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sldSz cx="18288000" cy="10287000"/>
  <p:notesSz cx="6858000" cy="9144000"/>
  <p:embeddedFontLst>
    <p:embeddedFont>
      <p:font typeface="Arial" panose="020B0604020202020204" pitchFamily="34" charset="0"/>
      <p:regular r:id="rId93"/>
    </p:embeddedFont>
    <p:embeddedFont>
      <p:font typeface="Arial Bold" panose="020B0802020202020204" pitchFamily="34" charset="77"/>
      <p:regular r:id="rId94"/>
    </p:embeddedFont>
    <p:embeddedFont>
      <p:font typeface="Arimo" panose="020B0604020202020204" pitchFamily="34" charset="0"/>
      <p:regular r:id="rId95"/>
    </p:embeddedFont>
    <p:embeddedFont>
      <p:font typeface="Evolventa" panose="020B0502020202020204" pitchFamily="34" charset="0"/>
      <p:regular r:id="rId96"/>
    </p:embeddedFont>
    <p:embeddedFont>
      <p:font typeface="Evolventa Bold" panose="020B0702020202020204" pitchFamily="34" charset="0"/>
      <p:regular r:id="rId97"/>
    </p:embeddedFont>
    <p:embeddedFont>
      <p:font typeface="Evolventa Italics" panose="020B0502020202020204" pitchFamily="34" charset="0"/>
      <p:regular r:id="rId98"/>
    </p:embeddedFont>
    <p:embeddedFont>
      <p:font typeface="Garamond" panose="02020404030301010803" pitchFamily="18" charset="0"/>
      <p:regular r:id="rId99"/>
    </p:embeddedFont>
    <p:embeddedFont>
      <p:font typeface="Trebuchet MS" panose="020B0603020202020204" pitchFamily="34" charset="0"/>
      <p:regular r:id="rId100"/>
    </p:embeddedFont>
    <p:embeddedFont>
      <p:font typeface="Trebuchet MS Bold" panose="020B0703020202020204" pitchFamily="34" charset="0"/>
      <p:regular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8.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upper motor neuron fibers coming from brain cortex to spinal cord, which will stimulate lower motor neuron fibers (alpha fibers) that will innervate muscle fibers.</a:t>
            </a:r>
          </a:p>
          <a:p>
            <a:r>
              <a:rPr lang="en-US"/>
              <a:t>In SMA lower motor neuron cells die, which result in muscle weakness and atrophy (use it or lose it).</a:t>
            </a:r>
          </a:p>
          <a:p>
            <a:endParaRPr lang="en-US"/>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Degeneration in motor neurons in spinal cord and brainstem.</a:t>
            </a:r>
          </a:p>
          <a:p>
            <a:r>
              <a:rPr lang="en-US"/>
              <a:t>X-linked recessive.</a:t>
            </a:r>
          </a:p>
          <a:p>
            <a:r>
              <a:rPr lang="en-US"/>
              <a:t>Females are usually asymptomatic, males develop symptoms. </a:t>
            </a:r>
          </a:p>
          <a:p>
            <a:r>
              <a:rPr lang="en-US"/>
              <a:t>Affects motor neurons, and hormones as well.</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Molecular mimicry  </a:t>
            </a:r>
          </a:p>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Because of the overlap in muscle innervation by adjacent 2–3 segments of the spinal cord, clinical signs of</a:t>
            </a:r>
          </a:p>
          <a:p>
            <a:r>
              <a:rPr lang="en-US"/>
              <a:t>weakness in the limbs develop when more than 50% of motor neurons are destroyed. In the medulla, less extensive lesions cause paralysis and involvement of the</a:t>
            </a:r>
          </a:p>
          <a:p>
            <a:r>
              <a:rPr lang="en-US"/>
              <a:t>reticular formation that contains the vital centers controlling respiration and circulation, which may have a catastrophic outcome.</a:t>
            </a:r>
          </a:p>
          <a:p>
            <a:endParaRPr lang="en-US"/>
          </a:p>
          <a:p>
            <a:r>
              <a:rPr lang="en-US"/>
              <a:t>38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upper motor neuron fibers coming from brain cortex to spinal cord, which will stimulate lower motor neuron fibers (alpha fibers) that will innervate muscle fibers.</a:t>
            </a:r>
          </a:p>
          <a:p>
            <a:r>
              <a:rPr lang="en-US"/>
              <a:t>In SMA lower motor neuron cells die, which result in muscle weakness and atrophy (use it or lose it).</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IgG  develops as a result of replication of the virus in the M cells in the intestinal tract and the deep lymphatic tissue ….</a:t>
            </a:r>
          </a:p>
          <a:p>
            <a:r>
              <a:rPr lang="en-US"/>
              <a:t>39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SMN2 is 99% identical to SMN1, but it has one important change in exon 7, called c.840C&gt;T. And this means that while the 840th nucleotide is a C in SMN1, it’s a T in SMN2. And this tiny mutation results in exon 7 being spliced out of the majority of the SMN2 mRNA.</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Landry : paralysis starts in LL and ascends to the cephalad </a:t>
            </a:r>
          </a:p>
          <a:p>
            <a:r>
              <a:rPr lang="en-US"/>
              <a:t>52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Pure spinal poliomyelitis with respiratory insufficiency involves tightness, weakness, or paralysis of the respiratory</a:t>
            </a:r>
          </a:p>
          <a:p>
            <a:r>
              <a:rPr lang="en-US"/>
              <a:t>muscles (chiefly the diaphragm and intercostals) without discernible clinical involvement of the cranial nerves or vital centers that control respiration, circulation, and</a:t>
            </a:r>
          </a:p>
          <a:p>
            <a:r>
              <a:rPr lang="en-US"/>
              <a:t>body temperature. The cervical and thoracic spinal cord segments are chiefly affected. Pure bulbar poliomyelitis involves paralysis of the motor cranial nerve nuclei with</a:t>
            </a:r>
          </a:p>
          <a:p>
            <a:r>
              <a:rPr lang="en-US"/>
              <a:t>or without involvement of the vital centers. Involvement of the 9th, 10th, and 12th cranial nerves results in paralysis of the pharynx, tongue, and larynx with consequent</a:t>
            </a:r>
          </a:p>
          <a:p>
            <a:r>
              <a:rPr lang="en-US"/>
              <a:t>airway obstruction. Bulbospinal poliomyelitis with respiratory insufficiency affects the respiratory muscles and results in coexisting bulbar paralysis.</a:t>
            </a:r>
          </a:p>
          <a:p>
            <a:endParaRPr lang="en-US"/>
          </a:p>
          <a:p>
            <a:r>
              <a:rPr lang="en-US"/>
              <a:t>53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Constipation occurs in pts with spinal or bulbospinal polio …. So rectal swabs are used to cellect 8-10 gms of stool</a:t>
            </a:r>
          </a:p>
          <a:p>
            <a:r>
              <a:rPr lang="en-US"/>
              <a:t>55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determine the severity of SMA according to number of copies of SMN2 gene, more copies less severe.</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Head low position : foot of the bed elevated 20-25 degrees </a:t>
            </a:r>
          </a:p>
          <a:p>
            <a:r>
              <a:rPr lang="en-US"/>
              <a:t>62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Melena  from multiple intestinal erosions </a:t>
            </a:r>
          </a:p>
          <a:p>
            <a:r>
              <a:rPr lang="en-US"/>
              <a:t>Hypertension …. Due to injury to vasoregulatory centers in the medulla </a:t>
            </a:r>
          </a:p>
          <a:p>
            <a:r>
              <a:rPr lang="en-US"/>
              <a:t>63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Fever and constitutional symptoms are absent (if present re-consider the Dx)</a:t>
            </a:r>
          </a:p>
          <a:p>
            <a:endParaRPr lang="en-US"/>
          </a:p>
          <a:p>
            <a:r>
              <a:rPr lang="en-US"/>
              <a:t>72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Prenatal have decreased fetal movement.</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mother may had ulcrative colitis and treated with prednisolone</a:t>
            </a:r>
          </a:p>
          <a:p>
            <a:r>
              <a:rPr lang="en-US"/>
              <a:t>76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Breathing difficulty due to respiratory muscles weakness, poor suckling (causing poor feeding) and poor swallowing of their own secretions which may cause aspiration.</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Scoliosis due to poor muscle support of spine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Onasemnogene abeparvovec</a:t>
            </a:r>
          </a:p>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Extremity" TargetMode="External"/><Relationship Id="rId2" Type="http://schemas.openxmlformats.org/officeDocument/2006/relationships/hyperlink" Target="http://en.wikipedia.org/wiki/Areflexia"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en.wikipedia.org/wiki/Poor_muscle_tone" TargetMode="External"/><Relationship Id="rId4" Type="http://schemas.openxmlformats.org/officeDocument/2006/relationships/hyperlink" Target="http://en.wikipedia.org/wiki/Muscle_weaknes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Arthrogryposis" TargetMode="External"/><Relationship Id="rId3" Type="http://schemas.openxmlformats.org/officeDocument/2006/relationships/hyperlink" Target="http://en.wikipedia.org/wiki/Cough" TargetMode="External"/><Relationship Id="rId7" Type="http://schemas.openxmlformats.org/officeDocument/2006/relationships/hyperlink" Target="http://en.wikipedia.org/wiki/Poor_feeding" TargetMode="External"/><Relationship Id="rId2" Type="http://schemas.openxmlformats.org/officeDocument/2006/relationships/hyperlink" Target="http://en.wikipedia.org/wiki/Pulmonary" TargetMode="External"/><Relationship Id="rId1" Type="http://schemas.openxmlformats.org/officeDocument/2006/relationships/slideLayout" Target="../slideLayouts/slideLayout7.xml"/><Relationship Id="rId6" Type="http://schemas.openxmlformats.org/officeDocument/2006/relationships/hyperlink" Target="http://en.wikipedia.org/wiki/Fasciculations" TargetMode="External"/><Relationship Id="rId5" Type="http://schemas.openxmlformats.org/officeDocument/2006/relationships/hyperlink" Target="http://en.wikipedia.org/wiki/Labored_breathing" TargetMode="External"/><Relationship Id="rId4" Type="http://schemas.openxmlformats.org/officeDocument/2006/relationships/hyperlink" Target="http://en.wikipedia.org/wiki/Secre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osmosis.org/learn/GI/GU:_Other_ways_of_providing_fluids_and_nutrition" TargetMode="External"/><Relationship Id="rId2" Type="http://schemas.openxmlformats.org/officeDocument/2006/relationships/hyperlink" Target="https://www.osmosis.org/learn/Risk_Factors_for_Periodontitis" TargetMode="External"/><Relationship Id="rId1" Type="http://schemas.openxmlformats.org/officeDocument/2006/relationships/slideLayout" Target="../slideLayouts/slideLayout7.xml"/><Relationship Id="rId4" Type="http://schemas.openxmlformats.org/officeDocument/2006/relationships/hyperlink" Target="https://www.osmosis.org/learn/Rupture_of_diaphragm:_Nurs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en.m.wikipedia.org/wiki/Cervical_vertebrae"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en.m.wikipedia.org/wiki/Thoracic_diaphragm"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Mutation"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en.wikipedia.org/wiki/Point_mutations" TargetMode="External"/><Relationship Id="rId5" Type="http://schemas.openxmlformats.org/officeDocument/2006/relationships/hyperlink" Target="http://en.wikipedia.org/wiki/Exon" TargetMode="External"/><Relationship Id="rId4" Type="http://schemas.openxmlformats.org/officeDocument/2006/relationships/hyperlink" Target="http://en.wikipedia.org/wiki/Deletion_(genetics)"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s://en.m.wikipedia.org/wiki/Urinary_tract_infection" TargetMode="External"/><Relationship Id="rId3" Type="http://schemas.openxmlformats.org/officeDocument/2006/relationships/hyperlink" Target="https://en.m.wikipedia.org/wiki/Lungs" TargetMode="External"/><Relationship Id="rId7" Type="http://schemas.openxmlformats.org/officeDocument/2006/relationships/hyperlink" Target="https://en.m.wikipedia.org/wiki/Aspiration_pneumonia" TargetMode="External"/><Relationship Id="rId12" Type="http://schemas.openxmlformats.org/officeDocument/2006/relationships/hyperlink" Target="https://en.m.wikipedia.org/wiki/Cor_pulmonale"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en.m.wikipedia.org/wiki/Pulmonary_edema" TargetMode="External"/><Relationship Id="rId11" Type="http://schemas.openxmlformats.org/officeDocument/2006/relationships/hyperlink" Target="https://en.m.wikipedia.org/wiki/Myocarditis" TargetMode="External"/><Relationship Id="rId5" Type="http://schemas.openxmlformats.org/officeDocument/2006/relationships/hyperlink" Target="https://en.m.wikipedia.org/wiki/Heart" TargetMode="External"/><Relationship Id="rId10" Type="http://schemas.openxmlformats.org/officeDocument/2006/relationships/hyperlink" Target="https://en.m.wikipedia.org/wiki/Paralytic_ileus" TargetMode="External"/><Relationship Id="rId4" Type="http://schemas.openxmlformats.org/officeDocument/2006/relationships/hyperlink" Target="https://en.m.wikipedia.org/wiki/Kidney" TargetMode="External"/><Relationship Id="rId9" Type="http://schemas.openxmlformats.org/officeDocument/2006/relationships/hyperlink" Target="https://en.m.wikipedia.org/wiki/Kidney_stone"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AutoShape 20"/>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21" name="AutoShape 21"/>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22" name="Group 22"/>
          <p:cNvGrpSpPr/>
          <p:nvPr/>
        </p:nvGrpSpPr>
        <p:grpSpPr>
          <a:xfrm>
            <a:off x="13772214" y="-12700"/>
            <a:ext cx="4511024" cy="10299701"/>
            <a:chOff x="0" y="0"/>
            <a:chExt cx="6014698" cy="13732934"/>
          </a:xfrm>
        </p:grpSpPr>
        <p:sp>
          <p:nvSpPr>
            <p:cNvPr id="23" name="Freeform 23"/>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24" name="Group 24"/>
          <p:cNvGrpSpPr/>
          <p:nvPr/>
        </p:nvGrpSpPr>
        <p:grpSpPr>
          <a:xfrm>
            <a:off x="14405163" y="-12700"/>
            <a:ext cx="3882837" cy="10299701"/>
            <a:chOff x="0" y="0"/>
            <a:chExt cx="5177116" cy="13732934"/>
          </a:xfrm>
        </p:grpSpPr>
        <p:sp>
          <p:nvSpPr>
            <p:cNvPr id="25" name="Freeform 25"/>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26" name="Group 26"/>
          <p:cNvGrpSpPr/>
          <p:nvPr/>
        </p:nvGrpSpPr>
        <p:grpSpPr>
          <a:xfrm>
            <a:off x="13398499" y="4572000"/>
            <a:ext cx="4889501" cy="5715000"/>
            <a:chOff x="0" y="0"/>
            <a:chExt cx="6519334" cy="7620000"/>
          </a:xfrm>
        </p:grpSpPr>
        <p:sp>
          <p:nvSpPr>
            <p:cNvPr id="27" name="Freeform 27"/>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28" name="Group 28"/>
          <p:cNvGrpSpPr/>
          <p:nvPr/>
        </p:nvGrpSpPr>
        <p:grpSpPr>
          <a:xfrm>
            <a:off x="14001750" y="-12700"/>
            <a:ext cx="4281489" cy="10299701"/>
            <a:chOff x="0" y="0"/>
            <a:chExt cx="5708652" cy="13732934"/>
          </a:xfrm>
        </p:grpSpPr>
        <p:sp>
          <p:nvSpPr>
            <p:cNvPr id="29" name="Freeform 29"/>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30" name="Group 30"/>
          <p:cNvGrpSpPr/>
          <p:nvPr/>
        </p:nvGrpSpPr>
        <p:grpSpPr>
          <a:xfrm>
            <a:off x="16348095" y="-12700"/>
            <a:ext cx="1935141" cy="10299701"/>
            <a:chOff x="0" y="0"/>
            <a:chExt cx="2580188" cy="13732934"/>
          </a:xfrm>
        </p:grpSpPr>
        <p:sp>
          <p:nvSpPr>
            <p:cNvPr id="31" name="Freeform 31"/>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32" name="Group 32"/>
          <p:cNvGrpSpPr/>
          <p:nvPr/>
        </p:nvGrpSpPr>
        <p:grpSpPr>
          <a:xfrm>
            <a:off x="16408499" y="-12700"/>
            <a:ext cx="1874737" cy="10299701"/>
            <a:chOff x="0" y="0"/>
            <a:chExt cx="2499650" cy="13732934"/>
          </a:xfrm>
        </p:grpSpPr>
        <p:sp>
          <p:nvSpPr>
            <p:cNvPr id="33" name="Freeform 33"/>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34" name="Group 34"/>
          <p:cNvGrpSpPr/>
          <p:nvPr/>
        </p:nvGrpSpPr>
        <p:grpSpPr>
          <a:xfrm>
            <a:off x="15557499" y="5384800"/>
            <a:ext cx="2725738" cy="4902200"/>
            <a:chOff x="0" y="0"/>
            <a:chExt cx="3634318" cy="6536266"/>
          </a:xfrm>
        </p:grpSpPr>
        <p:sp>
          <p:nvSpPr>
            <p:cNvPr id="35" name="Freeform 35"/>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36" name="Group 36"/>
          <p:cNvGrpSpPr/>
          <p:nvPr/>
        </p:nvGrpSpPr>
        <p:grpSpPr>
          <a:xfrm rot="-10800000">
            <a:off x="0" y="0"/>
            <a:ext cx="1263894" cy="8499231"/>
            <a:chOff x="0" y="0"/>
            <a:chExt cx="1685192" cy="11332308"/>
          </a:xfrm>
        </p:grpSpPr>
        <p:sp>
          <p:nvSpPr>
            <p:cNvPr id="37" name="Freeform 37"/>
            <p:cNvSpPr/>
            <p:nvPr/>
          </p:nvSpPr>
          <p:spPr>
            <a:xfrm>
              <a:off x="0" y="0"/>
              <a:ext cx="1685163" cy="11332337"/>
            </a:xfrm>
            <a:custGeom>
              <a:avLst/>
              <a:gdLst/>
              <a:ahLst/>
              <a:cxnLst/>
              <a:rect l="l" t="t" r="r" b="b"/>
              <a:pathLst>
                <a:path w="1685163" h="11332337">
                  <a:moveTo>
                    <a:pt x="0" y="11332337"/>
                  </a:moveTo>
                  <a:lnTo>
                    <a:pt x="1685163" y="0"/>
                  </a:lnTo>
                  <a:lnTo>
                    <a:pt x="1685163" y="11332337"/>
                  </a:lnTo>
                  <a:close/>
                </a:path>
              </a:pathLst>
            </a:custGeom>
            <a:solidFill>
              <a:srgbClr val="90C226">
                <a:alpha val="84706"/>
              </a:srgbClr>
            </a:solidFill>
          </p:spPr>
        </p:sp>
      </p:grpSp>
      <p:sp>
        <p:nvSpPr>
          <p:cNvPr id="38" name="TextBox 38"/>
          <p:cNvSpPr txBox="1"/>
          <p:nvPr/>
        </p:nvSpPr>
        <p:spPr>
          <a:xfrm>
            <a:off x="3344235" y="2544633"/>
            <a:ext cx="9739929" cy="3924749"/>
          </a:xfrm>
          <a:prstGeom prst="rect">
            <a:avLst/>
          </a:prstGeom>
        </p:spPr>
        <p:txBody>
          <a:bodyPr lIns="0" tIns="0" rIns="0" bIns="0" rtlCol="0" anchor="t">
            <a:spAutoFit/>
          </a:bodyPr>
          <a:lstStyle/>
          <a:p>
            <a:pPr algn="ctr">
              <a:lnSpc>
                <a:spcPts val="9720"/>
              </a:lnSpc>
            </a:pPr>
            <a:r>
              <a:rPr lang="en-US" sz="8100" b="1">
                <a:solidFill>
                  <a:srgbClr val="90C226"/>
                </a:solidFill>
                <a:latin typeface="Trebuchet MS Bold"/>
                <a:ea typeface="Trebuchet MS Bold"/>
                <a:cs typeface="Trebuchet MS Bold"/>
                <a:sym typeface="Trebuchet MS Bold"/>
              </a:rPr>
              <a:t>Acute Flaccid Paralysis</a:t>
            </a:r>
          </a:p>
          <a:p>
            <a:pPr algn="ctr">
              <a:lnSpc>
                <a:spcPts val="9720"/>
              </a:lnSpc>
            </a:pPr>
            <a:endParaRPr lang="en-US" sz="8100" b="1">
              <a:solidFill>
                <a:srgbClr val="90C226"/>
              </a:solidFill>
              <a:latin typeface="Trebuchet MS Bold"/>
              <a:ea typeface="Trebuchet MS Bold"/>
              <a:cs typeface="Trebuchet MS Bold"/>
              <a:sym typeface="Trebuchet MS Bold"/>
            </a:endParaRPr>
          </a:p>
        </p:txBody>
      </p:sp>
      <p:sp>
        <p:nvSpPr>
          <p:cNvPr id="39" name="TextBox 39"/>
          <p:cNvSpPr txBox="1"/>
          <p:nvPr/>
        </p:nvSpPr>
        <p:spPr>
          <a:xfrm>
            <a:off x="3161211" y="7111909"/>
            <a:ext cx="7045235" cy="2134077"/>
          </a:xfrm>
          <a:prstGeom prst="rect">
            <a:avLst/>
          </a:prstGeom>
        </p:spPr>
        <p:txBody>
          <a:bodyPr lIns="0" tIns="0" rIns="0" bIns="0" rtlCol="0" anchor="t">
            <a:spAutoFit/>
          </a:bodyPr>
          <a:lstStyle/>
          <a:p>
            <a:pPr algn="l">
              <a:lnSpc>
                <a:spcPts val="3240"/>
              </a:lnSpc>
            </a:pPr>
            <a:r>
              <a:rPr lang="en-US" sz="2700">
                <a:solidFill>
                  <a:srgbClr val="000000"/>
                </a:solidFill>
                <a:latin typeface="Trebuchet MS"/>
                <a:ea typeface="Trebuchet MS"/>
                <a:cs typeface="Trebuchet MS"/>
                <a:sym typeface="Trebuchet MS"/>
              </a:rPr>
              <a:t>Psented by :</a:t>
            </a:r>
          </a:p>
          <a:p>
            <a:pPr algn="l">
              <a:lnSpc>
                <a:spcPts val="3240"/>
              </a:lnSpc>
            </a:pPr>
            <a:r>
              <a:rPr lang="en-US" sz="2700">
                <a:solidFill>
                  <a:srgbClr val="000000"/>
                </a:solidFill>
                <a:latin typeface="Trebuchet MS"/>
                <a:ea typeface="Trebuchet MS"/>
                <a:cs typeface="Trebuchet MS"/>
                <a:sym typeface="Trebuchet MS"/>
              </a:rPr>
              <a:t>Zain Al-Amr</a:t>
            </a:r>
          </a:p>
          <a:p>
            <a:pPr algn="l">
              <a:lnSpc>
                <a:spcPts val="3240"/>
              </a:lnSpc>
            </a:pPr>
            <a:r>
              <a:rPr lang="en-US" sz="2700">
                <a:solidFill>
                  <a:srgbClr val="000000"/>
                </a:solidFill>
                <a:latin typeface="Trebuchet MS"/>
                <a:ea typeface="Trebuchet MS"/>
                <a:cs typeface="Trebuchet MS"/>
                <a:sym typeface="Trebuchet MS"/>
              </a:rPr>
              <a:t>Mays Madanat</a:t>
            </a:r>
          </a:p>
          <a:p>
            <a:pPr algn="l">
              <a:lnSpc>
                <a:spcPts val="3240"/>
              </a:lnSpc>
            </a:pPr>
            <a:r>
              <a:rPr lang="en-US" sz="2700">
                <a:solidFill>
                  <a:srgbClr val="000000"/>
                </a:solidFill>
                <a:latin typeface="Trebuchet MS"/>
                <a:ea typeface="Trebuchet MS"/>
                <a:cs typeface="Trebuchet MS"/>
                <a:sym typeface="Trebuchet MS"/>
              </a:rPr>
              <a:t>Yumna Al-tawarah</a:t>
            </a:r>
          </a:p>
          <a:p>
            <a:pPr algn="l">
              <a:lnSpc>
                <a:spcPts val="3240"/>
              </a:lnSpc>
            </a:pPr>
            <a:r>
              <a:rPr lang="en-US" sz="2700">
                <a:solidFill>
                  <a:srgbClr val="000000"/>
                </a:solidFill>
                <a:latin typeface="Trebuchet MS"/>
                <a:ea typeface="Trebuchet MS"/>
                <a:cs typeface="Trebuchet MS"/>
                <a:sym typeface="Trebuchet MS"/>
              </a:rPr>
              <a:t>Amneh Abu Ali </a:t>
            </a:r>
          </a:p>
        </p:txBody>
      </p:sp>
      <p:sp>
        <p:nvSpPr>
          <p:cNvPr id="40" name="TextBox 40"/>
          <p:cNvSpPr txBox="1"/>
          <p:nvPr/>
        </p:nvSpPr>
        <p:spPr>
          <a:xfrm>
            <a:off x="3161211" y="6436995"/>
            <a:ext cx="5640978" cy="472083"/>
          </a:xfrm>
          <a:prstGeom prst="rect">
            <a:avLst/>
          </a:prstGeom>
        </p:spPr>
        <p:txBody>
          <a:bodyPr lIns="0" tIns="0" rIns="0" bIns="0" rtlCol="0" anchor="t">
            <a:spAutoFit/>
          </a:bodyPr>
          <a:lstStyle/>
          <a:p>
            <a:pPr algn="l">
              <a:lnSpc>
                <a:spcPts val="3240"/>
              </a:lnSpc>
            </a:pPr>
            <a:r>
              <a:rPr lang="en-US" sz="2700">
                <a:solidFill>
                  <a:srgbClr val="000000"/>
                </a:solidFill>
                <a:latin typeface="Trebuchet MS"/>
                <a:ea typeface="Trebuchet MS"/>
                <a:cs typeface="Trebuchet MS"/>
                <a:sym typeface="Trebuchet MS"/>
              </a:rPr>
              <a:t>Supervised by : Dr. Omar Nafi </a:t>
            </a:r>
          </a:p>
        </p:txBody>
      </p:sp>
      <p:sp>
        <p:nvSpPr>
          <p:cNvPr id="41" name="TextBox 41"/>
          <p:cNvSpPr txBox="1"/>
          <p:nvPr/>
        </p:nvSpPr>
        <p:spPr>
          <a:xfrm>
            <a:off x="12016740" y="3103245"/>
            <a:ext cx="3817620" cy="1303080"/>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Transverse myelitis </a:t>
            </a:r>
          </a:p>
          <a:p>
            <a:pPr algn="l">
              <a:lnSpc>
                <a:spcPts val="3240"/>
              </a:lnSpc>
            </a:pPr>
            <a:r>
              <a:rPr lang="en-US" sz="2700">
                <a:solidFill>
                  <a:srgbClr val="0070C0"/>
                </a:solidFill>
                <a:latin typeface="Trebuchet MS"/>
                <a:ea typeface="Trebuchet MS"/>
                <a:cs typeface="Trebuchet MS"/>
                <a:sym typeface="Trebuchet MS"/>
              </a:rPr>
              <a:t>Poliomyelitis </a:t>
            </a:r>
          </a:p>
          <a:p>
            <a:pPr algn="l">
              <a:lnSpc>
                <a:spcPts val="3240"/>
              </a:lnSpc>
            </a:pPr>
            <a:r>
              <a:rPr lang="en-US" sz="2700">
                <a:solidFill>
                  <a:srgbClr val="0070C0"/>
                </a:solidFill>
                <a:latin typeface="Trebuchet MS"/>
                <a:ea typeface="Trebuchet MS"/>
                <a:cs typeface="Trebuchet MS"/>
                <a:sym typeface="Trebuchet MS"/>
              </a:rPr>
              <a:t>GBS </a:t>
            </a:r>
          </a:p>
        </p:txBody>
      </p:sp>
      <p:sp>
        <p:nvSpPr>
          <p:cNvPr id="42" name="TextBox 42"/>
          <p:cNvSpPr txBox="1"/>
          <p:nvPr/>
        </p:nvSpPr>
        <p:spPr>
          <a:xfrm>
            <a:off x="12307684" y="6229245"/>
            <a:ext cx="3526675" cy="887582"/>
          </a:xfrm>
          <a:prstGeom prst="rect">
            <a:avLst/>
          </a:prstGeom>
        </p:spPr>
        <p:txBody>
          <a:bodyPr lIns="0" tIns="0" rIns="0" bIns="0" rtlCol="0" anchor="t">
            <a:spAutoFit/>
          </a:bodyPr>
          <a:lstStyle/>
          <a:p>
            <a:pPr algn="l">
              <a:lnSpc>
                <a:spcPts val="3240"/>
              </a:lnSpc>
            </a:pPr>
            <a:r>
              <a:rPr lang="ar-EG" sz="2700">
                <a:solidFill>
                  <a:srgbClr val="0070C0"/>
                </a:solidFill>
                <a:latin typeface="Trebuchet MS"/>
                <a:ea typeface="Trebuchet MS"/>
                <a:cs typeface="Trebuchet MS"/>
                <a:sym typeface="Trebuchet MS"/>
                <a:rtl/>
              </a:rPr>
              <a:t>تبييض السيمنار باللون الازرق</a:t>
            </a:r>
            <a:r>
              <a:rPr lang="en-US" sz="2700">
                <a:solidFill>
                  <a:srgbClr val="0070C0"/>
                </a:solidFill>
                <a:latin typeface="Trebuchet MS"/>
                <a:ea typeface="Trebuchet MS"/>
                <a:cs typeface="Trebuchet MS"/>
                <a:sym typeface="Trebuchet MS"/>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descr="• Some children also develop scoliosis or other skeletal abnormalities. • Affected children never sit or stand and the vas..."/>
          <p:cNvSpPr/>
          <p:nvPr/>
        </p:nvSpPr>
        <p:spPr>
          <a:xfrm>
            <a:off x="2286000" y="0"/>
            <a:ext cx="13716000" cy="10287000"/>
          </a:xfrm>
          <a:custGeom>
            <a:avLst/>
            <a:gdLst/>
            <a:ahLst/>
            <a:cxnLst/>
            <a:rect l="l" t="t" r="r" b="b"/>
            <a:pathLst>
              <a:path w="13716000" h="10287000">
                <a:moveTo>
                  <a:pt x="0" y="0"/>
                </a:moveTo>
                <a:lnTo>
                  <a:pt x="13716000" y="0"/>
                </a:lnTo>
                <a:lnTo>
                  <a:pt x="13716000" y="10287000"/>
                </a:lnTo>
                <a:lnTo>
                  <a:pt x="0" y="10287000"/>
                </a:lnTo>
                <a:lnTo>
                  <a:pt x="0" y="0"/>
                </a:lnTo>
                <a:close/>
              </a:path>
            </a:pathLst>
          </a:custGeom>
          <a:blipFill>
            <a:blip r:embed="rId3"/>
            <a:stretch>
              <a:fillRect b="-104"/>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139443" y="1428527"/>
            <a:ext cx="9488371" cy="14992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Signs &amp; Symptoms </a:t>
            </a:r>
          </a:p>
        </p:txBody>
      </p:sp>
      <p:sp>
        <p:nvSpPr>
          <p:cNvPr id="21" name="TextBox 21"/>
          <p:cNvSpPr txBox="1"/>
          <p:nvPr/>
        </p:nvSpPr>
        <p:spPr>
          <a:xfrm>
            <a:off x="3018420" y="3079261"/>
            <a:ext cx="7617533" cy="5603843"/>
          </a:xfrm>
          <a:prstGeom prst="rect">
            <a:avLst/>
          </a:prstGeom>
        </p:spPr>
        <p:txBody>
          <a:bodyPr lIns="0" tIns="0" rIns="0" bIns="0" rtlCol="0" anchor="t">
            <a:spAutoFit/>
          </a:bodyPr>
          <a:lstStyle/>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The symptoms vary greatly depending on the SMA type involved, the stage of the disease and individual factors and commonly include:</a:t>
            </a:r>
          </a:p>
          <a:p>
            <a:pPr marL="407194" lvl="1" indent="-203597" algn="l">
              <a:lnSpc>
                <a:spcPts val="2700"/>
              </a:lnSpc>
              <a:buFont typeface="Arial"/>
              <a:buChar char="•"/>
            </a:pPr>
            <a:r>
              <a:rPr lang="en-US" sz="2250" b="1" u="sng">
                <a:solidFill>
                  <a:srgbClr val="99CA3C"/>
                </a:solidFill>
                <a:latin typeface="Arial Bold"/>
                <a:ea typeface="Arial Bold"/>
                <a:cs typeface="Arial Bold"/>
                <a:sym typeface="Arial Bold"/>
                <a:hlinkClick r:id="rId2" tooltip="http://en.wikipedia.org/wiki/Areflexia"/>
              </a:rPr>
              <a:t>Areflexia</a:t>
            </a:r>
            <a:r>
              <a:rPr lang="en-US" sz="2250" b="1">
                <a:solidFill>
                  <a:srgbClr val="404040"/>
                </a:solidFill>
                <a:latin typeface="Arial Bold"/>
                <a:ea typeface="Arial Bold"/>
                <a:cs typeface="Arial Bold"/>
                <a:sym typeface="Arial Bold"/>
              </a:rPr>
              <a:t>, particularly in </a:t>
            </a:r>
            <a:r>
              <a:rPr lang="en-US" sz="2250" b="1" u="sng">
                <a:solidFill>
                  <a:srgbClr val="99CA3C"/>
                </a:solidFill>
                <a:latin typeface="Arial Bold"/>
                <a:ea typeface="Arial Bold"/>
                <a:cs typeface="Arial Bold"/>
                <a:sym typeface="Arial Bold"/>
                <a:hlinkClick r:id="rId3" tooltip="http://en.wikipedia.org/wiki/Extremity"/>
              </a:rPr>
              <a:t>extremities</a:t>
            </a:r>
            <a:r>
              <a:rPr lang="en-US" sz="2250" b="1" u="sng">
                <a:solidFill>
                  <a:srgbClr val="404040"/>
                </a:solidFill>
                <a:latin typeface="Arial Bold"/>
                <a:ea typeface="Arial Bold"/>
                <a:cs typeface="Arial Bold"/>
                <a:sym typeface="Arial Bold"/>
              </a:rPr>
              <a:t>.</a:t>
            </a: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Overall </a:t>
            </a:r>
            <a:r>
              <a:rPr lang="en-US" sz="2250" b="1" u="sng">
                <a:solidFill>
                  <a:srgbClr val="99CA3C"/>
                </a:solidFill>
                <a:latin typeface="Arial Bold"/>
                <a:ea typeface="Arial Bold"/>
                <a:cs typeface="Arial Bold"/>
                <a:sym typeface="Arial Bold"/>
                <a:hlinkClick r:id="rId4" tooltip="http://en.wikipedia.org/wiki/Muscle_weakness"/>
              </a:rPr>
              <a:t>muscle weakness</a:t>
            </a:r>
            <a:r>
              <a:rPr lang="en-US" sz="2250" b="1">
                <a:solidFill>
                  <a:srgbClr val="404040"/>
                </a:solidFill>
                <a:latin typeface="Arial Bold"/>
                <a:ea typeface="Arial Bold"/>
                <a:cs typeface="Arial Bold"/>
                <a:sym typeface="Arial Bold"/>
              </a:rPr>
              <a:t>, </a:t>
            </a:r>
            <a:r>
              <a:rPr lang="en-US" sz="2250" b="1" u="sng">
                <a:solidFill>
                  <a:srgbClr val="99CA3C"/>
                </a:solidFill>
                <a:latin typeface="Arial Bold"/>
                <a:ea typeface="Arial Bold"/>
                <a:cs typeface="Arial Bold"/>
                <a:sym typeface="Arial Bold"/>
                <a:hlinkClick r:id="rId5" tooltip="http://en.wikipedia.org/wiki/Poor_muscle_tone"/>
              </a:rPr>
              <a:t>poor muscle tone</a:t>
            </a:r>
            <a:r>
              <a:rPr lang="en-US" sz="2250" b="1">
                <a:solidFill>
                  <a:srgbClr val="404040"/>
                </a:solidFill>
                <a:latin typeface="Arial Bold"/>
                <a:ea typeface="Arial Bold"/>
                <a:cs typeface="Arial Bold"/>
                <a:sym typeface="Arial Bold"/>
              </a:rPr>
              <a:t>, limpness or a tendency to flop (the "floppy baby" syndrome).</a:t>
            </a: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In infants: adopting of a </a:t>
            </a:r>
            <a:r>
              <a:rPr lang="en-US" sz="2250" b="1">
                <a:solidFill>
                  <a:srgbClr val="90C226"/>
                </a:solidFill>
                <a:latin typeface="Arial Bold"/>
                <a:ea typeface="Arial Bold"/>
                <a:cs typeface="Arial Bold"/>
                <a:sym typeface="Arial Bold"/>
              </a:rPr>
              <a:t>frog-leg position when sitting</a:t>
            </a:r>
            <a:r>
              <a:rPr lang="en-US" sz="2250" b="1">
                <a:solidFill>
                  <a:srgbClr val="404040"/>
                </a:solidFill>
                <a:latin typeface="Arial Bold"/>
                <a:ea typeface="Arial Bold"/>
                <a:cs typeface="Arial Bold"/>
                <a:sym typeface="Arial Bold"/>
              </a:rPr>
              <a:t> (hips abducted and knees flexed) due to severe hypotonia.</a:t>
            </a: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Difficulty achieving developmental milestones, </a:t>
            </a:r>
            <a:r>
              <a:rPr lang="en-US" sz="2250" b="1">
                <a:solidFill>
                  <a:srgbClr val="90C226"/>
                </a:solidFill>
                <a:latin typeface="Arial Bold"/>
                <a:ea typeface="Arial Bold"/>
                <a:cs typeface="Arial Bold"/>
                <a:sym typeface="Arial Bold"/>
              </a:rPr>
              <a:t>difficulty sitting/standing/walking.</a:t>
            </a:r>
          </a:p>
          <a:p>
            <a:pPr marL="407194" lvl="1" indent="-203597" algn="l">
              <a:lnSpc>
                <a:spcPts val="2700"/>
              </a:lnSpc>
            </a:pPr>
            <a:endParaRPr lang="en-US" sz="2250" b="1">
              <a:solidFill>
                <a:srgbClr val="90C226"/>
              </a:solidFill>
              <a:latin typeface="Arial Bold"/>
              <a:ea typeface="Arial Bold"/>
              <a:cs typeface="Arial Bold"/>
              <a:sym typeface="Arial Bold"/>
            </a:endParaRPr>
          </a:p>
        </p:txBody>
      </p:sp>
      <p:sp>
        <p:nvSpPr>
          <p:cNvPr id="22" name="Freeform 22"/>
          <p:cNvSpPr/>
          <p:nvPr/>
        </p:nvSpPr>
        <p:spPr>
          <a:xfrm>
            <a:off x="10912080" y="3081165"/>
            <a:ext cx="5089922" cy="5919960"/>
          </a:xfrm>
          <a:custGeom>
            <a:avLst/>
            <a:gdLst/>
            <a:ahLst/>
            <a:cxnLst/>
            <a:rect l="l" t="t" r="r" b="b"/>
            <a:pathLst>
              <a:path w="5089922" h="5919960">
                <a:moveTo>
                  <a:pt x="0" y="0"/>
                </a:moveTo>
                <a:lnTo>
                  <a:pt x="5089921" y="0"/>
                </a:lnTo>
                <a:lnTo>
                  <a:pt x="5089921" y="5919960"/>
                </a:lnTo>
                <a:lnTo>
                  <a:pt x="0" y="5919960"/>
                </a:lnTo>
                <a:lnTo>
                  <a:pt x="0" y="0"/>
                </a:lnTo>
                <a:close/>
              </a:path>
            </a:pathLst>
          </a:custGeom>
          <a:blipFill>
            <a:blip r:embed="rId6"/>
            <a:stretch>
              <a:fillRect l="-223" r="-223"/>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855345"/>
            <a:ext cx="12712122" cy="19945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Signs &amp; Symptoms </a:t>
            </a:r>
          </a:p>
        </p:txBody>
      </p:sp>
      <p:sp>
        <p:nvSpPr>
          <p:cNvPr id="21" name="TextBox 21"/>
          <p:cNvSpPr txBox="1"/>
          <p:nvPr/>
        </p:nvSpPr>
        <p:spPr>
          <a:xfrm>
            <a:off x="3033546" y="3033876"/>
            <a:ext cx="9488372" cy="5074365"/>
          </a:xfrm>
          <a:prstGeom prst="rect">
            <a:avLst/>
          </a:prstGeom>
        </p:spPr>
        <p:txBody>
          <a:bodyPr lIns="0" tIns="0" rIns="0" bIns="0" rtlCol="0" anchor="t">
            <a:spAutoFit/>
          </a:bodyPr>
          <a:lstStyle/>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Loss of strength of the </a:t>
            </a:r>
            <a:r>
              <a:rPr lang="en-US" sz="2250" b="1" u="sng">
                <a:solidFill>
                  <a:srgbClr val="99CA3C"/>
                </a:solidFill>
                <a:latin typeface="Arial Bold"/>
                <a:ea typeface="Arial Bold"/>
                <a:cs typeface="Arial Bold"/>
                <a:sym typeface="Arial Bold"/>
                <a:hlinkClick r:id="rId2" tooltip="http://en.wikipedia.org/wiki/Pulmonary"/>
              </a:rPr>
              <a:t>pulmonary</a:t>
            </a:r>
            <a:r>
              <a:rPr lang="en-US" sz="2250" b="1">
                <a:solidFill>
                  <a:srgbClr val="404040"/>
                </a:solidFill>
                <a:latin typeface="Arial Bold"/>
                <a:ea typeface="Arial Bold"/>
                <a:cs typeface="Arial Bold"/>
                <a:sym typeface="Arial Bold"/>
              </a:rPr>
              <a:t> muscles: weak </a:t>
            </a:r>
            <a:r>
              <a:rPr lang="en-US" sz="2250" b="1" u="sng">
                <a:solidFill>
                  <a:srgbClr val="99CA3C"/>
                </a:solidFill>
                <a:latin typeface="Arial Bold"/>
                <a:ea typeface="Arial Bold"/>
                <a:cs typeface="Arial Bold"/>
                <a:sym typeface="Arial Bold"/>
                <a:hlinkClick r:id="rId3" tooltip="http://en.wikipedia.org/wiki/Cough"/>
              </a:rPr>
              <a:t>cough</a:t>
            </a:r>
            <a:r>
              <a:rPr lang="en-US" sz="2250" b="1">
                <a:solidFill>
                  <a:srgbClr val="404040"/>
                </a:solidFill>
                <a:latin typeface="Arial Bold"/>
                <a:ea typeface="Arial Bold"/>
                <a:cs typeface="Arial Bold"/>
                <a:sym typeface="Arial Bold"/>
              </a:rPr>
              <a:t>, weak cry (infants), accumulation of </a:t>
            </a:r>
            <a:r>
              <a:rPr lang="en-US" sz="2250" b="1" u="sng">
                <a:solidFill>
                  <a:srgbClr val="99CA3C"/>
                </a:solidFill>
                <a:latin typeface="Arial Bold"/>
                <a:ea typeface="Arial Bold"/>
                <a:cs typeface="Arial Bold"/>
                <a:sym typeface="Arial Bold"/>
                <a:hlinkClick r:id="rId4" tooltip="http://en.wikipedia.org/wiki/Secretion"/>
              </a:rPr>
              <a:t>secretions</a:t>
            </a:r>
            <a:r>
              <a:rPr lang="en-US" sz="2250" b="1">
                <a:solidFill>
                  <a:srgbClr val="404040"/>
                </a:solidFill>
                <a:latin typeface="Arial Bold"/>
                <a:ea typeface="Arial Bold"/>
                <a:cs typeface="Arial Bold"/>
                <a:sym typeface="Arial Bold"/>
              </a:rPr>
              <a:t> in the lungs or throat, </a:t>
            </a:r>
            <a:r>
              <a:rPr lang="en-US" sz="2250" b="1" u="sng">
                <a:solidFill>
                  <a:srgbClr val="99CA3C"/>
                </a:solidFill>
                <a:latin typeface="Arial Bold"/>
                <a:ea typeface="Arial Bold"/>
                <a:cs typeface="Arial Bold"/>
                <a:sym typeface="Arial Bold"/>
                <a:hlinkClick r:id="rId5" tooltip="http://en.wikipedia.org/wiki/Labored_breathing"/>
              </a:rPr>
              <a:t>respiratory distress</a:t>
            </a:r>
            <a:r>
              <a:rPr lang="en-US" sz="2250" b="1" u="sng">
                <a:solidFill>
                  <a:srgbClr val="404040"/>
                </a:solidFill>
                <a:latin typeface="Arial Bold"/>
                <a:ea typeface="Arial Bold"/>
                <a:cs typeface="Arial Bold"/>
                <a:sym typeface="Arial Bold"/>
              </a:rPr>
              <a:t>.</a:t>
            </a:r>
          </a:p>
          <a:p>
            <a:pPr marL="407194" lvl="1" indent="-203597" algn="l">
              <a:lnSpc>
                <a:spcPts val="2700"/>
              </a:lnSpc>
              <a:buFont typeface="Arial"/>
              <a:buChar char="•"/>
            </a:pPr>
            <a:r>
              <a:rPr lang="en-US" sz="2250" b="1">
                <a:solidFill>
                  <a:srgbClr val="90C226"/>
                </a:solidFill>
                <a:latin typeface="Arial Bold"/>
                <a:ea typeface="Arial Bold"/>
                <a:cs typeface="Arial Bold"/>
                <a:sym typeface="Arial Bold"/>
              </a:rPr>
              <a:t>Bell-shaped torso </a:t>
            </a:r>
            <a:r>
              <a:rPr lang="en-US" sz="2250" b="1">
                <a:solidFill>
                  <a:srgbClr val="404040"/>
                </a:solidFill>
                <a:latin typeface="Arial Bold"/>
                <a:ea typeface="Arial Bold"/>
                <a:cs typeface="Arial Bold"/>
                <a:sym typeface="Arial Bold"/>
              </a:rPr>
              <a:t>(caused by using only abdominal muscles for respiration)</a:t>
            </a: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Clenched fists with sweaty hands</a:t>
            </a: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Head often tilted to one side, even when lying down</a:t>
            </a:r>
          </a:p>
          <a:p>
            <a:pPr marL="407194" lvl="1" indent="-203597" algn="l">
              <a:lnSpc>
                <a:spcPts val="2700"/>
              </a:lnSpc>
              <a:buFont typeface="Arial"/>
              <a:buChar char="•"/>
            </a:pPr>
            <a:r>
              <a:rPr lang="en-US" sz="2250" b="1" u="sng">
                <a:solidFill>
                  <a:srgbClr val="99CA3C"/>
                </a:solidFill>
                <a:latin typeface="Arial Bold"/>
                <a:ea typeface="Arial Bold"/>
                <a:cs typeface="Arial Bold"/>
                <a:sym typeface="Arial Bold"/>
                <a:hlinkClick r:id="rId6" tooltip="http://en.wikipedia.org/wiki/Fasciculations"/>
              </a:rPr>
              <a:t>Fasciculations</a:t>
            </a:r>
            <a:r>
              <a:rPr lang="en-US" sz="2250" b="1">
                <a:solidFill>
                  <a:srgbClr val="404040"/>
                </a:solidFill>
                <a:latin typeface="Arial Bold"/>
                <a:ea typeface="Arial Bold"/>
                <a:cs typeface="Arial Bold"/>
                <a:sym typeface="Arial Bold"/>
              </a:rPr>
              <a:t> (twitching) of the tongue</a:t>
            </a: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Difficulty sucking or swallowing, </a:t>
            </a:r>
            <a:r>
              <a:rPr lang="en-US" sz="2250" b="1" u="sng">
                <a:solidFill>
                  <a:srgbClr val="99CA3C"/>
                </a:solidFill>
                <a:latin typeface="Arial Bold"/>
                <a:ea typeface="Arial Bold"/>
                <a:cs typeface="Arial Bold"/>
                <a:sym typeface="Arial Bold"/>
                <a:hlinkClick r:id="rId7" tooltip="http://en.wikipedia.org/wiki/Poor_feeding"/>
              </a:rPr>
              <a:t>poor feeding</a:t>
            </a:r>
          </a:p>
          <a:p>
            <a:pPr marL="407194" lvl="1" indent="-203597" algn="l">
              <a:lnSpc>
                <a:spcPts val="2700"/>
              </a:lnSpc>
              <a:buFont typeface="Arial"/>
              <a:buChar char="•"/>
            </a:pPr>
            <a:r>
              <a:rPr lang="en-US" sz="2250" b="1" u="sng">
                <a:solidFill>
                  <a:srgbClr val="99CA3C"/>
                </a:solidFill>
                <a:latin typeface="Arial Bold"/>
                <a:ea typeface="Arial Bold"/>
                <a:cs typeface="Arial Bold"/>
                <a:sym typeface="Arial Bold"/>
                <a:hlinkClick r:id="rId8" tooltip="http://en.wikipedia.org/wiki/Arthrogryposis"/>
              </a:rPr>
              <a:t>Arthrogryposis</a:t>
            </a:r>
            <a:r>
              <a:rPr lang="en-US" sz="2250" b="1">
                <a:solidFill>
                  <a:srgbClr val="404040"/>
                </a:solidFill>
                <a:latin typeface="Arial Bold"/>
                <a:ea typeface="Arial Bold"/>
                <a:cs typeface="Arial Bold"/>
                <a:sym typeface="Arial Bold"/>
              </a:rPr>
              <a:t> (multiple congenital contractures)</a:t>
            </a: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Weight lower than normal</a:t>
            </a:r>
          </a:p>
          <a:p>
            <a:pPr marL="407194" lvl="1" indent="-203597" algn="l">
              <a:lnSpc>
                <a:spcPts val="2700"/>
              </a:lnSpc>
            </a:pPr>
            <a:endParaRPr lang="en-US" sz="2250" b="1">
              <a:solidFill>
                <a:srgbClr val="404040"/>
              </a:solidFill>
              <a:latin typeface="Arial Bold"/>
              <a:ea typeface="Arial Bold"/>
              <a:cs typeface="Arial Bold"/>
              <a:sym typeface="Arial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p:cNvSpPr/>
          <p:nvPr/>
        </p:nvSpPr>
        <p:spPr>
          <a:xfrm>
            <a:off x="2286000" y="1285875"/>
            <a:ext cx="13716000" cy="7715250"/>
          </a:xfrm>
          <a:custGeom>
            <a:avLst/>
            <a:gdLst/>
            <a:ahLst/>
            <a:cxnLst/>
            <a:rect l="l" t="t" r="r" b="b"/>
            <a:pathLst>
              <a:path w="13716000" h="7715250">
                <a:moveTo>
                  <a:pt x="0" y="0"/>
                </a:moveTo>
                <a:lnTo>
                  <a:pt x="13716000" y="0"/>
                </a:lnTo>
                <a:lnTo>
                  <a:pt x="13716000" y="7715250"/>
                </a:lnTo>
                <a:lnTo>
                  <a:pt x="0" y="7715250"/>
                </a:lnTo>
                <a:lnTo>
                  <a:pt x="0" y="0"/>
                </a:lnTo>
                <a:close/>
              </a:path>
            </a:pathLst>
          </a:custGeom>
          <a:blipFill>
            <a:blip r:embed="rId2"/>
            <a:stretch>
              <a:fillRect l="-16477" r="-16477"/>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descr="Diagnosis • Molecular genetic tests To identify deletions or mutations of the SMN1 gene. This test identifies at least 95%..."/>
          <p:cNvSpPr/>
          <p:nvPr/>
        </p:nvSpPr>
        <p:spPr>
          <a:xfrm>
            <a:off x="2286000" y="-365112"/>
            <a:ext cx="13770768" cy="10652112"/>
          </a:xfrm>
          <a:custGeom>
            <a:avLst/>
            <a:gdLst/>
            <a:ahLst/>
            <a:cxnLst/>
            <a:rect l="l" t="t" r="r" b="b"/>
            <a:pathLst>
              <a:path w="13770768" h="10652112">
                <a:moveTo>
                  <a:pt x="0" y="0"/>
                </a:moveTo>
                <a:lnTo>
                  <a:pt x="13770768" y="0"/>
                </a:lnTo>
                <a:lnTo>
                  <a:pt x="13770768" y="10652112"/>
                </a:lnTo>
                <a:lnTo>
                  <a:pt x="0" y="10652112"/>
                </a:lnTo>
                <a:lnTo>
                  <a:pt x="0" y="0"/>
                </a:lnTo>
                <a:close/>
              </a:path>
            </a:pathLst>
          </a:custGeom>
          <a:blipFill>
            <a:blip r:embed="rId2"/>
            <a:stretch>
              <a:fillRect r="-3029"/>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139443" y="1823127"/>
            <a:ext cx="9488371" cy="8189555"/>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Treatment for SMA has historically been supportive, like giving infants </a:t>
            </a:r>
            <a:r>
              <a:rPr lang="en-US" sz="3600" u="sng">
                <a:solidFill>
                  <a:srgbClr val="99CA3C"/>
                </a:solidFill>
                <a:latin typeface="Trebuchet MS"/>
                <a:ea typeface="Trebuchet MS"/>
                <a:cs typeface="Trebuchet MS"/>
                <a:sym typeface="Trebuchet MS"/>
                <a:hlinkClick r:id="rId2" tooltip="https://www.osmosis.org/learn/Risk_Factors_for_Periodontitis"/>
              </a:rPr>
              <a:t>nutrition</a:t>
            </a:r>
            <a:r>
              <a:rPr lang="en-US" sz="3600">
                <a:solidFill>
                  <a:srgbClr val="404040"/>
                </a:solidFill>
                <a:latin typeface="Trebuchet MS"/>
                <a:ea typeface="Trebuchet MS"/>
                <a:cs typeface="Trebuchet MS"/>
                <a:sym typeface="Trebuchet MS"/>
              </a:rPr>
              <a:t> through a </a:t>
            </a:r>
            <a:r>
              <a:rPr lang="en-US" sz="3600" u="sng">
                <a:solidFill>
                  <a:srgbClr val="99CA3C"/>
                </a:solidFill>
                <a:latin typeface="Trebuchet MS"/>
                <a:ea typeface="Trebuchet MS"/>
                <a:cs typeface="Trebuchet MS"/>
                <a:sym typeface="Trebuchet MS"/>
                <a:hlinkClick r:id="rId3" tooltip="https://www.osmosis.org/learn/GI/GU:_Other_ways_of_providing_fluids_and_nutrition"/>
              </a:rPr>
              <a:t>feeding tube</a:t>
            </a:r>
            <a:r>
              <a:rPr lang="en-US" sz="3600">
                <a:solidFill>
                  <a:srgbClr val="404040"/>
                </a:solidFill>
                <a:latin typeface="Trebuchet MS"/>
                <a:ea typeface="Trebuchet MS"/>
                <a:cs typeface="Trebuchet MS"/>
                <a:sym typeface="Trebuchet MS"/>
              </a:rPr>
              <a:t> as well as respiratory support to help with muscle stiffness and strengthen </a:t>
            </a:r>
            <a:r>
              <a:rPr lang="en-US" sz="3600" u="sng">
                <a:solidFill>
                  <a:srgbClr val="99CA3C"/>
                </a:solidFill>
                <a:latin typeface="Trebuchet MS"/>
                <a:ea typeface="Trebuchet MS"/>
                <a:cs typeface="Trebuchet MS"/>
                <a:sym typeface="Trebuchet MS"/>
                <a:hlinkClick r:id="rId4" tooltip="https://www.osmosis.org/learn/Rupture_of_diaphragm:_Nursing"/>
              </a:rPr>
              <a:t>respiratory muscles</a:t>
            </a:r>
            <a:r>
              <a:rPr lang="en-US" sz="3600">
                <a:solidFill>
                  <a:srgbClr val="404040"/>
                </a:solidFill>
                <a:latin typeface="Trebuchet MS"/>
                <a:ea typeface="Trebuchet MS"/>
                <a:cs typeface="Trebuchet MS"/>
                <a:sym typeface="Trebuchet MS"/>
              </a:rPr>
              <a:t>.</a:t>
            </a:r>
          </a:p>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recently, a new therapy for SMA is used, which is called Nusinersen.</a:t>
            </a:r>
          </a:p>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Nusinersen is an antisense oligonucleotide, that binds to the SMN2 pre-mRNA and prevents exon 7 from being removed, which allows the SMN2 mRNA to get expressed, ultimately making a more normal amount of SMN protein.</a:t>
            </a:r>
          </a:p>
          <a:p>
            <a:pPr marL="651510" lvl="1" indent="-325755" algn="l">
              <a:lnSpc>
                <a:spcPts val="4320"/>
              </a:lnSpc>
            </a:pPr>
            <a:endParaRPr lang="en-US" sz="3600">
              <a:solidFill>
                <a:srgbClr val="404040"/>
              </a:solidFill>
              <a:latin typeface="Trebuchet MS"/>
              <a:ea typeface="Trebuchet MS"/>
              <a:cs typeface="Trebuchet MS"/>
              <a:sym typeface="Trebuchet MS"/>
            </a:endParaRPr>
          </a:p>
        </p:txBody>
      </p:sp>
      <p:grpSp>
        <p:nvGrpSpPr>
          <p:cNvPr id="21" name="Group 21"/>
          <p:cNvGrpSpPr/>
          <p:nvPr/>
        </p:nvGrpSpPr>
        <p:grpSpPr>
          <a:xfrm>
            <a:off x="2957512" y="328612"/>
            <a:ext cx="9744075" cy="1090404"/>
            <a:chOff x="0" y="0"/>
            <a:chExt cx="12992100" cy="1453872"/>
          </a:xfrm>
        </p:grpSpPr>
        <p:sp>
          <p:nvSpPr>
            <p:cNvPr id="22" name="Freeform 22"/>
            <p:cNvSpPr/>
            <p:nvPr/>
          </p:nvSpPr>
          <p:spPr>
            <a:xfrm>
              <a:off x="0" y="0"/>
              <a:ext cx="12992100" cy="1453896"/>
            </a:xfrm>
            <a:custGeom>
              <a:avLst/>
              <a:gdLst/>
              <a:ahLst/>
              <a:cxnLst/>
              <a:rect l="l" t="t" r="r" b="b"/>
              <a:pathLst>
                <a:path w="12992100" h="1453896">
                  <a:moveTo>
                    <a:pt x="19050" y="0"/>
                  </a:moveTo>
                  <a:lnTo>
                    <a:pt x="12973050" y="0"/>
                  </a:lnTo>
                  <a:cubicBezTo>
                    <a:pt x="12983591" y="0"/>
                    <a:pt x="12992100" y="8509"/>
                    <a:pt x="12992100" y="19050"/>
                  </a:cubicBezTo>
                  <a:lnTo>
                    <a:pt x="12992100" y="1434846"/>
                  </a:lnTo>
                  <a:cubicBezTo>
                    <a:pt x="12992100" y="1445387"/>
                    <a:pt x="12983591" y="1453896"/>
                    <a:pt x="12973050" y="1453896"/>
                  </a:cubicBezTo>
                  <a:lnTo>
                    <a:pt x="19050" y="1453896"/>
                  </a:lnTo>
                  <a:cubicBezTo>
                    <a:pt x="8509" y="1453896"/>
                    <a:pt x="0" y="1445387"/>
                    <a:pt x="0" y="1434846"/>
                  </a:cubicBezTo>
                  <a:lnTo>
                    <a:pt x="0" y="19050"/>
                  </a:lnTo>
                  <a:cubicBezTo>
                    <a:pt x="0" y="8509"/>
                    <a:pt x="8509" y="0"/>
                    <a:pt x="19050" y="0"/>
                  </a:cubicBezTo>
                  <a:moveTo>
                    <a:pt x="19050" y="38100"/>
                  </a:moveTo>
                  <a:lnTo>
                    <a:pt x="19050" y="19050"/>
                  </a:lnTo>
                  <a:lnTo>
                    <a:pt x="38100" y="19050"/>
                  </a:lnTo>
                  <a:lnTo>
                    <a:pt x="38100" y="1434846"/>
                  </a:lnTo>
                  <a:lnTo>
                    <a:pt x="19050" y="1434846"/>
                  </a:lnTo>
                  <a:lnTo>
                    <a:pt x="19050" y="1415796"/>
                  </a:lnTo>
                  <a:lnTo>
                    <a:pt x="12973050" y="1415796"/>
                  </a:lnTo>
                  <a:lnTo>
                    <a:pt x="12973050" y="1434846"/>
                  </a:lnTo>
                  <a:lnTo>
                    <a:pt x="12954000" y="1434846"/>
                  </a:lnTo>
                  <a:lnTo>
                    <a:pt x="12954000" y="19050"/>
                  </a:lnTo>
                  <a:lnTo>
                    <a:pt x="12973050" y="19050"/>
                  </a:lnTo>
                  <a:lnTo>
                    <a:pt x="12973050" y="38100"/>
                  </a:lnTo>
                  <a:lnTo>
                    <a:pt x="19050" y="38100"/>
                  </a:lnTo>
                  <a:close/>
                </a:path>
              </a:pathLst>
            </a:custGeom>
            <a:solidFill>
              <a:srgbClr val="90C226"/>
            </a:solidFill>
          </p:spPr>
        </p:sp>
        <p:sp>
          <p:nvSpPr>
            <p:cNvPr id="23" name="TextBox 23"/>
            <p:cNvSpPr txBox="1"/>
            <p:nvPr/>
          </p:nvSpPr>
          <p:spPr>
            <a:xfrm>
              <a:off x="0" y="-9525"/>
              <a:ext cx="12992100" cy="1463397"/>
            </a:xfrm>
            <a:prstGeom prst="rect">
              <a:avLst/>
            </a:prstGeom>
          </p:spPr>
          <p:txBody>
            <a:bodyPr lIns="50800" tIns="50800" rIns="50800" bIns="50800" rtlCol="0" anchor="t"/>
            <a:lstStyle/>
            <a:p>
              <a:pPr algn="l">
                <a:lnSpc>
                  <a:spcPts val="7200"/>
                </a:lnSpc>
              </a:pPr>
              <a:r>
                <a:rPr lang="en-US" sz="6000" b="1">
                  <a:solidFill>
                    <a:srgbClr val="000000"/>
                  </a:solidFill>
                  <a:latin typeface="Trebuchet MS Bold"/>
                  <a:ea typeface="Trebuchet MS Bold"/>
                  <a:cs typeface="Trebuchet MS Bold"/>
                  <a:sym typeface="Trebuchet MS Bold"/>
                </a:rPr>
                <a:t>Treatment</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p:cNvSpPr/>
          <p:nvPr/>
        </p:nvSpPr>
        <p:spPr>
          <a:xfrm>
            <a:off x="2286000" y="0"/>
            <a:ext cx="13716000" cy="10287000"/>
          </a:xfrm>
          <a:custGeom>
            <a:avLst/>
            <a:gdLst/>
            <a:ahLst/>
            <a:cxnLst/>
            <a:rect l="l" t="t" r="r" b="b"/>
            <a:pathLst>
              <a:path w="13716000" h="10287000">
                <a:moveTo>
                  <a:pt x="0" y="0"/>
                </a:moveTo>
                <a:lnTo>
                  <a:pt x="13716000" y="0"/>
                </a:lnTo>
                <a:lnTo>
                  <a:pt x="13716000" y="10287000"/>
                </a:lnTo>
                <a:lnTo>
                  <a:pt x="0" y="10287000"/>
                </a:lnTo>
                <a:lnTo>
                  <a:pt x="0" y="0"/>
                </a:lnTo>
                <a:close/>
              </a:path>
            </a:pathLst>
          </a:custGeom>
          <a:blipFill>
            <a:blip r:embed="rId3"/>
            <a:stretch>
              <a:fillRect r="-33333"/>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p:cNvSpPr/>
          <p:nvPr/>
        </p:nvSpPr>
        <p:spPr>
          <a:xfrm>
            <a:off x="2286000" y="0"/>
            <a:ext cx="13716000" cy="10287000"/>
          </a:xfrm>
          <a:custGeom>
            <a:avLst/>
            <a:gdLst/>
            <a:ahLst/>
            <a:cxnLst/>
            <a:rect l="l" t="t" r="r" b="b"/>
            <a:pathLst>
              <a:path w="13716000" h="10287000">
                <a:moveTo>
                  <a:pt x="0" y="0"/>
                </a:moveTo>
                <a:lnTo>
                  <a:pt x="13716000" y="0"/>
                </a:lnTo>
                <a:lnTo>
                  <a:pt x="13716000" y="10287000"/>
                </a:lnTo>
                <a:lnTo>
                  <a:pt x="0" y="10287000"/>
                </a:lnTo>
                <a:lnTo>
                  <a:pt x="0" y="0"/>
                </a:lnTo>
                <a:close/>
              </a:path>
            </a:pathLst>
          </a:custGeom>
          <a:blipFill>
            <a:blip r:embed="rId3"/>
            <a:stretch>
              <a:fillRect r="-33333"/>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descr="Kennedy’s disease • Progressive spinobulbar muscular atrophy • Onset: 15 and 60 years of age. • Affected individuals may h..."/>
          <p:cNvSpPr/>
          <p:nvPr/>
        </p:nvSpPr>
        <p:spPr>
          <a:xfrm>
            <a:off x="2286000" y="0"/>
            <a:ext cx="13716000" cy="10436088"/>
          </a:xfrm>
          <a:custGeom>
            <a:avLst/>
            <a:gdLst/>
            <a:ahLst/>
            <a:cxnLst/>
            <a:rect l="l" t="t" r="r" b="b"/>
            <a:pathLst>
              <a:path w="13716000" h="10436088">
                <a:moveTo>
                  <a:pt x="0" y="0"/>
                </a:moveTo>
                <a:lnTo>
                  <a:pt x="13716000" y="0"/>
                </a:lnTo>
                <a:lnTo>
                  <a:pt x="13716000" y="10436088"/>
                </a:lnTo>
                <a:lnTo>
                  <a:pt x="0" y="10436088"/>
                </a:lnTo>
                <a:lnTo>
                  <a:pt x="0" y="0"/>
                </a:lnTo>
                <a:close/>
              </a:path>
            </a:pathLst>
          </a:custGeom>
          <a:blipFill>
            <a:blip r:embed="rId3"/>
            <a:stretch>
              <a:fillRect r="-1343"/>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descr="• The onset of symptoms varies and includes • Weakness and atrophy of the facial, jaw, and tongue muscles • leading to pro..."/>
          <p:cNvSpPr/>
          <p:nvPr/>
        </p:nvSpPr>
        <p:spPr>
          <a:xfrm>
            <a:off x="2286000" y="0"/>
            <a:ext cx="13716000" cy="10287000"/>
          </a:xfrm>
          <a:custGeom>
            <a:avLst/>
            <a:gdLst/>
            <a:ahLst/>
            <a:cxnLst/>
            <a:rect l="l" t="t" r="r" b="b"/>
            <a:pathLst>
              <a:path w="13716000" h="10287000">
                <a:moveTo>
                  <a:pt x="0" y="0"/>
                </a:moveTo>
                <a:lnTo>
                  <a:pt x="13716000" y="0"/>
                </a:lnTo>
                <a:lnTo>
                  <a:pt x="13716000" y="10287000"/>
                </a:lnTo>
                <a:lnTo>
                  <a:pt x="0" y="10287000"/>
                </a:lnTo>
                <a:lnTo>
                  <a:pt x="0" y="0"/>
                </a:lnTo>
                <a:close/>
              </a:path>
            </a:pathLst>
          </a:custGeom>
          <a:blipFill>
            <a:blip r:embed="rId2"/>
            <a:stretch>
              <a:fillRect b="-104"/>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078932" y="1997784"/>
            <a:ext cx="9488372" cy="1489710"/>
          </a:xfrm>
          <a:prstGeom prst="rect">
            <a:avLst/>
          </a:prstGeom>
        </p:spPr>
        <p:txBody>
          <a:bodyPr lIns="0" tIns="0" rIns="0" bIns="0" rtlCol="0" anchor="t">
            <a:spAutoFit/>
          </a:bodyPr>
          <a:lstStyle/>
          <a:p>
            <a:pPr algn="ctr">
              <a:lnSpc>
                <a:spcPts val="5400"/>
              </a:lnSpc>
            </a:pPr>
            <a:r>
              <a:rPr lang="en-US" sz="4500" b="1">
                <a:solidFill>
                  <a:srgbClr val="90C226"/>
                </a:solidFill>
                <a:latin typeface="Arial Bold"/>
                <a:ea typeface="Arial Bold"/>
                <a:cs typeface="Arial Bold"/>
                <a:sym typeface="Arial Bold"/>
              </a:rPr>
              <a:t>Spinal muscular atrophy</a:t>
            </a:r>
          </a:p>
        </p:txBody>
      </p:sp>
      <p:sp>
        <p:nvSpPr>
          <p:cNvPr id="21" name="Freeform 21" descr="F:\GHADEER\ghadeer.jpg"/>
          <p:cNvSpPr/>
          <p:nvPr/>
        </p:nvSpPr>
        <p:spPr>
          <a:xfrm>
            <a:off x="4547919" y="3691218"/>
            <a:ext cx="6550397" cy="4504346"/>
          </a:xfrm>
          <a:custGeom>
            <a:avLst/>
            <a:gdLst/>
            <a:ahLst/>
            <a:cxnLst/>
            <a:rect l="l" t="t" r="r" b="b"/>
            <a:pathLst>
              <a:path w="6550397" h="4504346">
                <a:moveTo>
                  <a:pt x="0" y="0"/>
                </a:moveTo>
                <a:lnTo>
                  <a:pt x="6550397" y="0"/>
                </a:lnTo>
                <a:lnTo>
                  <a:pt x="6550397" y="4504346"/>
                </a:lnTo>
                <a:lnTo>
                  <a:pt x="0" y="4504346"/>
                </a:lnTo>
                <a:lnTo>
                  <a:pt x="0" y="0"/>
                </a:lnTo>
                <a:close/>
              </a:path>
            </a:pathLst>
          </a:custGeom>
          <a:blipFill>
            <a:blip r:embed="rId2"/>
            <a:stretch>
              <a:fillRect b="-9067"/>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215082" y="2065580"/>
            <a:ext cx="9488372" cy="1527810"/>
          </a:xfrm>
          <a:prstGeom prst="rect">
            <a:avLst/>
          </a:prstGeom>
        </p:spPr>
        <p:txBody>
          <a:bodyPr lIns="0" tIns="0" rIns="0" bIns="0" rtlCol="0" anchor="t">
            <a:spAutoFit/>
          </a:bodyPr>
          <a:lstStyle/>
          <a:p>
            <a:pPr algn="ctr">
              <a:lnSpc>
                <a:spcPts val="8100"/>
              </a:lnSpc>
            </a:pPr>
            <a:r>
              <a:rPr lang="en-US" sz="6750" b="1">
                <a:solidFill>
                  <a:srgbClr val="90C226"/>
                </a:solidFill>
                <a:latin typeface="Arial Bold"/>
                <a:ea typeface="Arial Bold"/>
                <a:cs typeface="Arial Bold"/>
                <a:sym typeface="Arial Bold"/>
              </a:rPr>
              <a:t>Transverse Myelitis</a:t>
            </a:r>
          </a:p>
        </p:txBody>
      </p:sp>
      <p:sp>
        <p:nvSpPr>
          <p:cNvPr id="21" name="Freeform 21"/>
          <p:cNvSpPr/>
          <p:nvPr/>
        </p:nvSpPr>
        <p:spPr>
          <a:xfrm>
            <a:off x="5084672" y="3812242"/>
            <a:ext cx="5536826" cy="4825814"/>
          </a:xfrm>
          <a:custGeom>
            <a:avLst/>
            <a:gdLst/>
            <a:ahLst/>
            <a:cxnLst/>
            <a:rect l="l" t="t" r="r" b="b"/>
            <a:pathLst>
              <a:path w="5536826" h="4825814">
                <a:moveTo>
                  <a:pt x="0" y="0"/>
                </a:moveTo>
                <a:lnTo>
                  <a:pt x="5536825" y="0"/>
                </a:lnTo>
                <a:lnTo>
                  <a:pt x="5536825" y="4825814"/>
                </a:lnTo>
                <a:lnTo>
                  <a:pt x="0" y="4825814"/>
                </a:lnTo>
                <a:lnTo>
                  <a:pt x="0" y="0"/>
                </a:lnTo>
                <a:close/>
              </a:path>
            </a:pathLst>
          </a:custGeom>
          <a:blipFill>
            <a:blip r:embed="rId2"/>
            <a:stretch>
              <a:fillRect t="-2391" b="-2391"/>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109186" y="1689170"/>
            <a:ext cx="9992621" cy="7980611"/>
          </a:xfrm>
          <a:prstGeom prst="rect">
            <a:avLst/>
          </a:prstGeom>
        </p:spPr>
        <p:txBody>
          <a:bodyPr lIns="0" tIns="0" rIns="0" bIns="0" rtlCol="0" anchor="t">
            <a:spAutoFit/>
          </a:bodyPr>
          <a:lstStyle/>
          <a:p>
            <a:pPr marL="589074" lvl="1" indent="-294537" algn="l">
              <a:lnSpc>
                <a:spcPts val="3905"/>
              </a:lnSpc>
              <a:buFont typeface="Arial"/>
              <a:buChar char="•"/>
            </a:pPr>
            <a:r>
              <a:rPr lang="en-US" sz="3254" b="1" u="sng">
                <a:solidFill>
                  <a:srgbClr val="90C226"/>
                </a:solidFill>
                <a:latin typeface="Arial Bold"/>
                <a:ea typeface="Arial Bold"/>
                <a:cs typeface="Arial Bold"/>
                <a:sym typeface="Arial Bold"/>
              </a:rPr>
              <a:t>Transverse Myelitis</a:t>
            </a:r>
          </a:p>
          <a:p>
            <a:pPr marL="483882" lvl="1" indent="-241941" algn="l">
              <a:lnSpc>
                <a:spcPts val="3208"/>
              </a:lnSpc>
            </a:pPr>
            <a:r>
              <a:rPr lang="en-US" sz="2673">
                <a:solidFill>
                  <a:srgbClr val="404040"/>
                </a:solidFill>
                <a:latin typeface="Arial"/>
                <a:ea typeface="Arial"/>
                <a:cs typeface="Arial"/>
                <a:sym typeface="Arial"/>
              </a:rPr>
              <a:t>   </a:t>
            </a:r>
          </a:p>
          <a:p>
            <a:pPr marL="483882" lvl="1" indent="-241941" algn="l">
              <a:lnSpc>
                <a:spcPts val="3208"/>
              </a:lnSpc>
            </a:pPr>
            <a:r>
              <a:rPr lang="en-US" sz="2673" b="1">
                <a:solidFill>
                  <a:srgbClr val="404040"/>
                </a:solidFill>
                <a:latin typeface="Arial Bold"/>
                <a:ea typeface="Arial Bold"/>
                <a:cs typeface="Arial Bold"/>
                <a:sym typeface="Arial Bold"/>
              </a:rPr>
              <a:t> Is a neurological disorder caused by an inflammatory process of the spinal cord, and can cause axonal demyelination. </a:t>
            </a:r>
          </a:p>
          <a:p>
            <a:pPr marL="483882" lvl="1" indent="-241941" algn="l">
              <a:lnSpc>
                <a:spcPts val="3208"/>
              </a:lnSpc>
            </a:pPr>
            <a:endParaRPr lang="en-US" sz="2673" b="1">
              <a:solidFill>
                <a:srgbClr val="404040"/>
              </a:solidFill>
              <a:latin typeface="Arial Bold"/>
              <a:ea typeface="Arial Bold"/>
              <a:cs typeface="Arial Bold"/>
              <a:sym typeface="Arial Bold"/>
            </a:endParaRPr>
          </a:p>
          <a:p>
            <a:pPr marL="483882" lvl="1" indent="-241941" algn="l">
              <a:lnSpc>
                <a:spcPts val="3208"/>
              </a:lnSpc>
              <a:buFont typeface="Arial"/>
              <a:buChar char="•"/>
            </a:pPr>
            <a:r>
              <a:rPr lang="en-US" sz="2673" b="1">
                <a:solidFill>
                  <a:srgbClr val="404040"/>
                </a:solidFill>
                <a:latin typeface="Arial Bold"/>
                <a:ea typeface="Arial Bold"/>
                <a:cs typeface="Arial Bold"/>
                <a:sym typeface="Arial Bold"/>
              </a:rPr>
              <a:t>Transverse implies that the inflammation is across the thickness of the spinal cord.</a:t>
            </a:r>
          </a:p>
          <a:p>
            <a:pPr marL="483882" lvl="1" indent="-241941" algn="l">
              <a:lnSpc>
                <a:spcPts val="3208"/>
              </a:lnSpc>
            </a:pPr>
            <a:endParaRPr lang="en-US" sz="2673" b="1">
              <a:solidFill>
                <a:srgbClr val="404040"/>
              </a:solidFill>
              <a:latin typeface="Arial Bold"/>
              <a:ea typeface="Arial Bold"/>
              <a:cs typeface="Arial Bold"/>
              <a:sym typeface="Arial Bold"/>
            </a:endParaRPr>
          </a:p>
          <a:p>
            <a:pPr marL="483882" lvl="1" indent="-241941" algn="l">
              <a:lnSpc>
                <a:spcPts val="3208"/>
              </a:lnSpc>
            </a:pPr>
            <a:r>
              <a:rPr lang="en-US" sz="2673" b="1">
                <a:solidFill>
                  <a:srgbClr val="404040"/>
                </a:solidFill>
                <a:latin typeface="Arial Bold"/>
                <a:ea typeface="Arial Bold"/>
                <a:cs typeface="Arial Bold"/>
                <a:sym typeface="Arial Bold"/>
              </a:rPr>
              <a:t>*Mostly they have a history of preceding viral infection, fever and malaise :</a:t>
            </a:r>
          </a:p>
          <a:p>
            <a:pPr marL="987945" lvl="2" indent="-329315" algn="l">
              <a:lnSpc>
                <a:spcPts val="3208"/>
              </a:lnSpc>
              <a:buFont typeface="Arial"/>
              <a:buChar char="⚬"/>
            </a:pPr>
            <a:r>
              <a:rPr lang="en-US" sz="2673" b="1">
                <a:solidFill>
                  <a:srgbClr val="404040"/>
                </a:solidFill>
                <a:latin typeface="Arial Bold"/>
                <a:ea typeface="Arial Bold"/>
                <a:cs typeface="Arial Bold"/>
                <a:sym typeface="Arial Bold"/>
              </a:rPr>
              <a:t>EBV, HSV, Influenza, rubella, mumps, varicella</a:t>
            </a:r>
          </a:p>
          <a:p>
            <a:pPr marL="987945" lvl="2" indent="-329315" algn="l">
              <a:lnSpc>
                <a:spcPts val="3208"/>
              </a:lnSpc>
            </a:pPr>
            <a:r>
              <a:rPr lang="en-US" sz="2673" b="1">
                <a:solidFill>
                  <a:srgbClr val="404040"/>
                </a:solidFill>
                <a:latin typeface="Arial Bold"/>
                <a:ea typeface="Arial Bold"/>
                <a:cs typeface="Arial Bold"/>
                <a:sym typeface="Arial Bold"/>
              </a:rPr>
              <a:t>others;</a:t>
            </a:r>
          </a:p>
          <a:p>
            <a:pPr marL="987945" lvl="2" indent="-329315" algn="l">
              <a:lnSpc>
                <a:spcPts val="3208"/>
              </a:lnSpc>
              <a:buFont typeface="Arial"/>
              <a:buChar char="⚬"/>
            </a:pPr>
            <a:r>
              <a:rPr lang="en-US" sz="2673" b="1">
                <a:solidFill>
                  <a:srgbClr val="404040"/>
                </a:solidFill>
                <a:latin typeface="Arial Bold"/>
                <a:ea typeface="Arial Bold"/>
                <a:cs typeface="Arial Bold"/>
                <a:sym typeface="Arial Bold"/>
              </a:rPr>
              <a:t>M.pneumonia</a:t>
            </a:r>
          </a:p>
          <a:p>
            <a:pPr marL="987945" lvl="2" indent="-329315" algn="l">
              <a:lnSpc>
                <a:spcPts val="3208"/>
              </a:lnSpc>
              <a:buFont typeface="Arial"/>
              <a:buChar char="⚬"/>
            </a:pPr>
            <a:r>
              <a:rPr lang="en-US" sz="2673" b="1">
                <a:solidFill>
                  <a:srgbClr val="404040"/>
                </a:solidFill>
                <a:latin typeface="Arial Bold"/>
                <a:ea typeface="Arial Bold"/>
                <a:cs typeface="Arial Bold"/>
                <a:sym typeface="Arial Bold"/>
              </a:rPr>
              <a:t>Lyme disease</a:t>
            </a:r>
          </a:p>
          <a:p>
            <a:pPr marL="987945" lvl="2" indent="-329315" algn="l">
              <a:lnSpc>
                <a:spcPts val="3208"/>
              </a:lnSpc>
              <a:buFont typeface="Arial"/>
              <a:buChar char="⚬"/>
            </a:pPr>
            <a:r>
              <a:rPr lang="en-US" sz="2673" b="1">
                <a:solidFill>
                  <a:srgbClr val="404040"/>
                </a:solidFill>
                <a:latin typeface="Arial Bold"/>
                <a:ea typeface="Arial Bold"/>
                <a:cs typeface="Arial Bold"/>
                <a:sym typeface="Arial Bold"/>
              </a:rPr>
              <a:t>schistosomiasis</a:t>
            </a:r>
          </a:p>
          <a:p>
            <a:pPr marL="987945" lvl="2" indent="-329315" algn="l">
              <a:lnSpc>
                <a:spcPts val="3208"/>
              </a:lnSpc>
            </a:pPr>
            <a:endParaRPr lang="en-US" sz="2673" b="1">
              <a:solidFill>
                <a:srgbClr val="404040"/>
              </a:solidFill>
              <a:latin typeface="Arial Bold"/>
              <a:ea typeface="Arial Bold"/>
              <a:cs typeface="Arial Bold"/>
              <a:sym typeface="Arial Bold"/>
            </a:endParaRPr>
          </a:p>
          <a:p>
            <a:pPr marL="987945" lvl="2" indent="-329315" algn="l">
              <a:lnSpc>
                <a:spcPts val="3208"/>
              </a:lnSpc>
            </a:pPr>
            <a:endParaRPr lang="en-US" sz="2673" b="1">
              <a:solidFill>
                <a:srgbClr val="404040"/>
              </a:solidFill>
              <a:latin typeface="Arial Bold"/>
              <a:ea typeface="Arial Bold"/>
              <a:cs typeface="Arial Bold"/>
              <a:sym typeface="Arial Bold"/>
            </a:endParaRPr>
          </a:p>
        </p:txBody>
      </p:sp>
      <p:sp>
        <p:nvSpPr>
          <p:cNvPr id="21" name="TextBox 21"/>
          <p:cNvSpPr txBox="1"/>
          <p:nvPr/>
        </p:nvSpPr>
        <p:spPr>
          <a:xfrm>
            <a:off x="7692390" y="721995"/>
            <a:ext cx="4770120" cy="887582"/>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Segmental </a:t>
            </a:r>
          </a:p>
          <a:p>
            <a:pPr algn="l">
              <a:lnSpc>
                <a:spcPts val="3240"/>
              </a:lnSpc>
            </a:pPr>
            <a:r>
              <a:rPr lang="en-US" sz="2700">
                <a:solidFill>
                  <a:srgbClr val="0070C0"/>
                </a:solidFill>
                <a:latin typeface="Trebuchet MS"/>
                <a:ea typeface="Trebuchet MS"/>
                <a:cs typeface="Trebuchet MS"/>
                <a:sym typeface="Trebuchet MS"/>
              </a:rPr>
              <a:t>All spinal cord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855345"/>
            <a:ext cx="12712122" cy="19945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Pathophysiology</a:t>
            </a:r>
          </a:p>
        </p:txBody>
      </p:sp>
      <p:sp>
        <p:nvSpPr>
          <p:cNvPr id="21" name="TextBox 21"/>
          <p:cNvSpPr txBox="1"/>
          <p:nvPr/>
        </p:nvSpPr>
        <p:spPr>
          <a:xfrm>
            <a:off x="3139443" y="3145374"/>
            <a:ext cx="9488371" cy="4331580"/>
          </a:xfrm>
          <a:prstGeom prst="rect">
            <a:avLst/>
          </a:prstGeom>
        </p:spPr>
        <p:txBody>
          <a:bodyPr lIns="0" tIns="0" rIns="0" bIns="0" rtlCol="0" anchor="t">
            <a:spAutoFit/>
          </a:bodyPr>
          <a:lstStyle/>
          <a:p>
            <a:pPr algn="l">
              <a:lnSpc>
                <a:spcPts val="3240"/>
              </a:lnSpc>
            </a:pPr>
            <a:endParaRPr/>
          </a:p>
          <a:p>
            <a:pPr marL="529780" lvl="1" indent="-264890" algn="l">
              <a:lnSpc>
                <a:spcPts val="3240"/>
              </a:lnSpc>
              <a:buFont typeface="Arial"/>
              <a:buChar char="•"/>
            </a:pPr>
            <a:r>
              <a:rPr lang="en-US" sz="2700" b="1">
                <a:solidFill>
                  <a:srgbClr val="000000"/>
                </a:solidFill>
                <a:latin typeface="Arial Bold"/>
                <a:ea typeface="Arial Bold"/>
                <a:cs typeface="Arial Bold"/>
                <a:sym typeface="Arial Bold"/>
              </a:rPr>
              <a:t>3 hypothesis:</a:t>
            </a:r>
          </a:p>
          <a:p>
            <a:pPr marL="529780" lvl="1" indent="-264890" algn="l">
              <a:lnSpc>
                <a:spcPts val="3240"/>
              </a:lnSpc>
            </a:pPr>
            <a:endParaRPr lang="en-US" sz="2700" b="1">
              <a:solidFill>
                <a:srgbClr val="000000"/>
              </a:solidFill>
              <a:latin typeface="Arial Bold"/>
              <a:ea typeface="Arial Bold"/>
              <a:cs typeface="Arial Bold"/>
              <a:sym typeface="Arial Bold"/>
            </a:endParaRPr>
          </a:p>
          <a:p>
            <a:pPr marL="992696" lvl="2" indent="-330899" algn="l">
              <a:lnSpc>
                <a:spcPts val="3240"/>
              </a:lnSpc>
              <a:buFont typeface="Arial"/>
              <a:buChar char="⚬"/>
            </a:pPr>
            <a:r>
              <a:rPr lang="en-US" sz="2700" b="1">
                <a:solidFill>
                  <a:srgbClr val="000000"/>
                </a:solidFill>
                <a:latin typeface="Arial Bold"/>
                <a:ea typeface="Arial Bold"/>
                <a:cs typeface="Arial Bold"/>
                <a:sym typeface="Arial Bold"/>
              </a:rPr>
              <a:t>Cell-mediated </a:t>
            </a:r>
            <a:r>
              <a:rPr lang="en-US" sz="2700" b="1" u="sng">
                <a:solidFill>
                  <a:srgbClr val="FF0000"/>
                </a:solidFill>
                <a:latin typeface="Arial Bold"/>
                <a:ea typeface="Arial Bold"/>
                <a:cs typeface="Arial Bold"/>
                <a:sym typeface="Arial Bold"/>
              </a:rPr>
              <a:t>autoimmune</a:t>
            </a:r>
            <a:r>
              <a:rPr lang="en-US" sz="2700" b="1">
                <a:solidFill>
                  <a:srgbClr val="000000"/>
                </a:solidFill>
                <a:latin typeface="Arial Bold"/>
                <a:ea typeface="Arial Bold"/>
                <a:cs typeface="Arial Bold"/>
                <a:sym typeface="Arial Bold"/>
              </a:rPr>
              <a:t> response</a:t>
            </a:r>
          </a:p>
          <a:p>
            <a:pPr marL="992696" lvl="2" indent="-330899" algn="l">
              <a:lnSpc>
                <a:spcPts val="3240"/>
              </a:lnSpc>
            </a:pPr>
            <a:endParaRPr lang="en-US" sz="2700" b="1">
              <a:solidFill>
                <a:srgbClr val="000000"/>
              </a:solidFill>
              <a:latin typeface="Arial Bold"/>
              <a:ea typeface="Arial Bold"/>
              <a:cs typeface="Arial Bold"/>
              <a:sym typeface="Arial Bold"/>
            </a:endParaRPr>
          </a:p>
          <a:p>
            <a:pPr marL="992696" lvl="2" indent="-330899" algn="l">
              <a:lnSpc>
                <a:spcPts val="3240"/>
              </a:lnSpc>
              <a:buFont typeface="Arial"/>
              <a:buChar char="⚬"/>
            </a:pPr>
            <a:r>
              <a:rPr lang="en-US" sz="2700" b="1">
                <a:solidFill>
                  <a:srgbClr val="000000"/>
                </a:solidFill>
                <a:latin typeface="Arial Bold"/>
                <a:ea typeface="Arial Bold"/>
                <a:cs typeface="Arial Bold"/>
                <a:sym typeface="Arial Bold"/>
              </a:rPr>
              <a:t>Direct </a:t>
            </a:r>
            <a:r>
              <a:rPr lang="en-US" sz="2700" b="1" u="sng">
                <a:solidFill>
                  <a:srgbClr val="FF0000"/>
                </a:solidFill>
                <a:latin typeface="Arial Bold"/>
                <a:ea typeface="Arial Bold"/>
                <a:cs typeface="Arial Bold"/>
                <a:sym typeface="Arial Bold"/>
              </a:rPr>
              <a:t>viral</a:t>
            </a:r>
            <a:r>
              <a:rPr lang="en-US" sz="2700" b="1">
                <a:solidFill>
                  <a:srgbClr val="000000"/>
                </a:solidFill>
                <a:latin typeface="Arial Bold"/>
                <a:ea typeface="Arial Bold"/>
                <a:cs typeface="Arial Bold"/>
                <a:sym typeface="Arial Bold"/>
              </a:rPr>
              <a:t> invasion</a:t>
            </a:r>
          </a:p>
          <a:p>
            <a:pPr marL="992696" lvl="2" indent="-330899" algn="l">
              <a:lnSpc>
                <a:spcPts val="3240"/>
              </a:lnSpc>
            </a:pPr>
            <a:endParaRPr lang="en-US" sz="2700" b="1">
              <a:solidFill>
                <a:srgbClr val="000000"/>
              </a:solidFill>
              <a:latin typeface="Arial Bold"/>
              <a:ea typeface="Arial Bold"/>
              <a:cs typeface="Arial Bold"/>
              <a:sym typeface="Arial Bold"/>
            </a:endParaRPr>
          </a:p>
          <a:p>
            <a:pPr marL="992696" lvl="2" indent="-330899" algn="l">
              <a:lnSpc>
                <a:spcPts val="3240"/>
              </a:lnSpc>
              <a:buFont typeface="Arial"/>
              <a:buChar char="⚬"/>
            </a:pPr>
            <a:r>
              <a:rPr lang="en-US" sz="2700" b="1">
                <a:solidFill>
                  <a:srgbClr val="000000"/>
                </a:solidFill>
                <a:latin typeface="Arial Bold"/>
                <a:ea typeface="Arial Bold"/>
                <a:cs typeface="Arial Bold"/>
                <a:sym typeface="Arial Bold"/>
              </a:rPr>
              <a:t>Autoimmune vasculitis , and insufficient blood flow through spinal cord vessels.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772254"/>
            <a:ext cx="12712122" cy="1908810"/>
          </a:xfrm>
          <a:prstGeom prst="rect">
            <a:avLst/>
          </a:prstGeom>
        </p:spPr>
        <p:txBody>
          <a:bodyPr lIns="0" tIns="0" rIns="0" bIns="0" rtlCol="0" anchor="t">
            <a:spAutoFit/>
          </a:bodyPr>
          <a:lstStyle/>
          <a:p>
            <a:pPr algn="l">
              <a:lnSpc>
                <a:spcPts val="5831"/>
              </a:lnSpc>
            </a:pPr>
            <a:r>
              <a:rPr lang="en-US" sz="4859">
                <a:solidFill>
                  <a:srgbClr val="90C226"/>
                </a:solidFill>
                <a:latin typeface="Trebuchet MS"/>
                <a:ea typeface="Trebuchet MS"/>
                <a:cs typeface="Trebuchet MS"/>
                <a:sym typeface="Trebuchet MS"/>
              </a:rPr>
              <a:t>According to which tract that is affected, the presentation will be.</a:t>
            </a:r>
          </a:p>
          <a:p>
            <a:pPr algn="l">
              <a:lnSpc>
                <a:spcPts val="5831"/>
              </a:lnSpc>
            </a:pPr>
            <a:r>
              <a:rPr lang="en-US" sz="4859">
                <a:solidFill>
                  <a:srgbClr val="90C226"/>
                </a:solidFill>
                <a:latin typeface="Trebuchet MS"/>
                <a:ea typeface="Trebuchet MS"/>
                <a:cs typeface="Trebuchet MS"/>
                <a:sym typeface="Trebuchet MS"/>
              </a:rPr>
              <a:t>Sensory, motor and autonomic systems might be affected. </a:t>
            </a:r>
          </a:p>
        </p:txBody>
      </p:sp>
      <p:sp>
        <p:nvSpPr>
          <p:cNvPr id="21" name="Freeform 21" descr="spinal tracts.jpg"/>
          <p:cNvSpPr/>
          <p:nvPr/>
        </p:nvSpPr>
        <p:spPr>
          <a:xfrm>
            <a:off x="2628900" y="3676146"/>
            <a:ext cx="12457428" cy="5010655"/>
          </a:xfrm>
          <a:custGeom>
            <a:avLst/>
            <a:gdLst/>
            <a:ahLst/>
            <a:cxnLst/>
            <a:rect l="l" t="t" r="r" b="b"/>
            <a:pathLst>
              <a:path w="12457428" h="5010655">
                <a:moveTo>
                  <a:pt x="0" y="0"/>
                </a:moveTo>
                <a:lnTo>
                  <a:pt x="12457428" y="0"/>
                </a:lnTo>
                <a:lnTo>
                  <a:pt x="12457428" y="5010655"/>
                </a:lnTo>
                <a:lnTo>
                  <a:pt x="0" y="5010655"/>
                </a:lnTo>
                <a:lnTo>
                  <a:pt x="0" y="0"/>
                </a:lnTo>
                <a:close/>
              </a:path>
            </a:pathLst>
          </a:custGeom>
          <a:blipFill>
            <a:blip r:embed="rId2"/>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069138" y="635149"/>
            <a:ext cx="9488372" cy="14992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Clinical manifestations </a:t>
            </a:r>
          </a:p>
        </p:txBody>
      </p:sp>
      <p:sp>
        <p:nvSpPr>
          <p:cNvPr id="21" name="TextBox 21"/>
          <p:cNvSpPr txBox="1"/>
          <p:nvPr/>
        </p:nvSpPr>
        <p:spPr>
          <a:xfrm>
            <a:off x="2933255" y="2978301"/>
            <a:ext cx="9488372" cy="5550885"/>
          </a:xfrm>
          <a:prstGeom prst="rect">
            <a:avLst/>
          </a:prstGeom>
        </p:spPr>
        <p:txBody>
          <a:bodyPr lIns="0" tIns="0" rIns="0" bIns="0" rtlCol="0" anchor="t">
            <a:spAutoFit/>
          </a:bodyPr>
          <a:lstStyle/>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Most commonly the lesion will be at the level of thoracic spine. But cervical and lumbar spine might be affected as well.</a:t>
            </a:r>
          </a:p>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With </a:t>
            </a:r>
            <a:r>
              <a:rPr lang="en-US" sz="2250" b="1">
                <a:solidFill>
                  <a:srgbClr val="FF0000"/>
                </a:solidFill>
                <a:latin typeface="Arial Bold"/>
                <a:ea typeface="Arial Bold"/>
                <a:cs typeface="Arial Bold"/>
                <a:sym typeface="Arial Bold"/>
              </a:rPr>
              <a:t>acute</a:t>
            </a:r>
            <a:r>
              <a:rPr lang="en-US" sz="2250" b="1">
                <a:solidFill>
                  <a:srgbClr val="404040"/>
                </a:solidFill>
                <a:latin typeface="Arial Bold"/>
                <a:ea typeface="Arial Bold"/>
                <a:cs typeface="Arial Bold"/>
                <a:sym typeface="Arial Bold"/>
              </a:rPr>
              <a:t> transverse myelitis, the onset is </a:t>
            </a:r>
            <a:r>
              <a:rPr lang="en-US" sz="2250" b="1">
                <a:solidFill>
                  <a:srgbClr val="FF0000"/>
                </a:solidFill>
                <a:latin typeface="Arial Bold"/>
                <a:ea typeface="Arial Bold"/>
                <a:cs typeface="Arial Bold"/>
                <a:sym typeface="Arial Bold"/>
              </a:rPr>
              <a:t>sudden</a:t>
            </a:r>
            <a:r>
              <a:rPr lang="en-US" sz="2250" b="1">
                <a:solidFill>
                  <a:srgbClr val="404040"/>
                </a:solidFill>
                <a:latin typeface="Arial Bold"/>
                <a:ea typeface="Arial Bold"/>
                <a:cs typeface="Arial Bold"/>
                <a:sym typeface="Arial Bold"/>
              </a:rPr>
              <a:t> and progresses rapidly in hours and days. </a:t>
            </a:r>
          </a:p>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The symptoms and signs depend upon the </a:t>
            </a:r>
            <a:r>
              <a:rPr lang="en-US" sz="2250" b="1" u="sng">
                <a:solidFill>
                  <a:srgbClr val="404040"/>
                </a:solidFill>
                <a:latin typeface="Arial Bold"/>
                <a:ea typeface="Arial Bold"/>
                <a:cs typeface="Arial Bold"/>
                <a:sym typeface="Arial Bold"/>
              </a:rPr>
              <a:t>level of the spinal cord </a:t>
            </a:r>
            <a:r>
              <a:rPr lang="en-US" sz="2250" b="1">
                <a:solidFill>
                  <a:srgbClr val="404040"/>
                </a:solidFill>
                <a:latin typeface="Arial Bold"/>
                <a:ea typeface="Arial Bold"/>
                <a:cs typeface="Arial Bold"/>
                <a:sym typeface="Arial Bold"/>
              </a:rPr>
              <a:t>involved and the extent of the </a:t>
            </a:r>
            <a:r>
              <a:rPr lang="en-US" sz="2250" b="1" u="sng">
                <a:solidFill>
                  <a:srgbClr val="404040"/>
                </a:solidFill>
                <a:latin typeface="Arial Bold"/>
                <a:ea typeface="Arial Bold"/>
                <a:cs typeface="Arial Bold"/>
                <a:sym typeface="Arial Bold"/>
              </a:rPr>
              <a:t>involvement of the various long tracts</a:t>
            </a:r>
            <a:r>
              <a:rPr lang="en-US" sz="2250" b="1">
                <a:solidFill>
                  <a:srgbClr val="404040"/>
                </a:solidFill>
                <a:latin typeface="Arial Bold"/>
                <a:ea typeface="Arial Bold"/>
                <a:cs typeface="Arial Bold"/>
                <a:sym typeface="Arial Bold"/>
              </a:rPr>
              <a:t>.</a:t>
            </a:r>
          </a:p>
          <a:p>
            <a:pPr marL="448342" lvl="1" indent="-224171" algn="l">
              <a:lnSpc>
                <a:spcPts val="2700"/>
              </a:lnSpc>
              <a:buFont typeface="Arial"/>
              <a:buChar char="•"/>
            </a:pPr>
            <a:r>
              <a:rPr lang="en-US" sz="2250" b="1">
                <a:solidFill>
                  <a:srgbClr val="FF0000"/>
                </a:solidFill>
                <a:latin typeface="Arial Bold"/>
                <a:ea typeface="Arial Bold"/>
                <a:cs typeface="Arial Bold"/>
                <a:sym typeface="Arial Bold"/>
              </a:rPr>
              <a:t>Abrupt onset of progressive weakness and sensory disturbances in LL.</a:t>
            </a:r>
          </a:p>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LL weakness or paralysis</a:t>
            </a:r>
          </a:p>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Low back or abdominal pain</a:t>
            </a:r>
          </a:p>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Paresthesia of LL is the </a:t>
            </a:r>
            <a:r>
              <a:rPr lang="en-US" sz="2250" b="1" u="sng">
                <a:solidFill>
                  <a:srgbClr val="404040"/>
                </a:solidFill>
                <a:latin typeface="Arial Bold"/>
                <a:ea typeface="Arial Bold"/>
                <a:cs typeface="Arial Bold"/>
                <a:sym typeface="Arial Bold"/>
              </a:rPr>
              <a:t>prominent feature</a:t>
            </a:r>
          </a:p>
          <a:p>
            <a:pPr marL="448342" lvl="1" indent="-224171" algn="l">
              <a:lnSpc>
                <a:spcPts val="2700"/>
              </a:lnSpc>
              <a:buFont typeface="Arial"/>
              <a:buChar char="•"/>
            </a:pPr>
            <a:r>
              <a:rPr lang="en-US" sz="2250" b="1" u="sng">
                <a:solidFill>
                  <a:srgbClr val="FF0000"/>
                </a:solidFill>
                <a:latin typeface="Arial Bold"/>
                <a:ea typeface="Arial Bold"/>
                <a:cs typeface="Arial Bold"/>
                <a:sym typeface="Arial Bold"/>
              </a:rPr>
              <a:t>Sensory level of impairment</a:t>
            </a:r>
            <a:r>
              <a:rPr lang="en-US" sz="2250" b="1">
                <a:solidFill>
                  <a:srgbClr val="404040"/>
                </a:solidFill>
                <a:latin typeface="Arial Bold"/>
                <a:ea typeface="Arial Bold"/>
                <a:cs typeface="Arial Bold"/>
                <a:sym typeface="Arial Bold"/>
              </a:rPr>
              <a:t> is usually present (mid-thoracic region)</a:t>
            </a:r>
          </a:p>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Pain, temp. and light touch are affected</a:t>
            </a:r>
          </a:p>
          <a:p>
            <a:pPr marL="448342" lvl="1" indent="-224171" algn="l">
              <a:lnSpc>
                <a:spcPts val="2700"/>
              </a:lnSpc>
            </a:pPr>
            <a:endParaRPr lang="en-US" sz="2250" b="1">
              <a:solidFill>
                <a:srgbClr val="404040"/>
              </a:solidFill>
              <a:latin typeface="Arial Bold"/>
              <a:ea typeface="Arial Bold"/>
              <a:cs typeface="Arial Bold"/>
              <a:sym typeface="Arial Bold"/>
            </a:endParaRPr>
          </a:p>
        </p:txBody>
      </p:sp>
      <p:sp>
        <p:nvSpPr>
          <p:cNvPr id="22" name="TextBox 22"/>
          <p:cNvSpPr txBox="1"/>
          <p:nvPr/>
        </p:nvSpPr>
        <p:spPr>
          <a:xfrm>
            <a:off x="9197340" y="798195"/>
            <a:ext cx="5093970" cy="1718578"/>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Level of spinal cord involve (sensory level)</a:t>
            </a:r>
          </a:p>
          <a:p>
            <a:pPr algn="l">
              <a:lnSpc>
                <a:spcPts val="3240"/>
              </a:lnSpc>
            </a:pPr>
            <a:r>
              <a:rPr lang="en-US" sz="2700">
                <a:solidFill>
                  <a:srgbClr val="0070C0"/>
                </a:solidFill>
                <a:latin typeface="Trebuchet MS"/>
                <a:ea typeface="Trebuchet MS"/>
                <a:cs typeface="Trebuchet MS"/>
                <a:sym typeface="Trebuchet MS"/>
              </a:rPr>
              <a:t>Permanent incontinence</a:t>
            </a:r>
          </a:p>
          <a:p>
            <a:pPr algn="l">
              <a:lnSpc>
                <a:spcPts val="3240"/>
              </a:lnSpc>
            </a:pPr>
            <a:r>
              <a:rPr lang="en-US" sz="2700">
                <a:solidFill>
                  <a:srgbClr val="0070C0"/>
                </a:solidFill>
                <a:latin typeface="Trebuchet MS"/>
                <a:ea typeface="Trebuchet MS"/>
                <a:cs typeface="Trebuchet MS"/>
                <a:sym typeface="Trebuchet MS"/>
              </a:rPr>
              <a:t> </a:t>
            </a:r>
          </a:p>
        </p:txBody>
      </p:sp>
      <p:sp>
        <p:nvSpPr>
          <p:cNvPr id="23" name="TextBox 23"/>
          <p:cNvSpPr txBox="1"/>
          <p:nvPr/>
        </p:nvSpPr>
        <p:spPr>
          <a:xfrm>
            <a:off x="11835765" y="6608445"/>
            <a:ext cx="3103245" cy="1303080"/>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Not remain flaccid but later convert to spastic paralysis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033546" y="1489038"/>
            <a:ext cx="9488372" cy="14992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Clinical manifestations </a:t>
            </a:r>
          </a:p>
        </p:txBody>
      </p:sp>
      <p:sp>
        <p:nvSpPr>
          <p:cNvPr id="21" name="TextBox 21"/>
          <p:cNvSpPr txBox="1"/>
          <p:nvPr/>
        </p:nvSpPr>
        <p:spPr>
          <a:xfrm>
            <a:off x="2917574" y="2512136"/>
            <a:ext cx="7672996" cy="7089840"/>
          </a:xfrm>
          <a:prstGeom prst="rect">
            <a:avLst/>
          </a:prstGeom>
        </p:spPr>
        <p:txBody>
          <a:bodyPr lIns="0" tIns="0" rIns="0" bIns="0" rtlCol="0" anchor="t">
            <a:spAutoFit/>
          </a:bodyPr>
          <a:lstStyle/>
          <a:p>
            <a:pPr marL="417802" lvl="1" indent="-208901" algn="l">
              <a:lnSpc>
                <a:spcPts val="2497"/>
              </a:lnSpc>
              <a:buFont typeface="Arial"/>
              <a:buChar char="•"/>
            </a:pPr>
            <a:r>
              <a:rPr lang="en-US" sz="2081" b="1">
                <a:solidFill>
                  <a:srgbClr val="404040"/>
                </a:solidFill>
                <a:latin typeface="Arial Bold"/>
                <a:ea typeface="Arial Bold"/>
                <a:cs typeface="Arial Bold"/>
                <a:sym typeface="Arial Bold"/>
              </a:rPr>
              <a:t>Proprioception and vibration may be </a:t>
            </a:r>
            <a:r>
              <a:rPr lang="en-US" sz="2081" b="1" u="sng">
                <a:solidFill>
                  <a:srgbClr val="404040"/>
                </a:solidFill>
                <a:latin typeface="Arial Bold"/>
                <a:ea typeface="Arial Bold"/>
                <a:cs typeface="Arial Bold"/>
                <a:sym typeface="Arial Bold"/>
              </a:rPr>
              <a:t>preserved </a:t>
            </a:r>
            <a:r>
              <a:rPr lang="en-US" sz="2081" b="1">
                <a:solidFill>
                  <a:srgbClr val="404040"/>
                </a:solidFill>
                <a:latin typeface="Arial Bold"/>
                <a:ea typeface="Arial Bold"/>
                <a:cs typeface="Arial Bold"/>
                <a:sym typeface="Arial Bold"/>
              </a:rPr>
              <a:t>(dorsal column)</a:t>
            </a:r>
          </a:p>
          <a:p>
            <a:pPr marL="417802" lvl="1" indent="-208901" algn="l">
              <a:lnSpc>
                <a:spcPts val="2497"/>
              </a:lnSpc>
            </a:pPr>
            <a:endParaRPr lang="en-US" sz="2081" b="1">
              <a:solidFill>
                <a:srgbClr val="404040"/>
              </a:solidFill>
              <a:latin typeface="Arial Bold"/>
              <a:ea typeface="Arial Bold"/>
              <a:cs typeface="Arial Bold"/>
              <a:sym typeface="Arial Bold"/>
            </a:endParaRPr>
          </a:p>
          <a:p>
            <a:pPr marL="417802" lvl="1" indent="-208901" algn="l">
              <a:lnSpc>
                <a:spcPts val="2497"/>
              </a:lnSpc>
              <a:buFont typeface="Arial"/>
              <a:buChar char="•"/>
            </a:pPr>
            <a:r>
              <a:rPr lang="en-US" sz="2081" b="1">
                <a:solidFill>
                  <a:srgbClr val="404040"/>
                </a:solidFill>
                <a:latin typeface="Arial Bold"/>
                <a:ea typeface="Arial Bold"/>
                <a:cs typeface="Arial Bold"/>
                <a:sym typeface="Arial Bold"/>
              </a:rPr>
              <a:t>Bladder paralysis often occurs and urinary retention is an early manifestation. (autonomic affected)</a:t>
            </a:r>
          </a:p>
          <a:p>
            <a:pPr marL="417802" lvl="1" indent="-208901" algn="l">
              <a:lnSpc>
                <a:spcPts val="2497"/>
              </a:lnSpc>
            </a:pPr>
            <a:endParaRPr lang="en-US" sz="2081" b="1">
              <a:solidFill>
                <a:srgbClr val="404040"/>
              </a:solidFill>
              <a:latin typeface="Arial Bold"/>
              <a:ea typeface="Arial Bold"/>
              <a:cs typeface="Arial Bold"/>
              <a:sym typeface="Arial Bold"/>
            </a:endParaRPr>
          </a:p>
          <a:p>
            <a:pPr marL="417802" lvl="1" indent="-208901" algn="l">
              <a:lnSpc>
                <a:spcPts val="2497"/>
              </a:lnSpc>
              <a:buFont typeface="Arial"/>
              <a:buChar char="•"/>
            </a:pPr>
            <a:r>
              <a:rPr lang="en-US" sz="2081" b="1">
                <a:solidFill>
                  <a:srgbClr val="404040"/>
                </a:solidFill>
                <a:latin typeface="Arial Bold"/>
                <a:ea typeface="Arial Bold"/>
                <a:cs typeface="Arial Bold"/>
                <a:sym typeface="Arial Bold"/>
              </a:rPr>
              <a:t>Fever and nuchal rigidity </a:t>
            </a:r>
            <a:r>
              <a:rPr lang="en-US" sz="2081" b="1" u="sng">
                <a:solidFill>
                  <a:srgbClr val="404040"/>
                </a:solidFill>
                <a:latin typeface="Arial Bold"/>
                <a:ea typeface="Arial Bold"/>
                <a:cs typeface="Arial Bold"/>
                <a:sym typeface="Arial Bold"/>
              </a:rPr>
              <a:t>early </a:t>
            </a:r>
            <a:r>
              <a:rPr lang="en-US" sz="2081" b="1">
                <a:solidFill>
                  <a:srgbClr val="404040"/>
                </a:solidFill>
                <a:latin typeface="Arial Bold"/>
                <a:ea typeface="Arial Bold"/>
                <a:cs typeface="Arial Bold"/>
                <a:sym typeface="Arial Bold"/>
              </a:rPr>
              <a:t>in the course of disease</a:t>
            </a:r>
          </a:p>
          <a:p>
            <a:pPr marL="417802" lvl="1" indent="-208901" algn="l">
              <a:lnSpc>
                <a:spcPts val="2497"/>
              </a:lnSpc>
            </a:pPr>
            <a:endParaRPr lang="en-US" sz="2081" b="1">
              <a:solidFill>
                <a:srgbClr val="404040"/>
              </a:solidFill>
              <a:latin typeface="Arial Bold"/>
              <a:ea typeface="Arial Bold"/>
              <a:cs typeface="Arial Bold"/>
              <a:sym typeface="Arial Bold"/>
            </a:endParaRPr>
          </a:p>
          <a:p>
            <a:pPr marL="417802" lvl="1" indent="-208901" algn="l">
              <a:lnSpc>
                <a:spcPts val="2497"/>
              </a:lnSpc>
              <a:buFont typeface="Arial"/>
              <a:buChar char="•"/>
            </a:pPr>
            <a:r>
              <a:rPr lang="en-US" sz="2081" b="1" u="sng">
                <a:solidFill>
                  <a:srgbClr val="404040"/>
                </a:solidFill>
                <a:latin typeface="Arial Bold"/>
                <a:ea typeface="Arial Bold"/>
                <a:cs typeface="Arial Bold"/>
                <a:sym typeface="Arial Bold"/>
              </a:rPr>
              <a:t>Neurological deficit</a:t>
            </a:r>
            <a:r>
              <a:rPr lang="en-US" sz="2081" b="1">
                <a:solidFill>
                  <a:srgbClr val="404040"/>
                </a:solidFill>
                <a:latin typeface="Arial Bold"/>
                <a:ea typeface="Arial Bold"/>
                <a:cs typeface="Arial Bold"/>
                <a:sym typeface="Arial Bold"/>
              </a:rPr>
              <a:t> evolves over </a:t>
            </a:r>
            <a:r>
              <a:rPr lang="en-US" sz="2081" b="1" u="sng">
                <a:solidFill>
                  <a:srgbClr val="404040"/>
                </a:solidFill>
                <a:latin typeface="Arial Bold"/>
                <a:ea typeface="Arial Bold"/>
                <a:cs typeface="Arial Bold"/>
                <a:sym typeface="Arial Bold"/>
              </a:rPr>
              <a:t>2-3 days</a:t>
            </a:r>
            <a:r>
              <a:rPr lang="en-US" sz="2081" b="1">
                <a:solidFill>
                  <a:srgbClr val="404040"/>
                </a:solidFill>
                <a:latin typeface="Arial Bold"/>
                <a:ea typeface="Arial Bold"/>
                <a:cs typeface="Arial Bold"/>
                <a:sym typeface="Arial Bold"/>
              </a:rPr>
              <a:t> then </a:t>
            </a:r>
            <a:r>
              <a:rPr lang="en-US" sz="2081" b="1" u="sng">
                <a:solidFill>
                  <a:srgbClr val="404040"/>
                </a:solidFill>
                <a:latin typeface="Arial Bold"/>
                <a:ea typeface="Arial Bold"/>
                <a:cs typeface="Arial Bold"/>
                <a:sym typeface="Arial Bold"/>
              </a:rPr>
              <a:t>plateaus</a:t>
            </a:r>
            <a:r>
              <a:rPr lang="en-US" sz="2081" b="1">
                <a:solidFill>
                  <a:srgbClr val="404040"/>
                </a:solidFill>
                <a:latin typeface="Arial Bold"/>
                <a:ea typeface="Arial Bold"/>
                <a:cs typeface="Arial Bold"/>
                <a:sym typeface="Arial Bold"/>
              </a:rPr>
              <a:t>, with </a:t>
            </a:r>
            <a:r>
              <a:rPr lang="en-US" sz="2081" b="1" u="sng">
                <a:solidFill>
                  <a:srgbClr val="404040"/>
                </a:solidFill>
                <a:latin typeface="Arial Bold"/>
                <a:ea typeface="Arial Bold"/>
                <a:cs typeface="Arial Bold"/>
                <a:sym typeface="Arial Bold"/>
              </a:rPr>
              <a:t>flaccidity</a:t>
            </a:r>
            <a:r>
              <a:rPr lang="en-US" sz="2081" b="1">
                <a:solidFill>
                  <a:srgbClr val="404040"/>
                </a:solidFill>
                <a:latin typeface="Arial Bold"/>
                <a:ea typeface="Arial Bold"/>
                <a:cs typeface="Arial Bold"/>
                <a:sym typeface="Arial Bold"/>
              </a:rPr>
              <a:t> changing to </a:t>
            </a:r>
            <a:r>
              <a:rPr lang="en-US" sz="2081" b="1" u="sng">
                <a:solidFill>
                  <a:srgbClr val="404040"/>
                </a:solidFill>
                <a:latin typeface="Arial Bold"/>
                <a:ea typeface="Arial Bold"/>
                <a:cs typeface="Arial Bold"/>
                <a:sym typeface="Arial Bold"/>
              </a:rPr>
              <a:t>spasticity</a:t>
            </a:r>
            <a:r>
              <a:rPr lang="en-US" sz="2081" b="1">
                <a:solidFill>
                  <a:srgbClr val="404040"/>
                </a:solidFill>
                <a:latin typeface="Arial Bold"/>
                <a:ea typeface="Arial Bold"/>
                <a:cs typeface="Arial Bold"/>
                <a:sym typeface="Arial Bold"/>
              </a:rPr>
              <a:t> and emerging of UMNL signs in LL</a:t>
            </a:r>
          </a:p>
          <a:p>
            <a:pPr marL="417802" lvl="1" indent="-208901" algn="l">
              <a:lnSpc>
                <a:spcPts val="2497"/>
              </a:lnSpc>
            </a:pPr>
            <a:endParaRPr lang="en-US" sz="2081" b="1">
              <a:solidFill>
                <a:srgbClr val="404040"/>
              </a:solidFill>
              <a:latin typeface="Arial Bold"/>
              <a:ea typeface="Arial Bold"/>
              <a:cs typeface="Arial Bold"/>
              <a:sym typeface="Arial Bold"/>
            </a:endParaRPr>
          </a:p>
          <a:p>
            <a:pPr marL="417802" lvl="1" indent="-208901" algn="l">
              <a:lnSpc>
                <a:spcPts val="2497"/>
              </a:lnSpc>
              <a:buFont typeface="Arial"/>
              <a:buChar char="•"/>
            </a:pPr>
            <a:r>
              <a:rPr lang="en-US" sz="2081" b="1">
                <a:solidFill>
                  <a:srgbClr val="404040"/>
                </a:solidFill>
                <a:latin typeface="Arial Bold"/>
                <a:ea typeface="Arial Bold"/>
                <a:cs typeface="Arial Bold"/>
                <a:sym typeface="Arial Bold"/>
              </a:rPr>
              <a:t>signs of </a:t>
            </a:r>
            <a:r>
              <a:rPr lang="en-US" sz="2081" b="1" u="sng">
                <a:solidFill>
                  <a:srgbClr val="404040"/>
                </a:solidFill>
                <a:latin typeface="Arial Bold"/>
                <a:ea typeface="Arial Bold"/>
                <a:cs typeface="Arial Bold"/>
                <a:sym typeface="Arial Bold"/>
              </a:rPr>
              <a:t>spinal shock </a:t>
            </a:r>
            <a:r>
              <a:rPr lang="en-US" sz="2081" b="1">
                <a:solidFill>
                  <a:srgbClr val="404040"/>
                </a:solidFill>
                <a:latin typeface="Arial Bold"/>
                <a:ea typeface="Arial Bold"/>
                <a:cs typeface="Arial Bold"/>
                <a:sym typeface="Arial Bold"/>
              </a:rPr>
              <a:t>may be evident, in which the lower limbs will be </a:t>
            </a:r>
            <a:r>
              <a:rPr lang="en-US" sz="2081" b="1" u="sng">
                <a:solidFill>
                  <a:srgbClr val="404040"/>
                </a:solidFill>
                <a:latin typeface="Arial Bold"/>
                <a:ea typeface="Arial Bold"/>
                <a:cs typeface="Arial Bold"/>
                <a:sym typeface="Arial Bold"/>
              </a:rPr>
              <a:t>flaccid and areflexic</a:t>
            </a:r>
            <a:r>
              <a:rPr lang="en-US" sz="2081" b="1">
                <a:solidFill>
                  <a:srgbClr val="404040"/>
                </a:solidFill>
                <a:latin typeface="Arial Bold"/>
                <a:ea typeface="Arial Bold"/>
                <a:cs typeface="Arial Bold"/>
                <a:sym typeface="Arial Bold"/>
              </a:rPr>
              <a:t>, rather than spastic and hyperreflexic as they should be in upper motor neuron paralysis</a:t>
            </a:r>
          </a:p>
          <a:p>
            <a:pPr marL="417802" lvl="1" indent="-208901" algn="l">
              <a:lnSpc>
                <a:spcPts val="2497"/>
              </a:lnSpc>
            </a:pPr>
            <a:endParaRPr lang="en-US" sz="2081" b="1">
              <a:solidFill>
                <a:srgbClr val="404040"/>
              </a:solidFill>
              <a:latin typeface="Arial Bold"/>
              <a:ea typeface="Arial Bold"/>
              <a:cs typeface="Arial Bold"/>
              <a:sym typeface="Arial Bold"/>
            </a:endParaRPr>
          </a:p>
        </p:txBody>
      </p:sp>
      <p:sp>
        <p:nvSpPr>
          <p:cNvPr id="22" name="Freeform 22"/>
          <p:cNvSpPr/>
          <p:nvPr/>
        </p:nvSpPr>
        <p:spPr>
          <a:xfrm>
            <a:off x="11045079" y="4113013"/>
            <a:ext cx="3161739" cy="3933264"/>
          </a:xfrm>
          <a:custGeom>
            <a:avLst/>
            <a:gdLst/>
            <a:ahLst/>
            <a:cxnLst/>
            <a:rect l="l" t="t" r="r" b="b"/>
            <a:pathLst>
              <a:path w="3161739" h="3933264">
                <a:moveTo>
                  <a:pt x="0" y="0"/>
                </a:moveTo>
                <a:lnTo>
                  <a:pt x="3161739" y="0"/>
                </a:lnTo>
                <a:lnTo>
                  <a:pt x="3161739" y="3933265"/>
                </a:lnTo>
                <a:lnTo>
                  <a:pt x="0" y="3933265"/>
                </a:lnTo>
                <a:lnTo>
                  <a:pt x="0" y="0"/>
                </a:lnTo>
                <a:close/>
              </a:path>
            </a:pathLst>
          </a:custGeom>
          <a:blipFill>
            <a:blip r:embed="rId2"/>
            <a:stretch>
              <a:fillRect l="-12478" r="-12478"/>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139443" y="1226820"/>
            <a:ext cx="9488371" cy="14992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Clinical manifestations </a:t>
            </a:r>
          </a:p>
        </p:txBody>
      </p:sp>
      <p:sp>
        <p:nvSpPr>
          <p:cNvPr id="21" name="TextBox 21"/>
          <p:cNvSpPr txBox="1"/>
          <p:nvPr/>
        </p:nvSpPr>
        <p:spPr>
          <a:xfrm>
            <a:off x="3139443" y="2549781"/>
            <a:ext cx="10083388" cy="6405624"/>
          </a:xfrm>
          <a:prstGeom prst="rect">
            <a:avLst/>
          </a:prstGeom>
        </p:spPr>
        <p:txBody>
          <a:bodyPr lIns="0" tIns="0" rIns="0" bIns="0" rtlCol="0" anchor="t">
            <a:spAutoFit/>
          </a:bodyPr>
          <a:lstStyle/>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If the </a:t>
            </a:r>
            <a:r>
              <a:rPr lang="en-US" sz="2250" b="1">
                <a:solidFill>
                  <a:srgbClr val="90C226"/>
                </a:solidFill>
                <a:latin typeface="Arial Bold"/>
                <a:ea typeface="Arial Bold"/>
                <a:cs typeface="Arial Bold"/>
                <a:sym typeface="Arial Bold"/>
              </a:rPr>
              <a:t>upper cervical cord </a:t>
            </a:r>
            <a:r>
              <a:rPr lang="en-US" sz="2250" b="1">
                <a:solidFill>
                  <a:srgbClr val="404040"/>
                </a:solidFill>
                <a:latin typeface="Arial Bold"/>
                <a:ea typeface="Arial Bold"/>
                <a:cs typeface="Arial Bold"/>
                <a:sym typeface="Arial Bold"/>
              </a:rPr>
              <a:t>is involved, </a:t>
            </a:r>
            <a:r>
              <a:rPr lang="en-US" sz="2250" b="1" u="sng">
                <a:solidFill>
                  <a:srgbClr val="404040"/>
                </a:solidFill>
                <a:latin typeface="Arial Bold"/>
                <a:ea typeface="Arial Bold"/>
                <a:cs typeface="Arial Bold"/>
                <a:sym typeface="Arial Bold"/>
              </a:rPr>
              <a:t>all four limbs </a:t>
            </a:r>
            <a:r>
              <a:rPr lang="en-US" sz="2250" b="1">
                <a:solidFill>
                  <a:srgbClr val="404040"/>
                </a:solidFill>
                <a:latin typeface="Arial Bold"/>
                <a:ea typeface="Arial Bold"/>
                <a:cs typeface="Arial Bold"/>
                <a:sym typeface="Arial Bold"/>
              </a:rPr>
              <a:t>may be involved and there is risk of </a:t>
            </a:r>
            <a:r>
              <a:rPr lang="en-US" sz="2250" b="1" u="sng">
                <a:solidFill>
                  <a:srgbClr val="404040"/>
                </a:solidFill>
                <a:latin typeface="Arial Bold"/>
                <a:ea typeface="Arial Bold"/>
                <a:cs typeface="Arial Bold"/>
                <a:sym typeface="Arial Bold"/>
              </a:rPr>
              <a:t>respiratory paralysis </a:t>
            </a:r>
            <a:r>
              <a:rPr lang="en-US" sz="2250" b="1">
                <a:solidFill>
                  <a:srgbClr val="404040"/>
                </a:solidFill>
                <a:latin typeface="Arial Bold"/>
                <a:ea typeface="Arial Bold"/>
                <a:cs typeface="Arial Bold"/>
                <a:sym typeface="Arial Bold"/>
              </a:rPr>
              <a:t>(segments C3,4,5 to diaphragm).</a:t>
            </a:r>
          </a:p>
          <a:p>
            <a:pPr marL="407194" lvl="1" indent="-203597" algn="l">
              <a:lnSpc>
                <a:spcPts val="2700"/>
              </a:lnSpc>
            </a:pPr>
            <a:endParaRPr lang="en-US" sz="2250" b="1">
              <a:solidFill>
                <a:srgbClr val="404040"/>
              </a:solidFill>
              <a:latin typeface="Arial Bold"/>
              <a:ea typeface="Arial Bold"/>
              <a:cs typeface="Arial Bold"/>
              <a:sym typeface="Arial Bold"/>
            </a:endParaRP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Lesions of the </a:t>
            </a:r>
            <a:r>
              <a:rPr lang="en-US" sz="2250" b="1">
                <a:solidFill>
                  <a:srgbClr val="90C226"/>
                </a:solidFill>
                <a:latin typeface="Arial Bold"/>
                <a:ea typeface="Arial Bold"/>
                <a:cs typeface="Arial Bold"/>
                <a:sym typeface="Arial Bold"/>
              </a:rPr>
              <a:t>lower cervical (C5–T1) </a:t>
            </a:r>
            <a:r>
              <a:rPr lang="en-US" sz="2250" b="1">
                <a:solidFill>
                  <a:srgbClr val="404040"/>
                </a:solidFill>
                <a:latin typeface="Arial Bold"/>
                <a:ea typeface="Arial Bold"/>
                <a:cs typeface="Arial Bold"/>
                <a:sym typeface="Arial Bold"/>
              </a:rPr>
              <a:t>region will cause a combination of upper and lower motor neuron signs in the upper limbs, and exclusively </a:t>
            </a:r>
            <a:r>
              <a:rPr lang="en-US" sz="2250" b="1" u="sng">
                <a:solidFill>
                  <a:srgbClr val="404040"/>
                </a:solidFill>
                <a:latin typeface="Arial Bold"/>
                <a:ea typeface="Arial Bold"/>
                <a:cs typeface="Arial Bold"/>
                <a:sym typeface="Arial Bold"/>
              </a:rPr>
              <a:t>upper motor neuron signs in the lower limbs.</a:t>
            </a:r>
          </a:p>
          <a:p>
            <a:pPr marL="407194" lvl="1" indent="-203597" algn="l">
              <a:lnSpc>
                <a:spcPts val="2700"/>
              </a:lnSpc>
            </a:pPr>
            <a:endParaRPr lang="en-US" sz="2250" b="1" u="sng">
              <a:solidFill>
                <a:srgbClr val="404040"/>
              </a:solidFill>
              <a:latin typeface="Arial Bold"/>
              <a:ea typeface="Arial Bold"/>
              <a:cs typeface="Arial Bold"/>
              <a:sym typeface="Arial Bold"/>
            </a:endParaRP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A lesion of the </a:t>
            </a:r>
            <a:r>
              <a:rPr lang="en-US" sz="2250" b="1">
                <a:solidFill>
                  <a:srgbClr val="90C226"/>
                </a:solidFill>
                <a:latin typeface="Arial Bold"/>
                <a:ea typeface="Arial Bold"/>
                <a:cs typeface="Arial Bold"/>
                <a:sym typeface="Arial Bold"/>
              </a:rPr>
              <a:t>thoracic spinal cord (T1–12) </a:t>
            </a:r>
            <a:r>
              <a:rPr lang="en-US" sz="2250" b="1">
                <a:solidFill>
                  <a:srgbClr val="404040"/>
                </a:solidFill>
                <a:latin typeface="Arial Bold"/>
                <a:ea typeface="Arial Bold"/>
                <a:cs typeface="Arial Bold"/>
                <a:sym typeface="Arial Bold"/>
              </a:rPr>
              <a:t>will produce </a:t>
            </a:r>
            <a:r>
              <a:rPr lang="en-US" sz="2250" b="1" u="sng">
                <a:solidFill>
                  <a:srgbClr val="404040"/>
                </a:solidFill>
                <a:latin typeface="Arial Bold"/>
                <a:ea typeface="Arial Bold"/>
                <a:cs typeface="Arial Bold"/>
                <a:sym typeface="Arial Bold"/>
              </a:rPr>
              <a:t>upper motor neuron signs in the lower limbs</a:t>
            </a:r>
            <a:r>
              <a:rPr lang="en-US" sz="2250" b="1">
                <a:solidFill>
                  <a:srgbClr val="404040"/>
                </a:solidFill>
                <a:latin typeface="Arial Bold"/>
                <a:ea typeface="Arial Bold"/>
                <a:cs typeface="Arial Bold"/>
                <a:sym typeface="Arial Bold"/>
              </a:rPr>
              <a:t>, presenting as a spastic diplegia.</a:t>
            </a:r>
          </a:p>
          <a:p>
            <a:pPr marL="407194" lvl="1" indent="-203597" algn="l">
              <a:lnSpc>
                <a:spcPts val="2700"/>
              </a:lnSpc>
            </a:pPr>
            <a:endParaRPr lang="en-US" sz="2250" b="1">
              <a:solidFill>
                <a:srgbClr val="404040"/>
              </a:solidFill>
              <a:latin typeface="Arial Bold"/>
              <a:ea typeface="Arial Bold"/>
              <a:cs typeface="Arial Bold"/>
              <a:sym typeface="Arial Bold"/>
            </a:endParaRPr>
          </a:p>
          <a:p>
            <a:pPr marL="407194" lvl="1" indent="-203597" algn="l">
              <a:lnSpc>
                <a:spcPts val="2700"/>
              </a:lnSpc>
              <a:buFont typeface="Arial"/>
              <a:buChar char="•"/>
            </a:pPr>
            <a:r>
              <a:rPr lang="en-US" sz="2250" b="1">
                <a:solidFill>
                  <a:srgbClr val="404040"/>
                </a:solidFill>
                <a:latin typeface="Arial Bold"/>
                <a:ea typeface="Arial Bold"/>
                <a:cs typeface="Arial Bold"/>
                <a:sym typeface="Arial Bold"/>
              </a:rPr>
              <a:t>A lesion of the </a:t>
            </a:r>
            <a:r>
              <a:rPr lang="en-US" sz="2250" b="1">
                <a:solidFill>
                  <a:srgbClr val="90C226"/>
                </a:solidFill>
                <a:latin typeface="Arial Bold"/>
                <a:ea typeface="Arial Bold"/>
                <a:cs typeface="Arial Bold"/>
                <a:sym typeface="Arial Bold"/>
              </a:rPr>
              <a:t>lower part of the spinal cord (L1–S5)</a:t>
            </a:r>
            <a:r>
              <a:rPr lang="en-US" sz="2250" b="1">
                <a:solidFill>
                  <a:srgbClr val="404040"/>
                </a:solidFill>
                <a:latin typeface="Arial Bold"/>
                <a:ea typeface="Arial Bold"/>
                <a:cs typeface="Arial Bold"/>
                <a:sym typeface="Arial Bold"/>
              </a:rPr>
              <a:t> often produces a combination of upper and lower motor neuron signs in the lower limbs.</a:t>
            </a:r>
          </a:p>
          <a:p>
            <a:pPr marL="407194" lvl="1" indent="-203597" algn="l">
              <a:lnSpc>
                <a:spcPts val="2700"/>
              </a:lnSpc>
            </a:pPr>
            <a:endParaRPr lang="en-US" sz="2250" b="1">
              <a:solidFill>
                <a:srgbClr val="404040"/>
              </a:solidFill>
              <a:latin typeface="Arial Bold"/>
              <a:ea typeface="Arial Bold"/>
              <a:cs typeface="Arial Bold"/>
              <a:sym typeface="Arial Bold"/>
            </a:endParaRPr>
          </a:p>
          <a:p>
            <a:pPr marL="407194" lvl="1" indent="-203597" algn="l">
              <a:lnSpc>
                <a:spcPts val="2700"/>
              </a:lnSpc>
            </a:pPr>
            <a:endParaRPr lang="en-US" sz="2250" b="1">
              <a:solidFill>
                <a:srgbClr val="404040"/>
              </a:solidFill>
              <a:latin typeface="Arial Bold"/>
              <a:ea typeface="Arial Bold"/>
              <a:cs typeface="Arial Bold"/>
              <a:sym typeface="Arial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139443" y="1445442"/>
            <a:ext cx="9488371" cy="14992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Investigations</a:t>
            </a:r>
          </a:p>
        </p:txBody>
      </p:sp>
      <p:sp>
        <p:nvSpPr>
          <p:cNvPr id="21" name="TextBox 21"/>
          <p:cNvSpPr txBox="1"/>
          <p:nvPr/>
        </p:nvSpPr>
        <p:spPr>
          <a:xfrm>
            <a:off x="3139442" y="2988494"/>
            <a:ext cx="7345231" cy="4322055"/>
          </a:xfrm>
          <a:prstGeom prst="rect">
            <a:avLst/>
          </a:prstGeom>
        </p:spPr>
        <p:txBody>
          <a:bodyPr lIns="0" tIns="0" rIns="0" bIns="0" rtlCol="0" anchor="t">
            <a:spAutoFit/>
          </a:bodyPr>
          <a:lstStyle/>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CSF analysis :</a:t>
            </a:r>
          </a:p>
          <a:p>
            <a:pPr marL="911257" lvl="2" indent="-303752" algn="l">
              <a:lnSpc>
                <a:spcPts val="2700"/>
              </a:lnSpc>
              <a:buFont typeface="Arial"/>
              <a:buChar char="⚬"/>
            </a:pPr>
            <a:r>
              <a:rPr lang="en-US" sz="2250" b="1">
                <a:solidFill>
                  <a:srgbClr val="404040"/>
                </a:solidFill>
                <a:latin typeface="Arial Bold"/>
                <a:ea typeface="Arial Bold"/>
                <a:cs typeface="Arial Bold"/>
                <a:sym typeface="Arial Bold"/>
              </a:rPr>
              <a:t>Moderate </a:t>
            </a:r>
            <a:r>
              <a:rPr lang="en-US" sz="2250" b="1" u="sng">
                <a:solidFill>
                  <a:srgbClr val="404040"/>
                </a:solidFill>
                <a:latin typeface="Arial Bold"/>
                <a:ea typeface="Arial Bold"/>
                <a:cs typeface="Arial Bold"/>
                <a:sym typeface="Arial Bold"/>
              </a:rPr>
              <a:t>lymphocyte</a:t>
            </a:r>
            <a:r>
              <a:rPr lang="en-US" sz="2250" b="1">
                <a:solidFill>
                  <a:srgbClr val="404040"/>
                </a:solidFill>
                <a:latin typeface="Arial Bold"/>
                <a:ea typeface="Arial Bold"/>
                <a:cs typeface="Arial Bold"/>
                <a:sym typeface="Arial Bold"/>
              </a:rPr>
              <a:t> </a:t>
            </a:r>
            <a:r>
              <a:rPr lang="en-US" sz="2250" b="1" u="sng">
                <a:solidFill>
                  <a:srgbClr val="FF0000"/>
                </a:solidFill>
                <a:latin typeface="Arial Bold"/>
                <a:ea typeface="Arial Bold"/>
                <a:cs typeface="Arial Bold"/>
                <a:sym typeface="Arial Bold"/>
              </a:rPr>
              <a:t>pleocytosis</a:t>
            </a:r>
          </a:p>
          <a:p>
            <a:pPr marL="911257" lvl="2" indent="-303752" algn="l">
              <a:lnSpc>
                <a:spcPts val="2700"/>
              </a:lnSpc>
              <a:buFont typeface="Arial"/>
              <a:buChar char="⚬"/>
            </a:pPr>
            <a:r>
              <a:rPr lang="en-US" sz="2250" b="1">
                <a:solidFill>
                  <a:srgbClr val="404040"/>
                </a:solidFill>
                <a:latin typeface="Arial Bold"/>
                <a:ea typeface="Arial Bold"/>
                <a:cs typeface="Arial Bold"/>
                <a:sym typeface="Arial Bold"/>
              </a:rPr>
              <a:t>Normal or slightly elevated </a:t>
            </a:r>
            <a:r>
              <a:rPr lang="en-US" sz="2250" b="1" u="sng">
                <a:solidFill>
                  <a:srgbClr val="404040"/>
                </a:solidFill>
                <a:latin typeface="Arial Bold"/>
                <a:ea typeface="Arial Bold"/>
                <a:cs typeface="Arial Bold"/>
                <a:sym typeface="Arial Bold"/>
              </a:rPr>
              <a:t>protein</a:t>
            </a:r>
          </a:p>
          <a:p>
            <a:pPr marL="911257" lvl="2" indent="-303752" algn="l">
              <a:lnSpc>
                <a:spcPts val="2700"/>
              </a:lnSpc>
            </a:pPr>
            <a:endParaRPr lang="en-US" sz="2250" b="1" u="sng">
              <a:solidFill>
                <a:srgbClr val="404040"/>
              </a:solidFill>
              <a:latin typeface="Arial Bold"/>
              <a:ea typeface="Arial Bold"/>
              <a:cs typeface="Arial Bold"/>
              <a:sym typeface="Arial Bold"/>
            </a:endParaRPr>
          </a:p>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CT/MRI :</a:t>
            </a:r>
          </a:p>
          <a:p>
            <a:pPr marL="911257" lvl="2" indent="-303752" algn="l">
              <a:lnSpc>
                <a:spcPts val="2700"/>
              </a:lnSpc>
              <a:buFont typeface="Arial"/>
              <a:buChar char="⚬"/>
            </a:pPr>
            <a:r>
              <a:rPr lang="en-US" sz="2250" b="1">
                <a:solidFill>
                  <a:srgbClr val="404040"/>
                </a:solidFill>
                <a:latin typeface="Arial Bold"/>
                <a:ea typeface="Arial Bold"/>
                <a:cs typeface="Arial Bold"/>
                <a:sym typeface="Arial Bold"/>
              </a:rPr>
              <a:t>May show </a:t>
            </a:r>
            <a:r>
              <a:rPr lang="en-US" sz="2250" b="1" u="sng">
                <a:solidFill>
                  <a:srgbClr val="404040"/>
                </a:solidFill>
                <a:latin typeface="Arial Bold"/>
                <a:ea typeface="Arial Bold"/>
                <a:cs typeface="Arial Bold"/>
                <a:sym typeface="Arial Bold"/>
              </a:rPr>
              <a:t>fusiform swelling</a:t>
            </a:r>
            <a:r>
              <a:rPr lang="en-US" sz="2250" b="1">
                <a:solidFill>
                  <a:srgbClr val="404040"/>
                </a:solidFill>
                <a:latin typeface="Arial Bold"/>
                <a:ea typeface="Arial Bold"/>
                <a:cs typeface="Arial Bold"/>
                <a:sym typeface="Arial Bold"/>
              </a:rPr>
              <a:t> in the affected region (3-4 vertebral levels)</a:t>
            </a:r>
          </a:p>
          <a:p>
            <a:pPr marL="911257" lvl="2" indent="-303752" algn="l">
              <a:lnSpc>
                <a:spcPts val="2700"/>
              </a:lnSpc>
              <a:buFont typeface="Arial"/>
              <a:buChar char="⚬"/>
            </a:pPr>
            <a:r>
              <a:rPr lang="en-US" sz="2250" b="1">
                <a:solidFill>
                  <a:srgbClr val="404040"/>
                </a:solidFill>
                <a:latin typeface="Arial Bold"/>
                <a:ea typeface="Arial Bold"/>
                <a:cs typeface="Arial Bold"/>
                <a:sym typeface="Arial Bold"/>
              </a:rPr>
              <a:t>Mainly to r/o compressive lesions</a:t>
            </a:r>
          </a:p>
        </p:txBody>
      </p:sp>
      <p:sp>
        <p:nvSpPr>
          <p:cNvPr id="22" name="Freeform 22" descr="http://upload.wikimedia.org/wikipedia/commons/thumb/d/de/Transverse_myelitis_MRI.jpg/230px-Transverse_myelitis_MRI.jpg"/>
          <p:cNvSpPr/>
          <p:nvPr/>
        </p:nvSpPr>
        <p:spPr>
          <a:xfrm>
            <a:off x="9959229" y="2677647"/>
            <a:ext cx="4792195" cy="4973726"/>
          </a:xfrm>
          <a:custGeom>
            <a:avLst/>
            <a:gdLst/>
            <a:ahLst/>
            <a:cxnLst/>
            <a:rect l="l" t="t" r="r" b="b"/>
            <a:pathLst>
              <a:path w="4792195" h="4973726">
                <a:moveTo>
                  <a:pt x="0" y="0"/>
                </a:moveTo>
                <a:lnTo>
                  <a:pt x="4792195" y="0"/>
                </a:lnTo>
                <a:lnTo>
                  <a:pt x="4792195" y="4973725"/>
                </a:lnTo>
                <a:lnTo>
                  <a:pt x="0" y="4973725"/>
                </a:lnTo>
                <a:lnTo>
                  <a:pt x="0" y="0"/>
                </a:lnTo>
                <a:close/>
              </a:path>
            </a:pathLst>
          </a:custGeom>
          <a:blipFill>
            <a:blip r:embed="rId2"/>
            <a:stretch>
              <a:fillRect b="-5147"/>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855345"/>
            <a:ext cx="12712122" cy="19945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Management</a:t>
            </a:r>
          </a:p>
        </p:txBody>
      </p:sp>
      <p:sp>
        <p:nvSpPr>
          <p:cNvPr id="21" name="TextBox 21"/>
          <p:cNvSpPr txBox="1"/>
          <p:nvPr/>
        </p:nvSpPr>
        <p:spPr>
          <a:xfrm>
            <a:off x="3139443" y="3128459"/>
            <a:ext cx="10942319" cy="5512622"/>
          </a:xfrm>
          <a:prstGeom prst="rect">
            <a:avLst/>
          </a:prstGeom>
        </p:spPr>
        <p:txBody>
          <a:bodyPr lIns="0" tIns="0" rIns="0" bIns="0" rtlCol="0" anchor="t">
            <a:spAutoFit/>
          </a:bodyPr>
          <a:lstStyle/>
          <a:p>
            <a:pPr algn="l">
              <a:lnSpc>
                <a:spcPts val="3240"/>
              </a:lnSpc>
            </a:pPr>
            <a:endParaRPr/>
          </a:p>
          <a:p>
            <a:pPr marL="651510" lvl="1" indent="-325755" algn="l">
              <a:lnSpc>
                <a:spcPts val="4320"/>
              </a:lnSpc>
              <a:buFont typeface="Arial"/>
              <a:buChar char="•"/>
            </a:pPr>
            <a:r>
              <a:rPr lang="en-US" sz="3600" b="1">
                <a:solidFill>
                  <a:srgbClr val="000000"/>
                </a:solidFill>
                <a:latin typeface="Arial Bold"/>
                <a:ea typeface="Arial Bold"/>
                <a:cs typeface="Arial Bold"/>
                <a:sym typeface="Arial Bold"/>
              </a:rPr>
              <a:t>Management is supportive</a:t>
            </a:r>
          </a:p>
          <a:p>
            <a:pPr marL="488632" lvl="1" indent="-244316" algn="l">
              <a:lnSpc>
                <a:spcPts val="3240"/>
              </a:lnSpc>
            </a:pPr>
            <a:endParaRPr lang="en-US" sz="3600" b="1">
              <a:solidFill>
                <a:srgbClr val="000000"/>
              </a:solidFill>
              <a:latin typeface="Arial Bold"/>
              <a:ea typeface="Arial Bold"/>
              <a:cs typeface="Arial Bold"/>
              <a:sym typeface="Arial Bold"/>
            </a:endParaRPr>
          </a:p>
          <a:p>
            <a:pPr marL="488632" lvl="1" indent="-244316" algn="l">
              <a:lnSpc>
                <a:spcPts val="3240"/>
              </a:lnSpc>
              <a:buFont typeface="Arial"/>
              <a:buChar char="•"/>
            </a:pPr>
            <a:r>
              <a:rPr lang="en-US" sz="2700" b="1">
                <a:solidFill>
                  <a:srgbClr val="404040"/>
                </a:solidFill>
                <a:latin typeface="Arial Bold"/>
                <a:ea typeface="Arial Bold"/>
                <a:cs typeface="Arial Bold"/>
                <a:sym typeface="Arial Bold"/>
              </a:rPr>
              <a:t>Management is directed to bladder care and physiotherapy. </a:t>
            </a:r>
          </a:p>
          <a:p>
            <a:pPr marL="488632" lvl="1" indent="-244316" algn="l">
              <a:lnSpc>
                <a:spcPts val="3240"/>
              </a:lnSpc>
            </a:pPr>
            <a:endParaRPr lang="en-US" sz="2700" b="1">
              <a:solidFill>
                <a:srgbClr val="404040"/>
              </a:solidFill>
              <a:latin typeface="Arial Bold"/>
              <a:ea typeface="Arial Bold"/>
              <a:cs typeface="Arial Bold"/>
              <a:sym typeface="Arial Bold"/>
            </a:endParaRPr>
          </a:p>
          <a:p>
            <a:pPr marL="488632" lvl="1" indent="-244316" algn="l">
              <a:lnSpc>
                <a:spcPts val="3240"/>
              </a:lnSpc>
              <a:buFont typeface="Arial"/>
              <a:buChar char="•"/>
            </a:pPr>
            <a:r>
              <a:rPr lang="en-US" sz="2700" b="1">
                <a:solidFill>
                  <a:srgbClr val="404040"/>
                </a:solidFill>
                <a:latin typeface="Arial Bold"/>
                <a:ea typeface="Arial Bold"/>
                <a:cs typeface="Arial Bold"/>
                <a:sym typeface="Arial Bold"/>
              </a:rPr>
              <a:t>Studies have shown that </a:t>
            </a:r>
            <a:r>
              <a:rPr lang="en-US" sz="2700" b="1" u="sng">
                <a:solidFill>
                  <a:srgbClr val="404040"/>
                </a:solidFill>
                <a:latin typeface="Arial Bold"/>
                <a:ea typeface="Arial Bold"/>
                <a:cs typeface="Arial Bold"/>
                <a:sym typeface="Arial Bold"/>
              </a:rPr>
              <a:t>high-dose methylprednisolone</a:t>
            </a:r>
            <a:r>
              <a:rPr lang="en-US" sz="2700" b="1">
                <a:solidFill>
                  <a:srgbClr val="404040"/>
                </a:solidFill>
                <a:latin typeface="Arial Bold"/>
                <a:ea typeface="Arial Bold"/>
                <a:cs typeface="Arial Bold"/>
                <a:sym typeface="Arial Bold"/>
              </a:rPr>
              <a:t> therapy </a:t>
            </a:r>
            <a:r>
              <a:rPr lang="en-US" sz="2700" b="1" u="sng">
                <a:solidFill>
                  <a:srgbClr val="404040"/>
                </a:solidFill>
                <a:latin typeface="Arial Bold"/>
                <a:ea typeface="Arial Bold"/>
                <a:cs typeface="Arial Bold"/>
                <a:sym typeface="Arial Bold"/>
              </a:rPr>
              <a:t>early</a:t>
            </a:r>
            <a:r>
              <a:rPr lang="en-US" sz="2700" b="1">
                <a:solidFill>
                  <a:srgbClr val="404040"/>
                </a:solidFill>
                <a:latin typeface="Arial Bold"/>
                <a:ea typeface="Arial Bold"/>
                <a:cs typeface="Arial Bold"/>
                <a:sym typeface="Arial Bold"/>
              </a:rPr>
              <a:t> in the course is effective in shortening the duration of the disease and in improving the outcome.</a:t>
            </a:r>
          </a:p>
          <a:p>
            <a:pPr marL="488632" lvl="1" indent="-244316" algn="l">
              <a:lnSpc>
                <a:spcPts val="3240"/>
              </a:lnSpc>
            </a:pPr>
            <a:endParaRPr lang="en-US" sz="2700" b="1">
              <a:solidFill>
                <a:srgbClr val="404040"/>
              </a:solidFill>
              <a:latin typeface="Arial Bold"/>
              <a:ea typeface="Arial Bold"/>
              <a:cs typeface="Arial Bold"/>
              <a:sym typeface="Arial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139443" y="1579806"/>
            <a:ext cx="9488371" cy="14992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Outcome</a:t>
            </a:r>
          </a:p>
        </p:txBody>
      </p:sp>
      <p:sp>
        <p:nvSpPr>
          <p:cNvPr id="21" name="TextBox 21"/>
          <p:cNvSpPr txBox="1"/>
          <p:nvPr/>
        </p:nvSpPr>
        <p:spPr>
          <a:xfrm>
            <a:off x="2948942" y="3198497"/>
            <a:ext cx="10485119" cy="5509712"/>
          </a:xfrm>
          <a:prstGeom prst="rect">
            <a:avLst/>
          </a:prstGeom>
        </p:spPr>
        <p:txBody>
          <a:bodyPr lIns="0" tIns="0" rIns="0" bIns="0" rtlCol="0" anchor="t">
            <a:spAutoFit/>
          </a:bodyPr>
          <a:lstStyle/>
          <a:p>
            <a:pPr marL="448342" lvl="1" indent="-224171" algn="l">
              <a:lnSpc>
                <a:spcPts val="2700"/>
              </a:lnSpc>
              <a:buFont typeface="Arial"/>
              <a:buChar char="•"/>
            </a:pPr>
            <a:r>
              <a:rPr lang="en-US" sz="2250" b="1" u="sng">
                <a:solidFill>
                  <a:srgbClr val="404040"/>
                </a:solidFill>
                <a:latin typeface="Arial Bold"/>
                <a:ea typeface="Arial Bold"/>
                <a:cs typeface="Arial Bold"/>
                <a:sym typeface="Arial Bold"/>
              </a:rPr>
              <a:t>Recovery</a:t>
            </a:r>
            <a:r>
              <a:rPr lang="en-US" sz="2250" b="1">
                <a:solidFill>
                  <a:srgbClr val="404040"/>
                </a:solidFill>
                <a:latin typeface="Arial Bold"/>
                <a:ea typeface="Arial Bold"/>
                <a:cs typeface="Arial Bold"/>
                <a:sym typeface="Arial Bold"/>
              </a:rPr>
              <a:t> from transverse myelitis usually begins between </a:t>
            </a:r>
            <a:r>
              <a:rPr lang="en-US" sz="2250" b="1" u="sng">
                <a:solidFill>
                  <a:srgbClr val="404040"/>
                </a:solidFill>
                <a:latin typeface="Arial Bold"/>
                <a:ea typeface="Arial Bold"/>
                <a:cs typeface="Arial Bold"/>
                <a:sym typeface="Arial Bold"/>
              </a:rPr>
              <a:t>weeks</a:t>
            </a:r>
            <a:r>
              <a:rPr lang="en-US" sz="2250" b="1">
                <a:solidFill>
                  <a:srgbClr val="404040"/>
                </a:solidFill>
                <a:latin typeface="Arial Bold"/>
                <a:ea typeface="Arial Bold"/>
                <a:cs typeface="Arial Bold"/>
                <a:sym typeface="Arial Bold"/>
              </a:rPr>
              <a:t> </a:t>
            </a:r>
            <a:r>
              <a:rPr lang="en-US" sz="2250" b="1" u="sng">
                <a:solidFill>
                  <a:srgbClr val="404040"/>
                </a:solidFill>
                <a:latin typeface="Arial Bold"/>
                <a:ea typeface="Arial Bold"/>
                <a:cs typeface="Arial Bold"/>
                <a:sym typeface="Arial Bold"/>
              </a:rPr>
              <a:t>2 and 12</a:t>
            </a:r>
            <a:r>
              <a:rPr lang="en-US" sz="2250" b="1">
                <a:solidFill>
                  <a:srgbClr val="404040"/>
                </a:solidFill>
                <a:latin typeface="Arial Bold"/>
                <a:ea typeface="Arial Bold"/>
                <a:cs typeface="Arial Bold"/>
                <a:sym typeface="Arial Bold"/>
              </a:rPr>
              <a:t> following onset and </a:t>
            </a:r>
            <a:r>
              <a:rPr lang="en-US" sz="2250" b="1" u="sng">
                <a:solidFill>
                  <a:srgbClr val="404040"/>
                </a:solidFill>
                <a:latin typeface="Arial Bold"/>
                <a:ea typeface="Arial Bold"/>
                <a:cs typeface="Arial Bold"/>
                <a:sym typeface="Arial Bold"/>
              </a:rPr>
              <a:t>may</a:t>
            </a:r>
            <a:r>
              <a:rPr lang="en-US" sz="2250" b="1">
                <a:solidFill>
                  <a:srgbClr val="404040"/>
                </a:solidFill>
                <a:latin typeface="Arial Bold"/>
                <a:ea typeface="Arial Bold"/>
                <a:cs typeface="Arial Bold"/>
                <a:sym typeface="Arial Bold"/>
              </a:rPr>
              <a:t> </a:t>
            </a:r>
            <a:r>
              <a:rPr lang="en-US" sz="2250" b="1" u="sng">
                <a:solidFill>
                  <a:srgbClr val="404040"/>
                </a:solidFill>
                <a:latin typeface="Arial Bold"/>
                <a:ea typeface="Arial Bold"/>
                <a:cs typeface="Arial Bold"/>
                <a:sym typeface="Arial Bold"/>
              </a:rPr>
              <a:t>continue for up</a:t>
            </a:r>
            <a:r>
              <a:rPr lang="en-US" sz="2250" b="1">
                <a:solidFill>
                  <a:srgbClr val="404040"/>
                </a:solidFill>
                <a:latin typeface="Arial Bold"/>
                <a:ea typeface="Arial Bold"/>
                <a:cs typeface="Arial Bold"/>
                <a:sym typeface="Arial Bold"/>
              </a:rPr>
              <a:t> </a:t>
            </a:r>
            <a:r>
              <a:rPr lang="en-US" sz="2250" b="1" u="sng">
                <a:solidFill>
                  <a:srgbClr val="404040"/>
                </a:solidFill>
                <a:latin typeface="Arial Bold"/>
                <a:ea typeface="Arial Bold"/>
                <a:cs typeface="Arial Bold"/>
                <a:sym typeface="Arial Bold"/>
              </a:rPr>
              <a:t>to 2 years</a:t>
            </a:r>
            <a:r>
              <a:rPr lang="en-US" sz="2250" b="1">
                <a:solidFill>
                  <a:srgbClr val="404040"/>
                </a:solidFill>
                <a:latin typeface="Arial Bold"/>
                <a:ea typeface="Arial Bold"/>
                <a:cs typeface="Arial Bold"/>
                <a:sym typeface="Arial Bold"/>
              </a:rPr>
              <a:t> in some patients.</a:t>
            </a:r>
          </a:p>
          <a:p>
            <a:pPr marL="448342" lvl="1" indent="-224171" algn="l">
              <a:lnSpc>
                <a:spcPts val="2700"/>
              </a:lnSpc>
            </a:pPr>
            <a:endParaRPr lang="en-US" sz="2250" b="1">
              <a:solidFill>
                <a:srgbClr val="404040"/>
              </a:solidFill>
              <a:latin typeface="Arial Bold"/>
              <a:ea typeface="Arial Bold"/>
              <a:cs typeface="Arial Bold"/>
              <a:sym typeface="Arial Bold"/>
            </a:endParaRPr>
          </a:p>
          <a:p>
            <a:pPr marL="448342" lvl="1" indent="-224171" algn="l">
              <a:lnSpc>
                <a:spcPts val="2700"/>
              </a:lnSpc>
              <a:buFont typeface="Arial"/>
              <a:buChar char="•"/>
            </a:pPr>
            <a:r>
              <a:rPr lang="en-US" sz="2250" b="1" u="sng">
                <a:solidFill>
                  <a:srgbClr val="404040"/>
                </a:solidFill>
                <a:latin typeface="Arial Bold"/>
                <a:ea typeface="Arial Bold"/>
                <a:cs typeface="Arial Bold"/>
                <a:sym typeface="Arial Bold"/>
              </a:rPr>
              <a:t>60%</a:t>
            </a:r>
            <a:r>
              <a:rPr lang="en-US" sz="2250" b="1">
                <a:solidFill>
                  <a:srgbClr val="404040"/>
                </a:solidFill>
                <a:latin typeface="Arial Bold"/>
                <a:ea typeface="Arial Bold"/>
                <a:cs typeface="Arial Bold"/>
                <a:sym typeface="Arial Bold"/>
              </a:rPr>
              <a:t> show </a:t>
            </a:r>
            <a:r>
              <a:rPr lang="en-US" sz="2250" b="1" u="sng">
                <a:solidFill>
                  <a:srgbClr val="404040"/>
                </a:solidFill>
                <a:latin typeface="Arial Bold"/>
                <a:ea typeface="Arial Bold"/>
                <a:cs typeface="Arial Bold"/>
                <a:sym typeface="Arial Bold"/>
              </a:rPr>
              <a:t>spontaneous</a:t>
            </a:r>
            <a:r>
              <a:rPr lang="en-US" sz="2250" b="1">
                <a:solidFill>
                  <a:srgbClr val="404040"/>
                </a:solidFill>
                <a:latin typeface="Arial Bold"/>
                <a:ea typeface="Arial Bold"/>
                <a:cs typeface="Arial Bold"/>
                <a:sym typeface="Arial Bold"/>
              </a:rPr>
              <a:t> recovery over few weeks</a:t>
            </a:r>
          </a:p>
          <a:p>
            <a:pPr marL="448342" lvl="1" indent="-224171" algn="l">
              <a:lnSpc>
                <a:spcPts val="2700"/>
              </a:lnSpc>
            </a:pPr>
            <a:endParaRPr lang="en-US" sz="2250" b="1">
              <a:solidFill>
                <a:srgbClr val="404040"/>
              </a:solidFill>
              <a:latin typeface="Arial Bold"/>
              <a:ea typeface="Arial Bold"/>
              <a:cs typeface="Arial Bold"/>
              <a:sym typeface="Arial Bold"/>
            </a:endParaRPr>
          </a:p>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if treated early, some patients experience complete or near complete recovery.</a:t>
            </a:r>
          </a:p>
          <a:p>
            <a:pPr marL="448342" lvl="1" indent="-224171" algn="l">
              <a:lnSpc>
                <a:spcPts val="2700"/>
              </a:lnSpc>
            </a:pPr>
            <a:endParaRPr lang="en-US" sz="2250" b="1">
              <a:solidFill>
                <a:srgbClr val="404040"/>
              </a:solidFill>
              <a:latin typeface="Arial Bold"/>
              <a:ea typeface="Arial Bold"/>
              <a:cs typeface="Arial Bold"/>
              <a:sym typeface="Arial Bold"/>
            </a:endParaRPr>
          </a:p>
          <a:p>
            <a:pPr marL="448342" lvl="1" indent="-224171" algn="l">
              <a:lnSpc>
                <a:spcPts val="2700"/>
              </a:lnSpc>
              <a:buFont typeface="Arial"/>
              <a:buChar char="•"/>
            </a:pPr>
            <a:r>
              <a:rPr lang="en-US" sz="2250" b="1">
                <a:solidFill>
                  <a:srgbClr val="404040"/>
                </a:solidFill>
                <a:latin typeface="Arial Bold"/>
                <a:ea typeface="Arial Bold"/>
                <a:cs typeface="Arial Bold"/>
                <a:sym typeface="Arial Bold"/>
              </a:rPr>
              <a:t>Residual deficits includes bowel and bladder dysfunction and weakness.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855345"/>
            <a:ext cx="12712122" cy="1994535"/>
          </a:xfrm>
          <a:prstGeom prst="rect">
            <a:avLst/>
          </a:prstGeom>
        </p:spPr>
        <p:txBody>
          <a:bodyPr lIns="0" tIns="0" rIns="0" bIns="0" rtlCol="0" anchor="t">
            <a:spAutoFit/>
          </a:bodyPr>
          <a:lstStyle/>
          <a:p>
            <a:pPr algn="l">
              <a:lnSpc>
                <a:spcPts val="6480"/>
              </a:lnSpc>
            </a:pPr>
            <a:r>
              <a:rPr lang="en-US" sz="5400" b="1">
                <a:solidFill>
                  <a:srgbClr val="90C226"/>
                </a:solidFill>
                <a:latin typeface="Arial Bold"/>
                <a:ea typeface="Arial Bold"/>
                <a:cs typeface="Arial Bold"/>
                <a:sym typeface="Arial Bold"/>
              </a:rPr>
              <a:t>Spinal muscular atrophy</a:t>
            </a:r>
          </a:p>
        </p:txBody>
      </p:sp>
      <p:sp>
        <p:nvSpPr>
          <p:cNvPr id="21" name="TextBox 21"/>
          <p:cNvSpPr txBox="1"/>
          <p:nvPr/>
        </p:nvSpPr>
        <p:spPr>
          <a:xfrm>
            <a:off x="1107441" y="3238979"/>
            <a:ext cx="12712122" cy="5777345"/>
          </a:xfrm>
          <a:prstGeom prst="rect">
            <a:avLst/>
          </a:prstGeom>
        </p:spPr>
        <p:txBody>
          <a:bodyPr lIns="0" tIns="0" rIns="0" bIns="0" rtlCol="0" anchor="t">
            <a:spAutoFit/>
          </a:bodyPr>
          <a:lstStyle/>
          <a:p>
            <a:pPr marL="434340" lvl="1" indent="-217170" algn="l">
              <a:lnSpc>
                <a:spcPts val="2879"/>
              </a:lnSpc>
              <a:buFont typeface="Arial"/>
              <a:buChar char="•"/>
            </a:pPr>
            <a:r>
              <a:rPr lang="en-US" sz="2400" b="1">
                <a:solidFill>
                  <a:srgbClr val="90C226"/>
                </a:solidFill>
                <a:latin typeface="Arial Bold"/>
                <a:ea typeface="Arial Bold"/>
                <a:cs typeface="Arial Bold"/>
                <a:sym typeface="Arial Bold"/>
              </a:rPr>
              <a:t>Spinal muscular atrophy (SMA) </a:t>
            </a:r>
            <a:r>
              <a:rPr lang="en-US" sz="2400" b="1">
                <a:solidFill>
                  <a:srgbClr val="404040"/>
                </a:solidFill>
                <a:latin typeface="Arial Bold"/>
                <a:ea typeface="Arial Bold"/>
                <a:cs typeface="Arial Bold"/>
                <a:sym typeface="Arial Bold"/>
              </a:rPr>
              <a:t>is a genetic </a:t>
            </a:r>
            <a:r>
              <a:rPr lang="en-US" sz="2400" b="1" u="sng">
                <a:solidFill>
                  <a:srgbClr val="404040"/>
                </a:solidFill>
                <a:latin typeface="Arial Bold"/>
                <a:ea typeface="Arial Bold"/>
                <a:cs typeface="Arial Bold"/>
                <a:sym typeface="Arial Bold"/>
              </a:rPr>
              <a:t>autosomal recessive</a:t>
            </a:r>
            <a:r>
              <a:rPr lang="en-US" sz="2400" b="1">
                <a:solidFill>
                  <a:srgbClr val="404040"/>
                </a:solidFill>
                <a:latin typeface="Arial Bold"/>
                <a:ea typeface="Arial Bold"/>
                <a:cs typeface="Arial Bold"/>
                <a:sym typeface="Arial Bold"/>
              </a:rPr>
              <a:t> disease caused by a genetic defect in the </a:t>
            </a:r>
            <a:r>
              <a:rPr lang="en-US" sz="2400" b="1" u="sng">
                <a:solidFill>
                  <a:srgbClr val="404040"/>
                </a:solidFill>
                <a:latin typeface="Arial Bold"/>
                <a:ea typeface="Arial Bold"/>
                <a:cs typeface="Arial Bold"/>
                <a:sym typeface="Arial Bold"/>
              </a:rPr>
              <a:t>SMN1</a:t>
            </a:r>
            <a:r>
              <a:rPr lang="en-US" sz="2400" b="1">
                <a:solidFill>
                  <a:srgbClr val="404040"/>
                </a:solidFill>
                <a:latin typeface="Arial Bold"/>
                <a:ea typeface="Arial Bold"/>
                <a:cs typeface="Arial Bold"/>
                <a:sym typeface="Arial Bold"/>
              </a:rPr>
              <a:t> gene which codes SMN protein , a </a:t>
            </a:r>
            <a:r>
              <a:rPr lang="en-US" sz="2400" b="1" u="sng">
                <a:solidFill>
                  <a:srgbClr val="404040"/>
                </a:solidFill>
                <a:latin typeface="Arial Bold"/>
                <a:ea typeface="Arial Bold"/>
                <a:cs typeface="Arial Bold"/>
                <a:sym typeface="Arial Bold"/>
              </a:rPr>
              <a:t>protein</a:t>
            </a:r>
            <a:r>
              <a:rPr lang="en-US" sz="2400" b="1">
                <a:solidFill>
                  <a:srgbClr val="404040"/>
                </a:solidFill>
                <a:latin typeface="Arial Bold"/>
                <a:ea typeface="Arial Bold"/>
                <a:cs typeface="Arial Bold"/>
                <a:sym typeface="Arial Bold"/>
              </a:rPr>
              <a:t> necessary for survival of </a:t>
            </a:r>
            <a:r>
              <a:rPr lang="en-US" sz="2400" b="1" u="sng">
                <a:solidFill>
                  <a:srgbClr val="404040"/>
                </a:solidFill>
                <a:latin typeface="Arial Bold"/>
                <a:ea typeface="Arial Bold"/>
                <a:cs typeface="Arial Bold"/>
                <a:sym typeface="Arial Bold"/>
              </a:rPr>
              <a:t>motor neurons</a:t>
            </a:r>
            <a:r>
              <a:rPr lang="en-US" sz="2400" b="1">
                <a:solidFill>
                  <a:srgbClr val="404040"/>
                </a:solidFill>
                <a:latin typeface="Arial Bold"/>
                <a:ea typeface="Arial Bold"/>
                <a:cs typeface="Arial Bold"/>
                <a:sym typeface="Arial Bold"/>
              </a:rPr>
              <a:t>.</a:t>
            </a:r>
          </a:p>
          <a:p>
            <a:pPr marL="434340" lvl="1" indent="-217170" algn="l">
              <a:lnSpc>
                <a:spcPts val="2879"/>
              </a:lnSpc>
            </a:pPr>
            <a:endParaRPr lang="en-US" sz="2400" b="1">
              <a:solidFill>
                <a:srgbClr val="404040"/>
              </a:solidFill>
              <a:latin typeface="Arial Bold"/>
              <a:ea typeface="Arial Bold"/>
              <a:cs typeface="Arial Bold"/>
              <a:sym typeface="Arial Bold"/>
            </a:endParaRPr>
          </a:p>
          <a:p>
            <a:pPr marL="434340" lvl="1" indent="-217170" algn="l">
              <a:lnSpc>
                <a:spcPts val="2879"/>
              </a:lnSpc>
              <a:buFont typeface="Arial"/>
              <a:buChar char="•"/>
            </a:pPr>
            <a:r>
              <a:rPr lang="en-US" sz="2400" b="1">
                <a:solidFill>
                  <a:srgbClr val="404040"/>
                </a:solidFill>
                <a:latin typeface="Arial Bold"/>
                <a:ea typeface="Arial Bold"/>
                <a:cs typeface="Arial Bold"/>
                <a:sym typeface="Arial Bold"/>
              </a:rPr>
              <a:t>Resulting in death of neuronal cells in the </a:t>
            </a:r>
            <a:r>
              <a:rPr lang="en-US" sz="2400" b="1" u="sng">
                <a:solidFill>
                  <a:srgbClr val="404040"/>
                </a:solidFill>
                <a:latin typeface="Arial Bold"/>
                <a:ea typeface="Arial Bold"/>
                <a:cs typeface="Arial Bold"/>
                <a:sym typeface="Arial Bold"/>
              </a:rPr>
              <a:t>anterior horn of spinal cord</a:t>
            </a:r>
            <a:r>
              <a:rPr lang="en-US" sz="2400" b="1">
                <a:solidFill>
                  <a:srgbClr val="404040"/>
                </a:solidFill>
                <a:latin typeface="Arial Bold"/>
                <a:ea typeface="Arial Bold"/>
                <a:cs typeface="Arial Bold"/>
                <a:sym typeface="Arial Bold"/>
              </a:rPr>
              <a:t> and subsequent system-wide muscle wasting (</a:t>
            </a:r>
            <a:r>
              <a:rPr lang="en-US" sz="2400" b="1" u="sng">
                <a:solidFill>
                  <a:srgbClr val="404040"/>
                </a:solidFill>
                <a:latin typeface="Arial Bold"/>
                <a:ea typeface="Arial Bold"/>
                <a:cs typeface="Arial Bold"/>
                <a:sym typeface="Arial Bold"/>
              </a:rPr>
              <a:t>atrophy</a:t>
            </a:r>
            <a:r>
              <a:rPr lang="en-US" sz="2400" b="1">
                <a:solidFill>
                  <a:srgbClr val="404040"/>
                </a:solidFill>
                <a:latin typeface="Arial Bold"/>
                <a:ea typeface="Arial Bold"/>
                <a:cs typeface="Arial Bold"/>
                <a:sym typeface="Arial Bold"/>
              </a:rPr>
              <a:t>).</a:t>
            </a:r>
          </a:p>
          <a:p>
            <a:pPr marL="434340" lvl="1" indent="-217170" algn="l">
              <a:lnSpc>
                <a:spcPts val="2879"/>
              </a:lnSpc>
              <a:buFont typeface="Arial"/>
              <a:buChar char="•"/>
            </a:pPr>
            <a:r>
              <a:rPr lang="en-US" sz="2400" b="1">
                <a:solidFill>
                  <a:srgbClr val="404040"/>
                </a:solidFill>
                <a:latin typeface="Arial Bold"/>
                <a:ea typeface="Arial Bold"/>
                <a:cs typeface="Arial Bold"/>
                <a:sym typeface="Arial Bold"/>
              </a:rPr>
              <a:t>Mostly affect proximal muscles of lower limbs first, followed by muscles of upper extremities, spine and neck and, in more severe cases, pulmonary and mastication muscles. </a:t>
            </a:r>
          </a:p>
          <a:p>
            <a:pPr marL="434340" lvl="1" indent="-217170" algn="l">
              <a:lnSpc>
                <a:spcPts val="2879"/>
              </a:lnSpc>
            </a:pPr>
            <a:endParaRPr lang="en-US" sz="2400" b="1">
              <a:solidFill>
                <a:srgbClr val="404040"/>
              </a:solidFill>
              <a:latin typeface="Arial Bold"/>
              <a:ea typeface="Arial Bold"/>
              <a:cs typeface="Arial Bold"/>
              <a:sym typeface="Arial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30</a:t>
            </a:r>
          </a:p>
        </p:txBody>
      </p:sp>
      <p:sp>
        <p:nvSpPr>
          <p:cNvPr id="21" name="TextBox 21"/>
          <p:cNvSpPr txBox="1"/>
          <p:nvPr/>
        </p:nvSpPr>
        <p:spPr>
          <a:xfrm>
            <a:off x="91440" y="3540407"/>
            <a:ext cx="16276320" cy="1899285"/>
          </a:xfrm>
          <a:prstGeom prst="rect">
            <a:avLst/>
          </a:prstGeom>
        </p:spPr>
        <p:txBody>
          <a:bodyPr lIns="0" tIns="0" rIns="0" bIns="0" rtlCol="0" anchor="t">
            <a:spAutoFit/>
          </a:bodyPr>
          <a:lstStyle/>
          <a:p>
            <a:pPr algn="ctr">
              <a:lnSpc>
                <a:spcPts val="10854"/>
              </a:lnSpc>
            </a:pPr>
            <a:r>
              <a:rPr lang="en-US" sz="9045" spc="-43">
                <a:solidFill>
                  <a:srgbClr val="932314"/>
                </a:solidFill>
                <a:latin typeface="Evolventa"/>
                <a:ea typeface="Evolventa"/>
                <a:cs typeface="Evolventa"/>
                <a:sym typeface="Evolventa"/>
              </a:rPr>
              <a:t>Poliomyelitis</a:t>
            </a:r>
          </a:p>
          <a:p>
            <a:pPr algn="ctr">
              <a:lnSpc>
                <a:spcPts val="10854"/>
              </a:lnSpc>
            </a:pPr>
            <a:endParaRPr lang="en-US" sz="9045" spc="-43">
              <a:solidFill>
                <a:srgbClr val="932314"/>
              </a:solidFill>
              <a:latin typeface="Evolventa"/>
              <a:ea typeface="Evolventa"/>
              <a:cs typeface="Evolventa"/>
              <a:sym typeface="Evolvent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6867" y="514466"/>
            <a:ext cx="12981212" cy="1383656"/>
          </a:xfrm>
          <a:prstGeom prst="rect">
            <a:avLst/>
          </a:prstGeom>
        </p:spPr>
        <p:txBody>
          <a:bodyPr lIns="0" tIns="0" rIns="0" bIns="0" rtlCol="0" anchor="t">
            <a:spAutoFit/>
          </a:bodyPr>
          <a:lstStyle/>
          <a:p>
            <a:pPr algn="l">
              <a:lnSpc>
                <a:spcPts val="8640"/>
              </a:lnSpc>
            </a:pPr>
            <a:r>
              <a:rPr lang="en-US" sz="7200" spc="-34">
                <a:solidFill>
                  <a:srgbClr val="C00000"/>
                </a:solidFill>
                <a:latin typeface="Evolventa"/>
                <a:ea typeface="Evolventa"/>
                <a:cs typeface="Evolventa"/>
                <a:sym typeface="Evolventa"/>
              </a:rPr>
              <a:t>Poliovirus </a:t>
            </a:r>
          </a:p>
        </p:txBody>
      </p:sp>
      <p:sp>
        <p:nvSpPr>
          <p:cNvPr id="21" name="TextBox 21"/>
          <p:cNvSpPr txBox="1"/>
          <p:nvPr/>
        </p:nvSpPr>
        <p:spPr>
          <a:xfrm>
            <a:off x="672628" y="1676807"/>
            <a:ext cx="13605452" cy="5351055"/>
          </a:xfrm>
          <a:prstGeom prst="rect">
            <a:avLst/>
          </a:prstGeom>
        </p:spPr>
        <p:txBody>
          <a:bodyPr lIns="0" tIns="0" rIns="0" bIns="0" rtlCol="0" anchor="t">
            <a:spAutoFit/>
          </a:bodyPr>
          <a:lstStyle/>
          <a:p>
            <a:pPr marL="760095" lvl="1" indent="-380048" algn="l">
              <a:lnSpc>
                <a:spcPts val="5040"/>
              </a:lnSpc>
              <a:buFont typeface="Arial"/>
              <a:buChar char="•"/>
            </a:pPr>
            <a:r>
              <a:rPr lang="en-US" sz="4200" spc="-20">
                <a:solidFill>
                  <a:srgbClr val="000000"/>
                </a:solidFill>
                <a:latin typeface="Evolventa"/>
                <a:ea typeface="Evolventa"/>
                <a:cs typeface="Evolventa"/>
                <a:sym typeface="Evolventa"/>
              </a:rPr>
              <a:t>Single strand positive sense RNA VIRUS </a:t>
            </a:r>
          </a:p>
          <a:p>
            <a:pPr marL="760095" lvl="1" indent="-380048" algn="l">
              <a:lnSpc>
                <a:spcPts val="5040"/>
              </a:lnSpc>
              <a:buFont typeface="Arial"/>
              <a:buChar char="•"/>
            </a:pPr>
            <a:r>
              <a:rPr lang="en-US" sz="4200" spc="-20">
                <a:solidFill>
                  <a:srgbClr val="000000"/>
                </a:solidFill>
                <a:latin typeface="Evolventa"/>
                <a:ea typeface="Evolventa"/>
                <a:cs typeface="Evolventa"/>
                <a:sym typeface="Evolventa"/>
              </a:rPr>
              <a:t>belong to Picornaviridae family, Enterovirus genus</a:t>
            </a:r>
          </a:p>
          <a:p>
            <a:pPr marL="760095" lvl="1" indent="-380048" algn="l">
              <a:lnSpc>
                <a:spcPts val="5040"/>
              </a:lnSpc>
              <a:buFont typeface="Arial"/>
              <a:buChar char="•"/>
            </a:pPr>
            <a:r>
              <a:rPr lang="en-US" sz="4200" spc="-20">
                <a:solidFill>
                  <a:srgbClr val="000000"/>
                </a:solidFill>
                <a:latin typeface="Evolventa"/>
                <a:ea typeface="Evolventa"/>
                <a:cs typeface="Evolventa"/>
                <a:sym typeface="Evolventa"/>
              </a:rPr>
              <a:t> It has 3 subtypes </a:t>
            </a:r>
            <a:r>
              <a:rPr lang="en-US" sz="4200" spc="-20">
                <a:solidFill>
                  <a:srgbClr val="0070C0"/>
                </a:solidFill>
                <a:latin typeface="Evolventa"/>
                <a:ea typeface="Evolventa"/>
                <a:cs typeface="Evolventa"/>
                <a:sym typeface="Evolventa"/>
              </a:rPr>
              <a:t>(no cross immunity between these three subtype)</a:t>
            </a:r>
          </a:p>
          <a:p>
            <a:pPr marL="760095" lvl="1" indent="-380048" algn="l">
              <a:lnSpc>
                <a:spcPts val="5040"/>
              </a:lnSpc>
              <a:buFont typeface="Arial"/>
              <a:buChar char="•"/>
            </a:pPr>
            <a:r>
              <a:rPr lang="en-US" sz="4200" spc="-20">
                <a:solidFill>
                  <a:srgbClr val="000000"/>
                </a:solidFill>
                <a:latin typeface="Evolventa"/>
                <a:ea typeface="Evolventa"/>
                <a:cs typeface="Evolventa"/>
                <a:sym typeface="Evolventa"/>
              </a:rPr>
              <a:t>Can retain activity at room temp. for days and can be stored frozen at -20˚C indefinitely </a:t>
            </a:r>
          </a:p>
          <a:p>
            <a:pPr marL="760095" lvl="1" indent="-380048" algn="l">
              <a:lnSpc>
                <a:spcPts val="5040"/>
              </a:lnSpc>
              <a:buFont typeface="Arial"/>
              <a:buChar char="•"/>
            </a:pPr>
            <a:r>
              <a:rPr lang="en-US" sz="4200" spc="-20">
                <a:solidFill>
                  <a:srgbClr val="000000"/>
                </a:solidFill>
                <a:latin typeface="Evolventa"/>
                <a:ea typeface="Evolventa"/>
                <a:cs typeface="Evolventa"/>
                <a:sym typeface="Evolventa"/>
              </a:rPr>
              <a:t>Easily inactivated by heat (&gt;56˚C), formaldehyde, chlorination and UV light</a:t>
            </a:r>
          </a:p>
        </p:txBody>
      </p:sp>
      <p:sp>
        <p:nvSpPr>
          <p:cNvPr id="22" name="TextBox 22"/>
          <p:cNvSpPr txBox="1"/>
          <p:nvPr/>
        </p:nvSpPr>
        <p:spPr>
          <a:xfrm>
            <a:off x="5711190" y="360045"/>
            <a:ext cx="7913370" cy="472083"/>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Viral infection that affect the anterior horn cell</a:t>
            </a:r>
          </a:p>
        </p:txBody>
      </p:sp>
      <p:sp>
        <p:nvSpPr>
          <p:cNvPr id="23" name="TextBox 23"/>
          <p:cNvSpPr txBox="1"/>
          <p:nvPr/>
        </p:nvSpPr>
        <p:spPr>
          <a:xfrm>
            <a:off x="1501140" y="7128827"/>
            <a:ext cx="13075920" cy="2549574"/>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Ipv no rule in eradication </a:t>
            </a:r>
          </a:p>
          <a:p>
            <a:pPr algn="l">
              <a:lnSpc>
                <a:spcPts val="3240"/>
              </a:lnSpc>
            </a:pPr>
            <a:r>
              <a:rPr lang="en-US" sz="2700">
                <a:solidFill>
                  <a:srgbClr val="0070C0"/>
                </a:solidFill>
                <a:latin typeface="Trebuchet MS"/>
                <a:ea typeface="Trebuchet MS"/>
                <a:cs typeface="Trebuchet MS"/>
                <a:sym typeface="Trebuchet MS"/>
              </a:rPr>
              <a:t>OPV have rule in eradication by? </a:t>
            </a:r>
          </a:p>
          <a:p>
            <a:pPr algn="l">
              <a:lnSpc>
                <a:spcPts val="3240"/>
              </a:lnSpc>
            </a:pPr>
            <a:r>
              <a:rPr lang="en-US" sz="2700">
                <a:solidFill>
                  <a:srgbClr val="0070C0"/>
                </a:solidFill>
                <a:latin typeface="Trebuchet MS"/>
                <a:ea typeface="Trebuchet MS"/>
                <a:cs typeface="Trebuchet MS"/>
                <a:sym typeface="Trebuchet MS"/>
              </a:rPr>
              <a:t>1)Vaccine (cheep , available ,easy to give)</a:t>
            </a:r>
          </a:p>
          <a:p>
            <a:pPr algn="l">
              <a:lnSpc>
                <a:spcPts val="3240"/>
              </a:lnSpc>
            </a:pPr>
            <a:r>
              <a:rPr lang="en-US" sz="2700">
                <a:solidFill>
                  <a:srgbClr val="0070C0"/>
                </a:solidFill>
                <a:latin typeface="Trebuchet MS"/>
                <a:ea typeface="Trebuchet MS"/>
                <a:cs typeface="Trebuchet MS"/>
                <a:sym typeface="Trebuchet MS"/>
              </a:rPr>
              <a:t>2)Have only three subtype </a:t>
            </a:r>
          </a:p>
          <a:p>
            <a:pPr algn="l">
              <a:lnSpc>
                <a:spcPts val="3240"/>
              </a:lnSpc>
            </a:pPr>
            <a:r>
              <a:rPr lang="en-US" sz="2700">
                <a:solidFill>
                  <a:srgbClr val="0070C0"/>
                </a:solidFill>
                <a:latin typeface="Trebuchet MS"/>
                <a:ea typeface="Trebuchet MS"/>
                <a:cs typeface="Trebuchet MS"/>
                <a:sym typeface="Trebuchet MS"/>
              </a:rPr>
              <a:t>3)Human is the only reservoir</a:t>
            </a:r>
          </a:p>
          <a:p>
            <a:pPr algn="l">
              <a:lnSpc>
                <a:spcPts val="3240"/>
              </a:lnSpc>
            </a:pPr>
            <a:r>
              <a:rPr lang="en-US" sz="2700">
                <a:solidFill>
                  <a:srgbClr val="0070C0"/>
                </a:solidFill>
                <a:latin typeface="Trebuchet MS"/>
                <a:ea typeface="Trebuchet MS"/>
                <a:cs typeface="Trebuchet MS"/>
                <a:sym typeface="Trebuchet MS"/>
              </a:rPr>
              <a:t>4)No chronic carrier for the virus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32</a:t>
            </a:r>
          </a:p>
        </p:txBody>
      </p:sp>
      <p:sp>
        <p:nvSpPr>
          <p:cNvPr id="21" name="TextBox 21"/>
          <p:cNvSpPr txBox="1"/>
          <p:nvPr/>
        </p:nvSpPr>
        <p:spPr>
          <a:xfrm>
            <a:off x="1920240" y="302895"/>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Epidemiology</a:t>
            </a:r>
          </a:p>
        </p:txBody>
      </p:sp>
      <p:sp>
        <p:nvSpPr>
          <p:cNvPr id="22" name="TextBox 22"/>
          <p:cNvSpPr txBox="1"/>
          <p:nvPr/>
        </p:nvSpPr>
        <p:spPr>
          <a:xfrm>
            <a:off x="499563" y="2506939"/>
            <a:ext cx="15660692" cy="6529299"/>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In 1952 about 58,000 cases were reported in the US ( including ~21,000 cases of paralytic polio ) that resulted in 3,000 deaths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Although this outbreak was associated with poliomyelitis among older children and adults, the initial response with serotype 1  targeted </a:t>
            </a:r>
            <a:r>
              <a:rPr lang="en-US" sz="2700" b="1" spc="-12">
                <a:solidFill>
                  <a:srgbClr val="404040"/>
                </a:solidFill>
                <a:latin typeface="Evolventa Bold"/>
                <a:ea typeface="Evolventa Bold"/>
                <a:cs typeface="Evolventa Bold"/>
                <a:sym typeface="Evolventa Bold"/>
              </a:rPr>
              <a:t>children 0–5 y of age</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The universal use of vaccines has resulted in almost complete global eradication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33</a:t>
            </a:r>
          </a:p>
        </p:txBody>
      </p:sp>
      <p:sp>
        <p:nvSpPr>
          <p:cNvPr id="21" name="TextBox 21"/>
          <p:cNvSpPr txBox="1"/>
          <p:nvPr/>
        </p:nvSpPr>
        <p:spPr>
          <a:xfrm>
            <a:off x="757867" y="2261672"/>
            <a:ext cx="16276320" cy="6754653"/>
          </a:xfrm>
          <a:prstGeom prst="rect">
            <a:avLst/>
          </a:prstGeom>
        </p:spPr>
        <p:txBody>
          <a:bodyPr lIns="0" tIns="0" rIns="0" bIns="0" rtlCol="0" anchor="t">
            <a:spAutoFit/>
          </a:bodyPr>
          <a:lstStyle/>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The most devastating outcome is </a:t>
            </a:r>
            <a:r>
              <a:rPr lang="en-US" sz="2700" b="1" spc="-12">
                <a:solidFill>
                  <a:srgbClr val="404040"/>
                </a:solidFill>
                <a:latin typeface="Evolventa Bold"/>
                <a:ea typeface="Evolventa Bold"/>
                <a:cs typeface="Evolventa Bold"/>
                <a:sym typeface="Evolventa Bold"/>
              </a:rPr>
              <a:t>paralysis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74% of infections are asymptomatic  ( but do induce immunity )</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Clinically apparent but non-paralytic illness occurs in ~24%of all infections</a:t>
            </a:r>
          </a:p>
          <a:p>
            <a:pPr marL="488632" lvl="1" indent="-244316" algn="l">
              <a:lnSpc>
                <a:spcPts val="2916"/>
              </a:lnSpc>
              <a:buFont typeface="Arial"/>
              <a:buChar char="•"/>
            </a:pPr>
            <a:r>
              <a:rPr lang="en-US" sz="2700" spc="-12">
                <a:solidFill>
                  <a:srgbClr val="FF0000"/>
                </a:solidFill>
                <a:latin typeface="Evolventa"/>
                <a:ea typeface="Evolventa"/>
                <a:cs typeface="Evolventa"/>
                <a:sym typeface="Evolventa"/>
              </a:rPr>
              <a:t>Paralytic polio occurs in </a:t>
            </a:r>
          </a:p>
          <a:p>
            <a:pPr marL="1174432" lvl="2" indent="-391478" algn="l">
              <a:lnSpc>
                <a:spcPts val="2916"/>
              </a:lnSpc>
              <a:buFont typeface="Arial"/>
              <a:buChar char="⚬"/>
            </a:pPr>
            <a:r>
              <a:rPr lang="en-US" sz="2700" spc="-12">
                <a:solidFill>
                  <a:srgbClr val="FF0000"/>
                </a:solidFill>
                <a:latin typeface="Evolventa"/>
                <a:ea typeface="Evolventa"/>
                <a:cs typeface="Evolventa"/>
                <a:sym typeface="Evolventa"/>
              </a:rPr>
              <a:t>1/1,000 among infants (in developing countries)</a:t>
            </a:r>
          </a:p>
          <a:p>
            <a:pPr marL="1174432" lvl="2" indent="-391478" algn="l">
              <a:lnSpc>
                <a:spcPts val="2916"/>
              </a:lnSpc>
              <a:buFont typeface="Arial"/>
              <a:buChar char="⚬"/>
            </a:pPr>
            <a:r>
              <a:rPr lang="en-US" sz="2700" spc="-12">
                <a:solidFill>
                  <a:srgbClr val="FF0000"/>
                </a:solidFill>
                <a:latin typeface="Evolventa"/>
                <a:ea typeface="Evolventa"/>
                <a:cs typeface="Evolventa"/>
                <a:sym typeface="Evolventa"/>
              </a:rPr>
              <a:t>1/100 among adolescents (in developed countries before vaccinations)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34</a:t>
            </a:r>
          </a:p>
        </p:txBody>
      </p:sp>
      <p:sp>
        <p:nvSpPr>
          <p:cNvPr id="21" name="TextBox 21"/>
          <p:cNvSpPr txBox="1"/>
          <p:nvPr/>
        </p:nvSpPr>
        <p:spPr>
          <a:xfrm>
            <a:off x="1920240" y="302895"/>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Transmission</a:t>
            </a:r>
          </a:p>
        </p:txBody>
      </p:sp>
      <p:sp>
        <p:nvSpPr>
          <p:cNvPr id="22" name="TextBox 22"/>
          <p:cNvSpPr txBox="1"/>
          <p:nvPr/>
        </p:nvSpPr>
        <p:spPr>
          <a:xfrm>
            <a:off x="1920240" y="2317434"/>
            <a:ext cx="16276320" cy="6783230"/>
          </a:xfrm>
          <a:prstGeom prst="rect">
            <a:avLst/>
          </a:prstGeom>
        </p:spPr>
        <p:txBody>
          <a:bodyPr lIns="0" tIns="0" rIns="0" bIns="0" rtlCol="0" anchor="t">
            <a:spAutoFit/>
          </a:bodyPr>
          <a:lstStyle/>
          <a:p>
            <a:pPr marL="488632" lvl="1" indent="-244316" algn="l">
              <a:lnSpc>
                <a:spcPts val="3240"/>
              </a:lnSpc>
              <a:buAutoNum type="arabicPeriod"/>
            </a:pPr>
            <a:r>
              <a:rPr lang="en-US" sz="2700" spc="-12">
                <a:solidFill>
                  <a:srgbClr val="404040"/>
                </a:solidFill>
                <a:latin typeface="Evolventa"/>
                <a:ea typeface="Evolventa"/>
                <a:cs typeface="Evolventa"/>
                <a:sym typeface="Evolventa"/>
              </a:rPr>
              <a:t>Feco-oral route</a:t>
            </a:r>
          </a:p>
          <a:p>
            <a:pPr marL="488632" lvl="1" indent="-244316" algn="l">
              <a:lnSpc>
                <a:spcPts val="3240"/>
              </a:lnSpc>
              <a:buAutoNum type="arabicPeriod"/>
            </a:pPr>
            <a:r>
              <a:rPr lang="en-US" sz="2700" spc="-12">
                <a:solidFill>
                  <a:srgbClr val="404040"/>
                </a:solidFill>
                <a:latin typeface="Evolventa"/>
                <a:ea typeface="Evolventa"/>
                <a:cs typeface="Evolventa"/>
                <a:sym typeface="Evolventa"/>
              </a:rPr>
              <a:t>Droplet transmission during epidemic (rarley) </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Humans are the only reservoir</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Virus has been isolated from stools more than 2 weeks before paralysis and several weeks after onset of symptoms</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35</a:t>
            </a:r>
          </a:p>
        </p:txBody>
      </p:sp>
      <p:sp>
        <p:nvSpPr>
          <p:cNvPr id="21" name="TextBox 21"/>
          <p:cNvSpPr txBox="1"/>
          <p:nvPr/>
        </p:nvSpPr>
        <p:spPr>
          <a:xfrm>
            <a:off x="1920240" y="302895"/>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Pathogenesis</a:t>
            </a:r>
          </a:p>
        </p:txBody>
      </p:sp>
      <p:sp>
        <p:nvSpPr>
          <p:cNvPr id="22" name="TextBox 22"/>
          <p:cNvSpPr txBox="1"/>
          <p:nvPr/>
        </p:nvSpPr>
        <p:spPr>
          <a:xfrm>
            <a:off x="1920240" y="1805465"/>
            <a:ext cx="16276320" cy="6840378"/>
          </a:xfrm>
          <a:prstGeom prst="rect">
            <a:avLst/>
          </a:prstGeom>
        </p:spPr>
        <p:txBody>
          <a:bodyPr lIns="0" tIns="0" rIns="0" bIns="0" rtlCol="0" anchor="t">
            <a:spAutoFit/>
          </a:bodyPr>
          <a:lstStyle/>
          <a:p>
            <a:pPr marL="814388" lvl="1" indent="-407194" algn="l">
              <a:lnSpc>
                <a:spcPts val="5400"/>
              </a:lnSpc>
              <a:buFont typeface="Arial"/>
              <a:buChar char="•"/>
            </a:pPr>
            <a:r>
              <a:rPr lang="en-US" sz="4500" spc="-21">
                <a:solidFill>
                  <a:srgbClr val="404040"/>
                </a:solidFill>
                <a:latin typeface="Evolventa"/>
                <a:ea typeface="Evolventa"/>
                <a:cs typeface="Evolventa"/>
                <a:sym typeface="Evolventa"/>
              </a:rPr>
              <a:t>Entry through GI</a:t>
            </a:r>
          </a:p>
          <a:p>
            <a:pPr marL="814388" lvl="1" indent="-407194" algn="l">
              <a:lnSpc>
                <a:spcPts val="5400"/>
              </a:lnSpc>
              <a:buFont typeface="Arial"/>
              <a:buChar char="•"/>
            </a:pPr>
            <a:r>
              <a:rPr lang="en-US" sz="4500" spc="-21">
                <a:solidFill>
                  <a:srgbClr val="404040"/>
                </a:solidFill>
                <a:latin typeface="Evolventa"/>
                <a:ea typeface="Evolventa"/>
                <a:cs typeface="Evolventa"/>
                <a:sym typeface="Evolventa"/>
              </a:rPr>
              <a:t>1ʳʸ site of replication : M cells in small intestine</a:t>
            </a:r>
          </a:p>
          <a:p>
            <a:pPr marL="814388" lvl="1" indent="-407194" algn="l">
              <a:lnSpc>
                <a:spcPts val="5400"/>
              </a:lnSpc>
              <a:buFont typeface="Arial"/>
              <a:buChar char="•"/>
            </a:pPr>
            <a:r>
              <a:rPr lang="en-US" sz="4500" spc="-21">
                <a:solidFill>
                  <a:srgbClr val="404040"/>
                </a:solidFill>
                <a:latin typeface="Evolventa"/>
                <a:ea typeface="Evolventa"/>
                <a:cs typeface="Evolventa"/>
                <a:sym typeface="Evolventa"/>
              </a:rPr>
              <a:t>Spread to regional LN</a:t>
            </a:r>
          </a:p>
          <a:p>
            <a:pPr marL="814388" lvl="1" indent="-407194" algn="l">
              <a:lnSpc>
                <a:spcPts val="5400"/>
              </a:lnSpc>
              <a:buFont typeface="Arial"/>
              <a:buChar char="•"/>
            </a:pPr>
            <a:r>
              <a:rPr lang="en-US" sz="4500" spc="-21">
                <a:solidFill>
                  <a:srgbClr val="404040"/>
                </a:solidFill>
                <a:latin typeface="Evolventa"/>
                <a:ea typeface="Evolventa"/>
                <a:cs typeface="Evolventa"/>
                <a:sym typeface="Evolventa"/>
              </a:rPr>
              <a:t>1ʳʸ viremia after 2-3 days</a:t>
            </a:r>
          </a:p>
          <a:p>
            <a:pPr marL="814388" lvl="1" indent="-407194" algn="l">
              <a:lnSpc>
                <a:spcPts val="5400"/>
              </a:lnSpc>
              <a:buFont typeface="Arial"/>
              <a:buChar char="•"/>
            </a:pPr>
            <a:r>
              <a:rPr lang="en-US" sz="4500" spc="-21">
                <a:solidFill>
                  <a:srgbClr val="404040"/>
                </a:solidFill>
                <a:latin typeface="Evolventa"/>
                <a:ea typeface="Evolventa"/>
                <a:cs typeface="Evolventa"/>
                <a:sym typeface="Evolventa"/>
              </a:rPr>
              <a:t>Seeding to different sites (RES, Skeletal muscle , brown fat) </a:t>
            </a:r>
          </a:p>
          <a:p>
            <a:pPr marL="814388" lvl="1" indent="-407194" algn="l">
              <a:lnSpc>
                <a:spcPts val="5400"/>
              </a:lnSpc>
              <a:buFont typeface="Arial"/>
              <a:buChar char="•"/>
            </a:pPr>
            <a:r>
              <a:rPr lang="en-US" sz="4500" spc="-21">
                <a:solidFill>
                  <a:srgbClr val="404040"/>
                </a:solidFill>
                <a:latin typeface="Evolventa"/>
                <a:ea typeface="Evolventa"/>
                <a:cs typeface="Evolventa"/>
                <a:sym typeface="Evolventa"/>
              </a:rPr>
              <a:t>2ʳʸ viremia  occurs due to replication and release from RES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36</a:t>
            </a:r>
          </a:p>
        </p:txBody>
      </p:sp>
      <p:sp>
        <p:nvSpPr>
          <p:cNvPr id="21" name="TextBox 21"/>
          <p:cNvSpPr txBox="1"/>
          <p:nvPr/>
        </p:nvSpPr>
        <p:spPr>
          <a:xfrm>
            <a:off x="1920240" y="2424590"/>
            <a:ext cx="16276320" cy="6783228"/>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CNS affected may be through (theories) :</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Seeding due to 1ʳʸ viremia</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Access through peripheral nerves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Exact mechanism is unknown</a:t>
            </a:r>
          </a:p>
          <a:p>
            <a:pPr marL="488632" lvl="1" indent="-244316" algn="l">
              <a:lnSpc>
                <a:spcPts val="3240"/>
              </a:lnSpc>
              <a:buFont typeface="Arial"/>
              <a:buChar char="•"/>
            </a:pPr>
            <a:r>
              <a:rPr lang="en-US" sz="2700" b="1" spc="-12">
                <a:solidFill>
                  <a:srgbClr val="FF0000"/>
                </a:solidFill>
                <a:latin typeface="Evolventa Bold"/>
                <a:ea typeface="Evolventa Bold"/>
                <a:cs typeface="Evolventa Bold"/>
                <a:sym typeface="Evolventa Bold"/>
              </a:rPr>
              <a:t>Virus never cultured from CSF of paralytic polio pts.</a:t>
            </a:r>
          </a:p>
          <a:p>
            <a:pPr marL="488632" lvl="1" indent="-244316" algn="l">
              <a:lnSpc>
                <a:spcPts val="3240"/>
              </a:lnSpc>
              <a:buFont typeface="Arial"/>
              <a:buChar char="•"/>
            </a:pPr>
            <a:r>
              <a:rPr lang="en-US" sz="2700" b="1" spc="-12">
                <a:solidFill>
                  <a:srgbClr val="FF0000"/>
                </a:solidFill>
                <a:latin typeface="Evolventa Bold"/>
                <a:ea typeface="Evolventa Bold"/>
                <a:cs typeface="Evolventa Bold"/>
                <a:sym typeface="Evolventa Bold"/>
              </a:rPr>
              <a:t>Pts. With aseptic meningitis (due to polio) never had paralytic disease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37</a:t>
            </a:r>
          </a:p>
        </p:txBody>
      </p:sp>
      <p:sp>
        <p:nvSpPr>
          <p:cNvPr id="21" name="TextBox 21"/>
          <p:cNvSpPr txBox="1"/>
          <p:nvPr/>
        </p:nvSpPr>
        <p:spPr>
          <a:xfrm>
            <a:off x="91440" y="2424590"/>
            <a:ext cx="16276320" cy="6783228"/>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Once access is gained, the virus may traverse through neuronal pathways and multiple sites within the CNS are affected</a:t>
            </a:r>
          </a:p>
          <a:p>
            <a:pPr marL="488632" lvl="1" indent="-244316" algn="l">
              <a:lnSpc>
                <a:spcPts val="3240"/>
              </a:lnSpc>
              <a:buFont typeface="Arial"/>
              <a:buChar char="•"/>
            </a:pPr>
            <a:r>
              <a:rPr lang="en-US" sz="2700" b="1" spc="-12">
                <a:solidFill>
                  <a:srgbClr val="FF0000"/>
                </a:solidFill>
                <a:latin typeface="Evolventa Bold"/>
                <a:ea typeface="Evolventa Bold"/>
                <a:cs typeface="Evolventa Bold"/>
                <a:sym typeface="Evolventa Bold"/>
              </a:rPr>
              <a:t>Mixed inflammatory reaction</a:t>
            </a:r>
            <a:r>
              <a:rPr lang="en-US" sz="2700" spc="-12">
                <a:solidFill>
                  <a:srgbClr val="404040"/>
                </a:solidFill>
                <a:latin typeface="Evolventa"/>
                <a:ea typeface="Evolventa"/>
                <a:cs typeface="Evolventa"/>
                <a:sym typeface="Evolventa"/>
              </a:rPr>
              <a:t> (PMN and lymphocytes) results in extensive destruction, </a:t>
            </a:r>
          </a:p>
          <a:p>
            <a:pPr marL="488632" lvl="1" indent="-244316" algn="l">
              <a:lnSpc>
                <a:spcPts val="3240"/>
              </a:lnSpc>
              <a:buFont typeface="Arial"/>
              <a:buChar char="•"/>
            </a:pPr>
            <a:r>
              <a:rPr lang="en-US" sz="2700" b="1" spc="-12">
                <a:solidFill>
                  <a:srgbClr val="FF0000"/>
                </a:solidFill>
                <a:latin typeface="Evolventa Bold"/>
                <a:ea typeface="Evolventa Bold"/>
                <a:cs typeface="Evolventa Bold"/>
                <a:sym typeface="Evolventa Bold"/>
              </a:rPr>
              <a:t>Tendency to affect motor neurons </a:t>
            </a:r>
          </a:p>
        </p:txBody>
      </p:sp>
      <p:sp>
        <p:nvSpPr>
          <p:cNvPr id="22" name="TextBox 22"/>
          <p:cNvSpPr txBox="1"/>
          <p:nvPr/>
        </p:nvSpPr>
        <p:spPr>
          <a:xfrm>
            <a:off x="6758940" y="4189095"/>
            <a:ext cx="7075170" cy="472083"/>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Differentiate it from transverse myelitis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38</a:t>
            </a:r>
          </a:p>
        </p:txBody>
      </p:sp>
      <p:sp>
        <p:nvSpPr>
          <p:cNvPr id="21" name="TextBox 21"/>
          <p:cNvSpPr txBox="1"/>
          <p:nvPr/>
        </p:nvSpPr>
        <p:spPr>
          <a:xfrm>
            <a:off x="1663066" y="2424590"/>
            <a:ext cx="16533494" cy="6783228"/>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Most common sites of infection in CNS :</a:t>
            </a:r>
          </a:p>
          <a:p>
            <a:pPr marL="488632" lvl="1" indent="-244316" algn="l">
              <a:lnSpc>
                <a:spcPts val="3240"/>
              </a:lnSpc>
            </a:pPr>
            <a:endParaRPr lang="en-US" sz="2700" spc="-12">
              <a:solidFill>
                <a:srgbClr val="404040"/>
              </a:solidFill>
              <a:latin typeface="Evolventa"/>
              <a:ea typeface="Evolventa"/>
              <a:cs typeface="Evolventa"/>
              <a:sym typeface="Evolventa"/>
            </a:endParaRP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Anterior horn cells </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Medulla oblongata (CN nuclei : bublar polio)</a:t>
            </a:r>
          </a:p>
          <a:p>
            <a:pPr marL="1174432" lvl="2" indent="-391478" algn="l">
              <a:lnSpc>
                <a:spcPts val="3240"/>
              </a:lnSpc>
            </a:pPr>
            <a:endParaRPr lang="en-US" sz="2700" spc="-12">
              <a:solidFill>
                <a:srgbClr val="404040"/>
              </a:solidFill>
              <a:latin typeface="Evolventa"/>
              <a:ea typeface="Evolventa"/>
              <a:cs typeface="Evolventa"/>
              <a:sym typeface="Evolventa"/>
            </a:endParaRP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Less commonly :</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Reticular formation &amp; Brain stem (a/w bulbar polio)</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Intermediate and dorsal horn cells and dorsal root ganglia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39</a:t>
            </a:r>
          </a:p>
        </p:txBody>
      </p:sp>
      <p:sp>
        <p:nvSpPr>
          <p:cNvPr id="21" name="TextBox 21"/>
          <p:cNvSpPr txBox="1"/>
          <p:nvPr/>
        </p:nvSpPr>
        <p:spPr>
          <a:xfrm>
            <a:off x="478038" y="241976"/>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Immunity</a:t>
            </a:r>
          </a:p>
        </p:txBody>
      </p:sp>
      <p:sp>
        <p:nvSpPr>
          <p:cNvPr id="22" name="TextBox 22"/>
          <p:cNvSpPr txBox="1"/>
          <p:nvPr/>
        </p:nvSpPr>
        <p:spPr>
          <a:xfrm>
            <a:off x="478038" y="2252145"/>
            <a:ext cx="16276320" cy="6764180"/>
          </a:xfrm>
          <a:prstGeom prst="rect">
            <a:avLst/>
          </a:prstGeom>
        </p:spPr>
        <p:txBody>
          <a:bodyPr lIns="0" tIns="0" rIns="0" bIns="0" rtlCol="0" anchor="t">
            <a:spAutoFit/>
          </a:bodyPr>
          <a:lstStyle/>
          <a:p>
            <a:pPr marL="651510" lvl="1" indent="-325755" algn="l">
              <a:lnSpc>
                <a:spcPts val="3888"/>
              </a:lnSpc>
              <a:buFont typeface="Arial"/>
              <a:buChar char="•"/>
            </a:pPr>
            <a:r>
              <a:rPr lang="en-US" sz="3600" spc="-17">
                <a:solidFill>
                  <a:srgbClr val="404040"/>
                </a:solidFill>
                <a:latin typeface="Evolventa"/>
                <a:ea typeface="Evolventa"/>
                <a:cs typeface="Evolventa"/>
                <a:sym typeface="Evolventa"/>
              </a:rPr>
              <a:t>Infants acquire immunity trans-placentally</a:t>
            </a:r>
          </a:p>
          <a:p>
            <a:pPr marL="651510" lvl="1" indent="-325755" algn="l">
              <a:lnSpc>
                <a:spcPts val="3888"/>
              </a:lnSpc>
              <a:buFont typeface="Arial"/>
              <a:buChar char="•"/>
            </a:pPr>
            <a:r>
              <a:rPr lang="en-US" sz="3600" spc="-17">
                <a:solidFill>
                  <a:srgbClr val="404040"/>
                </a:solidFill>
                <a:latin typeface="Evolventa"/>
                <a:ea typeface="Evolventa"/>
                <a:cs typeface="Evolventa"/>
                <a:sym typeface="Evolventa"/>
              </a:rPr>
              <a:t>Immunity wanes at variable rates during first 4-6 mo. of life</a:t>
            </a:r>
          </a:p>
          <a:p>
            <a:pPr marL="651510" lvl="1" indent="-325755" algn="l">
              <a:lnSpc>
                <a:spcPts val="3888"/>
              </a:lnSpc>
              <a:buFont typeface="Arial"/>
              <a:buChar char="•"/>
            </a:pPr>
            <a:r>
              <a:rPr lang="en-US" sz="3600" b="1" spc="-17">
                <a:solidFill>
                  <a:srgbClr val="FF0000"/>
                </a:solidFill>
                <a:latin typeface="Evolventa Bold"/>
                <a:ea typeface="Evolventa Bold"/>
                <a:cs typeface="Evolventa Bold"/>
                <a:sym typeface="Evolventa Bold"/>
              </a:rPr>
              <a:t>Active immunity after natural disease is lifelong but is only against the infecting serotype</a:t>
            </a:r>
          </a:p>
          <a:p>
            <a:pPr marL="651510" lvl="1" indent="-325755" algn="l">
              <a:lnSpc>
                <a:spcPts val="3888"/>
              </a:lnSpc>
              <a:buFont typeface="Arial"/>
              <a:buChar char="•"/>
            </a:pPr>
            <a:r>
              <a:rPr lang="en-US" sz="3600" spc="-17">
                <a:solidFill>
                  <a:srgbClr val="404040"/>
                </a:solidFill>
                <a:latin typeface="Evolventa"/>
                <a:ea typeface="Evolventa"/>
                <a:cs typeface="Evolventa"/>
                <a:sym typeface="Evolventa"/>
              </a:rPr>
              <a:t>Polio neutralizing Ab develop several days after exposure</a:t>
            </a:r>
          </a:p>
          <a:p>
            <a:pPr marL="651510" lvl="1" indent="-325755" algn="l">
              <a:lnSpc>
                <a:spcPts val="3888"/>
              </a:lnSpc>
              <a:buFont typeface="Arial"/>
              <a:buChar char="•"/>
            </a:pPr>
            <a:r>
              <a:rPr lang="en-US" sz="3600" spc="-17">
                <a:solidFill>
                  <a:srgbClr val="404040"/>
                </a:solidFill>
                <a:latin typeface="Evolventa"/>
                <a:ea typeface="Evolventa"/>
                <a:cs typeface="Evolventa"/>
                <a:sym typeface="Evolventa"/>
              </a:rPr>
              <a:t>IgG protects against CNS invasion (paralytic disease ) </a:t>
            </a:r>
          </a:p>
          <a:p>
            <a:pPr marL="651510" lvl="1" indent="-325755" algn="l">
              <a:lnSpc>
                <a:spcPts val="3888"/>
              </a:lnSpc>
              <a:buFont typeface="Arial"/>
              <a:buChar char="•"/>
            </a:pPr>
            <a:r>
              <a:rPr lang="en-US" sz="3600" spc="-17">
                <a:solidFill>
                  <a:srgbClr val="404040"/>
                </a:solidFill>
                <a:latin typeface="Evolventa"/>
                <a:ea typeface="Evolventa"/>
                <a:cs typeface="Evolventa"/>
                <a:sym typeface="Evolventa"/>
              </a:rPr>
              <a:t>IgA protects against re-infection through GI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p:cNvSpPr/>
          <p:nvPr/>
        </p:nvSpPr>
        <p:spPr>
          <a:xfrm>
            <a:off x="2286000" y="0"/>
            <a:ext cx="13716000" cy="10287000"/>
          </a:xfrm>
          <a:custGeom>
            <a:avLst/>
            <a:gdLst/>
            <a:ahLst/>
            <a:cxnLst/>
            <a:rect l="l" t="t" r="r" b="b"/>
            <a:pathLst>
              <a:path w="13716000" h="10287000">
                <a:moveTo>
                  <a:pt x="0" y="0"/>
                </a:moveTo>
                <a:lnTo>
                  <a:pt x="13716000" y="0"/>
                </a:lnTo>
                <a:lnTo>
                  <a:pt x="13716000" y="10287000"/>
                </a:lnTo>
                <a:lnTo>
                  <a:pt x="0" y="10287000"/>
                </a:lnTo>
                <a:lnTo>
                  <a:pt x="0" y="0"/>
                </a:lnTo>
                <a:close/>
              </a:path>
            </a:pathLst>
          </a:custGeom>
          <a:blipFill>
            <a:blip r:embed="rId3"/>
            <a:stretch>
              <a:fillRect r="-33333"/>
            </a:stretch>
          </a:blipFill>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40</a:t>
            </a:r>
          </a:p>
        </p:txBody>
      </p:sp>
      <p:sp>
        <p:nvSpPr>
          <p:cNvPr id="21" name="TextBox 21"/>
          <p:cNvSpPr txBox="1"/>
          <p:nvPr/>
        </p:nvSpPr>
        <p:spPr>
          <a:xfrm>
            <a:off x="1920240" y="302895"/>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Clinical Manifestation  </a:t>
            </a:r>
          </a:p>
        </p:txBody>
      </p:sp>
      <p:sp>
        <p:nvSpPr>
          <p:cNvPr id="22" name="TextBox 22"/>
          <p:cNvSpPr txBox="1"/>
          <p:nvPr/>
        </p:nvSpPr>
        <p:spPr>
          <a:xfrm>
            <a:off x="1005840" y="2809359"/>
            <a:ext cx="16276320" cy="6754653"/>
          </a:xfrm>
          <a:prstGeom prst="rect">
            <a:avLst/>
          </a:prstGeom>
        </p:spPr>
        <p:txBody>
          <a:bodyPr lIns="0" tIns="0" rIns="0" bIns="0" rtlCol="0" anchor="t">
            <a:spAutoFit/>
          </a:bodyPr>
          <a:lstStyle/>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Incubation period : 8-12 days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Infection follows on of several courses</a:t>
            </a:r>
          </a:p>
          <a:p>
            <a:pPr marL="1174432" lvl="2" indent="-391478" algn="l">
              <a:lnSpc>
                <a:spcPts val="2916"/>
              </a:lnSpc>
              <a:buFont typeface="Arial"/>
              <a:buChar char="⚬"/>
            </a:pPr>
            <a:r>
              <a:rPr lang="en-US" sz="2700" spc="-12">
                <a:solidFill>
                  <a:srgbClr val="404040"/>
                </a:solidFill>
                <a:latin typeface="Evolventa"/>
                <a:ea typeface="Evolventa"/>
                <a:cs typeface="Evolventa"/>
                <a:sym typeface="Evolventa"/>
              </a:rPr>
              <a:t>Asymptomatic ~74%</a:t>
            </a:r>
          </a:p>
          <a:p>
            <a:pPr marL="1174432" lvl="2" indent="-391478" algn="l">
              <a:lnSpc>
                <a:spcPts val="2916"/>
              </a:lnSpc>
              <a:buFont typeface="Arial"/>
              <a:buChar char="⚬"/>
            </a:pPr>
            <a:r>
              <a:rPr lang="en-US" sz="2700" spc="-12">
                <a:solidFill>
                  <a:srgbClr val="404040"/>
                </a:solidFill>
                <a:latin typeface="Evolventa"/>
                <a:ea typeface="Evolventa"/>
                <a:cs typeface="Evolventa"/>
                <a:sym typeface="Evolventa"/>
              </a:rPr>
              <a:t>Abortive polio (flue-like symptoms)~24%</a:t>
            </a:r>
          </a:p>
          <a:p>
            <a:pPr marL="1174432" lvl="2" indent="-391478" algn="l">
              <a:lnSpc>
                <a:spcPts val="2916"/>
              </a:lnSpc>
              <a:buFont typeface="Arial"/>
              <a:buChar char="⚬"/>
            </a:pPr>
            <a:r>
              <a:rPr lang="en-US" sz="2700" spc="-12">
                <a:solidFill>
                  <a:srgbClr val="404040"/>
                </a:solidFill>
                <a:latin typeface="Evolventa"/>
                <a:ea typeface="Evolventa"/>
                <a:cs typeface="Evolventa"/>
                <a:sym typeface="Evolventa"/>
              </a:rPr>
              <a:t>Non-paralytic polio~1-5%</a:t>
            </a:r>
          </a:p>
          <a:p>
            <a:pPr marL="1174432" lvl="2" indent="-391478" algn="l">
              <a:lnSpc>
                <a:spcPts val="2916"/>
              </a:lnSpc>
              <a:buFont typeface="Arial"/>
              <a:buChar char="⚬"/>
            </a:pPr>
            <a:r>
              <a:rPr lang="en-US" sz="2700" spc="-12">
                <a:solidFill>
                  <a:srgbClr val="404040"/>
                </a:solidFill>
                <a:latin typeface="Evolventa"/>
                <a:ea typeface="Evolventa"/>
                <a:cs typeface="Evolventa"/>
                <a:sym typeface="Evolventa"/>
              </a:rPr>
              <a:t>Paralytic polio&lt;1%</a:t>
            </a:r>
          </a:p>
          <a:p>
            <a:pPr marL="488632" lvl="1" indent="-244316" algn="l">
              <a:lnSpc>
                <a:spcPts val="2916"/>
              </a:lnSpc>
              <a:buFont typeface="Arial"/>
              <a:buChar char="•"/>
            </a:pPr>
            <a:r>
              <a:rPr lang="en-US" sz="2700" b="1" spc="-12">
                <a:solidFill>
                  <a:srgbClr val="FF0000"/>
                </a:solidFill>
                <a:latin typeface="Evolventa Bold"/>
                <a:ea typeface="Evolventa Bold"/>
                <a:cs typeface="Evolventa Bold"/>
                <a:sym typeface="Evolventa Bold"/>
              </a:rPr>
              <a:t>Paralysis (if occurs)  appears 3-8 days after initial symptoms</a:t>
            </a:r>
          </a:p>
        </p:txBody>
      </p:sp>
      <p:sp>
        <p:nvSpPr>
          <p:cNvPr id="23" name="TextBox 23"/>
          <p:cNvSpPr txBox="1"/>
          <p:nvPr/>
        </p:nvSpPr>
        <p:spPr>
          <a:xfrm>
            <a:off x="9178290" y="3427095"/>
            <a:ext cx="5551170" cy="887582"/>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Asymptomatic polio :nonvaccinated  pt with IgG</a:t>
            </a:r>
          </a:p>
        </p:txBody>
      </p:sp>
      <p:sp>
        <p:nvSpPr>
          <p:cNvPr id="24" name="TextBox 24"/>
          <p:cNvSpPr txBox="1"/>
          <p:nvPr/>
        </p:nvSpPr>
        <p:spPr>
          <a:xfrm>
            <a:off x="5492114" y="5631997"/>
            <a:ext cx="7189472" cy="472083"/>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Spinal ,pulpar ,pseudopulbar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41</a:t>
            </a:r>
          </a:p>
        </p:txBody>
      </p:sp>
      <p:sp>
        <p:nvSpPr>
          <p:cNvPr id="21" name="TextBox 21"/>
          <p:cNvSpPr txBox="1"/>
          <p:nvPr/>
        </p:nvSpPr>
        <p:spPr>
          <a:xfrm>
            <a:off x="1920240" y="302895"/>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Abortive Poliomyelitis</a:t>
            </a:r>
          </a:p>
        </p:txBody>
      </p:sp>
      <p:sp>
        <p:nvSpPr>
          <p:cNvPr id="22" name="TextBox 22"/>
          <p:cNvSpPr txBox="1"/>
          <p:nvPr/>
        </p:nvSpPr>
        <p:spPr>
          <a:xfrm>
            <a:off x="1920240" y="2667477"/>
            <a:ext cx="16276320" cy="6754653"/>
          </a:xfrm>
          <a:prstGeom prst="rect">
            <a:avLst/>
          </a:prstGeom>
        </p:spPr>
        <p:txBody>
          <a:bodyPr lIns="0" tIns="0" rIns="0" bIns="0" rtlCol="0" anchor="t">
            <a:spAutoFit/>
          </a:bodyPr>
          <a:lstStyle/>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~5% of cases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Non-specific flu-like symptoms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Occurs 1-2 wks after infection</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Fever, malaise, anorexia and headache</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May have sore throat, abdominal Pain, myalgia </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Short-lived (2-3 days)</a:t>
            </a:r>
          </a:p>
          <a:p>
            <a:pPr marL="488632" lvl="1" indent="-244316" algn="l">
              <a:lnSpc>
                <a:spcPts val="2916"/>
              </a:lnSpc>
              <a:buFont typeface="Arial"/>
              <a:buChar char="•"/>
            </a:pPr>
            <a:r>
              <a:rPr lang="en-US" sz="2700" b="1" spc="-12">
                <a:solidFill>
                  <a:srgbClr val="404040"/>
                </a:solidFill>
                <a:latin typeface="Evolventa Bold"/>
                <a:ea typeface="Evolventa Bold"/>
                <a:cs typeface="Evolventa Bold"/>
                <a:sym typeface="Evolventa Bold"/>
              </a:rPr>
              <a:t>Physical Exam</a:t>
            </a:r>
            <a:r>
              <a:rPr lang="en-US" sz="2700" spc="-12">
                <a:solidFill>
                  <a:srgbClr val="404040"/>
                </a:solidFill>
                <a:latin typeface="Evolventa"/>
                <a:ea typeface="Evolventa"/>
                <a:cs typeface="Evolventa"/>
                <a:sym typeface="Evolventa"/>
              </a:rPr>
              <a:t> normal or insignificant</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Recovery is complete with no sequele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42</a:t>
            </a:r>
          </a:p>
        </p:txBody>
      </p:sp>
      <p:sp>
        <p:nvSpPr>
          <p:cNvPr id="21" name="TextBox 21"/>
          <p:cNvSpPr txBox="1"/>
          <p:nvPr/>
        </p:nvSpPr>
        <p:spPr>
          <a:xfrm>
            <a:off x="456510" y="102547"/>
            <a:ext cx="16276320" cy="1784985"/>
          </a:xfrm>
          <a:prstGeom prst="rect">
            <a:avLst/>
          </a:prstGeom>
        </p:spPr>
        <p:txBody>
          <a:bodyPr lIns="0" tIns="0" rIns="0" bIns="0" rtlCol="0" anchor="t">
            <a:spAutoFit/>
          </a:bodyPr>
          <a:lstStyle/>
          <a:p>
            <a:pPr algn="l">
              <a:lnSpc>
                <a:spcPts val="6120"/>
              </a:lnSpc>
            </a:pPr>
            <a:r>
              <a:rPr lang="en-US" sz="5100" spc="-24">
                <a:solidFill>
                  <a:srgbClr val="932314"/>
                </a:solidFill>
                <a:latin typeface="Evolventa"/>
                <a:ea typeface="Evolventa"/>
                <a:cs typeface="Evolventa"/>
                <a:sym typeface="Evolventa"/>
              </a:rPr>
              <a:t>Non-paralytic Polio (Aseptic meningitis )</a:t>
            </a:r>
          </a:p>
        </p:txBody>
      </p:sp>
      <p:sp>
        <p:nvSpPr>
          <p:cNvPr id="22" name="TextBox 22"/>
          <p:cNvSpPr txBox="1"/>
          <p:nvPr/>
        </p:nvSpPr>
        <p:spPr>
          <a:xfrm>
            <a:off x="456510" y="2261670"/>
            <a:ext cx="16276320" cy="6754655"/>
          </a:xfrm>
          <a:prstGeom prst="rect">
            <a:avLst/>
          </a:prstGeom>
        </p:spPr>
        <p:txBody>
          <a:bodyPr lIns="0" tIns="0" rIns="0" bIns="0" rtlCol="0" anchor="t">
            <a:spAutoFit/>
          </a:bodyPr>
          <a:lstStyle/>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~1% of cases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Signs of abortive polio but headache , nausea , vomiting are more intense</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Sore and stiff posterior muscles of neck and trunk</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Symptom-free period occurs between minor and major illness </a:t>
            </a:r>
            <a:r>
              <a:rPr lang="en-US" sz="2700" spc="-12">
                <a:solidFill>
                  <a:srgbClr val="0070C0"/>
                </a:solidFill>
                <a:latin typeface="Evolventa"/>
                <a:ea typeface="Evolventa"/>
                <a:cs typeface="Evolventa"/>
                <a:sym typeface="Evolventa"/>
              </a:rPr>
              <a:t>(CNS)(same as viral menngitis)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Nuchal and spinal rigidity are the basic for diagnosis of second phase non-paralytic polio</a:t>
            </a:r>
          </a:p>
        </p:txBody>
      </p:sp>
      <p:sp>
        <p:nvSpPr>
          <p:cNvPr id="23" name="TextBox 23"/>
          <p:cNvSpPr txBox="1"/>
          <p:nvPr/>
        </p:nvSpPr>
        <p:spPr>
          <a:xfrm>
            <a:off x="3539490" y="1102995"/>
            <a:ext cx="7989570" cy="1718578"/>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Biphasic illness:</a:t>
            </a:r>
          </a:p>
          <a:p>
            <a:pPr algn="l">
              <a:lnSpc>
                <a:spcPts val="3240"/>
              </a:lnSpc>
            </a:pPr>
            <a:r>
              <a:rPr lang="en-US" sz="2700">
                <a:solidFill>
                  <a:srgbClr val="0070C0"/>
                </a:solidFill>
                <a:latin typeface="Trebuchet MS"/>
                <a:ea typeface="Trebuchet MS"/>
                <a:cs typeface="Trebuchet MS"/>
                <a:sym typeface="Trebuchet MS"/>
              </a:rPr>
              <a:t>Sever flu</a:t>
            </a:r>
          </a:p>
          <a:p>
            <a:pPr algn="l">
              <a:lnSpc>
                <a:spcPts val="3240"/>
              </a:lnSpc>
            </a:pPr>
            <a:r>
              <a:rPr lang="en-US" sz="2700">
                <a:solidFill>
                  <a:srgbClr val="0070C0"/>
                </a:solidFill>
                <a:latin typeface="Trebuchet MS"/>
                <a:ea typeface="Trebuchet MS"/>
                <a:cs typeface="Trebuchet MS"/>
                <a:sym typeface="Trebuchet MS"/>
              </a:rPr>
              <a:t>Free period</a:t>
            </a:r>
          </a:p>
          <a:p>
            <a:pPr algn="l">
              <a:lnSpc>
                <a:spcPts val="3240"/>
              </a:lnSpc>
            </a:pPr>
            <a:r>
              <a:rPr lang="en-US" sz="2700">
                <a:solidFill>
                  <a:srgbClr val="0070C0"/>
                </a:solidFill>
                <a:latin typeface="Trebuchet MS"/>
                <a:ea typeface="Trebuchet MS"/>
                <a:cs typeface="Trebuchet MS"/>
                <a:sym typeface="Trebuchet MS"/>
              </a:rPr>
              <a:t>Then sign of meningitis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43</a:t>
            </a:r>
          </a:p>
        </p:txBody>
      </p:sp>
      <p:sp>
        <p:nvSpPr>
          <p:cNvPr id="21" name="TextBox 21"/>
          <p:cNvSpPr txBox="1"/>
          <p:nvPr/>
        </p:nvSpPr>
        <p:spPr>
          <a:xfrm>
            <a:off x="478038" y="1272509"/>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Physical exam reveals </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nuchal and spinal rigidity (meningeal signs(</a:t>
            </a:r>
          </a:p>
          <a:p>
            <a:pPr marL="1228725" lvl="2" indent="-409575" algn="l">
              <a:lnSpc>
                <a:spcPts val="3600"/>
              </a:lnSpc>
              <a:buAutoNum type="arabicPeriod"/>
            </a:pPr>
            <a:r>
              <a:rPr lang="en-US" sz="3000" spc="-14">
                <a:solidFill>
                  <a:srgbClr val="404040"/>
                </a:solidFill>
                <a:latin typeface="Evolventa"/>
                <a:ea typeface="Evolventa"/>
                <a:cs typeface="Evolventa"/>
                <a:sym typeface="Evolventa"/>
              </a:rPr>
              <a:t>kernig’s, </a:t>
            </a:r>
          </a:p>
          <a:p>
            <a:pPr marL="1228725" lvl="2" indent="-409575" algn="l">
              <a:lnSpc>
                <a:spcPts val="3600"/>
              </a:lnSpc>
              <a:buAutoNum type="arabicPeriod"/>
            </a:pPr>
            <a:r>
              <a:rPr lang="en-US" sz="3000" spc="-14">
                <a:solidFill>
                  <a:srgbClr val="404040"/>
                </a:solidFill>
                <a:latin typeface="Evolventa"/>
                <a:ea typeface="Evolventa"/>
                <a:cs typeface="Evolventa"/>
                <a:sym typeface="Evolventa"/>
              </a:rPr>
              <a:t>brudzinski’s, </a:t>
            </a:r>
          </a:p>
          <a:p>
            <a:pPr marL="1228725" lvl="2" indent="-409575" algn="l">
              <a:lnSpc>
                <a:spcPts val="3600"/>
              </a:lnSpc>
              <a:buAutoNum type="arabicPeriod"/>
            </a:pPr>
            <a:r>
              <a:rPr lang="en-US" sz="3000" spc="-14">
                <a:solidFill>
                  <a:srgbClr val="404040"/>
                </a:solidFill>
                <a:latin typeface="Evolventa"/>
                <a:ea typeface="Evolventa"/>
                <a:cs typeface="Evolventa"/>
                <a:sym typeface="Evolventa"/>
              </a:rPr>
              <a:t>passive neck flexion</a:t>
            </a:r>
          </a:p>
          <a:p>
            <a:pPr marL="1105852" lvl="2" indent="-368618" algn="l">
              <a:lnSpc>
                <a:spcPts val="3240"/>
              </a:lnSpc>
            </a:pPr>
            <a:endParaRPr lang="en-US" sz="3000" spc="-14">
              <a:solidFill>
                <a:srgbClr val="404040"/>
              </a:solidFill>
              <a:latin typeface="Evolventa"/>
              <a:ea typeface="Evolventa"/>
              <a:cs typeface="Evolventa"/>
              <a:sym typeface="Evolventa"/>
            </a:endParaRPr>
          </a:p>
          <a:p>
            <a:pPr marL="1228725" lvl="2" indent="-409575" algn="l">
              <a:lnSpc>
                <a:spcPts val="3600"/>
              </a:lnSpc>
              <a:buFont typeface="Arial"/>
              <a:buChar char="⚬"/>
            </a:pPr>
            <a:r>
              <a:rPr lang="en-US" sz="3000" spc="-14">
                <a:solidFill>
                  <a:srgbClr val="404040"/>
                </a:solidFill>
                <a:latin typeface="Evolventa"/>
                <a:ea typeface="Evolventa"/>
                <a:cs typeface="Evolventa"/>
                <a:sym typeface="Evolventa"/>
              </a:rPr>
              <a:t>Head drop sign </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Changes in superficial and/or deep reflexes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If open anterior fontanel may be tense or bulging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44</a:t>
            </a:r>
          </a:p>
        </p:txBody>
      </p:sp>
      <p:sp>
        <p:nvSpPr>
          <p:cNvPr id="21" name="TextBox 21"/>
          <p:cNvSpPr txBox="1"/>
          <p:nvPr/>
        </p:nvSpPr>
        <p:spPr>
          <a:xfrm>
            <a:off x="91440" y="302895"/>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Reflexes</a:t>
            </a:r>
          </a:p>
        </p:txBody>
      </p:sp>
      <p:sp>
        <p:nvSpPr>
          <p:cNvPr id="22" name="TextBox 22"/>
          <p:cNvSpPr txBox="1"/>
          <p:nvPr/>
        </p:nvSpPr>
        <p:spPr>
          <a:xfrm>
            <a:off x="91440" y="236029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Changes in reflexes whether increase or decrease may precede weakness by 12-24 hrs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Superficial reflexes (abdominal, cremasteric  …) are first to diminish</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Changes in deep tendon reflexes occurs 8-24 hrs after superficial reflexes are diminished and indicate impending paresis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45</a:t>
            </a:r>
          </a:p>
        </p:txBody>
      </p:sp>
      <p:sp>
        <p:nvSpPr>
          <p:cNvPr id="21" name="TextBox 21"/>
          <p:cNvSpPr txBox="1"/>
          <p:nvPr/>
        </p:nvSpPr>
        <p:spPr>
          <a:xfrm>
            <a:off x="1920240" y="195739"/>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Paralytic Polio</a:t>
            </a:r>
          </a:p>
        </p:txBody>
      </p:sp>
      <p:sp>
        <p:nvSpPr>
          <p:cNvPr id="22" name="TextBox 22"/>
          <p:cNvSpPr txBox="1"/>
          <p:nvPr/>
        </p:nvSpPr>
        <p:spPr>
          <a:xfrm>
            <a:off x="1920240" y="2424590"/>
            <a:ext cx="16276320" cy="6783228"/>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1% of persons infected</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3 clinically recognized syndromes, according to site of involvement :</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Spinal Paralytic Polio</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Bulbar Paralytic Polio(rare)</a:t>
            </a:r>
          </a:p>
          <a:p>
            <a:pPr marL="1228725" lvl="2" indent="-409575" algn="l">
              <a:lnSpc>
                <a:spcPts val="3600"/>
              </a:lnSpc>
              <a:buFont typeface="Arial"/>
              <a:buChar char="⚬"/>
            </a:pPr>
            <a:r>
              <a:rPr lang="en-US" sz="3000" i="1" spc="-14">
                <a:solidFill>
                  <a:srgbClr val="404040"/>
                </a:solidFill>
                <a:latin typeface="Evolventa Italics"/>
                <a:ea typeface="Evolventa Italics"/>
                <a:cs typeface="Evolventa Italics"/>
                <a:sym typeface="Evolventa Italics"/>
              </a:rPr>
              <a:t>Bulbospinal paralytic</a:t>
            </a:r>
          </a:p>
        </p:txBody>
      </p:sp>
      <p:sp>
        <p:nvSpPr>
          <p:cNvPr id="23" name="TextBox 23"/>
          <p:cNvSpPr txBox="1"/>
          <p:nvPr/>
        </p:nvSpPr>
        <p:spPr>
          <a:xfrm>
            <a:off x="6625590" y="626745"/>
            <a:ext cx="6865620" cy="887582"/>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Any pt with flaccid paralysis consider polio until proven otherwise</a:t>
            </a:r>
          </a:p>
        </p:txBody>
      </p:sp>
      <p:sp>
        <p:nvSpPr>
          <p:cNvPr id="24" name="TextBox 24"/>
          <p:cNvSpPr txBox="1"/>
          <p:nvPr/>
        </p:nvSpPr>
        <p:spPr>
          <a:xfrm>
            <a:off x="1187686" y="6552843"/>
            <a:ext cx="6855224" cy="2549574"/>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Paralysis of poilo:</a:t>
            </a:r>
          </a:p>
          <a:p>
            <a:pPr algn="l">
              <a:lnSpc>
                <a:spcPts val="3240"/>
              </a:lnSpc>
            </a:pPr>
            <a:r>
              <a:rPr lang="en-US" sz="2700">
                <a:solidFill>
                  <a:srgbClr val="0070C0"/>
                </a:solidFill>
                <a:latin typeface="Trebuchet MS"/>
                <a:ea typeface="Trebuchet MS"/>
                <a:cs typeface="Trebuchet MS"/>
                <a:sym typeface="Trebuchet MS"/>
              </a:rPr>
              <a:t>1)Within 1 to 2days</a:t>
            </a:r>
          </a:p>
          <a:p>
            <a:pPr algn="l">
              <a:lnSpc>
                <a:spcPts val="3240"/>
              </a:lnSpc>
            </a:pPr>
            <a:r>
              <a:rPr lang="en-US" sz="2700">
                <a:solidFill>
                  <a:srgbClr val="0070C0"/>
                </a:solidFill>
                <a:latin typeface="Trebuchet MS"/>
                <a:ea typeface="Trebuchet MS"/>
                <a:cs typeface="Trebuchet MS"/>
                <a:sym typeface="Trebuchet MS"/>
              </a:rPr>
              <a:t>2)Asymmetrical flaccid paralysis</a:t>
            </a:r>
          </a:p>
          <a:p>
            <a:pPr algn="l">
              <a:lnSpc>
                <a:spcPts val="3240"/>
              </a:lnSpc>
            </a:pPr>
            <a:r>
              <a:rPr lang="en-US" sz="2700">
                <a:solidFill>
                  <a:srgbClr val="0070C0"/>
                </a:solidFill>
                <a:latin typeface="Trebuchet MS"/>
                <a:ea typeface="Trebuchet MS"/>
                <a:cs typeface="Trebuchet MS"/>
                <a:sym typeface="Trebuchet MS"/>
              </a:rPr>
              <a:t>3)Proximal muscle </a:t>
            </a:r>
          </a:p>
          <a:p>
            <a:pPr algn="l">
              <a:lnSpc>
                <a:spcPts val="3240"/>
              </a:lnSpc>
            </a:pPr>
            <a:r>
              <a:rPr lang="en-US" sz="2700">
                <a:solidFill>
                  <a:srgbClr val="0070C0"/>
                </a:solidFill>
                <a:latin typeface="Trebuchet MS"/>
                <a:ea typeface="Trebuchet MS"/>
                <a:cs typeface="Trebuchet MS"/>
                <a:sym typeface="Trebuchet MS"/>
              </a:rPr>
              <a:t>4)Intact sensation </a:t>
            </a:r>
          </a:p>
          <a:p>
            <a:pPr algn="l">
              <a:lnSpc>
                <a:spcPts val="3240"/>
              </a:lnSpc>
            </a:pPr>
            <a:r>
              <a:rPr lang="en-US" sz="2700">
                <a:solidFill>
                  <a:srgbClr val="0070C0"/>
                </a:solidFill>
                <a:latin typeface="Trebuchet MS"/>
                <a:ea typeface="Trebuchet MS"/>
                <a:cs typeface="Trebuchet MS"/>
                <a:sym typeface="Trebuchet MS"/>
              </a:rPr>
              <a:t>5)Transient sphincter defect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46</a:t>
            </a:r>
          </a:p>
        </p:txBody>
      </p:sp>
      <p:sp>
        <p:nvSpPr>
          <p:cNvPr id="21" name="TextBox 21"/>
          <p:cNvSpPr txBox="1"/>
          <p:nvPr/>
        </p:nvSpPr>
        <p:spPr>
          <a:xfrm>
            <a:off x="98328" y="432872"/>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Spinal Paralytic Polio (SPP)</a:t>
            </a:r>
          </a:p>
        </p:txBody>
      </p:sp>
      <p:sp>
        <p:nvSpPr>
          <p:cNvPr id="22" name="TextBox 22"/>
          <p:cNvSpPr txBox="1"/>
          <p:nvPr/>
        </p:nvSpPr>
        <p:spPr>
          <a:xfrm>
            <a:off x="91440" y="2261672"/>
            <a:ext cx="16276320" cy="6754653"/>
          </a:xfrm>
          <a:prstGeom prst="rect">
            <a:avLst/>
          </a:prstGeom>
        </p:spPr>
        <p:txBody>
          <a:bodyPr lIns="0" tIns="0" rIns="0" bIns="0" rtlCol="0" anchor="t">
            <a:spAutoFit/>
          </a:bodyPr>
          <a:lstStyle/>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Occurs as the second phase of a biphasic illness ( the 1ˢᵗ resembles abortive polio)</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Between the phases there are no symptoms and the patient feels better for about 2-5 days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After which severe headache and fever appear with exacerbation of the previous symptoms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Severe muscle pain and sensory and motor phenomena (paraesthesia , hypersthesia , fascinations and spasms)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47</a:t>
            </a:r>
          </a:p>
        </p:txBody>
      </p:sp>
      <p:sp>
        <p:nvSpPr>
          <p:cNvPr id="21" name="TextBox 21"/>
          <p:cNvSpPr txBox="1"/>
          <p:nvPr/>
        </p:nvSpPr>
        <p:spPr>
          <a:xfrm>
            <a:off x="91440" y="236029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Within 1-2 days Asymmetric flaccid paralysis or paresis occurs </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Most commonly affect muscle’s of the leg </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Proximal muscles are affected more than distal ones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Ascending paralysis  </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Nuchal/spinal stiffness, muscle  tenderness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Hypereflexia followed by hyporeflexia </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Sensation is intact (if not re-consider the diagnosis)</a:t>
            </a:r>
          </a:p>
        </p:txBody>
      </p:sp>
      <p:sp>
        <p:nvSpPr>
          <p:cNvPr id="22" name="Freeform 22"/>
          <p:cNvSpPr/>
          <p:nvPr/>
        </p:nvSpPr>
        <p:spPr>
          <a:xfrm>
            <a:off x="12534902" y="3912864"/>
            <a:ext cx="5482337" cy="6249864"/>
          </a:xfrm>
          <a:custGeom>
            <a:avLst/>
            <a:gdLst/>
            <a:ahLst/>
            <a:cxnLst/>
            <a:rect l="l" t="t" r="r" b="b"/>
            <a:pathLst>
              <a:path w="5482337" h="6249864">
                <a:moveTo>
                  <a:pt x="0" y="0"/>
                </a:moveTo>
                <a:lnTo>
                  <a:pt x="5482336" y="0"/>
                </a:lnTo>
                <a:lnTo>
                  <a:pt x="5482336" y="6249864"/>
                </a:lnTo>
                <a:lnTo>
                  <a:pt x="0" y="6249864"/>
                </a:lnTo>
                <a:lnTo>
                  <a:pt x="0" y="0"/>
                </a:lnTo>
                <a:close/>
              </a:path>
            </a:pathLst>
          </a:custGeom>
          <a:blipFill>
            <a:blip r:embed="rId3"/>
            <a:stretch>
              <a:fillRect t="-16666" b="-16666"/>
            </a:stretch>
          </a:blipFill>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48</a:t>
            </a:r>
          </a:p>
        </p:txBody>
      </p:sp>
      <p:sp>
        <p:nvSpPr>
          <p:cNvPr id="21" name="TextBox 21"/>
          <p:cNvSpPr txBox="1"/>
          <p:nvPr/>
        </p:nvSpPr>
        <p:spPr>
          <a:xfrm>
            <a:off x="521948" y="421716"/>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The paralytic phase is extremely variable</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Some, progress from paresis to paralysis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Some, recover (either slowly or rapidly)</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Progression of neurological manifestation is rare after 2-3 days of onset</a:t>
            </a:r>
          </a:p>
          <a:p>
            <a:pPr marL="488632" lvl="1" indent="-244316" algn="l">
              <a:lnSpc>
                <a:spcPts val="3240"/>
              </a:lnSpc>
            </a:pPr>
            <a:endParaRPr lang="en-US" sz="2700" spc="-12">
              <a:solidFill>
                <a:srgbClr val="404040"/>
              </a:solidFill>
              <a:latin typeface="Evolventa"/>
              <a:ea typeface="Evolventa"/>
              <a:cs typeface="Evolventa"/>
              <a:sym typeface="Evolventa"/>
            </a:endParaRPr>
          </a:p>
        </p:txBody>
      </p:sp>
      <p:sp>
        <p:nvSpPr>
          <p:cNvPr id="22" name="TextBox 22"/>
          <p:cNvSpPr txBox="1"/>
          <p:nvPr/>
        </p:nvSpPr>
        <p:spPr>
          <a:xfrm>
            <a:off x="521948" y="3458052"/>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Paralysis of the lower limb is often a/w bowel and bladder dysfunction ranging from transient incontinence to paralysis with constipation and urinary retention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49</a:t>
            </a:r>
          </a:p>
        </p:txBody>
      </p:sp>
      <p:sp>
        <p:nvSpPr>
          <p:cNvPr id="21" name="TextBox 21"/>
          <p:cNvSpPr txBox="1"/>
          <p:nvPr/>
        </p:nvSpPr>
        <p:spPr>
          <a:xfrm>
            <a:off x="91440" y="2388872"/>
            <a:ext cx="16276320" cy="6754655"/>
          </a:xfrm>
          <a:prstGeom prst="rect">
            <a:avLst/>
          </a:prstGeom>
        </p:spPr>
        <p:txBody>
          <a:bodyPr lIns="0" tIns="0" rIns="0" bIns="0" rtlCol="0" anchor="t">
            <a:spAutoFit/>
          </a:bodyPr>
          <a:lstStyle/>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Little recovery from paralysis is noted in the first days but if it is occur it is usually evident with 6mo.</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The return of strength and reflexes is slow and may continue over 18mo.</a:t>
            </a:r>
          </a:p>
          <a:p>
            <a:pPr marL="488632" lvl="1" indent="-244316" algn="l">
              <a:lnSpc>
                <a:spcPts val="2916"/>
              </a:lnSpc>
              <a:buFont typeface="Arial"/>
              <a:buChar char="•"/>
            </a:pPr>
            <a:r>
              <a:rPr lang="en-US" sz="2700" spc="-12">
                <a:solidFill>
                  <a:srgbClr val="FF0000"/>
                </a:solidFill>
                <a:latin typeface="Evolventa"/>
                <a:ea typeface="Evolventa"/>
                <a:cs typeface="Evolventa"/>
                <a:sym typeface="Evolventa"/>
              </a:rPr>
              <a:t>Lack of improvement over the first few weeks may predict permanent paralysis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When it occurs, atrophy of the limb, failure of growth and deformity common in growing child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p:cNvSpPr/>
          <p:nvPr/>
        </p:nvSpPr>
        <p:spPr>
          <a:xfrm>
            <a:off x="2286000" y="0"/>
            <a:ext cx="13716000" cy="10287000"/>
          </a:xfrm>
          <a:custGeom>
            <a:avLst/>
            <a:gdLst/>
            <a:ahLst/>
            <a:cxnLst/>
            <a:rect l="l" t="t" r="r" b="b"/>
            <a:pathLst>
              <a:path w="13716000" h="10287000">
                <a:moveTo>
                  <a:pt x="0" y="0"/>
                </a:moveTo>
                <a:lnTo>
                  <a:pt x="13716000" y="0"/>
                </a:lnTo>
                <a:lnTo>
                  <a:pt x="13716000" y="10287000"/>
                </a:lnTo>
                <a:lnTo>
                  <a:pt x="0" y="10287000"/>
                </a:lnTo>
                <a:lnTo>
                  <a:pt x="0" y="0"/>
                </a:lnTo>
                <a:close/>
              </a:path>
            </a:pathLst>
          </a:custGeom>
          <a:blipFill>
            <a:blip r:embed="rId3"/>
            <a:stretch>
              <a:fillRect r="-33333"/>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AutoShape 20"/>
          <p:cNvSpPr/>
          <p:nvPr/>
        </p:nvSpPr>
        <p:spPr>
          <a:xfrm rot="4791364">
            <a:off x="9738486" y="5143500"/>
            <a:ext cx="10464870" cy="0"/>
          </a:xfrm>
          <a:prstGeom prst="line">
            <a:avLst/>
          </a:prstGeom>
          <a:ln w="9525" cap="rnd">
            <a:solidFill>
              <a:srgbClr val="FFFFFF"/>
            </a:solidFill>
            <a:prstDash val="solid"/>
            <a:headEnd type="none" w="sm" len="sm"/>
            <a:tailEnd type="none" w="sm" len="sm"/>
          </a:ln>
        </p:spPr>
      </p:sp>
      <p:sp>
        <p:nvSpPr>
          <p:cNvPr id="21" name="AutoShape 21"/>
          <p:cNvSpPr/>
          <p:nvPr/>
        </p:nvSpPr>
        <p:spPr>
          <a:xfrm rot="8776574">
            <a:off x="10406484" y="7904560"/>
            <a:ext cx="8608175" cy="0"/>
          </a:xfrm>
          <a:prstGeom prst="line">
            <a:avLst/>
          </a:prstGeom>
          <a:ln w="9525" cap="rnd">
            <a:solidFill>
              <a:srgbClr val="FFFFFF"/>
            </a:solidFill>
            <a:prstDash val="solid"/>
            <a:headEnd type="none" w="sm" len="sm"/>
            <a:tailEnd type="none" w="sm" len="sm"/>
          </a:ln>
        </p:spPr>
      </p:sp>
      <p:grpSp>
        <p:nvGrpSpPr>
          <p:cNvPr id="22" name="Group 22"/>
          <p:cNvGrpSpPr/>
          <p:nvPr/>
        </p:nvGrpSpPr>
        <p:grpSpPr>
          <a:xfrm>
            <a:off x="13772217" y="-12700"/>
            <a:ext cx="4511024" cy="10299701"/>
            <a:chOff x="0" y="0"/>
            <a:chExt cx="6014698" cy="13732934"/>
          </a:xfrm>
        </p:grpSpPr>
        <p:sp>
          <p:nvSpPr>
            <p:cNvPr id="23" name="Freeform 23"/>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24" name="Group 24"/>
          <p:cNvGrpSpPr/>
          <p:nvPr/>
        </p:nvGrpSpPr>
        <p:grpSpPr>
          <a:xfrm>
            <a:off x="14405166" y="-12700"/>
            <a:ext cx="3882837" cy="10299701"/>
            <a:chOff x="0" y="0"/>
            <a:chExt cx="5177116" cy="13732934"/>
          </a:xfrm>
        </p:grpSpPr>
        <p:sp>
          <p:nvSpPr>
            <p:cNvPr id="25" name="Freeform 25"/>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26" name="Group 26"/>
          <p:cNvGrpSpPr/>
          <p:nvPr/>
        </p:nvGrpSpPr>
        <p:grpSpPr>
          <a:xfrm>
            <a:off x="13398502" y="4572000"/>
            <a:ext cx="4889501" cy="5715000"/>
            <a:chOff x="0" y="0"/>
            <a:chExt cx="6519335" cy="7620000"/>
          </a:xfrm>
        </p:grpSpPr>
        <p:sp>
          <p:nvSpPr>
            <p:cNvPr id="27" name="Freeform 27"/>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28" name="Group 28"/>
          <p:cNvGrpSpPr/>
          <p:nvPr/>
        </p:nvGrpSpPr>
        <p:grpSpPr>
          <a:xfrm>
            <a:off x="14001753" y="-12700"/>
            <a:ext cx="4281489" cy="10299701"/>
            <a:chOff x="0" y="0"/>
            <a:chExt cx="5708652" cy="13732934"/>
          </a:xfrm>
        </p:grpSpPr>
        <p:sp>
          <p:nvSpPr>
            <p:cNvPr id="29" name="Freeform 29"/>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30" name="Group 30"/>
          <p:cNvGrpSpPr/>
          <p:nvPr/>
        </p:nvGrpSpPr>
        <p:grpSpPr>
          <a:xfrm>
            <a:off x="16348098" y="-12700"/>
            <a:ext cx="1935141" cy="10299701"/>
            <a:chOff x="0" y="0"/>
            <a:chExt cx="2580188" cy="13732934"/>
          </a:xfrm>
        </p:grpSpPr>
        <p:sp>
          <p:nvSpPr>
            <p:cNvPr id="31" name="Freeform 31"/>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32" name="Group 32"/>
          <p:cNvGrpSpPr/>
          <p:nvPr/>
        </p:nvGrpSpPr>
        <p:grpSpPr>
          <a:xfrm>
            <a:off x="16408501" y="-12700"/>
            <a:ext cx="1874738" cy="10299701"/>
            <a:chOff x="0" y="0"/>
            <a:chExt cx="2499650" cy="13732934"/>
          </a:xfrm>
        </p:grpSpPr>
        <p:sp>
          <p:nvSpPr>
            <p:cNvPr id="33" name="Freeform 33"/>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34" name="Group 34"/>
          <p:cNvGrpSpPr/>
          <p:nvPr/>
        </p:nvGrpSpPr>
        <p:grpSpPr>
          <a:xfrm>
            <a:off x="15557502" y="5384800"/>
            <a:ext cx="2725739" cy="4902200"/>
            <a:chOff x="0" y="0"/>
            <a:chExt cx="3634318" cy="6536266"/>
          </a:xfrm>
        </p:grpSpPr>
        <p:sp>
          <p:nvSpPr>
            <p:cNvPr id="35" name="Freeform 35"/>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36" name="Group 36"/>
          <p:cNvGrpSpPr/>
          <p:nvPr/>
        </p:nvGrpSpPr>
        <p:grpSpPr>
          <a:xfrm>
            <a:off x="1" y="6019800"/>
            <a:ext cx="673100" cy="4267200"/>
            <a:chOff x="0" y="0"/>
            <a:chExt cx="897466" cy="5689600"/>
          </a:xfrm>
        </p:grpSpPr>
        <p:sp>
          <p:nvSpPr>
            <p:cNvPr id="37" name="Freeform 37"/>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grpSp>
        <p:nvGrpSpPr>
          <p:cNvPr id="38" name="Group 38"/>
          <p:cNvGrpSpPr/>
          <p:nvPr/>
        </p:nvGrpSpPr>
        <p:grpSpPr>
          <a:xfrm>
            <a:off x="0" y="0"/>
            <a:ext cx="18283428" cy="10287000"/>
            <a:chOff x="0" y="0"/>
            <a:chExt cx="24377904" cy="13716000"/>
          </a:xfrm>
        </p:grpSpPr>
        <p:sp>
          <p:nvSpPr>
            <p:cNvPr id="39" name="Freeform 39"/>
            <p:cNvSpPr/>
            <p:nvPr/>
          </p:nvSpPr>
          <p:spPr>
            <a:xfrm>
              <a:off x="0" y="0"/>
              <a:ext cx="24377904" cy="13716000"/>
            </a:xfrm>
            <a:custGeom>
              <a:avLst/>
              <a:gdLst/>
              <a:ahLst/>
              <a:cxnLst/>
              <a:rect l="l" t="t" r="r" b="b"/>
              <a:pathLst>
                <a:path w="24377904" h="13716000">
                  <a:moveTo>
                    <a:pt x="0" y="0"/>
                  </a:moveTo>
                  <a:lnTo>
                    <a:pt x="24377904" y="0"/>
                  </a:lnTo>
                  <a:lnTo>
                    <a:pt x="24377904" y="13716000"/>
                  </a:lnTo>
                  <a:lnTo>
                    <a:pt x="0" y="13716000"/>
                  </a:lnTo>
                  <a:close/>
                </a:path>
              </a:pathLst>
            </a:custGeom>
            <a:solidFill>
              <a:srgbClr val="54A021"/>
            </a:solidFill>
          </p:spPr>
        </p:sp>
      </p:grpSp>
      <p:sp>
        <p:nvSpPr>
          <p:cNvPr id="40" name="AutoShape 40"/>
          <p:cNvSpPr/>
          <p:nvPr/>
        </p:nvSpPr>
        <p:spPr>
          <a:xfrm rot="8776574">
            <a:off x="10406484" y="7904560"/>
            <a:ext cx="8608175" cy="0"/>
          </a:xfrm>
          <a:prstGeom prst="line">
            <a:avLst/>
          </a:prstGeom>
          <a:ln w="9525" cap="rnd">
            <a:solidFill>
              <a:srgbClr val="FFFFFF"/>
            </a:solidFill>
            <a:prstDash val="solid"/>
            <a:headEnd type="none" w="sm" len="sm"/>
            <a:tailEnd type="none" w="sm" len="sm"/>
          </a:ln>
        </p:spPr>
      </p:sp>
      <p:grpSp>
        <p:nvGrpSpPr>
          <p:cNvPr id="41" name="Group 41"/>
          <p:cNvGrpSpPr/>
          <p:nvPr/>
        </p:nvGrpSpPr>
        <p:grpSpPr>
          <a:xfrm>
            <a:off x="13772217" y="-12700"/>
            <a:ext cx="4511024" cy="10299701"/>
            <a:chOff x="0" y="0"/>
            <a:chExt cx="6014698" cy="13732934"/>
          </a:xfrm>
        </p:grpSpPr>
        <p:sp>
          <p:nvSpPr>
            <p:cNvPr id="42" name="Freeform 42"/>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43" name="Group 43"/>
          <p:cNvGrpSpPr/>
          <p:nvPr/>
        </p:nvGrpSpPr>
        <p:grpSpPr>
          <a:xfrm>
            <a:off x="14405166" y="-12700"/>
            <a:ext cx="3882837" cy="10299701"/>
            <a:chOff x="0" y="0"/>
            <a:chExt cx="5177116" cy="13732934"/>
          </a:xfrm>
        </p:grpSpPr>
        <p:sp>
          <p:nvSpPr>
            <p:cNvPr id="44" name="Freeform 44"/>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45" name="Group 45"/>
          <p:cNvGrpSpPr/>
          <p:nvPr/>
        </p:nvGrpSpPr>
        <p:grpSpPr>
          <a:xfrm>
            <a:off x="13398502" y="4572000"/>
            <a:ext cx="4889501" cy="5715000"/>
            <a:chOff x="0" y="0"/>
            <a:chExt cx="6519335" cy="7620000"/>
          </a:xfrm>
        </p:grpSpPr>
        <p:sp>
          <p:nvSpPr>
            <p:cNvPr id="46" name="Freeform 46"/>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47" name="Group 47"/>
          <p:cNvGrpSpPr/>
          <p:nvPr/>
        </p:nvGrpSpPr>
        <p:grpSpPr>
          <a:xfrm>
            <a:off x="14001753" y="-12700"/>
            <a:ext cx="4281489" cy="10299701"/>
            <a:chOff x="0" y="0"/>
            <a:chExt cx="5708652" cy="13732934"/>
          </a:xfrm>
        </p:grpSpPr>
        <p:sp>
          <p:nvSpPr>
            <p:cNvPr id="48" name="Freeform 48"/>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49" name="Group 49"/>
          <p:cNvGrpSpPr/>
          <p:nvPr/>
        </p:nvGrpSpPr>
        <p:grpSpPr>
          <a:xfrm>
            <a:off x="16348098" y="-12700"/>
            <a:ext cx="1935141" cy="10299701"/>
            <a:chOff x="0" y="0"/>
            <a:chExt cx="2580188" cy="13732934"/>
          </a:xfrm>
        </p:grpSpPr>
        <p:sp>
          <p:nvSpPr>
            <p:cNvPr id="50" name="Freeform 50"/>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51" name="Group 51"/>
          <p:cNvGrpSpPr/>
          <p:nvPr/>
        </p:nvGrpSpPr>
        <p:grpSpPr>
          <a:xfrm>
            <a:off x="16408501" y="-12700"/>
            <a:ext cx="1874738" cy="10299701"/>
            <a:chOff x="0" y="0"/>
            <a:chExt cx="2499650" cy="13732934"/>
          </a:xfrm>
        </p:grpSpPr>
        <p:sp>
          <p:nvSpPr>
            <p:cNvPr id="52" name="Freeform 52"/>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53" name="Group 53"/>
          <p:cNvGrpSpPr/>
          <p:nvPr/>
        </p:nvGrpSpPr>
        <p:grpSpPr>
          <a:xfrm>
            <a:off x="15557502" y="5384800"/>
            <a:ext cx="2725739" cy="4902200"/>
            <a:chOff x="0" y="0"/>
            <a:chExt cx="3634318" cy="6536266"/>
          </a:xfrm>
        </p:grpSpPr>
        <p:sp>
          <p:nvSpPr>
            <p:cNvPr id="54" name="Freeform 54"/>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55" name="Group 55"/>
          <p:cNvGrpSpPr/>
          <p:nvPr/>
        </p:nvGrpSpPr>
        <p:grpSpPr>
          <a:xfrm>
            <a:off x="1" y="6019800"/>
            <a:ext cx="673100" cy="4267200"/>
            <a:chOff x="0" y="0"/>
            <a:chExt cx="897466" cy="5689600"/>
          </a:xfrm>
        </p:grpSpPr>
        <p:sp>
          <p:nvSpPr>
            <p:cNvPr id="56" name="Freeform 56"/>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grpSp>
        <p:nvGrpSpPr>
          <p:cNvPr id="57" name="Group 57"/>
          <p:cNvGrpSpPr/>
          <p:nvPr/>
        </p:nvGrpSpPr>
        <p:grpSpPr>
          <a:xfrm>
            <a:off x="715518" y="720090"/>
            <a:ext cx="16856964" cy="8846820"/>
            <a:chOff x="0" y="0"/>
            <a:chExt cx="22475952" cy="11795760"/>
          </a:xfrm>
        </p:grpSpPr>
        <p:sp>
          <p:nvSpPr>
            <p:cNvPr id="58" name="Freeform 58"/>
            <p:cNvSpPr/>
            <p:nvPr/>
          </p:nvSpPr>
          <p:spPr>
            <a:xfrm>
              <a:off x="0" y="0"/>
              <a:ext cx="22475952" cy="11795760"/>
            </a:xfrm>
            <a:custGeom>
              <a:avLst/>
              <a:gdLst/>
              <a:ahLst/>
              <a:cxnLst/>
              <a:rect l="l" t="t" r="r" b="b"/>
              <a:pathLst>
                <a:path w="22475952" h="11795760">
                  <a:moveTo>
                    <a:pt x="0" y="0"/>
                  </a:moveTo>
                  <a:lnTo>
                    <a:pt x="22475952" y="0"/>
                  </a:lnTo>
                  <a:lnTo>
                    <a:pt x="22475952" y="11795760"/>
                  </a:lnTo>
                  <a:lnTo>
                    <a:pt x="0" y="11795760"/>
                  </a:lnTo>
                  <a:close/>
                </a:path>
              </a:pathLst>
            </a:custGeom>
            <a:solidFill>
              <a:srgbClr val="FFFFFF"/>
            </a:solidFill>
          </p:spPr>
        </p:sp>
      </p:grpSp>
      <p:sp>
        <p:nvSpPr>
          <p:cNvPr id="59" name="Freeform 59"/>
          <p:cNvSpPr/>
          <p:nvPr/>
        </p:nvSpPr>
        <p:spPr>
          <a:xfrm>
            <a:off x="3843442" y="1697991"/>
            <a:ext cx="10603931" cy="6885579"/>
          </a:xfrm>
          <a:custGeom>
            <a:avLst/>
            <a:gdLst/>
            <a:ahLst/>
            <a:cxnLst/>
            <a:rect l="l" t="t" r="r" b="b"/>
            <a:pathLst>
              <a:path w="10603931" h="6885579">
                <a:moveTo>
                  <a:pt x="0" y="0"/>
                </a:moveTo>
                <a:lnTo>
                  <a:pt x="10603931" y="0"/>
                </a:lnTo>
                <a:lnTo>
                  <a:pt x="10603931" y="6885579"/>
                </a:lnTo>
                <a:lnTo>
                  <a:pt x="0" y="6885579"/>
                </a:lnTo>
                <a:lnTo>
                  <a:pt x="0" y="0"/>
                </a:lnTo>
                <a:close/>
              </a:path>
            </a:pathLst>
          </a:custGeom>
          <a:blipFill>
            <a:blip r:embed="rId2"/>
            <a:stretch>
              <a:fillRect t="-16666" b="-16666"/>
            </a:stretch>
          </a:blipFill>
        </p:spPr>
      </p:sp>
      <p:sp>
        <p:nvSpPr>
          <p:cNvPr id="60" name="TextBox 60"/>
          <p:cNvSpPr txBox="1"/>
          <p:nvPr/>
        </p:nvSpPr>
        <p:spPr>
          <a:xfrm>
            <a:off x="16389230" y="9644100"/>
            <a:ext cx="842128" cy="475298"/>
          </a:xfrm>
          <a:prstGeom prst="rect">
            <a:avLst/>
          </a:prstGeom>
        </p:spPr>
        <p:txBody>
          <a:bodyPr lIns="0" tIns="0" rIns="0" bIns="0" rtlCol="0" anchor="t">
            <a:spAutoFit/>
          </a:bodyPr>
          <a:lstStyle/>
          <a:p>
            <a:pPr algn="r">
              <a:lnSpc>
                <a:spcPts val="1620"/>
              </a:lnSpc>
            </a:pPr>
            <a:r>
              <a:rPr lang="en-US" sz="1350">
                <a:solidFill>
                  <a:srgbClr val="FFFFFF"/>
                </a:solidFill>
                <a:latin typeface="Trebuchet MS"/>
                <a:ea typeface="Trebuchet MS"/>
                <a:cs typeface="Trebuchet MS"/>
                <a:sym typeface="Trebuchet MS"/>
              </a:rPr>
              <a:t>50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51</a:t>
            </a:r>
          </a:p>
        </p:txBody>
      </p:sp>
      <p:sp>
        <p:nvSpPr>
          <p:cNvPr id="21" name="TextBox 21"/>
          <p:cNvSpPr txBox="1"/>
          <p:nvPr/>
        </p:nvSpPr>
        <p:spPr>
          <a:xfrm>
            <a:off x="91440" y="236220"/>
            <a:ext cx="16276320" cy="1794510"/>
          </a:xfrm>
          <a:prstGeom prst="rect">
            <a:avLst/>
          </a:prstGeom>
        </p:spPr>
        <p:txBody>
          <a:bodyPr lIns="0" tIns="0" rIns="0" bIns="0" rtlCol="0" anchor="t">
            <a:spAutoFit/>
          </a:bodyPr>
          <a:lstStyle/>
          <a:p>
            <a:pPr algn="l">
              <a:lnSpc>
                <a:spcPts val="6480"/>
              </a:lnSpc>
            </a:pPr>
            <a:r>
              <a:rPr lang="en-US" sz="5400" spc="-25">
                <a:solidFill>
                  <a:srgbClr val="3B577A"/>
                </a:solidFill>
                <a:latin typeface="Evolventa"/>
                <a:ea typeface="Evolventa"/>
                <a:cs typeface="Evolventa"/>
                <a:sym typeface="Evolventa"/>
              </a:rPr>
              <a:t>*Bulbar Poliomyelitis</a:t>
            </a:r>
          </a:p>
        </p:txBody>
      </p:sp>
      <p:sp>
        <p:nvSpPr>
          <p:cNvPr id="22" name="TextBox 22"/>
          <p:cNvSpPr txBox="1"/>
          <p:nvPr/>
        </p:nvSpPr>
        <p:spPr>
          <a:xfrm>
            <a:off x="91440" y="281749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Dysfunction of cranial nerves and/or medullary centers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Clinical findings are extensive :</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Nasal twang of voice and crying (consonants)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Inability to swallow smoothly, accumulation of secretion and interfere with respiration rhythm</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Absent or ineffective cough reflexes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Nasal regurgitation</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Deviation of the palate, uvula or tongue</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Paralysis of vocal cord/s (hoarseness, aphonia or asphyxia)</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ROPE sign (retracted hyoid bone)</a:t>
            </a:r>
          </a:p>
          <a:p>
            <a:pPr marL="1174432" lvl="2" indent="-391478" algn="l">
              <a:lnSpc>
                <a:spcPts val="3240"/>
              </a:lnSpc>
            </a:pPr>
            <a:endParaRPr lang="en-US" sz="2700" spc="-12">
              <a:solidFill>
                <a:srgbClr val="404040"/>
              </a:solidFill>
              <a:latin typeface="Evolventa"/>
              <a:ea typeface="Evolventa"/>
              <a:cs typeface="Evolventa"/>
              <a:sym typeface="Evolventa"/>
            </a:endParaRPr>
          </a:p>
        </p:txBody>
      </p:sp>
      <p:sp>
        <p:nvSpPr>
          <p:cNvPr id="23" name="TextBox 23"/>
          <p:cNvSpPr txBox="1"/>
          <p:nvPr/>
        </p:nvSpPr>
        <p:spPr>
          <a:xfrm>
            <a:off x="6873240" y="398145"/>
            <a:ext cx="7113270" cy="2134077"/>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In these type (paralysis of cranial nerve )</a:t>
            </a:r>
          </a:p>
          <a:p>
            <a:pPr algn="l">
              <a:lnSpc>
                <a:spcPts val="3240"/>
              </a:lnSpc>
            </a:pPr>
            <a:r>
              <a:rPr lang="en-US" sz="2700">
                <a:solidFill>
                  <a:srgbClr val="0070C0"/>
                </a:solidFill>
                <a:latin typeface="Trebuchet MS"/>
                <a:ea typeface="Trebuchet MS"/>
                <a:cs typeface="Trebuchet MS"/>
                <a:sym typeface="Trebuchet MS"/>
              </a:rPr>
              <a:t>Lead to respiratory failure and apnea </a:t>
            </a:r>
          </a:p>
          <a:p>
            <a:pPr algn="l">
              <a:lnSpc>
                <a:spcPts val="3240"/>
              </a:lnSpc>
            </a:pPr>
            <a:endParaRPr lang="en-US" sz="2700">
              <a:solidFill>
                <a:srgbClr val="0070C0"/>
              </a:solidFill>
              <a:latin typeface="Trebuchet MS"/>
              <a:ea typeface="Trebuchet MS"/>
              <a:cs typeface="Trebuchet MS"/>
              <a:sym typeface="Trebuchet MS"/>
            </a:endParaRPr>
          </a:p>
          <a:p>
            <a:pPr algn="l">
              <a:lnSpc>
                <a:spcPts val="3240"/>
              </a:lnSpc>
            </a:pPr>
            <a:r>
              <a:rPr lang="en-US" sz="2700">
                <a:solidFill>
                  <a:srgbClr val="0070C0"/>
                </a:solidFill>
                <a:latin typeface="Trebuchet MS"/>
                <a:ea typeface="Trebuchet MS"/>
                <a:cs typeface="Trebuchet MS"/>
                <a:sym typeface="Trebuchet MS"/>
              </a:rPr>
              <a:t>The polio pt not die from paralysis but in these type if not treated ,well cause death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52</a:t>
            </a:r>
          </a:p>
        </p:txBody>
      </p:sp>
      <p:sp>
        <p:nvSpPr>
          <p:cNvPr id="21" name="TextBox 21"/>
          <p:cNvSpPr txBox="1"/>
          <p:nvPr/>
        </p:nvSpPr>
        <p:spPr>
          <a:xfrm>
            <a:off x="91440" y="286227"/>
            <a:ext cx="16276320" cy="1794510"/>
          </a:xfrm>
          <a:prstGeom prst="rect">
            <a:avLst/>
          </a:prstGeom>
        </p:spPr>
        <p:txBody>
          <a:bodyPr lIns="0" tIns="0" rIns="0" bIns="0" rtlCol="0" anchor="t">
            <a:spAutoFit/>
          </a:bodyPr>
          <a:lstStyle/>
          <a:p>
            <a:pPr algn="l">
              <a:lnSpc>
                <a:spcPts val="6480"/>
              </a:lnSpc>
            </a:pPr>
            <a:r>
              <a:rPr lang="en-US" sz="5400" spc="-25">
                <a:solidFill>
                  <a:srgbClr val="595959"/>
                </a:solidFill>
                <a:latin typeface="Evolventa"/>
                <a:ea typeface="Evolventa"/>
                <a:cs typeface="Evolventa"/>
                <a:sym typeface="Evolventa"/>
              </a:rPr>
              <a:t>Bulbar Poliomyelitis</a:t>
            </a:r>
          </a:p>
        </p:txBody>
      </p:sp>
      <p:sp>
        <p:nvSpPr>
          <p:cNvPr id="22" name="TextBox 22"/>
          <p:cNvSpPr txBox="1"/>
          <p:nvPr/>
        </p:nvSpPr>
        <p:spPr>
          <a:xfrm>
            <a:off x="607190" y="2233095"/>
            <a:ext cx="16276320" cy="6783230"/>
          </a:xfrm>
          <a:prstGeom prst="rect">
            <a:avLst/>
          </a:prstGeom>
        </p:spPr>
        <p:txBody>
          <a:bodyPr lIns="0" tIns="0" rIns="0" bIns="0" rtlCol="0" anchor="t">
            <a:spAutoFit/>
          </a:bodyPr>
          <a:lstStyle/>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Involvement of vital centers :</a:t>
            </a:r>
          </a:p>
          <a:p>
            <a:pPr marL="1860233" lvl="3" indent="-465058" algn="l">
              <a:lnSpc>
                <a:spcPts val="3240"/>
              </a:lnSpc>
              <a:buFont typeface="Arial"/>
              <a:buChar char="￭"/>
            </a:pPr>
            <a:r>
              <a:rPr lang="en-US" sz="2700" spc="-12">
                <a:solidFill>
                  <a:srgbClr val="404040"/>
                </a:solidFill>
                <a:latin typeface="Evolventa"/>
                <a:ea typeface="Evolventa"/>
                <a:cs typeface="Evolventa"/>
                <a:sym typeface="Evolventa"/>
              </a:rPr>
              <a:t>Irregularities in rate, depth and rhythm of respiration</a:t>
            </a:r>
          </a:p>
          <a:p>
            <a:pPr marL="1860233" lvl="3" indent="-465058" algn="l">
              <a:lnSpc>
                <a:spcPts val="3240"/>
              </a:lnSpc>
              <a:buFont typeface="Arial"/>
              <a:buChar char="￭"/>
            </a:pPr>
            <a:r>
              <a:rPr lang="en-US" sz="2700" spc="-12">
                <a:solidFill>
                  <a:srgbClr val="404040"/>
                </a:solidFill>
                <a:latin typeface="Evolventa"/>
                <a:ea typeface="Evolventa"/>
                <a:cs typeface="Evolventa"/>
                <a:sym typeface="Evolventa"/>
              </a:rPr>
              <a:t>Cardiovascular alteration (mainly increase BP, arrhythmia)</a:t>
            </a:r>
          </a:p>
          <a:p>
            <a:pPr marL="1860233" lvl="3" indent="-465058" algn="l">
              <a:lnSpc>
                <a:spcPts val="3240"/>
              </a:lnSpc>
              <a:buFont typeface="Arial"/>
              <a:buChar char="￭"/>
            </a:pPr>
            <a:r>
              <a:rPr lang="en-US" sz="2700" spc="-12">
                <a:solidFill>
                  <a:srgbClr val="404040"/>
                </a:solidFill>
                <a:latin typeface="Evolventa"/>
                <a:ea typeface="Evolventa"/>
                <a:cs typeface="Evolventa"/>
                <a:sym typeface="Evolventa"/>
              </a:rPr>
              <a:t>Flushing and mottling of skin</a:t>
            </a:r>
          </a:p>
          <a:p>
            <a:pPr marL="1860233" lvl="3" indent="-465058" algn="l">
              <a:lnSpc>
                <a:spcPts val="3240"/>
              </a:lnSpc>
              <a:buFont typeface="Arial"/>
              <a:buChar char="￭"/>
            </a:pPr>
            <a:r>
              <a:rPr lang="en-US" sz="2700" spc="-12">
                <a:solidFill>
                  <a:srgbClr val="404040"/>
                </a:solidFill>
                <a:latin typeface="Evolventa"/>
                <a:ea typeface="Evolventa"/>
                <a:cs typeface="Evolventa"/>
                <a:sym typeface="Evolventa"/>
              </a:rPr>
              <a:t>Rapid changes in body temp.</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Uncommon presentation is ascending paralysis (Landry type)</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Course of bulbar polio is variable and </a:t>
            </a:r>
            <a:r>
              <a:rPr lang="en-US" sz="2700" spc="-12">
                <a:solidFill>
                  <a:srgbClr val="FF0000"/>
                </a:solidFill>
                <a:latin typeface="Evolventa"/>
                <a:ea typeface="Evolventa"/>
                <a:cs typeface="Evolventa"/>
                <a:sym typeface="Evolventa"/>
              </a:rPr>
              <a:t>rarely permenant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53</a:t>
            </a:r>
          </a:p>
        </p:txBody>
      </p:sp>
      <p:sp>
        <p:nvSpPr>
          <p:cNvPr id="21" name="TextBox 21"/>
          <p:cNvSpPr txBox="1"/>
          <p:nvPr/>
        </p:nvSpPr>
        <p:spPr>
          <a:xfrm>
            <a:off x="377190" y="226695"/>
            <a:ext cx="16276320" cy="1813560"/>
          </a:xfrm>
          <a:prstGeom prst="rect">
            <a:avLst/>
          </a:prstGeom>
        </p:spPr>
        <p:txBody>
          <a:bodyPr lIns="0" tIns="0" rIns="0" bIns="0" rtlCol="0" anchor="t">
            <a:spAutoFit/>
          </a:bodyPr>
          <a:lstStyle/>
          <a:p>
            <a:pPr algn="l">
              <a:lnSpc>
                <a:spcPts val="7200"/>
              </a:lnSpc>
            </a:pPr>
            <a:r>
              <a:rPr lang="en-US" sz="6000" spc="-28">
                <a:solidFill>
                  <a:srgbClr val="595959"/>
                </a:solidFill>
                <a:latin typeface="Evolventa"/>
                <a:ea typeface="Evolventa"/>
                <a:cs typeface="Evolventa"/>
                <a:sym typeface="Evolventa"/>
              </a:rPr>
              <a:t>Bulbospinal poliomyelitis</a:t>
            </a:r>
          </a:p>
        </p:txBody>
      </p:sp>
      <p:sp>
        <p:nvSpPr>
          <p:cNvPr id="22" name="TextBox 22"/>
          <p:cNvSpPr txBox="1"/>
          <p:nvPr/>
        </p:nvSpPr>
        <p:spPr>
          <a:xfrm>
            <a:off x="91440" y="1431609"/>
            <a:ext cx="16276320" cy="7397590"/>
          </a:xfrm>
          <a:prstGeom prst="rect">
            <a:avLst/>
          </a:prstGeom>
        </p:spPr>
        <p:txBody>
          <a:bodyPr lIns="0" tIns="0" rIns="0" bIns="0" rtlCol="0" anchor="t">
            <a:spAutoFit/>
          </a:bodyPr>
          <a:lstStyle/>
          <a:p>
            <a:pPr algn="l">
              <a:lnSpc>
                <a:spcPts val="2916"/>
              </a:lnSpc>
            </a:pPr>
            <a:endParaRPr/>
          </a:p>
          <a:p>
            <a:pPr marL="488632" lvl="1" indent="-244316" algn="l">
              <a:lnSpc>
                <a:spcPts val="2916"/>
              </a:lnSpc>
              <a:buFont typeface="Arial"/>
              <a:buChar char="•"/>
            </a:pPr>
            <a:r>
              <a:rPr lang="en-US" sz="2700" spc="-12">
                <a:solidFill>
                  <a:srgbClr val="404040"/>
                </a:solidFill>
                <a:latin typeface="Arimo"/>
                <a:ea typeface="Arimo"/>
                <a:cs typeface="Arimo"/>
                <a:sym typeface="Arimo"/>
              </a:rPr>
              <a:t>T</a:t>
            </a:r>
            <a:r>
              <a:rPr lang="en-US" sz="2700" spc="-12">
                <a:solidFill>
                  <a:srgbClr val="202122"/>
                </a:solidFill>
                <a:latin typeface="Arimo"/>
                <a:ea typeface="Arimo"/>
                <a:cs typeface="Arimo"/>
                <a:sym typeface="Arimo"/>
              </a:rPr>
              <a:t>he virus affects the upper part of the cervical spinal cord (</a:t>
            </a:r>
            <a:r>
              <a:rPr lang="en-US" sz="2700" u="sng" spc="-12">
                <a:solidFill>
                  <a:srgbClr val="000000"/>
                </a:solidFill>
                <a:latin typeface="Arimo"/>
                <a:ea typeface="Arimo"/>
                <a:cs typeface="Arimo"/>
                <a:sym typeface="Arimo"/>
                <a:hlinkClick r:id="rId3" tooltip="https://en.m.wikipedia.org/wiki/Cervical_vertebrae"/>
              </a:rPr>
              <a:t>cervical vertebrae</a:t>
            </a:r>
            <a:r>
              <a:rPr lang="en-US" sz="2700" spc="-12">
                <a:solidFill>
                  <a:srgbClr val="000000"/>
                </a:solidFill>
                <a:latin typeface="Arimo"/>
                <a:ea typeface="Arimo"/>
                <a:cs typeface="Arimo"/>
                <a:sym typeface="Arimo"/>
              </a:rPr>
              <a:t> C</a:t>
            </a:r>
            <a:r>
              <a:rPr lang="en-US" sz="2700" spc="-12">
                <a:solidFill>
                  <a:srgbClr val="202122"/>
                </a:solidFill>
                <a:latin typeface="Arimo"/>
                <a:ea typeface="Arimo"/>
                <a:cs typeface="Arimo"/>
                <a:sym typeface="Arimo"/>
              </a:rPr>
              <a:t>3 - C5), and paralysis of the </a:t>
            </a:r>
            <a:r>
              <a:rPr lang="en-US" sz="2700" u="sng" spc="-12">
                <a:solidFill>
                  <a:srgbClr val="000000"/>
                </a:solidFill>
                <a:latin typeface="Arimo"/>
                <a:ea typeface="Arimo"/>
                <a:cs typeface="Arimo"/>
                <a:sym typeface="Arimo"/>
                <a:hlinkClick r:id="rId4" tooltip="https://en.m.wikipedia.org/wiki/Thoracic_diaphragm"/>
              </a:rPr>
              <a:t>diaphragm</a:t>
            </a:r>
            <a:r>
              <a:rPr lang="en-US" sz="2700" spc="-12">
                <a:solidFill>
                  <a:srgbClr val="202122"/>
                </a:solidFill>
                <a:latin typeface="Arimo"/>
                <a:ea typeface="Arimo"/>
                <a:cs typeface="Arimo"/>
                <a:sym typeface="Arimo"/>
              </a:rPr>
              <a:t> occurs.</a:t>
            </a:r>
          </a:p>
          <a:p>
            <a:pPr marL="488632" lvl="1" indent="-244316" algn="l">
              <a:lnSpc>
                <a:spcPts val="2916"/>
              </a:lnSpc>
            </a:pPr>
            <a:endParaRPr lang="en-US" sz="2700" spc="-12">
              <a:solidFill>
                <a:srgbClr val="202122"/>
              </a:solidFill>
              <a:latin typeface="Arimo"/>
              <a:ea typeface="Arimo"/>
              <a:cs typeface="Arimo"/>
              <a:sym typeface="Arimo"/>
            </a:endParaRP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In resp. m. paralysis :</a:t>
            </a:r>
          </a:p>
          <a:p>
            <a:pPr marL="1174432" lvl="2" indent="-391478" algn="l">
              <a:lnSpc>
                <a:spcPts val="2916"/>
              </a:lnSpc>
              <a:buFont typeface="Arial"/>
              <a:buChar char="⚬"/>
            </a:pPr>
            <a:r>
              <a:rPr lang="en-US" sz="2700" spc="-12">
                <a:solidFill>
                  <a:srgbClr val="404040"/>
                </a:solidFill>
                <a:latin typeface="Evolventa"/>
                <a:ea typeface="Evolventa"/>
                <a:cs typeface="Evolventa"/>
                <a:sym typeface="Evolventa"/>
              </a:rPr>
              <a:t>Anxious expression</a:t>
            </a:r>
          </a:p>
          <a:p>
            <a:pPr marL="1174432" lvl="2" indent="-391478" algn="l">
              <a:lnSpc>
                <a:spcPts val="2916"/>
              </a:lnSpc>
              <a:buFont typeface="Arial"/>
              <a:buChar char="⚬"/>
            </a:pPr>
            <a:r>
              <a:rPr lang="en-US" sz="2700" spc="-12">
                <a:solidFill>
                  <a:srgbClr val="404040"/>
                </a:solidFill>
                <a:latin typeface="Evolventa"/>
                <a:ea typeface="Evolventa"/>
                <a:cs typeface="Evolventa"/>
                <a:sym typeface="Evolventa"/>
              </a:rPr>
              <a:t>Short jerky breathless sentences</a:t>
            </a:r>
          </a:p>
          <a:p>
            <a:pPr marL="1174432" lvl="2" indent="-391478" algn="l">
              <a:lnSpc>
                <a:spcPts val="2916"/>
              </a:lnSpc>
              <a:buFont typeface="Arial"/>
              <a:buChar char="⚬"/>
            </a:pPr>
            <a:r>
              <a:rPr lang="en-US" sz="2700" spc="-12">
                <a:solidFill>
                  <a:srgbClr val="404040"/>
                </a:solidFill>
                <a:latin typeface="Evolventa"/>
                <a:ea typeface="Evolventa"/>
                <a:cs typeface="Evolventa"/>
                <a:sym typeface="Evolventa"/>
              </a:rPr>
              <a:t>Inc. RR</a:t>
            </a:r>
          </a:p>
          <a:p>
            <a:pPr marL="1174432" lvl="2" indent="-391478" algn="l">
              <a:lnSpc>
                <a:spcPts val="2916"/>
              </a:lnSpc>
              <a:buFont typeface="Arial"/>
              <a:buChar char="⚬"/>
            </a:pPr>
            <a:r>
              <a:rPr lang="en-US" sz="2700" spc="-12">
                <a:solidFill>
                  <a:srgbClr val="404040"/>
                </a:solidFill>
                <a:latin typeface="Evolventa"/>
                <a:ea typeface="Evolventa"/>
                <a:cs typeface="Evolventa"/>
                <a:sym typeface="Evolventa"/>
              </a:rPr>
              <a:t>Flaring and using of accessory muscles</a:t>
            </a:r>
          </a:p>
          <a:p>
            <a:pPr marL="1174432" lvl="2" indent="-391478" algn="l">
              <a:lnSpc>
                <a:spcPts val="2916"/>
              </a:lnSpc>
              <a:buFont typeface="Arial"/>
              <a:buChar char="⚬"/>
            </a:pPr>
            <a:r>
              <a:rPr lang="en-US" sz="2700" spc="-12">
                <a:solidFill>
                  <a:srgbClr val="404040"/>
                </a:solidFill>
                <a:latin typeface="Evolventa"/>
                <a:ea typeface="Evolventa"/>
                <a:cs typeface="Evolventa"/>
                <a:sym typeface="Evolventa"/>
              </a:rPr>
              <a:t>Paradoxical abdominal movement during respiration (check deltoid)</a:t>
            </a:r>
          </a:p>
          <a:p>
            <a:pPr marL="1174432" lvl="2" indent="-391478" algn="l">
              <a:lnSpc>
                <a:spcPts val="2916"/>
              </a:lnSpc>
            </a:pPr>
            <a:endParaRPr lang="en-US" sz="2700" spc="-12">
              <a:solidFill>
                <a:srgbClr val="404040"/>
              </a:solidFill>
              <a:latin typeface="Evolventa"/>
              <a:ea typeface="Evolventa"/>
              <a:cs typeface="Evolventa"/>
              <a:sym typeface="Evolvent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54</a:t>
            </a:r>
          </a:p>
        </p:txBody>
      </p:sp>
      <p:sp>
        <p:nvSpPr>
          <p:cNvPr id="21" name="TextBox 21"/>
          <p:cNvSpPr txBox="1"/>
          <p:nvPr/>
        </p:nvSpPr>
        <p:spPr>
          <a:xfrm>
            <a:off x="91440" y="302895"/>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Diagnosis</a:t>
            </a:r>
          </a:p>
        </p:txBody>
      </p:sp>
      <p:sp>
        <p:nvSpPr>
          <p:cNvPr id="22" name="TextBox 22"/>
          <p:cNvSpPr txBox="1"/>
          <p:nvPr/>
        </p:nvSpPr>
        <p:spPr>
          <a:xfrm>
            <a:off x="91440" y="236029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History and physical exam </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Should be considered in any unimmunized or incompletely immunized child presenting with nonspecific febrile illness, aseptic meningitis or paralytic disease.</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Vaccine associated polio (VAPP) is considered in any child with paralytic disease occurring 7-14 days after OPV</a:t>
            </a:r>
          </a:p>
        </p:txBody>
      </p:sp>
      <p:sp>
        <p:nvSpPr>
          <p:cNvPr id="23" name="TextBox 23"/>
          <p:cNvSpPr txBox="1"/>
          <p:nvPr/>
        </p:nvSpPr>
        <p:spPr>
          <a:xfrm>
            <a:off x="891540" y="5226546"/>
            <a:ext cx="15419070" cy="1303080"/>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WHO Diagnosis: every child less than 15y( mainly 5y), if have acute flaccid paralysis consider polio until proven other wise  so do 2 stool test (separated by 24hrs) not less thsn 8mg (thumb size)</a:t>
            </a:r>
          </a:p>
          <a:p>
            <a:pPr algn="l">
              <a:lnSpc>
                <a:spcPts val="3240"/>
              </a:lnSpc>
            </a:pPr>
            <a:r>
              <a:rPr lang="en-US" sz="2700">
                <a:solidFill>
                  <a:srgbClr val="0070C0"/>
                </a:solidFill>
                <a:latin typeface="Trebuchet MS"/>
                <a:ea typeface="Trebuchet MS"/>
                <a:cs typeface="Trebuchet MS"/>
                <a:sym typeface="Trebuchet MS"/>
              </a:rPr>
              <a:t>Then isolation and identification of polio virus </a:t>
            </a:r>
          </a:p>
        </p:txBody>
      </p:sp>
      <p:sp>
        <p:nvSpPr>
          <p:cNvPr id="24" name="AutoShape 24"/>
          <p:cNvSpPr/>
          <p:nvPr/>
        </p:nvSpPr>
        <p:spPr>
          <a:xfrm rot="52884">
            <a:off x="8334302" y="6324600"/>
            <a:ext cx="1238397" cy="0"/>
          </a:xfrm>
          <a:prstGeom prst="line">
            <a:avLst/>
          </a:prstGeom>
          <a:ln w="9525" cap="rnd">
            <a:solidFill>
              <a:srgbClr val="90C226"/>
            </a:solidFill>
            <a:prstDash val="solid"/>
            <a:headEnd type="none" w="sm" len="sm"/>
            <a:tailEnd type="arrow" w="med" len="sm"/>
          </a:ln>
        </p:spPr>
      </p:sp>
      <p:sp>
        <p:nvSpPr>
          <p:cNvPr id="25" name="AutoShape 25"/>
          <p:cNvSpPr/>
          <p:nvPr/>
        </p:nvSpPr>
        <p:spPr>
          <a:xfrm rot="2081709">
            <a:off x="8200483" y="6743700"/>
            <a:ext cx="1506035" cy="0"/>
          </a:xfrm>
          <a:prstGeom prst="line">
            <a:avLst/>
          </a:prstGeom>
          <a:ln w="9525" cap="rnd">
            <a:solidFill>
              <a:srgbClr val="90C226"/>
            </a:solidFill>
            <a:prstDash val="solid"/>
            <a:headEnd type="none" w="sm" len="sm"/>
            <a:tailEnd type="arrow" w="med" len="sm"/>
          </a:ln>
        </p:spPr>
      </p:sp>
      <p:sp>
        <p:nvSpPr>
          <p:cNvPr id="26" name="TextBox 26"/>
          <p:cNvSpPr txBox="1"/>
          <p:nvPr/>
        </p:nvSpPr>
        <p:spPr>
          <a:xfrm>
            <a:off x="9787890" y="6165145"/>
            <a:ext cx="1645920" cy="472083"/>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Wild</a:t>
            </a:r>
            <a:r>
              <a:rPr lang="en-US" sz="2700">
                <a:solidFill>
                  <a:srgbClr val="000000"/>
                </a:solidFill>
                <a:latin typeface="Trebuchet MS"/>
                <a:ea typeface="Trebuchet MS"/>
                <a:cs typeface="Trebuchet MS"/>
                <a:sym typeface="Trebuchet MS"/>
              </a:rPr>
              <a:t> </a:t>
            </a:r>
          </a:p>
        </p:txBody>
      </p:sp>
      <p:sp>
        <p:nvSpPr>
          <p:cNvPr id="27" name="TextBox 27"/>
          <p:cNvSpPr txBox="1"/>
          <p:nvPr/>
        </p:nvSpPr>
        <p:spPr>
          <a:xfrm>
            <a:off x="9625965" y="6921996"/>
            <a:ext cx="3331845" cy="887582"/>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Not wild (vaccine derived)</a:t>
            </a:r>
          </a:p>
        </p:txBody>
      </p:sp>
      <p:sp>
        <p:nvSpPr>
          <p:cNvPr id="28" name="AutoShape 28"/>
          <p:cNvSpPr/>
          <p:nvPr/>
        </p:nvSpPr>
        <p:spPr>
          <a:xfrm rot="93521">
            <a:off x="10601195" y="6324600"/>
            <a:ext cx="700347" cy="0"/>
          </a:xfrm>
          <a:prstGeom prst="line">
            <a:avLst/>
          </a:prstGeom>
          <a:ln w="9525" cap="rnd">
            <a:solidFill>
              <a:srgbClr val="90C226"/>
            </a:solidFill>
            <a:prstDash val="solid"/>
            <a:headEnd type="none" w="sm" len="sm"/>
            <a:tailEnd type="arrow" w="med" len="sm"/>
          </a:ln>
        </p:spPr>
      </p:sp>
      <p:sp>
        <p:nvSpPr>
          <p:cNvPr id="29" name="TextBox 29"/>
          <p:cNvSpPr txBox="1"/>
          <p:nvPr/>
        </p:nvSpPr>
        <p:spPr>
          <a:xfrm>
            <a:off x="11616690" y="6165145"/>
            <a:ext cx="1341120" cy="472083"/>
          </a:xfrm>
          <a:prstGeom prst="rect">
            <a:avLst/>
          </a:prstGeom>
        </p:spPr>
        <p:txBody>
          <a:bodyPr lIns="0" tIns="0" rIns="0" bIns="0" rtlCol="0" anchor="t">
            <a:spAutoFit/>
          </a:bodyPr>
          <a:lstStyle/>
          <a:p>
            <a:pPr algn="l">
              <a:lnSpc>
                <a:spcPts val="3240"/>
              </a:lnSpc>
            </a:pPr>
            <a:r>
              <a:rPr lang="en-US" sz="2700">
                <a:solidFill>
                  <a:srgbClr val="000000"/>
                </a:solidFill>
                <a:latin typeface="Trebuchet MS"/>
                <a:ea typeface="Trebuchet MS"/>
                <a:cs typeface="Trebuchet MS"/>
                <a:sym typeface="Trebuchet MS"/>
              </a:rPr>
              <a:t>(1,2,3)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55</a:t>
            </a:r>
          </a:p>
        </p:txBody>
      </p:sp>
      <p:sp>
        <p:nvSpPr>
          <p:cNvPr id="21" name="TextBox 21"/>
          <p:cNvSpPr txBox="1"/>
          <p:nvPr/>
        </p:nvSpPr>
        <p:spPr>
          <a:xfrm>
            <a:off x="91440" y="236029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WHO recommendation for Dx :</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Isolation and identification of the virus in the stool with specific identification of wild vs. vaccine types (DNA sequence analysis)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2 stool specimens collected 24-48 hrs apart</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Poliovirus concentration is highest during 1ˢᵗ week after onset of paralysis</a:t>
            </a:r>
          </a:p>
          <a:p>
            <a:pPr marL="488632" lvl="1" indent="-244316" algn="l">
              <a:lnSpc>
                <a:spcPts val="3240"/>
              </a:lnSpc>
              <a:buFont typeface="Arial"/>
              <a:buChar char="•"/>
            </a:pPr>
            <a:r>
              <a:rPr lang="en-US" sz="2700" spc="-12">
                <a:solidFill>
                  <a:srgbClr val="404040"/>
                </a:solidFill>
                <a:latin typeface="Trebuchet MS"/>
                <a:ea typeface="Trebuchet MS"/>
                <a:cs typeface="Trebuchet MS"/>
                <a:sym typeface="Trebuchet MS"/>
              </a:rPr>
              <a:t>Constipation may be problematic , So rectal swabs are used to cellect 8-10 gms of stool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56</a:t>
            </a:r>
          </a:p>
        </p:txBody>
      </p:sp>
      <p:sp>
        <p:nvSpPr>
          <p:cNvPr id="21" name="TextBox 21"/>
          <p:cNvSpPr txBox="1"/>
          <p:nvPr/>
        </p:nvSpPr>
        <p:spPr>
          <a:xfrm>
            <a:off x="370410" y="46012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CSF analysis (Lumber puncture)</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Normal during minor illness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Pleocytosis (20-300cells/mm³) during CNS inv.</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Cells may be PMN initially but shift to mononuclear later</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By 2ⁿᵈ week of major illness CSF finding return back to near-normal</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Protein may rise (50-100mg/dL) during this week</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Normal glucose</a:t>
            </a:r>
          </a:p>
          <a:p>
            <a:pPr marL="1174432" lvl="2" indent="-391478" algn="l">
              <a:lnSpc>
                <a:spcPts val="3240"/>
              </a:lnSpc>
            </a:pPr>
            <a:endParaRPr lang="en-US" sz="2700" spc="-12">
              <a:solidFill>
                <a:srgbClr val="404040"/>
              </a:solidFill>
              <a:latin typeface="Evolventa"/>
              <a:ea typeface="Evolventa"/>
              <a:cs typeface="Evolventa"/>
              <a:sym typeface="Evolventa"/>
            </a:endParaRPr>
          </a:p>
        </p:txBody>
      </p:sp>
      <p:sp>
        <p:nvSpPr>
          <p:cNvPr id="22" name="TextBox 22"/>
          <p:cNvSpPr txBox="1"/>
          <p:nvPr/>
        </p:nvSpPr>
        <p:spPr>
          <a:xfrm>
            <a:off x="521948" y="510349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Serological testing</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Raised Ab titers fourfolds during acute phase to 3-6 wks later</a:t>
            </a:r>
          </a:p>
        </p:txBody>
      </p:sp>
      <p:sp>
        <p:nvSpPr>
          <p:cNvPr id="23" name="TextBox 23"/>
          <p:cNvSpPr txBox="1"/>
          <p:nvPr/>
        </p:nvSpPr>
        <p:spPr>
          <a:xfrm>
            <a:off x="1729740" y="6494145"/>
            <a:ext cx="8180070" cy="472083"/>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IgM :recent infection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57</a:t>
            </a:r>
          </a:p>
        </p:txBody>
      </p:sp>
      <p:sp>
        <p:nvSpPr>
          <p:cNvPr id="21" name="TextBox 21"/>
          <p:cNvSpPr txBox="1"/>
          <p:nvPr/>
        </p:nvSpPr>
        <p:spPr>
          <a:xfrm>
            <a:off x="91440" y="195739"/>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Differential Diagnosis</a:t>
            </a:r>
          </a:p>
        </p:txBody>
      </p:sp>
      <p:sp>
        <p:nvSpPr>
          <p:cNvPr id="22" name="TextBox 22"/>
          <p:cNvSpPr txBox="1"/>
          <p:nvPr/>
        </p:nvSpPr>
        <p:spPr>
          <a:xfrm>
            <a:off x="1920240" y="2424590"/>
            <a:ext cx="16276320" cy="6783228"/>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Guillain-Barré syndrome</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Transverse myelitis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Traumatic paralysis (Sciatic nerve injury)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58</a:t>
            </a:r>
          </a:p>
        </p:txBody>
      </p:sp>
      <p:sp>
        <p:nvSpPr>
          <p:cNvPr id="21" name="TextBox 21"/>
          <p:cNvSpPr txBox="1"/>
          <p:nvPr/>
        </p:nvSpPr>
        <p:spPr>
          <a:xfrm>
            <a:off x="91440" y="302895"/>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Management</a:t>
            </a:r>
          </a:p>
        </p:txBody>
      </p:sp>
      <p:sp>
        <p:nvSpPr>
          <p:cNvPr id="22" name="TextBox 22"/>
          <p:cNvSpPr txBox="1"/>
          <p:nvPr/>
        </p:nvSpPr>
        <p:spPr>
          <a:xfrm>
            <a:off x="1920240" y="2424590"/>
            <a:ext cx="16276320" cy="6783228"/>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Mainly supportive </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Prevention of progression</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Prevent skeletal deformities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Prepare parent for prolonged treatment</a:t>
            </a:r>
          </a:p>
          <a:p>
            <a:pPr marL="488632" lvl="1" indent="-244316" algn="l">
              <a:lnSpc>
                <a:spcPts val="3240"/>
              </a:lnSpc>
              <a:buFont typeface="Arial"/>
              <a:buChar char="•"/>
            </a:pPr>
            <a:r>
              <a:rPr lang="en-US" sz="2700" b="1" spc="-12">
                <a:solidFill>
                  <a:srgbClr val="FF0000"/>
                </a:solidFill>
                <a:latin typeface="Evolventa Bold"/>
                <a:ea typeface="Evolventa Bold"/>
                <a:cs typeface="Evolventa Bold"/>
                <a:sym typeface="Evolventa Bold"/>
              </a:rPr>
              <a:t>All IM inj. and surgical procedures are C/I during the acute phase of illness (may progress)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59</a:t>
            </a:r>
          </a:p>
        </p:txBody>
      </p:sp>
      <p:sp>
        <p:nvSpPr>
          <p:cNvPr id="21" name="TextBox 21"/>
          <p:cNvSpPr txBox="1"/>
          <p:nvPr/>
        </p:nvSpPr>
        <p:spPr>
          <a:xfrm>
            <a:off x="91440" y="286227"/>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Abortive Polio</a:t>
            </a:r>
          </a:p>
        </p:txBody>
      </p:sp>
      <p:sp>
        <p:nvSpPr>
          <p:cNvPr id="22" name="TextBox 22"/>
          <p:cNvSpPr txBox="1"/>
          <p:nvPr/>
        </p:nvSpPr>
        <p:spPr>
          <a:xfrm>
            <a:off x="1920240" y="236029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Supportive</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Analgesics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Sedatives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Bed rest</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Avoid exertion</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F/U 2mo. later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033548" y="1695226"/>
            <a:ext cx="4637330" cy="1489710"/>
          </a:xfrm>
          <a:prstGeom prst="rect">
            <a:avLst/>
          </a:prstGeom>
        </p:spPr>
        <p:txBody>
          <a:bodyPr lIns="0" tIns="0" rIns="0" bIns="0" rtlCol="0" anchor="t">
            <a:spAutoFit/>
          </a:bodyPr>
          <a:lstStyle/>
          <a:p>
            <a:pPr algn="l">
              <a:lnSpc>
                <a:spcPts val="5400"/>
              </a:lnSpc>
            </a:pPr>
            <a:r>
              <a:rPr lang="en-US" sz="4500" b="1">
                <a:solidFill>
                  <a:srgbClr val="90C226"/>
                </a:solidFill>
                <a:latin typeface="Arial Bold"/>
                <a:ea typeface="Arial Bold"/>
                <a:cs typeface="Arial Bold"/>
                <a:sym typeface="Arial Bold"/>
              </a:rPr>
              <a:t>Causes </a:t>
            </a:r>
          </a:p>
        </p:txBody>
      </p:sp>
      <p:sp>
        <p:nvSpPr>
          <p:cNvPr id="21" name="TextBox 21"/>
          <p:cNvSpPr txBox="1"/>
          <p:nvPr/>
        </p:nvSpPr>
        <p:spPr>
          <a:xfrm>
            <a:off x="3139440" y="2728410"/>
            <a:ext cx="5484495" cy="5112572"/>
          </a:xfrm>
          <a:prstGeom prst="rect">
            <a:avLst/>
          </a:prstGeom>
        </p:spPr>
        <p:txBody>
          <a:bodyPr lIns="0" tIns="0" rIns="0" bIns="0" rtlCol="0" anchor="t">
            <a:spAutoFit/>
          </a:bodyPr>
          <a:lstStyle/>
          <a:p>
            <a:pPr marL="434340" lvl="1" indent="-217170" algn="l">
              <a:lnSpc>
                <a:spcPts val="2304"/>
              </a:lnSpc>
              <a:buFont typeface="Arial"/>
              <a:buChar char="•"/>
            </a:pPr>
            <a:r>
              <a:rPr lang="en-US" sz="2400" b="1">
                <a:solidFill>
                  <a:srgbClr val="404040"/>
                </a:solidFill>
                <a:latin typeface="Arial Bold"/>
                <a:ea typeface="Arial Bold"/>
                <a:cs typeface="Arial Bold"/>
                <a:sym typeface="Arial Bold"/>
              </a:rPr>
              <a:t>The SMN1 gene chromosome 5 is </a:t>
            </a:r>
            <a:r>
              <a:rPr lang="en-US" sz="2400" b="1" u="sng">
                <a:solidFill>
                  <a:srgbClr val="99CA3C"/>
                </a:solidFill>
                <a:latin typeface="Arial Bold"/>
                <a:ea typeface="Arial Bold"/>
                <a:cs typeface="Arial Bold"/>
                <a:sym typeface="Arial Bold"/>
                <a:hlinkClick r:id="rId3" tooltip="http://en.wikipedia.org/wiki/Mutation"/>
              </a:rPr>
              <a:t>mutated</a:t>
            </a:r>
            <a:r>
              <a:rPr lang="en-US" sz="2400" b="1">
                <a:solidFill>
                  <a:srgbClr val="404040"/>
                </a:solidFill>
                <a:latin typeface="Arial Bold"/>
                <a:ea typeface="Arial Bold"/>
                <a:cs typeface="Arial Bold"/>
                <a:sym typeface="Arial Bold"/>
              </a:rPr>
              <a:t> so unable to code the SMN protein - due to either a </a:t>
            </a:r>
            <a:r>
              <a:rPr lang="en-US" sz="2400" b="1" u="sng">
                <a:solidFill>
                  <a:srgbClr val="99CA3C"/>
                </a:solidFill>
                <a:latin typeface="Arial Bold"/>
                <a:ea typeface="Arial Bold"/>
                <a:cs typeface="Arial Bold"/>
                <a:sym typeface="Arial Bold"/>
                <a:hlinkClick r:id="rId4" tooltip="http://en.wikipedia.org/wiki/Deletion_(genetics)"/>
              </a:rPr>
              <a:t>deletion</a:t>
            </a:r>
            <a:r>
              <a:rPr lang="en-US" sz="2400" b="1">
                <a:solidFill>
                  <a:srgbClr val="404040"/>
                </a:solidFill>
                <a:latin typeface="Arial Bold"/>
                <a:ea typeface="Arial Bold"/>
                <a:cs typeface="Arial Bold"/>
                <a:sym typeface="Arial Bold"/>
              </a:rPr>
              <a:t> occurring at </a:t>
            </a:r>
            <a:r>
              <a:rPr lang="en-US" sz="2400" b="1" u="sng">
                <a:solidFill>
                  <a:srgbClr val="99CA3C"/>
                </a:solidFill>
                <a:latin typeface="Arial Bold"/>
                <a:ea typeface="Arial Bold"/>
                <a:cs typeface="Arial Bold"/>
                <a:sym typeface="Arial Bold"/>
                <a:hlinkClick r:id="rId5" tooltip="http://en.wikipedia.org/wiki/Exon"/>
              </a:rPr>
              <a:t>exon</a:t>
            </a:r>
            <a:r>
              <a:rPr lang="en-US" sz="2400" b="1">
                <a:solidFill>
                  <a:srgbClr val="404040"/>
                </a:solidFill>
                <a:latin typeface="Arial Bold"/>
                <a:ea typeface="Arial Bold"/>
                <a:cs typeface="Arial Bold"/>
                <a:sym typeface="Arial Bold"/>
              </a:rPr>
              <a:t> 7 or to other </a:t>
            </a:r>
            <a:r>
              <a:rPr lang="en-US" sz="2400" b="1" u="sng">
                <a:solidFill>
                  <a:srgbClr val="99CA3C"/>
                </a:solidFill>
                <a:latin typeface="Arial Bold"/>
                <a:ea typeface="Arial Bold"/>
                <a:cs typeface="Arial Bold"/>
                <a:sym typeface="Arial Bold"/>
                <a:hlinkClick r:id="rId6" tooltip="http://en.wikipedia.org/wiki/Point_mutations"/>
              </a:rPr>
              <a:t>point mutations</a:t>
            </a:r>
            <a:r>
              <a:rPr lang="en-US" sz="2400" b="1">
                <a:solidFill>
                  <a:srgbClr val="404040"/>
                </a:solidFill>
                <a:latin typeface="Arial Bold"/>
                <a:ea typeface="Arial Bold"/>
                <a:cs typeface="Arial Bold"/>
                <a:sym typeface="Arial Bold"/>
              </a:rPr>
              <a:t> (frequently resulting in the functional conversion of the SMN1 sequence into SMN2). </a:t>
            </a:r>
          </a:p>
          <a:p>
            <a:pPr marL="434340" lvl="1" indent="-217170" algn="l">
              <a:lnSpc>
                <a:spcPts val="2304"/>
              </a:lnSpc>
              <a:buFont typeface="Arial"/>
              <a:buChar char="•"/>
            </a:pPr>
            <a:r>
              <a:rPr lang="en-US" sz="2400" b="1">
                <a:solidFill>
                  <a:srgbClr val="404040"/>
                </a:solidFill>
                <a:latin typeface="Arial Bold"/>
                <a:ea typeface="Arial Bold"/>
                <a:cs typeface="Arial Bold"/>
                <a:sym typeface="Arial Bold"/>
              </a:rPr>
              <a:t>SMN 2 gene is 99% identical to SMN1 gene but result in production of little amount of functional SMN protein. The rest is degraded.</a:t>
            </a:r>
          </a:p>
          <a:p>
            <a:pPr marL="434340" lvl="1" indent="-217170" algn="l">
              <a:lnSpc>
                <a:spcPts val="2304"/>
              </a:lnSpc>
              <a:buFont typeface="Arial"/>
              <a:buChar char="•"/>
            </a:pPr>
            <a:r>
              <a:rPr lang="en-US" sz="2400" b="1">
                <a:solidFill>
                  <a:srgbClr val="404040"/>
                </a:solidFill>
                <a:latin typeface="Arial Bold"/>
                <a:ea typeface="Arial Bold"/>
                <a:cs typeface="Arial Bold"/>
                <a:sym typeface="Arial Bold"/>
              </a:rPr>
              <a:t>All patients, however, retain at least one copy of the </a:t>
            </a:r>
            <a:r>
              <a:rPr lang="en-US" sz="2400" b="1" u="sng">
                <a:solidFill>
                  <a:srgbClr val="404040"/>
                </a:solidFill>
                <a:latin typeface="Arial Bold"/>
                <a:ea typeface="Arial Bold"/>
                <a:cs typeface="Arial Bold"/>
                <a:sym typeface="Arial Bold"/>
              </a:rPr>
              <a:t>SMN2 gene </a:t>
            </a:r>
            <a:r>
              <a:rPr lang="en-US" sz="2400" b="1">
                <a:solidFill>
                  <a:srgbClr val="404040"/>
                </a:solidFill>
                <a:latin typeface="Arial Bold"/>
                <a:ea typeface="Arial Bold"/>
                <a:cs typeface="Arial Bold"/>
                <a:sym typeface="Arial Bold"/>
              </a:rPr>
              <a:t>which still </a:t>
            </a:r>
            <a:r>
              <a:rPr lang="en-US" sz="2400" b="1" u="sng">
                <a:solidFill>
                  <a:srgbClr val="404040"/>
                </a:solidFill>
                <a:latin typeface="Arial Bold"/>
                <a:ea typeface="Arial Bold"/>
                <a:cs typeface="Arial Bold"/>
                <a:sym typeface="Arial Bold"/>
              </a:rPr>
              <a:t>code small amounts of SMN protein</a:t>
            </a:r>
            <a:r>
              <a:rPr lang="en-US" sz="2400" b="1">
                <a:solidFill>
                  <a:srgbClr val="404040"/>
                </a:solidFill>
                <a:latin typeface="Arial Bold"/>
                <a:ea typeface="Arial Bold"/>
                <a:cs typeface="Arial Bold"/>
                <a:sym typeface="Arial Bold"/>
              </a:rPr>
              <a:t> around 10-20% of the normal level  allowing neurons to survive</a:t>
            </a:r>
          </a:p>
        </p:txBody>
      </p:sp>
      <p:sp>
        <p:nvSpPr>
          <p:cNvPr id="22" name="Freeform 22" descr="http://upload.wikimedia.org/wikipedia/commons/thumb/f/f1/Autosomal_recessive_-_en.svg/220px-Autosomal_recessive_-_en.svg.png"/>
          <p:cNvSpPr/>
          <p:nvPr/>
        </p:nvSpPr>
        <p:spPr>
          <a:xfrm>
            <a:off x="9383528" y="2676807"/>
            <a:ext cx="4132659" cy="6157912"/>
          </a:xfrm>
          <a:custGeom>
            <a:avLst/>
            <a:gdLst/>
            <a:ahLst/>
            <a:cxnLst/>
            <a:rect l="l" t="t" r="r" b="b"/>
            <a:pathLst>
              <a:path w="4132659" h="6157912">
                <a:moveTo>
                  <a:pt x="0" y="0"/>
                </a:moveTo>
                <a:lnTo>
                  <a:pt x="4132659" y="0"/>
                </a:lnTo>
                <a:lnTo>
                  <a:pt x="4132659" y="6157913"/>
                </a:lnTo>
                <a:lnTo>
                  <a:pt x="0" y="6157913"/>
                </a:lnTo>
                <a:lnTo>
                  <a:pt x="0" y="0"/>
                </a:lnTo>
                <a:close/>
              </a:path>
            </a:pathLst>
          </a:custGeom>
          <a:blipFill>
            <a:blip r:embed="rId7"/>
            <a:stretch>
              <a:fillRect b="-22020"/>
            </a:stretch>
          </a:blipFill>
        </p:spPr>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60</a:t>
            </a:r>
          </a:p>
        </p:txBody>
      </p:sp>
      <p:sp>
        <p:nvSpPr>
          <p:cNvPr id="21" name="TextBox 21"/>
          <p:cNvSpPr txBox="1"/>
          <p:nvPr/>
        </p:nvSpPr>
        <p:spPr>
          <a:xfrm>
            <a:off x="91440" y="286227"/>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Non-paralytic Polio</a:t>
            </a:r>
          </a:p>
        </p:txBody>
      </p:sp>
      <p:sp>
        <p:nvSpPr>
          <p:cNvPr id="22" name="TextBox 22"/>
          <p:cNvSpPr txBox="1"/>
          <p:nvPr/>
        </p:nvSpPr>
        <p:spPr>
          <a:xfrm>
            <a:off x="1920240" y="2386489"/>
            <a:ext cx="16276320" cy="6783228"/>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Similar to abortive polio</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Relief muscle discomfort and spasm</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Hot packs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Hot baths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Firm bed</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Gentle physical therapy</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F/U 2mo. later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61</a:t>
            </a:r>
          </a:p>
        </p:txBody>
      </p:sp>
      <p:sp>
        <p:nvSpPr>
          <p:cNvPr id="21" name="TextBox 21"/>
          <p:cNvSpPr txBox="1"/>
          <p:nvPr/>
        </p:nvSpPr>
        <p:spPr>
          <a:xfrm>
            <a:off x="91440" y="286227"/>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Paralytic Polio</a:t>
            </a:r>
          </a:p>
        </p:txBody>
      </p:sp>
      <p:sp>
        <p:nvSpPr>
          <p:cNvPr id="22" name="TextBox 22"/>
          <p:cNvSpPr txBox="1"/>
          <p:nvPr/>
        </p:nvSpPr>
        <p:spPr>
          <a:xfrm>
            <a:off x="1920240" y="236029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C42F1A"/>
                </a:solidFill>
                <a:latin typeface="Evolventa"/>
                <a:ea typeface="Evolventa"/>
                <a:cs typeface="Evolventa"/>
                <a:sym typeface="Evolventa"/>
              </a:rPr>
              <a:t>Requires Admission</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Suitable body alignment (neutral position, changed q3-6hrs)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Opiates/sedatives unless C/I</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Manage constipation</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Manage urine retention (bethanechol)</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Consult orthopedist and psychiatrist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62</a:t>
            </a:r>
          </a:p>
        </p:txBody>
      </p:sp>
      <p:sp>
        <p:nvSpPr>
          <p:cNvPr id="21" name="TextBox 21"/>
          <p:cNvSpPr txBox="1"/>
          <p:nvPr/>
        </p:nvSpPr>
        <p:spPr>
          <a:xfrm>
            <a:off x="91440" y="286227"/>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Paralytic Polio</a:t>
            </a:r>
          </a:p>
        </p:txBody>
      </p:sp>
      <p:sp>
        <p:nvSpPr>
          <p:cNvPr id="22" name="TextBox 22"/>
          <p:cNvSpPr txBox="1"/>
          <p:nvPr/>
        </p:nvSpPr>
        <p:spPr>
          <a:xfrm>
            <a:off x="1901190" y="2360297"/>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Pure bulbar polio :</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Maintain airwa</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head-low position</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BP closely monitored</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Sometimes tracheostomy and MV are indicated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63</a:t>
            </a:r>
          </a:p>
        </p:txBody>
      </p:sp>
      <p:sp>
        <p:nvSpPr>
          <p:cNvPr id="21" name="TextBox 21"/>
          <p:cNvSpPr txBox="1"/>
          <p:nvPr/>
        </p:nvSpPr>
        <p:spPr>
          <a:xfrm>
            <a:off x="91440" y="286227"/>
            <a:ext cx="16276320" cy="1794510"/>
          </a:xfrm>
          <a:prstGeom prst="rect">
            <a:avLst/>
          </a:prstGeom>
        </p:spPr>
        <p:txBody>
          <a:bodyPr lIns="0" tIns="0" rIns="0" bIns="0" rtlCol="0" anchor="t">
            <a:spAutoFit/>
          </a:bodyPr>
          <a:lstStyle/>
          <a:p>
            <a:pPr algn="l">
              <a:lnSpc>
                <a:spcPts val="6480"/>
              </a:lnSpc>
            </a:pPr>
            <a:r>
              <a:rPr lang="en-US" sz="5400" spc="-25">
                <a:solidFill>
                  <a:srgbClr val="595959"/>
                </a:solidFill>
                <a:latin typeface="Evolventa"/>
                <a:ea typeface="Evolventa"/>
                <a:cs typeface="Evolventa"/>
                <a:sym typeface="Evolventa"/>
              </a:rPr>
              <a:t>Complications</a:t>
            </a:r>
          </a:p>
        </p:txBody>
      </p:sp>
      <p:sp>
        <p:nvSpPr>
          <p:cNvPr id="22" name="TextBox 22"/>
          <p:cNvSpPr txBox="1"/>
          <p:nvPr/>
        </p:nvSpPr>
        <p:spPr>
          <a:xfrm>
            <a:off x="91440" y="1756648"/>
            <a:ext cx="16276320" cy="6735605"/>
          </a:xfrm>
          <a:prstGeom prst="rect">
            <a:avLst/>
          </a:prstGeom>
        </p:spPr>
        <p:txBody>
          <a:bodyPr lIns="0" tIns="0" rIns="0" bIns="0" rtlCol="0" anchor="t">
            <a:spAutoFit/>
          </a:bodyPr>
          <a:lstStyle/>
          <a:p>
            <a:pPr algn="l">
              <a:lnSpc>
                <a:spcPts val="4032"/>
              </a:lnSpc>
            </a:pPr>
            <a:r>
              <a:rPr lang="en-US" sz="4200" spc="-20">
                <a:solidFill>
                  <a:srgbClr val="404040"/>
                </a:solidFill>
                <a:latin typeface="Evolventa"/>
                <a:ea typeface="Evolventa"/>
                <a:cs typeface="Evolventa"/>
                <a:sym typeface="Evolventa"/>
              </a:rPr>
              <a:t>     1.Post-polio syndrome</a:t>
            </a:r>
          </a:p>
          <a:p>
            <a:pPr marL="1445895" lvl="2" indent="-481965" algn="l">
              <a:lnSpc>
                <a:spcPts val="4032"/>
              </a:lnSpc>
              <a:buFont typeface="Arial"/>
              <a:buChar char="⚬"/>
            </a:pPr>
            <a:r>
              <a:rPr lang="en-US" sz="4200" spc="-20">
                <a:solidFill>
                  <a:srgbClr val="404040"/>
                </a:solidFill>
                <a:latin typeface="Evolventa"/>
                <a:ea typeface="Evolventa"/>
                <a:cs typeface="Evolventa"/>
                <a:sym typeface="Evolventa"/>
              </a:rPr>
              <a:t>30-40yrs later</a:t>
            </a:r>
          </a:p>
          <a:p>
            <a:pPr marL="1445895" lvl="2" indent="-481965" algn="l">
              <a:lnSpc>
                <a:spcPts val="4032"/>
              </a:lnSpc>
              <a:buFont typeface="Arial"/>
              <a:buChar char="⚬"/>
            </a:pPr>
            <a:r>
              <a:rPr lang="en-US" sz="4200" spc="-20">
                <a:solidFill>
                  <a:srgbClr val="404040"/>
                </a:solidFill>
                <a:latin typeface="Evolventa"/>
                <a:ea typeface="Evolventa"/>
                <a:cs typeface="Evolventa"/>
                <a:sym typeface="Evolventa"/>
              </a:rPr>
              <a:t>30-40% of pts. Who survived paralytic polio</a:t>
            </a:r>
          </a:p>
          <a:p>
            <a:pPr marL="1445895" lvl="2" indent="-481965" algn="l">
              <a:lnSpc>
                <a:spcPts val="4032"/>
              </a:lnSpc>
              <a:buFont typeface="Arial"/>
              <a:buChar char="⚬"/>
            </a:pPr>
            <a:r>
              <a:rPr lang="en-US" sz="4200" spc="-20">
                <a:solidFill>
                  <a:srgbClr val="404040"/>
                </a:solidFill>
                <a:latin typeface="Evolventa"/>
                <a:ea typeface="Evolventa"/>
                <a:cs typeface="Evolventa"/>
                <a:sym typeface="Evolventa"/>
              </a:rPr>
              <a:t>Severe myalgia</a:t>
            </a:r>
          </a:p>
          <a:p>
            <a:pPr marL="1445895" lvl="2" indent="-481965" algn="l">
              <a:lnSpc>
                <a:spcPts val="4032"/>
              </a:lnSpc>
              <a:buFont typeface="Arial"/>
              <a:buChar char="⚬"/>
            </a:pPr>
            <a:r>
              <a:rPr lang="en-US" sz="4200" spc="-20">
                <a:solidFill>
                  <a:srgbClr val="404040"/>
                </a:solidFill>
                <a:latin typeface="Evolventa"/>
                <a:ea typeface="Evolventa"/>
                <a:cs typeface="Evolventa"/>
                <a:sym typeface="Evolventa"/>
              </a:rPr>
              <a:t>Exacerbation of existing weakness or even new weakness or paralys</a:t>
            </a:r>
          </a:p>
          <a:p>
            <a:pPr marL="1445895" lvl="2" indent="-481965" algn="l">
              <a:lnSpc>
                <a:spcPts val="4032"/>
              </a:lnSpc>
            </a:pPr>
            <a:r>
              <a:rPr lang="en-US" sz="4200" spc="-20">
                <a:solidFill>
                  <a:srgbClr val="202122"/>
                </a:solidFill>
                <a:latin typeface="Evolventa"/>
                <a:ea typeface="Evolventa"/>
                <a:cs typeface="Evolventa"/>
                <a:sym typeface="Evolventa"/>
              </a:rPr>
              <a:t>2. Complications from prolonged immobility involving the </a:t>
            </a:r>
            <a:r>
              <a:rPr lang="en-US" sz="4200" u="sng" spc="-20">
                <a:solidFill>
                  <a:srgbClr val="000000"/>
                </a:solidFill>
                <a:latin typeface="Evolventa"/>
                <a:ea typeface="Evolventa"/>
                <a:cs typeface="Evolventa"/>
                <a:sym typeface="Evolventa"/>
                <a:hlinkClick r:id="rId3" tooltip="https://en.m.wikipedia.org/wiki/Lungs"/>
              </a:rPr>
              <a:t>lungs</a:t>
            </a:r>
            <a:r>
              <a:rPr lang="en-US" sz="4200" spc="-20">
                <a:solidFill>
                  <a:srgbClr val="000000"/>
                </a:solidFill>
                <a:latin typeface="Evolventa"/>
                <a:ea typeface="Evolventa"/>
                <a:cs typeface="Evolventa"/>
                <a:sym typeface="Evolventa"/>
              </a:rPr>
              <a:t>, </a:t>
            </a:r>
            <a:r>
              <a:rPr lang="en-US" sz="4200" u="sng" spc="-20">
                <a:solidFill>
                  <a:srgbClr val="000000"/>
                </a:solidFill>
                <a:latin typeface="Evolventa"/>
                <a:ea typeface="Evolventa"/>
                <a:cs typeface="Evolventa"/>
                <a:sym typeface="Evolventa"/>
                <a:hlinkClick r:id="rId4" tooltip="https://en.m.wikipedia.org/wiki/Kidney"/>
              </a:rPr>
              <a:t>kidneys</a:t>
            </a:r>
            <a:r>
              <a:rPr lang="en-US" sz="4200" spc="-20">
                <a:solidFill>
                  <a:srgbClr val="000000"/>
                </a:solidFill>
                <a:latin typeface="Evolventa"/>
                <a:ea typeface="Evolventa"/>
                <a:cs typeface="Evolventa"/>
                <a:sym typeface="Evolventa"/>
              </a:rPr>
              <a:t> and </a:t>
            </a:r>
            <a:r>
              <a:rPr lang="en-US" sz="4200" u="sng" spc="-20">
                <a:solidFill>
                  <a:srgbClr val="000000"/>
                </a:solidFill>
                <a:latin typeface="Evolventa"/>
                <a:ea typeface="Evolventa"/>
                <a:cs typeface="Evolventa"/>
                <a:sym typeface="Evolventa"/>
                <a:hlinkClick r:id="rId5" tooltip="https://en.m.wikipedia.org/wiki/Heart"/>
              </a:rPr>
              <a:t>heart</a:t>
            </a:r>
            <a:r>
              <a:rPr lang="en-US" sz="4200" spc="-20">
                <a:solidFill>
                  <a:srgbClr val="000000"/>
                </a:solidFill>
                <a:latin typeface="Evolventa"/>
                <a:ea typeface="Evolventa"/>
                <a:cs typeface="Evolventa"/>
                <a:sym typeface="Evolventa"/>
              </a:rPr>
              <a:t> include </a:t>
            </a:r>
            <a:r>
              <a:rPr lang="en-US" sz="4200" u="sng" spc="-20">
                <a:solidFill>
                  <a:srgbClr val="000000"/>
                </a:solidFill>
                <a:latin typeface="Evolventa"/>
                <a:ea typeface="Evolventa"/>
                <a:cs typeface="Evolventa"/>
                <a:sym typeface="Evolventa"/>
                <a:hlinkClick r:id="rId6" tooltip="https://en.m.wikipedia.org/wiki/Pulmonary_edema"/>
              </a:rPr>
              <a:t>pulmonary edema</a:t>
            </a:r>
            <a:r>
              <a:rPr lang="en-US" sz="4200" spc="-20">
                <a:solidFill>
                  <a:srgbClr val="000000"/>
                </a:solidFill>
                <a:latin typeface="Evolventa"/>
                <a:ea typeface="Evolventa"/>
                <a:cs typeface="Evolventa"/>
                <a:sym typeface="Evolventa"/>
              </a:rPr>
              <a:t>, </a:t>
            </a:r>
            <a:r>
              <a:rPr lang="en-US" sz="4200" u="sng" spc="-20">
                <a:solidFill>
                  <a:srgbClr val="000000"/>
                </a:solidFill>
                <a:latin typeface="Evolventa"/>
                <a:ea typeface="Evolventa"/>
                <a:cs typeface="Evolventa"/>
                <a:sym typeface="Evolventa"/>
                <a:hlinkClick r:id="rId7" tooltip="https://en.m.wikipedia.org/wiki/Aspiration_pneumonia"/>
              </a:rPr>
              <a:t>aspiration pneumonia</a:t>
            </a:r>
            <a:r>
              <a:rPr lang="en-US" sz="4200" spc="-20">
                <a:solidFill>
                  <a:srgbClr val="000000"/>
                </a:solidFill>
                <a:latin typeface="Evolventa"/>
                <a:ea typeface="Evolventa"/>
                <a:cs typeface="Evolventa"/>
                <a:sym typeface="Evolventa"/>
              </a:rPr>
              <a:t>, </a:t>
            </a:r>
            <a:r>
              <a:rPr lang="en-US" sz="4200" u="sng" spc="-20">
                <a:solidFill>
                  <a:srgbClr val="000000"/>
                </a:solidFill>
                <a:latin typeface="Evolventa"/>
                <a:ea typeface="Evolventa"/>
                <a:cs typeface="Evolventa"/>
                <a:sym typeface="Evolventa"/>
                <a:hlinkClick r:id="rId8" tooltip="https://en.m.wikipedia.org/wiki/Urinary_tract_infection"/>
              </a:rPr>
              <a:t>urinary tract infections</a:t>
            </a:r>
            <a:r>
              <a:rPr lang="en-US" sz="4200" spc="-20">
                <a:solidFill>
                  <a:srgbClr val="000000"/>
                </a:solidFill>
                <a:latin typeface="Evolventa"/>
                <a:ea typeface="Evolventa"/>
                <a:cs typeface="Evolventa"/>
                <a:sym typeface="Evolventa"/>
              </a:rPr>
              <a:t>, </a:t>
            </a:r>
            <a:r>
              <a:rPr lang="en-US" sz="4200" u="sng" spc="-20">
                <a:solidFill>
                  <a:srgbClr val="000000"/>
                </a:solidFill>
                <a:latin typeface="Evolventa"/>
                <a:ea typeface="Evolventa"/>
                <a:cs typeface="Evolventa"/>
                <a:sym typeface="Evolventa"/>
                <a:hlinkClick r:id="rId9" tooltip="https://en.m.wikipedia.org/wiki/Kidney_stone"/>
              </a:rPr>
              <a:t>kidney stones</a:t>
            </a:r>
            <a:r>
              <a:rPr lang="en-US" sz="4200" spc="-20">
                <a:solidFill>
                  <a:srgbClr val="000000"/>
                </a:solidFill>
                <a:latin typeface="Evolventa"/>
                <a:ea typeface="Evolventa"/>
                <a:cs typeface="Evolventa"/>
                <a:sym typeface="Evolventa"/>
              </a:rPr>
              <a:t>, </a:t>
            </a:r>
            <a:r>
              <a:rPr lang="en-US" sz="4200" u="sng" spc="-20">
                <a:solidFill>
                  <a:srgbClr val="000000"/>
                </a:solidFill>
                <a:latin typeface="Evolventa"/>
                <a:ea typeface="Evolventa"/>
                <a:cs typeface="Evolventa"/>
                <a:sym typeface="Evolventa"/>
                <a:hlinkClick r:id="rId10" tooltip="https://en.m.wikipedia.org/wiki/Paralytic_ileus"/>
              </a:rPr>
              <a:t>paralytic ileus</a:t>
            </a:r>
            <a:r>
              <a:rPr lang="en-US" sz="4200" spc="-20">
                <a:solidFill>
                  <a:srgbClr val="000000"/>
                </a:solidFill>
                <a:latin typeface="Evolventa"/>
                <a:ea typeface="Evolventa"/>
                <a:cs typeface="Evolventa"/>
                <a:sym typeface="Evolventa"/>
              </a:rPr>
              <a:t>, </a:t>
            </a:r>
            <a:r>
              <a:rPr lang="en-US" sz="4200" u="sng" spc="-20">
                <a:solidFill>
                  <a:srgbClr val="000000"/>
                </a:solidFill>
                <a:latin typeface="Evolventa"/>
                <a:ea typeface="Evolventa"/>
                <a:cs typeface="Evolventa"/>
                <a:sym typeface="Evolventa"/>
                <a:hlinkClick r:id="rId11" tooltip="https://en.m.wikipedia.org/wiki/Myocarditis"/>
              </a:rPr>
              <a:t>myocarditis</a:t>
            </a:r>
            <a:r>
              <a:rPr lang="en-US" sz="4200" spc="-20">
                <a:solidFill>
                  <a:srgbClr val="000000"/>
                </a:solidFill>
                <a:latin typeface="Evolventa"/>
                <a:ea typeface="Evolventa"/>
                <a:cs typeface="Evolventa"/>
                <a:sym typeface="Evolventa"/>
              </a:rPr>
              <a:t> and </a:t>
            </a:r>
            <a:r>
              <a:rPr lang="en-US" sz="4200" u="sng" spc="-20">
                <a:solidFill>
                  <a:srgbClr val="000000"/>
                </a:solidFill>
                <a:latin typeface="Evolventa"/>
                <a:ea typeface="Evolventa"/>
                <a:cs typeface="Evolventa"/>
                <a:sym typeface="Evolventa"/>
                <a:hlinkClick r:id="rId12" tooltip="https://en.m.wikipedia.org/wiki/Cor_pulmonale"/>
              </a:rPr>
              <a:t>cor pulmonale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64</a:t>
            </a:r>
          </a:p>
        </p:txBody>
      </p:sp>
      <p:sp>
        <p:nvSpPr>
          <p:cNvPr id="21" name="TextBox 21"/>
          <p:cNvSpPr txBox="1"/>
          <p:nvPr/>
        </p:nvSpPr>
        <p:spPr>
          <a:xfrm>
            <a:off x="91440" y="286227"/>
            <a:ext cx="16276320" cy="1794510"/>
          </a:xfrm>
          <a:prstGeom prst="rect">
            <a:avLst/>
          </a:prstGeom>
        </p:spPr>
        <p:txBody>
          <a:bodyPr lIns="0" tIns="0" rIns="0" bIns="0" rtlCol="0" anchor="t">
            <a:spAutoFit/>
          </a:bodyPr>
          <a:lstStyle/>
          <a:p>
            <a:pPr algn="l">
              <a:lnSpc>
                <a:spcPts val="6480"/>
              </a:lnSpc>
            </a:pPr>
            <a:r>
              <a:rPr lang="en-US" sz="5400" spc="-25">
                <a:solidFill>
                  <a:srgbClr val="595959"/>
                </a:solidFill>
                <a:latin typeface="Evolventa"/>
                <a:ea typeface="Evolventa"/>
                <a:cs typeface="Evolventa"/>
                <a:sym typeface="Evolventa"/>
              </a:rPr>
              <a:t>Prevention</a:t>
            </a:r>
          </a:p>
        </p:txBody>
      </p:sp>
      <p:sp>
        <p:nvSpPr>
          <p:cNvPr id="22" name="TextBox 22"/>
          <p:cNvSpPr txBox="1"/>
          <p:nvPr/>
        </p:nvSpPr>
        <p:spPr>
          <a:xfrm>
            <a:off x="91440" y="2388872"/>
            <a:ext cx="16276320" cy="6754655"/>
          </a:xfrm>
          <a:prstGeom prst="rect">
            <a:avLst/>
          </a:prstGeom>
        </p:spPr>
        <p:txBody>
          <a:bodyPr lIns="0" tIns="0" rIns="0" bIns="0" rtlCol="0" anchor="t">
            <a:spAutoFit/>
          </a:bodyPr>
          <a:lstStyle/>
          <a:p>
            <a:pPr marL="488632" lvl="1" indent="-244316" algn="l">
              <a:lnSpc>
                <a:spcPts val="2916"/>
              </a:lnSpc>
              <a:buFont typeface="Arial"/>
              <a:buChar char="•"/>
            </a:pPr>
            <a:r>
              <a:rPr lang="en-US" sz="2700" spc="-12">
                <a:solidFill>
                  <a:srgbClr val="C42F1A"/>
                </a:solidFill>
                <a:latin typeface="Evolventa"/>
                <a:ea typeface="Evolventa"/>
                <a:cs typeface="Evolventa"/>
                <a:sym typeface="Evolventa"/>
              </a:rPr>
              <a:t>Vaccination is the only effective method</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Hygienic measures limit transmission among young children</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Inactivated polio vaccine (IPV)</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Oral polio vaccine (OPV)</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IPV induce immunity against the 3 strains</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OPV induce immunity against 2 strains </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IPV induces IgG</a:t>
            </a:r>
          </a:p>
          <a:p>
            <a:pPr marL="488632" lvl="1" indent="-244316" algn="l">
              <a:lnSpc>
                <a:spcPts val="2916"/>
              </a:lnSpc>
              <a:buFont typeface="Arial"/>
              <a:buChar char="•"/>
            </a:pPr>
            <a:r>
              <a:rPr lang="en-US" sz="2700" spc="-12">
                <a:solidFill>
                  <a:srgbClr val="404040"/>
                </a:solidFill>
                <a:latin typeface="Evolventa"/>
                <a:ea typeface="Evolventa"/>
                <a:cs typeface="Evolventa"/>
                <a:sym typeface="Evolventa"/>
              </a:rPr>
              <a:t>OPV induces secretory IgA</a:t>
            </a:r>
          </a:p>
        </p:txBody>
      </p:sp>
      <p:sp>
        <p:nvSpPr>
          <p:cNvPr id="23" name="TextBox 23"/>
          <p:cNvSpPr txBox="1"/>
          <p:nvPr/>
        </p:nvSpPr>
        <p:spPr>
          <a:xfrm>
            <a:off x="4072890" y="779145"/>
            <a:ext cx="5265420" cy="887582"/>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OPV:3time </a:t>
            </a:r>
          </a:p>
          <a:p>
            <a:pPr algn="l">
              <a:lnSpc>
                <a:spcPts val="3240"/>
              </a:lnSpc>
            </a:pPr>
            <a:r>
              <a:rPr lang="en-US" sz="2700">
                <a:solidFill>
                  <a:srgbClr val="0070C0"/>
                </a:solidFill>
                <a:latin typeface="Trebuchet MS"/>
                <a:ea typeface="Trebuchet MS"/>
                <a:cs typeface="Trebuchet MS"/>
                <a:sym typeface="Trebuchet MS"/>
              </a:rPr>
              <a:t>IPV:4time </a:t>
            </a:r>
          </a:p>
        </p:txBody>
      </p:sp>
      <p:sp>
        <p:nvSpPr>
          <p:cNvPr id="24" name="TextBox 24"/>
          <p:cNvSpPr txBox="1"/>
          <p:nvPr/>
        </p:nvSpPr>
        <p:spPr>
          <a:xfrm>
            <a:off x="681990" y="7218045"/>
            <a:ext cx="15590520" cy="2549574"/>
          </a:xfrm>
          <a:prstGeom prst="rect">
            <a:avLst/>
          </a:prstGeom>
        </p:spPr>
        <p:txBody>
          <a:bodyPr lIns="0" tIns="0" rIns="0" bIns="0" rtlCol="0" anchor="t">
            <a:spAutoFit/>
          </a:bodyPr>
          <a:lstStyle/>
          <a:p>
            <a:pPr algn="l">
              <a:lnSpc>
                <a:spcPts val="3240"/>
              </a:lnSpc>
            </a:pPr>
            <a:r>
              <a:rPr lang="en-US" sz="2700">
                <a:solidFill>
                  <a:srgbClr val="000000"/>
                </a:solidFill>
                <a:latin typeface="Trebuchet MS"/>
                <a:ea typeface="Trebuchet MS"/>
                <a:cs typeface="Trebuchet MS"/>
                <a:sym typeface="Trebuchet MS"/>
              </a:rPr>
              <a:t> </a:t>
            </a:r>
            <a:r>
              <a:rPr lang="en-US" sz="2700">
                <a:solidFill>
                  <a:srgbClr val="0070C0"/>
                </a:solidFill>
                <a:latin typeface="Trebuchet MS"/>
                <a:ea typeface="Trebuchet MS"/>
                <a:cs typeface="Trebuchet MS"/>
                <a:sym typeface="Trebuchet MS"/>
              </a:rPr>
              <a:t>OPV :live attenuated vaccine </a:t>
            </a:r>
          </a:p>
          <a:p>
            <a:pPr algn="l">
              <a:lnSpc>
                <a:spcPts val="3240"/>
              </a:lnSpc>
            </a:pPr>
            <a:r>
              <a:rPr lang="en-US" sz="2700">
                <a:solidFill>
                  <a:srgbClr val="0070C0"/>
                </a:solidFill>
                <a:latin typeface="Trebuchet MS"/>
                <a:ea typeface="Trebuchet MS"/>
                <a:cs typeface="Trebuchet MS"/>
                <a:sym typeface="Trebuchet MS"/>
              </a:rPr>
              <a:t>Complication :1)vaccine associated polio paralysis </a:t>
            </a:r>
          </a:p>
          <a:p>
            <a:pPr algn="l">
              <a:lnSpc>
                <a:spcPts val="3240"/>
              </a:lnSpc>
            </a:pPr>
            <a:r>
              <a:rPr lang="en-US" sz="2700">
                <a:solidFill>
                  <a:srgbClr val="0070C0"/>
                </a:solidFill>
                <a:latin typeface="Trebuchet MS"/>
                <a:ea typeface="Trebuchet MS"/>
                <a:cs typeface="Trebuchet MS"/>
                <a:sym typeface="Trebuchet MS"/>
              </a:rPr>
              <a:t>                     2)vaccine derived polio paralysis(when unvaccinated pt  contaminated with polio virus from stool(virus from vaccinated pt to unvaccinated pt  )</a:t>
            </a:r>
          </a:p>
          <a:p>
            <a:pPr algn="l">
              <a:lnSpc>
                <a:spcPts val="3240"/>
              </a:lnSpc>
            </a:pPr>
            <a:endParaRPr lang="en-US" sz="2700">
              <a:solidFill>
                <a:srgbClr val="0070C0"/>
              </a:solidFill>
              <a:latin typeface="Trebuchet MS"/>
              <a:ea typeface="Trebuchet MS"/>
              <a:cs typeface="Trebuchet MS"/>
              <a:sym typeface="Trebuchet MS"/>
            </a:endParaRPr>
          </a:p>
          <a:p>
            <a:pPr algn="l">
              <a:lnSpc>
                <a:spcPts val="3240"/>
              </a:lnSpc>
            </a:pPr>
            <a:r>
              <a:rPr lang="en-US" sz="2700">
                <a:solidFill>
                  <a:srgbClr val="0070C0"/>
                </a:solidFill>
                <a:latin typeface="Trebuchet MS"/>
                <a:ea typeface="Trebuchet MS"/>
                <a:cs typeface="Trebuchet MS"/>
                <a:sym typeface="Trebuchet MS"/>
              </a:rPr>
              <a:t>Polio virus 2 is responsible for vaccine derived polio virus so we stop vaccine against type 2 polio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65</a:t>
            </a:r>
          </a:p>
        </p:txBody>
      </p:sp>
      <p:sp>
        <p:nvSpPr>
          <p:cNvPr id="21" name="TextBox 21"/>
          <p:cNvSpPr txBox="1"/>
          <p:nvPr/>
        </p:nvSpPr>
        <p:spPr>
          <a:xfrm>
            <a:off x="91440" y="195739"/>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Prevention</a:t>
            </a:r>
          </a:p>
        </p:txBody>
      </p:sp>
      <p:sp>
        <p:nvSpPr>
          <p:cNvPr id="22" name="TextBox 22"/>
          <p:cNvSpPr txBox="1"/>
          <p:nvPr/>
        </p:nvSpPr>
        <p:spPr>
          <a:xfrm>
            <a:off x="1920240" y="2424590"/>
            <a:ext cx="16276320" cy="6783228"/>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Immunogenicity of IPV is not affected by maternal Ab</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IPV has no adverse reactions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OPV may cause VAPP in 1/6.2million (live attenuated)</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In the US only IPV is used (4 doses at 2m,4m,6m,4-6yrs)</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 IPV In Jordan three doses – 2m,3m,4m</a:t>
            </a:r>
          </a:p>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OPV in Jordan five doses -  3m ,4m,9m ,18m,6yrs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66</a:t>
            </a:r>
          </a:p>
        </p:txBody>
      </p:sp>
      <p:sp>
        <p:nvSpPr>
          <p:cNvPr id="21" name="TextBox 21"/>
          <p:cNvSpPr txBox="1"/>
          <p:nvPr/>
        </p:nvSpPr>
        <p:spPr>
          <a:xfrm>
            <a:off x="91440" y="302895"/>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Prevention</a:t>
            </a:r>
          </a:p>
        </p:txBody>
      </p:sp>
      <p:sp>
        <p:nvSpPr>
          <p:cNvPr id="22" name="TextBox 22"/>
          <p:cNvSpPr txBox="1"/>
          <p:nvPr/>
        </p:nvSpPr>
        <p:spPr>
          <a:xfrm>
            <a:off x="586740" y="2233095"/>
            <a:ext cx="16276320" cy="6783230"/>
          </a:xfrm>
          <a:prstGeom prst="rect">
            <a:avLst/>
          </a:prstGeom>
        </p:spPr>
        <p:txBody>
          <a:bodyPr lIns="0" tIns="0" rIns="0" bIns="0" rtlCol="0" anchor="t">
            <a:spAutoFit/>
          </a:bodyPr>
          <a:lstStyle/>
          <a:p>
            <a:pPr marL="488632" lvl="1" indent="-244316" algn="l">
              <a:lnSpc>
                <a:spcPts val="3240"/>
              </a:lnSpc>
              <a:buFont typeface="Arial"/>
              <a:buChar char="•"/>
            </a:pPr>
            <a:r>
              <a:rPr lang="en-US" sz="2700" spc="-12">
                <a:solidFill>
                  <a:srgbClr val="404040"/>
                </a:solidFill>
                <a:latin typeface="Evolventa"/>
                <a:ea typeface="Evolventa"/>
                <a:cs typeface="Evolventa"/>
                <a:sym typeface="Evolventa"/>
              </a:rPr>
              <a:t>In 1988, WHO set a strategy to eradicate polio by the year 2000</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Routine immunization</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National Immunization Days</a:t>
            </a:r>
          </a:p>
          <a:p>
            <a:pPr marL="1174432" lvl="2" indent="-391478" algn="l">
              <a:lnSpc>
                <a:spcPts val="3240"/>
              </a:lnSpc>
              <a:buFont typeface="Arial"/>
              <a:buChar char="⚬"/>
            </a:pPr>
            <a:r>
              <a:rPr lang="en-US" sz="2700" spc="-12">
                <a:solidFill>
                  <a:srgbClr val="404040"/>
                </a:solidFill>
                <a:latin typeface="Evolventa"/>
                <a:ea typeface="Evolventa"/>
                <a:cs typeface="Evolventa"/>
                <a:sym typeface="Evolventa"/>
              </a:rPr>
              <a:t>Acute Flaccid paralysis surveillance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67</a:t>
            </a:r>
          </a:p>
        </p:txBody>
      </p:sp>
      <p:sp>
        <p:nvSpPr>
          <p:cNvPr id="21" name="TextBox 21"/>
          <p:cNvSpPr txBox="1"/>
          <p:nvPr/>
        </p:nvSpPr>
        <p:spPr>
          <a:xfrm>
            <a:off x="91440" y="195739"/>
            <a:ext cx="16276320" cy="1794510"/>
          </a:xfrm>
          <a:prstGeom prst="rect">
            <a:avLst/>
          </a:prstGeom>
        </p:spPr>
        <p:txBody>
          <a:bodyPr lIns="0" tIns="0" rIns="0" bIns="0" rtlCol="0" anchor="t">
            <a:spAutoFit/>
          </a:bodyPr>
          <a:lstStyle/>
          <a:p>
            <a:pPr algn="l">
              <a:lnSpc>
                <a:spcPts val="6480"/>
              </a:lnSpc>
            </a:pPr>
            <a:r>
              <a:rPr lang="en-US" sz="5400" spc="-25">
                <a:solidFill>
                  <a:srgbClr val="932314"/>
                </a:solidFill>
                <a:latin typeface="Evolventa"/>
                <a:ea typeface="Evolventa"/>
                <a:cs typeface="Evolventa"/>
                <a:sym typeface="Evolventa"/>
              </a:rPr>
              <a:t>Prevention</a:t>
            </a:r>
          </a:p>
        </p:txBody>
      </p:sp>
      <p:sp>
        <p:nvSpPr>
          <p:cNvPr id="22" name="TextBox 22"/>
          <p:cNvSpPr txBox="1"/>
          <p:nvPr/>
        </p:nvSpPr>
        <p:spPr>
          <a:xfrm>
            <a:off x="309172" y="1356945"/>
            <a:ext cx="16843728" cy="7059216"/>
          </a:xfrm>
          <a:prstGeom prst="rect">
            <a:avLst/>
          </a:prstGeom>
        </p:spPr>
        <p:txBody>
          <a:bodyPr lIns="0" tIns="0" rIns="0" bIns="0" rtlCol="0" anchor="t">
            <a:spAutoFit/>
          </a:bodyPr>
          <a:lstStyle/>
          <a:p>
            <a:pPr algn="l">
              <a:lnSpc>
                <a:spcPts val="5040"/>
              </a:lnSpc>
            </a:pPr>
            <a:r>
              <a:rPr lang="en-US" sz="4200" spc="-20">
                <a:solidFill>
                  <a:srgbClr val="C42F1A"/>
                </a:solidFill>
                <a:latin typeface="Evolventa"/>
                <a:ea typeface="Evolventa"/>
                <a:cs typeface="Evolventa"/>
                <a:sym typeface="Evolventa"/>
              </a:rPr>
              <a:t>NOTE:</a:t>
            </a:r>
          </a:p>
          <a:p>
            <a:pPr algn="l">
              <a:lnSpc>
                <a:spcPts val="3240"/>
              </a:lnSpc>
            </a:pPr>
            <a:endParaRPr lang="en-US" sz="4200" spc="-20">
              <a:solidFill>
                <a:srgbClr val="C42F1A"/>
              </a:solidFill>
              <a:latin typeface="Evolventa"/>
              <a:ea typeface="Evolventa"/>
              <a:cs typeface="Evolventa"/>
              <a:sym typeface="Evolventa"/>
            </a:endParaRPr>
          </a:p>
          <a:p>
            <a:pPr algn="l">
              <a:lnSpc>
                <a:spcPts val="3240"/>
              </a:lnSpc>
            </a:pPr>
            <a:r>
              <a:rPr lang="en-US" sz="2700" spc="-12">
                <a:solidFill>
                  <a:srgbClr val="000000"/>
                </a:solidFill>
                <a:latin typeface="Evolventa"/>
                <a:ea typeface="Evolventa"/>
                <a:cs typeface="Evolventa"/>
                <a:sym typeface="Evolventa"/>
              </a:rPr>
              <a:t>The weakened virus in OPV mutates within the intestines of the person getting vaccinated, and it reverts to a form of the poliovirus that can cause paralytic polio--called </a:t>
            </a:r>
            <a:r>
              <a:rPr lang="en-US" sz="2700" b="1" spc="-12">
                <a:solidFill>
                  <a:srgbClr val="C42F1A"/>
                </a:solidFill>
                <a:latin typeface="Evolventa Bold"/>
                <a:ea typeface="Evolventa Bold"/>
                <a:cs typeface="Evolventa Bold"/>
                <a:sym typeface="Evolventa Bold"/>
              </a:rPr>
              <a:t>vaccine-associated paralytic polio or VAPP for short.</a:t>
            </a:r>
            <a:r>
              <a:rPr lang="en-US" sz="2700" spc="-12">
                <a:solidFill>
                  <a:srgbClr val="000000"/>
                </a:solidFill>
                <a:latin typeface="Evolventa"/>
                <a:ea typeface="Evolventa"/>
                <a:cs typeface="Evolventa"/>
                <a:sym typeface="Evolventa"/>
              </a:rPr>
              <a:t> VAPP usually affects close contacts like someone that lives in the same home.</a:t>
            </a:r>
          </a:p>
          <a:p>
            <a:pPr algn="l">
              <a:lnSpc>
                <a:spcPts val="3240"/>
              </a:lnSpc>
            </a:pPr>
            <a:r>
              <a:rPr lang="en-US" sz="2700" spc="-12">
                <a:solidFill>
                  <a:srgbClr val="000000"/>
                </a:solidFill>
                <a:latin typeface="Evolventa"/>
                <a:ea typeface="Evolventa"/>
                <a:cs typeface="Evolventa"/>
                <a:sym typeface="Evolventa"/>
              </a:rPr>
              <a:t> </a:t>
            </a:r>
          </a:p>
          <a:p>
            <a:pPr algn="l">
              <a:lnSpc>
                <a:spcPts val="3240"/>
              </a:lnSpc>
            </a:pPr>
            <a:r>
              <a:rPr lang="en-US" sz="2700" spc="-12">
                <a:solidFill>
                  <a:srgbClr val="000000"/>
                </a:solidFill>
                <a:latin typeface="Evolventa"/>
                <a:ea typeface="Evolventa"/>
                <a:cs typeface="Evolventa"/>
                <a:sym typeface="Evolventa"/>
              </a:rPr>
              <a:t>But sometimes the weakened virus reverts to a form that can cause </a:t>
            </a:r>
            <a:r>
              <a:rPr lang="en-US" sz="2700" b="1" spc="-12">
                <a:solidFill>
                  <a:srgbClr val="C42F1A"/>
                </a:solidFill>
                <a:latin typeface="Evolventa Bold"/>
                <a:ea typeface="Evolventa Bold"/>
                <a:cs typeface="Evolventa Bold"/>
                <a:sym typeface="Evolventa Bold"/>
              </a:rPr>
              <a:t>vaccine-derived poliovirus or VDPV</a:t>
            </a:r>
            <a:r>
              <a:rPr lang="en-US" sz="2700" spc="-12">
                <a:solidFill>
                  <a:srgbClr val="000000"/>
                </a:solidFill>
                <a:latin typeface="Evolventa"/>
                <a:ea typeface="Evolventa"/>
                <a:cs typeface="Evolventa"/>
                <a:sym typeface="Evolventa"/>
              </a:rPr>
              <a:t>, which not only affects close contacts, but can cause outbreaks of poliomyelitis in communities that have low rates of vaccine coverage.</a:t>
            </a:r>
          </a:p>
          <a:p>
            <a:pPr algn="l">
              <a:lnSpc>
                <a:spcPts val="3240"/>
              </a:lnSpc>
            </a:pPr>
            <a:r>
              <a:rPr lang="en-US" sz="2700" spc="-12">
                <a:solidFill>
                  <a:srgbClr val="000000"/>
                </a:solidFill>
                <a:latin typeface="Evolventa"/>
                <a:ea typeface="Evolventa"/>
                <a:cs typeface="Evolventa"/>
                <a:sym typeface="Evolventa"/>
              </a:rPr>
              <a:t> </a:t>
            </a:r>
          </a:p>
          <a:p>
            <a:pPr algn="l">
              <a:lnSpc>
                <a:spcPts val="3240"/>
              </a:lnSpc>
            </a:pPr>
            <a:r>
              <a:rPr lang="en-US" sz="2700" spc="-12">
                <a:solidFill>
                  <a:srgbClr val="000000"/>
                </a:solidFill>
                <a:latin typeface="Evolventa"/>
                <a:ea typeface="Evolventa"/>
                <a:cs typeface="Evolventa"/>
                <a:sym typeface="Evolventa"/>
              </a:rPr>
              <a:t>VAPP and VDPV are both worrisome, but the events are relatively rare and mostly affect unvaccinated individuals, so the benefits of polio vaccine outweigh the risks, and polio vaccine is recommended.</a:t>
            </a:r>
          </a:p>
          <a:p>
            <a:pPr algn="l">
              <a:lnSpc>
                <a:spcPts val="3240"/>
              </a:lnSpc>
            </a:pPr>
            <a:r>
              <a:rPr lang="en-US" sz="2700" spc="-12">
                <a:solidFill>
                  <a:srgbClr val="000000"/>
                </a:solidFill>
                <a:latin typeface="Evolventa"/>
                <a:ea typeface="Evolventa"/>
                <a:cs typeface="Evolventa"/>
                <a:sym typeface="Evolventa"/>
              </a:rPr>
              <a:t> </a:t>
            </a:r>
          </a:p>
          <a:p>
            <a:pPr algn="l">
              <a:lnSpc>
                <a:spcPts val="3240"/>
              </a:lnSpc>
            </a:pPr>
            <a:endParaRPr lang="en-US" sz="2700" spc="-12">
              <a:solidFill>
                <a:srgbClr val="000000"/>
              </a:solidFill>
              <a:latin typeface="Evolventa"/>
              <a:ea typeface="Evolventa"/>
              <a:cs typeface="Evolventa"/>
              <a:sym typeface="Evolvent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AutoShape 20"/>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21" name="AutoShape 21"/>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22" name="Group 22"/>
          <p:cNvGrpSpPr/>
          <p:nvPr/>
        </p:nvGrpSpPr>
        <p:grpSpPr>
          <a:xfrm>
            <a:off x="13772214" y="-12700"/>
            <a:ext cx="4511024" cy="10299701"/>
            <a:chOff x="0" y="0"/>
            <a:chExt cx="6014698" cy="13732934"/>
          </a:xfrm>
        </p:grpSpPr>
        <p:sp>
          <p:nvSpPr>
            <p:cNvPr id="23" name="Freeform 23"/>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24" name="Group 24"/>
          <p:cNvGrpSpPr/>
          <p:nvPr/>
        </p:nvGrpSpPr>
        <p:grpSpPr>
          <a:xfrm>
            <a:off x="14405163" y="-12700"/>
            <a:ext cx="3882837" cy="10299701"/>
            <a:chOff x="0" y="0"/>
            <a:chExt cx="5177116" cy="13732934"/>
          </a:xfrm>
        </p:grpSpPr>
        <p:sp>
          <p:nvSpPr>
            <p:cNvPr id="25" name="Freeform 25"/>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26" name="Group 26"/>
          <p:cNvGrpSpPr/>
          <p:nvPr/>
        </p:nvGrpSpPr>
        <p:grpSpPr>
          <a:xfrm>
            <a:off x="13398499" y="4572000"/>
            <a:ext cx="4889501" cy="5715000"/>
            <a:chOff x="0" y="0"/>
            <a:chExt cx="6519334" cy="7620000"/>
          </a:xfrm>
        </p:grpSpPr>
        <p:sp>
          <p:nvSpPr>
            <p:cNvPr id="27" name="Freeform 27"/>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28" name="Group 28"/>
          <p:cNvGrpSpPr/>
          <p:nvPr/>
        </p:nvGrpSpPr>
        <p:grpSpPr>
          <a:xfrm>
            <a:off x="14001750" y="-12700"/>
            <a:ext cx="4281489" cy="10299701"/>
            <a:chOff x="0" y="0"/>
            <a:chExt cx="5708652" cy="13732934"/>
          </a:xfrm>
        </p:grpSpPr>
        <p:sp>
          <p:nvSpPr>
            <p:cNvPr id="29" name="Freeform 29"/>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30" name="Group 30"/>
          <p:cNvGrpSpPr/>
          <p:nvPr/>
        </p:nvGrpSpPr>
        <p:grpSpPr>
          <a:xfrm>
            <a:off x="16348095" y="-12700"/>
            <a:ext cx="1935141" cy="10299701"/>
            <a:chOff x="0" y="0"/>
            <a:chExt cx="2580188" cy="13732934"/>
          </a:xfrm>
        </p:grpSpPr>
        <p:sp>
          <p:nvSpPr>
            <p:cNvPr id="31" name="Freeform 31"/>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32" name="Group 32"/>
          <p:cNvGrpSpPr/>
          <p:nvPr/>
        </p:nvGrpSpPr>
        <p:grpSpPr>
          <a:xfrm>
            <a:off x="16408499" y="-12700"/>
            <a:ext cx="1874737" cy="10299701"/>
            <a:chOff x="0" y="0"/>
            <a:chExt cx="2499650" cy="13732934"/>
          </a:xfrm>
        </p:grpSpPr>
        <p:sp>
          <p:nvSpPr>
            <p:cNvPr id="33" name="Freeform 33"/>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34" name="Group 34"/>
          <p:cNvGrpSpPr/>
          <p:nvPr/>
        </p:nvGrpSpPr>
        <p:grpSpPr>
          <a:xfrm>
            <a:off x="15557499" y="5384800"/>
            <a:ext cx="2725738" cy="4902200"/>
            <a:chOff x="0" y="0"/>
            <a:chExt cx="3634318" cy="6536266"/>
          </a:xfrm>
        </p:grpSpPr>
        <p:sp>
          <p:nvSpPr>
            <p:cNvPr id="35" name="Freeform 35"/>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36" name="Group 36"/>
          <p:cNvGrpSpPr/>
          <p:nvPr/>
        </p:nvGrpSpPr>
        <p:grpSpPr>
          <a:xfrm rot="-10800000">
            <a:off x="0" y="0"/>
            <a:ext cx="1263894" cy="8499231"/>
            <a:chOff x="0" y="0"/>
            <a:chExt cx="1685192" cy="11332308"/>
          </a:xfrm>
        </p:grpSpPr>
        <p:sp>
          <p:nvSpPr>
            <p:cNvPr id="37" name="Freeform 37"/>
            <p:cNvSpPr/>
            <p:nvPr/>
          </p:nvSpPr>
          <p:spPr>
            <a:xfrm>
              <a:off x="0" y="0"/>
              <a:ext cx="1685163" cy="11332337"/>
            </a:xfrm>
            <a:custGeom>
              <a:avLst/>
              <a:gdLst/>
              <a:ahLst/>
              <a:cxnLst/>
              <a:rect l="l" t="t" r="r" b="b"/>
              <a:pathLst>
                <a:path w="1685163" h="11332337">
                  <a:moveTo>
                    <a:pt x="0" y="11332337"/>
                  </a:moveTo>
                  <a:lnTo>
                    <a:pt x="1685163" y="0"/>
                  </a:lnTo>
                  <a:lnTo>
                    <a:pt x="1685163" y="11332337"/>
                  </a:lnTo>
                  <a:close/>
                </a:path>
              </a:pathLst>
            </a:custGeom>
            <a:solidFill>
              <a:srgbClr val="90C226">
                <a:alpha val="84706"/>
              </a:srgbClr>
            </a:solidFill>
          </p:spPr>
        </p:sp>
      </p:grpSp>
      <p:sp>
        <p:nvSpPr>
          <p:cNvPr id="38" name="TextBox 38"/>
          <p:cNvSpPr txBox="1"/>
          <p:nvPr/>
        </p:nvSpPr>
        <p:spPr>
          <a:xfrm>
            <a:off x="1241697" y="36195"/>
            <a:ext cx="11467524" cy="2387538"/>
          </a:xfrm>
          <a:prstGeom prst="rect">
            <a:avLst/>
          </a:prstGeom>
        </p:spPr>
        <p:txBody>
          <a:bodyPr lIns="0" tIns="0" rIns="0" bIns="0" rtlCol="0" anchor="t">
            <a:spAutoFit/>
          </a:bodyPr>
          <a:lstStyle/>
          <a:p>
            <a:pPr algn="l">
              <a:lnSpc>
                <a:spcPts val="9720"/>
              </a:lnSpc>
            </a:pPr>
            <a:r>
              <a:rPr lang="en-US" sz="8100">
                <a:solidFill>
                  <a:srgbClr val="90C226"/>
                </a:solidFill>
                <a:latin typeface="Trebuchet MS"/>
                <a:ea typeface="Trebuchet MS"/>
                <a:cs typeface="Trebuchet MS"/>
                <a:sym typeface="Trebuchet MS"/>
              </a:rPr>
              <a:t>Guillain Barre Syndrome </a:t>
            </a:r>
          </a:p>
        </p:txBody>
      </p:sp>
      <p:sp>
        <p:nvSpPr>
          <p:cNvPr id="39" name="Freeform 39" descr="C:\Users\Taha\Desktop\brock_slide02.jpg"/>
          <p:cNvSpPr/>
          <p:nvPr/>
        </p:nvSpPr>
        <p:spPr>
          <a:xfrm>
            <a:off x="2220688" y="4505019"/>
            <a:ext cx="6542313" cy="4696856"/>
          </a:xfrm>
          <a:custGeom>
            <a:avLst/>
            <a:gdLst/>
            <a:ahLst/>
            <a:cxnLst/>
            <a:rect l="l" t="t" r="r" b="b"/>
            <a:pathLst>
              <a:path w="6542313" h="4696856">
                <a:moveTo>
                  <a:pt x="0" y="0"/>
                </a:moveTo>
                <a:lnTo>
                  <a:pt x="6542313" y="0"/>
                </a:lnTo>
                <a:lnTo>
                  <a:pt x="6542313" y="4696855"/>
                </a:lnTo>
                <a:lnTo>
                  <a:pt x="0" y="4696855"/>
                </a:lnTo>
                <a:lnTo>
                  <a:pt x="0" y="0"/>
                </a:lnTo>
                <a:close/>
              </a:path>
            </a:pathLst>
          </a:custGeom>
          <a:blipFill>
            <a:blip r:embed="rId2"/>
            <a:stretch>
              <a:fillRect b="-4531"/>
            </a:stretch>
          </a:blipFill>
        </p:spPr>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950595"/>
            <a:ext cx="12712122" cy="1899285"/>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Definition </a:t>
            </a:r>
          </a:p>
        </p:txBody>
      </p:sp>
      <p:sp>
        <p:nvSpPr>
          <p:cNvPr id="21" name="TextBox 21"/>
          <p:cNvSpPr txBox="1"/>
          <p:nvPr/>
        </p:nvSpPr>
        <p:spPr>
          <a:xfrm>
            <a:off x="1107441" y="3267554"/>
            <a:ext cx="12712122" cy="5748770"/>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 It is an autoimmune demyelinating disorder that leads to progressive paralysis .</a:t>
            </a:r>
          </a:p>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 It is the most common cause of acute flaccid neuromuscular disorder world wide .</a:t>
            </a:r>
          </a:p>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 </a:t>
            </a:r>
            <a:r>
              <a:rPr lang="en-US" sz="3600">
                <a:solidFill>
                  <a:srgbClr val="000000"/>
                </a:solidFill>
                <a:latin typeface="Trebuchet MS"/>
                <a:ea typeface="Trebuchet MS"/>
                <a:cs typeface="Trebuchet MS"/>
                <a:sym typeface="Trebuchet MS"/>
              </a:rPr>
              <a:t>Affects  people of all ages but mainly adults </a:t>
            </a:r>
          </a:p>
          <a:p>
            <a:pPr marL="651510" lvl="1" indent="-325755" algn="l">
              <a:lnSpc>
                <a:spcPts val="4320"/>
              </a:lnSpc>
              <a:buFont typeface="Arial"/>
              <a:buChar char="•"/>
            </a:pPr>
            <a:r>
              <a:rPr lang="en-US" sz="3600">
                <a:solidFill>
                  <a:srgbClr val="000000"/>
                </a:solidFill>
                <a:latin typeface="Trebuchet MS"/>
                <a:ea typeface="Trebuchet MS"/>
                <a:cs typeface="Trebuchet MS"/>
                <a:sym typeface="Trebuchet MS"/>
              </a:rPr>
              <a:t> Affects males more than females </a:t>
            </a:r>
          </a:p>
          <a:p>
            <a:pPr marL="651510" lvl="1" indent="-325755" algn="l">
              <a:lnSpc>
                <a:spcPts val="4320"/>
              </a:lnSpc>
              <a:buFont typeface="Arial"/>
              <a:buChar char="•"/>
            </a:pPr>
            <a:r>
              <a:rPr lang="en-US" sz="3600">
                <a:solidFill>
                  <a:srgbClr val="000000"/>
                </a:solidFill>
                <a:latin typeface="Trebuchet MS"/>
                <a:ea typeface="Trebuchet MS"/>
                <a:cs typeface="Trebuchet MS"/>
                <a:sym typeface="Trebuchet MS"/>
              </a:rPr>
              <a:t> </a:t>
            </a:r>
            <a:r>
              <a:rPr lang="en-US" sz="3600">
                <a:solidFill>
                  <a:srgbClr val="404040"/>
                </a:solidFill>
                <a:latin typeface="Trebuchet MS"/>
                <a:ea typeface="Trebuchet MS"/>
                <a:cs typeface="Trebuchet MS"/>
                <a:sym typeface="Trebuchet MS"/>
              </a:rPr>
              <a:t>1-4 cases per  100,000   per   year in US .</a:t>
            </a:r>
          </a:p>
          <a:p>
            <a:pPr marL="651510" lvl="1" indent="-325755" algn="l">
              <a:lnSpc>
                <a:spcPts val="4320"/>
              </a:lnSpc>
            </a:pPr>
            <a:endParaRPr lang="en-US" sz="3600">
              <a:solidFill>
                <a:srgbClr val="404040"/>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950595"/>
            <a:ext cx="12712122" cy="1899285"/>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Classification </a:t>
            </a:r>
          </a:p>
        </p:txBody>
      </p:sp>
      <p:sp>
        <p:nvSpPr>
          <p:cNvPr id="21" name="TextBox 21"/>
          <p:cNvSpPr txBox="1"/>
          <p:nvPr/>
        </p:nvSpPr>
        <p:spPr>
          <a:xfrm>
            <a:off x="1107441" y="3267554"/>
            <a:ext cx="12712122" cy="5748770"/>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SMA 0--------PRENATAL  OR CONGENITAL</a:t>
            </a:r>
          </a:p>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SMA 1--------INFANTILE  WERDING HOFFMAN </a:t>
            </a:r>
          </a:p>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SMA 2--------LATE INFANTILE </a:t>
            </a:r>
          </a:p>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SMA 3--------JUVENILE KUGELBERG WELANDER</a:t>
            </a:r>
          </a:p>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SMA 4--------ADULT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950595"/>
            <a:ext cx="12712122" cy="1899285"/>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Etiology </a:t>
            </a:r>
          </a:p>
        </p:txBody>
      </p:sp>
      <p:sp>
        <p:nvSpPr>
          <p:cNvPr id="21" name="TextBox 21"/>
          <p:cNvSpPr txBox="1"/>
          <p:nvPr/>
        </p:nvSpPr>
        <p:spPr>
          <a:xfrm>
            <a:off x="628470" y="2427993"/>
            <a:ext cx="13866948" cy="7051287"/>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404040"/>
                </a:solidFill>
                <a:latin typeface="Trebuchet MS"/>
                <a:ea typeface="Trebuchet MS"/>
                <a:cs typeface="Trebuchet MS"/>
                <a:sym typeface="Trebuchet MS"/>
              </a:rPr>
              <a:t>2/3 of patients experience upper respiratory tract infection or gastrointestinal tract infection 1-4 weeks prior to onset of the disease </a:t>
            </a:r>
          </a:p>
          <a:p>
            <a:pPr marL="542925" lvl="1" indent="-271462" algn="l">
              <a:lnSpc>
                <a:spcPts val="3600"/>
              </a:lnSpc>
            </a:pPr>
            <a:r>
              <a:rPr lang="en-US" sz="3000">
                <a:solidFill>
                  <a:srgbClr val="404040"/>
                </a:solidFill>
                <a:latin typeface="Trebuchet MS"/>
                <a:ea typeface="Trebuchet MS"/>
                <a:cs typeface="Trebuchet MS"/>
                <a:sym typeface="Trebuchet MS"/>
              </a:rPr>
              <a:t>Bacterial Infection : Campylobacter jejuni </a:t>
            </a:r>
            <a:r>
              <a:rPr lang="en-US" sz="3000">
                <a:solidFill>
                  <a:srgbClr val="FF0000"/>
                </a:solidFill>
                <a:latin typeface="Trebuchet MS"/>
                <a:ea typeface="Trebuchet MS"/>
                <a:cs typeface="Trebuchet MS"/>
                <a:sym typeface="Trebuchet MS"/>
              </a:rPr>
              <a:t>(m.c) </a:t>
            </a:r>
            <a:r>
              <a:rPr lang="en-US" sz="3000">
                <a:solidFill>
                  <a:srgbClr val="404040"/>
                </a:solidFill>
                <a:latin typeface="Trebuchet MS"/>
                <a:ea typeface="Trebuchet MS"/>
                <a:cs typeface="Trebuchet MS"/>
                <a:sym typeface="Trebuchet MS"/>
              </a:rPr>
              <a:t>, Mycoplasma Pneumonia .</a:t>
            </a:r>
          </a:p>
          <a:p>
            <a:pPr marL="542925" lvl="1" indent="-271462" algn="l">
              <a:lnSpc>
                <a:spcPts val="3600"/>
              </a:lnSpc>
            </a:pPr>
            <a:r>
              <a:rPr lang="en-US" sz="3000">
                <a:solidFill>
                  <a:srgbClr val="404040"/>
                </a:solidFill>
                <a:latin typeface="Trebuchet MS"/>
                <a:ea typeface="Trebuchet MS"/>
                <a:cs typeface="Trebuchet MS"/>
                <a:sym typeface="Trebuchet MS"/>
              </a:rPr>
              <a:t>Viral infections : CMV, EBV, HSV .</a:t>
            </a:r>
          </a:p>
          <a:p>
            <a:pPr marL="542925" lvl="1" indent="-271462" algn="l">
              <a:lnSpc>
                <a:spcPts val="3600"/>
              </a:lnSpc>
              <a:buFont typeface="Arial"/>
              <a:buChar char="•"/>
            </a:pPr>
            <a:r>
              <a:rPr lang="en-US" sz="3000">
                <a:solidFill>
                  <a:srgbClr val="404040"/>
                </a:solidFill>
                <a:latin typeface="Trebuchet MS"/>
                <a:ea typeface="Trebuchet MS"/>
                <a:cs typeface="Trebuchet MS"/>
                <a:sym typeface="Trebuchet MS"/>
              </a:rPr>
              <a:t> Recent Immunization </a:t>
            </a:r>
            <a:r>
              <a:rPr lang="en-US" sz="3000" b="1">
                <a:solidFill>
                  <a:srgbClr val="404040"/>
                </a:solidFill>
                <a:latin typeface="Trebuchet MS Bold"/>
                <a:ea typeface="Trebuchet MS Bold"/>
                <a:cs typeface="Trebuchet MS Bold"/>
                <a:sym typeface="Trebuchet MS Bold"/>
              </a:rPr>
              <a:t>:</a:t>
            </a:r>
          </a:p>
          <a:p>
            <a:pPr marL="1228725" lvl="2" indent="-409575" algn="l">
              <a:lnSpc>
                <a:spcPts val="3600"/>
              </a:lnSpc>
              <a:buFont typeface="Arial"/>
              <a:buChar char="⚬"/>
            </a:pPr>
            <a:r>
              <a:rPr lang="en-US" sz="3000">
                <a:solidFill>
                  <a:srgbClr val="404040"/>
                </a:solidFill>
                <a:latin typeface="Trebuchet MS"/>
                <a:ea typeface="Trebuchet MS"/>
                <a:cs typeface="Trebuchet MS"/>
                <a:sym typeface="Trebuchet MS"/>
              </a:rPr>
              <a:t>Swine influenza vaccine</a:t>
            </a:r>
          </a:p>
          <a:p>
            <a:pPr marL="1228725" lvl="2" indent="-409575" algn="l">
              <a:lnSpc>
                <a:spcPts val="3600"/>
              </a:lnSpc>
              <a:buFont typeface="Arial"/>
              <a:buChar char="⚬"/>
            </a:pPr>
            <a:r>
              <a:rPr lang="en-US" sz="3000">
                <a:solidFill>
                  <a:srgbClr val="404040"/>
                </a:solidFill>
                <a:latin typeface="Trebuchet MS"/>
                <a:ea typeface="Trebuchet MS"/>
                <a:cs typeface="Trebuchet MS"/>
                <a:sym typeface="Trebuchet MS"/>
              </a:rPr>
              <a:t>Older types of rabies vaccines</a:t>
            </a:r>
          </a:p>
          <a:p>
            <a:pPr marL="542925" lvl="1" indent="-271462" algn="l">
              <a:lnSpc>
                <a:spcPts val="3600"/>
              </a:lnSpc>
              <a:buFont typeface="Arial"/>
              <a:buChar char="•"/>
            </a:pPr>
            <a:r>
              <a:rPr lang="en-US" sz="3000">
                <a:solidFill>
                  <a:srgbClr val="404040"/>
                </a:solidFill>
                <a:latin typeface="Trebuchet MS"/>
                <a:ea typeface="Trebuchet MS"/>
                <a:cs typeface="Trebuchet MS"/>
                <a:sym typeface="Trebuchet MS"/>
              </a:rPr>
              <a:t> Usual associations :</a:t>
            </a:r>
          </a:p>
          <a:p>
            <a:pPr marL="1228725" lvl="2" indent="-409575" algn="l">
              <a:lnSpc>
                <a:spcPts val="3600"/>
              </a:lnSpc>
              <a:buFont typeface="Arial"/>
              <a:buChar char="⚬"/>
            </a:pPr>
            <a:r>
              <a:rPr lang="en-US" sz="3000">
                <a:solidFill>
                  <a:srgbClr val="404040"/>
                </a:solidFill>
                <a:latin typeface="Trebuchet MS"/>
                <a:ea typeface="Trebuchet MS"/>
                <a:cs typeface="Trebuchet MS"/>
                <a:sym typeface="Trebuchet MS"/>
              </a:rPr>
              <a:t>Hodgkin’s lymphoma</a:t>
            </a:r>
          </a:p>
          <a:p>
            <a:pPr marL="1228725" lvl="2" indent="-409575" algn="l">
              <a:lnSpc>
                <a:spcPts val="3600"/>
              </a:lnSpc>
              <a:buFont typeface="Arial"/>
              <a:buChar char="⚬"/>
            </a:pPr>
            <a:r>
              <a:rPr lang="en-US" sz="3000">
                <a:solidFill>
                  <a:srgbClr val="404040"/>
                </a:solidFill>
                <a:latin typeface="Trebuchet MS"/>
                <a:ea typeface="Trebuchet MS"/>
                <a:cs typeface="Trebuchet MS"/>
                <a:sym typeface="Trebuchet MS"/>
              </a:rPr>
              <a:t>HIV+ve pts</a:t>
            </a:r>
          </a:p>
          <a:p>
            <a:pPr marL="1228725" lvl="2" indent="-409575" algn="l">
              <a:lnSpc>
                <a:spcPts val="3600"/>
              </a:lnSpc>
              <a:buFont typeface="Arial"/>
              <a:buChar char="⚬"/>
            </a:pPr>
            <a:r>
              <a:rPr lang="en-US" sz="3000">
                <a:solidFill>
                  <a:srgbClr val="404040"/>
                </a:solidFill>
                <a:latin typeface="Trebuchet MS"/>
                <a:ea typeface="Trebuchet MS"/>
                <a:cs typeface="Trebuchet MS"/>
                <a:sym typeface="Trebuchet MS"/>
              </a:rPr>
              <a:t>SLE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950595"/>
            <a:ext cx="12712122" cy="1899285"/>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Pathophysiology</a:t>
            </a:r>
          </a:p>
          <a:p>
            <a:pPr algn="l">
              <a:lnSpc>
                <a:spcPts val="6480"/>
              </a:lnSpc>
            </a:pPr>
            <a:endParaRPr lang="en-US" sz="5400">
              <a:solidFill>
                <a:srgbClr val="90C226"/>
              </a:solidFill>
              <a:latin typeface="Trebuchet MS"/>
              <a:ea typeface="Trebuchet MS"/>
              <a:cs typeface="Trebuchet MS"/>
              <a:sym typeface="Trebuchet MS"/>
            </a:endParaRPr>
          </a:p>
        </p:txBody>
      </p:sp>
      <p:sp>
        <p:nvSpPr>
          <p:cNvPr id="21" name="TextBox 21"/>
          <p:cNvSpPr txBox="1"/>
          <p:nvPr/>
        </p:nvSpPr>
        <p:spPr>
          <a:xfrm>
            <a:off x="356326" y="2211639"/>
            <a:ext cx="12919890" cy="7877241"/>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 It is an </a:t>
            </a:r>
            <a:r>
              <a:rPr lang="en-US" sz="3600">
                <a:solidFill>
                  <a:srgbClr val="FF0000"/>
                </a:solidFill>
                <a:latin typeface="Trebuchet MS"/>
                <a:ea typeface="Trebuchet MS"/>
                <a:cs typeface="Trebuchet MS"/>
                <a:sym typeface="Trebuchet MS"/>
              </a:rPr>
              <a:t>immune mediated</a:t>
            </a:r>
            <a:r>
              <a:rPr lang="en-US" sz="3600">
                <a:solidFill>
                  <a:srgbClr val="404040"/>
                </a:solidFill>
                <a:latin typeface="Trebuchet MS"/>
                <a:ea typeface="Trebuchet MS"/>
                <a:cs typeface="Trebuchet MS"/>
                <a:sym typeface="Trebuchet MS"/>
              </a:rPr>
              <a:t> process that leads to neuropathy .</a:t>
            </a:r>
          </a:p>
          <a:p>
            <a:pPr marL="651510" lvl="1" indent="-325755" algn="l">
              <a:lnSpc>
                <a:spcPts val="4320"/>
              </a:lnSpc>
            </a:pPr>
            <a:r>
              <a:rPr lang="en-US" sz="3600">
                <a:solidFill>
                  <a:srgbClr val="404040"/>
                </a:solidFill>
                <a:latin typeface="Trebuchet MS"/>
                <a:ea typeface="Trebuchet MS"/>
                <a:cs typeface="Trebuchet MS"/>
                <a:sym typeface="Trebuchet MS"/>
              </a:rPr>
              <a:t>After the infection  molecular mimicry against gangliosides of the peripheral nerve membrane  leads to the production of </a:t>
            </a:r>
            <a:r>
              <a:rPr lang="en-US" sz="3600">
                <a:solidFill>
                  <a:srgbClr val="FF0000"/>
                </a:solidFill>
                <a:latin typeface="Trebuchet MS"/>
                <a:ea typeface="Trebuchet MS"/>
                <a:cs typeface="Trebuchet MS"/>
                <a:sym typeface="Trebuchet MS"/>
              </a:rPr>
              <a:t>AutoAntibodies</a:t>
            </a:r>
            <a:r>
              <a:rPr lang="en-US" sz="3600">
                <a:solidFill>
                  <a:srgbClr val="404040"/>
                </a:solidFill>
                <a:latin typeface="Trebuchet MS"/>
                <a:ea typeface="Trebuchet MS"/>
                <a:cs typeface="Trebuchet MS"/>
                <a:sym typeface="Trebuchet MS"/>
              </a:rPr>
              <a:t> that destructs various parts of myelin sheath in the neuron  demyelination occurs . </a:t>
            </a:r>
          </a:p>
          <a:p>
            <a:pPr marL="488632" lvl="1" indent="-244316" algn="l">
              <a:lnSpc>
                <a:spcPts val="3240"/>
              </a:lnSpc>
              <a:buFont typeface="Arial"/>
              <a:buChar char="•"/>
            </a:pPr>
            <a:r>
              <a:rPr lang="en-US" sz="2700">
                <a:solidFill>
                  <a:srgbClr val="404040"/>
                </a:solidFill>
                <a:latin typeface="Trebuchet MS"/>
                <a:ea typeface="Trebuchet MS"/>
                <a:cs typeface="Trebuchet MS"/>
                <a:sym typeface="Trebuchet MS"/>
              </a:rPr>
              <a:t>conduction block</a:t>
            </a:r>
          </a:p>
          <a:p>
            <a:pPr marL="488632" lvl="1" indent="-244316" algn="l">
              <a:lnSpc>
                <a:spcPts val="3240"/>
              </a:lnSpc>
              <a:buFont typeface="Arial"/>
              <a:buChar char="•"/>
            </a:pPr>
            <a:r>
              <a:rPr lang="en-US" sz="2700">
                <a:solidFill>
                  <a:srgbClr val="404040"/>
                </a:solidFill>
                <a:latin typeface="Trebuchet MS"/>
                <a:ea typeface="Trebuchet MS"/>
                <a:cs typeface="Trebuchet MS"/>
                <a:sym typeface="Trebuchet MS"/>
              </a:rPr>
              <a:t>if severe regeneration will be delayed so greater disability </a:t>
            </a:r>
          </a:p>
          <a:p>
            <a:pPr marL="651510" lvl="1" indent="-325755" algn="l">
              <a:lnSpc>
                <a:spcPts val="4320"/>
              </a:lnSpc>
            </a:pPr>
            <a:endParaRPr lang="en-US" sz="2700">
              <a:solidFill>
                <a:srgbClr val="404040"/>
              </a:solidFill>
              <a:latin typeface="Trebuchet MS"/>
              <a:ea typeface="Trebuchet MS"/>
              <a:cs typeface="Trebuchet MS"/>
              <a:sym typeface="Trebuchet MS"/>
            </a:endParaRPr>
          </a:p>
          <a:p>
            <a:pPr marL="488632" lvl="1" indent="-244316" algn="l">
              <a:lnSpc>
                <a:spcPts val="3240"/>
              </a:lnSpc>
            </a:pPr>
            <a:r>
              <a:rPr lang="en-US" sz="2700">
                <a:solidFill>
                  <a:srgbClr val="FF0000"/>
                </a:solidFill>
                <a:latin typeface="Arimo"/>
                <a:ea typeface="Arimo"/>
                <a:cs typeface="Arimo"/>
                <a:sym typeface="Arimo"/>
              </a:rPr>
              <a:t>Anti-GM1 and anti-GQ1B  neuromuscular junction </a:t>
            </a:r>
          </a:p>
          <a:p>
            <a:pPr marL="488632" lvl="1" indent="-244316" algn="l">
              <a:lnSpc>
                <a:spcPts val="3240"/>
              </a:lnSpc>
            </a:pPr>
            <a:r>
              <a:rPr lang="en-US" sz="2700">
                <a:solidFill>
                  <a:srgbClr val="FF0000"/>
                </a:solidFill>
                <a:latin typeface="Arimo"/>
                <a:ea typeface="Arimo"/>
                <a:cs typeface="Arimo"/>
                <a:sym typeface="Arimo"/>
              </a:rPr>
              <a:t>Anti GD1a  nodes of Ranvier</a:t>
            </a:r>
          </a:p>
          <a:p>
            <a:pPr marL="651510" lvl="1" indent="-325755" algn="l">
              <a:lnSpc>
                <a:spcPts val="4320"/>
              </a:lnSpc>
            </a:pPr>
            <a:endParaRPr lang="en-US" sz="2700">
              <a:solidFill>
                <a:srgbClr val="FF0000"/>
              </a:solidFill>
              <a:latin typeface="Arimo"/>
              <a:ea typeface="Arimo"/>
              <a:cs typeface="Arimo"/>
              <a:sym typeface="Arimo"/>
            </a:endParaRPr>
          </a:p>
        </p:txBody>
      </p:sp>
      <p:sp>
        <p:nvSpPr>
          <p:cNvPr id="22" name="Freeform 22" descr="C:\Users\Taha\Desktop\guillaine-2.jpg"/>
          <p:cNvSpPr/>
          <p:nvPr/>
        </p:nvSpPr>
        <p:spPr>
          <a:xfrm>
            <a:off x="13159888" y="2693272"/>
            <a:ext cx="5060199" cy="5764926"/>
          </a:xfrm>
          <a:custGeom>
            <a:avLst/>
            <a:gdLst/>
            <a:ahLst/>
            <a:cxnLst/>
            <a:rect l="l" t="t" r="r" b="b"/>
            <a:pathLst>
              <a:path w="5060199" h="5764926">
                <a:moveTo>
                  <a:pt x="0" y="0"/>
                </a:moveTo>
                <a:lnTo>
                  <a:pt x="5060200" y="0"/>
                </a:lnTo>
                <a:lnTo>
                  <a:pt x="5060200" y="5764927"/>
                </a:lnTo>
                <a:lnTo>
                  <a:pt x="0" y="5764927"/>
                </a:lnTo>
                <a:lnTo>
                  <a:pt x="0" y="0"/>
                </a:lnTo>
                <a:close/>
              </a:path>
            </a:pathLst>
          </a:custGeom>
          <a:blipFill>
            <a:blip r:embed="rId2"/>
            <a:stretch>
              <a:fillRect b="-62047"/>
            </a:stretch>
          </a:blipFill>
        </p:spPr>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91442" y="36195"/>
            <a:ext cx="7948749" cy="1877514"/>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Clinical Manifestations</a:t>
            </a:r>
          </a:p>
          <a:p>
            <a:pPr algn="l">
              <a:lnSpc>
                <a:spcPts val="3600"/>
              </a:lnSpc>
            </a:pPr>
            <a:r>
              <a:rPr lang="en-US" sz="3000">
                <a:solidFill>
                  <a:srgbClr val="C42F1A"/>
                </a:solidFill>
                <a:latin typeface="Trebuchet MS"/>
                <a:ea typeface="Trebuchet MS"/>
                <a:cs typeface="Trebuchet MS"/>
                <a:sym typeface="Trebuchet MS"/>
              </a:rPr>
              <a:t>1)motor     2)sensory     3)autonomic</a:t>
            </a:r>
          </a:p>
        </p:txBody>
      </p:sp>
      <p:sp>
        <p:nvSpPr>
          <p:cNvPr id="21" name="TextBox 21"/>
          <p:cNvSpPr txBox="1"/>
          <p:nvPr/>
        </p:nvSpPr>
        <p:spPr>
          <a:xfrm>
            <a:off x="312782" y="1482297"/>
            <a:ext cx="15031722" cy="8595698"/>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At first : </a:t>
            </a:r>
          </a:p>
          <a:p>
            <a:pPr marL="651510" lvl="1" indent="-325755" algn="l">
              <a:lnSpc>
                <a:spcPts val="4320"/>
              </a:lnSpc>
            </a:pPr>
            <a:r>
              <a:rPr lang="en-US" sz="3600">
                <a:solidFill>
                  <a:srgbClr val="404040"/>
                </a:solidFill>
                <a:latin typeface="Trebuchet MS"/>
                <a:ea typeface="Trebuchet MS"/>
                <a:cs typeface="Trebuchet MS"/>
                <a:sym typeface="Trebuchet MS"/>
              </a:rPr>
              <a:t>*back and limb pain </a:t>
            </a:r>
          </a:p>
          <a:p>
            <a:pPr marL="651510" lvl="1" indent="-325755" algn="l">
              <a:lnSpc>
                <a:spcPts val="4320"/>
              </a:lnSpc>
            </a:pPr>
            <a:r>
              <a:rPr lang="en-US" sz="3600">
                <a:solidFill>
                  <a:srgbClr val="404040"/>
                </a:solidFill>
                <a:latin typeface="Trebuchet MS"/>
                <a:ea typeface="Trebuchet MS"/>
                <a:cs typeface="Trebuchet MS"/>
                <a:sym typeface="Trebuchet MS"/>
              </a:rPr>
              <a:t>*weakness</a:t>
            </a:r>
          </a:p>
          <a:p>
            <a:pPr marL="651510" lvl="1" indent="-325755" algn="l">
              <a:lnSpc>
                <a:spcPts val="4320"/>
              </a:lnSpc>
            </a:pPr>
            <a:r>
              <a:rPr lang="en-US" sz="3600">
                <a:solidFill>
                  <a:srgbClr val="404040"/>
                </a:solidFill>
                <a:latin typeface="Trebuchet MS"/>
                <a:ea typeface="Trebuchet MS"/>
                <a:cs typeface="Trebuchet MS"/>
                <a:sym typeface="Trebuchet MS"/>
              </a:rPr>
              <a:t>*acroparesthesia ( paresthesia affecting distal extremities )  </a:t>
            </a:r>
          </a:p>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 After few days from onset :</a:t>
            </a:r>
          </a:p>
          <a:p>
            <a:pPr marL="651510" lvl="1" indent="-325755" algn="l">
              <a:lnSpc>
                <a:spcPts val="4320"/>
              </a:lnSpc>
            </a:pPr>
            <a:r>
              <a:rPr lang="en-US" sz="3600">
                <a:solidFill>
                  <a:srgbClr val="404040"/>
                </a:solidFill>
                <a:latin typeface="Trebuchet MS"/>
                <a:ea typeface="Trebuchet MS"/>
                <a:cs typeface="Trebuchet MS"/>
                <a:sym typeface="Trebuchet MS"/>
              </a:rPr>
              <a:t>*LANDRY’S ascending paralysis ( symmetrical , from lower limbs till it hits respiratory muscles  respiratory failure  </a:t>
            </a:r>
            <a:r>
              <a:rPr lang="en-US" sz="3600">
                <a:solidFill>
                  <a:srgbClr val="FF0000"/>
                </a:solidFill>
                <a:latin typeface="Trebuchet MS"/>
                <a:ea typeface="Trebuchet MS"/>
                <a:cs typeface="Trebuchet MS"/>
                <a:sym typeface="Trebuchet MS"/>
              </a:rPr>
              <a:t>emergent care </a:t>
            </a:r>
            <a:r>
              <a:rPr lang="en-US" sz="3600">
                <a:solidFill>
                  <a:srgbClr val="000000"/>
                </a:solidFill>
                <a:latin typeface="Trebuchet MS"/>
                <a:ea typeface="Trebuchet MS"/>
                <a:cs typeface="Trebuchet MS"/>
                <a:sym typeface="Trebuchet MS"/>
              </a:rPr>
              <a:t>)</a:t>
            </a:r>
          </a:p>
          <a:p>
            <a:pPr marL="651510" lvl="1" indent="-325755" algn="l">
              <a:lnSpc>
                <a:spcPts val="4320"/>
              </a:lnSpc>
            </a:pPr>
            <a:r>
              <a:rPr lang="en-US" sz="3600">
                <a:solidFill>
                  <a:srgbClr val="000000"/>
                </a:solidFill>
                <a:latin typeface="Trebuchet MS"/>
                <a:ea typeface="Trebuchet MS"/>
                <a:cs typeface="Trebuchet MS"/>
                <a:sym typeface="Trebuchet MS"/>
              </a:rPr>
              <a:t>*hyporeflxia or areflexia ( usually starts from lower limbs )</a:t>
            </a:r>
          </a:p>
          <a:p>
            <a:pPr marL="651510" lvl="1" indent="-325755" algn="l">
              <a:lnSpc>
                <a:spcPts val="4320"/>
              </a:lnSpc>
            </a:pPr>
            <a:r>
              <a:rPr lang="en-US" sz="3600">
                <a:solidFill>
                  <a:srgbClr val="000000"/>
                </a:solidFill>
                <a:latin typeface="Trebuchet MS"/>
                <a:ea typeface="Trebuchet MS"/>
                <a:cs typeface="Trebuchet MS"/>
                <a:sym typeface="Trebuchet MS"/>
              </a:rPr>
              <a:t>*more sever pain and paresthesia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107441" y="950595"/>
            <a:ext cx="12712122" cy="1899285"/>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Cont.</a:t>
            </a:r>
          </a:p>
        </p:txBody>
      </p:sp>
      <p:sp>
        <p:nvSpPr>
          <p:cNvPr id="21" name="TextBox 21"/>
          <p:cNvSpPr txBox="1"/>
          <p:nvPr/>
        </p:nvSpPr>
        <p:spPr>
          <a:xfrm>
            <a:off x="421641" y="2734154"/>
            <a:ext cx="14628948" cy="5748770"/>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404040"/>
                </a:solidFill>
                <a:latin typeface="Trebuchet MS"/>
                <a:ea typeface="Trebuchet MS"/>
                <a:cs typeface="Trebuchet MS"/>
                <a:sym typeface="Trebuchet MS"/>
              </a:rPr>
              <a:t>C</a:t>
            </a:r>
            <a:r>
              <a:rPr lang="en-US" sz="3600">
                <a:solidFill>
                  <a:srgbClr val="000000"/>
                </a:solidFill>
                <a:latin typeface="Trebuchet MS"/>
                <a:ea typeface="Trebuchet MS"/>
                <a:cs typeface="Trebuchet MS"/>
                <a:sym typeface="Trebuchet MS"/>
              </a:rPr>
              <a:t>ardiovascular dysfunction ( arrhythmia , BP dysregulation ) </a:t>
            </a:r>
          </a:p>
          <a:p>
            <a:pPr marL="651510" lvl="1" indent="-325755" algn="l">
              <a:lnSpc>
                <a:spcPts val="4320"/>
              </a:lnSpc>
              <a:buFont typeface="Arial"/>
              <a:buChar char="•"/>
            </a:pPr>
            <a:r>
              <a:rPr lang="en-US" sz="3600">
                <a:solidFill>
                  <a:srgbClr val="000000"/>
                </a:solidFill>
                <a:latin typeface="Trebuchet MS"/>
                <a:ea typeface="Trebuchet MS"/>
                <a:cs typeface="Trebuchet MS"/>
                <a:sym typeface="Trebuchet MS"/>
              </a:rPr>
              <a:t>Urinary dysfunction </a:t>
            </a:r>
          </a:p>
          <a:p>
            <a:pPr marL="651510" lvl="1" indent="-325755" algn="l">
              <a:lnSpc>
                <a:spcPts val="4320"/>
              </a:lnSpc>
              <a:buFont typeface="Arial"/>
              <a:buChar char="•"/>
            </a:pPr>
            <a:r>
              <a:rPr lang="en-US" sz="3600">
                <a:solidFill>
                  <a:srgbClr val="000000"/>
                </a:solidFill>
                <a:latin typeface="Trebuchet MS"/>
                <a:ea typeface="Trebuchet MS"/>
                <a:cs typeface="Trebuchet MS"/>
                <a:sym typeface="Trebuchet MS"/>
              </a:rPr>
              <a:t>Intestinal dysfunction </a:t>
            </a:r>
          </a:p>
          <a:p>
            <a:pPr marL="651510" lvl="1" indent="-325755" algn="l">
              <a:lnSpc>
                <a:spcPts val="4320"/>
              </a:lnSpc>
              <a:buFont typeface="Arial"/>
              <a:buChar char="•"/>
            </a:pPr>
            <a:r>
              <a:rPr lang="en-US" sz="3600">
                <a:solidFill>
                  <a:srgbClr val="000000"/>
                </a:solidFill>
                <a:latin typeface="Trebuchet MS"/>
                <a:ea typeface="Trebuchet MS"/>
                <a:cs typeface="Trebuchet MS"/>
                <a:sym typeface="Trebuchet MS"/>
              </a:rPr>
              <a:t>Cranial nerve involvement  ( facial diplagia , glossopharyngeal and vagal paralysis ) (</a:t>
            </a:r>
            <a:r>
              <a:rPr lang="en-US" sz="3600">
                <a:solidFill>
                  <a:srgbClr val="FF0000"/>
                </a:solidFill>
                <a:latin typeface="Trebuchet MS"/>
                <a:ea typeface="Trebuchet MS"/>
                <a:cs typeface="Trebuchet MS"/>
                <a:sym typeface="Trebuchet MS"/>
              </a:rPr>
              <a:t>drooling</a:t>
            </a:r>
            <a:r>
              <a:rPr lang="en-US" sz="3600">
                <a:solidFill>
                  <a:srgbClr val="404040"/>
                </a:solidFill>
                <a:latin typeface="Trebuchet MS"/>
                <a:ea typeface="Trebuchet MS"/>
                <a:cs typeface="Trebuchet MS"/>
                <a:sym typeface="Trebuchet MS"/>
              </a:rPr>
              <a:t> , </a:t>
            </a:r>
            <a:r>
              <a:rPr lang="en-US" sz="3600">
                <a:solidFill>
                  <a:srgbClr val="FF0000"/>
                </a:solidFill>
                <a:latin typeface="Trebuchet MS"/>
                <a:ea typeface="Trebuchet MS"/>
                <a:cs typeface="Trebuchet MS"/>
                <a:sym typeface="Trebuchet MS"/>
              </a:rPr>
              <a:t>dysphagia</a:t>
            </a:r>
            <a:r>
              <a:rPr lang="en-US" sz="3600">
                <a:solidFill>
                  <a:srgbClr val="404040"/>
                </a:solidFill>
                <a:latin typeface="Trebuchet MS"/>
                <a:ea typeface="Trebuchet MS"/>
                <a:cs typeface="Trebuchet MS"/>
                <a:sym typeface="Trebuchet MS"/>
              </a:rPr>
              <a:t> (and </a:t>
            </a:r>
            <a:r>
              <a:rPr lang="en-US" sz="3600">
                <a:solidFill>
                  <a:srgbClr val="FF0000"/>
                </a:solidFill>
                <a:latin typeface="Trebuchet MS"/>
                <a:ea typeface="Trebuchet MS"/>
                <a:cs typeface="Trebuchet MS"/>
                <a:sym typeface="Trebuchet MS"/>
              </a:rPr>
              <a:t>nasal</a:t>
            </a:r>
            <a:r>
              <a:rPr lang="en-US" sz="3600">
                <a:solidFill>
                  <a:srgbClr val="404040"/>
                </a:solidFill>
                <a:latin typeface="Trebuchet MS"/>
                <a:ea typeface="Trebuchet MS"/>
                <a:cs typeface="Trebuchet MS"/>
                <a:sym typeface="Trebuchet MS"/>
              </a:rPr>
              <a:t> </a:t>
            </a:r>
            <a:r>
              <a:rPr lang="en-US" sz="3600">
                <a:solidFill>
                  <a:srgbClr val="FF0000"/>
                </a:solidFill>
                <a:latin typeface="Trebuchet MS"/>
                <a:ea typeface="Trebuchet MS"/>
                <a:cs typeface="Trebuchet MS"/>
                <a:sym typeface="Trebuchet MS"/>
              </a:rPr>
              <a:t>regurgitation</a:t>
            </a:r>
            <a:r>
              <a:rPr lang="en-US" sz="3600">
                <a:solidFill>
                  <a:srgbClr val="404040"/>
                </a:solidFill>
                <a:latin typeface="Trebuchet MS"/>
                <a:ea typeface="Trebuchet MS"/>
                <a:cs typeface="Trebuchet MS"/>
                <a:sym typeface="Trebuchet MS"/>
              </a:rPr>
              <a:t>) and </a:t>
            </a:r>
            <a:r>
              <a:rPr lang="en-US" sz="3600">
                <a:solidFill>
                  <a:srgbClr val="FF0000"/>
                </a:solidFill>
                <a:latin typeface="Trebuchet MS"/>
                <a:ea typeface="Trebuchet MS"/>
                <a:cs typeface="Trebuchet MS"/>
                <a:sym typeface="Trebuchet MS"/>
              </a:rPr>
              <a:t>slurred</a:t>
            </a:r>
            <a:r>
              <a:rPr lang="en-US" sz="3600">
                <a:solidFill>
                  <a:srgbClr val="404040"/>
                </a:solidFill>
                <a:latin typeface="Trebuchet MS"/>
                <a:ea typeface="Trebuchet MS"/>
                <a:cs typeface="Trebuchet MS"/>
                <a:sym typeface="Trebuchet MS"/>
              </a:rPr>
              <a:t> </a:t>
            </a:r>
            <a:r>
              <a:rPr lang="en-US" sz="3600">
                <a:solidFill>
                  <a:srgbClr val="FF0000"/>
                </a:solidFill>
                <a:latin typeface="Trebuchet MS"/>
                <a:ea typeface="Trebuchet MS"/>
                <a:cs typeface="Trebuchet MS"/>
                <a:sym typeface="Trebuchet MS"/>
              </a:rPr>
              <a:t>speech</a:t>
            </a:r>
            <a:r>
              <a:rPr lang="en-US" sz="3600">
                <a:solidFill>
                  <a:srgbClr val="404040"/>
                </a:solidFill>
                <a:latin typeface="Trebuchet MS"/>
                <a:ea typeface="Trebuchet MS"/>
                <a:cs typeface="Trebuchet MS"/>
                <a:sym typeface="Trebuchet MS"/>
              </a:rPr>
              <a:t>. </a:t>
            </a:r>
          </a:p>
          <a:p>
            <a:pPr marL="651510" lvl="1" indent="-325755" algn="l">
              <a:lnSpc>
                <a:spcPts val="4320"/>
              </a:lnSpc>
            </a:pPr>
            <a:endParaRPr lang="en-US" sz="3600">
              <a:solidFill>
                <a:srgbClr val="404040"/>
              </a:solidFill>
              <a:latin typeface="Trebuchet MS"/>
              <a:ea typeface="Trebuchet MS"/>
              <a:cs typeface="Trebuchet MS"/>
              <a:sym typeface="Trebuchet M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74</a:t>
            </a:r>
          </a:p>
        </p:txBody>
      </p:sp>
      <p:sp>
        <p:nvSpPr>
          <p:cNvPr id="21" name="TextBox 21"/>
          <p:cNvSpPr txBox="1"/>
          <p:nvPr/>
        </p:nvSpPr>
        <p:spPr>
          <a:xfrm>
            <a:off x="200296" y="36195"/>
            <a:ext cx="12161520" cy="1632585"/>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Clinical course</a:t>
            </a:r>
          </a:p>
        </p:txBody>
      </p:sp>
      <p:sp>
        <p:nvSpPr>
          <p:cNvPr id="22" name="TextBox 22"/>
          <p:cNvSpPr txBox="1"/>
          <p:nvPr/>
        </p:nvSpPr>
        <p:spPr>
          <a:xfrm>
            <a:off x="298269" y="893445"/>
            <a:ext cx="17060091" cy="9347835"/>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404040"/>
                </a:solidFill>
                <a:latin typeface="Trebuchet MS"/>
                <a:ea typeface="Trebuchet MS"/>
                <a:cs typeface="Trebuchet MS"/>
                <a:sym typeface="Trebuchet MS"/>
              </a:rPr>
              <a:t>Usually benign.</a:t>
            </a:r>
          </a:p>
          <a:p>
            <a:pPr marL="542925" lvl="1" indent="-271462" algn="l">
              <a:lnSpc>
                <a:spcPts val="3600"/>
              </a:lnSpc>
              <a:buFont typeface="Arial"/>
              <a:buChar char="•"/>
            </a:pPr>
            <a:r>
              <a:rPr lang="en-US" sz="3000">
                <a:solidFill>
                  <a:srgbClr val="404040"/>
                </a:solidFill>
                <a:latin typeface="Trebuchet MS"/>
                <a:ea typeface="Trebuchet MS"/>
                <a:cs typeface="Trebuchet MS"/>
                <a:sym typeface="Trebuchet MS"/>
              </a:rPr>
              <a:t>Spontaneous recovery begins within 2-3wks.</a:t>
            </a:r>
          </a:p>
          <a:p>
            <a:pPr marL="542925" lvl="1" indent="-271462" algn="l">
              <a:lnSpc>
                <a:spcPts val="3600"/>
              </a:lnSpc>
              <a:buFont typeface="Arial"/>
              <a:buChar char="•"/>
            </a:pPr>
            <a:r>
              <a:rPr lang="en-US" sz="3000">
                <a:solidFill>
                  <a:srgbClr val="404040"/>
                </a:solidFill>
                <a:latin typeface="Trebuchet MS"/>
                <a:ea typeface="Trebuchet MS"/>
                <a:cs typeface="Trebuchet MS"/>
                <a:sym typeface="Trebuchet MS"/>
              </a:rPr>
              <a:t>Most pts. Regain full muscular strength, but some may have residual weakness.</a:t>
            </a:r>
          </a:p>
          <a:p>
            <a:pPr marL="542925" lvl="1" indent="-271462" algn="l">
              <a:lnSpc>
                <a:spcPts val="3600"/>
              </a:lnSpc>
              <a:buFont typeface="Arial"/>
              <a:buChar char="•"/>
            </a:pPr>
            <a:r>
              <a:rPr lang="en-US" sz="3000">
                <a:solidFill>
                  <a:srgbClr val="404040"/>
                </a:solidFill>
                <a:latin typeface="Trebuchet MS"/>
                <a:ea typeface="Trebuchet MS"/>
                <a:cs typeface="Trebuchet MS"/>
                <a:sym typeface="Trebuchet MS"/>
              </a:rPr>
              <a:t>Tendon reflexes are last to recover.</a:t>
            </a:r>
          </a:p>
          <a:p>
            <a:pPr marL="542925" lvl="1" indent="-271462" algn="l">
              <a:lnSpc>
                <a:spcPts val="3600"/>
              </a:lnSpc>
              <a:buFont typeface="Arial"/>
              <a:buChar char="•"/>
            </a:pPr>
            <a:r>
              <a:rPr lang="en-US" sz="3000">
                <a:solidFill>
                  <a:srgbClr val="404040"/>
                </a:solidFill>
                <a:latin typeface="Trebuchet MS"/>
                <a:ea typeface="Trebuchet MS"/>
                <a:cs typeface="Trebuchet MS"/>
                <a:sym typeface="Trebuchet MS"/>
              </a:rPr>
              <a:t>Improvement of weakness progresses for bulbar function downward.</a:t>
            </a:r>
          </a:p>
          <a:p>
            <a:pPr marL="515779" lvl="1" indent="-257889" algn="l">
              <a:lnSpc>
                <a:spcPts val="3419"/>
              </a:lnSpc>
              <a:buFont typeface="Arial"/>
              <a:buChar char="•"/>
            </a:pPr>
            <a:r>
              <a:rPr lang="en-US" sz="2850">
                <a:solidFill>
                  <a:srgbClr val="404040"/>
                </a:solidFill>
                <a:latin typeface="Trebuchet MS"/>
                <a:ea typeface="Trebuchet MS"/>
                <a:cs typeface="Trebuchet MS"/>
                <a:sym typeface="Trebuchet MS"/>
              </a:rPr>
              <a:t>7% of children with GBS may have relapse.</a:t>
            </a:r>
          </a:p>
          <a:p>
            <a:pPr marL="515779" lvl="1" indent="-257889" algn="l">
              <a:lnSpc>
                <a:spcPts val="3419"/>
              </a:lnSpc>
              <a:buFont typeface="Arial"/>
              <a:buChar char="•"/>
            </a:pPr>
            <a:r>
              <a:rPr lang="en-US" sz="2850">
                <a:solidFill>
                  <a:srgbClr val="404040"/>
                </a:solidFill>
                <a:latin typeface="Trebuchet MS"/>
                <a:ea typeface="Trebuchet MS"/>
                <a:cs typeface="Trebuchet MS"/>
                <a:sym typeface="Trebuchet MS"/>
              </a:rPr>
              <a:t>Chronic form (variants)of GBS may be present in some pts. called:</a:t>
            </a:r>
          </a:p>
          <a:p>
            <a:pPr marL="1025366" lvl="2" indent="-341789" algn="l">
              <a:lnSpc>
                <a:spcPts val="3419"/>
              </a:lnSpc>
              <a:buFont typeface="Arial"/>
              <a:buChar char="⚬"/>
            </a:pPr>
            <a:r>
              <a:rPr lang="en-US" sz="2850">
                <a:solidFill>
                  <a:srgbClr val="404040"/>
                </a:solidFill>
                <a:latin typeface="Trebuchet MS"/>
                <a:ea typeface="Trebuchet MS"/>
                <a:cs typeface="Trebuchet MS"/>
                <a:sym typeface="Trebuchet MS"/>
              </a:rPr>
              <a:t>Chronic Relapsing Polyradiculopathy OR</a:t>
            </a:r>
          </a:p>
          <a:p>
            <a:pPr marL="1025366" lvl="2" indent="-341789" algn="l">
              <a:lnSpc>
                <a:spcPts val="3419"/>
              </a:lnSpc>
              <a:buFont typeface="Arial"/>
              <a:buChar char="⚬"/>
            </a:pPr>
            <a:r>
              <a:rPr lang="en-US" sz="2850">
                <a:solidFill>
                  <a:srgbClr val="404040"/>
                </a:solidFill>
                <a:latin typeface="Trebuchet MS"/>
                <a:ea typeface="Trebuchet MS"/>
                <a:cs typeface="Trebuchet MS"/>
                <a:sym typeface="Trebuchet MS"/>
              </a:rPr>
              <a:t>Chronic Inflammatory demyelinating polyradiculopathy OR</a:t>
            </a:r>
          </a:p>
          <a:p>
            <a:pPr marL="1025366" lvl="2" indent="-341789" algn="l">
              <a:lnSpc>
                <a:spcPts val="3419"/>
              </a:lnSpc>
              <a:buFont typeface="Arial"/>
              <a:buChar char="⚬"/>
            </a:pPr>
            <a:r>
              <a:rPr lang="en-US" sz="2850">
                <a:solidFill>
                  <a:srgbClr val="404040"/>
                </a:solidFill>
                <a:latin typeface="Trebuchet MS"/>
                <a:ea typeface="Trebuchet MS"/>
                <a:cs typeface="Trebuchet MS"/>
                <a:sym typeface="Trebuchet MS"/>
              </a:rPr>
              <a:t>Chronic unremitting polyradiculopathy</a:t>
            </a:r>
          </a:p>
          <a:p>
            <a:pPr marL="1079333" lvl="2" indent="-359778" algn="l">
              <a:lnSpc>
                <a:spcPts val="3600"/>
              </a:lnSpc>
            </a:pPr>
            <a:r>
              <a:rPr lang="en-US" sz="3000">
                <a:solidFill>
                  <a:srgbClr val="404040"/>
                </a:solidFill>
                <a:latin typeface="Trebuchet MS"/>
                <a:ea typeface="Trebuchet MS"/>
                <a:cs typeface="Trebuchet MS"/>
                <a:sym typeface="Trebuchet MS"/>
              </a:rPr>
              <a:t>Death may occur if recognized late</a:t>
            </a:r>
          </a:p>
          <a:p>
            <a:pPr marL="1079333" lvl="2" indent="-359778" algn="l">
              <a:lnSpc>
                <a:spcPts val="3600"/>
              </a:lnSpc>
            </a:pPr>
            <a:endParaRPr lang="en-US" sz="3000">
              <a:solidFill>
                <a:srgbClr val="404040"/>
              </a:solidFill>
              <a:latin typeface="Trebuchet MS"/>
              <a:ea typeface="Trebuchet MS"/>
              <a:cs typeface="Trebuchet MS"/>
              <a:sym typeface="Trebuchet MS"/>
            </a:endParaRPr>
          </a:p>
          <a:p>
            <a:pPr marL="1079333" lvl="2" indent="-359778" algn="l">
              <a:lnSpc>
                <a:spcPts val="3600"/>
              </a:lnSpc>
            </a:pPr>
            <a:endParaRPr lang="en-US" sz="3000">
              <a:solidFill>
                <a:srgbClr val="404040"/>
              </a:solidFill>
              <a:latin typeface="Trebuchet MS"/>
              <a:ea typeface="Trebuchet MS"/>
              <a:cs typeface="Trebuchet MS"/>
              <a:sym typeface="Trebuchet MS"/>
            </a:endParaRP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563156" y="36195"/>
            <a:ext cx="12712122" cy="1899285"/>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Variants or sub types </a:t>
            </a:r>
          </a:p>
        </p:txBody>
      </p:sp>
      <p:sp>
        <p:nvSpPr>
          <p:cNvPr id="21" name="TextBox 21"/>
          <p:cNvSpPr txBox="1"/>
          <p:nvPr/>
        </p:nvSpPr>
        <p:spPr>
          <a:xfrm>
            <a:off x="650241" y="1339422"/>
            <a:ext cx="16403321" cy="8716801"/>
          </a:xfrm>
          <a:prstGeom prst="rect">
            <a:avLst/>
          </a:prstGeom>
        </p:spPr>
        <p:txBody>
          <a:bodyPr lIns="0" tIns="0" rIns="0" bIns="0" rtlCol="0" anchor="t">
            <a:spAutoFit/>
          </a:bodyPr>
          <a:lstStyle/>
          <a:p>
            <a:pPr marL="760095" lvl="1" indent="-380048" algn="l">
              <a:lnSpc>
                <a:spcPts val="5040"/>
              </a:lnSpc>
              <a:buAutoNum type="arabicPeriod"/>
            </a:pPr>
            <a:r>
              <a:rPr lang="en-US" sz="4200">
                <a:solidFill>
                  <a:srgbClr val="000000"/>
                </a:solidFill>
                <a:latin typeface="Trebuchet MS"/>
                <a:ea typeface="Trebuchet MS"/>
                <a:cs typeface="Trebuchet MS"/>
                <a:sym typeface="Trebuchet MS"/>
              </a:rPr>
              <a:t>Miller-Fisher syndrome(~5% of GBS)</a:t>
            </a:r>
          </a:p>
          <a:p>
            <a:pPr marL="1860233" lvl="3" indent="-465058" algn="l">
              <a:lnSpc>
                <a:spcPts val="2624"/>
              </a:lnSpc>
              <a:buFont typeface="Arial"/>
              <a:buChar char="￭"/>
            </a:pPr>
            <a:r>
              <a:rPr lang="en-US" sz="2700" b="1">
                <a:solidFill>
                  <a:srgbClr val="404040"/>
                </a:solidFill>
                <a:latin typeface="Trebuchet MS Bold"/>
                <a:ea typeface="Trebuchet MS Bold"/>
                <a:cs typeface="Trebuchet MS Bold"/>
                <a:sym typeface="Trebuchet MS Bold"/>
              </a:rPr>
              <a:t>Acute ophthalmoplegia (Papilledema, pupillary paralysis ) </a:t>
            </a:r>
          </a:p>
          <a:p>
            <a:pPr marL="1860233" lvl="3" indent="-465058" algn="l">
              <a:lnSpc>
                <a:spcPts val="2624"/>
              </a:lnSpc>
              <a:buFont typeface="Arial"/>
              <a:buChar char="￭"/>
            </a:pPr>
            <a:r>
              <a:rPr lang="en-US" sz="2700" b="1">
                <a:solidFill>
                  <a:srgbClr val="404040"/>
                </a:solidFill>
                <a:latin typeface="Trebuchet MS Bold"/>
                <a:ea typeface="Trebuchet MS Bold"/>
                <a:cs typeface="Trebuchet MS Bold"/>
                <a:sym typeface="Trebuchet MS Bold"/>
              </a:rPr>
              <a:t>Areflexia, w/o weakness</a:t>
            </a:r>
          </a:p>
          <a:p>
            <a:pPr marL="1860233" lvl="3" indent="-465058" algn="l">
              <a:lnSpc>
                <a:spcPts val="2624"/>
              </a:lnSpc>
              <a:buFont typeface="Arial"/>
              <a:buChar char="￭"/>
            </a:pPr>
            <a:r>
              <a:rPr lang="en-US" sz="2700" b="1">
                <a:solidFill>
                  <a:srgbClr val="404040"/>
                </a:solidFill>
                <a:latin typeface="Trebuchet MS Bold"/>
                <a:ea typeface="Trebuchet MS Bold"/>
                <a:cs typeface="Trebuchet MS Bold"/>
                <a:sym typeface="Trebuchet MS Bold"/>
              </a:rPr>
              <a:t> Ataxia </a:t>
            </a:r>
          </a:p>
          <a:p>
            <a:pPr marL="1860233" lvl="3" indent="-465058" algn="l">
              <a:lnSpc>
                <a:spcPts val="2624"/>
              </a:lnSpc>
              <a:buFont typeface="Arial"/>
              <a:buChar char="￭"/>
            </a:pPr>
            <a:r>
              <a:rPr lang="en-US" sz="2700" b="1">
                <a:solidFill>
                  <a:srgbClr val="404040"/>
                </a:solidFill>
                <a:latin typeface="Trebuchet MS Bold"/>
                <a:ea typeface="Trebuchet MS Bold"/>
                <a:cs typeface="Trebuchet MS Bold"/>
                <a:sym typeface="Trebuchet MS Bold"/>
              </a:rPr>
              <a:t>+ve anti-GQ1b Ab</a:t>
            </a:r>
          </a:p>
          <a:p>
            <a:pPr marL="760095" lvl="1" indent="-380048" algn="l">
              <a:lnSpc>
                <a:spcPts val="5040"/>
              </a:lnSpc>
              <a:buAutoNum type="arabicPeriod"/>
            </a:pPr>
            <a:r>
              <a:rPr lang="en-US" sz="4200">
                <a:solidFill>
                  <a:srgbClr val="000000"/>
                </a:solidFill>
                <a:latin typeface="Trebuchet MS"/>
                <a:ea typeface="Trebuchet MS"/>
                <a:cs typeface="Trebuchet MS"/>
                <a:sym typeface="Trebuchet MS"/>
              </a:rPr>
              <a:t>Acute inflammatory demyelinating polyneuropathy (AIDP)</a:t>
            </a:r>
          </a:p>
          <a:p>
            <a:pPr marL="760095" lvl="1" indent="-380048" algn="l">
              <a:lnSpc>
                <a:spcPts val="5040"/>
              </a:lnSpc>
              <a:buAutoNum type="arabicPeriod"/>
            </a:pPr>
            <a:r>
              <a:rPr lang="en-US" sz="4200">
                <a:solidFill>
                  <a:srgbClr val="000000"/>
                </a:solidFill>
                <a:latin typeface="Trebuchet MS"/>
                <a:ea typeface="Trebuchet MS"/>
                <a:cs typeface="Trebuchet MS"/>
                <a:sym typeface="Trebuchet MS"/>
              </a:rPr>
              <a:t>Acute motor axonal neuropathy (AMAN)</a:t>
            </a:r>
          </a:p>
          <a:p>
            <a:pPr marL="760095" lvl="1" indent="-380048" algn="l">
              <a:lnSpc>
                <a:spcPts val="5040"/>
              </a:lnSpc>
              <a:buAutoNum type="arabicPeriod"/>
            </a:pPr>
            <a:r>
              <a:rPr lang="en-US" sz="4200">
                <a:solidFill>
                  <a:srgbClr val="000000"/>
                </a:solidFill>
                <a:latin typeface="Trebuchet MS"/>
                <a:ea typeface="Trebuchet MS"/>
                <a:cs typeface="Trebuchet MS"/>
                <a:sym typeface="Trebuchet MS"/>
              </a:rPr>
              <a:t>Acute motor sensory axonal neuropathy (AMSAN)</a:t>
            </a:r>
          </a:p>
          <a:p>
            <a:pPr marL="760095" lvl="1" indent="-380048" algn="l">
              <a:lnSpc>
                <a:spcPts val="5040"/>
              </a:lnSpc>
              <a:buAutoNum type="arabicPeriod"/>
            </a:pPr>
            <a:r>
              <a:rPr lang="en-US" sz="4200">
                <a:solidFill>
                  <a:srgbClr val="000000"/>
                </a:solidFill>
                <a:latin typeface="Trebuchet MS"/>
                <a:ea typeface="Trebuchet MS"/>
                <a:cs typeface="Trebuchet MS"/>
                <a:sym typeface="Trebuchet MS"/>
              </a:rPr>
              <a:t>Pure sensory form</a:t>
            </a:r>
          </a:p>
          <a:p>
            <a:pPr marL="760095" lvl="1" indent="-380048" algn="l">
              <a:lnSpc>
                <a:spcPts val="5040"/>
              </a:lnSpc>
              <a:buAutoNum type="arabicPeriod"/>
            </a:pPr>
            <a:r>
              <a:rPr lang="en-US" sz="4200">
                <a:solidFill>
                  <a:srgbClr val="000000"/>
                </a:solidFill>
                <a:latin typeface="Trebuchet MS"/>
                <a:ea typeface="Trebuchet MS"/>
                <a:cs typeface="Trebuchet MS"/>
                <a:sym typeface="Trebuchet MS"/>
              </a:rPr>
              <a:t>Ophthalmoplegia </a:t>
            </a:r>
          </a:p>
          <a:p>
            <a:pPr marL="760095" lvl="1" indent="-380048" algn="l">
              <a:lnSpc>
                <a:spcPts val="5040"/>
              </a:lnSpc>
              <a:buAutoNum type="arabicPeriod"/>
            </a:pPr>
            <a:r>
              <a:rPr lang="en-US" sz="4200">
                <a:solidFill>
                  <a:srgbClr val="000000"/>
                </a:solidFill>
                <a:latin typeface="Trebuchet MS"/>
                <a:ea typeface="Trebuchet MS"/>
                <a:cs typeface="Trebuchet MS"/>
                <a:sym typeface="Trebuchet MS"/>
              </a:rPr>
              <a:t>Bulbar and facial GBS (a/w CMV, anti-GM2 Ab) </a:t>
            </a:r>
          </a:p>
          <a:p>
            <a:pPr marL="760095" lvl="1" indent="-380048" algn="l">
              <a:lnSpc>
                <a:spcPts val="5040"/>
              </a:lnSpc>
              <a:buAutoNum type="arabicPeriod"/>
            </a:pPr>
            <a:r>
              <a:rPr lang="en-US" sz="4200">
                <a:solidFill>
                  <a:srgbClr val="000000"/>
                </a:solidFill>
                <a:latin typeface="Trebuchet MS"/>
                <a:ea typeface="Trebuchet MS"/>
                <a:cs typeface="Trebuchet MS"/>
                <a:sym typeface="Trebuchet MS"/>
              </a:rPr>
              <a:t>Acute pandysautonomia.</a:t>
            </a:r>
          </a:p>
          <a:p>
            <a:pPr marL="760095" lvl="1" indent="-380048" algn="l">
              <a:lnSpc>
                <a:spcPts val="5040"/>
              </a:lnSpc>
            </a:pPr>
            <a:endParaRPr lang="en-US" sz="4200">
              <a:solidFill>
                <a:srgbClr val="000000"/>
              </a:solidFill>
              <a:latin typeface="Trebuchet MS"/>
              <a:ea typeface="Trebuchet MS"/>
              <a:cs typeface="Trebuchet MS"/>
              <a:sym typeface="Trebuchet MS"/>
            </a:endParaRPr>
          </a:p>
          <a:p>
            <a:pPr marL="760095" lvl="1" indent="-380048" algn="l">
              <a:lnSpc>
                <a:spcPts val="5040"/>
              </a:lnSpc>
            </a:pPr>
            <a:endParaRPr lang="en-US" sz="4200">
              <a:solidFill>
                <a:srgbClr val="000000"/>
              </a:solidFill>
              <a:latin typeface="Trebuchet MS"/>
              <a:ea typeface="Trebuchet MS"/>
              <a:cs typeface="Trebuchet MS"/>
              <a:sym typeface="Trebuchet M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76</a:t>
            </a:r>
          </a:p>
        </p:txBody>
      </p:sp>
      <p:sp>
        <p:nvSpPr>
          <p:cNvPr id="21" name="TextBox 21"/>
          <p:cNvSpPr txBox="1"/>
          <p:nvPr/>
        </p:nvSpPr>
        <p:spPr>
          <a:xfrm>
            <a:off x="526869" y="384879"/>
            <a:ext cx="12161520" cy="1632585"/>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Congenital GBS</a:t>
            </a:r>
          </a:p>
        </p:txBody>
      </p:sp>
      <p:sp>
        <p:nvSpPr>
          <p:cNvPr id="22" name="TextBox 22"/>
          <p:cNvSpPr txBox="1"/>
          <p:nvPr/>
        </p:nvSpPr>
        <p:spPr>
          <a:xfrm>
            <a:off x="633034" y="2347395"/>
            <a:ext cx="12161520" cy="6668928"/>
          </a:xfrm>
          <a:prstGeom prst="rect">
            <a:avLst/>
          </a:prstGeom>
        </p:spPr>
        <p:txBody>
          <a:bodyPr lIns="0" tIns="0" rIns="0" bIns="0" rtlCol="0" anchor="t">
            <a:spAutoFit/>
          </a:bodyPr>
          <a:lstStyle/>
          <a:p>
            <a:pPr marL="651510" lvl="1" indent="-325755" algn="l">
              <a:lnSpc>
                <a:spcPts val="3888"/>
              </a:lnSpc>
              <a:buFont typeface="Arial"/>
              <a:buChar char="•"/>
            </a:pPr>
            <a:r>
              <a:rPr lang="en-US" sz="3600">
                <a:solidFill>
                  <a:srgbClr val="404040"/>
                </a:solidFill>
                <a:latin typeface="Trebuchet MS"/>
                <a:ea typeface="Trebuchet MS"/>
                <a:cs typeface="Trebuchet MS"/>
                <a:sym typeface="Trebuchet MS"/>
              </a:rPr>
              <a:t>Rare.</a:t>
            </a:r>
          </a:p>
          <a:p>
            <a:pPr marL="651510" lvl="1" indent="-325755" algn="l">
              <a:lnSpc>
                <a:spcPts val="3888"/>
              </a:lnSpc>
              <a:buFont typeface="Arial"/>
              <a:buChar char="•"/>
            </a:pPr>
            <a:r>
              <a:rPr lang="en-US" sz="3600">
                <a:solidFill>
                  <a:srgbClr val="404040"/>
                </a:solidFill>
                <a:latin typeface="Trebuchet MS"/>
                <a:ea typeface="Trebuchet MS"/>
                <a:cs typeface="Trebuchet MS"/>
                <a:sym typeface="Trebuchet MS"/>
              </a:rPr>
              <a:t>Generalized hypotonia, weakness and areflexia in neonates.</a:t>
            </a:r>
          </a:p>
          <a:p>
            <a:pPr marL="651510" lvl="1" indent="-325755" algn="l">
              <a:lnSpc>
                <a:spcPts val="3888"/>
              </a:lnSpc>
              <a:buFont typeface="Arial"/>
              <a:buChar char="•"/>
            </a:pPr>
            <a:r>
              <a:rPr lang="en-US" sz="3600">
                <a:solidFill>
                  <a:srgbClr val="404040"/>
                </a:solidFill>
                <a:latin typeface="Trebuchet MS"/>
                <a:ea typeface="Trebuchet MS"/>
                <a:cs typeface="Trebuchet MS"/>
                <a:sym typeface="Trebuchet MS"/>
              </a:rPr>
              <a:t>Full electrophysiological and CSF criteria are met, in the absence of maternal neuromuscular disease.</a:t>
            </a:r>
          </a:p>
          <a:p>
            <a:pPr marL="651510" lvl="1" indent="-325755" algn="l">
              <a:lnSpc>
                <a:spcPts val="3888"/>
              </a:lnSpc>
              <a:buFont typeface="Arial"/>
              <a:buChar char="•"/>
            </a:pPr>
            <a:r>
              <a:rPr lang="en-US" sz="3600">
                <a:solidFill>
                  <a:srgbClr val="404040"/>
                </a:solidFill>
                <a:latin typeface="Trebuchet MS"/>
                <a:ea typeface="Trebuchet MS"/>
                <a:cs typeface="Trebuchet MS"/>
                <a:sym typeface="Trebuchet MS"/>
              </a:rPr>
              <a:t>Gradual improvement over the first few months.</a:t>
            </a:r>
          </a:p>
          <a:p>
            <a:pPr marL="651510" lvl="1" indent="-325755" algn="l">
              <a:lnSpc>
                <a:spcPts val="3888"/>
              </a:lnSpc>
              <a:buFont typeface="Arial"/>
              <a:buChar char="•"/>
            </a:pPr>
            <a:r>
              <a:rPr lang="en-US" sz="3600">
                <a:solidFill>
                  <a:srgbClr val="404040"/>
                </a:solidFill>
                <a:latin typeface="Trebuchet MS"/>
                <a:ea typeface="Trebuchet MS"/>
                <a:cs typeface="Trebuchet MS"/>
                <a:sym typeface="Trebuchet MS"/>
              </a:rPr>
              <a:t>No evidence of residual disease.</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p:cNvSpPr/>
          <p:nvPr/>
        </p:nvSpPr>
        <p:spPr>
          <a:xfrm>
            <a:off x="966354" y="1589160"/>
            <a:ext cx="14089856" cy="7358062"/>
          </a:xfrm>
          <a:custGeom>
            <a:avLst/>
            <a:gdLst/>
            <a:ahLst/>
            <a:cxnLst/>
            <a:rect l="l" t="t" r="r" b="b"/>
            <a:pathLst>
              <a:path w="14089856" h="7358062">
                <a:moveTo>
                  <a:pt x="0" y="0"/>
                </a:moveTo>
                <a:lnTo>
                  <a:pt x="14089856" y="0"/>
                </a:lnTo>
                <a:lnTo>
                  <a:pt x="14089856" y="7358062"/>
                </a:lnTo>
                <a:lnTo>
                  <a:pt x="0" y="7358062"/>
                </a:lnTo>
                <a:lnTo>
                  <a:pt x="0" y="0"/>
                </a:lnTo>
                <a:close/>
              </a:path>
            </a:pathLst>
          </a:custGeom>
          <a:blipFill>
            <a:blip r:embed="rId2"/>
            <a:stretch>
              <a:fillRect b="-16"/>
            </a:stretch>
          </a:blipFill>
        </p:spPr>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p:cNvSpPr/>
          <p:nvPr/>
        </p:nvSpPr>
        <p:spPr>
          <a:xfrm>
            <a:off x="3584864" y="467591"/>
            <a:ext cx="9600118" cy="9289473"/>
          </a:xfrm>
          <a:custGeom>
            <a:avLst/>
            <a:gdLst/>
            <a:ahLst/>
            <a:cxnLst/>
            <a:rect l="l" t="t" r="r" b="b"/>
            <a:pathLst>
              <a:path w="9600118" h="9289473">
                <a:moveTo>
                  <a:pt x="0" y="0"/>
                </a:moveTo>
                <a:lnTo>
                  <a:pt x="9600118" y="0"/>
                </a:lnTo>
                <a:lnTo>
                  <a:pt x="9600118" y="9289473"/>
                </a:lnTo>
                <a:lnTo>
                  <a:pt x="0" y="9289473"/>
                </a:lnTo>
                <a:lnTo>
                  <a:pt x="0" y="0"/>
                </a:lnTo>
                <a:close/>
              </a:path>
            </a:pathLst>
          </a:custGeom>
          <a:blipFill>
            <a:blip r:embed="rId2"/>
            <a:stretch>
              <a:fillRect r="-1431"/>
            </a:stretch>
          </a:blipFill>
        </p:spPr>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79</a:t>
            </a:r>
          </a:p>
        </p:txBody>
      </p:sp>
      <p:sp>
        <p:nvSpPr>
          <p:cNvPr id="21" name="TextBox 21"/>
          <p:cNvSpPr txBox="1"/>
          <p:nvPr/>
        </p:nvSpPr>
        <p:spPr>
          <a:xfrm>
            <a:off x="352695" y="166116"/>
            <a:ext cx="12161520" cy="1632585"/>
          </a:xfrm>
          <a:prstGeom prst="rect">
            <a:avLst/>
          </a:prstGeom>
        </p:spPr>
        <p:txBody>
          <a:bodyPr lIns="0" tIns="0" rIns="0" bIns="0" rtlCol="0" anchor="t">
            <a:spAutoFit/>
          </a:bodyPr>
          <a:lstStyle/>
          <a:p>
            <a:pPr algn="l">
              <a:lnSpc>
                <a:spcPts val="6480"/>
              </a:lnSpc>
            </a:pPr>
            <a:r>
              <a:rPr lang="en-US" sz="5400">
                <a:solidFill>
                  <a:srgbClr val="90C226"/>
                </a:solidFill>
                <a:latin typeface="Trebuchet MS"/>
                <a:ea typeface="Trebuchet MS"/>
                <a:cs typeface="Trebuchet MS"/>
                <a:sym typeface="Trebuchet MS"/>
              </a:rPr>
              <a:t>Investigations</a:t>
            </a:r>
          </a:p>
        </p:txBody>
      </p:sp>
      <p:sp>
        <p:nvSpPr>
          <p:cNvPr id="22" name="TextBox 22"/>
          <p:cNvSpPr txBox="1"/>
          <p:nvPr/>
        </p:nvSpPr>
        <p:spPr>
          <a:xfrm>
            <a:off x="352696" y="1255395"/>
            <a:ext cx="15840894" cy="8408942"/>
          </a:xfrm>
          <a:prstGeom prst="rect">
            <a:avLst/>
          </a:prstGeom>
        </p:spPr>
        <p:txBody>
          <a:bodyPr lIns="0" tIns="0" rIns="0" bIns="0" rtlCol="0" anchor="t">
            <a:spAutoFit/>
          </a:bodyPr>
          <a:lstStyle/>
          <a:p>
            <a:pPr algn="l">
              <a:lnSpc>
                <a:spcPts val="3996"/>
              </a:lnSpc>
            </a:pPr>
            <a:r>
              <a:rPr lang="en-US" sz="3330">
                <a:solidFill>
                  <a:srgbClr val="404040"/>
                </a:solidFill>
                <a:latin typeface="Trebuchet MS"/>
                <a:ea typeface="Trebuchet MS"/>
                <a:cs typeface="Trebuchet MS"/>
                <a:sym typeface="Trebuchet MS"/>
              </a:rPr>
              <a:t>1.Lumber puncture  CSF findings :</a:t>
            </a:r>
          </a:p>
          <a:p>
            <a:pPr marL="1188006" lvl="2" indent="-396002" algn="l">
              <a:lnSpc>
                <a:spcPts val="3329"/>
              </a:lnSpc>
              <a:buFont typeface="Arial"/>
              <a:buChar char="⚬"/>
            </a:pPr>
            <a:r>
              <a:rPr lang="en-US" sz="2775">
                <a:solidFill>
                  <a:srgbClr val="404040"/>
                </a:solidFill>
                <a:latin typeface="Trebuchet MS"/>
                <a:ea typeface="Trebuchet MS"/>
                <a:cs typeface="Trebuchet MS"/>
                <a:sym typeface="Trebuchet MS"/>
              </a:rPr>
              <a:t>Protein is </a:t>
            </a:r>
            <a:r>
              <a:rPr lang="en-US" sz="2775">
                <a:solidFill>
                  <a:srgbClr val="FF0000"/>
                </a:solidFill>
                <a:latin typeface="Trebuchet MS"/>
                <a:ea typeface="Trebuchet MS"/>
                <a:cs typeface="Trebuchet MS"/>
                <a:sym typeface="Trebuchet MS"/>
              </a:rPr>
              <a:t>elevated &gt;2x </a:t>
            </a:r>
            <a:r>
              <a:rPr lang="en-US" sz="2775">
                <a:solidFill>
                  <a:srgbClr val="404040"/>
                </a:solidFill>
                <a:latin typeface="Trebuchet MS"/>
                <a:ea typeface="Trebuchet MS"/>
                <a:cs typeface="Trebuchet MS"/>
                <a:sym typeface="Trebuchet MS"/>
              </a:rPr>
              <a:t>the upper limit(100-1000 mg/dL)</a:t>
            </a:r>
          </a:p>
          <a:p>
            <a:pPr marL="1188006" lvl="2" indent="-396002" algn="l">
              <a:lnSpc>
                <a:spcPts val="3329"/>
              </a:lnSpc>
              <a:buFont typeface="Arial"/>
              <a:buChar char="⚬"/>
            </a:pPr>
            <a:r>
              <a:rPr lang="en-US" sz="2775">
                <a:solidFill>
                  <a:srgbClr val="404040"/>
                </a:solidFill>
                <a:latin typeface="Trebuchet MS"/>
                <a:ea typeface="Trebuchet MS"/>
                <a:cs typeface="Trebuchet MS"/>
                <a:sym typeface="Trebuchet MS"/>
              </a:rPr>
              <a:t>&lt;</a:t>
            </a:r>
            <a:r>
              <a:rPr lang="en-US" sz="2775">
                <a:solidFill>
                  <a:srgbClr val="FF0000"/>
                </a:solidFill>
                <a:latin typeface="Trebuchet MS"/>
                <a:ea typeface="Trebuchet MS"/>
                <a:cs typeface="Trebuchet MS"/>
                <a:sym typeface="Trebuchet MS"/>
              </a:rPr>
              <a:t>10 WBC/mm³</a:t>
            </a:r>
          </a:p>
          <a:p>
            <a:pPr marL="1188006" lvl="2" indent="-396002" algn="l">
              <a:lnSpc>
                <a:spcPts val="3329"/>
              </a:lnSpc>
              <a:buFont typeface="Arial"/>
              <a:buChar char="⚬"/>
            </a:pPr>
            <a:r>
              <a:rPr lang="en-US" sz="2775">
                <a:solidFill>
                  <a:srgbClr val="404040"/>
                </a:solidFill>
                <a:latin typeface="Trebuchet MS"/>
                <a:ea typeface="Trebuchet MS"/>
                <a:cs typeface="Trebuchet MS"/>
                <a:sym typeface="Trebuchet MS"/>
              </a:rPr>
              <a:t>Glucose is </a:t>
            </a:r>
            <a:r>
              <a:rPr lang="en-US" sz="2775">
                <a:solidFill>
                  <a:srgbClr val="FF0000"/>
                </a:solidFill>
                <a:latin typeface="Trebuchet MS"/>
                <a:ea typeface="Trebuchet MS"/>
                <a:cs typeface="Trebuchet MS"/>
                <a:sym typeface="Trebuchet MS"/>
              </a:rPr>
              <a:t>normal</a:t>
            </a:r>
          </a:p>
          <a:p>
            <a:pPr marL="1188006" lvl="2" indent="-396002" algn="l">
              <a:lnSpc>
                <a:spcPts val="3329"/>
              </a:lnSpc>
              <a:buFont typeface="Arial"/>
              <a:buChar char="⚬"/>
            </a:pPr>
            <a:r>
              <a:rPr lang="en-US" sz="2775">
                <a:solidFill>
                  <a:srgbClr val="404040"/>
                </a:solidFill>
                <a:latin typeface="Trebuchet MS"/>
                <a:ea typeface="Trebuchet MS"/>
                <a:cs typeface="Trebuchet MS"/>
                <a:sym typeface="Trebuchet MS"/>
              </a:rPr>
              <a:t>Culture is </a:t>
            </a:r>
            <a:r>
              <a:rPr lang="en-US" sz="2775">
                <a:solidFill>
                  <a:srgbClr val="FF0000"/>
                </a:solidFill>
                <a:latin typeface="Trebuchet MS"/>
                <a:ea typeface="Trebuchet MS"/>
                <a:cs typeface="Trebuchet MS"/>
                <a:sym typeface="Trebuchet MS"/>
              </a:rPr>
              <a:t>negative</a:t>
            </a:r>
          </a:p>
          <a:p>
            <a:pPr marL="1425607" lvl="2" indent="-475202" algn="l">
              <a:lnSpc>
                <a:spcPts val="3996"/>
              </a:lnSpc>
            </a:pPr>
            <a:r>
              <a:rPr lang="en-US" sz="3330">
                <a:solidFill>
                  <a:srgbClr val="404040"/>
                </a:solidFill>
                <a:latin typeface="Trebuchet MS"/>
                <a:ea typeface="Trebuchet MS"/>
                <a:cs typeface="Trebuchet MS"/>
                <a:sym typeface="Trebuchet MS"/>
              </a:rPr>
              <a:t>2.Motor nerve conduction is </a:t>
            </a:r>
            <a:r>
              <a:rPr lang="en-US" sz="3330">
                <a:solidFill>
                  <a:srgbClr val="FF0000"/>
                </a:solidFill>
                <a:latin typeface="Trebuchet MS"/>
                <a:ea typeface="Trebuchet MS"/>
                <a:cs typeface="Trebuchet MS"/>
                <a:sym typeface="Trebuchet MS"/>
              </a:rPr>
              <a:t>severely reduced</a:t>
            </a:r>
            <a:r>
              <a:rPr lang="en-US" sz="3330">
                <a:solidFill>
                  <a:srgbClr val="0070C0"/>
                </a:solidFill>
                <a:latin typeface="Trebuchet MS"/>
                <a:ea typeface="Trebuchet MS"/>
                <a:cs typeface="Trebuchet MS"/>
                <a:sym typeface="Trebuchet MS"/>
              </a:rPr>
              <a:t> </a:t>
            </a:r>
            <a:r>
              <a:rPr lang="en-US" sz="3330">
                <a:solidFill>
                  <a:srgbClr val="404040"/>
                </a:solidFill>
                <a:latin typeface="Trebuchet MS"/>
                <a:ea typeface="Trebuchet MS"/>
                <a:cs typeface="Trebuchet MS"/>
                <a:sym typeface="Trebuchet MS"/>
              </a:rPr>
              <a:t>(EMG studies).</a:t>
            </a:r>
          </a:p>
          <a:p>
            <a:pPr marL="1425607" lvl="2" indent="-475202" algn="l">
              <a:lnSpc>
                <a:spcPts val="3996"/>
              </a:lnSpc>
            </a:pPr>
            <a:r>
              <a:rPr lang="en-US" sz="3330">
                <a:solidFill>
                  <a:srgbClr val="404040"/>
                </a:solidFill>
                <a:latin typeface="Trebuchet MS"/>
                <a:ea typeface="Trebuchet MS"/>
                <a:cs typeface="Trebuchet MS"/>
                <a:sym typeface="Trebuchet MS"/>
              </a:rPr>
              <a:t>3.</a:t>
            </a:r>
            <a:r>
              <a:rPr lang="en-US" sz="3330">
                <a:solidFill>
                  <a:srgbClr val="FF0000"/>
                </a:solidFill>
                <a:latin typeface="Trebuchet MS"/>
                <a:ea typeface="Trebuchet MS"/>
                <a:cs typeface="Trebuchet MS"/>
                <a:sym typeface="Trebuchet MS"/>
              </a:rPr>
              <a:t>CK </a:t>
            </a:r>
            <a:r>
              <a:rPr lang="en-US" sz="3330">
                <a:solidFill>
                  <a:srgbClr val="404040"/>
                </a:solidFill>
                <a:latin typeface="Trebuchet MS"/>
                <a:ea typeface="Trebuchet MS"/>
                <a:cs typeface="Trebuchet MS"/>
                <a:sym typeface="Trebuchet MS"/>
              </a:rPr>
              <a:t>mildly elevated or normal</a:t>
            </a:r>
            <a:r>
              <a:rPr lang="en-US" sz="3330">
                <a:solidFill>
                  <a:srgbClr val="0070C0"/>
                </a:solidFill>
                <a:latin typeface="Trebuchet MS"/>
                <a:ea typeface="Trebuchet MS"/>
                <a:cs typeface="Trebuchet MS"/>
                <a:sym typeface="Trebuchet MS"/>
              </a:rPr>
              <a:t>.(CK to differentiate between muscular or nerve cause </a:t>
            </a:r>
          </a:p>
          <a:p>
            <a:pPr marL="1425607" lvl="2" indent="-475202" algn="l">
              <a:lnSpc>
                <a:spcPts val="3996"/>
              </a:lnSpc>
            </a:pPr>
            <a:r>
              <a:rPr lang="en-US" sz="3330">
                <a:solidFill>
                  <a:srgbClr val="404040"/>
                </a:solidFill>
                <a:latin typeface="Trebuchet MS"/>
                <a:ea typeface="Trebuchet MS"/>
                <a:cs typeface="Trebuchet MS"/>
                <a:sym typeface="Trebuchet MS"/>
              </a:rPr>
              <a:t>4.Anti-gangliosides Ab</a:t>
            </a:r>
          </a:p>
          <a:p>
            <a:pPr marL="1425607" lvl="2" indent="-475202" algn="l">
              <a:lnSpc>
                <a:spcPts val="3996"/>
              </a:lnSpc>
            </a:pPr>
            <a:r>
              <a:rPr lang="en-US" sz="3330">
                <a:solidFill>
                  <a:srgbClr val="404040"/>
                </a:solidFill>
                <a:latin typeface="Trebuchet MS"/>
                <a:ea typeface="Trebuchet MS"/>
                <a:cs typeface="Trebuchet MS"/>
                <a:sym typeface="Trebuchet MS"/>
              </a:rPr>
              <a:t>5.Muscle biopsy not usually required</a:t>
            </a:r>
          </a:p>
          <a:p>
            <a:pPr marL="1425607" lvl="2" indent="-475202" algn="l">
              <a:lnSpc>
                <a:spcPts val="3996"/>
              </a:lnSpc>
            </a:pPr>
            <a:r>
              <a:rPr lang="en-US" sz="3330">
                <a:solidFill>
                  <a:srgbClr val="404040"/>
                </a:solidFill>
                <a:latin typeface="Trebuchet MS"/>
                <a:ea typeface="Trebuchet MS"/>
                <a:cs typeface="Trebuchet MS"/>
                <a:sym typeface="Trebuchet MS"/>
              </a:rPr>
              <a:t>If done : may be normal, or may show denervation atrophy</a:t>
            </a:r>
          </a:p>
          <a:p>
            <a:pPr marL="1425607" lvl="2" indent="-475202" algn="l">
              <a:lnSpc>
                <a:spcPts val="3996"/>
              </a:lnSpc>
            </a:pPr>
            <a:r>
              <a:rPr lang="en-US" sz="3330">
                <a:solidFill>
                  <a:srgbClr val="404040"/>
                </a:solidFill>
                <a:latin typeface="Trebuchet MS"/>
                <a:ea typeface="Trebuchet MS"/>
                <a:cs typeface="Trebuchet MS"/>
                <a:sym typeface="Trebuchet MS"/>
              </a:rPr>
              <a:t>6.Sural nerve biopsy may show segmental demyelination, focal inflammation and wallerian deg.</a:t>
            </a:r>
          </a:p>
          <a:p>
            <a:pPr marL="1425607" lvl="2" indent="-475202" algn="l">
              <a:lnSpc>
                <a:spcPts val="3996"/>
              </a:lnSpc>
            </a:pPr>
            <a:r>
              <a:rPr lang="en-US" sz="3330">
                <a:solidFill>
                  <a:srgbClr val="404040"/>
                </a:solidFill>
                <a:latin typeface="Trebuchet MS"/>
                <a:ea typeface="Trebuchet MS"/>
                <a:cs typeface="Trebuchet MS"/>
                <a:sym typeface="Trebuchet MS"/>
              </a:rPr>
              <a:t>7.Serological tests for C.jejuni may be +ve</a:t>
            </a:r>
          </a:p>
          <a:p>
            <a:pPr marL="1425607" lvl="2" indent="-475202" algn="l">
              <a:lnSpc>
                <a:spcPts val="3996"/>
              </a:lnSpc>
            </a:pPr>
            <a:endParaRPr lang="en-US" sz="3330">
              <a:solidFill>
                <a:srgbClr val="404040"/>
              </a:solidFill>
              <a:latin typeface="Trebuchet MS"/>
              <a:ea typeface="Trebuchet MS"/>
              <a:cs typeface="Trebuchet MS"/>
              <a:sym typeface="Trebuchet MS"/>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p:cNvSpPr/>
          <p:nvPr/>
        </p:nvSpPr>
        <p:spPr>
          <a:xfrm>
            <a:off x="2286000" y="0"/>
            <a:ext cx="13716000" cy="10287000"/>
          </a:xfrm>
          <a:custGeom>
            <a:avLst/>
            <a:gdLst/>
            <a:ahLst/>
            <a:cxnLst/>
            <a:rect l="l" t="t" r="r" b="b"/>
            <a:pathLst>
              <a:path w="13716000" h="10287000">
                <a:moveTo>
                  <a:pt x="0" y="0"/>
                </a:moveTo>
                <a:lnTo>
                  <a:pt x="13716000" y="0"/>
                </a:lnTo>
                <a:lnTo>
                  <a:pt x="13716000" y="10287000"/>
                </a:lnTo>
                <a:lnTo>
                  <a:pt x="0" y="10287000"/>
                </a:lnTo>
                <a:lnTo>
                  <a:pt x="0" y="0"/>
                </a:lnTo>
                <a:close/>
              </a:path>
            </a:pathLst>
          </a:custGeom>
          <a:blipFill>
            <a:blip r:embed="rId3"/>
            <a:stretch>
              <a:fillRect r="-33333"/>
            </a:stretch>
          </a:blipFill>
        </p:spPr>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80</a:t>
            </a:r>
          </a:p>
        </p:txBody>
      </p:sp>
      <p:sp>
        <p:nvSpPr>
          <p:cNvPr id="21" name="TextBox 21"/>
          <p:cNvSpPr txBox="1"/>
          <p:nvPr/>
        </p:nvSpPr>
        <p:spPr>
          <a:xfrm>
            <a:off x="265611" y="304255"/>
            <a:ext cx="12161520" cy="1632585"/>
          </a:xfrm>
          <a:prstGeom prst="rect">
            <a:avLst/>
          </a:prstGeom>
        </p:spPr>
        <p:txBody>
          <a:bodyPr lIns="0" tIns="0" rIns="0" bIns="0" rtlCol="0" anchor="t">
            <a:spAutoFit/>
          </a:bodyPr>
          <a:lstStyle/>
          <a:p>
            <a:pPr algn="l">
              <a:lnSpc>
                <a:spcPts val="6480"/>
              </a:lnSpc>
            </a:pPr>
            <a:r>
              <a:rPr lang="en-US" sz="5400">
                <a:solidFill>
                  <a:srgbClr val="FF0000"/>
                </a:solidFill>
                <a:latin typeface="Trebuchet MS"/>
                <a:ea typeface="Trebuchet MS"/>
                <a:cs typeface="Trebuchet MS"/>
                <a:sym typeface="Trebuchet MS"/>
              </a:rPr>
              <a:t>Diagnosis criterias</a:t>
            </a:r>
          </a:p>
        </p:txBody>
      </p:sp>
      <p:sp>
        <p:nvSpPr>
          <p:cNvPr id="22" name="TextBox 22"/>
          <p:cNvSpPr txBox="1"/>
          <p:nvPr/>
        </p:nvSpPr>
        <p:spPr>
          <a:xfrm>
            <a:off x="410190" y="1627551"/>
            <a:ext cx="14270284" cy="4166235"/>
          </a:xfrm>
          <a:prstGeom prst="rect">
            <a:avLst/>
          </a:prstGeom>
        </p:spPr>
        <p:txBody>
          <a:bodyPr lIns="0" tIns="0" rIns="0" bIns="0" rtlCol="0" anchor="t">
            <a:spAutoFit/>
          </a:bodyPr>
          <a:lstStyle/>
          <a:p>
            <a:pPr algn="l">
              <a:lnSpc>
                <a:spcPts val="5759"/>
              </a:lnSpc>
            </a:pPr>
            <a:r>
              <a:rPr lang="en-US" sz="4800" b="1">
                <a:solidFill>
                  <a:srgbClr val="90C226"/>
                </a:solidFill>
                <a:latin typeface="Trebuchet MS Bold"/>
                <a:ea typeface="Trebuchet MS Bold"/>
                <a:cs typeface="Trebuchet MS Bold"/>
                <a:sym typeface="Trebuchet MS Bold"/>
              </a:rPr>
              <a:t>A.Required for Diagnosis:</a:t>
            </a:r>
          </a:p>
          <a:p>
            <a:pPr algn="l">
              <a:lnSpc>
                <a:spcPts val="4320"/>
              </a:lnSpc>
            </a:pPr>
            <a:endParaRPr lang="en-US" sz="4800" b="1">
              <a:solidFill>
                <a:srgbClr val="90C226"/>
              </a:solidFill>
              <a:latin typeface="Trebuchet MS Bold"/>
              <a:ea typeface="Trebuchet MS Bold"/>
              <a:cs typeface="Trebuchet MS Bold"/>
              <a:sym typeface="Trebuchet MS Bold"/>
            </a:endParaRPr>
          </a:p>
          <a:p>
            <a:pPr algn="l">
              <a:lnSpc>
                <a:spcPts val="4320"/>
              </a:lnSpc>
            </a:pPr>
            <a:r>
              <a:rPr lang="en-US" sz="3600" b="1">
                <a:solidFill>
                  <a:srgbClr val="000000"/>
                </a:solidFill>
                <a:latin typeface="Trebuchet MS Bold"/>
                <a:ea typeface="Trebuchet MS Bold"/>
                <a:cs typeface="Trebuchet MS Bold"/>
                <a:sym typeface="Trebuchet MS Bold"/>
              </a:rPr>
              <a:t>  </a:t>
            </a:r>
            <a:r>
              <a:rPr lang="en-US" sz="3600">
                <a:solidFill>
                  <a:srgbClr val="000000"/>
                </a:solidFill>
                <a:latin typeface="Trebuchet MS"/>
                <a:ea typeface="Trebuchet MS"/>
                <a:cs typeface="Trebuchet MS"/>
                <a:sym typeface="Trebuchet MS"/>
              </a:rPr>
              <a:t>1. Progressive weakness of variable degree from mild paresis to complete paralysis.</a:t>
            </a:r>
          </a:p>
          <a:p>
            <a:pPr algn="l">
              <a:lnSpc>
                <a:spcPts val="4320"/>
              </a:lnSpc>
            </a:pPr>
            <a:endParaRPr lang="en-US" sz="3600">
              <a:solidFill>
                <a:srgbClr val="000000"/>
              </a:solidFill>
              <a:latin typeface="Trebuchet MS"/>
              <a:ea typeface="Trebuchet MS"/>
              <a:cs typeface="Trebuchet MS"/>
              <a:sym typeface="Trebuchet MS"/>
            </a:endParaRPr>
          </a:p>
          <a:p>
            <a:pPr algn="l">
              <a:lnSpc>
                <a:spcPts val="4320"/>
              </a:lnSpc>
            </a:pPr>
            <a:r>
              <a:rPr lang="en-US" sz="3600">
                <a:solidFill>
                  <a:srgbClr val="000000"/>
                </a:solidFill>
                <a:latin typeface="Trebuchet MS"/>
                <a:ea typeface="Trebuchet MS"/>
                <a:cs typeface="Trebuchet MS"/>
                <a:sym typeface="Trebuchet MS"/>
              </a:rPr>
              <a:t>  2. Generalized hyporeflxia or areflexia.</a:t>
            </a:r>
          </a:p>
          <a:p>
            <a:pPr algn="l">
              <a:lnSpc>
                <a:spcPts val="4320"/>
              </a:lnSpc>
            </a:pPr>
            <a:endParaRPr lang="en-US" sz="3600">
              <a:solidFill>
                <a:srgbClr val="000000"/>
              </a:solidFill>
              <a:latin typeface="Trebuchet MS"/>
              <a:ea typeface="Trebuchet MS"/>
              <a:cs typeface="Trebuchet MS"/>
              <a:sym typeface="Trebuchet MS"/>
            </a:endParaRP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81</a:t>
            </a:r>
          </a:p>
        </p:txBody>
      </p:sp>
      <p:sp>
        <p:nvSpPr>
          <p:cNvPr id="21" name="TextBox 21"/>
          <p:cNvSpPr txBox="1"/>
          <p:nvPr/>
        </p:nvSpPr>
        <p:spPr>
          <a:xfrm>
            <a:off x="178524" y="515166"/>
            <a:ext cx="16809720" cy="13630275"/>
          </a:xfrm>
          <a:prstGeom prst="rect">
            <a:avLst/>
          </a:prstGeom>
        </p:spPr>
        <p:txBody>
          <a:bodyPr lIns="0" tIns="0" rIns="0" bIns="0" rtlCol="0" anchor="t">
            <a:spAutoFit/>
          </a:bodyPr>
          <a:lstStyle/>
          <a:p>
            <a:pPr algn="l">
              <a:lnSpc>
                <a:spcPts val="5759"/>
              </a:lnSpc>
            </a:pPr>
            <a:r>
              <a:rPr lang="en-US" sz="4800" b="1">
                <a:solidFill>
                  <a:srgbClr val="90C226"/>
                </a:solidFill>
                <a:latin typeface="Trebuchet MS Bold"/>
                <a:ea typeface="Trebuchet MS Bold"/>
                <a:cs typeface="Trebuchet MS Bold"/>
                <a:sym typeface="Trebuchet MS Bold"/>
              </a:rPr>
              <a:t>B. Supportive of Diagnosis</a:t>
            </a:r>
          </a:p>
          <a:p>
            <a:pPr algn="l">
              <a:lnSpc>
                <a:spcPts val="4320"/>
              </a:lnSpc>
            </a:pPr>
            <a:r>
              <a:rPr lang="en-US" sz="3600" u="sng">
                <a:solidFill>
                  <a:srgbClr val="FF0000"/>
                </a:solidFill>
                <a:latin typeface="Trebuchet MS"/>
                <a:ea typeface="Trebuchet MS"/>
                <a:cs typeface="Trebuchet MS"/>
                <a:sym typeface="Trebuchet MS"/>
              </a:rPr>
              <a:t>1.Clinical Features:</a:t>
            </a:r>
          </a:p>
          <a:p>
            <a:pPr algn="l">
              <a:lnSpc>
                <a:spcPts val="4320"/>
              </a:lnSpc>
            </a:pPr>
            <a:r>
              <a:rPr lang="en-US" sz="3600">
                <a:solidFill>
                  <a:srgbClr val="000000"/>
                </a:solidFill>
                <a:latin typeface="Trebuchet MS"/>
                <a:ea typeface="Trebuchet MS"/>
                <a:cs typeface="Trebuchet MS"/>
                <a:sym typeface="Trebuchet MS"/>
              </a:rPr>
              <a:t>Symptom progression</a:t>
            </a:r>
          </a:p>
          <a:p>
            <a:pPr algn="l">
              <a:lnSpc>
                <a:spcPts val="4320"/>
              </a:lnSpc>
            </a:pPr>
            <a:r>
              <a:rPr lang="en-US" sz="3600">
                <a:solidFill>
                  <a:srgbClr val="000000"/>
                </a:solidFill>
                <a:latin typeface="Trebuchet MS"/>
                <a:ea typeface="Trebuchet MS"/>
                <a:cs typeface="Trebuchet MS"/>
                <a:sym typeface="Trebuchet MS"/>
              </a:rPr>
              <a:t>symmetrical</a:t>
            </a:r>
          </a:p>
          <a:p>
            <a:pPr algn="l">
              <a:lnSpc>
                <a:spcPts val="4320"/>
              </a:lnSpc>
            </a:pPr>
            <a:r>
              <a:rPr lang="en-US" sz="3600">
                <a:solidFill>
                  <a:srgbClr val="000000"/>
                </a:solidFill>
                <a:latin typeface="Trebuchet MS"/>
                <a:ea typeface="Trebuchet MS"/>
                <a:cs typeface="Trebuchet MS"/>
                <a:sym typeface="Trebuchet MS"/>
              </a:rPr>
              <a:t>Mild to moderate sensory signs.</a:t>
            </a:r>
          </a:p>
          <a:p>
            <a:pPr algn="l">
              <a:lnSpc>
                <a:spcPts val="4320"/>
              </a:lnSpc>
            </a:pPr>
            <a:r>
              <a:rPr lang="en-US" sz="3600">
                <a:solidFill>
                  <a:srgbClr val="000000"/>
                </a:solidFill>
                <a:latin typeface="Trebuchet MS"/>
                <a:ea typeface="Trebuchet MS"/>
                <a:cs typeface="Trebuchet MS"/>
                <a:sym typeface="Trebuchet MS"/>
              </a:rPr>
              <a:t>Frequent cranial nerve involvement</a:t>
            </a:r>
          </a:p>
          <a:p>
            <a:pPr algn="l">
              <a:lnSpc>
                <a:spcPts val="4320"/>
              </a:lnSpc>
            </a:pPr>
            <a:r>
              <a:rPr lang="en-US" sz="3600">
                <a:solidFill>
                  <a:srgbClr val="000000"/>
                </a:solidFill>
                <a:latin typeface="Trebuchet MS"/>
                <a:ea typeface="Trebuchet MS"/>
                <a:cs typeface="Trebuchet MS"/>
                <a:sym typeface="Trebuchet MS"/>
              </a:rPr>
              <a:t>Recovery typically begins 2–4 weeks</a:t>
            </a:r>
          </a:p>
          <a:p>
            <a:pPr algn="l">
              <a:lnSpc>
                <a:spcPts val="4320"/>
              </a:lnSpc>
            </a:pPr>
            <a:r>
              <a:rPr lang="en-US" sz="3600">
                <a:solidFill>
                  <a:srgbClr val="000000"/>
                </a:solidFill>
                <a:latin typeface="Trebuchet MS"/>
                <a:ea typeface="Trebuchet MS"/>
                <a:cs typeface="Trebuchet MS"/>
                <a:sym typeface="Trebuchet MS"/>
              </a:rPr>
              <a:t>Autonomic dysfunction</a:t>
            </a:r>
          </a:p>
          <a:p>
            <a:pPr algn="l">
              <a:lnSpc>
                <a:spcPts val="4320"/>
              </a:lnSpc>
            </a:pPr>
            <a:r>
              <a:rPr lang="en-US" sz="3600">
                <a:solidFill>
                  <a:srgbClr val="000000"/>
                </a:solidFill>
                <a:latin typeface="Trebuchet MS"/>
                <a:ea typeface="Trebuchet MS"/>
                <a:cs typeface="Trebuchet MS"/>
                <a:sym typeface="Trebuchet MS"/>
              </a:rPr>
              <a:t>A preceding gastrointestinal illness (e.g., diarrhea) or upper respiratory tract infection is common.</a:t>
            </a:r>
          </a:p>
          <a:p>
            <a:pPr algn="l">
              <a:lnSpc>
                <a:spcPts val="4320"/>
              </a:lnSpc>
            </a:pPr>
            <a:r>
              <a:rPr lang="en-US" sz="3600">
                <a:solidFill>
                  <a:srgbClr val="FF0000"/>
                </a:solidFill>
                <a:latin typeface="Trebuchet MS"/>
                <a:ea typeface="Trebuchet MS"/>
                <a:cs typeface="Trebuchet MS"/>
                <a:sym typeface="Trebuchet MS"/>
              </a:rPr>
              <a:t>2. CSF </a:t>
            </a:r>
            <a:r>
              <a:rPr lang="en-US" sz="3600">
                <a:solidFill>
                  <a:srgbClr val="0070C0"/>
                </a:solidFill>
                <a:latin typeface="Trebuchet MS"/>
                <a:ea typeface="Trebuchet MS"/>
                <a:cs typeface="Trebuchet MS"/>
                <a:sym typeface="Trebuchet MS"/>
              </a:rPr>
              <a:t>(the dissociation not apear in 100% of pt and if done early will not appear </a:t>
            </a:r>
          </a:p>
          <a:p>
            <a:pPr algn="l">
              <a:lnSpc>
                <a:spcPts val="4320"/>
              </a:lnSpc>
            </a:pPr>
            <a:r>
              <a:rPr lang="en-US" sz="3600">
                <a:solidFill>
                  <a:srgbClr val="000000"/>
                </a:solidFill>
                <a:latin typeface="Trebuchet MS"/>
                <a:ea typeface="Trebuchet MS"/>
                <a:cs typeface="Trebuchet MS"/>
                <a:sym typeface="Trebuchet MS"/>
              </a:rPr>
              <a:t>Elevated or serial elevation of CSF protein</a:t>
            </a:r>
          </a:p>
          <a:p>
            <a:pPr algn="l">
              <a:lnSpc>
                <a:spcPts val="4320"/>
              </a:lnSpc>
            </a:pPr>
            <a:r>
              <a:rPr lang="en-US" sz="3600">
                <a:solidFill>
                  <a:srgbClr val="000000"/>
                </a:solidFill>
                <a:latin typeface="Trebuchet MS"/>
                <a:ea typeface="Trebuchet MS"/>
                <a:cs typeface="Trebuchet MS"/>
                <a:sym typeface="Trebuchet MS"/>
              </a:rPr>
              <a:t>b. CSF cell counts are &lt;10 mononuclear cell/mm³.</a:t>
            </a:r>
          </a:p>
          <a:p>
            <a:pPr algn="l">
              <a:lnSpc>
                <a:spcPts val="4320"/>
              </a:lnSpc>
            </a:pPr>
            <a:r>
              <a:rPr lang="en-US" sz="3600">
                <a:solidFill>
                  <a:srgbClr val="FF0000"/>
                </a:solidFill>
                <a:latin typeface="Trebuchet MS"/>
                <a:ea typeface="Trebuchet MS"/>
                <a:cs typeface="Trebuchet MS"/>
                <a:sym typeface="Trebuchet MS"/>
              </a:rPr>
              <a:t>3.  </a:t>
            </a:r>
            <a:r>
              <a:rPr lang="en-US" sz="3600" u="sng">
                <a:solidFill>
                  <a:srgbClr val="FF0000"/>
                </a:solidFill>
                <a:latin typeface="Trebuchet MS"/>
                <a:ea typeface="Trebuchet MS"/>
                <a:cs typeface="Trebuchet MS"/>
                <a:sym typeface="Trebuchet MS"/>
              </a:rPr>
              <a:t>NERVE CONDUCTION STUDY   </a:t>
            </a:r>
            <a:r>
              <a:rPr lang="en-US" sz="3600" u="sng">
                <a:solidFill>
                  <a:srgbClr val="0070C0"/>
                </a:solidFill>
                <a:latin typeface="Trebuchet MS"/>
                <a:ea typeface="Trebuchet MS"/>
                <a:cs typeface="Trebuchet MS"/>
                <a:sym typeface="Trebuchet MS"/>
              </a:rPr>
              <a:t>most important investigation to diagnosis GBS </a:t>
            </a:r>
          </a:p>
          <a:p>
            <a:pPr algn="l">
              <a:lnSpc>
                <a:spcPts val="4320"/>
              </a:lnSpc>
            </a:pPr>
            <a:endParaRPr lang="en-US" sz="3600" u="sng">
              <a:solidFill>
                <a:srgbClr val="0070C0"/>
              </a:solidFill>
              <a:latin typeface="Trebuchet MS"/>
              <a:ea typeface="Trebuchet MS"/>
              <a:cs typeface="Trebuchet MS"/>
              <a:sym typeface="Trebuchet MS"/>
            </a:endParaRPr>
          </a:p>
          <a:p>
            <a:pPr algn="l">
              <a:lnSpc>
                <a:spcPts val="4320"/>
              </a:lnSpc>
            </a:pPr>
            <a:endParaRPr lang="en-US" sz="3600" u="sng">
              <a:solidFill>
                <a:srgbClr val="0070C0"/>
              </a:solidFill>
              <a:latin typeface="Trebuchet MS"/>
              <a:ea typeface="Trebuchet MS"/>
              <a:cs typeface="Trebuchet MS"/>
              <a:sym typeface="Trebuchet MS"/>
            </a:endParaRPr>
          </a:p>
          <a:p>
            <a:pPr algn="l">
              <a:lnSpc>
                <a:spcPts val="4320"/>
              </a:lnSpc>
            </a:pPr>
            <a:endParaRPr lang="en-US" sz="3600" u="sng">
              <a:solidFill>
                <a:srgbClr val="0070C0"/>
              </a:solidFill>
              <a:latin typeface="Trebuchet MS"/>
              <a:ea typeface="Trebuchet MS"/>
              <a:cs typeface="Trebuchet MS"/>
              <a:sym typeface="Trebuchet MS"/>
            </a:endParaRPr>
          </a:p>
          <a:p>
            <a:pPr algn="l">
              <a:lnSpc>
                <a:spcPts val="4320"/>
              </a:lnSpc>
            </a:pPr>
            <a:endParaRPr lang="en-US" sz="3600" u="sng">
              <a:solidFill>
                <a:srgbClr val="0070C0"/>
              </a:solidFill>
              <a:latin typeface="Trebuchet MS"/>
              <a:ea typeface="Trebuchet MS"/>
              <a:cs typeface="Trebuchet MS"/>
              <a:sym typeface="Trebuchet MS"/>
            </a:endParaRPr>
          </a:p>
          <a:p>
            <a:pPr algn="l">
              <a:lnSpc>
                <a:spcPts val="4320"/>
              </a:lnSpc>
            </a:pPr>
            <a:endParaRPr lang="en-US" sz="3600" u="sng">
              <a:solidFill>
                <a:srgbClr val="0070C0"/>
              </a:solidFill>
              <a:latin typeface="Trebuchet MS"/>
              <a:ea typeface="Trebuchet MS"/>
              <a:cs typeface="Trebuchet MS"/>
              <a:sym typeface="Trebuchet MS"/>
            </a:endParaRPr>
          </a:p>
          <a:p>
            <a:pPr algn="l">
              <a:lnSpc>
                <a:spcPts val="4320"/>
              </a:lnSpc>
            </a:pPr>
            <a:endParaRPr lang="en-US" sz="3600" u="sng">
              <a:solidFill>
                <a:srgbClr val="0070C0"/>
              </a:solidFill>
              <a:latin typeface="Trebuchet MS"/>
              <a:ea typeface="Trebuchet MS"/>
              <a:cs typeface="Trebuchet MS"/>
              <a:sym typeface="Trebuchet MS"/>
            </a:endParaRPr>
          </a:p>
          <a:p>
            <a:pPr algn="l">
              <a:lnSpc>
                <a:spcPts val="4320"/>
              </a:lnSpc>
            </a:pPr>
            <a:endParaRPr lang="en-US" sz="3600" u="sng">
              <a:solidFill>
                <a:srgbClr val="0070C0"/>
              </a:solidFill>
              <a:latin typeface="Trebuchet MS"/>
              <a:ea typeface="Trebuchet MS"/>
              <a:cs typeface="Trebuchet MS"/>
              <a:sym typeface="Trebuchet MS"/>
            </a:endParaRPr>
          </a:p>
          <a:p>
            <a:pPr algn="l">
              <a:lnSpc>
                <a:spcPts val="4320"/>
              </a:lnSpc>
            </a:pPr>
            <a:r>
              <a:rPr lang="en-US" sz="3600" b="1">
                <a:solidFill>
                  <a:srgbClr val="000000"/>
                </a:solidFill>
                <a:latin typeface="Trebuchet MS Bold"/>
                <a:ea typeface="Trebuchet MS Bold"/>
                <a:cs typeface="Trebuchet MS Bold"/>
                <a:sym typeface="Trebuchet MS Bold"/>
              </a:rPr>
              <a:t>        </a:t>
            </a:r>
          </a:p>
          <a:p>
            <a:pPr algn="l">
              <a:lnSpc>
                <a:spcPts val="3240"/>
              </a:lnSpc>
            </a:pPr>
            <a:r>
              <a:rPr lang="en-US" sz="2700">
                <a:solidFill>
                  <a:srgbClr val="000000"/>
                </a:solidFill>
                <a:latin typeface="Trebuchet MS"/>
                <a:ea typeface="Trebuchet MS"/>
                <a:cs typeface="Trebuchet MS"/>
                <a:sym typeface="Trebuchet MS"/>
              </a:rPr>
              <a:t> </a:t>
            </a:r>
          </a:p>
          <a:p>
            <a:pPr algn="l">
              <a:lnSpc>
                <a:spcPts val="4320"/>
              </a:lnSpc>
            </a:pPr>
            <a:endParaRPr lang="en-US" sz="2700">
              <a:solidFill>
                <a:srgbClr val="000000"/>
              </a:solidFill>
              <a:latin typeface="Trebuchet MS"/>
              <a:ea typeface="Trebuchet MS"/>
              <a:cs typeface="Trebuchet MS"/>
              <a:sym typeface="Trebuchet MS"/>
            </a:endParaRPr>
          </a:p>
          <a:p>
            <a:pPr algn="l">
              <a:lnSpc>
                <a:spcPts val="4320"/>
              </a:lnSpc>
            </a:pPr>
            <a:endParaRPr lang="en-US" sz="2700">
              <a:solidFill>
                <a:srgbClr val="000000"/>
              </a:solidFill>
              <a:latin typeface="Trebuchet MS"/>
              <a:ea typeface="Trebuchet MS"/>
              <a:cs typeface="Trebuchet MS"/>
              <a:sym typeface="Trebuchet MS"/>
            </a:endParaRP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82</a:t>
            </a:r>
          </a:p>
        </p:txBody>
      </p:sp>
      <p:sp>
        <p:nvSpPr>
          <p:cNvPr id="21" name="TextBox 21"/>
          <p:cNvSpPr txBox="1"/>
          <p:nvPr/>
        </p:nvSpPr>
        <p:spPr>
          <a:xfrm>
            <a:off x="618036" y="2654550"/>
            <a:ext cx="15233841" cy="6381393"/>
          </a:xfrm>
          <a:prstGeom prst="rect">
            <a:avLst/>
          </a:prstGeom>
        </p:spPr>
        <p:txBody>
          <a:bodyPr lIns="0" tIns="0" rIns="0" bIns="0" rtlCol="0" anchor="t">
            <a:spAutoFit/>
          </a:bodyPr>
          <a:lstStyle/>
          <a:p>
            <a:pPr algn="l">
              <a:lnSpc>
                <a:spcPts val="5759"/>
              </a:lnSpc>
            </a:pPr>
            <a:r>
              <a:rPr lang="en-US" sz="4800">
                <a:solidFill>
                  <a:srgbClr val="90C226"/>
                </a:solidFill>
                <a:latin typeface="Trebuchet MS"/>
                <a:ea typeface="Trebuchet MS"/>
                <a:cs typeface="Trebuchet MS"/>
                <a:sym typeface="Trebuchet MS"/>
              </a:rPr>
              <a:t>C.Findings Reducing Possibility of Diagnosis</a:t>
            </a:r>
          </a:p>
          <a:p>
            <a:pPr algn="l">
              <a:lnSpc>
                <a:spcPts val="4320"/>
              </a:lnSpc>
            </a:pPr>
            <a:endParaRPr lang="en-US" sz="4800">
              <a:solidFill>
                <a:srgbClr val="90C226"/>
              </a:solidFill>
              <a:latin typeface="Trebuchet MS"/>
              <a:ea typeface="Trebuchet MS"/>
              <a:cs typeface="Trebuchet MS"/>
              <a:sym typeface="Trebuchet MS"/>
            </a:endParaRPr>
          </a:p>
          <a:p>
            <a:pPr algn="l">
              <a:lnSpc>
                <a:spcPts val="4320"/>
              </a:lnSpc>
            </a:pPr>
            <a:r>
              <a:rPr lang="en-US" sz="3600">
                <a:solidFill>
                  <a:srgbClr val="000000"/>
                </a:solidFill>
                <a:latin typeface="Trebuchet MS"/>
                <a:ea typeface="Trebuchet MS"/>
                <a:cs typeface="Trebuchet MS"/>
                <a:sym typeface="Trebuchet MS"/>
              </a:rPr>
              <a:t>  1. Asymmetric weakness.</a:t>
            </a:r>
          </a:p>
          <a:p>
            <a:pPr algn="l">
              <a:lnSpc>
                <a:spcPts val="4320"/>
              </a:lnSpc>
            </a:pPr>
            <a:r>
              <a:rPr lang="en-US" sz="3600">
                <a:solidFill>
                  <a:srgbClr val="000000"/>
                </a:solidFill>
                <a:latin typeface="Trebuchet MS"/>
                <a:ea typeface="Trebuchet MS"/>
                <a:cs typeface="Trebuchet MS"/>
                <a:sym typeface="Trebuchet MS"/>
              </a:rPr>
              <a:t>  2. Failure of bowel/bladder symptoms to resolve.(</a:t>
            </a:r>
            <a:r>
              <a:rPr lang="en-US" sz="3600">
                <a:solidFill>
                  <a:srgbClr val="0070C0"/>
                </a:solidFill>
                <a:latin typeface="Trebuchet MS"/>
                <a:ea typeface="Trebuchet MS"/>
                <a:cs typeface="Trebuchet MS"/>
                <a:sym typeface="Trebuchet MS"/>
              </a:rPr>
              <a:t>transverse myelitis )</a:t>
            </a:r>
          </a:p>
          <a:p>
            <a:pPr algn="l">
              <a:lnSpc>
                <a:spcPts val="4320"/>
              </a:lnSpc>
            </a:pPr>
            <a:r>
              <a:rPr lang="en-US" sz="3600">
                <a:solidFill>
                  <a:srgbClr val="000000"/>
                </a:solidFill>
                <a:latin typeface="Trebuchet MS"/>
                <a:ea typeface="Trebuchet MS"/>
                <a:cs typeface="Trebuchet MS"/>
                <a:sym typeface="Trebuchet MS"/>
              </a:rPr>
              <a:t>  3. Severe bowel/bladder dysfunction at initiation of disease</a:t>
            </a:r>
            <a:r>
              <a:rPr lang="en-US" sz="3600">
                <a:solidFill>
                  <a:srgbClr val="0070C0"/>
                </a:solidFill>
                <a:latin typeface="Trebuchet MS"/>
                <a:ea typeface="Trebuchet MS"/>
                <a:cs typeface="Trebuchet MS"/>
                <a:sym typeface="Trebuchet MS"/>
              </a:rPr>
              <a:t>)</a:t>
            </a:r>
          </a:p>
          <a:p>
            <a:pPr algn="l">
              <a:lnSpc>
                <a:spcPts val="4320"/>
              </a:lnSpc>
            </a:pPr>
            <a:endParaRPr lang="en-US" sz="3600">
              <a:solidFill>
                <a:srgbClr val="0070C0"/>
              </a:solidFill>
              <a:latin typeface="Trebuchet MS"/>
              <a:ea typeface="Trebuchet MS"/>
              <a:cs typeface="Trebuchet MS"/>
              <a:sym typeface="Trebuchet MS"/>
            </a:endParaRPr>
          </a:p>
          <a:p>
            <a:pPr algn="l">
              <a:lnSpc>
                <a:spcPts val="4320"/>
              </a:lnSpc>
            </a:pPr>
            <a:r>
              <a:rPr lang="en-US" sz="3600">
                <a:solidFill>
                  <a:srgbClr val="000000"/>
                </a:solidFill>
                <a:latin typeface="Trebuchet MS"/>
                <a:ea typeface="Trebuchet MS"/>
                <a:cs typeface="Trebuchet MS"/>
                <a:sym typeface="Trebuchet MS"/>
              </a:rPr>
              <a:t>  4. Greater than 50 mononuclear cells/mm3 in CSF.</a:t>
            </a:r>
            <a:r>
              <a:rPr lang="en-US" sz="3600">
                <a:solidFill>
                  <a:srgbClr val="0070C0"/>
                </a:solidFill>
                <a:latin typeface="Trebuchet MS"/>
                <a:ea typeface="Trebuchet MS"/>
                <a:cs typeface="Trebuchet MS"/>
                <a:sym typeface="Trebuchet MS"/>
              </a:rPr>
              <a:t> transverse myelitis )</a:t>
            </a:r>
          </a:p>
          <a:p>
            <a:pPr algn="l">
              <a:lnSpc>
                <a:spcPts val="4320"/>
              </a:lnSpc>
            </a:pPr>
            <a:endParaRPr lang="en-US" sz="3600">
              <a:solidFill>
                <a:srgbClr val="0070C0"/>
              </a:solidFill>
              <a:latin typeface="Trebuchet MS"/>
              <a:ea typeface="Trebuchet MS"/>
              <a:cs typeface="Trebuchet MS"/>
              <a:sym typeface="Trebuchet MS"/>
            </a:endParaRPr>
          </a:p>
          <a:p>
            <a:pPr algn="l">
              <a:lnSpc>
                <a:spcPts val="4320"/>
              </a:lnSpc>
            </a:pPr>
            <a:r>
              <a:rPr lang="en-US" sz="3600">
                <a:solidFill>
                  <a:srgbClr val="000000"/>
                </a:solidFill>
                <a:latin typeface="Trebuchet MS"/>
                <a:ea typeface="Trebuchet MS"/>
                <a:cs typeface="Trebuchet MS"/>
                <a:sym typeface="Trebuchet MS"/>
              </a:rPr>
              <a:t>  5. Well-demarcated sensory level.</a:t>
            </a:r>
            <a:r>
              <a:rPr lang="en-US" sz="3600">
                <a:solidFill>
                  <a:srgbClr val="0070C0"/>
                </a:solidFill>
                <a:latin typeface="Trebuchet MS"/>
                <a:ea typeface="Trebuchet MS"/>
                <a:cs typeface="Trebuchet MS"/>
                <a:sym typeface="Trebuchet MS"/>
              </a:rPr>
              <a:t> transverse myelitis )</a:t>
            </a:r>
          </a:p>
          <a:p>
            <a:pPr algn="l">
              <a:lnSpc>
                <a:spcPts val="4320"/>
              </a:lnSpc>
            </a:pPr>
            <a:endParaRPr lang="en-US" sz="3600">
              <a:solidFill>
                <a:srgbClr val="0070C0"/>
              </a:solidFill>
              <a:latin typeface="Trebuchet MS"/>
              <a:ea typeface="Trebuchet MS"/>
              <a:cs typeface="Trebuchet MS"/>
              <a:sym typeface="Trebuchet MS"/>
            </a:endParaRPr>
          </a:p>
          <a:p>
            <a:pPr algn="l">
              <a:lnSpc>
                <a:spcPts val="4320"/>
              </a:lnSpc>
            </a:pPr>
            <a:endParaRPr lang="en-US" sz="3600">
              <a:solidFill>
                <a:srgbClr val="0070C0"/>
              </a:solidFill>
              <a:latin typeface="Trebuchet MS"/>
              <a:ea typeface="Trebuchet MS"/>
              <a:cs typeface="Trebuchet MS"/>
              <a:sym typeface="Trebuchet MS"/>
            </a:endParaRPr>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83</a:t>
            </a:r>
          </a:p>
        </p:txBody>
      </p:sp>
      <p:sp>
        <p:nvSpPr>
          <p:cNvPr id="21" name="TextBox 21"/>
          <p:cNvSpPr txBox="1"/>
          <p:nvPr/>
        </p:nvSpPr>
        <p:spPr>
          <a:xfrm>
            <a:off x="846637" y="1183957"/>
            <a:ext cx="13812066" cy="5273397"/>
          </a:xfrm>
          <a:prstGeom prst="rect">
            <a:avLst/>
          </a:prstGeom>
        </p:spPr>
        <p:txBody>
          <a:bodyPr lIns="0" tIns="0" rIns="0" bIns="0" rtlCol="0" anchor="t">
            <a:spAutoFit/>
          </a:bodyPr>
          <a:lstStyle/>
          <a:p>
            <a:pPr algn="l">
              <a:lnSpc>
                <a:spcPts val="5759"/>
              </a:lnSpc>
            </a:pPr>
            <a:r>
              <a:rPr lang="en-US" sz="4800" b="1">
                <a:solidFill>
                  <a:srgbClr val="90C226"/>
                </a:solidFill>
                <a:latin typeface="Trebuchet MS Bold"/>
                <a:ea typeface="Trebuchet MS Bold"/>
                <a:cs typeface="Trebuchet MS Bold"/>
                <a:sym typeface="Trebuchet MS Bold"/>
              </a:rPr>
              <a:t>D.Exclusionary Criteria</a:t>
            </a:r>
          </a:p>
          <a:p>
            <a:pPr algn="l">
              <a:lnSpc>
                <a:spcPts val="4320"/>
              </a:lnSpc>
            </a:pPr>
            <a:endParaRPr lang="en-US" sz="4800" b="1">
              <a:solidFill>
                <a:srgbClr val="90C226"/>
              </a:solidFill>
              <a:latin typeface="Trebuchet MS Bold"/>
              <a:ea typeface="Trebuchet MS Bold"/>
              <a:cs typeface="Trebuchet MS Bold"/>
              <a:sym typeface="Trebuchet MS Bold"/>
            </a:endParaRPr>
          </a:p>
          <a:p>
            <a:pPr algn="l">
              <a:lnSpc>
                <a:spcPts val="4320"/>
              </a:lnSpc>
            </a:pPr>
            <a:r>
              <a:rPr lang="en-US" sz="3600">
                <a:solidFill>
                  <a:srgbClr val="000000"/>
                </a:solidFill>
                <a:latin typeface="Trebuchet MS"/>
                <a:ea typeface="Trebuchet MS"/>
                <a:cs typeface="Trebuchet MS"/>
                <a:sym typeface="Trebuchet MS"/>
              </a:rPr>
              <a:t>  a. Diagnosis of other causes of acute neuromuscular weakness (e.g., myasthenia gravis, botulism, poliomyelitis, toxic neuropathy).</a:t>
            </a:r>
          </a:p>
          <a:p>
            <a:pPr algn="l">
              <a:lnSpc>
                <a:spcPts val="4320"/>
              </a:lnSpc>
            </a:pPr>
            <a:endParaRPr lang="en-US" sz="3600">
              <a:solidFill>
                <a:srgbClr val="000000"/>
              </a:solidFill>
              <a:latin typeface="Trebuchet MS"/>
              <a:ea typeface="Trebuchet MS"/>
              <a:cs typeface="Trebuchet MS"/>
              <a:sym typeface="Trebuchet MS"/>
            </a:endParaRPr>
          </a:p>
          <a:p>
            <a:pPr algn="l">
              <a:lnSpc>
                <a:spcPts val="4320"/>
              </a:lnSpc>
            </a:pPr>
            <a:r>
              <a:rPr lang="en-US" sz="3600">
                <a:solidFill>
                  <a:srgbClr val="000000"/>
                </a:solidFill>
                <a:latin typeface="Trebuchet MS"/>
                <a:ea typeface="Trebuchet MS"/>
                <a:cs typeface="Trebuchet MS"/>
                <a:sym typeface="Trebuchet MS"/>
              </a:rPr>
              <a:t>  b. Abnormal CSF cytology suggesting carcinomatous invasion of the nerve roots</a:t>
            </a:r>
          </a:p>
          <a:p>
            <a:pPr algn="l">
              <a:lnSpc>
                <a:spcPts val="4320"/>
              </a:lnSpc>
            </a:pPr>
            <a:endParaRPr lang="en-US" sz="3600">
              <a:solidFill>
                <a:srgbClr val="000000"/>
              </a:solidFill>
              <a:latin typeface="Trebuchet MS"/>
              <a:ea typeface="Trebuchet MS"/>
              <a:cs typeface="Trebuchet MS"/>
              <a:sym typeface="Trebuchet MS"/>
            </a:endParaRPr>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97986" y="1303611"/>
            <a:ext cx="14758986" cy="6195834"/>
          </a:xfrm>
          <a:prstGeom prst="rect">
            <a:avLst/>
          </a:prstGeom>
        </p:spPr>
        <p:txBody>
          <a:bodyPr lIns="0" tIns="0" rIns="0" bIns="0" rtlCol="0" anchor="t">
            <a:spAutoFit/>
          </a:bodyPr>
          <a:lstStyle/>
          <a:p>
            <a:pPr algn="l">
              <a:lnSpc>
                <a:spcPts val="6480"/>
              </a:lnSpc>
            </a:pPr>
            <a:r>
              <a:rPr lang="en-US" sz="5400">
                <a:solidFill>
                  <a:srgbClr val="C42F1A"/>
                </a:solidFill>
                <a:latin typeface="Trebuchet MS"/>
                <a:ea typeface="Trebuchet MS"/>
                <a:cs typeface="Trebuchet MS"/>
                <a:sym typeface="Trebuchet MS"/>
              </a:rPr>
              <a:t>  </a:t>
            </a:r>
            <a:r>
              <a:rPr lang="en-US" sz="5400">
                <a:solidFill>
                  <a:srgbClr val="90C226"/>
                </a:solidFill>
                <a:latin typeface="Trebuchet MS"/>
                <a:ea typeface="Trebuchet MS"/>
                <a:cs typeface="Trebuchet MS"/>
                <a:sym typeface="Trebuchet MS"/>
              </a:rPr>
              <a:t>Treatment</a:t>
            </a: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 Either high-dose intravenous immune globulin (IVIG) or plasmapheresis can be initiated, as they are equally effective for typical GBS. </a:t>
            </a:r>
          </a:p>
          <a:p>
            <a:pPr marL="542925" lvl="1" indent="-271462" algn="l">
              <a:lnSpc>
                <a:spcPts val="3600"/>
              </a:lnSpc>
              <a:buFont typeface="Arial"/>
              <a:buChar char="•"/>
            </a:pPr>
            <a:r>
              <a:rPr lang="en-US" sz="3000">
                <a:solidFill>
                  <a:srgbClr val="90C226"/>
                </a:solidFill>
                <a:latin typeface="Trebuchet MS"/>
                <a:ea typeface="Trebuchet MS"/>
                <a:cs typeface="Trebuchet MS"/>
                <a:sym typeface="Trebuchet MS"/>
              </a:rPr>
              <a:t>2 weeks </a:t>
            </a:r>
            <a:r>
              <a:rPr lang="en-US" sz="3000">
                <a:solidFill>
                  <a:srgbClr val="000000"/>
                </a:solidFill>
                <a:latin typeface="Trebuchet MS"/>
                <a:ea typeface="Trebuchet MS"/>
                <a:cs typeface="Trebuchet MS"/>
                <a:sym typeface="Trebuchet MS"/>
              </a:rPr>
              <a:t>after the first motor symptoms, it is not known whether immunotherapy is still effective.</a:t>
            </a: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 If the patient has already reached the </a:t>
            </a:r>
            <a:r>
              <a:rPr lang="en-US" sz="3000">
                <a:solidFill>
                  <a:srgbClr val="90C226"/>
                </a:solidFill>
                <a:latin typeface="Trebuchet MS"/>
                <a:ea typeface="Trebuchet MS"/>
                <a:cs typeface="Trebuchet MS"/>
                <a:sym typeface="Trebuchet MS"/>
              </a:rPr>
              <a:t>plateau stage</a:t>
            </a:r>
            <a:r>
              <a:rPr lang="en-US" sz="3000">
                <a:solidFill>
                  <a:srgbClr val="000000"/>
                </a:solidFill>
                <a:latin typeface="Trebuchet MS"/>
                <a:ea typeface="Trebuchet MS"/>
                <a:cs typeface="Trebuchet MS"/>
                <a:sym typeface="Trebuchet MS"/>
              </a:rPr>
              <a:t>, then treatment probably is no longer indicated, unless the patient has severe motor weakness and one cannot exclude the possibility that an immunologic attack is still ongoing.</a:t>
            </a: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A combination of the </a:t>
            </a:r>
            <a:r>
              <a:rPr lang="en-US" sz="3000">
                <a:solidFill>
                  <a:srgbClr val="90C226"/>
                </a:solidFill>
                <a:latin typeface="Trebuchet MS"/>
                <a:ea typeface="Trebuchet MS"/>
                <a:cs typeface="Trebuchet MS"/>
                <a:sym typeface="Trebuchet MS"/>
              </a:rPr>
              <a:t>two </a:t>
            </a:r>
            <a:r>
              <a:rPr lang="en-US" sz="3000">
                <a:solidFill>
                  <a:srgbClr val="000000"/>
                </a:solidFill>
                <a:latin typeface="Trebuchet MS"/>
                <a:ea typeface="Trebuchet MS"/>
                <a:cs typeface="Trebuchet MS"/>
                <a:sym typeface="Trebuchet MS"/>
              </a:rPr>
              <a:t>therapies is not significantly better than either alone.</a:t>
            </a:r>
          </a:p>
          <a:p>
            <a:pPr marL="542925" lvl="1" indent="-271462" algn="l">
              <a:lnSpc>
                <a:spcPts val="3600"/>
              </a:lnSpc>
            </a:pPr>
            <a:endParaRPr lang="en-US" sz="3000">
              <a:solidFill>
                <a:srgbClr val="000000"/>
              </a:solidFill>
              <a:latin typeface="Trebuchet MS"/>
              <a:ea typeface="Trebuchet MS"/>
              <a:cs typeface="Trebuchet MS"/>
              <a:sym typeface="Trebuchet MS"/>
            </a:endParaRPr>
          </a:p>
          <a:p>
            <a:pPr marL="542925" lvl="1" indent="-271462" algn="l">
              <a:lnSpc>
                <a:spcPts val="3600"/>
              </a:lnSpc>
            </a:pPr>
            <a:endParaRPr lang="en-US" sz="3000">
              <a:solidFill>
                <a:srgbClr val="000000"/>
              </a:solidFill>
              <a:latin typeface="Trebuchet MS"/>
              <a:ea typeface="Trebuchet MS"/>
              <a:cs typeface="Trebuchet MS"/>
              <a:sym typeface="Trebuchet MS"/>
            </a:endParaRPr>
          </a:p>
          <a:p>
            <a:pPr marL="651510" lvl="1" indent="-325755" algn="l">
              <a:lnSpc>
                <a:spcPts val="4320"/>
              </a:lnSpc>
            </a:pPr>
            <a:r>
              <a:rPr lang="en-US" sz="3600">
                <a:solidFill>
                  <a:srgbClr val="000000"/>
                </a:solidFill>
                <a:latin typeface="Garamond"/>
                <a:ea typeface="Garamond"/>
                <a:cs typeface="Garamond"/>
                <a:sym typeface="Garamond"/>
              </a:rPr>
              <a:t> </a:t>
            </a:r>
          </a:p>
        </p:txBody>
      </p:sp>
      <p:sp>
        <p:nvSpPr>
          <p:cNvPr id="21" name="TextBox 21"/>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84</a:t>
            </a:r>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661580" y="996180"/>
            <a:ext cx="13463724" cy="5873562"/>
          </a:xfrm>
          <a:prstGeom prst="rect">
            <a:avLst/>
          </a:prstGeom>
        </p:spPr>
        <p:txBody>
          <a:bodyPr lIns="0" tIns="0" rIns="0" bIns="0" rtlCol="0" anchor="t">
            <a:spAutoFit/>
          </a:bodyPr>
          <a:lstStyle/>
          <a:p>
            <a:pPr algn="l">
              <a:lnSpc>
                <a:spcPts val="6480"/>
              </a:lnSpc>
            </a:pPr>
            <a:r>
              <a:rPr lang="en-US" sz="5400" u="sng">
                <a:solidFill>
                  <a:srgbClr val="90C226"/>
                </a:solidFill>
                <a:latin typeface="Trebuchet MS"/>
                <a:ea typeface="Trebuchet MS"/>
                <a:cs typeface="Trebuchet MS"/>
                <a:sym typeface="Trebuchet MS"/>
              </a:rPr>
              <a:t>1.IVIg</a:t>
            </a:r>
            <a:r>
              <a:rPr lang="en-US" sz="5400">
                <a:solidFill>
                  <a:srgbClr val="90C226"/>
                </a:solidFill>
                <a:latin typeface="Trebuchet MS"/>
                <a:ea typeface="Trebuchet MS"/>
                <a:cs typeface="Trebuchet MS"/>
                <a:sym typeface="Trebuchet MS"/>
              </a:rPr>
              <a:t> </a:t>
            </a:r>
          </a:p>
          <a:p>
            <a:pPr algn="l">
              <a:lnSpc>
                <a:spcPts val="4320"/>
              </a:lnSpc>
            </a:pPr>
            <a:r>
              <a:rPr lang="en-US" sz="3600">
                <a:solidFill>
                  <a:srgbClr val="000000"/>
                </a:solidFill>
                <a:latin typeface="Trebuchet MS"/>
                <a:ea typeface="Trebuchet MS"/>
                <a:cs typeface="Trebuchet MS"/>
                <a:sym typeface="Trebuchet MS"/>
              </a:rPr>
              <a:t> is often the initial therapy chosen because of its ease of administration and good safety record. Anecdotal data has also suggested that IVIg may be preferable to PLASMA EXCHANGE for the </a:t>
            </a:r>
            <a:r>
              <a:rPr lang="en-US" sz="3600">
                <a:solidFill>
                  <a:srgbClr val="FF0000"/>
                </a:solidFill>
                <a:latin typeface="Trebuchet MS"/>
                <a:ea typeface="Trebuchet MS"/>
                <a:cs typeface="Trebuchet MS"/>
                <a:sym typeface="Trebuchet MS"/>
              </a:rPr>
              <a:t>AMAN</a:t>
            </a:r>
            <a:r>
              <a:rPr lang="en-US" sz="3600">
                <a:solidFill>
                  <a:srgbClr val="000000"/>
                </a:solidFill>
                <a:latin typeface="Trebuchet MS"/>
                <a:ea typeface="Trebuchet MS"/>
                <a:cs typeface="Trebuchet MS"/>
                <a:sym typeface="Trebuchet MS"/>
              </a:rPr>
              <a:t> and </a:t>
            </a:r>
            <a:r>
              <a:rPr lang="en-US" sz="3600">
                <a:solidFill>
                  <a:srgbClr val="FF0000"/>
                </a:solidFill>
                <a:latin typeface="Trebuchet MS"/>
                <a:ea typeface="Trebuchet MS"/>
                <a:cs typeface="Trebuchet MS"/>
                <a:sym typeface="Trebuchet MS"/>
              </a:rPr>
              <a:t>MFS</a:t>
            </a:r>
            <a:r>
              <a:rPr lang="en-US" sz="3600">
                <a:solidFill>
                  <a:srgbClr val="000000"/>
                </a:solidFill>
                <a:latin typeface="Trebuchet MS"/>
                <a:ea typeface="Trebuchet MS"/>
                <a:cs typeface="Trebuchet MS"/>
                <a:sym typeface="Trebuchet MS"/>
              </a:rPr>
              <a:t> variants of GBS. </a:t>
            </a:r>
          </a:p>
          <a:p>
            <a:pPr algn="l">
              <a:lnSpc>
                <a:spcPts val="4320"/>
              </a:lnSpc>
            </a:pPr>
            <a:r>
              <a:rPr lang="en-US" sz="3600">
                <a:solidFill>
                  <a:srgbClr val="000000"/>
                </a:solidFill>
                <a:latin typeface="Trebuchet MS"/>
                <a:ea typeface="Trebuchet MS"/>
                <a:cs typeface="Trebuchet MS"/>
                <a:sym typeface="Trebuchet MS"/>
              </a:rPr>
              <a:t>IVIg is administered as </a:t>
            </a:r>
            <a:r>
              <a:rPr lang="en-US" sz="3600">
                <a:solidFill>
                  <a:srgbClr val="FF0000"/>
                </a:solidFill>
                <a:latin typeface="Trebuchet MS"/>
                <a:ea typeface="Trebuchet MS"/>
                <a:cs typeface="Trebuchet MS"/>
                <a:sym typeface="Trebuchet MS"/>
              </a:rPr>
              <a:t>five daily </a:t>
            </a:r>
            <a:r>
              <a:rPr lang="en-US" sz="3600">
                <a:solidFill>
                  <a:srgbClr val="000000"/>
                </a:solidFill>
                <a:latin typeface="Trebuchet MS"/>
                <a:ea typeface="Trebuchet MS"/>
                <a:cs typeface="Trebuchet MS"/>
                <a:sym typeface="Trebuchet MS"/>
              </a:rPr>
              <a:t>infusions for a total dose of  </a:t>
            </a:r>
            <a:r>
              <a:rPr lang="en-US" sz="3600">
                <a:solidFill>
                  <a:srgbClr val="FF0000"/>
                </a:solidFill>
                <a:latin typeface="Trebuchet MS"/>
                <a:ea typeface="Trebuchet MS"/>
                <a:cs typeface="Trebuchet MS"/>
                <a:sym typeface="Trebuchet MS"/>
              </a:rPr>
              <a:t>2g/kg </a:t>
            </a:r>
            <a:r>
              <a:rPr lang="en-US" sz="3600">
                <a:solidFill>
                  <a:srgbClr val="000000"/>
                </a:solidFill>
                <a:latin typeface="Trebuchet MS"/>
                <a:ea typeface="Trebuchet MS"/>
                <a:cs typeface="Trebuchet MS"/>
                <a:sym typeface="Trebuchet MS"/>
              </a:rPr>
              <a:t>body weight. </a:t>
            </a:r>
          </a:p>
          <a:p>
            <a:pPr algn="l">
              <a:lnSpc>
                <a:spcPts val="4320"/>
              </a:lnSpc>
            </a:pPr>
            <a:endParaRPr lang="en-US" sz="3600">
              <a:solidFill>
                <a:srgbClr val="000000"/>
              </a:solidFill>
              <a:latin typeface="Trebuchet MS"/>
              <a:ea typeface="Trebuchet MS"/>
              <a:cs typeface="Trebuchet MS"/>
              <a:sym typeface="Trebuchet MS"/>
            </a:endParaRPr>
          </a:p>
          <a:p>
            <a:pPr algn="l">
              <a:lnSpc>
                <a:spcPts val="4320"/>
              </a:lnSpc>
            </a:pPr>
            <a:r>
              <a:rPr lang="en-US" sz="3600">
                <a:solidFill>
                  <a:srgbClr val="0070C0"/>
                </a:solidFill>
                <a:latin typeface="Trebuchet MS"/>
                <a:ea typeface="Trebuchet MS"/>
                <a:cs typeface="Trebuchet MS"/>
                <a:sym typeface="Trebuchet MS"/>
              </a:rPr>
              <a:t>Ivig is used to treat (GBS,ITP,Kawasaki ,myasthenia gravis )</a:t>
            </a:r>
          </a:p>
          <a:p>
            <a:pPr algn="l">
              <a:lnSpc>
                <a:spcPts val="4320"/>
              </a:lnSpc>
            </a:pPr>
            <a:endParaRPr lang="en-US" sz="3600">
              <a:solidFill>
                <a:srgbClr val="0070C0"/>
              </a:solidFill>
              <a:latin typeface="Trebuchet MS"/>
              <a:ea typeface="Trebuchet MS"/>
              <a:cs typeface="Trebuchet MS"/>
              <a:sym typeface="Trebuchet MS"/>
            </a:endParaRPr>
          </a:p>
        </p:txBody>
      </p:sp>
      <p:sp>
        <p:nvSpPr>
          <p:cNvPr id="21" name="TextBox 21"/>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85</a:t>
            </a:r>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283026" y="1268728"/>
            <a:ext cx="14630401" cy="6390026"/>
          </a:xfrm>
          <a:prstGeom prst="rect">
            <a:avLst/>
          </a:prstGeom>
        </p:spPr>
        <p:txBody>
          <a:bodyPr lIns="0" tIns="0" rIns="0" bIns="0" rtlCol="0" anchor="t">
            <a:spAutoFit/>
          </a:bodyPr>
          <a:lstStyle/>
          <a:p>
            <a:pPr algn="l">
              <a:lnSpc>
                <a:spcPts val="4320"/>
              </a:lnSpc>
            </a:pPr>
            <a:endParaRPr/>
          </a:p>
          <a:p>
            <a:pPr algn="l">
              <a:lnSpc>
                <a:spcPts val="6480"/>
              </a:lnSpc>
            </a:pPr>
            <a:r>
              <a:rPr lang="en-US" sz="5400">
                <a:solidFill>
                  <a:srgbClr val="90C226"/>
                </a:solidFill>
                <a:latin typeface="Trebuchet MS"/>
                <a:ea typeface="Trebuchet MS"/>
                <a:cs typeface="Trebuchet MS"/>
                <a:sym typeface="Trebuchet MS"/>
              </a:rPr>
              <a:t>2.Plasmapheresis </a:t>
            </a:r>
          </a:p>
          <a:p>
            <a:pPr algn="l">
              <a:lnSpc>
                <a:spcPts val="4320"/>
              </a:lnSpc>
            </a:pPr>
            <a:r>
              <a:rPr lang="en-US" sz="3600">
                <a:solidFill>
                  <a:srgbClr val="000000"/>
                </a:solidFill>
                <a:latin typeface="Trebuchet MS"/>
                <a:ea typeface="Trebuchet MS"/>
                <a:cs typeface="Trebuchet MS"/>
                <a:sym typeface="Trebuchet MS"/>
              </a:rPr>
              <a:t>usually consists of </a:t>
            </a:r>
            <a:r>
              <a:rPr lang="en-US" sz="3600">
                <a:solidFill>
                  <a:srgbClr val="FF0000"/>
                </a:solidFill>
                <a:latin typeface="Trebuchet MS"/>
                <a:ea typeface="Trebuchet MS"/>
                <a:cs typeface="Trebuchet MS"/>
                <a:sym typeface="Trebuchet MS"/>
              </a:rPr>
              <a:t>40-50  mL/kg </a:t>
            </a:r>
            <a:r>
              <a:rPr lang="en-US" sz="3600">
                <a:solidFill>
                  <a:srgbClr val="000000"/>
                </a:solidFill>
                <a:latin typeface="Trebuchet MS"/>
                <a:ea typeface="Trebuchet MS"/>
                <a:cs typeface="Trebuchet MS"/>
                <a:sym typeface="Trebuchet MS"/>
              </a:rPr>
              <a:t>plasma exchange (PE) </a:t>
            </a:r>
            <a:r>
              <a:rPr lang="en-US" sz="3600">
                <a:solidFill>
                  <a:srgbClr val="FF0000"/>
                </a:solidFill>
                <a:latin typeface="Trebuchet MS"/>
                <a:ea typeface="Trebuchet MS"/>
                <a:cs typeface="Trebuchet MS"/>
                <a:sym typeface="Trebuchet MS"/>
              </a:rPr>
              <a:t>four to five times over a week.</a:t>
            </a:r>
          </a:p>
          <a:p>
            <a:pPr algn="l">
              <a:lnSpc>
                <a:spcPts val="4320"/>
              </a:lnSpc>
            </a:pPr>
            <a:endParaRPr lang="en-US" sz="3600">
              <a:solidFill>
                <a:srgbClr val="FF0000"/>
              </a:solidFill>
              <a:latin typeface="Trebuchet MS"/>
              <a:ea typeface="Trebuchet MS"/>
              <a:cs typeface="Trebuchet MS"/>
              <a:sym typeface="Trebuchet MS"/>
            </a:endParaRPr>
          </a:p>
          <a:p>
            <a:pPr algn="l">
              <a:lnSpc>
                <a:spcPts val="4320"/>
              </a:lnSpc>
            </a:pPr>
            <a:r>
              <a:rPr lang="en-US" sz="3600">
                <a:solidFill>
                  <a:srgbClr val="000000"/>
                </a:solidFill>
                <a:latin typeface="Trebuchet MS"/>
                <a:ea typeface="Trebuchet MS"/>
                <a:cs typeface="Trebuchet MS"/>
                <a:sym typeface="Trebuchet MS"/>
              </a:rPr>
              <a:t>reduces the need for mechanical ventilation </a:t>
            </a:r>
          </a:p>
          <a:p>
            <a:pPr algn="l">
              <a:lnSpc>
                <a:spcPts val="4320"/>
              </a:lnSpc>
            </a:pPr>
            <a:r>
              <a:rPr lang="en-US" sz="3600">
                <a:solidFill>
                  <a:srgbClr val="000000"/>
                </a:solidFill>
                <a:latin typeface="Trebuchet MS"/>
                <a:ea typeface="Trebuchet MS"/>
                <a:cs typeface="Trebuchet MS"/>
                <a:sym typeface="Trebuchet MS"/>
              </a:rPr>
              <a:t>increases the likelihood of full recovery at  1year</a:t>
            </a:r>
          </a:p>
          <a:p>
            <a:pPr algn="l">
              <a:lnSpc>
                <a:spcPts val="4320"/>
              </a:lnSpc>
            </a:pPr>
            <a:endParaRPr lang="en-US" sz="3600">
              <a:solidFill>
                <a:srgbClr val="000000"/>
              </a:solidFill>
              <a:latin typeface="Trebuchet MS"/>
              <a:ea typeface="Trebuchet MS"/>
              <a:cs typeface="Trebuchet MS"/>
              <a:sym typeface="Trebuchet MS"/>
            </a:endParaRPr>
          </a:p>
          <a:p>
            <a:pPr algn="l">
              <a:lnSpc>
                <a:spcPts val="4320"/>
              </a:lnSpc>
            </a:pPr>
            <a:r>
              <a:rPr lang="en-US" sz="3600">
                <a:solidFill>
                  <a:srgbClr val="000000"/>
                </a:solidFill>
                <a:latin typeface="Trebuchet MS"/>
                <a:ea typeface="Trebuchet MS"/>
                <a:cs typeface="Trebuchet MS"/>
                <a:sym typeface="Trebuchet MS"/>
              </a:rPr>
              <a:t>Functionally significant improvement may occur toward the end of the </a:t>
            </a:r>
            <a:r>
              <a:rPr lang="en-US" sz="3600">
                <a:solidFill>
                  <a:srgbClr val="FF0000"/>
                </a:solidFill>
                <a:latin typeface="Trebuchet MS"/>
                <a:ea typeface="Trebuchet MS"/>
                <a:cs typeface="Trebuchet MS"/>
                <a:sym typeface="Trebuchet MS"/>
              </a:rPr>
              <a:t>first week </a:t>
            </a:r>
            <a:r>
              <a:rPr lang="en-US" sz="3600">
                <a:solidFill>
                  <a:srgbClr val="000000"/>
                </a:solidFill>
                <a:latin typeface="Trebuchet MS"/>
                <a:ea typeface="Trebuchet MS"/>
                <a:cs typeface="Trebuchet MS"/>
                <a:sym typeface="Trebuchet MS"/>
              </a:rPr>
              <a:t>of treatment, or may be delayed for </a:t>
            </a:r>
            <a:r>
              <a:rPr lang="en-US" sz="3600">
                <a:solidFill>
                  <a:srgbClr val="FF0000"/>
                </a:solidFill>
                <a:latin typeface="Trebuchet MS"/>
                <a:ea typeface="Trebuchet MS"/>
                <a:cs typeface="Trebuchet MS"/>
                <a:sym typeface="Trebuchet MS"/>
              </a:rPr>
              <a:t>several weeks</a:t>
            </a:r>
            <a:r>
              <a:rPr lang="en-US" sz="3600">
                <a:solidFill>
                  <a:srgbClr val="000000"/>
                </a:solidFill>
                <a:latin typeface="Trebuchet MS"/>
                <a:ea typeface="Trebuchet MS"/>
                <a:cs typeface="Trebuchet MS"/>
                <a:sym typeface="Trebuchet MS"/>
              </a:rPr>
              <a:t>. </a:t>
            </a:r>
          </a:p>
          <a:p>
            <a:pPr algn="l">
              <a:lnSpc>
                <a:spcPts val="4320"/>
              </a:lnSpc>
            </a:pPr>
            <a:endParaRPr lang="en-US" sz="3600">
              <a:solidFill>
                <a:srgbClr val="000000"/>
              </a:solidFill>
              <a:latin typeface="Trebuchet MS"/>
              <a:ea typeface="Trebuchet MS"/>
              <a:cs typeface="Trebuchet MS"/>
              <a:sym typeface="Trebuchet MS"/>
            </a:endParaRPr>
          </a:p>
        </p:txBody>
      </p:sp>
      <p:sp>
        <p:nvSpPr>
          <p:cNvPr id="21" name="TextBox 21"/>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86</a:t>
            </a:r>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584360" y="4668066"/>
            <a:ext cx="11804333" cy="3749903"/>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Brief retreatment with the original therapy is usually effective in such cases.</a:t>
            </a:r>
          </a:p>
          <a:p>
            <a:pPr marL="542925" lvl="1" indent="-271462" algn="l">
              <a:lnSpc>
                <a:spcPts val="3600"/>
              </a:lnSpc>
            </a:pPr>
            <a:endParaRPr lang="en-US" sz="3000">
              <a:solidFill>
                <a:srgbClr val="000000"/>
              </a:solidFill>
              <a:latin typeface="Trebuchet MS"/>
              <a:ea typeface="Trebuchet MS"/>
              <a:cs typeface="Trebuchet MS"/>
              <a:sym typeface="Trebuchet MS"/>
            </a:endParaRPr>
          </a:p>
          <a:p>
            <a:pPr marL="542925" lvl="1" indent="-271462" algn="l">
              <a:lnSpc>
                <a:spcPts val="3600"/>
              </a:lnSpc>
              <a:buFont typeface="Arial"/>
              <a:buChar char="•"/>
            </a:pPr>
            <a:r>
              <a:rPr lang="en-US" sz="3000">
                <a:solidFill>
                  <a:srgbClr val="FF0000"/>
                </a:solidFill>
                <a:latin typeface="Trebuchet MS"/>
                <a:ea typeface="Trebuchet MS"/>
                <a:cs typeface="Trebuchet MS"/>
                <a:sym typeface="Trebuchet MS"/>
              </a:rPr>
              <a:t>Glucocorticoids</a:t>
            </a:r>
            <a:r>
              <a:rPr lang="en-US" sz="3000">
                <a:solidFill>
                  <a:srgbClr val="000000"/>
                </a:solidFill>
                <a:latin typeface="Trebuchet MS"/>
                <a:ea typeface="Trebuchet MS"/>
                <a:cs typeface="Trebuchet MS"/>
                <a:sym typeface="Trebuchet MS"/>
              </a:rPr>
              <a:t> have </a:t>
            </a:r>
            <a:r>
              <a:rPr lang="en-US" sz="3000">
                <a:solidFill>
                  <a:srgbClr val="FF0000"/>
                </a:solidFill>
                <a:latin typeface="Trebuchet MS"/>
                <a:ea typeface="Trebuchet MS"/>
                <a:cs typeface="Trebuchet MS"/>
                <a:sym typeface="Trebuchet MS"/>
              </a:rPr>
              <a:t>not </a:t>
            </a:r>
            <a:r>
              <a:rPr lang="en-US" sz="3000">
                <a:solidFill>
                  <a:srgbClr val="000000"/>
                </a:solidFill>
                <a:latin typeface="Trebuchet MS"/>
                <a:ea typeface="Trebuchet MS"/>
                <a:cs typeface="Trebuchet MS"/>
                <a:sym typeface="Trebuchet MS"/>
              </a:rPr>
              <a:t>been found to be </a:t>
            </a:r>
            <a:r>
              <a:rPr lang="en-US" sz="3000">
                <a:solidFill>
                  <a:srgbClr val="FF0000"/>
                </a:solidFill>
                <a:latin typeface="Trebuchet MS"/>
                <a:ea typeface="Trebuchet MS"/>
                <a:cs typeface="Trebuchet MS"/>
                <a:sym typeface="Trebuchet MS"/>
              </a:rPr>
              <a:t>effective </a:t>
            </a:r>
            <a:r>
              <a:rPr lang="en-US" sz="3000">
                <a:solidFill>
                  <a:srgbClr val="000000"/>
                </a:solidFill>
                <a:latin typeface="Trebuchet MS"/>
                <a:ea typeface="Trebuchet MS"/>
                <a:cs typeface="Trebuchet MS"/>
                <a:sym typeface="Trebuchet MS"/>
              </a:rPr>
              <a:t>in GBS.</a:t>
            </a:r>
          </a:p>
          <a:p>
            <a:pPr marL="542925" lvl="1" indent="-271462" algn="l">
              <a:lnSpc>
                <a:spcPts val="3600"/>
              </a:lnSpc>
            </a:pPr>
            <a:endParaRPr lang="en-US" sz="3000">
              <a:solidFill>
                <a:srgbClr val="000000"/>
              </a:solidFill>
              <a:latin typeface="Trebuchet MS"/>
              <a:ea typeface="Trebuchet MS"/>
              <a:cs typeface="Trebuchet MS"/>
              <a:sym typeface="Trebuchet MS"/>
            </a:endParaRP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Occasional patients with </a:t>
            </a:r>
            <a:r>
              <a:rPr lang="en-US" sz="3000">
                <a:solidFill>
                  <a:srgbClr val="FF0000"/>
                </a:solidFill>
                <a:latin typeface="Trebuchet MS"/>
                <a:ea typeface="Trebuchet MS"/>
                <a:cs typeface="Trebuchet MS"/>
                <a:sym typeface="Trebuchet MS"/>
              </a:rPr>
              <a:t>very</a:t>
            </a:r>
            <a:r>
              <a:rPr lang="en-US" sz="3000">
                <a:solidFill>
                  <a:srgbClr val="0070C0"/>
                </a:solidFill>
                <a:latin typeface="Trebuchet MS"/>
                <a:ea typeface="Trebuchet MS"/>
                <a:cs typeface="Trebuchet MS"/>
                <a:sym typeface="Trebuchet MS"/>
              </a:rPr>
              <a:t> </a:t>
            </a:r>
            <a:r>
              <a:rPr lang="en-US" sz="3000">
                <a:solidFill>
                  <a:srgbClr val="FF0000"/>
                </a:solidFill>
                <a:latin typeface="Trebuchet MS"/>
                <a:ea typeface="Trebuchet MS"/>
                <a:cs typeface="Trebuchet MS"/>
                <a:sym typeface="Trebuchet MS"/>
              </a:rPr>
              <a:t>mild</a:t>
            </a:r>
            <a:r>
              <a:rPr lang="en-US" sz="3000">
                <a:solidFill>
                  <a:srgbClr val="0070C0"/>
                </a:solidFill>
                <a:latin typeface="Trebuchet MS"/>
                <a:ea typeface="Trebuchet MS"/>
                <a:cs typeface="Trebuchet MS"/>
                <a:sym typeface="Trebuchet MS"/>
              </a:rPr>
              <a:t> </a:t>
            </a:r>
            <a:r>
              <a:rPr lang="en-US" sz="3000">
                <a:solidFill>
                  <a:srgbClr val="000000"/>
                </a:solidFill>
                <a:latin typeface="Trebuchet MS"/>
                <a:ea typeface="Trebuchet MS"/>
                <a:cs typeface="Trebuchet MS"/>
                <a:sym typeface="Trebuchet MS"/>
              </a:rPr>
              <a:t>forms of GBS, especially those who appear to have already reached a plateau when initially seen, may be managed </a:t>
            </a:r>
            <a:r>
              <a:rPr lang="en-US" sz="3000">
                <a:solidFill>
                  <a:srgbClr val="FF0000"/>
                </a:solidFill>
                <a:latin typeface="Trebuchet MS"/>
                <a:ea typeface="Trebuchet MS"/>
                <a:cs typeface="Trebuchet MS"/>
                <a:sym typeface="Trebuchet MS"/>
              </a:rPr>
              <a:t>conservatively</a:t>
            </a:r>
            <a:r>
              <a:rPr lang="en-US" sz="3000">
                <a:solidFill>
                  <a:srgbClr val="0070C0"/>
                </a:solidFill>
                <a:latin typeface="Trebuchet MS"/>
                <a:ea typeface="Trebuchet MS"/>
                <a:cs typeface="Trebuchet MS"/>
                <a:sym typeface="Trebuchet MS"/>
              </a:rPr>
              <a:t> </a:t>
            </a:r>
            <a:r>
              <a:rPr lang="en-US" sz="3000">
                <a:solidFill>
                  <a:srgbClr val="FF0000"/>
                </a:solidFill>
                <a:latin typeface="Trebuchet MS"/>
                <a:ea typeface="Trebuchet MS"/>
                <a:cs typeface="Trebuchet MS"/>
                <a:sym typeface="Trebuchet MS"/>
              </a:rPr>
              <a:t>without</a:t>
            </a:r>
            <a:r>
              <a:rPr lang="en-US" sz="3000">
                <a:solidFill>
                  <a:srgbClr val="0070C0"/>
                </a:solidFill>
                <a:latin typeface="Trebuchet MS"/>
                <a:ea typeface="Trebuchet MS"/>
                <a:cs typeface="Trebuchet MS"/>
                <a:sym typeface="Trebuchet MS"/>
              </a:rPr>
              <a:t> </a:t>
            </a:r>
            <a:r>
              <a:rPr lang="en-US" sz="3000">
                <a:solidFill>
                  <a:srgbClr val="FF0000"/>
                </a:solidFill>
                <a:latin typeface="Trebuchet MS"/>
                <a:ea typeface="Trebuchet MS"/>
                <a:cs typeface="Trebuchet MS"/>
                <a:sym typeface="Trebuchet MS"/>
              </a:rPr>
              <a:t>IVIg or</a:t>
            </a:r>
            <a:r>
              <a:rPr lang="en-US" sz="3000">
                <a:solidFill>
                  <a:srgbClr val="0070C0"/>
                </a:solidFill>
                <a:latin typeface="Trebuchet MS"/>
                <a:ea typeface="Trebuchet MS"/>
                <a:cs typeface="Trebuchet MS"/>
                <a:sym typeface="Trebuchet MS"/>
              </a:rPr>
              <a:t> </a:t>
            </a:r>
            <a:r>
              <a:rPr lang="en-US" sz="3000">
                <a:solidFill>
                  <a:srgbClr val="FF0000"/>
                </a:solidFill>
                <a:latin typeface="Trebuchet MS"/>
                <a:ea typeface="Trebuchet MS"/>
                <a:cs typeface="Trebuchet MS"/>
                <a:sym typeface="Trebuchet MS"/>
              </a:rPr>
              <a:t>PE</a:t>
            </a:r>
            <a:r>
              <a:rPr lang="en-US" sz="3000">
                <a:solidFill>
                  <a:srgbClr val="000000"/>
                </a:solidFill>
                <a:latin typeface="Trebuchet MS"/>
                <a:ea typeface="Trebuchet MS"/>
                <a:cs typeface="Trebuchet MS"/>
                <a:sym typeface="Trebuchet MS"/>
              </a:rPr>
              <a:t>.</a:t>
            </a:r>
          </a:p>
        </p:txBody>
      </p:sp>
      <p:sp>
        <p:nvSpPr>
          <p:cNvPr id="21" name="TextBox 21"/>
          <p:cNvSpPr txBox="1"/>
          <p:nvPr/>
        </p:nvSpPr>
        <p:spPr>
          <a:xfrm>
            <a:off x="584360" y="975431"/>
            <a:ext cx="11266170" cy="2826573"/>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The lack of noticeable improvement following a course of IVIg or PE is </a:t>
            </a:r>
            <a:r>
              <a:rPr lang="en-US" sz="3000">
                <a:solidFill>
                  <a:srgbClr val="FF0000"/>
                </a:solidFill>
                <a:latin typeface="Trebuchet MS"/>
                <a:ea typeface="Trebuchet MS"/>
                <a:cs typeface="Trebuchet MS"/>
                <a:sym typeface="Trebuchet MS"/>
              </a:rPr>
              <a:t>not</a:t>
            </a:r>
            <a:r>
              <a:rPr lang="en-US" sz="3000">
                <a:solidFill>
                  <a:srgbClr val="0070C0"/>
                </a:solidFill>
                <a:latin typeface="Trebuchet MS"/>
                <a:ea typeface="Trebuchet MS"/>
                <a:cs typeface="Trebuchet MS"/>
                <a:sym typeface="Trebuchet MS"/>
              </a:rPr>
              <a:t> </a:t>
            </a:r>
            <a:r>
              <a:rPr lang="en-US" sz="3000">
                <a:solidFill>
                  <a:srgbClr val="FF0000"/>
                </a:solidFill>
                <a:latin typeface="Trebuchet MS"/>
                <a:ea typeface="Trebuchet MS"/>
                <a:cs typeface="Trebuchet MS"/>
                <a:sym typeface="Trebuchet MS"/>
              </a:rPr>
              <a:t>an</a:t>
            </a:r>
            <a:r>
              <a:rPr lang="en-US" sz="3000">
                <a:solidFill>
                  <a:srgbClr val="0070C0"/>
                </a:solidFill>
                <a:latin typeface="Trebuchet MS"/>
                <a:ea typeface="Trebuchet MS"/>
                <a:cs typeface="Trebuchet MS"/>
                <a:sym typeface="Trebuchet MS"/>
              </a:rPr>
              <a:t> </a:t>
            </a:r>
            <a:r>
              <a:rPr lang="en-US" sz="3000">
                <a:solidFill>
                  <a:srgbClr val="FF0000"/>
                </a:solidFill>
                <a:latin typeface="Trebuchet MS"/>
                <a:ea typeface="Trebuchet MS"/>
                <a:cs typeface="Trebuchet MS"/>
                <a:sym typeface="Trebuchet MS"/>
              </a:rPr>
              <a:t>indication</a:t>
            </a:r>
            <a:r>
              <a:rPr lang="en-US" sz="3000">
                <a:solidFill>
                  <a:srgbClr val="0070C0"/>
                </a:solidFill>
                <a:latin typeface="Trebuchet MS"/>
                <a:ea typeface="Trebuchet MS"/>
                <a:cs typeface="Trebuchet MS"/>
                <a:sym typeface="Trebuchet MS"/>
              </a:rPr>
              <a:t> </a:t>
            </a:r>
            <a:r>
              <a:rPr lang="en-US" sz="3000">
                <a:solidFill>
                  <a:srgbClr val="000000"/>
                </a:solidFill>
                <a:latin typeface="Trebuchet MS"/>
                <a:ea typeface="Trebuchet MS"/>
                <a:cs typeface="Trebuchet MS"/>
                <a:sym typeface="Trebuchet MS"/>
              </a:rPr>
              <a:t>to treat with the alternate treatment. </a:t>
            </a:r>
          </a:p>
          <a:p>
            <a:pPr marL="542925" lvl="1" indent="-271462" algn="l">
              <a:lnSpc>
                <a:spcPts val="3600"/>
              </a:lnSpc>
            </a:pPr>
            <a:endParaRPr lang="en-US" sz="3000">
              <a:solidFill>
                <a:srgbClr val="000000"/>
              </a:solidFill>
              <a:latin typeface="Trebuchet MS"/>
              <a:ea typeface="Trebuchet MS"/>
              <a:cs typeface="Trebuchet MS"/>
              <a:sym typeface="Trebuchet MS"/>
            </a:endParaRP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There are occasional patients who are treated early in the course of GBS and improve, who then relapse within a month</a:t>
            </a:r>
          </a:p>
        </p:txBody>
      </p:sp>
      <p:sp>
        <p:nvSpPr>
          <p:cNvPr id="22" name="TextBox 22"/>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87</a:t>
            </a: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331674" y="1280941"/>
            <a:ext cx="14342270" cy="5734169"/>
          </a:xfrm>
          <a:prstGeom prst="rect">
            <a:avLst/>
          </a:prstGeom>
        </p:spPr>
        <p:txBody>
          <a:bodyPr lIns="0" tIns="0" rIns="0" bIns="0" rtlCol="0" anchor="t">
            <a:spAutoFit/>
          </a:bodyPr>
          <a:lstStyle/>
          <a:p>
            <a:pPr marL="760095" lvl="1" indent="-380048" algn="l">
              <a:lnSpc>
                <a:spcPts val="5040"/>
              </a:lnSpc>
              <a:buFont typeface="Arial"/>
              <a:buChar char="•"/>
            </a:pPr>
            <a:r>
              <a:rPr lang="en-US" sz="4200" u="sng">
                <a:solidFill>
                  <a:srgbClr val="90C226"/>
                </a:solidFill>
                <a:latin typeface="Trebuchet MS"/>
                <a:ea typeface="Trebuchet MS"/>
                <a:cs typeface="Trebuchet MS"/>
                <a:sym typeface="Trebuchet MS"/>
              </a:rPr>
              <a:t>In the worsening phase of GBS </a:t>
            </a:r>
          </a:p>
          <a:p>
            <a:pPr marL="542925" lvl="1" indent="-271462" algn="l">
              <a:lnSpc>
                <a:spcPts val="3600"/>
              </a:lnSpc>
            </a:pPr>
            <a:r>
              <a:rPr lang="en-US" sz="3000">
                <a:solidFill>
                  <a:srgbClr val="000000"/>
                </a:solidFill>
                <a:latin typeface="Trebuchet MS"/>
                <a:ea typeface="Trebuchet MS"/>
                <a:cs typeface="Trebuchet MS"/>
                <a:sym typeface="Trebuchet MS"/>
              </a:rPr>
              <a:t> most patients require monitoring in a critical care setting, with particular attention to vital capacity, heart rhythm, blood pressure, nutrition, deep vein thrombosis prophylaxis, cardiovascular status, early consideration (after 2 weeks of intubation) of tracheotomy, and chest physiotherapy. </a:t>
            </a:r>
          </a:p>
          <a:p>
            <a:pPr marL="542925" lvl="1" indent="-271462" algn="l">
              <a:lnSpc>
                <a:spcPts val="3600"/>
              </a:lnSpc>
            </a:pPr>
            <a:endParaRPr lang="en-US" sz="3000">
              <a:solidFill>
                <a:srgbClr val="000000"/>
              </a:solidFill>
              <a:latin typeface="Trebuchet MS"/>
              <a:ea typeface="Trebuchet MS"/>
              <a:cs typeface="Trebuchet MS"/>
              <a:sym typeface="Trebuchet MS"/>
            </a:endParaRP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As noted 30% of patients with GBS require ventilatory assistance, sometimes for prolonged periods of time (several weeks or longer(</a:t>
            </a:r>
          </a:p>
          <a:p>
            <a:pPr marL="542925" lvl="1" indent="-271462" algn="l">
              <a:lnSpc>
                <a:spcPts val="3600"/>
              </a:lnSpc>
            </a:pPr>
            <a:endParaRPr lang="en-US" sz="3000">
              <a:solidFill>
                <a:srgbClr val="000000"/>
              </a:solidFill>
              <a:latin typeface="Trebuchet MS"/>
              <a:ea typeface="Trebuchet MS"/>
              <a:cs typeface="Trebuchet MS"/>
              <a:sym typeface="Trebuchet MS"/>
            </a:endParaRP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 Frequent turning and assiduous skin care are important, as are daily range-of-motion exercises to avoid joint contractures and daily reassurance as to the generally good outlook for recovery.</a:t>
            </a:r>
          </a:p>
        </p:txBody>
      </p:sp>
      <p:sp>
        <p:nvSpPr>
          <p:cNvPr id="21" name="TextBox 21"/>
          <p:cNvSpPr txBox="1"/>
          <p:nvPr/>
        </p:nvSpPr>
        <p:spPr>
          <a:xfrm>
            <a:off x="12977434" y="9098238"/>
            <a:ext cx="842128" cy="465773"/>
          </a:xfrm>
          <a:prstGeom prst="rect">
            <a:avLst/>
          </a:prstGeom>
        </p:spPr>
        <p:txBody>
          <a:bodyPr lIns="0" tIns="0" rIns="0" bIns="0" rtlCol="0" anchor="t">
            <a:spAutoFit/>
          </a:bodyPr>
          <a:lstStyle/>
          <a:p>
            <a:pPr algn="r">
              <a:lnSpc>
                <a:spcPts val="1620"/>
              </a:lnSpc>
            </a:pPr>
            <a:r>
              <a:rPr lang="en-US" sz="1350">
                <a:solidFill>
                  <a:srgbClr val="898989"/>
                </a:solidFill>
                <a:latin typeface="Garamond"/>
                <a:ea typeface="Garamond"/>
                <a:cs typeface="Garamond"/>
                <a:sym typeface="Garamond"/>
              </a:rPr>
              <a:t>88</a:t>
            </a:r>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89411" y="243023"/>
            <a:ext cx="13598435" cy="979914"/>
          </a:xfrm>
          <a:prstGeom prst="rect">
            <a:avLst/>
          </a:prstGeom>
        </p:spPr>
        <p:txBody>
          <a:bodyPr lIns="0" tIns="0" rIns="0" bIns="0" rtlCol="0" anchor="t">
            <a:spAutoFit/>
          </a:bodyPr>
          <a:lstStyle/>
          <a:p>
            <a:pPr algn="l">
              <a:lnSpc>
                <a:spcPts val="7200"/>
              </a:lnSpc>
            </a:pPr>
            <a:r>
              <a:rPr lang="en-US" sz="6000">
                <a:solidFill>
                  <a:srgbClr val="90C226"/>
                </a:solidFill>
                <a:latin typeface="Trebuchet MS"/>
                <a:ea typeface="Trebuchet MS"/>
                <a:cs typeface="Trebuchet MS"/>
                <a:sym typeface="Trebuchet MS"/>
              </a:rPr>
              <a:t>Prognosis</a:t>
            </a:r>
            <a:r>
              <a:rPr lang="en-US" sz="6000">
                <a:solidFill>
                  <a:srgbClr val="000000"/>
                </a:solidFill>
                <a:latin typeface="Trebuchet MS"/>
                <a:ea typeface="Trebuchet MS"/>
                <a:cs typeface="Trebuchet MS"/>
                <a:sym typeface="Trebuchet MS"/>
              </a:rPr>
              <a:t> </a:t>
            </a:r>
          </a:p>
        </p:txBody>
      </p:sp>
      <p:sp>
        <p:nvSpPr>
          <p:cNvPr id="21" name="TextBox 21"/>
          <p:cNvSpPr txBox="1"/>
          <p:nvPr/>
        </p:nvSpPr>
        <p:spPr>
          <a:xfrm>
            <a:off x="543195" y="1304852"/>
            <a:ext cx="12890864" cy="7812554"/>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Approximately 85% of patients with GBS achieve a full functional recovery within several months to a year. </a:t>
            </a: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Areflexia may persist and patients often complain of continued symptoms, including fatigue.</a:t>
            </a: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Poor prognostic signs :</a:t>
            </a:r>
          </a:p>
          <a:p>
            <a:pPr marL="1228725" lvl="2" indent="-409575" algn="l">
              <a:lnSpc>
                <a:spcPts val="3600"/>
              </a:lnSpc>
              <a:buFont typeface="Arial"/>
              <a:buChar char="⚬"/>
            </a:pPr>
            <a:r>
              <a:rPr lang="en-US" sz="3000">
                <a:solidFill>
                  <a:srgbClr val="000000"/>
                </a:solidFill>
                <a:latin typeface="Trebuchet MS"/>
                <a:ea typeface="Trebuchet MS"/>
                <a:cs typeface="Trebuchet MS"/>
                <a:sym typeface="Trebuchet MS"/>
              </a:rPr>
              <a:t>CN involvement.</a:t>
            </a:r>
          </a:p>
          <a:p>
            <a:pPr marL="1228725" lvl="2" indent="-409575" algn="l">
              <a:lnSpc>
                <a:spcPts val="3600"/>
              </a:lnSpc>
              <a:buFont typeface="Arial"/>
              <a:buChar char="⚬"/>
            </a:pPr>
            <a:r>
              <a:rPr lang="en-US" sz="3000">
                <a:solidFill>
                  <a:srgbClr val="000000"/>
                </a:solidFill>
                <a:latin typeface="Trebuchet MS"/>
                <a:ea typeface="Trebuchet MS"/>
                <a:cs typeface="Trebuchet MS"/>
                <a:sym typeface="Trebuchet MS"/>
              </a:rPr>
              <a:t>Intubation.</a:t>
            </a:r>
          </a:p>
          <a:p>
            <a:pPr marL="1228725" lvl="2" indent="-409575" algn="l">
              <a:lnSpc>
                <a:spcPts val="3600"/>
              </a:lnSpc>
              <a:buFont typeface="Arial"/>
              <a:buChar char="⚬"/>
            </a:pPr>
            <a:r>
              <a:rPr lang="en-US" sz="3000">
                <a:solidFill>
                  <a:srgbClr val="000000"/>
                </a:solidFill>
                <a:latin typeface="Trebuchet MS"/>
                <a:ea typeface="Trebuchet MS"/>
                <a:cs typeface="Trebuchet MS"/>
                <a:sym typeface="Trebuchet MS"/>
              </a:rPr>
              <a:t>Maximum disability at presentation.</a:t>
            </a:r>
          </a:p>
          <a:p>
            <a:pPr marL="1228725" lvl="2" indent="-409575" algn="l">
              <a:lnSpc>
                <a:spcPts val="3600"/>
              </a:lnSpc>
            </a:pPr>
            <a:r>
              <a:rPr lang="en-US" sz="3000">
                <a:solidFill>
                  <a:srgbClr val="000000"/>
                </a:solidFill>
                <a:latin typeface="Trebuchet MS"/>
                <a:ea typeface="Trebuchet MS"/>
                <a:cs typeface="Trebuchet MS"/>
                <a:sym typeface="Trebuchet MS"/>
              </a:rPr>
              <a:t> </a:t>
            </a: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The mortality rate is </a:t>
            </a:r>
            <a:r>
              <a:rPr lang="en-US" sz="3000">
                <a:solidFill>
                  <a:srgbClr val="FF0000"/>
                </a:solidFill>
                <a:latin typeface="Trebuchet MS"/>
                <a:ea typeface="Trebuchet MS"/>
                <a:cs typeface="Trebuchet MS"/>
                <a:sym typeface="Trebuchet MS"/>
              </a:rPr>
              <a:t>&lt;5% </a:t>
            </a:r>
            <a:r>
              <a:rPr lang="en-US" sz="3000">
                <a:solidFill>
                  <a:srgbClr val="000000"/>
                </a:solidFill>
                <a:latin typeface="Trebuchet MS"/>
                <a:ea typeface="Trebuchet MS"/>
                <a:cs typeface="Trebuchet MS"/>
                <a:sym typeface="Trebuchet MS"/>
              </a:rPr>
              <a:t>in optimal settings; death usually results from secondary pulmonary complications. </a:t>
            </a: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The outlook is worst in patients with severe proximal motor and sensory axonal damage. </a:t>
            </a:r>
          </a:p>
          <a:p>
            <a:pPr marL="542925" lvl="1" indent="-271462" algn="l">
              <a:lnSpc>
                <a:spcPts val="3600"/>
              </a:lnSpc>
              <a:buFont typeface="Arial"/>
              <a:buChar char="•"/>
            </a:pPr>
            <a:r>
              <a:rPr lang="en-US" sz="3000">
                <a:solidFill>
                  <a:srgbClr val="000000"/>
                </a:solidFill>
                <a:latin typeface="Trebuchet MS"/>
                <a:ea typeface="Trebuchet MS"/>
                <a:cs typeface="Trebuchet MS"/>
                <a:sym typeface="Trebuchet MS"/>
              </a:rPr>
              <a:t> advanced age, a fulminant or severe attack, and a delay in the onset of treatment   Risk incr</a:t>
            </a:r>
          </a:p>
          <a:p>
            <a:pPr marL="542925" lvl="1" indent="-271462" algn="l">
              <a:lnSpc>
                <a:spcPts val="3600"/>
              </a:lnSpc>
            </a:pPr>
            <a:endParaRPr lang="en-US" sz="3000">
              <a:solidFill>
                <a:srgbClr val="000000"/>
              </a:solidFill>
              <a:latin typeface="Trebuchet MS"/>
              <a:ea typeface="Trebuchet MS"/>
              <a:cs typeface="Trebuchet MS"/>
              <a:sym typeface="Trebuchet MS"/>
            </a:endParaRPr>
          </a:p>
          <a:p>
            <a:pPr marL="542925" lvl="1" indent="-271462" algn="l">
              <a:lnSpc>
                <a:spcPts val="3600"/>
              </a:lnSpc>
            </a:pPr>
            <a:endParaRPr lang="en-US" sz="3000">
              <a:solidFill>
                <a:srgbClr val="000000"/>
              </a:solidFill>
              <a:latin typeface="Trebuchet MS"/>
              <a:ea typeface="Trebuchet MS"/>
              <a:cs typeface="Trebuchet MS"/>
              <a:sym typeface="Trebuchet MS"/>
            </a:endParaRPr>
          </a:p>
        </p:txBody>
      </p:sp>
      <p:sp>
        <p:nvSpPr>
          <p:cNvPr id="22" name="TextBox 22"/>
          <p:cNvSpPr txBox="1"/>
          <p:nvPr/>
        </p:nvSpPr>
        <p:spPr>
          <a:xfrm>
            <a:off x="1172096" y="8506822"/>
            <a:ext cx="13637028" cy="887582"/>
          </a:xfrm>
          <a:prstGeom prst="rect">
            <a:avLst/>
          </a:prstGeom>
        </p:spPr>
        <p:txBody>
          <a:bodyPr lIns="0" tIns="0" rIns="0" bIns="0" rtlCol="0" anchor="t">
            <a:spAutoFit/>
          </a:bodyPr>
          <a:lstStyle/>
          <a:p>
            <a:pPr algn="l">
              <a:lnSpc>
                <a:spcPts val="3240"/>
              </a:lnSpc>
            </a:pPr>
            <a:r>
              <a:rPr lang="en-US" sz="2700">
                <a:solidFill>
                  <a:srgbClr val="0070C0"/>
                </a:solidFill>
                <a:latin typeface="Trebuchet MS"/>
                <a:ea typeface="Trebuchet MS"/>
                <a:cs typeface="Trebuchet MS"/>
                <a:sym typeface="Trebuchet MS"/>
              </a:rPr>
              <a:t>The outcome in children is better than adult in GBS </a:t>
            </a:r>
          </a:p>
          <a:p>
            <a:pPr algn="l">
              <a:lnSpc>
                <a:spcPts val="3240"/>
              </a:lnSpc>
            </a:pPr>
            <a:r>
              <a:rPr lang="en-US" sz="2700">
                <a:solidFill>
                  <a:srgbClr val="0070C0"/>
                </a:solidFill>
                <a:latin typeface="Trebuchet MS"/>
                <a:ea typeface="Trebuchet MS"/>
                <a:cs typeface="Trebuchet MS"/>
                <a:sym typeface="Trebuchet MS"/>
              </a:rPr>
              <a:t>Pt with GBS &gt;&gt; icu to deal with respiratory depression if found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Freeform 20" descr="SMA type1 (Werdnig-Hoffmanndiseaseorinfantile-onsetSMA) • Evident by the time a child is 6 months old presents with  Hypo..."/>
          <p:cNvSpPr/>
          <p:nvPr/>
        </p:nvSpPr>
        <p:spPr>
          <a:xfrm>
            <a:off x="2323692" y="174948"/>
            <a:ext cx="13878780" cy="10436088"/>
          </a:xfrm>
          <a:custGeom>
            <a:avLst/>
            <a:gdLst/>
            <a:ahLst/>
            <a:cxnLst/>
            <a:rect l="l" t="t" r="r" b="b"/>
            <a:pathLst>
              <a:path w="13878780" h="10436088">
                <a:moveTo>
                  <a:pt x="0" y="0"/>
                </a:moveTo>
                <a:lnTo>
                  <a:pt x="13878780" y="0"/>
                </a:lnTo>
                <a:lnTo>
                  <a:pt x="13878780" y="10436088"/>
                </a:lnTo>
                <a:lnTo>
                  <a:pt x="0" y="10436088"/>
                </a:lnTo>
                <a:lnTo>
                  <a:pt x="0" y="0"/>
                </a:lnTo>
                <a:close/>
              </a:path>
            </a:pathLst>
          </a:custGeom>
          <a:blipFill>
            <a:blip r:embed="rId3"/>
            <a:stretch>
              <a:fillRect r="-154"/>
            </a:stretch>
          </a:blipFill>
        </p:spPr>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791364">
            <a:off x="9738483" y="5143500"/>
            <a:ext cx="10464870" cy="0"/>
          </a:xfrm>
          <a:prstGeom prst="line">
            <a:avLst/>
          </a:prstGeom>
          <a:ln w="9525" cap="rnd">
            <a:solidFill>
              <a:srgbClr val="FFFFFF"/>
            </a:solidFill>
            <a:prstDash val="solid"/>
            <a:headEnd type="none" w="sm" len="sm"/>
            <a:tailEnd type="none" w="sm" len="sm"/>
          </a:ln>
        </p:spPr>
      </p:sp>
      <p:sp>
        <p:nvSpPr>
          <p:cNvPr id="3" name="AutoShape 3"/>
          <p:cNvSpPr/>
          <p:nvPr/>
        </p:nvSpPr>
        <p:spPr>
          <a:xfrm rot="8776573">
            <a:off x="10406482" y="7904560"/>
            <a:ext cx="8608175"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3772214" y="-12700"/>
            <a:ext cx="4511024" cy="10299701"/>
            <a:chOff x="0" y="0"/>
            <a:chExt cx="6014698" cy="13732934"/>
          </a:xfrm>
        </p:grpSpPr>
        <p:sp>
          <p:nvSpPr>
            <p:cNvPr id="5" name="Freeform 5"/>
            <p:cNvSpPr/>
            <p:nvPr/>
          </p:nvSpPr>
          <p:spPr>
            <a:xfrm>
              <a:off x="0" y="0"/>
              <a:ext cx="6014720" cy="13732890"/>
            </a:xfrm>
            <a:custGeom>
              <a:avLst/>
              <a:gdLst/>
              <a:ahLst/>
              <a:cxnLst/>
              <a:rect l="l" t="t" r="r" b="b"/>
              <a:pathLst>
                <a:path w="6014720" h="13732890">
                  <a:moveTo>
                    <a:pt x="4091051" y="0"/>
                  </a:moveTo>
                  <a:lnTo>
                    <a:pt x="6014720" y="0"/>
                  </a:lnTo>
                  <a:lnTo>
                    <a:pt x="6014720" y="13732890"/>
                  </a:lnTo>
                  <a:lnTo>
                    <a:pt x="0" y="13732890"/>
                  </a:lnTo>
                  <a:lnTo>
                    <a:pt x="4091051" y="0"/>
                  </a:lnTo>
                  <a:close/>
                </a:path>
              </a:pathLst>
            </a:custGeom>
            <a:solidFill>
              <a:srgbClr val="90C226">
                <a:alpha val="29804"/>
              </a:srgbClr>
            </a:solidFill>
          </p:spPr>
        </p:sp>
      </p:grpSp>
      <p:grpSp>
        <p:nvGrpSpPr>
          <p:cNvPr id="6" name="Group 6"/>
          <p:cNvGrpSpPr/>
          <p:nvPr/>
        </p:nvGrpSpPr>
        <p:grpSpPr>
          <a:xfrm>
            <a:off x="14405163" y="-12700"/>
            <a:ext cx="3882837" cy="10299701"/>
            <a:chOff x="0" y="0"/>
            <a:chExt cx="5177116" cy="13732934"/>
          </a:xfrm>
        </p:grpSpPr>
        <p:sp>
          <p:nvSpPr>
            <p:cNvPr id="7" name="Freeform 7"/>
            <p:cNvSpPr/>
            <p:nvPr/>
          </p:nvSpPr>
          <p:spPr>
            <a:xfrm>
              <a:off x="0" y="0"/>
              <a:ext cx="5177155" cy="13732890"/>
            </a:xfrm>
            <a:custGeom>
              <a:avLst/>
              <a:gdLst/>
              <a:ahLst/>
              <a:cxnLst/>
              <a:rect l="l" t="t" r="r" b="b"/>
              <a:pathLst>
                <a:path w="5177155" h="13732890">
                  <a:moveTo>
                    <a:pt x="0" y="0"/>
                  </a:moveTo>
                  <a:lnTo>
                    <a:pt x="5177155" y="0"/>
                  </a:lnTo>
                  <a:lnTo>
                    <a:pt x="5177155" y="13732890"/>
                  </a:lnTo>
                  <a:lnTo>
                    <a:pt x="2418969" y="13732890"/>
                  </a:lnTo>
                  <a:lnTo>
                    <a:pt x="0" y="0"/>
                  </a:lnTo>
                  <a:close/>
                </a:path>
              </a:pathLst>
            </a:custGeom>
            <a:solidFill>
              <a:srgbClr val="90C226">
                <a:alpha val="19608"/>
              </a:srgbClr>
            </a:solidFill>
          </p:spPr>
        </p:sp>
      </p:grpSp>
      <p:grpSp>
        <p:nvGrpSpPr>
          <p:cNvPr id="8" name="Group 8"/>
          <p:cNvGrpSpPr/>
          <p:nvPr/>
        </p:nvGrpSpPr>
        <p:grpSpPr>
          <a:xfrm>
            <a:off x="13398499" y="4572000"/>
            <a:ext cx="4889501" cy="5715000"/>
            <a:chOff x="0" y="0"/>
            <a:chExt cx="6519334" cy="7620000"/>
          </a:xfrm>
        </p:grpSpPr>
        <p:sp>
          <p:nvSpPr>
            <p:cNvPr id="9" name="Freeform 9"/>
            <p:cNvSpPr/>
            <p:nvPr/>
          </p:nvSpPr>
          <p:spPr>
            <a:xfrm>
              <a:off x="0" y="0"/>
              <a:ext cx="6519291" cy="7620000"/>
            </a:xfrm>
            <a:custGeom>
              <a:avLst/>
              <a:gdLst/>
              <a:ahLst/>
              <a:cxnLst/>
              <a:rect l="l" t="t" r="r" b="b"/>
              <a:pathLst>
                <a:path w="6519291" h="7620000">
                  <a:moveTo>
                    <a:pt x="0" y="7620000"/>
                  </a:moveTo>
                  <a:lnTo>
                    <a:pt x="6519291" y="0"/>
                  </a:lnTo>
                  <a:lnTo>
                    <a:pt x="6519291" y="7620000"/>
                  </a:lnTo>
                  <a:close/>
                </a:path>
              </a:pathLst>
            </a:custGeom>
            <a:solidFill>
              <a:srgbClr val="54A021">
                <a:alpha val="71765"/>
              </a:srgbClr>
            </a:solidFill>
          </p:spPr>
        </p:sp>
      </p:grpSp>
      <p:grpSp>
        <p:nvGrpSpPr>
          <p:cNvPr id="10" name="Group 10"/>
          <p:cNvGrpSpPr/>
          <p:nvPr/>
        </p:nvGrpSpPr>
        <p:grpSpPr>
          <a:xfrm>
            <a:off x="14001750" y="-12700"/>
            <a:ext cx="4281489" cy="10299701"/>
            <a:chOff x="0" y="0"/>
            <a:chExt cx="5708652" cy="13732934"/>
          </a:xfrm>
        </p:grpSpPr>
        <p:sp>
          <p:nvSpPr>
            <p:cNvPr id="11" name="Freeform 11"/>
            <p:cNvSpPr/>
            <p:nvPr/>
          </p:nvSpPr>
          <p:spPr>
            <a:xfrm>
              <a:off x="0" y="0"/>
              <a:ext cx="5708650" cy="13732890"/>
            </a:xfrm>
            <a:custGeom>
              <a:avLst/>
              <a:gdLst/>
              <a:ahLst/>
              <a:cxnLst/>
              <a:rect l="l" t="t" r="r" b="b"/>
              <a:pathLst>
                <a:path w="5708650" h="13732890">
                  <a:moveTo>
                    <a:pt x="0" y="0"/>
                  </a:moveTo>
                  <a:lnTo>
                    <a:pt x="5708650" y="0"/>
                  </a:lnTo>
                  <a:lnTo>
                    <a:pt x="5708650" y="13732890"/>
                  </a:lnTo>
                  <a:lnTo>
                    <a:pt x="4941443" y="13732890"/>
                  </a:lnTo>
                  <a:lnTo>
                    <a:pt x="0" y="0"/>
                  </a:lnTo>
                  <a:close/>
                </a:path>
              </a:pathLst>
            </a:custGeom>
            <a:solidFill>
              <a:srgbClr val="3F7819">
                <a:alpha val="69804"/>
              </a:srgbClr>
            </a:solidFill>
          </p:spPr>
        </p:sp>
      </p:grpSp>
      <p:grpSp>
        <p:nvGrpSpPr>
          <p:cNvPr id="12" name="Group 12"/>
          <p:cNvGrpSpPr/>
          <p:nvPr/>
        </p:nvGrpSpPr>
        <p:grpSpPr>
          <a:xfrm>
            <a:off x="16348095" y="-12700"/>
            <a:ext cx="1935141" cy="10299701"/>
            <a:chOff x="0" y="0"/>
            <a:chExt cx="2580188" cy="13732934"/>
          </a:xfrm>
        </p:grpSpPr>
        <p:sp>
          <p:nvSpPr>
            <p:cNvPr id="13" name="Freeform 13"/>
            <p:cNvSpPr/>
            <p:nvPr/>
          </p:nvSpPr>
          <p:spPr>
            <a:xfrm>
              <a:off x="0" y="0"/>
              <a:ext cx="2580259" cy="13732890"/>
            </a:xfrm>
            <a:custGeom>
              <a:avLst/>
              <a:gdLst/>
              <a:ahLst/>
              <a:cxnLst/>
              <a:rect l="l" t="t" r="r" b="b"/>
              <a:pathLst>
                <a:path w="2580259" h="13732890">
                  <a:moveTo>
                    <a:pt x="2039493" y="0"/>
                  </a:moveTo>
                  <a:lnTo>
                    <a:pt x="2580259" y="0"/>
                  </a:lnTo>
                  <a:lnTo>
                    <a:pt x="2580259" y="13732890"/>
                  </a:lnTo>
                  <a:lnTo>
                    <a:pt x="0" y="13732890"/>
                  </a:lnTo>
                  <a:lnTo>
                    <a:pt x="2039493" y="0"/>
                  </a:lnTo>
                  <a:close/>
                </a:path>
              </a:pathLst>
            </a:custGeom>
            <a:solidFill>
              <a:srgbClr val="C0E474">
                <a:alpha val="69804"/>
              </a:srgbClr>
            </a:solidFill>
          </p:spPr>
        </p:sp>
      </p:grpSp>
      <p:grpSp>
        <p:nvGrpSpPr>
          <p:cNvPr id="14" name="Group 14"/>
          <p:cNvGrpSpPr/>
          <p:nvPr/>
        </p:nvGrpSpPr>
        <p:grpSpPr>
          <a:xfrm>
            <a:off x="16408499" y="-12700"/>
            <a:ext cx="1874737" cy="10299701"/>
            <a:chOff x="0" y="0"/>
            <a:chExt cx="2499650" cy="13732934"/>
          </a:xfrm>
        </p:grpSpPr>
        <p:sp>
          <p:nvSpPr>
            <p:cNvPr id="15" name="Freeform 15"/>
            <p:cNvSpPr/>
            <p:nvPr/>
          </p:nvSpPr>
          <p:spPr>
            <a:xfrm>
              <a:off x="0" y="0"/>
              <a:ext cx="2499614" cy="13732890"/>
            </a:xfrm>
            <a:custGeom>
              <a:avLst/>
              <a:gdLst/>
              <a:ahLst/>
              <a:cxnLst/>
              <a:rect l="l" t="t" r="r" b="b"/>
              <a:pathLst>
                <a:path w="2499614" h="13732890">
                  <a:moveTo>
                    <a:pt x="0" y="0"/>
                  </a:moveTo>
                  <a:lnTo>
                    <a:pt x="2499614" y="0"/>
                  </a:lnTo>
                  <a:lnTo>
                    <a:pt x="2499614" y="13732890"/>
                  </a:lnTo>
                  <a:lnTo>
                    <a:pt x="2218817" y="13732890"/>
                  </a:lnTo>
                  <a:lnTo>
                    <a:pt x="0" y="0"/>
                  </a:lnTo>
                  <a:close/>
                </a:path>
              </a:pathLst>
            </a:custGeom>
            <a:solidFill>
              <a:srgbClr val="90C226">
                <a:alpha val="64706"/>
              </a:srgbClr>
            </a:solidFill>
          </p:spPr>
        </p:sp>
      </p:grpSp>
      <p:grpSp>
        <p:nvGrpSpPr>
          <p:cNvPr id="16" name="Group 16"/>
          <p:cNvGrpSpPr/>
          <p:nvPr/>
        </p:nvGrpSpPr>
        <p:grpSpPr>
          <a:xfrm>
            <a:off x="15557499" y="5384800"/>
            <a:ext cx="2725738" cy="4902200"/>
            <a:chOff x="0" y="0"/>
            <a:chExt cx="3634318" cy="6536266"/>
          </a:xfrm>
        </p:grpSpPr>
        <p:sp>
          <p:nvSpPr>
            <p:cNvPr id="17" name="Freeform 17"/>
            <p:cNvSpPr/>
            <p:nvPr/>
          </p:nvSpPr>
          <p:spPr>
            <a:xfrm>
              <a:off x="0" y="0"/>
              <a:ext cx="3634359" cy="6536309"/>
            </a:xfrm>
            <a:custGeom>
              <a:avLst/>
              <a:gdLst/>
              <a:ahLst/>
              <a:cxnLst/>
              <a:rect l="l" t="t" r="r" b="b"/>
              <a:pathLst>
                <a:path w="3634359" h="6536309">
                  <a:moveTo>
                    <a:pt x="0" y="6536309"/>
                  </a:moveTo>
                  <a:lnTo>
                    <a:pt x="3634359" y="0"/>
                  </a:lnTo>
                  <a:lnTo>
                    <a:pt x="3634359" y="6536309"/>
                  </a:lnTo>
                  <a:close/>
                </a:path>
              </a:pathLst>
            </a:custGeom>
            <a:solidFill>
              <a:srgbClr val="90C226">
                <a:alpha val="80000"/>
              </a:srgbClr>
            </a:solidFill>
          </p:spPr>
        </p:sp>
      </p:grpSp>
      <p:grpSp>
        <p:nvGrpSpPr>
          <p:cNvPr id="18" name="Group 18"/>
          <p:cNvGrpSpPr/>
          <p:nvPr/>
        </p:nvGrpSpPr>
        <p:grpSpPr>
          <a:xfrm>
            <a:off x="0" y="6019800"/>
            <a:ext cx="673100" cy="4267200"/>
            <a:chOff x="0" y="0"/>
            <a:chExt cx="897466" cy="5689600"/>
          </a:xfrm>
        </p:grpSpPr>
        <p:sp>
          <p:nvSpPr>
            <p:cNvPr id="19" name="Freeform 19"/>
            <p:cNvSpPr/>
            <p:nvPr/>
          </p:nvSpPr>
          <p:spPr>
            <a:xfrm>
              <a:off x="0" y="0"/>
              <a:ext cx="897509" cy="5689600"/>
            </a:xfrm>
            <a:custGeom>
              <a:avLst/>
              <a:gdLst/>
              <a:ahLst/>
              <a:cxnLst/>
              <a:rect l="l" t="t" r="r" b="b"/>
              <a:pathLst>
                <a:path w="897509" h="5689600">
                  <a:moveTo>
                    <a:pt x="0" y="5689600"/>
                  </a:moveTo>
                  <a:lnTo>
                    <a:pt x="0" y="0"/>
                  </a:lnTo>
                  <a:lnTo>
                    <a:pt x="897509" y="5689600"/>
                  </a:lnTo>
                  <a:close/>
                </a:path>
              </a:pathLst>
            </a:custGeom>
            <a:solidFill>
              <a:srgbClr val="90C226">
                <a:alpha val="84706"/>
              </a:srgbClr>
            </a:solidFill>
          </p:spPr>
        </p:sp>
      </p:grpSp>
      <p:sp>
        <p:nvSpPr>
          <p:cNvPr id="20" name="TextBox 20"/>
          <p:cNvSpPr txBox="1"/>
          <p:nvPr/>
        </p:nvSpPr>
        <p:spPr>
          <a:xfrm>
            <a:off x="1834842" y="3227450"/>
            <a:ext cx="11853036" cy="2720682"/>
          </a:xfrm>
          <a:prstGeom prst="rect">
            <a:avLst/>
          </a:prstGeom>
        </p:spPr>
        <p:txBody>
          <a:bodyPr lIns="0" tIns="0" rIns="0" bIns="0" rtlCol="0" anchor="t">
            <a:spAutoFit/>
          </a:bodyPr>
          <a:lstStyle/>
          <a:p>
            <a:pPr algn="ctr">
              <a:lnSpc>
                <a:spcPts val="20700"/>
              </a:lnSpc>
            </a:pPr>
            <a:r>
              <a:rPr lang="en-US" sz="17250">
                <a:solidFill>
                  <a:srgbClr val="000000"/>
                </a:solidFill>
                <a:latin typeface="Trebuchet MS"/>
                <a:ea typeface="Trebuchet MS"/>
                <a:cs typeface="Trebuchet MS"/>
                <a:sym typeface="Trebuchet MS"/>
              </a:rPr>
              <a:t>Thank you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90</Slides>
  <Notes>52</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acute-flaccid-paralysis-final.pptx</dc:title>
  <cp:lastModifiedBy>tamaraalmhadeen@gmail.com</cp:lastModifiedBy>
  <cp:revision>2</cp:revision>
  <dcterms:created xsi:type="dcterms:W3CDTF">2006-08-16T00:00:00Z</dcterms:created>
  <dcterms:modified xsi:type="dcterms:W3CDTF">2024-09-28T19:07:00Z</dcterms:modified>
  <dc:identifier>DAGSCYOjj80</dc:identifier>
</cp:coreProperties>
</file>