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56" r:id="rId2"/>
    <p:sldId id="267" r:id="rId3"/>
    <p:sldId id="327" r:id="rId4"/>
    <p:sldId id="269" r:id="rId5"/>
    <p:sldId id="270" r:id="rId6"/>
    <p:sldId id="271" r:id="rId7"/>
    <p:sldId id="272" r:id="rId8"/>
    <p:sldId id="328" r:id="rId9"/>
    <p:sldId id="275" r:id="rId10"/>
    <p:sldId id="324" r:id="rId11"/>
    <p:sldId id="329" r:id="rId12"/>
    <p:sldId id="277" r:id="rId13"/>
    <p:sldId id="278" r:id="rId14"/>
    <p:sldId id="279" r:id="rId15"/>
    <p:sldId id="276" r:id="rId16"/>
    <p:sldId id="284" r:id="rId17"/>
    <p:sldId id="287" r:id="rId18"/>
    <p:sldId id="286" r:id="rId19"/>
    <p:sldId id="288" r:id="rId20"/>
    <p:sldId id="289" r:id="rId21"/>
    <p:sldId id="290" r:id="rId22"/>
    <p:sldId id="292" r:id="rId23"/>
    <p:sldId id="293" r:id="rId24"/>
    <p:sldId id="294" r:id="rId25"/>
    <p:sldId id="295" r:id="rId26"/>
    <p:sldId id="323" r:id="rId27"/>
    <p:sldId id="296" r:id="rId28"/>
    <p:sldId id="297" r:id="rId29"/>
    <p:sldId id="299" r:id="rId30"/>
    <p:sldId id="300" r:id="rId31"/>
    <p:sldId id="302" r:id="rId32"/>
    <p:sldId id="303" r:id="rId33"/>
    <p:sldId id="304" r:id="rId34"/>
    <p:sldId id="305" r:id="rId35"/>
    <p:sldId id="306" r:id="rId36"/>
    <p:sldId id="308" r:id="rId37"/>
    <p:sldId id="330" r:id="rId3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587D8"/>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871" autoAdjust="0"/>
    <p:restoredTop sz="95196" autoAdjust="0"/>
  </p:normalViewPr>
  <p:slideViewPr>
    <p:cSldViewPr>
      <p:cViewPr varScale="1">
        <p:scale>
          <a:sx n="96" d="100"/>
          <a:sy n="96" d="100"/>
        </p:scale>
        <p:origin x="1656" y="176"/>
      </p:cViewPr>
      <p:guideLst>
        <p:guide orient="horz" pos="2160"/>
        <p:guide pos="2880"/>
      </p:guideLst>
    </p:cSldViewPr>
  </p:slideViewPr>
  <p:outlineViewPr>
    <p:cViewPr>
      <p:scale>
        <a:sx n="33" d="100"/>
        <a:sy n="33" d="100"/>
      </p:scale>
      <p:origin x="0" y="-5820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12‏/8‏/1441</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73457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23</a:t>
            </a:fld>
            <a:endParaRPr lang="ar-JO"/>
          </a:p>
        </p:txBody>
      </p:sp>
    </p:spTree>
    <p:extLst>
      <p:ext uri="{BB962C8B-B14F-4D97-AF65-F5344CB8AC3E}">
        <p14:creationId xmlns:p14="http://schemas.microsoft.com/office/powerpoint/2010/main" val="13549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24</a:t>
            </a:fld>
            <a:endParaRPr lang="ar-JO"/>
          </a:p>
        </p:txBody>
      </p:sp>
    </p:spTree>
    <p:extLst>
      <p:ext uri="{BB962C8B-B14F-4D97-AF65-F5344CB8AC3E}">
        <p14:creationId xmlns:p14="http://schemas.microsoft.com/office/powerpoint/2010/main" val="51170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25</a:t>
            </a:fld>
            <a:endParaRPr lang="ar-JO"/>
          </a:p>
        </p:txBody>
      </p:sp>
    </p:spTree>
    <p:extLst>
      <p:ext uri="{BB962C8B-B14F-4D97-AF65-F5344CB8AC3E}">
        <p14:creationId xmlns:p14="http://schemas.microsoft.com/office/powerpoint/2010/main" val="208442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26</a:t>
            </a:fld>
            <a:endParaRPr lang="ar-JO"/>
          </a:p>
        </p:txBody>
      </p:sp>
    </p:spTree>
    <p:extLst>
      <p:ext uri="{BB962C8B-B14F-4D97-AF65-F5344CB8AC3E}">
        <p14:creationId xmlns:p14="http://schemas.microsoft.com/office/powerpoint/2010/main" val="193747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dirty="0"/>
          </a:p>
        </p:txBody>
      </p:sp>
      <p:sp>
        <p:nvSpPr>
          <p:cNvPr id="4" name="Slide Number Placeholder 3"/>
          <p:cNvSpPr>
            <a:spLocks noGrp="1"/>
          </p:cNvSpPr>
          <p:nvPr>
            <p:ph type="sldNum" sz="quarter" idx="5"/>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val="1297889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dirty="0"/>
          </a:p>
        </p:txBody>
      </p:sp>
      <p:sp>
        <p:nvSpPr>
          <p:cNvPr id="4" name="Slide Number Placeholder 3"/>
          <p:cNvSpPr>
            <a:spLocks noGrp="1"/>
          </p:cNvSpPr>
          <p:nvPr>
            <p:ph type="sldNum" sz="quarter" idx="5"/>
          </p:nvPr>
        </p:nvSpPr>
        <p:spPr/>
        <p:txBody>
          <a:bodyPr/>
          <a:lstStyle/>
          <a:p>
            <a:fld id="{AA490BD6-D73F-4073-BD0D-8E5DF38D2D6E}" type="slidenum">
              <a:rPr lang="ar-JO" smtClean="0"/>
              <a:pPr/>
              <a:t>36</a:t>
            </a:fld>
            <a:endParaRPr lang="ar-JO"/>
          </a:p>
        </p:txBody>
      </p:sp>
    </p:spTree>
    <p:extLst>
      <p:ext uri="{BB962C8B-B14F-4D97-AF65-F5344CB8AC3E}">
        <p14:creationId xmlns:p14="http://schemas.microsoft.com/office/powerpoint/2010/main" val="428850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37</a:t>
            </a:fld>
            <a:endParaRPr lang="ar-JO"/>
          </a:p>
        </p:txBody>
      </p:sp>
    </p:spTree>
    <p:extLst>
      <p:ext uri="{BB962C8B-B14F-4D97-AF65-F5344CB8AC3E}">
        <p14:creationId xmlns:p14="http://schemas.microsoft.com/office/powerpoint/2010/main" val="315650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a:p>
        </p:txBody>
      </p:sp>
      <p:sp>
        <p:nvSpPr>
          <p:cNvPr id="4" name="Slide Number Placeholder 3"/>
          <p:cNvSpPr>
            <a:spLocks noGrp="1"/>
          </p:cNvSpPr>
          <p:nvPr>
            <p:ph type="sldNum" sz="quarter" idx="5"/>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6980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18480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17</a:t>
            </a:fld>
            <a:endParaRPr lang="ar-JO"/>
          </a:p>
        </p:txBody>
      </p:sp>
    </p:spTree>
    <p:extLst>
      <p:ext uri="{BB962C8B-B14F-4D97-AF65-F5344CB8AC3E}">
        <p14:creationId xmlns:p14="http://schemas.microsoft.com/office/powerpoint/2010/main" val="41277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142426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191175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74924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13780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98290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12‏/8‏/1441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12‏/8‏/1441</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12‏/8‏/1441</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12‏/8‏/1441</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12‏/8‏/1441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12‏/8‏/1441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12‏/8‏/1441</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tiff"/><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tiff"/><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tiff"/><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tif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tiff"/><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tiff"/><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tiff"/></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tiff"/></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tiff"/><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35.png"/><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tif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tif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images.jpg"/>
          <p:cNvPicPr>
            <a:picLocks noChangeAspect="1"/>
          </p:cNvPicPr>
          <p:nvPr/>
        </p:nvPicPr>
        <p:blipFill>
          <a:blip r:embed="rId3"/>
          <a:stretch>
            <a:fillRect/>
          </a:stretch>
        </p:blipFill>
        <p:spPr>
          <a:xfrm>
            <a:off x="2952747" y="2578990"/>
            <a:ext cx="3262327" cy="2635960"/>
          </a:xfrm>
          <a:prstGeom prst="rect">
            <a:avLst/>
          </a:prstGeom>
        </p:spPr>
      </p:pic>
      <p:sp>
        <p:nvSpPr>
          <p:cNvPr id="2" name="عنوان 1"/>
          <p:cNvSpPr>
            <a:spLocks noGrp="1"/>
          </p:cNvSpPr>
          <p:nvPr>
            <p:ph type="ctrTitle"/>
          </p:nvPr>
        </p:nvSpPr>
        <p:spPr>
          <a:xfrm>
            <a:off x="685800" y="1285860"/>
            <a:ext cx="7958166" cy="1470025"/>
          </a:xfrm>
        </p:spPr>
        <p:txBody>
          <a:bodyPr>
            <a:normAutofit/>
          </a:bodyPr>
          <a:lstStyle/>
          <a:p>
            <a:pPr rtl="0"/>
            <a:r>
              <a:rPr lang="en-US" sz="4800" dirty="0">
                <a:solidFill>
                  <a:srgbClr val="C00000"/>
                </a:solidFill>
              </a:rPr>
              <a:t>Regulation of Gene Expression</a:t>
            </a:r>
            <a:endParaRPr lang="ar-JO" sz="4800" dirty="0">
              <a:solidFill>
                <a:srgbClr val="C00000"/>
              </a:solidFill>
            </a:endParaRPr>
          </a:p>
        </p:txBody>
      </p:sp>
      <p:sp>
        <p:nvSpPr>
          <p:cNvPr id="3" name="عنوان فرعي 2"/>
          <p:cNvSpPr>
            <a:spLocks noGrp="1"/>
          </p:cNvSpPr>
          <p:nvPr>
            <p:ph type="subTitle" idx="1"/>
          </p:nvPr>
        </p:nvSpPr>
        <p:spPr>
          <a:xfrm>
            <a:off x="-214314" y="5176862"/>
            <a:ext cx="10144164" cy="1609724"/>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sp>
        <p:nvSpPr>
          <p:cNvPr id="10" name="مستطيل 9"/>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6" name="Group 15">
            <a:extLst>
              <a:ext uri="{FF2B5EF4-FFF2-40B4-BE49-F238E27FC236}">
                <a16:creationId xmlns:a16="http://schemas.microsoft.com/office/drawing/2014/main" id="{83310BF5-A1CE-A64A-92E9-F6AF941F17DC}"/>
              </a:ext>
            </a:extLst>
          </p:cNvPr>
          <p:cNvGrpSpPr/>
          <p:nvPr/>
        </p:nvGrpSpPr>
        <p:grpSpPr>
          <a:xfrm>
            <a:off x="7892480" y="-27384"/>
            <a:ext cx="1288032" cy="1305436"/>
            <a:chOff x="7892480" y="-27384"/>
            <a:chExt cx="1288032" cy="1305436"/>
          </a:xfrm>
        </p:grpSpPr>
        <p:pic>
          <p:nvPicPr>
            <p:cNvPr id="11" name="Picture 10">
              <a:extLst>
                <a:ext uri="{FF2B5EF4-FFF2-40B4-BE49-F238E27FC236}">
                  <a16:creationId xmlns:a16="http://schemas.microsoft.com/office/drawing/2014/main" id="{2F4E3E51-BC36-B848-ACA1-A35E84FCFFF6}"/>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5" name="Rectangle 14">
              <a:extLst>
                <a:ext uri="{FF2B5EF4-FFF2-40B4-BE49-F238E27FC236}">
                  <a16:creationId xmlns:a16="http://schemas.microsoft.com/office/drawing/2014/main" id="{91354D0E-BBBE-0A4C-829A-3CC1A61DB9F4}"/>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3300"/>
    </mc:Choice>
    <mc:Fallback xmlns="">
      <p:transition spd="slow" advTm="533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sp>
        <p:nvSpPr>
          <p:cNvPr id="7" name="عنصر نائب للمحتوى 2"/>
          <p:cNvSpPr>
            <a:spLocks noGrp="1"/>
          </p:cNvSpPr>
          <p:nvPr>
            <p:ph idx="1"/>
          </p:nvPr>
        </p:nvSpPr>
        <p:spPr>
          <a:xfrm>
            <a:off x="428596" y="1429876"/>
            <a:ext cx="8643966" cy="6391612"/>
          </a:xfrm>
        </p:spPr>
        <p:txBody>
          <a:bodyPr>
            <a:normAutofit/>
          </a:bodyPr>
          <a:lstStyle/>
          <a:p>
            <a:pPr algn="l" rtl="0"/>
            <a:r>
              <a:rPr lang="en-US" sz="2800" dirty="0">
                <a:latin typeface="Arial" pitchFamily="34" charset="0"/>
                <a:cs typeface="Arial" pitchFamily="34" charset="0"/>
              </a:rPr>
              <a:t>Cis-regulatory elements </a:t>
            </a:r>
            <a:r>
              <a:rPr lang="en-US" sz="2800" b="1" dirty="0">
                <a:solidFill>
                  <a:srgbClr val="C00000"/>
                </a:solidFill>
                <a:latin typeface="Arial" pitchFamily="34" charset="0"/>
                <a:cs typeface="Arial" pitchFamily="34" charset="0"/>
              </a:rPr>
              <a:t>(CREs)</a:t>
            </a:r>
            <a:r>
              <a:rPr lang="en-US" sz="2800" b="1" dirty="0">
                <a:latin typeface="Arial" pitchFamily="34" charset="0"/>
                <a:cs typeface="Arial" pitchFamily="34" charset="0"/>
              </a:rPr>
              <a:t>:</a:t>
            </a:r>
            <a:r>
              <a:rPr lang="en-US" sz="2800" b="1" dirty="0">
                <a:solidFill>
                  <a:srgbClr val="C00000"/>
                </a:solidFill>
                <a:latin typeface="Arial" pitchFamily="34" charset="0"/>
                <a:cs typeface="Arial" pitchFamily="34" charset="0"/>
              </a:rPr>
              <a:t> </a:t>
            </a:r>
            <a:r>
              <a:rPr lang="en-US" sz="2800" dirty="0">
                <a:latin typeface="Arial" pitchFamily="34" charset="0"/>
                <a:cs typeface="Arial" pitchFamily="34" charset="0"/>
              </a:rPr>
              <a:t>are regions of non-coding DNA which regulate the transcription of nearby genes. These include promoters, enhancers and silencers</a:t>
            </a:r>
          </a:p>
          <a:p>
            <a:pPr algn="l" rtl="0"/>
            <a:r>
              <a:rPr lang="en-US" sz="2800" dirty="0">
                <a:latin typeface="Arial" pitchFamily="34" charset="0"/>
                <a:cs typeface="Arial" pitchFamily="34" charset="0"/>
              </a:rPr>
              <a:t>Gene regulatory proteins act at distance: DNA looping allows them to interact with the assembled proteins at the promoter </a:t>
            </a:r>
          </a:p>
          <a:p>
            <a:pPr algn="l" rtl="0"/>
            <a:r>
              <a:rPr lang="en-US" sz="2800" dirty="0">
                <a:latin typeface="Arial" pitchFamily="34" charset="0"/>
                <a:cs typeface="Arial" pitchFamily="34" charset="0"/>
              </a:rPr>
              <a:t>Mediator is a protein complex recruited to the promoter via specific transcription factors. It  provides extended contact area for the gene regulatory proteins</a:t>
            </a:r>
          </a:p>
          <a:p>
            <a:pPr algn="l" rtl="0">
              <a:buNone/>
            </a:pPr>
            <a:endParaRPr lang="en-US" sz="22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8" name="مستطيل 9">
            <a:extLst>
              <a:ext uri="{FF2B5EF4-FFF2-40B4-BE49-F238E27FC236}">
                <a16:creationId xmlns:a16="http://schemas.microsoft.com/office/drawing/2014/main" id="{1333CD5B-3C52-E34F-8AF3-785FEAA15D83}"/>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DCD57CC0-8E4C-014F-BE25-8B2CB25604B3}"/>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D2BBC358-9F49-E242-BFA6-CE64620115E5}"/>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EB01D5F6-2506-0845-AE34-96B35DEB4ED0}"/>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83821533"/>
      </p:ext>
    </p:extLst>
  </p:cSld>
  <p:clrMapOvr>
    <a:masterClrMapping/>
  </p:clrMapOvr>
  <mc:AlternateContent xmlns:mc="http://schemas.openxmlformats.org/markup-compatibility/2006" xmlns:p14="http://schemas.microsoft.com/office/powerpoint/2010/main">
    <mc:Choice Requires="p14">
      <p:transition spd="slow" p14:dur="2000" advTm="26940"/>
    </mc:Choice>
    <mc:Fallback xmlns="">
      <p:transition spd="slow" advTm="26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sp>
        <p:nvSpPr>
          <p:cNvPr id="7" name="عنصر نائب للمحتوى 2"/>
          <p:cNvSpPr>
            <a:spLocks noGrp="1"/>
          </p:cNvSpPr>
          <p:nvPr>
            <p:ph idx="1"/>
          </p:nvPr>
        </p:nvSpPr>
        <p:spPr>
          <a:xfrm>
            <a:off x="428596" y="1285860"/>
            <a:ext cx="8643966" cy="5643602"/>
          </a:xfrm>
        </p:spPr>
        <p:txBody>
          <a:bodyPr>
            <a:normAutofit/>
          </a:bodyPr>
          <a:lstStyle/>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23" name="مجموعة 22"/>
          <p:cNvGrpSpPr/>
          <p:nvPr/>
        </p:nvGrpSpPr>
        <p:grpSpPr>
          <a:xfrm>
            <a:off x="875153" y="1132570"/>
            <a:ext cx="7929618" cy="5590869"/>
            <a:chOff x="857224" y="1142984"/>
            <a:chExt cx="7929618" cy="5590869"/>
          </a:xfrm>
        </p:grpSpPr>
        <p:pic>
          <p:nvPicPr>
            <p:cNvPr id="28" name="Picture 2" descr="figure 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1142984"/>
              <a:ext cx="7929618" cy="5590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0" name="مجموعة 19"/>
            <p:cNvGrpSpPr/>
            <p:nvPr/>
          </p:nvGrpSpPr>
          <p:grpSpPr>
            <a:xfrm>
              <a:off x="5269096" y="5857893"/>
              <a:ext cx="1946110" cy="726521"/>
              <a:chOff x="5269096" y="5857893"/>
              <a:chExt cx="1946110" cy="726521"/>
            </a:xfrm>
          </p:grpSpPr>
          <p:cxnSp>
            <p:nvCxnSpPr>
              <p:cNvPr id="15" name="رابط مستقيم 14"/>
              <p:cNvCxnSpPr/>
              <p:nvPr/>
            </p:nvCxnSpPr>
            <p:spPr>
              <a:xfrm rot="16200000" flipH="1">
                <a:off x="5322099" y="5893612"/>
                <a:ext cx="428628" cy="35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5269096" y="6215082"/>
                <a:ext cx="1946110" cy="369332"/>
              </a:xfrm>
              <a:prstGeom prst="rect">
                <a:avLst/>
              </a:prstGeom>
              <a:noFill/>
            </p:spPr>
            <p:txBody>
              <a:bodyPr wrap="none" rtlCol="0">
                <a:spAutoFit/>
              </a:bodyPr>
              <a:lstStyle/>
              <a:p>
                <a:r>
                  <a:rPr lang="en-US" b="1" dirty="0"/>
                  <a:t>RNA polymerase II</a:t>
                </a:r>
                <a:endParaRPr lang="en-GB" b="1" dirty="0"/>
              </a:p>
            </p:txBody>
          </p:sp>
        </p:grpSp>
        <p:grpSp>
          <p:nvGrpSpPr>
            <p:cNvPr id="22" name="مجموعة 21"/>
            <p:cNvGrpSpPr/>
            <p:nvPr/>
          </p:nvGrpSpPr>
          <p:grpSpPr>
            <a:xfrm>
              <a:off x="928662" y="5286388"/>
              <a:ext cx="3071834" cy="1012274"/>
              <a:chOff x="928662" y="5286388"/>
              <a:chExt cx="3071834" cy="1012274"/>
            </a:xfrm>
          </p:grpSpPr>
          <p:grpSp>
            <p:nvGrpSpPr>
              <p:cNvPr id="14" name="مجموعة 13"/>
              <p:cNvGrpSpPr/>
              <p:nvPr/>
            </p:nvGrpSpPr>
            <p:grpSpPr>
              <a:xfrm>
                <a:off x="3097202" y="5286388"/>
                <a:ext cx="903294" cy="714380"/>
                <a:chOff x="3097202" y="5286388"/>
                <a:chExt cx="903294" cy="714380"/>
              </a:xfrm>
            </p:grpSpPr>
            <p:cxnSp>
              <p:nvCxnSpPr>
                <p:cNvPr id="9" name="رابط مستقيم 8"/>
                <p:cNvCxnSpPr/>
                <p:nvPr/>
              </p:nvCxnSpPr>
              <p:spPr>
                <a:xfrm rot="5400000">
                  <a:off x="3061483" y="5322107"/>
                  <a:ext cx="714380" cy="64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V="1">
                  <a:off x="3117840" y="5429264"/>
                  <a:ext cx="882656"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مربع نص 20"/>
              <p:cNvSpPr txBox="1"/>
              <p:nvPr/>
            </p:nvSpPr>
            <p:spPr>
              <a:xfrm>
                <a:off x="928662" y="5929330"/>
                <a:ext cx="2915606" cy="369332"/>
              </a:xfrm>
              <a:prstGeom prst="rect">
                <a:avLst/>
              </a:prstGeom>
              <a:noFill/>
            </p:spPr>
            <p:txBody>
              <a:bodyPr wrap="none" rtlCol="0">
                <a:spAutoFit/>
              </a:bodyPr>
              <a:lstStyle/>
              <a:p>
                <a:r>
                  <a:rPr lang="en-US" b="1" dirty="0"/>
                  <a:t>General transcription factors</a:t>
                </a:r>
                <a:endParaRPr lang="en-GB" b="1" dirty="0"/>
              </a:p>
            </p:txBody>
          </p:sp>
        </p:grpSp>
      </p:grpSp>
      <p:sp>
        <p:nvSpPr>
          <p:cNvPr id="17" name="مستطيل 9">
            <a:extLst>
              <a:ext uri="{FF2B5EF4-FFF2-40B4-BE49-F238E27FC236}">
                <a16:creationId xmlns:a16="http://schemas.microsoft.com/office/drawing/2014/main" id="{9F232979-0525-C248-9288-3D949BB844A6}"/>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8" name="Group 17">
            <a:extLst>
              <a:ext uri="{FF2B5EF4-FFF2-40B4-BE49-F238E27FC236}">
                <a16:creationId xmlns:a16="http://schemas.microsoft.com/office/drawing/2014/main" id="{5DA9D0E8-8041-2D40-80B1-47DFB434AE7D}"/>
              </a:ext>
            </a:extLst>
          </p:cNvPr>
          <p:cNvGrpSpPr/>
          <p:nvPr/>
        </p:nvGrpSpPr>
        <p:grpSpPr>
          <a:xfrm>
            <a:off x="7892480" y="-27384"/>
            <a:ext cx="1288032" cy="1305436"/>
            <a:chOff x="7892480" y="-27384"/>
            <a:chExt cx="1288032" cy="1305436"/>
          </a:xfrm>
        </p:grpSpPr>
        <p:pic>
          <p:nvPicPr>
            <p:cNvPr id="24" name="Picture 23">
              <a:extLst>
                <a:ext uri="{FF2B5EF4-FFF2-40B4-BE49-F238E27FC236}">
                  <a16:creationId xmlns:a16="http://schemas.microsoft.com/office/drawing/2014/main" id="{9CF46F86-C57B-CE42-ACD6-66ADABC1746F}"/>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25" name="Rectangle 24">
              <a:extLst>
                <a:ext uri="{FF2B5EF4-FFF2-40B4-BE49-F238E27FC236}">
                  <a16:creationId xmlns:a16="http://schemas.microsoft.com/office/drawing/2014/main" id="{91390A56-4E93-604E-AC0C-2DAD529036C2}"/>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extLst>
      <p:ext uri="{BB962C8B-B14F-4D97-AF65-F5344CB8AC3E}">
        <p14:creationId xmlns:p14="http://schemas.microsoft.com/office/powerpoint/2010/main" val="1250935863"/>
      </p:ext>
    </p:extLst>
  </p:cSld>
  <p:clrMapOvr>
    <a:masterClrMapping/>
  </p:clrMapOvr>
  <mc:AlternateContent xmlns:mc="http://schemas.openxmlformats.org/markup-compatibility/2006" xmlns:p14="http://schemas.microsoft.com/office/powerpoint/2010/main">
    <mc:Choice Requires="p14">
      <p:transition spd="slow" p14:dur="2000" advTm="55766"/>
    </mc:Choice>
    <mc:Fallback xmlns="">
      <p:transition spd="slow" advTm="557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grpSp>
        <p:nvGrpSpPr>
          <p:cNvPr id="7" name="Group 6">
            <a:extLst>
              <a:ext uri="{FF2B5EF4-FFF2-40B4-BE49-F238E27FC236}">
                <a16:creationId xmlns:a16="http://schemas.microsoft.com/office/drawing/2014/main" id="{545CF014-7BE3-134A-9684-711BCAE92148}"/>
              </a:ext>
            </a:extLst>
          </p:cNvPr>
          <p:cNvGrpSpPr/>
          <p:nvPr/>
        </p:nvGrpSpPr>
        <p:grpSpPr>
          <a:xfrm>
            <a:off x="467544" y="1052736"/>
            <a:ext cx="7250008" cy="5544616"/>
            <a:chOff x="467544" y="1052736"/>
            <a:chExt cx="7250008" cy="5544616"/>
          </a:xfrm>
        </p:grpSpPr>
        <p:pic>
          <p:nvPicPr>
            <p:cNvPr id="8" name="صورة 7" descr="Sha-Boyer-Fig1-CCBy3.0.jpg"/>
            <p:cNvPicPr>
              <a:picLocks noChangeAspect="1"/>
            </p:cNvPicPr>
            <p:nvPr/>
          </p:nvPicPr>
          <p:blipFill rotWithShape="1">
            <a:blip r:embed="rId2"/>
            <a:srcRect t="934" r="693" b="674"/>
            <a:stretch/>
          </p:blipFill>
          <p:spPr>
            <a:xfrm>
              <a:off x="1403648" y="1052736"/>
              <a:ext cx="6313904" cy="5544616"/>
            </a:xfrm>
            <a:prstGeom prst="rect">
              <a:avLst/>
            </a:prstGeom>
          </p:spPr>
        </p:pic>
        <p:sp>
          <p:nvSpPr>
            <p:cNvPr id="4" name="TextBox 3">
              <a:extLst>
                <a:ext uri="{FF2B5EF4-FFF2-40B4-BE49-F238E27FC236}">
                  <a16:creationId xmlns:a16="http://schemas.microsoft.com/office/drawing/2014/main" id="{BA3BA7E5-F155-6B4C-9A35-A7FB908173C1}"/>
                </a:ext>
              </a:extLst>
            </p:cNvPr>
            <p:cNvSpPr txBox="1"/>
            <p:nvPr/>
          </p:nvSpPr>
          <p:spPr>
            <a:xfrm>
              <a:off x="467544" y="3429000"/>
              <a:ext cx="1369349" cy="1015663"/>
            </a:xfrm>
            <a:prstGeom prst="rect">
              <a:avLst/>
            </a:prstGeom>
            <a:noFill/>
          </p:spPr>
          <p:txBody>
            <a:bodyPr wrap="none" rtlCol="0">
              <a:spAutoFit/>
            </a:bodyPr>
            <a:lstStyle/>
            <a:p>
              <a:pPr algn="ctr"/>
              <a:r>
                <a:rPr lang="en-GB" sz="2400" b="1" dirty="0">
                  <a:solidFill>
                    <a:srgbClr val="C00000"/>
                  </a:solidFill>
                </a:rPr>
                <a:t>1</a:t>
              </a:r>
              <a:endParaRPr lang="en-GB" b="1" dirty="0">
                <a:solidFill>
                  <a:srgbClr val="C00000"/>
                </a:solidFill>
              </a:endParaRPr>
            </a:p>
            <a:p>
              <a:r>
                <a:rPr lang="en-GB" dirty="0"/>
                <a:t>Nucleosome</a:t>
              </a:r>
            </a:p>
            <a:p>
              <a:endParaRPr lang="en-GB" dirty="0"/>
            </a:p>
          </p:txBody>
        </p:sp>
        <p:sp>
          <p:nvSpPr>
            <p:cNvPr id="9" name="TextBox 8">
              <a:extLst>
                <a:ext uri="{FF2B5EF4-FFF2-40B4-BE49-F238E27FC236}">
                  <a16:creationId xmlns:a16="http://schemas.microsoft.com/office/drawing/2014/main" id="{4A7BCFBF-6C95-6A48-89B7-6027C10E10DC}"/>
                </a:ext>
              </a:extLst>
            </p:cNvPr>
            <p:cNvSpPr txBox="1"/>
            <p:nvPr/>
          </p:nvSpPr>
          <p:spPr>
            <a:xfrm>
              <a:off x="1640750" y="1340768"/>
              <a:ext cx="604717" cy="1015663"/>
            </a:xfrm>
            <a:prstGeom prst="rect">
              <a:avLst/>
            </a:prstGeom>
            <a:noFill/>
          </p:spPr>
          <p:txBody>
            <a:bodyPr wrap="none" rtlCol="0">
              <a:spAutoFit/>
            </a:bodyPr>
            <a:lstStyle/>
            <a:p>
              <a:pPr algn="ctr"/>
              <a:r>
                <a:rPr lang="en-GB" sz="2400" b="1" dirty="0">
                  <a:solidFill>
                    <a:srgbClr val="C00000"/>
                  </a:solidFill>
                </a:rPr>
                <a:t>3</a:t>
              </a:r>
              <a:endParaRPr lang="en-GB" b="1" dirty="0">
                <a:solidFill>
                  <a:srgbClr val="C00000"/>
                </a:solidFill>
              </a:endParaRPr>
            </a:p>
            <a:p>
              <a:endParaRPr lang="en-GB" dirty="0"/>
            </a:p>
            <a:p>
              <a:endParaRPr lang="en-GB" dirty="0"/>
            </a:p>
          </p:txBody>
        </p:sp>
        <p:sp>
          <p:nvSpPr>
            <p:cNvPr id="10" name="TextBox 9">
              <a:extLst>
                <a:ext uri="{FF2B5EF4-FFF2-40B4-BE49-F238E27FC236}">
                  <a16:creationId xmlns:a16="http://schemas.microsoft.com/office/drawing/2014/main" id="{61146F77-B1F4-C843-95B6-874A6B82FAC6}"/>
                </a:ext>
              </a:extLst>
            </p:cNvPr>
            <p:cNvSpPr txBox="1"/>
            <p:nvPr/>
          </p:nvSpPr>
          <p:spPr>
            <a:xfrm>
              <a:off x="4642650" y="2629361"/>
              <a:ext cx="1225657" cy="1015663"/>
            </a:xfrm>
            <a:prstGeom prst="rect">
              <a:avLst/>
            </a:prstGeom>
            <a:noFill/>
          </p:spPr>
          <p:txBody>
            <a:bodyPr wrap="none" rtlCol="0">
              <a:spAutoFit/>
            </a:bodyPr>
            <a:lstStyle/>
            <a:p>
              <a:pPr algn="ctr"/>
              <a:r>
                <a:rPr lang="en-GB" sz="2400" b="1" dirty="0">
                  <a:solidFill>
                    <a:srgbClr val="C00000"/>
                  </a:solidFill>
                </a:rPr>
                <a:t>2</a:t>
              </a:r>
              <a:endParaRPr lang="en-GB" b="1" dirty="0">
                <a:solidFill>
                  <a:srgbClr val="C00000"/>
                </a:solidFill>
              </a:endParaRPr>
            </a:p>
            <a:p>
              <a:r>
                <a:rPr lang="en-GB" dirty="0"/>
                <a:t>Chromatin </a:t>
              </a:r>
            </a:p>
            <a:p>
              <a:endParaRPr lang="en-GB" dirty="0"/>
            </a:p>
          </p:txBody>
        </p:sp>
      </p:grpSp>
      <p:sp>
        <p:nvSpPr>
          <p:cNvPr id="11" name="مستطيل 9">
            <a:extLst>
              <a:ext uri="{FF2B5EF4-FFF2-40B4-BE49-F238E27FC236}">
                <a16:creationId xmlns:a16="http://schemas.microsoft.com/office/drawing/2014/main" id="{C6E84A0F-7E81-0649-8D91-0F936A83C4B3}"/>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2" name="Group 11">
            <a:extLst>
              <a:ext uri="{FF2B5EF4-FFF2-40B4-BE49-F238E27FC236}">
                <a16:creationId xmlns:a16="http://schemas.microsoft.com/office/drawing/2014/main" id="{59257AEE-3C88-8941-8955-BDC55A2F0D07}"/>
              </a:ext>
            </a:extLst>
          </p:cNvPr>
          <p:cNvGrpSpPr/>
          <p:nvPr/>
        </p:nvGrpSpPr>
        <p:grpSpPr>
          <a:xfrm>
            <a:off x="7892480" y="-27384"/>
            <a:ext cx="1288032" cy="1305436"/>
            <a:chOff x="7892480" y="-27384"/>
            <a:chExt cx="1288032" cy="1305436"/>
          </a:xfrm>
        </p:grpSpPr>
        <p:pic>
          <p:nvPicPr>
            <p:cNvPr id="13" name="Picture 12">
              <a:extLst>
                <a:ext uri="{FF2B5EF4-FFF2-40B4-BE49-F238E27FC236}">
                  <a16:creationId xmlns:a16="http://schemas.microsoft.com/office/drawing/2014/main" id="{5E43B16B-0071-444A-9589-72535D2B69AE}"/>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5" name="Rectangle 14">
              <a:extLst>
                <a:ext uri="{FF2B5EF4-FFF2-40B4-BE49-F238E27FC236}">
                  <a16:creationId xmlns:a16="http://schemas.microsoft.com/office/drawing/2014/main" id="{A13FF920-A6AE-6046-B8A0-D92C2C539F04}"/>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30363"/>
    </mc:Choice>
    <mc:Fallback xmlns="">
      <p:transition spd="slow" advTm="2303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pic>
        <p:nvPicPr>
          <p:cNvPr id="7" name="صورة 6" descr="epigenetic regulation.png"/>
          <p:cNvPicPr>
            <a:picLocks noChangeAspect="1"/>
          </p:cNvPicPr>
          <p:nvPr/>
        </p:nvPicPr>
        <p:blipFill>
          <a:blip r:embed="rId2"/>
          <a:stretch>
            <a:fillRect/>
          </a:stretch>
        </p:blipFill>
        <p:spPr>
          <a:xfrm>
            <a:off x="1219374" y="1285860"/>
            <a:ext cx="7067402" cy="5468708"/>
          </a:xfrm>
          <a:prstGeom prst="rect">
            <a:avLst/>
          </a:prstGeom>
        </p:spPr>
      </p:pic>
      <p:sp>
        <p:nvSpPr>
          <p:cNvPr id="3" name="TextBox 2"/>
          <p:cNvSpPr txBox="1"/>
          <p:nvPr/>
        </p:nvSpPr>
        <p:spPr>
          <a:xfrm>
            <a:off x="6011298" y="3203684"/>
            <a:ext cx="2305118" cy="369332"/>
          </a:xfrm>
          <a:prstGeom prst="rect">
            <a:avLst/>
          </a:prstGeom>
          <a:noFill/>
        </p:spPr>
        <p:txBody>
          <a:bodyPr wrap="none" rtlCol="0">
            <a:spAutoFit/>
          </a:bodyPr>
          <a:lstStyle/>
          <a:p>
            <a:r>
              <a:rPr lang="en-US" b="1" dirty="0">
                <a:solidFill>
                  <a:srgbClr val="0000FF"/>
                </a:solidFill>
              </a:rPr>
              <a:t>recruited by repressor</a:t>
            </a:r>
          </a:p>
        </p:txBody>
      </p:sp>
      <p:sp>
        <p:nvSpPr>
          <p:cNvPr id="8" name="TextBox 7"/>
          <p:cNvSpPr txBox="1"/>
          <p:nvPr/>
        </p:nvSpPr>
        <p:spPr>
          <a:xfrm>
            <a:off x="6080127" y="5939988"/>
            <a:ext cx="2237151" cy="369332"/>
          </a:xfrm>
          <a:prstGeom prst="rect">
            <a:avLst/>
          </a:prstGeom>
          <a:noFill/>
        </p:spPr>
        <p:txBody>
          <a:bodyPr wrap="none" rtlCol="0">
            <a:spAutoFit/>
          </a:bodyPr>
          <a:lstStyle/>
          <a:p>
            <a:r>
              <a:rPr lang="en-US" b="1" dirty="0">
                <a:solidFill>
                  <a:srgbClr val="C00000"/>
                </a:solidFill>
              </a:rPr>
              <a:t>recruited by activator</a:t>
            </a:r>
          </a:p>
        </p:txBody>
      </p:sp>
      <p:sp>
        <p:nvSpPr>
          <p:cNvPr id="9" name="مستطيل 9">
            <a:extLst>
              <a:ext uri="{FF2B5EF4-FFF2-40B4-BE49-F238E27FC236}">
                <a16:creationId xmlns:a16="http://schemas.microsoft.com/office/drawing/2014/main" id="{8FDA896E-2A03-034E-A28F-6BD58F3C7DF9}"/>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0" name="Group 9">
            <a:extLst>
              <a:ext uri="{FF2B5EF4-FFF2-40B4-BE49-F238E27FC236}">
                <a16:creationId xmlns:a16="http://schemas.microsoft.com/office/drawing/2014/main" id="{7CA88207-450B-0040-81F8-F29E619C970A}"/>
              </a:ext>
            </a:extLst>
          </p:cNvPr>
          <p:cNvGrpSpPr/>
          <p:nvPr/>
        </p:nvGrpSpPr>
        <p:grpSpPr>
          <a:xfrm>
            <a:off x="7892480" y="-27384"/>
            <a:ext cx="1288032" cy="1305436"/>
            <a:chOff x="7892480" y="-27384"/>
            <a:chExt cx="1288032" cy="1305436"/>
          </a:xfrm>
        </p:grpSpPr>
        <p:pic>
          <p:nvPicPr>
            <p:cNvPr id="11" name="Picture 10">
              <a:extLst>
                <a:ext uri="{FF2B5EF4-FFF2-40B4-BE49-F238E27FC236}">
                  <a16:creationId xmlns:a16="http://schemas.microsoft.com/office/drawing/2014/main" id="{3702B878-6903-1848-A022-0718D92E865C}"/>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2" name="Rectangle 11">
              <a:extLst>
                <a:ext uri="{FF2B5EF4-FFF2-40B4-BE49-F238E27FC236}">
                  <a16:creationId xmlns:a16="http://schemas.microsoft.com/office/drawing/2014/main" id="{B69E4AC0-9F3F-8B41-917E-90154A5C6E26}"/>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91093"/>
    </mc:Choice>
    <mc:Fallback xmlns="">
      <p:transition spd="slow" advTm="1910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pic>
        <p:nvPicPr>
          <p:cNvPr id="1026" name="Picture 2"/>
          <p:cNvPicPr>
            <a:picLocks noChangeAspect="1" noChangeArrowheads="1"/>
          </p:cNvPicPr>
          <p:nvPr/>
        </p:nvPicPr>
        <p:blipFill>
          <a:blip r:embed="rId3"/>
          <a:srcRect/>
          <a:stretch>
            <a:fillRect/>
          </a:stretch>
        </p:blipFill>
        <p:spPr bwMode="auto">
          <a:xfrm>
            <a:off x="1071538" y="1571612"/>
            <a:ext cx="7446333" cy="2671774"/>
          </a:xfrm>
          <a:prstGeom prst="rect">
            <a:avLst/>
          </a:prstGeom>
          <a:noFill/>
          <a:ln w="9525">
            <a:noFill/>
            <a:miter lim="800000"/>
            <a:headEnd/>
            <a:tailEnd/>
          </a:ln>
          <a:effectLst/>
        </p:spPr>
      </p:pic>
      <p:grpSp>
        <p:nvGrpSpPr>
          <p:cNvPr id="17" name="مجموعة 16"/>
          <p:cNvGrpSpPr/>
          <p:nvPr/>
        </p:nvGrpSpPr>
        <p:grpSpPr>
          <a:xfrm>
            <a:off x="4929190" y="4357694"/>
            <a:ext cx="3918076" cy="2500330"/>
            <a:chOff x="4929190" y="4357694"/>
            <a:chExt cx="3918076" cy="2500330"/>
          </a:xfrm>
        </p:grpSpPr>
        <p:pic>
          <p:nvPicPr>
            <p:cNvPr id="7" name="صورة 6" descr="figure_05_27.jpg"/>
            <p:cNvPicPr>
              <a:picLocks noChangeAspect="1"/>
            </p:cNvPicPr>
            <p:nvPr/>
          </p:nvPicPr>
          <p:blipFill>
            <a:blip r:embed="rId4"/>
            <a:srcRect t="2531" r="32859" b="49375"/>
            <a:stretch>
              <a:fillRect/>
            </a:stretch>
          </p:blipFill>
          <p:spPr>
            <a:xfrm>
              <a:off x="4929190" y="4714884"/>
              <a:ext cx="3918076" cy="2143140"/>
            </a:xfrm>
            <a:prstGeom prst="rect">
              <a:avLst/>
            </a:prstGeom>
          </p:spPr>
        </p:pic>
        <p:sp>
          <p:nvSpPr>
            <p:cNvPr id="16" name="سهم للأسفل 15"/>
            <p:cNvSpPr/>
            <p:nvPr/>
          </p:nvSpPr>
          <p:spPr>
            <a:xfrm>
              <a:off x="6858016" y="4357694"/>
              <a:ext cx="357190" cy="642942"/>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مستطيل 9">
            <a:extLst>
              <a:ext uri="{FF2B5EF4-FFF2-40B4-BE49-F238E27FC236}">
                <a16:creationId xmlns:a16="http://schemas.microsoft.com/office/drawing/2014/main" id="{FAB3C525-2250-B247-BE21-E48FE98F4D29}"/>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1" name="Group 10">
            <a:extLst>
              <a:ext uri="{FF2B5EF4-FFF2-40B4-BE49-F238E27FC236}">
                <a16:creationId xmlns:a16="http://schemas.microsoft.com/office/drawing/2014/main" id="{9F8542DB-5B21-9F4A-BF40-F0E14578BF13}"/>
              </a:ext>
            </a:extLst>
          </p:cNvPr>
          <p:cNvGrpSpPr/>
          <p:nvPr/>
        </p:nvGrpSpPr>
        <p:grpSpPr>
          <a:xfrm>
            <a:off x="7892480" y="-27384"/>
            <a:ext cx="1288032" cy="1305436"/>
            <a:chOff x="7892480" y="-27384"/>
            <a:chExt cx="1288032" cy="1305436"/>
          </a:xfrm>
        </p:grpSpPr>
        <p:pic>
          <p:nvPicPr>
            <p:cNvPr id="12" name="Picture 11">
              <a:extLst>
                <a:ext uri="{FF2B5EF4-FFF2-40B4-BE49-F238E27FC236}">
                  <a16:creationId xmlns:a16="http://schemas.microsoft.com/office/drawing/2014/main" id="{45EE51AC-0BBF-054B-B7F8-E3A71D6C71C7}"/>
                </a:ext>
              </a:extLst>
            </p:cNvPr>
            <p:cNvPicPr>
              <a:picLocks noChangeAspect="1"/>
            </p:cNvPicPr>
            <p:nvPr/>
          </p:nvPicPr>
          <p:blipFill rotWithShape="1">
            <a:blip r:embed="rId5"/>
            <a:srcRect t="13352"/>
            <a:stretch/>
          </p:blipFill>
          <p:spPr>
            <a:xfrm>
              <a:off x="7892480" y="-27384"/>
              <a:ext cx="1251520" cy="1224136"/>
            </a:xfrm>
            <a:prstGeom prst="rect">
              <a:avLst/>
            </a:prstGeom>
          </p:spPr>
        </p:pic>
        <p:sp>
          <p:nvSpPr>
            <p:cNvPr id="13" name="Rectangle 12">
              <a:extLst>
                <a:ext uri="{FF2B5EF4-FFF2-40B4-BE49-F238E27FC236}">
                  <a16:creationId xmlns:a16="http://schemas.microsoft.com/office/drawing/2014/main" id="{F08E4BE5-2D51-5A4F-8B2C-9B09521CD17B}"/>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1765"/>
    </mc:Choice>
    <mc:Fallback xmlns="">
      <p:transition spd="slow" advTm="151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sp>
        <p:nvSpPr>
          <p:cNvPr id="7" name="عنصر نائب للمحتوى 2"/>
          <p:cNvSpPr>
            <a:spLocks noGrp="1"/>
          </p:cNvSpPr>
          <p:nvPr>
            <p:ph idx="1"/>
          </p:nvPr>
        </p:nvSpPr>
        <p:spPr>
          <a:xfrm>
            <a:off x="428596" y="1285860"/>
            <a:ext cx="8643966" cy="5643602"/>
          </a:xfrm>
        </p:spPr>
        <p:txBody>
          <a:bodyPr>
            <a:normAutofit/>
          </a:bodyPr>
          <a:lstStyle/>
          <a:p>
            <a:pPr algn="l" rtl="0"/>
            <a:r>
              <a:rPr lang="en-US" sz="2400" dirty="0">
                <a:latin typeface="Arial" pitchFamily="34" charset="0"/>
                <a:cs typeface="Arial" pitchFamily="34" charset="0"/>
              </a:rPr>
              <a:t>Beside the mediator, other proteins are recruited by specific transcription factors to the promoter such as: histone modifying enzymes and chromatin remodeling complexes</a:t>
            </a:r>
          </a:p>
          <a:p>
            <a:pPr algn="l" rtl="0"/>
            <a:r>
              <a:rPr lang="en-US" sz="2400" dirty="0">
                <a:latin typeface="Arial" pitchFamily="34" charset="0"/>
                <a:cs typeface="Arial" pitchFamily="34" charset="0"/>
              </a:rPr>
              <a:t>Epigenetic factors: gene expression is affected by changes in chromatin structure (Heterochromatin/ Euchromatin)</a:t>
            </a:r>
          </a:p>
          <a:p>
            <a:pPr algn="l" rtl="0">
              <a:buNone/>
            </a:pPr>
            <a:endParaRPr lang="en-US" sz="22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8" name="مستطيل 9">
            <a:extLst>
              <a:ext uri="{FF2B5EF4-FFF2-40B4-BE49-F238E27FC236}">
                <a16:creationId xmlns:a16="http://schemas.microsoft.com/office/drawing/2014/main" id="{45E98591-8B10-5244-8B7A-5B416DCA8503}"/>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C88F2BB0-956D-9F4A-B77F-AF3702F45D78}"/>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77426BEE-DF20-F946-8AF6-F147E6A38E19}"/>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CF500832-85B6-A542-82C2-60451C1C16E2}"/>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0527"/>
    </mc:Choice>
    <mc:Fallback xmlns="">
      <p:transition spd="slow" advTm="110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1143000"/>
          </a:xfrm>
        </p:spPr>
        <p:txBody>
          <a:bodyPr>
            <a:noAutofit/>
          </a:bodyPr>
          <a:lstStyle/>
          <a:p>
            <a:pPr rtl="0"/>
            <a:r>
              <a:rPr lang="en-US" sz="3600" b="1" dirty="0">
                <a:solidFill>
                  <a:srgbClr val="C00000"/>
                </a:solidFill>
              </a:rPr>
              <a:t>Regulation of Transcription Initiation </a:t>
            </a:r>
            <a:br>
              <a:rPr lang="en-US" sz="3600" b="1" dirty="0">
                <a:solidFill>
                  <a:srgbClr val="C00000"/>
                </a:solidFill>
              </a:rPr>
            </a:br>
            <a:r>
              <a:rPr lang="en-US" sz="3600" b="1" dirty="0">
                <a:solidFill>
                  <a:srgbClr val="C00000"/>
                </a:solidFill>
              </a:rPr>
              <a:t>in Prokaryotes</a:t>
            </a:r>
            <a:endParaRPr lang="ar-JO" sz="3600" b="1" dirty="0">
              <a:solidFill>
                <a:srgbClr val="C00000"/>
              </a:solidFill>
            </a:endParaRPr>
          </a:p>
        </p:txBody>
      </p:sp>
      <p:sp>
        <p:nvSpPr>
          <p:cNvPr id="7" name="عنصر نائب للمحتوى 2"/>
          <p:cNvSpPr>
            <a:spLocks noGrp="1"/>
          </p:cNvSpPr>
          <p:nvPr>
            <p:ph idx="1"/>
          </p:nvPr>
        </p:nvSpPr>
        <p:spPr>
          <a:xfrm>
            <a:off x="428596" y="1285860"/>
            <a:ext cx="8715404" cy="5643562"/>
          </a:xfrm>
        </p:spPr>
        <p:txBody>
          <a:bodyPr>
            <a:normAutofit/>
          </a:bodyPr>
          <a:lstStyle/>
          <a:p>
            <a:pPr marL="457200" indent="-457200" algn="l" rtl="0"/>
            <a:r>
              <a:rPr lang="en-US" sz="2400" dirty="0">
                <a:latin typeface="Arial" pitchFamily="34" charset="0"/>
                <a:cs typeface="Arial" pitchFamily="34" charset="0"/>
              </a:rPr>
              <a:t>The expression of many genes is regulated according to the available food in the environment</a:t>
            </a:r>
          </a:p>
          <a:p>
            <a:pPr marL="457200" indent="-457200" algn="l" rtl="0"/>
            <a:r>
              <a:rPr lang="en-US" sz="2400" b="1" dirty="0">
                <a:solidFill>
                  <a:srgbClr val="C00000"/>
                </a:solidFill>
                <a:latin typeface="Arial" pitchFamily="34" charset="0"/>
                <a:cs typeface="Arial" pitchFamily="34" charset="0"/>
              </a:rPr>
              <a:t>Operon:</a:t>
            </a:r>
            <a:r>
              <a:rPr lang="en-US" sz="2400" dirty="0">
                <a:latin typeface="Arial" pitchFamily="34" charset="0"/>
                <a:cs typeface="Arial" pitchFamily="34" charset="0"/>
              </a:rPr>
              <a:t> DNA unit consists of a cluster of related genes controlled by single promoter and transcribed together into single mRNA strand (bicistronic or polycistronic transcript)</a:t>
            </a:r>
          </a:p>
          <a:p>
            <a:pPr marL="457200" indent="-457200" algn="l" rtl="0"/>
            <a:r>
              <a:rPr lang="en-US" sz="2400" b="1" dirty="0">
                <a:solidFill>
                  <a:srgbClr val="0000FF"/>
                </a:solidFill>
                <a:latin typeface="Arial" pitchFamily="34" charset="0"/>
                <a:cs typeface="Arial" pitchFamily="34" charset="0"/>
              </a:rPr>
              <a:t>Operator:</a:t>
            </a:r>
            <a:r>
              <a:rPr lang="en-US" sz="2400" dirty="0">
                <a:latin typeface="Arial" pitchFamily="34" charset="0"/>
                <a:cs typeface="Arial" pitchFamily="34" charset="0"/>
              </a:rPr>
              <a:t> a segment of regulatory DNA to which a repressor can bind to regulate the transcription of downstream target genes</a:t>
            </a:r>
          </a:p>
          <a:p>
            <a:pPr marL="457200" indent="-457200" algn="l" rtl="0"/>
            <a:r>
              <a:rPr lang="en-US" sz="2400" dirty="0">
                <a:latin typeface="Arial" pitchFamily="34" charset="0"/>
                <a:cs typeface="Arial" pitchFamily="34" charset="0"/>
              </a:rPr>
              <a:t>The three basic DNA components of operon:</a:t>
            </a:r>
          </a:p>
          <a:p>
            <a:pPr marL="1257300" lvl="2" indent="-457200" algn="l" rtl="0">
              <a:buFont typeface="+mj-lt"/>
              <a:buAutoNum type="arabicPeriod"/>
            </a:pPr>
            <a:r>
              <a:rPr lang="en-US" sz="2000" b="1" dirty="0">
                <a:latin typeface="Arial" pitchFamily="34" charset="0"/>
                <a:cs typeface="Arial" pitchFamily="34" charset="0"/>
              </a:rPr>
              <a:t>Promoter   </a:t>
            </a:r>
          </a:p>
          <a:p>
            <a:pPr marL="1257300" lvl="2" indent="-457200" algn="l" rtl="0">
              <a:buFont typeface="+mj-lt"/>
              <a:buAutoNum type="arabicPeriod"/>
            </a:pPr>
            <a:r>
              <a:rPr lang="en-US" sz="2000" b="1" dirty="0">
                <a:latin typeface="Arial" pitchFamily="34" charset="0"/>
                <a:cs typeface="Arial" pitchFamily="34" charset="0"/>
              </a:rPr>
              <a:t>Operator   </a:t>
            </a:r>
          </a:p>
          <a:p>
            <a:pPr marL="1257300" lvl="2" indent="-457200" algn="l" rtl="0">
              <a:buFont typeface="+mj-lt"/>
              <a:buAutoNum type="arabicPeriod"/>
            </a:pPr>
            <a:r>
              <a:rPr lang="en-US" sz="2000" b="1" dirty="0">
                <a:latin typeface="Arial" pitchFamily="34" charset="0"/>
                <a:cs typeface="Arial" pitchFamily="34" charset="0"/>
              </a:rPr>
              <a:t>Structural genes  </a:t>
            </a:r>
            <a:endParaRPr lang="en-US" sz="2400" b="1" dirty="0">
              <a:latin typeface="Arial" pitchFamily="34" charset="0"/>
              <a:cs typeface="Arial" pitchFamily="34" charset="0"/>
            </a:endParaRPr>
          </a:p>
          <a:p>
            <a:pPr marL="457200" indent="-457200" algn="l" rtl="0"/>
            <a:r>
              <a:rPr lang="en-US" sz="2400" dirty="0">
                <a:latin typeface="Arial" pitchFamily="34" charset="0"/>
                <a:cs typeface="Arial" pitchFamily="34" charset="0"/>
              </a:rPr>
              <a:t>Examples in </a:t>
            </a:r>
            <a:r>
              <a:rPr lang="en-US" sz="2400" i="1" dirty="0">
                <a:latin typeface="Arial" pitchFamily="34" charset="0"/>
                <a:cs typeface="Arial" pitchFamily="34" charset="0"/>
              </a:rPr>
              <a:t>E-coli</a:t>
            </a:r>
            <a:r>
              <a:rPr lang="en-US" sz="2400" dirty="0">
                <a:latin typeface="Arial" pitchFamily="34" charset="0"/>
                <a:cs typeface="Arial" pitchFamily="34" charset="0"/>
              </a:rPr>
              <a:t>  bacteria: </a:t>
            </a:r>
            <a:r>
              <a:rPr lang="en-US" sz="2400" b="1" i="1" dirty="0">
                <a:latin typeface="Arial" pitchFamily="34" charset="0"/>
                <a:cs typeface="Arial" pitchFamily="34" charset="0"/>
              </a:rPr>
              <a:t>Trp</a:t>
            </a:r>
            <a:r>
              <a:rPr lang="en-US" sz="2400" b="1" dirty="0">
                <a:latin typeface="Arial" pitchFamily="34" charset="0"/>
                <a:cs typeface="Arial" pitchFamily="34" charset="0"/>
              </a:rPr>
              <a:t> operon </a:t>
            </a:r>
            <a:r>
              <a:rPr lang="en-US" sz="2400" dirty="0">
                <a:latin typeface="Arial" pitchFamily="34" charset="0"/>
                <a:cs typeface="Arial" pitchFamily="34" charset="0"/>
              </a:rPr>
              <a:t>and </a:t>
            </a:r>
            <a:r>
              <a:rPr lang="en-US" sz="2400" b="1" i="1" dirty="0">
                <a:latin typeface="Arial" pitchFamily="34" charset="0"/>
                <a:cs typeface="Arial" pitchFamily="34" charset="0"/>
              </a:rPr>
              <a:t>Lac</a:t>
            </a:r>
            <a:r>
              <a:rPr lang="en-US" sz="2400" b="1" dirty="0">
                <a:latin typeface="Arial" pitchFamily="34" charset="0"/>
                <a:cs typeface="Arial" pitchFamily="34" charset="0"/>
              </a:rPr>
              <a:t> operon</a:t>
            </a:r>
            <a:r>
              <a:rPr lang="en-US" sz="2400" dirty="0">
                <a:latin typeface="Arial" pitchFamily="34" charset="0"/>
                <a:cs typeface="Arial" pitchFamily="34" charset="0"/>
              </a:rPr>
              <a:t> </a:t>
            </a:r>
            <a:endParaRPr lang="en-US" sz="2400" b="1" dirty="0">
              <a:latin typeface="Arial" pitchFamily="34" charset="0"/>
              <a:cs typeface="Arial" pitchFamily="34" charset="0"/>
            </a:endParaRPr>
          </a:p>
          <a:p>
            <a:pPr marL="457200" indent="-457200" algn="l" rtl="0">
              <a:buNone/>
            </a:pPr>
            <a:r>
              <a:rPr lang="en-US" sz="2400" dirty="0">
                <a:latin typeface="Arial" pitchFamily="34" charset="0"/>
                <a:cs typeface="Arial" pitchFamily="34" charset="0"/>
              </a:rPr>
              <a:t>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8" name="مستطيل 9">
            <a:extLst>
              <a:ext uri="{FF2B5EF4-FFF2-40B4-BE49-F238E27FC236}">
                <a16:creationId xmlns:a16="http://schemas.microsoft.com/office/drawing/2014/main" id="{F5382CF3-9A47-1046-9D0A-64D853D4C84C}"/>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3BA2BA1D-F63D-1E47-A8EF-4A8B5F7C7BCB}"/>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F1A85FDE-F454-D64E-9BE6-98B0D22CC473}"/>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A7BB924D-51A4-8543-95D9-CE8F133420C1}"/>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6990"/>
    </mc:Choice>
    <mc:Fallback xmlns="">
      <p:transition spd="slow" advTm="326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checkerboard(across)">
                                      <p:cBhvr>
                                        <p:cTn id="20" dur="500"/>
                                        <p:tgtEl>
                                          <p:spTgt spid="7">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checkerboard(across)">
                                      <p:cBhvr>
                                        <p:cTn id="23" dur="500"/>
                                        <p:tgtEl>
                                          <p:spTgt spid="7">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checkerboard(across)">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checkerboard(across)">
                                      <p:cBhvr>
                                        <p:cTn id="3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a:solidFill>
                  <a:srgbClr val="C00000"/>
                </a:solidFill>
              </a:rPr>
              <a:t>Trp</a:t>
            </a:r>
            <a:r>
              <a:rPr lang="en-US" sz="4800" b="1" dirty="0">
                <a:solidFill>
                  <a:srgbClr val="C00000"/>
                </a:solidFill>
              </a:rPr>
              <a:t> Operon </a:t>
            </a:r>
            <a:endParaRPr lang="ar-JO" sz="4800" b="1" dirty="0">
              <a:solidFill>
                <a:srgbClr val="C00000"/>
              </a:solidFill>
            </a:endParaRPr>
          </a:p>
        </p:txBody>
      </p:sp>
      <p:sp>
        <p:nvSpPr>
          <p:cNvPr id="12" name="عنصر نائب للمحتوى 2"/>
          <p:cNvSpPr>
            <a:spLocks noGrp="1"/>
          </p:cNvSpPr>
          <p:nvPr>
            <p:ph idx="1"/>
          </p:nvPr>
        </p:nvSpPr>
        <p:spPr>
          <a:xfrm>
            <a:off x="428596" y="1285860"/>
            <a:ext cx="8715404" cy="6215106"/>
          </a:xfrm>
        </p:spPr>
        <p:txBody>
          <a:bodyPr>
            <a:normAutofit/>
          </a:bodyPr>
          <a:lstStyle/>
          <a:p>
            <a:pPr marL="457200" indent="-457200" algn="l" rtl="0"/>
            <a:r>
              <a:rPr lang="en-US" sz="2400" i="1" dirty="0">
                <a:latin typeface="Arial" pitchFamily="34" charset="0"/>
                <a:cs typeface="Arial" pitchFamily="34" charset="0"/>
              </a:rPr>
              <a:t>Trp</a:t>
            </a:r>
            <a:r>
              <a:rPr lang="en-US" sz="2400" dirty="0">
                <a:latin typeface="Arial" pitchFamily="34" charset="0"/>
                <a:cs typeface="Arial" pitchFamily="34" charset="0"/>
              </a:rPr>
              <a:t> operon consists of five structural genes required for the biosynthesis of the amino acid tryptophan</a:t>
            </a:r>
          </a:p>
          <a:p>
            <a:pPr marL="457200" indent="-457200" algn="l" rtl="0"/>
            <a:endParaRPr lang="en-US" sz="2400" dirty="0">
              <a:latin typeface="Arial" pitchFamily="34" charset="0"/>
              <a:cs typeface="Arial" pitchFamily="34" charset="0"/>
            </a:endParaRPr>
          </a:p>
          <a:p>
            <a:pPr marL="457200" indent="-457200" algn="l" rtl="0"/>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r>
              <a:rPr lang="en-US" sz="2400" dirty="0">
                <a:latin typeface="Arial" pitchFamily="34" charset="0"/>
                <a:cs typeface="Arial" pitchFamily="34" charset="0"/>
              </a:rPr>
              <a:t>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13" name="Picture 3"/>
          <p:cNvPicPr>
            <a:picLocks noChangeAspect="1" noChangeArrowheads="1"/>
          </p:cNvPicPr>
          <p:nvPr/>
        </p:nvPicPr>
        <p:blipFill>
          <a:blip r:embed="rId4"/>
          <a:srcRect/>
          <a:stretch>
            <a:fillRect/>
          </a:stretch>
        </p:blipFill>
        <p:spPr bwMode="auto">
          <a:xfrm>
            <a:off x="1285852" y="2500306"/>
            <a:ext cx="6905673" cy="2000264"/>
          </a:xfrm>
          <a:prstGeom prst="rect">
            <a:avLst/>
          </a:prstGeom>
          <a:noFill/>
          <a:ln w="9525">
            <a:noFill/>
            <a:miter lim="800000"/>
            <a:headEnd/>
            <a:tailEnd/>
          </a:ln>
          <a:effectLst/>
        </p:spPr>
      </p:pic>
      <p:sp>
        <p:nvSpPr>
          <p:cNvPr id="3" name="TextBox 2"/>
          <p:cNvSpPr txBox="1"/>
          <p:nvPr/>
        </p:nvSpPr>
        <p:spPr>
          <a:xfrm>
            <a:off x="6228184" y="3646765"/>
            <a:ext cx="1442447" cy="646331"/>
          </a:xfrm>
          <a:prstGeom prst="rect">
            <a:avLst/>
          </a:prstGeom>
          <a:noFill/>
        </p:spPr>
        <p:txBody>
          <a:bodyPr wrap="none" rtlCol="0">
            <a:spAutoFit/>
          </a:bodyPr>
          <a:lstStyle/>
          <a:p>
            <a:pPr algn="ctr"/>
            <a:r>
              <a:rPr lang="en-US" b="1" dirty="0">
                <a:solidFill>
                  <a:srgbClr val="C00000"/>
                </a:solidFill>
              </a:rPr>
              <a:t>Polycistronic</a:t>
            </a:r>
            <a:r>
              <a:rPr lang="en-US" dirty="0">
                <a:solidFill>
                  <a:srgbClr val="C00000"/>
                </a:solidFill>
              </a:rPr>
              <a:t> </a:t>
            </a:r>
          </a:p>
          <a:p>
            <a:pPr algn="ctr"/>
            <a:r>
              <a:rPr lang="en-US" b="1" dirty="0">
                <a:solidFill>
                  <a:srgbClr val="C00000"/>
                </a:solidFill>
              </a:rPr>
              <a:t>transcript</a:t>
            </a:r>
          </a:p>
        </p:txBody>
      </p:sp>
      <p:sp>
        <p:nvSpPr>
          <p:cNvPr id="9" name="مستطيل 9">
            <a:extLst>
              <a:ext uri="{FF2B5EF4-FFF2-40B4-BE49-F238E27FC236}">
                <a16:creationId xmlns:a16="http://schemas.microsoft.com/office/drawing/2014/main" id="{0C02B91B-A406-DB45-8A0F-48628D37A84A}"/>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0" name="Group 9">
            <a:extLst>
              <a:ext uri="{FF2B5EF4-FFF2-40B4-BE49-F238E27FC236}">
                <a16:creationId xmlns:a16="http://schemas.microsoft.com/office/drawing/2014/main" id="{419DA51E-D101-5442-925A-75679AE5D22C}"/>
              </a:ext>
            </a:extLst>
          </p:cNvPr>
          <p:cNvGrpSpPr/>
          <p:nvPr/>
        </p:nvGrpSpPr>
        <p:grpSpPr>
          <a:xfrm>
            <a:off x="7892480" y="-27384"/>
            <a:ext cx="1288032" cy="1305436"/>
            <a:chOff x="7892480" y="-27384"/>
            <a:chExt cx="1288032" cy="1305436"/>
          </a:xfrm>
        </p:grpSpPr>
        <p:pic>
          <p:nvPicPr>
            <p:cNvPr id="11" name="Picture 10">
              <a:extLst>
                <a:ext uri="{FF2B5EF4-FFF2-40B4-BE49-F238E27FC236}">
                  <a16:creationId xmlns:a16="http://schemas.microsoft.com/office/drawing/2014/main" id="{CC249775-2D69-3A44-AD62-D0B5111618E5}"/>
                </a:ext>
              </a:extLst>
            </p:cNvPr>
            <p:cNvPicPr>
              <a:picLocks noChangeAspect="1"/>
            </p:cNvPicPr>
            <p:nvPr/>
          </p:nvPicPr>
          <p:blipFill rotWithShape="1">
            <a:blip r:embed="rId5"/>
            <a:srcRect t="13352"/>
            <a:stretch/>
          </p:blipFill>
          <p:spPr>
            <a:xfrm>
              <a:off x="7892480" y="-27384"/>
              <a:ext cx="1251520" cy="1224136"/>
            </a:xfrm>
            <a:prstGeom prst="rect">
              <a:avLst/>
            </a:prstGeom>
          </p:spPr>
        </p:pic>
        <p:sp>
          <p:nvSpPr>
            <p:cNvPr id="14" name="Rectangle 13">
              <a:extLst>
                <a:ext uri="{FF2B5EF4-FFF2-40B4-BE49-F238E27FC236}">
                  <a16:creationId xmlns:a16="http://schemas.microsoft.com/office/drawing/2014/main" id="{D34DC5AF-FD92-3943-8E07-70D653F39E24}"/>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8865"/>
    </mc:Choice>
    <mc:Fallback xmlns="">
      <p:transition spd="slow" advTm="98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Trp</a:t>
            </a:r>
            <a:r>
              <a:rPr lang="en-US" b="1" dirty="0">
                <a:solidFill>
                  <a:srgbClr val="C00000"/>
                </a:solidFill>
              </a:rPr>
              <a:t> Operon </a:t>
            </a:r>
            <a:endParaRPr lang="ar-JO" b="1" dirty="0">
              <a:solidFill>
                <a:srgbClr val="C00000"/>
              </a:solidFill>
            </a:endParaRPr>
          </a:p>
        </p:txBody>
      </p:sp>
      <p:pic>
        <p:nvPicPr>
          <p:cNvPr id="8" name="صورة 7" descr="trp operon.jpg"/>
          <p:cNvPicPr>
            <a:picLocks noChangeAspect="1"/>
          </p:cNvPicPr>
          <p:nvPr/>
        </p:nvPicPr>
        <p:blipFill>
          <a:blip r:embed="rId4"/>
          <a:srcRect b="3817"/>
          <a:stretch>
            <a:fillRect/>
          </a:stretch>
        </p:blipFill>
        <p:spPr>
          <a:xfrm>
            <a:off x="500034" y="1714488"/>
            <a:ext cx="8470498" cy="4312192"/>
          </a:xfrm>
          <a:prstGeom prst="rect">
            <a:avLst/>
          </a:prstGeom>
        </p:spPr>
      </p:pic>
      <p:sp>
        <p:nvSpPr>
          <p:cNvPr id="7" name="TextBox 6"/>
          <p:cNvSpPr txBox="1"/>
          <p:nvPr/>
        </p:nvSpPr>
        <p:spPr>
          <a:xfrm>
            <a:off x="4932040" y="4561383"/>
            <a:ext cx="1286763" cy="307777"/>
          </a:xfrm>
          <a:prstGeom prst="rect">
            <a:avLst/>
          </a:prstGeom>
          <a:noFill/>
        </p:spPr>
        <p:txBody>
          <a:bodyPr wrap="none" rtlCol="0">
            <a:spAutoFit/>
          </a:bodyPr>
          <a:lstStyle/>
          <a:p>
            <a:pPr algn="ctr"/>
            <a:r>
              <a:rPr lang="en-US" sz="1400" b="1">
                <a:solidFill>
                  <a:srgbClr val="C00000"/>
                </a:solidFill>
              </a:rPr>
              <a:t>(Co-repressor) </a:t>
            </a:r>
            <a:endParaRPr lang="en-US" dirty="0">
              <a:solidFill>
                <a:srgbClr val="C00000"/>
              </a:solidFill>
            </a:endParaRPr>
          </a:p>
        </p:txBody>
      </p:sp>
      <p:sp>
        <p:nvSpPr>
          <p:cNvPr id="9" name="مستطيل 9">
            <a:extLst>
              <a:ext uri="{FF2B5EF4-FFF2-40B4-BE49-F238E27FC236}">
                <a16:creationId xmlns:a16="http://schemas.microsoft.com/office/drawing/2014/main" id="{E91F38B0-3D40-A14A-A372-1497A89F1130}"/>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0" name="Group 9">
            <a:extLst>
              <a:ext uri="{FF2B5EF4-FFF2-40B4-BE49-F238E27FC236}">
                <a16:creationId xmlns:a16="http://schemas.microsoft.com/office/drawing/2014/main" id="{98A5F63D-0814-A844-85F6-FC58E04F1AE7}"/>
              </a:ext>
            </a:extLst>
          </p:cNvPr>
          <p:cNvGrpSpPr/>
          <p:nvPr/>
        </p:nvGrpSpPr>
        <p:grpSpPr>
          <a:xfrm>
            <a:off x="7892480" y="-27384"/>
            <a:ext cx="1288032" cy="1305436"/>
            <a:chOff x="7892480" y="-27384"/>
            <a:chExt cx="1288032" cy="1305436"/>
          </a:xfrm>
        </p:grpSpPr>
        <p:pic>
          <p:nvPicPr>
            <p:cNvPr id="11" name="Picture 10">
              <a:extLst>
                <a:ext uri="{FF2B5EF4-FFF2-40B4-BE49-F238E27FC236}">
                  <a16:creationId xmlns:a16="http://schemas.microsoft.com/office/drawing/2014/main" id="{C6F1AAED-7616-7043-B23C-3767105DD6E2}"/>
                </a:ext>
              </a:extLst>
            </p:cNvPr>
            <p:cNvPicPr>
              <a:picLocks noChangeAspect="1"/>
            </p:cNvPicPr>
            <p:nvPr/>
          </p:nvPicPr>
          <p:blipFill rotWithShape="1">
            <a:blip r:embed="rId5"/>
            <a:srcRect t="13352"/>
            <a:stretch/>
          </p:blipFill>
          <p:spPr>
            <a:xfrm>
              <a:off x="7892480" y="-27384"/>
              <a:ext cx="1251520" cy="1224136"/>
            </a:xfrm>
            <a:prstGeom prst="rect">
              <a:avLst/>
            </a:prstGeom>
          </p:spPr>
        </p:pic>
        <p:sp>
          <p:nvSpPr>
            <p:cNvPr id="12" name="Rectangle 11">
              <a:extLst>
                <a:ext uri="{FF2B5EF4-FFF2-40B4-BE49-F238E27FC236}">
                  <a16:creationId xmlns:a16="http://schemas.microsoft.com/office/drawing/2014/main" id="{F708B056-6A45-7741-B448-D02EAA887FD3}"/>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0551"/>
    </mc:Choice>
    <mc:Fallback xmlns="">
      <p:transition spd="slow" advTm="120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a:solidFill>
                  <a:srgbClr val="C00000"/>
                </a:solidFill>
              </a:rPr>
              <a:t>Trp</a:t>
            </a:r>
            <a:r>
              <a:rPr lang="en-US" sz="4800" b="1" dirty="0">
                <a:solidFill>
                  <a:srgbClr val="C00000"/>
                </a:solidFill>
              </a:rPr>
              <a:t> Operon </a:t>
            </a:r>
            <a:endParaRPr lang="ar-JO" sz="4800" b="1" dirty="0">
              <a:solidFill>
                <a:srgbClr val="C00000"/>
              </a:solidFill>
            </a:endParaRPr>
          </a:p>
        </p:txBody>
      </p:sp>
      <p:sp>
        <p:nvSpPr>
          <p:cNvPr id="12" name="عنصر نائب للمحتوى 2"/>
          <p:cNvSpPr>
            <a:spLocks noGrp="1"/>
          </p:cNvSpPr>
          <p:nvPr>
            <p:ph idx="1"/>
          </p:nvPr>
        </p:nvSpPr>
        <p:spPr>
          <a:xfrm>
            <a:off x="428596" y="1285860"/>
            <a:ext cx="8715404" cy="6215106"/>
          </a:xfrm>
        </p:spPr>
        <p:txBody>
          <a:bodyPr>
            <a:normAutofit/>
          </a:bodyPr>
          <a:lstStyle/>
          <a:p>
            <a:pPr marL="457200" indent="-457200" algn="l" rtl="0"/>
            <a:r>
              <a:rPr lang="en-US" sz="2400" i="1" dirty="0">
                <a:latin typeface="Arial" pitchFamily="34" charset="0"/>
                <a:cs typeface="Arial" pitchFamily="34" charset="0"/>
              </a:rPr>
              <a:t>Trp</a:t>
            </a:r>
            <a:r>
              <a:rPr lang="en-US" sz="2400" dirty="0">
                <a:latin typeface="Arial" pitchFamily="34" charset="0"/>
                <a:cs typeface="Arial" pitchFamily="34" charset="0"/>
              </a:rPr>
              <a:t> operon consists of five structural genes required for the biosynthesis of the amino acid tryptophan</a:t>
            </a:r>
          </a:p>
          <a:p>
            <a:pPr marL="457200" indent="-457200" algn="l" rtl="0"/>
            <a:endParaRPr lang="en-US" sz="2400" dirty="0">
              <a:latin typeface="Arial" pitchFamily="34" charset="0"/>
              <a:cs typeface="Arial" pitchFamily="34" charset="0"/>
            </a:endParaRPr>
          </a:p>
          <a:p>
            <a:pPr marL="457200" indent="-457200" algn="l" rtl="0"/>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1400" dirty="0">
              <a:latin typeface="Arial" pitchFamily="34" charset="0"/>
              <a:cs typeface="Arial" pitchFamily="34" charset="0"/>
            </a:endParaRPr>
          </a:p>
          <a:p>
            <a:pPr marL="457200" indent="-457200" algn="l" rtl="0"/>
            <a:r>
              <a:rPr lang="en-US" sz="2400" dirty="0">
                <a:latin typeface="Arial" pitchFamily="34" charset="0"/>
                <a:cs typeface="Arial" pitchFamily="34" charset="0"/>
              </a:rPr>
              <a:t>In the presence of tryptophan in the growth medium, </a:t>
            </a:r>
            <a:r>
              <a:rPr lang="en-US" sz="2400" dirty="0" err="1">
                <a:latin typeface="Arial" pitchFamily="34" charset="0"/>
                <a:cs typeface="Arial" pitchFamily="34" charset="0"/>
              </a:rPr>
              <a:t>trp</a:t>
            </a:r>
            <a:r>
              <a:rPr lang="en-US" sz="2400" dirty="0">
                <a:latin typeface="Arial" pitchFamily="34" charset="0"/>
                <a:cs typeface="Arial" pitchFamily="34" charset="0"/>
              </a:rPr>
              <a:t> repressor (a gene regulatory protein) binds the operator and blocks the access of RNA polymerase </a:t>
            </a:r>
            <a:r>
              <a:rPr lang="en-US" sz="2400" dirty="0">
                <a:solidFill>
                  <a:srgbClr val="C00000"/>
                </a:solidFill>
                <a:latin typeface="Arial" pitchFamily="34" charset="0"/>
                <a:cs typeface="Arial" pitchFamily="34" charset="0"/>
              </a:rPr>
              <a:t>(negative control)</a:t>
            </a:r>
          </a:p>
          <a:p>
            <a:pPr marL="457200" indent="-457200" algn="l" rtl="0"/>
            <a:r>
              <a:rPr lang="en-US" sz="2400" dirty="0">
                <a:latin typeface="Arial" pitchFamily="34" charset="0"/>
                <a:cs typeface="Arial" pitchFamily="34" charset="0"/>
              </a:rPr>
              <a:t>In the absence of tryptophan, the repressor is in the inactive form so cannot bind the operator and the enzymes are transcribed as single </a:t>
            </a:r>
            <a:r>
              <a:rPr lang="en-US" sz="2400" dirty="0" err="1">
                <a:latin typeface="Arial" pitchFamily="34" charset="0"/>
                <a:cs typeface="Arial" pitchFamily="34" charset="0"/>
              </a:rPr>
              <a:t>polycistronic</a:t>
            </a:r>
            <a:r>
              <a:rPr lang="en-US" sz="2400" dirty="0">
                <a:latin typeface="Arial" pitchFamily="34" charset="0"/>
                <a:cs typeface="Arial" pitchFamily="34" charset="0"/>
              </a:rPr>
              <a:t> mRNA</a:t>
            </a:r>
          </a:p>
          <a:p>
            <a:pPr marL="457200" indent="-457200" algn="l" rtl="0">
              <a:buNone/>
            </a:pPr>
            <a:r>
              <a:rPr lang="en-US" sz="2400" dirty="0">
                <a:latin typeface="Arial" pitchFamily="34" charset="0"/>
                <a:cs typeface="Arial" pitchFamily="34" charset="0"/>
              </a:rPr>
              <a:t>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13" name="Picture 3"/>
          <p:cNvPicPr>
            <a:picLocks noChangeAspect="1" noChangeArrowheads="1"/>
          </p:cNvPicPr>
          <p:nvPr/>
        </p:nvPicPr>
        <p:blipFill>
          <a:blip r:embed="rId4"/>
          <a:srcRect/>
          <a:stretch>
            <a:fillRect/>
          </a:stretch>
        </p:blipFill>
        <p:spPr bwMode="auto">
          <a:xfrm>
            <a:off x="2024062" y="2428868"/>
            <a:ext cx="5524500" cy="1600200"/>
          </a:xfrm>
          <a:prstGeom prst="rect">
            <a:avLst/>
          </a:prstGeom>
          <a:noFill/>
          <a:ln w="9525">
            <a:noFill/>
            <a:miter lim="800000"/>
            <a:headEnd/>
            <a:tailEnd/>
          </a:ln>
          <a:effectLst/>
        </p:spPr>
      </p:pic>
      <p:sp>
        <p:nvSpPr>
          <p:cNvPr id="8" name="مستطيل 9">
            <a:extLst>
              <a:ext uri="{FF2B5EF4-FFF2-40B4-BE49-F238E27FC236}">
                <a16:creationId xmlns:a16="http://schemas.microsoft.com/office/drawing/2014/main" id="{9CA151D6-930D-9847-8968-299D9FC17ACA}"/>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9DC0B83A-1D4B-4F4E-8BA4-EE0F33A571C7}"/>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744E6536-125B-3E44-AE2C-3F6066871172}"/>
                </a:ext>
              </a:extLst>
            </p:cNvPr>
            <p:cNvPicPr>
              <a:picLocks noChangeAspect="1"/>
            </p:cNvPicPr>
            <p:nvPr/>
          </p:nvPicPr>
          <p:blipFill rotWithShape="1">
            <a:blip r:embed="rId5"/>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8C0749F2-0D21-654F-8759-8F5AD29C8389}"/>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66"/>
    </mc:Choice>
    <mc:Fallback xmlns="">
      <p:transition spd="slow" advTm="4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Effect transition="in" filter="blinds(horizontal)">
                                      <p:cBhvr>
                                        <p:cTn id="7" dur="500"/>
                                        <p:tgtEl>
                                          <p:spTgt spid="1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7" end="7"/>
                                            </p:txEl>
                                          </p:spTgt>
                                        </p:tgtEl>
                                        <p:attrNameLst>
                                          <p:attrName>style.visibility</p:attrName>
                                        </p:attrNameLst>
                                      </p:cBhvr>
                                      <p:to>
                                        <p:strVal val="visible"/>
                                      </p:to>
                                    </p:set>
                                    <p:animEffect transition="in" filter="blinds(horizontal)">
                                      <p:cBhvr>
                                        <p:cTn id="1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a:solidFill>
                  <a:srgbClr val="C00000"/>
                </a:solidFill>
              </a:rPr>
              <a:t>Gene Expression</a:t>
            </a:r>
            <a:endParaRPr lang="ar-JO" sz="3600" dirty="0">
              <a:solidFill>
                <a:srgbClr val="C00000"/>
              </a:solidFill>
            </a:endParaRPr>
          </a:p>
        </p:txBody>
      </p:sp>
      <p:sp>
        <p:nvSpPr>
          <p:cNvPr id="7" name="عنصر نائب للمحتوى 2"/>
          <p:cNvSpPr>
            <a:spLocks noGrp="1"/>
          </p:cNvSpPr>
          <p:nvPr>
            <p:ph idx="1"/>
          </p:nvPr>
        </p:nvSpPr>
        <p:spPr>
          <a:xfrm>
            <a:off x="500034" y="1285860"/>
            <a:ext cx="8643966" cy="5429288"/>
          </a:xfrm>
        </p:spPr>
        <p:txBody>
          <a:bodyPr/>
          <a:lstStyle/>
          <a:p>
            <a:pPr algn="l" rtl="0"/>
            <a:r>
              <a:rPr lang="en-US" sz="2400" dirty="0">
                <a:latin typeface="Arial" pitchFamily="34" charset="0"/>
                <a:cs typeface="Arial" pitchFamily="34" charset="0"/>
              </a:rPr>
              <a:t>The central dogma in genetics describes the flow of genetic</a:t>
            </a:r>
          </a:p>
          <a:p>
            <a:pPr algn="l" rtl="0">
              <a:buNone/>
            </a:pPr>
            <a:r>
              <a:rPr lang="en-US" sz="2400" dirty="0">
                <a:latin typeface="Arial" pitchFamily="34" charset="0"/>
                <a:cs typeface="Arial" pitchFamily="34" charset="0"/>
              </a:rPr>
              <a:t>     information in cells from DNA to mRNA to protein</a:t>
            </a: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r>
              <a:rPr lang="en-US" sz="2400" dirty="0">
                <a:latin typeface="Arial" pitchFamily="34" charset="0"/>
                <a:cs typeface="Arial" pitchFamily="34" charset="0"/>
              </a:rPr>
              <a:t>Gene expression: is the process by which information from</a:t>
            </a:r>
          </a:p>
          <a:p>
            <a:pPr algn="l" rtl="0">
              <a:buNone/>
            </a:pPr>
            <a:r>
              <a:rPr lang="en-US" sz="2400" dirty="0">
                <a:latin typeface="Arial" pitchFamily="34" charset="0"/>
                <a:cs typeface="Arial" pitchFamily="34" charset="0"/>
              </a:rPr>
              <a:t>    a gene is used in the synthesis of a functional gene</a:t>
            </a:r>
          </a:p>
          <a:p>
            <a:pPr algn="l" rtl="0">
              <a:buNone/>
            </a:pPr>
            <a:r>
              <a:rPr lang="en-US" sz="2400" dirty="0">
                <a:latin typeface="Arial" pitchFamily="34" charset="0"/>
                <a:cs typeface="Arial" pitchFamily="34" charset="0"/>
              </a:rPr>
              <a:t>    products: either protein or RNA such as tRNA and rRNA  </a:t>
            </a:r>
          </a:p>
          <a:p>
            <a:pPr algn="l" rtl="0">
              <a:buNone/>
            </a:pPr>
            <a:endParaRPr lang="en-US" dirty="0"/>
          </a:p>
          <a:p>
            <a:pPr algn="l" rtl="0">
              <a:buNone/>
            </a:pPr>
            <a:endParaRPr lang="en-US" dirty="0"/>
          </a:p>
        </p:txBody>
      </p:sp>
      <p:pic>
        <p:nvPicPr>
          <p:cNvPr id="8" name="صورة 7" descr="central-dogma-enhanced.png"/>
          <p:cNvPicPr>
            <a:picLocks noChangeAspect="1"/>
          </p:cNvPicPr>
          <p:nvPr/>
        </p:nvPicPr>
        <p:blipFill>
          <a:blip r:embed="rId3"/>
          <a:stretch>
            <a:fillRect/>
          </a:stretch>
        </p:blipFill>
        <p:spPr>
          <a:xfrm>
            <a:off x="1776433" y="2285992"/>
            <a:ext cx="5724525" cy="1971675"/>
          </a:xfrm>
          <a:prstGeom prst="rect">
            <a:avLst/>
          </a:prstGeom>
        </p:spPr>
      </p:pic>
      <p:sp>
        <p:nvSpPr>
          <p:cNvPr id="14" name="مستطيل 9">
            <a:extLst>
              <a:ext uri="{FF2B5EF4-FFF2-40B4-BE49-F238E27FC236}">
                <a16:creationId xmlns:a16="http://schemas.microsoft.com/office/drawing/2014/main" id="{CF83E6D1-F903-8A4D-B912-9D99BDAADA6D}"/>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5" name="Group 14">
            <a:extLst>
              <a:ext uri="{FF2B5EF4-FFF2-40B4-BE49-F238E27FC236}">
                <a16:creationId xmlns:a16="http://schemas.microsoft.com/office/drawing/2014/main" id="{D5AA1B10-98A0-CE48-896F-FD7AF7DE2230}"/>
              </a:ext>
            </a:extLst>
          </p:cNvPr>
          <p:cNvGrpSpPr/>
          <p:nvPr/>
        </p:nvGrpSpPr>
        <p:grpSpPr>
          <a:xfrm>
            <a:off x="7892480" y="-27384"/>
            <a:ext cx="1288032" cy="1305436"/>
            <a:chOff x="7892480" y="-27384"/>
            <a:chExt cx="1288032" cy="1305436"/>
          </a:xfrm>
        </p:grpSpPr>
        <p:pic>
          <p:nvPicPr>
            <p:cNvPr id="16" name="Picture 15">
              <a:extLst>
                <a:ext uri="{FF2B5EF4-FFF2-40B4-BE49-F238E27FC236}">
                  <a16:creationId xmlns:a16="http://schemas.microsoft.com/office/drawing/2014/main" id="{33A81F77-52E7-CA4D-BE45-F386D0C97066}"/>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7" name="Rectangle 16">
              <a:extLst>
                <a:ext uri="{FF2B5EF4-FFF2-40B4-BE49-F238E27FC236}">
                  <a16:creationId xmlns:a16="http://schemas.microsoft.com/office/drawing/2014/main" id="{087C7274-724D-1F41-B230-CC9D04AD8A17}"/>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8609"/>
    </mc:Choice>
    <mc:Fallback xmlns="">
      <p:transition spd="slow" advTm="358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checkerboard(across)">
                                      <p:cBhvr>
                                        <p:cTn id="7" dur="500"/>
                                        <p:tgtEl>
                                          <p:spTgt spid="7">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9" end="9"/>
                                            </p:txEl>
                                          </p:spTgt>
                                        </p:tgtEl>
                                        <p:attrNameLst>
                                          <p:attrName>style.visibility</p:attrName>
                                        </p:attrNameLst>
                                      </p:cBhvr>
                                      <p:to>
                                        <p:strVal val="visible"/>
                                      </p:to>
                                    </p:set>
                                    <p:animEffect transition="in" filter="checkerboard(across)">
                                      <p:cBhvr>
                                        <p:cTn id="10" dur="500"/>
                                        <p:tgtEl>
                                          <p:spTgt spid="7">
                                            <p:txEl>
                                              <p:pRg st="9" end="9"/>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1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a:solidFill>
                  <a:srgbClr val="C00000"/>
                </a:solidFill>
              </a:rPr>
              <a:t>Lac</a:t>
            </a:r>
            <a:r>
              <a:rPr lang="en-US" sz="4800" b="1" dirty="0">
                <a:solidFill>
                  <a:srgbClr val="C00000"/>
                </a:solidFill>
              </a:rPr>
              <a:t> Operon </a:t>
            </a:r>
            <a:endParaRPr lang="ar-JO" sz="4800" b="1" dirty="0">
              <a:solidFill>
                <a:srgbClr val="C00000"/>
              </a:solidFill>
            </a:endParaRPr>
          </a:p>
        </p:txBody>
      </p:sp>
      <p:sp>
        <p:nvSpPr>
          <p:cNvPr id="12" name="عنصر نائب للمحتوى 2"/>
          <p:cNvSpPr>
            <a:spLocks noGrp="1"/>
          </p:cNvSpPr>
          <p:nvPr>
            <p:ph idx="1"/>
          </p:nvPr>
        </p:nvSpPr>
        <p:spPr>
          <a:xfrm>
            <a:off x="428596" y="1285860"/>
            <a:ext cx="8715404" cy="6215106"/>
          </a:xfrm>
        </p:spPr>
        <p:txBody>
          <a:bodyPr>
            <a:normAutofit lnSpcReduction="10000"/>
          </a:bodyPr>
          <a:lstStyle/>
          <a:p>
            <a:pPr marL="457200" indent="-457200" algn="l" rtl="0"/>
            <a:r>
              <a:rPr lang="en-US" sz="2400" i="1" dirty="0">
                <a:latin typeface="Arial" pitchFamily="34" charset="0"/>
                <a:cs typeface="Arial" pitchFamily="34" charset="0"/>
              </a:rPr>
              <a:t>Lac  </a:t>
            </a:r>
            <a:r>
              <a:rPr lang="en-US" sz="2400" dirty="0">
                <a:latin typeface="Arial" pitchFamily="34" charset="0"/>
                <a:cs typeface="Arial" pitchFamily="34" charset="0"/>
              </a:rPr>
              <a:t>operon consists of three structural genes required for the transport and metabolism of lactose as an alternative  carbon source to glucose:</a:t>
            </a:r>
          </a:p>
          <a:p>
            <a:pPr marL="457200" indent="-457200" algn="l" rtl="0">
              <a:buNone/>
            </a:pPr>
            <a:endParaRPr lang="en-US" sz="2400" dirty="0">
              <a:latin typeface="Arial" pitchFamily="34" charset="0"/>
              <a:cs typeface="Arial" pitchFamily="34" charset="0"/>
            </a:endParaRPr>
          </a:p>
          <a:p>
            <a:pPr marL="457200" indent="-457200" algn="l" rtl="0">
              <a:buNone/>
            </a:pPr>
            <a:r>
              <a:rPr lang="en-US" sz="2400" dirty="0">
                <a:latin typeface="Arial" pitchFamily="34" charset="0"/>
                <a:cs typeface="Arial" pitchFamily="34" charset="0"/>
              </a:rPr>
              <a:t>      1.  </a:t>
            </a:r>
            <a:r>
              <a:rPr lang="en-US" sz="2400" b="1" i="1" dirty="0">
                <a:solidFill>
                  <a:srgbClr val="0000FF"/>
                </a:solidFill>
                <a:latin typeface="Arial" pitchFamily="34" charset="0"/>
                <a:cs typeface="Arial" pitchFamily="34" charset="0"/>
              </a:rPr>
              <a:t>lacZ</a:t>
            </a:r>
            <a:r>
              <a:rPr lang="en-US" sz="2400" i="1" dirty="0">
                <a:latin typeface="Arial" pitchFamily="34" charset="0"/>
                <a:cs typeface="Arial" pitchFamily="34" charset="0"/>
              </a:rPr>
              <a:t> </a:t>
            </a:r>
            <a:r>
              <a:rPr lang="en-US" sz="2400" dirty="0">
                <a:latin typeface="Arial" pitchFamily="34" charset="0"/>
                <a:cs typeface="Arial" pitchFamily="34" charset="0"/>
              </a:rPr>
              <a:t>: encodes </a:t>
            </a:r>
            <a:r>
              <a:rPr lang="el-GR" sz="2400" dirty="0">
                <a:latin typeface="Arial" pitchFamily="34" charset="0"/>
                <a:cs typeface="Arial" pitchFamily="34" charset="0"/>
              </a:rPr>
              <a:t>β</a:t>
            </a:r>
            <a:r>
              <a:rPr lang="en-US" sz="2400" dirty="0">
                <a:latin typeface="Arial" pitchFamily="34" charset="0"/>
                <a:cs typeface="Arial" pitchFamily="34" charset="0"/>
              </a:rPr>
              <a:t>-</a:t>
            </a:r>
            <a:r>
              <a:rPr lang="en-US" sz="2400" dirty="0" err="1">
                <a:latin typeface="Arial" pitchFamily="34" charset="0"/>
                <a:cs typeface="Arial" pitchFamily="34" charset="0"/>
              </a:rPr>
              <a:t>galactosidase</a:t>
            </a:r>
            <a:r>
              <a:rPr lang="en-US" sz="2400" dirty="0">
                <a:latin typeface="Arial" pitchFamily="34" charset="0"/>
                <a:cs typeface="Arial" pitchFamily="34" charset="0"/>
              </a:rPr>
              <a:t> which cleaves lactose</a:t>
            </a:r>
          </a:p>
          <a:p>
            <a:pPr marL="457200" indent="-457200" algn="l" rtl="0">
              <a:buNone/>
            </a:pPr>
            <a:r>
              <a:rPr lang="en-US" sz="2400" dirty="0">
                <a:latin typeface="Arial" pitchFamily="34" charset="0"/>
                <a:cs typeface="Arial" pitchFamily="34" charset="0"/>
              </a:rPr>
              <a:t>                     into glucose and galactose  </a:t>
            </a:r>
            <a:r>
              <a:rPr lang="en-US" sz="2400" i="1" dirty="0">
                <a:latin typeface="Arial" pitchFamily="34" charset="0"/>
                <a:cs typeface="Arial" pitchFamily="34" charset="0"/>
              </a:rPr>
              <a:t>  </a:t>
            </a:r>
          </a:p>
          <a:p>
            <a:pPr marL="457200" indent="-457200" algn="l" rtl="0">
              <a:buNone/>
            </a:pPr>
            <a:r>
              <a:rPr lang="en-US" sz="2400" i="1" dirty="0">
                <a:latin typeface="Arial" pitchFamily="34" charset="0"/>
                <a:cs typeface="Arial" pitchFamily="34" charset="0"/>
              </a:rPr>
              <a:t>     </a:t>
            </a:r>
            <a:r>
              <a:rPr lang="en-US" sz="2400" dirty="0">
                <a:latin typeface="Arial" pitchFamily="34" charset="0"/>
                <a:cs typeface="Arial" pitchFamily="34" charset="0"/>
              </a:rPr>
              <a:t> 2. </a:t>
            </a:r>
            <a:r>
              <a:rPr lang="en-US" sz="2400" b="1" i="1" dirty="0">
                <a:solidFill>
                  <a:srgbClr val="0000FF"/>
                </a:solidFill>
                <a:latin typeface="Arial" pitchFamily="34" charset="0"/>
                <a:cs typeface="Arial" pitchFamily="34" charset="0"/>
              </a:rPr>
              <a:t>lacY</a:t>
            </a:r>
            <a:r>
              <a:rPr lang="en-US" sz="2400" i="1" dirty="0">
                <a:latin typeface="Arial" pitchFamily="34" charset="0"/>
                <a:cs typeface="Arial" pitchFamily="34" charset="0"/>
              </a:rPr>
              <a:t>  </a:t>
            </a:r>
            <a:r>
              <a:rPr lang="en-US" sz="2400" dirty="0">
                <a:latin typeface="Arial" pitchFamily="34" charset="0"/>
                <a:cs typeface="Arial" pitchFamily="34" charset="0"/>
              </a:rPr>
              <a:t>: encodes lactose permease to transport lactose</a:t>
            </a:r>
          </a:p>
          <a:p>
            <a:pPr marL="457200" indent="-457200" algn="l" rtl="0">
              <a:buNone/>
            </a:pPr>
            <a:r>
              <a:rPr lang="en-US" sz="2400" dirty="0">
                <a:latin typeface="Arial" pitchFamily="34" charset="0"/>
                <a:cs typeface="Arial" pitchFamily="34" charset="0"/>
              </a:rPr>
              <a:t>                     into the cell</a:t>
            </a:r>
            <a:endParaRPr lang="en-US" sz="2400" i="1" dirty="0">
              <a:latin typeface="Arial" pitchFamily="34" charset="0"/>
              <a:cs typeface="Arial" pitchFamily="34" charset="0"/>
            </a:endParaRPr>
          </a:p>
          <a:p>
            <a:pPr marL="457200" indent="-457200" algn="l" rtl="0">
              <a:buNone/>
            </a:pPr>
            <a:r>
              <a:rPr lang="en-US" sz="2400" i="1" dirty="0">
                <a:latin typeface="Arial" pitchFamily="34" charset="0"/>
                <a:cs typeface="Arial" pitchFamily="34" charset="0"/>
              </a:rPr>
              <a:t>      </a:t>
            </a:r>
            <a:r>
              <a:rPr lang="en-US" sz="2400" dirty="0">
                <a:latin typeface="Arial" pitchFamily="34" charset="0"/>
                <a:cs typeface="Arial" pitchFamily="34" charset="0"/>
              </a:rPr>
              <a:t>3. </a:t>
            </a:r>
            <a:r>
              <a:rPr lang="en-US" sz="2400" b="1" i="1" dirty="0">
                <a:solidFill>
                  <a:srgbClr val="0000FF"/>
                </a:solidFill>
                <a:latin typeface="Arial" pitchFamily="34" charset="0"/>
                <a:cs typeface="Arial" pitchFamily="34" charset="0"/>
              </a:rPr>
              <a:t>lacA</a:t>
            </a:r>
            <a:r>
              <a:rPr lang="en-US" sz="2400" dirty="0">
                <a:latin typeface="Arial" pitchFamily="34" charset="0"/>
                <a:cs typeface="Arial" pitchFamily="34" charset="0"/>
              </a:rPr>
              <a:t>  : encodes </a:t>
            </a:r>
            <a:r>
              <a:rPr lang="en-GB" sz="2400" dirty="0">
                <a:latin typeface="Arial" pitchFamily="34" charset="0"/>
                <a:cs typeface="Arial" pitchFamily="34" charset="0"/>
              </a:rPr>
              <a:t>galactoside O-</a:t>
            </a:r>
            <a:r>
              <a:rPr lang="en-GB" sz="2400" dirty="0" err="1">
                <a:latin typeface="Arial" pitchFamily="34" charset="0"/>
                <a:cs typeface="Arial" pitchFamily="34" charset="0"/>
              </a:rPr>
              <a:t>acetyltransferase</a:t>
            </a:r>
            <a:r>
              <a:rPr lang="en-GB" sz="2400" dirty="0">
                <a:latin typeface="Arial" pitchFamily="34" charset="0"/>
                <a:cs typeface="Arial" pitchFamily="34" charset="0"/>
              </a:rPr>
              <a:t> which</a:t>
            </a:r>
          </a:p>
          <a:p>
            <a:pPr marL="457200" indent="-457200" algn="l" rtl="0">
              <a:buNone/>
            </a:pPr>
            <a:r>
              <a:rPr lang="en-GB" sz="2400" dirty="0">
                <a:latin typeface="Arial" pitchFamily="34" charset="0"/>
                <a:cs typeface="Arial" pitchFamily="34" charset="0"/>
              </a:rPr>
              <a:t>                     plays a role in cell detoxification</a:t>
            </a: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r>
              <a:rPr lang="en-US" sz="2400" dirty="0">
                <a:latin typeface="Arial" pitchFamily="34" charset="0"/>
                <a:cs typeface="Arial" pitchFamily="34" charset="0"/>
              </a:rPr>
              <a:t>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7" name="مستطيل 9">
            <a:extLst>
              <a:ext uri="{FF2B5EF4-FFF2-40B4-BE49-F238E27FC236}">
                <a16:creationId xmlns:a16="http://schemas.microsoft.com/office/drawing/2014/main" id="{94D794C7-79A9-E440-979B-3F53A4F2950C}"/>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8" name="Group 7">
            <a:extLst>
              <a:ext uri="{FF2B5EF4-FFF2-40B4-BE49-F238E27FC236}">
                <a16:creationId xmlns:a16="http://schemas.microsoft.com/office/drawing/2014/main" id="{AED890A5-87CF-FB43-A668-EE1FE3475ACA}"/>
              </a:ext>
            </a:extLst>
          </p:cNvPr>
          <p:cNvGrpSpPr/>
          <p:nvPr/>
        </p:nvGrpSpPr>
        <p:grpSpPr>
          <a:xfrm>
            <a:off x="7892480" y="-27384"/>
            <a:ext cx="1288032" cy="1305436"/>
            <a:chOff x="7892480" y="-27384"/>
            <a:chExt cx="1288032" cy="1305436"/>
          </a:xfrm>
        </p:grpSpPr>
        <p:pic>
          <p:nvPicPr>
            <p:cNvPr id="9" name="Picture 8">
              <a:extLst>
                <a:ext uri="{FF2B5EF4-FFF2-40B4-BE49-F238E27FC236}">
                  <a16:creationId xmlns:a16="http://schemas.microsoft.com/office/drawing/2014/main" id="{CDC11A47-DCED-6C47-ADB1-2D62026A6E09}"/>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0" name="Rectangle 9">
              <a:extLst>
                <a:ext uri="{FF2B5EF4-FFF2-40B4-BE49-F238E27FC236}">
                  <a16:creationId xmlns:a16="http://schemas.microsoft.com/office/drawing/2014/main" id="{5E6544C1-2675-2040-8752-5DB0E4586C02}"/>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89374"/>
    </mc:Choice>
    <mc:Fallback xmlns="">
      <p:transition spd="slow" advTm="893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sp>
        <p:nvSpPr>
          <p:cNvPr id="9" name="مربع نص 8"/>
          <p:cNvSpPr txBox="1"/>
          <p:nvPr/>
        </p:nvSpPr>
        <p:spPr>
          <a:xfrm>
            <a:off x="1656718" y="1500174"/>
            <a:ext cx="1272208" cy="369332"/>
          </a:xfrm>
          <a:prstGeom prst="rect">
            <a:avLst/>
          </a:prstGeom>
          <a:noFill/>
        </p:spPr>
        <p:txBody>
          <a:bodyPr wrap="none" rtlCol="0">
            <a:spAutoFit/>
          </a:bodyPr>
          <a:lstStyle/>
          <a:p>
            <a:r>
              <a:rPr lang="en-US" dirty="0"/>
              <a:t>binding site</a:t>
            </a:r>
            <a:endParaRPr lang="en-GB" dirty="0"/>
          </a:p>
        </p:txBody>
      </p:sp>
      <p:grpSp>
        <p:nvGrpSpPr>
          <p:cNvPr id="11" name="مجموعة 10"/>
          <p:cNvGrpSpPr/>
          <p:nvPr/>
        </p:nvGrpSpPr>
        <p:grpSpPr>
          <a:xfrm>
            <a:off x="571472" y="1500174"/>
            <a:ext cx="8429684" cy="3862400"/>
            <a:chOff x="571472" y="1500174"/>
            <a:chExt cx="8429684" cy="3862400"/>
          </a:xfrm>
        </p:grpSpPr>
        <p:pic>
          <p:nvPicPr>
            <p:cNvPr id="1026" name="Picture 2"/>
            <p:cNvPicPr>
              <a:picLocks noChangeAspect="1" noChangeArrowheads="1"/>
            </p:cNvPicPr>
            <p:nvPr/>
          </p:nvPicPr>
          <p:blipFill>
            <a:blip r:embed="rId3"/>
            <a:srcRect l="3870" r="2280" b="3681"/>
            <a:stretch>
              <a:fillRect/>
            </a:stretch>
          </p:blipFill>
          <p:spPr bwMode="auto">
            <a:xfrm>
              <a:off x="571472" y="1500174"/>
              <a:ext cx="8429684" cy="3862400"/>
            </a:xfrm>
            <a:prstGeom prst="rect">
              <a:avLst/>
            </a:prstGeom>
            <a:noFill/>
            <a:ln w="9525">
              <a:noFill/>
              <a:miter lim="800000"/>
              <a:headEnd/>
              <a:tailEnd/>
            </a:ln>
            <a:effectLst/>
          </p:spPr>
        </p:pic>
        <p:sp>
          <p:nvSpPr>
            <p:cNvPr id="8" name="مستطيل 7"/>
            <p:cNvSpPr/>
            <p:nvPr/>
          </p:nvSpPr>
          <p:spPr>
            <a:xfrm>
              <a:off x="6000760" y="2857496"/>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مربع نص 11"/>
          <p:cNvSpPr txBox="1"/>
          <p:nvPr/>
        </p:nvSpPr>
        <p:spPr>
          <a:xfrm>
            <a:off x="5736321" y="2916792"/>
            <a:ext cx="1479892" cy="369332"/>
          </a:xfrm>
          <a:prstGeom prst="rect">
            <a:avLst/>
          </a:prstGeom>
          <a:noFill/>
        </p:spPr>
        <p:txBody>
          <a:bodyPr wrap="none" rtlCol="0">
            <a:spAutoFit/>
          </a:bodyPr>
          <a:lstStyle/>
          <a:p>
            <a:r>
              <a:rPr lang="en-US" b="1" dirty="0">
                <a:latin typeface="Arial" pitchFamily="34" charset="0"/>
                <a:cs typeface="Arial" pitchFamily="34" charset="0"/>
              </a:rPr>
              <a:t>Allolactose </a:t>
            </a:r>
            <a:endParaRPr lang="en-GB" b="1" dirty="0">
              <a:latin typeface="Arial" pitchFamily="34" charset="0"/>
              <a:cs typeface="Arial" pitchFamily="34" charset="0"/>
            </a:endParaRPr>
          </a:p>
        </p:txBody>
      </p:sp>
      <p:sp>
        <p:nvSpPr>
          <p:cNvPr id="10" name="TextBox 9"/>
          <p:cNvSpPr txBox="1"/>
          <p:nvPr/>
        </p:nvSpPr>
        <p:spPr>
          <a:xfrm>
            <a:off x="6996935" y="2946096"/>
            <a:ext cx="1545295" cy="369332"/>
          </a:xfrm>
          <a:prstGeom prst="rect">
            <a:avLst/>
          </a:prstGeom>
          <a:noFill/>
        </p:spPr>
        <p:txBody>
          <a:bodyPr wrap="none" rtlCol="0">
            <a:spAutoFit/>
          </a:bodyPr>
          <a:lstStyle/>
          <a:p>
            <a:pPr algn="ctr"/>
            <a:r>
              <a:rPr lang="en-US" b="1">
                <a:solidFill>
                  <a:srgbClr val="C00000"/>
                </a:solidFill>
              </a:rPr>
              <a:t>(Co-repressor)</a:t>
            </a:r>
            <a:endParaRPr lang="en-US" b="1" dirty="0">
              <a:solidFill>
                <a:srgbClr val="C00000"/>
              </a:solidFill>
            </a:endParaRPr>
          </a:p>
        </p:txBody>
      </p:sp>
      <p:sp>
        <p:nvSpPr>
          <p:cNvPr id="13" name="TextBox 12"/>
          <p:cNvSpPr txBox="1"/>
          <p:nvPr/>
        </p:nvSpPr>
        <p:spPr>
          <a:xfrm>
            <a:off x="6876256" y="4139788"/>
            <a:ext cx="1491820" cy="369332"/>
          </a:xfrm>
          <a:prstGeom prst="rect">
            <a:avLst/>
          </a:prstGeom>
          <a:noFill/>
        </p:spPr>
        <p:txBody>
          <a:bodyPr wrap="none" rtlCol="0">
            <a:spAutoFit/>
          </a:bodyPr>
          <a:lstStyle/>
          <a:p>
            <a:pPr algn="ctr"/>
            <a:r>
              <a:rPr lang="en-US" b="1">
                <a:solidFill>
                  <a:srgbClr val="C00000"/>
                </a:solidFill>
              </a:rPr>
              <a:t>(Co-activator)</a:t>
            </a:r>
            <a:endParaRPr lang="en-US" b="1" dirty="0">
              <a:solidFill>
                <a:srgbClr val="C00000"/>
              </a:solidFill>
            </a:endParaRPr>
          </a:p>
        </p:txBody>
      </p:sp>
      <p:sp>
        <p:nvSpPr>
          <p:cNvPr id="14" name="TextBox 13"/>
          <p:cNvSpPr txBox="1"/>
          <p:nvPr/>
        </p:nvSpPr>
        <p:spPr>
          <a:xfrm>
            <a:off x="2099327" y="4160570"/>
            <a:ext cx="2582887" cy="369332"/>
          </a:xfrm>
          <a:prstGeom prst="rect">
            <a:avLst/>
          </a:prstGeom>
          <a:noFill/>
        </p:spPr>
        <p:txBody>
          <a:bodyPr wrap="none" rtlCol="0">
            <a:spAutoFit/>
          </a:bodyPr>
          <a:lstStyle/>
          <a:p>
            <a:pPr algn="ctr"/>
            <a:r>
              <a:rPr lang="en-US" b="1" dirty="0">
                <a:solidFill>
                  <a:srgbClr val="C00000"/>
                </a:solidFill>
              </a:rPr>
              <a:t>(</a:t>
            </a:r>
            <a:r>
              <a:rPr lang="en-US" b="1">
                <a:solidFill>
                  <a:srgbClr val="C00000"/>
                </a:solidFill>
              </a:rPr>
              <a:t>gene regulatory protein)</a:t>
            </a:r>
            <a:endParaRPr lang="en-US" b="1" dirty="0">
              <a:solidFill>
                <a:srgbClr val="C00000"/>
              </a:solidFill>
            </a:endParaRPr>
          </a:p>
        </p:txBody>
      </p:sp>
      <p:sp>
        <p:nvSpPr>
          <p:cNvPr id="15" name="TextBox 14"/>
          <p:cNvSpPr txBox="1"/>
          <p:nvPr/>
        </p:nvSpPr>
        <p:spPr>
          <a:xfrm>
            <a:off x="2163573" y="4839086"/>
            <a:ext cx="2582887" cy="369332"/>
          </a:xfrm>
          <a:prstGeom prst="rect">
            <a:avLst/>
          </a:prstGeom>
          <a:noFill/>
        </p:spPr>
        <p:txBody>
          <a:bodyPr wrap="none" rtlCol="0">
            <a:spAutoFit/>
          </a:bodyPr>
          <a:lstStyle/>
          <a:p>
            <a:pPr algn="ctr"/>
            <a:r>
              <a:rPr lang="en-US" b="1" dirty="0">
                <a:solidFill>
                  <a:srgbClr val="C00000"/>
                </a:solidFill>
              </a:rPr>
              <a:t>(</a:t>
            </a:r>
            <a:r>
              <a:rPr lang="en-US" b="1">
                <a:solidFill>
                  <a:srgbClr val="C00000"/>
                </a:solidFill>
              </a:rPr>
              <a:t>gene regulatory protein)</a:t>
            </a:r>
            <a:endParaRPr lang="en-US" b="1" dirty="0">
              <a:solidFill>
                <a:srgbClr val="C00000"/>
              </a:solidFill>
            </a:endParaRPr>
          </a:p>
        </p:txBody>
      </p:sp>
      <p:sp>
        <p:nvSpPr>
          <p:cNvPr id="16" name="مربع نص 7"/>
          <p:cNvSpPr txBox="1"/>
          <p:nvPr/>
        </p:nvSpPr>
        <p:spPr>
          <a:xfrm>
            <a:off x="1643608" y="1556792"/>
            <a:ext cx="1272208" cy="369332"/>
          </a:xfrm>
          <a:prstGeom prst="rect">
            <a:avLst/>
          </a:prstGeom>
          <a:noFill/>
        </p:spPr>
        <p:txBody>
          <a:bodyPr wrap="none" rtlCol="0">
            <a:spAutoFit/>
          </a:bodyPr>
          <a:lstStyle/>
          <a:p>
            <a:r>
              <a:rPr lang="en-US" dirty="0"/>
              <a:t>binding site</a:t>
            </a:r>
            <a:endParaRPr lang="en-GB" dirty="0"/>
          </a:p>
        </p:txBody>
      </p:sp>
      <p:sp>
        <p:nvSpPr>
          <p:cNvPr id="17" name="مستطيل 9">
            <a:extLst>
              <a:ext uri="{FF2B5EF4-FFF2-40B4-BE49-F238E27FC236}">
                <a16:creationId xmlns:a16="http://schemas.microsoft.com/office/drawing/2014/main" id="{01C149B0-4CE3-B048-A96B-6DBF34E31AD0}"/>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8" name="Group 17">
            <a:extLst>
              <a:ext uri="{FF2B5EF4-FFF2-40B4-BE49-F238E27FC236}">
                <a16:creationId xmlns:a16="http://schemas.microsoft.com/office/drawing/2014/main" id="{CE7A40D7-B4D6-C745-AECA-C77A2C45F309}"/>
              </a:ext>
            </a:extLst>
          </p:cNvPr>
          <p:cNvGrpSpPr/>
          <p:nvPr/>
        </p:nvGrpSpPr>
        <p:grpSpPr>
          <a:xfrm>
            <a:off x="7892480" y="-27384"/>
            <a:ext cx="1288032" cy="1305436"/>
            <a:chOff x="7892480" y="-27384"/>
            <a:chExt cx="1288032" cy="1305436"/>
          </a:xfrm>
        </p:grpSpPr>
        <p:pic>
          <p:nvPicPr>
            <p:cNvPr id="19" name="Picture 18">
              <a:extLst>
                <a:ext uri="{FF2B5EF4-FFF2-40B4-BE49-F238E27FC236}">
                  <a16:creationId xmlns:a16="http://schemas.microsoft.com/office/drawing/2014/main" id="{E633A8B0-CBC7-5F48-8B55-87A9957F05AB}"/>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20" name="Rectangle 19">
              <a:extLst>
                <a:ext uri="{FF2B5EF4-FFF2-40B4-BE49-F238E27FC236}">
                  <a16:creationId xmlns:a16="http://schemas.microsoft.com/office/drawing/2014/main" id="{743B9E32-749F-C94B-B690-F84D9C478C63}"/>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79821"/>
    </mc:Choice>
    <mc:Fallback xmlns="">
      <p:transition spd="slow" advTm="3798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grpSp>
        <p:nvGrpSpPr>
          <p:cNvPr id="10" name="مجموعة 9"/>
          <p:cNvGrpSpPr/>
          <p:nvPr/>
        </p:nvGrpSpPr>
        <p:grpSpPr>
          <a:xfrm>
            <a:off x="857224" y="1438296"/>
            <a:ext cx="7858180" cy="4991100"/>
            <a:chOff x="785754" y="928670"/>
            <a:chExt cx="7858180" cy="4991100"/>
          </a:xfrm>
        </p:grpSpPr>
        <p:pic>
          <p:nvPicPr>
            <p:cNvPr id="7" name="صورة 6" descr="Slide3.JPG"/>
            <p:cNvPicPr>
              <a:picLocks noChangeAspect="1"/>
            </p:cNvPicPr>
            <p:nvPr/>
          </p:nvPicPr>
          <p:blipFill>
            <a:blip r:embed="rId3"/>
            <a:srcRect l="8593" r="5469"/>
            <a:stretch>
              <a:fillRect/>
            </a:stretch>
          </p:blipFill>
          <p:spPr>
            <a:xfrm>
              <a:off x="785754" y="928670"/>
              <a:ext cx="7858180" cy="4991100"/>
            </a:xfrm>
            <a:prstGeom prst="rect">
              <a:avLst/>
            </a:prstGeom>
          </p:spPr>
        </p:pic>
        <p:sp>
          <p:nvSpPr>
            <p:cNvPr id="8" name="مربع نص 7"/>
            <p:cNvSpPr txBox="1"/>
            <p:nvPr/>
          </p:nvSpPr>
          <p:spPr>
            <a:xfrm>
              <a:off x="1285852" y="2000240"/>
              <a:ext cx="1272208" cy="369332"/>
            </a:xfrm>
            <a:prstGeom prst="rect">
              <a:avLst/>
            </a:prstGeom>
            <a:noFill/>
          </p:spPr>
          <p:txBody>
            <a:bodyPr wrap="none" rtlCol="0">
              <a:spAutoFit/>
            </a:bodyPr>
            <a:lstStyle/>
            <a:p>
              <a:r>
                <a:rPr lang="en-US" dirty="0"/>
                <a:t>binding site</a:t>
              </a:r>
              <a:endParaRPr lang="en-GB" dirty="0"/>
            </a:p>
          </p:txBody>
        </p:sp>
      </p:grpSp>
      <p:sp>
        <p:nvSpPr>
          <p:cNvPr id="9" name="مستطيل 9">
            <a:extLst>
              <a:ext uri="{FF2B5EF4-FFF2-40B4-BE49-F238E27FC236}">
                <a16:creationId xmlns:a16="http://schemas.microsoft.com/office/drawing/2014/main" id="{A4C5B9FD-AA67-064B-86FB-3834563DC4FB}"/>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1" name="Group 10">
            <a:extLst>
              <a:ext uri="{FF2B5EF4-FFF2-40B4-BE49-F238E27FC236}">
                <a16:creationId xmlns:a16="http://schemas.microsoft.com/office/drawing/2014/main" id="{7EC80631-2AD5-D543-89DE-AF367926F223}"/>
              </a:ext>
            </a:extLst>
          </p:cNvPr>
          <p:cNvGrpSpPr/>
          <p:nvPr/>
        </p:nvGrpSpPr>
        <p:grpSpPr>
          <a:xfrm>
            <a:off x="7892480" y="-27384"/>
            <a:ext cx="1288032" cy="1305436"/>
            <a:chOff x="7892480" y="-27384"/>
            <a:chExt cx="1288032" cy="1305436"/>
          </a:xfrm>
        </p:grpSpPr>
        <p:pic>
          <p:nvPicPr>
            <p:cNvPr id="12" name="Picture 11">
              <a:extLst>
                <a:ext uri="{FF2B5EF4-FFF2-40B4-BE49-F238E27FC236}">
                  <a16:creationId xmlns:a16="http://schemas.microsoft.com/office/drawing/2014/main" id="{6B1C0EC2-5A8D-724A-82B7-C79E8E538060}"/>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3" name="Rectangle 12">
              <a:extLst>
                <a:ext uri="{FF2B5EF4-FFF2-40B4-BE49-F238E27FC236}">
                  <a16:creationId xmlns:a16="http://schemas.microsoft.com/office/drawing/2014/main" id="{07B3504D-51E0-D341-BDD1-2A27AE967BA6}"/>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4515"/>
    </mc:Choice>
    <mc:Fallback xmlns="">
      <p:transition spd="slow" advTm="10451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pic>
        <p:nvPicPr>
          <p:cNvPr id="2052" name="Picture 4"/>
          <p:cNvPicPr>
            <a:picLocks noChangeAspect="1" noChangeArrowheads="1"/>
          </p:cNvPicPr>
          <p:nvPr/>
        </p:nvPicPr>
        <p:blipFill>
          <a:blip r:embed="rId3"/>
          <a:srcRect/>
          <a:stretch>
            <a:fillRect/>
          </a:stretch>
        </p:blipFill>
        <p:spPr bwMode="auto">
          <a:xfrm>
            <a:off x="928662" y="1385911"/>
            <a:ext cx="7896225" cy="5400675"/>
          </a:xfrm>
          <a:prstGeom prst="rect">
            <a:avLst/>
          </a:prstGeom>
          <a:noFill/>
          <a:ln w="9525">
            <a:noFill/>
            <a:miter lim="800000"/>
            <a:headEnd/>
            <a:tailEnd/>
          </a:ln>
          <a:effectLst/>
        </p:spPr>
      </p:pic>
      <p:sp>
        <p:nvSpPr>
          <p:cNvPr id="7" name="مستطيل 9">
            <a:extLst>
              <a:ext uri="{FF2B5EF4-FFF2-40B4-BE49-F238E27FC236}">
                <a16:creationId xmlns:a16="http://schemas.microsoft.com/office/drawing/2014/main" id="{F4288C21-99E9-0A47-B325-C6B7EEF5D44A}"/>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8" name="Group 7">
            <a:extLst>
              <a:ext uri="{FF2B5EF4-FFF2-40B4-BE49-F238E27FC236}">
                <a16:creationId xmlns:a16="http://schemas.microsoft.com/office/drawing/2014/main" id="{EFD0B3B2-52C0-5C41-817A-BFC1B2568DB8}"/>
              </a:ext>
            </a:extLst>
          </p:cNvPr>
          <p:cNvGrpSpPr/>
          <p:nvPr/>
        </p:nvGrpSpPr>
        <p:grpSpPr>
          <a:xfrm>
            <a:off x="7892480" y="-27384"/>
            <a:ext cx="1288032" cy="1305436"/>
            <a:chOff x="7892480" y="-27384"/>
            <a:chExt cx="1288032" cy="1305436"/>
          </a:xfrm>
        </p:grpSpPr>
        <p:pic>
          <p:nvPicPr>
            <p:cNvPr id="9" name="Picture 8">
              <a:extLst>
                <a:ext uri="{FF2B5EF4-FFF2-40B4-BE49-F238E27FC236}">
                  <a16:creationId xmlns:a16="http://schemas.microsoft.com/office/drawing/2014/main" id="{53B7812B-17A2-A14A-9F11-7BF2E0D77C1C}"/>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0" name="Rectangle 9">
              <a:extLst>
                <a:ext uri="{FF2B5EF4-FFF2-40B4-BE49-F238E27FC236}">
                  <a16:creationId xmlns:a16="http://schemas.microsoft.com/office/drawing/2014/main" id="{805980E0-1AF5-AB48-A675-642876288EBD}"/>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99264"/>
    </mc:Choice>
    <mc:Fallback xmlns="">
      <p:transition spd="slow" advTm="9926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grpSp>
        <p:nvGrpSpPr>
          <p:cNvPr id="12" name="مجموعة 11"/>
          <p:cNvGrpSpPr/>
          <p:nvPr/>
        </p:nvGrpSpPr>
        <p:grpSpPr>
          <a:xfrm>
            <a:off x="714348" y="1428736"/>
            <a:ext cx="8143932" cy="5203842"/>
            <a:chOff x="714348" y="1428736"/>
            <a:chExt cx="8143932" cy="5203842"/>
          </a:xfrm>
        </p:grpSpPr>
        <p:grpSp>
          <p:nvGrpSpPr>
            <p:cNvPr id="9" name="مجموعة 8"/>
            <p:cNvGrpSpPr/>
            <p:nvPr/>
          </p:nvGrpSpPr>
          <p:grpSpPr>
            <a:xfrm>
              <a:off x="714348" y="1428736"/>
              <a:ext cx="8143932" cy="5203842"/>
              <a:chOff x="500034" y="654050"/>
              <a:chExt cx="8143932" cy="5203842"/>
            </a:xfrm>
          </p:grpSpPr>
          <p:pic>
            <p:nvPicPr>
              <p:cNvPr id="7" name="صورة 6" descr="Slide4.JPG"/>
              <p:cNvPicPr>
                <a:picLocks noChangeAspect="1"/>
              </p:cNvPicPr>
              <p:nvPr/>
            </p:nvPicPr>
            <p:blipFill>
              <a:blip r:embed="rId3"/>
              <a:srcRect l="5282" r="5282" b="6235"/>
              <a:stretch>
                <a:fillRect/>
              </a:stretch>
            </p:blipFill>
            <p:spPr>
              <a:xfrm>
                <a:off x="500034" y="654050"/>
                <a:ext cx="8143932" cy="5203842"/>
              </a:xfrm>
              <a:prstGeom prst="rect">
                <a:avLst/>
              </a:prstGeom>
            </p:spPr>
          </p:pic>
          <p:sp>
            <p:nvSpPr>
              <p:cNvPr id="8" name="مربع نص 7"/>
              <p:cNvSpPr txBox="1"/>
              <p:nvPr/>
            </p:nvSpPr>
            <p:spPr>
              <a:xfrm>
                <a:off x="1281122" y="1760526"/>
                <a:ext cx="1272208" cy="369332"/>
              </a:xfrm>
              <a:prstGeom prst="rect">
                <a:avLst/>
              </a:prstGeom>
              <a:noFill/>
            </p:spPr>
            <p:txBody>
              <a:bodyPr wrap="none" rtlCol="0">
                <a:spAutoFit/>
              </a:bodyPr>
              <a:lstStyle/>
              <a:p>
                <a:r>
                  <a:rPr lang="en-US" dirty="0"/>
                  <a:t>binding site</a:t>
                </a:r>
                <a:endParaRPr lang="en-GB" dirty="0"/>
              </a:p>
            </p:txBody>
          </p:sp>
        </p:grpSp>
        <p:sp>
          <p:nvSpPr>
            <p:cNvPr id="11" name="مستطيل 10"/>
            <p:cNvSpPr/>
            <p:nvPr/>
          </p:nvSpPr>
          <p:spPr>
            <a:xfrm>
              <a:off x="6572264" y="4786322"/>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مربع نص 12"/>
          <p:cNvSpPr txBox="1"/>
          <p:nvPr/>
        </p:nvSpPr>
        <p:spPr>
          <a:xfrm>
            <a:off x="6521132" y="4143380"/>
            <a:ext cx="1479892" cy="369332"/>
          </a:xfrm>
          <a:prstGeom prst="rect">
            <a:avLst/>
          </a:prstGeom>
          <a:noFill/>
        </p:spPr>
        <p:txBody>
          <a:bodyPr wrap="none" rtlCol="0">
            <a:spAutoFit/>
          </a:bodyPr>
          <a:lstStyle/>
          <a:p>
            <a:r>
              <a:rPr lang="en-US" b="1" dirty="0">
                <a:latin typeface="Arial" pitchFamily="34" charset="0"/>
                <a:cs typeface="Arial" pitchFamily="34" charset="0"/>
              </a:rPr>
              <a:t>Allolactose </a:t>
            </a:r>
            <a:endParaRPr lang="en-GB" b="1" dirty="0">
              <a:latin typeface="Arial" pitchFamily="34" charset="0"/>
              <a:cs typeface="Arial" pitchFamily="34" charset="0"/>
            </a:endParaRPr>
          </a:p>
        </p:txBody>
      </p:sp>
      <p:sp>
        <p:nvSpPr>
          <p:cNvPr id="14" name="مستطيل 9">
            <a:extLst>
              <a:ext uri="{FF2B5EF4-FFF2-40B4-BE49-F238E27FC236}">
                <a16:creationId xmlns:a16="http://schemas.microsoft.com/office/drawing/2014/main" id="{5464ACF5-CE57-D64E-8340-02E76EF722B5}"/>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5" name="Group 14">
            <a:extLst>
              <a:ext uri="{FF2B5EF4-FFF2-40B4-BE49-F238E27FC236}">
                <a16:creationId xmlns:a16="http://schemas.microsoft.com/office/drawing/2014/main" id="{60C9AFAE-5DAD-4641-B25B-369D63FB654A}"/>
              </a:ext>
            </a:extLst>
          </p:cNvPr>
          <p:cNvGrpSpPr/>
          <p:nvPr/>
        </p:nvGrpSpPr>
        <p:grpSpPr>
          <a:xfrm>
            <a:off x="7892480" y="-27384"/>
            <a:ext cx="1288032" cy="1305436"/>
            <a:chOff x="7892480" y="-27384"/>
            <a:chExt cx="1288032" cy="1305436"/>
          </a:xfrm>
        </p:grpSpPr>
        <p:pic>
          <p:nvPicPr>
            <p:cNvPr id="16" name="Picture 15">
              <a:extLst>
                <a:ext uri="{FF2B5EF4-FFF2-40B4-BE49-F238E27FC236}">
                  <a16:creationId xmlns:a16="http://schemas.microsoft.com/office/drawing/2014/main" id="{130B517F-D948-9742-BAF0-1550AE4DEBEA}"/>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7" name="Rectangle 16">
              <a:extLst>
                <a:ext uri="{FF2B5EF4-FFF2-40B4-BE49-F238E27FC236}">
                  <a16:creationId xmlns:a16="http://schemas.microsoft.com/office/drawing/2014/main" id="{2E305909-8C56-2541-AE27-F7E4FB57E821}"/>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21021"/>
    </mc:Choice>
    <mc:Fallback xmlns="">
      <p:transition spd="slow" advTm="12102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grpSp>
        <p:nvGrpSpPr>
          <p:cNvPr id="10" name="مجموعة 9"/>
          <p:cNvGrpSpPr/>
          <p:nvPr/>
        </p:nvGrpSpPr>
        <p:grpSpPr>
          <a:xfrm>
            <a:off x="1028705" y="1285860"/>
            <a:ext cx="7829575" cy="5477493"/>
            <a:chOff x="1028705" y="1285860"/>
            <a:chExt cx="7829575" cy="5477493"/>
          </a:xfrm>
        </p:grpSpPr>
        <p:grpSp>
          <p:nvGrpSpPr>
            <p:cNvPr id="8" name="مجموعة 7"/>
            <p:cNvGrpSpPr/>
            <p:nvPr/>
          </p:nvGrpSpPr>
          <p:grpSpPr>
            <a:xfrm>
              <a:off x="1028705" y="1285860"/>
              <a:ext cx="7829575" cy="5477493"/>
              <a:chOff x="1028705" y="1285860"/>
              <a:chExt cx="7829575" cy="5477493"/>
            </a:xfrm>
          </p:grpSpPr>
          <p:pic>
            <p:nvPicPr>
              <p:cNvPr id="3074" name="Picture 2"/>
              <p:cNvPicPr>
                <a:picLocks noChangeAspect="1" noChangeArrowheads="1"/>
              </p:cNvPicPr>
              <p:nvPr/>
            </p:nvPicPr>
            <p:blipFill>
              <a:blip r:embed="rId3"/>
              <a:srcRect t="3765"/>
              <a:stretch>
                <a:fillRect/>
              </a:stretch>
            </p:blipFill>
            <p:spPr bwMode="auto">
              <a:xfrm>
                <a:off x="1028705" y="1285860"/>
                <a:ext cx="7829575" cy="5477493"/>
              </a:xfrm>
              <a:prstGeom prst="rect">
                <a:avLst/>
              </a:prstGeom>
              <a:noFill/>
              <a:ln w="9525">
                <a:noFill/>
                <a:miter lim="800000"/>
                <a:headEnd/>
                <a:tailEnd/>
              </a:ln>
              <a:effectLst/>
            </p:spPr>
          </p:pic>
          <p:sp>
            <p:nvSpPr>
              <p:cNvPr id="7" name="مستطيل 6"/>
              <p:cNvSpPr/>
              <p:nvPr/>
            </p:nvSpPr>
            <p:spPr>
              <a:xfrm>
                <a:off x="6500826" y="4403732"/>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مربع نص 8"/>
            <p:cNvSpPr txBox="1"/>
            <p:nvPr/>
          </p:nvSpPr>
          <p:spPr>
            <a:xfrm>
              <a:off x="6521132" y="4274114"/>
              <a:ext cx="1479892" cy="369332"/>
            </a:xfrm>
            <a:prstGeom prst="rect">
              <a:avLst/>
            </a:prstGeom>
            <a:noFill/>
          </p:spPr>
          <p:txBody>
            <a:bodyPr wrap="none" rtlCol="0">
              <a:spAutoFit/>
            </a:bodyPr>
            <a:lstStyle/>
            <a:p>
              <a:r>
                <a:rPr lang="en-US" b="1" dirty="0">
                  <a:latin typeface="Arial" pitchFamily="34" charset="0"/>
                  <a:cs typeface="Arial" pitchFamily="34" charset="0"/>
                </a:rPr>
                <a:t>Allolactose </a:t>
              </a:r>
              <a:endParaRPr lang="en-GB" b="1" dirty="0">
                <a:latin typeface="Arial" pitchFamily="34" charset="0"/>
                <a:cs typeface="Arial" pitchFamily="34" charset="0"/>
              </a:endParaRPr>
            </a:p>
          </p:txBody>
        </p:sp>
      </p:grpSp>
      <p:sp>
        <p:nvSpPr>
          <p:cNvPr id="11" name="مستطيل 9">
            <a:extLst>
              <a:ext uri="{FF2B5EF4-FFF2-40B4-BE49-F238E27FC236}">
                <a16:creationId xmlns:a16="http://schemas.microsoft.com/office/drawing/2014/main" id="{5644488F-5967-9646-B3BA-786615C68588}"/>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2" name="Group 11">
            <a:extLst>
              <a:ext uri="{FF2B5EF4-FFF2-40B4-BE49-F238E27FC236}">
                <a16:creationId xmlns:a16="http://schemas.microsoft.com/office/drawing/2014/main" id="{0019FFFC-FDFE-A94E-B96A-63E909BDDD7E}"/>
              </a:ext>
            </a:extLst>
          </p:cNvPr>
          <p:cNvGrpSpPr/>
          <p:nvPr/>
        </p:nvGrpSpPr>
        <p:grpSpPr>
          <a:xfrm>
            <a:off x="7892480" y="-27384"/>
            <a:ext cx="1288032" cy="1305436"/>
            <a:chOff x="7892480" y="-27384"/>
            <a:chExt cx="1288032" cy="1305436"/>
          </a:xfrm>
        </p:grpSpPr>
        <p:pic>
          <p:nvPicPr>
            <p:cNvPr id="13" name="Picture 12">
              <a:extLst>
                <a:ext uri="{FF2B5EF4-FFF2-40B4-BE49-F238E27FC236}">
                  <a16:creationId xmlns:a16="http://schemas.microsoft.com/office/drawing/2014/main" id="{8EFCA9CB-A9DD-E84D-B827-8BD6131EFCD3}"/>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4" name="Rectangle 13">
              <a:extLst>
                <a:ext uri="{FF2B5EF4-FFF2-40B4-BE49-F238E27FC236}">
                  <a16:creationId xmlns:a16="http://schemas.microsoft.com/office/drawing/2014/main" id="{A1056E14-3772-B842-9204-D518A8643E90}"/>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20359"/>
    </mc:Choice>
    <mc:Fallback xmlns="">
      <p:transition spd="slow" advTm="12035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02A6CD-537E-0543-9C6E-2D72A9BC025C}"/>
              </a:ext>
            </a:extLst>
          </p:cNvPr>
          <p:cNvGrpSpPr/>
          <p:nvPr/>
        </p:nvGrpSpPr>
        <p:grpSpPr>
          <a:xfrm>
            <a:off x="7892480" y="-27384"/>
            <a:ext cx="1288032" cy="1305436"/>
            <a:chOff x="7892480" y="-27384"/>
            <a:chExt cx="1288032" cy="1305436"/>
          </a:xfrm>
        </p:grpSpPr>
        <p:pic>
          <p:nvPicPr>
            <p:cNvPr id="9" name="Picture 8">
              <a:extLst>
                <a:ext uri="{FF2B5EF4-FFF2-40B4-BE49-F238E27FC236}">
                  <a16:creationId xmlns:a16="http://schemas.microsoft.com/office/drawing/2014/main" id="{352803B7-7177-A44A-9C39-5CDBCB939A7C}"/>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0" name="Rectangle 9">
              <a:extLst>
                <a:ext uri="{FF2B5EF4-FFF2-40B4-BE49-F238E27FC236}">
                  <a16:creationId xmlns:a16="http://schemas.microsoft.com/office/drawing/2014/main" id="{A07142F0-80EC-5B42-A101-C0BE1E6D1783}"/>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
        <p:nvSpPr>
          <p:cNvPr id="2" name="عنوان 1"/>
          <p:cNvSpPr>
            <a:spLocks noGrp="1"/>
          </p:cNvSpPr>
          <p:nvPr>
            <p:ph type="title"/>
          </p:nvPr>
        </p:nvSpPr>
        <p:spPr>
          <a:xfrm>
            <a:off x="-285720" y="71422"/>
            <a:ext cx="9144000" cy="857248"/>
          </a:xfrm>
        </p:spPr>
        <p:txBody>
          <a:bodyPr>
            <a:noAutofit/>
          </a:bodyPr>
          <a:lstStyle/>
          <a:p>
            <a:pPr rtl="0"/>
            <a:r>
              <a:rPr lang="en-US" sz="4800" b="1" i="1" dirty="0">
                <a:solidFill>
                  <a:srgbClr val="C00000"/>
                </a:solidFill>
              </a:rPr>
              <a:t>Lac</a:t>
            </a:r>
            <a:r>
              <a:rPr lang="en-US" sz="4800" b="1" dirty="0">
                <a:solidFill>
                  <a:srgbClr val="C00000"/>
                </a:solidFill>
              </a:rPr>
              <a:t> Operon </a:t>
            </a:r>
            <a:endParaRPr lang="ar-JO" sz="4800" b="1" dirty="0">
              <a:solidFill>
                <a:srgbClr val="C00000"/>
              </a:solidFill>
            </a:endParaRPr>
          </a:p>
        </p:txBody>
      </p:sp>
      <p:sp>
        <p:nvSpPr>
          <p:cNvPr id="12" name="عنصر نائب للمحتوى 2"/>
          <p:cNvSpPr>
            <a:spLocks noGrp="1"/>
          </p:cNvSpPr>
          <p:nvPr>
            <p:ph idx="1"/>
          </p:nvPr>
        </p:nvSpPr>
        <p:spPr>
          <a:xfrm>
            <a:off x="428628" y="928670"/>
            <a:ext cx="8715404" cy="6215106"/>
          </a:xfrm>
        </p:spPr>
        <p:txBody>
          <a:bodyPr>
            <a:normAutofit/>
          </a:bodyPr>
          <a:lstStyle/>
          <a:p>
            <a:pPr marL="457200" indent="-457200" algn="l" rtl="0"/>
            <a:r>
              <a:rPr lang="en-US" sz="2400" dirty="0">
                <a:latin typeface="Arial" pitchFamily="34" charset="0"/>
                <a:cs typeface="Arial" pitchFamily="34" charset="0"/>
              </a:rPr>
              <a:t>It is under both negative &amp; positive transcriptional     controls (dual control): the lac </a:t>
            </a:r>
            <a:r>
              <a:rPr lang="en-US" sz="2400" b="1" dirty="0">
                <a:solidFill>
                  <a:srgbClr val="C00000"/>
                </a:solidFill>
                <a:latin typeface="Arial" pitchFamily="34" charset="0"/>
                <a:cs typeface="Arial" pitchFamily="34" charset="0"/>
              </a:rPr>
              <a:t>repressor</a:t>
            </a:r>
            <a:r>
              <a:rPr lang="en-US" sz="2400" dirty="0">
                <a:latin typeface="Arial" pitchFamily="34" charset="0"/>
                <a:cs typeface="Arial" pitchFamily="34" charset="0"/>
              </a:rPr>
              <a:t> and the CAP </a:t>
            </a:r>
            <a:r>
              <a:rPr lang="en-US" sz="2400" b="1" dirty="0">
                <a:solidFill>
                  <a:srgbClr val="C00000"/>
                </a:solidFill>
                <a:latin typeface="Arial" pitchFamily="34" charset="0"/>
                <a:cs typeface="Arial" pitchFamily="34" charset="0"/>
              </a:rPr>
              <a:t>activator</a:t>
            </a:r>
            <a:r>
              <a:rPr lang="en-US" sz="2400" dirty="0">
                <a:latin typeface="Arial" pitchFamily="34" charset="0"/>
                <a:cs typeface="Arial" pitchFamily="34" charset="0"/>
              </a:rPr>
              <a:t> (catabolite activator protein) respectively</a:t>
            </a:r>
          </a:p>
          <a:p>
            <a:pPr marL="457200" indent="-457200" algn="l" rtl="0"/>
            <a:r>
              <a:rPr lang="en-US" sz="2400" dirty="0">
                <a:latin typeface="Arial" pitchFamily="34" charset="0"/>
                <a:cs typeface="Arial" pitchFamily="34" charset="0"/>
              </a:rPr>
              <a:t>In the absence of lactose, lac repressor binds lac operator and inhibits RNA polymerase binding so genes are switched off  (regardless of glucose level). </a:t>
            </a:r>
          </a:p>
          <a:p>
            <a:pPr marL="457200" indent="-457200" algn="l" rtl="0"/>
            <a:r>
              <a:rPr lang="en-US" sz="2400" dirty="0">
                <a:latin typeface="Arial" pitchFamily="34" charset="0"/>
                <a:cs typeface="Arial" pitchFamily="34" charset="0"/>
              </a:rPr>
              <a:t>In the absence of glucose, </a:t>
            </a:r>
            <a:r>
              <a:rPr lang="en-US" sz="2400" b="1" dirty="0">
                <a:solidFill>
                  <a:srgbClr val="C00000"/>
                </a:solidFill>
                <a:latin typeface="Arial" pitchFamily="34" charset="0"/>
                <a:cs typeface="Arial" pitchFamily="34" charset="0"/>
              </a:rPr>
              <a:t>cAMP</a:t>
            </a:r>
            <a:r>
              <a:rPr lang="en-US" sz="2400" dirty="0">
                <a:latin typeface="Arial" pitchFamily="34" charset="0"/>
                <a:cs typeface="Arial" pitchFamily="34" charset="0"/>
              </a:rPr>
              <a:t> level is high. cAMP is co-activator of  CAP.</a:t>
            </a:r>
          </a:p>
          <a:p>
            <a:pPr marL="457200" indent="-457200" algn="l" rtl="0"/>
            <a:r>
              <a:rPr lang="en-US" sz="2400" dirty="0">
                <a:latin typeface="Arial" pitchFamily="34" charset="0"/>
                <a:cs typeface="Arial" pitchFamily="34" charset="0"/>
              </a:rPr>
              <a:t>In presence of lactose, the lac repressor is inactivated by the binding to lactose metabolite “allolactose” so the repressor dissociates from the operator with the genes are weakly transcribed in the presence of glucose but extensively transcribed in the absence of glucose</a:t>
            </a:r>
          </a:p>
          <a:p>
            <a:pPr marL="457200" indent="-457200" algn="l" rtl="0"/>
            <a:r>
              <a:rPr lang="en-US" sz="2400" dirty="0">
                <a:latin typeface="Arial" pitchFamily="34" charset="0"/>
                <a:cs typeface="Arial" pitchFamily="34" charset="0"/>
              </a:rPr>
              <a:t>Allolactose is an </a:t>
            </a:r>
            <a:r>
              <a:rPr lang="en-US" sz="2400" b="1" dirty="0">
                <a:solidFill>
                  <a:srgbClr val="C00000"/>
                </a:solidFill>
                <a:latin typeface="Arial" pitchFamily="34" charset="0"/>
                <a:cs typeface="Arial" pitchFamily="34" charset="0"/>
              </a:rPr>
              <a:t>inducer</a:t>
            </a:r>
            <a:r>
              <a:rPr lang="en-US" sz="2400" dirty="0">
                <a:solidFill>
                  <a:srgbClr val="C00000"/>
                </a:solidFill>
                <a:latin typeface="Arial" pitchFamily="34" charset="0"/>
                <a:cs typeface="Arial" pitchFamily="34" charset="0"/>
              </a:rPr>
              <a:t> </a:t>
            </a:r>
            <a:r>
              <a:rPr lang="en-US" sz="2400" dirty="0">
                <a:latin typeface="Arial" pitchFamily="34" charset="0"/>
                <a:cs typeface="Arial" pitchFamily="34" charset="0"/>
              </a:rPr>
              <a:t>of lac operon. It acts as co-repressor of lac repressor protein</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7" name="مستطيل 9">
            <a:extLst>
              <a:ext uri="{FF2B5EF4-FFF2-40B4-BE49-F238E27FC236}">
                <a16:creationId xmlns:a16="http://schemas.microsoft.com/office/drawing/2014/main" id="{7522F1E1-7923-3B44-B028-FA4793067FA0}"/>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6953"/>
    </mc:Choice>
    <mc:Fallback xmlns="">
      <p:transition spd="slow" advTm="669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2. RNA Splicing Control</a:t>
            </a:r>
            <a:endParaRPr lang="ar-JO" sz="3600" b="1" dirty="0">
              <a:solidFill>
                <a:srgbClr val="C00000"/>
              </a:solidFill>
            </a:endParaRPr>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a:latin typeface="Arial" pitchFamily="34" charset="0"/>
                <a:cs typeface="Arial" pitchFamily="34" charset="0"/>
              </a:rPr>
              <a:t>The post transcriptional modification (5’-capping, splicing and 3’ polyadenylation) transfers </a:t>
            </a:r>
            <a:r>
              <a:rPr lang="en-US" sz="2400" b="1" dirty="0">
                <a:latin typeface="Arial" pitchFamily="34" charset="0"/>
                <a:cs typeface="Arial" pitchFamily="34" charset="0"/>
              </a:rPr>
              <a:t>pre-mRNA</a:t>
            </a:r>
            <a:r>
              <a:rPr lang="en-US" sz="2400" dirty="0">
                <a:latin typeface="Arial" pitchFamily="34" charset="0"/>
                <a:cs typeface="Arial" pitchFamily="34" charset="0"/>
              </a:rPr>
              <a:t> into the mature transcript </a:t>
            </a:r>
            <a:r>
              <a:rPr lang="en-US" sz="2400" b="1" dirty="0">
                <a:latin typeface="Arial" pitchFamily="34" charset="0"/>
                <a:cs typeface="Arial" pitchFamily="34" charset="0"/>
              </a:rPr>
              <a:t>mRNA (</a:t>
            </a:r>
            <a:r>
              <a:rPr lang="en-US" sz="2400" b="1" dirty="0">
                <a:solidFill>
                  <a:srgbClr val="C00000"/>
                </a:solidFill>
                <a:latin typeface="Arial" pitchFamily="34" charset="0"/>
                <a:cs typeface="Arial" pitchFamily="34" charset="0"/>
              </a:rPr>
              <a:t>Eukaryotes only</a:t>
            </a:r>
            <a:r>
              <a:rPr lang="en-US" sz="2400" b="1" dirty="0">
                <a:latin typeface="Arial" pitchFamily="34" charset="0"/>
                <a:cs typeface="Arial" pitchFamily="34" charset="0"/>
              </a:rPr>
              <a:t>)</a:t>
            </a:r>
          </a:p>
          <a:p>
            <a:pPr algn="l" rtl="0">
              <a:buNone/>
            </a:pPr>
            <a:endParaRPr lang="en-US" sz="2400" b="1" dirty="0">
              <a:latin typeface="Arial" pitchFamily="34" charset="0"/>
              <a:cs typeface="Arial" pitchFamily="34" charset="0"/>
            </a:endParaRPr>
          </a:p>
          <a:p>
            <a:pPr algn="l" rtl="0"/>
            <a:r>
              <a:rPr lang="en-US" sz="2400" dirty="0">
                <a:latin typeface="Arial" pitchFamily="34" charset="0"/>
                <a:cs typeface="Arial" pitchFamily="34" charset="0"/>
              </a:rPr>
              <a:t>RNA splicing is the                                                      removal of introns                                                                           and the joining of                                                            exons catalyzed by                                               spliceosome                                                                    (RNA-protein complex)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11" name="مجموعة 10"/>
          <p:cNvGrpSpPr/>
          <p:nvPr/>
        </p:nvGrpSpPr>
        <p:grpSpPr>
          <a:xfrm>
            <a:off x="3714744" y="2357430"/>
            <a:ext cx="5214974" cy="4429157"/>
            <a:chOff x="3714744" y="2071678"/>
            <a:chExt cx="5377124" cy="4714909"/>
          </a:xfrm>
        </p:grpSpPr>
        <p:pic>
          <p:nvPicPr>
            <p:cNvPr id="8" name="صورة 7" descr="12641393651482667303RNA_splicing_diagram_en.svg.hi.png"/>
            <p:cNvPicPr>
              <a:picLocks noChangeAspect="1"/>
            </p:cNvPicPr>
            <p:nvPr/>
          </p:nvPicPr>
          <p:blipFill>
            <a:blip r:embed="rId4"/>
            <a:srcRect t="27614"/>
            <a:stretch>
              <a:fillRect/>
            </a:stretch>
          </p:blipFill>
          <p:spPr>
            <a:xfrm>
              <a:off x="3714744" y="2357430"/>
              <a:ext cx="5377124" cy="4429157"/>
            </a:xfrm>
            <a:prstGeom prst="rect">
              <a:avLst/>
            </a:prstGeom>
          </p:spPr>
        </p:pic>
        <p:sp>
          <p:nvSpPr>
            <p:cNvPr id="9" name="مربع نص 8"/>
            <p:cNvSpPr txBox="1"/>
            <p:nvPr/>
          </p:nvSpPr>
          <p:spPr>
            <a:xfrm>
              <a:off x="4010799" y="2071678"/>
              <a:ext cx="1489895" cy="369332"/>
            </a:xfrm>
            <a:prstGeom prst="rect">
              <a:avLst/>
            </a:prstGeom>
            <a:noFill/>
          </p:spPr>
          <p:txBody>
            <a:bodyPr wrap="none" rtlCol="0">
              <a:spAutoFit/>
            </a:bodyPr>
            <a:lstStyle/>
            <a:p>
              <a:r>
                <a:rPr lang="en-US" b="1" dirty="0"/>
                <a:t>(5’ splice site)</a:t>
              </a:r>
              <a:endParaRPr lang="en-GB" b="1" dirty="0"/>
            </a:p>
          </p:txBody>
        </p:sp>
        <p:sp>
          <p:nvSpPr>
            <p:cNvPr id="10" name="مربع نص 9"/>
            <p:cNvSpPr txBox="1"/>
            <p:nvPr/>
          </p:nvSpPr>
          <p:spPr>
            <a:xfrm>
              <a:off x="7154071" y="2071678"/>
              <a:ext cx="1489895" cy="369332"/>
            </a:xfrm>
            <a:prstGeom prst="rect">
              <a:avLst/>
            </a:prstGeom>
            <a:noFill/>
          </p:spPr>
          <p:txBody>
            <a:bodyPr wrap="none" rtlCol="0">
              <a:spAutoFit/>
            </a:bodyPr>
            <a:lstStyle/>
            <a:p>
              <a:r>
                <a:rPr lang="en-US" b="1" dirty="0"/>
                <a:t>(3’ splice site)</a:t>
              </a:r>
              <a:endParaRPr lang="en-GB" b="1" dirty="0"/>
            </a:p>
          </p:txBody>
        </p:sp>
      </p:grpSp>
      <p:sp>
        <p:nvSpPr>
          <p:cNvPr id="12" name="مستطيل 9">
            <a:extLst>
              <a:ext uri="{FF2B5EF4-FFF2-40B4-BE49-F238E27FC236}">
                <a16:creationId xmlns:a16="http://schemas.microsoft.com/office/drawing/2014/main" id="{FD97BF10-1957-F24B-AC60-10AF3E620643}"/>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3" name="Group 12">
            <a:extLst>
              <a:ext uri="{FF2B5EF4-FFF2-40B4-BE49-F238E27FC236}">
                <a16:creationId xmlns:a16="http://schemas.microsoft.com/office/drawing/2014/main" id="{12E08F0F-1C37-F34F-BAB2-43B6C3C8D1F3}"/>
              </a:ext>
            </a:extLst>
          </p:cNvPr>
          <p:cNvGrpSpPr/>
          <p:nvPr/>
        </p:nvGrpSpPr>
        <p:grpSpPr>
          <a:xfrm>
            <a:off x="7892480" y="-27384"/>
            <a:ext cx="1288032" cy="1305436"/>
            <a:chOff x="7892480" y="-27384"/>
            <a:chExt cx="1288032" cy="1305436"/>
          </a:xfrm>
        </p:grpSpPr>
        <p:pic>
          <p:nvPicPr>
            <p:cNvPr id="14" name="Picture 13">
              <a:extLst>
                <a:ext uri="{FF2B5EF4-FFF2-40B4-BE49-F238E27FC236}">
                  <a16:creationId xmlns:a16="http://schemas.microsoft.com/office/drawing/2014/main" id="{DC557146-B874-8C4B-9E79-2E398CE7B59C}"/>
                </a:ext>
              </a:extLst>
            </p:cNvPr>
            <p:cNvPicPr>
              <a:picLocks noChangeAspect="1"/>
            </p:cNvPicPr>
            <p:nvPr/>
          </p:nvPicPr>
          <p:blipFill rotWithShape="1">
            <a:blip r:embed="rId5"/>
            <a:srcRect t="13352"/>
            <a:stretch/>
          </p:blipFill>
          <p:spPr>
            <a:xfrm>
              <a:off x="7892480" y="-27384"/>
              <a:ext cx="1251520" cy="1224136"/>
            </a:xfrm>
            <a:prstGeom prst="rect">
              <a:avLst/>
            </a:prstGeom>
          </p:spPr>
        </p:pic>
        <p:sp>
          <p:nvSpPr>
            <p:cNvPr id="15" name="Rectangle 14">
              <a:extLst>
                <a:ext uri="{FF2B5EF4-FFF2-40B4-BE49-F238E27FC236}">
                  <a16:creationId xmlns:a16="http://schemas.microsoft.com/office/drawing/2014/main" id="{5A71754A-08B2-D04D-97C5-B10CD918347B}"/>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3463272177"/>
      </p:ext>
    </p:extLst>
  </p:cSld>
  <p:clrMapOvr>
    <a:masterClrMapping/>
  </p:clrMapOvr>
  <mc:AlternateContent xmlns:mc="http://schemas.openxmlformats.org/markup-compatibility/2006" xmlns:p14="http://schemas.microsoft.com/office/powerpoint/2010/main">
    <mc:Choice Requires="p14">
      <p:transition spd="slow" p14:dur="2000" advTm="124498"/>
    </mc:Choice>
    <mc:Fallback xmlns="">
      <p:transition spd="slow" advTm="124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2. RNA Splicing Control</a:t>
            </a:r>
            <a:endParaRPr lang="ar-JO" sz="3600" b="1" dirty="0">
              <a:solidFill>
                <a:srgbClr val="C00000"/>
              </a:solidFill>
            </a:endParaRPr>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a:latin typeface="Arial" pitchFamily="34" charset="0"/>
                <a:cs typeface="Arial" pitchFamily="34" charset="0"/>
              </a:rPr>
              <a:t>Alternative RNA splicing (splicing at different junctions) produces different forms (isoforms) of a protein from the same gene </a:t>
            </a: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13" name="صورة 12" descr="DNA_alternative_splicing 1.gif"/>
          <p:cNvPicPr>
            <a:picLocks noChangeAspect="1"/>
          </p:cNvPicPr>
          <p:nvPr/>
        </p:nvPicPr>
        <p:blipFill>
          <a:blip r:embed="rId2"/>
          <a:stretch>
            <a:fillRect/>
          </a:stretch>
        </p:blipFill>
        <p:spPr>
          <a:xfrm>
            <a:off x="484934" y="2547957"/>
            <a:ext cx="8659098" cy="4167191"/>
          </a:xfrm>
          <a:prstGeom prst="rect">
            <a:avLst/>
          </a:prstGeom>
        </p:spPr>
      </p:pic>
      <p:sp>
        <p:nvSpPr>
          <p:cNvPr id="8" name="مستطيل 9">
            <a:extLst>
              <a:ext uri="{FF2B5EF4-FFF2-40B4-BE49-F238E27FC236}">
                <a16:creationId xmlns:a16="http://schemas.microsoft.com/office/drawing/2014/main" id="{7C457F2C-9A34-664E-9CFA-841B98D64AAB}"/>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D7387B6D-CBCA-8345-A017-E995CCFEC03C}"/>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F8E502EC-53A6-6042-BCD5-A3E586A006CC}"/>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01C76F8B-AC6A-9540-966F-A12934D0A071}"/>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extLst>
      <p:ext uri="{BB962C8B-B14F-4D97-AF65-F5344CB8AC3E}">
        <p14:creationId xmlns:p14="http://schemas.microsoft.com/office/powerpoint/2010/main" val="983063423"/>
      </p:ext>
    </p:extLst>
  </p:cSld>
  <p:clrMapOvr>
    <a:masterClrMapping/>
  </p:clrMapOvr>
  <mc:AlternateContent xmlns:mc="http://schemas.openxmlformats.org/markup-compatibility/2006" xmlns:p14="http://schemas.microsoft.com/office/powerpoint/2010/main">
    <mc:Choice Requires="p14">
      <p:transition spd="slow" p14:dur="2000" advTm="292498"/>
    </mc:Choice>
    <mc:Fallback xmlns="">
      <p:transition spd="slow" advTm="29249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2. RNA Splicing Control</a:t>
            </a:r>
            <a:endParaRPr lang="ar-JO" sz="3600" b="1" dirty="0">
              <a:solidFill>
                <a:srgbClr val="C00000"/>
              </a:solidFill>
            </a:endParaRPr>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a:latin typeface="Arial" pitchFamily="34" charset="0"/>
                <a:cs typeface="Arial" pitchFamily="34" charset="0"/>
              </a:rPr>
              <a:t>Many genes undergo alternative splicing in tissue-specific manner and/or under specific cellular conditions (a protein is nonfunctional in one cell type but functional in another cell type)</a:t>
            </a:r>
          </a:p>
          <a:p>
            <a:pPr algn="l" rtl="0"/>
            <a:r>
              <a:rPr lang="en-US" sz="2400" dirty="0">
                <a:latin typeface="Arial" pitchFamily="34" charset="0"/>
                <a:cs typeface="Arial" pitchFamily="34" charset="0"/>
              </a:rPr>
              <a:t>Alternative splicing of pre-mRNA transcripts is regulated by proteins (activators/repressors) that  bind specific RNA sequences (regulatory elements)  on the primary transcript itself</a:t>
            </a: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8" name="صورة 7" descr="alternative splicing.jpg"/>
          <p:cNvPicPr>
            <a:picLocks noChangeAspect="1"/>
          </p:cNvPicPr>
          <p:nvPr/>
        </p:nvPicPr>
        <p:blipFill>
          <a:blip r:embed="rId3"/>
          <a:srcRect l="3906"/>
          <a:stretch>
            <a:fillRect/>
          </a:stretch>
        </p:blipFill>
        <p:spPr>
          <a:xfrm>
            <a:off x="2285984" y="4025270"/>
            <a:ext cx="4857784" cy="2689878"/>
          </a:xfrm>
          <a:prstGeom prst="rect">
            <a:avLst/>
          </a:prstGeom>
        </p:spPr>
      </p:pic>
      <p:sp>
        <p:nvSpPr>
          <p:cNvPr id="9" name="مستطيل 9">
            <a:extLst>
              <a:ext uri="{FF2B5EF4-FFF2-40B4-BE49-F238E27FC236}">
                <a16:creationId xmlns:a16="http://schemas.microsoft.com/office/drawing/2014/main" id="{5D99A4B6-33FF-4D43-AC65-AF281507B5B8}"/>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0" name="Group 9">
            <a:extLst>
              <a:ext uri="{FF2B5EF4-FFF2-40B4-BE49-F238E27FC236}">
                <a16:creationId xmlns:a16="http://schemas.microsoft.com/office/drawing/2014/main" id="{34219FB8-E50A-DF41-B0DF-61437D8B3D03}"/>
              </a:ext>
            </a:extLst>
          </p:cNvPr>
          <p:cNvGrpSpPr/>
          <p:nvPr/>
        </p:nvGrpSpPr>
        <p:grpSpPr>
          <a:xfrm>
            <a:off x="7892480" y="-27384"/>
            <a:ext cx="1288032" cy="1305436"/>
            <a:chOff x="7892480" y="-27384"/>
            <a:chExt cx="1288032" cy="1305436"/>
          </a:xfrm>
        </p:grpSpPr>
        <p:pic>
          <p:nvPicPr>
            <p:cNvPr id="11" name="Picture 10">
              <a:extLst>
                <a:ext uri="{FF2B5EF4-FFF2-40B4-BE49-F238E27FC236}">
                  <a16:creationId xmlns:a16="http://schemas.microsoft.com/office/drawing/2014/main" id="{B50BEC44-2B85-AB44-8946-921395CC3A2F}"/>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2" name="Rectangle 11">
              <a:extLst>
                <a:ext uri="{FF2B5EF4-FFF2-40B4-BE49-F238E27FC236}">
                  <a16:creationId xmlns:a16="http://schemas.microsoft.com/office/drawing/2014/main" id="{F9B6AD0B-C621-5440-8F27-FCCC96DC313D}"/>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3240878269"/>
      </p:ext>
    </p:extLst>
  </p:cSld>
  <p:clrMapOvr>
    <a:masterClrMapping/>
  </p:clrMapOvr>
  <mc:AlternateContent xmlns:mc="http://schemas.openxmlformats.org/markup-compatibility/2006" xmlns:p14="http://schemas.microsoft.com/office/powerpoint/2010/main">
    <mc:Choice Requires="p14">
      <p:transition spd="slow" p14:dur="2000" advTm="463317"/>
    </mc:Choice>
    <mc:Fallback xmlns="">
      <p:transition spd="slow" advTm="463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a:solidFill>
                  <a:srgbClr val="C00000"/>
                </a:solidFill>
              </a:rPr>
              <a:t>Gene Expression</a:t>
            </a:r>
            <a:endParaRPr lang="ar-JO" sz="3600" dirty="0">
              <a:solidFill>
                <a:srgbClr val="C00000"/>
              </a:solidFill>
            </a:endParaRPr>
          </a:p>
        </p:txBody>
      </p:sp>
      <p:sp>
        <p:nvSpPr>
          <p:cNvPr id="7" name="عنصر نائب للمحتوى 2"/>
          <p:cNvSpPr>
            <a:spLocks noGrp="1"/>
          </p:cNvSpPr>
          <p:nvPr>
            <p:ph idx="1"/>
          </p:nvPr>
        </p:nvSpPr>
        <p:spPr>
          <a:xfrm>
            <a:off x="500034" y="1285860"/>
            <a:ext cx="8643966" cy="5572140"/>
          </a:xfrm>
        </p:spPr>
        <p:txBody>
          <a:bodyPr>
            <a:normAutofit/>
          </a:bodyPr>
          <a:lstStyle/>
          <a:p>
            <a:pPr algn="l" rtl="0"/>
            <a:r>
              <a:rPr lang="en-US" sz="2200" dirty="0">
                <a:latin typeface="Arial" pitchFamily="34" charset="0"/>
                <a:cs typeface="Arial" pitchFamily="34" charset="0"/>
              </a:rPr>
              <a:t>Gene regulation control cell structure and function. It is the basis</a:t>
            </a:r>
          </a:p>
          <a:p>
            <a:pPr algn="l" rtl="0">
              <a:buNone/>
            </a:pPr>
            <a:r>
              <a:rPr lang="en-US" sz="2200" dirty="0">
                <a:latin typeface="Arial" pitchFamily="34" charset="0"/>
                <a:cs typeface="Arial" pitchFamily="34" charset="0"/>
              </a:rPr>
              <a:t>    for cellular division, differentiation and morphogenesis </a:t>
            </a:r>
          </a:p>
          <a:p>
            <a:pPr algn="l" rtl="0">
              <a:buNone/>
            </a:pPr>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100" dirty="0">
              <a:latin typeface="Arial" pitchFamily="34" charset="0"/>
              <a:cs typeface="Arial" pitchFamily="34" charset="0"/>
            </a:endParaRPr>
          </a:p>
          <a:p>
            <a:pPr algn="l" rtl="0"/>
            <a:r>
              <a:rPr lang="en-US" sz="2200" dirty="0">
                <a:latin typeface="Arial" pitchFamily="34" charset="0"/>
                <a:cs typeface="Arial" pitchFamily="34" charset="0"/>
              </a:rPr>
              <a:t>Different cell types differ dramatically in both structure and</a:t>
            </a:r>
          </a:p>
          <a:p>
            <a:pPr algn="l" rtl="0">
              <a:buNone/>
            </a:pPr>
            <a:r>
              <a:rPr lang="en-US" sz="2200" dirty="0">
                <a:latin typeface="Arial" pitchFamily="34" charset="0"/>
                <a:cs typeface="Arial" pitchFamily="34" charset="0"/>
              </a:rPr>
              <a:t>    function although they contain the same genome (e.g. basophil </a:t>
            </a:r>
          </a:p>
          <a:p>
            <a:pPr algn="l" rtl="0">
              <a:buNone/>
            </a:pPr>
            <a:r>
              <a:rPr lang="en-US" sz="2200" dirty="0">
                <a:latin typeface="Arial" pitchFamily="34" charset="0"/>
                <a:cs typeface="Arial" pitchFamily="34" charset="0"/>
              </a:rPr>
              <a:t>    and neuronal cell)</a:t>
            </a: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15" name="مجموعة 14"/>
          <p:cNvGrpSpPr/>
          <p:nvPr/>
        </p:nvGrpSpPr>
        <p:grpSpPr>
          <a:xfrm>
            <a:off x="1000100" y="2071678"/>
            <a:ext cx="7712097" cy="2083844"/>
            <a:chOff x="1214414" y="2500306"/>
            <a:chExt cx="7712097" cy="2083844"/>
          </a:xfrm>
        </p:grpSpPr>
        <p:grpSp>
          <p:nvGrpSpPr>
            <p:cNvPr id="11" name="مجموعة 10"/>
            <p:cNvGrpSpPr/>
            <p:nvPr/>
          </p:nvGrpSpPr>
          <p:grpSpPr>
            <a:xfrm>
              <a:off x="1214414" y="2500306"/>
              <a:ext cx="6858048" cy="2000264"/>
              <a:chOff x="1500166" y="2500306"/>
              <a:chExt cx="6858048" cy="2000264"/>
            </a:xfrm>
          </p:grpSpPr>
          <p:pic>
            <p:nvPicPr>
              <p:cNvPr id="9" name="Picture 1" descr="figure 22-01.jpg"/>
              <p:cNvPicPr>
                <a:picLocks noChangeAspect="1"/>
              </p:cNvPicPr>
              <p:nvPr/>
            </p:nvPicPr>
            <p:blipFill>
              <a:blip r:embed="rId3">
                <a:extLst>
                  <a:ext uri="{28A0092B-C50C-407E-A947-70E740481C1C}">
                    <a14:useLocalDpi xmlns:a14="http://schemas.microsoft.com/office/drawing/2010/main" val="0"/>
                  </a:ext>
                </a:extLst>
              </a:blip>
              <a:srcRect l="77623" b="23779"/>
              <a:stretch>
                <a:fillRect/>
              </a:stretch>
            </p:blipFill>
            <p:spPr bwMode="auto">
              <a:xfrm>
                <a:off x="6448468" y="2500306"/>
                <a:ext cx="1909746" cy="1639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 descr="figure 22-01.jpg"/>
              <p:cNvPicPr>
                <a:picLocks noChangeAspect="1"/>
              </p:cNvPicPr>
              <p:nvPr/>
            </p:nvPicPr>
            <p:blipFill>
              <a:blip r:embed="rId3">
                <a:extLst>
                  <a:ext uri="{28A0092B-C50C-407E-A947-70E740481C1C}">
                    <a14:useLocalDpi xmlns:a14="http://schemas.microsoft.com/office/drawing/2010/main" val="0"/>
                  </a:ext>
                </a:extLst>
              </a:blip>
              <a:srcRect r="50112" b="27542"/>
              <a:stretch>
                <a:fillRect/>
              </a:stretch>
            </p:blipFill>
            <p:spPr bwMode="auto">
              <a:xfrm>
                <a:off x="1500166" y="2941638"/>
                <a:ext cx="4257676" cy="1558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مربع نص 11"/>
            <p:cNvSpPr txBox="1"/>
            <p:nvPr/>
          </p:nvSpPr>
          <p:spPr>
            <a:xfrm>
              <a:off x="1357290" y="4214818"/>
              <a:ext cx="1742465" cy="369332"/>
            </a:xfrm>
            <a:prstGeom prst="rect">
              <a:avLst/>
            </a:prstGeom>
            <a:noFill/>
          </p:spPr>
          <p:txBody>
            <a:bodyPr wrap="none" rtlCol="0">
              <a:spAutoFit/>
            </a:bodyPr>
            <a:lstStyle/>
            <a:p>
              <a:r>
                <a:rPr lang="en-US" dirty="0"/>
                <a:t>Cell Proliferation</a:t>
              </a:r>
              <a:endParaRPr lang="en-GB" dirty="0"/>
            </a:p>
          </p:txBody>
        </p:sp>
        <p:sp>
          <p:nvSpPr>
            <p:cNvPr id="13" name="مربع نص 12"/>
            <p:cNvSpPr txBox="1"/>
            <p:nvPr/>
          </p:nvSpPr>
          <p:spPr>
            <a:xfrm>
              <a:off x="3492755" y="4214818"/>
              <a:ext cx="1861856" cy="369332"/>
            </a:xfrm>
            <a:prstGeom prst="rect">
              <a:avLst/>
            </a:prstGeom>
            <a:noFill/>
          </p:spPr>
          <p:txBody>
            <a:bodyPr wrap="none" rtlCol="0">
              <a:spAutoFit/>
            </a:bodyPr>
            <a:lstStyle/>
            <a:p>
              <a:r>
                <a:rPr lang="en-US" dirty="0"/>
                <a:t>Cell Specialization</a:t>
              </a:r>
              <a:endParaRPr lang="en-GB" dirty="0"/>
            </a:p>
          </p:txBody>
        </p:sp>
        <p:sp>
          <p:nvSpPr>
            <p:cNvPr id="14" name="مربع نص 13"/>
            <p:cNvSpPr txBox="1"/>
            <p:nvPr/>
          </p:nvSpPr>
          <p:spPr>
            <a:xfrm>
              <a:off x="5421321" y="4214818"/>
              <a:ext cx="3505190" cy="369332"/>
            </a:xfrm>
            <a:prstGeom prst="rect">
              <a:avLst/>
            </a:prstGeom>
            <a:noFill/>
          </p:spPr>
          <p:txBody>
            <a:bodyPr wrap="none" rtlCol="0">
              <a:spAutoFit/>
            </a:bodyPr>
            <a:lstStyle/>
            <a:p>
              <a:r>
                <a:rPr lang="en-US" dirty="0"/>
                <a:t>Cell movement and morphogenesis</a:t>
              </a:r>
              <a:endParaRPr lang="en-GB" dirty="0"/>
            </a:p>
          </p:txBody>
        </p:sp>
      </p:grpSp>
      <p:grpSp>
        <p:nvGrpSpPr>
          <p:cNvPr id="21" name="مجموعة 20"/>
          <p:cNvGrpSpPr/>
          <p:nvPr/>
        </p:nvGrpSpPr>
        <p:grpSpPr>
          <a:xfrm>
            <a:off x="3786182" y="5286388"/>
            <a:ext cx="1214446" cy="1571636"/>
            <a:chOff x="3500430" y="5286388"/>
            <a:chExt cx="1214446" cy="1571636"/>
          </a:xfrm>
        </p:grpSpPr>
        <p:pic>
          <p:nvPicPr>
            <p:cNvPr id="18" name="صورة 17" descr="Blausen_0077_Basophil.png"/>
            <p:cNvPicPr>
              <a:picLocks noChangeAspect="1"/>
            </p:cNvPicPr>
            <p:nvPr/>
          </p:nvPicPr>
          <p:blipFill>
            <a:blip r:embed="rId4" cstate="print"/>
            <a:srcRect l="19230" t="7691" r="15385" b="19231"/>
            <a:stretch>
              <a:fillRect/>
            </a:stretch>
          </p:blipFill>
          <p:spPr>
            <a:xfrm>
              <a:off x="3500430" y="5286388"/>
              <a:ext cx="1214446" cy="1357322"/>
            </a:xfrm>
            <a:prstGeom prst="rect">
              <a:avLst/>
            </a:prstGeom>
          </p:spPr>
        </p:pic>
        <p:sp>
          <p:nvSpPr>
            <p:cNvPr id="20" name="مربع نص 19"/>
            <p:cNvSpPr txBox="1"/>
            <p:nvPr/>
          </p:nvSpPr>
          <p:spPr>
            <a:xfrm>
              <a:off x="3593847" y="6488692"/>
              <a:ext cx="978153" cy="369332"/>
            </a:xfrm>
            <a:prstGeom prst="rect">
              <a:avLst/>
            </a:prstGeom>
            <a:noFill/>
          </p:spPr>
          <p:txBody>
            <a:bodyPr wrap="none" rtlCol="0">
              <a:spAutoFit/>
            </a:bodyPr>
            <a:lstStyle/>
            <a:p>
              <a:r>
                <a:rPr lang="en-US" dirty="0"/>
                <a:t>basophil</a:t>
              </a:r>
              <a:endParaRPr lang="en-GB" dirty="0"/>
            </a:p>
          </p:txBody>
        </p:sp>
      </p:grpSp>
      <p:grpSp>
        <p:nvGrpSpPr>
          <p:cNvPr id="23" name="مجموعة 22"/>
          <p:cNvGrpSpPr/>
          <p:nvPr/>
        </p:nvGrpSpPr>
        <p:grpSpPr>
          <a:xfrm>
            <a:off x="6143636" y="5143512"/>
            <a:ext cx="1928826" cy="1689112"/>
            <a:chOff x="5715008" y="5143512"/>
            <a:chExt cx="1928826" cy="1689112"/>
          </a:xfrm>
        </p:grpSpPr>
        <p:pic>
          <p:nvPicPr>
            <p:cNvPr id="19" name="صورة 18" descr="canstock2435379.jpg"/>
            <p:cNvPicPr>
              <a:picLocks noChangeAspect="1"/>
            </p:cNvPicPr>
            <p:nvPr/>
          </p:nvPicPr>
          <p:blipFill>
            <a:blip r:embed="rId5"/>
            <a:srcRect b="13390"/>
            <a:stretch>
              <a:fillRect/>
            </a:stretch>
          </p:blipFill>
          <p:spPr>
            <a:xfrm>
              <a:off x="5715008" y="5143512"/>
              <a:ext cx="1928826" cy="1357322"/>
            </a:xfrm>
            <a:prstGeom prst="rect">
              <a:avLst/>
            </a:prstGeom>
          </p:spPr>
        </p:pic>
        <p:sp>
          <p:nvSpPr>
            <p:cNvPr id="22" name="مربع نص 21"/>
            <p:cNvSpPr txBox="1"/>
            <p:nvPr/>
          </p:nvSpPr>
          <p:spPr>
            <a:xfrm>
              <a:off x="5807265" y="6463292"/>
              <a:ext cx="1479379" cy="369332"/>
            </a:xfrm>
            <a:prstGeom prst="rect">
              <a:avLst/>
            </a:prstGeom>
            <a:noFill/>
          </p:spPr>
          <p:txBody>
            <a:bodyPr wrap="none" rtlCol="0">
              <a:spAutoFit/>
            </a:bodyPr>
            <a:lstStyle/>
            <a:p>
              <a:r>
                <a:rPr lang="en-US" dirty="0"/>
                <a:t>Neuronal cell </a:t>
              </a:r>
              <a:endParaRPr lang="en-GB" dirty="0"/>
            </a:p>
          </p:txBody>
        </p:sp>
      </p:grpSp>
      <p:sp>
        <p:nvSpPr>
          <p:cNvPr id="24" name="مستطيل 9">
            <a:extLst>
              <a:ext uri="{FF2B5EF4-FFF2-40B4-BE49-F238E27FC236}">
                <a16:creationId xmlns:a16="http://schemas.microsoft.com/office/drawing/2014/main" id="{DC00588C-D3CB-444F-888D-148D6EFC5886}"/>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25" name="Group 24">
            <a:extLst>
              <a:ext uri="{FF2B5EF4-FFF2-40B4-BE49-F238E27FC236}">
                <a16:creationId xmlns:a16="http://schemas.microsoft.com/office/drawing/2014/main" id="{3AF381EF-B5AC-D742-8BA3-027F48BEF48C}"/>
              </a:ext>
            </a:extLst>
          </p:cNvPr>
          <p:cNvGrpSpPr/>
          <p:nvPr/>
        </p:nvGrpSpPr>
        <p:grpSpPr>
          <a:xfrm>
            <a:off x="7892480" y="-27384"/>
            <a:ext cx="1288032" cy="1305436"/>
            <a:chOff x="7892480" y="-27384"/>
            <a:chExt cx="1288032" cy="1305436"/>
          </a:xfrm>
        </p:grpSpPr>
        <p:pic>
          <p:nvPicPr>
            <p:cNvPr id="26" name="Picture 25">
              <a:extLst>
                <a:ext uri="{FF2B5EF4-FFF2-40B4-BE49-F238E27FC236}">
                  <a16:creationId xmlns:a16="http://schemas.microsoft.com/office/drawing/2014/main" id="{E5FA63D9-8E73-5048-901B-22291D49FFBA}"/>
                </a:ext>
              </a:extLst>
            </p:cNvPr>
            <p:cNvPicPr>
              <a:picLocks noChangeAspect="1"/>
            </p:cNvPicPr>
            <p:nvPr/>
          </p:nvPicPr>
          <p:blipFill rotWithShape="1">
            <a:blip r:embed="rId6"/>
            <a:srcRect t="13352"/>
            <a:stretch/>
          </p:blipFill>
          <p:spPr>
            <a:xfrm>
              <a:off x="7892480" y="-27384"/>
              <a:ext cx="1251520" cy="1224136"/>
            </a:xfrm>
            <a:prstGeom prst="rect">
              <a:avLst/>
            </a:prstGeom>
          </p:spPr>
        </p:pic>
        <p:sp>
          <p:nvSpPr>
            <p:cNvPr id="27" name="Rectangle 26">
              <a:extLst>
                <a:ext uri="{FF2B5EF4-FFF2-40B4-BE49-F238E27FC236}">
                  <a16:creationId xmlns:a16="http://schemas.microsoft.com/office/drawing/2014/main" id="{8523BBE2-CA03-7542-9102-9A8F9E353A08}"/>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467563172"/>
      </p:ext>
    </p:extLst>
  </p:cSld>
  <p:clrMapOvr>
    <a:masterClrMapping/>
  </p:clrMapOvr>
  <mc:AlternateContent xmlns:mc="http://schemas.openxmlformats.org/markup-compatibility/2006" xmlns:p14="http://schemas.microsoft.com/office/powerpoint/2010/main">
    <mc:Choice Requires="p14">
      <p:transition spd="slow" p14:dur="2000" advTm="429588"/>
    </mc:Choice>
    <mc:Fallback xmlns="">
      <p:transition spd="slow" advTm="4295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blinds(horizontal)">
                                      <p:cBhvr>
                                        <p:cTn id="7" dur="500"/>
                                        <p:tgtEl>
                                          <p:spTgt spid="7">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9" end="9"/>
                                            </p:txEl>
                                          </p:spTgt>
                                        </p:tgtEl>
                                        <p:attrNameLst>
                                          <p:attrName>style.visibility</p:attrName>
                                        </p:attrNameLst>
                                      </p:cBhvr>
                                      <p:to>
                                        <p:strVal val="visible"/>
                                      </p:to>
                                    </p:set>
                                    <p:animEffect transition="in" filter="blinds(horizontal)">
                                      <p:cBhvr>
                                        <p:cTn id="10" dur="500"/>
                                        <p:tgtEl>
                                          <p:spTgt spid="7">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animEffect transition="in" filter="blinds(horizontal)">
                                      <p:cBhvr>
                                        <p:cTn id="13" dur="500"/>
                                        <p:tgtEl>
                                          <p:spTgt spid="7">
                                            <p:txEl>
                                              <p:pRg st="10" end="1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heckerboard(across)">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2. RNA Splicing Control</a:t>
            </a:r>
            <a:endParaRPr lang="ar-JO" sz="3600" b="1" dirty="0">
              <a:solidFill>
                <a:srgbClr val="C00000"/>
              </a:solidFill>
            </a:endParaRPr>
          </a:p>
        </p:txBody>
      </p:sp>
      <p:sp>
        <p:nvSpPr>
          <p:cNvPr id="7" name="عنصر نائب للمحتوى 2"/>
          <p:cNvSpPr>
            <a:spLocks noGrp="1"/>
          </p:cNvSpPr>
          <p:nvPr>
            <p:ph idx="1"/>
          </p:nvPr>
        </p:nvSpPr>
        <p:spPr>
          <a:xfrm>
            <a:off x="428596" y="1385798"/>
            <a:ext cx="8643966" cy="5643602"/>
          </a:xfrm>
        </p:spPr>
        <p:txBody>
          <a:bodyPr>
            <a:normAutofit/>
          </a:bodyPr>
          <a:lstStyle/>
          <a:p>
            <a:pPr algn="l" rtl="0"/>
            <a:r>
              <a:rPr lang="en-US" sz="2600" dirty="0">
                <a:latin typeface="Arial" pitchFamily="34" charset="0"/>
                <a:cs typeface="Arial" pitchFamily="34" charset="0"/>
              </a:rPr>
              <a:t>Alternative RNA splicing is a phenomenon refers to the process by which a single pre-mRNA of a given gene is spliced into different mRNA molecules called splice variants</a:t>
            </a:r>
          </a:p>
          <a:p>
            <a:pPr algn="l" rtl="0"/>
            <a:r>
              <a:rPr lang="en-US" sz="2600" dirty="0">
                <a:latin typeface="Arial" pitchFamily="34" charset="0"/>
                <a:cs typeface="Arial" pitchFamily="34" charset="0"/>
              </a:rPr>
              <a:t>The translation of these splice variants will results in different forms of proteins in different tissues called isoforms.     </a:t>
            </a:r>
          </a:p>
          <a:p>
            <a:pPr algn="l" rtl="0"/>
            <a:r>
              <a:rPr lang="en-US" sz="2600" dirty="0">
                <a:latin typeface="Arial" pitchFamily="34" charset="0"/>
                <a:cs typeface="Arial" pitchFamily="34" charset="0"/>
              </a:rPr>
              <a:t>Activators and repressors affect the recognition of different splice sites either by exposing or covering a specific splice site, respectively.   </a:t>
            </a:r>
            <a:endParaRPr lang="en-US" sz="11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8" name="مستطيل 9">
            <a:extLst>
              <a:ext uri="{FF2B5EF4-FFF2-40B4-BE49-F238E27FC236}">
                <a16:creationId xmlns:a16="http://schemas.microsoft.com/office/drawing/2014/main" id="{88A1BEDA-51AB-8349-84D4-5373C84617C1}"/>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F0B0F9F0-B689-2E4B-902C-2D383E119AB1}"/>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779EDB68-8E1F-5A4D-8DB1-C600B2E2E5A7}"/>
                </a:ext>
              </a:extLst>
            </p:cNvPr>
            <p:cNvPicPr>
              <a:picLocks noChangeAspect="1"/>
            </p:cNvPicPr>
            <p:nvPr/>
          </p:nvPicPr>
          <p:blipFill rotWithShape="1">
            <a:blip r:embed="rId2"/>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0313D274-CFF4-AF47-A81D-C8AECA81B334}"/>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extLst>
      <p:ext uri="{BB962C8B-B14F-4D97-AF65-F5344CB8AC3E}">
        <p14:creationId xmlns:p14="http://schemas.microsoft.com/office/powerpoint/2010/main" val="239644442"/>
      </p:ext>
    </p:extLst>
  </p:cSld>
  <p:clrMapOvr>
    <a:masterClrMapping/>
  </p:clrMapOvr>
  <mc:AlternateContent xmlns:mc="http://schemas.openxmlformats.org/markup-compatibility/2006" xmlns:p14="http://schemas.microsoft.com/office/powerpoint/2010/main">
    <mc:Choice Requires="p14">
      <p:transition spd="slow" p14:dur="2000" advTm="2634"/>
    </mc:Choice>
    <mc:Fallback xmlns="">
      <p:transition spd="slow" advTm="263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rcRect/>
          <a:stretch>
            <a:fillRect/>
          </a:stretch>
        </p:blipFill>
        <p:spPr bwMode="auto">
          <a:xfrm>
            <a:off x="4333021" y="2071678"/>
            <a:ext cx="4811011" cy="4080982"/>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3. RNA Transport &amp; Localization Control </a:t>
            </a:r>
            <a:endParaRPr lang="ar-JO" sz="3200" b="1" dirty="0">
              <a:solidFill>
                <a:srgbClr val="C00000"/>
              </a:solidFill>
            </a:endParaRPr>
          </a:p>
        </p:txBody>
      </p:sp>
      <p:sp>
        <p:nvSpPr>
          <p:cNvPr id="7" name="عنصر نائب للمحتوى 2"/>
          <p:cNvSpPr>
            <a:spLocks noGrp="1"/>
          </p:cNvSpPr>
          <p:nvPr>
            <p:ph idx="1"/>
          </p:nvPr>
        </p:nvSpPr>
        <p:spPr>
          <a:xfrm>
            <a:off x="428628" y="1214422"/>
            <a:ext cx="8643966" cy="5643602"/>
          </a:xfrm>
        </p:spPr>
        <p:txBody>
          <a:bodyPr>
            <a:normAutofit/>
          </a:bodyPr>
          <a:lstStyle/>
          <a:p>
            <a:pPr algn="l" rtl="0"/>
            <a:r>
              <a:rPr lang="en-US" sz="2400" dirty="0">
                <a:latin typeface="Arial" pitchFamily="34" charset="0"/>
                <a:cs typeface="Arial" pitchFamily="34" charset="0"/>
              </a:rPr>
              <a:t>Gene expression can be regulated by controlling the nuclear transport of mRNAs and their localization to specific cytoplasmic domains</a:t>
            </a:r>
          </a:p>
          <a:p>
            <a:pPr algn="l" rtl="0"/>
            <a:r>
              <a:rPr lang="en-US" sz="2400" dirty="0">
                <a:latin typeface="Arial" pitchFamily="34" charset="0"/>
                <a:cs typeface="Arial" pitchFamily="34" charset="0"/>
              </a:rPr>
              <a:t>Processing of pre-mRNA in                                                 the nucleus is critical for the                                  cytoplasmic localization</a:t>
            </a:r>
          </a:p>
          <a:p>
            <a:pPr algn="l" rtl="0"/>
            <a:r>
              <a:rPr lang="en-US" sz="2400" dirty="0">
                <a:latin typeface="Arial" pitchFamily="34" charset="0"/>
                <a:cs typeface="Arial" pitchFamily="34" charset="0"/>
              </a:rPr>
              <a:t>The cellular address is                                                specified by cis-acting                                                elements (called localization                                      elements) mostly found in                                              3’UTR</a:t>
            </a:r>
          </a:p>
          <a:p>
            <a:pPr algn="l" rtl="0"/>
            <a:r>
              <a:rPr lang="en-US" sz="2400" dirty="0">
                <a:latin typeface="Arial" pitchFamily="34" charset="0"/>
                <a:cs typeface="Arial" pitchFamily="34" charset="0"/>
              </a:rPr>
              <a:t>Localization elements are                                       recognized by trans-acting                                             factors  (RNA-binding proteins)   </a:t>
            </a:r>
          </a:p>
          <a:p>
            <a:pPr algn="l" rtl="0"/>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8" name="مستطيل 9">
            <a:extLst>
              <a:ext uri="{FF2B5EF4-FFF2-40B4-BE49-F238E27FC236}">
                <a16:creationId xmlns:a16="http://schemas.microsoft.com/office/drawing/2014/main" id="{54CF10ED-BAF1-4B47-8E22-35955270C34D}"/>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295CE7A8-5727-984A-85FF-B4364EAE9610}"/>
              </a:ext>
            </a:extLst>
          </p:cNvPr>
          <p:cNvGrpSpPr/>
          <p:nvPr/>
        </p:nvGrpSpPr>
        <p:grpSpPr>
          <a:xfrm>
            <a:off x="7892480" y="-27384"/>
            <a:ext cx="1288032" cy="1305436"/>
            <a:chOff x="7892480" y="-27384"/>
            <a:chExt cx="1288032" cy="1305436"/>
          </a:xfrm>
        </p:grpSpPr>
        <p:pic>
          <p:nvPicPr>
            <p:cNvPr id="11" name="Picture 10">
              <a:extLst>
                <a:ext uri="{FF2B5EF4-FFF2-40B4-BE49-F238E27FC236}">
                  <a16:creationId xmlns:a16="http://schemas.microsoft.com/office/drawing/2014/main" id="{8358370B-70B3-6647-9540-459AF6628A40}"/>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2" name="Rectangle 11">
              <a:extLst>
                <a:ext uri="{FF2B5EF4-FFF2-40B4-BE49-F238E27FC236}">
                  <a16:creationId xmlns:a16="http://schemas.microsoft.com/office/drawing/2014/main" id="{9775C6D2-5014-374F-9AA5-8CB0251DD435}"/>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1345532532"/>
      </p:ext>
    </p:extLst>
  </p:cSld>
  <p:clrMapOvr>
    <a:masterClrMapping/>
  </p:clrMapOvr>
  <mc:AlternateContent xmlns:mc="http://schemas.openxmlformats.org/markup-compatibility/2006" xmlns:p14="http://schemas.microsoft.com/office/powerpoint/2010/main">
    <mc:Choice Requires="p14">
      <p:transition spd="slow" p14:dur="2000" advTm="208445"/>
    </mc:Choice>
    <mc:Fallback xmlns="">
      <p:transition spd="slow" advTm="208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checkerboard(across)">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checkerboard(across)">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4. Translation Control  </a:t>
            </a:r>
            <a:endParaRPr lang="ar-JO" sz="3200" b="1" dirty="0">
              <a:solidFill>
                <a:srgbClr val="C00000"/>
              </a:solidFill>
            </a:endParaRPr>
          </a:p>
        </p:txBody>
      </p:sp>
      <p:sp>
        <p:nvSpPr>
          <p:cNvPr id="7" name="عنصر نائب للمحتوى 2"/>
          <p:cNvSpPr>
            <a:spLocks noGrp="1"/>
          </p:cNvSpPr>
          <p:nvPr>
            <p:ph idx="1"/>
          </p:nvPr>
        </p:nvSpPr>
        <p:spPr>
          <a:xfrm>
            <a:off x="500066" y="1214422"/>
            <a:ext cx="8643966" cy="5643602"/>
          </a:xfrm>
        </p:spPr>
        <p:txBody>
          <a:bodyPr>
            <a:normAutofit/>
          </a:bodyPr>
          <a:lstStyle/>
          <a:p>
            <a:pPr algn="l" rtl="0"/>
            <a:r>
              <a:rPr lang="en-US" sz="2400" dirty="0">
                <a:latin typeface="Arial" pitchFamily="34" charset="0"/>
                <a:cs typeface="Arial" pitchFamily="34" charset="0"/>
              </a:rPr>
              <a:t>Initiation, elongation and termination</a:t>
            </a:r>
          </a:p>
          <a:p>
            <a:pPr algn="l" rtl="0"/>
            <a:r>
              <a:rPr lang="en-US" sz="2400" dirty="0">
                <a:latin typeface="Arial" pitchFamily="34" charset="0"/>
                <a:cs typeface="Arial" pitchFamily="34" charset="0"/>
              </a:rPr>
              <a:t>Regulation of translation initiation is one determinant of the rate at which any protein is synthesized</a:t>
            </a:r>
          </a:p>
          <a:p>
            <a:pPr algn="l" rtl="0"/>
            <a:r>
              <a:rPr lang="en-US" sz="2400" dirty="0">
                <a:latin typeface="Arial" pitchFamily="34" charset="0"/>
                <a:cs typeface="Arial" pitchFamily="34" charset="0"/>
              </a:rPr>
              <a:t>The mechanism of translation initiation is different  between eukaryotes and prokaryotes </a:t>
            </a:r>
          </a:p>
          <a:p>
            <a:pPr algn="l" rtl="0"/>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8" name="مستطيل 9">
            <a:extLst>
              <a:ext uri="{FF2B5EF4-FFF2-40B4-BE49-F238E27FC236}">
                <a16:creationId xmlns:a16="http://schemas.microsoft.com/office/drawing/2014/main" id="{5A0BBD3D-7BD2-2E47-A2E3-246BF7B75E5F}"/>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EED68303-0043-CC4F-9909-1834C9368A35}"/>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C5D4B1B2-EB46-4148-9B06-E89B72A8B7CE}"/>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D8430DA5-46F6-3E4F-BC22-2CEA01F40874}"/>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2984374835"/>
      </p:ext>
    </p:extLst>
  </p:cSld>
  <p:clrMapOvr>
    <a:masterClrMapping/>
  </p:clrMapOvr>
  <mc:AlternateContent xmlns:mc="http://schemas.openxmlformats.org/markup-compatibility/2006" xmlns:p14="http://schemas.microsoft.com/office/powerpoint/2010/main">
    <mc:Choice Requires="p14">
      <p:transition spd="slow" p14:dur="2000" advTm="66200"/>
    </mc:Choice>
    <mc:Fallback xmlns="">
      <p:transition spd="slow" advTm="66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chemeClr val="bg2">
                    <a:lumMod val="50000"/>
                  </a:schemeClr>
                </a:solidFill>
              </a:rPr>
              <a:t> Translation Initiation in Eukaryotes </a:t>
            </a:r>
            <a:endParaRPr lang="ar-JO" sz="3200" b="1" dirty="0">
              <a:solidFill>
                <a:schemeClr val="bg2">
                  <a:lumMod val="50000"/>
                </a:schemeClr>
              </a:solidFill>
            </a:endParaRPr>
          </a:p>
        </p:txBody>
      </p:sp>
      <p:sp>
        <p:nvSpPr>
          <p:cNvPr id="7" name="عنصر نائب للمحتوى 2"/>
          <p:cNvSpPr>
            <a:spLocks noGrp="1"/>
          </p:cNvSpPr>
          <p:nvPr>
            <p:ph idx="1"/>
          </p:nvPr>
        </p:nvSpPr>
        <p:spPr>
          <a:xfrm>
            <a:off x="500066" y="1357298"/>
            <a:ext cx="8643966" cy="1857388"/>
          </a:xfrm>
        </p:spPr>
        <p:txBody>
          <a:bodyPr>
            <a:normAutofit/>
          </a:bodyPr>
          <a:lstStyle/>
          <a:p>
            <a:pPr marL="457200" indent="-457200" algn="l" rtl="0">
              <a:buFont typeface="+mj-lt"/>
              <a:buAutoNum type="arabicPeriod"/>
            </a:pPr>
            <a:r>
              <a:rPr lang="en-US" sz="2000" dirty="0">
                <a:latin typeface="Arial" pitchFamily="34" charset="0"/>
                <a:cs typeface="Arial" pitchFamily="34" charset="0"/>
              </a:rPr>
              <a:t>Assembly of 43S pre-initiation complex (PIC) facilitated by eukaryotic initiation factors (eIFs)</a:t>
            </a:r>
          </a:p>
          <a:p>
            <a:pPr marL="457200" indent="-457200" algn="l" rtl="0">
              <a:buFont typeface="+mj-lt"/>
              <a:buAutoNum type="arabicPeriod"/>
            </a:pPr>
            <a:r>
              <a:rPr lang="en-US" sz="2000" dirty="0">
                <a:latin typeface="Arial" pitchFamily="34" charset="0"/>
                <a:cs typeface="Arial" pitchFamily="34" charset="0"/>
              </a:rPr>
              <a:t>Activation of 5’ end of mRNA by eIF4E and eIF4G</a:t>
            </a:r>
          </a:p>
          <a:p>
            <a:pPr marL="457200" indent="-457200" algn="l" rtl="0">
              <a:buFont typeface="+mj-lt"/>
              <a:buAutoNum type="arabicPeriod"/>
            </a:pPr>
            <a:r>
              <a:rPr lang="en-US" sz="2000" dirty="0">
                <a:latin typeface="Arial" pitchFamily="34" charset="0"/>
                <a:cs typeface="Arial" pitchFamily="34" charset="0"/>
              </a:rPr>
              <a:t>Binding of PIC to start scanning for initiating AUG codon</a:t>
            </a:r>
          </a:p>
          <a:p>
            <a:pPr marL="457200" indent="-457200" algn="l" rtl="0">
              <a:buFont typeface="+mj-lt"/>
              <a:buAutoNum type="arabicPeriod"/>
            </a:pPr>
            <a:r>
              <a:rPr lang="en-US" sz="2000" dirty="0">
                <a:latin typeface="Arial" pitchFamily="34" charset="0"/>
                <a:cs typeface="Arial" pitchFamily="34" charset="0"/>
              </a:rPr>
              <a:t>Dissociation of eIFs and binding of large ribosomal subunit</a:t>
            </a:r>
          </a:p>
          <a:p>
            <a:pPr marL="457200" indent="-457200" algn="l" rtl="0">
              <a:buFont typeface="+mj-lt"/>
              <a:buAutoNum type="arabicPeriod"/>
            </a:pPr>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8" name="Picture 4"/>
          <p:cNvPicPr>
            <a:picLocks noChangeAspect="1" noChangeArrowheads="1"/>
          </p:cNvPicPr>
          <p:nvPr/>
        </p:nvPicPr>
        <p:blipFill rotWithShape="1">
          <a:blip r:embed="rId3"/>
          <a:srcRect l="33616" t="6975" r="44559" b="35169"/>
          <a:stretch/>
        </p:blipFill>
        <p:spPr bwMode="auto">
          <a:xfrm>
            <a:off x="3672434" y="3214686"/>
            <a:ext cx="1728192" cy="2088232"/>
          </a:xfrm>
          <a:prstGeom prst="rect">
            <a:avLst/>
          </a:prstGeom>
          <a:noFill/>
          <a:ln w="9525">
            <a:noFill/>
            <a:miter lim="800000"/>
            <a:headEnd/>
            <a:tailEnd/>
          </a:ln>
          <a:effectLst/>
        </p:spPr>
      </p:pic>
      <p:pic>
        <p:nvPicPr>
          <p:cNvPr id="9" name="Picture 4"/>
          <p:cNvPicPr>
            <a:picLocks noChangeAspect="1" noChangeArrowheads="1"/>
          </p:cNvPicPr>
          <p:nvPr/>
        </p:nvPicPr>
        <p:blipFill rotWithShape="1">
          <a:blip r:embed="rId3"/>
          <a:srcRect l="55877" t="6976" b="49076"/>
          <a:stretch/>
        </p:blipFill>
        <p:spPr bwMode="auto">
          <a:xfrm>
            <a:off x="5507396" y="3073527"/>
            <a:ext cx="3493760" cy="1586242"/>
          </a:xfrm>
          <a:prstGeom prst="rect">
            <a:avLst/>
          </a:prstGeom>
          <a:noFill/>
          <a:ln w="9525">
            <a:noFill/>
            <a:miter lim="800000"/>
            <a:headEnd/>
            <a:tailEnd/>
          </a:ln>
          <a:effectLst/>
        </p:spPr>
      </p:pic>
      <p:pic>
        <p:nvPicPr>
          <p:cNvPr id="10" name="Picture 4"/>
          <p:cNvPicPr>
            <a:picLocks noChangeAspect="1" noChangeArrowheads="1"/>
          </p:cNvPicPr>
          <p:nvPr/>
        </p:nvPicPr>
        <p:blipFill rotWithShape="1">
          <a:blip r:embed="rId3"/>
          <a:srcRect l="2650" t="15756" r="66011" b="30551"/>
          <a:stretch/>
        </p:blipFill>
        <p:spPr bwMode="auto">
          <a:xfrm>
            <a:off x="1084206" y="3356992"/>
            <a:ext cx="2481458" cy="1937996"/>
          </a:xfrm>
          <a:prstGeom prst="rect">
            <a:avLst/>
          </a:prstGeom>
          <a:noFill/>
          <a:ln w="9525">
            <a:noFill/>
            <a:miter lim="800000"/>
            <a:headEnd/>
            <a:tailEnd/>
          </a:ln>
          <a:effectLst/>
        </p:spPr>
      </p:pic>
      <p:pic>
        <p:nvPicPr>
          <p:cNvPr id="11" name="Picture 4"/>
          <p:cNvPicPr>
            <a:picLocks noChangeAspect="1" noChangeArrowheads="1"/>
          </p:cNvPicPr>
          <p:nvPr/>
        </p:nvPicPr>
        <p:blipFill rotWithShape="1">
          <a:blip r:embed="rId3"/>
          <a:srcRect l="57667" t="49637" b="-1"/>
          <a:stretch/>
        </p:blipFill>
        <p:spPr bwMode="auto">
          <a:xfrm>
            <a:off x="5649163" y="4930915"/>
            <a:ext cx="3351993" cy="1817798"/>
          </a:xfrm>
          <a:prstGeom prst="rect">
            <a:avLst/>
          </a:prstGeom>
          <a:noFill/>
          <a:ln w="9525">
            <a:noFill/>
            <a:miter lim="800000"/>
            <a:headEnd/>
            <a:tailEnd/>
          </a:ln>
          <a:effectLst/>
        </p:spPr>
      </p:pic>
      <p:sp>
        <p:nvSpPr>
          <p:cNvPr id="12" name="مستطيل 9">
            <a:extLst>
              <a:ext uri="{FF2B5EF4-FFF2-40B4-BE49-F238E27FC236}">
                <a16:creationId xmlns:a16="http://schemas.microsoft.com/office/drawing/2014/main" id="{F2230213-B757-7D4B-B048-2D52173792D3}"/>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3" name="Group 12">
            <a:extLst>
              <a:ext uri="{FF2B5EF4-FFF2-40B4-BE49-F238E27FC236}">
                <a16:creationId xmlns:a16="http://schemas.microsoft.com/office/drawing/2014/main" id="{7811ECFB-985F-7C41-AE7B-9AF25E0A0527}"/>
              </a:ext>
            </a:extLst>
          </p:cNvPr>
          <p:cNvGrpSpPr/>
          <p:nvPr/>
        </p:nvGrpSpPr>
        <p:grpSpPr>
          <a:xfrm>
            <a:off x="7892480" y="-27384"/>
            <a:ext cx="1288032" cy="1305436"/>
            <a:chOff x="7892480" y="-27384"/>
            <a:chExt cx="1288032" cy="1305436"/>
          </a:xfrm>
        </p:grpSpPr>
        <p:pic>
          <p:nvPicPr>
            <p:cNvPr id="14" name="Picture 13">
              <a:extLst>
                <a:ext uri="{FF2B5EF4-FFF2-40B4-BE49-F238E27FC236}">
                  <a16:creationId xmlns:a16="http://schemas.microsoft.com/office/drawing/2014/main" id="{6C0DD4DB-5348-6442-9A8C-EC9121DAE24C}"/>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5" name="Rectangle 14">
              <a:extLst>
                <a:ext uri="{FF2B5EF4-FFF2-40B4-BE49-F238E27FC236}">
                  <a16:creationId xmlns:a16="http://schemas.microsoft.com/office/drawing/2014/main" id="{4BC97C8A-EDF5-2F42-8841-8DAA30911229}"/>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1556435142"/>
      </p:ext>
    </p:extLst>
  </p:cSld>
  <p:clrMapOvr>
    <a:masterClrMapping/>
  </p:clrMapOvr>
  <mc:AlternateContent xmlns:mc="http://schemas.openxmlformats.org/markup-compatibility/2006" xmlns:p14="http://schemas.microsoft.com/office/powerpoint/2010/main">
    <mc:Choice Requires="p14">
      <p:transition spd="slow" p14:dur="2000" advTm="192084"/>
    </mc:Choice>
    <mc:Fallback xmlns="">
      <p:transition spd="slow" advTm="1920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linds(horizontal)">
                                      <p:cBhvr>
                                        <p:cTn id="23" dur="500"/>
                                        <p:tgtEl>
                                          <p:spTgt spid="7">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4208198" y="4857761"/>
            <a:ext cx="4935834" cy="20002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t="3713"/>
          <a:stretch>
            <a:fillRect/>
          </a:stretch>
        </p:blipFill>
        <p:spPr bwMode="auto">
          <a:xfrm>
            <a:off x="3362357" y="3005148"/>
            <a:ext cx="5781675" cy="1852612"/>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1857356" y="1590669"/>
            <a:ext cx="6000750" cy="981075"/>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chemeClr val="bg2">
                    <a:lumMod val="50000"/>
                  </a:schemeClr>
                </a:solidFill>
              </a:rPr>
              <a:t> Translation Initiation in Prokaryotes</a:t>
            </a:r>
            <a:endParaRPr lang="ar-JO" sz="3200" b="1" dirty="0">
              <a:solidFill>
                <a:schemeClr val="bg2">
                  <a:lumMod val="50000"/>
                </a:schemeClr>
              </a:solidFill>
            </a:endParaRPr>
          </a:p>
        </p:txBody>
      </p:sp>
      <p:sp>
        <p:nvSpPr>
          <p:cNvPr id="7" name="عنصر نائب للمحتوى 2"/>
          <p:cNvSpPr>
            <a:spLocks noGrp="1"/>
          </p:cNvSpPr>
          <p:nvPr>
            <p:ph idx="1"/>
          </p:nvPr>
        </p:nvSpPr>
        <p:spPr>
          <a:xfrm>
            <a:off x="428628" y="1285860"/>
            <a:ext cx="8643966" cy="5429288"/>
          </a:xfrm>
        </p:spPr>
        <p:txBody>
          <a:bodyPr>
            <a:normAutofit/>
          </a:bodyPr>
          <a:lstStyle/>
          <a:p>
            <a:pPr marL="457200" indent="-457200" algn="l" rtl="0">
              <a:buFont typeface="+mj-lt"/>
              <a:buAutoNum type="arabicPeriod"/>
            </a:pPr>
            <a:r>
              <a:rPr lang="en-US" sz="2000" dirty="0">
                <a:latin typeface="Arial" pitchFamily="34" charset="0"/>
                <a:cs typeface="Arial" pitchFamily="34" charset="0"/>
              </a:rPr>
              <a:t>Binding of the small ribosomal subunit to the Shine Dalgarno sequence</a:t>
            </a:r>
          </a:p>
          <a:p>
            <a:pPr marL="457200" indent="-457200" algn="l" rtl="0">
              <a:buFont typeface="+mj-lt"/>
              <a:buAutoNum type="arabicPeriod"/>
            </a:pPr>
            <a:endParaRPr lang="en-US" sz="2000" dirty="0">
              <a:latin typeface="Arial" pitchFamily="34" charset="0"/>
              <a:cs typeface="Arial" pitchFamily="34" charset="0"/>
            </a:endParaRPr>
          </a:p>
          <a:p>
            <a:pPr marL="457200" indent="-457200" algn="l" rtl="0">
              <a:buFont typeface="+mj-lt"/>
              <a:buAutoNum type="arabicPeriod"/>
            </a:pPr>
            <a:endParaRPr lang="en-US" sz="2000" dirty="0">
              <a:latin typeface="Arial" pitchFamily="34" charset="0"/>
              <a:cs typeface="Arial" pitchFamily="34" charset="0"/>
            </a:endParaRPr>
          </a:p>
          <a:p>
            <a:pPr marL="457200" indent="-457200" algn="l" rtl="0">
              <a:buFont typeface="+mj-lt"/>
              <a:buAutoNum type="arabicPeriod"/>
            </a:pPr>
            <a:endParaRPr lang="en-US" sz="2000" dirty="0">
              <a:latin typeface="Arial" pitchFamily="34" charset="0"/>
              <a:cs typeface="Arial" pitchFamily="34" charset="0"/>
            </a:endParaRPr>
          </a:p>
          <a:p>
            <a:pPr marL="457200" indent="-457200" algn="l" rtl="0">
              <a:buFont typeface="+mj-lt"/>
              <a:buAutoNum type="arabicPeriod"/>
            </a:pPr>
            <a:r>
              <a:rPr lang="en-US" sz="2000" dirty="0">
                <a:latin typeface="Arial" pitchFamily="34" charset="0"/>
                <a:cs typeface="Arial" pitchFamily="34" charset="0"/>
              </a:rPr>
              <a:t>Recruitment of initiator tRNA </a:t>
            </a:r>
          </a:p>
          <a:p>
            <a:pPr marL="457200" indent="-457200" algn="l" rtl="0">
              <a:buNone/>
            </a:pPr>
            <a:r>
              <a:rPr lang="en-US" sz="2000" dirty="0">
                <a:latin typeface="Arial" pitchFamily="34" charset="0"/>
                <a:cs typeface="Arial" pitchFamily="34" charset="0"/>
              </a:rPr>
              <a:t>       carrying formylmethionine  </a:t>
            </a:r>
          </a:p>
          <a:p>
            <a:pPr marL="457200" indent="-457200" algn="l" rtl="0">
              <a:buNone/>
            </a:pPr>
            <a:endParaRPr lang="en-US" sz="2000" dirty="0">
              <a:latin typeface="Arial" pitchFamily="34" charset="0"/>
              <a:cs typeface="Arial" pitchFamily="34" charset="0"/>
            </a:endParaRPr>
          </a:p>
          <a:p>
            <a:pPr marL="457200" indent="-457200" algn="l" rtl="0">
              <a:buNone/>
            </a:pPr>
            <a:endParaRPr lang="en-US" sz="2000" dirty="0">
              <a:latin typeface="Arial" pitchFamily="34" charset="0"/>
              <a:cs typeface="Arial" pitchFamily="34" charset="0"/>
            </a:endParaRPr>
          </a:p>
          <a:p>
            <a:pPr marL="457200" indent="-457200" algn="l" rtl="0">
              <a:buNone/>
            </a:pPr>
            <a:endParaRPr lang="en-US" sz="2000" dirty="0">
              <a:latin typeface="Arial" pitchFamily="34" charset="0"/>
              <a:cs typeface="Arial" pitchFamily="34" charset="0"/>
            </a:endParaRPr>
          </a:p>
          <a:p>
            <a:pPr marL="457200" indent="-457200" algn="l" rtl="0">
              <a:buNone/>
            </a:pPr>
            <a:endParaRPr lang="en-US" sz="2000" dirty="0">
              <a:latin typeface="Arial" pitchFamily="34" charset="0"/>
              <a:cs typeface="Arial" pitchFamily="34" charset="0"/>
            </a:endParaRPr>
          </a:p>
          <a:p>
            <a:pPr marL="457200" indent="-457200" algn="l" rtl="0">
              <a:buFont typeface="+mj-lt"/>
              <a:buAutoNum type="arabicPeriod" startAt="3"/>
            </a:pPr>
            <a:r>
              <a:rPr lang="en-US" sz="2000" dirty="0">
                <a:latin typeface="Arial" pitchFamily="34" charset="0"/>
                <a:cs typeface="Arial" pitchFamily="34" charset="0"/>
              </a:rPr>
              <a:t>Dissociation of IFs and </a:t>
            </a:r>
          </a:p>
          <a:p>
            <a:pPr marL="457200" indent="-457200" algn="l" rtl="0">
              <a:buNone/>
            </a:pPr>
            <a:r>
              <a:rPr lang="en-US" sz="2000" dirty="0">
                <a:latin typeface="Arial" pitchFamily="34" charset="0"/>
                <a:cs typeface="Arial" pitchFamily="34" charset="0"/>
              </a:rPr>
              <a:t>      binding of large ribosomal subunit</a:t>
            </a:r>
          </a:p>
          <a:p>
            <a:pPr marL="457200" indent="-457200" algn="l" rtl="0">
              <a:buFont typeface="+mj-lt"/>
              <a:buAutoNum type="arabicPeriod" startAt="3"/>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10" name="مستطيل 9">
            <a:extLst>
              <a:ext uri="{FF2B5EF4-FFF2-40B4-BE49-F238E27FC236}">
                <a16:creationId xmlns:a16="http://schemas.microsoft.com/office/drawing/2014/main" id="{1F6D46D4-EE2E-A74C-BD6F-8C619C06944B}"/>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1" name="Group 10">
            <a:extLst>
              <a:ext uri="{FF2B5EF4-FFF2-40B4-BE49-F238E27FC236}">
                <a16:creationId xmlns:a16="http://schemas.microsoft.com/office/drawing/2014/main" id="{B440DA52-3DFE-3442-B150-E870467CD64A}"/>
              </a:ext>
            </a:extLst>
          </p:cNvPr>
          <p:cNvGrpSpPr/>
          <p:nvPr/>
        </p:nvGrpSpPr>
        <p:grpSpPr>
          <a:xfrm>
            <a:off x="7892480" y="-27384"/>
            <a:ext cx="1288032" cy="1305436"/>
            <a:chOff x="7892480" y="-27384"/>
            <a:chExt cx="1288032" cy="1305436"/>
          </a:xfrm>
        </p:grpSpPr>
        <p:pic>
          <p:nvPicPr>
            <p:cNvPr id="12" name="Picture 11">
              <a:extLst>
                <a:ext uri="{FF2B5EF4-FFF2-40B4-BE49-F238E27FC236}">
                  <a16:creationId xmlns:a16="http://schemas.microsoft.com/office/drawing/2014/main" id="{DB9DDCA1-4456-944A-8E6C-8442F09A6B4B}"/>
                </a:ext>
              </a:extLst>
            </p:cNvPr>
            <p:cNvPicPr>
              <a:picLocks noChangeAspect="1"/>
            </p:cNvPicPr>
            <p:nvPr/>
          </p:nvPicPr>
          <p:blipFill rotWithShape="1">
            <a:blip r:embed="rId5"/>
            <a:srcRect t="13352"/>
            <a:stretch/>
          </p:blipFill>
          <p:spPr>
            <a:xfrm>
              <a:off x="7892480" y="-27384"/>
              <a:ext cx="1251520" cy="1224136"/>
            </a:xfrm>
            <a:prstGeom prst="rect">
              <a:avLst/>
            </a:prstGeom>
          </p:spPr>
        </p:pic>
        <p:sp>
          <p:nvSpPr>
            <p:cNvPr id="13" name="Rectangle 12">
              <a:extLst>
                <a:ext uri="{FF2B5EF4-FFF2-40B4-BE49-F238E27FC236}">
                  <a16:creationId xmlns:a16="http://schemas.microsoft.com/office/drawing/2014/main" id="{F20C2C6A-E5DD-3D4B-905B-3A67324155BE}"/>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extLst>
      <p:ext uri="{BB962C8B-B14F-4D97-AF65-F5344CB8AC3E}">
        <p14:creationId xmlns:p14="http://schemas.microsoft.com/office/powerpoint/2010/main" val="412146973"/>
      </p:ext>
    </p:extLst>
  </p:cSld>
  <p:clrMapOvr>
    <a:masterClrMapping/>
  </p:clrMapOvr>
  <mc:AlternateContent xmlns:mc="http://schemas.openxmlformats.org/markup-compatibility/2006" xmlns:p14="http://schemas.microsoft.com/office/powerpoint/2010/main">
    <mc:Choice Requires="p14">
      <p:transition spd="slow" p14:dur="2000" advTm="95746"/>
    </mc:Choice>
    <mc:Fallback xmlns="">
      <p:transition spd="slow" advTm="9574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4. Translation Control  </a:t>
            </a:r>
            <a:endParaRPr lang="ar-JO" sz="3200" b="1" dirty="0">
              <a:solidFill>
                <a:srgbClr val="C00000"/>
              </a:solidFill>
            </a:endParaRPr>
          </a:p>
        </p:txBody>
      </p:sp>
      <p:sp>
        <p:nvSpPr>
          <p:cNvPr id="7" name="عنصر نائب للمحتوى 2"/>
          <p:cNvSpPr>
            <a:spLocks noGrp="1"/>
          </p:cNvSpPr>
          <p:nvPr>
            <p:ph idx="1"/>
          </p:nvPr>
        </p:nvSpPr>
        <p:spPr>
          <a:xfrm>
            <a:off x="467544" y="1196752"/>
            <a:ext cx="8464610" cy="5472226"/>
          </a:xfrm>
        </p:spPr>
        <p:txBody>
          <a:bodyPr>
            <a:normAutofit/>
          </a:bodyPr>
          <a:lstStyle/>
          <a:p>
            <a:pPr algn="l" rtl="0"/>
            <a:r>
              <a:rPr lang="en-US" sz="2400" dirty="0">
                <a:latin typeface="Arial" pitchFamily="34" charset="0"/>
                <a:cs typeface="Arial" pitchFamily="34" charset="0"/>
              </a:rPr>
              <a:t>There are several mechanisms of translation initiation regulation:</a:t>
            </a:r>
          </a:p>
          <a:p>
            <a:pPr marL="0" indent="0" algn="l" rtl="0">
              <a:buNone/>
            </a:pPr>
            <a:endParaRPr lang="en-US" sz="600" dirty="0">
              <a:latin typeface="Arial" pitchFamily="34" charset="0"/>
              <a:cs typeface="Arial" pitchFamily="34" charset="0"/>
            </a:endParaRPr>
          </a:p>
          <a:p>
            <a:pPr marL="457200" indent="-457200" algn="l" rtl="0">
              <a:buFont typeface="+mj-lt"/>
              <a:buAutoNum type="arabicPeriod"/>
            </a:pPr>
            <a:r>
              <a:rPr lang="en-US" sz="2400" dirty="0">
                <a:latin typeface="Arial" pitchFamily="34" charset="0"/>
                <a:cs typeface="Arial" pitchFamily="34" charset="0"/>
              </a:rPr>
              <a:t>Translational repressor proteins: RNA-binding proteins which bind to and block the Shine-Dalgarno sequence. Similarly in eukaryotes, translational repressors bind 5’ end of mRNA or 3’ end thus inhibit the translation initiation by interfering with the communication step between 5’ cap and 3’ poly A tail required for </a:t>
            </a:r>
          </a:p>
          <a:p>
            <a:pPr marL="0" indent="0" algn="l" rtl="0">
              <a:buNone/>
            </a:pPr>
            <a:r>
              <a:rPr lang="en-US" sz="2400" dirty="0">
                <a:latin typeface="Arial" pitchFamily="34" charset="0"/>
                <a:cs typeface="Arial" pitchFamily="34" charset="0"/>
              </a:rPr>
              <a:t>     efficient translation initiation </a:t>
            </a:r>
          </a:p>
          <a:p>
            <a:pPr marL="0" indent="0" algn="l" rtl="0">
              <a:buNone/>
            </a:pPr>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9" name="Picture 2">
            <a:extLst>
              <a:ext uri="{FF2B5EF4-FFF2-40B4-BE49-F238E27FC236}">
                <a16:creationId xmlns:a16="http://schemas.microsoft.com/office/drawing/2014/main" id="{587CE5D4-4744-2A4B-943E-060E92C2C422}"/>
              </a:ext>
            </a:extLst>
          </p:cNvPr>
          <p:cNvPicPr>
            <a:picLocks noChangeAspect="1" noChangeArrowheads="1"/>
          </p:cNvPicPr>
          <p:nvPr/>
        </p:nvPicPr>
        <p:blipFill>
          <a:blip r:embed="rId3"/>
          <a:srcRect l="5192" t="2225" r="5267" b="11924"/>
          <a:stretch>
            <a:fillRect/>
          </a:stretch>
        </p:blipFill>
        <p:spPr bwMode="auto">
          <a:xfrm>
            <a:off x="5103416" y="4058263"/>
            <a:ext cx="4005088" cy="2827121"/>
          </a:xfrm>
          <a:prstGeom prst="rect">
            <a:avLst/>
          </a:prstGeom>
          <a:noFill/>
          <a:ln w="9525">
            <a:noFill/>
            <a:miter lim="800000"/>
            <a:headEnd/>
            <a:tailEnd/>
          </a:ln>
          <a:effectLst/>
        </p:spPr>
      </p:pic>
      <p:sp>
        <p:nvSpPr>
          <p:cNvPr id="8" name="مستطيل 9">
            <a:extLst>
              <a:ext uri="{FF2B5EF4-FFF2-40B4-BE49-F238E27FC236}">
                <a16:creationId xmlns:a16="http://schemas.microsoft.com/office/drawing/2014/main" id="{4340B07A-3A75-6842-B884-3DE78AB841F0}"/>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0" name="Group 9">
            <a:extLst>
              <a:ext uri="{FF2B5EF4-FFF2-40B4-BE49-F238E27FC236}">
                <a16:creationId xmlns:a16="http://schemas.microsoft.com/office/drawing/2014/main" id="{BD377546-2DB8-D244-87EA-E2C6236CD33C}"/>
              </a:ext>
            </a:extLst>
          </p:cNvPr>
          <p:cNvGrpSpPr/>
          <p:nvPr/>
        </p:nvGrpSpPr>
        <p:grpSpPr>
          <a:xfrm>
            <a:off x="7892480" y="-27384"/>
            <a:ext cx="1288032" cy="1305436"/>
            <a:chOff x="7892480" y="-27384"/>
            <a:chExt cx="1288032" cy="1305436"/>
          </a:xfrm>
        </p:grpSpPr>
        <p:pic>
          <p:nvPicPr>
            <p:cNvPr id="11" name="Picture 10">
              <a:extLst>
                <a:ext uri="{FF2B5EF4-FFF2-40B4-BE49-F238E27FC236}">
                  <a16:creationId xmlns:a16="http://schemas.microsoft.com/office/drawing/2014/main" id="{5232336D-7E9E-D540-A079-05516249E122}"/>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2" name="Rectangle 11">
              <a:extLst>
                <a:ext uri="{FF2B5EF4-FFF2-40B4-BE49-F238E27FC236}">
                  <a16:creationId xmlns:a16="http://schemas.microsoft.com/office/drawing/2014/main" id="{2AFDAB1F-573A-EA4A-88BF-B51DD0E6DD57}"/>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509967186"/>
      </p:ext>
    </p:extLst>
  </p:cSld>
  <p:clrMapOvr>
    <a:masterClrMapping/>
  </p:clrMapOvr>
  <mc:AlternateContent xmlns:mc="http://schemas.openxmlformats.org/markup-compatibility/2006" xmlns:p14="http://schemas.microsoft.com/office/powerpoint/2010/main">
    <mc:Choice Requires="p14">
      <p:transition spd="slow" p14:dur="2000" advTm="112944"/>
    </mc:Choice>
    <mc:Fallback xmlns="">
      <p:transition spd="slow" advTm="112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checkerboard(across)">
                                      <p:cBhvr>
                                        <p:cTn id="12" dur="500"/>
                                        <p:tgtEl>
                                          <p:spTgt spid="7">
                                            <p:txEl>
                                              <p:pRg st="3" end="3"/>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4. Translation Control  </a:t>
            </a:r>
            <a:endParaRPr lang="ar-JO" sz="3200" b="1" dirty="0">
              <a:solidFill>
                <a:srgbClr val="C00000"/>
              </a:solidFill>
            </a:endParaRPr>
          </a:p>
        </p:txBody>
      </p:sp>
      <p:sp>
        <p:nvSpPr>
          <p:cNvPr id="7" name="عنصر نائب للمحتوى 2"/>
          <p:cNvSpPr>
            <a:spLocks noGrp="1"/>
          </p:cNvSpPr>
          <p:nvPr>
            <p:ph idx="1"/>
          </p:nvPr>
        </p:nvSpPr>
        <p:spPr>
          <a:xfrm>
            <a:off x="428596" y="1313790"/>
            <a:ext cx="8572560" cy="5643602"/>
          </a:xfrm>
          <a:noFill/>
        </p:spPr>
        <p:txBody>
          <a:bodyPr>
            <a:normAutofit/>
          </a:bodyPr>
          <a:lstStyle/>
          <a:p>
            <a:pPr marL="457200" indent="-457200" algn="l" rtl="0">
              <a:buFont typeface="+mj-lt"/>
              <a:buAutoNum type="arabicPeriod" startAt="2"/>
            </a:pPr>
            <a:r>
              <a:rPr lang="en-US" sz="2400" dirty="0">
                <a:latin typeface="Arial" pitchFamily="34" charset="0"/>
                <a:cs typeface="Arial" pitchFamily="34" charset="0"/>
              </a:rPr>
              <a:t>Antisense RNA: a short RNA </a:t>
            </a:r>
          </a:p>
          <a:p>
            <a:pPr marL="0" indent="0" algn="l" rtl="0">
              <a:buNone/>
            </a:pPr>
            <a:r>
              <a:rPr lang="en-US" sz="2400" dirty="0">
                <a:latin typeface="Arial" pitchFamily="34" charset="0"/>
                <a:cs typeface="Arial" pitchFamily="34" charset="0"/>
              </a:rPr>
              <a:t>sequence (miRNAs) which binds                                    specific complementary sequence                                           of mRNA (near the AUG start codon)                                   and blocks the translation initiation</a:t>
            </a:r>
          </a:p>
          <a:p>
            <a:pPr marL="457200" indent="-457200" algn="l" rtl="0">
              <a:buFont typeface="+mj-lt"/>
              <a:buAutoNum type="arabicPeriod" startAt="2"/>
            </a:pPr>
            <a:endParaRPr lang="en-US" sz="2400" dirty="0">
              <a:latin typeface="Arial" pitchFamily="34" charset="0"/>
              <a:cs typeface="Arial" pitchFamily="34" charset="0"/>
            </a:endParaRPr>
          </a:p>
          <a:p>
            <a:pPr marL="0" indent="0" algn="l" rtl="0">
              <a:buNone/>
            </a:pPr>
            <a:r>
              <a:rPr lang="en-US" sz="2400" dirty="0">
                <a:latin typeface="Arial" pitchFamily="34" charset="0"/>
                <a:cs typeface="Arial" pitchFamily="34" charset="0"/>
              </a:rPr>
              <a:t>Morpholinos (synthetic molecules) are widely used in research as a technique for gene silencing </a:t>
            </a:r>
          </a:p>
        </p:txBody>
      </p:sp>
      <p:pic>
        <p:nvPicPr>
          <p:cNvPr id="14" name="Picture 3">
            <a:extLst>
              <a:ext uri="{FF2B5EF4-FFF2-40B4-BE49-F238E27FC236}">
                <a16:creationId xmlns:a16="http://schemas.microsoft.com/office/drawing/2014/main" id="{1188486A-DE51-4A4B-A095-1B12CC560F44}"/>
              </a:ext>
            </a:extLst>
          </p:cNvPr>
          <p:cNvPicPr>
            <a:picLocks noChangeAspect="1" noChangeArrowheads="1"/>
          </p:cNvPicPr>
          <p:nvPr/>
        </p:nvPicPr>
        <p:blipFill>
          <a:blip r:embed="rId4"/>
          <a:srcRect l="3922" t="6642" r="7843" b="7401"/>
          <a:stretch>
            <a:fillRect/>
          </a:stretch>
        </p:blipFill>
        <p:spPr bwMode="auto">
          <a:xfrm>
            <a:off x="5549379" y="1549952"/>
            <a:ext cx="3523215" cy="1879048"/>
          </a:xfrm>
          <a:prstGeom prst="rect">
            <a:avLst/>
          </a:prstGeom>
          <a:noFill/>
          <a:ln w="9525">
            <a:noFill/>
            <a:miter lim="800000"/>
            <a:headEnd/>
            <a:tailEnd/>
          </a:ln>
          <a:effectLst/>
        </p:spPr>
      </p:pic>
      <p:pic>
        <p:nvPicPr>
          <p:cNvPr id="1025" name="Picture 1" descr="page1image64952">
            <a:extLst>
              <a:ext uri="{FF2B5EF4-FFF2-40B4-BE49-F238E27FC236}">
                <a16:creationId xmlns:a16="http://schemas.microsoft.com/office/drawing/2014/main" id="{9AF2C42B-2D57-BE41-9EE9-CB0E22FF4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04" t="40474" r="4418" b="10267"/>
          <a:stretch/>
        </p:blipFill>
        <p:spPr bwMode="auto">
          <a:xfrm>
            <a:off x="2123728" y="4653136"/>
            <a:ext cx="5616624" cy="1984822"/>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9">
            <a:extLst>
              <a:ext uri="{FF2B5EF4-FFF2-40B4-BE49-F238E27FC236}">
                <a16:creationId xmlns:a16="http://schemas.microsoft.com/office/drawing/2014/main" id="{540FDA4A-8353-5046-9061-BE96059D5B80}"/>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0" name="Group 9">
            <a:extLst>
              <a:ext uri="{FF2B5EF4-FFF2-40B4-BE49-F238E27FC236}">
                <a16:creationId xmlns:a16="http://schemas.microsoft.com/office/drawing/2014/main" id="{BCEAD3EC-44FB-1346-8C92-74BD8E229C2E}"/>
              </a:ext>
            </a:extLst>
          </p:cNvPr>
          <p:cNvGrpSpPr/>
          <p:nvPr/>
        </p:nvGrpSpPr>
        <p:grpSpPr>
          <a:xfrm>
            <a:off x="7892480" y="-27384"/>
            <a:ext cx="1288032" cy="1305436"/>
            <a:chOff x="7892480" y="-27384"/>
            <a:chExt cx="1288032" cy="1305436"/>
          </a:xfrm>
        </p:grpSpPr>
        <p:pic>
          <p:nvPicPr>
            <p:cNvPr id="11" name="Picture 10">
              <a:extLst>
                <a:ext uri="{FF2B5EF4-FFF2-40B4-BE49-F238E27FC236}">
                  <a16:creationId xmlns:a16="http://schemas.microsoft.com/office/drawing/2014/main" id="{541ABE41-2C1E-9145-B79E-4C508CFCC92B}"/>
                </a:ext>
              </a:extLst>
            </p:cNvPr>
            <p:cNvPicPr>
              <a:picLocks noChangeAspect="1"/>
            </p:cNvPicPr>
            <p:nvPr/>
          </p:nvPicPr>
          <p:blipFill rotWithShape="1">
            <a:blip r:embed="rId6"/>
            <a:srcRect t="13352"/>
            <a:stretch/>
          </p:blipFill>
          <p:spPr>
            <a:xfrm>
              <a:off x="7892480" y="-27384"/>
              <a:ext cx="1251520" cy="1224136"/>
            </a:xfrm>
            <a:prstGeom prst="rect">
              <a:avLst/>
            </a:prstGeom>
          </p:spPr>
        </p:pic>
        <p:sp>
          <p:nvSpPr>
            <p:cNvPr id="12" name="Rectangle 11">
              <a:extLst>
                <a:ext uri="{FF2B5EF4-FFF2-40B4-BE49-F238E27FC236}">
                  <a16:creationId xmlns:a16="http://schemas.microsoft.com/office/drawing/2014/main" id="{B42EAC56-82DC-C846-BCCF-B0C6AF1F02D4}"/>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1403971735"/>
      </p:ext>
    </p:extLst>
  </p:cSld>
  <p:clrMapOvr>
    <a:masterClrMapping/>
  </p:clrMapOvr>
  <mc:AlternateContent xmlns:mc="http://schemas.openxmlformats.org/markup-compatibility/2006" xmlns:p14="http://schemas.microsoft.com/office/powerpoint/2010/main">
    <mc:Choice Requires="p14">
      <p:transition spd="slow" p14:dur="2000" advTm="277701"/>
    </mc:Choice>
    <mc:Fallback xmlns="">
      <p:transition spd="slow" advTm="277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checkerboard(across)">
                                      <p:cBhvr>
                                        <p:cTn id="12"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a:p>
        </p:txBody>
      </p:sp>
      <p:sp>
        <p:nvSpPr>
          <p:cNvPr id="15" name="Rectangle 14">
            <a:extLst>
              <a:ext uri="{FF2B5EF4-FFF2-40B4-BE49-F238E27FC236}">
                <a16:creationId xmlns:a16="http://schemas.microsoft.com/office/drawing/2014/main" id="{60547FFD-146B-5F49-9E53-1070E0F30DDE}"/>
              </a:ext>
            </a:extLst>
          </p:cNvPr>
          <p:cNvSpPr/>
          <p:nvPr/>
        </p:nvSpPr>
        <p:spPr>
          <a:xfrm>
            <a:off x="1142700" y="908720"/>
            <a:ext cx="6858609" cy="2862322"/>
          </a:xfrm>
          <a:prstGeom prst="rect">
            <a:avLst/>
          </a:prstGeom>
          <a:noFill/>
        </p:spPr>
        <p:txBody>
          <a:bodyPr wrap="none" lIns="91440" tIns="45720" rIns="91440" bIns="45720">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  </a:t>
            </a:r>
          </a:p>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&amp;</a:t>
            </a:r>
          </a:p>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Take Home Message </a:t>
            </a:r>
          </a:p>
        </p:txBody>
      </p:sp>
      <p:grpSp>
        <p:nvGrpSpPr>
          <p:cNvPr id="23" name="Group 22">
            <a:extLst>
              <a:ext uri="{FF2B5EF4-FFF2-40B4-BE49-F238E27FC236}">
                <a16:creationId xmlns:a16="http://schemas.microsoft.com/office/drawing/2014/main" id="{E34928A4-57D9-0544-ACDD-038D78172C75}"/>
              </a:ext>
            </a:extLst>
          </p:cNvPr>
          <p:cNvGrpSpPr/>
          <p:nvPr/>
        </p:nvGrpSpPr>
        <p:grpSpPr>
          <a:xfrm>
            <a:off x="1142695" y="764704"/>
            <a:ext cx="6858609" cy="3175903"/>
            <a:chOff x="1142695" y="1167135"/>
            <a:chExt cx="6858609" cy="3175903"/>
          </a:xfrm>
        </p:grpSpPr>
        <p:sp>
          <p:nvSpPr>
            <p:cNvPr id="20" name="Rectangle 19">
              <a:extLst>
                <a:ext uri="{FF2B5EF4-FFF2-40B4-BE49-F238E27FC236}">
                  <a16:creationId xmlns:a16="http://schemas.microsoft.com/office/drawing/2014/main" id="{ACAC1F2B-DE50-7143-9626-9427C23CA546}"/>
                </a:ext>
              </a:extLst>
            </p:cNvPr>
            <p:cNvSpPr/>
            <p:nvPr/>
          </p:nvSpPr>
          <p:spPr>
            <a:xfrm>
              <a:off x="1142695" y="3327375"/>
              <a:ext cx="6858609" cy="1015663"/>
            </a:xfrm>
            <a:prstGeom prst="rect">
              <a:avLst/>
            </a:prstGeom>
            <a:noFill/>
          </p:spPr>
          <p:txBody>
            <a:bodyPr wrap="none" lIns="91440" tIns="45720" rIns="91440" bIns="45720">
              <a:spAutoFit/>
            </a:bodyPr>
            <a:lstStyle/>
            <a:p>
              <a:pPr algn="ct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Take Home Message </a:t>
              </a:r>
              <a:endParaRPr lang="en-GB"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1" name="Rectangle 20">
              <a:extLst>
                <a:ext uri="{FF2B5EF4-FFF2-40B4-BE49-F238E27FC236}">
                  <a16:creationId xmlns:a16="http://schemas.microsoft.com/office/drawing/2014/main" id="{C282D400-9988-1749-92AA-687545DFC3CA}"/>
                </a:ext>
              </a:extLst>
            </p:cNvPr>
            <p:cNvSpPr/>
            <p:nvPr/>
          </p:nvSpPr>
          <p:spPr>
            <a:xfrm>
              <a:off x="2771800" y="1167135"/>
              <a:ext cx="3408497" cy="1015663"/>
            </a:xfrm>
            <a:prstGeom prst="rect">
              <a:avLst/>
            </a:prstGeom>
            <a:noFill/>
          </p:spPr>
          <p:txBody>
            <a:bodyPr wrap="none" lIns="91440" tIns="45720" rIns="91440" bIns="45720">
              <a:spAutoFit/>
            </a:bodyPr>
            <a:lstStyle/>
            <a:p>
              <a:pPr algn="ct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Summary </a:t>
              </a:r>
              <a:endParaRPr lang="en-GB"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2" name="Rectangle 21">
              <a:extLst>
                <a:ext uri="{FF2B5EF4-FFF2-40B4-BE49-F238E27FC236}">
                  <a16:creationId xmlns:a16="http://schemas.microsoft.com/office/drawing/2014/main" id="{720848DF-C9B6-4142-B5F4-61443148DB5E}"/>
                </a:ext>
              </a:extLst>
            </p:cNvPr>
            <p:cNvSpPr/>
            <p:nvPr/>
          </p:nvSpPr>
          <p:spPr>
            <a:xfrm>
              <a:off x="4205559" y="2326814"/>
              <a:ext cx="726481" cy="1015663"/>
            </a:xfrm>
            <a:prstGeom prst="rect">
              <a:avLst/>
            </a:prstGeom>
            <a:noFill/>
          </p:spPr>
          <p:txBody>
            <a:bodyPr wrap="none" lIns="91440" tIns="45720" rIns="91440" bIns="45720">
              <a:spAutoFit/>
            </a:bodyPr>
            <a:lstStyle/>
            <a:p>
              <a:pPr algn="ct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&amp;</a:t>
              </a:r>
              <a:endParaRPr lang="en-GB"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12" name="مستطيل 9">
            <a:extLst>
              <a:ext uri="{FF2B5EF4-FFF2-40B4-BE49-F238E27FC236}">
                <a16:creationId xmlns:a16="http://schemas.microsoft.com/office/drawing/2014/main" id="{54115FEB-9F0E-6549-A0D2-2FD902842F13}"/>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3" name="Group 12">
            <a:extLst>
              <a:ext uri="{FF2B5EF4-FFF2-40B4-BE49-F238E27FC236}">
                <a16:creationId xmlns:a16="http://schemas.microsoft.com/office/drawing/2014/main" id="{3CFCE8DD-504B-234A-93E6-93B1722E05BC}"/>
              </a:ext>
            </a:extLst>
          </p:cNvPr>
          <p:cNvGrpSpPr/>
          <p:nvPr/>
        </p:nvGrpSpPr>
        <p:grpSpPr>
          <a:xfrm>
            <a:off x="7892480" y="-27384"/>
            <a:ext cx="1288032" cy="1305436"/>
            <a:chOff x="7892480" y="-27384"/>
            <a:chExt cx="1288032" cy="1305436"/>
          </a:xfrm>
        </p:grpSpPr>
        <p:pic>
          <p:nvPicPr>
            <p:cNvPr id="14" name="Picture 13">
              <a:extLst>
                <a:ext uri="{FF2B5EF4-FFF2-40B4-BE49-F238E27FC236}">
                  <a16:creationId xmlns:a16="http://schemas.microsoft.com/office/drawing/2014/main" id="{DFF9FA37-5ECC-C049-963F-40D58DB8C6A0}"/>
                </a:ext>
              </a:extLst>
            </p:cNvPr>
            <p:cNvPicPr>
              <a:picLocks noChangeAspect="1"/>
            </p:cNvPicPr>
            <p:nvPr/>
          </p:nvPicPr>
          <p:blipFill rotWithShape="1">
            <a:blip r:embed="rId4"/>
            <a:srcRect t="13352"/>
            <a:stretch/>
          </p:blipFill>
          <p:spPr>
            <a:xfrm>
              <a:off x="7892480" y="-27384"/>
              <a:ext cx="1251520" cy="1224136"/>
            </a:xfrm>
            <a:prstGeom prst="rect">
              <a:avLst/>
            </a:prstGeom>
          </p:spPr>
        </p:pic>
        <p:sp>
          <p:nvSpPr>
            <p:cNvPr id="16" name="Rectangle 15">
              <a:extLst>
                <a:ext uri="{FF2B5EF4-FFF2-40B4-BE49-F238E27FC236}">
                  <a16:creationId xmlns:a16="http://schemas.microsoft.com/office/drawing/2014/main" id="{77FEDA61-5093-AD42-9D8A-8CCE462864CB}"/>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grpSp>
        <p:nvGrpSpPr>
          <p:cNvPr id="4" name="Group 3">
            <a:extLst>
              <a:ext uri="{FF2B5EF4-FFF2-40B4-BE49-F238E27FC236}">
                <a16:creationId xmlns:a16="http://schemas.microsoft.com/office/drawing/2014/main" id="{CB422D68-90A5-2245-8F0E-F8C94E83BF97}"/>
              </a:ext>
            </a:extLst>
          </p:cNvPr>
          <p:cNvGrpSpPr/>
          <p:nvPr/>
        </p:nvGrpSpPr>
        <p:grpSpPr>
          <a:xfrm>
            <a:off x="3995936" y="4772620"/>
            <a:ext cx="1346200" cy="1536700"/>
            <a:chOff x="3895699" y="4649584"/>
            <a:chExt cx="1346200" cy="1536700"/>
          </a:xfrm>
        </p:grpSpPr>
        <p:pic>
          <p:nvPicPr>
            <p:cNvPr id="3" name="Picture 2">
              <a:extLst>
                <a:ext uri="{FF2B5EF4-FFF2-40B4-BE49-F238E27FC236}">
                  <a16:creationId xmlns:a16="http://schemas.microsoft.com/office/drawing/2014/main" id="{59ED9A66-9E4B-CA45-B74F-BADAF19C7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699" y="4649584"/>
              <a:ext cx="1346200" cy="1536700"/>
            </a:xfrm>
            <a:prstGeom prst="rect">
              <a:avLst/>
            </a:prstGeom>
            <a:ln>
              <a:noFill/>
            </a:ln>
          </p:spPr>
        </p:pic>
        <p:sp>
          <p:nvSpPr>
            <p:cNvPr id="18" name="TextBox 17">
              <a:extLst>
                <a:ext uri="{FF2B5EF4-FFF2-40B4-BE49-F238E27FC236}">
                  <a16:creationId xmlns:a16="http://schemas.microsoft.com/office/drawing/2014/main" id="{61D255A2-54B6-1845-9DAC-2E308645FDF7}"/>
                </a:ext>
              </a:extLst>
            </p:cNvPr>
            <p:cNvSpPr txBox="1"/>
            <p:nvPr/>
          </p:nvSpPr>
          <p:spPr>
            <a:xfrm>
              <a:off x="4120089" y="5805264"/>
              <a:ext cx="955967" cy="369332"/>
            </a:xfrm>
            <a:prstGeom prst="rect">
              <a:avLst/>
            </a:prstGeom>
            <a:noFill/>
          </p:spPr>
          <p:txBody>
            <a:bodyPr wrap="none" rtlCol="0">
              <a:spAutoFit/>
            </a:bodyPr>
            <a:lstStyle/>
            <a:p>
              <a:r>
                <a:rPr lang="en-GB" b="1" dirty="0">
                  <a:solidFill>
                    <a:srgbClr val="7030A0"/>
                  </a:solidFill>
                </a:rPr>
                <a:t>pp5egcs</a:t>
              </a:r>
            </a:p>
          </p:txBody>
        </p:sp>
      </p:grpSp>
    </p:spTree>
    <p:custDataLst>
      <p:tags r:id="rId1"/>
    </p:custDataLst>
    <p:extLst>
      <p:ext uri="{BB962C8B-B14F-4D97-AF65-F5344CB8AC3E}">
        <p14:creationId xmlns:p14="http://schemas.microsoft.com/office/powerpoint/2010/main" val="1132590023"/>
      </p:ext>
    </p:extLst>
  </p:cSld>
  <p:clrMapOvr>
    <a:masterClrMapping/>
  </p:clrMapOvr>
  <mc:AlternateContent xmlns:mc="http://schemas.openxmlformats.org/markup-compatibility/2006" xmlns:p14="http://schemas.microsoft.com/office/powerpoint/2010/main">
    <mc:Choice Requires="p14">
      <p:transition spd="slow" p14:dur="2000" advTm="788440"/>
    </mc:Choice>
    <mc:Fallback xmlns="">
      <p:transition spd="slow" advTm="7884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a:solidFill>
                  <a:srgbClr val="C00000"/>
                </a:solidFill>
              </a:rPr>
              <a:t>Gene Expression</a:t>
            </a:r>
            <a:endParaRPr lang="ar-JO" sz="3600" dirty="0">
              <a:solidFill>
                <a:srgbClr val="C00000"/>
              </a:solidFill>
            </a:endParaRPr>
          </a:p>
        </p:txBody>
      </p:sp>
      <p:sp>
        <p:nvSpPr>
          <p:cNvPr id="7" name="عنصر نائب للمحتوى 2"/>
          <p:cNvSpPr>
            <a:spLocks noGrp="1"/>
          </p:cNvSpPr>
          <p:nvPr>
            <p:ph idx="1"/>
          </p:nvPr>
        </p:nvSpPr>
        <p:spPr>
          <a:xfrm>
            <a:off x="500034" y="1196752"/>
            <a:ext cx="8643966" cy="6103580"/>
          </a:xfrm>
        </p:spPr>
        <p:txBody>
          <a:bodyPr>
            <a:normAutofit/>
          </a:bodyPr>
          <a:lstStyle/>
          <a:p>
            <a:pPr algn="l" rtl="0"/>
            <a:r>
              <a:rPr lang="en-US" sz="2400" dirty="0">
                <a:latin typeface="Arial" pitchFamily="34" charset="0"/>
                <a:cs typeface="Arial" pitchFamily="34" charset="0"/>
              </a:rPr>
              <a:t>Different cell types synthesize and accumulate different sets</a:t>
            </a:r>
          </a:p>
          <a:p>
            <a:pPr algn="l" rtl="0">
              <a:buNone/>
            </a:pPr>
            <a:r>
              <a:rPr lang="en-US" sz="2400" dirty="0">
                <a:latin typeface="Arial" pitchFamily="34" charset="0"/>
                <a:cs typeface="Arial" pitchFamily="34" charset="0"/>
              </a:rPr>
              <a:t>    of RNA and proteins (</a:t>
            </a:r>
            <a:r>
              <a:rPr lang="en-US" sz="2400" dirty="0">
                <a:solidFill>
                  <a:srgbClr val="C00000"/>
                </a:solidFill>
                <a:latin typeface="Arial" pitchFamily="34" charset="0"/>
                <a:cs typeface="Arial" pitchFamily="34" charset="0"/>
              </a:rPr>
              <a:t>Hemoglobin in RBCs</a:t>
            </a:r>
            <a:r>
              <a:rPr lang="en-US" sz="2400" dirty="0">
                <a:latin typeface="Arial" pitchFamily="34" charset="0"/>
                <a:cs typeface="Arial" pitchFamily="34" charset="0"/>
              </a:rPr>
              <a:t>)</a:t>
            </a:r>
          </a:p>
          <a:p>
            <a:pPr algn="l" rtl="0"/>
            <a:endParaRPr lang="en-US" sz="500" dirty="0">
              <a:latin typeface="Arial" pitchFamily="34" charset="0"/>
              <a:cs typeface="Arial" pitchFamily="34" charset="0"/>
            </a:endParaRPr>
          </a:p>
          <a:p>
            <a:pPr algn="l" rtl="0"/>
            <a:r>
              <a:rPr lang="en-US" sz="2400" dirty="0">
                <a:latin typeface="Arial" pitchFamily="34" charset="0"/>
                <a:cs typeface="Arial" pitchFamily="34" charset="0"/>
              </a:rPr>
              <a:t>Also, the level of expression of almost every active gene</a:t>
            </a:r>
          </a:p>
          <a:p>
            <a:pPr algn="l" rtl="0">
              <a:buNone/>
            </a:pPr>
            <a:r>
              <a:rPr lang="en-US" sz="2400" dirty="0">
                <a:latin typeface="Arial" pitchFamily="34" charset="0"/>
                <a:cs typeface="Arial" pitchFamily="34" charset="0"/>
              </a:rPr>
              <a:t>    varies from one cell type to another</a:t>
            </a:r>
          </a:p>
          <a:p>
            <a:pPr algn="l" rtl="0">
              <a:buNone/>
            </a:pPr>
            <a:endParaRPr lang="en-US" sz="1050" dirty="0">
              <a:latin typeface="Arial" pitchFamily="34" charset="0"/>
              <a:cs typeface="Arial" pitchFamily="34" charset="0"/>
            </a:endParaRPr>
          </a:p>
          <a:p>
            <a:pPr algn="l" rtl="0"/>
            <a:r>
              <a:rPr lang="en-US" sz="2400" dirty="0">
                <a:latin typeface="Arial" pitchFamily="34" charset="0"/>
                <a:cs typeface="Arial" pitchFamily="34" charset="0"/>
              </a:rPr>
              <a:t>Gene expression can be regulated at many steps:</a:t>
            </a:r>
          </a:p>
          <a:p>
            <a:pPr algn="l" rtl="0">
              <a:buNone/>
            </a:pPr>
            <a:endParaRPr lang="en-US" sz="900" dirty="0">
              <a:latin typeface="Arial" pitchFamily="34" charset="0"/>
              <a:cs typeface="Arial" pitchFamily="34" charset="0"/>
            </a:endParaRPr>
          </a:p>
          <a:p>
            <a:pPr marL="857250" lvl="1" indent="-457200" algn="l" rtl="0">
              <a:buFont typeface="+mj-lt"/>
              <a:buAutoNum type="arabicPeriod"/>
            </a:pPr>
            <a:r>
              <a:rPr lang="en-US" sz="2400" dirty="0">
                <a:latin typeface="Arial" pitchFamily="34" charset="0"/>
                <a:cs typeface="Arial" pitchFamily="34" charset="0"/>
              </a:rPr>
              <a:t>Transcriptional control </a:t>
            </a:r>
            <a:r>
              <a:rPr lang="en-US" sz="2400" dirty="0">
                <a:solidFill>
                  <a:srgbClr val="0000FF"/>
                </a:solidFill>
                <a:latin typeface="Arial" pitchFamily="34" charset="0"/>
                <a:cs typeface="Arial" pitchFamily="34" charset="0"/>
              </a:rPr>
              <a:t>(the most efficient point of gene expression regulation)</a:t>
            </a:r>
          </a:p>
          <a:p>
            <a:pPr marL="857250" lvl="1" indent="-457200" algn="l" rtl="0">
              <a:buFont typeface="+mj-lt"/>
              <a:buAutoNum type="arabicPeriod"/>
            </a:pPr>
            <a:r>
              <a:rPr lang="en-US" sz="2400" dirty="0">
                <a:latin typeface="Arial" pitchFamily="34" charset="0"/>
                <a:cs typeface="Arial" pitchFamily="34" charset="0"/>
              </a:rPr>
              <a:t>RNA processing control</a:t>
            </a:r>
          </a:p>
          <a:p>
            <a:pPr marL="857250" lvl="1" indent="-457200" algn="l" rtl="0">
              <a:buFont typeface="+mj-lt"/>
              <a:buAutoNum type="arabicPeriod"/>
            </a:pPr>
            <a:r>
              <a:rPr lang="en-US" sz="2400" dirty="0">
                <a:latin typeface="Arial" pitchFamily="34" charset="0"/>
                <a:cs typeface="Arial" pitchFamily="34" charset="0"/>
              </a:rPr>
              <a:t>RNA transport and localization control</a:t>
            </a:r>
          </a:p>
          <a:p>
            <a:pPr marL="857250" lvl="1" indent="-457200" algn="l" rtl="0">
              <a:buFont typeface="+mj-lt"/>
              <a:buAutoNum type="arabicPeriod"/>
            </a:pPr>
            <a:r>
              <a:rPr lang="en-US" sz="2400" dirty="0">
                <a:latin typeface="Arial" pitchFamily="34" charset="0"/>
                <a:cs typeface="Arial" pitchFamily="34" charset="0"/>
              </a:rPr>
              <a:t>Translational control </a:t>
            </a:r>
          </a:p>
          <a:p>
            <a:pPr marL="857250" lvl="1" indent="-457200" algn="l" rtl="0">
              <a:buFont typeface="+mj-lt"/>
              <a:buAutoNum type="arabicPeriod"/>
            </a:pPr>
            <a:r>
              <a:rPr lang="en-US" sz="2400" dirty="0">
                <a:latin typeface="Arial" pitchFamily="34" charset="0"/>
                <a:cs typeface="Arial" pitchFamily="34" charset="0"/>
              </a:rPr>
              <a:t>mRNA degradation control</a:t>
            </a:r>
          </a:p>
          <a:p>
            <a:pPr marL="857250" lvl="1" indent="-457200" algn="l" rtl="0">
              <a:buFont typeface="+mj-lt"/>
              <a:buAutoNum type="arabicPeriod"/>
            </a:pPr>
            <a:r>
              <a:rPr lang="en-US" sz="2400" dirty="0">
                <a:latin typeface="Arial" pitchFamily="34" charset="0"/>
                <a:cs typeface="Arial" pitchFamily="34" charset="0"/>
              </a:rPr>
              <a:t>Protein activity control  </a:t>
            </a:r>
          </a:p>
          <a:p>
            <a:pPr algn="l" rtl="0">
              <a:buNone/>
            </a:pPr>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8" name="مستطيل 9">
            <a:extLst>
              <a:ext uri="{FF2B5EF4-FFF2-40B4-BE49-F238E27FC236}">
                <a16:creationId xmlns:a16="http://schemas.microsoft.com/office/drawing/2014/main" id="{ACD711AA-8739-EA44-A92B-D21D56530B14}"/>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181F11AA-DBD9-9548-AE85-D2ABAF92E651}"/>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33BFBFED-206E-5B43-9432-654946AA597D}"/>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4DB740D9-D124-F84A-8996-EAFD597AA179}"/>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5000"/>
    </mc:Choice>
    <mc:Fallback xmlns="">
      <p:transition spd="slow" advTm="15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checkerboard(across)">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checkerboard(across)">
                                      <p:cBhvr>
                                        <p:cTn id="15" dur="500"/>
                                        <p:tgtEl>
                                          <p:spTgt spid="7">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checkerboard(across)">
                                      <p:cBhvr>
                                        <p:cTn id="18" dur="500"/>
                                        <p:tgtEl>
                                          <p:spTgt spid="7">
                                            <p:txEl>
                                              <p:pRg st="8" end="8"/>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checkerboard(across)">
                                      <p:cBhvr>
                                        <p:cTn id="21" dur="500"/>
                                        <p:tgtEl>
                                          <p:spTgt spid="7">
                                            <p:txEl>
                                              <p:pRg st="9" end="9"/>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24" dur="500"/>
                                        <p:tgtEl>
                                          <p:spTgt spid="7">
                                            <p:txEl>
                                              <p:pRg st="10" end="1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animEffect transition="in" filter="checkerboard(across)">
                                      <p:cBhvr>
                                        <p:cTn id="27" dur="500"/>
                                        <p:tgtEl>
                                          <p:spTgt spid="7">
                                            <p:txEl>
                                              <p:pRg st="11" end="11"/>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7">
                                            <p:txEl>
                                              <p:pRg st="12" end="12"/>
                                            </p:txEl>
                                          </p:spTgt>
                                        </p:tgtEl>
                                        <p:attrNameLst>
                                          <p:attrName>style.visibility</p:attrName>
                                        </p:attrNameLst>
                                      </p:cBhvr>
                                      <p:to>
                                        <p:strVal val="visible"/>
                                      </p:to>
                                    </p:set>
                                    <p:animEffect transition="in" filter="checkerboard(across)">
                                      <p:cBhvr>
                                        <p:cTn id="30" dur="500"/>
                                        <p:tgtEl>
                                          <p:spTgt spid="7">
                                            <p:txEl>
                                              <p:pRg st="12" end="1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animEffect transition="in" filter="checkerboard(across)">
                                      <p:cBhvr>
                                        <p:cTn id="33"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14298"/>
            <a:ext cx="9144000" cy="1143000"/>
          </a:xfrm>
        </p:spPr>
        <p:txBody>
          <a:bodyPr>
            <a:normAutofit fontScale="90000"/>
          </a:bodyPr>
          <a:lstStyle/>
          <a:p>
            <a:pPr rtl="0"/>
            <a:r>
              <a:rPr lang="en-US" sz="4000" dirty="0"/>
              <a:t>Steps in Eukaryotic Gene  </a:t>
            </a:r>
            <a:br>
              <a:rPr lang="en-US" sz="4000" dirty="0"/>
            </a:br>
            <a:r>
              <a:rPr lang="en-US" sz="4000" dirty="0"/>
              <a:t>Expression regulation </a:t>
            </a:r>
            <a:endParaRPr lang="ar-JO" sz="3600" dirty="0"/>
          </a:p>
        </p:txBody>
      </p:sp>
      <p:pic>
        <p:nvPicPr>
          <p:cNvPr id="24" name="Picture 2" descr="07005"/>
          <p:cNvPicPr>
            <a:picLocks noChangeAspect="1" noChangeArrowheads="1"/>
          </p:cNvPicPr>
          <p:nvPr/>
        </p:nvPicPr>
        <p:blipFill>
          <a:blip r:embed="rId2"/>
          <a:srcRect b="6591"/>
          <a:stretch>
            <a:fillRect/>
          </a:stretch>
        </p:blipFill>
        <p:spPr bwMode="auto">
          <a:xfrm>
            <a:off x="500034" y="2357430"/>
            <a:ext cx="8610600" cy="3014674"/>
          </a:xfrm>
          <a:prstGeom prst="rect">
            <a:avLst/>
          </a:prstGeom>
          <a:noFill/>
          <a:ln w="9525">
            <a:noFill/>
            <a:miter lim="800000"/>
            <a:headEnd/>
            <a:tailEnd/>
          </a:ln>
        </p:spPr>
      </p:pic>
      <p:sp>
        <p:nvSpPr>
          <p:cNvPr id="7" name="مستطيل 9">
            <a:extLst>
              <a:ext uri="{FF2B5EF4-FFF2-40B4-BE49-F238E27FC236}">
                <a16:creationId xmlns:a16="http://schemas.microsoft.com/office/drawing/2014/main" id="{96454B84-9524-E94A-8F4A-4AC106A18307}"/>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8" name="Group 7">
            <a:extLst>
              <a:ext uri="{FF2B5EF4-FFF2-40B4-BE49-F238E27FC236}">
                <a16:creationId xmlns:a16="http://schemas.microsoft.com/office/drawing/2014/main" id="{BAD3D791-573D-6B4D-B377-519F725BEDA7}"/>
              </a:ext>
            </a:extLst>
          </p:cNvPr>
          <p:cNvGrpSpPr/>
          <p:nvPr/>
        </p:nvGrpSpPr>
        <p:grpSpPr>
          <a:xfrm>
            <a:off x="7892480" y="-27384"/>
            <a:ext cx="1288032" cy="1305436"/>
            <a:chOff x="7892480" y="-27384"/>
            <a:chExt cx="1288032" cy="1305436"/>
          </a:xfrm>
        </p:grpSpPr>
        <p:pic>
          <p:nvPicPr>
            <p:cNvPr id="9" name="Picture 8">
              <a:extLst>
                <a:ext uri="{FF2B5EF4-FFF2-40B4-BE49-F238E27FC236}">
                  <a16:creationId xmlns:a16="http://schemas.microsoft.com/office/drawing/2014/main" id="{98343189-CF64-2F4A-A246-014FE84C3AE7}"/>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0" name="Rectangle 9">
              <a:extLst>
                <a:ext uri="{FF2B5EF4-FFF2-40B4-BE49-F238E27FC236}">
                  <a16:creationId xmlns:a16="http://schemas.microsoft.com/office/drawing/2014/main" id="{73B8F386-D523-B84F-AA70-8B3BBB481E78}"/>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62346"/>
    </mc:Choice>
    <mc:Fallback xmlns="">
      <p:transition spd="slow" advTm="2623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1. Transcription Initiation </a:t>
            </a:r>
            <a:endParaRPr lang="ar-JO" sz="3600" b="1" dirty="0">
              <a:solidFill>
                <a:srgbClr val="C00000"/>
              </a:solidFill>
            </a:endParaRPr>
          </a:p>
        </p:txBody>
      </p:sp>
      <p:sp>
        <p:nvSpPr>
          <p:cNvPr id="7" name="عنصر نائب للمحتوى 2"/>
          <p:cNvSpPr>
            <a:spLocks noGrp="1"/>
          </p:cNvSpPr>
          <p:nvPr>
            <p:ph idx="1"/>
          </p:nvPr>
        </p:nvSpPr>
        <p:spPr>
          <a:xfrm>
            <a:off x="428596" y="1071546"/>
            <a:ext cx="8643966" cy="3071834"/>
          </a:xfrm>
        </p:spPr>
        <p:txBody>
          <a:bodyPr>
            <a:normAutofit/>
          </a:bodyPr>
          <a:lstStyle/>
          <a:p>
            <a:pPr algn="l" rtl="0"/>
            <a:r>
              <a:rPr lang="en-US" sz="2400" dirty="0">
                <a:latin typeface="Arial" pitchFamily="34" charset="0"/>
                <a:cs typeface="Arial" pitchFamily="34" charset="0"/>
              </a:rPr>
              <a:t>Steps: Initiation, elongation and termination</a:t>
            </a:r>
          </a:p>
          <a:p>
            <a:pPr algn="l" rtl="0"/>
            <a:r>
              <a:rPr lang="en-US" sz="2400" dirty="0">
                <a:latin typeface="Arial" pitchFamily="34" charset="0"/>
                <a:cs typeface="Arial" pitchFamily="34" charset="0"/>
              </a:rPr>
              <a:t>RNA polymerase catalyzes the synthesis of RNA strand from DNA template. </a:t>
            </a:r>
          </a:p>
          <a:p>
            <a:pPr algn="l" rtl="0"/>
            <a:r>
              <a:rPr lang="en-US" sz="2400" dirty="0">
                <a:latin typeface="Arial" pitchFamily="34" charset="0"/>
                <a:cs typeface="Arial" pitchFamily="34" charset="0"/>
              </a:rPr>
              <a:t>The promoter is a regulatory DNA region (</a:t>
            </a:r>
            <a:r>
              <a:rPr lang="en-US" sz="2400" dirty="0">
                <a:solidFill>
                  <a:srgbClr val="C00000"/>
                </a:solidFill>
                <a:latin typeface="Arial" pitchFamily="34" charset="0"/>
                <a:cs typeface="Arial" pitchFamily="34" charset="0"/>
              </a:rPr>
              <a:t>100-1000 </a:t>
            </a:r>
            <a:r>
              <a:rPr lang="en-US" sz="2400" dirty="0" err="1">
                <a:solidFill>
                  <a:srgbClr val="C00000"/>
                </a:solidFill>
                <a:latin typeface="Arial" pitchFamily="34" charset="0"/>
                <a:cs typeface="Arial" pitchFamily="34" charset="0"/>
              </a:rPr>
              <a:t>bp</a:t>
            </a:r>
            <a:r>
              <a:rPr lang="en-US" sz="2400" dirty="0">
                <a:latin typeface="Arial" pitchFamily="34" charset="0"/>
                <a:cs typeface="Arial" pitchFamily="34" charset="0"/>
              </a:rPr>
              <a:t>). In eukaryotes, it consists of consensus sequences such as TATA box, BRE, INR and DPE . In prokaryotes, two consensus sequences  at  - 10 and -35.   </a:t>
            </a: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28" name="مجموعة 27"/>
          <p:cNvGrpSpPr/>
          <p:nvPr/>
        </p:nvGrpSpPr>
        <p:grpSpPr>
          <a:xfrm>
            <a:off x="830419" y="5689616"/>
            <a:ext cx="7313481" cy="1168408"/>
            <a:chOff x="830419" y="5689616"/>
            <a:chExt cx="7313481" cy="1168408"/>
          </a:xfrm>
        </p:grpSpPr>
        <p:grpSp>
          <p:nvGrpSpPr>
            <p:cNvPr id="22" name="مجموعة 21"/>
            <p:cNvGrpSpPr/>
            <p:nvPr/>
          </p:nvGrpSpPr>
          <p:grpSpPr>
            <a:xfrm>
              <a:off x="830419" y="5929330"/>
              <a:ext cx="7313481" cy="583646"/>
              <a:chOff x="830419" y="5929330"/>
              <a:chExt cx="7313481" cy="583646"/>
            </a:xfrm>
          </p:grpSpPr>
          <p:pic>
            <p:nvPicPr>
              <p:cNvPr id="18" name="صورة 17" descr="1002.png"/>
              <p:cNvPicPr>
                <a:picLocks noChangeAspect="1"/>
              </p:cNvPicPr>
              <p:nvPr/>
            </p:nvPicPr>
            <p:blipFill>
              <a:blip r:embed="rId3"/>
              <a:srcRect t="32728" b="45454"/>
              <a:stretch>
                <a:fillRect/>
              </a:stretch>
            </p:blipFill>
            <p:spPr>
              <a:xfrm>
                <a:off x="3209950" y="5929330"/>
                <a:ext cx="4933950" cy="571504"/>
              </a:xfrm>
              <a:prstGeom prst="rect">
                <a:avLst/>
              </a:prstGeom>
            </p:spPr>
          </p:pic>
          <p:sp>
            <p:nvSpPr>
              <p:cNvPr id="21" name="مربع نص 20"/>
              <p:cNvSpPr txBox="1"/>
              <p:nvPr/>
            </p:nvSpPr>
            <p:spPr>
              <a:xfrm>
                <a:off x="830419" y="6143644"/>
                <a:ext cx="2241383" cy="369332"/>
              </a:xfrm>
              <a:prstGeom prst="rect">
                <a:avLst/>
              </a:prstGeom>
              <a:noFill/>
            </p:spPr>
            <p:txBody>
              <a:bodyPr wrap="none" rtlCol="0">
                <a:spAutoFit/>
              </a:bodyPr>
              <a:lstStyle/>
              <a:p>
                <a:r>
                  <a:rPr lang="en-US" b="1" dirty="0"/>
                  <a:t>prokaryotic promoter</a:t>
                </a:r>
                <a:endParaRPr lang="en-GB" b="1" dirty="0"/>
              </a:p>
            </p:txBody>
          </p:sp>
        </p:grpSp>
        <p:sp>
          <p:nvSpPr>
            <p:cNvPr id="23" name="مربع نص 22"/>
            <p:cNvSpPr txBox="1"/>
            <p:nvPr/>
          </p:nvSpPr>
          <p:spPr>
            <a:xfrm>
              <a:off x="4572000" y="5857892"/>
              <a:ext cx="489236" cy="369332"/>
            </a:xfrm>
            <a:prstGeom prst="rect">
              <a:avLst/>
            </a:prstGeom>
            <a:noFill/>
          </p:spPr>
          <p:txBody>
            <a:bodyPr wrap="none" rtlCol="0">
              <a:spAutoFit/>
            </a:bodyPr>
            <a:lstStyle/>
            <a:p>
              <a:r>
                <a:rPr lang="en-US" b="1" dirty="0"/>
                <a:t>-10</a:t>
              </a:r>
              <a:endParaRPr lang="en-GB" b="1" dirty="0"/>
            </a:p>
          </p:txBody>
        </p:sp>
        <p:sp>
          <p:nvSpPr>
            <p:cNvPr id="24" name="مربع نص 23"/>
            <p:cNvSpPr txBox="1"/>
            <p:nvPr/>
          </p:nvSpPr>
          <p:spPr>
            <a:xfrm>
              <a:off x="3857622" y="5857892"/>
              <a:ext cx="489236" cy="369332"/>
            </a:xfrm>
            <a:prstGeom prst="rect">
              <a:avLst/>
            </a:prstGeom>
            <a:noFill/>
          </p:spPr>
          <p:txBody>
            <a:bodyPr wrap="none" rtlCol="0">
              <a:spAutoFit/>
            </a:bodyPr>
            <a:lstStyle/>
            <a:p>
              <a:r>
                <a:rPr lang="en-US" b="1" dirty="0"/>
                <a:t>-35</a:t>
              </a:r>
              <a:endParaRPr lang="en-GB" b="1" dirty="0"/>
            </a:p>
          </p:txBody>
        </p:sp>
        <p:sp>
          <p:nvSpPr>
            <p:cNvPr id="25" name="مربع نص 24"/>
            <p:cNvSpPr txBox="1"/>
            <p:nvPr/>
          </p:nvSpPr>
          <p:spPr>
            <a:xfrm>
              <a:off x="5201074" y="5917188"/>
              <a:ext cx="417101" cy="369332"/>
            </a:xfrm>
            <a:prstGeom prst="rect">
              <a:avLst/>
            </a:prstGeom>
            <a:noFill/>
          </p:spPr>
          <p:txBody>
            <a:bodyPr wrap="none" rtlCol="0">
              <a:spAutoFit/>
            </a:bodyPr>
            <a:lstStyle/>
            <a:p>
              <a:r>
                <a:rPr lang="en-US" b="1" dirty="0"/>
                <a:t>+1</a:t>
              </a:r>
              <a:endParaRPr lang="en-GB" b="1" dirty="0"/>
            </a:p>
          </p:txBody>
        </p:sp>
        <p:sp>
          <p:nvSpPr>
            <p:cNvPr id="26" name="مربع نص 25"/>
            <p:cNvSpPr txBox="1"/>
            <p:nvPr/>
          </p:nvSpPr>
          <p:spPr>
            <a:xfrm>
              <a:off x="5265088" y="5689616"/>
              <a:ext cx="1092863" cy="338554"/>
            </a:xfrm>
            <a:prstGeom prst="rect">
              <a:avLst/>
            </a:prstGeom>
            <a:noFill/>
          </p:spPr>
          <p:txBody>
            <a:bodyPr wrap="none" rtlCol="0">
              <a:spAutoFit/>
            </a:bodyPr>
            <a:lstStyle/>
            <a:p>
              <a:r>
                <a:rPr lang="en-US" sz="1600" b="1" dirty="0">
                  <a:solidFill>
                    <a:srgbClr val="C00000"/>
                  </a:solidFill>
                </a:rPr>
                <a:t>Start point</a:t>
              </a:r>
              <a:endParaRPr lang="en-GB" sz="1600" b="1" dirty="0">
                <a:solidFill>
                  <a:srgbClr val="C00000"/>
                </a:solidFill>
              </a:endParaRPr>
            </a:p>
          </p:txBody>
        </p:sp>
        <p:sp>
          <p:nvSpPr>
            <p:cNvPr id="27" name="مربع نص 26"/>
            <p:cNvSpPr txBox="1"/>
            <p:nvPr/>
          </p:nvSpPr>
          <p:spPr>
            <a:xfrm>
              <a:off x="4572000" y="6396359"/>
              <a:ext cx="488211" cy="461665"/>
            </a:xfrm>
            <a:prstGeom prst="rect">
              <a:avLst/>
            </a:prstGeom>
            <a:noFill/>
          </p:spPr>
          <p:txBody>
            <a:bodyPr wrap="none" rtlCol="0">
              <a:spAutoFit/>
            </a:bodyPr>
            <a:lstStyle/>
            <a:p>
              <a:r>
                <a:rPr lang="en-US" sz="1200" b="1" dirty="0">
                  <a:solidFill>
                    <a:srgbClr val="C00000"/>
                  </a:solidFill>
                </a:rPr>
                <a:t>TATA</a:t>
              </a:r>
            </a:p>
            <a:p>
              <a:pPr algn="ctr"/>
              <a:r>
                <a:rPr lang="en-US" sz="1200" b="1" dirty="0">
                  <a:solidFill>
                    <a:srgbClr val="C00000"/>
                  </a:solidFill>
                </a:rPr>
                <a:t>box</a:t>
              </a:r>
              <a:endParaRPr lang="en-GB" sz="1600" b="1" dirty="0">
                <a:solidFill>
                  <a:srgbClr val="C00000"/>
                </a:solidFill>
              </a:endParaRPr>
            </a:p>
          </p:txBody>
        </p:sp>
      </p:grpSp>
      <p:pic>
        <p:nvPicPr>
          <p:cNvPr id="1026" name="Picture 2"/>
          <p:cNvPicPr>
            <a:picLocks noChangeAspect="1" noChangeArrowheads="1"/>
          </p:cNvPicPr>
          <p:nvPr/>
        </p:nvPicPr>
        <p:blipFill>
          <a:blip r:embed="rId4"/>
          <a:srcRect/>
          <a:stretch>
            <a:fillRect/>
          </a:stretch>
        </p:blipFill>
        <p:spPr bwMode="auto">
          <a:xfrm>
            <a:off x="2562255" y="3910028"/>
            <a:ext cx="6296025" cy="1733550"/>
          </a:xfrm>
          <a:prstGeom prst="rect">
            <a:avLst/>
          </a:prstGeom>
          <a:noFill/>
          <a:ln w="9525">
            <a:noFill/>
            <a:miter lim="800000"/>
            <a:headEnd/>
            <a:tailEnd/>
          </a:ln>
          <a:effectLst/>
        </p:spPr>
      </p:pic>
      <p:sp>
        <p:nvSpPr>
          <p:cNvPr id="17" name="مستطيل 9">
            <a:extLst>
              <a:ext uri="{FF2B5EF4-FFF2-40B4-BE49-F238E27FC236}">
                <a16:creationId xmlns:a16="http://schemas.microsoft.com/office/drawing/2014/main" id="{8F81C7E6-D40A-4C49-AA18-AB94624596CA}"/>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9" name="Group 18">
            <a:extLst>
              <a:ext uri="{FF2B5EF4-FFF2-40B4-BE49-F238E27FC236}">
                <a16:creationId xmlns:a16="http://schemas.microsoft.com/office/drawing/2014/main" id="{13699D22-4AE2-3345-A4C8-57220B30BF52}"/>
              </a:ext>
            </a:extLst>
          </p:cNvPr>
          <p:cNvGrpSpPr/>
          <p:nvPr/>
        </p:nvGrpSpPr>
        <p:grpSpPr>
          <a:xfrm>
            <a:off x="7892480" y="-27384"/>
            <a:ext cx="1288032" cy="1305436"/>
            <a:chOff x="7892480" y="-27384"/>
            <a:chExt cx="1288032" cy="1305436"/>
          </a:xfrm>
        </p:grpSpPr>
        <p:pic>
          <p:nvPicPr>
            <p:cNvPr id="20" name="Picture 19">
              <a:extLst>
                <a:ext uri="{FF2B5EF4-FFF2-40B4-BE49-F238E27FC236}">
                  <a16:creationId xmlns:a16="http://schemas.microsoft.com/office/drawing/2014/main" id="{24C3F8F8-C424-2B41-BD5A-CD75CCBA1525}"/>
                </a:ext>
              </a:extLst>
            </p:cNvPr>
            <p:cNvPicPr>
              <a:picLocks noChangeAspect="1"/>
            </p:cNvPicPr>
            <p:nvPr/>
          </p:nvPicPr>
          <p:blipFill rotWithShape="1">
            <a:blip r:embed="rId5"/>
            <a:srcRect t="13352"/>
            <a:stretch/>
          </p:blipFill>
          <p:spPr>
            <a:xfrm>
              <a:off x="7892480" y="-27384"/>
              <a:ext cx="1251520" cy="1224136"/>
            </a:xfrm>
            <a:prstGeom prst="rect">
              <a:avLst/>
            </a:prstGeom>
          </p:spPr>
        </p:pic>
        <p:sp>
          <p:nvSpPr>
            <p:cNvPr id="29" name="Rectangle 28">
              <a:extLst>
                <a:ext uri="{FF2B5EF4-FFF2-40B4-BE49-F238E27FC236}">
                  <a16:creationId xmlns:a16="http://schemas.microsoft.com/office/drawing/2014/main" id="{CA32CC40-FAAB-5546-909B-30A14CBF4E6F}"/>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99303"/>
    </mc:Choice>
    <mc:Fallback xmlns="">
      <p:transition spd="slow" advTm="499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amond(in)">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amond(in)">
                                      <p:cBhvr>
                                        <p:cTn id="2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1.  Transcription Initiation </a:t>
            </a:r>
            <a:endParaRPr lang="ar-JO" sz="3600" b="1" dirty="0">
              <a:solidFill>
                <a:srgbClr val="C00000"/>
              </a:solidFill>
            </a:endParaRPr>
          </a:p>
        </p:txBody>
      </p:sp>
      <p:sp>
        <p:nvSpPr>
          <p:cNvPr id="7" name="عنصر نائب للمحتوى 2"/>
          <p:cNvSpPr>
            <a:spLocks noGrp="1"/>
          </p:cNvSpPr>
          <p:nvPr>
            <p:ph idx="1"/>
          </p:nvPr>
        </p:nvSpPr>
        <p:spPr>
          <a:xfrm>
            <a:off x="4702176" y="2071678"/>
            <a:ext cx="4643470" cy="3357586"/>
          </a:xfrm>
        </p:spPr>
        <p:txBody>
          <a:bodyPr>
            <a:normAutofit/>
          </a:bodyPr>
          <a:lstStyle/>
          <a:p>
            <a:pPr algn="l" rtl="0">
              <a:buNone/>
            </a:pPr>
            <a:r>
              <a:rPr lang="en-US" sz="1900" b="1" dirty="0">
                <a:latin typeface="Arial" pitchFamily="34" charset="0"/>
                <a:cs typeface="Arial" pitchFamily="34" charset="0"/>
              </a:rPr>
              <a:t>Transcription initiation in prokaryotes</a:t>
            </a:r>
          </a:p>
          <a:p>
            <a:pPr algn="l" rtl="0">
              <a:buNone/>
            </a:pPr>
            <a:r>
              <a:rPr lang="en-US" sz="600" dirty="0">
                <a:solidFill>
                  <a:srgbClr val="C00000"/>
                </a:solidFill>
                <a:latin typeface="Arial" pitchFamily="34" charset="0"/>
                <a:cs typeface="Arial" pitchFamily="34" charset="0"/>
              </a:rPr>
              <a:t> </a:t>
            </a:r>
          </a:p>
          <a:p>
            <a:pPr marL="457200" indent="-457200" algn="l" rtl="0">
              <a:buFont typeface="+mj-lt"/>
              <a:buAutoNum type="arabicPeriod"/>
            </a:pPr>
            <a:r>
              <a:rPr lang="en-GB" sz="2000" dirty="0">
                <a:latin typeface="Arial" pitchFamily="34" charset="0"/>
                <a:cs typeface="Arial" pitchFamily="34" charset="0"/>
              </a:rPr>
              <a:t>The</a:t>
            </a:r>
            <a:r>
              <a:rPr lang="en-GB" sz="2000" b="1" dirty="0">
                <a:solidFill>
                  <a:srgbClr val="C00000"/>
                </a:solidFill>
                <a:latin typeface="Arial" pitchFamily="34" charset="0"/>
                <a:cs typeface="Arial" pitchFamily="34" charset="0"/>
              </a:rPr>
              <a:t> </a:t>
            </a:r>
            <a:r>
              <a:rPr lang="el-GR" sz="2000" b="1" dirty="0">
                <a:solidFill>
                  <a:srgbClr val="C00000"/>
                </a:solidFill>
                <a:latin typeface="Arial" pitchFamily="34" charset="0"/>
                <a:cs typeface="Arial" pitchFamily="34" charset="0"/>
              </a:rPr>
              <a:t>σ </a:t>
            </a:r>
            <a:r>
              <a:rPr lang="en-GB" sz="2000" b="1" dirty="0">
                <a:solidFill>
                  <a:srgbClr val="C00000"/>
                </a:solidFill>
                <a:latin typeface="Arial" pitchFamily="34" charset="0"/>
                <a:cs typeface="Arial" pitchFamily="34" charset="0"/>
              </a:rPr>
              <a:t>factor </a:t>
            </a:r>
            <a:r>
              <a:rPr lang="en-GB" sz="2000" dirty="0">
                <a:latin typeface="Arial" pitchFamily="34" charset="0"/>
                <a:cs typeface="Arial" pitchFamily="34" charset="0"/>
              </a:rPr>
              <a:t>recognizes the  -35  region in the promoter and binds  to it</a:t>
            </a:r>
          </a:p>
          <a:p>
            <a:pPr marL="457200" indent="-457200" algn="l" rtl="0">
              <a:buFont typeface="+mj-lt"/>
              <a:buAutoNum type="arabicPeriod"/>
            </a:pPr>
            <a:r>
              <a:rPr lang="en-GB" sz="2000" dirty="0">
                <a:latin typeface="Arial" pitchFamily="34" charset="0"/>
                <a:cs typeface="Arial" pitchFamily="34" charset="0"/>
              </a:rPr>
              <a:t>Once the RNA polymerase starts the transcription, </a:t>
            </a:r>
            <a:r>
              <a:rPr lang="el-GR" sz="2000" b="1" dirty="0">
                <a:solidFill>
                  <a:srgbClr val="C00000"/>
                </a:solidFill>
                <a:latin typeface="Arial" pitchFamily="34" charset="0"/>
                <a:cs typeface="Arial" pitchFamily="34" charset="0"/>
              </a:rPr>
              <a:t>σ </a:t>
            </a:r>
            <a:r>
              <a:rPr lang="en-GB" sz="2000" b="1" dirty="0">
                <a:solidFill>
                  <a:srgbClr val="C00000"/>
                </a:solidFill>
                <a:latin typeface="Arial" pitchFamily="34" charset="0"/>
                <a:cs typeface="Arial" pitchFamily="34" charset="0"/>
              </a:rPr>
              <a:t>factor </a:t>
            </a:r>
            <a:r>
              <a:rPr lang="en-GB" sz="2000" dirty="0">
                <a:latin typeface="Arial" pitchFamily="34" charset="0"/>
                <a:cs typeface="Arial" pitchFamily="34" charset="0"/>
              </a:rPr>
              <a:t>then</a:t>
            </a:r>
            <a:r>
              <a:rPr lang="en-GB" sz="2000" b="1" dirty="0">
                <a:latin typeface="Arial" pitchFamily="34" charset="0"/>
                <a:cs typeface="Arial" pitchFamily="34" charset="0"/>
              </a:rPr>
              <a:t> </a:t>
            </a:r>
            <a:r>
              <a:rPr lang="en-GB" sz="2000" dirty="0">
                <a:latin typeface="Arial" pitchFamily="34" charset="0"/>
                <a:cs typeface="Arial" pitchFamily="34" charset="0"/>
              </a:rPr>
              <a:t>dissociates to guide another enzyme to the initiation site</a:t>
            </a:r>
            <a:endParaRPr lang="en-US" sz="20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9" name="مجموعة 8"/>
          <p:cNvGrpSpPr/>
          <p:nvPr/>
        </p:nvGrpSpPr>
        <p:grpSpPr>
          <a:xfrm>
            <a:off x="755710" y="3786190"/>
            <a:ext cx="3244786" cy="3056182"/>
            <a:chOff x="428596" y="1857364"/>
            <a:chExt cx="3316224" cy="3341934"/>
          </a:xfrm>
        </p:grpSpPr>
        <p:pic>
          <p:nvPicPr>
            <p:cNvPr id="8" name="صورة 7" descr="Figure_15_03_01.jpg"/>
            <p:cNvPicPr>
              <a:picLocks noChangeAspect="1"/>
            </p:cNvPicPr>
            <p:nvPr/>
          </p:nvPicPr>
          <p:blipFill>
            <a:blip r:embed="rId3"/>
            <a:srcRect t="72838"/>
            <a:stretch>
              <a:fillRect/>
            </a:stretch>
          </p:blipFill>
          <p:spPr>
            <a:xfrm>
              <a:off x="428596" y="4000504"/>
              <a:ext cx="3316224" cy="1198794"/>
            </a:xfrm>
            <a:prstGeom prst="rect">
              <a:avLst/>
            </a:prstGeom>
          </p:spPr>
        </p:pic>
        <p:pic>
          <p:nvPicPr>
            <p:cNvPr id="17" name="صورة 16" descr="Figure_15_03_01.jpg"/>
            <p:cNvPicPr>
              <a:picLocks noChangeAspect="1"/>
            </p:cNvPicPr>
            <p:nvPr/>
          </p:nvPicPr>
          <p:blipFill>
            <a:blip r:embed="rId3"/>
            <a:srcRect b="49823"/>
            <a:stretch>
              <a:fillRect/>
            </a:stretch>
          </p:blipFill>
          <p:spPr>
            <a:xfrm>
              <a:off x="428596" y="1857364"/>
              <a:ext cx="3316224" cy="2214578"/>
            </a:xfrm>
            <a:prstGeom prst="rect">
              <a:avLst/>
            </a:prstGeom>
          </p:spPr>
        </p:pic>
      </p:grpSp>
      <p:pic>
        <p:nvPicPr>
          <p:cNvPr id="18" name="صورة 17" descr="figure-15-02-01.jpe"/>
          <p:cNvPicPr>
            <a:picLocks noChangeAspect="1"/>
          </p:cNvPicPr>
          <p:nvPr/>
        </p:nvPicPr>
        <p:blipFill>
          <a:blip r:embed="rId4"/>
          <a:stretch>
            <a:fillRect/>
          </a:stretch>
        </p:blipFill>
        <p:spPr>
          <a:xfrm>
            <a:off x="5143504" y="4857760"/>
            <a:ext cx="3838249" cy="1714512"/>
          </a:xfrm>
          <a:prstGeom prst="rect">
            <a:avLst/>
          </a:prstGeom>
        </p:spPr>
      </p:pic>
      <p:sp>
        <p:nvSpPr>
          <p:cNvPr id="11" name="عنصر نائب للمحتوى 2"/>
          <p:cNvSpPr txBox="1">
            <a:spLocks/>
          </p:cNvSpPr>
          <p:nvPr/>
        </p:nvSpPr>
        <p:spPr>
          <a:xfrm>
            <a:off x="428596" y="1000108"/>
            <a:ext cx="4643470" cy="3357586"/>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effectLst/>
                <a:uLnTx/>
                <a:uFillTx/>
                <a:latin typeface="Arial" pitchFamily="34" charset="0"/>
                <a:ea typeface="+mn-ea"/>
                <a:cs typeface="Arial" pitchFamily="34" charset="0"/>
              </a:rPr>
              <a:t>Transcription initiation in </a:t>
            </a:r>
            <a:r>
              <a:rPr lang="en-US" sz="2000" b="1" dirty="0">
                <a:latin typeface="Arial" pitchFamily="34" charset="0"/>
                <a:cs typeface="Arial" pitchFamily="34" charset="0"/>
              </a:rPr>
              <a:t>eu</a:t>
            </a:r>
            <a:r>
              <a:rPr kumimoji="0" lang="en-US" sz="2000" b="1" i="0" u="none" strike="noStrike" kern="1200" cap="none" spc="0" normalizeH="0" baseline="0" noProof="0" dirty="0" err="1">
                <a:ln>
                  <a:noFill/>
                </a:ln>
                <a:effectLst/>
                <a:uLnTx/>
                <a:uFillTx/>
                <a:latin typeface="Arial" pitchFamily="34" charset="0"/>
                <a:ea typeface="+mn-ea"/>
                <a:cs typeface="Arial" pitchFamily="34" charset="0"/>
              </a:rPr>
              <a:t>karyotes</a:t>
            </a:r>
            <a:endParaRPr kumimoji="0" lang="en-US" sz="2000" b="1" i="0" u="none" strike="noStrike" kern="1200" cap="none" spc="0" normalizeH="0" baseline="0" noProof="0" dirty="0">
              <a:ln>
                <a:noFill/>
              </a:ln>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000" dirty="0">
                <a:latin typeface="Arial" pitchFamily="34" charset="0"/>
                <a:cs typeface="Arial" pitchFamily="34" charset="0"/>
              </a:rPr>
              <a:t>It requires </a:t>
            </a:r>
            <a:r>
              <a:rPr lang="en-US" sz="2000" b="1" i="1" dirty="0">
                <a:solidFill>
                  <a:srgbClr val="C00000"/>
                </a:solidFill>
                <a:latin typeface="Arial" pitchFamily="34" charset="0"/>
                <a:cs typeface="Arial" pitchFamily="34" charset="0"/>
              </a:rPr>
              <a:t>general transcription factors</a:t>
            </a:r>
            <a:r>
              <a:rPr lang="en-US" sz="2000" i="1" dirty="0">
                <a:latin typeface="Arial" pitchFamily="34" charset="0"/>
                <a:cs typeface="Arial" pitchFamily="34" charset="0"/>
              </a:rPr>
              <a:t> </a:t>
            </a:r>
            <a:r>
              <a:rPr lang="en-US" sz="2000" dirty="0">
                <a:latin typeface="Arial" pitchFamily="34" charset="0"/>
                <a:cs typeface="Arial" pitchFamily="34" charset="0"/>
              </a:rPr>
              <a:t>which assemble together with RNA polymerase at the promoter to form pre-initiation complex </a:t>
            </a:r>
            <a:r>
              <a:rPr lang="en-US" sz="2000" b="1" dirty="0">
                <a:solidFill>
                  <a:srgbClr val="C00000"/>
                </a:solidFill>
                <a:latin typeface="Arial" pitchFamily="34" charset="0"/>
                <a:cs typeface="Arial" pitchFamily="34" charset="0"/>
              </a:rPr>
              <a:t>(PIC)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000" dirty="0">
                <a:latin typeface="Arial" pitchFamily="34" charset="0"/>
                <a:cs typeface="Arial" pitchFamily="34" charset="0"/>
              </a:rPr>
              <a:t>TFIID binds first at the TATA box    via its TBP subunit </a:t>
            </a:r>
            <a:endParaRPr kumimoji="0" lang="en-GB" sz="200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مستطيل 9">
            <a:extLst>
              <a:ext uri="{FF2B5EF4-FFF2-40B4-BE49-F238E27FC236}">
                <a16:creationId xmlns:a16="http://schemas.microsoft.com/office/drawing/2014/main" id="{377072A0-F8AB-8C4C-8CF5-E492AB43FE02}"/>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13" name="Group 12">
            <a:extLst>
              <a:ext uri="{FF2B5EF4-FFF2-40B4-BE49-F238E27FC236}">
                <a16:creationId xmlns:a16="http://schemas.microsoft.com/office/drawing/2014/main" id="{3A550E44-C0CB-E647-803F-F147EF411EF4}"/>
              </a:ext>
            </a:extLst>
          </p:cNvPr>
          <p:cNvGrpSpPr/>
          <p:nvPr/>
        </p:nvGrpSpPr>
        <p:grpSpPr>
          <a:xfrm>
            <a:off x="7892480" y="-27384"/>
            <a:ext cx="1288032" cy="1305436"/>
            <a:chOff x="7892480" y="-27384"/>
            <a:chExt cx="1288032" cy="1305436"/>
          </a:xfrm>
        </p:grpSpPr>
        <p:pic>
          <p:nvPicPr>
            <p:cNvPr id="14" name="Picture 13">
              <a:extLst>
                <a:ext uri="{FF2B5EF4-FFF2-40B4-BE49-F238E27FC236}">
                  <a16:creationId xmlns:a16="http://schemas.microsoft.com/office/drawing/2014/main" id="{5305DD3A-BDEB-0345-8494-5EC632C21A6A}"/>
                </a:ext>
              </a:extLst>
            </p:cNvPr>
            <p:cNvPicPr>
              <a:picLocks noChangeAspect="1"/>
            </p:cNvPicPr>
            <p:nvPr/>
          </p:nvPicPr>
          <p:blipFill rotWithShape="1">
            <a:blip r:embed="rId5"/>
            <a:srcRect t="13352"/>
            <a:stretch/>
          </p:blipFill>
          <p:spPr>
            <a:xfrm>
              <a:off x="7892480" y="-27384"/>
              <a:ext cx="1251520" cy="1224136"/>
            </a:xfrm>
            <a:prstGeom prst="rect">
              <a:avLst/>
            </a:prstGeom>
          </p:spPr>
        </p:pic>
        <p:sp>
          <p:nvSpPr>
            <p:cNvPr id="15" name="Rectangle 14">
              <a:extLst>
                <a:ext uri="{FF2B5EF4-FFF2-40B4-BE49-F238E27FC236}">
                  <a16:creationId xmlns:a16="http://schemas.microsoft.com/office/drawing/2014/main" id="{CEABB2F9-12EB-DF47-BA24-DF16C30A0C91}"/>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4541"/>
    </mc:Choice>
    <mc:Fallback xmlns="">
      <p:transition spd="slow" advTm="424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7" dur="500"/>
                                        <p:tgtEl>
                                          <p:spTgt spid="11">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heckerboard(across)">
                                      <p:cBhvr>
                                        <p:cTn id="15" dur="500"/>
                                        <p:tgtEl>
                                          <p:spTgt spid="7">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heckerboard(across)">
                                      <p:cBhvr>
                                        <p:cTn id="18" dur="500"/>
                                        <p:tgtEl>
                                          <p:spTgt spid="7">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checkerboard(across)">
                                      <p:cBhvr>
                                        <p:cTn id="21" dur="500"/>
                                        <p:tgtEl>
                                          <p:spTgt spid="7">
                                            <p:txEl>
                                              <p:pRg st="2" end="2"/>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checkerboard(across)">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sp>
        <p:nvSpPr>
          <p:cNvPr id="7" name="عنصر نائب للمحتوى 2"/>
          <p:cNvSpPr>
            <a:spLocks noGrp="1"/>
          </p:cNvSpPr>
          <p:nvPr>
            <p:ph idx="1"/>
          </p:nvPr>
        </p:nvSpPr>
        <p:spPr>
          <a:xfrm>
            <a:off x="428596" y="1285860"/>
            <a:ext cx="8643966" cy="5643602"/>
          </a:xfrm>
        </p:spPr>
        <p:txBody>
          <a:bodyPr>
            <a:normAutofit/>
          </a:bodyPr>
          <a:lstStyle/>
          <a:p>
            <a:pPr algn="l" rtl="0"/>
            <a:r>
              <a:rPr lang="en-US" sz="2800" dirty="0">
                <a:latin typeface="Arial" pitchFamily="34" charset="0"/>
                <a:cs typeface="Arial" pitchFamily="34" charset="0"/>
              </a:rPr>
              <a:t>Gene regulatory proteins called specific transcription factors (</a:t>
            </a:r>
            <a:r>
              <a:rPr lang="en-US" sz="2800" b="1" dirty="0">
                <a:solidFill>
                  <a:srgbClr val="C00000"/>
                </a:solidFill>
                <a:latin typeface="Arial" pitchFamily="34" charset="0"/>
                <a:cs typeface="Arial" pitchFamily="34" charset="0"/>
              </a:rPr>
              <a:t>activators</a:t>
            </a:r>
            <a:r>
              <a:rPr lang="en-US" sz="2800" dirty="0">
                <a:latin typeface="Arial" pitchFamily="34" charset="0"/>
                <a:cs typeface="Arial" pitchFamily="34" charset="0"/>
              </a:rPr>
              <a:t> or </a:t>
            </a:r>
            <a:r>
              <a:rPr lang="en-US" sz="2800" b="1" dirty="0">
                <a:solidFill>
                  <a:srgbClr val="0000FF"/>
                </a:solidFill>
                <a:latin typeface="Arial" pitchFamily="34" charset="0"/>
                <a:cs typeface="Arial" pitchFamily="34" charset="0"/>
              </a:rPr>
              <a:t>repressors</a:t>
            </a:r>
            <a:r>
              <a:rPr lang="en-US" sz="2800" dirty="0">
                <a:latin typeface="Arial" pitchFamily="34" charset="0"/>
                <a:cs typeface="Arial" pitchFamily="34" charset="0"/>
              </a:rPr>
              <a:t>) bind DNA specific sequences called gene regulatory regions (</a:t>
            </a:r>
            <a:r>
              <a:rPr lang="en-US" sz="2800" b="1" dirty="0">
                <a:solidFill>
                  <a:srgbClr val="C00000"/>
                </a:solidFill>
                <a:latin typeface="Arial" pitchFamily="34" charset="0"/>
                <a:cs typeface="Arial" pitchFamily="34" charset="0"/>
              </a:rPr>
              <a:t>enhancers</a:t>
            </a:r>
            <a:r>
              <a:rPr lang="en-US" sz="2800" dirty="0">
                <a:latin typeface="Arial" pitchFamily="34" charset="0"/>
                <a:cs typeface="Arial" pitchFamily="34" charset="0"/>
              </a:rPr>
              <a:t> or </a:t>
            </a:r>
            <a:r>
              <a:rPr lang="en-US" sz="2800" b="1" dirty="0">
                <a:solidFill>
                  <a:srgbClr val="0000FF"/>
                </a:solidFill>
                <a:latin typeface="Arial" pitchFamily="34" charset="0"/>
                <a:cs typeface="Arial" pitchFamily="34" charset="0"/>
              </a:rPr>
              <a:t>silencers</a:t>
            </a:r>
            <a:r>
              <a:rPr lang="en-US" sz="2800" dirty="0">
                <a:latin typeface="Arial" pitchFamily="34" charset="0"/>
                <a:cs typeface="Arial" pitchFamily="34" charset="0"/>
              </a:rPr>
              <a:t>) to control the expression of various genes</a:t>
            </a:r>
          </a:p>
          <a:p>
            <a:pPr algn="l" rtl="0"/>
            <a:endParaRPr lang="en-US" sz="1050" dirty="0">
              <a:latin typeface="Arial" pitchFamily="34" charset="0"/>
              <a:cs typeface="Arial" pitchFamily="34" charset="0"/>
            </a:endParaRPr>
          </a:p>
          <a:p>
            <a:pPr algn="l" rtl="0"/>
            <a:r>
              <a:rPr lang="en-US" sz="2800" dirty="0">
                <a:latin typeface="Arial" pitchFamily="34" charset="0"/>
                <a:cs typeface="Arial" pitchFamily="34" charset="0"/>
              </a:rPr>
              <a:t>Specific transcription factors </a:t>
            </a:r>
            <a:r>
              <a:rPr lang="en-US" sz="2800" b="1" i="1" dirty="0">
                <a:latin typeface="Arial" pitchFamily="34" charset="0"/>
                <a:cs typeface="Arial" pitchFamily="34" charset="0"/>
              </a:rPr>
              <a:t>(regulatory proteins) </a:t>
            </a:r>
            <a:r>
              <a:rPr lang="en-US" sz="2800" dirty="0">
                <a:latin typeface="Arial" pitchFamily="34" charset="0"/>
                <a:cs typeface="Arial" pitchFamily="34" charset="0"/>
              </a:rPr>
              <a:t>are different from general transcription factors which are involved in </a:t>
            </a:r>
            <a:r>
              <a:rPr lang="en-US" sz="2800" b="1" i="1" dirty="0">
                <a:latin typeface="Arial" pitchFamily="34" charset="0"/>
                <a:cs typeface="Arial" pitchFamily="34" charset="0"/>
              </a:rPr>
              <a:t>the transcription initiation process</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
        <p:nvSpPr>
          <p:cNvPr id="8" name="مستطيل 9">
            <a:extLst>
              <a:ext uri="{FF2B5EF4-FFF2-40B4-BE49-F238E27FC236}">
                <a16:creationId xmlns:a16="http://schemas.microsoft.com/office/drawing/2014/main" id="{02F1A998-C289-AD4B-8B65-208CC628ACD7}"/>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9" name="Group 8">
            <a:extLst>
              <a:ext uri="{FF2B5EF4-FFF2-40B4-BE49-F238E27FC236}">
                <a16:creationId xmlns:a16="http://schemas.microsoft.com/office/drawing/2014/main" id="{EC4B7AE8-89F3-E04F-A05F-0D0145DC140B}"/>
              </a:ext>
            </a:extLst>
          </p:cNvPr>
          <p:cNvGrpSpPr/>
          <p:nvPr/>
        </p:nvGrpSpPr>
        <p:grpSpPr>
          <a:xfrm>
            <a:off x="7892480" y="-27384"/>
            <a:ext cx="1288032" cy="1305436"/>
            <a:chOff x="7892480" y="-27384"/>
            <a:chExt cx="1288032" cy="1305436"/>
          </a:xfrm>
        </p:grpSpPr>
        <p:pic>
          <p:nvPicPr>
            <p:cNvPr id="10" name="Picture 9">
              <a:extLst>
                <a:ext uri="{FF2B5EF4-FFF2-40B4-BE49-F238E27FC236}">
                  <a16:creationId xmlns:a16="http://schemas.microsoft.com/office/drawing/2014/main" id="{1C018428-4A5C-EE4F-B491-73B9DA492E85}"/>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11" name="Rectangle 10">
              <a:extLst>
                <a:ext uri="{FF2B5EF4-FFF2-40B4-BE49-F238E27FC236}">
                  <a16:creationId xmlns:a16="http://schemas.microsoft.com/office/drawing/2014/main" id="{C4ED7A4F-492A-3D49-B11F-DED7AF2BDEEB}"/>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ustDataLst>
      <p:tags r:id="rId1"/>
    </p:custDataLst>
    <p:extLst>
      <p:ext uri="{BB962C8B-B14F-4D97-AF65-F5344CB8AC3E}">
        <p14:creationId xmlns:p14="http://schemas.microsoft.com/office/powerpoint/2010/main" val="305959709"/>
      </p:ext>
    </p:extLst>
  </p:cSld>
  <p:clrMapOvr>
    <a:masterClrMapping/>
  </p:clrMapOvr>
  <mc:AlternateContent xmlns:mc="http://schemas.openxmlformats.org/markup-compatibility/2006" xmlns:p14="http://schemas.microsoft.com/office/powerpoint/2010/main">
    <mc:Choice Requires="p14">
      <p:transition spd="slow" p14:dur="2000" advTm="378000"/>
    </mc:Choice>
    <mc:Fallback xmlns="">
      <p:transition spd="slow" advTm="37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sp>
        <p:nvSpPr>
          <p:cNvPr id="7" name="عنصر نائب للمحتوى 2"/>
          <p:cNvSpPr>
            <a:spLocks noGrp="1"/>
          </p:cNvSpPr>
          <p:nvPr>
            <p:ph idx="1"/>
          </p:nvPr>
        </p:nvSpPr>
        <p:spPr>
          <a:xfrm>
            <a:off x="428596" y="1285860"/>
            <a:ext cx="8643966" cy="5643602"/>
          </a:xfrm>
        </p:spPr>
        <p:txBody>
          <a:bodyPr>
            <a:normAutofit/>
          </a:bodyPr>
          <a:lstStyle/>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13" name="Group 12"/>
          <p:cNvGrpSpPr/>
          <p:nvPr/>
        </p:nvGrpSpPr>
        <p:grpSpPr>
          <a:xfrm>
            <a:off x="881663" y="1268760"/>
            <a:ext cx="7929618" cy="5590869"/>
            <a:chOff x="881663" y="1132570"/>
            <a:chExt cx="7929618" cy="5590869"/>
          </a:xfrm>
        </p:grpSpPr>
        <p:grpSp>
          <p:nvGrpSpPr>
            <p:cNvPr id="12" name="Group 11"/>
            <p:cNvGrpSpPr/>
            <p:nvPr/>
          </p:nvGrpSpPr>
          <p:grpSpPr>
            <a:xfrm>
              <a:off x="881663" y="1132570"/>
              <a:ext cx="7929618" cy="5590869"/>
              <a:chOff x="881663" y="1132570"/>
              <a:chExt cx="7929618" cy="5590869"/>
            </a:xfrm>
          </p:grpSpPr>
          <p:pic>
            <p:nvPicPr>
              <p:cNvPr id="28" name="Picture 2" descr="figure 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63" y="1132570"/>
                <a:ext cx="7929618" cy="5590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0" name="مجموعة 19"/>
              <p:cNvGrpSpPr/>
              <p:nvPr/>
            </p:nvGrpSpPr>
            <p:grpSpPr>
              <a:xfrm>
                <a:off x="5293535" y="5847479"/>
                <a:ext cx="1946110" cy="726521"/>
                <a:chOff x="5269096" y="5857893"/>
                <a:chExt cx="1946110" cy="726521"/>
              </a:xfrm>
            </p:grpSpPr>
            <p:cxnSp>
              <p:nvCxnSpPr>
                <p:cNvPr id="15" name="رابط مستقيم 14"/>
                <p:cNvCxnSpPr/>
                <p:nvPr/>
              </p:nvCxnSpPr>
              <p:spPr>
                <a:xfrm rot="16200000" flipH="1">
                  <a:off x="5322099" y="5893612"/>
                  <a:ext cx="428628" cy="35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5269096" y="6215082"/>
                  <a:ext cx="1946110" cy="369332"/>
                </a:xfrm>
                <a:prstGeom prst="rect">
                  <a:avLst/>
                </a:prstGeom>
                <a:noFill/>
              </p:spPr>
              <p:txBody>
                <a:bodyPr wrap="none" rtlCol="0">
                  <a:spAutoFit/>
                </a:bodyPr>
                <a:lstStyle/>
                <a:p>
                  <a:r>
                    <a:rPr lang="en-US" b="1" dirty="0"/>
                    <a:t>RNA polymerase II</a:t>
                  </a:r>
                  <a:endParaRPr lang="en-GB" b="1" dirty="0"/>
                </a:p>
              </p:txBody>
            </p:sp>
          </p:grpSp>
          <p:grpSp>
            <p:nvGrpSpPr>
              <p:cNvPr id="22" name="مجموعة 21"/>
              <p:cNvGrpSpPr/>
              <p:nvPr/>
            </p:nvGrpSpPr>
            <p:grpSpPr>
              <a:xfrm>
                <a:off x="953101" y="5275974"/>
                <a:ext cx="3071834" cy="1012274"/>
                <a:chOff x="928662" y="5286388"/>
                <a:chExt cx="3071834" cy="1012274"/>
              </a:xfrm>
            </p:grpSpPr>
            <p:grpSp>
              <p:nvGrpSpPr>
                <p:cNvPr id="14" name="مجموعة 13"/>
                <p:cNvGrpSpPr/>
                <p:nvPr/>
              </p:nvGrpSpPr>
              <p:grpSpPr>
                <a:xfrm>
                  <a:off x="3097202" y="5286388"/>
                  <a:ext cx="903294" cy="714380"/>
                  <a:chOff x="3097202" y="5286388"/>
                  <a:chExt cx="903294" cy="714380"/>
                </a:xfrm>
              </p:grpSpPr>
              <p:cxnSp>
                <p:nvCxnSpPr>
                  <p:cNvPr id="9" name="رابط مستقيم 8"/>
                  <p:cNvCxnSpPr/>
                  <p:nvPr/>
                </p:nvCxnSpPr>
                <p:spPr>
                  <a:xfrm rot="5400000">
                    <a:off x="3061483" y="5322107"/>
                    <a:ext cx="714380" cy="64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V="1">
                    <a:off x="3117840" y="5429264"/>
                    <a:ext cx="882656"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مربع نص 20"/>
                <p:cNvSpPr txBox="1"/>
                <p:nvPr/>
              </p:nvSpPr>
              <p:spPr>
                <a:xfrm>
                  <a:off x="928662" y="5929330"/>
                  <a:ext cx="2915606" cy="369332"/>
                </a:xfrm>
                <a:prstGeom prst="rect">
                  <a:avLst/>
                </a:prstGeom>
                <a:noFill/>
              </p:spPr>
              <p:txBody>
                <a:bodyPr wrap="none" rtlCol="0">
                  <a:spAutoFit/>
                </a:bodyPr>
                <a:lstStyle/>
                <a:p>
                  <a:r>
                    <a:rPr lang="en-US" b="1" dirty="0"/>
                    <a:t>General transcription factors</a:t>
                  </a:r>
                  <a:endParaRPr lang="en-GB" b="1" dirty="0"/>
                </a:p>
              </p:txBody>
            </p:sp>
          </p:grpSp>
          <p:sp>
            <p:nvSpPr>
              <p:cNvPr id="3" name="Rounded Rectangle 2"/>
              <p:cNvSpPr/>
              <p:nvPr/>
            </p:nvSpPr>
            <p:spPr>
              <a:xfrm>
                <a:off x="6165310" y="3734961"/>
                <a:ext cx="1468118" cy="1728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rot="5400000">
              <a:off x="6247188" y="1724172"/>
              <a:ext cx="432048" cy="2761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4432112" y="2701465"/>
              <a:ext cx="432048" cy="1219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nip and Round Single Corner Rectangle 10"/>
          <p:cNvSpPr/>
          <p:nvPr/>
        </p:nvSpPr>
        <p:spPr>
          <a:xfrm rot="16200000">
            <a:off x="5850069" y="5066525"/>
            <a:ext cx="576065" cy="504056"/>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5400000">
            <a:off x="7104774" y="4640642"/>
            <a:ext cx="576064" cy="2761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9">
            <a:extLst>
              <a:ext uri="{FF2B5EF4-FFF2-40B4-BE49-F238E27FC236}">
                <a16:creationId xmlns:a16="http://schemas.microsoft.com/office/drawing/2014/main" id="{09841B7F-94A0-BC4C-8A49-5A96F6963629}"/>
              </a:ext>
            </a:extLst>
          </p:cNvPr>
          <p:cNvSpPr/>
          <p:nvPr/>
        </p:nvSpPr>
        <p:spPr>
          <a:xfrm>
            <a:off x="-32" y="0"/>
            <a:ext cx="428596" cy="6858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dirty="0">
              <a:solidFill>
                <a:srgbClr val="F587D8"/>
              </a:solidFill>
              <a:highlight>
                <a:srgbClr val="00FFFF"/>
              </a:highlight>
            </a:endParaRPr>
          </a:p>
        </p:txBody>
      </p:sp>
      <p:grpSp>
        <p:nvGrpSpPr>
          <p:cNvPr id="25" name="Group 24">
            <a:extLst>
              <a:ext uri="{FF2B5EF4-FFF2-40B4-BE49-F238E27FC236}">
                <a16:creationId xmlns:a16="http://schemas.microsoft.com/office/drawing/2014/main" id="{2B359613-D805-3443-AE11-1653E9757C15}"/>
              </a:ext>
            </a:extLst>
          </p:cNvPr>
          <p:cNvGrpSpPr/>
          <p:nvPr/>
        </p:nvGrpSpPr>
        <p:grpSpPr>
          <a:xfrm>
            <a:off x="7892480" y="-27384"/>
            <a:ext cx="1288032" cy="1305436"/>
            <a:chOff x="7892480" y="-27384"/>
            <a:chExt cx="1288032" cy="1305436"/>
          </a:xfrm>
        </p:grpSpPr>
        <p:pic>
          <p:nvPicPr>
            <p:cNvPr id="27" name="Picture 26">
              <a:extLst>
                <a:ext uri="{FF2B5EF4-FFF2-40B4-BE49-F238E27FC236}">
                  <a16:creationId xmlns:a16="http://schemas.microsoft.com/office/drawing/2014/main" id="{CE128E54-194E-6A4A-830A-505FF4BDA595}"/>
                </a:ext>
              </a:extLst>
            </p:cNvPr>
            <p:cNvPicPr>
              <a:picLocks noChangeAspect="1"/>
            </p:cNvPicPr>
            <p:nvPr/>
          </p:nvPicPr>
          <p:blipFill rotWithShape="1">
            <a:blip r:embed="rId3"/>
            <a:srcRect t="13352"/>
            <a:stretch/>
          </p:blipFill>
          <p:spPr>
            <a:xfrm>
              <a:off x="7892480" y="-27384"/>
              <a:ext cx="1251520" cy="1224136"/>
            </a:xfrm>
            <a:prstGeom prst="rect">
              <a:avLst/>
            </a:prstGeom>
          </p:spPr>
        </p:pic>
        <p:sp>
          <p:nvSpPr>
            <p:cNvPr id="29" name="Rectangle 28">
              <a:extLst>
                <a:ext uri="{FF2B5EF4-FFF2-40B4-BE49-F238E27FC236}">
                  <a16:creationId xmlns:a16="http://schemas.microsoft.com/office/drawing/2014/main" id="{DC7B12DD-8533-DD47-A727-54920F3D5A21}"/>
                </a:ext>
              </a:extLst>
            </p:cNvPr>
            <p:cNvSpPr/>
            <p:nvPr/>
          </p:nvSpPr>
          <p:spPr>
            <a:xfrm>
              <a:off x="7905804" y="908720"/>
              <a:ext cx="1274708" cy="369332"/>
            </a:xfrm>
            <a:prstGeom prst="rect">
              <a:avLst/>
            </a:prstGeom>
            <a:noFill/>
          </p:spPr>
          <p:txBody>
            <a:bodyPr wrap="none" lIns="91440" tIns="45720" rIns="91440" bIns="45720">
              <a:spAutoFit/>
            </a:bodyPr>
            <a:lstStyle/>
            <a:p>
              <a:pPr algn="ctr"/>
              <a:r>
                <a:rPr lang="en-GB"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 </a:t>
              </a:r>
              <a:r>
                <a:rPr lang="en-GB" sz="1400"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a:t>
              </a:r>
              <a:r>
                <a:rPr lang="ar" b="1" cap="none" spc="0" dirty="0">
                  <a:ln w="12700" cmpd="sng">
                    <a:solidFill>
                      <a:schemeClr val="accent4"/>
                    </a:solidFill>
                    <a:prstDash val="solid"/>
                  </a:ln>
                  <a:solidFill>
                    <a:schemeClr val="tx2">
                      <a:lumMod val="60000"/>
                      <a:lumOff val="40000"/>
                    </a:schemeClr>
                  </a:solidFill>
                  <a:effectLst/>
                  <a:latin typeface="Angsana New" panose="02020603050405020304" pitchFamily="18" charset="-34"/>
                </a:rPr>
                <a:t>خليك بالبيت</a:t>
              </a:r>
              <a:endParaRPr lang="en-GB" b="1" cap="none" spc="0" dirty="0">
                <a:ln w="12700" cmpd="sng">
                  <a:solidFill>
                    <a:schemeClr val="accent4"/>
                  </a:solidFill>
                  <a:prstDash val="solid"/>
                </a:ln>
                <a:solidFill>
                  <a:schemeClr val="tx2">
                    <a:lumMod val="60000"/>
                    <a:lumOff val="40000"/>
                  </a:schemeClr>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446535"/>
    </mc:Choice>
    <mc:Fallback xmlns="">
      <p:transition spd="slow" advTm="44653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7.8"/>
</p:tagLst>
</file>

<file path=ppt/tags/tag10.xml><?xml version="1.0" encoding="utf-8"?>
<p:tagLst xmlns:a="http://schemas.openxmlformats.org/drawingml/2006/main" xmlns:r="http://schemas.openxmlformats.org/officeDocument/2006/relationships" xmlns:p="http://schemas.openxmlformats.org/presentationml/2006/main">
  <p:tag name="TIMING" val="|115.4|123.2|42.6|35.4"/>
</p:tagLst>
</file>

<file path=ppt/tags/tag11.xml><?xml version="1.0" encoding="utf-8"?>
<p:tagLst xmlns:a="http://schemas.openxmlformats.org/drawingml/2006/main" xmlns:r="http://schemas.openxmlformats.org/officeDocument/2006/relationships" xmlns:p="http://schemas.openxmlformats.org/presentationml/2006/main">
  <p:tag name="TIMING" val="|59.7"/>
</p:tagLst>
</file>

<file path=ppt/tags/tag12.xml><?xml version="1.0" encoding="utf-8"?>
<p:tagLst xmlns:a="http://schemas.openxmlformats.org/drawingml/2006/main" xmlns:r="http://schemas.openxmlformats.org/officeDocument/2006/relationships" xmlns:p="http://schemas.openxmlformats.org/presentationml/2006/main">
  <p:tag name="TIMING" val="|73.5"/>
</p:tagLst>
</file>

<file path=ppt/tags/tag13.xml><?xml version="1.0" encoding="utf-8"?>
<p:tagLst xmlns:a="http://schemas.openxmlformats.org/drawingml/2006/main" xmlns:r="http://schemas.openxmlformats.org/officeDocument/2006/relationships" xmlns:p="http://schemas.openxmlformats.org/presentationml/2006/main">
  <p:tag name="TIMING" val="|2.2|1.3"/>
</p:tagLst>
</file>

<file path=ppt/tags/tag14.xml><?xml version="1.0" encoding="utf-8"?>
<p:tagLst xmlns:a="http://schemas.openxmlformats.org/drawingml/2006/main" xmlns:r="http://schemas.openxmlformats.org/officeDocument/2006/relationships" xmlns:p="http://schemas.openxmlformats.org/presentationml/2006/main">
  <p:tag name="TIMING" val="|19.3|1|1.7|1.1"/>
</p:tagLst>
</file>

<file path=ppt/tags/tag15.xml><?xml version="1.0" encoding="utf-8"?>
<p:tagLst xmlns:a="http://schemas.openxmlformats.org/drawingml/2006/main" xmlns:r="http://schemas.openxmlformats.org/officeDocument/2006/relationships" xmlns:p="http://schemas.openxmlformats.org/presentationml/2006/main">
  <p:tag name="TIMING" val="|48.3"/>
</p:tagLst>
</file>

<file path=ppt/tags/tag16.xml><?xml version="1.0" encoding="utf-8"?>
<p:tagLst xmlns:a="http://schemas.openxmlformats.org/drawingml/2006/main" xmlns:r="http://schemas.openxmlformats.org/officeDocument/2006/relationships" xmlns:p="http://schemas.openxmlformats.org/presentationml/2006/main">
  <p:tag name="TIMING" val="|223.3"/>
</p:tagLst>
</file>

<file path=ppt/tags/tag17.xml><?xml version="1.0" encoding="utf-8"?>
<p:tagLst xmlns:a="http://schemas.openxmlformats.org/drawingml/2006/main" xmlns:r="http://schemas.openxmlformats.org/officeDocument/2006/relationships" xmlns:p="http://schemas.openxmlformats.org/presentationml/2006/main">
  <p:tag name="TIMING" val="|6.4|79.9|51.1"/>
</p:tagLst>
</file>

<file path=ppt/tags/tag18.xml><?xml version="1.0" encoding="utf-8"?>
<p:tagLst xmlns:a="http://schemas.openxmlformats.org/drawingml/2006/main" xmlns:r="http://schemas.openxmlformats.org/officeDocument/2006/relationships" xmlns:p="http://schemas.openxmlformats.org/presentationml/2006/main">
  <p:tag name="TIMING" val="|20.2|-1822.2"/>
</p:tagLst>
</file>

<file path=ppt/tags/tag19.xml><?xml version="1.0" encoding="utf-8"?>
<p:tagLst xmlns:a="http://schemas.openxmlformats.org/drawingml/2006/main" xmlns:r="http://schemas.openxmlformats.org/officeDocument/2006/relationships" xmlns:p="http://schemas.openxmlformats.org/presentationml/2006/main">
  <p:tag name="TIMING" val="|61.6|72.9"/>
</p:tagLst>
</file>

<file path=ppt/tags/tag2.xml><?xml version="1.0" encoding="utf-8"?>
<p:tagLst xmlns:a="http://schemas.openxmlformats.org/drawingml/2006/main" xmlns:r="http://schemas.openxmlformats.org/officeDocument/2006/relationships" xmlns:p="http://schemas.openxmlformats.org/presentationml/2006/main">
  <p:tag name="TIMING" val="|331.1"/>
</p:tagLst>
</file>

<file path=ppt/tags/tag20.xml><?xml version="1.0" encoding="utf-8"?>
<p:tagLst xmlns:a="http://schemas.openxmlformats.org/drawingml/2006/main" xmlns:r="http://schemas.openxmlformats.org/officeDocument/2006/relationships" xmlns:p="http://schemas.openxmlformats.org/presentationml/2006/main">
  <p:tag name="TIMING" val="|13.2|11.3"/>
</p:tagLst>
</file>

<file path=ppt/tags/tag21.xml><?xml version="1.0" encoding="utf-8"?>
<p:tagLst xmlns:a="http://schemas.openxmlformats.org/drawingml/2006/main" xmlns:r="http://schemas.openxmlformats.org/officeDocument/2006/relationships" xmlns:p="http://schemas.openxmlformats.org/presentationml/2006/main">
  <p:tag name="TIMING" val="|125.7|107.9"/>
</p:tagLst>
</file>

<file path=ppt/tags/tag22.xml><?xml version="1.0" encoding="utf-8"?>
<p:tagLst xmlns:a="http://schemas.openxmlformats.org/drawingml/2006/main" xmlns:r="http://schemas.openxmlformats.org/officeDocument/2006/relationships" xmlns:p="http://schemas.openxmlformats.org/presentationml/2006/main">
  <p:tag name="TIMING" val="|-1171.5"/>
</p:tagLst>
</file>

<file path=ppt/tags/tag3.xml><?xml version="1.0" encoding="utf-8"?>
<p:tagLst xmlns:a="http://schemas.openxmlformats.org/drawingml/2006/main" xmlns:r="http://schemas.openxmlformats.org/officeDocument/2006/relationships" xmlns:p="http://schemas.openxmlformats.org/presentationml/2006/main">
  <p:tag name="TIMING" val="|44.4|99.2"/>
</p:tagLst>
</file>

<file path=ppt/tags/tag4.xml><?xml version="1.0" encoding="utf-8"?>
<p:tagLst xmlns:a="http://schemas.openxmlformats.org/drawingml/2006/main" xmlns:r="http://schemas.openxmlformats.org/officeDocument/2006/relationships" xmlns:p="http://schemas.openxmlformats.org/presentationml/2006/main">
  <p:tag name="TIMING" val="|30.1|118.5|79.2|192"/>
</p:tagLst>
</file>

<file path=ppt/tags/tag5.xml><?xml version="1.0" encoding="utf-8"?>
<p:tagLst xmlns:a="http://schemas.openxmlformats.org/drawingml/2006/main" xmlns:r="http://schemas.openxmlformats.org/officeDocument/2006/relationships" xmlns:p="http://schemas.openxmlformats.org/presentationml/2006/main">
  <p:tag name="TIMING" val="|37.5|259|112.7"/>
</p:tagLst>
</file>

<file path=ppt/tags/tag6.xml><?xml version="1.0" encoding="utf-8"?>
<p:tagLst xmlns:a="http://schemas.openxmlformats.org/drawingml/2006/main" xmlns:r="http://schemas.openxmlformats.org/officeDocument/2006/relationships" xmlns:p="http://schemas.openxmlformats.org/presentationml/2006/main">
  <p:tag name="TIMING" val="|272.5"/>
</p:tagLst>
</file>

<file path=ppt/tags/tag7.xml><?xml version="1.0" encoding="utf-8"?>
<p:tagLst xmlns:a="http://schemas.openxmlformats.org/drawingml/2006/main" xmlns:r="http://schemas.openxmlformats.org/officeDocument/2006/relationships" xmlns:p="http://schemas.openxmlformats.org/presentationml/2006/main">
  <p:tag name="TIMING" val="|24.3|0.7"/>
</p:tagLst>
</file>

<file path=ppt/tags/tag8.xml><?xml version="1.0" encoding="utf-8"?>
<p:tagLst xmlns:a="http://schemas.openxmlformats.org/drawingml/2006/main" xmlns:r="http://schemas.openxmlformats.org/officeDocument/2006/relationships" xmlns:p="http://schemas.openxmlformats.org/presentationml/2006/main">
  <p:tag name="TIMING" val="|87.9"/>
</p:tagLst>
</file>

<file path=ppt/tags/tag9.xml><?xml version="1.0" encoding="utf-8"?>
<p:tagLst xmlns:a="http://schemas.openxmlformats.org/drawingml/2006/main" xmlns:r="http://schemas.openxmlformats.org/officeDocument/2006/relationships" xmlns:p="http://schemas.openxmlformats.org/presentationml/2006/main">
  <p:tag name="TIMING" val="|58.7"/>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32721</TotalTime>
  <Words>1747</Words>
  <Application>Microsoft Macintosh PowerPoint</Application>
  <PresentationFormat>On-screen Show (4:3)</PresentationFormat>
  <Paragraphs>451</Paragraphs>
  <Slides>37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Angsana New</vt:lpstr>
      <vt:lpstr>Arial</vt:lpstr>
      <vt:lpstr>Calibri</vt:lpstr>
      <vt:lpstr>Times New Roman</vt:lpstr>
      <vt:lpstr>سمة Office</vt:lpstr>
      <vt:lpstr>Regulation of Gene Expression</vt:lpstr>
      <vt:lpstr>Gene Expression</vt:lpstr>
      <vt:lpstr>Gene Expression</vt:lpstr>
      <vt:lpstr>Gene Expression</vt:lpstr>
      <vt:lpstr>Steps in Eukaryotic Gene   Expression regulation </vt:lpstr>
      <vt:lpstr>1. Transcription Initiation </vt:lpstr>
      <vt:lpstr>1.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in Prokaryotes</vt:lpstr>
      <vt:lpstr>Trp Operon </vt:lpstr>
      <vt:lpstr>Trp Operon </vt:lpstr>
      <vt:lpstr>Trp Operon </vt:lpstr>
      <vt:lpstr>Lac Operon </vt:lpstr>
      <vt:lpstr>Lac Operon </vt:lpstr>
      <vt:lpstr>Lac Operon </vt:lpstr>
      <vt:lpstr>Lac Operon </vt:lpstr>
      <vt:lpstr>Lac Operon </vt:lpstr>
      <vt:lpstr>Lac Operon </vt:lpstr>
      <vt:lpstr>Lac Operon </vt:lpstr>
      <vt:lpstr>2. RNA Splicing Control</vt:lpstr>
      <vt:lpstr>2. RNA Splicing Control</vt:lpstr>
      <vt:lpstr>2. RNA Splicing Control</vt:lpstr>
      <vt:lpstr>2. RNA Splicing Control</vt:lpstr>
      <vt:lpstr>3. RNA Transport &amp; Localization Control </vt:lpstr>
      <vt:lpstr>4. Translation Control  </vt:lpstr>
      <vt:lpstr> Translation Initiation in Eukaryotes </vt:lpstr>
      <vt:lpstr> Translation Initiation in Prokaryotes</vt:lpstr>
      <vt:lpstr>4. Translation Control  </vt:lpstr>
      <vt:lpstr>4. Translation Control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572</cp:revision>
  <dcterms:created xsi:type="dcterms:W3CDTF">2014-10-12T07:45:16Z</dcterms:created>
  <dcterms:modified xsi:type="dcterms:W3CDTF">2020-04-05T01:58:15Z</dcterms:modified>
</cp:coreProperties>
</file>