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3" r:id="rId3"/>
    <p:sldId id="258" r:id="rId4"/>
    <p:sldId id="307" r:id="rId5"/>
    <p:sldId id="301" r:id="rId6"/>
    <p:sldId id="302" r:id="rId7"/>
    <p:sldId id="305" r:id="rId8"/>
    <p:sldId id="262" r:id="rId9"/>
    <p:sldId id="259" r:id="rId10"/>
    <p:sldId id="267" r:id="rId11"/>
    <p:sldId id="266" r:id="rId12"/>
    <p:sldId id="268" r:id="rId13"/>
    <p:sldId id="295" r:id="rId14"/>
    <p:sldId id="296" r:id="rId15"/>
    <p:sldId id="297" r:id="rId16"/>
    <p:sldId id="270" r:id="rId17"/>
    <p:sldId id="300" r:id="rId18"/>
    <p:sldId id="278" r:id="rId19"/>
    <p:sldId id="276" r:id="rId20"/>
    <p:sldId id="272" r:id="rId21"/>
    <p:sldId id="287" r:id="rId22"/>
    <p:sldId id="274" r:id="rId23"/>
    <p:sldId id="288" r:id="rId24"/>
    <p:sldId id="280" r:id="rId25"/>
    <p:sldId id="308" r:id="rId26"/>
  </p:sldIdLst>
  <p:sldSz cx="9144000" cy="6858000" type="screen4x3"/>
  <p:notesSz cx="6858000" cy="9144000"/>
  <p:defaultTextStyle>
    <a:defPPr>
      <a:defRPr lang="ar-J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74" d="100"/>
          <a:sy n="74" d="100"/>
        </p:scale>
        <p:origin x="294" y="5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5EF0667-8A84-41E5-A23C-37795C586CBC}" type="datetimeFigureOut">
              <a:rPr lang="ar-JO" smtClean="0"/>
              <a:t>08/09/1443</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A61A0E4C-B7A2-4B0D-BB42-5919684D0AAD}" type="slidenum">
              <a:rPr lang="ar-JO" smtClean="0"/>
              <a:t>‹#›</a:t>
            </a:fld>
            <a:endParaRPr lang="ar-JO"/>
          </a:p>
        </p:txBody>
      </p:sp>
    </p:spTree>
    <p:extLst>
      <p:ext uri="{BB962C8B-B14F-4D97-AF65-F5344CB8AC3E}">
        <p14:creationId xmlns:p14="http://schemas.microsoft.com/office/powerpoint/2010/main" val="708597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EF0667-8A84-41E5-A23C-37795C586CBC}" type="datetimeFigureOut">
              <a:rPr lang="ar-JO" smtClean="0"/>
              <a:t>08/09/1443</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A61A0E4C-B7A2-4B0D-BB42-5919684D0AAD}" type="slidenum">
              <a:rPr lang="ar-JO" smtClean="0"/>
              <a:t>‹#›</a:t>
            </a:fld>
            <a:endParaRPr lang="ar-JO"/>
          </a:p>
        </p:txBody>
      </p:sp>
    </p:spTree>
    <p:extLst>
      <p:ext uri="{BB962C8B-B14F-4D97-AF65-F5344CB8AC3E}">
        <p14:creationId xmlns:p14="http://schemas.microsoft.com/office/powerpoint/2010/main" val="4089175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EF0667-8A84-41E5-A23C-37795C586CBC}" type="datetimeFigureOut">
              <a:rPr lang="ar-JO" smtClean="0"/>
              <a:t>08/09/1443</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A61A0E4C-B7A2-4B0D-BB42-5919684D0AAD}" type="slidenum">
              <a:rPr lang="ar-JO" smtClean="0"/>
              <a:t>‹#›</a:t>
            </a:fld>
            <a:endParaRPr lang="ar-JO"/>
          </a:p>
        </p:txBody>
      </p:sp>
    </p:spTree>
    <p:extLst>
      <p:ext uri="{BB962C8B-B14F-4D97-AF65-F5344CB8AC3E}">
        <p14:creationId xmlns:p14="http://schemas.microsoft.com/office/powerpoint/2010/main" val="3437626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EF0667-8A84-41E5-A23C-37795C586CBC}" type="datetimeFigureOut">
              <a:rPr lang="ar-JO" smtClean="0"/>
              <a:t>08/09/1443</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A61A0E4C-B7A2-4B0D-BB42-5919684D0AAD}" type="slidenum">
              <a:rPr lang="ar-JO" smtClean="0"/>
              <a:t>‹#›</a:t>
            </a:fld>
            <a:endParaRPr lang="ar-JO"/>
          </a:p>
        </p:txBody>
      </p:sp>
    </p:spTree>
    <p:extLst>
      <p:ext uri="{BB962C8B-B14F-4D97-AF65-F5344CB8AC3E}">
        <p14:creationId xmlns:p14="http://schemas.microsoft.com/office/powerpoint/2010/main" val="3113796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5EF0667-8A84-41E5-A23C-37795C586CBC}" type="datetimeFigureOut">
              <a:rPr lang="ar-JO" smtClean="0"/>
              <a:t>08/09/1443</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A61A0E4C-B7A2-4B0D-BB42-5919684D0AAD}" type="slidenum">
              <a:rPr lang="ar-JO" smtClean="0"/>
              <a:t>‹#›</a:t>
            </a:fld>
            <a:endParaRPr lang="ar-JO"/>
          </a:p>
        </p:txBody>
      </p:sp>
    </p:spTree>
    <p:extLst>
      <p:ext uri="{BB962C8B-B14F-4D97-AF65-F5344CB8AC3E}">
        <p14:creationId xmlns:p14="http://schemas.microsoft.com/office/powerpoint/2010/main" val="3844642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5EF0667-8A84-41E5-A23C-37795C586CBC}" type="datetimeFigureOut">
              <a:rPr lang="ar-JO" smtClean="0"/>
              <a:t>08/09/1443</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A61A0E4C-B7A2-4B0D-BB42-5919684D0AAD}" type="slidenum">
              <a:rPr lang="ar-JO" smtClean="0"/>
              <a:t>‹#›</a:t>
            </a:fld>
            <a:endParaRPr lang="ar-JO"/>
          </a:p>
        </p:txBody>
      </p:sp>
    </p:spTree>
    <p:extLst>
      <p:ext uri="{BB962C8B-B14F-4D97-AF65-F5344CB8AC3E}">
        <p14:creationId xmlns:p14="http://schemas.microsoft.com/office/powerpoint/2010/main" val="733166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5EF0667-8A84-41E5-A23C-37795C586CBC}" type="datetimeFigureOut">
              <a:rPr lang="ar-JO" smtClean="0"/>
              <a:t>08/09/1443</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A61A0E4C-B7A2-4B0D-BB42-5919684D0AAD}" type="slidenum">
              <a:rPr lang="ar-JO" smtClean="0"/>
              <a:t>‹#›</a:t>
            </a:fld>
            <a:endParaRPr lang="ar-JO"/>
          </a:p>
        </p:txBody>
      </p:sp>
    </p:spTree>
    <p:extLst>
      <p:ext uri="{BB962C8B-B14F-4D97-AF65-F5344CB8AC3E}">
        <p14:creationId xmlns:p14="http://schemas.microsoft.com/office/powerpoint/2010/main" val="1128661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5EF0667-8A84-41E5-A23C-37795C586CBC}" type="datetimeFigureOut">
              <a:rPr lang="ar-JO" smtClean="0"/>
              <a:t>08/09/1443</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A61A0E4C-B7A2-4B0D-BB42-5919684D0AAD}" type="slidenum">
              <a:rPr lang="ar-JO" smtClean="0"/>
              <a:t>‹#›</a:t>
            </a:fld>
            <a:endParaRPr lang="ar-JO"/>
          </a:p>
        </p:txBody>
      </p:sp>
    </p:spTree>
    <p:extLst>
      <p:ext uri="{BB962C8B-B14F-4D97-AF65-F5344CB8AC3E}">
        <p14:creationId xmlns:p14="http://schemas.microsoft.com/office/powerpoint/2010/main" val="663521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EF0667-8A84-41E5-A23C-37795C586CBC}" type="datetimeFigureOut">
              <a:rPr lang="ar-JO" smtClean="0"/>
              <a:t>08/09/1443</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A61A0E4C-B7A2-4B0D-BB42-5919684D0AAD}" type="slidenum">
              <a:rPr lang="ar-JO" smtClean="0"/>
              <a:t>‹#›</a:t>
            </a:fld>
            <a:endParaRPr lang="ar-JO"/>
          </a:p>
        </p:txBody>
      </p:sp>
    </p:spTree>
    <p:extLst>
      <p:ext uri="{BB962C8B-B14F-4D97-AF65-F5344CB8AC3E}">
        <p14:creationId xmlns:p14="http://schemas.microsoft.com/office/powerpoint/2010/main" val="126231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5EF0667-8A84-41E5-A23C-37795C586CBC}" type="datetimeFigureOut">
              <a:rPr lang="ar-JO" smtClean="0"/>
              <a:t>08/09/1443</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A61A0E4C-B7A2-4B0D-BB42-5919684D0AAD}" type="slidenum">
              <a:rPr lang="ar-JO" smtClean="0"/>
              <a:t>‹#›</a:t>
            </a:fld>
            <a:endParaRPr lang="ar-JO"/>
          </a:p>
        </p:txBody>
      </p:sp>
    </p:spTree>
    <p:extLst>
      <p:ext uri="{BB962C8B-B14F-4D97-AF65-F5344CB8AC3E}">
        <p14:creationId xmlns:p14="http://schemas.microsoft.com/office/powerpoint/2010/main" val="3754206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5EF0667-8A84-41E5-A23C-37795C586CBC}" type="datetimeFigureOut">
              <a:rPr lang="ar-JO" smtClean="0"/>
              <a:t>08/09/1443</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A61A0E4C-B7A2-4B0D-BB42-5919684D0AAD}" type="slidenum">
              <a:rPr lang="ar-JO" smtClean="0"/>
              <a:t>‹#›</a:t>
            </a:fld>
            <a:endParaRPr lang="ar-JO"/>
          </a:p>
        </p:txBody>
      </p:sp>
    </p:spTree>
    <p:extLst>
      <p:ext uri="{BB962C8B-B14F-4D97-AF65-F5344CB8AC3E}">
        <p14:creationId xmlns:p14="http://schemas.microsoft.com/office/powerpoint/2010/main" val="1308468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EF0667-8A84-41E5-A23C-37795C586CBC}" type="datetimeFigureOut">
              <a:rPr lang="ar-JO" smtClean="0"/>
              <a:t>08/09/1443</a:t>
            </a:fld>
            <a:endParaRPr lang="ar-JO"/>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1A0E4C-B7A2-4B0D-BB42-5919684D0AAD}" type="slidenum">
              <a:rPr lang="ar-JO" smtClean="0"/>
              <a:t>‹#›</a:t>
            </a:fld>
            <a:endParaRPr lang="ar-JO"/>
          </a:p>
        </p:txBody>
      </p:sp>
    </p:spTree>
    <p:extLst>
      <p:ext uri="{BB962C8B-B14F-4D97-AF65-F5344CB8AC3E}">
        <p14:creationId xmlns:p14="http://schemas.microsoft.com/office/powerpoint/2010/main" val="33885237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22881" y="4878942"/>
            <a:ext cx="8098238" cy="646331"/>
          </a:xfrm>
          <a:prstGeom prst="rect">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p:spPr>
        <p:txBody>
          <a:bodyPr>
            <a:spAutoFit/>
          </a:bodyPr>
          <a:lstStyle/>
          <a:p>
            <a:pPr algn="ctr">
              <a:defRPr/>
            </a:pPr>
            <a:r>
              <a:rPr lang="nl-NL" sz="3600" b="1" kern="1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a:rPr>
              <a:t>Prof  DR. Waqar Al – Kubaisy </a:t>
            </a:r>
            <a:endParaRPr lang="en-MY" sz="3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Rectangle 4"/>
          <p:cNvSpPr/>
          <p:nvPr/>
        </p:nvSpPr>
        <p:spPr>
          <a:xfrm>
            <a:off x="3919417" y="6013291"/>
            <a:ext cx="1305165" cy="369332"/>
          </a:xfrm>
          <a:prstGeom prst="rect">
            <a:avLst/>
          </a:prstGeom>
        </p:spPr>
        <p:txBody>
          <a:bodyPr wrap="none">
            <a:spAutoFit/>
          </a:bodyPr>
          <a:lstStyle/>
          <a:p>
            <a:r>
              <a:rPr lang="en-US" altLang="ar-JO" dirty="0"/>
              <a:t>April   2022 </a:t>
            </a:r>
            <a:endParaRPr lang="ar-JO" dirty="0"/>
          </a:p>
        </p:txBody>
      </p:sp>
      <p:sp>
        <p:nvSpPr>
          <p:cNvPr id="6" name="Rectangle 5"/>
          <p:cNvSpPr/>
          <p:nvPr/>
        </p:nvSpPr>
        <p:spPr>
          <a:xfrm>
            <a:off x="522881" y="423581"/>
            <a:ext cx="7315977" cy="2585323"/>
          </a:xfrm>
          <a:prstGeom prst="rect">
            <a:avLst/>
          </a:prstGeom>
          <a:noFill/>
        </p:spPr>
        <p:txBody>
          <a:bodyPr wrap="none" lIns="91440" tIns="45720" rIns="91440" bIns="45720">
            <a:spAutoFit/>
          </a:bodyPr>
          <a:lstStyle/>
          <a:p>
            <a:r>
              <a:rPr lang="en-US" altLang="ar-JO" sz="5400" b="1" dirty="0" smtClean="0">
                <a:ln w="22225">
                  <a:solidFill>
                    <a:schemeClr val="accent2"/>
                  </a:solidFill>
                  <a:prstDash val="solid"/>
                </a:ln>
                <a:solidFill>
                  <a:schemeClr val="accent2">
                    <a:lumMod val="40000"/>
                    <a:lumOff val="60000"/>
                  </a:schemeClr>
                </a:solidFill>
              </a:rPr>
              <a:t>                Anemia</a:t>
            </a:r>
            <a:r>
              <a:rPr lang="en-US" altLang="ar-JO" sz="5400" b="1" dirty="0">
                <a:ln w="22225">
                  <a:solidFill>
                    <a:schemeClr val="accent2"/>
                  </a:solidFill>
                  <a:prstDash val="solid"/>
                </a:ln>
                <a:solidFill>
                  <a:schemeClr val="accent2">
                    <a:lumMod val="40000"/>
                    <a:lumOff val="60000"/>
                  </a:schemeClr>
                </a:solidFill>
              </a:rPr>
              <a:t/>
            </a:r>
            <a:br>
              <a:rPr lang="en-US" altLang="ar-JO" sz="5400" b="1" dirty="0">
                <a:ln w="22225">
                  <a:solidFill>
                    <a:schemeClr val="accent2"/>
                  </a:solidFill>
                  <a:prstDash val="solid"/>
                </a:ln>
                <a:solidFill>
                  <a:schemeClr val="accent2">
                    <a:lumMod val="40000"/>
                    <a:lumOff val="60000"/>
                  </a:schemeClr>
                </a:solidFill>
              </a:rPr>
            </a:br>
            <a:r>
              <a:rPr lang="en-US" altLang="ar-JO" sz="5400" b="1" dirty="0">
                <a:ln w="22225">
                  <a:solidFill>
                    <a:schemeClr val="accent2"/>
                  </a:solidFill>
                  <a:prstDash val="solid"/>
                </a:ln>
                <a:solidFill>
                  <a:schemeClr val="accent2">
                    <a:lumMod val="40000"/>
                    <a:lumOff val="60000"/>
                  </a:schemeClr>
                </a:solidFill>
              </a:rPr>
              <a:t> A Public Health Problem</a:t>
            </a:r>
          </a:p>
          <a:p>
            <a:r>
              <a:rPr lang="en-US" altLang="ar-JO" sz="5400" b="1" dirty="0"/>
              <a:t> </a:t>
            </a:r>
          </a:p>
        </p:txBody>
      </p:sp>
    </p:spTree>
    <p:extLst>
      <p:ext uri="{BB962C8B-B14F-4D97-AF65-F5344CB8AC3E}">
        <p14:creationId xmlns:p14="http://schemas.microsoft.com/office/powerpoint/2010/main" val="3833626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031" y="270456"/>
            <a:ext cx="9040969" cy="5690597"/>
          </a:xfrm>
          <a:prstGeom prst="rect">
            <a:avLst/>
          </a:prstGeom>
        </p:spPr>
        <p:txBody>
          <a:bodyPr wrap="square">
            <a:spAutoFit/>
          </a:bodyPr>
          <a:lstStyle/>
          <a:p>
            <a:pPr>
              <a:lnSpc>
                <a:spcPct val="107000"/>
              </a:lnSpc>
            </a:pPr>
            <a:r>
              <a:rPr lang="en-US" sz="2800" b="1" i="1" dirty="0" smtClean="0">
                <a:solidFill>
                  <a:srgbClr val="FF0000"/>
                </a:solidFill>
                <a:ea typeface="Calibri" panose="020F0502020204030204" pitchFamily="34" charset="0"/>
                <a:cs typeface="Arial" panose="020B0604020202020204" pitchFamily="34" charset="0"/>
              </a:rPr>
              <a:t>Health </a:t>
            </a:r>
            <a:r>
              <a:rPr lang="en-US" sz="2800" b="1" i="1" dirty="0">
                <a:solidFill>
                  <a:srgbClr val="FF0000"/>
                </a:solidFill>
                <a:ea typeface="Calibri" panose="020F0502020204030204" pitchFamily="34" charset="0"/>
                <a:cs typeface="Arial" panose="020B0604020202020204" pitchFamily="34" charset="0"/>
              </a:rPr>
              <a:t>consequences</a:t>
            </a:r>
            <a:endParaRPr lang="en-US" sz="2800" dirty="0" smtClean="0">
              <a:effectLst/>
              <a:ea typeface="Calibri" panose="020F0502020204030204" pitchFamily="34" charset="0"/>
              <a:cs typeface="Arial" panose="020B0604020202020204" pitchFamily="34" charset="0"/>
            </a:endParaRPr>
          </a:p>
          <a:p>
            <a:pPr>
              <a:lnSpc>
                <a:spcPct val="107000"/>
              </a:lnSpc>
            </a:pPr>
            <a:r>
              <a:rPr lang="en-US" sz="2400" b="1" dirty="0" err="1">
                <a:ea typeface="Calibri" panose="020F0502020204030204" pitchFamily="34" charset="0"/>
                <a:cs typeface="Arial" panose="020B0604020202020204" pitchFamily="34" charset="0"/>
              </a:rPr>
              <a:t>Anaemia</a:t>
            </a:r>
            <a:r>
              <a:rPr lang="en-US" sz="2400" b="1" dirty="0">
                <a:ea typeface="Calibri" panose="020F0502020204030204" pitchFamily="34" charset="0"/>
                <a:cs typeface="Arial" panose="020B0604020202020204" pitchFamily="34" charset="0"/>
              </a:rPr>
              <a:t> is an indicator of </a:t>
            </a:r>
            <a:r>
              <a:rPr lang="en-US" sz="2400" b="1" dirty="0">
                <a:solidFill>
                  <a:schemeClr val="accent1">
                    <a:lumMod val="75000"/>
                  </a:schemeClr>
                </a:solidFill>
                <a:ea typeface="Calibri" panose="020F0502020204030204" pitchFamily="34" charset="0"/>
                <a:cs typeface="Arial" panose="020B0604020202020204" pitchFamily="34" charset="0"/>
              </a:rPr>
              <a:t>both poor </a:t>
            </a:r>
            <a:r>
              <a:rPr lang="en-US" sz="2400" b="1" dirty="0">
                <a:solidFill>
                  <a:srgbClr val="FF0000"/>
                </a:solidFill>
                <a:ea typeface="Calibri" panose="020F0502020204030204" pitchFamily="34" charset="0"/>
                <a:cs typeface="Arial" panose="020B0604020202020204" pitchFamily="34" charset="0"/>
              </a:rPr>
              <a:t>nutrition </a:t>
            </a:r>
            <a:r>
              <a:rPr lang="en-US" sz="2400" b="1" dirty="0">
                <a:solidFill>
                  <a:schemeClr val="accent1">
                    <a:lumMod val="75000"/>
                  </a:schemeClr>
                </a:solidFill>
                <a:ea typeface="Calibri" panose="020F0502020204030204" pitchFamily="34" charset="0"/>
                <a:cs typeface="Arial" panose="020B0604020202020204" pitchFamily="34" charset="0"/>
              </a:rPr>
              <a:t>and poor </a:t>
            </a:r>
            <a:r>
              <a:rPr lang="en-US" sz="2400" b="1" dirty="0">
                <a:solidFill>
                  <a:srgbClr val="FF0000"/>
                </a:solidFill>
                <a:ea typeface="Calibri" panose="020F0502020204030204" pitchFamily="34" charset="0"/>
                <a:cs typeface="Arial" panose="020B0604020202020204" pitchFamily="34" charset="0"/>
              </a:rPr>
              <a:t>health</a:t>
            </a:r>
            <a:r>
              <a:rPr lang="en-US" sz="2400" b="1" dirty="0">
                <a:ea typeface="Calibri" panose="020F0502020204030204" pitchFamily="34" charset="0"/>
                <a:cs typeface="Arial" panose="020B0604020202020204" pitchFamily="34" charset="0"/>
              </a:rPr>
              <a:t>. </a:t>
            </a:r>
            <a:endParaRPr lang="en-US" sz="2400" b="1" dirty="0" smtClean="0">
              <a:ea typeface="Calibri" panose="020F0502020204030204" pitchFamily="34" charset="0"/>
              <a:cs typeface="Arial" panose="020B0604020202020204" pitchFamily="34" charset="0"/>
            </a:endParaRPr>
          </a:p>
          <a:p>
            <a:pPr>
              <a:lnSpc>
                <a:spcPct val="107000"/>
              </a:lnSpc>
            </a:pPr>
            <a:r>
              <a:rPr lang="en-US" sz="2400" b="1" dirty="0" smtClean="0">
                <a:ea typeface="Calibri" panose="020F0502020204030204" pitchFamily="34" charset="0"/>
                <a:cs typeface="Arial" panose="020B0604020202020204" pitchFamily="34" charset="0"/>
              </a:rPr>
              <a:t>The </a:t>
            </a:r>
            <a:r>
              <a:rPr lang="en-US" sz="2400" b="1" dirty="0">
                <a:ea typeface="Calibri" panose="020F0502020204030204" pitchFamily="34" charset="0"/>
                <a:cs typeface="Arial" panose="020B0604020202020204" pitchFamily="34" charset="0"/>
              </a:rPr>
              <a:t>most dramatic health effects of </a:t>
            </a:r>
            <a:r>
              <a:rPr lang="en-US" sz="2400" b="1" dirty="0" err="1">
                <a:ea typeface="Calibri" panose="020F0502020204030204" pitchFamily="34" charset="0"/>
                <a:cs typeface="Arial" panose="020B0604020202020204" pitchFamily="34" charset="0"/>
              </a:rPr>
              <a:t>anaemia</a:t>
            </a:r>
            <a:r>
              <a:rPr lang="en-US" sz="2400" b="1" dirty="0">
                <a:ea typeface="Calibri" panose="020F0502020204030204" pitchFamily="34" charset="0"/>
                <a:cs typeface="Arial" panose="020B0604020202020204" pitchFamily="34" charset="0"/>
              </a:rPr>
              <a:t>, i.e.,</a:t>
            </a:r>
            <a:endParaRPr lang="en-US" sz="2400" dirty="0" smtClean="0">
              <a:effectLst/>
              <a:ea typeface="Calibri" panose="020F0502020204030204" pitchFamily="34" charset="0"/>
              <a:cs typeface="Arial" panose="020B0604020202020204" pitchFamily="34" charset="0"/>
            </a:endParaRPr>
          </a:p>
          <a:p>
            <a:pPr>
              <a:lnSpc>
                <a:spcPct val="107000"/>
              </a:lnSpc>
            </a:pPr>
            <a:r>
              <a:rPr lang="en-US" sz="2400" dirty="0">
                <a:ea typeface="Calibri" panose="020F0502020204030204" pitchFamily="34" charset="0"/>
                <a:cs typeface="Arial" panose="020B0604020202020204" pitchFamily="34" charset="0"/>
              </a:rPr>
              <a:t> </a:t>
            </a:r>
            <a:r>
              <a:rPr lang="en-US" sz="2400" b="1" dirty="0">
                <a:solidFill>
                  <a:schemeClr val="tx2"/>
                </a:solidFill>
                <a:ea typeface="Calibri" panose="020F0502020204030204" pitchFamily="34" charset="0"/>
                <a:cs typeface="Arial" panose="020B0604020202020204" pitchFamily="34" charset="0"/>
              </a:rPr>
              <a:t>increased risk of maternal </a:t>
            </a:r>
            <a:r>
              <a:rPr lang="en-US" sz="2400" dirty="0">
                <a:ea typeface="Calibri" panose="020F0502020204030204" pitchFamily="34" charset="0"/>
                <a:cs typeface="Arial" panose="020B0604020202020204" pitchFamily="34" charset="0"/>
              </a:rPr>
              <a:t>and </a:t>
            </a:r>
            <a:r>
              <a:rPr lang="en-US" sz="2400" b="1" dirty="0">
                <a:solidFill>
                  <a:srgbClr val="FF0000"/>
                </a:solidFill>
                <a:ea typeface="Calibri" panose="020F0502020204030204" pitchFamily="34" charset="0"/>
                <a:cs typeface="Arial" panose="020B0604020202020204" pitchFamily="34" charset="0"/>
              </a:rPr>
              <a:t>child</a:t>
            </a:r>
            <a:r>
              <a:rPr lang="en-US" sz="2400" b="1" dirty="0">
                <a:solidFill>
                  <a:schemeClr val="tx2"/>
                </a:solidFill>
                <a:ea typeface="Calibri" panose="020F0502020204030204" pitchFamily="34" charset="0"/>
                <a:cs typeface="Arial" panose="020B0604020202020204" pitchFamily="34" charset="0"/>
              </a:rPr>
              <a:t> mortality </a:t>
            </a:r>
            <a:r>
              <a:rPr lang="en-US" sz="2400" dirty="0">
                <a:ea typeface="Calibri" panose="020F0502020204030204" pitchFamily="34" charset="0"/>
                <a:cs typeface="Arial" panose="020B0604020202020204" pitchFamily="34" charset="0"/>
              </a:rPr>
              <a:t>due to severe </a:t>
            </a:r>
            <a:r>
              <a:rPr lang="en-US" sz="2400" dirty="0" err="1">
                <a:ea typeface="Calibri" panose="020F0502020204030204" pitchFamily="34" charset="0"/>
                <a:cs typeface="Arial" panose="020B0604020202020204" pitchFamily="34" charset="0"/>
              </a:rPr>
              <a:t>anaemia</a:t>
            </a:r>
            <a:r>
              <a:rPr lang="en-US" sz="2400" dirty="0">
                <a:ea typeface="Calibri" panose="020F0502020204030204" pitchFamily="34" charset="0"/>
                <a:cs typeface="Arial" panose="020B0604020202020204" pitchFamily="34" charset="0"/>
              </a:rPr>
              <a:t>, have been well documented </a:t>
            </a:r>
            <a:endParaRPr lang="en-US" sz="2400" dirty="0" smtClean="0">
              <a:effectLst/>
              <a:ea typeface="Calibri" panose="020F0502020204030204" pitchFamily="34" charset="0"/>
              <a:cs typeface="Arial" panose="020B0604020202020204" pitchFamily="34" charset="0"/>
            </a:endParaRPr>
          </a:p>
          <a:p>
            <a:pPr>
              <a:lnSpc>
                <a:spcPct val="107000"/>
              </a:lnSpc>
            </a:pPr>
            <a:endParaRPr lang="en-US" sz="2400" b="1" dirty="0" smtClean="0">
              <a:ea typeface="Calibri" panose="020F0502020204030204" pitchFamily="34" charset="0"/>
              <a:cs typeface="Arial" panose="020B0604020202020204" pitchFamily="34" charset="0"/>
            </a:endParaRPr>
          </a:p>
          <a:p>
            <a:pPr>
              <a:lnSpc>
                <a:spcPct val="107000"/>
              </a:lnSpc>
            </a:pPr>
            <a:r>
              <a:rPr lang="en-US" sz="2400" b="1" dirty="0" smtClean="0">
                <a:ea typeface="Calibri" panose="020F0502020204030204" pitchFamily="34" charset="0"/>
                <a:cs typeface="Arial" panose="020B0604020202020204" pitchFamily="34" charset="0"/>
              </a:rPr>
              <a:t>In </a:t>
            </a:r>
            <a:r>
              <a:rPr lang="en-US" sz="2400" b="1" dirty="0">
                <a:ea typeface="Calibri" panose="020F0502020204030204" pitchFamily="34" charset="0"/>
                <a:cs typeface="Arial" panose="020B0604020202020204" pitchFamily="34" charset="0"/>
              </a:rPr>
              <a:t>addition the negative consequences of IDA on </a:t>
            </a:r>
            <a:endParaRPr lang="en-US" sz="2400" b="1" dirty="0" smtClean="0">
              <a:ea typeface="Calibri" panose="020F0502020204030204" pitchFamily="34" charset="0"/>
              <a:cs typeface="Arial" panose="020B0604020202020204" pitchFamily="34" charset="0"/>
            </a:endParaRPr>
          </a:p>
          <a:p>
            <a:pPr>
              <a:lnSpc>
                <a:spcPct val="107000"/>
              </a:lnSpc>
            </a:pPr>
            <a:r>
              <a:rPr lang="en-US" sz="2400" b="1" dirty="0" smtClean="0">
                <a:solidFill>
                  <a:srgbClr val="FF0000"/>
                </a:solidFill>
                <a:ea typeface="Calibri" panose="020F0502020204030204" pitchFamily="34" charset="0"/>
                <a:cs typeface="Arial" panose="020B0604020202020204" pitchFamily="34" charset="0"/>
              </a:rPr>
              <a:t>cognitive</a:t>
            </a:r>
            <a:r>
              <a:rPr lang="en-US" sz="2400" b="1" dirty="0" smtClean="0">
                <a:ea typeface="Calibri" panose="020F0502020204030204" pitchFamily="34" charset="0"/>
                <a:cs typeface="Arial" panose="020B0604020202020204" pitchFamily="34" charset="0"/>
              </a:rPr>
              <a:t> </a:t>
            </a:r>
            <a:r>
              <a:rPr lang="en-US" sz="2400" b="1" dirty="0">
                <a:ea typeface="Calibri" panose="020F0502020204030204" pitchFamily="34" charset="0"/>
                <a:cs typeface="Arial" panose="020B0604020202020204" pitchFamily="34" charset="0"/>
              </a:rPr>
              <a:t>and </a:t>
            </a:r>
            <a:r>
              <a:rPr lang="en-US" sz="2400" b="1" dirty="0">
                <a:solidFill>
                  <a:srgbClr val="FF0000"/>
                </a:solidFill>
                <a:ea typeface="Calibri" panose="020F0502020204030204" pitchFamily="34" charset="0"/>
                <a:cs typeface="Arial" panose="020B0604020202020204" pitchFamily="34" charset="0"/>
              </a:rPr>
              <a:t>physical development </a:t>
            </a:r>
            <a:r>
              <a:rPr lang="en-US" sz="2400" b="1" dirty="0">
                <a:ea typeface="Calibri" panose="020F0502020204030204" pitchFamily="34" charset="0"/>
                <a:cs typeface="Arial" panose="020B0604020202020204" pitchFamily="34" charset="0"/>
              </a:rPr>
              <a:t>of</a:t>
            </a:r>
            <a:r>
              <a:rPr lang="en-US" sz="2400" b="1" dirty="0">
                <a:solidFill>
                  <a:srgbClr val="FF0000"/>
                </a:solidFill>
                <a:ea typeface="Calibri" panose="020F0502020204030204" pitchFamily="34" charset="0"/>
                <a:cs typeface="Arial" panose="020B0604020202020204" pitchFamily="34" charset="0"/>
              </a:rPr>
              <a:t> </a:t>
            </a:r>
            <a:r>
              <a:rPr lang="en-US" sz="2400" b="1" dirty="0">
                <a:solidFill>
                  <a:schemeClr val="tx2"/>
                </a:solidFill>
                <a:ea typeface="Calibri" panose="020F0502020204030204" pitchFamily="34" charset="0"/>
                <a:cs typeface="Arial" panose="020B0604020202020204" pitchFamily="34" charset="0"/>
              </a:rPr>
              <a:t>children, </a:t>
            </a:r>
            <a:r>
              <a:rPr lang="en-US" sz="2400" dirty="0">
                <a:ea typeface="Calibri" panose="020F0502020204030204" pitchFamily="34" charset="0"/>
                <a:cs typeface="Arial" panose="020B0604020202020204" pitchFamily="34" charset="0"/>
              </a:rPr>
              <a:t>and </a:t>
            </a:r>
            <a:r>
              <a:rPr lang="en-US" sz="2400" b="1" dirty="0" smtClean="0">
                <a:ea typeface="Calibri" panose="020F0502020204030204" pitchFamily="34" charset="0"/>
                <a:cs typeface="Arial" panose="020B0604020202020204" pitchFamily="34" charset="0"/>
              </a:rPr>
              <a:t>on </a:t>
            </a:r>
            <a:r>
              <a:rPr lang="en-US" sz="2400" b="1" dirty="0">
                <a:solidFill>
                  <a:srgbClr val="FF0000"/>
                </a:solidFill>
                <a:ea typeface="Calibri" panose="020F0502020204030204" pitchFamily="34" charset="0"/>
                <a:cs typeface="Arial" panose="020B0604020202020204" pitchFamily="34" charset="0"/>
              </a:rPr>
              <a:t>physical performance</a:t>
            </a:r>
            <a:r>
              <a:rPr lang="en-US" sz="2400" b="1" dirty="0">
                <a:solidFill>
                  <a:schemeClr val="accent1">
                    <a:lumMod val="50000"/>
                  </a:schemeClr>
                </a:solidFill>
                <a:ea typeface="Calibri" panose="020F0502020204030204" pitchFamily="34" charset="0"/>
                <a:cs typeface="AGaramond-Regular"/>
              </a:rPr>
              <a:t>–</a:t>
            </a:r>
            <a:r>
              <a:rPr lang="en-US" sz="2400" b="1" dirty="0">
                <a:solidFill>
                  <a:schemeClr val="accent1">
                    <a:lumMod val="50000"/>
                  </a:schemeClr>
                </a:solidFill>
                <a:ea typeface="Calibri" panose="020F0502020204030204" pitchFamily="34" charset="0"/>
                <a:cs typeface="Arial" panose="020B0604020202020204" pitchFamily="34" charset="0"/>
              </a:rPr>
              <a:t> particularly work productivity </a:t>
            </a:r>
            <a:r>
              <a:rPr lang="en-US" sz="2400" b="1" dirty="0">
                <a:solidFill>
                  <a:srgbClr val="FF0000"/>
                </a:solidFill>
                <a:ea typeface="Calibri" panose="020F0502020204030204" pitchFamily="34" charset="0"/>
                <a:cs typeface="Arial" panose="020B0604020202020204" pitchFamily="34" charset="0"/>
              </a:rPr>
              <a:t>in adults</a:t>
            </a:r>
            <a:r>
              <a:rPr lang="en-US" sz="2400" dirty="0">
                <a:solidFill>
                  <a:srgbClr val="FF0000"/>
                </a:solidFill>
                <a:ea typeface="Calibri" panose="020F0502020204030204" pitchFamily="34" charset="0"/>
                <a:cs typeface="Arial" panose="020B0604020202020204" pitchFamily="34" charset="0"/>
              </a:rPr>
              <a:t> </a:t>
            </a:r>
            <a:r>
              <a:rPr lang="en-US" sz="2400" dirty="0">
                <a:ea typeface="Calibri" panose="020F0502020204030204" pitchFamily="34" charset="0"/>
                <a:cs typeface="AGaramond-Regular"/>
              </a:rPr>
              <a:t>–</a:t>
            </a:r>
            <a:r>
              <a:rPr lang="en-US" sz="2400" dirty="0">
                <a:ea typeface="Calibri" panose="020F0502020204030204" pitchFamily="34" charset="0"/>
                <a:cs typeface="Arial" panose="020B0604020202020204" pitchFamily="34" charset="0"/>
              </a:rPr>
              <a:t> are of major concern </a:t>
            </a:r>
            <a:endParaRPr lang="en-US" sz="2400" dirty="0" smtClean="0">
              <a:effectLst/>
              <a:ea typeface="Calibri" panose="020F0502020204030204" pitchFamily="34" charset="0"/>
              <a:cs typeface="Arial" panose="020B0604020202020204" pitchFamily="34" charset="0"/>
            </a:endParaRPr>
          </a:p>
          <a:p>
            <a:pPr>
              <a:lnSpc>
                <a:spcPct val="107000"/>
              </a:lnSpc>
            </a:pPr>
            <a:endParaRPr lang="en-US" sz="2400" b="1" dirty="0" smtClean="0">
              <a:ea typeface="Calibri" panose="020F0502020204030204" pitchFamily="34" charset="0"/>
              <a:cs typeface="Arial" panose="020B0604020202020204" pitchFamily="34" charset="0"/>
            </a:endParaRPr>
          </a:p>
          <a:p>
            <a:pPr>
              <a:lnSpc>
                <a:spcPct val="107000"/>
              </a:lnSpc>
            </a:pPr>
            <a:r>
              <a:rPr lang="en-US" sz="2400" b="1" dirty="0" smtClean="0">
                <a:ea typeface="Calibri" panose="020F0502020204030204" pitchFamily="34" charset="0"/>
                <a:cs typeface="Arial" panose="020B0604020202020204" pitchFamily="34" charset="0"/>
              </a:rPr>
              <a:t>The consequences of iron deficiency, and especially iron deficiency </a:t>
            </a:r>
            <a:r>
              <a:rPr lang="en-US" sz="2400" b="1" dirty="0" err="1" smtClean="0">
                <a:ea typeface="Calibri" panose="020F0502020204030204" pitchFamily="34" charset="0"/>
                <a:cs typeface="Arial" panose="020B0604020202020204" pitchFamily="34" charset="0"/>
              </a:rPr>
              <a:t>anaemia</a:t>
            </a:r>
            <a:r>
              <a:rPr lang="en-US" sz="2400" b="1" dirty="0" smtClean="0">
                <a:ea typeface="Calibri" panose="020F0502020204030204" pitchFamily="34" charset="0"/>
                <a:cs typeface="Arial" panose="020B0604020202020204" pitchFamily="34" charset="0"/>
              </a:rPr>
              <a:t>, are many</a:t>
            </a:r>
            <a:r>
              <a:rPr lang="en-US" sz="2400" b="1" dirty="0" smtClean="0">
                <a:solidFill>
                  <a:srgbClr val="7030A0"/>
                </a:solidFill>
                <a:ea typeface="Calibri" panose="020F0502020204030204" pitchFamily="34" charset="0"/>
                <a:cs typeface="Arial" panose="020B0604020202020204" pitchFamily="34" charset="0"/>
              </a:rPr>
              <a:t>. </a:t>
            </a:r>
            <a:r>
              <a:rPr lang="en-US" sz="2400" b="1" dirty="0" smtClean="0">
                <a:solidFill>
                  <a:srgbClr val="FF0000"/>
                </a:solidFill>
                <a:ea typeface="Calibri" panose="020F0502020204030204" pitchFamily="34" charset="0"/>
                <a:cs typeface="Arial" panose="020B0604020202020204" pitchFamily="34" charset="0"/>
              </a:rPr>
              <a:t>They include the following:</a:t>
            </a:r>
            <a:endParaRPr lang="en-US" sz="2400" dirty="0" smtClean="0">
              <a:solidFill>
                <a:srgbClr val="FF0000"/>
              </a:solidFill>
              <a:ea typeface="Calibri" panose="020F0502020204030204" pitchFamily="34" charset="0"/>
              <a:cs typeface="Arial" panose="020B0604020202020204" pitchFamily="34" charset="0"/>
            </a:endParaRPr>
          </a:p>
          <a:p>
            <a:pPr>
              <a:lnSpc>
                <a:spcPct val="107000"/>
              </a:lnSpc>
            </a:pPr>
            <a:endParaRPr lang="en-US" sz="2400" dirty="0" smtClean="0">
              <a:ea typeface="Calibri" panose="020F0502020204030204" pitchFamily="34" charset="0"/>
              <a:cs typeface="Arial" panose="020B0604020202020204" pitchFamily="34" charset="0"/>
            </a:endParaRPr>
          </a:p>
        </p:txBody>
      </p:sp>
      <p:sp>
        <p:nvSpPr>
          <p:cNvPr id="3" name="Right Arrow 2"/>
          <p:cNvSpPr/>
          <p:nvPr/>
        </p:nvSpPr>
        <p:spPr>
          <a:xfrm>
            <a:off x="7817476" y="6105871"/>
            <a:ext cx="888641" cy="2503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Tree>
    <p:extLst>
      <p:ext uri="{BB962C8B-B14F-4D97-AF65-F5344CB8AC3E}">
        <p14:creationId xmlns:p14="http://schemas.microsoft.com/office/powerpoint/2010/main" val="241265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6062" y="116176"/>
            <a:ext cx="8937938" cy="5718938"/>
          </a:xfrm>
          <a:prstGeom prst="rect">
            <a:avLst/>
          </a:prstGeom>
        </p:spPr>
        <p:txBody>
          <a:bodyPr wrap="square">
            <a:spAutoFit/>
          </a:bodyPr>
          <a:lstStyle/>
          <a:p>
            <a:pPr>
              <a:lnSpc>
                <a:spcPct val="107000"/>
              </a:lnSpc>
            </a:pPr>
            <a:r>
              <a:rPr lang="en-US" b="1" dirty="0">
                <a:ea typeface="Calibri" panose="020F0502020204030204" pitchFamily="34" charset="0"/>
                <a:cs typeface="Arial" panose="020B0604020202020204" pitchFamily="34" charset="0"/>
              </a:rPr>
              <a:t>The consequences of iron deficiency, and especially iron deficiency </a:t>
            </a:r>
            <a:r>
              <a:rPr lang="en-US" b="1" dirty="0" err="1">
                <a:ea typeface="Calibri" panose="020F0502020204030204" pitchFamily="34" charset="0"/>
                <a:cs typeface="Arial" panose="020B0604020202020204" pitchFamily="34" charset="0"/>
              </a:rPr>
              <a:t>anaemia</a:t>
            </a:r>
            <a:r>
              <a:rPr lang="en-US" b="1" dirty="0">
                <a:ea typeface="Calibri" panose="020F0502020204030204" pitchFamily="34" charset="0"/>
                <a:cs typeface="Arial" panose="020B0604020202020204" pitchFamily="34" charset="0"/>
              </a:rPr>
              <a:t>, are many. They include the following</a:t>
            </a:r>
            <a:r>
              <a:rPr lang="en-US" b="1" dirty="0" smtClean="0">
                <a:ea typeface="Calibri" panose="020F0502020204030204" pitchFamily="34" charset="0"/>
                <a:cs typeface="Arial" panose="020B0604020202020204" pitchFamily="34" charset="0"/>
              </a:rPr>
              <a:t>:</a:t>
            </a:r>
            <a:endParaRPr lang="en-US" dirty="0">
              <a:solidFill>
                <a:srgbClr val="FF0000"/>
              </a:solidFill>
              <a:ea typeface="Calibri" panose="020F0502020204030204" pitchFamily="34" charset="0"/>
              <a:cs typeface="Arial" panose="020B0604020202020204" pitchFamily="34" charset="0"/>
            </a:endParaRPr>
          </a:p>
          <a:p>
            <a:pPr>
              <a:lnSpc>
                <a:spcPct val="107000"/>
              </a:lnSpc>
            </a:pPr>
            <a:r>
              <a:rPr lang="en-US" sz="2400" b="1" i="1" dirty="0">
                <a:solidFill>
                  <a:srgbClr val="FF0000"/>
                </a:solidFill>
                <a:ea typeface="Calibri" panose="020F0502020204030204" pitchFamily="34" charset="0"/>
                <a:cs typeface="Arial" panose="020B0604020202020204" pitchFamily="34" charset="0"/>
              </a:rPr>
              <a:t>In infants and children </a:t>
            </a:r>
            <a:endParaRPr lang="en-US" sz="2400" dirty="0">
              <a:solidFill>
                <a:srgbClr val="FF0000"/>
              </a:solidFill>
              <a:ea typeface="Calibri" panose="020F0502020204030204" pitchFamily="34" charset="0"/>
              <a:cs typeface="Arial" panose="020B0604020202020204" pitchFamily="34" charset="0"/>
            </a:endParaRPr>
          </a:p>
          <a:p>
            <a:r>
              <a:rPr lang="en-US" sz="2400" dirty="0" smtClean="0">
                <a:ea typeface="Calibri" panose="020F0502020204030204" pitchFamily="34" charset="0"/>
                <a:cs typeface="Arial" panose="020B0604020202020204" pitchFamily="34" charset="0"/>
              </a:rPr>
              <a:t>-.</a:t>
            </a:r>
            <a:r>
              <a:rPr lang="en-US" sz="2400" dirty="0"/>
              <a:t> impaired motor development and coordination;</a:t>
            </a:r>
          </a:p>
          <a:p>
            <a:r>
              <a:rPr lang="en-US" sz="2400" dirty="0"/>
              <a:t>- impaired language development and scholastic achievement;</a:t>
            </a:r>
          </a:p>
          <a:p>
            <a:r>
              <a:rPr lang="en-US" sz="2400" dirty="0"/>
              <a:t>- psychological and </a:t>
            </a:r>
            <a:r>
              <a:rPr lang="en-US" sz="2400" dirty="0" err="1"/>
              <a:t>behavioural</a:t>
            </a:r>
            <a:r>
              <a:rPr lang="en-US" sz="2400" dirty="0"/>
              <a:t> effects (</a:t>
            </a:r>
            <a:r>
              <a:rPr lang="en-US" sz="2000" dirty="0"/>
              <a:t>inattention, fatigue, insecurity, etc.);</a:t>
            </a:r>
          </a:p>
          <a:p>
            <a:pPr marL="342900" indent="-342900">
              <a:buFontTx/>
              <a:buChar char="-"/>
            </a:pPr>
            <a:r>
              <a:rPr lang="en-US" sz="2400" dirty="0" smtClean="0"/>
              <a:t>decreased </a:t>
            </a:r>
            <a:r>
              <a:rPr lang="en-US" sz="2400" dirty="0"/>
              <a:t>physical </a:t>
            </a:r>
            <a:r>
              <a:rPr lang="en-US" sz="2400" dirty="0" smtClean="0"/>
              <a:t>activity</a:t>
            </a:r>
            <a:endParaRPr lang="en-US" sz="2400" dirty="0">
              <a:ea typeface="Calibri" panose="020F0502020204030204" pitchFamily="34" charset="0"/>
              <a:cs typeface="Arial" panose="020B0604020202020204" pitchFamily="34" charset="0"/>
            </a:endParaRPr>
          </a:p>
          <a:p>
            <a:pPr>
              <a:lnSpc>
                <a:spcPct val="107000"/>
              </a:lnSpc>
            </a:pPr>
            <a:r>
              <a:rPr lang="en-US" sz="2400" b="1" i="1" dirty="0">
                <a:solidFill>
                  <a:srgbClr val="FF0000"/>
                </a:solidFill>
                <a:ea typeface="Calibri" panose="020F0502020204030204" pitchFamily="34" charset="0"/>
                <a:cs typeface="Arial" panose="020B0604020202020204" pitchFamily="34" charset="0"/>
              </a:rPr>
              <a:t>In adults of </a:t>
            </a:r>
            <a:r>
              <a:rPr lang="en-US" sz="2400" b="1" i="1" dirty="0" smtClean="0">
                <a:solidFill>
                  <a:srgbClr val="FF0000"/>
                </a:solidFill>
                <a:ea typeface="Calibri" panose="020F0502020204030204" pitchFamily="34" charset="0"/>
                <a:cs typeface="Arial" panose="020B0604020202020204" pitchFamily="34" charset="0"/>
              </a:rPr>
              <a:t>both</a:t>
            </a:r>
          </a:p>
          <a:p>
            <a:pPr>
              <a:lnSpc>
                <a:spcPct val="107000"/>
              </a:lnSpc>
            </a:pPr>
            <a:r>
              <a:rPr lang="en-US" sz="2400" dirty="0" smtClean="0">
                <a:ea typeface="Calibri" panose="020F0502020204030204" pitchFamily="34" charset="0"/>
                <a:cs typeface="Arial" panose="020B0604020202020204" pitchFamily="34" charset="0"/>
              </a:rPr>
              <a:t>- </a:t>
            </a:r>
            <a:r>
              <a:rPr lang="en-US" sz="2400" b="1" dirty="0" smtClean="0">
                <a:solidFill>
                  <a:schemeClr val="accent1">
                    <a:lumMod val="50000"/>
                  </a:schemeClr>
                </a:solidFill>
                <a:ea typeface="Calibri" panose="020F0502020204030204" pitchFamily="34" charset="0"/>
                <a:cs typeface="Arial" panose="020B0604020202020204" pitchFamily="34" charset="0"/>
              </a:rPr>
              <a:t>decreased physical activity </a:t>
            </a:r>
            <a:r>
              <a:rPr lang="en-US" sz="2400" dirty="0" smtClean="0">
                <a:ea typeface="Calibri" panose="020F0502020204030204" pitchFamily="34" charset="0"/>
                <a:cs typeface="Arial" panose="020B0604020202020204" pitchFamily="34" charset="0"/>
              </a:rPr>
              <a:t>:</a:t>
            </a:r>
            <a:endParaRPr lang="en-US" sz="2400" dirty="0">
              <a:ea typeface="Calibri" panose="020F0502020204030204" pitchFamily="34" charset="0"/>
              <a:cs typeface="Arial" panose="020B0604020202020204" pitchFamily="34" charset="0"/>
            </a:endParaRPr>
          </a:p>
          <a:p>
            <a:pPr>
              <a:lnSpc>
                <a:spcPct val="107000"/>
              </a:lnSpc>
            </a:pPr>
            <a:r>
              <a:rPr lang="en-US" sz="2400" dirty="0">
                <a:ea typeface="Calibri" panose="020F0502020204030204" pitchFamily="34" charset="0"/>
                <a:cs typeface="Arial" panose="020B0604020202020204" pitchFamily="34" charset="0"/>
              </a:rPr>
              <a:t>- </a:t>
            </a:r>
            <a:r>
              <a:rPr lang="en-US" sz="2400" b="1" dirty="0">
                <a:solidFill>
                  <a:schemeClr val="accent1">
                    <a:lumMod val="50000"/>
                  </a:schemeClr>
                </a:solidFill>
                <a:ea typeface="Calibri" panose="020F0502020204030204" pitchFamily="34" charset="0"/>
                <a:cs typeface="Arial" panose="020B0604020202020204" pitchFamily="34" charset="0"/>
              </a:rPr>
              <a:t>decreased physical work and earning capacity;</a:t>
            </a:r>
          </a:p>
          <a:p>
            <a:pPr marL="342900" indent="-342900">
              <a:lnSpc>
                <a:spcPct val="107000"/>
              </a:lnSpc>
              <a:buFontTx/>
              <a:buChar char="-"/>
            </a:pPr>
            <a:r>
              <a:rPr lang="en-US" sz="2400" b="1" dirty="0" smtClean="0">
                <a:solidFill>
                  <a:schemeClr val="accent1">
                    <a:lumMod val="50000"/>
                  </a:schemeClr>
                </a:solidFill>
                <a:ea typeface="Calibri" panose="020F0502020204030204" pitchFamily="34" charset="0"/>
                <a:cs typeface="Arial" panose="020B0604020202020204" pitchFamily="34" charset="0"/>
              </a:rPr>
              <a:t>decreased </a:t>
            </a:r>
            <a:r>
              <a:rPr lang="en-US" sz="2400" b="1" dirty="0">
                <a:solidFill>
                  <a:schemeClr val="accent1">
                    <a:lumMod val="50000"/>
                  </a:schemeClr>
                </a:solidFill>
                <a:ea typeface="Calibri" panose="020F0502020204030204" pitchFamily="34" charset="0"/>
                <a:cs typeface="Arial" panose="020B0604020202020204" pitchFamily="34" charset="0"/>
              </a:rPr>
              <a:t>resistance to fatigue</a:t>
            </a:r>
            <a:r>
              <a:rPr lang="en-US" sz="2400" b="1" dirty="0" smtClean="0">
                <a:solidFill>
                  <a:schemeClr val="accent1">
                    <a:lumMod val="50000"/>
                  </a:schemeClr>
                </a:solidFill>
                <a:ea typeface="Calibri" panose="020F0502020204030204" pitchFamily="34" charset="0"/>
                <a:cs typeface="Arial" panose="020B0604020202020204" pitchFamily="34" charset="0"/>
              </a:rPr>
              <a:t>.</a:t>
            </a:r>
            <a:endParaRPr lang="en-US" sz="2400" b="1" dirty="0" smtClean="0">
              <a:solidFill>
                <a:schemeClr val="accent1">
                  <a:lumMod val="50000"/>
                </a:schemeClr>
              </a:solidFill>
              <a:ea typeface="Calibri" panose="020F0502020204030204" pitchFamily="34" charset="0"/>
              <a:cs typeface="Arial" panose="020B0604020202020204" pitchFamily="34" charset="0"/>
            </a:endParaRPr>
          </a:p>
          <a:p>
            <a:pPr>
              <a:lnSpc>
                <a:spcPct val="107000"/>
              </a:lnSpc>
            </a:pPr>
            <a:r>
              <a:rPr lang="en-US" sz="2400" b="1" i="1" dirty="0" smtClean="0">
                <a:solidFill>
                  <a:srgbClr val="FF0000"/>
                </a:solidFill>
                <a:ea typeface="Calibri" panose="020F0502020204030204" pitchFamily="34" charset="0"/>
                <a:cs typeface="Arial" panose="020B0604020202020204" pitchFamily="34" charset="0"/>
              </a:rPr>
              <a:t>In </a:t>
            </a:r>
            <a:r>
              <a:rPr lang="en-US" sz="2400" b="1" i="1" dirty="0">
                <a:solidFill>
                  <a:srgbClr val="FF0000"/>
                </a:solidFill>
                <a:ea typeface="Calibri" panose="020F0502020204030204" pitchFamily="34" charset="0"/>
                <a:cs typeface="Arial" panose="020B0604020202020204" pitchFamily="34" charset="0"/>
              </a:rPr>
              <a:t>pregnant women</a:t>
            </a:r>
            <a:r>
              <a:rPr lang="en-US" sz="2400" b="1" dirty="0">
                <a:solidFill>
                  <a:srgbClr val="FF0000"/>
                </a:solidFill>
                <a:ea typeface="Calibri" panose="020F0502020204030204" pitchFamily="34" charset="0"/>
                <a:cs typeface="Arial" panose="020B0604020202020204" pitchFamily="34" charset="0"/>
              </a:rPr>
              <a:t>;</a:t>
            </a:r>
          </a:p>
          <a:p>
            <a:pPr>
              <a:lnSpc>
                <a:spcPct val="107000"/>
              </a:lnSpc>
            </a:pPr>
            <a:r>
              <a:rPr lang="en-US" sz="2400" dirty="0">
                <a:ea typeface="Calibri" panose="020F0502020204030204" pitchFamily="34" charset="0"/>
                <a:cs typeface="Arial" panose="020B0604020202020204" pitchFamily="34" charset="0"/>
              </a:rPr>
              <a:t>- </a:t>
            </a:r>
            <a:r>
              <a:rPr lang="en-US" sz="2400" b="1" dirty="0">
                <a:solidFill>
                  <a:schemeClr val="tx2">
                    <a:lumMod val="75000"/>
                  </a:schemeClr>
                </a:solidFill>
                <a:ea typeface="Calibri" panose="020F0502020204030204" pitchFamily="34" charset="0"/>
                <a:cs typeface="Arial" panose="020B0604020202020204" pitchFamily="34" charset="0"/>
              </a:rPr>
              <a:t>increased maternal morbidity and mortality</a:t>
            </a:r>
            <a:r>
              <a:rPr lang="en-US" sz="2400" dirty="0">
                <a:ea typeface="Calibri" panose="020F0502020204030204" pitchFamily="34" charset="0"/>
                <a:cs typeface="Arial" panose="020B0604020202020204" pitchFamily="34" charset="0"/>
              </a:rPr>
              <a:t>;</a:t>
            </a:r>
          </a:p>
          <a:p>
            <a:pPr>
              <a:lnSpc>
                <a:spcPct val="107000"/>
              </a:lnSpc>
            </a:pPr>
            <a:r>
              <a:rPr lang="en-US" sz="2400" dirty="0">
                <a:ea typeface="Calibri" panose="020F0502020204030204" pitchFamily="34" charset="0"/>
                <a:cs typeface="Arial" panose="020B0604020202020204" pitchFamily="34" charset="0"/>
              </a:rPr>
              <a:t>- </a:t>
            </a:r>
            <a:r>
              <a:rPr lang="en-US" sz="2400" b="1" dirty="0">
                <a:solidFill>
                  <a:schemeClr val="tx2">
                    <a:lumMod val="75000"/>
                  </a:schemeClr>
                </a:solidFill>
                <a:ea typeface="Calibri" panose="020F0502020204030204" pitchFamily="34" charset="0"/>
                <a:cs typeface="Arial" panose="020B0604020202020204" pitchFamily="34" charset="0"/>
              </a:rPr>
              <a:t>increased fetal morbidity and mortality;</a:t>
            </a:r>
          </a:p>
          <a:p>
            <a:pPr>
              <a:lnSpc>
                <a:spcPct val="107000"/>
              </a:lnSpc>
            </a:pPr>
            <a:r>
              <a:rPr lang="en-US" sz="2400" b="1" dirty="0">
                <a:solidFill>
                  <a:schemeClr val="tx2">
                    <a:lumMod val="75000"/>
                  </a:schemeClr>
                </a:solidFill>
                <a:ea typeface="Calibri" panose="020F0502020204030204" pitchFamily="34" charset="0"/>
                <a:cs typeface="Arial" panose="020B0604020202020204" pitchFamily="34" charset="0"/>
              </a:rPr>
              <a:t>- increased risk of low birth weight</a:t>
            </a:r>
            <a:r>
              <a:rPr lang="en-US" sz="2400" b="1" dirty="0" smtClean="0">
                <a:solidFill>
                  <a:schemeClr val="tx2">
                    <a:lumMod val="75000"/>
                  </a:schemeClr>
                </a:solidFill>
                <a:ea typeface="Calibri" panose="020F0502020204030204" pitchFamily="34" charset="0"/>
                <a:cs typeface="Arial" panose="020B0604020202020204" pitchFamily="34" charset="0"/>
              </a:rPr>
              <a:t>.</a:t>
            </a:r>
            <a:endParaRPr lang="en-US" sz="2400" b="1" dirty="0">
              <a:solidFill>
                <a:schemeClr val="tx2">
                  <a:lumMod val="75000"/>
                </a:schemeClr>
              </a:solidFill>
              <a:ea typeface="Calibri" panose="020F0502020204030204" pitchFamily="34" charset="0"/>
              <a:cs typeface="Arial" panose="020B0604020202020204" pitchFamily="34" charset="0"/>
            </a:endParaRPr>
          </a:p>
        </p:txBody>
      </p:sp>
      <p:sp>
        <p:nvSpPr>
          <p:cNvPr id="3" name="Rectangle 2"/>
          <p:cNvSpPr/>
          <p:nvPr/>
        </p:nvSpPr>
        <p:spPr>
          <a:xfrm>
            <a:off x="408904" y="5835114"/>
            <a:ext cx="8532253" cy="639021"/>
          </a:xfrm>
          <a:prstGeom prst="rect">
            <a:avLst/>
          </a:prstGeom>
        </p:spPr>
        <p:txBody>
          <a:bodyPr wrap="square">
            <a:spAutoFit/>
          </a:bodyPr>
          <a:lstStyle/>
          <a:p>
            <a:pPr rtl="1">
              <a:lnSpc>
                <a:spcPct val="107000"/>
              </a:lnSpc>
              <a:spcAft>
                <a:spcPts val="800"/>
              </a:spcAft>
            </a:pPr>
            <a:r>
              <a:rPr lang="en-US" sz="1600" b="1" dirty="0">
                <a:solidFill>
                  <a:srgbClr val="7030A0"/>
                </a:solidFill>
                <a:ea typeface="Calibri" panose="020F0502020204030204" pitchFamily="34" charset="0"/>
                <a:cs typeface="Arial" panose="020B0604020202020204" pitchFamily="34" charset="0"/>
              </a:rPr>
              <a:t>There is a growing body of evidence, based on animal studies, that </a:t>
            </a:r>
            <a:r>
              <a:rPr lang="en-US" sz="1600" b="1" dirty="0">
                <a:solidFill>
                  <a:schemeClr val="tx2">
                    <a:lumMod val="75000"/>
                  </a:schemeClr>
                </a:solidFill>
                <a:ea typeface="Calibri" panose="020F0502020204030204" pitchFamily="34" charset="0"/>
                <a:cs typeface="Arial" panose="020B0604020202020204" pitchFamily="34" charset="0"/>
              </a:rPr>
              <a:t>iron deficiency as s</a:t>
            </a:r>
            <a:r>
              <a:rPr lang="en-US" sz="1600" b="1" dirty="0">
                <a:solidFill>
                  <a:srgbClr val="7030A0"/>
                </a:solidFill>
                <a:ea typeface="Calibri" panose="020F0502020204030204" pitchFamily="34" charset="0"/>
                <a:cs typeface="Arial" panose="020B0604020202020204" pitchFamily="34" charset="0"/>
              </a:rPr>
              <a:t>uch, even before the stage of frank </a:t>
            </a:r>
            <a:r>
              <a:rPr lang="en-US" sz="1600" b="1" dirty="0" err="1">
                <a:solidFill>
                  <a:srgbClr val="7030A0"/>
                </a:solidFill>
                <a:ea typeface="Calibri" panose="020F0502020204030204" pitchFamily="34" charset="0"/>
                <a:cs typeface="Arial" panose="020B0604020202020204" pitchFamily="34" charset="0"/>
              </a:rPr>
              <a:t>anaemia</a:t>
            </a:r>
            <a:r>
              <a:rPr lang="en-US" sz="1600" b="1" dirty="0">
                <a:solidFill>
                  <a:srgbClr val="7030A0"/>
                </a:solidFill>
                <a:ea typeface="Calibri" panose="020F0502020204030204" pitchFamily="34" charset="0"/>
                <a:cs typeface="Arial" panose="020B0604020202020204" pitchFamily="34" charset="0"/>
              </a:rPr>
              <a:t> is </a:t>
            </a:r>
            <a:r>
              <a:rPr lang="en-US" sz="1600" b="1" dirty="0" err="1" smtClean="0">
                <a:solidFill>
                  <a:srgbClr val="7030A0"/>
                </a:solidFill>
                <a:ea typeface="Calibri" panose="020F0502020204030204" pitchFamily="34" charset="0"/>
                <a:cs typeface="Arial" panose="020B0604020202020204" pitchFamily="34" charset="0"/>
              </a:rPr>
              <a:t>reached</a:t>
            </a:r>
            <a:r>
              <a:rPr lang="en-US" b="1" dirty="0" err="1" smtClean="0">
                <a:solidFill>
                  <a:srgbClr val="7030A0"/>
                </a:solidFill>
                <a:ea typeface="Calibri" panose="020F0502020204030204" pitchFamily="34" charset="0"/>
                <a:cs typeface="Arial" panose="020B0604020202020204" pitchFamily="34" charset="0"/>
              </a:rPr>
              <a:t>,</a:t>
            </a:r>
            <a:r>
              <a:rPr lang="en-US" b="1" dirty="0" err="1" smtClean="0">
                <a:solidFill>
                  <a:srgbClr val="FF0000"/>
                </a:solidFill>
                <a:ea typeface="Calibri" panose="020F0502020204030204" pitchFamily="34" charset="0"/>
                <a:cs typeface="Arial" panose="020B0604020202020204" pitchFamily="34" charset="0"/>
              </a:rPr>
              <a:t>adversely</a:t>
            </a:r>
            <a:r>
              <a:rPr lang="en-US" b="1" dirty="0" smtClean="0">
                <a:solidFill>
                  <a:srgbClr val="FF0000"/>
                </a:solidFill>
                <a:ea typeface="Calibri" panose="020F0502020204030204" pitchFamily="34" charset="0"/>
                <a:cs typeface="Arial" panose="020B0604020202020204" pitchFamily="34" charset="0"/>
              </a:rPr>
              <a:t> </a:t>
            </a:r>
            <a:r>
              <a:rPr lang="en-US" b="1" dirty="0">
                <a:solidFill>
                  <a:srgbClr val="FF0000"/>
                </a:solidFill>
                <a:ea typeface="Calibri" panose="020F0502020204030204" pitchFamily="34" charset="0"/>
                <a:cs typeface="Arial" panose="020B0604020202020204" pitchFamily="34" charset="0"/>
              </a:rPr>
              <a:t>affects the immune system</a:t>
            </a:r>
            <a:r>
              <a:rPr lang="en-US" b="1" dirty="0">
                <a:solidFill>
                  <a:srgbClr val="7030A0"/>
                </a:solidFill>
                <a:ea typeface="Calibri" panose="020F0502020204030204" pitchFamily="34" charset="0"/>
                <a:cs typeface="Arial" panose="020B0604020202020204" pitchFamily="34" charset="0"/>
              </a:rPr>
              <a:t>.</a:t>
            </a:r>
            <a:r>
              <a:rPr lang="en-US" dirty="0">
                <a:solidFill>
                  <a:srgbClr val="7030A0"/>
                </a:solidFill>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1265447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424" y="206009"/>
            <a:ext cx="8886424" cy="6192721"/>
          </a:xfrm>
          <a:prstGeom prst="rect">
            <a:avLst/>
          </a:prstGeom>
        </p:spPr>
        <p:txBody>
          <a:bodyPr wrap="square">
            <a:spAutoFit/>
          </a:bodyPr>
          <a:lstStyle/>
          <a:p>
            <a:pPr>
              <a:lnSpc>
                <a:spcPct val="107000"/>
              </a:lnSpc>
            </a:pPr>
            <a:r>
              <a:rPr lang="en-US" sz="2800" b="1" i="1" dirty="0" smtClean="0">
                <a:solidFill>
                  <a:srgbClr val="FF0000"/>
                </a:solidFill>
                <a:ea typeface="Calibri" panose="020F0502020204030204" pitchFamily="34" charset="0"/>
                <a:cs typeface="Arial" panose="020B0604020202020204" pitchFamily="34" charset="0"/>
              </a:rPr>
              <a:t>Assessing </a:t>
            </a:r>
            <a:r>
              <a:rPr lang="en-US" sz="2800" b="1" i="1" dirty="0" err="1">
                <a:solidFill>
                  <a:srgbClr val="FF0000"/>
                </a:solidFill>
                <a:ea typeface="Calibri" panose="020F0502020204030204" pitchFamily="34" charset="0"/>
                <a:cs typeface="Arial" panose="020B0604020202020204" pitchFamily="34" charset="0"/>
              </a:rPr>
              <a:t>anaemia</a:t>
            </a:r>
            <a:endParaRPr lang="en-US" sz="2800" b="1" dirty="0" smtClean="0">
              <a:effectLst/>
              <a:ea typeface="Calibri" panose="020F0502020204030204" pitchFamily="34" charset="0"/>
              <a:cs typeface="Arial" panose="020B0604020202020204" pitchFamily="34" charset="0"/>
            </a:endParaRPr>
          </a:p>
          <a:p>
            <a:pPr marL="342900" indent="-342900">
              <a:lnSpc>
                <a:spcPct val="107000"/>
              </a:lnSpc>
              <a:buFont typeface="Wingdings" panose="05000000000000000000" pitchFamily="2" charset="2"/>
              <a:buChar char="q"/>
            </a:pPr>
            <a:r>
              <a:rPr lang="en-US" sz="2200" b="1" dirty="0" err="1">
                <a:solidFill>
                  <a:schemeClr val="tx2"/>
                </a:solidFill>
                <a:ea typeface="Calibri" panose="020F0502020204030204" pitchFamily="34" charset="0"/>
                <a:cs typeface="Arial" panose="020B0604020202020204" pitchFamily="34" charset="0"/>
              </a:rPr>
              <a:t>Hb</a:t>
            </a:r>
            <a:r>
              <a:rPr lang="en-US" sz="2200" b="1" dirty="0">
                <a:solidFill>
                  <a:schemeClr val="tx2"/>
                </a:solidFill>
                <a:ea typeface="Calibri" panose="020F0502020204030204" pitchFamily="34" charset="0"/>
                <a:cs typeface="Arial" panose="020B0604020202020204" pitchFamily="34" charset="0"/>
              </a:rPr>
              <a:t> concentration is the </a:t>
            </a:r>
            <a:r>
              <a:rPr lang="en-US" sz="2200" b="1" dirty="0">
                <a:solidFill>
                  <a:srgbClr val="FF0000"/>
                </a:solidFill>
                <a:ea typeface="Calibri" panose="020F0502020204030204" pitchFamily="34" charset="0"/>
                <a:cs typeface="Arial" panose="020B0604020202020204" pitchFamily="34" charset="0"/>
              </a:rPr>
              <a:t>most reliable indicator </a:t>
            </a:r>
            <a:r>
              <a:rPr lang="en-US" sz="2200" b="1" dirty="0">
                <a:solidFill>
                  <a:schemeClr val="tx2"/>
                </a:solidFill>
                <a:ea typeface="Calibri" panose="020F0502020204030204" pitchFamily="34" charset="0"/>
                <a:cs typeface="Arial" panose="020B0604020202020204" pitchFamily="34" charset="0"/>
              </a:rPr>
              <a:t>of </a:t>
            </a:r>
            <a:r>
              <a:rPr lang="en-US" sz="2200" b="1" dirty="0" err="1">
                <a:solidFill>
                  <a:schemeClr val="tx2"/>
                </a:solidFill>
                <a:ea typeface="Calibri" panose="020F0502020204030204" pitchFamily="34" charset="0"/>
                <a:cs typeface="Arial" panose="020B0604020202020204" pitchFamily="34" charset="0"/>
              </a:rPr>
              <a:t>anaemia</a:t>
            </a:r>
            <a:r>
              <a:rPr lang="en-US" sz="2200" b="1" dirty="0">
                <a:solidFill>
                  <a:schemeClr val="tx2"/>
                </a:solidFill>
                <a:ea typeface="Calibri" panose="020F0502020204030204" pitchFamily="34" charset="0"/>
                <a:cs typeface="Arial" panose="020B0604020202020204" pitchFamily="34" charset="0"/>
              </a:rPr>
              <a:t> at the population level, </a:t>
            </a:r>
            <a:endParaRPr lang="en-US" sz="2200" b="1" dirty="0" smtClean="0">
              <a:solidFill>
                <a:schemeClr val="tx2"/>
              </a:solidFill>
              <a:ea typeface="Calibri" panose="020F0502020204030204" pitchFamily="34" charset="0"/>
              <a:cs typeface="Arial" panose="020B0604020202020204" pitchFamily="34" charset="0"/>
            </a:endParaRPr>
          </a:p>
          <a:p>
            <a:pPr marL="342900" indent="-342900">
              <a:lnSpc>
                <a:spcPct val="107000"/>
              </a:lnSpc>
              <a:buFont typeface="Wingdings" panose="05000000000000000000" pitchFamily="2" charset="2"/>
              <a:buChar char="v"/>
            </a:pPr>
            <a:r>
              <a:rPr lang="en-US" sz="2200" dirty="0" smtClean="0">
                <a:solidFill>
                  <a:srgbClr val="00B050"/>
                </a:solidFill>
                <a:ea typeface="Calibri" panose="020F0502020204030204" pitchFamily="34" charset="0"/>
                <a:cs typeface="Arial" panose="020B0604020202020204" pitchFamily="34" charset="0"/>
              </a:rPr>
              <a:t> </a:t>
            </a:r>
            <a:r>
              <a:rPr lang="en-US" sz="2200" b="1" dirty="0">
                <a:ea typeface="Calibri" panose="020F0502020204030204" pitchFamily="34" charset="0"/>
                <a:cs typeface="Arial" panose="020B0604020202020204" pitchFamily="34" charset="0"/>
              </a:rPr>
              <a:t>Measuring </a:t>
            </a:r>
            <a:r>
              <a:rPr lang="en-US" sz="2200" b="1" dirty="0" err="1">
                <a:ea typeface="Calibri" panose="020F0502020204030204" pitchFamily="34" charset="0"/>
                <a:cs typeface="Arial" panose="020B0604020202020204" pitchFamily="34" charset="0"/>
              </a:rPr>
              <a:t>Hb</a:t>
            </a:r>
            <a:r>
              <a:rPr lang="en-US" sz="2200" b="1" dirty="0">
                <a:ea typeface="Calibri" panose="020F0502020204030204" pitchFamily="34" charset="0"/>
                <a:cs typeface="Arial" panose="020B0604020202020204" pitchFamily="34" charset="0"/>
              </a:rPr>
              <a:t> concentration is relatively easy and inexpensive, and this measurement is frequently used as a proxy indicator of iron deficiency. </a:t>
            </a:r>
            <a:endParaRPr lang="en-US" sz="2200" b="1" dirty="0" smtClean="0">
              <a:ea typeface="Calibri" panose="020F0502020204030204" pitchFamily="34" charset="0"/>
              <a:cs typeface="Arial" panose="020B0604020202020204" pitchFamily="34" charset="0"/>
            </a:endParaRPr>
          </a:p>
          <a:p>
            <a:pPr marL="342900" indent="-342900">
              <a:lnSpc>
                <a:spcPct val="107000"/>
              </a:lnSpc>
              <a:buFont typeface="Wingdings" panose="05000000000000000000" pitchFamily="2" charset="2"/>
              <a:buChar char="q"/>
            </a:pPr>
            <a:r>
              <a:rPr lang="en-US" sz="2200" b="1" dirty="0" smtClean="0">
                <a:solidFill>
                  <a:srgbClr val="7030A0"/>
                </a:solidFill>
                <a:ea typeface="Calibri" panose="020F0502020204030204" pitchFamily="34" charset="0"/>
                <a:cs typeface="Arial" panose="020B0604020202020204" pitchFamily="34" charset="0"/>
              </a:rPr>
              <a:t>However</a:t>
            </a:r>
            <a:r>
              <a:rPr lang="en-US" sz="2200" b="1" dirty="0">
                <a:solidFill>
                  <a:srgbClr val="7030A0"/>
                </a:solidFill>
                <a:ea typeface="Calibri" panose="020F0502020204030204" pitchFamily="34" charset="0"/>
                <a:cs typeface="Arial" panose="020B0604020202020204" pitchFamily="34" charset="0"/>
              </a:rPr>
              <a:t>, </a:t>
            </a:r>
            <a:r>
              <a:rPr lang="en-US" sz="2200" b="1" dirty="0" err="1">
                <a:solidFill>
                  <a:srgbClr val="7030A0"/>
                </a:solidFill>
                <a:ea typeface="Calibri" panose="020F0502020204030204" pitchFamily="34" charset="0"/>
                <a:cs typeface="Arial" panose="020B0604020202020204" pitchFamily="34" charset="0"/>
              </a:rPr>
              <a:t>anaemia</a:t>
            </a:r>
            <a:r>
              <a:rPr lang="en-US" sz="2200" b="1" dirty="0">
                <a:solidFill>
                  <a:srgbClr val="7030A0"/>
                </a:solidFill>
                <a:ea typeface="Calibri" panose="020F0502020204030204" pitchFamily="34" charset="0"/>
                <a:cs typeface="Arial" panose="020B0604020202020204" pitchFamily="34" charset="0"/>
              </a:rPr>
              <a:t> can be caused </a:t>
            </a:r>
            <a:r>
              <a:rPr lang="en-US" sz="2200" b="1" dirty="0">
                <a:solidFill>
                  <a:srgbClr val="FF0000"/>
                </a:solidFill>
                <a:ea typeface="Calibri" panose="020F0502020204030204" pitchFamily="34" charset="0"/>
                <a:cs typeface="Arial" panose="020B0604020202020204" pitchFamily="34" charset="0"/>
              </a:rPr>
              <a:t>by factors other than iron deficiency</a:t>
            </a:r>
            <a:r>
              <a:rPr lang="en-US" sz="2200" b="1" dirty="0">
                <a:ea typeface="Calibri" panose="020F0502020204030204" pitchFamily="34" charset="0"/>
                <a:cs typeface="Arial" panose="020B0604020202020204" pitchFamily="34" charset="0"/>
              </a:rPr>
              <a:t>.</a:t>
            </a:r>
            <a:endParaRPr lang="en-US" sz="2200" b="1" dirty="0" smtClean="0">
              <a:effectLst/>
              <a:ea typeface="Calibri" panose="020F0502020204030204" pitchFamily="34" charset="0"/>
              <a:cs typeface="Arial" panose="020B0604020202020204" pitchFamily="34" charset="0"/>
            </a:endParaRPr>
          </a:p>
          <a:p>
            <a:pPr>
              <a:lnSpc>
                <a:spcPct val="107000"/>
              </a:lnSpc>
            </a:pPr>
            <a:r>
              <a:rPr lang="en-US" sz="2200" b="1" dirty="0" smtClean="0">
                <a:solidFill>
                  <a:schemeClr val="tx2"/>
                </a:solidFill>
                <a:ea typeface="Calibri" panose="020F0502020204030204" pitchFamily="34" charset="0"/>
                <a:cs typeface="Arial" panose="020B0604020202020204" pitchFamily="34" charset="0"/>
              </a:rPr>
              <a:t>the </a:t>
            </a:r>
            <a:r>
              <a:rPr lang="en-US" sz="2200" b="1" dirty="0">
                <a:solidFill>
                  <a:schemeClr val="tx2"/>
                </a:solidFill>
                <a:ea typeface="Calibri" panose="020F0502020204030204" pitchFamily="34" charset="0"/>
                <a:cs typeface="Arial" panose="020B0604020202020204" pitchFamily="34" charset="0"/>
              </a:rPr>
              <a:t>causes </a:t>
            </a:r>
            <a:r>
              <a:rPr lang="en-US" sz="2200" b="1" dirty="0">
                <a:solidFill>
                  <a:schemeClr val="accent1">
                    <a:lumMod val="75000"/>
                  </a:schemeClr>
                </a:solidFill>
                <a:ea typeface="Calibri" panose="020F0502020204030204" pitchFamily="34" charset="0"/>
                <a:cs typeface="Arial" panose="020B0604020202020204" pitchFamily="34" charset="0"/>
              </a:rPr>
              <a:t>of </a:t>
            </a:r>
            <a:r>
              <a:rPr lang="en-US" sz="2200" b="1" dirty="0" err="1">
                <a:solidFill>
                  <a:schemeClr val="accent1">
                    <a:lumMod val="75000"/>
                  </a:schemeClr>
                </a:solidFill>
                <a:ea typeface="Calibri" panose="020F0502020204030204" pitchFamily="34" charset="0"/>
                <a:cs typeface="Arial" panose="020B0604020202020204" pitchFamily="34" charset="0"/>
              </a:rPr>
              <a:t>anaemia</a:t>
            </a:r>
            <a:r>
              <a:rPr lang="en-US" sz="2200" b="1" dirty="0">
                <a:solidFill>
                  <a:schemeClr val="accent1">
                    <a:lumMod val="75000"/>
                  </a:schemeClr>
                </a:solidFill>
                <a:ea typeface="Calibri" panose="020F0502020204030204" pitchFamily="34" charset="0"/>
                <a:cs typeface="Arial" panose="020B0604020202020204" pitchFamily="34" charset="0"/>
              </a:rPr>
              <a:t> </a:t>
            </a:r>
            <a:r>
              <a:rPr lang="en-US" sz="2200" b="1" dirty="0">
                <a:solidFill>
                  <a:srgbClr val="FF0000"/>
                </a:solidFill>
                <a:ea typeface="Calibri" panose="020F0502020204030204" pitchFamily="34" charset="0"/>
                <a:cs typeface="Arial" panose="020B0604020202020204" pitchFamily="34" charset="0"/>
              </a:rPr>
              <a:t>need to be identified </a:t>
            </a:r>
            <a:r>
              <a:rPr lang="en-US" sz="2200" dirty="0">
                <a:ea typeface="Calibri" panose="020F0502020204030204" pitchFamily="34" charset="0"/>
                <a:cs typeface="Arial" panose="020B0604020202020204" pitchFamily="34" charset="0"/>
              </a:rPr>
              <a:t>considering that they may vary according to the </a:t>
            </a:r>
            <a:r>
              <a:rPr lang="en-US" sz="2200" dirty="0" smtClean="0">
                <a:ea typeface="Calibri" panose="020F0502020204030204" pitchFamily="34" charset="0"/>
                <a:cs typeface="Arial" panose="020B0604020202020204" pitchFamily="34" charset="0"/>
              </a:rPr>
              <a:t>population</a:t>
            </a:r>
          </a:p>
          <a:p>
            <a:pPr rtl="1">
              <a:lnSpc>
                <a:spcPct val="107000"/>
              </a:lnSpc>
              <a:spcAft>
                <a:spcPts val="800"/>
              </a:spcAft>
            </a:pPr>
            <a:r>
              <a:rPr lang="en-US" sz="2200" b="1" dirty="0" smtClean="0">
                <a:ea typeface="Calibri" panose="020F0502020204030204" pitchFamily="34" charset="0"/>
                <a:cs typeface="Arial" panose="020B0604020202020204" pitchFamily="34" charset="0"/>
              </a:rPr>
              <a:t>Anemia </a:t>
            </a:r>
            <a:r>
              <a:rPr lang="en-US" sz="2200" b="1" dirty="0">
                <a:ea typeface="Calibri" panose="020F0502020204030204" pitchFamily="34" charset="0"/>
                <a:cs typeface="Arial" panose="020B0604020202020204" pitchFamily="34" charset="0"/>
              </a:rPr>
              <a:t>may be diagnosed with confidence when the </a:t>
            </a:r>
            <a:r>
              <a:rPr lang="en-US" sz="2200" b="1" dirty="0" err="1" smtClean="0">
                <a:ea typeface="Calibri" panose="020F0502020204030204" pitchFamily="34" charset="0"/>
                <a:cs typeface="Arial" panose="020B0604020202020204" pitchFamily="34" charset="0"/>
              </a:rPr>
              <a:t>Hb</a:t>
            </a:r>
            <a:r>
              <a:rPr lang="en-US" sz="2200" b="1" dirty="0" smtClean="0">
                <a:ea typeface="Calibri" panose="020F0502020204030204" pitchFamily="34" charset="0"/>
                <a:cs typeface="Arial" panose="020B0604020202020204" pitchFamily="34" charset="0"/>
              </a:rPr>
              <a:t> concentration is </a:t>
            </a:r>
            <a:r>
              <a:rPr lang="en-US" sz="2200" b="1" dirty="0">
                <a:solidFill>
                  <a:srgbClr val="FF0000"/>
                </a:solidFill>
                <a:ea typeface="Calibri" panose="020F0502020204030204" pitchFamily="34" charset="0"/>
                <a:cs typeface="Arial" panose="020B0604020202020204" pitchFamily="34" charset="0"/>
              </a:rPr>
              <a:t>lower than the level considered normal</a:t>
            </a:r>
            <a:r>
              <a:rPr lang="en-US" sz="2200" b="1" dirty="0">
                <a:ea typeface="Calibri" panose="020F0502020204030204" pitchFamily="34" charset="0"/>
                <a:cs typeface="Arial" panose="020B0604020202020204" pitchFamily="34" charset="0"/>
              </a:rPr>
              <a:t> for the person's age/sex group. </a:t>
            </a:r>
            <a:endParaRPr lang="en-US" sz="2200" b="1" dirty="0" smtClean="0">
              <a:ea typeface="Calibri" panose="020F0502020204030204" pitchFamily="34" charset="0"/>
              <a:cs typeface="Arial" panose="020B0604020202020204" pitchFamily="34" charset="0"/>
            </a:endParaRPr>
          </a:p>
          <a:p>
            <a:pPr rtl="1">
              <a:lnSpc>
                <a:spcPct val="107000"/>
              </a:lnSpc>
              <a:spcAft>
                <a:spcPts val="800"/>
              </a:spcAft>
            </a:pPr>
            <a:r>
              <a:rPr lang="en-US" sz="2200" b="1" dirty="0" smtClean="0">
                <a:ea typeface="Calibri" panose="020F0502020204030204" pitchFamily="34" charset="0"/>
                <a:cs typeface="Arial" panose="020B0604020202020204" pitchFamily="34" charset="0"/>
              </a:rPr>
              <a:t>When </a:t>
            </a:r>
            <a:r>
              <a:rPr lang="en-US" sz="2200" b="1" dirty="0">
                <a:ea typeface="Calibri" panose="020F0502020204030204" pitchFamily="34" charset="0"/>
                <a:cs typeface="Arial" panose="020B0604020202020204" pitchFamily="34" charset="0"/>
              </a:rPr>
              <a:t>the </a:t>
            </a:r>
            <a:r>
              <a:rPr lang="en-US" sz="2200" b="1" dirty="0" smtClean="0">
                <a:ea typeface="Calibri" panose="020F0502020204030204" pitchFamily="34" charset="0"/>
                <a:cs typeface="Arial" panose="020B0604020202020204" pitchFamily="34" charset="0"/>
              </a:rPr>
              <a:t>anemia </a:t>
            </a:r>
            <a:r>
              <a:rPr lang="en-US" sz="2200" b="1" dirty="0">
                <a:ea typeface="Calibri" panose="020F0502020204030204" pitchFamily="34" charset="0"/>
                <a:cs typeface="Arial" panose="020B0604020202020204" pitchFamily="34" charset="0"/>
              </a:rPr>
              <a:t>is due to iron deficiency, </a:t>
            </a:r>
            <a:r>
              <a:rPr lang="en-US" sz="2200" b="1" dirty="0">
                <a:solidFill>
                  <a:schemeClr val="accent5">
                    <a:lumMod val="75000"/>
                  </a:schemeClr>
                </a:solidFill>
                <a:ea typeface="Calibri" panose="020F0502020204030204" pitchFamily="34" charset="0"/>
                <a:cs typeface="Arial" panose="020B0604020202020204" pitchFamily="34" charset="0"/>
              </a:rPr>
              <a:t>increasing the person's intake </a:t>
            </a:r>
            <a:r>
              <a:rPr lang="en-US" sz="2200" b="1" dirty="0">
                <a:ea typeface="Calibri" panose="020F0502020204030204" pitchFamily="34" charset="0"/>
                <a:cs typeface="Arial" panose="020B0604020202020204" pitchFamily="34" charset="0"/>
              </a:rPr>
              <a:t>of absorbable iron will </a:t>
            </a:r>
            <a:r>
              <a:rPr lang="en-US" sz="2200" b="1" dirty="0">
                <a:solidFill>
                  <a:schemeClr val="accent5">
                    <a:lumMod val="75000"/>
                  </a:schemeClr>
                </a:solidFill>
                <a:ea typeface="Calibri" panose="020F0502020204030204" pitchFamily="34" charset="0"/>
                <a:cs typeface="Arial" panose="020B0604020202020204" pitchFamily="34" charset="0"/>
              </a:rPr>
              <a:t>raise the </a:t>
            </a:r>
            <a:r>
              <a:rPr lang="en-US" sz="2200" b="1" dirty="0" err="1" smtClean="0">
                <a:solidFill>
                  <a:schemeClr val="accent5">
                    <a:lumMod val="75000"/>
                  </a:schemeClr>
                </a:solidFill>
                <a:ea typeface="Calibri" panose="020F0502020204030204" pitchFamily="34" charset="0"/>
                <a:cs typeface="Arial" panose="020B0604020202020204" pitchFamily="34" charset="0"/>
              </a:rPr>
              <a:t>Hb</a:t>
            </a:r>
            <a:r>
              <a:rPr lang="en-US" sz="2200" b="1" dirty="0" smtClean="0">
                <a:solidFill>
                  <a:schemeClr val="accent5">
                    <a:lumMod val="75000"/>
                  </a:schemeClr>
                </a:solidFill>
                <a:ea typeface="Calibri" panose="020F0502020204030204" pitchFamily="34" charset="0"/>
                <a:cs typeface="Arial" panose="020B0604020202020204" pitchFamily="34" charset="0"/>
              </a:rPr>
              <a:t> </a:t>
            </a:r>
            <a:r>
              <a:rPr lang="en-US" sz="2200" b="1" dirty="0" smtClean="0">
                <a:ea typeface="Calibri" panose="020F0502020204030204" pitchFamily="34" charset="0"/>
                <a:cs typeface="Arial" panose="020B0604020202020204" pitchFamily="34" charset="0"/>
              </a:rPr>
              <a:t>concentration </a:t>
            </a:r>
          </a:p>
          <a:p>
            <a:pPr rtl="1">
              <a:lnSpc>
                <a:spcPct val="107000"/>
              </a:lnSpc>
              <a:spcAft>
                <a:spcPts val="800"/>
              </a:spcAft>
            </a:pPr>
            <a:r>
              <a:rPr lang="en-US" sz="2200" dirty="0" smtClean="0">
                <a:ea typeface="Calibri" panose="020F0502020204030204" pitchFamily="34" charset="0"/>
                <a:cs typeface="Arial" panose="020B0604020202020204" pitchFamily="34" charset="0"/>
              </a:rPr>
              <a:t>However</a:t>
            </a:r>
            <a:r>
              <a:rPr lang="en-US" sz="2200" dirty="0">
                <a:ea typeface="Calibri" panose="020F0502020204030204" pitchFamily="34" charset="0"/>
                <a:cs typeface="Arial" panose="020B0604020202020204" pitchFamily="34" charset="0"/>
              </a:rPr>
              <a:t>, many individuals with </a:t>
            </a:r>
            <a:r>
              <a:rPr lang="en-US" sz="2200" b="1" dirty="0">
                <a:ea typeface="Calibri" panose="020F0502020204030204" pitchFamily="34" charset="0"/>
                <a:cs typeface="Arial" panose="020B0604020202020204" pitchFamily="34" charset="0"/>
              </a:rPr>
              <a:t>seemingly normal </a:t>
            </a:r>
            <a:r>
              <a:rPr lang="en-US" sz="2200" b="1" dirty="0" err="1" smtClean="0">
                <a:ea typeface="Calibri" panose="020F0502020204030204" pitchFamily="34" charset="0"/>
                <a:cs typeface="Arial" panose="020B0604020202020204" pitchFamily="34" charset="0"/>
              </a:rPr>
              <a:t>Hb</a:t>
            </a:r>
            <a:r>
              <a:rPr lang="en-US" sz="2200" b="1" dirty="0" smtClean="0">
                <a:ea typeface="Calibri" panose="020F0502020204030204" pitchFamily="34" charset="0"/>
                <a:cs typeface="Arial" panose="020B0604020202020204" pitchFamily="34" charset="0"/>
              </a:rPr>
              <a:t> </a:t>
            </a:r>
            <a:r>
              <a:rPr lang="en-US" sz="2200" b="1" dirty="0">
                <a:ea typeface="Calibri" panose="020F0502020204030204" pitchFamily="34" charset="0"/>
                <a:cs typeface="Arial" panose="020B0604020202020204" pitchFamily="34" charset="0"/>
              </a:rPr>
              <a:t>levels </a:t>
            </a:r>
            <a:r>
              <a:rPr lang="en-US" sz="2200" dirty="0">
                <a:ea typeface="Calibri" panose="020F0502020204030204" pitchFamily="34" charset="0"/>
                <a:cs typeface="Arial" panose="020B0604020202020204" pitchFamily="34" charset="0"/>
              </a:rPr>
              <a:t>likewise </a:t>
            </a:r>
            <a:r>
              <a:rPr lang="en-US" sz="2200" b="1" dirty="0">
                <a:ea typeface="Calibri" panose="020F0502020204030204" pitchFamily="34" charset="0"/>
                <a:cs typeface="Arial" panose="020B0604020202020204" pitchFamily="34" charset="0"/>
              </a:rPr>
              <a:t>respond to iron </a:t>
            </a:r>
            <a:r>
              <a:rPr lang="en-US" sz="2200" dirty="0">
                <a:ea typeface="Calibri" panose="020F0502020204030204" pitchFamily="34" charset="0"/>
                <a:cs typeface="Arial" panose="020B0604020202020204" pitchFamily="34" charset="0"/>
              </a:rPr>
              <a:t>administration with a rise in </a:t>
            </a:r>
            <a:r>
              <a:rPr lang="en-US" sz="2200" dirty="0" err="1">
                <a:ea typeface="Calibri" panose="020F0502020204030204" pitchFamily="34" charset="0"/>
                <a:cs typeface="Arial" panose="020B0604020202020204" pitchFamily="34" charset="0"/>
              </a:rPr>
              <a:t>haemoglobin</a:t>
            </a:r>
            <a:r>
              <a:rPr lang="en-US" sz="2200" dirty="0">
                <a:ea typeface="Calibri" panose="020F0502020204030204" pitchFamily="34" charset="0"/>
                <a:cs typeface="Arial" panose="020B0604020202020204" pitchFamily="34" charset="0"/>
              </a:rPr>
              <a:t>, which implies that they w</a:t>
            </a:r>
            <a:r>
              <a:rPr lang="en-US" sz="2200" b="1" dirty="0">
                <a:solidFill>
                  <a:schemeClr val="accent1">
                    <a:lumMod val="50000"/>
                  </a:schemeClr>
                </a:solidFill>
                <a:ea typeface="Calibri" panose="020F0502020204030204" pitchFamily="34" charset="0"/>
                <a:cs typeface="Arial" panose="020B0604020202020204" pitchFamily="34" charset="0"/>
              </a:rPr>
              <a:t>ere actually deficient in iron </a:t>
            </a:r>
            <a:r>
              <a:rPr lang="en-US" sz="2200" b="1" i="1" dirty="0">
                <a:ea typeface="Calibri" panose="020F0502020204030204" pitchFamily="34" charset="0"/>
                <a:cs typeface="Arial" panose="020B0604020202020204" pitchFamily="34" charset="0"/>
              </a:rPr>
              <a:t>.</a:t>
            </a:r>
            <a:r>
              <a:rPr lang="en-US" sz="2200" dirty="0">
                <a:ea typeface="Calibri" panose="020F0502020204030204" pitchFamily="34" charset="0"/>
                <a:cs typeface="Arial" panose="020B0604020202020204" pitchFamily="34" charset="0"/>
              </a:rPr>
              <a:t>Assessing the frequency of iron deficiency </a:t>
            </a:r>
            <a:r>
              <a:rPr lang="en-US" sz="2200" dirty="0" smtClean="0">
                <a:ea typeface="Calibri" panose="020F0502020204030204" pitchFamily="34" charset="0"/>
                <a:cs typeface="Arial" panose="020B0604020202020204" pitchFamily="34" charset="0"/>
              </a:rPr>
              <a:t>anemia </a:t>
            </a:r>
            <a:r>
              <a:rPr lang="en-US" sz="2200" dirty="0">
                <a:ea typeface="Calibri" panose="020F0502020204030204" pitchFamily="34" charset="0"/>
                <a:cs typeface="Arial" panose="020B0604020202020204" pitchFamily="34" charset="0"/>
              </a:rPr>
              <a:t>in a population by means of </a:t>
            </a:r>
            <a:r>
              <a:rPr lang="en-US" sz="2200" dirty="0" err="1">
                <a:ea typeface="Calibri" panose="020F0502020204030204" pitchFamily="34" charset="0"/>
                <a:cs typeface="Arial" panose="020B0604020202020204" pitchFamily="34" charset="0"/>
              </a:rPr>
              <a:t>haemoglobi</a:t>
            </a:r>
            <a:endParaRPr lang="en-US" sz="2200" dirty="0">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7178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1" y="428"/>
            <a:ext cx="9142857" cy="6857143"/>
          </a:xfrm>
          <a:prstGeom prst="rect">
            <a:avLst/>
          </a:prstGeom>
        </p:spPr>
      </p:pic>
    </p:spTree>
    <p:extLst>
      <p:ext uri="{BB962C8B-B14F-4D97-AF65-F5344CB8AC3E}">
        <p14:creationId xmlns:p14="http://schemas.microsoft.com/office/powerpoint/2010/main" val="3219796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1" y="428"/>
            <a:ext cx="9142857" cy="6857143"/>
          </a:xfrm>
          <a:prstGeom prst="rect">
            <a:avLst/>
          </a:prstGeom>
        </p:spPr>
      </p:pic>
    </p:spTree>
    <p:extLst>
      <p:ext uri="{BB962C8B-B14F-4D97-AF65-F5344CB8AC3E}">
        <p14:creationId xmlns:p14="http://schemas.microsoft.com/office/powerpoint/2010/main" val="21413503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3335" y="592428"/>
            <a:ext cx="8860665" cy="5690597"/>
          </a:xfrm>
          <a:prstGeom prst="rect">
            <a:avLst/>
          </a:prstGeom>
        </p:spPr>
        <p:txBody>
          <a:bodyPr wrap="square">
            <a:spAutoFit/>
          </a:bodyPr>
          <a:lstStyle/>
          <a:p>
            <a:pPr>
              <a:lnSpc>
                <a:spcPct val="107000"/>
              </a:lnSpc>
            </a:pPr>
            <a:r>
              <a:rPr lang="en-US" sz="2800" b="1" dirty="0">
                <a:solidFill>
                  <a:srgbClr val="FF0000"/>
                </a:solidFill>
                <a:ea typeface="Calibri" panose="020F0502020204030204" pitchFamily="34" charset="0"/>
                <a:cs typeface="Arial" panose="020B0604020202020204" pitchFamily="34" charset="0"/>
              </a:rPr>
              <a:t>Prevalence and </a:t>
            </a:r>
            <a:r>
              <a:rPr lang="en-US" sz="2800" b="1" dirty="0" smtClean="0">
                <a:solidFill>
                  <a:srgbClr val="FF0000"/>
                </a:solidFill>
                <a:ea typeface="Calibri" panose="020F0502020204030204" pitchFamily="34" charset="0"/>
                <a:cs typeface="Arial" panose="020B0604020202020204" pitchFamily="34" charset="0"/>
              </a:rPr>
              <a:t>consequences</a:t>
            </a:r>
            <a:endParaRPr lang="en-US" sz="2800" dirty="0" smtClean="0">
              <a:solidFill>
                <a:srgbClr val="FF0000"/>
              </a:solidFill>
              <a:effectLst/>
              <a:ea typeface="Calibri" panose="020F0502020204030204" pitchFamily="34" charset="0"/>
              <a:cs typeface="Arial" panose="020B0604020202020204" pitchFamily="34" charset="0"/>
            </a:endParaRPr>
          </a:p>
          <a:p>
            <a:pPr marL="342900" indent="-342900">
              <a:lnSpc>
                <a:spcPct val="107000"/>
              </a:lnSpc>
              <a:buFont typeface="Wingdings" panose="05000000000000000000" pitchFamily="2" charset="2"/>
              <a:buChar char="q"/>
            </a:pPr>
            <a:r>
              <a:rPr lang="en-US" sz="2400" dirty="0">
                <a:ea typeface="Calibri" panose="020F0502020204030204" pitchFamily="34" charset="0"/>
                <a:cs typeface="Arial" panose="020B0604020202020204" pitchFamily="34" charset="0"/>
              </a:rPr>
              <a:t>Globally, </a:t>
            </a:r>
            <a:r>
              <a:rPr lang="en-US" sz="2400" dirty="0" smtClean="0">
                <a:ea typeface="Calibri" panose="020F0502020204030204" pitchFamily="34" charset="0"/>
                <a:cs typeface="Arial" panose="020B0604020202020204" pitchFamily="34" charset="0"/>
              </a:rPr>
              <a:t>anemia </a:t>
            </a:r>
            <a:r>
              <a:rPr lang="en-US" sz="2400" dirty="0">
                <a:ea typeface="Calibri" panose="020F0502020204030204" pitchFamily="34" charset="0"/>
                <a:cs typeface="Arial" panose="020B0604020202020204" pitchFamily="34" charset="0"/>
              </a:rPr>
              <a:t>affects</a:t>
            </a:r>
            <a:r>
              <a:rPr lang="en-US" sz="2400" dirty="0">
                <a:solidFill>
                  <a:srgbClr val="00B050"/>
                </a:solidFill>
                <a:ea typeface="Calibri" panose="020F0502020204030204" pitchFamily="34" charset="0"/>
                <a:cs typeface="Arial" panose="020B0604020202020204" pitchFamily="34" charset="0"/>
              </a:rPr>
              <a:t> </a:t>
            </a:r>
            <a:r>
              <a:rPr lang="en-US" sz="2400" b="1" dirty="0">
                <a:solidFill>
                  <a:srgbClr val="FF0000"/>
                </a:solidFill>
                <a:ea typeface="Calibri" panose="020F0502020204030204" pitchFamily="34" charset="0"/>
                <a:cs typeface="Arial" panose="020B0604020202020204" pitchFamily="34" charset="0"/>
              </a:rPr>
              <a:t>1.62 billion </a:t>
            </a:r>
            <a:r>
              <a:rPr lang="en-US" sz="2400" b="1" dirty="0" smtClean="0">
                <a:solidFill>
                  <a:srgbClr val="FF0000"/>
                </a:solidFill>
                <a:ea typeface="Calibri" panose="020F0502020204030204" pitchFamily="34" charset="0"/>
                <a:cs typeface="Arial" panose="020B0604020202020204" pitchFamily="34" charset="0"/>
              </a:rPr>
              <a:t>people</a:t>
            </a:r>
          </a:p>
          <a:p>
            <a:pPr marL="342900" indent="-342900">
              <a:lnSpc>
                <a:spcPct val="107000"/>
              </a:lnSpc>
              <a:buFont typeface="Wingdings" panose="05000000000000000000" pitchFamily="2" charset="2"/>
              <a:buChar char="v"/>
            </a:pPr>
            <a:r>
              <a:rPr lang="en-US" sz="2400" dirty="0" smtClean="0">
                <a:solidFill>
                  <a:srgbClr val="7030A0"/>
                </a:solidFill>
                <a:ea typeface="Calibri" panose="020F0502020204030204" pitchFamily="34" charset="0"/>
                <a:cs typeface="Arial" panose="020B0604020202020204" pitchFamily="34" charset="0"/>
              </a:rPr>
              <a:t>which </a:t>
            </a:r>
            <a:r>
              <a:rPr lang="en-US" sz="2400" dirty="0">
                <a:solidFill>
                  <a:srgbClr val="7030A0"/>
                </a:solidFill>
                <a:ea typeface="Calibri" panose="020F0502020204030204" pitchFamily="34" charset="0"/>
                <a:cs typeface="Arial" panose="020B0604020202020204" pitchFamily="34" charset="0"/>
              </a:rPr>
              <a:t>corresponds </a:t>
            </a:r>
            <a:r>
              <a:rPr lang="en-US" sz="2400" dirty="0">
                <a:solidFill>
                  <a:srgbClr val="FF0000"/>
                </a:solidFill>
                <a:ea typeface="Calibri" panose="020F0502020204030204" pitchFamily="34" charset="0"/>
                <a:cs typeface="Arial" panose="020B0604020202020204" pitchFamily="34" charset="0"/>
              </a:rPr>
              <a:t>to 24.8% </a:t>
            </a:r>
            <a:r>
              <a:rPr lang="en-US" sz="2400" dirty="0">
                <a:solidFill>
                  <a:srgbClr val="7030A0"/>
                </a:solidFill>
                <a:ea typeface="Calibri" panose="020F0502020204030204" pitchFamily="34" charset="0"/>
                <a:cs typeface="Arial" panose="020B0604020202020204" pitchFamily="34" charset="0"/>
              </a:rPr>
              <a:t>of the </a:t>
            </a:r>
            <a:r>
              <a:rPr lang="en-US" sz="2400" dirty="0" smtClean="0">
                <a:solidFill>
                  <a:srgbClr val="7030A0"/>
                </a:solidFill>
                <a:ea typeface="Calibri" panose="020F0502020204030204" pitchFamily="34" charset="0"/>
                <a:cs typeface="Arial" panose="020B0604020202020204" pitchFamily="34" charset="0"/>
              </a:rPr>
              <a:t>population</a:t>
            </a:r>
          </a:p>
          <a:p>
            <a:pPr>
              <a:lnSpc>
                <a:spcPct val="107000"/>
              </a:lnSpc>
            </a:pPr>
            <a:r>
              <a:rPr lang="en-US" sz="2400" dirty="0" smtClean="0">
                <a:solidFill>
                  <a:srgbClr val="7030A0"/>
                </a:solidFill>
                <a:ea typeface="Calibri" panose="020F0502020204030204" pitchFamily="34" charset="0"/>
                <a:cs typeface="Arial" panose="020B0604020202020204" pitchFamily="34" charset="0"/>
              </a:rPr>
              <a:t> </a:t>
            </a:r>
            <a:endParaRPr lang="en-US" sz="2400" dirty="0" smtClean="0">
              <a:solidFill>
                <a:srgbClr val="7030A0"/>
              </a:solidFill>
              <a:ea typeface="Calibri" panose="020F0502020204030204" pitchFamily="34" charset="0"/>
              <a:cs typeface="Arial" panose="020B0604020202020204" pitchFamily="34" charset="0"/>
            </a:endParaRPr>
          </a:p>
          <a:p>
            <a:pPr marL="342900" indent="-342900">
              <a:lnSpc>
                <a:spcPct val="107000"/>
              </a:lnSpc>
              <a:buFont typeface="Wingdings" panose="05000000000000000000" pitchFamily="2" charset="2"/>
              <a:buChar char="q"/>
            </a:pPr>
            <a:r>
              <a:rPr lang="en-US" sz="2400" dirty="0" smtClean="0">
                <a:solidFill>
                  <a:srgbClr val="00B050"/>
                </a:solidFill>
                <a:ea typeface="Calibri" panose="020F0502020204030204" pitchFamily="34" charset="0"/>
                <a:cs typeface="Arial" panose="020B0604020202020204" pitchFamily="34" charset="0"/>
              </a:rPr>
              <a:t>The </a:t>
            </a:r>
            <a:r>
              <a:rPr lang="en-US" sz="2400" dirty="0">
                <a:solidFill>
                  <a:srgbClr val="FF0000"/>
                </a:solidFill>
                <a:ea typeface="Calibri" panose="020F0502020204030204" pitchFamily="34" charset="0"/>
                <a:cs typeface="Arial" panose="020B0604020202020204" pitchFamily="34" charset="0"/>
              </a:rPr>
              <a:t>highest </a:t>
            </a:r>
            <a:r>
              <a:rPr lang="en-US" sz="2400" dirty="0">
                <a:solidFill>
                  <a:srgbClr val="7030A0"/>
                </a:solidFill>
                <a:ea typeface="Calibri" panose="020F0502020204030204" pitchFamily="34" charset="0"/>
                <a:cs typeface="Arial" panose="020B0604020202020204" pitchFamily="34" charset="0"/>
              </a:rPr>
              <a:t>prevalence is in </a:t>
            </a:r>
            <a:r>
              <a:rPr lang="en-US" sz="2400" dirty="0">
                <a:solidFill>
                  <a:srgbClr val="FF0000"/>
                </a:solidFill>
                <a:ea typeface="Calibri" panose="020F0502020204030204" pitchFamily="34" charset="0"/>
                <a:cs typeface="Arial" panose="020B0604020202020204" pitchFamily="34" charset="0"/>
              </a:rPr>
              <a:t>preschool-age children (47.4%, </a:t>
            </a:r>
            <a:r>
              <a:rPr lang="en-US" sz="2400" dirty="0" smtClean="0">
                <a:solidFill>
                  <a:srgbClr val="7030A0"/>
                </a:solidFill>
                <a:ea typeface="Calibri" panose="020F0502020204030204" pitchFamily="34" charset="0"/>
                <a:cs typeface="Arial" panose="020B0604020202020204" pitchFamily="34" charset="0"/>
              </a:rPr>
              <a:t>and </a:t>
            </a:r>
          </a:p>
          <a:p>
            <a:pPr marL="342900" indent="-342900">
              <a:lnSpc>
                <a:spcPct val="107000"/>
              </a:lnSpc>
              <a:buFont typeface="Wingdings" panose="05000000000000000000" pitchFamily="2" charset="2"/>
              <a:buChar char="q"/>
            </a:pPr>
            <a:r>
              <a:rPr lang="en-US" sz="2400" dirty="0" smtClean="0">
                <a:solidFill>
                  <a:srgbClr val="7030A0"/>
                </a:solidFill>
                <a:ea typeface="Calibri" panose="020F0502020204030204" pitchFamily="34" charset="0"/>
                <a:cs typeface="Arial" panose="020B0604020202020204" pitchFamily="34" charset="0"/>
              </a:rPr>
              <a:t>the</a:t>
            </a:r>
            <a:r>
              <a:rPr lang="en-US" sz="2400" dirty="0" smtClean="0">
                <a:solidFill>
                  <a:srgbClr val="FF0000"/>
                </a:solidFill>
                <a:ea typeface="Calibri" panose="020F0502020204030204" pitchFamily="34" charset="0"/>
                <a:cs typeface="Arial" panose="020B0604020202020204" pitchFamily="34" charset="0"/>
              </a:rPr>
              <a:t> </a:t>
            </a:r>
            <a:r>
              <a:rPr lang="en-US" sz="2400" dirty="0">
                <a:solidFill>
                  <a:srgbClr val="FF0000"/>
                </a:solidFill>
                <a:ea typeface="Calibri" panose="020F0502020204030204" pitchFamily="34" charset="0"/>
                <a:cs typeface="Arial" panose="020B0604020202020204" pitchFamily="34" charset="0"/>
              </a:rPr>
              <a:t>lowest </a:t>
            </a:r>
            <a:r>
              <a:rPr lang="en-US" sz="2400" dirty="0">
                <a:solidFill>
                  <a:srgbClr val="7030A0"/>
                </a:solidFill>
                <a:ea typeface="Calibri" panose="020F0502020204030204" pitchFamily="34" charset="0"/>
                <a:cs typeface="Arial" panose="020B0604020202020204" pitchFamily="34" charset="0"/>
              </a:rPr>
              <a:t>prevalence is </a:t>
            </a:r>
            <a:r>
              <a:rPr lang="en-US" sz="2400" dirty="0">
                <a:solidFill>
                  <a:srgbClr val="FF0000"/>
                </a:solidFill>
                <a:ea typeface="Calibri" panose="020F0502020204030204" pitchFamily="34" charset="0"/>
                <a:cs typeface="Arial" panose="020B0604020202020204" pitchFamily="34" charset="0"/>
              </a:rPr>
              <a:t>in men (12.7%</a:t>
            </a:r>
            <a:r>
              <a:rPr lang="en-US" sz="2400" dirty="0">
                <a:solidFill>
                  <a:srgbClr val="00B050"/>
                </a:solidFill>
                <a:ea typeface="Calibri" panose="020F0502020204030204" pitchFamily="34" charset="0"/>
                <a:cs typeface="Arial" panose="020B0604020202020204" pitchFamily="34" charset="0"/>
              </a:rPr>
              <a:t>, </a:t>
            </a:r>
            <a:endParaRPr lang="en-US" sz="2400" dirty="0" smtClean="0">
              <a:solidFill>
                <a:srgbClr val="00B050"/>
              </a:solidFill>
              <a:ea typeface="Calibri" panose="020F0502020204030204" pitchFamily="34" charset="0"/>
              <a:cs typeface="Arial" panose="020B0604020202020204" pitchFamily="34" charset="0"/>
            </a:endParaRPr>
          </a:p>
          <a:p>
            <a:pPr marL="342900" indent="-342900">
              <a:lnSpc>
                <a:spcPct val="107000"/>
              </a:lnSpc>
              <a:buFont typeface="Wingdings" panose="05000000000000000000" pitchFamily="2" charset="2"/>
              <a:buChar char="q"/>
            </a:pPr>
            <a:endParaRPr lang="en-US" sz="2400" dirty="0" smtClean="0">
              <a:solidFill>
                <a:srgbClr val="00B050"/>
              </a:solidFill>
              <a:ea typeface="Calibri" panose="020F0502020204030204" pitchFamily="34" charset="0"/>
              <a:cs typeface="Arial" panose="020B0604020202020204" pitchFamily="34" charset="0"/>
            </a:endParaRPr>
          </a:p>
          <a:p>
            <a:pPr>
              <a:lnSpc>
                <a:spcPct val="107000"/>
              </a:lnSpc>
            </a:pPr>
            <a:r>
              <a:rPr lang="en-US" sz="2400" dirty="0" err="1" smtClean="0">
                <a:solidFill>
                  <a:srgbClr val="7030A0"/>
                </a:solidFill>
                <a:ea typeface="Calibri" panose="020F0502020204030204" pitchFamily="34" charset="0"/>
                <a:cs typeface="Arial" panose="020B0604020202020204" pitchFamily="34" charset="0"/>
              </a:rPr>
              <a:t>Anaemia</a:t>
            </a:r>
            <a:r>
              <a:rPr lang="en-US" sz="2400" dirty="0" smtClean="0">
                <a:solidFill>
                  <a:srgbClr val="7030A0"/>
                </a:solidFill>
                <a:ea typeface="Calibri" panose="020F0502020204030204" pitchFamily="34" charset="0"/>
                <a:cs typeface="Arial" panose="020B0604020202020204" pitchFamily="34" charset="0"/>
              </a:rPr>
              <a:t> </a:t>
            </a:r>
            <a:r>
              <a:rPr lang="en-US" sz="2400" dirty="0">
                <a:solidFill>
                  <a:srgbClr val="7030A0"/>
                </a:solidFill>
                <a:ea typeface="Calibri" panose="020F0502020204030204" pitchFamily="34" charset="0"/>
                <a:cs typeface="Arial" panose="020B0604020202020204" pitchFamily="34" charset="0"/>
              </a:rPr>
              <a:t>is a serious global public health problem that particularly affects young children and pregnant women</a:t>
            </a:r>
            <a:r>
              <a:rPr lang="en-US" sz="2400" dirty="0" smtClean="0">
                <a:solidFill>
                  <a:srgbClr val="7030A0"/>
                </a:solidFill>
                <a:ea typeface="Calibri" panose="020F0502020204030204" pitchFamily="34" charset="0"/>
                <a:cs typeface="Arial" panose="020B0604020202020204" pitchFamily="34" charset="0"/>
              </a:rPr>
              <a:t>.</a:t>
            </a:r>
          </a:p>
          <a:p>
            <a:pPr>
              <a:lnSpc>
                <a:spcPct val="107000"/>
              </a:lnSpc>
            </a:pPr>
            <a:r>
              <a:rPr lang="en-US" sz="2400" dirty="0" smtClean="0">
                <a:solidFill>
                  <a:srgbClr val="7030A0"/>
                </a:solidFill>
                <a:ea typeface="Calibri" panose="020F0502020204030204" pitchFamily="34" charset="0"/>
                <a:cs typeface="Arial" panose="020B0604020202020204" pitchFamily="34" charset="0"/>
              </a:rPr>
              <a:t> </a:t>
            </a:r>
            <a:r>
              <a:rPr lang="en-US" sz="2400" dirty="0">
                <a:solidFill>
                  <a:srgbClr val="7030A0"/>
                </a:solidFill>
                <a:ea typeface="Calibri" panose="020F0502020204030204" pitchFamily="34" charset="0"/>
                <a:cs typeface="Arial" panose="020B0604020202020204" pitchFamily="34" charset="0"/>
              </a:rPr>
              <a:t>WHO estimates </a:t>
            </a:r>
            <a:r>
              <a:rPr lang="en-US" sz="2400" dirty="0" smtClean="0">
                <a:solidFill>
                  <a:srgbClr val="FF0000"/>
                </a:solidFill>
                <a:ea typeface="Calibri" panose="020F0502020204030204" pitchFamily="34" charset="0"/>
                <a:cs typeface="Arial" panose="020B0604020202020204" pitchFamily="34" charset="0"/>
              </a:rPr>
              <a:t>that</a:t>
            </a:r>
          </a:p>
          <a:p>
            <a:pPr marL="342900" indent="-342900">
              <a:lnSpc>
                <a:spcPct val="107000"/>
              </a:lnSpc>
              <a:buFont typeface="Wingdings" panose="05000000000000000000" pitchFamily="2" charset="2"/>
              <a:buChar char="v"/>
            </a:pPr>
            <a:r>
              <a:rPr lang="en-US" sz="2400" dirty="0" smtClean="0">
                <a:solidFill>
                  <a:srgbClr val="FF0000"/>
                </a:solidFill>
                <a:ea typeface="Calibri" panose="020F0502020204030204" pitchFamily="34" charset="0"/>
                <a:cs typeface="Arial" panose="020B0604020202020204" pitchFamily="34" charset="0"/>
              </a:rPr>
              <a:t> </a:t>
            </a:r>
            <a:r>
              <a:rPr lang="en-US" sz="2400" dirty="0">
                <a:solidFill>
                  <a:srgbClr val="FF0000"/>
                </a:solidFill>
                <a:ea typeface="Calibri" panose="020F0502020204030204" pitchFamily="34" charset="0"/>
                <a:cs typeface="Arial" panose="020B0604020202020204" pitchFamily="34" charset="0"/>
              </a:rPr>
              <a:t>42% of children </a:t>
            </a:r>
            <a:r>
              <a:rPr lang="en-US" sz="2400" dirty="0">
                <a:solidFill>
                  <a:srgbClr val="7030A0"/>
                </a:solidFill>
                <a:ea typeface="Calibri" panose="020F0502020204030204" pitchFamily="34" charset="0"/>
                <a:cs typeface="Arial" panose="020B0604020202020204" pitchFamily="34" charset="0"/>
              </a:rPr>
              <a:t>less than 5 years of age </a:t>
            </a:r>
            <a:r>
              <a:rPr lang="en-US" sz="2400" dirty="0">
                <a:solidFill>
                  <a:srgbClr val="FF0000"/>
                </a:solidFill>
                <a:ea typeface="Calibri" panose="020F0502020204030204" pitchFamily="34" charset="0"/>
                <a:cs typeface="Arial" panose="020B0604020202020204" pitchFamily="34" charset="0"/>
              </a:rPr>
              <a:t>and </a:t>
            </a:r>
            <a:endParaRPr lang="en-US" sz="2400" dirty="0" smtClean="0">
              <a:solidFill>
                <a:srgbClr val="FF0000"/>
              </a:solidFill>
              <a:ea typeface="Calibri" panose="020F0502020204030204" pitchFamily="34" charset="0"/>
              <a:cs typeface="Arial" panose="020B0604020202020204" pitchFamily="34" charset="0"/>
            </a:endParaRPr>
          </a:p>
          <a:p>
            <a:pPr marL="342900" indent="-342900">
              <a:lnSpc>
                <a:spcPct val="107000"/>
              </a:lnSpc>
              <a:buFont typeface="Wingdings" panose="05000000000000000000" pitchFamily="2" charset="2"/>
              <a:buChar char="v"/>
            </a:pPr>
            <a:r>
              <a:rPr lang="en-US" sz="2400" dirty="0" smtClean="0">
                <a:solidFill>
                  <a:srgbClr val="FF0000"/>
                </a:solidFill>
                <a:ea typeface="Calibri" panose="020F0502020204030204" pitchFamily="34" charset="0"/>
                <a:cs typeface="Arial" panose="020B0604020202020204" pitchFamily="34" charset="0"/>
              </a:rPr>
              <a:t>40</a:t>
            </a:r>
            <a:r>
              <a:rPr lang="en-US" sz="2400" dirty="0">
                <a:solidFill>
                  <a:srgbClr val="FF0000"/>
                </a:solidFill>
                <a:ea typeface="Calibri" panose="020F0502020204030204" pitchFamily="34" charset="0"/>
                <a:cs typeface="Arial" panose="020B0604020202020204" pitchFamily="34" charset="0"/>
              </a:rPr>
              <a:t>% of pregnant </a:t>
            </a:r>
            <a:r>
              <a:rPr lang="en-US" sz="2400" dirty="0">
                <a:solidFill>
                  <a:srgbClr val="7030A0"/>
                </a:solidFill>
                <a:ea typeface="Calibri" panose="020F0502020204030204" pitchFamily="34" charset="0"/>
                <a:cs typeface="Arial" panose="020B0604020202020204" pitchFamily="34" charset="0"/>
              </a:rPr>
              <a:t>women worldwide are </a:t>
            </a:r>
            <a:r>
              <a:rPr lang="en-US" sz="2400" dirty="0" smtClean="0">
                <a:solidFill>
                  <a:srgbClr val="7030A0"/>
                </a:solidFill>
                <a:ea typeface="Calibri" panose="020F0502020204030204" pitchFamily="34" charset="0"/>
                <a:cs typeface="Arial" panose="020B0604020202020204" pitchFamily="34" charset="0"/>
              </a:rPr>
              <a:t>anemic</a:t>
            </a:r>
            <a:r>
              <a:rPr lang="en-US" sz="2400" dirty="0" smtClean="0">
                <a:solidFill>
                  <a:srgbClr val="3C4245"/>
                </a:solidFill>
                <a:ea typeface="Calibri" panose="020F0502020204030204" pitchFamily="34" charset="0"/>
                <a:cs typeface="Arial" panose="020B0604020202020204" pitchFamily="34" charset="0"/>
              </a:rPr>
              <a:t>.</a:t>
            </a:r>
            <a:r>
              <a:rPr lang="en-US" sz="2400" dirty="0">
                <a:solidFill>
                  <a:srgbClr val="3C4245"/>
                </a:solidFill>
                <a:ea typeface="Calibri" panose="020F0502020204030204" pitchFamily="34" charset="0"/>
                <a:cs typeface="Arial" panose="020B0604020202020204" pitchFamily="34" charset="0"/>
              </a:rPr>
              <a:t> </a:t>
            </a:r>
            <a:endParaRPr lang="en-US" sz="2400" dirty="0" smtClean="0">
              <a:solidFill>
                <a:srgbClr val="3C4245"/>
              </a:solidFill>
              <a:ea typeface="Calibri" panose="020F0502020204030204" pitchFamily="34" charset="0"/>
              <a:cs typeface="Arial" panose="020B0604020202020204" pitchFamily="34" charset="0"/>
            </a:endParaRPr>
          </a:p>
          <a:p>
            <a:pPr marL="342900" indent="-342900">
              <a:lnSpc>
                <a:spcPct val="107000"/>
              </a:lnSpc>
              <a:buFont typeface="Wingdings" panose="05000000000000000000" pitchFamily="2" charset="2"/>
              <a:buChar char="v"/>
            </a:pPr>
            <a:r>
              <a:rPr lang="en-US" sz="2400" b="1" dirty="0">
                <a:solidFill>
                  <a:srgbClr val="FF0000"/>
                </a:solidFill>
                <a:ea typeface="Calibri" panose="020F0502020204030204" pitchFamily="34" charset="0"/>
                <a:cs typeface="Arial" panose="020B0604020202020204" pitchFamily="34" charset="0"/>
              </a:rPr>
              <a:t>non-pregnant women </a:t>
            </a:r>
            <a:r>
              <a:rPr lang="en-US" sz="2400" dirty="0">
                <a:solidFill>
                  <a:srgbClr val="FF0000"/>
                </a:solidFill>
                <a:ea typeface="Calibri" panose="020F0502020204030204" pitchFamily="34" charset="0"/>
                <a:cs typeface="Arial" panose="020B0604020202020204" pitchFamily="34" charset="0"/>
              </a:rPr>
              <a:t>35%, </a:t>
            </a:r>
            <a:r>
              <a:rPr lang="en-US" sz="2400" b="1" dirty="0">
                <a:solidFill>
                  <a:srgbClr val="7030A0"/>
                </a:solidFill>
                <a:ea typeface="Calibri" panose="020F0502020204030204" pitchFamily="34" charset="0"/>
                <a:cs typeface="Arial" panose="020B0604020202020204" pitchFamily="34" charset="0"/>
              </a:rPr>
              <a:t>and </a:t>
            </a:r>
            <a:endParaRPr lang="en-US" sz="2400" b="1" dirty="0" smtClean="0">
              <a:solidFill>
                <a:srgbClr val="7030A0"/>
              </a:solidFill>
              <a:ea typeface="Calibri" panose="020F0502020204030204" pitchFamily="34" charset="0"/>
              <a:cs typeface="Arial" panose="020B0604020202020204" pitchFamily="34" charset="0"/>
            </a:endParaRPr>
          </a:p>
          <a:p>
            <a:pPr marL="342900" indent="-342900">
              <a:lnSpc>
                <a:spcPct val="107000"/>
              </a:lnSpc>
              <a:buFont typeface="Wingdings" panose="05000000000000000000" pitchFamily="2" charset="2"/>
              <a:buChar char="v"/>
            </a:pPr>
            <a:r>
              <a:rPr lang="en-US" sz="2400" b="1" dirty="0" smtClean="0">
                <a:solidFill>
                  <a:srgbClr val="7030A0"/>
                </a:solidFill>
                <a:ea typeface="Calibri" panose="020F0502020204030204" pitchFamily="34" charset="0"/>
                <a:cs typeface="Arial" panose="020B0604020202020204" pitchFamily="34" charset="0"/>
              </a:rPr>
              <a:t>adult </a:t>
            </a:r>
            <a:r>
              <a:rPr lang="en-US" sz="2400" dirty="0">
                <a:solidFill>
                  <a:srgbClr val="FF0000"/>
                </a:solidFill>
                <a:ea typeface="Calibri" panose="020F0502020204030204" pitchFamily="34" charset="0"/>
                <a:cs typeface="Arial" panose="020B0604020202020204" pitchFamily="34" charset="0"/>
              </a:rPr>
              <a:t>males 18</a:t>
            </a:r>
            <a:r>
              <a:rPr lang="en-US" sz="2400" dirty="0" smtClean="0">
                <a:solidFill>
                  <a:srgbClr val="FF0000"/>
                </a:solidFill>
                <a:ea typeface="Calibri" panose="020F0502020204030204" pitchFamily="34" charset="0"/>
                <a:cs typeface="Arial" panose="020B0604020202020204" pitchFamily="34" charset="0"/>
              </a:rPr>
              <a:t>%</a:t>
            </a:r>
            <a:endParaRPr lang="en-US" sz="2400" dirty="0" smtClean="0">
              <a:solidFill>
                <a:srgbClr val="3C4245"/>
              </a:solidFill>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18435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6062" y="271467"/>
            <a:ext cx="8667482" cy="5146217"/>
          </a:xfrm>
          <a:prstGeom prst="rect">
            <a:avLst/>
          </a:prstGeom>
        </p:spPr>
        <p:txBody>
          <a:bodyPr wrap="square">
            <a:spAutoFit/>
          </a:bodyPr>
          <a:lstStyle/>
          <a:p>
            <a:pPr>
              <a:lnSpc>
                <a:spcPct val="107000"/>
              </a:lnSpc>
            </a:pPr>
            <a:r>
              <a:rPr lang="en-US" sz="2000" dirty="0" smtClean="0">
                <a:ea typeface="Calibri" panose="020F0502020204030204" pitchFamily="34" charset="0"/>
                <a:cs typeface="Arial" panose="020B0604020202020204" pitchFamily="34" charset="0"/>
              </a:rPr>
              <a:t> </a:t>
            </a:r>
          </a:p>
          <a:p>
            <a:pPr marL="342900" indent="-342900">
              <a:lnSpc>
                <a:spcPct val="107000"/>
              </a:lnSpc>
              <a:buFont typeface="Wingdings" panose="05000000000000000000" pitchFamily="2" charset="2"/>
              <a:buChar char="q"/>
            </a:pPr>
            <a:r>
              <a:rPr lang="en-US" sz="2400" b="1" dirty="0">
                <a:solidFill>
                  <a:srgbClr val="7030A0"/>
                </a:solidFill>
                <a:ea typeface="Calibri" panose="020F0502020204030204" pitchFamily="34" charset="0"/>
                <a:cs typeface="Arial" panose="020B0604020202020204" pitchFamily="34" charset="0"/>
              </a:rPr>
              <a:t>The prevalence of anemia remains high globally, particularly </a:t>
            </a:r>
          </a:p>
          <a:p>
            <a:pPr marL="342900" indent="-342900">
              <a:lnSpc>
                <a:spcPct val="107000"/>
              </a:lnSpc>
              <a:buFont typeface="Wingdings" panose="05000000000000000000" pitchFamily="2" charset="2"/>
              <a:buChar char="q"/>
            </a:pPr>
            <a:r>
              <a:rPr lang="en-US" sz="2400" b="1" dirty="0">
                <a:solidFill>
                  <a:srgbClr val="FF0000"/>
                </a:solidFill>
                <a:ea typeface="Calibri" panose="020F0502020204030204" pitchFamily="34" charset="0"/>
                <a:cs typeface="Arial" panose="020B0604020202020204" pitchFamily="34" charset="0"/>
              </a:rPr>
              <a:t>in low-income settings</a:t>
            </a:r>
            <a:r>
              <a:rPr lang="en-US" sz="2400" dirty="0">
                <a:solidFill>
                  <a:srgbClr val="FF0000"/>
                </a:solidFill>
                <a:ea typeface="Calibri" panose="020F0502020204030204" pitchFamily="34" charset="0"/>
                <a:cs typeface="Arial" panose="020B0604020202020204" pitchFamily="34" charset="0"/>
              </a:rPr>
              <a:t>,</a:t>
            </a:r>
            <a:r>
              <a:rPr lang="en-US" sz="2400" dirty="0">
                <a:solidFill>
                  <a:srgbClr val="7030A0"/>
                </a:solidFill>
                <a:ea typeface="Calibri" panose="020F0502020204030204" pitchFamily="34" charset="0"/>
                <a:cs typeface="Arial" panose="020B0604020202020204" pitchFamily="34" charset="0"/>
              </a:rPr>
              <a:t> where a significant proportion of </a:t>
            </a:r>
            <a:r>
              <a:rPr lang="en-US" sz="2400" b="1" dirty="0">
                <a:solidFill>
                  <a:srgbClr val="7030A0"/>
                </a:solidFill>
                <a:ea typeface="Calibri" panose="020F0502020204030204" pitchFamily="34" charset="0"/>
                <a:cs typeface="Arial" panose="020B0604020202020204" pitchFamily="34" charset="0"/>
              </a:rPr>
              <a:t>young children and women of childbearing </a:t>
            </a:r>
            <a:r>
              <a:rPr lang="en-US" sz="2400" dirty="0">
                <a:solidFill>
                  <a:srgbClr val="7030A0"/>
                </a:solidFill>
                <a:ea typeface="Calibri" panose="020F0502020204030204" pitchFamily="34" charset="0"/>
                <a:cs typeface="Arial" panose="020B0604020202020204" pitchFamily="34" charset="0"/>
              </a:rPr>
              <a:t>age can be assumed to be anemic.  </a:t>
            </a:r>
            <a:endParaRPr lang="en-US" sz="2400" dirty="0" smtClean="0">
              <a:solidFill>
                <a:srgbClr val="7030A0"/>
              </a:solidFill>
              <a:ea typeface="Calibri" panose="020F0502020204030204" pitchFamily="34" charset="0"/>
              <a:cs typeface="Arial" panose="020B0604020202020204" pitchFamily="34" charset="0"/>
            </a:endParaRPr>
          </a:p>
          <a:p>
            <a:pPr marL="342900" indent="-342900">
              <a:lnSpc>
                <a:spcPct val="107000"/>
              </a:lnSpc>
              <a:buFont typeface="Wingdings" panose="05000000000000000000" pitchFamily="2" charset="2"/>
              <a:buChar char="q"/>
            </a:pPr>
            <a:endParaRPr lang="en-US" sz="2400" b="1" dirty="0">
              <a:solidFill>
                <a:srgbClr val="7030A0"/>
              </a:solidFill>
              <a:cs typeface="Arial" panose="020B0604020202020204" pitchFamily="34" charset="0"/>
            </a:endParaRPr>
          </a:p>
          <a:p>
            <a:pPr marL="342900" indent="-342900">
              <a:lnSpc>
                <a:spcPct val="107000"/>
              </a:lnSpc>
              <a:buFont typeface="Wingdings" panose="05000000000000000000" pitchFamily="2" charset="2"/>
              <a:buChar char="q"/>
            </a:pPr>
            <a:r>
              <a:rPr lang="en-US" sz="2400" b="1" dirty="0" smtClean="0"/>
              <a:t>Iron </a:t>
            </a:r>
            <a:r>
              <a:rPr lang="en-US" sz="2400" b="1" dirty="0"/>
              <a:t>deficiency </a:t>
            </a:r>
            <a:r>
              <a:rPr lang="en-US" sz="2400" b="1" dirty="0" err="1"/>
              <a:t>anaemia</a:t>
            </a:r>
            <a:r>
              <a:rPr lang="en-US" sz="2400" b="1" dirty="0"/>
              <a:t> is considerably more prevalent in</a:t>
            </a:r>
            <a:r>
              <a:rPr lang="en-US" sz="2400" dirty="0"/>
              <a:t> </a:t>
            </a:r>
            <a:r>
              <a:rPr lang="en-US" sz="2400" dirty="0">
                <a:solidFill>
                  <a:srgbClr val="FF0000"/>
                </a:solidFill>
              </a:rPr>
              <a:t>the </a:t>
            </a:r>
            <a:r>
              <a:rPr lang="en-US" sz="2400" b="1" dirty="0" smtClean="0">
                <a:solidFill>
                  <a:srgbClr val="FF0000"/>
                </a:solidFill>
              </a:rPr>
              <a:t>developing</a:t>
            </a:r>
            <a:r>
              <a:rPr lang="en-US" sz="2400" dirty="0">
                <a:solidFill>
                  <a:srgbClr val="FF0000"/>
                </a:solidFill>
              </a:rPr>
              <a:t> (36</a:t>
            </a:r>
            <a:r>
              <a:rPr lang="en-US" sz="2400" dirty="0" smtClean="0">
                <a:solidFill>
                  <a:srgbClr val="FF0000"/>
                </a:solidFill>
              </a:rPr>
              <a:t>%-)</a:t>
            </a:r>
            <a:r>
              <a:rPr lang="en-US" sz="2400" b="1" dirty="0" smtClean="0">
                <a:solidFill>
                  <a:srgbClr val="FF0000"/>
                </a:solidFill>
              </a:rPr>
              <a:t> </a:t>
            </a:r>
            <a:r>
              <a:rPr lang="en-US" sz="2400" b="1" dirty="0">
                <a:solidFill>
                  <a:srgbClr val="FF0000"/>
                </a:solidFill>
              </a:rPr>
              <a:t>than</a:t>
            </a:r>
            <a:r>
              <a:rPr lang="en-US" sz="2400" dirty="0">
                <a:solidFill>
                  <a:srgbClr val="FF0000"/>
                </a:solidFill>
              </a:rPr>
              <a:t> </a:t>
            </a:r>
            <a:r>
              <a:rPr lang="en-US" sz="2400" b="1" dirty="0"/>
              <a:t>in the industrialized </a:t>
            </a:r>
            <a:r>
              <a:rPr lang="en-US" sz="2400" b="1" dirty="0" err="1" smtClean="0"/>
              <a:t>world</a:t>
            </a:r>
            <a:r>
              <a:rPr lang="en-US" sz="2400" dirty="0" err="1" smtClean="0"/>
              <a:t>,</a:t>
            </a:r>
            <a:r>
              <a:rPr lang="en-US" sz="2400" b="1" dirty="0" err="1" smtClean="0">
                <a:solidFill>
                  <a:srgbClr val="FF0000"/>
                </a:solidFill>
              </a:rPr>
              <a:t>versus</a:t>
            </a:r>
            <a:r>
              <a:rPr lang="en-US" sz="2400" b="1" dirty="0" smtClean="0">
                <a:solidFill>
                  <a:srgbClr val="FF0000"/>
                </a:solidFill>
              </a:rPr>
              <a:t> </a:t>
            </a:r>
            <a:r>
              <a:rPr lang="en-US" sz="2400" b="1" dirty="0">
                <a:solidFill>
                  <a:srgbClr val="FF0000"/>
                </a:solidFill>
              </a:rPr>
              <a:t>8</a:t>
            </a:r>
            <a:r>
              <a:rPr lang="en-US" sz="2400" b="1" dirty="0" smtClean="0">
                <a:solidFill>
                  <a:srgbClr val="FF0000"/>
                </a:solidFill>
              </a:rPr>
              <a:t>%-</a:t>
            </a:r>
          </a:p>
          <a:p>
            <a:pPr marL="342900" indent="-342900">
              <a:lnSpc>
                <a:spcPct val="107000"/>
              </a:lnSpc>
              <a:buFont typeface="Wingdings" panose="05000000000000000000" pitchFamily="2" charset="2"/>
              <a:buChar char="q"/>
            </a:pPr>
            <a:endParaRPr lang="en-US" sz="2400" b="1" dirty="0">
              <a:solidFill>
                <a:srgbClr val="FF0000"/>
              </a:solidFill>
            </a:endParaRPr>
          </a:p>
          <a:p>
            <a:pPr marL="342900" indent="-342900">
              <a:lnSpc>
                <a:spcPct val="107000"/>
              </a:lnSpc>
              <a:buFont typeface="Wingdings" panose="05000000000000000000" pitchFamily="2" charset="2"/>
              <a:buChar char="q"/>
            </a:pPr>
            <a:r>
              <a:rPr lang="en-US" sz="2400" b="1" dirty="0" smtClean="0"/>
              <a:t>Africa </a:t>
            </a:r>
            <a:r>
              <a:rPr lang="en-US" sz="2400" b="1" dirty="0"/>
              <a:t>and South Asia have the highest overall regional prevalence </a:t>
            </a:r>
            <a:r>
              <a:rPr lang="en-US" sz="2400" b="1" dirty="0" smtClean="0"/>
              <a:t>rates estimated </a:t>
            </a:r>
            <a:r>
              <a:rPr lang="en-US" sz="2400" b="1" dirty="0"/>
              <a:t>prevalence of </a:t>
            </a:r>
            <a:r>
              <a:rPr lang="en-US" sz="2400" b="1" dirty="0" smtClean="0"/>
              <a:t>anemia </a:t>
            </a:r>
            <a:r>
              <a:rPr lang="en-US" sz="2400" b="1" dirty="0"/>
              <a:t>in all groups is more </a:t>
            </a:r>
            <a:r>
              <a:rPr lang="en-US" sz="2400" b="1" dirty="0">
                <a:solidFill>
                  <a:srgbClr val="FF0000"/>
                </a:solidFill>
              </a:rPr>
              <a:t>than 40% in both regions </a:t>
            </a:r>
            <a:r>
              <a:rPr lang="en-US" sz="2400" b="1" dirty="0"/>
              <a:t>and is as high </a:t>
            </a:r>
            <a:r>
              <a:rPr lang="en-US" sz="2400" b="1" dirty="0">
                <a:solidFill>
                  <a:srgbClr val="FF0000"/>
                </a:solidFill>
              </a:rPr>
              <a:t>as 65% in pregnant</a:t>
            </a:r>
            <a:r>
              <a:rPr lang="en-US" sz="2400" dirty="0">
                <a:solidFill>
                  <a:srgbClr val="FF0000"/>
                </a:solidFill>
              </a:rPr>
              <a:t> </a:t>
            </a:r>
            <a:r>
              <a:rPr lang="en-US" sz="2400" dirty="0"/>
              <a:t>women in South Asia. </a:t>
            </a:r>
          </a:p>
        </p:txBody>
      </p:sp>
    </p:spTree>
    <p:extLst>
      <p:ext uri="{BB962C8B-B14F-4D97-AF65-F5344CB8AC3E}">
        <p14:creationId xmlns:p14="http://schemas.microsoft.com/office/powerpoint/2010/main" val="32139152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1820" y="1206097"/>
            <a:ext cx="8615966" cy="1692771"/>
          </a:xfrm>
          <a:prstGeom prst="rect">
            <a:avLst/>
          </a:prstGeom>
        </p:spPr>
        <p:txBody>
          <a:bodyPr wrap="square">
            <a:spAutoFit/>
          </a:bodyPr>
          <a:lstStyle/>
          <a:p>
            <a:r>
              <a:rPr lang="en-US" sz="2600" dirty="0" smtClean="0">
                <a:solidFill>
                  <a:srgbClr val="202124"/>
                </a:solidFill>
                <a:latin typeface="arial" panose="020B0604020202020204" pitchFamily="34" charset="0"/>
              </a:rPr>
              <a:t>prevalence </a:t>
            </a:r>
            <a:r>
              <a:rPr lang="en-US" sz="2600" dirty="0">
                <a:solidFill>
                  <a:srgbClr val="202124"/>
                </a:solidFill>
                <a:latin typeface="arial" panose="020B0604020202020204" pitchFamily="34" charset="0"/>
              </a:rPr>
              <a:t>of </a:t>
            </a:r>
            <a:r>
              <a:rPr lang="en-US" sz="2600" dirty="0" err="1">
                <a:solidFill>
                  <a:srgbClr val="202124"/>
                </a:solidFill>
                <a:latin typeface="arial" panose="020B0604020202020204" pitchFamily="34" charset="0"/>
              </a:rPr>
              <a:t>anaemia</a:t>
            </a:r>
            <a:r>
              <a:rPr lang="en-US" sz="2600" dirty="0">
                <a:solidFill>
                  <a:srgbClr val="202124"/>
                </a:solidFill>
                <a:latin typeface="arial" panose="020B0604020202020204" pitchFamily="34" charset="0"/>
              </a:rPr>
              <a:t> to </a:t>
            </a:r>
            <a:r>
              <a:rPr lang="en-US" sz="2600" dirty="0" smtClean="0">
                <a:solidFill>
                  <a:srgbClr val="202124"/>
                </a:solidFill>
                <a:latin typeface="arial" panose="020B0604020202020204" pitchFamily="34" charset="0"/>
              </a:rPr>
              <a:t>be</a:t>
            </a:r>
          </a:p>
          <a:p>
            <a:r>
              <a:rPr lang="en-US" sz="2600" dirty="0">
                <a:solidFill>
                  <a:srgbClr val="202124"/>
                </a:solidFill>
                <a:latin typeface="arial" panose="020B0604020202020204" pitchFamily="34" charset="0"/>
              </a:rPr>
              <a:t> </a:t>
            </a:r>
            <a:r>
              <a:rPr lang="en-US" sz="2600" b="1" dirty="0">
                <a:solidFill>
                  <a:srgbClr val="FF0000"/>
                </a:solidFill>
                <a:latin typeface="arial" panose="020B0604020202020204" pitchFamily="34" charset="0"/>
              </a:rPr>
              <a:t>4.9% </a:t>
            </a:r>
            <a:r>
              <a:rPr lang="en-US" sz="2600" b="1" dirty="0">
                <a:solidFill>
                  <a:srgbClr val="202124"/>
                </a:solidFill>
                <a:latin typeface="arial" panose="020B0604020202020204" pitchFamily="34" charset="0"/>
              </a:rPr>
              <a:t>in males, </a:t>
            </a:r>
            <a:endParaRPr lang="en-US" sz="2600" b="1" dirty="0" smtClean="0">
              <a:solidFill>
                <a:srgbClr val="202124"/>
              </a:solidFill>
              <a:latin typeface="arial" panose="020B0604020202020204" pitchFamily="34" charset="0"/>
            </a:endParaRPr>
          </a:p>
          <a:p>
            <a:r>
              <a:rPr lang="en-US" sz="2600" b="1" dirty="0" smtClean="0">
                <a:solidFill>
                  <a:srgbClr val="FF0000"/>
                </a:solidFill>
                <a:latin typeface="arial" panose="020B0604020202020204" pitchFamily="34" charset="0"/>
              </a:rPr>
              <a:t>19.3</a:t>
            </a:r>
            <a:r>
              <a:rPr lang="en-US" sz="2600" b="1" dirty="0">
                <a:solidFill>
                  <a:srgbClr val="FF0000"/>
                </a:solidFill>
                <a:latin typeface="arial" panose="020B0604020202020204" pitchFamily="34" charset="0"/>
              </a:rPr>
              <a:t>% </a:t>
            </a:r>
            <a:r>
              <a:rPr lang="en-US" sz="2600" b="1" dirty="0">
                <a:solidFill>
                  <a:srgbClr val="202124"/>
                </a:solidFill>
                <a:latin typeface="arial" panose="020B0604020202020204" pitchFamily="34" charset="0"/>
              </a:rPr>
              <a:t>in non-pregnant females, and </a:t>
            </a:r>
            <a:endParaRPr lang="en-US" sz="2600" b="1" dirty="0" smtClean="0">
              <a:solidFill>
                <a:srgbClr val="202124"/>
              </a:solidFill>
              <a:latin typeface="arial" panose="020B0604020202020204" pitchFamily="34" charset="0"/>
            </a:endParaRPr>
          </a:p>
          <a:p>
            <a:r>
              <a:rPr lang="en-US" sz="2600" b="1" dirty="0" smtClean="0">
                <a:solidFill>
                  <a:srgbClr val="FF0000"/>
                </a:solidFill>
                <a:latin typeface="arial" panose="020B0604020202020204" pitchFamily="34" charset="0"/>
              </a:rPr>
              <a:t>27.4</a:t>
            </a:r>
            <a:r>
              <a:rPr lang="en-US" sz="2600" b="1" dirty="0">
                <a:solidFill>
                  <a:srgbClr val="FF0000"/>
                </a:solidFill>
                <a:latin typeface="arial" panose="020B0604020202020204" pitchFamily="34" charset="0"/>
              </a:rPr>
              <a:t>% </a:t>
            </a:r>
            <a:r>
              <a:rPr lang="en-US" sz="2600" b="1" dirty="0">
                <a:solidFill>
                  <a:srgbClr val="202124"/>
                </a:solidFill>
                <a:latin typeface="arial" panose="020B0604020202020204" pitchFamily="34" charset="0"/>
              </a:rPr>
              <a:t>in pregnant females</a:t>
            </a:r>
            <a:r>
              <a:rPr lang="en-US" sz="2600" dirty="0">
                <a:solidFill>
                  <a:srgbClr val="202124"/>
                </a:solidFill>
                <a:latin typeface="arial" panose="020B0604020202020204" pitchFamily="34" charset="0"/>
              </a:rPr>
              <a:t>. </a:t>
            </a:r>
            <a:endParaRPr lang="ar-JO" sz="2600" dirty="0"/>
          </a:p>
        </p:txBody>
      </p:sp>
      <p:sp>
        <p:nvSpPr>
          <p:cNvPr id="3" name="Rectangle 2"/>
          <p:cNvSpPr/>
          <p:nvPr/>
        </p:nvSpPr>
        <p:spPr>
          <a:xfrm>
            <a:off x="412125" y="3417476"/>
            <a:ext cx="8525813" cy="3046988"/>
          </a:xfrm>
          <a:prstGeom prst="rect">
            <a:avLst/>
          </a:prstGeom>
        </p:spPr>
        <p:txBody>
          <a:bodyPr wrap="square">
            <a:spAutoFit/>
          </a:bodyPr>
          <a:lstStyle/>
          <a:p>
            <a:r>
              <a:rPr lang="en-US" sz="2400" b="1" dirty="0" err="1" smtClean="0">
                <a:solidFill>
                  <a:srgbClr val="FF0000"/>
                </a:solidFill>
                <a:latin typeface="Garamond" panose="02020404030301010803" pitchFamily="18" charset="0"/>
              </a:rPr>
              <a:t>Anaemia</a:t>
            </a:r>
            <a:r>
              <a:rPr lang="en-US" sz="2400" b="1" dirty="0" smtClean="0">
                <a:solidFill>
                  <a:srgbClr val="FF0000"/>
                </a:solidFill>
                <a:latin typeface="Garamond" panose="02020404030301010803" pitchFamily="18" charset="0"/>
              </a:rPr>
              <a:t> </a:t>
            </a:r>
            <a:r>
              <a:rPr lang="en-US" sz="2400" b="1" dirty="0">
                <a:solidFill>
                  <a:srgbClr val="FF0000"/>
                </a:solidFill>
                <a:latin typeface="Garamond" panose="02020404030301010803" pitchFamily="18" charset="0"/>
              </a:rPr>
              <a:t>was predominantly </a:t>
            </a:r>
            <a:r>
              <a:rPr lang="en-US" sz="2400" b="1" dirty="0" smtClean="0">
                <a:solidFill>
                  <a:srgbClr val="FF0000"/>
                </a:solidFill>
                <a:latin typeface="Garamond" panose="02020404030301010803" pitchFamily="18" charset="0"/>
              </a:rPr>
              <a:t>mild</a:t>
            </a:r>
          </a:p>
          <a:p>
            <a:r>
              <a:rPr lang="en-US" sz="2400" b="1" dirty="0" smtClean="0">
                <a:solidFill>
                  <a:schemeClr val="accent1">
                    <a:lumMod val="50000"/>
                  </a:schemeClr>
                </a:solidFill>
                <a:latin typeface="Garamond" panose="02020404030301010803" pitchFamily="18" charset="0"/>
              </a:rPr>
              <a:t>males</a:t>
            </a:r>
            <a:r>
              <a:rPr lang="en-US" sz="2400" b="1" dirty="0">
                <a:solidFill>
                  <a:schemeClr val="accent1">
                    <a:lumMod val="50000"/>
                  </a:schemeClr>
                </a:solidFill>
                <a:latin typeface="Garamond" panose="02020404030301010803" pitchFamily="18" charset="0"/>
              </a:rPr>
              <a:t>: </a:t>
            </a:r>
            <a:r>
              <a:rPr lang="en-US" sz="2400" b="1" dirty="0">
                <a:solidFill>
                  <a:srgbClr val="FF0000"/>
                </a:solidFill>
                <a:latin typeface="Garamond" panose="02020404030301010803" pitchFamily="18" charset="0"/>
              </a:rPr>
              <a:t>81%, </a:t>
            </a:r>
            <a:endParaRPr lang="en-US" sz="2400" b="1" dirty="0" smtClean="0">
              <a:solidFill>
                <a:srgbClr val="FF0000"/>
              </a:solidFill>
              <a:latin typeface="Garamond" panose="02020404030301010803" pitchFamily="18" charset="0"/>
            </a:endParaRPr>
          </a:p>
          <a:p>
            <a:r>
              <a:rPr lang="en-US" sz="2400" b="1" dirty="0" smtClean="0">
                <a:solidFill>
                  <a:schemeClr val="accent1">
                    <a:lumMod val="50000"/>
                  </a:schemeClr>
                </a:solidFill>
                <a:latin typeface="Garamond" panose="02020404030301010803" pitchFamily="18" charset="0"/>
              </a:rPr>
              <a:t>non-pregnant </a:t>
            </a:r>
            <a:r>
              <a:rPr lang="en-US" sz="2400" b="1" dirty="0">
                <a:solidFill>
                  <a:schemeClr val="accent1">
                    <a:lumMod val="50000"/>
                  </a:schemeClr>
                </a:solidFill>
                <a:latin typeface="Garamond" panose="02020404030301010803" pitchFamily="18" charset="0"/>
              </a:rPr>
              <a:t>females: </a:t>
            </a:r>
            <a:r>
              <a:rPr lang="en-US" sz="2400" b="1" dirty="0">
                <a:solidFill>
                  <a:srgbClr val="FF0000"/>
                </a:solidFill>
                <a:latin typeface="Garamond" panose="02020404030301010803" pitchFamily="18" charset="0"/>
              </a:rPr>
              <a:t>57%, </a:t>
            </a:r>
            <a:r>
              <a:rPr lang="en-US" sz="2400" b="1" dirty="0">
                <a:solidFill>
                  <a:srgbClr val="434343"/>
                </a:solidFill>
                <a:latin typeface="Garamond" panose="02020404030301010803" pitchFamily="18" charset="0"/>
              </a:rPr>
              <a:t>and </a:t>
            </a:r>
            <a:endParaRPr lang="en-US" sz="2400" b="1" dirty="0" smtClean="0">
              <a:solidFill>
                <a:srgbClr val="434343"/>
              </a:solidFill>
              <a:latin typeface="Garamond" panose="02020404030301010803" pitchFamily="18" charset="0"/>
            </a:endParaRPr>
          </a:p>
          <a:p>
            <a:r>
              <a:rPr lang="en-US" sz="2400" b="1" dirty="0" smtClean="0">
                <a:solidFill>
                  <a:schemeClr val="accent1">
                    <a:lumMod val="50000"/>
                  </a:schemeClr>
                </a:solidFill>
                <a:latin typeface="Garamond" panose="02020404030301010803" pitchFamily="18" charset="0"/>
              </a:rPr>
              <a:t>pregnant </a:t>
            </a:r>
            <a:r>
              <a:rPr lang="en-US" sz="2400" b="1" dirty="0">
                <a:solidFill>
                  <a:schemeClr val="accent1">
                    <a:lumMod val="50000"/>
                  </a:schemeClr>
                </a:solidFill>
                <a:latin typeface="Garamond" panose="02020404030301010803" pitchFamily="18" charset="0"/>
              </a:rPr>
              <a:t>females</a:t>
            </a:r>
            <a:r>
              <a:rPr lang="en-US" sz="2400" b="1" dirty="0">
                <a:solidFill>
                  <a:srgbClr val="434343"/>
                </a:solidFill>
                <a:latin typeface="Garamond" panose="02020404030301010803" pitchFamily="18" charset="0"/>
              </a:rPr>
              <a:t>: </a:t>
            </a:r>
            <a:r>
              <a:rPr lang="en-US" sz="2400" b="1" dirty="0">
                <a:solidFill>
                  <a:srgbClr val="FF0000"/>
                </a:solidFill>
                <a:latin typeface="Garamond" panose="02020404030301010803" pitchFamily="18" charset="0"/>
              </a:rPr>
              <a:t>65.2</a:t>
            </a:r>
            <a:r>
              <a:rPr lang="en-US" sz="2400" b="1" dirty="0" smtClean="0">
                <a:solidFill>
                  <a:srgbClr val="FF0000"/>
                </a:solidFill>
                <a:latin typeface="Garamond" panose="02020404030301010803" pitchFamily="18" charset="0"/>
              </a:rPr>
              <a:t>%.</a:t>
            </a:r>
          </a:p>
          <a:p>
            <a:endParaRPr lang="en-US" sz="2400" b="1" dirty="0" smtClean="0">
              <a:solidFill>
                <a:srgbClr val="434343"/>
              </a:solidFill>
              <a:latin typeface="Garamond" panose="02020404030301010803" pitchFamily="18" charset="0"/>
            </a:endParaRPr>
          </a:p>
          <a:p>
            <a:r>
              <a:rPr lang="en-US" sz="2400" b="1" dirty="0" smtClean="0">
                <a:solidFill>
                  <a:srgbClr val="FF0000"/>
                </a:solidFill>
                <a:latin typeface="Garamond" panose="02020404030301010803" pitchFamily="18" charset="0"/>
              </a:rPr>
              <a:t>Iron </a:t>
            </a:r>
            <a:r>
              <a:rPr lang="en-US" sz="2400" b="1" dirty="0">
                <a:solidFill>
                  <a:srgbClr val="FF0000"/>
                </a:solidFill>
                <a:latin typeface="Garamond" panose="02020404030301010803" pitchFamily="18" charset="0"/>
              </a:rPr>
              <a:t>deficiency </a:t>
            </a:r>
            <a:r>
              <a:rPr lang="en-US" sz="2400" b="1" dirty="0" err="1">
                <a:solidFill>
                  <a:srgbClr val="FF0000"/>
                </a:solidFill>
                <a:latin typeface="Garamond" panose="02020404030301010803" pitchFamily="18" charset="0"/>
              </a:rPr>
              <a:t>anaemia</a:t>
            </a:r>
            <a:r>
              <a:rPr lang="en-US" sz="2400" b="1" dirty="0">
                <a:solidFill>
                  <a:srgbClr val="FF0000"/>
                </a:solidFill>
                <a:latin typeface="Garamond" panose="02020404030301010803" pitchFamily="18" charset="0"/>
              </a:rPr>
              <a:t> (IDA) accounted for </a:t>
            </a:r>
            <a:endParaRPr lang="en-US" sz="2400" b="1" dirty="0" smtClean="0">
              <a:solidFill>
                <a:srgbClr val="FF0000"/>
              </a:solidFill>
              <a:latin typeface="Garamond" panose="02020404030301010803" pitchFamily="18" charset="0"/>
            </a:endParaRPr>
          </a:p>
          <a:p>
            <a:r>
              <a:rPr lang="en-US" sz="2400" b="1" dirty="0" smtClean="0">
                <a:solidFill>
                  <a:schemeClr val="accent1">
                    <a:lumMod val="50000"/>
                  </a:schemeClr>
                </a:solidFill>
                <a:latin typeface="Garamond" panose="02020404030301010803" pitchFamily="18" charset="0"/>
              </a:rPr>
              <a:t>68</a:t>
            </a:r>
            <a:r>
              <a:rPr lang="en-US" sz="2400" b="1" dirty="0">
                <a:solidFill>
                  <a:schemeClr val="accent1">
                    <a:lumMod val="50000"/>
                  </a:schemeClr>
                </a:solidFill>
                <a:latin typeface="Garamond" panose="02020404030301010803" pitchFamily="18" charset="0"/>
              </a:rPr>
              <a:t>% </a:t>
            </a:r>
            <a:r>
              <a:rPr lang="en-US" sz="2400" b="1" dirty="0">
                <a:solidFill>
                  <a:srgbClr val="434343"/>
                </a:solidFill>
                <a:latin typeface="Garamond" panose="02020404030301010803" pitchFamily="18" charset="0"/>
              </a:rPr>
              <a:t>of </a:t>
            </a:r>
            <a:r>
              <a:rPr lang="en-US" sz="2400" b="1" dirty="0" smtClean="0">
                <a:solidFill>
                  <a:srgbClr val="434343"/>
                </a:solidFill>
                <a:latin typeface="Garamond" panose="02020404030301010803" pitchFamily="18" charset="0"/>
              </a:rPr>
              <a:t>an </a:t>
            </a:r>
            <a:r>
              <a:rPr lang="en-US" sz="2400" b="1" dirty="0" err="1" smtClean="0">
                <a:solidFill>
                  <a:srgbClr val="434343"/>
                </a:solidFill>
                <a:latin typeface="Garamond" panose="02020404030301010803" pitchFamily="18" charset="0"/>
              </a:rPr>
              <a:t>aemic</a:t>
            </a:r>
            <a:r>
              <a:rPr lang="en-US" sz="2400" b="1" dirty="0" smtClean="0">
                <a:solidFill>
                  <a:srgbClr val="434343"/>
                </a:solidFill>
                <a:latin typeface="Garamond" panose="02020404030301010803" pitchFamily="18" charset="0"/>
              </a:rPr>
              <a:t> </a:t>
            </a:r>
            <a:r>
              <a:rPr lang="en-US" sz="2400" b="1" dirty="0">
                <a:solidFill>
                  <a:srgbClr val="434343"/>
                </a:solidFill>
                <a:latin typeface="Garamond" panose="02020404030301010803" pitchFamily="18" charset="0"/>
              </a:rPr>
              <a:t>females and </a:t>
            </a:r>
            <a:endParaRPr lang="en-US" sz="2400" b="1" dirty="0" smtClean="0">
              <a:solidFill>
                <a:srgbClr val="434343"/>
              </a:solidFill>
              <a:latin typeface="Garamond" panose="02020404030301010803" pitchFamily="18" charset="0"/>
            </a:endParaRPr>
          </a:p>
          <a:p>
            <a:r>
              <a:rPr lang="en-US" sz="2400" b="1" dirty="0" smtClean="0">
                <a:solidFill>
                  <a:schemeClr val="accent1">
                    <a:lumMod val="50000"/>
                  </a:schemeClr>
                </a:solidFill>
                <a:latin typeface="Garamond" panose="02020404030301010803" pitchFamily="18" charset="0"/>
              </a:rPr>
              <a:t>38</a:t>
            </a:r>
            <a:r>
              <a:rPr lang="en-US" sz="2400" b="1" dirty="0">
                <a:solidFill>
                  <a:schemeClr val="accent1">
                    <a:lumMod val="50000"/>
                  </a:schemeClr>
                </a:solidFill>
                <a:latin typeface="Garamond" panose="02020404030301010803" pitchFamily="18" charset="0"/>
              </a:rPr>
              <a:t>% </a:t>
            </a:r>
            <a:r>
              <a:rPr lang="en-US" sz="2400" b="1" dirty="0">
                <a:solidFill>
                  <a:srgbClr val="434343"/>
                </a:solidFill>
                <a:latin typeface="Garamond" panose="02020404030301010803" pitchFamily="18" charset="0"/>
              </a:rPr>
              <a:t>of </a:t>
            </a:r>
            <a:r>
              <a:rPr lang="en-US" sz="2400" b="1" dirty="0" smtClean="0">
                <a:solidFill>
                  <a:srgbClr val="434343"/>
                </a:solidFill>
                <a:latin typeface="Garamond" panose="02020404030301010803" pitchFamily="18" charset="0"/>
              </a:rPr>
              <a:t>an </a:t>
            </a:r>
            <a:r>
              <a:rPr lang="en-US" sz="2400" b="1" dirty="0" err="1" smtClean="0">
                <a:solidFill>
                  <a:srgbClr val="434343"/>
                </a:solidFill>
                <a:latin typeface="Garamond" panose="02020404030301010803" pitchFamily="18" charset="0"/>
              </a:rPr>
              <a:t>aemic</a:t>
            </a:r>
            <a:r>
              <a:rPr lang="en-US" sz="2400" b="1" dirty="0" smtClean="0">
                <a:solidFill>
                  <a:srgbClr val="434343"/>
                </a:solidFill>
                <a:latin typeface="Garamond" panose="02020404030301010803" pitchFamily="18" charset="0"/>
              </a:rPr>
              <a:t> </a:t>
            </a:r>
            <a:r>
              <a:rPr lang="en-US" sz="2400" b="1" dirty="0">
                <a:solidFill>
                  <a:srgbClr val="434343"/>
                </a:solidFill>
                <a:latin typeface="Garamond" panose="02020404030301010803" pitchFamily="18" charset="0"/>
              </a:rPr>
              <a:t>male</a:t>
            </a:r>
            <a:endParaRPr lang="ar-JO" sz="2400" b="1" dirty="0">
              <a:latin typeface="Garamond" panose="02020404030301010803" pitchFamily="18" charset="0"/>
            </a:endParaRPr>
          </a:p>
        </p:txBody>
      </p:sp>
      <p:sp>
        <p:nvSpPr>
          <p:cNvPr id="4" name="Rectangle 3"/>
          <p:cNvSpPr/>
          <p:nvPr/>
        </p:nvSpPr>
        <p:spPr>
          <a:xfrm>
            <a:off x="1114023" y="400777"/>
            <a:ext cx="6123904" cy="523220"/>
          </a:xfrm>
          <a:prstGeom prst="rect">
            <a:avLst/>
          </a:prstGeom>
        </p:spPr>
        <p:txBody>
          <a:bodyPr wrap="square">
            <a:spAutoFit/>
          </a:bodyPr>
          <a:lstStyle/>
          <a:p>
            <a:r>
              <a:rPr lang="en-US" sz="2800" b="1" dirty="0">
                <a:solidFill>
                  <a:srgbClr val="FF0000"/>
                </a:solidFill>
                <a:latin typeface="Garamond" panose="02020404030301010803" pitchFamily="18" charset="0"/>
              </a:rPr>
              <a:t>prevalence </a:t>
            </a:r>
            <a:r>
              <a:rPr lang="en-US" sz="2800" b="1" dirty="0" smtClean="0">
                <a:solidFill>
                  <a:srgbClr val="FF0000"/>
                </a:solidFill>
                <a:latin typeface="Garamond" panose="02020404030301010803" pitchFamily="18" charset="0"/>
              </a:rPr>
              <a:t>of anemia </a:t>
            </a:r>
            <a:r>
              <a:rPr lang="en-US" sz="2800" b="1" dirty="0">
                <a:solidFill>
                  <a:srgbClr val="FF0000"/>
                </a:solidFill>
                <a:latin typeface="Garamond" panose="02020404030301010803" pitchFamily="18" charset="0"/>
              </a:rPr>
              <a:t>in Jordan</a:t>
            </a:r>
            <a:endParaRPr lang="en-US" sz="2800" b="1" i="0" dirty="0">
              <a:solidFill>
                <a:srgbClr val="FF0000"/>
              </a:solidFill>
              <a:effectLst/>
              <a:latin typeface="Garamond" panose="02020404030301010803" pitchFamily="18" charset="0"/>
            </a:endParaRPr>
          </a:p>
        </p:txBody>
      </p:sp>
    </p:spTree>
    <p:extLst>
      <p:ext uri="{BB962C8B-B14F-4D97-AF65-F5344CB8AC3E}">
        <p14:creationId xmlns:p14="http://schemas.microsoft.com/office/powerpoint/2010/main" val="1842901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7127" y="211286"/>
            <a:ext cx="5215942" cy="530145"/>
          </a:xfrm>
          <a:prstGeom prst="rect">
            <a:avLst/>
          </a:prstGeom>
        </p:spPr>
        <p:txBody>
          <a:bodyPr wrap="square">
            <a:spAutoFit/>
          </a:bodyPr>
          <a:lstStyle/>
          <a:p>
            <a:pPr>
              <a:lnSpc>
                <a:spcPct val="107000"/>
              </a:lnSpc>
            </a:pPr>
            <a:r>
              <a:rPr lang="en-US" sz="2800" b="1" dirty="0" smtClean="0">
                <a:solidFill>
                  <a:srgbClr val="FF0000"/>
                </a:solidFill>
                <a:latin typeface="FranklinGothic-DemiCnd"/>
                <a:ea typeface="Calibri" panose="020F0502020204030204" pitchFamily="34" charset="0"/>
                <a:cs typeface="Arial" panose="020B0604020202020204" pitchFamily="34" charset="0"/>
              </a:rPr>
              <a:t>Control </a:t>
            </a:r>
            <a:r>
              <a:rPr lang="en-US" sz="2800" b="1" dirty="0">
                <a:solidFill>
                  <a:srgbClr val="FF0000"/>
                </a:solidFill>
                <a:latin typeface="FranklinGothic-DemiCnd"/>
                <a:ea typeface="Calibri" panose="020F0502020204030204" pitchFamily="34" charset="0"/>
                <a:cs typeface="Arial" panose="020B0604020202020204" pitchFamily="34" charset="0"/>
              </a:rPr>
              <a:t>of </a:t>
            </a:r>
            <a:r>
              <a:rPr lang="en-US" sz="2800" b="1" dirty="0" err="1" smtClean="0">
                <a:solidFill>
                  <a:srgbClr val="FF0000"/>
                </a:solidFill>
                <a:latin typeface="FranklinGothic-DemiCnd"/>
                <a:ea typeface="Calibri" panose="020F0502020204030204" pitchFamily="34" charset="0"/>
                <a:cs typeface="Arial" panose="020B0604020202020204" pitchFamily="34" charset="0"/>
              </a:rPr>
              <a:t>anaemia</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103030" y="585043"/>
            <a:ext cx="9040970" cy="6283387"/>
          </a:xfrm>
          <a:prstGeom prst="rect">
            <a:avLst/>
          </a:prstGeom>
        </p:spPr>
        <p:txBody>
          <a:bodyPr wrap="square">
            <a:spAutoFit/>
          </a:bodyPr>
          <a:lstStyle/>
          <a:p>
            <a:pPr>
              <a:lnSpc>
                <a:spcPct val="107000"/>
              </a:lnSpc>
            </a:pPr>
            <a:r>
              <a:rPr lang="en-US" sz="2400" b="1" dirty="0">
                <a:ea typeface="Calibri" panose="020F0502020204030204" pitchFamily="34" charset="0"/>
                <a:cs typeface="Arial" panose="020B0604020202020204" pitchFamily="34" charset="0"/>
              </a:rPr>
              <a:t>Given the multifactorial nature of this disease, correcting </a:t>
            </a:r>
            <a:r>
              <a:rPr lang="en-US" sz="2400" b="1" dirty="0" smtClean="0">
                <a:ea typeface="Calibri" panose="020F0502020204030204" pitchFamily="34" charset="0"/>
                <a:cs typeface="Arial" panose="020B0604020202020204" pitchFamily="34" charset="0"/>
              </a:rPr>
              <a:t>anemia </a:t>
            </a:r>
            <a:r>
              <a:rPr lang="en-US" sz="2400" b="1" dirty="0">
                <a:ea typeface="Calibri" panose="020F0502020204030204" pitchFamily="34" charset="0"/>
                <a:cs typeface="Arial" panose="020B0604020202020204" pitchFamily="34" charset="0"/>
              </a:rPr>
              <a:t>often </a:t>
            </a:r>
            <a:r>
              <a:rPr lang="en-US" sz="2400" b="1" dirty="0">
                <a:solidFill>
                  <a:schemeClr val="accent1">
                    <a:lumMod val="75000"/>
                  </a:schemeClr>
                </a:solidFill>
                <a:ea typeface="Calibri" panose="020F0502020204030204" pitchFamily="34" charset="0"/>
                <a:cs typeface="Arial" panose="020B0604020202020204" pitchFamily="34" charset="0"/>
              </a:rPr>
              <a:t>requires an integrated approach</a:t>
            </a:r>
            <a:r>
              <a:rPr lang="en-US" sz="2400" dirty="0">
                <a:ea typeface="Calibri" panose="020F0502020204030204" pitchFamily="34" charset="0"/>
                <a:cs typeface="Arial" panose="020B0604020202020204" pitchFamily="34" charset="0"/>
              </a:rPr>
              <a:t>. In order to effectively combat it, </a:t>
            </a:r>
            <a:r>
              <a:rPr lang="en-US" sz="2400" b="1" dirty="0">
                <a:ea typeface="Calibri" panose="020F0502020204030204" pitchFamily="34" charset="0"/>
                <a:cs typeface="Arial" panose="020B0604020202020204" pitchFamily="34" charset="0"/>
              </a:rPr>
              <a:t>the </a:t>
            </a:r>
            <a:r>
              <a:rPr lang="en-US" sz="2400" b="1" dirty="0">
                <a:solidFill>
                  <a:schemeClr val="accent1">
                    <a:lumMod val="75000"/>
                  </a:schemeClr>
                </a:solidFill>
                <a:ea typeface="Calibri" panose="020F0502020204030204" pitchFamily="34" charset="0"/>
                <a:cs typeface="Arial" panose="020B0604020202020204" pitchFamily="34" charset="0"/>
              </a:rPr>
              <a:t>contributing factors must </a:t>
            </a:r>
            <a:r>
              <a:rPr lang="en-US" sz="2400" b="1" dirty="0">
                <a:ea typeface="Calibri" panose="020F0502020204030204" pitchFamily="34" charset="0"/>
                <a:cs typeface="Arial" panose="020B0604020202020204" pitchFamily="34" charset="0"/>
              </a:rPr>
              <a:t>be identified and addressed</a:t>
            </a:r>
            <a:r>
              <a:rPr lang="en-US" sz="2400" dirty="0">
                <a:solidFill>
                  <a:srgbClr val="7030A0"/>
                </a:solidFill>
                <a:ea typeface="Calibri" panose="020F0502020204030204" pitchFamily="34" charset="0"/>
                <a:cs typeface="Arial" panose="020B0604020202020204" pitchFamily="34" charset="0"/>
              </a:rPr>
              <a:t>. </a:t>
            </a:r>
            <a:endParaRPr lang="en-US" sz="2400" dirty="0">
              <a:ea typeface="Calibri" panose="020F0502020204030204" pitchFamily="34" charset="0"/>
              <a:cs typeface="Arial" panose="020B0604020202020204" pitchFamily="34" charset="0"/>
            </a:endParaRPr>
          </a:p>
          <a:p>
            <a:pPr>
              <a:lnSpc>
                <a:spcPct val="107000"/>
              </a:lnSpc>
            </a:pPr>
            <a:r>
              <a:rPr lang="en-US" dirty="0">
                <a:solidFill>
                  <a:srgbClr val="7030A0"/>
                </a:solidFill>
                <a:latin typeface="AGaramond-Regular"/>
                <a:ea typeface="Calibri" panose="020F0502020204030204" pitchFamily="34" charset="0"/>
                <a:cs typeface="Arial" panose="020B0604020202020204" pitchFamily="34" charset="0"/>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en-US" sz="2400" dirty="0">
                <a:ea typeface="Calibri" panose="020F0502020204030204" pitchFamily="34" charset="0"/>
                <a:cs typeface="Arial" panose="020B0604020202020204" pitchFamily="34" charset="0"/>
              </a:rPr>
              <a:t>1-In </a:t>
            </a:r>
            <a:r>
              <a:rPr lang="en-US" sz="2400" b="1" dirty="0">
                <a:solidFill>
                  <a:srgbClr val="00B050"/>
                </a:solidFill>
                <a:ea typeface="Calibri" panose="020F0502020204030204" pitchFamily="34" charset="0"/>
                <a:cs typeface="Arial" panose="020B0604020202020204" pitchFamily="34" charset="0"/>
              </a:rPr>
              <a:t>settings where </a:t>
            </a:r>
            <a:r>
              <a:rPr lang="en-US" sz="2400" b="1" dirty="0">
                <a:solidFill>
                  <a:srgbClr val="FF0000"/>
                </a:solidFill>
                <a:ea typeface="Calibri" panose="020F0502020204030204" pitchFamily="34" charset="0"/>
                <a:cs typeface="Arial" panose="020B0604020202020204" pitchFamily="34" charset="0"/>
              </a:rPr>
              <a:t>iron deficiency </a:t>
            </a:r>
            <a:r>
              <a:rPr lang="en-US" sz="2400" dirty="0">
                <a:ea typeface="Calibri" panose="020F0502020204030204" pitchFamily="34" charset="0"/>
                <a:cs typeface="Arial" panose="020B0604020202020204" pitchFamily="34" charset="0"/>
              </a:rPr>
              <a:t>is the most frequent cause, </a:t>
            </a:r>
            <a:r>
              <a:rPr lang="en-US" sz="2400" dirty="0">
                <a:solidFill>
                  <a:srgbClr val="FF0000"/>
                </a:solidFill>
                <a:ea typeface="Calibri" panose="020F0502020204030204" pitchFamily="34" charset="0"/>
                <a:cs typeface="Arial" panose="020B0604020202020204" pitchFamily="34" charset="0"/>
              </a:rPr>
              <a:t>additional iron </a:t>
            </a:r>
            <a:r>
              <a:rPr lang="en-US" sz="2400" dirty="0">
                <a:ea typeface="Calibri" panose="020F0502020204030204" pitchFamily="34" charset="0"/>
                <a:cs typeface="Arial" panose="020B0604020202020204" pitchFamily="34" charset="0"/>
              </a:rPr>
              <a:t>intake is usually provided </a:t>
            </a:r>
            <a:r>
              <a:rPr lang="en-US" sz="2400" dirty="0" smtClean="0">
                <a:ea typeface="Calibri" panose="020F0502020204030204" pitchFamily="34" charset="0"/>
                <a:cs typeface="Arial" panose="020B0604020202020204" pitchFamily="34" charset="0"/>
              </a:rPr>
              <a:t>through</a:t>
            </a:r>
          </a:p>
          <a:p>
            <a:pPr>
              <a:lnSpc>
                <a:spcPct val="107000"/>
              </a:lnSpc>
            </a:pPr>
            <a:r>
              <a:rPr lang="en-US" sz="2400" dirty="0" smtClean="0">
                <a:ea typeface="Calibri" panose="020F0502020204030204" pitchFamily="34" charset="0"/>
                <a:cs typeface="Arial" panose="020B0604020202020204" pitchFamily="34" charset="0"/>
              </a:rPr>
              <a:t> </a:t>
            </a:r>
            <a:r>
              <a:rPr lang="en-US" sz="2400" b="1" dirty="0">
                <a:solidFill>
                  <a:srgbClr val="FF0000"/>
                </a:solidFill>
                <a:ea typeface="Calibri" panose="020F0502020204030204" pitchFamily="34" charset="0"/>
                <a:cs typeface="Arial" panose="020B0604020202020204" pitchFamily="34" charset="0"/>
              </a:rPr>
              <a:t>iron supplements to vulnerable</a:t>
            </a:r>
            <a:r>
              <a:rPr lang="en-US" sz="2400" dirty="0">
                <a:solidFill>
                  <a:srgbClr val="FF0000"/>
                </a:solidFill>
                <a:ea typeface="Calibri" panose="020F0502020204030204" pitchFamily="34" charset="0"/>
                <a:cs typeface="Arial" panose="020B0604020202020204" pitchFamily="34" charset="0"/>
              </a:rPr>
              <a:t> </a:t>
            </a:r>
            <a:r>
              <a:rPr lang="en-US" sz="2400" dirty="0">
                <a:ea typeface="Calibri" panose="020F0502020204030204" pitchFamily="34" charset="0"/>
                <a:cs typeface="Arial" panose="020B0604020202020204" pitchFamily="34" charset="0"/>
              </a:rPr>
              <a:t>groups; in particular pregnant women and young children</a:t>
            </a:r>
            <a:r>
              <a:rPr lang="en-US" dirty="0">
                <a:latin typeface="AGaramond-Regular"/>
                <a:ea typeface="Calibri" panose="020F0502020204030204" pitchFamily="34" charset="0"/>
                <a:cs typeface="Arial" panose="020B0604020202020204" pitchFamily="34" charset="0"/>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en-US" sz="2400" dirty="0">
                <a:ea typeface="Calibri" panose="020F0502020204030204" pitchFamily="34" charset="0"/>
                <a:cs typeface="Arial" panose="020B0604020202020204" pitchFamily="34" charset="0"/>
              </a:rPr>
              <a:t>Food based approaches to increase iron intake </a:t>
            </a:r>
            <a:r>
              <a:rPr lang="en-US" sz="2400" dirty="0">
                <a:solidFill>
                  <a:srgbClr val="FF0000"/>
                </a:solidFill>
                <a:ea typeface="Calibri" panose="020F0502020204030204" pitchFamily="34" charset="0"/>
                <a:cs typeface="Arial" panose="020B0604020202020204" pitchFamily="34" charset="0"/>
              </a:rPr>
              <a:t>through food fortification </a:t>
            </a:r>
            <a:r>
              <a:rPr lang="en-US" sz="2400" dirty="0">
                <a:ea typeface="Calibri" panose="020F0502020204030204" pitchFamily="34" charset="0"/>
                <a:cs typeface="Arial" panose="020B0604020202020204" pitchFamily="34" charset="0"/>
              </a:rPr>
              <a:t>and </a:t>
            </a:r>
            <a:r>
              <a:rPr lang="en-US" sz="2400" b="1" dirty="0">
                <a:solidFill>
                  <a:srgbClr val="FF0000"/>
                </a:solidFill>
                <a:ea typeface="Calibri" panose="020F0502020204030204" pitchFamily="34" charset="0"/>
                <a:cs typeface="Arial" panose="020B0604020202020204" pitchFamily="34" charset="0"/>
              </a:rPr>
              <a:t>dietary diversification a</a:t>
            </a:r>
            <a:r>
              <a:rPr lang="en-US" sz="2400" dirty="0">
                <a:ea typeface="Calibri" panose="020F0502020204030204" pitchFamily="34" charset="0"/>
                <a:cs typeface="Arial" panose="020B0604020202020204" pitchFamily="34" charset="0"/>
              </a:rPr>
              <a:t>re important, sustainable strategies for preventing IDA in the general population.</a:t>
            </a:r>
          </a:p>
          <a:p>
            <a:pPr>
              <a:lnSpc>
                <a:spcPct val="107000"/>
              </a:lnSpc>
            </a:pPr>
            <a:r>
              <a:rPr lang="en-US" dirty="0">
                <a:latin typeface="AGaramond-Regular"/>
                <a:ea typeface="Calibri" panose="020F0502020204030204" pitchFamily="34" charset="0"/>
                <a:cs typeface="Arial" panose="020B0604020202020204" pitchFamily="34" charset="0"/>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en-US" dirty="0">
                <a:latin typeface="AGaramond-Regular"/>
                <a:ea typeface="Calibri" panose="020F0502020204030204" pitchFamily="34" charset="0"/>
                <a:cs typeface="Arial" panose="020B0604020202020204" pitchFamily="34" charset="0"/>
              </a:rPr>
              <a:t>2 </a:t>
            </a:r>
            <a:r>
              <a:rPr lang="en-US" sz="2000" dirty="0">
                <a:latin typeface="AGaramond-Regular"/>
                <a:ea typeface="Calibri" panose="020F0502020204030204" pitchFamily="34" charset="0"/>
                <a:cs typeface="Arial" panose="020B0604020202020204" pitchFamily="34" charset="0"/>
              </a:rPr>
              <a:t>-In settings where </a:t>
            </a:r>
            <a:r>
              <a:rPr lang="en-US" sz="2000" dirty="0">
                <a:solidFill>
                  <a:srgbClr val="FF0000"/>
                </a:solidFill>
                <a:latin typeface="AGaramond-Regular"/>
                <a:ea typeface="Calibri" panose="020F0502020204030204" pitchFamily="34" charset="0"/>
                <a:cs typeface="Arial" panose="020B0604020202020204" pitchFamily="34" charset="0"/>
              </a:rPr>
              <a:t>iron deficiency is not the only cause </a:t>
            </a:r>
            <a:r>
              <a:rPr lang="en-US" sz="2000" dirty="0">
                <a:latin typeface="AGaramond-Regular"/>
                <a:ea typeface="Calibri" panose="020F0502020204030204" pitchFamily="34" charset="0"/>
                <a:cs typeface="Arial" panose="020B0604020202020204" pitchFamily="34" charset="0"/>
              </a:rPr>
              <a:t>of </a:t>
            </a:r>
            <a:r>
              <a:rPr lang="en-US" sz="2000" dirty="0" err="1">
                <a:latin typeface="AGaramond-Regular"/>
                <a:ea typeface="Calibri" panose="020F0502020204030204" pitchFamily="34" charset="0"/>
                <a:cs typeface="Arial" panose="020B0604020202020204" pitchFamily="34" charset="0"/>
              </a:rPr>
              <a:t>anaemia</a:t>
            </a:r>
            <a:r>
              <a:rPr lang="en-US" sz="2000" dirty="0">
                <a:latin typeface="AGaramond-Regular"/>
                <a:ea typeface="Calibri" panose="020F0502020204030204" pitchFamily="34" charset="0"/>
                <a:cs typeface="Arial" panose="020B0604020202020204" pitchFamily="34" charset="0"/>
              </a:rPr>
              <a:t>, approaches that combine </a:t>
            </a:r>
            <a:r>
              <a:rPr lang="en-US" sz="2000" b="1" dirty="0">
                <a:solidFill>
                  <a:srgbClr val="7030A0"/>
                </a:solidFill>
                <a:latin typeface="AGaramond-Regular"/>
                <a:ea typeface="Calibri" panose="020F0502020204030204" pitchFamily="34" charset="0"/>
                <a:cs typeface="Arial" panose="020B0604020202020204" pitchFamily="34" charset="0"/>
              </a:rPr>
              <a:t>iron interventions with other measures are needed.</a:t>
            </a:r>
            <a:endParaRPr lang="en-US" sz="20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2000" dirty="0" smtClean="0">
                <a:solidFill>
                  <a:srgbClr val="7030A0"/>
                </a:solidFill>
                <a:latin typeface="AGaramond-Regular"/>
                <a:ea typeface="Calibri" panose="020F0502020204030204" pitchFamily="34" charset="0"/>
                <a:cs typeface="Arial" panose="020B0604020202020204" pitchFamily="34" charset="0"/>
              </a:rPr>
              <a:t>taking </a:t>
            </a:r>
            <a:r>
              <a:rPr lang="en-US" sz="2000" dirty="0">
                <a:solidFill>
                  <a:srgbClr val="7030A0"/>
                </a:solidFill>
                <a:latin typeface="AGaramond-Regular"/>
                <a:ea typeface="Calibri" panose="020F0502020204030204" pitchFamily="34" charset="0"/>
                <a:cs typeface="Arial" panose="020B0604020202020204" pitchFamily="34" charset="0"/>
              </a:rPr>
              <a:t>into account the specific etiology and prevalence </a:t>
            </a:r>
            <a:r>
              <a:rPr lang="en-US" sz="2000" dirty="0">
                <a:latin typeface="AGaramond-Regular"/>
                <a:ea typeface="Calibri" panose="020F0502020204030204" pitchFamily="34" charset="0"/>
                <a:cs typeface="Arial" panose="020B0604020202020204" pitchFamily="34" charset="0"/>
              </a:rPr>
              <a:t>of </a:t>
            </a:r>
            <a:r>
              <a:rPr lang="en-US" sz="2000" dirty="0" err="1">
                <a:latin typeface="AGaramond-Regular"/>
                <a:ea typeface="Calibri" panose="020F0502020204030204" pitchFamily="34" charset="0"/>
                <a:cs typeface="Arial" panose="020B0604020202020204" pitchFamily="34" charset="0"/>
              </a:rPr>
              <a:t>anaemia</a:t>
            </a:r>
            <a:r>
              <a:rPr lang="en-US" sz="2000" dirty="0">
                <a:latin typeface="AGaramond-Regular"/>
                <a:ea typeface="Calibri" panose="020F0502020204030204" pitchFamily="34" charset="0"/>
                <a:cs typeface="Arial" panose="020B0604020202020204" pitchFamily="34" charset="0"/>
              </a:rPr>
              <a:t> in a given setting and population group</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259396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668" y="746142"/>
            <a:ext cx="9002332" cy="2858539"/>
          </a:xfrm>
          <a:prstGeom prst="rect">
            <a:avLst/>
          </a:prstGeom>
        </p:spPr>
        <p:txBody>
          <a:bodyPr wrap="square">
            <a:spAutoFit/>
          </a:bodyPr>
          <a:lstStyle/>
          <a:p>
            <a:pPr>
              <a:lnSpc>
                <a:spcPct val="107000"/>
              </a:lnSpc>
            </a:pPr>
            <a:r>
              <a:rPr lang="en-US" sz="2400" b="1" dirty="0">
                <a:solidFill>
                  <a:srgbClr val="FF0000"/>
                </a:solidFill>
                <a:latin typeface="Arial" panose="020B0604020202020204" pitchFamily="34" charset="0"/>
                <a:ea typeface="Calibri" panose="020F0502020204030204" pitchFamily="34" charset="0"/>
                <a:cs typeface="Arial" panose="020B0604020202020204" pitchFamily="34" charset="0"/>
              </a:rPr>
              <a:t>Prevention Deficiency of iron </a:t>
            </a:r>
            <a:r>
              <a:rPr lang="en-US" sz="2400" b="1" dirty="0" err="1">
                <a:solidFill>
                  <a:srgbClr val="FF0000"/>
                </a:solidFill>
                <a:latin typeface="Arial" panose="020B0604020202020204" pitchFamily="34" charset="0"/>
                <a:ea typeface="Calibri" panose="020F0502020204030204" pitchFamily="34" charset="0"/>
                <a:cs typeface="Arial" panose="020B0604020202020204" pitchFamily="34" charset="0"/>
              </a:rPr>
              <a:t>anaemia</a:t>
            </a:r>
            <a:endParaRPr lang="en-US" sz="1400" dirty="0">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en-US" sz="2400" dirty="0">
                <a:ea typeface="Calibri" panose="020F0502020204030204" pitchFamily="34" charset="0"/>
                <a:cs typeface="Arial" panose="020B0604020202020204" pitchFamily="34" charset="0"/>
              </a:rPr>
              <a:t>The </a:t>
            </a:r>
            <a:r>
              <a:rPr lang="en-US" sz="2400" dirty="0">
                <a:solidFill>
                  <a:srgbClr val="FF0000"/>
                </a:solidFill>
                <a:ea typeface="Calibri" panose="020F0502020204030204" pitchFamily="34" charset="0"/>
                <a:cs typeface="Arial" panose="020B0604020202020204" pitchFamily="34" charset="0"/>
              </a:rPr>
              <a:t>four basic approaches </a:t>
            </a:r>
            <a:r>
              <a:rPr lang="en-US" sz="2400" dirty="0">
                <a:ea typeface="Calibri" panose="020F0502020204030204" pitchFamily="34" charset="0"/>
                <a:cs typeface="Arial" panose="020B0604020202020204" pitchFamily="34" charset="0"/>
              </a:rPr>
              <a:t>to the prevention of iron deficiency </a:t>
            </a:r>
            <a:r>
              <a:rPr lang="en-US" sz="2400" dirty="0" err="1">
                <a:ea typeface="Calibri" panose="020F0502020204030204" pitchFamily="34" charset="0"/>
                <a:cs typeface="Arial" panose="020B0604020202020204" pitchFamily="34" charset="0"/>
              </a:rPr>
              <a:t>anaemia</a:t>
            </a:r>
            <a:r>
              <a:rPr lang="en-US" sz="2400" dirty="0">
                <a:ea typeface="Calibri" panose="020F0502020204030204" pitchFamily="34" charset="0"/>
                <a:cs typeface="Arial" panose="020B0604020202020204" pitchFamily="34" charset="0"/>
              </a:rPr>
              <a:t> are </a:t>
            </a:r>
          </a:p>
          <a:p>
            <a:pPr marL="342900" lvl="0" indent="-342900">
              <a:lnSpc>
                <a:spcPct val="107000"/>
              </a:lnSpc>
              <a:buFont typeface="+mj-lt"/>
              <a:buAutoNum type="arabicPeriod"/>
            </a:pPr>
            <a:r>
              <a:rPr lang="en-US" sz="2400" b="1" dirty="0">
                <a:ea typeface="Calibri" panose="020F0502020204030204" pitchFamily="34" charset="0"/>
                <a:cs typeface="Arial" panose="020B0604020202020204" pitchFamily="34" charset="0"/>
              </a:rPr>
              <a:t>supplementation with medicinal iron,</a:t>
            </a:r>
            <a:endParaRPr lang="en-US" sz="2400" dirty="0">
              <a:ea typeface="Calibri" panose="020F0502020204030204" pitchFamily="34" charset="0"/>
              <a:cs typeface="Arial" panose="020B0604020202020204" pitchFamily="34" charset="0"/>
            </a:endParaRPr>
          </a:p>
          <a:p>
            <a:pPr marL="342900" lvl="0" indent="-342900">
              <a:lnSpc>
                <a:spcPct val="107000"/>
              </a:lnSpc>
              <a:buFont typeface="+mj-lt"/>
              <a:buAutoNum type="arabicPeriod"/>
            </a:pPr>
            <a:r>
              <a:rPr lang="en-US" sz="2400" dirty="0">
                <a:ea typeface="Calibri" panose="020F0502020204030204" pitchFamily="34" charset="0"/>
                <a:cs typeface="Arial" panose="020B0604020202020204" pitchFamily="34" charset="0"/>
              </a:rPr>
              <a:t>education and associated measures to increase dietary iron intake, </a:t>
            </a:r>
          </a:p>
          <a:p>
            <a:pPr marL="342900" lvl="0" indent="-342900">
              <a:lnSpc>
                <a:spcPct val="107000"/>
              </a:lnSpc>
              <a:buFont typeface="+mj-lt"/>
              <a:buAutoNum type="arabicPeriod"/>
            </a:pPr>
            <a:r>
              <a:rPr lang="en-US" sz="2400" dirty="0">
                <a:ea typeface="Calibri" panose="020F0502020204030204" pitchFamily="34" charset="0"/>
                <a:cs typeface="Arial" panose="020B0604020202020204" pitchFamily="34" charset="0"/>
              </a:rPr>
              <a:t>the control of infection, and</a:t>
            </a:r>
          </a:p>
          <a:p>
            <a:pPr marL="342900" lvl="0" indent="-342900">
              <a:lnSpc>
                <a:spcPct val="107000"/>
              </a:lnSpc>
              <a:buFont typeface="+mj-lt"/>
              <a:buAutoNum type="arabicPeriod"/>
            </a:pPr>
            <a:r>
              <a:rPr lang="en-US" sz="2400" b="1" dirty="0">
                <a:ea typeface="Calibri" panose="020F0502020204030204" pitchFamily="34" charset="0"/>
                <a:cs typeface="Arial" panose="020B0604020202020204" pitchFamily="34" charset="0"/>
              </a:rPr>
              <a:t>the fortification of a staple food with iron.</a:t>
            </a:r>
            <a:endParaRPr lang="en-US" sz="2400" dirty="0">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33658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546" y="231516"/>
            <a:ext cx="8899301" cy="6417911"/>
          </a:xfrm>
          <a:prstGeom prst="rect">
            <a:avLst/>
          </a:prstGeom>
        </p:spPr>
        <p:txBody>
          <a:bodyPr wrap="square">
            <a:spAutoFit/>
          </a:bodyPr>
          <a:lstStyle/>
          <a:p>
            <a:pPr>
              <a:spcAft>
                <a:spcPts val="0"/>
              </a:spcAft>
            </a:pPr>
            <a:r>
              <a:rPr lang="en-US" sz="2800" b="1" dirty="0" smtClean="0">
                <a:solidFill>
                  <a:srgbClr val="FF0000"/>
                </a:solidFill>
                <a:ea typeface="Times New Roman" panose="02020603050405020304" pitchFamily="18" charset="0"/>
              </a:rPr>
              <a:t>                                </a:t>
            </a:r>
            <a:r>
              <a:rPr lang="en-US" sz="2800" b="1" dirty="0" err="1" smtClean="0">
                <a:solidFill>
                  <a:srgbClr val="FF0000"/>
                </a:solidFill>
                <a:ea typeface="Times New Roman" panose="02020603050405020304" pitchFamily="18" charset="0"/>
              </a:rPr>
              <a:t>Anaemia</a:t>
            </a:r>
            <a:endParaRPr lang="en-US" sz="2800" b="1" dirty="0" smtClean="0">
              <a:effectLst/>
              <a:ea typeface="Times New Roman" panose="02020603050405020304" pitchFamily="18" charset="0"/>
            </a:endParaRPr>
          </a:p>
          <a:p>
            <a:pPr marL="342900" indent="-342900">
              <a:lnSpc>
                <a:spcPct val="107000"/>
              </a:lnSpc>
              <a:buFont typeface="Wingdings" panose="05000000000000000000" pitchFamily="2" charset="2"/>
              <a:buChar char="q"/>
            </a:pPr>
            <a:r>
              <a:rPr lang="en-US" sz="2400" b="1" dirty="0" smtClean="0">
                <a:solidFill>
                  <a:srgbClr val="7030A0"/>
                </a:solidFill>
                <a:effectLst/>
                <a:latin typeface="Arial" panose="020B0604020202020204" pitchFamily="34" charset="0"/>
                <a:ea typeface="Calibri" panose="020F0502020204030204" pitchFamily="34" charset="0"/>
                <a:cs typeface="Arial" panose="020B0604020202020204" pitchFamily="34" charset="0"/>
              </a:rPr>
              <a:t> </a:t>
            </a:r>
            <a:r>
              <a:rPr lang="en-US" sz="2400" b="1" dirty="0" smtClean="0">
                <a:effectLst/>
                <a:latin typeface="Arial" panose="020B0604020202020204" pitchFamily="34" charset="0"/>
                <a:ea typeface="Calibri" panose="020F0502020204030204" pitchFamily="34" charset="0"/>
                <a:cs typeface="Arial" panose="020B0604020202020204" pitchFamily="34" charset="0"/>
              </a:rPr>
              <a:t>is a condition in which the number of </a:t>
            </a:r>
            <a:r>
              <a:rPr lang="en-US" sz="2400" b="1" dirty="0" smtClean="0">
                <a:solidFill>
                  <a:srgbClr val="FF0000"/>
                </a:solidFill>
                <a:effectLst/>
                <a:latin typeface="Arial" panose="020B0604020202020204" pitchFamily="34" charset="0"/>
                <a:ea typeface="Calibri" panose="020F0502020204030204" pitchFamily="34" charset="0"/>
                <a:cs typeface="Arial" panose="020B0604020202020204" pitchFamily="34" charset="0"/>
              </a:rPr>
              <a:t>RBCs</a:t>
            </a:r>
            <a:r>
              <a:rPr lang="en-US" sz="2400" b="1" dirty="0" smtClean="0">
                <a:effectLst/>
                <a:latin typeface="Arial" panose="020B0604020202020204" pitchFamily="34" charset="0"/>
                <a:ea typeface="Calibri" panose="020F0502020204030204" pitchFamily="34" charset="0"/>
                <a:cs typeface="Arial" panose="020B0604020202020204" pitchFamily="34" charset="0"/>
              </a:rPr>
              <a:t> or the </a:t>
            </a:r>
            <a:r>
              <a:rPr lang="en-US" sz="2400" b="1" dirty="0" err="1" smtClean="0">
                <a:solidFill>
                  <a:srgbClr val="FF0000"/>
                </a:solidFill>
                <a:effectLst/>
                <a:latin typeface="Arial" panose="020B0604020202020204" pitchFamily="34" charset="0"/>
                <a:ea typeface="Calibri" panose="020F0502020204030204" pitchFamily="34" charset="0"/>
                <a:cs typeface="Arial" panose="020B0604020202020204" pitchFamily="34" charset="0"/>
              </a:rPr>
              <a:t>Hb</a:t>
            </a:r>
            <a:r>
              <a:rPr lang="en-US" sz="2400" b="1" dirty="0" smtClean="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en-US" sz="2400" b="1" dirty="0">
                <a:latin typeface="Calibri" panose="020F0502020204030204" pitchFamily="34" charset="0"/>
                <a:ea typeface="Calibri" panose="020F0502020204030204" pitchFamily="34" charset="0"/>
                <a:cs typeface="Calibri" panose="020F0502020204030204" pitchFamily="34" charset="0"/>
              </a:rPr>
              <a:t>concentration within them is lower than normal. </a:t>
            </a:r>
            <a:endParaRPr lang="en-US" sz="2400" b="1" dirty="0" smtClean="0">
              <a:latin typeface="Calibri" panose="020F0502020204030204" pitchFamily="34" charset="0"/>
              <a:ea typeface="Calibri" panose="020F0502020204030204" pitchFamily="34" charset="0"/>
              <a:cs typeface="Calibri" panose="020F0502020204030204" pitchFamily="34" charset="0"/>
            </a:endParaRPr>
          </a:p>
          <a:p>
            <a:pPr marL="342900" indent="-342900">
              <a:lnSpc>
                <a:spcPct val="107000"/>
              </a:lnSpc>
              <a:buFont typeface="Wingdings" panose="05000000000000000000" pitchFamily="2" charset="2"/>
              <a:buChar char="v"/>
            </a:pPr>
            <a:r>
              <a:rPr lang="en-US" sz="2400" b="1" dirty="0" err="1" smtClean="0">
                <a:latin typeface="Calibri" panose="020F0502020204030204" pitchFamily="34" charset="0"/>
                <a:ea typeface="Calibri" panose="020F0502020204030204" pitchFamily="34" charset="0"/>
                <a:cs typeface="Calibri" panose="020F0502020204030204" pitchFamily="34" charset="0"/>
              </a:rPr>
              <a:t>Hb</a:t>
            </a:r>
            <a:r>
              <a:rPr lang="en-US" sz="2400" b="1" dirty="0" smtClean="0">
                <a:latin typeface="Calibri" panose="020F0502020204030204" pitchFamily="34" charset="0"/>
                <a:ea typeface="Calibri" panose="020F0502020204030204" pitchFamily="34" charset="0"/>
                <a:cs typeface="Calibri" panose="020F0502020204030204" pitchFamily="34" charset="0"/>
              </a:rPr>
              <a:t>  </a:t>
            </a:r>
            <a:r>
              <a:rPr lang="en-US" sz="2400" b="1" dirty="0">
                <a:latin typeface="Calibri" panose="020F0502020204030204" pitchFamily="34" charset="0"/>
                <a:ea typeface="Calibri" panose="020F0502020204030204" pitchFamily="34" charset="0"/>
                <a:cs typeface="Calibri" panose="020F0502020204030204" pitchFamily="34" charset="0"/>
              </a:rPr>
              <a:t>is needed to carry oxygen </a:t>
            </a:r>
            <a:r>
              <a:rPr lang="en-US" sz="2400" b="1" dirty="0" smtClean="0">
                <a:latin typeface="Calibri" panose="020F0502020204030204" pitchFamily="34" charset="0"/>
                <a:ea typeface="Calibri" panose="020F0502020204030204" pitchFamily="34" charset="0"/>
                <a:cs typeface="Calibri" panose="020F0502020204030204" pitchFamily="34" charset="0"/>
              </a:rPr>
              <a:t>and</a:t>
            </a:r>
          </a:p>
          <a:p>
            <a:pPr marL="342900" indent="-342900">
              <a:lnSpc>
                <a:spcPct val="107000"/>
              </a:lnSpc>
              <a:buFont typeface="Wingdings" panose="05000000000000000000" pitchFamily="2" charset="2"/>
              <a:buChar char="v"/>
            </a:pPr>
            <a:r>
              <a:rPr lang="en-US" sz="2400" b="1" dirty="0" smtClean="0">
                <a:latin typeface="Calibri" panose="020F0502020204030204" pitchFamily="34" charset="0"/>
                <a:ea typeface="Calibri" panose="020F0502020204030204" pitchFamily="34" charset="0"/>
                <a:cs typeface="Calibri" panose="020F0502020204030204" pitchFamily="34" charset="0"/>
              </a:rPr>
              <a:t> </a:t>
            </a:r>
            <a:r>
              <a:rPr lang="en-US" sz="2200" b="1" dirty="0">
                <a:latin typeface="Calibri" panose="020F0502020204030204" pitchFamily="34" charset="0"/>
                <a:ea typeface="Calibri" panose="020F0502020204030204" pitchFamily="34" charset="0"/>
                <a:cs typeface="Calibri" panose="020F0502020204030204" pitchFamily="34" charset="0"/>
              </a:rPr>
              <a:t>if</a:t>
            </a:r>
            <a:r>
              <a:rPr lang="en-US" sz="2200" dirty="0">
                <a:latin typeface="Calibri" panose="020F0502020204030204" pitchFamily="34" charset="0"/>
                <a:ea typeface="Calibri" panose="020F0502020204030204" pitchFamily="34" charset="0"/>
                <a:cs typeface="Calibri" panose="020F0502020204030204" pitchFamily="34" charset="0"/>
              </a:rPr>
              <a:t> </a:t>
            </a:r>
            <a:r>
              <a:rPr lang="en-US" sz="2200" dirty="0">
                <a:solidFill>
                  <a:srgbClr val="FF0000"/>
                </a:solidFill>
                <a:latin typeface="Calibri" panose="020F0502020204030204" pitchFamily="34" charset="0"/>
                <a:ea typeface="Calibri" panose="020F0502020204030204" pitchFamily="34" charset="0"/>
                <a:cs typeface="Calibri" panose="020F0502020204030204" pitchFamily="34" charset="0"/>
              </a:rPr>
              <a:t>to</a:t>
            </a:r>
            <a:r>
              <a:rPr lang="en-US" sz="2200" b="1" dirty="0">
                <a:solidFill>
                  <a:srgbClr val="FF0000"/>
                </a:solidFill>
                <a:latin typeface="Calibri" panose="020F0502020204030204" pitchFamily="34" charset="0"/>
                <a:ea typeface="Calibri" panose="020F0502020204030204" pitchFamily="34" charset="0"/>
                <a:cs typeface="Calibri" panose="020F0502020204030204" pitchFamily="34" charset="0"/>
              </a:rPr>
              <a:t>o few </a:t>
            </a:r>
            <a:r>
              <a:rPr lang="en-US" sz="2200" b="1" dirty="0">
                <a:latin typeface="Calibri" panose="020F0502020204030204" pitchFamily="34" charset="0"/>
                <a:ea typeface="Calibri" panose="020F0502020204030204" pitchFamily="34" charset="0"/>
                <a:cs typeface="Calibri" panose="020F0502020204030204" pitchFamily="34" charset="0"/>
              </a:rPr>
              <a:t>or abnormal </a:t>
            </a:r>
            <a:r>
              <a:rPr lang="en-US" sz="2200" b="1" dirty="0" smtClean="0">
                <a:latin typeface="Calibri" panose="020F0502020204030204" pitchFamily="34" charset="0"/>
                <a:ea typeface="Calibri" panose="020F0502020204030204" pitchFamily="34" charset="0"/>
                <a:cs typeface="Calibri" panose="020F0502020204030204" pitchFamily="34" charset="0"/>
              </a:rPr>
              <a:t>RBCs , </a:t>
            </a:r>
            <a:r>
              <a:rPr lang="en-US" sz="2200" b="1" dirty="0">
                <a:latin typeface="Calibri" panose="020F0502020204030204" pitchFamily="34" charset="0"/>
                <a:ea typeface="Calibri" panose="020F0502020204030204" pitchFamily="34" charset="0"/>
                <a:cs typeface="Calibri" panose="020F0502020204030204" pitchFamily="34" charset="0"/>
              </a:rPr>
              <a:t>or not enough </a:t>
            </a:r>
            <a:r>
              <a:rPr lang="en-US" sz="2200" b="1" dirty="0" err="1" smtClean="0">
                <a:solidFill>
                  <a:srgbClr val="FF0000"/>
                </a:solidFill>
                <a:latin typeface="Calibri" panose="020F0502020204030204" pitchFamily="34" charset="0"/>
                <a:ea typeface="Calibri" panose="020F0502020204030204" pitchFamily="34" charset="0"/>
                <a:cs typeface="Calibri" panose="020F0502020204030204" pitchFamily="34" charset="0"/>
              </a:rPr>
              <a:t>Hb</a:t>
            </a:r>
            <a:r>
              <a:rPr lang="en-US" sz="2200" b="1" dirty="0" smtClean="0">
                <a:latin typeface="Calibri" panose="020F0502020204030204" pitchFamily="34" charset="0"/>
                <a:ea typeface="Calibri" panose="020F0502020204030204" pitchFamily="34" charset="0"/>
                <a:cs typeface="Calibri" panose="020F0502020204030204" pitchFamily="34" charset="0"/>
              </a:rPr>
              <a:t>, </a:t>
            </a:r>
            <a:r>
              <a:rPr lang="en-US" sz="2200" b="1" dirty="0">
                <a:latin typeface="Calibri" panose="020F0502020204030204" pitchFamily="34" charset="0"/>
                <a:ea typeface="Calibri" panose="020F0502020204030204" pitchFamily="34" charset="0"/>
                <a:cs typeface="Calibri" panose="020F0502020204030204" pitchFamily="34" charset="0"/>
              </a:rPr>
              <a:t>there will be a </a:t>
            </a:r>
            <a:r>
              <a:rPr lang="en-US" sz="2200" b="1" dirty="0">
                <a:solidFill>
                  <a:srgbClr val="FF0000"/>
                </a:solidFill>
                <a:latin typeface="Calibri" panose="020F0502020204030204" pitchFamily="34" charset="0"/>
                <a:ea typeface="Calibri" panose="020F0502020204030204" pitchFamily="34" charset="0"/>
                <a:cs typeface="Calibri" panose="020F0502020204030204" pitchFamily="34" charset="0"/>
              </a:rPr>
              <a:t>decreased </a:t>
            </a:r>
            <a:r>
              <a:rPr lang="en-US" sz="2200" b="1"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capacity </a:t>
            </a:r>
            <a:r>
              <a:rPr lang="en-US" sz="2200" b="1" dirty="0">
                <a:latin typeface="Calibri" panose="020F0502020204030204" pitchFamily="34" charset="0"/>
                <a:ea typeface="Calibri" panose="020F0502020204030204" pitchFamily="34" charset="0"/>
                <a:cs typeface="Calibri" panose="020F0502020204030204" pitchFamily="34" charset="0"/>
              </a:rPr>
              <a:t>of the blood to carry</a:t>
            </a:r>
            <a:r>
              <a:rPr lang="en-US" sz="2200" b="1" dirty="0">
                <a:solidFill>
                  <a:srgbClr val="FF0000"/>
                </a:solidFill>
                <a:latin typeface="Calibri" panose="020F0502020204030204" pitchFamily="34" charset="0"/>
                <a:ea typeface="Calibri" panose="020F0502020204030204" pitchFamily="34" charset="0"/>
                <a:cs typeface="Calibri" panose="020F0502020204030204" pitchFamily="34" charset="0"/>
              </a:rPr>
              <a:t> </a:t>
            </a:r>
            <a:r>
              <a:rPr lang="en-US" sz="2400" b="1" dirty="0">
                <a:solidFill>
                  <a:srgbClr val="FF0000"/>
                </a:solidFill>
                <a:latin typeface="Calibri" panose="020F0502020204030204" pitchFamily="34" charset="0"/>
                <a:ea typeface="Calibri" panose="020F0502020204030204" pitchFamily="34" charset="0"/>
                <a:cs typeface="Calibri" panose="020F0502020204030204" pitchFamily="34" charset="0"/>
              </a:rPr>
              <a:t>oxygen </a:t>
            </a:r>
            <a:r>
              <a:rPr lang="en-US" sz="2200" b="1" dirty="0">
                <a:latin typeface="Calibri" panose="020F0502020204030204" pitchFamily="34" charset="0"/>
                <a:ea typeface="Calibri" panose="020F0502020204030204" pitchFamily="34" charset="0"/>
                <a:cs typeface="Calibri" panose="020F0502020204030204" pitchFamily="34" charset="0"/>
              </a:rPr>
              <a:t>to the body’s </a:t>
            </a:r>
            <a:r>
              <a:rPr lang="en-US" sz="2200" b="1" dirty="0" smtClean="0">
                <a:latin typeface="Calibri" panose="020F0502020204030204" pitchFamily="34" charset="0"/>
                <a:ea typeface="Calibri" panose="020F0502020204030204" pitchFamily="34" charset="0"/>
                <a:cs typeface="Calibri" panose="020F0502020204030204" pitchFamily="34" charset="0"/>
              </a:rPr>
              <a:t>tissues</a:t>
            </a:r>
          </a:p>
          <a:p>
            <a:pPr marL="342900" indent="-342900">
              <a:lnSpc>
                <a:spcPct val="107000"/>
              </a:lnSpc>
              <a:buFont typeface="Wingdings" panose="05000000000000000000" pitchFamily="2" charset="2"/>
              <a:buChar char="v"/>
            </a:pPr>
            <a:endParaRPr lang="en-US" sz="2200" dirty="0" smtClean="0">
              <a:effectLst/>
              <a:latin typeface="Calibri" panose="020F0502020204030204" pitchFamily="34" charset="0"/>
              <a:ea typeface="Calibri" panose="020F0502020204030204" pitchFamily="34" charset="0"/>
              <a:cs typeface="Arial" panose="020B0604020202020204" pitchFamily="34" charset="0"/>
            </a:endParaRPr>
          </a:p>
          <a:p>
            <a:pPr marL="342900" indent="-342900">
              <a:lnSpc>
                <a:spcPct val="107000"/>
              </a:lnSpc>
              <a:buFont typeface="Wingdings" panose="05000000000000000000" pitchFamily="2" charset="2"/>
              <a:buChar char="q"/>
            </a:pPr>
            <a:r>
              <a:rPr lang="en-US" sz="2400" b="1" dirty="0" smtClean="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The </a:t>
            </a:r>
            <a:r>
              <a:rPr lang="en-US" sz="2400" b="1"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optimal </a:t>
            </a:r>
            <a:r>
              <a:rPr lang="en-US" sz="2400" b="1" dirty="0" err="1" smtClean="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Hb</a:t>
            </a:r>
            <a:r>
              <a:rPr lang="en-US" sz="2400" b="1" dirty="0" smtClean="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a:t>
            </a:r>
            <a:r>
              <a:rPr lang="en-US" sz="2400" b="1"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concentration needed to meet physiologic needs </a:t>
            </a:r>
            <a:r>
              <a:rPr lang="en-US" sz="2400" b="1" dirty="0">
                <a:solidFill>
                  <a:srgbClr val="FF0000"/>
                </a:solidFill>
                <a:latin typeface="Calibri" panose="020F0502020204030204" pitchFamily="34" charset="0"/>
                <a:ea typeface="Calibri" panose="020F0502020204030204" pitchFamily="34" charset="0"/>
                <a:cs typeface="Calibri" panose="020F0502020204030204" pitchFamily="34" charset="0"/>
              </a:rPr>
              <a:t>varies</a:t>
            </a:r>
            <a:r>
              <a:rPr lang="en-US" sz="2400" b="1"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by </a:t>
            </a:r>
            <a:r>
              <a:rPr lang="en-US" sz="2400" b="1" dirty="0">
                <a:solidFill>
                  <a:srgbClr val="FF0000"/>
                </a:solidFill>
                <a:latin typeface="Calibri" panose="020F0502020204030204" pitchFamily="34" charset="0"/>
                <a:ea typeface="Calibri" panose="020F0502020204030204" pitchFamily="34" charset="0"/>
                <a:cs typeface="Calibri" panose="020F0502020204030204" pitchFamily="34" charset="0"/>
              </a:rPr>
              <a:t>age</a:t>
            </a:r>
            <a:r>
              <a:rPr lang="en-US" sz="2400" b="1"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a:t>
            </a:r>
            <a:r>
              <a:rPr lang="en-US" sz="2400" b="1" dirty="0">
                <a:solidFill>
                  <a:srgbClr val="FF0000"/>
                </a:solidFill>
                <a:latin typeface="Calibri" panose="020F0502020204030204" pitchFamily="34" charset="0"/>
                <a:ea typeface="Calibri" panose="020F0502020204030204" pitchFamily="34" charset="0"/>
                <a:cs typeface="Calibri" panose="020F0502020204030204" pitchFamily="34" charset="0"/>
              </a:rPr>
              <a:t>sex</a:t>
            </a:r>
            <a:r>
              <a:rPr lang="en-US" sz="2400" b="1"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elevation of residence, </a:t>
            </a:r>
            <a:r>
              <a:rPr lang="en-US" sz="24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smoking,</a:t>
            </a:r>
            <a:r>
              <a:rPr lang="en-US" sz="2400" b="1" dirty="0" smtClean="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&amp; pregnancy</a:t>
            </a:r>
          </a:p>
          <a:p>
            <a:pPr>
              <a:lnSpc>
                <a:spcPct val="107000"/>
              </a:lnSpc>
            </a:pPr>
            <a:r>
              <a:rPr lang="en-US" sz="2400" b="1" dirty="0" smtClean="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a:t>
            </a:r>
          </a:p>
          <a:p>
            <a:pPr marL="342900" indent="-342900">
              <a:lnSpc>
                <a:spcPct val="107000"/>
              </a:lnSpc>
              <a:buFont typeface="Wingdings" panose="05000000000000000000" pitchFamily="2" charset="2"/>
              <a:buChar char="q"/>
            </a:pPr>
            <a:r>
              <a:rPr lang="en-US" sz="24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Anemia</a:t>
            </a:r>
            <a:r>
              <a:rPr lang="en-US" sz="2400" b="1" dirty="0" smtClean="0">
                <a:latin typeface="Calibri" panose="020F0502020204030204" pitchFamily="34" charset="0"/>
                <a:ea typeface="Calibri" panose="020F0502020204030204" pitchFamily="34" charset="0"/>
                <a:cs typeface="Calibri" panose="020F0502020204030204" pitchFamily="34" charset="0"/>
              </a:rPr>
              <a:t> </a:t>
            </a:r>
            <a:r>
              <a:rPr lang="en-US" sz="2400" b="1" dirty="0" smtClean="0">
                <a:latin typeface="Calibri" panose="020F0502020204030204" pitchFamily="34" charset="0"/>
                <a:ea typeface="Calibri" panose="020F0502020204030204" pitchFamily="34" charset="0"/>
                <a:cs typeface="Calibri" panose="020F0502020204030204" pitchFamily="34" charset="0"/>
              </a:rPr>
              <a:t>is a global public health problem affecting both </a:t>
            </a:r>
            <a:r>
              <a:rPr lang="en-US" sz="2400" b="1" dirty="0" smtClean="0">
                <a:solidFill>
                  <a:srgbClr val="002060"/>
                </a:solidFill>
                <a:latin typeface="Calibri" panose="020F0502020204030204" pitchFamily="34" charset="0"/>
                <a:ea typeface="Calibri" panose="020F0502020204030204" pitchFamily="34" charset="0"/>
                <a:cs typeface="Calibri" panose="020F0502020204030204" pitchFamily="34" charset="0"/>
              </a:rPr>
              <a:t>developing and developed </a:t>
            </a:r>
            <a:r>
              <a:rPr lang="en-US" sz="2400" b="1" dirty="0" smtClean="0">
                <a:latin typeface="Calibri" panose="020F0502020204030204" pitchFamily="34" charset="0"/>
                <a:ea typeface="Calibri" panose="020F0502020204030204" pitchFamily="34" charset="0"/>
                <a:cs typeface="Calibri" panose="020F0502020204030204" pitchFamily="34" charset="0"/>
              </a:rPr>
              <a:t>countries </a:t>
            </a:r>
          </a:p>
          <a:p>
            <a:pPr marL="342900" indent="-342900">
              <a:lnSpc>
                <a:spcPct val="107000"/>
              </a:lnSpc>
              <a:buFont typeface="Wingdings" panose="05000000000000000000" pitchFamily="2" charset="2"/>
              <a:buChar char="q"/>
            </a:pPr>
            <a:r>
              <a:rPr lang="en-US" sz="2400" b="1" dirty="0" smtClean="0">
                <a:latin typeface="Calibri" panose="020F0502020204030204" pitchFamily="34" charset="0"/>
                <a:ea typeface="Calibri" panose="020F0502020204030204" pitchFamily="34" charset="0"/>
                <a:cs typeface="Calibri" panose="020F0502020204030204" pitchFamily="34" charset="0"/>
              </a:rPr>
              <a:t>with major consequences for human </a:t>
            </a:r>
            <a:r>
              <a:rPr lang="en-US" sz="2400" b="1" dirty="0" smtClean="0">
                <a:solidFill>
                  <a:schemeClr val="accent1">
                    <a:lumMod val="75000"/>
                  </a:schemeClr>
                </a:solidFill>
                <a:latin typeface="Calibri" panose="020F0502020204030204" pitchFamily="34" charset="0"/>
                <a:ea typeface="Calibri" panose="020F0502020204030204" pitchFamily="34" charset="0"/>
                <a:cs typeface="Calibri" panose="020F0502020204030204" pitchFamily="34" charset="0"/>
              </a:rPr>
              <a:t>health</a:t>
            </a:r>
            <a:r>
              <a:rPr lang="en-US" sz="2400" b="1" dirty="0" smtClean="0">
                <a:latin typeface="Calibri" panose="020F0502020204030204" pitchFamily="34" charset="0"/>
                <a:ea typeface="Calibri" panose="020F0502020204030204" pitchFamily="34" charset="0"/>
                <a:cs typeface="Calibri" panose="020F0502020204030204" pitchFamily="34" charset="0"/>
              </a:rPr>
              <a:t> as well as </a:t>
            </a:r>
            <a:r>
              <a:rPr lang="en-US" sz="2400" b="1" dirty="0" smtClean="0">
                <a:solidFill>
                  <a:schemeClr val="accent1">
                    <a:lumMod val="75000"/>
                  </a:schemeClr>
                </a:solidFill>
                <a:latin typeface="Calibri" panose="020F0502020204030204" pitchFamily="34" charset="0"/>
                <a:ea typeface="Calibri" panose="020F0502020204030204" pitchFamily="34" charset="0"/>
                <a:cs typeface="Calibri" panose="020F0502020204030204" pitchFamily="34" charset="0"/>
              </a:rPr>
              <a:t>social </a:t>
            </a:r>
            <a:r>
              <a:rPr lang="en-US" sz="2400" b="1" dirty="0" smtClean="0">
                <a:latin typeface="Calibri" panose="020F0502020204030204" pitchFamily="34" charset="0"/>
                <a:ea typeface="Calibri" panose="020F0502020204030204" pitchFamily="34" charset="0"/>
                <a:cs typeface="Calibri" panose="020F0502020204030204" pitchFamily="34" charset="0"/>
              </a:rPr>
              <a:t>and </a:t>
            </a:r>
            <a:r>
              <a:rPr lang="en-US" sz="2400" b="1" dirty="0" smtClean="0">
                <a:solidFill>
                  <a:schemeClr val="accent1">
                    <a:lumMod val="75000"/>
                  </a:schemeClr>
                </a:solidFill>
                <a:latin typeface="Calibri" panose="020F0502020204030204" pitchFamily="34" charset="0"/>
                <a:ea typeface="Calibri" panose="020F0502020204030204" pitchFamily="34" charset="0"/>
                <a:cs typeface="Calibri" panose="020F0502020204030204" pitchFamily="34" charset="0"/>
              </a:rPr>
              <a:t>economic </a:t>
            </a:r>
            <a:r>
              <a:rPr lang="en-US" sz="2400" b="1" dirty="0" smtClean="0">
                <a:latin typeface="Calibri" panose="020F0502020204030204" pitchFamily="34" charset="0"/>
                <a:ea typeface="Calibri" panose="020F0502020204030204" pitchFamily="34" charset="0"/>
                <a:cs typeface="Calibri" panose="020F0502020204030204" pitchFamily="34" charset="0"/>
              </a:rPr>
              <a:t>development. </a:t>
            </a:r>
          </a:p>
          <a:p>
            <a:pPr marL="342900" indent="-342900">
              <a:lnSpc>
                <a:spcPct val="107000"/>
              </a:lnSpc>
              <a:buFont typeface="Wingdings" panose="05000000000000000000" pitchFamily="2" charset="2"/>
              <a:buChar char="v"/>
            </a:pPr>
            <a:r>
              <a:rPr lang="en-US" sz="2400" b="1" dirty="0" smtClean="0">
                <a:solidFill>
                  <a:srgbClr val="0070C0"/>
                </a:solidFill>
                <a:latin typeface="Calibri" panose="020F0502020204030204" pitchFamily="34" charset="0"/>
                <a:ea typeface="Calibri" panose="020F0502020204030204" pitchFamily="34" charset="0"/>
                <a:cs typeface="Calibri" panose="020F0502020204030204" pitchFamily="34" charset="0"/>
              </a:rPr>
              <a:t>It occurs at all stages of the life cycle</a:t>
            </a:r>
            <a:r>
              <a:rPr lang="en-US" sz="2400" b="1" dirty="0" smtClean="0">
                <a:latin typeface="Calibri" panose="020F0502020204030204" pitchFamily="34" charset="0"/>
                <a:ea typeface="Calibri" panose="020F0502020204030204" pitchFamily="34" charset="0"/>
                <a:cs typeface="Calibri" panose="020F0502020204030204" pitchFamily="34" charset="0"/>
              </a:rPr>
              <a:t>, but is </a:t>
            </a:r>
          </a:p>
          <a:p>
            <a:pPr marL="342900" indent="-342900">
              <a:lnSpc>
                <a:spcPct val="107000"/>
              </a:lnSpc>
              <a:buFont typeface="Wingdings" panose="05000000000000000000" pitchFamily="2" charset="2"/>
              <a:buChar char="v"/>
            </a:pPr>
            <a:r>
              <a:rPr lang="en-US" sz="24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more </a:t>
            </a:r>
            <a:r>
              <a:rPr lang="en-US" sz="2400" b="1" dirty="0" smtClean="0">
                <a:latin typeface="Calibri" panose="020F0502020204030204" pitchFamily="34" charset="0"/>
                <a:ea typeface="Calibri" panose="020F0502020204030204" pitchFamily="34" charset="0"/>
                <a:cs typeface="Calibri" panose="020F0502020204030204" pitchFamily="34" charset="0"/>
              </a:rPr>
              <a:t>prevalent in</a:t>
            </a:r>
            <a:r>
              <a:rPr lang="en-US" sz="2400" b="1" dirty="0" smtClean="0">
                <a:solidFill>
                  <a:srgbClr val="002060"/>
                </a:solidFill>
                <a:latin typeface="Calibri" panose="020F0502020204030204" pitchFamily="34" charset="0"/>
                <a:ea typeface="Calibri" panose="020F0502020204030204" pitchFamily="34" charset="0"/>
                <a:cs typeface="Calibri" panose="020F0502020204030204" pitchFamily="34" charset="0"/>
              </a:rPr>
              <a:t> pregnant </a:t>
            </a:r>
            <a:r>
              <a:rPr lang="en-US" sz="2400" b="1" dirty="0" smtClean="0">
                <a:latin typeface="Calibri" panose="020F0502020204030204" pitchFamily="34" charset="0"/>
                <a:ea typeface="Calibri" panose="020F0502020204030204" pitchFamily="34" charset="0"/>
                <a:cs typeface="Calibri" panose="020F0502020204030204" pitchFamily="34" charset="0"/>
              </a:rPr>
              <a:t>women and </a:t>
            </a:r>
            <a:r>
              <a:rPr lang="en-US" sz="2400" b="1" dirty="0" smtClean="0">
                <a:solidFill>
                  <a:srgbClr val="002060"/>
                </a:solidFill>
                <a:latin typeface="Calibri" panose="020F0502020204030204" pitchFamily="34" charset="0"/>
                <a:ea typeface="Calibri" panose="020F0502020204030204" pitchFamily="34" charset="0"/>
                <a:cs typeface="Calibri" panose="020F0502020204030204" pitchFamily="34" charset="0"/>
              </a:rPr>
              <a:t>young children</a:t>
            </a:r>
          </a:p>
        </p:txBody>
      </p:sp>
    </p:spTree>
    <p:extLst>
      <p:ext uri="{BB962C8B-B14F-4D97-AF65-F5344CB8AC3E}">
        <p14:creationId xmlns:p14="http://schemas.microsoft.com/office/powerpoint/2010/main" val="26701630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182" y="250048"/>
            <a:ext cx="8950817" cy="4915705"/>
          </a:xfrm>
          <a:prstGeom prst="rect">
            <a:avLst/>
          </a:prstGeom>
        </p:spPr>
        <p:txBody>
          <a:bodyPr wrap="square">
            <a:spAutoFit/>
          </a:bodyPr>
          <a:lstStyle/>
          <a:p>
            <a:pPr>
              <a:lnSpc>
                <a:spcPct val="107000"/>
              </a:lnSpc>
            </a:pPr>
            <a:r>
              <a:rPr lang="en-US" sz="2400" b="1" dirty="0" smtClean="0">
                <a:solidFill>
                  <a:srgbClr val="FF0000"/>
                </a:solidFill>
                <a:ea typeface="Calibri" panose="020F0502020204030204" pitchFamily="34" charset="0"/>
                <a:cs typeface="Arial" panose="020B0604020202020204" pitchFamily="34" charset="0"/>
              </a:rPr>
              <a:t>I Supplementation </a:t>
            </a:r>
            <a:r>
              <a:rPr lang="en-US" sz="2400" b="1" dirty="0">
                <a:solidFill>
                  <a:srgbClr val="FF0000"/>
                </a:solidFill>
                <a:ea typeface="Calibri" panose="020F0502020204030204" pitchFamily="34" charset="0"/>
                <a:cs typeface="Arial" panose="020B0604020202020204" pitchFamily="34" charset="0"/>
              </a:rPr>
              <a:t>with medicinal iron</a:t>
            </a:r>
            <a:endParaRPr lang="en-US" sz="2400" dirty="0">
              <a:solidFill>
                <a:srgbClr val="FF0000"/>
              </a:solidFill>
              <a:ea typeface="Calibri" panose="020F0502020204030204" pitchFamily="34" charset="0"/>
              <a:cs typeface="Arial" panose="020B0604020202020204" pitchFamily="34" charset="0"/>
            </a:endParaRPr>
          </a:p>
          <a:p>
            <a:pPr>
              <a:lnSpc>
                <a:spcPct val="107000"/>
              </a:lnSpc>
            </a:pPr>
            <a:r>
              <a:rPr lang="en-US" sz="2400" dirty="0">
                <a:ea typeface="Calibri" panose="020F0502020204030204" pitchFamily="34" charset="0"/>
                <a:cs typeface="Arial" panose="020B0604020202020204" pitchFamily="34" charset="0"/>
              </a:rPr>
              <a:t>Supplementation with medicinal iron has the advantage of </a:t>
            </a:r>
            <a:r>
              <a:rPr lang="en-US" sz="2400" dirty="0">
                <a:solidFill>
                  <a:srgbClr val="FF0000"/>
                </a:solidFill>
                <a:ea typeface="Calibri" panose="020F0502020204030204" pitchFamily="34" charset="0"/>
                <a:cs typeface="Arial" panose="020B0604020202020204" pitchFamily="34" charset="0"/>
              </a:rPr>
              <a:t>producing rapid improvements </a:t>
            </a:r>
            <a:r>
              <a:rPr lang="en-US" sz="2400" dirty="0">
                <a:ea typeface="Calibri" panose="020F0502020204030204" pitchFamily="34" charset="0"/>
                <a:cs typeface="Arial" panose="020B0604020202020204" pitchFamily="34" charset="0"/>
              </a:rPr>
              <a:t>in iron status</a:t>
            </a:r>
            <a:r>
              <a:rPr lang="en-US" sz="2400" dirty="0" smtClean="0">
                <a:ea typeface="Calibri" panose="020F0502020204030204" pitchFamily="34" charset="0"/>
                <a:cs typeface="Arial" panose="020B0604020202020204" pitchFamily="34" charset="0"/>
              </a:rPr>
              <a:t>.</a:t>
            </a:r>
          </a:p>
          <a:p>
            <a:r>
              <a:rPr lang="en-US" sz="2400" b="1" dirty="0" smtClean="0">
                <a:ea typeface="Calibri" panose="020F0502020204030204" pitchFamily="34" charset="0"/>
                <a:cs typeface="Arial" panose="020B0604020202020204" pitchFamily="34" charset="0"/>
              </a:rPr>
              <a:t>it </a:t>
            </a:r>
            <a:r>
              <a:rPr lang="en-US" sz="2400" b="1" dirty="0">
                <a:ea typeface="Calibri" panose="020F0502020204030204" pitchFamily="34" charset="0"/>
                <a:cs typeface="Arial" panose="020B0604020202020204" pitchFamily="34" charset="0"/>
              </a:rPr>
              <a:t>can </a:t>
            </a:r>
            <a:r>
              <a:rPr lang="en-US" sz="2400" b="1" dirty="0">
                <a:solidFill>
                  <a:srgbClr val="FF0000"/>
                </a:solidFill>
                <a:ea typeface="Calibri" panose="020F0502020204030204" pitchFamily="34" charset="0"/>
                <a:cs typeface="Arial" panose="020B0604020202020204" pitchFamily="34" charset="0"/>
              </a:rPr>
              <a:t>be targeted at the population </a:t>
            </a:r>
            <a:r>
              <a:rPr lang="en-US" sz="2400" b="1" dirty="0" smtClean="0">
                <a:ea typeface="Calibri" panose="020F0502020204030204" pitchFamily="34" charset="0"/>
                <a:cs typeface="Arial" panose="020B0604020202020204" pitchFamily="34" charset="0"/>
              </a:rPr>
              <a:t>at </a:t>
            </a:r>
            <a:r>
              <a:rPr lang="en-US" sz="2400" b="1" dirty="0">
                <a:solidFill>
                  <a:srgbClr val="FF0000"/>
                </a:solidFill>
                <a:ea typeface="Calibri" panose="020F0502020204030204" pitchFamily="34" charset="0"/>
                <a:cs typeface="Arial" panose="020B0604020202020204" pitchFamily="34" charset="0"/>
              </a:rPr>
              <a:t>greatest risk </a:t>
            </a:r>
            <a:r>
              <a:rPr lang="en-US" sz="2400" b="1" dirty="0">
                <a:ea typeface="Calibri" panose="020F0502020204030204" pitchFamily="34" charset="0"/>
                <a:cs typeface="Arial" panose="020B0604020202020204" pitchFamily="34" charset="0"/>
              </a:rPr>
              <a:t>of becoming </a:t>
            </a:r>
            <a:r>
              <a:rPr lang="en-US" sz="2400" b="1" dirty="0" smtClean="0">
                <a:ea typeface="Calibri" panose="020F0502020204030204" pitchFamily="34" charset="0"/>
                <a:cs typeface="Arial" panose="020B0604020202020204" pitchFamily="34" charset="0"/>
              </a:rPr>
              <a:t>iron-</a:t>
            </a:r>
            <a:r>
              <a:rPr lang="en-US" sz="2400" b="1" dirty="0" err="1" smtClean="0">
                <a:ea typeface="Calibri" panose="020F0502020204030204" pitchFamily="34" charset="0"/>
                <a:cs typeface="Arial" panose="020B0604020202020204" pitchFamily="34" charset="0"/>
              </a:rPr>
              <a:t>deficient</a:t>
            </a:r>
            <a:r>
              <a:rPr lang="en-US" sz="2400" dirty="0" err="1" smtClean="0">
                <a:ea typeface="Calibri" panose="020F0502020204030204" pitchFamily="34" charset="0"/>
                <a:cs typeface="Arial" panose="020B0604020202020204" pitchFamily="34" charset="0"/>
              </a:rPr>
              <a:t>.such</a:t>
            </a:r>
            <a:r>
              <a:rPr lang="en-US" sz="2400" dirty="0" smtClean="0">
                <a:ea typeface="Calibri" panose="020F0502020204030204" pitchFamily="34" charset="0"/>
                <a:cs typeface="Arial" panose="020B0604020202020204" pitchFamily="34" charset="0"/>
              </a:rPr>
              <a:t> </a:t>
            </a:r>
            <a:r>
              <a:rPr lang="en-US" sz="2400" dirty="0">
                <a:ea typeface="Calibri" panose="020F0502020204030204" pitchFamily="34" charset="0"/>
                <a:cs typeface="Arial" panose="020B0604020202020204" pitchFamily="34" charset="0"/>
              </a:rPr>
              <a:t>as </a:t>
            </a:r>
            <a:r>
              <a:rPr lang="en-US" sz="2400" b="1" dirty="0">
                <a:solidFill>
                  <a:schemeClr val="accent1">
                    <a:lumMod val="75000"/>
                  </a:schemeClr>
                </a:solidFill>
                <a:ea typeface="Calibri" panose="020F0502020204030204" pitchFamily="34" charset="0"/>
                <a:cs typeface="Arial" panose="020B0604020202020204" pitchFamily="34" charset="0"/>
              </a:rPr>
              <a:t>pregnant women, infants and preschool children</a:t>
            </a:r>
            <a:r>
              <a:rPr lang="en-US" sz="2400" dirty="0">
                <a:ea typeface="Calibri" panose="020F0502020204030204" pitchFamily="34" charset="0"/>
                <a:cs typeface="Arial" panose="020B0604020202020204" pitchFamily="34" charset="0"/>
              </a:rPr>
              <a:t>, </a:t>
            </a:r>
            <a:r>
              <a:rPr lang="en-US" sz="1200" dirty="0" smtClean="0">
                <a:solidFill>
                  <a:srgbClr val="008000"/>
                </a:solidFill>
                <a:latin typeface="Times New Roman" panose="02020603050405020304" pitchFamily="18" charset="0"/>
                <a:ea typeface="Calibri" panose="020F0502020204030204" pitchFamily="34" charset="0"/>
                <a:cs typeface="Arial" panose="020B0604020202020204" pitchFamily="34" charset="0"/>
              </a:rPr>
              <a:t>The </a:t>
            </a:r>
          </a:p>
          <a:p>
            <a:endParaRPr lang="en-US" sz="1200" b="1" dirty="0">
              <a:solidFill>
                <a:srgbClr val="008000"/>
              </a:solidFill>
              <a:latin typeface="Times New Roman" panose="02020603050405020304" pitchFamily="18" charset="0"/>
              <a:ea typeface="Calibri" panose="020F0502020204030204" pitchFamily="34" charset="0"/>
              <a:cs typeface="Arial" panose="020B0604020202020204" pitchFamily="34" charset="0"/>
            </a:endParaRPr>
          </a:p>
          <a:p>
            <a:r>
              <a:rPr lang="en-US" sz="2400" b="1" dirty="0" smtClean="0">
                <a:solidFill>
                  <a:srgbClr val="FF0000"/>
                </a:solidFill>
                <a:ea typeface="Calibri" panose="020F0502020204030204" pitchFamily="34" charset="0"/>
                <a:cs typeface="Arial" panose="020B0604020202020204" pitchFamily="34" charset="0"/>
              </a:rPr>
              <a:t>The effectiveness </a:t>
            </a:r>
            <a:r>
              <a:rPr lang="en-US" sz="2400" b="1" dirty="0">
                <a:solidFill>
                  <a:srgbClr val="FF0000"/>
                </a:solidFill>
                <a:ea typeface="Calibri" panose="020F0502020204030204" pitchFamily="34" charset="0"/>
                <a:cs typeface="Arial" panose="020B0604020202020204" pitchFamily="34" charset="0"/>
              </a:rPr>
              <a:t>of iron supplementation is constrained by two important factors: </a:t>
            </a:r>
            <a:endParaRPr lang="en-US" sz="2400" dirty="0">
              <a:ea typeface="Calibri" panose="020F0502020204030204" pitchFamily="34" charset="0"/>
              <a:cs typeface="Arial" panose="020B0604020202020204" pitchFamily="34" charset="0"/>
            </a:endParaRPr>
          </a:p>
          <a:p>
            <a:pPr marL="342900" lvl="0" indent="-342900">
              <a:lnSpc>
                <a:spcPct val="107000"/>
              </a:lnSpc>
              <a:buFont typeface="+mj-lt"/>
              <a:buAutoNum type="alphaLcPeriod"/>
            </a:pPr>
            <a:r>
              <a:rPr lang="en-US" sz="2400" b="1" dirty="0">
                <a:ea typeface="Calibri" panose="020F0502020204030204" pitchFamily="34" charset="0"/>
                <a:cs typeface="Arial" panose="020B0604020202020204" pitchFamily="34" charset="0"/>
              </a:rPr>
              <a:t>the gastrointestinal side-effects of oral iron and </a:t>
            </a:r>
            <a:endParaRPr lang="en-US" sz="2400" dirty="0">
              <a:ea typeface="Calibri" panose="020F0502020204030204" pitchFamily="34" charset="0"/>
              <a:cs typeface="Arial" panose="020B0604020202020204" pitchFamily="34" charset="0"/>
            </a:endParaRPr>
          </a:p>
          <a:p>
            <a:pPr marL="342900" lvl="0" indent="-342900">
              <a:lnSpc>
                <a:spcPct val="107000"/>
              </a:lnSpc>
              <a:buFont typeface="+mj-lt"/>
              <a:buAutoNum type="alphaLcPeriod"/>
            </a:pPr>
            <a:r>
              <a:rPr lang="en-US" sz="2400" b="1" dirty="0">
                <a:ea typeface="Calibri" panose="020F0502020204030204" pitchFamily="34" charset="0"/>
                <a:cs typeface="Arial" panose="020B0604020202020204" pitchFamily="34" charset="0"/>
              </a:rPr>
              <a:t>the </a:t>
            </a:r>
            <a:r>
              <a:rPr lang="en-US" sz="2400" b="1" dirty="0" smtClean="0">
                <a:ea typeface="Calibri" panose="020F0502020204030204" pitchFamily="34" charset="0"/>
                <a:cs typeface="Arial" panose="020B0604020202020204" pitchFamily="34" charset="0"/>
              </a:rPr>
              <a:t>difficulty </a:t>
            </a:r>
            <a:r>
              <a:rPr lang="en-US" sz="2400" b="1" dirty="0">
                <a:ea typeface="Calibri" panose="020F0502020204030204" pitchFamily="34" charset="0"/>
                <a:cs typeface="Arial" panose="020B0604020202020204" pitchFamily="34" charset="0"/>
              </a:rPr>
              <a:t>of sustaining motivation for two to three months </a:t>
            </a:r>
            <a:r>
              <a:rPr lang="en-US" sz="2400" b="1" dirty="0">
                <a:solidFill>
                  <a:srgbClr val="7030A0"/>
                </a:solidFill>
                <a:ea typeface="Calibri" panose="020F0502020204030204" pitchFamily="34" charset="0"/>
                <a:cs typeface="Arial" panose="020B0604020202020204" pitchFamily="34" charset="0"/>
              </a:rPr>
              <a:t>in "patients" who do not perceive themselves to be ill. </a:t>
            </a:r>
            <a:endParaRPr lang="en-US" sz="2400" b="1" dirty="0" smtClean="0">
              <a:solidFill>
                <a:srgbClr val="7030A0"/>
              </a:solidFill>
              <a:ea typeface="Calibri" panose="020F0502020204030204" pitchFamily="34" charset="0"/>
              <a:cs typeface="Arial" panose="020B0604020202020204" pitchFamily="34" charset="0"/>
            </a:endParaRPr>
          </a:p>
          <a:p>
            <a:pPr marL="342900" lvl="0" indent="-342900">
              <a:lnSpc>
                <a:spcPct val="107000"/>
              </a:lnSpc>
              <a:buFont typeface="+mj-lt"/>
              <a:buAutoNum type="alphaLcPeriod"/>
            </a:pPr>
            <a:endParaRPr lang="en-US" sz="2400" dirty="0">
              <a:ea typeface="Calibri" panose="020F0502020204030204" pitchFamily="34" charset="0"/>
              <a:cs typeface="Arial" panose="020B0604020202020204" pitchFamily="34" charset="0"/>
            </a:endParaRPr>
          </a:p>
          <a:p>
            <a:pPr marL="228600">
              <a:lnSpc>
                <a:spcPct val="107000"/>
              </a:lnSpc>
            </a:pPr>
            <a:r>
              <a:rPr lang="en-US" sz="2400" b="1" dirty="0">
                <a:ea typeface="Calibri" panose="020F0502020204030204" pitchFamily="34" charset="0"/>
                <a:cs typeface="Arial" panose="020B0604020202020204" pitchFamily="34" charset="0"/>
              </a:rPr>
              <a:t>Both factors result in </a:t>
            </a:r>
            <a:r>
              <a:rPr lang="en-US" sz="2400" b="1" dirty="0">
                <a:solidFill>
                  <a:srgbClr val="FF0000"/>
                </a:solidFill>
                <a:ea typeface="Calibri" panose="020F0502020204030204" pitchFamily="34" charset="0"/>
                <a:cs typeface="Arial" panose="020B0604020202020204" pitchFamily="34" charset="0"/>
              </a:rPr>
              <a:t>poor compliance </a:t>
            </a:r>
            <a:r>
              <a:rPr lang="en-US" sz="2400" b="1" dirty="0">
                <a:ea typeface="Calibri" panose="020F0502020204030204" pitchFamily="34" charset="0"/>
                <a:cs typeface="Arial" panose="020B0604020202020204" pitchFamily="34" charset="0"/>
              </a:rPr>
              <a:t>with treatment, </a:t>
            </a:r>
            <a:endParaRPr lang="en-US" sz="2400" dirty="0">
              <a:solidFill>
                <a:srgbClr val="FFC000"/>
              </a:solidFill>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58414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4699" y="90152"/>
            <a:ext cx="8783392" cy="6467283"/>
          </a:xfrm>
          <a:prstGeom prst="rect">
            <a:avLst/>
          </a:prstGeom>
        </p:spPr>
        <p:txBody>
          <a:bodyPr wrap="square">
            <a:spAutoFit/>
          </a:bodyPr>
          <a:lstStyle/>
          <a:p>
            <a:pPr>
              <a:lnSpc>
                <a:spcPct val="107000"/>
              </a:lnSpc>
            </a:pPr>
            <a:endParaRPr lang="en-US" sz="2400" b="1" u="sng" dirty="0" smtClean="0">
              <a:solidFill>
                <a:srgbClr val="FF0000"/>
              </a:solidFill>
              <a:ea typeface="Calibri" panose="020F0502020204030204" pitchFamily="34" charset="0"/>
              <a:cs typeface="Arial" panose="020B0604020202020204" pitchFamily="34" charset="0"/>
            </a:endParaRPr>
          </a:p>
          <a:p>
            <a:pPr>
              <a:lnSpc>
                <a:spcPct val="107000"/>
              </a:lnSpc>
            </a:pPr>
            <a:r>
              <a:rPr lang="en-US" sz="2400" b="1" u="sng" dirty="0" smtClean="0">
                <a:solidFill>
                  <a:srgbClr val="FF0000"/>
                </a:solidFill>
                <a:ea typeface="Calibri" panose="020F0502020204030204" pitchFamily="34" charset="0"/>
                <a:cs typeface="Arial" panose="020B0604020202020204" pitchFamily="34" charset="0"/>
              </a:rPr>
              <a:t>II  Dietary </a:t>
            </a:r>
            <a:r>
              <a:rPr lang="en-US" sz="2400" b="1" u="sng" dirty="0">
                <a:solidFill>
                  <a:srgbClr val="FF0000"/>
                </a:solidFill>
                <a:ea typeface="Calibri" panose="020F0502020204030204" pitchFamily="34" charset="0"/>
                <a:cs typeface="Arial" panose="020B0604020202020204" pitchFamily="34" charset="0"/>
              </a:rPr>
              <a:t>modification</a:t>
            </a:r>
            <a:endParaRPr lang="en-US" sz="2400" u="sng" dirty="0">
              <a:ea typeface="Calibri" panose="020F0502020204030204" pitchFamily="34" charset="0"/>
              <a:cs typeface="Arial" panose="020B0604020202020204" pitchFamily="34" charset="0"/>
            </a:endParaRPr>
          </a:p>
          <a:p>
            <a:pPr>
              <a:lnSpc>
                <a:spcPct val="107000"/>
              </a:lnSpc>
            </a:pPr>
            <a:r>
              <a:rPr lang="en-US" sz="2200" b="1" dirty="0">
                <a:solidFill>
                  <a:schemeClr val="accent1">
                    <a:lumMod val="75000"/>
                  </a:schemeClr>
                </a:solidFill>
                <a:ea typeface="Calibri" panose="020F0502020204030204" pitchFamily="34" charset="0"/>
                <a:cs typeface="Arial" panose="020B0604020202020204" pitchFamily="34" charset="0"/>
              </a:rPr>
              <a:t>Dietary iron intake can be increased in poor communities in two ways</a:t>
            </a:r>
            <a:r>
              <a:rPr lang="en-US" sz="2200" dirty="0">
                <a:solidFill>
                  <a:schemeClr val="accent1">
                    <a:lumMod val="75000"/>
                  </a:schemeClr>
                </a:solidFill>
                <a:ea typeface="Calibri" panose="020F0502020204030204" pitchFamily="34" charset="0"/>
                <a:cs typeface="Arial" panose="020B0604020202020204" pitchFamily="34" charset="0"/>
              </a:rPr>
              <a:t>.</a:t>
            </a:r>
          </a:p>
          <a:p>
            <a:r>
              <a:rPr lang="en-US" sz="2400" dirty="0" smtClean="0">
                <a:solidFill>
                  <a:srgbClr val="FF0000"/>
                </a:solidFill>
                <a:ea typeface="Calibri" panose="020F0502020204030204" pitchFamily="34" charset="0"/>
              </a:rPr>
              <a:t>A. The </a:t>
            </a:r>
            <a:r>
              <a:rPr lang="en-US" sz="2400" dirty="0">
                <a:solidFill>
                  <a:srgbClr val="FF0000"/>
                </a:solidFill>
                <a:ea typeface="Calibri" panose="020F0502020204030204" pitchFamily="34" charset="0"/>
              </a:rPr>
              <a:t>first </a:t>
            </a:r>
            <a:r>
              <a:rPr lang="en-US" sz="2400" dirty="0">
                <a:solidFill>
                  <a:srgbClr val="00B050"/>
                </a:solidFill>
                <a:ea typeface="Calibri" panose="020F0502020204030204" pitchFamily="34" charset="0"/>
              </a:rPr>
              <a:t>is </a:t>
            </a:r>
            <a:r>
              <a:rPr lang="en-US" sz="2400" dirty="0">
                <a:ea typeface="Calibri" panose="020F0502020204030204" pitchFamily="34" charset="0"/>
              </a:rPr>
              <a:t>to ensure that people </a:t>
            </a:r>
            <a:r>
              <a:rPr lang="en-US" sz="2400" b="1" dirty="0">
                <a:ea typeface="Calibri" panose="020F0502020204030204" pitchFamily="34" charset="0"/>
              </a:rPr>
              <a:t>consume larger amounts of their </a:t>
            </a:r>
            <a:r>
              <a:rPr lang="en-US" sz="2400" dirty="0">
                <a:ea typeface="Calibri" panose="020F0502020204030204" pitchFamily="34" charset="0"/>
              </a:rPr>
              <a:t>habitual foods so that their energy needs are fully </a:t>
            </a:r>
            <a:r>
              <a:rPr lang="en-US" sz="2400" dirty="0" smtClean="0">
                <a:ea typeface="Calibri" panose="020F0502020204030204" pitchFamily="34" charset="0"/>
              </a:rPr>
              <a:t>met</a:t>
            </a:r>
          </a:p>
          <a:p>
            <a:r>
              <a:rPr lang="en-US" sz="2400" dirty="0" smtClean="0">
                <a:ea typeface="Calibri" panose="020F0502020204030204" pitchFamily="34" charset="0"/>
              </a:rPr>
              <a:t>Since </a:t>
            </a:r>
            <a:r>
              <a:rPr lang="en-US" sz="2400" dirty="0">
                <a:ea typeface="Calibri" panose="020F0502020204030204" pitchFamily="34" charset="0"/>
              </a:rPr>
              <a:t>no qualitative changes in the diet are needed, this approach may appear </a:t>
            </a:r>
            <a:r>
              <a:rPr lang="en-US" sz="2400" b="1" dirty="0">
                <a:solidFill>
                  <a:schemeClr val="accent1">
                    <a:lumMod val="75000"/>
                  </a:schemeClr>
                </a:solidFill>
                <a:ea typeface="Calibri" panose="020F0502020204030204" pitchFamily="34" charset="0"/>
              </a:rPr>
              <a:t>to be simple but it involves </a:t>
            </a:r>
            <a:r>
              <a:rPr lang="en-US" sz="2400" dirty="0">
                <a:ea typeface="Calibri" panose="020F0502020204030204" pitchFamily="34" charset="0"/>
              </a:rPr>
              <a:t>increasing the </a:t>
            </a:r>
            <a:r>
              <a:rPr lang="en-US" sz="2400" dirty="0">
                <a:solidFill>
                  <a:schemeClr val="accent1">
                    <a:lumMod val="75000"/>
                  </a:schemeClr>
                </a:solidFill>
                <a:ea typeface="Calibri" panose="020F0502020204030204" pitchFamily="34" charset="0"/>
              </a:rPr>
              <a:t>purchasing power of households-which </a:t>
            </a:r>
            <a:r>
              <a:rPr lang="en-US" sz="2400" dirty="0">
                <a:ea typeface="Calibri" panose="020F0502020204030204" pitchFamily="34" charset="0"/>
              </a:rPr>
              <a:t>is beyond the capabilities of the health sector alone</a:t>
            </a:r>
            <a:r>
              <a:rPr lang="en-US" sz="2400" dirty="0" smtClean="0">
                <a:ea typeface="Calibri" panose="020F0502020204030204" pitchFamily="34" charset="0"/>
              </a:rPr>
              <a:t>.</a:t>
            </a:r>
          </a:p>
          <a:p>
            <a:endParaRPr lang="en-US" sz="2400" dirty="0">
              <a:ea typeface="Calibri" panose="020F0502020204030204" pitchFamily="34" charset="0"/>
            </a:endParaRPr>
          </a:p>
          <a:p>
            <a:pPr rtl="1"/>
            <a:r>
              <a:rPr lang="en-US" sz="2400" dirty="0">
                <a:solidFill>
                  <a:srgbClr val="FF0000"/>
                </a:solidFill>
                <a:ea typeface="Calibri" panose="020F0502020204030204" pitchFamily="34" charset="0"/>
                <a:cs typeface="Arial" panose="020B0604020202020204" pitchFamily="34" charset="0"/>
              </a:rPr>
              <a:t>B</a:t>
            </a:r>
            <a:r>
              <a:rPr lang="en-US" sz="2400" dirty="0" smtClean="0">
                <a:solidFill>
                  <a:srgbClr val="FF0000"/>
                </a:solidFill>
                <a:ea typeface="Calibri" panose="020F0502020204030204" pitchFamily="34" charset="0"/>
                <a:cs typeface="Arial" panose="020B0604020202020204" pitchFamily="34" charset="0"/>
              </a:rPr>
              <a:t>.</a:t>
            </a:r>
            <a:r>
              <a:rPr lang="en-US" sz="2400" b="1" dirty="0">
                <a:solidFill>
                  <a:srgbClr val="FF0000"/>
                </a:solidFill>
                <a:ea typeface="Calibri" panose="020F0502020204030204" pitchFamily="34" charset="0"/>
                <a:cs typeface="Arial" panose="020B0604020202020204" pitchFamily="34" charset="0"/>
              </a:rPr>
              <a:t> second basic</a:t>
            </a:r>
            <a:r>
              <a:rPr lang="en-US" sz="2400" dirty="0" smtClean="0">
                <a:solidFill>
                  <a:srgbClr val="FF0000"/>
                </a:solidFill>
                <a:ea typeface="Calibri" panose="020F0502020204030204" pitchFamily="34" charset="0"/>
                <a:cs typeface="Arial" panose="020B0604020202020204" pitchFamily="34" charset="0"/>
              </a:rPr>
              <a:t> </a:t>
            </a:r>
            <a:r>
              <a:rPr lang="en-US" sz="2400" dirty="0" smtClean="0">
                <a:ea typeface="Calibri" panose="020F0502020204030204" pitchFamily="34" charset="0"/>
                <a:cs typeface="Arial" panose="020B0604020202020204" pitchFamily="34" charset="0"/>
              </a:rPr>
              <a:t>approach is </a:t>
            </a:r>
            <a:r>
              <a:rPr lang="en-US" sz="2400" dirty="0" smtClean="0">
                <a:solidFill>
                  <a:schemeClr val="accent1">
                    <a:lumMod val="75000"/>
                  </a:schemeClr>
                </a:solidFill>
                <a:ea typeface="Calibri" panose="020F0502020204030204" pitchFamily="34" charset="0"/>
                <a:cs typeface="Arial" panose="020B0604020202020204" pitchFamily="34" charset="0"/>
              </a:rPr>
              <a:t>dietary </a:t>
            </a:r>
            <a:r>
              <a:rPr lang="en-US" sz="2400" dirty="0">
                <a:solidFill>
                  <a:schemeClr val="accent1">
                    <a:lumMod val="75000"/>
                  </a:schemeClr>
                </a:solidFill>
                <a:ea typeface="Calibri" panose="020F0502020204030204" pitchFamily="34" charset="0"/>
                <a:cs typeface="Arial" panose="020B0604020202020204" pitchFamily="34" charset="0"/>
              </a:rPr>
              <a:t>manipulation</a:t>
            </a:r>
          </a:p>
          <a:p>
            <a:pPr rtl="1"/>
            <a:r>
              <a:rPr lang="en-US" sz="2400" dirty="0">
                <a:ea typeface="Calibri" panose="020F0502020204030204" pitchFamily="34" charset="0"/>
                <a:cs typeface="Arial" panose="020B0604020202020204" pitchFamily="34" charset="0"/>
              </a:rPr>
              <a:t> </a:t>
            </a:r>
            <a:r>
              <a:rPr lang="en-US" sz="2400" b="1" dirty="0">
                <a:solidFill>
                  <a:schemeClr val="tx2"/>
                </a:solidFill>
                <a:ea typeface="Calibri" panose="020F0502020204030204" pitchFamily="34" charset="0"/>
                <a:cs typeface="Arial" panose="020B0604020202020204" pitchFamily="34" charset="0"/>
              </a:rPr>
              <a:t>Enhancing the bioavailability </a:t>
            </a:r>
            <a:r>
              <a:rPr lang="en-US" sz="2400" b="1" dirty="0">
                <a:ea typeface="Calibri" panose="020F0502020204030204" pitchFamily="34" charset="0"/>
                <a:cs typeface="Arial" panose="020B0604020202020204" pitchFamily="34" charset="0"/>
              </a:rPr>
              <a:t>of the iron ingested, rather than its total </a:t>
            </a:r>
            <a:r>
              <a:rPr lang="en-US" sz="2400" b="1" dirty="0" smtClean="0">
                <a:ea typeface="Calibri" panose="020F0502020204030204" pitchFamily="34" charset="0"/>
                <a:cs typeface="Arial" panose="020B0604020202020204" pitchFamily="34" charset="0"/>
              </a:rPr>
              <a:t>amount </a:t>
            </a:r>
            <a:r>
              <a:rPr lang="en-US" sz="2300" b="1" dirty="0" smtClean="0">
                <a:latin typeface="Times New Roman" panose="02020603050405020304" pitchFamily="18" charset="0"/>
                <a:ea typeface="Calibri" panose="020F0502020204030204" pitchFamily="34" charset="0"/>
                <a:cs typeface="Arial" panose="020B0604020202020204" pitchFamily="34" charset="0"/>
              </a:rPr>
              <a:t>either </a:t>
            </a:r>
            <a:r>
              <a:rPr lang="en-US" sz="2300" b="1" dirty="0">
                <a:latin typeface="Times New Roman" panose="02020603050405020304" pitchFamily="18" charset="0"/>
                <a:ea typeface="Calibri" panose="020F0502020204030204" pitchFamily="34" charset="0"/>
                <a:cs typeface="Arial" panose="020B0604020202020204" pitchFamily="34" charset="0"/>
              </a:rPr>
              <a:t>on</a:t>
            </a:r>
            <a:r>
              <a:rPr lang="en-US" sz="23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 </a:t>
            </a:r>
            <a:endParaRPr lang="en-US" sz="23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endParaRPr>
          </a:p>
          <a:p>
            <a:pPr rtl="1"/>
            <a:r>
              <a:rPr lang="en-US" sz="23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promoting </a:t>
            </a:r>
            <a:r>
              <a:rPr lang="en-US" sz="2300" b="1" dirty="0">
                <a:latin typeface="Times New Roman" panose="02020603050405020304" pitchFamily="18" charset="0"/>
                <a:ea typeface="Calibri" panose="020F0502020204030204" pitchFamily="34" charset="0"/>
                <a:cs typeface="Arial" panose="020B0604020202020204" pitchFamily="34" charset="0"/>
              </a:rPr>
              <a:t>the intake of iron absorption </a:t>
            </a:r>
            <a:r>
              <a:rPr lang="en-US" sz="23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enhancers, </a:t>
            </a:r>
            <a:r>
              <a:rPr lang="en-US" sz="2400" b="1" dirty="0">
                <a:solidFill>
                  <a:srgbClr val="008000"/>
                </a:solidFill>
                <a:latin typeface="Times New Roman" panose="02020603050405020304" pitchFamily="18" charset="0"/>
                <a:ea typeface="Calibri" panose="020F0502020204030204" pitchFamily="34" charset="0"/>
                <a:cs typeface="Arial" panose="020B0604020202020204" pitchFamily="34" charset="0"/>
              </a:rPr>
              <a:t>including </a:t>
            </a:r>
            <a:r>
              <a:rPr lang="en-US" sz="2400" b="1" dirty="0" err="1">
                <a:solidFill>
                  <a:srgbClr val="008000"/>
                </a:solidFill>
                <a:latin typeface="Times New Roman" panose="02020603050405020304" pitchFamily="18" charset="0"/>
                <a:ea typeface="Calibri" panose="020F0502020204030204" pitchFamily="34" charset="0"/>
                <a:cs typeface="Arial" panose="020B0604020202020204" pitchFamily="34" charset="0"/>
              </a:rPr>
              <a:t>haem</a:t>
            </a:r>
            <a:r>
              <a:rPr lang="en-US" sz="2400" b="1" dirty="0">
                <a:solidFill>
                  <a:srgbClr val="008000"/>
                </a:solidFill>
                <a:latin typeface="Times New Roman" panose="02020603050405020304" pitchFamily="18" charset="0"/>
                <a:ea typeface="Calibri" panose="020F0502020204030204" pitchFamily="34" charset="0"/>
                <a:cs typeface="Arial" panose="020B0604020202020204" pitchFamily="34" charset="0"/>
              </a:rPr>
              <a:t> iron, </a:t>
            </a:r>
            <a:r>
              <a:rPr lang="en-US" sz="2400" b="1" dirty="0">
                <a:ea typeface="Calibri" panose="020F0502020204030204" pitchFamily="34" charset="0"/>
                <a:cs typeface="Arial" panose="020B0604020202020204" pitchFamily="34" charset="0"/>
              </a:rPr>
              <a:t>or on</a:t>
            </a:r>
            <a:endParaRPr lang="en-US" sz="2400" b="1" dirty="0">
              <a:solidFill>
                <a:srgbClr val="FF0000"/>
              </a:solidFill>
              <a:ea typeface="Calibri" panose="020F0502020204030204" pitchFamily="34" charset="0"/>
              <a:cs typeface="Arial" panose="020B0604020202020204" pitchFamily="34" charset="0"/>
            </a:endParaRPr>
          </a:p>
          <a:p>
            <a:pPr rtl="1">
              <a:lnSpc>
                <a:spcPct val="107000"/>
              </a:lnSpc>
              <a:spcAft>
                <a:spcPts val="800"/>
              </a:spcAft>
            </a:pPr>
            <a:r>
              <a:rPr lang="en-US" sz="2400" b="1" dirty="0">
                <a:solidFill>
                  <a:srgbClr val="FF0000"/>
                </a:solidFill>
                <a:ea typeface="Calibri" panose="020F0502020204030204" pitchFamily="34" charset="0"/>
                <a:cs typeface="Arial" panose="020B0604020202020204" pitchFamily="34" charset="0"/>
              </a:rPr>
              <a:t>reducing </a:t>
            </a:r>
            <a:r>
              <a:rPr lang="en-US" sz="2400" b="1" dirty="0">
                <a:ea typeface="Calibri" panose="020F0502020204030204" pitchFamily="34" charset="0"/>
                <a:cs typeface="Arial" panose="020B0604020202020204" pitchFamily="34" charset="0"/>
              </a:rPr>
              <a:t>the ingestion of absorption </a:t>
            </a:r>
            <a:r>
              <a:rPr lang="en-US" sz="2400" b="1" dirty="0">
                <a:solidFill>
                  <a:srgbClr val="FF0000"/>
                </a:solidFill>
                <a:ea typeface="Calibri" panose="020F0502020204030204" pitchFamily="34" charset="0"/>
                <a:cs typeface="Arial" panose="020B0604020202020204" pitchFamily="34" charset="0"/>
              </a:rPr>
              <a:t>inhibitors</a:t>
            </a:r>
            <a:r>
              <a:rPr lang="en-US" sz="2400" b="1" dirty="0">
                <a:ea typeface="Calibri" panose="020F0502020204030204" pitchFamily="34" charset="0"/>
                <a:cs typeface="Arial" panose="020B0604020202020204" pitchFamily="34" charset="0"/>
              </a:rPr>
              <a:t> such as tannin and </a:t>
            </a:r>
            <a:r>
              <a:rPr lang="en-US" sz="2400" b="1" dirty="0" err="1">
                <a:ea typeface="Calibri" panose="020F0502020204030204" pitchFamily="34" charset="0"/>
                <a:cs typeface="Arial" panose="020B0604020202020204" pitchFamily="34" charset="0"/>
              </a:rPr>
              <a:t>phytic</a:t>
            </a:r>
            <a:r>
              <a:rPr lang="en-US" sz="2400" b="1" dirty="0">
                <a:ea typeface="Calibri" panose="020F0502020204030204" pitchFamily="34" charset="0"/>
                <a:cs typeface="Arial" panose="020B0604020202020204" pitchFamily="34" charset="0"/>
              </a:rPr>
              <a:t> </a:t>
            </a:r>
            <a:r>
              <a:rPr lang="en-US" sz="2400" b="1" dirty="0" smtClean="0">
                <a:ea typeface="Calibri" panose="020F0502020204030204" pitchFamily="34" charset="0"/>
                <a:cs typeface="Arial" panose="020B0604020202020204" pitchFamily="34" charset="0"/>
              </a:rPr>
              <a:t>acid</a:t>
            </a:r>
            <a:endParaRPr lang="en-US" sz="2400" dirty="0" smtClean="0">
              <a:ea typeface="Calibri" panose="020F0502020204030204" pitchFamily="34" charset="0"/>
            </a:endParaRPr>
          </a:p>
        </p:txBody>
      </p:sp>
    </p:spTree>
    <p:extLst>
      <p:ext uri="{BB962C8B-B14F-4D97-AF65-F5344CB8AC3E}">
        <p14:creationId xmlns:p14="http://schemas.microsoft.com/office/powerpoint/2010/main" val="26472157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8941" y="314590"/>
            <a:ext cx="8757634" cy="6422656"/>
          </a:xfrm>
          <a:prstGeom prst="rect">
            <a:avLst/>
          </a:prstGeom>
        </p:spPr>
        <p:txBody>
          <a:bodyPr wrap="square">
            <a:spAutoFit/>
          </a:bodyPr>
          <a:lstStyle/>
          <a:p>
            <a:pPr>
              <a:lnSpc>
                <a:spcPct val="107000"/>
              </a:lnSpc>
            </a:pPr>
            <a:r>
              <a:rPr lang="en-US" sz="2400" b="1" dirty="0" smtClean="0">
                <a:solidFill>
                  <a:srgbClr val="FF0000"/>
                </a:solidFill>
                <a:ea typeface="Calibri" panose="020F0502020204030204" pitchFamily="34" charset="0"/>
                <a:cs typeface="Arial" panose="020B0604020202020204" pitchFamily="34" charset="0"/>
              </a:rPr>
              <a:t>III Control </a:t>
            </a:r>
            <a:r>
              <a:rPr lang="en-US" sz="2400" b="1" dirty="0">
                <a:solidFill>
                  <a:srgbClr val="FF0000"/>
                </a:solidFill>
                <a:ea typeface="Calibri" panose="020F0502020204030204" pitchFamily="34" charset="0"/>
                <a:cs typeface="Arial" panose="020B0604020202020204" pitchFamily="34" charset="0"/>
              </a:rPr>
              <a:t>of viral, bacterial  and parasitic infections</a:t>
            </a:r>
            <a:endParaRPr lang="en-US" sz="2400" dirty="0">
              <a:ea typeface="Calibri" panose="020F0502020204030204" pitchFamily="34" charset="0"/>
              <a:cs typeface="Arial" panose="020B0604020202020204" pitchFamily="34" charset="0"/>
            </a:endParaRPr>
          </a:p>
          <a:p>
            <a:pPr marL="342900" indent="-342900">
              <a:lnSpc>
                <a:spcPct val="107000"/>
              </a:lnSpc>
              <a:buFont typeface="Wingdings" panose="05000000000000000000" pitchFamily="2" charset="2"/>
              <a:buChar char="v"/>
            </a:pPr>
            <a:r>
              <a:rPr lang="en-US" sz="2400" dirty="0">
                <a:solidFill>
                  <a:schemeClr val="accent1">
                    <a:lumMod val="75000"/>
                  </a:schemeClr>
                </a:solidFill>
                <a:ea typeface="Calibri" panose="020F0502020204030204" pitchFamily="34" charset="0"/>
              </a:rPr>
              <a:t>Effective, timely curative care could diminish the adverse nutritional consequences of viral and bacterial disease</a:t>
            </a:r>
            <a:r>
              <a:rPr lang="en-US" sz="2400" dirty="0">
                <a:ea typeface="Calibri" panose="020F0502020204030204" pitchFamily="34" charset="0"/>
              </a:rPr>
              <a:t>. </a:t>
            </a:r>
            <a:endParaRPr lang="en-US" sz="2400" dirty="0" smtClean="0">
              <a:ea typeface="Calibri" panose="020F0502020204030204" pitchFamily="34" charset="0"/>
            </a:endParaRPr>
          </a:p>
          <a:p>
            <a:pPr marL="342900" indent="-342900">
              <a:lnSpc>
                <a:spcPct val="107000"/>
              </a:lnSpc>
              <a:buFont typeface="Wingdings" panose="05000000000000000000" pitchFamily="2" charset="2"/>
              <a:buChar char="v"/>
            </a:pPr>
            <a:r>
              <a:rPr lang="en-US" sz="2400" b="1" dirty="0" smtClean="0">
                <a:solidFill>
                  <a:schemeClr val="accent1">
                    <a:lumMod val="75000"/>
                  </a:schemeClr>
                </a:solidFill>
                <a:ea typeface="Calibri" panose="020F0502020204030204" pitchFamily="34" charset="0"/>
              </a:rPr>
              <a:t>preschool </a:t>
            </a:r>
            <a:r>
              <a:rPr lang="en-US" sz="2400" b="1" dirty="0">
                <a:solidFill>
                  <a:schemeClr val="accent1">
                    <a:lumMod val="75000"/>
                  </a:schemeClr>
                </a:solidFill>
                <a:ea typeface="Calibri" panose="020F0502020204030204" pitchFamily="34" charset="0"/>
              </a:rPr>
              <a:t>children, in particular, would benefit from such improvements in</a:t>
            </a:r>
            <a:r>
              <a:rPr lang="en-US" sz="2400" dirty="0">
                <a:solidFill>
                  <a:schemeClr val="accent1">
                    <a:lumMod val="75000"/>
                  </a:schemeClr>
                </a:solidFill>
                <a:ea typeface="Calibri" panose="020F0502020204030204" pitchFamily="34" charset="0"/>
              </a:rPr>
              <a:t> health care</a:t>
            </a:r>
            <a:r>
              <a:rPr lang="en-US" sz="2400" dirty="0">
                <a:ea typeface="Calibri" panose="020F0502020204030204" pitchFamily="34" charset="0"/>
              </a:rPr>
              <a:t>. </a:t>
            </a:r>
            <a:endParaRPr lang="en-US" sz="2400" dirty="0" smtClean="0">
              <a:ea typeface="Calibri" panose="020F0502020204030204" pitchFamily="34" charset="0"/>
            </a:endParaRPr>
          </a:p>
          <a:p>
            <a:pPr marL="342900" indent="-342900">
              <a:lnSpc>
                <a:spcPct val="107000"/>
              </a:lnSpc>
              <a:buFont typeface="Wingdings" panose="05000000000000000000" pitchFamily="2" charset="2"/>
              <a:buChar char="v"/>
            </a:pPr>
            <a:r>
              <a:rPr lang="en-US" sz="2400" b="1" dirty="0"/>
              <a:t>It is vital to educate the family about proper feeding practices during and after periods of infective illness </a:t>
            </a:r>
            <a:endParaRPr lang="en-US" sz="2400" b="1" dirty="0" smtClean="0"/>
          </a:p>
          <a:p>
            <a:pPr marL="342900" indent="-342900">
              <a:lnSpc>
                <a:spcPct val="107000"/>
              </a:lnSpc>
              <a:buFont typeface="Wingdings" panose="05000000000000000000" pitchFamily="2" charset="2"/>
              <a:buChar char="v"/>
            </a:pPr>
            <a:r>
              <a:rPr lang="en-US" sz="2400" dirty="0" smtClean="0">
                <a:solidFill>
                  <a:schemeClr val="accent1">
                    <a:lumMod val="75000"/>
                  </a:schemeClr>
                </a:solidFill>
                <a:ea typeface="Calibri" panose="020F0502020204030204" pitchFamily="34" charset="0"/>
              </a:rPr>
              <a:t>Breast-feeding </a:t>
            </a:r>
            <a:r>
              <a:rPr lang="en-US" sz="2400" dirty="0">
                <a:solidFill>
                  <a:schemeClr val="accent1">
                    <a:lumMod val="75000"/>
                  </a:schemeClr>
                </a:solidFill>
                <a:ea typeface="Calibri" panose="020F0502020204030204" pitchFamily="34" charset="0"/>
              </a:rPr>
              <a:t>should not be interrupted.</a:t>
            </a:r>
            <a:r>
              <a:rPr lang="en-US" sz="2400" dirty="0">
                <a:ea typeface="Calibri" panose="020F0502020204030204" pitchFamily="34" charset="0"/>
              </a:rPr>
              <a:t> </a:t>
            </a:r>
            <a:endParaRPr lang="en-US" sz="2400" dirty="0" smtClean="0">
              <a:ea typeface="Calibri" panose="020F0502020204030204" pitchFamily="34" charset="0"/>
            </a:endParaRPr>
          </a:p>
          <a:p>
            <a:pPr marL="342900" indent="-342900">
              <a:lnSpc>
                <a:spcPct val="107000"/>
              </a:lnSpc>
              <a:buFont typeface="Wingdings" panose="05000000000000000000" pitchFamily="2" charset="2"/>
              <a:buChar char="v"/>
            </a:pPr>
            <a:r>
              <a:rPr lang="en-US" sz="2400" b="1" dirty="0" smtClean="0">
                <a:solidFill>
                  <a:srgbClr val="FF0000"/>
                </a:solidFill>
                <a:ea typeface="Calibri" panose="020F0502020204030204" pitchFamily="34" charset="0"/>
              </a:rPr>
              <a:t>Immunization</a:t>
            </a:r>
          </a:p>
          <a:p>
            <a:pPr>
              <a:lnSpc>
                <a:spcPct val="107000"/>
              </a:lnSpc>
              <a:spcBef>
                <a:spcPts val="830"/>
              </a:spcBef>
              <a:spcAft>
                <a:spcPts val="830"/>
              </a:spcAft>
            </a:pPr>
            <a:r>
              <a:rPr lang="en-US" sz="2800" b="1" dirty="0" smtClean="0">
                <a:solidFill>
                  <a:srgbClr val="FF0000"/>
                </a:solidFill>
                <a:ea typeface="Times New Roman" panose="02020603050405020304" pitchFamily="18" charset="0"/>
                <a:cs typeface="Arial" panose="020B0604020202020204" pitchFamily="34" charset="0"/>
              </a:rPr>
              <a:t>IV Food </a:t>
            </a:r>
            <a:r>
              <a:rPr lang="en-US" sz="2800" b="1" dirty="0">
                <a:solidFill>
                  <a:srgbClr val="FF0000"/>
                </a:solidFill>
                <a:ea typeface="Times New Roman" panose="02020603050405020304" pitchFamily="18" charset="0"/>
                <a:cs typeface="Arial" panose="020B0604020202020204" pitchFamily="34" charset="0"/>
              </a:rPr>
              <a:t>Fortification</a:t>
            </a:r>
            <a:endParaRPr lang="en-US" sz="2800" dirty="0">
              <a:solidFill>
                <a:srgbClr val="FF0000"/>
              </a:solidFill>
              <a:ea typeface="Calibri" panose="020F0502020204030204" pitchFamily="34" charset="0"/>
              <a:cs typeface="Arial" panose="020B0604020202020204" pitchFamily="34" charset="0"/>
            </a:endParaRPr>
          </a:p>
          <a:p>
            <a:pPr>
              <a:lnSpc>
                <a:spcPct val="107000"/>
              </a:lnSpc>
            </a:pPr>
            <a:r>
              <a:rPr lang="en-US" sz="2400" dirty="0">
                <a:ea typeface="Times New Roman" panose="02020603050405020304" pitchFamily="18" charset="0"/>
                <a:cs typeface="Arial" panose="020B0604020202020204" pitchFamily="34" charset="0"/>
              </a:rPr>
              <a:t>Iron fortification of foods is a preventive measure that aims at </a:t>
            </a:r>
          </a:p>
          <a:p>
            <a:pPr>
              <a:lnSpc>
                <a:spcPct val="107000"/>
              </a:lnSpc>
            </a:pPr>
            <a:r>
              <a:rPr lang="en-US" sz="2400" dirty="0">
                <a:ea typeface="Times New Roman" panose="02020603050405020304" pitchFamily="18" charset="0"/>
                <a:cs typeface="Arial" panose="020B0604020202020204" pitchFamily="34" charset="0"/>
              </a:rPr>
              <a:t>improving and sustaining iron nutrition on a permanent basis</a:t>
            </a:r>
            <a:r>
              <a:rPr lang="en-US" sz="2400" dirty="0">
                <a:solidFill>
                  <a:srgbClr val="00B050"/>
                </a:solidFill>
                <a:latin typeface="Times New Roman" panose="02020603050405020304" pitchFamily="18" charset="0"/>
                <a:ea typeface="Times New Roman" panose="02020603050405020304" pitchFamily="18" charset="0"/>
                <a:cs typeface="Arial" panose="020B0604020202020204" pitchFamily="34" charset="0"/>
              </a:rPr>
              <a:t> </a:t>
            </a:r>
            <a:endParaRPr lang="en-US" sz="2400" dirty="0" smtClean="0">
              <a:solidFill>
                <a:srgbClr val="00B050"/>
              </a:solidFill>
              <a:latin typeface="Times New Roman" panose="02020603050405020304" pitchFamily="18" charset="0"/>
              <a:ea typeface="Times New Roman" panose="02020603050405020304" pitchFamily="18" charset="0"/>
              <a:cs typeface="Arial" panose="020B0604020202020204" pitchFamily="34" charset="0"/>
            </a:endParaRPr>
          </a:p>
          <a:p>
            <a:pPr>
              <a:lnSpc>
                <a:spcPct val="107000"/>
              </a:lnSpc>
            </a:pPr>
            <a:r>
              <a:rPr lang="en-US" sz="2400" b="1" dirty="0" smtClean="0">
                <a:solidFill>
                  <a:srgbClr val="FF0000"/>
                </a:solidFill>
                <a:ea typeface="Times New Roman" panose="02020603050405020304" pitchFamily="18" charset="0"/>
                <a:cs typeface="Arial" panose="020B0604020202020204" pitchFamily="34" charset="0"/>
              </a:rPr>
              <a:t>It </a:t>
            </a:r>
            <a:r>
              <a:rPr lang="en-US" sz="2400" b="1" dirty="0">
                <a:solidFill>
                  <a:srgbClr val="FF0000"/>
                </a:solidFill>
                <a:ea typeface="Times New Roman" panose="02020603050405020304" pitchFamily="18" charset="0"/>
                <a:cs typeface="Arial" panose="020B0604020202020204" pitchFamily="34" charset="0"/>
              </a:rPr>
              <a:t>can be targeted to </a:t>
            </a:r>
            <a:endParaRPr lang="en-US" sz="2400" dirty="0">
              <a:ea typeface="Calibri" panose="020F0502020204030204" pitchFamily="34" charset="0"/>
              <a:cs typeface="Arial" panose="020B0604020202020204" pitchFamily="34" charset="0"/>
            </a:endParaRPr>
          </a:p>
          <a:p>
            <a:pPr marL="342900" lvl="0" indent="-342900">
              <a:lnSpc>
                <a:spcPct val="107000"/>
              </a:lnSpc>
              <a:buFont typeface="+mj-lt"/>
              <a:buAutoNum type="alphaLcPeriod"/>
            </a:pPr>
            <a:r>
              <a:rPr lang="en-US" sz="2400" b="1" dirty="0">
                <a:ea typeface="Times New Roman" panose="02020603050405020304" pitchFamily="18" charset="0"/>
                <a:cs typeface="Arial" panose="020B0604020202020204" pitchFamily="34" charset="0"/>
              </a:rPr>
              <a:t>groups at risk of iron deficiency</a:t>
            </a:r>
            <a:r>
              <a:rPr lang="en-US" sz="2400" dirty="0">
                <a:ea typeface="Times New Roman" panose="02020603050405020304" pitchFamily="18" charset="0"/>
                <a:cs typeface="Arial" panose="020B0604020202020204" pitchFamily="34" charset="0"/>
              </a:rPr>
              <a:t> or</a:t>
            </a:r>
            <a:endParaRPr lang="en-US" sz="2400" dirty="0">
              <a:ea typeface="Calibri" panose="020F0502020204030204" pitchFamily="34" charset="0"/>
              <a:cs typeface="Arial" panose="020B0604020202020204" pitchFamily="34" charset="0"/>
            </a:endParaRPr>
          </a:p>
          <a:p>
            <a:pPr marL="342900" lvl="0" indent="-342900">
              <a:lnSpc>
                <a:spcPct val="107000"/>
              </a:lnSpc>
              <a:buFont typeface="+mj-lt"/>
              <a:buAutoNum type="alphaLcPeriod"/>
            </a:pPr>
            <a:r>
              <a:rPr lang="en-US" sz="2400" b="1" dirty="0">
                <a:ea typeface="Times New Roman" panose="02020603050405020304" pitchFamily="18" charset="0"/>
                <a:cs typeface="Arial" panose="020B0604020202020204" pitchFamily="34" charset="0"/>
              </a:rPr>
              <a:t>to whole populations</a:t>
            </a:r>
            <a:r>
              <a:rPr lang="en-US" sz="2400" dirty="0">
                <a:solidFill>
                  <a:srgbClr val="000000"/>
                </a:solidFill>
                <a:ea typeface="Times New Roman" panose="02020603050405020304" pitchFamily="18" charset="0"/>
                <a:cs typeface="Arial" panose="020B0604020202020204" pitchFamily="34" charset="0"/>
              </a:rPr>
              <a:t>, </a:t>
            </a:r>
            <a:endParaRPr lang="en-US" sz="2400" dirty="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507429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092" y="459444"/>
            <a:ext cx="9105363" cy="5229573"/>
          </a:xfrm>
          <a:prstGeom prst="rect">
            <a:avLst/>
          </a:prstGeom>
        </p:spPr>
        <p:txBody>
          <a:bodyPr wrap="square">
            <a:spAutoFit/>
          </a:bodyPr>
          <a:lstStyle/>
          <a:p>
            <a:pPr>
              <a:lnSpc>
                <a:spcPct val="107000"/>
              </a:lnSpc>
            </a:pPr>
            <a:r>
              <a:rPr lang="en-US" sz="2400" b="1" u="sng" dirty="0">
                <a:solidFill>
                  <a:srgbClr val="00B050"/>
                </a:solidFill>
                <a:ea typeface="Times New Roman" panose="02020603050405020304" pitchFamily="18" charset="0"/>
                <a:cs typeface="Arial" panose="020B0604020202020204" pitchFamily="34" charset="0"/>
              </a:rPr>
              <a:t>Fortification of foods </a:t>
            </a:r>
            <a:endParaRPr lang="en-US" sz="2400" dirty="0">
              <a:ea typeface="Calibri" panose="020F0502020204030204" pitchFamily="34" charset="0"/>
              <a:cs typeface="Arial" panose="020B0604020202020204" pitchFamily="34" charset="0"/>
            </a:endParaRPr>
          </a:p>
          <a:p>
            <a:pPr>
              <a:lnSpc>
                <a:spcPct val="107000"/>
              </a:lnSpc>
            </a:pPr>
            <a:r>
              <a:rPr lang="en-US" sz="2400" b="1" dirty="0">
                <a:solidFill>
                  <a:srgbClr val="00B050"/>
                </a:solidFill>
                <a:ea typeface="Times New Roman" panose="02020603050405020304" pitchFamily="18" charset="0"/>
                <a:cs typeface="Arial" panose="020B0604020202020204" pitchFamily="34" charset="0"/>
              </a:rPr>
              <a:t>a. can include only iron</a:t>
            </a:r>
            <a:r>
              <a:rPr lang="en-US" sz="2400" dirty="0">
                <a:solidFill>
                  <a:srgbClr val="00B050"/>
                </a:solidFill>
                <a:ea typeface="Times New Roman" panose="02020603050405020304" pitchFamily="18" charset="0"/>
                <a:cs typeface="Arial" panose="020B0604020202020204" pitchFamily="34" charset="0"/>
              </a:rPr>
              <a:t> </a:t>
            </a:r>
            <a:r>
              <a:rPr lang="en-US" sz="2400" dirty="0">
                <a:solidFill>
                  <a:srgbClr val="FF0000"/>
                </a:solidFill>
                <a:ea typeface="Times New Roman" panose="02020603050405020304" pitchFamily="18" charset="0"/>
                <a:cs typeface="Arial" panose="020B0604020202020204" pitchFamily="34" charset="0"/>
              </a:rPr>
              <a:t>(single fortification</a:t>
            </a:r>
            <a:r>
              <a:rPr lang="en-US" sz="2400" dirty="0">
                <a:solidFill>
                  <a:srgbClr val="000000"/>
                </a:solidFill>
                <a:ea typeface="Times New Roman" panose="02020603050405020304" pitchFamily="18" charset="0"/>
                <a:cs typeface="Arial" panose="020B0604020202020204" pitchFamily="34" charset="0"/>
              </a:rPr>
              <a:t>), or it can </a:t>
            </a:r>
            <a:endParaRPr lang="en-US" sz="2400" dirty="0">
              <a:ea typeface="Calibri" panose="020F0502020204030204" pitchFamily="34" charset="0"/>
              <a:cs typeface="Arial" panose="020B0604020202020204" pitchFamily="34" charset="0"/>
            </a:endParaRPr>
          </a:p>
          <a:p>
            <a:pPr>
              <a:lnSpc>
                <a:spcPct val="107000"/>
              </a:lnSpc>
            </a:pPr>
            <a:r>
              <a:rPr lang="en-US" sz="2400" dirty="0">
                <a:solidFill>
                  <a:srgbClr val="000000"/>
                </a:solidFill>
                <a:ea typeface="Times New Roman" panose="02020603050405020304" pitchFamily="18" charset="0"/>
                <a:cs typeface="Arial" panose="020B0604020202020204" pitchFamily="34" charset="0"/>
              </a:rPr>
              <a:t>b. be </a:t>
            </a:r>
            <a:r>
              <a:rPr lang="en-US" sz="2400" dirty="0">
                <a:solidFill>
                  <a:srgbClr val="00B050"/>
                </a:solidFill>
                <a:ea typeface="Times New Roman" panose="02020603050405020304" pitchFamily="18" charset="0"/>
                <a:cs typeface="Arial" panose="020B0604020202020204" pitchFamily="34" charset="0"/>
              </a:rPr>
              <a:t>extended to encompass two or more nutrients</a:t>
            </a:r>
            <a:r>
              <a:rPr lang="en-US" sz="2400" dirty="0">
                <a:solidFill>
                  <a:srgbClr val="000000"/>
                </a:solidFill>
                <a:ea typeface="Times New Roman" panose="02020603050405020304" pitchFamily="18" charset="0"/>
                <a:cs typeface="Arial" panose="020B0604020202020204" pitchFamily="34" charset="0"/>
              </a:rPr>
              <a:t> </a:t>
            </a:r>
            <a:r>
              <a:rPr lang="en-US" sz="2400" dirty="0">
                <a:solidFill>
                  <a:srgbClr val="FF0000"/>
                </a:solidFill>
                <a:ea typeface="Times New Roman" panose="02020603050405020304" pitchFamily="18" charset="0"/>
                <a:cs typeface="Arial" panose="020B0604020202020204" pitchFamily="34" charset="0"/>
              </a:rPr>
              <a:t>(multiple fortification</a:t>
            </a:r>
            <a:r>
              <a:rPr lang="en-US" sz="2400" dirty="0">
                <a:solidFill>
                  <a:srgbClr val="000000"/>
                </a:solidFill>
                <a:ea typeface="Times New Roman" panose="02020603050405020304" pitchFamily="18" charset="0"/>
                <a:cs typeface="Arial" panose="020B0604020202020204" pitchFamily="34" charset="0"/>
              </a:rPr>
              <a:t>). </a:t>
            </a:r>
            <a:endParaRPr lang="en-US" sz="2400" dirty="0">
              <a:ea typeface="Calibri" panose="020F0502020204030204" pitchFamily="34" charset="0"/>
              <a:cs typeface="Arial" panose="020B0604020202020204" pitchFamily="34" charset="0"/>
            </a:endParaRPr>
          </a:p>
          <a:p>
            <a:pPr>
              <a:lnSpc>
                <a:spcPct val="107000"/>
              </a:lnSpc>
            </a:pPr>
            <a:r>
              <a:rPr lang="en-US" sz="2400" dirty="0">
                <a:solidFill>
                  <a:srgbClr val="000000"/>
                </a:solidFill>
                <a:ea typeface="Times New Roman" panose="02020603050405020304" pitchFamily="18" charset="0"/>
                <a:cs typeface="Arial" panose="020B0604020202020204" pitchFamily="34" charset="0"/>
              </a:rPr>
              <a:t>It can use a variety of iron compounds and </a:t>
            </a:r>
            <a:r>
              <a:rPr lang="en-US" sz="2400" dirty="0" smtClean="0">
                <a:solidFill>
                  <a:srgbClr val="000000"/>
                </a:solidFill>
                <a:ea typeface="Times New Roman" panose="02020603050405020304" pitchFamily="18" charset="0"/>
                <a:cs typeface="Arial" panose="020B0604020202020204" pitchFamily="34" charset="0"/>
              </a:rPr>
              <a:t>vehicles</a:t>
            </a:r>
          </a:p>
          <a:p>
            <a:pPr>
              <a:lnSpc>
                <a:spcPct val="107000"/>
              </a:lnSpc>
            </a:pPr>
            <a:endParaRPr lang="en-US" sz="2400" b="1" u="sng" dirty="0" smtClean="0">
              <a:solidFill>
                <a:srgbClr val="FF0000"/>
              </a:solidFill>
              <a:ea typeface="Times New Roman" panose="02020603050405020304" pitchFamily="18" charset="0"/>
              <a:cs typeface="Arial" panose="020B0604020202020204" pitchFamily="34" charset="0"/>
            </a:endParaRPr>
          </a:p>
          <a:p>
            <a:pPr>
              <a:lnSpc>
                <a:spcPct val="107000"/>
              </a:lnSpc>
            </a:pPr>
            <a:r>
              <a:rPr lang="en-US" sz="2400" b="1" u="sng" dirty="0" smtClean="0">
                <a:solidFill>
                  <a:srgbClr val="FF0000"/>
                </a:solidFill>
                <a:ea typeface="Times New Roman" panose="02020603050405020304" pitchFamily="18" charset="0"/>
                <a:cs typeface="Arial" panose="020B0604020202020204" pitchFamily="34" charset="0"/>
              </a:rPr>
              <a:t>For </a:t>
            </a:r>
            <a:r>
              <a:rPr lang="en-US" sz="2400" b="1" u="sng" dirty="0">
                <a:solidFill>
                  <a:srgbClr val="FF0000"/>
                </a:solidFill>
                <a:ea typeface="Times New Roman" panose="02020603050405020304" pitchFamily="18" charset="0"/>
                <a:cs typeface="Arial" panose="020B0604020202020204" pitchFamily="34" charset="0"/>
              </a:rPr>
              <a:t>fortification of any kind to be effective</a:t>
            </a:r>
            <a:r>
              <a:rPr lang="en-US" sz="2400" b="1" u="sng" dirty="0" smtClean="0">
                <a:solidFill>
                  <a:srgbClr val="FF0000"/>
                </a:solidFill>
                <a:ea typeface="Times New Roman" panose="02020603050405020304" pitchFamily="18" charset="0"/>
                <a:cs typeface="Arial" panose="020B0604020202020204" pitchFamily="34" charset="0"/>
              </a:rPr>
              <a:t>,</a:t>
            </a:r>
          </a:p>
          <a:p>
            <a:pPr>
              <a:lnSpc>
                <a:spcPct val="107000"/>
              </a:lnSpc>
            </a:pPr>
            <a:r>
              <a:rPr lang="en-US" sz="2400" b="1" u="sng" dirty="0" smtClean="0">
                <a:solidFill>
                  <a:srgbClr val="FF0000"/>
                </a:solidFill>
                <a:ea typeface="Times New Roman" panose="02020603050405020304" pitchFamily="18" charset="0"/>
                <a:cs typeface="Arial" panose="020B0604020202020204" pitchFamily="34" charset="0"/>
              </a:rPr>
              <a:t> </a:t>
            </a:r>
            <a:r>
              <a:rPr lang="en-US" sz="2400" b="1" u="sng" dirty="0">
                <a:solidFill>
                  <a:srgbClr val="FF0000"/>
                </a:solidFill>
                <a:ea typeface="Times New Roman" panose="02020603050405020304" pitchFamily="18" charset="0"/>
                <a:cs typeface="Arial" panose="020B0604020202020204" pitchFamily="34" charset="0"/>
              </a:rPr>
              <a:t>three essential factors are necessary</a:t>
            </a:r>
            <a:r>
              <a:rPr lang="en-US" sz="2400" b="1" dirty="0" smtClean="0">
                <a:solidFill>
                  <a:srgbClr val="FF0000"/>
                </a:solidFill>
                <a:ea typeface="Times New Roman" panose="02020603050405020304" pitchFamily="18" charset="0"/>
                <a:cs typeface="Arial" panose="020B0604020202020204" pitchFamily="34" charset="0"/>
              </a:rPr>
              <a:t>:</a:t>
            </a:r>
          </a:p>
          <a:p>
            <a:pPr>
              <a:lnSpc>
                <a:spcPct val="107000"/>
              </a:lnSpc>
            </a:pPr>
            <a:r>
              <a:rPr lang="en-US" sz="2400" dirty="0" smtClean="0">
                <a:solidFill>
                  <a:srgbClr val="FF0000"/>
                </a:solidFill>
                <a:ea typeface="Times New Roman" panose="02020603050405020304" pitchFamily="18" charset="0"/>
                <a:cs typeface="Arial" panose="020B0604020202020204" pitchFamily="34" charset="0"/>
              </a:rPr>
              <a:t> </a:t>
            </a:r>
            <a:r>
              <a:rPr lang="en-US" sz="2400" b="1" dirty="0">
                <a:solidFill>
                  <a:srgbClr val="00B050"/>
                </a:solidFill>
                <a:ea typeface="Times New Roman" panose="02020603050405020304" pitchFamily="18" charset="0"/>
                <a:cs typeface="Arial" panose="020B0604020202020204" pitchFamily="34" charset="0"/>
              </a:rPr>
              <a:t>(1) </a:t>
            </a:r>
            <a:r>
              <a:rPr lang="en-US" sz="2400" b="1" dirty="0">
                <a:ea typeface="Times New Roman" panose="02020603050405020304" pitchFamily="18" charset="0"/>
                <a:cs typeface="Arial" panose="020B0604020202020204" pitchFamily="34" charset="0"/>
              </a:rPr>
              <a:t>an effective and affordable iron compound must be available and acceptable</a:t>
            </a:r>
            <a:r>
              <a:rPr lang="en-US" sz="2400" dirty="0">
                <a:ea typeface="Times New Roman" panose="02020603050405020304" pitchFamily="18" charset="0"/>
                <a:cs typeface="Arial" panose="020B0604020202020204" pitchFamily="34" charset="0"/>
              </a:rPr>
              <a:t>; </a:t>
            </a:r>
            <a:endParaRPr lang="en-US" sz="2400" dirty="0" smtClean="0">
              <a:ea typeface="Times New Roman" panose="02020603050405020304" pitchFamily="18" charset="0"/>
              <a:cs typeface="Arial" panose="020B0604020202020204" pitchFamily="34" charset="0"/>
            </a:endParaRPr>
          </a:p>
          <a:p>
            <a:pPr>
              <a:lnSpc>
                <a:spcPct val="107000"/>
              </a:lnSpc>
            </a:pPr>
            <a:r>
              <a:rPr lang="en-US" sz="2400" dirty="0" smtClean="0">
                <a:solidFill>
                  <a:srgbClr val="000000"/>
                </a:solidFill>
                <a:ea typeface="Times New Roman" panose="02020603050405020304" pitchFamily="18" charset="0"/>
                <a:cs typeface="Arial" panose="020B0604020202020204" pitchFamily="34" charset="0"/>
              </a:rPr>
              <a:t>(</a:t>
            </a:r>
            <a:r>
              <a:rPr lang="en-US" sz="2400" dirty="0">
                <a:solidFill>
                  <a:srgbClr val="000000"/>
                </a:solidFill>
                <a:ea typeface="Times New Roman" panose="02020603050405020304" pitchFamily="18" charset="0"/>
                <a:cs typeface="Arial" panose="020B0604020202020204" pitchFamily="34" charset="0"/>
              </a:rPr>
              <a:t>2) </a:t>
            </a:r>
            <a:r>
              <a:rPr lang="en-US" sz="2400" b="1" dirty="0">
                <a:solidFill>
                  <a:srgbClr val="00B050"/>
                </a:solidFill>
                <a:ea typeface="Times New Roman" panose="02020603050405020304" pitchFamily="18" charset="0"/>
                <a:cs typeface="Arial" panose="020B0604020202020204" pitchFamily="34" charset="0"/>
              </a:rPr>
              <a:t>a </a:t>
            </a:r>
            <a:r>
              <a:rPr lang="en-US" sz="2400" b="1" dirty="0">
                <a:ea typeface="Times New Roman" panose="02020603050405020304" pitchFamily="18" charset="0"/>
                <a:cs typeface="Arial" panose="020B0604020202020204" pitchFamily="34" charset="0"/>
              </a:rPr>
              <a:t>food vehicle must also be available and accessible</a:t>
            </a:r>
            <a:r>
              <a:rPr lang="en-US" sz="2400" dirty="0">
                <a:solidFill>
                  <a:srgbClr val="000000"/>
                </a:solidFill>
                <a:ea typeface="Times New Roman" panose="02020603050405020304" pitchFamily="18" charset="0"/>
                <a:cs typeface="Arial" panose="020B0604020202020204" pitchFamily="34" charset="0"/>
              </a:rPr>
              <a:t>; and </a:t>
            </a:r>
            <a:endParaRPr lang="en-US" sz="2400" dirty="0">
              <a:ea typeface="Calibri" panose="020F0502020204030204" pitchFamily="34" charset="0"/>
              <a:cs typeface="Arial" panose="020B0604020202020204" pitchFamily="34" charset="0"/>
            </a:endParaRPr>
          </a:p>
          <a:p>
            <a:pPr>
              <a:lnSpc>
                <a:spcPct val="107000"/>
              </a:lnSpc>
            </a:pPr>
            <a:r>
              <a:rPr lang="en-US" sz="2400" dirty="0">
                <a:solidFill>
                  <a:srgbClr val="000000"/>
                </a:solidFill>
                <a:ea typeface="Times New Roman" panose="02020603050405020304" pitchFamily="18" charset="0"/>
                <a:cs typeface="Arial" panose="020B0604020202020204" pitchFamily="34" charset="0"/>
              </a:rPr>
              <a:t>(3</a:t>
            </a:r>
            <a:r>
              <a:rPr lang="en-US" sz="2400" dirty="0">
                <a:ea typeface="Times New Roman" panose="02020603050405020304" pitchFamily="18" charset="0"/>
                <a:cs typeface="Arial" panose="020B0604020202020204" pitchFamily="34" charset="0"/>
              </a:rPr>
              <a:t>) </a:t>
            </a:r>
            <a:r>
              <a:rPr lang="en-US" sz="2400" b="1" dirty="0">
                <a:ea typeface="Times New Roman" panose="02020603050405020304" pitchFamily="18" charset="0"/>
                <a:cs typeface="Arial" panose="020B0604020202020204" pitchFamily="34" charset="0"/>
              </a:rPr>
              <a:t>detailed production instructions and monitoring procedures must be in place and enforced by law</a:t>
            </a:r>
            <a:r>
              <a:rPr lang="en-US" sz="2400" dirty="0">
                <a:ea typeface="Times New Roman" panose="02020603050405020304" pitchFamily="18" charset="0"/>
                <a:cs typeface="Arial" panose="020B0604020202020204" pitchFamily="34" charset="0"/>
              </a:rPr>
              <a:t>.</a:t>
            </a:r>
            <a:endParaRPr lang="en-US" sz="2400" dirty="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690205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9244" y="665069"/>
            <a:ext cx="8435663" cy="5022080"/>
          </a:xfrm>
          <a:prstGeom prst="rect">
            <a:avLst/>
          </a:prstGeom>
        </p:spPr>
        <p:txBody>
          <a:bodyPr wrap="square">
            <a:spAutoFit/>
          </a:bodyPr>
          <a:lstStyle/>
          <a:p>
            <a:pPr>
              <a:lnSpc>
                <a:spcPct val="107000"/>
              </a:lnSpc>
              <a:spcBef>
                <a:spcPts val="830"/>
              </a:spcBef>
              <a:spcAft>
                <a:spcPts val="830"/>
              </a:spcAft>
            </a:pPr>
            <a:r>
              <a:rPr lang="en-US" sz="2400" b="1" u="sng" dirty="0">
                <a:solidFill>
                  <a:srgbClr val="FF0000"/>
                </a:solidFill>
                <a:ea typeface="Times New Roman" panose="02020603050405020304" pitchFamily="18" charset="0"/>
                <a:cs typeface="Arial" panose="020B0604020202020204" pitchFamily="34" charset="0"/>
              </a:rPr>
              <a:t>A variety of foods have been used for iron fortification</a:t>
            </a:r>
            <a:r>
              <a:rPr lang="en-US" sz="2400" dirty="0">
                <a:solidFill>
                  <a:srgbClr val="000000"/>
                </a:solidFill>
                <a:ea typeface="Times New Roman" panose="02020603050405020304" pitchFamily="18" charset="0"/>
                <a:cs typeface="Arial" panose="020B0604020202020204" pitchFamily="34" charset="0"/>
              </a:rPr>
              <a:t>. </a:t>
            </a:r>
            <a:endParaRPr lang="en-US" sz="2400" dirty="0">
              <a:ea typeface="Calibri" panose="020F0502020204030204" pitchFamily="34" charset="0"/>
              <a:cs typeface="Arial" panose="020B0604020202020204" pitchFamily="34" charset="0"/>
            </a:endParaRPr>
          </a:p>
          <a:p>
            <a:pPr marL="342900" indent="-342900">
              <a:buFont typeface="Wingdings" panose="05000000000000000000" pitchFamily="2" charset="2"/>
              <a:buChar char="§"/>
            </a:pPr>
            <a:r>
              <a:rPr lang="en-US" sz="2400" dirty="0">
                <a:ea typeface="Times New Roman" panose="02020603050405020304" pitchFamily="18" charset="0"/>
                <a:cs typeface="Arial" panose="020B0604020202020204" pitchFamily="34" charset="0"/>
              </a:rPr>
              <a:t>Ideally, </a:t>
            </a:r>
            <a:r>
              <a:rPr lang="en-US" sz="2400" b="1" dirty="0">
                <a:ea typeface="Times New Roman" panose="02020603050405020304" pitchFamily="18" charset="0"/>
                <a:cs typeface="Arial" panose="020B0604020202020204" pitchFamily="34" charset="0"/>
              </a:rPr>
              <a:t>the food selected is consumed regularly in sufficient, stable quantities by the target populations and is </a:t>
            </a:r>
            <a:r>
              <a:rPr lang="en-US" sz="2400" b="1" dirty="0">
                <a:solidFill>
                  <a:srgbClr val="1F4E79"/>
                </a:solidFill>
                <a:ea typeface="Times New Roman" panose="02020603050405020304" pitchFamily="18" charset="0"/>
                <a:cs typeface="Arial" panose="020B0604020202020204" pitchFamily="34" charset="0"/>
              </a:rPr>
              <a:t>centrally processed</a:t>
            </a:r>
            <a:r>
              <a:rPr lang="en-US" sz="2400" b="1" dirty="0" smtClean="0">
                <a:solidFill>
                  <a:srgbClr val="00B050"/>
                </a:solidFill>
                <a:ea typeface="Times New Roman" panose="02020603050405020304" pitchFamily="18" charset="0"/>
                <a:cs typeface="Arial" panose="020B0604020202020204" pitchFamily="34" charset="0"/>
              </a:rPr>
              <a:t>,</a:t>
            </a:r>
          </a:p>
          <a:p>
            <a:pPr marL="342900" indent="-342900">
              <a:buFont typeface="Wingdings" panose="05000000000000000000" pitchFamily="2" charset="2"/>
              <a:buChar char="§"/>
            </a:pPr>
            <a:r>
              <a:rPr lang="en-US" sz="2400" b="1" dirty="0" smtClean="0">
                <a:solidFill>
                  <a:srgbClr val="00B050"/>
                </a:solidFill>
                <a:ea typeface="Times New Roman" panose="02020603050405020304" pitchFamily="18" charset="0"/>
                <a:cs typeface="Arial" panose="020B0604020202020204" pitchFamily="34" charset="0"/>
              </a:rPr>
              <a:t> </a:t>
            </a:r>
            <a:r>
              <a:rPr lang="en-US" sz="2400" b="1" dirty="0">
                <a:solidFill>
                  <a:srgbClr val="1F4E79"/>
                </a:solidFill>
                <a:ea typeface="Times New Roman" panose="02020603050405020304" pitchFamily="18" charset="0"/>
                <a:cs typeface="Arial" panose="020B0604020202020204" pitchFamily="34" charset="0"/>
              </a:rPr>
              <a:t>easy to fortify</a:t>
            </a:r>
            <a:r>
              <a:rPr lang="en-US" sz="2400" dirty="0">
                <a:solidFill>
                  <a:srgbClr val="000000"/>
                </a:solidFill>
                <a:ea typeface="Times New Roman" panose="02020603050405020304" pitchFamily="18" charset="0"/>
                <a:cs typeface="Arial" panose="020B0604020202020204" pitchFamily="34" charset="0"/>
              </a:rPr>
              <a:t>, </a:t>
            </a:r>
            <a:endParaRPr lang="en-US" sz="2400" dirty="0" smtClean="0">
              <a:solidFill>
                <a:srgbClr val="000000"/>
              </a:solidFill>
              <a:ea typeface="Times New Roman" panose="02020603050405020304" pitchFamily="18" charset="0"/>
              <a:cs typeface="Arial" panose="020B0604020202020204" pitchFamily="34" charset="0"/>
            </a:endParaRPr>
          </a:p>
          <a:p>
            <a:pPr marL="342900" indent="-342900">
              <a:buFont typeface="Wingdings" panose="05000000000000000000" pitchFamily="2" charset="2"/>
              <a:buChar char="§"/>
            </a:pPr>
            <a:r>
              <a:rPr lang="en-US" sz="2400" b="1" dirty="0" smtClean="0">
                <a:solidFill>
                  <a:srgbClr val="1F4E79"/>
                </a:solidFill>
                <a:ea typeface="Times New Roman" panose="02020603050405020304" pitchFamily="18" charset="0"/>
                <a:cs typeface="Arial" panose="020B0604020202020204" pitchFamily="34" charset="0"/>
              </a:rPr>
              <a:t>stable </a:t>
            </a:r>
            <a:r>
              <a:rPr lang="en-US" sz="2400" b="1" dirty="0">
                <a:solidFill>
                  <a:srgbClr val="1F4E79"/>
                </a:solidFill>
                <a:ea typeface="Times New Roman" panose="02020603050405020304" pitchFamily="18" charset="0"/>
                <a:cs typeface="Arial" panose="020B0604020202020204" pitchFamily="34" charset="0"/>
              </a:rPr>
              <a:t>in storage</a:t>
            </a:r>
            <a:r>
              <a:rPr lang="en-US" sz="2400" dirty="0" smtClean="0">
                <a:solidFill>
                  <a:srgbClr val="00B050"/>
                </a:solidFill>
                <a:ea typeface="Times New Roman" panose="02020603050405020304" pitchFamily="18" charset="0"/>
                <a:cs typeface="Arial" panose="020B0604020202020204" pitchFamily="34" charset="0"/>
              </a:rPr>
              <a:t>,</a:t>
            </a:r>
          </a:p>
          <a:p>
            <a:pPr marL="342900" indent="-342900">
              <a:buFont typeface="Wingdings" panose="05000000000000000000" pitchFamily="2" charset="2"/>
              <a:buChar char="§"/>
            </a:pPr>
            <a:r>
              <a:rPr lang="en-US" sz="2400" dirty="0" smtClean="0">
                <a:solidFill>
                  <a:srgbClr val="00B050"/>
                </a:solidFill>
                <a:ea typeface="Times New Roman" panose="02020603050405020304" pitchFamily="18" charset="0"/>
                <a:cs typeface="Arial" panose="020B0604020202020204" pitchFamily="34" charset="0"/>
              </a:rPr>
              <a:t> </a:t>
            </a:r>
            <a:r>
              <a:rPr lang="en-US" sz="2400" b="1" dirty="0">
                <a:ea typeface="Times New Roman" panose="02020603050405020304" pitchFamily="18" charset="0"/>
                <a:cs typeface="Arial" panose="020B0604020202020204" pitchFamily="34" charset="0"/>
              </a:rPr>
              <a:t>inelastic to price,</a:t>
            </a:r>
            <a:r>
              <a:rPr lang="en-US" sz="2400" dirty="0">
                <a:ea typeface="Times New Roman" panose="02020603050405020304" pitchFamily="18" charset="0"/>
                <a:cs typeface="Arial" panose="020B0604020202020204" pitchFamily="34" charset="0"/>
              </a:rPr>
              <a:t> </a:t>
            </a:r>
            <a:endParaRPr lang="en-US" sz="2400" dirty="0" smtClean="0">
              <a:ea typeface="Times New Roman" panose="02020603050405020304" pitchFamily="18" charset="0"/>
              <a:cs typeface="Arial" panose="020B0604020202020204" pitchFamily="34" charset="0"/>
            </a:endParaRPr>
          </a:p>
          <a:p>
            <a:pPr marL="342900" indent="-342900">
              <a:buFont typeface="Wingdings" panose="05000000000000000000" pitchFamily="2" charset="2"/>
              <a:buChar char="§"/>
            </a:pPr>
            <a:r>
              <a:rPr lang="en-US" sz="2400" b="1" dirty="0" smtClean="0">
                <a:ea typeface="Times New Roman" panose="02020603050405020304" pitchFamily="18" charset="0"/>
                <a:cs typeface="Arial" panose="020B0604020202020204" pitchFamily="34" charset="0"/>
              </a:rPr>
              <a:t>minimally </a:t>
            </a:r>
            <a:r>
              <a:rPr lang="en-US" sz="2400" b="1" dirty="0">
                <a:ea typeface="Times New Roman" panose="02020603050405020304" pitchFamily="18" charset="0"/>
                <a:cs typeface="Arial" panose="020B0604020202020204" pitchFamily="34" charset="0"/>
              </a:rPr>
              <a:t>altered by the addition of the </a:t>
            </a:r>
            <a:r>
              <a:rPr lang="en-US" sz="2400" b="1" dirty="0" err="1">
                <a:ea typeface="Times New Roman" panose="02020603050405020304" pitchFamily="18" charset="0"/>
                <a:cs typeface="Arial" panose="020B0604020202020204" pitchFamily="34" charset="0"/>
              </a:rPr>
              <a:t>fortificant</a:t>
            </a:r>
            <a:r>
              <a:rPr lang="en-US" sz="2400" dirty="0">
                <a:ea typeface="Times New Roman" panose="02020603050405020304" pitchFamily="18" charset="0"/>
                <a:cs typeface="Arial" panose="020B0604020202020204" pitchFamily="34" charset="0"/>
              </a:rPr>
              <a:t>, </a:t>
            </a:r>
            <a:r>
              <a:rPr lang="en-US" sz="2400" dirty="0">
                <a:solidFill>
                  <a:srgbClr val="00B050"/>
                </a:solidFill>
                <a:ea typeface="Times New Roman" panose="02020603050405020304" pitchFamily="18" charset="0"/>
                <a:cs typeface="Arial" panose="020B0604020202020204" pitchFamily="34" charset="0"/>
              </a:rPr>
              <a:t>and </a:t>
            </a:r>
            <a:endParaRPr lang="en-US" sz="2400" dirty="0" smtClean="0">
              <a:solidFill>
                <a:srgbClr val="00B050"/>
              </a:solidFill>
              <a:ea typeface="Times New Roman" panose="02020603050405020304" pitchFamily="18" charset="0"/>
              <a:cs typeface="Arial" panose="020B0604020202020204" pitchFamily="34" charset="0"/>
            </a:endParaRPr>
          </a:p>
          <a:p>
            <a:pPr marL="342900" indent="-342900">
              <a:buFont typeface="Wingdings" panose="05000000000000000000" pitchFamily="2" charset="2"/>
              <a:buChar char="§"/>
            </a:pPr>
            <a:r>
              <a:rPr lang="en-US" sz="2400" dirty="0" smtClean="0">
                <a:ea typeface="Times New Roman" panose="02020603050405020304" pitchFamily="18" charset="0"/>
                <a:cs typeface="Arial" panose="020B0604020202020204" pitchFamily="34" charset="0"/>
              </a:rPr>
              <a:t>amenable </a:t>
            </a:r>
            <a:r>
              <a:rPr lang="en-US" sz="2400" dirty="0">
                <a:ea typeface="Times New Roman" panose="02020603050405020304" pitchFamily="18" charset="0"/>
                <a:cs typeface="Arial" panose="020B0604020202020204" pitchFamily="34" charset="0"/>
              </a:rPr>
              <a:t>to proper regulation and monitoring. </a:t>
            </a:r>
            <a:endParaRPr lang="en-US" sz="2400" dirty="0">
              <a:ea typeface="Calibri" panose="020F0502020204030204" pitchFamily="34" charset="0"/>
              <a:cs typeface="Arial" panose="020B0604020202020204" pitchFamily="34" charset="0"/>
            </a:endParaRPr>
          </a:p>
          <a:p>
            <a:r>
              <a:rPr lang="en-US" sz="2400" dirty="0">
                <a:solidFill>
                  <a:srgbClr val="000000"/>
                </a:solidFill>
                <a:ea typeface="Times New Roman" panose="02020603050405020304" pitchFamily="18" charset="0"/>
              </a:rPr>
              <a:t>The food that is </a:t>
            </a:r>
            <a:r>
              <a:rPr lang="en-US" sz="2400" dirty="0">
                <a:solidFill>
                  <a:srgbClr val="00B050"/>
                </a:solidFill>
                <a:ea typeface="Times New Roman" panose="02020603050405020304" pitchFamily="18" charset="0"/>
              </a:rPr>
              <a:t>used also needs to be priced </a:t>
            </a:r>
            <a:r>
              <a:rPr lang="en-US" sz="2400" dirty="0">
                <a:solidFill>
                  <a:srgbClr val="000000"/>
                </a:solidFill>
                <a:ea typeface="Times New Roman" panose="02020603050405020304" pitchFamily="18" charset="0"/>
              </a:rPr>
              <a:t>so that an increment in cost of the fortified product, including packaging, can be absorbed by the population, the government, the producer, or the retailer, or in some combination of these groups</a:t>
            </a:r>
            <a:endParaRPr lang="ar-JO" sz="2400" dirty="0"/>
          </a:p>
        </p:txBody>
      </p:sp>
    </p:spTree>
    <p:extLst>
      <p:ext uri="{BB962C8B-B14F-4D97-AF65-F5344CB8AC3E}">
        <p14:creationId xmlns:p14="http://schemas.microsoft.com/office/powerpoint/2010/main" val="36684782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04813"/>
            <a:ext cx="9144000" cy="6337300"/>
          </a:xfrm>
          <a:prstGeom prst="rect">
            <a:avLst/>
          </a:prstGeom>
          <a:noFill/>
          <a:ln>
            <a:noFill/>
          </a:ln>
          <a:effectLst>
            <a:glow rad="127000">
              <a:schemeClr val="accent1"/>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lgn="ctr">
                <a:solidFill>
                  <a:srgbClr val="000000"/>
                </a:solidFill>
                <a:prstDash val="sysDot"/>
                <a:miter lim="800000"/>
                <a:headEnd/>
                <a:tailEnd/>
              </a14:hiddenLine>
            </a:ext>
          </a:extLst>
        </p:spPr>
      </p:pic>
    </p:spTree>
    <p:extLst>
      <p:ext uri="{BB962C8B-B14F-4D97-AF65-F5344CB8AC3E}">
        <p14:creationId xmlns:p14="http://schemas.microsoft.com/office/powerpoint/2010/main" val="32721706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5909" y="117519"/>
            <a:ext cx="8770513" cy="6517682"/>
          </a:xfrm>
          <a:prstGeom prst="rect">
            <a:avLst/>
          </a:prstGeom>
        </p:spPr>
        <p:txBody>
          <a:bodyPr wrap="square">
            <a:spAutoFit/>
          </a:bodyPr>
          <a:lstStyle/>
          <a:p>
            <a:pPr>
              <a:lnSpc>
                <a:spcPct val="107000"/>
              </a:lnSpc>
            </a:pPr>
            <a:endParaRPr lang="en-US" sz="2400" b="1" dirty="0">
              <a:effectLst/>
              <a:latin typeface="Calibri" panose="020F0502020204030204" pitchFamily="34" charset="0"/>
              <a:ea typeface="Calibri" panose="020F0502020204030204" pitchFamily="34" charset="0"/>
              <a:cs typeface="Calibri" panose="020F0502020204030204" pitchFamily="34" charset="0"/>
            </a:endParaRPr>
          </a:p>
          <a:p>
            <a:pPr marL="342900" indent="-342900">
              <a:lnSpc>
                <a:spcPct val="107000"/>
              </a:lnSpc>
              <a:buFont typeface="Wingdings" panose="05000000000000000000" pitchFamily="2" charset="2"/>
              <a:buChar char="q"/>
            </a:pPr>
            <a:r>
              <a:rPr lang="en-US" sz="2400" dirty="0" smtClean="0">
                <a:solidFill>
                  <a:srgbClr val="002060"/>
                </a:solidFill>
                <a:ea typeface="Calibri" panose="020F0502020204030204" pitchFamily="34" charset="0"/>
                <a:cs typeface="Arial" panose="020B0604020202020204" pitchFamily="34" charset="0"/>
              </a:rPr>
              <a:t>Anemia is the result of a wide variety of causes that can be isolated</a:t>
            </a:r>
            <a:r>
              <a:rPr lang="en-US" sz="2400" dirty="0" smtClean="0">
                <a:solidFill>
                  <a:srgbClr val="7030A0"/>
                </a:solidFill>
                <a:ea typeface="Calibri" panose="020F0502020204030204" pitchFamily="34" charset="0"/>
                <a:cs typeface="Arial" panose="020B0604020202020204" pitchFamily="34" charset="0"/>
              </a:rPr>
              <a:t>,.</a:t>
            </a:r>
          </a:p>
          <a:p>
            <a:pPr marL="342900" indent="-342900">
              <a:lnSpc>
                <a:spcPct val="107000"/>
              </a:lnSpc>
              <a:buFont typeface="Wingdings" panose="05000000000000000000" pitchFamily="2" charset="2"/>
              <a:buChar char="q"/>
            </a:pPr>
            <a:r>
              <a:rPr lang="en-US" sz="2400" dirty="0" smtClean="0">
                <a:solidFill>
                  <a:srgbClr val="7030A0"/>
                </a:solidFill>
                <a:ea typeface="Calibri" panose="020F0502020204030204" pitchFamily="34" charset="0"/>
                <a:cs typeface="Arial" panose="020B0604020202020204" pitchFamily="34" charset="0"/>
              </a:rPr>
              <a:t> </a:t>
            </a:r>
            <a:r>
              <a:rPr lang="en-US" sz="2400" b="1" dirty="0" smtClean="0">
                <a:solidFill>
                  <a:srgbClr val="FF0000"/>
                </a:solidFill>
                <a:ea typeface="Calibri" panose="020F0502020204030204" pitchFamily="34" charset="0"/>
                <a:cs typeface="Arial" panose="020B0604020202020204" pitchFamily="34" charset="0"/>
              </a:rPr>
              <a:t>Globally</a:t>
            </a:r>
            <a:r>
              <a:rPr lang="en-US" sz="2400" dirty="0" smtClean="0">
                <a:ea typeface="Calibri" panose="020F0502020204030204" pitchFamily="34" charset="0"/>
                <a:cs typeface="Arial" panose="020B0604020202020204" pitchFamily="34" charset="0"/>
              </a:rPr>
              <a:t>, the most significant contributor to the onset of</a:t>
            </a:r>
          </a:p>
          <a:p>
            <a:pPr marL="342900" indent="-342900">
              <a:lnSpc>
                <a:spcPct val="107000"/>
              </a:lnSpc>
              <a:buFont typeface="Wingdings" panose="05000000000000000000" pitchFamily="2" charset="2"/>
              <a:buChar char="v"/>
            </a:pPr>
            <a:r>
              <a:rPr lang="en-US" sz="2400" dirty="0" smtClean="0">
                <a:ea typeface="Calibri" panose="020F0502020204030204" pitchFamily="34" charset="0"/>
                <a:cs typeface="Arial" panose="020B0604020202020204" pitchFamily="34" charset="0"/>
              </a:rPr>
              <a:t> </a:t>
            </a:r>
            <a:r>
              <a:rPr lang="en-US" sz="2400" b="1" dirty="0" err="1" smtClean="0">
                <a:solidFill>
                  <a:srgbClr val="FF0000"/>
                </a:solidFill>
                <a:ea typeface="Calibri" panose="020F0502020204030204" pitchFamily="34" charset="0"/>
                <a:cs typeface="Arial" panose="020B0604020202020204" pitchFamily="34" charset="0"/>
              </a:rPr>
              <a:t>anaemia</a:t>
            </a:r>
            <a:r>
              <a:rPr lang="en-US" sz="2400" b="1" dirty="0" smtClean="0">
                <a:solidFill>
                  <a:srgbClr val="FF0000"/>
                </a:solidFill>
                <a:ea typeface="Calibri" panose="020F0502020204030204" pitchFamily="34" charset="0"/>
                <a:cs typeface="Arial" panose="020B0604020202020204" pitchFamily="34" charset="0"/>
              </a:rPr>
              <a:t> is iron deficiency (IDA)</a:t>
            </a:r>
          </a:p>
          <a:p>
            <a:pPr marL="342900" indent="-342900">
              <a:lnSpc>
                <a:spcPct val="107000"/>
              </a:lnSpc>
              <a:buFont typeface="Wingdings" panose="05000000000000000000" pitchFamily="2" charset="2"/>
              <a:buChar char="v"/>
            </a:pPr>
            <a:r>
              <a:rPr lang="en-US" sz="2400" b="1" dirty="0" smtClean="0">
                <a:solidFill>
                  <a:srgbClr val="002060"/>
                </a:solidFill>
                <a:ea typeface="Calibri" panose="020F0502020204030204" pitchFamily="34" charset="0"/>
                <a:cs typeface="Arial" panose="020B0604020202020204" pitchFamily="34" charset="0"/>
              </a:rPr>
              <a:t>so that IDA and anemia are often used synonymously and </a:t>
            </a:r>
          </a:p>
          <a:p>
            <a:pPr>
              <a:lnSpc>
                <a:spcPct val="107000"/>
              </a:lnSpc>
            </a:pPr>
            <a:endParaRPr lang="en-US" sz="2400" b="1" dirty="0" smtClean="0">
              <a:solidFill>
                <a:srgbClr val="002060"/>
              </a:solidFill>
              <a:ea typeface="Calibri" panose="020F0502020204030204" pitchFamily="34" charset="0"/>
              <a:cs typeface="Arial" panose="020B0604020202020204" pitchFamily="34" charset="0"/>
            </a:endParaRPr>
          </a:p>
          <a:p>
            <a:pPr marL="342900" indent="-342900">
              <a:lnSpc>
                <a:spcPct val="107000"/>
              </a:lnSpc>
              <a:buFont typeface="Wingdings" panose="05000000000000000000" pitchFamily="2" charset="2"/>
              <a:buChar char="v"/>
            </a:pPr>
            <a:r>
              <a:rPr lang="en-US" sz="2400" dirty="0" smtClean="0">
                <a:ea typeface="Calibri" panose="020F0502020204030204" pitchFamily="34" charset="0"/>
                <a:cs typeface="Arial" panose="020B0604020202020204" pitchFamily="34" charset="0"/>
              </a:rPr>
              <a:t>the </a:t>
            </a:r>
            <a:r>
              <a:rPr lang="en-US" sz="2400" b="1" dirty="0" smtClean="0">
                <a:ea typeface="Calibri" panose="020F0502020204030204" pitchFamily="34" charset="0"/>
                <a:cs typeface="Arial" panose="020B0604020202020204" pitchFamily="34" charset="0"/>
              </a:rPr>
              <a:t>prevalence of </a:t>
            </a:r>
            <a:r>
              <a:rPr lang="en-US" sz="2400" b="1" dirty="0" err="1" smtClean="0">
                <a:ea typeface="Calibri" panose="020F0502020204030204" pitchFamily="34" charset="0"/>
                <a:cs typeface="Arial" panose="020B0604020202020204" pitchFamily="34" charset="0"/>
              </a:rPr>
              <a:t>anaemia</a:t>
            </a:r>
            <a:r>
              <a:rPr lang="en-US" sz="2400" dirty="0" smtClean="0">
                <a:ea typeface="Calibri" panose="020F0502020204030204" pitchFamily="34" charset="0"/>
                <a:cs typeface="Arial" panose="020B0604020202020204" pitchFamily="34" charset="0"/>
              </a:rPr>
              <a:t> has often been used as a proxy for IDA</a:t>
            </a:r>
            <a:r>
              <a:rPr lang="en-US" sz="2400" dirty="0" smtClean="0">
                <a:solidFill>
                  <a:srgbClr val="7030A0"/>
                </a:solidFill>
                <a:ea typeface="Calibri" panose="020F0502020204030204" pitchFamily="34" charset="0"/>
                <a:cs typeface="Arial" panose="020B0604020202020204" pitchFamily="34" charset="0"/>
              </a:rPr>
              <a:t>.</a:t>
            </a:r>
          </a:p>
          <a:p>
            <a:pPr marL="342900" indent="-342900">
              <a:lnSpc>
                <a:spcPct val="107000"/>
              </a:lnSpc>
              <a:buFont typeface="Wingdings" panose="05000000000000000000" pitchFamily="2" charset="2"/>
              <a:buChar char="q"/>
            </a:pPr>
            <a:r>
              <a:rPr lang="en-US" sz="2400" b="1" dirty="0" smtClean="0">
                <a:solidFill>
                  <a:schemeClr val="accent1">
                    <a:lumMod val="50000"/>
                  </a:schemeClr>
                </a:solidFill>
                <a:ea typeface="Calibri" panose="020F0502020204030204" pitchFamily="34" charset="0"/>
                <a:cs typeface="Arial" panose="020B0604020202020204" pitchFamily="34" charset="0"/>
              </a:rPr>
              <a:t> It is generally assumed that </a:t>
            </a:r>
            <a:r>
              <a:rPr lang="en-US" sz="2400" b="1" dirty="0" smtClean="0">
                <a:solidFill>
                  <a:srgbClr val="FF0000"/>
                </a:solidFill>
                <a:ea typeface="Calibri" panose="020F0502020204030204" pitchFamily="34" charset="0"/>
                <a:cs typeface="Arial" panose="020B0604020202020204" pitchFamily="34" charset="0"/>
              </a:rPr>
              <a:t>50% </a:t>
            </a:r>
            <a:r>
              <a:rPr lang="en-US" sz="2400" dirty="0" smtClean="0">
                <a:ea typeface="Calibri" panose="020F0502020204030204" pitchFamily="34" charset="0"/>
                <a:cs typeface="Arial" panose="020B0604020202020204" pitchFamily="34" charset="0"/>
              </a:rPr>
              <a:t>of the cases of anemia are due to </a:t>
            </a:r>
            <a:r>
              <a:rPr lang="en-US" sz="2400" b="1" dirty="0" smtClean="0">
                <a:solidFill>
                  <a:srgbClr val="FF0000"/>
                </a:solidFill>
                <a:ea typeface="Calibri" panose="020F0502020204030204" pitchFamily="34" charset="0"/>
                <a:cs typeface="Arial" panose="020B0604020202020204" pitchFamily="34" charset="0"/>
              </a:rPr>
              <a:t>iron deficiency </a:t>
            </a:r>
            <a:r>
              <a:rPr lang="en-US" sz="2400" dirty="0" smtClean="0">
                <a:effectLst/>
                <a:ea typeface="Calibri" panose="020F0502020204030204" pitchFamily="34" charset="0"/>
                <a:cs typeface="Arial" panose="020B0604020202020204" pitchFamily="34" charset="0"/>
              </a:rPr>
              <a:t>but </a:t>
            </a:r>
            <a:r>
              <a:rPr lang="en-US" sz="2400" b="1" dirty="0" smtClean="0">
                <a:solidFill>
                  <a:srgbClr val="002060"/>
                </a:solidFill>
                <a:effectLst/>
                <a:ea typeface="Calibri" panose="020F0502020204030204" pitchFamily="34" charset="0"/>
                <a:cs typeface="Arial" panose="020B0604020202020204" pitchFamily="34" charset="0"/>
              </a:rPr>
              <a:t>the proportion may vary among population groups</a:t>
            </a:r>
            <a:r>
              <a:rPr lang="en-US" sz="2400" dirty="0" smtClean="0">
                <a:effectLst/>
                <a:ea typeface="Calibri" panose="020F0502020204030204" pitchFamily="34" charset="0"/>
                <a:cs typeface="Arial" panose="020B0604020202020204" pitchFamily="34" charset="0"/>
              </a:rPr>
              <a:t> and in </a:t>
            </a:r>
            <a:r>
              <a:rPr lang="en-US" sz="2400" b="1" dirty="0" smtClean="0">
                <a:solidFill>
                  <a:srgbClr val="002060"/>
                </a:solidFill>
                <a:effectLst/>
                <a:ea typeface="Calibri" panose="020F0502020204030204" pitchFamily="34" charset="0"/>
                <a:cs typeface="Arial" panose="020B0604020202020204" pitchFamily="34" charset="0"/>
              </a:rPr>
              <a:t>different areas </a:t>
            </a:r>
            <a:r>
              <a:rPr lang="en-US" sz="2400" dirty="0" smtClean="0">
                <a:effectLst/>
                <a:ea typeface="Calibri" panose="020F0502020204030204" pitchFamily="34" charset="0"/>
                <a:cs typeface="Arial" panose="020B0604020202020204" pitchFamily="34" charset="0"/>
              </a:rPr>
              <a:t>according to the local conditions</a:t>
            </a:r>
          </a:p>
          <a:p>
            <a:pPr>
              <a:lnSpc>
                <a:spcPct val="107000"/>
              </a:lnSpc>
            </a:pPr>
            <a:endParaRPr lang="en-US" sz="2400" dirty="0">
              <a:ea typeface="Calibri" panose="020F0502020204030204" pitchFamily="34" charset="0"/>
              <a:cs typeface="Arial" panose="020B0604020202020204" pitchFamily="34" charset="0"/>
            </a:endParaRPr>
          </a:p>
          <a:p>
            <a:pPr lvl="0">
              <a:lnSpc>
                <a:spcPct val="107000"/>
              </a:lnSpc>
              <a:spcAft>
                <a:spcPts val="800"/>
              </a:spcAft>
            </a:pPr>
            <a:r>
              <a:rPr lang="en-US" sz="2400" b="1" dirty="0">
                <a:solidFill>
                  <a:srgbClr val="7030A0"/>
                </a:solidFill>
                <a:ea typeface="Calibri" panose="020F0502020204030204" pitchFamily="34" charset="0"/>
                <a:cs typeface="Arial" panose="020B0604020202020204" pitchFamily="34" charset="0"/>
              </a:rPr>
              <a:t>In 2002, iron deficiency </a:t>
            </a:r>
            <a:r>
              <a:rPr lang="en-US" sz="2400" b="1" dirty="0" smtClean="0">
                <a:solidFill>
                  <a:srgbClr val="7030A0"/>
                </a:solidFill>
                <a:ea typeface="Calibri" panose="020F0502020204030204" pitchFamily="34" charset="0"/>
                <a:cs typeface="Arial" panose="020B0604020202020204" pitchFamily="34" charset="0"/>
              </a:rPr>
              <a:t>anemia </a:t>
            </a:r>
            <a:r>
              <a:rPr lang="en-US" sz="2400" b="1" dirty="0">
                <a:solidFill>
                  <a:srgbClr val="7030A0"/>
                </a:solidFill>
                <a:ea typeface="Calibri" panose="020F0502020204030204" pitchFamily="34" charset="0"/>
                <a:cs typeface="Arial" panose="020B0604020202020204" pitchFamily="34" charset="0"/>
              </a:rPr>
              <a:t>(IDA) was considered to be among the most important contributing factors to the global burden of disease</a:t>
            </a:r>
          </a:p>
          <a:p>
            <a:pPr>
              <a:lnSpc>
                <a:spcPct val="107000"/>
              </a:lnSpc>
            </a:pPr>
            <a:endParaRPr lang="en-US" sz="2400" dirty="0" smtClean="0">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26313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2123" y="1201744"/>
            <a:ext cx="8577329" cy="4335867"/>
          </a:xfrm>
          <a:prstGeom prst="rect">
            <a:avLst/>
          </a:prstGeom>
        </p:spPr>
        <p:txBody>
          <a:bodyPr wrap="square">
            <a:spAutoFit/>
          </a:bodyPr>
          <a:lstStyle/>
          <a:p>
            <a:pPr marL="342900" indent="-342900">
              <a:buFont typeface="Wingdings" panose="05000000000000000000" pitchFamily="2" charset="2"/>
              <a:buChar char="q"/>
            </a:pPr>
            <a:r>
              <a:rPr lang="en-US" sz="2400" b="1" dirty="0">
                <a:solidFill>
                  <a:srgbClr val="0070C0"/>
                </a:solidFill>
                <a:ea typeface="Calibri" panose="020F0502020204030204" pitchFamily="34" charset="0"/>
              </a:rPr>
              <a:t>The primary objective of the WHO Global </a:t>
            </a:r>
            <a:r>
              <a:rPr lang="en-US" sz="2400" b="1" dirty="0">
                <a:solidFill>
                  <a:srgbClr val="2E74B5"/>
                </a:solidFill>
                <a:ea typeface="Calibri" panose="020F0502020204030204" pitchFamily="34" charset="0"/>
              </a:rPr>
              <a:t>is to  fight against </a:t>
            </a:r>
            <a:r>
              <a:rPr lang="en-US" sz="2400" b="1" dirty="0" err="1">
                <a:solidFill>
                  <a:srgbClr val="2E74B5"/>
                </a:solidFill>
                <a:ea typeface="Calibri" panose="020F0502020204030204" pitchFamily="34" charset="0"/>
              </a:rPr>
              <a:t>anaemia</a:t>
            </a:r>
            <a:r>
              <a:rPr lang="en-US" sz="2400" dirty="0">
                <a:solidFill>
                  <a:srgbClr val="00B050"/>
                </a:solidFill>
                <a:ea typeface="Calibri" panose="020F0502020204030204" pitchFamily="34" charset="0"/>
              </a:rPr>
              <a:t>.</a:t>
            </a:r>
            <a:r>
              <a:rPr lang="en-US" sz="2400" dirty="0">
                <a:solidFill>
                  <a:srgbClr val="FF0000"/>
                </a:solidFill>
                <a:ea typeface="Calibri" panose="020F0502020204030204" pitchFamily="34" charset="0"/>
              </a:rPr>
              <a:t> </a:t>
            </a:r>
            <a:r>
              <a:rPr lang="en-US" sz="2400" b="1" dirty="0">
                <a:solidFill>
                  <a:srgbClr val="0070C0"/>
                </a:solidFill>
                <a:ea typeface="Calibri" panose="020F0502020204030204" pitchFamily="34" charset="0"/>
              </a:rPr>
              <a:t>This needs </a:t>
            </a:r>
            <a:r>
              <a:rPr lang="en-US" sz="2400" dirty="0">
                <a:solidFill>
                  <a:srgbClr val="FF0000"/>
                </a:solidFill>
                <a:ea typeface="Calibri" panose="020F0502020204030204" pitchFamily="34" charset="0"/>
              </a:rPr>
              <a:t>collection of information  on </a:t>
            </a:r>
            <a:r>
              <a:rPr lang="en-US" sz="2400" dirty="0" err="1">
                <a:solidFill>
                  <a:srgbClr val="FF0000"/>
                </a:solidFill>
                <a:ea typeface="Calibri" panose="020F0502020204030204" pitchFamily="34" charset="0"/>
              </a:rPr>
              <a:t>anaemia</a:t>
            </a:r>
            <a:r>
              <a:rPr lang="en-US" sz="2400" dirty="0">
                <a:solidFill>
                  <a:srgbClr val="FF0000"/>
                </a:solidFill>
                <a:ea typeface="Calibri" panose="020F0502020204030204" pitchFamily="34" charset="0"/>
              </a:rPr>
              <a:t> prevalence</a:t>
            </a:r>
            <a:endParaRPr lang="en-US" sz="2400" dirty="0">
              <a:solidFill>
                <a:srgbClr val="FF0000"/>
              </a:solidFill>
            </a:endParaRPr>
          </a:p>
          <a:p>
            <a:pPr marL="342900" lvl="0" indent="-342900">
              <a:buFont typeface="Wingdings" panose="05000000000000000000" pitchFamily="2" charset="2"/>
              <a:buChar char="§"/>
            </a:pPr>
            <a:r>
              <a:rPr lang="en-US" sz="2400" b="1" dirty="0" smtClean="0">
                <a:solidFill>
                  <a:schemeClr val="tx2">
                    <a:lumMod val="50000"/>
                  </a:schemeClr>
                </a:solidFill>
                <a:ea typeface="Calibri" panose="020F0502020204030204" pitchFamily="34" charset="0"/>
              </a:rPr>
              <a:t>Indeed </a:t>
            </a:r>
            <a:r>
              <a:rPr lang="en-US" sz="2400" b="1" dirty="0">
                <a:solidFill>
                  <a:schemeClr val="tx2">
                    <a:lumMod val="50000"/>
                  </a:schemeClr>
                </a:solidFill>
                <a:ea typeface="Calibri" panose="020F0502020204030204" pitchFamily="34" charset="0"/>
              </a:rPr>
              <a:t>these </a:t>
            </a:r>
            <a:r>
              <a:rPr lang="en-US" sz="2400" b="1" dirty="0">
                <a:solidFill>
                  <a:srgbClr val="FF0000"/>
                </a:solidFill>
                <a:ea typeface="Calibri" panose="020F0502020204030204" pitchFamily="34" charset="0"/>
              </a:rPr>
              <a:t>factors are multiple </a:t>
            </a:r>
            <a:r>
              <a:rPr lang="en-US" sz="2400" b="1" dirty="0">
                <a:solidFill>
                  <a:schemeClr val="tx2">
                    <a:lumMod val="50000"/>
                  </a:schemeClr>
                </a:solidFill>
                <a:ea typeface="Calibri" panose="020F0502020204030204" pitchFamily="34" charset="0"/>
              </a:rPr>
              <a:t>and </a:t>
            </a:r>
            <a:r>
              <a:rPr lang="en-US" sz="2400" b="1" dirty="0">
                <a:solidFill>
                  <a:srgbClr val="FF0000"/>
                </a:solidFill>
                <a:ea typeface="Calibri" panose="020F0502020204030204" pitchFamily="34" charset="0"/>
              </a:rPr>
              <a:t>complex</a:t>
            </a:r>
            <a:endParaRPr lang="en-US" sz="2400" b="1" dirty="0">
              <a:solidFill>
                <a:srgbClr val="FF0000"/>
              </a:solidFill>
            </a:endParaRPr>
          </a:p>
          <a:p>
            <a:pPr marL="342900" indent="-342900">
              <a:lnSpc>
                <a:spcPct val="107000"/>
              </a:lnSpc>
              <a:buFont typeface="Wingdings" panose="05000000000000000000" pitchFamily="2" charset="2"/>
              <a:buChar char="q"/>
            </a:pPr>
            <a:r>
              <a:rPr lang="en-US" sz="2400" b="1" dirty="0">
                <a:ea typeface="Calibri" panose="020F0502020204030204" pitchFamily="34" charset="0"/>
                <a:cs typeface="Arial" panose="020B0604020202020204" pitchFamily="34" charset="0"/>
              </a:rPr>
              <a:t>The most common causes of </a:t>
            </a:r>
            <a:r>
              <a:rPr lang="en-US" sz="2400" b="1" dirty="0" err="1">
                <a:ea typeface="Calibri" panose="020F0502020204030204" pitchFamily="34" charset="0"/>
                <a:cs typeface="Arial" panose="020B0604020202020204" pitchFamily="34" charset="0"/>
              </a:rPr>
              <a:t>anaemia</a:t>
            </a:r>
            <a:r>
              <a:rPr lang="en-US" sz="2400" b="1" dirty="0">
                <a:ea typeface="Calibri" panose="020F0502020204030204" pitchFamily="34" charset="0"/>
                <a:cs typeface="Arial" panose="020B0604020202020204" pitchFamily="34" charset="0"/>
              </a:rPr>
              <a:t> include </a:t>
            </a:r>
            <a:r>
              <a:rPr lang="en-US" sz="2400" b="1" dirty="0">
                <a:solidFill>
                  <a:srgbClr val="FF0000"/>
                </a:solidFill>
                <a:ea typeface="Calibri" panose="020F0502020204030204" pitchFamily="34" charset="0"/>
                <a:cs typeface="Arial" panose="020B0604020202020204" pitchFamily="34" charset="0"/>
              </a:rPr>
              <a:t>nutritional deficiencies </a:t>
            </a:r>
            <a:r>
              <a:rPr lang="en-US" sz="2400" b="1" dirty="0">
                <a:solidFill>
                  <a:srgbClr val="002060"/>
                </a:solidFill>
                <a:ea typeface="Calibri" panose="020F0502020204030204" pitchFamily="34" charset="0"/>
                <a:cs typeface="Arial" panose="020B0604020202020204" pitchFamily="34" charset="0"/>
              </a:rPr>
              <a:t>particularly </a:t>
            </a:r>
            <a:r>
              <a:rPr lang="en-US" sz="2400" b="1" dirty="0">
                <a:solidFill>
                  <a:srgbClr val="FF0000"/>
                </a:solidFill>
                <a:ea typeface="Calibri" panose="020F0502020204030204" pitchFamily="34" charset="0"/>
                <a:cs typeface="Arial" panose="020B0604020202020204" pitchFamily="34" charset="0"/>
              </a:rPr>
              <a:t>iron deficiency</a:t>
            </a:r>
            <a:r>
              <a:rPr lang="en-US" sz="2400" b="1" dirty="0">
                <a:ea typeface="Calibri" panose="020F0502020204030204" pitchFamily="34" charset="0"/>
                <a:cs typeface="Arial" panose="020B0604020202020204" pitchFamily="34" charset="0"/>
              </a:rPr>
              <a:t>, </a:t>
            </a:r>
          </a:p>
          <a:p>
            <a:pPr>
              <a:lnSpc>
                <a:spcPct val="107000"/>
              </a:lnSpc>
            </a:pPr>
            <a:endParaRPr lang="en-US" sz="2400" b="1" dirty="0">
              <a:ea typeface="Calibri" panose="020F0502020204030204" pitchFamily="34" charset="0"/>
              <a:cs typeface="Arial" panose="020B0604020202020204" pitchFamily="34" charset="0"/>
            </a:endParaRPr>
          </a:p>
          <a:p>
            <a:pPr marL="342900" indent="-342900">
              <a:lnSpc>
                <a:spcPct val="107000"/>
              </a:lnSpc>
              <a:buFont typeface="Wingdings" panose="05000000000000000000" pitchFamily="2" charset="2"/>
              <a:buChar char="Ø"/>
            </a:pPr>
            <a:r>
              <a:rPr lang="en-US" sz="2400" dirty="0">
                <a:ea typeface="Calibri" panose="020F0502020204030204" pitchFamily="34" charset="0"/>
                <a:cs typeface="Arial" panose="020B0604020202020204" pitchFamily="34" charset="0"/>
              </a:rPr>
              <a:t>though deficiencies in folate, vitamins B12 and A</a:t>
            </a:r>
            <a:r>
              <a:rPr lang="en-US" sz="2400" b="1" dirty="0">
                <a:solidFill>
                  <a:schemeClr val="tx2">
                    <a:lumMod val="50000"/>
                  </a:schemeClr>
                </a:solidFill>
                <a:ea typeface="Calibri" panose="020F0502020204030204" pitchFamily="34" charset="0"/>
                <a:cs typeface="Arial" panose="020B0604020202020204" pitchFamily="34" charset="0"/>
              </a:rPr>
              <a:t> are also</a:t>
            </a:r>
          </a:p>
          <a:p>
            <a:pPr marL="342900" indent="-342900">
              <a:lnSpc>
                <a:spcPct val="107000"/>
              </a:lnSpc>
              <a:buFont typeface="Wingdings" panose="05000000000000000000" pitchFamily="2" charset="2"/>
              <a:buChar char="Ø"/>
            </a:pPr>
            <a:r>
              <a:rPr lang="en-US" sz="2400" b="1" dirty="0">
                <a:solidFill>
                  <a:schemeClr val="tx2">
                    <a:lumMod val="50000"/>
                  </a:schemeClr>
                </a:solidFill>
                <a:ea typeface="Calibri" panose="020F0502020204030204" pitchFamily="34" charset="0"/>
                <a:cs typeface="Arial" panose="020B0604020202020204" pitchFamily="34" charset="0"/>
              </a:rPr>
              <a:t> important </a:t>
            </a:r>
            <a:r>
              <a:rPr lang="en-US" sz="2400" dirty="0">
                <a:ea typeface="Calibri" panose="020F0502020204030204" pitchFamily="34" charset="0"/>
                <a:cs typeface="Arial" panose="020B0604020202020204" pitchFamily="34" charset="0"/>
              </a:rPr>
              <a:t>causes; </a:t>
            </a:r>
            <a:r>
              <a:rPr lang="en-US" sz="2400" b="1" dirty="0" err="1">
                <a:solidFill>
                  <a:schemeClr val="tx2">
                    <a:lumMod val="50000"/>
                  </a:schemeClr>
                </a:solidFill>
                <a:ea typeface="Calibri" panose="020F0502020204030204" pitchFamily="34" charset="0"/>
                <a:cs typeface="Arial" panose="020B0604020202020204" pitchFamily="34" charset="0"/>
              </a:rPr>
              <a:t>haemoglobinopathies</a:t>
            </a:r>
            <a:r>
              <a:rPr lang="en-US" sz="2400" dirty="0">
                <a:ea typeface="Calibri" panose="020F0502020204030204" pitchFamily="34" charset="0"/>
                <a:cs typeface="Arial" panose="020B0604020202020204" pitchFamily="34" charset="0"/>
              </a:rPr>
              <a:t>; and </a:t>
            </a:r>
            <a:r>
              <a:rPr lang="en-US" sz="2400" b="1" dirty="0">
                <a:solidFill>
                  <a:schemeClr val="tx2">
                    <a:lumMod val="50000"/>
                  </a:schemeClr>
                </a:solidFill>
                <a:ea typeface="Calibri" panose="020F0502020204030204" pitchFamily="34" charset="0"/>
                <a:cs typeface="Arial" panose="020B0604020202020204" pitchFamily="34" charset="0"/>
              </a:rPr>
              <a:t>infectious diseases</a:t>
            </a:r>
            <a:r>
              <a:rPr lang="en-US" sz="2400" dirty="0">
                <a:ea typeface="Calibri" panose="020F0502020204030204" pitchFamily="34" charset="0"/>
                <a:cs typeface="Arial" panose="020B0604020202020204" pitchFamily="34" charset="0"/>
              </a:rPr>
              <a:t>, such as malaria, tuberculosis, HIV and parasitic infections</a:t>
            </a:r>
          </a:p>
        </p:txBody>
      </p:sp>
    </p:spTree>
    <p:extLst>
      <p:ext uri="{BB962C8B-B14F-4D97-AF65-F5344CB8AC3E}">
        <p14:creationId xmlns:p14="http://schemas.microsoft.com/office/powerpoint/2010/main" val="68558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546" y="141223"/>
            <a:ext cx="8834908" cy="6085769"/>
          </a:xfrm>
          <a:prstGeom prst="rect">
            <a:avLst/>
          </a:prstGeom>
        </p:spPr>
        <p:txBody>
          <a:bodyPr wrap="square">
            <a:spAutoFit/>
          </a:bodyPr>
          <a:lstStyle/>
          <a:p>
            <a:pPr>
              <a:lnSpc>
                <a:spcPct val="107000"/>
              </a:lnSpc>
            </a:pPr>
            <a:r>
              <a:rPr lang="en-US" sz="2800" b="1" dirty="0" smtClean="0">
                <a:solidFill>
                  <a:srgbClr val="FF0000"/>
                </a:solidFill>
                <a:effectLst/>
                <a:ea typeface="Calibri" panose="020F0502020204030204" pitchFamily="34" charset="0"/>
                <a:cs typeface="Arial" panose="020B0604020202020204" pitchFamily="34" charset="0"/>
              </a:rPr>
              <a:t>Types of dietary iron</a:t>
            </a:r>
            <a:endParaRPr lang="en-US" sz="2800" dirty="0" smtClean="0">
              <a:solidFill>
                <a:srgbClr val="FF0000"/>
              </a:solidFill>
              <a:effectLst/>
              <a:ea typeface="Calibri" panose="020F0502020204030204" pitchFamily="34" charset="0"/>
              <a:cs typeface="Arial" panose="020B0604020202020204" pitchFamily="34" charset="0"/>
            </a:endParaRPr>
          </a:p>
          <a:p>
            <a:pPr>
              <a:lnSpc>
                <a:spcPct val="107000"/>
              </a:lnSpc>
            </a:pPr>
            <a:r>
              <a:rPr lang="en-US" sz="2400" b="1" dirty="0" smtClean="0">
                <a:solidFill>
                  <a:srgbClr val="7030A0"/>
                </a:solidFill>
                <a:ea typeface="Calibri" panose="020F0502020204030204" pitchFamily="34" charset="0"/>
                <a:cs typeface="Arial" panose="020B0604020202020204" pitchFamily="34" charset="0"/>
              </a:rPr>
              <a:t>    There </a:t>
            </a:r>
            <a:r>
              <a:rPr lang="en-US" sz="2400" b="1" dirty="0">
                <a:solidFill>
                  <a:srgbClr val="7030A0"/>
                </a:solidFill>
                <a:ea typeface="Calibri" panose="020F0502020204030204" pitchFamily="34" charset="0"/>
                <a:cs typeface="Arial" panose="020B0604020202020204" pitchFamily="34" charset="0"/>
              </a:rPr>
              <a:t>are two distinct types of dietary </a:t>
            </a:r>
            <a:endParaRPr lang="en-US" sz="2400" b="1" dirty="0" smtClean="0">
              <a:solidFill>
                <a:srgbClr val="7030A0"/>
              </a:solidFill>
              <a:ea typeface="Calibri" panose="020F0502020204030204" pitchFamily="34" charset="0"/>
              <a:cs typeface="Arial" panose="020B0604020202020204" pitchFamily="34" charset="0"/>
            </a:endParaRPr>
          </a:p>
          <a:p>
            <a:pPr>
              <a:lnSpc>
                <a:spcPct val="107000"/>
              </a:lnSpc>
            </a:pPr>
            <a:r>
              <a:rPr lang="en-US" sz="2400" b="1" dirty="0" smtClean="0">
                <a:solidFill>
                  <a:srgbClr val="7030A0"/>
                </a:solidFill>
                <a:ea typeface="Calibri" panose="020F0502020204030204" pitchFamily="34" charset="0"/>
                <a:cs typeface="Arial" panose="020B0604020202020204" pitchFamily="34" charset="0"/>
              </a:rPr>
              <a:t>     iron-</a:t>
            </a:r>
            <a:r>
              <a:rPr lang="en-US" sz="2400" b="1" dirty="0" err="1" smtClean="0">
                <a:solidFill>
                  <a:srgbClr val="7030A0"/>
                </a:solidFill>
                <a:ea typeface="Calibri" panose="020F0502020204030204" pitchFamily="34" charset="0"/>
                <a:cs typeface="Arial" panose="020B0604020202020204" pitchFamily="34" charset="0"/>
              </a:rPr>
              <a:t>haem</a:t>
            </a:r>
            <a:r>
              <a:rPr lang="en-US" sz="2400" b="1" dirty="0" smtClean="0">
                <a:solidFill>
                  <a:srgbClr val="7030A0"/>
                </a:solidFill>
                <a:ea typeface="Calibri" panose="020F0502020204030204" pitchFamily="34" charset="0"/>
                <a:cs typeface="Arial" panose="020B0604020202020204" pitchFamily="34" charset="0"/>
              </a:rPr>
              <a:t> </a:t>
            </a:r>
            <a:r>
              <a:rPr lang="en-US" sz="2400" b="1" dirty="0">
                <a:solidFill>
                  <a:srgbClr val="7030A0"/>
                </a:solidFill>
                <a:ea typeface="Calibri" panose="020F0502020204030204" pitchFamily="34" charset="0"/>
                <a:cs typeface="Arial" panose="020B0604020202020204" pitchFamily="34" charset="0"/>
              </a:rPr>
              <a:t>and </a:t>
            </a:r>
            <a:r>
              <a:rPr lang="en-US" sz="2400" b="1" dirty="0">
                <a:solidFill>
                  <a:srgbClr val="7030A0"/>
                </a:solidFill>
                <a:ea typeface="Calibri" panose="020F0502020204030204" pitchFamily="34" charset="0"/>
                <a:cs typeface="Arial" panose="020B0604020202020204" pitchFamily="34" charset="0"/>
              </a:rPr>
              <a:t> </a:t>
            </a:r>
            <a:r>
              <a:rPr lang="en-US" sz="2400" b="1" dirty="0" smtClean="0">
                <a:solidFill>
                  <a:srgbClr val="7030A0"/>
                </a:solidFill>
                <a:ea typeface="Calibri" panose="020F0502020204030204" pitchFamily="34" charset="0"/>
                <a:cs typeface="Arial" panose="020B0604020202020204" pitchFamily="34" charset="0"/>
              </a:rPr>
              <a:t>                   </a:t>
            </a:r>
            <a:r>
              <a:rPr lang="en-US" sz="2400" b="1" dirty="0" smtClean="0">
                <a:solidFill>
                  <a:srgbClr val="7030A0"/>
                </a:solidFill>
                <a:ea typeface="Calibri" panose="020F0502020204030204" pitchFamily="34" charset="0"/>
                <a:cs typeface="Arial" panose="020B0604020202020204" pitchFamily="34" charset="0"/>
              </a:rPr>
              <a:t>non-</a:t>
            </a:r>
            <a:r>
              <a:rPr lang="en-US" sz="2400" b="1" dirty="0" err="1" smtClean="0">
                <a:solidFill>
                  <a:srgbClr val="7030A0"/>
                </a:solidFill>
                <a:ea typeface="Calibri" panose="020F0502020204030204" pitchFamily="34" charset="0"/>
                <a:cs typeface="Arial" panose="020B0604020202020204" pitchFamily="34" charset="0"/>
              </a:rPr>
              <a:t>haem</a:t>
            </a:r>
            <a:r>
              <a:rPr lang="en-US" sz="2400" b="1" dirty="0" smtClean="0">
                <a:solidFill>
                  <a:srgbClr val="7030A0"/>
                </a:solidFill>
                <a:ea typeface="Calibri" panose="020F0502020204030204" pitchFamily="34" charset="0"/>
                <a:cs typeface="Arial" panose="020B0604020202020204" pitchFamily="34" charset="0"/>
              </a:rPr>
              <a:t> </a:t>
            </a:r>
            <a:r>
              <a:rPr lang="en-US" sz="2400" b="1" dirty="0">
                <a:solidFill>
                  <a:srgbClr val="7030A0"/>
                </a:solidFill>
                <a:ea typeface="Calibri" panose="020F0502020204030204" pitchFamily="34" charset="0"/>
                <a:cs typeface="Arial" panose="020B0604020202020204" pitchFamily="34" charset="0"/>
              </a:rPr>
              <a:t>iron.</a:t>
            </a:r>
            <a:endParaRPr lang="en-US" sz="2400" dirty="0" smtClean="0">
              <a:effectLst/>
              <a:ea typeface="Calibri" panose="020F0502020204030204" pitchFamily="34" charset="0"/>
              <a:cs typeface="Arial" panose="020B0604020202020204" pitchFamily="34" charset="0"/>
            </a:endParaRPr>
          </a:p>
          <a:p>
            <a:pPr marL="285750" indent="-285750">
              <a:lnSpc>
                <a:spcPct val="107000"/>
              </a:lnSpc>
              <a:buFont typeface="Wingdings" panose="05000000000000000000" pitchFamily="2" charset="2"/>
              <a:buChar char="q"/>
            </a:pPr>
            <a:r>
              <a:rPr lang="en-US" b="1" dirty="0">
                <a:solidFill>
                  <a:srgbClr val="FF0000"/>
                </a:solidFill>
                <a:ea typeface="Calibri" panose="020F0502020204030204" pitchFamily="34" charset="0"/>
                <a:cs typeface="Arial" panose="020B0604020202020204" pitchFamily="34" charset="0"/>
              </a:rPr>
              <a:t>    </a:t>
            </a:r>
            <a:r>
              <a:rPr lang="en-US" sz="2400" b="1" dirty="0" err="1" smtClean="0">
                <a:solidFill>
                  <a:srgbClr val="FF0000"/>
                </a:solidFill>
                <a:ea typeface="Calibri" panose="020F0502020204030204" pitchFamily="34" charset="0"/>
                <a:cs typeface="Arial" panose="020B0604020202020204" pitchFamily="34" charset="0"/>
              </a:rPr>
              <a:t>Haem</a:t>
            </a:r>
            <a:r>
              <a:rPr lang="en-US" sz="2400" b="1" dirty="0" smtClean="0">
                <a:solidFill>
                  <a:srgbClr val="FF0000"/>
                </a:solidFill>
                <a:ea typeface="Calibri" panose="020F0502020204030204" pitchFamily="34" charset="0"/>
                <a:cs typeface="Arial" panose="020B0604020202020204" pitchFamily="34" charset="0"/>
              </a:rPr>
              <a:t> </a:t>
            </a:r>
            <a:r>
              <a:rPr lang="en-US" sz="2400" b="1" dirty="0">
                <a:solidFill>
                  <a:srgbClr val="FF0000"/>
                </a:solidFill>
                <a:ea typeface="Calibri" panose="020F0502020204030204" pitchFamily="34" charset="0"/>
                <a:cs typeface="Arial" panose="020B0604020202020204" pitchFamily="34" charset="0"/>
              </a:rPr>
              <a:t>iron </a:t>
            </a:r>
            <a:endParaRPr lang="en-US" sz="2400" b="1" dirty="0" smtClean="0">
              <a:solidFill>
                <a:srgbClr val="FF0000"/>
              </a:solidFill>
              <a:ea typeface="Calibri" panose="020F0502020204030204" pitchFamily="34" charset="0"/>
              <a:cs typeface="Arial" panose="020B0604020202020204" pitchFamily="34" charset="0"/>
            </a:endParaRPr>
          </a:p>
          <a:p>
            <a:pPr>
              <a:lnSpc>
                <a:spcPct val="107000"/>
              </a:lnSpc>
            </a:pPr>
            <a:r>
              <a:rPr lang="en-US" sz="2400" b="1" dirty="0">
                <a:ea typeface="Calibri" panose="020F0502020204030204" pitchFamily="34" charset="0"/>
                <a:cs typeface="Arial" panose="020B0604020202020204" pitchFamily="34" charset="0"/>
              </a:rPr>
              <a:t> </a:t>
            </a:r>
            <a:r>
              <a:rPr lang="en-US" sz="2400" b="1" dirty="0" smtClean="0">
                <a:ea typeface="Calibri" panose="020F0502020204030204" pitchFamily="34" charset="0"/>
                <a:cs typeface="Arial" panose="020B0604020202020204" pitchFamily="34" charset="0"/>
              </a:rPr>
              <a:t>   is </a:t>
            </a:r>
            <a:r>
              <a:rPr lang="en-US" sz="2400" b="1" dirty="0">
                <a:ea typeface="Calibri" panose="020F0502020204030204" pitchFamily="34" charset="0"/>
                <a:cs typeface="Arial" panose="020B0604020202020204" pitchFamily="34" charset="0"/>
              </a:rPr>
              <a:t>a constituent of </a:t>
            </a:r>
            <a:r>
              <a:rPr lang="en-US" sz="2400" b="1" dirty="0" err="1">
                <a:ea typeface="Calibri" panose="020F0502020204030204" pitchFamily="34" charset="0"/>
                <a:cs typeface="Arial" panose="020B0604020202020204" pitchFamily="34" charset="0"/>
              </a:rPr>
              <a:t>haemoglobin</a:t>
            </a:r>
            <a:r>
              <a:rPr lang="en-US" sz="2400" b="1" dirty="0">
                <a:ea typeface="Calibri" panose="020F0502020204030204" pitchFamily="34" charset="0"/>
                <a:cs typeface="Arial" panose="020B0604020202020204" pitchFamily="34" charset="0"/>
              </a:rPr>
              <a:t> and myoglobin and therefore is present in meat, fish and poultry, as well as in blood products</a:t>
            </a:r>
            <a:r>
              <a:rPr lang="en-US" sz="2400" dirty="0" smtClean="0">
                <a:ea typeface="Calibri" panose="020F0502020204030204" pitchFamily="34" charset="0"/>
                <a:cs typeface="Arial" panose="020B0604020202020204" pitchFamily="34" charset="0"/>
              </a:rPr>
              <a:t>.</a:t>
            </a:r>
          </a:p>
          <a:p>
            <a:pPr marL="342900" indent="-342900">
              <a:lnSpc>
                <a:spcPct val="107000"/>
              </a:lnSpc>
              <a:buFont typeface="Wingdings" panose="05000000000000000000" pitchFamily="2" charset="2"/>
              <a:buChar char="q"/>
            </a:pPr>
            <a:r>
              <a:rPr lang="en-US" sz="2400" b="1" dirty="0" smtClean="0">
                <a:solidFill>
                  <a:srgbClr val="FF0000"/>
                </a:solidFill>
                <a:ea typeface="Calibri" panose="020F0502020204030204" pitchFamily="34" charset="0"/>
                <a:cs typeface="Arial" panose="020B0604020202020204" pitchFamily="34" charset="0"/>
              </a:rPr>
              <a:t>non-</a:t>
            </a:r>
            <a:r>
              <a:rPr lang="en-US" sz="2400" b="1" dirty="0" err="1" smtClean="0">
                <a:solidFill>
                  <a:srgbClr val="FF0000"/>
                </a:solidFill>
                <a:ea typeface="Calibri" panose="020F0502020204030204" pitchFamily="34" charset="0"/>
                <a:cs typeface="Arial" panose="020B0604020202020204" pitchFamily="34" charset="0"/>
              </a:rPr>
              <a:t>haem</a:t>
            </a:r>
            <a:r>
              <a:rPr lang="en-US" sz="2400" b="1" dirty="0" smtClean="0">
                <a:solidFill>
                  <a:srgbClr val="FF0000"/>
                </a:solidFill>
                <a:ea typeface="Calibri" panose="020F0502020204030204" pitchFamily="34" charset="0"/>
                <a:cs typeface="Arial" panose="020B0604020202020204" pitchFamily="34" charset="0"/>
              </a:rPr>
              <a:t> </a:t>
            </a:r>
            <a:r>
              <a:rPr lang="en-US" sz="2400" b="1" dirty="0">
                <a:solidFill>
                  <a:srgbClr val="FF0000"/>
                </a:solidFill>
                <a:ea typeface="Calibri" panose="020F0502020204030204" pitchFamily="34" charset="0"/>
                <a:cs typeface="Arial" panose="020B0604020202020204" pitchFamily="34" charset="0"/>
              </a:rPr>
              <a:t>iron</a:t>
            </a:r>
            <a:r>
              <a:rPr lang="en-US" sz="2400" dirty="0">
                <a:ea typeface="Calibri" panose="020F0502020204030204" pitchFamily="34" charset="0"/>
                <a:cs typeface="Arial" panose="020B0604020202020204" pitchFamily="34" charset="0"/>
              </a:rPr>
              <a:t>, </a:t>
            </a:r>
            <a:endParaRPr lang="en-US" sz="2400" dirty="0" smtClean="0">
              <a:ea typeface="Calibri" panose="020F0502020204030204" pitchFamily="34" charset="0"/>
              <a:cs typeface="Arial" panose="020B0604020202020204" pitchFamily="34" charset="0"/>
            </a:endParaRPr>
          </a:p>
          <a:p>
            <a:pPr>
              <a:lnSpc>
                <a:spcPct val="107000"/>
              </a:lnSpc>
            </a:pPr>
            <a:r>
              <a:rPr lang="en-US" sz="2400" b="1" dirty="0" smtClean="0">
                <a:ea typeface="Calibri" panose="020F0502020204030204" pitchFamily="34" charset="0"/>
                <a:cs typeface="Arial" panose="020B0604020202020204" pitchFamily="34" charset="0"/>
              </a:rPr>
              <a:t>is the </a:t>
            </a:r>
            <a:r>
              <a:rPr lang="en-US" sz="2400" b="1" dirty="0">
                <a:ea typeface="Calibri" panose="020F0502020204030204" pitchFamily="34" charset="0"/>
                <a:cs typeface="Arial" panose="020B0604020202020204" pitchFamily="34" charset="0"/>
              </a:rPr>
              <a:t>second type of dietary iron,</a:t>
            </a:r>
            <a:r>
              <a:rPr lang="en-US" sz="2400" b="1" dirty="0" smtClean="0">
                <a:ea typeface="Calibri" panose="020F0502020204030204" pitchFamily="34" charset="0"/>
                <a:cs typeface="Arial" panose="020B0604020202020204" pitchFamily="34" charset="0"/>
              </a:rPr>
              <a:t> it is more </a:t>
            </a:r>
            <a:r>
              <a:rPr lang="en-US" sz="2400" b="1" dirty="0">
                <a:ea typeface="Calibri" panose="020F0502020204030204" pitchFamily="34" charset="0"/>
                <a:cs typeface="Arial" panose="020B0604020202020204" pitchFamily="34" charset="0"/>
              </a:rPr>
              <a:t>important source; </a:t>
            </a:r>
            <a:endParaRPr lang="en-US" sz="2400" b="1" dirty="0" smtClean="0">
              <a:ea typeface="Calibri" panose="020F0502020204030204" pitchFamily="34" charset="0"/>
              <a:cs typeface="Arial" panose="020B0604020202020204" pitchFamily="34" charset="0"/>
            </a:endParaRPr>
          </a:p>
          <a:p>
            <a:pPr>
              <a:lnSpc>
                <a:spcPct val="107000"/>
              </a:lnSpc>
            </a:pPr>
            <a:r>
              <a:rPr lang="en-US" sz="2400" b="1" dirty="0" smtClean="0">
                <a:ea typeface="Calibri" panose="020F0502020204030204" pitchFamily="34" charset="0"/>
                <a:cs typeface="Arial" panose="020B0604020202020204" pitchFamily="34" charset="0"/>
              </a:rPr>
              <a:t>it </a:t>
            </a:r>
            <a:r>
              <a:rPr lang="en-US" sz="2400" b="1" dirty="0">
                <a:ea typeface="Calibri" panose="020F0502020204030204" pitchFamily="34" charset="0"/>
                <a:cs typeface="Arial" panose="020B0604020202020204" pitchFamily="34" charset="0"/>
              </a:rPr>
              <a:t>is found to varying degrees in </a:t>
            </a:r>
            <a:r>
              <a:rPr lang="en-US" sz="2400" b="1" dirty="0">
                <a:solidFill>
                  <a:schemeClr val="accent1">
                    <a:lumMod val="50000"/>
                  </a:schemeClr>
                </a:solidFill>
                <a:ea typeface="Calibri" panose="020F0502020204030204" pitchFamily="34" charset="0"/>
                <a:cs typeface="Arial" panose="020B0604020202020204" pitchFamily="34" charset="0"/>
              </a:rPr>
              <a:t>all foods of plant </a:t>
            </a:r>
            <a:r>
              <a:rPr lang="en-US" sz="2400" b="1" dirty="0" smtClean="0">
                <a:solidFill>
                  <a:schemeClr val="accent1">
                    <a:lumMod val="50000"/>
                  </a:schemeClr>
                </a:solidFill>
                <a:ea typeface="Calibri" panose="020F0502020204030204" pitchFamily="34" charset="0"/>
                <a:cs typeface="Arial" panose="020B0604020202020204" pitchFamily="34" charset="0"/>
              </a:rPr>
              <a:t>origin.</a:t>
            </a:r>
            <a:endParaRPr lang="en-US" sz="2400" b="1" dirty="0">
              <a:solidFill>
                <a:schemeClr val="accent1">
                  <a:lumMod val="50000"/>
                </a:schemeClr>
              </a:solidFill>
              <a:ea typeface="Calibri" panose="020F0502020204030204" pitchFamily="34" charset="0"/>
              <a:cs typeface="Arial" panose="020B0604020202020204" pitchFamily="34" charset="0"/>
            </a:endParaRPr>
          </a:p>
          <a:p>
            <a:pPr>
              <a:lnSpc>
                <a:spcPct val="107000"/>
              </a:lnSpc>
            </a:pPr>
            <a:r>
              <a:rPr lang="en-US" sz="2400" dirty="0" smtClean="0">
                <a:solidFill>
                  <a:srgbClr val="FF0000"/>
                </a:solidFill>
                <a:ea typeface="Calibri" panose="020F0502020204030204" pitchFamily="34" charset="0"/>
                <a:cs typeface="Arial" panose="020B0604020202020204" pitchFamily="34" charset="0"/>
              </a:rPr>
              <a:t>non-</a:t>
            </a:r>
            <a:r>
              <a:rPr lang="en-US" sz="2400" dirty="0" err="1" smtClean="0">
                <a:solidFill>
                  <a:srgbClr val="FF0000"/>
                </a:solidFill>
                <a:ea typeface="Calibri" panose="020F0502020204030204" pitchFamily="34" charset="0"/>
                <a:cs typeface="Arial" panose="020B0604020202020204" pitchFamily="34" charset="0"/>
              </a:rPr>
              <a:t>haem</a:t>
            </a:r>
            <a:r>
              <a:rPr lang="en-US" sz="2400" dirty="0" smtClean="0">
                <a:solidFill>
                  <a:srgbClr val="FF0000"/>
                </a:solidFill>
                <a:ea typeface="Calibri" panose="020F0502020204030204" pitchFamily="34" charset="0"/>
                <a:cs typeface="Arial" panose="020B0604020202020204" pitchFamily="34" charset="0"/>
              </a:rPr>
              <a:t> </a:t>
            </a:r>
            <a:r>
              <a:rPr lang="en-US" sz="2400" dirty="0">
                <a:ea typeface="Calibri" panose="020F0502020204030204" pitchFamily="34" charset="0"/>
                <a:cs typeface="Arial" panose="020B0604020202020204" pitchFamily="34" charset="0"/>
              </a:rPr>
              <a:t>iron </a:t>
            </a:r>
            <a:r>
              <a:rPr lang="en-US" sz="2400" b="1" dirty="0" smtClean="0">
                <a:ea typeface="Calibri" panose="020F0502020204030204" pitchFamily="34" charset="0"/>
                <a:cs typeface="Arial" panose="020B0604020202020204" pitchFamily="34" charset="0"/>
              </a:rPr>
              <a:t>is </a:t>
            </a:r>
            <a:r>
              <a:rPr lang="en-US" sz="2400" b="1" dirty="0">
                <a:ea typeface="Calibri" panose="020F0502020204030204" pitchFamily="34" charset="0"/>
                <a:cs typeface="Arial" panose="020B0604020202020204" pitchFamily="34" charset="0"/>
              </a:rPr>
              <a:t>absorbed in a fundamentally different way from </a:t>
            </a:r>
            <a:r>
              <a:rPr lang="en-US" sz="2400" b="1" dirty="0" err="1">
                <a:ea typeface="Calibri" panose="020F0502020204030204" pitchFamily="34" charset="0"/>
                <a:cs typeface="Arial" panose="020B0604020202020204" pitchFamily="34" charset="0"/>
              </a:rPr>
              <a:t>haem</a:t>
            </a:r>
            <a:r>
              <a:rPr lang="en-US" sz="2400" b="1" dirty="0">
                <a:ea typeface="Calibri" panose="020F0502020204030204" pitchFamily="34" charset="0"/>
                <a:cs typeface="Arial" panose="020B0604020202020204" pitchFamily="34" charset="0"/>
              </a:rPr>
              <a:t> iron.</a:t>
            </a:r>
          </a:p>
          <a:p>
            <a:pPr marL="285750" lvl="0" indent="-285750">
              <a:lnSpc>
                <a:spcPct val="107000"/>
              </a:lnSpc>
              <a:buFont typeface="Wingdings" panose="05000000000000000000" pitchFamily="2" charset="2"/>
              <a:buChar char="v"/>
            </a:pPr>
            <a:r>
              <a:rPr lang="en-US" sz="2400" b="1" dirty="0">
                <a:solidFill>
                  <a:srgbClr val="FF0000"/>
                </a:solidFill>
                <a:ea typeface="Calibri" panose="020F0502020204030204" pitchFamily="34" charset="0"/>
                <a:cs typeface="Arial" panose="020B0604020202020204" pitchFamily="34" charset="0"/>
              </a:rPr>
              <a:t>Hem   iron </a:t>
            </a:r>
            <a:r>
              <a:rPr lang="en-US" sz="2400" b="1" dirty="0">
                <a:solidFill>
                  <a:srgbClr val="7030A0"/>
                </a:solidFill>
                <a:ea typeface="Calibri" panose="020F0502020204030204" pitchFamily="34" charset="0"/>
                <a:cs typeface="Arial" panose="020B0604020202020204" pitchFamily="34" charset="0"/>
              </a:rPr>
              <a:t>Its </a:t>
            </a:r>
            <a:r>
              <a:rPr lang="en-US" sz="2400" b="1" dirty="0">
                <a:solidFill>
                  <a:srgbClr val="FF0000"/>
                </a:solidFill>
                <a:ea typeface="Calibri" panose="020F0502020204030204" pitchFamily="34" charset="0"/>
                <a:cs typeface="Arial" panose="020B0604020202020204" pitchFamily="34" charset="0"/>
              </a:rPr>
              <a:t>bioavailability </a:t>
            </a:r>
            <a:r>
              <a:rPr lang="en-US" sz="2400" b="1" dirty="0">
                <a:ea typeface="Calibri" panose="020F0502020204030204" pitchFamily="34" charset="0"/>
                <a:cs typeface="Arial" panose="020B0604020202020204" pitchFamily="34" charset="0"/>
              </a:rPr>
              <a:t>is little affected by the nature and composition of a given meal.</a:t>
            </a:r>
          </a:p>
          <a:p>
            <a:pPr marL="342900" lvl="0" indent="-342900">
              <a:lnSpc>
                <a:spcPct val="107000"/>
              </a:lnSpc>
              <a:buFont typeface="Wingdings" panose="05000000000000000000" pitchFamily="2" charset="2"/>
              <a:buChar char="v"/>
            </a:pPr>
            <a:r>
              <a:rPr lang="en-US" sz="2400" b="1" dirty="0">
                <a:solidFill>
                  <a:prstClr val="black"/>
                </a:solidFill>
                <a:ea typeface="Calibri" panose="020F0502020204030204" pitchFamily="34" charset="0"/>
                <a:cs typeface="Arial" panose="020B0604020202020204" pitchFamily="34" charset="0"/>
              </a:rPr>
              <a:t>meat, and fish </a:t>
            </a:r>
            <a:r>
              <a:rPr lang="en-US" sz="2400" b="1" dirty="0">
                <a:ea typeface="Calibri" panose="020F0502020204030204" pitchFamily="34" charset="0"/>
                <a:cs typeface="Arial" panose="020B0604020202020204" pitchFamily="34" charset="0"/>
              </a:rPr>
              <a:t>are</a:t>
            </a:r>
            <a:r>
              <a:rPr lang="en-US" sz="2400" b="1" dirty="0">
                <a:solidFill>
                  <a:srgbClr val="FF0000"/>
                </a:solidFill>
                <a:ea typeface="Calibri" panose="020F0502020204030204" pitchFamily="34" charset="0"/>
                <a:cs typeface="Arial" panose="020B0604020202020204" pitchFamily="34" charset="0"/>
              </a:rPr>
              <a:t> enhancers </a:t>
            </a:r>
            <a:r>
              <a:rPr lang="en-US" sz="2400" b="1" dirty="0">
                <a:ea typeface="Calibri" panose="020F0502020204030204" pitchFamily="34" charset="0"/>
                <a:cs typeface="Arial" panose="020B0604020202020204" pitchFamily="34" charset="0"/>
              </a:rPr>
              <a:t>the of </a:t>
            </a:r>
            <a:r>
              <a:rPr lang="en-US" sz="2400" b="1" dirty="0">
                <a:solidFill>
                  <a:srgbClr val="FF0000"/>
                </a:solidFill>
                <a:ea typeface="Calibri" panose="020F0502020204030204" pitchFamily="34" charset="0"/>
                <a:cs typeface="Arial" panose="020B0604020202020204" pitchFamily="34" charset="0"/>
              </a:rPr>
              <a:t>iron absorption </a:t>
            </a:r>
            <a:r>
              <a:rPr lang="en-US" sz="2400" b="1" dirty="0">
                <a:ea typeface="Calibri" panose="020F0502020204030204" pitchFamily="34" charset="0"/>
                <a:cs typeface="Arial" panose="020B0604020202020204" pitchFamily="34" charset="0"/>
              </a:rPr>
              <a:t>of the non-</a:t>
            </a:r>
            <a:r>
              <a:rPr lang="en-US" sz="2400" b="1" dirty="0" err="1">
                <a:ea typeface="Calibri" panose="020F0502020204030204" pitchFamily="34" charset="0"/>
                <a:cs typeface="Arial" panose="020B0604020202020204" pitchFamily="34" charset="0"/>
              </a:rPr>
              <a:t>heam</a:t>
            </a:r>
            <a:r>
              <a:rPr lang="en-US" sz="2400" b="1" dirty="0">
                <a:ea typeface="Calibri" panose="020F0502020204030204" pitchFamily="34" charset="0"/>
                <a:cs typeface="Arial" panose="020B0604020202020204" pitchFamily="34" charset="0"/>
              </a:rPr>
              <a:t> contained in the rest of the </a:t>
            </a:r>
            <a:r>
              <a:rPr lang="en-US" sz="2400" b="1" dirty="0" smtClean="0">
                <a:ea typeface="Calibri" panose="020F0502020204030204" pitchFamily="34" charset="0"/>
                <a:cs typeface="Arial" panose="020B0604020202020204" pitchFamily="34" charset="0"/>
              </a:rPr>
              <a:t>meal</a:t>
            </a:r>
            <a:endParaRPr lang="en-US" sz="2400" b="1" dirty="0">
              <a:ea typeface="Calibri" panose="020F0502020204030204" pitchFamily="34" charset="0"/>
              <a:cs typeface="Arial" panose="020B0604020202020204" pitchFamily="34" charset="0"/>
            </a:endParaRPr>
          </a:p>
        </p:txBody>
      </p:sp>
      <p:sp>
        <p:nvSpPr>
          <p:cNvPr id="3" name="Freeform 2"/>
          <p:cNvSpPr/>
          <p:nvPr/>
        </p:nvSpPr>
        <p:spPr>
          <a:xfrm>
            <a:off x="7946265" y="334850"/>
            <a:ext cx="412124" cy="425003"/>
          </a:xfrm>
          <a:custGeom>
            <a:avLst/>
            <a:gdLst>
              <a:gd name="connsiteX0" fmla="*/ 412124 w 412124"/>
              <a:gd name="connsiteY0" fmla="*/ 0 h 180304"/>
              <a:gd name="connsiteX1" fmla="*/ 64394 w 412124"/>
              <a:gd name="connsiteY1" fmla="*/ 38637 h 180304"/>
              <a:gd name="connsiteX2" fmla="*/ 64394 w 412124"/>
              <a:gd name="connsiteY2" fmla="*/ 38637 h 180304"/>
              <a:gd name="connsiteX3" fmla="*/ 0 w 412124"/>
              <a:gd name="connsiteY3" fmla="*/ 25758 h 180304"/>
              <a:gd name="connsiteX4" fmla="*/ 386366 w 412124"/>
              <a:gd name="connsiteY4" fmla="*/ 180304 h 180304"/>
              <a:gd name="connsiteX5" fmla="*/ 167425 w 412124"/>
              <a:gd name="connsiteY5" fmla="*/ 154546 h 180304"/>
              <a:gd name="connsiteX6" fmla="*/ 412124 w 412124"/>
              <a:gd name="connsiteY6" fmla="*/ 0 h 180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2124" h="180304">
                <a:moveTo>
                  <a:pt x="412124" y="0"/>
                </a:moveTo>
                <a:lnTo>
                  <a:pt x="64394" y="38637"/>
                </a:lnTo>
                <a:lnTo>
                  <a:pt x="64394" y="38637"/>
                </a:lnTo>
                <a:lnTo>
                  <a:pt x="0" y="25758"/>
                </a:lnTo>
                <a:lnTo>
                  <a:pt x="386366" y="180304"/>
                </a:lnTo>
                <a:lnTo>
                  <a:pt x="167425" y="154546"/>
                </a:lnTo>
                <a:lnTo>
                  <a:pt x="412124" y="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
        <p:nvSpPr>
          <p:cNvPr id="4" name="Cross 3"/>
          <p:cNvSpPr/>
          <p:nvPr/>
        </p:nvSpPr>
        <p:spPr>
          <a:xfrm flipH="1">
            <a:off x="7096259" y="90152"/>
            <a:ext cx="631065" cy="669701"/>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Tree>
    <p:extLst>
      <p:ext uri="{BB962C8B-B14F-4D97-AF65-F5344CB8AC3E}">
        <p14:creationId xmlns:p14="http://schemas.microsoft.com/office/powerpoint/2010/main" val="2560959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5910" y="450728"/>
            <a:ext cx="8860665" cy="6217471"/>
          </a:xfrm>
          <a:prstGeom prst="rect">
            <a:avLst/>
          </a:prstGeom>
        </p:spPr>
        <p:txBody>
          <a:bodyPr wrap="square">
            <a:spAutoFit/>
          </a:bodyPr>
          <a:lstStyle/>
          <a:p>
            <a:pPr>
              <a:lnSpc>
                <a:spcPct val="107000"/>
              </a:lnSpc>
            </a:pPr>
            <a:r>
              <a:rPr lang="en-US" sz="2400" dirty="0" smtClean="0">
                <a:ea typeface="Calibri" panose="020F0502020204030204" pitchFamily="34" charset="0"/>
                <a:cs typeface="Arial" panose="020B0604020202020204" pitchFamily="34" charset="0"/>
              </a:rPr>
              <a:t>In </a:t>
            </a:r>
            <a:r>
              <a:rPr lang="en-US" sz="2400" dirty="0">
                <a:ea typeface="Calibri" panose="020F0502020204030204" pitchFamily="34" charset="0"/>
                <a:cs typeface="Arial" panose="020B0604020202020204" pitchFamily="34" charset="0"/>
              </a:rPr>
              <a:t>contrast, the absorption of </a:t>
            </a:r>
            <a:r>
              <a:rPr lang="en-US" sz="2400" dirty="0">
                <a:solidFill>
                  <a:srgbClr val="FF0000"/>
                </a:solidFill>
                <a:ea typeface="Calibri" panose="020F0502020204030204" pitchFamily="34" charset="0"/>
                <a:cs typeface="Arial" panose="020B0604020202020204" pitchFamily="34" charset="0"/>
              </a:rPr>
              <a:t>non-</a:t>
            </a:r>
            <a:r>
              <a:rPr lang="en-US" sz="2400" dirty="0" err="1">
                <a:solidFill>
                  <a:srgbClr val="FF0000"/>
                </a:solidFill>
                <a:ea typeface="Calibri" panose="020F0502020204030204" pitchFamily="34" charset="0"/>
                <a:cs typeface="Arial" panose="020B0604020202020204" pitchFamily="34" charset="0"/>
              </a:rPr>
              <a:t>haem</a:t>
            </a:r>
            <a:r>
              <a:rPr lang="en-US" sz="2400" dirty="0">
                <a:solidFill>
                  <a:srgbClr val="FF0000"/>
                </a:solidFill>
                <a:ea typeface="Calibri" panose="020F0502020204030204" pitchFamily="34" charset="0"/>
                <a:cs typeface="Arial" panose="020B0604020202020204" pitchFamily="34" charset="0"/>
              </a:rPr>
              <a:t> iron </a:t>
            </a:r>
            <a:r>
              <a:rPr lang="en-US" sz="2400" b="1" dirty="0">
                <a:solidFill>
                  <a:schemeClr val="accent1">
                    <a:lumMod val="50000"/>
                  </a:schemeClr>
                </a:solidFill>
                <a:ea typeface="Calibri" panose="020F0502020204030204" pitchFamily="34" charset="0"/>
                <a:cs typeface="Arial" panose="020B0604020202020204" pitchFamily="34" charset="0"/>
              </a:rPr>
              <a:t>is highly variable</a:t>
            </a:r>
            <a:r>
              <a:rPr lang="en-US" sz="2400" dirty="0">
                <a:solidFill>
                  <a:srgbClr val="7030A0"/>
                </a:solidFill>
                <a:ea typeface="Calibri" panose="020F0502020204030204" pitchFamily="34" charset="0"/>
                <a:cs typeface="Arial" panose="020B0604020202020204" pitchFamily="34" charset="0"/>
              </a:rPr>
              <a:t> and </a:t>
            </a:r>
            <a:r>
              <a:rPr lang="en-US" sz="2400" dirty="0" smtClean="0">
                <a:solidFill>
                  <a:srgbClr val="7030A0"/>
                </a:solidFill>
                <a:ea typeface="Calibri" panose="020F0502020204030204" pitchFamily="34" charset="0"/>
                <a:cs typeface="Arial" panose="020B0604020202020204" pitchFamily="34" charset="0"/>
              </a:rPr>
              <a:t> </a:t>
            </a:r>
          </a:p>
          <a:p>
            <a:pPr marL="342900" indent="-342900">
              <a:lnSpc>
                <a:spcPct val="107000"/>
              </a:lnSpc>
              <a:buFont typeface="Wingdings" panose="05000000000000000000" pitchFamily="2" charset="2"/>
              <a:buChar char="v"/>
            </a:pPr>
            <a:r>
              <a:rPr lang="en-US" sz="2400" dirty="0" smtClean="0">
                <a:solidFill>
                  <a:srgbClr val="7030A0"/>
                </a:solidFill>
                <a:ea typeface="Calibri" panose="020F0502020204030204" pitchFamily="34" charset="0"/>
                <a:cs typeface="Arial" panose="020B0604020202020204" pitchFamily="34" charset="0"/>
              </a:rPr>
              <a:t> </a:t>
            </a:r>
            <a:r>
              <a:rPr lang="en-US" sz="2400" dirty="0" smtClean="0">
                <a:solidFill>
                  <a:srgbClr val="FF0000"/>
                </a:solidFill>
                <a:ea typeface="Calibri" panose="020F0502020204030204" pitchFamily="34" charset="0"/>
                <a:cs typeface="Arial" panose="020B0604020202020204" pitchFamily="34" charset="0"/>
              </a:rPr>
              <a:t>depends </a:t>
            </a:r>
            <a:r>
              <a:rPr lang="en-US" sz="2400" dirty="0">
                <a:solidFill>
                  <a:srgbClr val="FF0000"/>
                </a:solidFill>
                <a:ea typeface="Calibri" panose="020F0502020204030204" pitchFamily="34" charset="0"/>
                <a:cs typeface="Arial" panose="020B0604020202020204" pitchFamily="34" charset="0"/>
              </a:rPr>
              <a:t>on what other </a:t>
            </a:r>
            <a:r>
              <a:rPr lang="en-US" sz="2400" dirty="0">
                <a:solidFill>
                  <a:srgbClr val="7030A0"/>
                </a:solidFill>
                <a:ea typeface="Calibri" panose="020F0502020204030204" pitchFamily="34" charset="0"/>
                <a:cs typeface="Arial" panose="020B0604020202020204" pitchFamily="34" charset="0"/>
              </a:rPr>
              <a:t>foods are eaten with the meal</a:t>
            </a:r>
            <a:r>
              <a:rPr lang="en-US" sz="2400" dirty="0">
                <a:ea typeface="Calibri" panose="020F0502020204030204" pitchFamily="34" charset="0"/>
                <a:cs typeface="Arial" panose="020B0604020202020204" pitchFamily="34" charset="0"/>
              </a:rPr>
              <a:t>, </a:t>
            </a:r>
            <a:endParaRPr lang="en-US" sz="2400" dirty="0" smtClean="0">
              <a:ea typeface="Calibri" panose="020F0502020204030204" pitchFamily="34" charset="0"/>
              <a:cs typeface="Arial" panose="020B0604020202020204" pitchFamily="34" charset="0"/>
            </a:endParaRPr>
          </a:p>
          <a:p>
            <a:pPr marL="342900" indent="-342900">
              <a:lnSpc>
                <a:spcPct val="107000"/>
              </a:lnSpc>
              <a:buFont typeface="Wingdings" panose="05000000000000000000" pitchFamily="2" charset="2"/>
              <a:buChar char="Ø"/>
            </a:pPr>
            <a:r>
              <a:rPr lang="en-US" sz="2400" dirty="0">
                <a:ea typeface="Calibri" panose="020F0502020204030204" pitchFamily="34" charset="0"/>
                <a:cs typeface="Arial" panose="020B0604020202020204" pitchFamily="34" charset="0"/>
              </a:rPr>
              <a:t> </a:t>
            </a:r>
            <a:r>
              <a:rPr lang="en-US" sz="2400" b="1" dirty="0" smtClean="0">
                <a:ea typeface="Calibri" panose="020F0502020204030204" pitchFamily="34" charset="0"/>
                <a:cs typeface="Arial" panose="020B0604020202020204" pitchFamily="34" charset="0"/>
              </a:rPr>
              <a:t>especially </a:t>
            </a:r>
            <a:r>
              <a:rPr lang="en-US" sz="2400" b="1" dirty="0">
                <a:ea typeface="Calibri" panose="020F0502020204030204" pitchFamily="34" charset="0"/>
                <a:cs typeface="Arial" panose="020B0604020202020204" pitchFamily="34" charset="0"/>
              </a:rPr>
              <a:t>on the balance between foods that </a:t>
            </a:r>
            <a:r>
              <a:rPr lang="en-US" sz="2400" b="1" dirty="0">
                <a:solidFill>
                  <a:schemeClr val="accent1">
                    <a:lumMod val="75000"/>
                  </a:schemeClr>
                </a:solidFill>
                <a:ea typeface="Calibri" panose="020F0502020204030204" pitchFamily="34" charset="0"/>
                <a:cs typeface="Arial" panose="020B0604020202020204" pitchFamily="34" charset="0"/>
              </a:rPr>
              <a:t>promote</a:t>
            </a:r>
            <a:r>
              <a:rPr lang="en-US" sz="2400" b="1" dirty="0">
                <a:ea typeface="Calibri" panose="020F0502020204030204" pitchFamily="34" charset="0"/>
                <a:cs typeface="Arial" panose="020B0604020202020204" pitchFamily="34" charset="0"/>
              </a:rPr>
              <a:t> and those that</a:t>
            </a:r>
            <a:r>
              <a:rPr lang="en-US" sz="2400" b="1" dirty="0">
                <a:solidFill>
                  <a:schemeClr val="accent1">
                    <a:lumMod val="75000"/>
                  </a:schemeClr>
                </a:solidFill>
                <a:ea typeface="Calibri" panose="020F0502020204030204" pitchFamily="34" charset="0"/>
                <a:cs typeface="Arial" panose="020B0604020202020204" pitchFamily="34" charset="0"/>
              </a:rPr>
              <a:t> inhibit </a:t>
            </a:r>
            <a:r>
              <a:rPr lang="en-US" sz="2400" b="1" dirty="0">
                <a:ea typeface="Calibri" panose="020F0502020204030204" pitchFamily="34" charset="0"/>
                <a:cs typeface="Arial" panose="020B0604020202020204" pitchFamily="34" charset="0"/>
              </a:rPr>
              <a:t>iron availability</a:t>
            </a:r>
            <a:r>
              <a:rPr lang="en-US" sz="2400" b="1" dirty="0" smtClean="0">
                <a:ea typeface="Calibri" panose="020F0502020204030204" pitchFamily="34" charset="0"/>
                <a:cs typeface="Arial" panose="020B0604020202020204" pitchFamily="34" charset="0"/>
              </a:rPr>
              <a:t>.</a:t>
            </a:r>
          </a:p>
          <a:p>
            <a:pPr>
              <a:lnSpc>
                <a:spcPct val="107000"/>
              </a:lnSpc>
            </a:pPr>
            <a:endParaRPr lang="en-US" sz="2400" b="1" dirty="0" smtClean="0">
              <a:ea typeface="Calibri" panose="020F0502020204030204" pitchFamily="34" charset="0"/>
              <a:cs typeface="Arial" panose="020B0604020202020204" pitchFamily="34" charset="0"/>
            </a:endParaRPr>
          </a:p>
          <a:p>
            <a:pPr marL="342900" indent="-342900">
              <a:lnSpc>
                <a:spcPct val="107000"/>
              </a:lnSpc>
              <a:buFont typeface="Wingdings" panose="05000000000000000000" pitchFamily="2" charset="2"/>
              <a:buChar char="q"/>
            </a:pPr>
            <a:r>
              <a:rPr lang="en-US" sz="2400" b="1" dirty="0">
                <a:ea typeface="Calibri" panose="020F0502020204030204" pitchFamily="34" charset="0"/>
                <a:cs typeface="Arial" panose="020B0604020202020204" pitchFamily="34" charset="0"/>
              </a:rPr>
              <a:t>Besides the iron derived from food, the diet may also contain </a:t>
            </a:r>
          </a:p>
          <a:p>
            <a:pPr marL="342900" indent="-342900">
              <a:lnSpc>
                <a:spcPct val="107000"/>
              </a:lnSpc>
              <a:buFont typeface="Wingdings" panose="05000000000000000000" pitchFamily="2" charset="2"/>
              <a:buChar char="q"/>
            </a:pPr>
            <a:r>
              <a:rPr lang="en-US" sz="2400" b="1" dirty="0">
                <a:solidFill>
                  <a:srgbClr val="FF0000"/>
                </a:solidFill>
                <a:ea typeface="Calibri" panose="020F0502020204030204" pitchFamily="34" charset="0"/>
                <a:cs typeface="Arial" panose="020B0604020202020204" pitchFamily="34" charset="0"/>
              </a:rPr>
              <a:t>exogenous iron </a:t>
            </a:r>
            <a:r>
              <a:rPr lang="en-US" sz="2400" b="1" dirty="0">
                <a:ea typeface="Calibri" panose="020F0502020204030204" pitchFamily="34" charset="0"/>
                <a:cs typeface="Arial" panose="020B0604020202020204" pitchFamily="34" charset="0"/>
              </a:rPr>
              <a:t>originating from </a:t>
            </a:r>
          </a:p>
          <a:p>
            <a:pPr marL="342900" indent="-342900">
              <a:lnSpc>
                <a:spcPct val="107000"/>
              </a:lnSpc>
              <a:buFont typeface="Wingdings" panose="05000000000000000000" pitchFamily="2" charset="2"/>
              <a:buChar char="v"/>
            </a:pPr>
            <a:r>
              <a:rPr lang="en-US" sz="2400" b="1" dirty="0">
                <a:solidFill>
                  <a:srgbClr val="7030A0"/>
                </a:solidFill>
                <a:ea typeface="Calibri" panose="020F0502020204030204" pitchFamily="34" charset="0"/>
                <a:cs typeface="Arial" panose="020B0604020202020204" pitchFamily="34" charset="0"/>
              </a:rPr>
              <a:t>the soil, dust, water or cooking vessels</a:t>
            </a:r>
            <a:r>
              <a:rPr lang="en-US" sz="2400" dirty="0">
                <a:latin typeface="Times New Roman" panose="02020603050405020304" pitchFamily="18" charset="0"/>
                <a:ea typeface="Calibri" panose="020F0502020204030204" pitchFamily="34" charset="0"/>
                <a:cs typeface="Arial" panose="020B0604020202020204" pitchFamily="34" charset="0"/>
              </a:rPr>
              <a:t>. </a:t>
            </a:r>
          </a:p>
          <a:p>
            <a:pPr marL="342900" indent="-342900">
              <a:lnSpc>
                <a:spcPct val="107000"/>
              </a:lnSpc>
              <a:buFont typeface="Wingdings" panose="05000000000000000000" pitchFamily="2" charset="2"/>
              <a:buChar char="v"/>
            </a:pPr>
            <a:r>
              <a:rPr lang="en-US" sz="2400" b="1" dirty="0" smtClean="0">
                <a:solidFill>
                  <a:srgbClr val="7030A0"/>
                </a:solidFill>
                <a:ea typeface="Calibri" panose="020F0502020204030204" pitchFamily="34" charset="0"/>
                <a:cs typeface="Arial" panose="020B0604020202020204" pitchFamily="34" charset="0"/>
              </a:rPr>
              <a:t>such </a:t>
            </a:r>
            <a:r>
              <a:rPr lang="en-US" sz="2400" b="1" dirty="0">
                <a:solidFill>
                  <a:srgbClr val="FF0000"/>
                </a:solidFill>
                <a:ea typeface="Calibri" panose="020F0502020204030204" pitchFamily="34" charset="0"/>
                <a:cs typeface="Arial" panose="020B0604020202020204" pitchFamily="34" charset="0"/>
              </a:rPr>
              <a:t>contamination iron </a:t>
            </a:r>
            <a:r>
              <a:rPr lang="en-US" sz="2400" b="1" dirty="0">
                <a:solidFill>
                  <a:srgbClr val="7030A0"/>
                </a:solidFill>
                <a:ea typeface="Calibri" panose="020F0502020204030204" pitchFamily="34" charset="0"/>
                <a:cs typeface="Arial" panose="020B0604020202020204" pitchFamily="34" charset="0"/>
              </a:rPr>
              <a:t>in a meal may be several times greater than the amount of food iron</a:t>
            </a:r>
            <a:r>
              <a:rPr lang="en-US" sz="2400" dirty="0">
                <a:solidFill>
                  <a:srgbClr val="00B050"/>
                </a:solidFill>
                <a:ea typeface="Calibri" panose="020F0502020204030204" pitchFamily="34" charset="0"/>
                <a:cs typeface="Arial" panose="020B0604020202020204" pitchFamily="34" charset="0"/>
              </a:rPr>
              <a:t>.</a:t>
            </a:r>
          </a:p>
          <a:p>
            <a:pPr marL="342900" indent="-342900">
              <a:lnSpc>
                <a:spcPct val="107000"/>
              </a:lnSpc>
              <a:buFont typeface="Wingdings" panose="05000000000000000000" pitchFamily="2" charset="2"/>
              <a:buChar char="v"/>
            </a:pPr>
            <a:r>
              <a:rPr lang="en-US" sz="2400" b="1" dirty="0">
                <a:solidFill>
                  <a:srgbClr val="FF0000"/>
                </a:solidFill>
                <a:ea typeface="Calibri" panose="020F0502020204030204" pitchFamily="34" charset="0"/>
                <a:cs typeface="Arial" panose="020B0604020202020204" pitchFamily="34" charset="0"/>
              </a:rPr>
              <a:t>Another form of exogenous iron </a:t>
            </a:r>
            <a:r>
              <a:rPr lang="en-US" sz="2400" b="1" dirty="0">
                <a:ea typeface="Calibri" panose="020F0502020204030204" pitchFamily="34" charset="0"/>
                <a:cs typeface="Arial" panose="020B0604020202020204" pitchFamily="34" charset="0"/>
              </a:rPr>
              <a:t>is</a:t>
            </a:r>
            <a:r>
              <a:rPr lang="en-US" sz="2400" dirty="0">
                <a:ea typeface="Calibri" panose="020F0502020204030204" pitchFamily="34" charset="0"/>
                <a:cs typeface="Arial" panose="020B0604020202020204" pitchFamily="34" charset="0"/>
              </a:rPr>
              <a:t> that </a:t>
            </a:r>
            <a:r>
              <a:rPr lang="en-US" sz="2400" b="1" dirty="0">
                <a:solidFill>
                  <a:srgbClr val="7030A0"/>
                </a:solidFill>
                <a:ea typeface="Calibri" panose="020F0502020204030204" pitchFamily="34" charset="0"/>
                <a:cs typeface="Arial" panose="020B0604020202020204" pitchFamily="34" charset="0"/>
              </a:rPr>
              <a:t>present in foods such as</a:t>
            </a:r>
          </a:p>
          <a:p>
            <a:pPr marL="342900" indent="-342900">
              <a:lnSpc>
                <a:spcPct val="107000"/>
              </a:lnSpc>
              <a:buFont typeface="Wingdings" panose="05000000000000000000" pitchFamily="2" charset="2"/>
              <a:buChar char="v"/>
            </a:pPr>
            <a:r>
              <a:rPr lang="en-US" sz="2400" b="1" dirty="0">
                <a:solidFill>
                  <a:srgbClr val="7030A0"/>
                </a:solidFill>
                <a:ea typeface="Calibri" panose="020F0502020204030204" pitchFamily="34" charset="0"/>
                <a:cs typeface="Arial" panose="020B0604020202020204" pitchFamily="34" charset="0"/>
              </a:rPr>
              <a:t> flour, sugar and salt</a:t>
            </a:r>
            <a:r>
              <a:rPr lang="en-US" sz="2400" dirty="0">
                <a:solidFill>
                  <a:srgbClr val="7030A0"/>
                </a:solidFill>
                <a:ea typeface="Calibri" panose="020F0502020204030204" pitchFamily="34" charset="0"/>
                <a:cs typeface="Arial" panose="020B0604020202020204" pitchFamily="34" charset="0"/>
              </a:rPr>
              <a:t> </a:t>
            </a:r>
            <a:r>
              <a:rPr lang="en-US" sz="2400" dirty="0">
                <a:ea typeface="Calibri" panose="020F0502020204030204" pitchFamily="34" charset="0"/>
                <a:cs typeface="Arial" panose="020B0604020202020204" pitchFamily="34" charset="0"/>
              </a:rPr>
              <a:t>which are </a:t>
            </a:r>
            <a:r>
              <a:rPr lang="en-US" sz="2400" b="1" dirty="0">
                <a:solidFill>
                  <a:srgbClr val="FF0000"/>
                </a:solidFill>
                <a:ea typeface="Calibri" panose="020F0502020204030204" pitchFamily="34" charset="0"/>
                <a:cs typeface="Arial" panose="020B0604020202020204" pitchFamily="34" charset="0"/>
              </a:rPr>
              <a:t>deliberately fortified </a:t>
            </a:r>
            <a:r>
              <a:rPr lang="en-US" sz="2400" dirty="0">
                <a:ea typeface="Calibri" panose="020F0502020204030204" pitchFamily="34" charset="0"/>
                <a:cs typeface="Arial" panose="020B0604020202020204" pitchFamily="34" charset="0"/>
              </a:rPr>
              <a:t>with iron or iron salts</a:t>
            </a:r>
            <a:r>
              <a:rPr lang="en-US" sz="2400" dirty="0" smtClean="0">
                <a:ea typeface="Calibri" panose="020F0502020204030204" pitchFamily="34" charset="0"/>
                <a:cs typeface="Arial" panose="020B0604020202020204" pitchFamily="34" charset="0"/>
              </a:rPr>
              <a:t>.</a:t>
            </a:r>
          </a:p>
          <a:p>
            <a:pPr marL="342900" indent="-342900">
              <a:lnSpc>
                <a:spcPct val="107000"/>
              </a:lnSpc>
              <a:buFont typeface="Wingdings" panose="05000000000000000000" pitchFamily="2" charset="2"/>
              <a:buChar char="v"/>
            </a:pPr>
            <a:endParaRPr lang="en-US" sz="2400" dirty="0">
              <a:ea typeface="Calibri" panose="020F0502020204030204" pitchFamily="34" charset="0"/>
              <a:cs typeface="Arial" panose="020B0604020202020204" pitchFamily="34" charset="0"/>
            </a:endParaRPr>
          </a:p>
          <a:p>
            <a:pPr marL="342900" indent="-342900">
              <a:lnSpc>
                <a:spcPct val="107000"/>
              </a:lnSpc>
              <a:buFont typeface="Wingdings" panose="05000000000000000000" pitchFamily="2" charset="2"/>
              <a:buChar char="Ø"/>
            </a:pPr>
            <a:r>
              <a:rPr lang="en-US" b="1" dirty="0">
                <a:ea typeface="Calibri" panose="020F0502020204030204" pitchFamily="34" charset="0"/>
                <a:cs typeface="Arial" panose="020B0604020202020204" pitchFamily="34" charset="0"/>
              </a:rPr>
              <a:t>How much iron is effectively absorbed by the body varies considerably depending on a number of factors</a:t>
            </a:r>
            <a:r>
              <a:rPr lang="en-US" dirty="0">
                <a:ea typeface="Calibri" panose="020F0502020204030204" pitchFamily="34" charset="0"/>
                <a:cs typeface="Arial" panose="020B0604020202020204" pitchFamily="34" charset="0"/>
              </a:rPr>
              <a:t>, </a:t>
            </a:r>
            <a:endParaRPr lang="en-US" sz="2400" dirty="0">
              <a:ea typeface="Calibri" panose="020F0502020204030204" pitchFamily="34" charset="0"/>
              <a:cs typeface="Arial" panose="020B0604020202020204" pitchFamily="34" charset="0"/>
            </a:endParaRPr>
          </a:p>
        </p:txBody>
      </p:sp>
      <p:sp>
        <p:nvSpPr>
          <p:cNvPr id="3" name="Cross 2"/>
          <p:cNvSpPr/>
          <p:nvPr/>
        </p:nvSpPr>
        <p:spPr>
          <a:xfrm flipH="1">
            <a:off x="8345510" y="115877"/>
            <a:ext cx="631065" cy="669701"/>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Tree>
    <p:extLst>
      <p:ext uri="{BB962C8B-B14F-4D97-AF65-F5344CB8AC3E}">
        <p14:creationId xmlns:p14="http://schemas.microsoft.com/office/powerpoint/2010/main" val="2947639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864" y="201304"/>
            <a:ext cx="8854226" cy="6370527"/>
          </a:xfrm>
          <a:prstGeom prst="rect">
            <a:avLst/>
          </a:prstGeom>
        </p:spPr>
        <p:txBody>
          <a:bodyPr wrap="square">
            <a:spAutoFit/>
          </a:bodyPr>
          <a:lstStyle/>
          <a:p>
            <a:pPr>
              <a:lnSpc>
                <a:spcPct val="107000"/>
              </a:lnSpc>
            </a:pPr>
            <a:r>
              <a:rPr lang="en-US" sz="2400" b="1" dirty="0">
                <a:solidFill>
                  <a:srgbClr val="FF0000"/>
                </a:solidFill>
                <a:ea typeface="Calibri" panose="020F0502020204030204" pitchFamily="34" charset="0"/>
                <a:cs typeface="Arial" panose="020B0604020202020204" pitchFamily="34" charset="0"/>
              </a:rPr>
              <a:t>Absorption of dietary iron</a:t>
            </a:r>
            <a:endParaRPr lang="en-US" sz="2400" dirty="0">
              <a:solidFill>
                <a:srgbClr val="FF0000"/>
              </a:solidFill>
              <a:ea typeface="Calibri" panose="020F0502020204030204" pitchFamily="34" charset="0"/>
              <a:cs typeface="Arial" panose="020B0604020202020204" pitchFamily="34" charset="0"/>
            </a:endParaRPr>
          </a:p>
          <a:p>
            <a:pPr>
              <a:lnSpc>
                <a:spcPct val="107000"/>
              </a:lnSpc>
              <a:spcAft>
                <a:spcPts val="800"/>
              </a:spcAft>
            </a:pPr>
            <a:r>
              <a:rPr lang="en-US" sz="2200" dirty="0">
                <a:solidFill>
                  <a:srgbClr val="7030A0"/>
                </a:solidFill>
                <a:ea typeface="Calibri" panose="020F0502020204030204" pitchFamily="34" charset="0"/>
                <a:cs typeface="Arial" panose="020B0604020202020204" pitchFamily="34" charset="0"/>
              </a:rPr>
              <a:t>The </a:t>
            </a:r>
            <a:r>
              <a:rPr lang="en-US" sz="2200" dirty="0">
                <a:ea typeface="Calibri" panose="020F0502020204030204" pitchFamily="34" charset="0"/>
                <a:cs typeface="Arial" panose="020B0604020202020204" pitchFamily="34" charset="0"/>
              </a:rPr>
              <a:t>absorption of dietary iron is </a:t>
            </a:r>
            <a:r>
              <a:rPr lang="en-US" sz="2200" dirty="0">
                <a:solidFill>
                  <a:srgbClr val="FF0000"/>
                </a:solidFill>
                <a:ea typeface="Calibri" panose="020F0502020204030204" pitchFamily="34" charset="0"/>
                <a:cs typeface="Arial" panose="020B0604020202020204" pitchFamily="34" charset="0"/>
              </a:rPr>
              <a:t>influenced </a:t>
            </a:r>
            <a:r>
              <a:rPr lang="en-US" sz="2200" dirty="0">
                <a:ea typeface="Calibri" panose="020F0502020204030204" pitchFamily="34" charset="0"/>
                <a:cs typeface="Arial" panose="020B0604020202020204" pitchFamily="34" charset="0"/>
              </a:rPr>
              <a:t>by </a:t>
            </a:r>
            <a:r>
              <a:rPr lang="en-US" sz="2200" dirty="0" smtClean="0">
                <a:ea typeface="Calibri" panose="020F0502020204030204" pitchFamily="34" charset="0"/>
                <a:cs typeface="Arial" panose="020B0604020202020204" pitchFamily="34" charset="0"/>
              </a:rPr>
              <a:t>the </a:t>
            </a:r>
            <a:r>
              <a:rPr lang="en-US" sz="2200" dirty="0">
                <a:solidFill>
                  <a:srgbClr val="FF0000"/>
                </a:solidFill>
                <a:ea typeface="Calibri" panose="020F0502020204030204" pitchFamily="34" charset="0"/>
                <a:cs typeface="Arial" panose="020B0604020202020204" pitchFamily="34" charset="0"/>
              </a:rPr>
              <a:t>amount </a:t>
            </a:r>
            <a:r>
              <a:rPr lang="en-US" sz="2200" dirty="0">
                <a:ea typeface="Calibri" panose="020F0502020204030204" pitchFamily="34" charset="0"/>
                <a:cs typeface="Arial" panose="020B0604020202020204" pitchFamily="34" charset="0"/>
              </a:rPr>
              <a:t>and</a:t>
            </a:r>
            <a:r>
              <a:rPr lang="en-US" sz="2200" dirty="0">
                <a:solidFill>
                  <a:srgbClr val="FF0000"/>
                </a:solidFill>
                <a:ea typeface="Calibri" panose="020F0502020204030204" pitchFamily="34" charset="0"/>
                <a:cs typeface="Arial" panose="020B0604020202020204" pitchFamily="34" charset="0"/>
              </a:rPr>
              <a:t> chemical form of </a:t>
            </a:r>
            <a:r>
              <a:rPr lang="en-US" sz="2200" dirty="0">
                <a:solidFill>
                  <a:srgbClr val="7030A0"/>
                </a:solidFill>
                <a:ea typeface="Calibri" panose="020F0502020204030204" pitchFamily="34" charset="0"/>
                <a:cs typeface="Arial" panose="020B0604020202020204" pitchFamily="34" charset="0"/>
              </a:rPr>
              <a:t>the iro</a:t>
            </a:r>
            <a:r>
              <a:rPr lang="en-US" sz="2200" dirty="0">
                <a:solidFill>
                  <a:srgbClr val="00B050"/>
                </a:solidFill>
                <a:ea typeface="Calibri" panose="020F0502020204030204" pitchFamily="34" charset="0"/>
                <a:cs typeface="Arial" panose="020B0604020202020204" pitchFamily="34" charset="0"/>
              </a:rPr>
              <a:t>n, </a:t>
            </a:r>
            <a:r>
              <a:rPr lang="en-US" sz="2200" b="1" dirty="0" smtClean="0">
                <a:ea typeface="Calibri" panose="020F0502020204030204" pitchFamily="34" charset="0"/>
                <a:cs typeface="Arial" panose="020B0604020202020204" pitchFamily="34" charset="0"/>
              </a:rPr>
              <a:t>the </a:t>
            </a:r>
            <a:r>
              <a:rPr lang="en-US" sz="2200" b="1" dirty="0">
                <a:ea typeface="Calibri" panose="020F0502020204030204" pitchFamily="34" charset="0"/>
                <a:cs typeface="Arial" panose="020B0604020202020204" pitchFamily="34" charset="0"/>
              </a:rPr>
              <a:t>consumption during the same meal of </a:t>
            </a:r>
            <a:r>
              <a:rPr lang="en-US" sz="2200" dirty="0">
                <a:solidFill>
                  <a:srgbClr val="7030A0"/>
                </a:solidFill>
                <a:ea typeface="Calibri" panose="020F0502020204030204" pitchFamily="34" charset="0"/>
                <a:cs typeface="Arial" panose="020B0604020202020204" pitchFamily="34" charset="0"/>
              </a:rPr>
              <a:t>factors </a:t>
            </a:r>
            <a:r>
              <a:rPr lang="en-US" sz="2200" b="1" dirty="0">
                <a:solidFill>
                  <a:srgbClr val="FF0000"/>
                </a:solidFill>
                <a:ea typeface="Calibri" panose="020F0502020204030204" pitchFamily="34" charset="0"/>
                <a:cs typeface="Arial" panose="020B0604020202020204" pitchFamily="34" charset="0"/>
              </a:rPr>
              <a:t>enhancing </a:t>
            </a:r>
            <a:r>
              <a:rPr lang="en-US" sz="2200" b="1" dirty="0">
                <a:solidFill>
                  <a:srgbClr val="7030A0"/>
                </a:solidFill>
                <a:ea typeface="Calibri" panose="020F0502020204030204" pitchFamily="34" charset="0"/>
                <a:cs typeface="Arial" panose="020B0604020202020204" pitchFamily="34" charset="0"/>
              </a:rPr>
              <a:t>and/or </a:t>
            </a:r>
            <a:r>
              <a:rPr lang="en-US" sz="2200" b="1" dirty="0">
                <a:solidFill>
                  <a:srgbClr val="FF0000"/>
                </a:solidFill>
                <a:ea typeface="Calibri" panose="020F0502020204030204" pitchFamily="34" charset="0"/>
                <a:cs typeface="Arial" panose="020B0604020202020204" pitchFamily="34" charset="0"/>
              </a:rPr>
              <a:t>inhibiting</a:t>
            </a:r>
            <a:r>
              <a:rPr lang="en-US" sz="2200" dirty="0">
                <a:solidFill>
                  <a:srgbClr val="7030A0"/>
                </a:solidFill>
                <a:ea typeface="Calibri" panose="020F0502020204030204" pitchFamily="34" charset="0"/>
                <a:cs typeface="Arial" panose="020B0604020202020204" pitchFamily="34" charset="0"/>
              </a:rPr>
              <a:t> </a:t>
            </a:r>
            <a:r>
              <a:rPr lang="en-US" sz="2200" dirty="0">
                <a:ea typeface="Calibri" panose="020F0502020204030204" pitchFamily="34" charset="0"/>
                <a:cs typeface="Arial" panose="020B0604020202020204" pitchFamily="34" charset="0"/>
              </a:rPr>
              <a:t>iron absorption, and the </a:t>
            </a:r>
            <a:r>
              <a:rPr lang="en-US" sz="2200" dirty="0">
                <a:solidFill>
                  <a:srgbClr val="FF0000"/>
                </a:solidFill>
                <a:ea typeface="Calibri" panose="020F0502020204030204" pitchFamily="34" charset="0"/>
                <a:cs typeface="Arial" panose="020B0604020202020204" pitchFamily="34" charset="0"/>
              </a:rPr>
              <a:t>health and iron status </a:t>
            </a:r>
            <a:r>
              <a:rPr lang="en-US" sz="2200" dirty="0">
                <a:ea typeface="Calibri" panose="020F0502020204030204" pitchFamily="34" charset="0"/>
                <a:cs typeface="Arial" panose="020B0604020202020204" pitchFamily="34" charset="0"/>
              </a:rPr>
              <a:t>of the </a:t>
            </a:r>
            <a:r>
              <a:rPr lang="en-US" sz="2200" dirty="0" smtClean="0">
                <a:ea typeface="Calibri" panose="020F0502020204030204" pitchFamily="34" charset="0"/>
                <a:cs typeface="Arial" panose="020B0604020202020204" pitchFamily="34" charset="0"/>
              </a:rPr>
              <a:t>individual</a:t>
            </a:r>
          </a:p>
          <a:p>
            <a:pPr>
              <a:lnSpc>
                <a:spcPct val="107000"/>
              </a:lnSpc>
            </a:pPr>
            <a:r>
              <a:rPr lang="en-US" sz="2200" b="1" dirty="0">
                <a:ea typeface="Calibri" panose="020F0502020204030204" pitchFamily="34" charset="0"/>
                <a:cs typeface="Arial" panose="020B0604020202020204" pitchFamily="34" charset="0"/>
              </a:rPr>
              <a:t>MAJOR DETERMINANTS OF IRON ABSORPTION</a:t>
            </a:r>
            <a:endParaRPr lang="en-US" sz="2200" dirty="0">
              <a:ea typeface="Calibri" panose="020F0502020204030204" pitchFamily="34" charset="0"/>
              <a:cs typeface="Arial" panose="020B0604020202020204" pitchFamily="34" charset="0"/>
            </a:endParaRPr>
          </a:p>
          <a:p>
            <a:pPr>
              <a:lnSpc>
                <a:spcPct val="107000"/>
              </a:lnSpc>
            </a:pPr>
            <a:r>
              <a:rPr lang="en-US" sz="2200" b="1" dirty="0">
                <a:solidFill>
                  <a:srgbClr val="FF0000"/>
                </a:solidFill>
                <a:ea typeface="Calibri" panose="020F0502020204030204" pitchFamily="34" charset="0"/>
                <a:cs typeface="Arial" panose="020B0604020202020204" pitchFamily="34" charset="0"/>
              </a:rPr>
              <a:t>DIETARY FACTORS:</a:t>
            </a:r>
            <a:endParaRPr lang="en-US" sz="2200" b="1" dirty="0">
              <a:ea typeface="Calibri" panose="020F0502020204030204" pitchFamily="34" charset="0"/>
              <a:cs typeface="Arial" panose="020B0604020202020204" pitchFamily="34" charset="0"/>
            </a:endParaRPr>
          </a:p>
          <a:p>
            <a:pPr>
              <a:lnSpc>
                <a:spcPct val="107000"/>
              </a:lnSpc>
            </a:pPr>
            <a:r>
              <a:rPr lang="en-US" sz="2200" b="1" dirty="0" smtClean="0">
                <a:solidFill>
                  <a:srgbClr val="7030A0"/>
                </a:solidFill>
                <a:ea typeface="Calibri" panose="020F0502020204030204" pitchFamily="34" charset="0"/>
                <a:cs typeface="Arial" panose="020B0604020202020204" pitchFamily="34" charset="0"/>
              </a:rPr>
              <a:t>(1) </a:t>
            </a:r>
            <a:r>
              <a:rPr lang="en-US" sz="2200" b="1" dirty="0" smtClean="0">
                <a:solidFill>
                  <a:srgbClr val="002060"/>
                </a:solidFill>
                <a:ea typeface="Calibri" panose="020F0502020204030204" pitchFamily="34" charset="0"/>
                <a:cs typeface="Arial" panose="020B0604020202020204" pitchFamily="34" charset="0"/>
              </a:rPr>
              <a:t>factors that</a:t>
            </a:r>
            <a:r>
              <a:rPr lang="en-US" sz="2200" b="1" dirty="0" smtClean="0">
                <a:solidFill>
                  <a:srgbClr val="FF0000"/>
                </a:solidFill>
                <a:ea typeface="Calibri" panose="020F0502020204030204" pitchFamily="34" charset="0"/>
                <a:cs typeface="Arial" panose="020B0604020202020204" pitchFamily="34" charset="0"/>
              </a:rPr>
              <a:t> enhance </a:t>
            </a:r>
            <a:r>
              <a:rPr lang="en-US" sz="2200" b="1" dirty="0" smtClean="0">
                <a:solidFill>
                  <a:srgbClr val="002060"/>
                </a:solidFill>
                <a:ea typeface="Calibri" panose="020F0502020204030204" pitchFamily="34" charset="0"/>
                <a:cs typeface="Arial" panose="020B0604020202020204" pitchFamily="34" charset="0"/>
              </a:rPr>
              <a:t>non-</a:t>
            </a:r>
            <a:r>
              <a:rPr lang="en-US" sz="2200" b="1" dirty="0" err="1" smtClean="0">
                <a:solidFill>
                  <a:srgbClr val="002060"/>
                </a:solidFill>
                <a:ea typeface="Calibri" panose="020F0502020204030204" pitchFamily="34" charset="0"/>
                <a:cs typeface="Arial" panose="020B0604020202020204" pitchFamily="34" charset="0"/>
              </a:rPr>
              <a:t>haem</a:t>
            </a:r>
            <a:r>
              <a:rPr lang="en-US" sz="2200" b="1" dirty="0" smtClean="0">
                <a:solidFill>
                  <a:srgbClr val="002060"/>
                </a:solidFill>
                <a:ea typeface="Calibri" panose="020F0502020204030204" pitchFamily="34" charset="0"/>
                <a:cs typeface="Arial" panose="020B0604020202020204" pitchFamily="34" charset="0"/>
              </a:rPr>
              <a:t> iron absorption:</a:t>
            </a:r>
          </a:p>
          <a:p>
            <a:pPr>
              <a:lnSpc>
                <a:spcPct val="107000"/>
              </a:lnSpc>
            </a:pPr>
            <a:r>
              <a:rPr lang="en-US" sz="2200" dirty="0" smtClean="0">
                <a:solidFill>
                  <a:srgbClr val="7030A0"/>
                </a:solidFill>
                <a:ea typeface="Calibri" panose="020F0502020204030204" pitchFamily="34" charset="0"/>
                <a:cs typeface="Arial" panose="020B0604020202020204" pitchFamily="34" charset="0"/>
              </a:rPr>
              <a:t>- </a:t>
            </a:r>
            <a:r>
              <a:rPr lang="en-US" sz="2200" b="1" dirty="0" smtClean="0">
                <a:ea typeface="Calibri" panose="020F0502020204030204" pitchFamily="34" charset="0"/>
                <a:cs typeface="Arial" panose="020B0604020202020204" pitchFamily="34" charset="0"/>
              </a:rPr>
              <a:t>ascorbic acid (vitamin C)</a:t>
            </a:r>
          </a:p>
          <a:p>
            <a:pPr>
              <a:lnSpc>
                <a:spcPct val="107000"/>
              </a:lnSpc>
            </a:pPr>
            <a:r>
              <a:rPr lang="en-US" sz="2200" b="1" dirty="0" smtClean="0">
                <a:ea typeface="Calibri" panose="020F0502020204030204" pitchFamily="34" charset="0"/>
                <a:cs typeface="Arial" panose="020B0604020202020204" pitchFamily="34" charset="0"/>
              </a:rPr>
              <a:t>- meat, poultry, fish and other seafood</a:t>
            </a:r>
          </a:p>
          <a:p>
            <a:pPr>
              <a:lnSpc>
                <a:spcPct val="107000"/>
              </a:lnSpc>
            </a:pPr>
            <a:r>
              <a:rPr lang="en-US" sz="2200" b="1" dirty="0" smtClean="0">
                <a:ea typeface="Calibri" panose="020F0502020204030204" pitchFamily="34" charset="0"/>
                <a:cs typeface="Arial" panose="020B0604020202020204" pitchFamily="34" charset="0"/>
              </a:rPr>
              <a:t>- low pH (e.g., lactic acid)</a:t>
            </a:r>
          </a:p>
          <a:p>
            <a:pPr>
              <a:lnSpc>
                <a:spcPct val="107000"/>
              </a:lnSpc>
            </a:pPr>
            <a:r>
              <a:rPr lang="en-US" sz="2200" b="1" dirty="0" smtClean="0">
                <a:solidFill>
                  <a:srgbClr val="7030A0"/>
                </a:solidFill>
                <a:ea typeface="Calibri" panose="020F0502020204030204" pitchFamily="34" charset="0"/>
                <a:cs typeface="Arial" panose="020B0604020202020204" pitchFamily="34" charset="0"/>
              </a:rPr>
              <a:t>(2</a:t>
            </a:r>
            <a:r>
              <a:rPr lang="en-US" sz="2200" b="1" dirty="0" smtClean="0">
                <a:ea typeface="Calibri" panose="020F0502020204030204" pitchFamily="34" charset="0"/>
                <a:cs typeface="Arial" panose="020B0604020202020204" pitchFamily="34" charset="0"/>
              </a:rPr>
              <a:t>) factors that</a:t>
            </a:r>
            <a:r>
              <a:rPr lang="en-US" sz="2400" b="1" dirty="0" smtClean="0">
                <a:solidFill>
                  <a:srgbClr val="FF0000"/>
                </a:solidFill>
                <a:ea typeface="Calibri" panose="020F0502020204030204" pitchFamily="34" charset="0"/>
                <a:cs typeface="Arial" panose="020B0604020202020204" pitchFamily="34" charset="0"/>
              </a:rPr>
              <a:t> inhibit </a:t>
            </a:r>
            <a:r>
              <a:rPr lang="en-US" sz="2200" b="1" dirty="0" smtClean="0">
                <a:ea typeface="Calibri" panose="020F0502020204030204" pitchFamily="34" charset="0"/>
                <a:cs typeface="Arial" panose="020B0604020202020204" pitchFamily="34" charset="0"/>
              </a:rPr>
              <a:t>non-</a:t>
            </a:r>
            <a:r>
              <a:rPr lang="en-US" sz="2200" b="1" dirty="0" err="1" smtClean="0">
                <a:ea typeface="Calibri" panose="020F0502020204030204" pitchFamily="34" charset="0"/>
                <a:cs typeface="Arial" panose="020B0604020202020204" pitchFamily="34" charset="0"/>
              </a:rPr>
              <a:t>haem</a:t>
            </a:r>
            <a:r>
              <a:rPr lang="en-US" sz="2200" b="1" dirty="0" smtClean="0">
                <a:ea typeface="Calibri" panose="020F0502020204030204" pitchFamily="34" charset="0"/>
                <a:cs typeface="Arial" panose="020B0604020202020204" pitchFamily="34" charset="0"/>
              </a:rPr>
              <a:t> iron absorption</a:t>
            </a:r>
            <a:r>
              <a:rPr lang="en-US" sz="2200" b="1" dirty="0" smtClean="0">
                <a:solidFill>
                  <a:srgbClr val="7030A0"/>
                </a:solidFill>
                <a:ea typeface="Calibri" panose="020F0502020204030204" pitchFamily="34" charset="0"/>
                <a:cs typeface="Arial" panose="020B0604020202020204" pitchFamily="34" charset="0"/>
              </a:rPr>
              <a:t>:</a:t>
            </a:r>
            <a:endParaRPr lang="en-US" sz="2200" dirty="0" smtClean="0">
              <a:ea typeface="Calibri" panose="020F0502020204030204" pitchFamily="34" charset="0"/>
              <a:cs typeface="Arial" panose="020B0604020202020204" pitchFamily="34" charset="0"/>
            </a:endParaRPr>
          </a:p>
          <a:p>
            <a:pPr>
              <a:lnSpc>
                <a:spcPct val="107000"/>
              </a:lnSpc>
            </a:pPr>
            <a:r>
              <a:rPr lang="en-US" sz="2200" dirty="0" smtClean="0">
                <a:solidFill>
                  <a:srgbClr val="7030A0"/>
                </a:solidFill>
                <a:ea typeface="Calibri" panose="020F0502020204030204" pitchFamily="34" charset="0"/>
                <a:cs typeface="Arial" panose="020B0604020202020204" pitchFamily="34" charset="0"/>
              </a:rPr>
              <a:t>- </a:t>
            </a:r>
            <a:r>
              <a:rPr lang="en-US" sz="2200" dirty="0" err="1" smtClean="0">
                <a:ea typeface="Calibri" panose="020F0502020204030204" pitchFamily="34" charset="0"/>
                <a:cs typeface="Arial" panose="020B0604020202020204" pitchFamily="34" charset="0"/>
              </a:rPr>
              <a:t>phytates</a:t>
            </a:r>
            <a:endParaRPr lang="en-US" sz="2200" dirty="0" smtClean="0">
              <a:ea typeface="Calibri" panose="020F0502020204030204" pitchFamily="34" charset="0"/>
              <a:cs typeface="Arial" panose="020B0604020202020204" pitchFamily="34" charset="0"/>
            </a:endParaRPr>
          </a:p>
          <a:p>
            <a:pPr>
              <a:lnSpc>
                <a:spcPct val="107000"/>
              </a:lnSpc>
            </a:pPr>
            <a:r>
              <a:rPr lang="en-US" sz="2200" dirty="0" smtClean="0">
                <a:ea typeface="Calibri" panose="020F0502020204030204" pitchFamily="34" charset="0"/>
                <a:cs typeface="Arial" panose="020B0604020202020204" pitchFamily="34" charset="0"/>
              </a:rPr>
              <a:t>- polyphenols, including tannins</a:t>
            </a:r>
          </a:p>
          <a:p>
            <a:pPr>
              <a:lnSpc>
                <a:spcPct val="107000"/>
              </a:lnSpc>
            </a:pPr>
            <a:r>
              <a:rPr lang="en-US" sz="2200" b="1" dirty="0" smtClean="0">
                <a:solidFill>
                  <a:srgbClr val="FF0000"/>
                </a:solidFill>
                <a:ea typeface="Calibri" panose="020F0502020204030204" pitchFamily="34" charset="0"/>
                <a:cs typeface="Arial" panose="020B0604020202020204" pitchFamily="34" charset="0"/>
              </a:rPr>
              <a:t>HOST </a:t>
            </a:r>
            <a:r>
              <a:rPr lang="en-US" sz="2200" b="1" dirty="0">
                <a:solidFill>
                  <a:srgbClr val="FF0000"/>
                </a:solidFill>
                <a:ea typeface="Calibri" panose="020F0502020204030204" pitchFamily="34" charset="0"/>
                <a:cs typeface="Arial" panose="020B0604020202020204" pitchFamily="34" charset="0"/>
              </a:rPr>
              <a:t>FACTORS</a:t>
            </a:r>
            <a:r>
              <a:rPr lang="en-US" sz="2200" dirty="0">
                <a:solidFill>
                  <a:srgbClr val="FF0000"/>
                </a:solidFill>
                <a:ea typeface="Calibri" panose="020F0502020204030204" pitchFamily="34" charset="0"/>
                <a:cs typeface="Arial" panose="020B0604020202020204" pitchFamily="34" charset="0"/>
              </a:rPr>
              <a:t>:</a:t>
            </a:r>
            <a:endParaRPr lang="en-US" sz="2200" dirty="0" smtClean="0">
              <a:cs typeface="Arial" panose="020B0604020202020204" pitchFamily="34" charset="0"/>
            </a:endParaRPr>
          </a:p>
          <a:p>
            <a:pPr>
              <a:lnSpc>
                <a:spcPct val="107000"/>
              </a:lnSpc>
            </a:pPr>
            <a:r>
              <a:rPr lang="en-US" sz="2200" dirty="0">
                <a:solidFill>
                  <a:srgbClr val="7030A0"/>
                </a:solidFill>
                <a:ea typeface="Calibri" panose="020F0502020204030204" pitchFamily="34" charset="0"/>
                <a:cs typeface="Arial" panose="020B0604020202020204" pitchFamily="34" charset="0"/>
              </a:rPr>
              <a:t>(1) </a:t>
            </a:r>
            <a:r>
              <a:rPr lang="en-US" sz="2200" dirty="0">
                <a:ea typeface="Calibri" panose="020F0502020204030204" pitchFamily="34" charset="0"/>
                <a:cs typeface="Arial" panose="020B0604020202020204" pitchFamily="34" charset="0"/>
              </a:rPr>
              <a:t>iron status</a:t>
            </a:r>
          </a:p>
          <a:p>
            <a:pPr>
              <a:lnSpc>
                <a:spcPct val="107000"/>
              </a:lnSpc>
            </a:pPr>
            <a:r>
              <a:rPr lang="en-US" sz="2200" dirty="0">
                <a:ea typeface="Calibri" panose="020F0502020204030204" pitchFamily="34" charset="0"/>
                <a:cs typeface="Arial" panose="020B0604020202020204" pitchFamily="34" charset="0"/>
              </a:rPr>
              <a:t>(2) health status (infections, </a:t>
            </a:r>
            <a:r>
              <a:rPr lang="en-US" sz="2200" dirty="0" smtClean="0">
                <a:ea typeface="Calibri" panose="020F0502020204030204" pitchFamily="34" charset="0"/>
                <a:cs typeface="Arial" panose="020B0604020202020204" pitchFamily="34" charset="0"/>
              </a:rPr>
              <a:t>malabsorption</a:t>
            </a:r>
            <a:endParaRPr lang="en-US" sz="2200" dirty="0">
              <a:ea typeface="Calibri" panose="020F0502020204030204" pitchFamily="34" charset="0"/>
              <a:cs typeface="Arial" panose="020B0604020202020204" pitchFamily="34" charset="0"/>
            </a:endParaRPr>
          </a:p>
        </p:txBody>
      </p:sp>
      <p:sp>
        <p:nvSpPr>
          <p:cNvPr id="3" name="Cross 2"/>
          <p:cNvSpPr/>
          <p:nvPr/>
        </p:nvSpPr>
        <p:spPr>
          <a:xfrm flipH="1">
            <a:off x="7250805" y="1970468"/>
            <a:ext cx="631065" cy="669701"/>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Tree>
    <p:extLst>
      <p:ext uri="{BB962C8B-B14F-4D97-AF65-F5344CB8AC3E}">
        <p14:creationId xmlns:p14="http://schemas.microsoft.com/office/powerpoint/2010/main" val="3688181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0303" y="382282"/>
            <a:ext cx="8847787" cy="6283259"/>
          </a:xfrm>
          <a:prstGeom prst="rect">
            <a:avLst/>
          </a:prstGeom>
        </p:spPr>
        <p:txBody>
          <a:bodyPr wrap="square">
            <a:spAutoFit/>
          </a:bodyPr>
          <a:lstStyle/>
          <a:p>
            <a:pPr>
              <a:lnSpc>
                <a:spcPct val="107000"/>
              </a:lnSpc>
            </a:pPr>
            <a:r>
              <a:rPr lang="en-US" sz="2800" b="1" dirty="0">
                <a:solidFill>
                  <a:srgbClr val="FF0000"/>
                </a:solidFill>
                <a:ea typeface="Calibri" panose="020F0502020204030204" pitchFamily="34" charset="0"/>
                <a:cs typeface="Arial" panose="020B0604020202020204" pitchFamily="34" charset="0"/>
              </a:rPr>
              <a:t>The main risk factors for IDA </a:t>
            </a:r>
            <a:r>
              <a:rPr lang="en-US" sz="2800" b="1" dirty="0" smtClean="0">
                <a:solidFill>
                  <a:srgbClr val="FF0000"/>
                </a:solidFill>
                <a:ea typeface="Calibri" panose="020F0502020204030204" pitchFamily="34" charset="0"/>
                <a:cs typeface="Arial" panose="020B0604020202020204" pitchFamily="34" charset="0"/>
              </a:rPr>
              <a:t>include ;</a:t>
            </a:r>
            <a:r>
              <a:rPr lang="en-US" sz="2800" b="1" dirty="0" smtClean="0">
                <a:solidFill>
                  <a:srgbClr val="FF0000"/>
                </a:solidFill>
                <a:effectLst/>
                <a:ea typeface="Calibri" panose="020F0502020204030204" pitchFamily="34" charset="0"/>
                <a:cs typeface="Arial" panose="020B0604020202020204" pitchFamily="34" charset="0"/>
              </a:rPr>
              <a:t> </a:t>
            </a:r>
            <a:endParaRPr lang="en-US" sz="2800" dirty="0" smtClean="0">
              <a:effectLst/>
              <a:ea typeface="Calibri" panose="020F0502020204030204" pitchFamily="34" charset="0"/>
              <a:cs typeface="Arial" panose="020B0604020202020204" pitchFamily="34" charset="0"/>
            </a:endParaRPr>
          </a:p>
          <a:p>
            <a:pPr marL="342900" lvl="0" indent="-342900">
              <a:lnSpc>
                <a:spcPct val="107000"/>
              </a:lnSpc>
              <a:buFont typeface="+mj-lt"/>
              <a:buAutoNum type="alphaLcPeriod"/>
            </a:pPr>
            <a:r>
              <a:rPr lang="en-US" sz="2400" b="1" dirty="0" smtClean="0">
                <a:solidFill>
                  <a:srgbClr val="0070C0"/>
                </a:solidFill>
                <a:effectLst/>
                <a:ea typeface="Calibri" panose="020F0502020204030204" pitchFamily="34" charset="0"/>
                <a:cs typeface="Arial" panose="020B0604020202020204" pitchFamily="34" charset="0"/>
              </a:rPr>
              <a:t>low intake </a:t>
            </a:r>
            <a:r>
              <a:rPr lang="en-US" sz="2400" b="1" dirty="0" smtClean="0">
                <a:effectLst/>
                <a:ea typeface="Calibri" panose="020F0502020204030204" pitchFamily="34" charset="0"/>
                <a:cs typeface="Arial" panose="020B0604020202020204" pitchFamily="34" charset="0"/>
              </a:rPr>
              <a:t>of iron, </a:t>
            </a:r>
            <a:endParaRPr lang="en-US" sz="2400" dirty="0" smtClean="0">
              <a:effectLst/>
              <a:ea typeface="Calibri" panose="020F0502020204030204" pitchFamily="34" charset="0"/>
              <a:cs typeface="Arial" panose="020B0604020202020204" pitchFamily="34" charset="0"/>
            </a:endParaRPr>
          </a:p>
          <a:p>
            <a:pPr marL="342900" lvl="0" indent="-342900">
              <a:lnSpc>
                <a:spcPct val="107000"/>
              </a:lnSpc>
              <a:buFont typeface="+mj-lt"/>
              <a:buAutoNum type="alphaLcPeriod"/>
            </a:pPr>
            <a:r>
              <a:rPr lang="en-US" sz="2400" b="1" dirty="0" smtClean="0">
                <a:solidFill>
                  <a:srgbClr val="0070C0"/>
                </a:solidFill>
                <a:effectLst/>
                <a:ea typeface="Calibri" panose="020F0502020204030204" pitchFamily="34" charset="0"/>
                <a:cs typeface="Arial" panose="020B0604020202020204" pitchFamily="34" charset="0"/>
              </a:rPr>
              <a:t>poor absorption </a:t>
            </a:r>
            <a:r>
              <a:rPr lang="en-US" sz="2400" b="1" dirty="0" smtClean="0">
                <a:effectLst/>
                <a:ea typeface="Calibri" panose="020F0502020204030204" pitchFamily="34" charset="0"/>
                <a:cs typeface="Arial" panose="020B0604020202020204" pitchFamily="34" charset="0"/>
              </a:rPr>
              <a:t>of iron from diets high in </a:t>
            </a:r>
            <a:r>
              <a:rPr lang="en-US" sz="2400" b="1" dirty="0" err="1" smtClean="0">
                <a:effectLst/>
                <a:ea typeface="Calibri" panose="020F0502020204030204" pitchFamily="34" charset="0"/>
                <a:cs typeface="Arial" panose="020B0604020202020204" pitchFamily="34" charset="0"/>
              </a:rPr>
              <a:t>phytate</a:t>
            </a:r>
            <a:r>
              <a:rPr lang="en-US" sz="2400" b="1" dirty="0" smtClean="0">
                <a:effectLst/>
                <a:ea typeface="Calibri" panose="020F0502020204030204" pitchFamily="34" charset="0"/>
                <a:cs typeface="Arial" panose="020B0604020202020204" pitchFamily="34" charset="0"/>
              </a:rPr>
              <a:t> or phenolic compounds, </a:t>
            </a:r>
            <a:endParaRPr lang="en-US" sz="2400" dirty="0" smtClean="0">
              <a:solidFill>
                <a:srgbClr val="FFC000"/>
              </a:solidFill>
              <a:effectLst/>
              <a:ea typeface="Calibri" panose="020F0502020204030204" pitchFamily="34" charset="0"/>
              <a:cs typeface="Arial" panose="020B0604020202020204" pitchFamily="34" charset="0"/>
            </a:endParaRPr>
          </a:p>
          <a:p>
            <a:pPr marL="342900" lvl="0" indent="-342900">
              <a:lnSpc>
                <a:spcPct val="107000"/>
              </a:lnSpc>
              <a:buFont typeface="+mj-lt"/>
              <a:buAutoNum type="alphaLcPeriod"/>
            </a:pPr>
            <a:r>
              <a:rPr lang="en-US" sz="2400" b="1" dirty="0" smtClean="0">
                <a:solidFill>
                  <a:srgbClr val="0070C0"/>
                </a:solidFill>
                <a:effectLst/>
                <a:ea typeface="Calibri" panose="020F0502020204030204" pitchFamily="34" charset="0"/>
                <a:cs typeface="Arial" panose="020B0604020202020204" pitchFamily="34" charset="0"/>
              </a:rPr>
              <a:t>Period of life </a:t>
            </a:r>
            <a:r>
              <a:rPr lang="en-US" sz="2400" b="1" dirty="0" smtClean="0">
                <a:effectLst/>
                <a:ea typeface="Calibri" panose="020F0502020204030204" pitchFamily="34" charset="0"/>
                <a:cs typeface="Arial" panose="020B0604020202020204" pitchFamily="34" charset="0"/>
              </a:rPr>
              <a:t>when iron requirements are especially high (</a:t>
            </a:r>
            <a:r>
              <a:rPr lang="en-US" sz="2400" b="1" dirty="0" err="1" smtClean="0">
                <a:effectLst/>
                <a:ea typeface="Calibri" panose="020F0502020204030204" pitchFamily="34" charset="0"/>
                <a:cs typeface="Arial" panose="020B0604020202020204" pitchFamily="34" charset="0"/>
              </a:rPr>
              <a:t>i.e.growth</a:t>
            </a:r>
            <a:r>
              <a:rPr lang="en-US" sz="2400" b="1" dirty="0" smtClean="0">
                <a:effectLst/>
                <a:ea typeface="Calibri" panose="020F0502020204030204" pitchFamily="34" charset="0"/>
                <a:cs typeface="Arial" panose="020B0604020202020204" pitchFamily="34" charset="0"/>
              </a:rPr>
              <a:t> and pregnancy).</a:t>
            </a:r>
            <a:endParaRPr lang="en-US" sz="2400" dirty="0" smtClean="0">
              <a:effectLst/>
              <a:ea typeface="Calibri" panose="020F0502020204030204" pitchFamily="34" charset="0"/>
              <a:cs typeface="Arial" panose="020B0604020202020204" pitchFamily="34" charset="0"/>
            </a:endParaRPr>
          </a:p>
          <a:p>
            <a:pPr lvl="0">
              <a:lnSpc>
                <a:spcPct val="107000"/>
              </a:lnSpc>
            </a:pPr>
            <a:r>
              <a:rPr lang="en-US" sz="2400" b="1" dirty="0" smtClean="0">
                <a:effectLst/>
                <a:ea typeface="Calibri" panose="020F0502020204030204" pitchFamily="34" charset="0"/>
                <a:cs typeface="Arial" panose="020B0604020202020204" pitchFamily="34" charset="0"/>
              </a:rPr>
              <a:t>d. </a:t>
            </a:r>
            <a:r>
              <a:rPr lang="en-US" sz="2400" b="1" dirty="0" smtClean="0">
                <a:solidFill>
                  <a:srgbClr val="0070C0"/>
                </a:solidFill>
                <a:effectLst/>
                <a:ea typeface="Calibri" panose="020F0502020204030204" pitchFamily="34" charset="0"/>
                <a:cs typeface="Arial" panose="020B0604020202020204" pitchFamily="34" charset="0"/>
              </a:rPr>
              <a:t>Heavy blood loss </a:t>
            </a:r>
            <a:r>
              <a:rPr lang="en-US" sz="2400" b="1" dirty="0" smtClean="0">
                <a:effectLst/>
                <a:ea typeface="Calibri" panose="020F0502020204030204" pitchFamily="34" charset="0"/>
                <a:cs typeface="Arial" panose="020B0604020202020204" pitchFamily="34" charset="0"/>
              </a:rPr>
              <a:t>as a result of menstruation, or parasite infections such as hookworms, </a:t>
            </a:r>
            <a:r>
              <a:rPr lang="en-US" sz="2400" b="1" dirty="0" err="1" smtClean="0">
                <a:effectLst/>
                <a:ea typeface="Calibri" panose="020F0502020204030204" pitchFamily="34" charset="0"/>
                <a:cs typeface="Arial" panose="020B0604020202020204" pitchFamily="34" charset="0"/>
              </a:rPr>
              <a:t>ascaris</a:t>
            </a:r>
            <a:r>
              <a:rPr lang="en-US" sz="2400" b="1" dirty="0" smtClean="0">
                <a:effectLst/>
                <a:ea typeface="Calibri" panose="020F0502020204030204" pitchFamily="34" charset="0"/>
                <a:cs typeface="Arial" panose="020B0604020202020204" pitchFamily="34" charset="0"/>
              </a:rPr>
              <a:t>, and schistosomiasis </a:t>
            </a:r>
            <a:r>
              <a:rPr lang="en-US" sz="2400" b="1" dirty="0" smtClean="0">
                <a:solidFill>
                  <a:srgbClr val="0070C0"/>
                </a:solidFill>
                <a:effectLst/>
                <a:ea typeface="Calibri" panose="020F0502020204030204" pitchFamily="34" charset="0"/>
                <a:cs typeface="Arial" panose="020B0604020202020204" pitchFamily="34" charset="0"/>
              </a:rPr>
              <a:t>can lower blood  </a:t>
            </a:r>
            <a:r>
              <a:rPr lang="en-US" sz="2400" b="1" dirty="0" err="1" smtClean="0">
                <a:solidFill>
                  <a:srgbClr val="0070C0"/>
                </a:solidFill>
                <a:effectLst/>
                <a:ea typeface="Calibri" panose="020F0502020204030204" pitchFamily="34" charset="0"/>
                <a:cs typeface="Arial" panose="020B0604020202020204" pitchFamily="34" charset="0"/>
              </a:rPr>
              <a:t>Hb</a:t>
            </a:r>
            <a:r>
              <a:rPr lang="en-US" sz="2400" b="1" dirty="0" smtClean="0">
                <a:solidFill>
                  <a:srgbClr val="0070C0"/>
                </a:solidFill>
                <a:effectLst/>
                <a:ea typeface="Calibri" panose="020F0502020204030204" pitchFamily="34" charset="0"/>
                <a:cs typeface="Arial" panose="020B0604020202020204" pitchFamily="34" charset="0"/>
              </a:rPr>
              <a:t> concentrations</a:t>
            </a:r>
            <a:r>
              <a:rPr lang="en-US" sz="2400" dirty="0" smtClean="0">
                <a:effectLst/>
                <a:ea typeface="Calibri" panose="020F0502020204030204" pitchFamily="34" charset="0"/>
                <a:cs typeface="Arial" panose="020B0604020202020204" pitchFamily="34" charset="0"/>
              </a:rPr>
              <a:t>.</a:t>
            </a:r>
          </a:p>
          <a:p>
            <a:pPr>
              <a:lnSpc>
                <a:spcPct val="107000"/>
              </a:lnSpc>
            </a:pPr>
            <a:r>
              <a:rPr lang="en-US" sz="2400" b="1" dirty="0" smtClean="0">
                <a:effectLst/>
                <a:ea typeface="Calibri" panose="020F0502020204030204" pitchFamily="34" charset="0"/>
                <a:cs typeface="Arial" panose="020B0604020202020204" pitchFamily="34" charset="0"/>
              </a:rPr>
              <a:t>e . </a:t>
            </a:r>
            <a:r>
              <a:rPr lang="en-US" sz="2400" b="1" dirty="0" smtClean="0">
                <a:solidFill>
                  <a:srgbClr val="0070C0"/>
                </a:solidFill>
                <a:effectLst/>
                <a:ea typeface="Calibri" panose="020F0502020204030204" pitchFamily="34" charset="0"/>
                <a:cs typeface="Arial" panose="020B0604020202020204" pitchFamily="34" charset="0"/>
              </a:rPr>
              <a:t>Acute and chronic infections</a:t>
            </a:r>
            <a:r>
              <a:rPr lang="en-US" sz="2400" b="1" dirty="0" smtClean="0">
                <a:effectLst/>
                <a:ea typeface="Calibri" panose="020F0502020204030204" pitchFamily="34" charset="0"/>
                <a:cs typeface="Arial" panose="020B0604020202020204" pitchFamily="34" charset="0"/>
              </a:rPr>
              <a:t>, including malaria, </a:t>
            </a:r>
            <a:r>
              <a:rPr lang="en-US" sz="2400" b="1" dirty="0" err="1" smtClean="0">
                <a:effectLst/>
                <a:ea typeface="Calibri" panose="020F0502020204030204" pitchFamily="34" charset="0"/>
                <a:cs typeface="Arial" panose="020B0604020202020204" pitchFamily="34" charset="0"/>
              </a:rPr>
              <a:t>cancer,TB</a:t>
            </a:r>
            <a:r>
              <a:rPr lang="en-US" sz="2400" b="1" dirty="0" smtClean="0">
                <a:ea typeface="Calibri" panose="020F0502020204030204" pitchFamily="34" charset="0"/>
                <a:cs typeface="Arial" panose="020B0604020202020204" pitchFamily="34" charset="0"/>
              </a:rPr>
              <a:t>, </a:t>
            </a:r>
            <a:r>
              <a:rPr lang="en-US" sz="2400" b="1" dirty="0" smtClean="0">
                <a:effectLst/>
                <a:ea typeface="Calibri" panose="020F0502020204030204" pitchFamily="34" charset="0"/>
                <a:cs typeface="Arial" panose="020B0604020202020204" pitchFamily="34" charset="0"/>
              </a:rPr>
              <a:t>and HIV can also lower blood </a:t>
            </a:r>
            <a:r>
              <a:rPr lang="en-US" sz="2400" b="1" dirty="0" err="1" smtClean="0">
                <a:effectLst/>
                <a:ea typeface="Calibri" panose="020F0502020204030204" pitchFamily="34" charset="0"/>
                <a:cs typeface="Arial" panose="020B0604020202020204" pitchFamily="34" charset="0"/>
              </a:rPr>
              <a:t>Hb</a:t>
            </a:r>
            <a:r>
              <a:rPr lang="en-US" sz="2400" b="1" dirty="0" smtClean="0">
                <a:effectLst/>
                <a:ea typeface="Calibri" panose="020F0502020204030204" pitchFamily="34" charset="0"/>
                <a:cs typeface="Arial" panose="020B0604020202020204" pitchFamily="34" charset="0"/>
              </a:rPr>
              <a:t> concentrations. </a:t>
            </a:r>
          </a:p>
          <a:p>
            <a:pPr>
              <a:lnSpc>
                <a:spcPct val="107000"/>
              </a:lnSpc>
            </a:pPr>
            <a:endParaRPr lang="en-US" b="1" i="1" dirty="0" smtClean="0">
              <a:solidFill>
                <a:srgbClr val="0070C0"/>
              </a:solidFill>
            </a:endParaRPr>
          </a:p>
          <a:p>
            <a:pPr>
              <a:lnSpc>
                <a:spcPct val="107000"/>
              </a:lnSpc>
            </a:pPr>
            <a:r>
              <a:rPr lang="en-US" b="1" i="1" dirty="0" smtClean="0">
                <a:solidFill>
                  <a:srgbClr val="0070C0"/>
                </a:solidFill>
              </a:rPr>
              <a:t>Infections </a:t>
            </a:r>
            <a:r>
              <a:rPr lang="en-US" b="1" i="1" dirty="0">
                <a:solidFill>
                  <a:srgbClr val="0070C0"/>
                </a:solidFill>
              </a:rPr>
              <a:t>interfere with </a:t>
            </a:r>
            <a:r>
              <a:rPr lang="en-US" b="1" i="1" dirty="0"/>
              <a:t>food intake </a:t>
            </a:r>
            <a:r>
              <a:rPr lang="en-US" b="1" i="1" dirty="0">
                <a:solidFill>
                  <a:srgbClr val="0070C0"/>
                </a:solidFill>
              </a:rPr>
              <a:t>and the</a:t>
            </a:r>
            <a:r>
              <a:rPr lang="en-US" b="1" i="1" dirty="0"/>
              <a:t> absorption</a:t>
            </a:r>
            <a:r>
              <a:rPr lang="en-US" b="1" i="1" dirty="0">
                <a:solidFill>
                  <a:srgbClr val="0070C0"/>
                </a:solidFill>
              </a:rPr>
              <a:t>, </a:t>
            </a:r>
            <a:r>
              <a:rPr lang="en-US" i="1" dirty="0"/>
              <a:t>storage and </a:t>
            </a:r>
            <a:r>
              <a:rPr lang="en-US" b="1" i="1" dirty="0">
                <a:solidFill>
                  <a:srgbClr val="0070C0"/>
                </a:solidFill>
              </a:rPr>
              <a:t>use of many nutrients, iron among them</a:t>
            </a:r>
            <a:r>
              <a:rPr lang="en-US" b="1" dirty="0" smtClean="0"/>
              <a:t>.</a:t>
            </a:r>
          </a:p>
          <a:p>
            <a:pPr lvl="0">
              <a:lnSpc>
                <a:spcPct val="107000"/>
              </a:lnSpc>
            </a:pPr>
            <a:r>
              <a:rPr lang="en-US" b="1" i="1" dirty="0" smtClean="0">
                <a:solidFill>
                  <a:srgbClr val="0070C0"/>
                </a:solidFill>
              </a:rPr>
              <a:t>repeated episodes of infection</a:t>
            </a:r>
            <a:r>
              <a:rPr lang="en-US" i="1" dirty="0" smtClean="0">
                <a:solidFill>
                  <a:srgbClr val="0070C0"/>
                </a:solidFill>
              </a:rPr>
              <a:t> </a:t>
            </a:r>
            <a:r>
              <a:rPr lang="en-US" dirty="0" smtClean="0"/>
              <a:t>may </a:t>
            </a:r>
            <a:r>
              <a:rPr lang="en-US" dirty="0"/>
              <a:t>result in the </a:t>
            </a:r>
            <a:r>
              <a:rPr lang="en-US" b="1" dirty="0"/>
              <a:t>development of </a:t>
            </a:r>
            <a:r>
              <a:rPr lang="en-US" b="1" dirty="0" err="1"/>
              <a:t>anaemia</a:t>
            </a:r>
            <a:r>
              <a:rPr lang="en-US" b="1" dirty="0"/>
              <a:t>,</a:t>
            </a:r>
            <a:r>
              <a:rPr lang="en-US" dirty="0"/>
              <a:t> </a:t>
            </a:r>
            <a:r>
              <a:rPr lang="en-US" b="1" dirty="0">
                <a:solidFill>
                  <a:srgbClr val="0070C0"/>
                </a:solidFill>
              </a:rPr>
              <a:t>particularly in young </a:t>
            </a:r>
            <a:r>
              <a:rPr lang="en-US" b="1" dirty="0" smtClean="0">
                <a:solidFill>
                  <a:srgbClr val="0070C0"/>
                </a:solidFill>
              </a:rPr>
              <a:t>children</a:t>
            </a:r>
            <a:r>
              <a:rPr lang="en-US" b="1" dirty="0" smtClean="0"/>
              <a:t> </a:t>
            </a:r>
            <a:r>
              <a:rPr lang="en-US" b="1" dirty="0"/>
              <a:t>whose </a:t>
            </a:r>
            <a:r>
              <a:rPr lang="en-US" dirty="0"/>
              <a:t>morbidity burden is much higher than that of adults. This explains in part the high prevalence of </a:t>
            </a:r>
            <a:r>
              <a:rPr lang="en-US" dirty="0" err="1"/>
              <a:t>anaemia</a:t>
            </a:r>
            <a:r>
              <a:rPr lang="en-US" dirty="0"/>
              <a:t> among infants and preschool children</a:t>
            </a:r>
            <a:r>
              <a:rPr lang="en-US" dirty="0" smtClean="0"/>
              <a:t>.</a:t>
            </a:r>
            <a:endParaRPr lang="en-US" sz="2400" dirty="0" smtClean="0">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45378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5838" y="4401768"/>
            <a:ext cx="8429222" cy="1409617"/>
          </a:xfrm>
          <a:prstGeom prst="rect">
            <a:avLst/>
          </a:prstGeom>
        </p:spPr>
        <p:txBody>
          <a:bodyPr wrap="square">
            <a:spAutoFit/>
          </a:bodyPr>
          <a:lstStyle/>
          <a:p>
            <a:pPr>
              <a:lnSpc>
                <a:spcPct val="107000"/>
              </a:lnSpc>
            </a:pPr>
            <a:r>
              <a:rPr lang="en-US" sz="3200" dirty="0" smtClean="0">
                <a:solidFill>
                  <a:srgbClr val="3C4245"/>
                </a:solidFill>
                <a:effectLst/>
                <a:latin typeface="Arial" panose="020B0604020202020204" pitchFamily="34" charset="0"/>
                <a:ea typeface="Calibri" panose="020F0502020204030204" pitchFamily="34" charset="0"/>
                <a:cs typeface="Arial" panose="020B0604020202020204" pitchFamily="34" charset="0"/>
              </a:rPr>
              <a:t>S&amp;S </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en-US" sz="2400" b="1" dirty="0" err="1">
                <a:ea typeface="Calibri" panose="020F0502020204030204" pitchFamily="34" charset="0"/>
                <a:cs typeface="Arial" panose="020B0604020202020204" pitchFamily="34" charset="0"/>
              </a:rPr>
              <a:t>Anaemia</a:t>
            </a:r>
            <a:r>
              <a:rPr lang="en-US" sz="2400" b="1" dirty="0">
                <a:ea typeface="Calibri" panose="020F0502020204030204" pitchFamily="34" charset="0"/>
                <a:cs typeface="Arial" panose="020B0604020202020204" pitchFamily="34" charset="0"/>
              </a:rPr>
              <a:t> can cause a range of symptoms </a:t>
            </a:r>
            <a:r>
              <a:rPr lang="en-US" sz="2400" b="1" dirty="0" smtClean="0">
                <a:ea typeface="Calibri" panose="020F0502020204030204" pitchFamily="34" charset="0"/>
                <a:cs typeface="Arial" panose="020B0604020202020204" pitchFamily="34" charset="0"/>
              </a:rPr>
              <a:t>including</a:t>
            </a:r>
          </a:p>
          <a:p>
            <a:pPr>
              <a:lnSpc>
                <a:spcPct val="107000"/>
              </a:lnSpc>
            </a:pPr>
            <a:r>
              <a:rPr lang="en-US" sz="2400" b="1" dirty="0" smtClean="0">
                <a:ea typeface="Calibri" panose="020F0502020204030204" pitchFamily="34" charset="0"/>
                <a:cs typeface="Arial" panose="020B0604020202020204" pitchFamily="34" charset="0"/>
              </a:rPr>
              <a:t> </a:t>
            </a:r>
            <a:r>
              <a:rPr lang="en-US" sz="2400" b="1" dirty="0">
                <a:solidFill>
                  <a:srgbClr val="0070C0"/>
                </a:solidFill>
                <a:ea typeface="Calibri" panose="020F0502020204030204" pitchFamily="34" charset="0"/>
                <a:cs typeface="Arial" panose="020B0604020202020204" pitchFamily="34" charset="0"/>
              </a:rPr>
              <a:t>fatigue, weakness, dizziness and drowsiness</a:t>
            </a:r>
            <a:r>
              <a:rPr lang="en-US" sz="2400" b="1" dirty="0">
                <a:ea typeface="Calibri" panose="020F0502020204030204" pitchFamily="34" charset="0"/>
                <a:cs typeface="Arial" panose="020B0604020202020204" pitchFamily="34" charset="0"/>
              </a:rPr>
              <a:t>. </a:t>
            </a:r>
            <a:endParaRPr lang="en-US" sz="2400" b="1" dirty="0" smtClean="0">
              <a:ea typeface="Calibri" panose="020F0502020204030204" pitchFamily="34" charset="0"/>
              <a:cs typeface="Arial" panose="020B0604020202020204" pitchFamily="34" charset="0"/>
            </a:endParaRPr>
          </a:p>
        </p:txBody>
      </p:sp>
      <p:sp>
        <p:nvSpPr>
          <p:cNvPr id="3" name="Rectangle 2"/>
          <p:cNvSpPr/>
          <p:nvPr/>
        </p:nvSpPr>
        <p:spPr>
          <a:xfrm>
            <a:off x="167426" y="332099"/>
            <a:ext cx="8757634" cy="3681777"/>
          </a:xfrm>
          <a:prstGeom prst="rect">
            <a:avLst/>
          </a:prstGeom>
        </p:spPr>
        <p:txBody>
          <a:bodyPr wrap="square">
            <a:spAutoFit/>
          </a:bodyPr>
          <a:lstStyle/>
          <a:p>
            <a:pPr lvl="0">
              <a:lnSpc>
                <a:spcPct val="107000"/>
              </a:lnSpc>
            </a:pPr>
            <a:r>
              <a:rPr lang="en-US" sz="3200" b="1" dirty="0">
                <a:ea typeface="Calibri" panose="020F0502020204030204" pitchFamily="34" charset="0"/>
                <a:cs typeface="Arial" panose="020B0604020202020204" pitchFamily="34" charset="0"/>
              </a:rPr>
              <a:t>f. </a:t>
            </a:r>
            <a:r>
              <a:rPr lang="en-US" sz="2400" b="1" dirty="0">
                <a:ea typeface="Calibri" panose="020F0502020204030204" pitchFamily="34" charset="0"/>
                <a:cs typeface="Arial" panose="020B0604020202020204" pitchFamily="34" charset="0"/>
              </a:rPr>
              <a:t>The presence of other </a:t>
            </a:r>
            <a:r>
              <a:rPr lang="en-US" sz="2400" b="1" dirty="0">
                <a:solidFill>
                  <a:srgbClr val="0070C0"/>
                </a:solidFill>
                <a:ea typeface="Calibri" panose="020F0502020204030204" pitchFamily="34" charset="0"/>
                <a:cs typeface="Arial" panose="020B0604020202020204" pitchFamily="34" charset="0"/>
              </a:rPr>
              <a:t>micronutrient deficiencies</a:t>
            </a:r>
            <a:r>
              <a:rPr lang="en-US" sz="2400" b="1" dirty="0">
                <a:ea typeface="Calibri" panose="020F0502020204030204" pitchFamily="34" charset="0"/>
                <a:cs typeface="Arial" panose="020B0604020202020204" pitchFamily="34" charset="0"/>
              </a:rPr>
              <a:t>, including vitamins A and B12, folate, riboflavin, and copper can increase the risk of </a:t>
            </a:r>
            <a:r>
              <a:rPr lang="en-US" sz="2400" b="1" dirty="0" err="1">
                <a:ea typeface="Calibri" panose="020F0502020204030204" pitchFamily="34" charset="0"/>
                <a:cs typeface="Arial" panose="020B0604020202020204" pitchFamily="34" charset="0"/>
              </a:rPr>
              <a:t>anaemia</a:t>
            </a:r>
            <a:r>
              <a:rPr lang="en-US" sz="2400" b="1" dirty="0">
                <a:ea typeface="Calibri" panose="020F0502020204030204" pitchFamily="34" charset="0"/>
                <a:cs typeface="Arial" panose="020B0604020202020204" pitchFamily="34" charset="0"/>
              </a:rPr>
              <a:t>.</a:t>
            </a:r>
            <a:endParaRPr lang="en-US" sz="2400" dirty="0">
              <a:ea typeface="Calibri" panose="020F0502020204030204" pitchFamily="34" charset="0"/>
              <a:cs typeface="Arial" panose="020B0604020202020204" pitchFamily="34" charset="0"/>
            </a:endParaRPr>
          </a:p>
          <a:p>
            <a:pPr lvl="0">
              <a:lnSpc>
                <a:spcPct val="107000"/>
              </a:lnSpc>
            </a:pPr>
            <a:r>
              <a:rPr lang="en-US" sz="2400" b="1" dirty="0">
                <a:ea typeface="Calibri" panose="020F0502020204030204" pitchFamily="34" charset="0"/>
                <a:cs typeface="Arial" panose="020B0604020202020204" pitchFamily="34" charset="0"/>
              </a:rPr>
              <a:t>g.  Furthermore, the impact of   </a:t>
            </a:r>
            <a:r>
              <a:rPr lang="en-US" sz="2400" b="1" dirty="0" err="1">
                <a:ea typeface="Calibri" panose="020F0502020204030204" pitchFamily="34" charset="0"/>
                <a:cs typeface="Arial" panose="020B0604020202020204" pitchFamily="34" charset="0"/>
              </a:rPr>
              <a:t>haemoglobinopathies</a:t>
            </a:r>
            <a:r>
              <a:rPr lang="en-US" sz="2400" b="1" dirty="0">
                <a:ea typeface="Calibri" panose="020F0502020204030204" pitchFamily="34" charset="0"/>
                <a:cs typeface="Arial" panose="020B0604020202020204" pitchFamily="34" charset="0"/>
              </a:rPr>
              <a:t> </a:t>
            </a:r>
            <a:r>
              <a:rPr lang="en-US" sz="2400" b="1" dirty="0" smtClean="0">
                <a:ea typeface="Calibri" panose="020F0502020204030204" pitchFamily="34" charset="0"/>
                <a:cs typeface="Arial" panose="020B0604020202020204" pitchFamily="34" charset="0"/>
              </a:rPr>
              <a:t> on </a:t>
            </a:r>
            <a:r>
              <a:rPr lang="en-US" sz="2400" b="1" dirty="0" err="1">
                <a:ea typeface="Calibri" panose="020F0502020204030204" pitchFamily="34" charset="0"/>
                <a:cs typeface="Arial" panose="020B0604020202020204" pitchFamily="34" charset="0"/>
              </a:rPr>
              <a:t>anaemia</a:t>
            </a:r>
            <a:r>
              <a:rPr lang="en-US" sz="2400" b="1" dirty="0">
                <a:ea typeface="Calibri" panose="020F0502020204030204" pitchFamily="34" charset="0"/>
                <a:cs typeface="Arial" panose="020B0604020202020204" pitchFamily="34" charset="0"/>
              </a:rPr>
              <a:t> prevalence needs to be considered within some populations.</a:t>
            </a:r>
            <a:endParaRPr lang="en-US" sz="2400" dirty="0">
              <a:ea typeface="Calibri" panose="020F0502020204030204" pitchFamily="34" charset="0"/>
              <a:cs typeface="Arial" panose="020B0604020202020204" pitchFamily="34" charset="0"/>
            </a:endParaRPr>
          </a:p>
          <a:p>
            <a:pPr marL="228600">
              <a:lnSpc>
                <a:spcPct val="107000"/>
              </a:lnSpc>
            </a:pPr>
            <a:r>
              <a:rPr lang="en-US" i="1" dirty="0">
                <a:solidFill>
                  <a:srgbClr val="0070C0"/>
                </a:solidFill>
                <a:latin typeface="Times New Roman" panose="02020603050405020304" pitchFamily="18" charset="0"/>
                <a:ea typeface="Calibri" panose="020F0502020204030204" pitchFamily="34" charset="0"/>
                <a:cs typeface="Arial" panose="020B0604020202020204" pitchFamily="34" charset="0"/>
              </a:rPr>
              <a:t>Congenital </a:t>
            </a:r>
            <a:r>
              <a:rPr lang="en-US" i="1" dirty="0" err="1">
                <a:solidFill>
                  <a:srgbClr val="0070C0"/>
                </a:solidFill>
                <a:latin typeface="Times New Roman" panose="02020603050405020304" pitchFamily="18" charset="0"/>
                <a:ea typeface="Calibri" panose="020F0502020204030204" pitchFamily="34" charset="0"/>
                <a:cs typeface="Arial" panose="020B0604020202020204" pitchFamily="34" charset="0"/>
              </a:rPr>
              <a:t>haemolytic</a:t>
            </a:r>
            <a:r>
              <a:rPr lang="en-US" i="1" dirty="0">
                <a:solidFill>
                  <a:srgbClr val="0070C0"/>
                </a:solidFill>
                <a:latin typeface="Times New Roman" panose="02020603050405020304" pitchFamily="18" charset="0"/>
                <a:ea typeface="Calibri" panose="020F0502020204030204" pitchFamily="34" charset="0"/>
                <a:cs typeface="Arial" panose="020B0604020202020204" pitchFamily="34" charset="0"/>
              </a:rPr>
              <a:t> diseases such as sickle-cell </a:t>
            </a:r>
            <a:r>
              <a:rPr lang="en-US" i="1" dirty="0" err="1">
                <a:solidFill>
                  <a:srgbClr val="0070C0"/>
                </a:solidFill>
                <a:latin typeface="Times New Roman" panose="02020603050405020304" pitchFamily="18" charset="0"/>
                <a:ea typeface="Calibri" panose="020F0502020204030204" pitchFamily="34" charset="0"/>
                <a:cs typeface="Arial" panose="020B0604020202020204" pitchFamily="34" charset="0"/>
              </a:rPr>
              <a:t>anaemia</a:t>
            </a:r>
            <a:r>
              <a:rPr lang="en-US" i="1" dirty="0">
                <a:solidFill>
                  <a:srgbClr val="0070C0"/>
                </a:solidFill>
                <a:latin typeface="Times New Roman" panose="02020603050405020304" pitchFamily="18" charset="0"/>
                <a:ea typeface="Calibri" panose="020F0502020204030204" pitchFamily="34" charset="0"/>
                <a:cs typeface="Arial" panose="020B0604020202020204" pitchFamily="34" charset="0"/>
              </a:rPr>
              <a:t> and </a:t>
            </a:r>
            <a:r>
              <a:rPr lang="en-US" i="1" dirty="0" err="1">
                <a:solidFill>
                  <a:srgbClr val="0070C0"/>
                </a:solidFill>
                <a:latin typeface="Times New Roman" panose="02020603050405020304" pitchFamily="18" charset="0"/>
                <a:ea typeface="Calibri" panose="020F0502020204030204" pitchFamily="34" charset="0"/>
                <a:cs typeface="Arial" panose="020B0604020202020204" pitchFamily="34" charset="0"/>
              </a:rPr>
              <a:t>thalassaemia</a:t>
            </a:r>
            <a:r>
              <a:rPr lang="en-US" i="1" dirty="0">
                <a:solidFill>
                  <a:srgbClr val="0070C0"/>
                </a:solidFill>
                <a:latin typeface="Times New Roman" panose="02020603050405020304" pitchFamily="18" charset="0"/>
                <a:ea typeface="Calibri" panose="020F0502020204030204" pitchFamily="34" charset="0"/>
                <a:cs typeface="Arial" panose="020B0604020202020204" pitchFamily="34" charset="0"/>
              </a:rPr>
              <a:t> are also found in certain populations, particularly in Africa, Asia, and some Pacific islands, although they rarely constitute a significant public health problem</a:t>
            </a:r>
            <a:r>
              <a:rPr lang="en-US" i="1" dirty="0">
                <a:solidFill>
                  <a:srgbClr val="00B050"/>
                </a:solidFill>
                <a:latin typeface="Times New Roman" panose="02020603050405020304" pitchFamily="18" charset="0"/>
                <a:ea typeface="Calibri" panose="020F0502020204030204" pitchFamily="34" charset="0"/>
                <a:cs typeface="Arial" panose="020B0604020202020204" pitchFamily="34" charset="0"/>
              </a:rPr>
              <a:t>. In some Asian </a:t>
            </a:r>
            <a:r>
              <a:rPr lang="en-US" i="1" dirty="0">
                <a:solidFill>
                  <a:srgbClr val="0070C0"/>
                </a:solidFill>
                <a:latin typeface="Times New Roman" panose="02020603050405020304" pitchFamily="18" charset="0"/>
                <a:ea typeface="Calibri" panose="020F0502020204030204" pitchFamily="34" charset="0"/>
                <a:cs typeface="Arial" panose="020B0604020202020204" pitchFamily="34" charset="0"/>
              </a:rPr>
              <a:t>countries, </a:t>
            </a:r>
            <a:r>
              <a:rPr lang="en-US"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Thailand </a:t>
            </a:r>
            <a:r>
              <a:rPr lang="en-US" dirty="0">
                <a:solidFill>
                  <a:srgbClr val="0070C0"/>
                </a:solidFill>
                <a:latin typeface="Times New Roman" panose="02020603050405020304" pitchFamily="18" charset="0"/>
                <a:ea typeface="Calibri" panose="020F0502020204030204" pitchFamily="34" charset="0"/>
                <a:cs typeface="Arial" panose="020B0604020202020204" pitchFamily="34" charset="0"/>
              </a:rPr>
              <a:t>and Viet Nam</a:t>
            </a:r>
            <a:r>
              <a:rPr lang="en-US" dirty="0">
                <a:solidFill>
                  <a:srgbClr val="00B050"/>
                </a:solidFill>
                <a:latin typeface="Times New Roman" panose="02020603050405020304" pitchFamily="18" charset="0"/>
                <a:ea typeface="Calibri" panose="020F0502020204030204" pitchFamily="34" charset="0"/>
                <a:cs typeface="Arial" panose="020B0604020202020204" pitchFamily="34" charset="0"/>
              </a:rPr>
              <a:t>, the high prevalence of </a:t>
            </a:r>
            <a:r>
              <a:rPr lang="en-US" dirty="0" smtClean="0">
                <a:solidFill>
                  <a:srgbClr val="00B050"/>
                </a:solidFill>
                <a:latin typeface="Times New Roman" panose="02020603050405020304" pitchFamily="18" charset="0"/>
                <a:ea typeface="Calibri" panose="020F0502020204030204" pitchFamily="34" charset="0"/>
                <a:cs typeface="Arial" panose="020B0604020202020204" pitchFamily="34" charset="0"/>
              </a:rPr>
              <a:t>thalassemia </a:t>
            </a:r>
            <a:r>
              <a:rPr lang="en-US" dirty="0">
                <a:solidFill>
                  <a:srgbClr val="00B050"/>
                </a:solidFill>
                <a:latin typeface="Times New Roman" panose="02020603050405020304" pitchFamily="18" charset="0"/>
                <a:ea typeface="Calibri" panose="020F0502020204030204" pitchFamily="34" charset="0"/>
                <a:cs typeface="Arial" panose="020B0604020202020204" pitchFamily="34" charset="0"/>
              </a:rPr>
              <a:t>should be taken into account when iron supplementation </a:t>
            </a:r>
            <a:r>
              <a:rPr lang="en-US" dirty="0" err="1">
                <a:solidFill>
                  <a:srgbClr val="00B050"/>
                </a:solidFill>
                <a:latin typeface="Times New Roman" panose="02020603050405020304" pitchFamily="18" charset="0"/>
                <a:ea typeface="Calibri" panose="020F0502020204030204" pitchFamily="34" charset="0"/>
                <a:cs typeface="Arial" panose="020B0604020202020204" pitchFamily="34" charset="0"/>
              </a:rPr>
              <a:t>programmes</a:t>
            </a:r>
            <a:r>
              <a:rPr lang="en-US" dirty="0">
                <a:solidFill>
                  <a:srgbClr val="00B050"/>
                </a:solidFill>
                <a:latin typeface="Times New Roman" panose="02020603050405020304" pitchFamily="18" charset="0"/>
                <a:ea typeface="Calibri" panose="020F0502020204030204" pitchFamily="34" charset="0"/>
                <a:cs typeface="Arial" panose="020B0604020202020204" pitchFamily="34" charset="0"/>
              </a:rPr>
              <a:t> are envisaged.</a:t>
            </a:r>
            <a:endParaRPr lang="en-US" sz="1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4941543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1A1E8E06EC6444FAFC969E2A8D1A55E" ma:contentTypeVersion="4" ma:contentTypeDescription="Create a new document." ma:contentTypeScope="" ma:versionID="f5dea1a68b0326f63c2e530132a118ad">
  <xsd:schema xmlns:xsd="http://www.w3.org/2001/XMLSchema" xmlns:xs="http://www.w3.org/2001/XMLSchema" xmlns:p="http://schemas.microsoft.com/office/2006/metadata/properties" xmlns:ns2="3ae45523-5a85-45e7-8008-accd3c84eec0" targetNamespace="http://schemas.microsoft.com/office/2006/metadata/properties" ma:root="true" ma:fieldsID="363deaca5050fa10968f66489b46302e" ns2:_="">
    <xsd:import namespace="3ae45523-5a85-45e7-8008-accd3c84eec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e45523-5a85-45e7-8008-accd3c84ee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FC91296-FB3D-40EF-AAE3-3E3C9E0B3D50}"/>
</file>

<file path=customXml/itemProps2.xml><?xml version="1.0" encoding="utf-8"?>
<ds:datastoreItem xmlns:ds="http://schemas.openxmlformats.org/officeDocument/2006/customXml" ds:itemID="{2F2EA71D-A7FC-4846-AFC4-C344ED889181}"/>
</file>

<file path=customXml/itemProps3.xml><?xml version="1.0" encoding="utf-8"?>
<ds:datastoreItem xmlns:ds="http://schemas.openxmlformats.org/officeDocument/2006/customXml" ds:itemID="{B8C2DDA0-067A-48EF-92F9-CFA45146D753}"/>
</file>

<file path=docProps/app.xml><?xml version="1.0" encoding="utf-8"?>
<Properties xmlns="http://schemas.openxmlformats.org/officeDocument/2006/extended-properties" xmlns:vt="http://schemas.openxmlformats.org/officeDocument/2006/docPropsVTypes">
  <Template>Office Theme</Template>
  <TotalTime>4920</TotalTime>
  <Words>2025</Words>
  <Application>Microsoft Office PowerPoint</Application>
  <PresentationFormat>On-screen Show (4:3)</PresentationFormat>
  <Paragraphs>212</Paragraphs>
  <Slides>25</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25</vt:i4>
      </vt:variant>
    </vt:vector>
  </HeadingPairs>
  <TitlesOfParts>
    <vt:vector size="36" baseType="lpstr">
      <vt:lpstr>AGaramond-Regular</vt:lpstr>
      <vt:lpstr>Arial</vt:lpstr>
      <vt:lpstr>Arial</vt:lpstr>
      <vt:lpstr>Arial Black</vt:lpstr>
      <vt:lpstr>Calibri</vt:lpstr>
      <vt:lpstr>Calibri Light</vt:lpstr>
      <vt:lpstr>FranklinGothic-DemiCnd</vt:lpstr>
      <vt:lpstr>Garamond</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153</cp:revision>
  <dcterms:created xsi:type="dcterms:W3CDTF">2022-03-28T06:17:28Z</dcterms:created>
  <dcterms:modified xsi:type="dcterms:W3CDTF">2022-04-09T20:16:32Z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0x01010081A1E8E06EC6444FAFC969E2A8D1A55E</vt:lpwstr>
  </property>
</Properties>
</file>