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67" r:id="rId16"/>
    <p:sldId id="273" r:id="rId17"/>
    <p:sldId id="272" r:id="rId18"/>
    <p:sldId id="277" r:id="rId19"/>
    <p:sldId id="276" r:id="rId20"/>
    <p:sldId id="275" r:id="rId21"/>
    <p:sldId id="274" r:id="rId22"/>
    <p:sldId id="271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4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88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PROJECTION FIBERS &amp;BASAL NUCLEI </a:t>
            </a:r>
            <a:endParaRPr lang="ar-EG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0"/>
            <a:ext cx="3733800" cy="685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r>
              <a:rPr lang="en-US" sz="24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sz="24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sz="24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  </a:t>
            </a:r>
            <a:br>
              <a:rPr lang="en-US" sz="24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sz="2400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9555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876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Masses of grey matter situated inside white matter of each hemisphere near the basal (inferior) surface. They are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1-caudate nucleus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2-lentiform nucleus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3-amygdaloid nucleus: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deep to uncus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4-claustrum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52800"/>
            <a:ext cx="6705601" cy="3352800"/>
          </a:xfrm>
        </p:spPr>
      </p:pic>
    </p:spTree>
    <p:extLst>
      <p:ext uri="{BB962C8B-B14F-4D97-AF65-F5344CB8AC3E}">
        <p14:creationId xmlns:p14="http://schemas.microsoft.com/office/powerpoint/2010/main" val="103128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Lentiform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biconvex lens,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ant. and pos. ends,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convex lateral and medial surfaces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seen in sections, it is  two parts: putamen , globus pallidus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1-putamen: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Larger-Lateral-darker(multiple small cells)-the afferent part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2-globus pallidus: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Smaller-medial-paler-(fewer larger cells)-the efferent part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"/>
            <a:ext cx="4724401" cy="6705600"/>
          </a:xfrm>
        </p:spPr>
      </p:pic>
    </p:spTree>
    <p:extLst>
      <p:ext uri="{BB962C8B-B14F-4D97-AF65-F5344CB8AC3E}">
        <p14:creationId xmlns:p14="http://schemas.microsoft.com/office/powerpoint/2010/main" val="73963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"/>
            <a:ext cx="4724400" cy="6705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6482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caudate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tailed comma shaped nucleus,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Parts:-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of head , body &amp; tail</a:t>
            </a:r>
          </a:p>
          <a:p>
            <a:pPr marL="0" indent="0">
              <a:buNone/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1-head: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pear shape bulging ant. Part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in front of thalamus</a:t>
            </a:r>
          </a:p>
          <a:p>
            <a:pPr marL="0" indent="0">
              <a:buNone/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narrow part that extends along the thalamus . Begins at the ant. end of thalamus &amp; ends at post end of thalamus</a:t>
            </a:r>
          </a:p>
          <a:p>
            <a:pPr marL="0" indent="0">
              <a:buNone/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tail: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narrowest part of the caudate nucleus, extending forward from post. end of thalamus, to ends in the amygdaloid nucleus, opposite the uncus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4781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heav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Caudate enclose: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thalamus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int. capsule as  the body is medial to internal capsule while the tail is lateral to it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caudate is   enclosed by: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lateral ventricle</a:t>
            </a: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00400"/>
            <a:ext cx="5791200" cy="3428999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5105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heav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N.B.:-striatum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caudate, lentiform &amp; ant. limb of int. capsule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-called striatum because head of caudate&amp; ant. end of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putamen of lentiform are connected together by grey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striations across &amp; below ant. limb of internal capsule.</a:t>
            </a: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1"/>
            <a:ext cx="3657599" cy="2590798"/>
          </a:xfrm>
        </p:spPr>
      </p:pic>
      <p:pic>
        <p:nvPicPr>
          <p:cNvPr id="1026" name="Picture 2" descr="E:\mutah\CNS 2022\photos\L 13\1-Figure1-1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52578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648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953000" cy="441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of lentiform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Medially 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 convex surface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-int. capsule that  separate it from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head of caudate(anteriorly&amp;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-thalamus (posteriorly)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laterally: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from medial to lateral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external capsule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claustrum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extreme capsule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insula.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end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-striatum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 end 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-optic radiation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retrolenticular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int. capsule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495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9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3505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of lentiform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inferiorly: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-ant. commissure: form groove on the inferior surface of lentiform nucleus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ant. perforated substance: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-pierced by striate arteries.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-amygdaloid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0"/>
            <a:ext cx="6549571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4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mutah\CNS 2022\photos\L 13\Capt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71801"/>
            <a:ext cx="50292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42" y="758371"/>
            <a:ext cx="4630057" cy="60960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of lentiform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inferiorly: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sublenticular part of int. capsule that separate the lentiform from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-stria terminalis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-tail of caudate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inferior horn of lateral ventricle </a:t>
            </a:r>
          </a:p>
          <a:p>
            <a:endParaRPr lang="ar-EG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00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71800"/>
            <a:ext cx="5562600" cy="3886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286" y="7257"/>
            <a:ext cx="8686800" cy="60234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191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of caudate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seen in ant. coronal section with the following relations: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forms lateral wall of ant. horn of lateral ventricle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-forms medial boundary of ant. limb of int. capsule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-partly connected with :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end of putamen forming striatum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00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33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4876800" cy="35051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of caudate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seen in middle coronal section with the following relations: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 lies superolateral to thalamus separated from it by groove that contain  stria terminalis &amp; thalamostriate v.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-forms the most lateral structure in floor of central part of lateral ventricle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part of the roof of inferior horn of the lateral  ventricle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00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546600" cy="66693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PROJECTION FIBERS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51816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afferent(ascending) and efferent (descending) fibers to and from cerebral cortex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projection fibers of hippocampal formation (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Fornix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projection fibers of rest of cortex (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 radiata &amp; internal capsule)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1-corona radiata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 shaped sheet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Superiorly its fibers diverge antero-posteriorly  and transversely to reach the cerebral cortex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inferiorly its fibers converge to form internal capsule</a:t>
            </a:r>
          </a:p>
        </p:txBody>
      </p:sp>
    </p:spTree>
    <p:extLst>
      <p:ext uri="{BB962C8B-B14F-4D97-AF65-F5344CB8AC3E}">
        <p14:creationId xmlns:p14="http://schemas.microsoft.com/office/powerpoint/2010/main" val="395877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"/>
            <a:ext cx="5334001" cy="655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Claustrum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 plate of grey matter ( ) lentiform nucleus &amp; insula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&amp; relations: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-medial surface is smooth &amp; is separated from putamen of lentiform by external capsule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-lateral surface is irregular and is separated from insula by extreme capsule</a:t>
            </a: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5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077200" cy="4114800"/>
          </a:xfrm>
        </p:spPr>
        <p:txBody>
          <a:bodyPr>
            <a:normAutofit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0700" dirty="0">
                <a:solidFill>
                  <a:srgbClr val="C0000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br>
              <a:rPr lang="ar-SA" sz="10700" dirty="0">
                <a:solidFill>
                  <a:srgbClr val="C0000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107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3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PROJECTION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1-corona radiata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Descending fibers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cortico-spinal fibers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AHCs of spinal nerves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cortico-nuclear(bulbar) fibers: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motor nuclei of cranial nerves 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3-cortico-pontine fibers: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pontine nuclei then continue as pontocerebellar fibers . They are 4 types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frontoponine	  - occipitoponine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parietopontine -  temporopontine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4-cortico rubral fibers: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 nucleus in midbrain</a:t>
            </a:r>
          </a:p>
          <a:p>
            <a:endParaRPr lang="ar-E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</p:spPr>
      </p:pic>
    </p:spTree>
    <p:extLst>
      <p:ext uri="{BB962C8B-B14F-4D97-AF65-F5344CB8AC3E}">
        <p14:creationId xmlns:p14="http://schemas.microsoft.com/office/powerpoint/2010/main" val="324486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PROJECTION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51054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1-corona radiata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Ascending fibers: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from thalamus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called thalamic radiations 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ant. thalamic radiation: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ant. &amp; medial nuclei of thalamus to frontal lobe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superior thalamic radiation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from VLPN nucleus of thalamus to parietal lobe (sensory area 3,1,2) so called sensory radiation 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post. Thalamic radiation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from LGB to the occipital lobe (visual area) so called optic radiation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4-inferior thalamic radiation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MGB to the temporal lobe (auditory area) so called auditory radiation</a:t>
            </a:r>
          </a:p>
          <a:p>
            <a:endParaRPr lang="ar-E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6858000"/>
          </a:xfrm>
        </p:spPr>
      </p:pic>
    </p:spTree>
    <p:extLst>
      <p:ext uri="{BB962C8B-B14F-4D97-AF65-F5344CB8AC3E}">
        <p14:creationId xmlns:p14="http://schemas.microsoft.com/office/powerpoint/2010/main" val="51281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PROJECTION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33528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2-internal capsule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 &amp; site: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fibers of corona radiata after being collected on the medial side of lentiform nucleus ,  lateral to head of caudate and thalamus</a:t>
            </a: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6858000"/>
          </a:xfrm>
        </p:spPr>
      </p:pic>
    </p:spTree>
    <p:extLst>
      <p:ext uri="{BB962C8B-B14F-4D97-AF65-F5344CB8AC3E}">
        <p14:creationId xmlns:p14="http://schemas.microsoft.com/office/powerpoint/2010/main" val="300006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PROJECTION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5720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2-internal capsule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&amp; Parts &amp; relations: 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transverse section: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shaped with its concavity directed laterally towards the lentiform nucleus. has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1-short ant. limb: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head of caudate (medially)&amp;lentiform (laterally)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2-long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post.limb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thalamus (medially) &amp;lentiform (laterally) so called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thalamolenticular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3-genu (apex):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head of caudate(ant.) ,thalamus( post.) &amp;Lentiform nucleus (laterally)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4-retrolenticular part: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lentiform</a:t>
            </a:r>
            <a:endParaRPr lang="ar-E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</p:spPr>
      </p:pic>
    </p:spTree>
    <p:extLst>
      <p:ext uri="{BB962C8B-B14F-4D97-AF65-F5344CB8AC3E}">
        <p14:creationId xmlns:p14="http://schemas.microsoft.com/office/powerpoint/2010/main" val="80471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PROJECTION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2-internal capsule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&amp; Parts &amp; relations: 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coronal section: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shaped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post. limb &amp; 5-sublenticular part  which lies below post. end of lentiform N.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continuity: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superiorly: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continuous with corona radiata</a:t>
            </a: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inferiorly: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continuous with  crus cerebri</a:t>
            </a: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</p:spPr>
      </p:pic>
    </p:spTree>
    <p:extLst>
      <p:ext uri="{BB962C8B-B14F-4D97-AF65-F5344CB8AC3E}">
        <p14:creationId xmlns:p14="http://schemas.microsoft.com/office/powerpoint/2010/main" val="424062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PROJECTION FIBERS</a:t>
            </a:r>
            <a:endParaRPr lang="ar-EG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2674174"/>
              </p:ext>
            </p:extLst>
          </p:nvPr>
        </p:nvGraphicFramePr>
        <p:xfrm>
          <a:off x="0" y="533400"/>
          <a:ext cx="6096000" cy="6324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41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ascending fibers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descending fibers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ant. limb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ant. thalamic R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fronto pontine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genu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cortico nuclear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post. limb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superior thalamic R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-cortico spinal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-</a:t>
                      </a:r>
                      <a:r>
                        <a:rPr lang="en-US" sz="1300" dirty="0" err="1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frontopontine</a:t>
                      </a:r>
                      <a:r>
                        <a:rPr lang="en-US" sz="1300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Black"/>
                          <a:ea typeface="Calibri"/>
                          <a:cs typeface="Simplified Arabic"/>
                        </a:rPr>
                        <a:t>-</a:t>
                      </a:r>
                      <a:r>
                        <a:rPr lang="en-US" sz="1300" dirty="0" err="1">
                          <a:effectLst/>
                          <a:latin typeface="Arial Black"/>
                          <a:ea typeface="Calibri"/>
                          <a:cs typeface="Simplified Arabic"/>
                        </a:rPr>
                        <a:t>corticorubral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retrolenticular part 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Posterior (optic)radiation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Parieto</a:t>
                      </a:r>
                      <a:r>
                        <a:rPr lang="en-US" sz="1300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 pontine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occipito</a:t>
                      </a:r>
                      <a:r>
                        <a:rPr lang="en-US" sz="1300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 pontine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sublenticular part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Inferior (auditory) radiation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temporo</a:t>
                      </a:r>
                      <a:r>
                        <a:rPr lang="en-US" sz="1300" dirty="0">
                          <a:effectLst/>
                          <a:latin typeface="Comic Sans MS"/>
                          <a:ea typeface="Calibri"/>
                          <a:cs typeface="Simplified Arabic"/>
                        </a:rPr>
                        <a:t> pontine 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5800"/>
            <a:ext cx="2819400" cy="5943600"/>
          </a:xfrm>
        </p:spPr>
      </p:pic>
    </p:spTree>
    <p:extLst>
      <p:ext uri="{BB962C8B-B14F-4D97-AF65-F5344CB8AC3E}">
        <p14:creationId xmlns:p14="http://schemas.microsoft.com/office/powerpoint/2010/main" val="236197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BASAL NUCLEI</a:t>
            </a:r>
            <a:endParaRPr lang="ar-EG" sz="9600" b="1" dirty="0"/>
          </a:p>
        </p:txBody>
      </p:sp>
    </p:spTree>
    <p:extLst>
      <p:ext uri="{BB962C8B-B14F-4D97-AF65-F5344CB8AC3E}">
        <p14:creationId xmlns:p14="http://schemas.microsoft.com/office/powerpoint/2010/main" val="18868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28BCE2FBAD340B56B2A0F64962C1C" ma:contentTypeVersion="5" ma:contentTypeDescription="Create a new document." ma:contentTypeScope="" ma:versionID="131883e42c113939174d959d81351c9f">
  <xsd:schema xmlns:xsd="http://www.w3.org/2001/XMLSchema" xmlns:xs="http://www.w3.org/2001/XMLSchema" xmlns:p="http://schemas.microsoft.com/office/2006/metadata/properties" xmlns:ns2="15cfeffd-ee9c-41ab-a5d7-1e72fc5efa65" targetNamespace="http://schemas.microsoft.com/office/2006/metadata/properties" ma:root="true" ma:fieldsID="2bbb2499c544d649ffceb038792b3fd6" ns2:_="">
    <xsd:import namespace="15cfeffd-ee9c-41ab-a5d7-1e72fc5ef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effd-ee9c-41ab-a5d7-1e72fc5ef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212478-ED37-467E-A89F-24B01D990024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00735A6A-CFEC-4F87-9E1D-0A5FB9B996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3ABC8B-43B2-4538-BD72-3D52F81DAF6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5cfeffd-ee9c-41ab-a5d7-1e72fc5efa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1014</Words>
  <Application>Microsoft Office PowerPoint</Application>
  <PresentationFormat>On-screen Show 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PROJECTION FIBERS &amp;BASAL NUCLEI </vt:lpstr>
      <vt:lpstr>PROJECTION FIBERS</vt:lpstr>
      <vt:lpstr>PROJECTION FIBERS</vt:lpstr>
      <vt:lpstr>PROJECTION FIBERS</vt:lpstr>
      <vt:lpstr>PROJECTION FIBERS</vt:lpstr>
      <vt:lpstr>PROJECTION FIBERS</vt:lpstr>
      <vt:lpstr>PROJECTION FIBERS</vt:lpstr>
      <vt:lpstr>PROJECTION FIBERS</vt:lpstr>
      <vt:lpstr>BASAL NUCLEI</vt:lpstr>
      <vt:lpstr>BASAL NUCLEI</vt:lpstr>
      <vt:lpstr>BASAL NUCLEI</vt:lpstr>
      <vt:lpstr>BASAL NUCLEI</vt:lpstr>
      <vt:lpstr>BASAL NUCLEI</vt:lpstr>
      <vt:lpstr>BASAL NUCLEI</vt:lpstr>
      <vt:lpstr>BASAL NUCLEI</vt:lpstr>
      <vt:lpstr>BASAL NUCLEI</vt:lpstr>
      <vt:lpstr>BASAL NUCLEI</vt:lpstr>
      <vt:lpstr>BASAL NUCLEI</vt:lpstr>
      <vt:lpstr>BASAL NUCLEI</vt:lpstr>
      <vt:lpstr>BASAL NUCLEI</vt:lpstr>
      <vt:lpstr> THANQ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PROJECTION FIBERS &amp; BASAL NUCLEI</dc:title>
  <dc:creator>A SDF</dc:creator>
  <cp:lastModifiedBy>Sanabil Hassanat</cp:lastModifiedBy>
  <cp:revision>70</cp:revision>
  <dcterms:created xsi:type="dcterms:W3CDTF">2006-08-16T00:00:00Z</dcterms:created>
  <dcterms:modified xsi:type="dcterms:W3CDTF">2022-01-01T15:30:17Z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0x010100CE628BCE2FBAD340B56B2A0F64962C1C</vt:lpwstr>
  </property>
</Properties>
</file>