
<file path=[Content_Types].xml><?xml version="1.0" encoding="utf-8"?>
<Types xmlns="http://schemas.openxmlformats.org/package/2006/content-types">
  <Default ContentType="application/vnd.openxmlformats-officedocument.oleObject" Extension="bin"/>
  <Default ContentType="image/jpeg" Extension="jpg"/>
  <Default ContentType="image/png" Extension="png"/>
  <Default ContentType="application/vnd.openxmlformats-package.relationships+xml" Extension="rels"/>
  <Default ContentType="application/vnd.openxmlformats-officedocument.vmlDrawing" Extension="vml"/>
  <Default ContentType="application/xml" Extension="xml"/>
  <Override ContentType="application/binary" PartName="/ppt/metadata"/>
  <Override ContentType="application/vnd.openxmlformats-officedocument.oleObject" PartName="/ppt/embeddings/oleObject1.bin"/>
  <Override ContentType="application/vnd.openxmlformats-officedocument.oleObject" PartName="/ppt/embeddings/oleObject2.bin"/>
  <Override ContentType="application/vnd.openxmlformats-officedocument.oleObject" PartName="/ppt/embeddings/oleObject3.bin"/>
  <Override ContentType="application/vnd.openxmlformats-officedocument.oleObject" PartName="/ppt/embeddings/oleObject4.bin"/>
  <Override ContentType="application/vnd.openxmlformats-officedocument.oleObject" PartName="/ppt/embeddings/oleObject5.bin"/>
  <Override ContentType="application/vnd.openxmlformats-officedocument.oleObject" PartName="/ppt/embeddings/oleObject6.bin"/>
  <Override ContentType="application/vnd.openxmlformats-officedocument.oleObject" PartName="/ppt/embeddings/oleObject7.bin"/>
  <Override ContentType="application/vnd.openxmlformats-officedocument.oleObject" PartName="/ppt/embeddings/oleObject8.bin"/>
  <Override ContentType="application/vnd.openxmlformats-officedocument.oleObject" PartName="/ppt/embeddings/oleObject9.bin"/>
  <Override ContentType="application/vnd.openxmlformats-officedocument.oleObject" PartName="/ppt/embeddings/oleObject10.bin"/>
  <Override ContentType="application/vnd.openxmlformats-officedocument.oleObject" PartName="/ppt/embeddings/oleObject11.bin"/>
  <Override ContentType="application/vnd.openxmlformats-officedocument.oleObject" PartName="/ppt/embeddings/oleObject12.bin"/>
  <Override ContentType="application/vnd.openxmlformats-officedocument.oleObject" PartName="/ppt/embeddings/oleObject13.bin"/>
  <Override ContentType="application/vnd.openxmlformats-officedocument.oleObject" PartName="/ppt/embeddings/oleObject14.bin"/>
  <Override ContentType="application/vnd.openxmlformats-officedocument.oleObject" PartName="/ppt/embeddings/oleObject15.bin"/>
  <Override ContentType="application/vnd.openxmlformats-officedocument.oleObject" PartName="/ppt/embeddings/oleObject16.bin"/>
  <Override ContentType="application/vnd.openxmlformats-officedocument.oleObject" PartName="/ppt/embeddings/oleObject17.bin"/>
  <Override ContentType="application/vnd.openxmlformats-officedocument.presentationml.commentAuthors+xml" PartName="/ppt/commentAuthors.xml"/>
  <Override ContentType="application/vnd.openxmlformats-officedocument.presentationml.comments+xml" PartName="/ppt/comments/comment1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package.core-properties+xml" PartName="/docProps/core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61" roundtripDataSignature="AMtx7mj+7S6loCAnylUBQIucacK509fYA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Author clrIdx="0" id="0" initials="" lastIdx="1" name="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1" Type="http://customschemas.google.com/relationships/presentationmetadata" Target="meta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0" idx="1" dt="2020-02-26T10:03:12.332">
    <p:pos x="0" y="0"/>
    <p:text/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JJaqSLU"/>
      </p:ext>
    </p:extLst>
  </p:cm>
</p:cmLst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11.vml.rels><?xml version="1.0" encoding="UTF-8" standalone="yes"?>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12.vml.rels><?xml version="1.0" encoding="UTF-8" standalone="yes"?>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13.vml.rels><?xml version="1.0" encoding="UTF-8" standalone="yes"?>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14.vml.rels><?xml version="1.0" encoding="UTF-8" standalone="yes"?>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15.vml.rels><?xml version="1.0" encoding="UTF-8" standalone="yes"?>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16.vml.rels><?xml version="1.0" encoding="UTF-8" standalone="yes"?>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17.vml.rels><?xml version="1.0" encoding="UTF-8" standalone="yes"?>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2.vml.rels><?xml version="1.0" encoding="UTF-8" standalone="yes"?>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3.vml.rels><?xml version="1.0" encoding="UTF-8" standalone="yes"?>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4.vml.rels><?xml version="1.0" encoding="UTF-8" standalone="yes"?>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5.vml.rels><?xml version="1.0" encoding="UTF-8" standalone="yes"?>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6.vml.rels><?xml version="1.0" encoding="UTF-8" standalone="yes"?>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7.vml.rels><?xml version="1.0" encoding="UTF-8" standalone="yes"?>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8.vml.rels><?xml version="1.0" encoding="UTF-8" standalone="yes"?>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9.vml.rels><?xml version="1.0" encoding="UTF-8" standalone="yes"?><Relationships xmlns="http://schemas.openxmlformats.org/package/2006/relationships"><Relationship Id="rId1" Type="http://schemas.openxmlformats.org/officeDocument/2006/relationships/image" Target="../media/image40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8" name="Google Shape;778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6" name="Google Shape;806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8" name="Google Shape;838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3" name="Google Shape;873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3" name="Google Shape;903;p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0" name="Google Shape;920;p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x">
  <p:cSld name="TITLE_AND_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8"/>
          <p:cNvSpPr txBox="1"/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58"/>
          <p:cNvSpPr txBox="1"/>
          <p:nvPr>
            <p:ph idx="1" type="subTitle"/>
          </p:nvPr>
        </p:nvSpPr>
        <p:spPr>
          <a:xfrm>
            <a:off x="685800" y="1981080"/>
            <a:ext cx="7772400" cy="4071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 over Content" type="objOverTx">
  <p:cSld name="OBJECT_OVER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7"/>
          <p:cNvSpPr txBox="1"/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7"/>
          <p:cNvSpPr txBox="1"/>
          <p:nvPr>
            <p:ph idx="1" type="body"/>
          </p:nvPr>
        </p:nvSpPr>
        <p:spPr>
          <a:xfrm>
            <a:off x="685800" y="1981080"/>
            <a:ext cx="7772400" cy="194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7"/>
          <p:cNvSpPr txBox="1"/>
          <p:nvPr>
            <p:ph idx="2" type="body"/>
          </p:nvPr>
        </p:nvSpPr>
        <p:spPr>
          <a:xfrm>
            <a:off x="685800" y="4107960"/>
            <a:ext cx="7772400" cy="194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4 Content" type="fourObj">
  <p:cSld name="FOUR_OBJECT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8"/>
          <p:cNvSpPr txBox="1"/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8"/>
          <p:cNvSpPr txBox="1"/>
          <p:nvPr>
            <p:ph idx="1" type="body"/>
          </p:nvPr>
        </p:nvSpPr>
        <p:spPr>
          <a:xfrm>
            <a:off x="685800" y="1981080"/>
            <a:ext cx="3792600" cy="194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8"/>
          <p:cNvSpPr txBox="1"/>
          <p:nvPr>
            <p:ph idx="2" type="body"/>
          </p:nvPr>
        </p:nvSpPr>
        <p:spPr>
          <a:xfrm>
            <a:off x="4668480" y="1981080"/>
            <a:ext cx="3792600" cy="194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8"/>
          <p:cNvSpPr txBox="1"/>
          <p:nvPr>
            <p:ph idx="3" type="body"/>
          </p:nvPr>
        </p:nvSpPr>
        <p:spPr>
          <a:xfrm>
            <a:off x="685800" y="4107960"/>
            <a:ext cx="3792600" cy="194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68"/>
          <p:cNvSpPr txBox="1"/>
          <p:nvPr>
            <p:ph idx="4" type="body"/>
          </p:nvPr>
        </p:nvSpPr>
        <p:spPr>
          <a:xfrm>
            <a:off x="4668480" y="4107960"/>
            <a:ext cx="3792600" cy="194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6 Content">
  <p:cSld name="Title, 6 Conten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9"/>
          <p:cNvSpPr txBox="1"/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9"/>
          <p:cNvSpPr txBox="1"/>
          <p:nvPr>
            <p:ph idx="1" type="body"/>
          </p:nvPr>
        </p:nvSpPr>
        <p:spPr>
          <a:xfrm>
            <a:off x="685800" y="1981080"/>
            <a:ext cx="2502360" cy="194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69"/>
          <p:cNvSpPr txBox="1"/>
          <p:nvPr>
            <p:ph idx="2" type="body"/>
          </p:nvPr>
        </p:nvSpPr>
        <p:spPr>
          <a:xfrm>
            <a:off x="3313800" y="1981080"/>
            <a:ext cx="2502360" cy="194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69"/>
          <p:cNvSpPr txBox="1"/>
          <p:nvPr>
            <p:ph idx="3" type="body"/>
          </p:nvPr>
        </p:nvSpPr>
        <p:spPr>
          <a:xfrm>
            <a:off x="5941440" y="1981080"/>
            <a:ext cx="2502360" cy="194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9"/>
          <p:cNvSpPr txBox="1"/>
          <p:nvPr>
            <p:ph idx="4" type="body"/>
          </p:nvPr>
        </p:nvSpPr>
        <p:spPr>
          <a:xfrm>
            <a:off x="685800" y="4107960"/>
            <a:ext cx="2502360" cy="194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9"/>
          <p:cNvSpPr txBox="1"/>
          <p:nvPr>
            <p:ph idx="5" type="body"/>
          </p:nvPr>
        </p:nvSpPr>
        <p:spPr>
          <a:xfrm>
            <a:off x="3313800" y="4107960"/>
            <a:ext cx="2502360" cy="194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69"/>
          <p:cNvSpPr txBox="1"/>
          <p:nvPr>
            <p:ph idx="6" type="body"/>
          </p:nvPr>
        </p:nvSpPr>
        <p:spPr>
          <a:xfrm>
            <a:off x="5941440" y="4107960"/>
            <a:ext cx="2502360" cy="194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Slide" type="blank">
  <p:cSld name="BLANK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0"/>
          <p:cNvSpPr txBox="1"/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60"/>
          <p:cNvSpPr txBox="1"/>
          <p:nvPr>
            <p:ph idx="1" type="body"/>
          </p:nvPr>
        </p:nvSpPr>
        <p:spPr>
          <a:xfrm>
            <a:off x="685800" y="1981080"/>
            <a:ext cx="7772400" cy="407124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" type="twoObj">
  <p:cSld name="TWO_OBJECTS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1"/>
          <p:cNvSpPr txBox="1"/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61"/>
          <p:cNvSpPr txBox="1"/>
          <p:nvPr>
            <p:ph idx="1" type="body"/>
          </p:nvPr>
        </p:nvSpPr>
        <p:spPr>
          <a:xfrm>
            <a:off x="685800" y="1981080"/>
            <a:ext cx="3792600" cy="407124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61"/>
          <p:cNvSpPr txBox="1"/>
          <p:nvPr>
            <p:ph idx="2" type="body"/>
          </p:nvPr>
        </p:nvSpPr>
        <p:spPr>
          <a:xfrm>
            <a:off x="4668480" y="1981080"/>
            <a:ext cx="3792600" cy="407124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2"/>
          <p:cNvSpPr txBox="1"/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entered Text" type="objOnly">
  <p:cSld name="OBJECT_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3"/>
          <p:cNvSpPr txBox="1"/>
          <p:nvPr>
            <p:ph idx="1" type="subTitle"/>
          </p:nvPr>
        </p:nvSpPr>
        <p:spPr>
          <a:xfrm>
            <a:off x="685800" y="609120"/>
            <a:ext cx="7772400" cy="5299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and Content" type="twoObjAndObj">
  <p:cSld name="TWO_OBJECTS_AND_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4"/>
          <p:cNvSpPr txBox="1"/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4"/>
          <p:cNvSpPr txBox="1"/>
          <p:nvPr>
            <p:ph idx="1" type="body"/>
          </p:nvPr>
        </p:nvSpPr>
        <p:spPr>
          <a:xfrm>
            <a:off x="685800" y="1981080"/>
            <a:ext cx="3792600" cy="194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64"/>
          <p:cNvSpPr txBox="1"/>
          <p:nvPr>
            <p:ph idx="2" type="body"/>
          </p:nvPr>
        </p:nvSpPr>
        <p:spPr>
          <a:xfrm>
            <a:off x="4668480" y="1981080"/>
            <a:ext cx="3792600" cy="407124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4"/>
          <p:cNvSpPr txBox="1"/>
          <p:nvPr>
            <p:ph idx="3" type="body"/>
          </p:nvPr>
        </p:nvSpPr>
        <p:spPr>
          <a:xfrm>
            <a:off x="685800" y="4107960"/>
            <a:ext cx="3792600" cy="194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Content and 2 Content" type="objAndTwoObj">
  <p:cSld name="OBJECT_AND_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5"/>
          <p:cNvSpPr txBox="1"/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65"/>
          <p:cNvSpPr txBox="1"/>
          <p:nvPr>
            <p:ph idx="1" type="body"/>
          </p:nvPr>
        </p:nvSpPr>
        <p:spPr>
          <a:xfrm>
            <a:off x="685800" y="1981080"/>
            <a:ext cx="3792600" cy="407124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65"/>
          <p:cNvSpPr txBox="1"/>
          <p:nvPr>
            <p:ph idx="2" type="body"/>
          </p:nvPr>
        </p:nvSpPr>
        <p:spPr>
          <a:xfrm>
            <a:off x="4668480" y="1981080"/>
            <a:ext cx="3792600" cy="194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5"/>
          <p:cNvSpPr txBox="1"/>
          <p:nvPr>
            <p:ph idx="3" type="body"/>
          </p:nvPr>
        </p:nvSpPr>
        <p:spPr>
          <a:xfrm>
            <a:off x="4668480" y="4107960"/>
            <a:ext cx="3792600" cy="194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over Content" type="twoObjOverTx">
  <p:cSld name="TWO_OBJECTS_OVER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6"/>
          <p:cNvSpPr txBox="1"/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6"/>
          <p:cNvSpPr txBox="1"/>
          <p:nvPr>
            <p:ph idx="1" type="body"/>
          </p:nvPr>
        </p:nvSpPr>
        <p:spPr>
          <a:xfrm>
            <a:off x="685800" y="1981080"/>
            <a:ext cx="3792600" cy="194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6"/>
          <p:cNvSpPr txBox="1"/>
          <p:nvPr>
            <p:ph idx="2" type="body"/>
          </p:nvPr>
        </p:nvSpPr>
        <p:spPr>
          <a:xfrm>
            <a:off x="4668480" y="1981080"/>
            <a:ext cx="3792600" cy="194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6"/>
          <p:cNvSpPr txBox="1"/>
          <p:nvPr>
            <p:ph idx="3" type="body"/>
          </p:nvPr>
        </p:nvSpPr>
        <p:spPr>
          <a:xfrm>
            <a:off x="685800" y="4107960"/>
            <a:ext cx="7772400" cy="194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DDDDD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7"/>
          <p:cNvSpPr txBox="1"/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p57"/>
          <p:cNvSpPr txBox="1"/>
          <p:nvPr>
            <p:ph idx="1" type="body"/>
          </p:nvPr>
        </p:nvSpPr>
        <p:spPr>
          <a:xfrm>
            <a:off x="685800" y="1981080"/>
            <a:ext cx="7772400" cy="407124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p57"/>
          <p:cNvSpPr txBox="1"/>
          <p:nvPr>
            <p:ph idx="10" type="dt"/>
          </p:nvPr>
        </p:nvSpPr>
        <p:spPr>
          <a:xfrm>
            <a:off x="685800" y="6248520"/>
            <a:ext cx="190512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9" name="Google Shape;9;p57"/>
          <p:cNvSpPr txBox="1"/>
          <p:nvPr>
            <p:ph idx="11" type="ftr"/>
          </p:nvPr>
        </p:nvSpPr>
        <p:spPr>
          <a:xfrm>
            <a:off x="3124080" y="6248520"/>
            <a:ext cx="289584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" name="Google Shape;10;p57"/>
          <p:cNvSpPr txBox="1"/>
          <p:nvPr>
            <p:ph idx="12" type="sldNum"/>
          </p:nvPr>
        </p:nvSpPr>
        <p:spPr>
          <a:xfrm>
            <a:off x="6553080" y="6248520"/>
            <a:ext cx="190512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175995" lvl="0" marL="216000" marR="0" rtl="0" algn="r">
              <a:spcBef>
                <a:spcPts val="0"/>
              </a:spcBef>
              <a:buClr>
                <a:srgbClr val="000000"/>
              </a:buClr>
              <a:buSzPts val="630"/>
              <a:buFont typeface="Noto Sans Symbols"/>
              <a:buNone/>
              <a:defRPr b="0" i="0" sz="14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175995" lvl="1" marL="216000" marR="0" rtl="0" algn="r">
              <a:spcBef>
                <a:spcPts val="0"/>
              </a:spcBef>
              <a:buClr>
                <a:srgbClr val="000000"/>
              </a:buClr>
              <a:buSzPts val="630"/>
              <a:buFont typeface="Noto Sans Symbols"/>
              <a:buNone/>
              <a:defRPr b="0" i="0" sz="14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175995" lvl="2" marL="216000" marR="0" rtl="0" algn="r">
              <a:spcBef>
                <a:spcPts val="0"/>
              </a:spcBef>
              <a:buClr>
                <a:srgbClr val="000000"/>
              </a:buClr>
              <a:buSzPts val="630"/>
              <a:buFont typeface="Noto Sans Symbols"/>
              <a:buNone/>
              <a:defRPr b="0" i="0" sz="14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175995" lvl="3" marL="216000" marR="0" rtl="0" algn="r">
              <a:spcBef>
                <a:spcPts val="0"/>
              </a:spcBef>
              <a:buClr>
                <a:srgbClr val="000000"/>
              </a:buClr>
              <a:buSzPts val="630"/>
              <a:buFont typeface="Noto Sans Symbols"/>
              <a:buNone/>
              <a:defRPr b="0" i="0" sz="14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175995" lvl="4" marL="216000" marR="0" rtl="0" algn="r">
              <a:spcBef>
                <a:spcPts val="0"/>
              </a:spcBef>
              <a:buClr>
                <a:srgbClr val="000000"/>
              </a:buClr>
              <a:buSzPts val="630"/>
              <a:buFont typeface="Noto Sans Symbols"/>
              <a:buNone/>
              <a:defRPr b="0" i="0" sz="14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175995" lvl="5" marL="216000" marR="0" rtl="0" algn="r">
              <a:spcBef>
                <a:spcPts val="0"/>
              </a:spcBef>
              <a:buClr>
                <a:srgbClr val="000000"/>
              </a:buClr>
              <a:buSzPts val="630"/>
              <a:buFont typeface="Noto Sans Symbols"/>
              <a:buNone/>
              <a:defRPr b="0" i="0" sz="14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175995" lvl="6" marL="216000" marR="0" rtl="0" algn="r">
              <a:spcBef>
                <a:spcPts val="0"/>
              </a:spcBef>
              <a:buClr>
                <a:srgbClr val="000000"/>
              </a:buClr>
              <a:buSzPts val="630"/>
              <a:buFont typeface="Noto Sans Symbols"/>
              <a:buNone/>
              <a:defRPr b="0" i="0" sz="14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175995" lvl="7" marL="216000" marR="0" rtl="0" algn="r">
              <a:spcBef>
                <a:spcPts val="0"/>
              </a:spcBef>
              <a:buClr>
                <a:srgbClr val="000000"/>
              </a:buClr>
              <a:buSzPts val="630"/>
              <a:buFont typeface="Noto Sans Symbols"/>
              <a:buNone/>
              <a:defRPr b="0" i="0" sz="14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175995" lvl="8" marL="216000" marR="0" rtl="0" algn="r">
              <a:spcBef>
                <a:spcPts val="0"/>
              </a:spcBef>
              <a:buClr>
                <a:srgbClr val="000000"/>
              </a:buClr>
              <a:buSzPts val="630"/>
              <a:buFont typeface="Noto Sans Symbols"/>
              <a:buNone/>
              <a:defRPr b="0" i="0" sz="14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-216000" lvl="0" marL="21600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"/>
              <a:buFont typeface="Noto Sans Symbols"/>
              <a:buChar char="●"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Relationship Id="rId4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Relationship Id="rId4" Type="http://schemas.openxmlformats.org/officeDocument/2006/relationships/image" Target="../media/image6.png"/><Relationship Id="rId5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jpg"/><Relationship Id="rId4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comments" Target="../comments/comment1.xml"/><Relationship Id="rId4" Type="http://schemas.openxmlformats.org/officeDocument/2006/relationships/image" Target="../media/image18.png"/><Relationship Id="rId5" Type="http://schemas.openxmlformats.org/officeDocument/2006/relationships/image" Target="../media/image22.png"/><Relationship Id="rId6" Type="http://schemas.openxmlformats.org/officeDocument/2006/relationships/image" Target="../media/image8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vmlDrawing" Target="../drawings/vmlDrawing2.vml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oleObject2.bin"/><Relationship Id="rId6" Type="http://schemas.openxmlformats.org/officeDocument/2006/relationships/image" Target="../media/image16.png"/><Relationship Id="rId7" Type="http://schemas.openxmlformats.org/officeDocument/2006/relationships/image" Target="../media/image25.jpg"/><Relationship Id="rId8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vmlDrawing" Target="../drawings/vmlDrawing3.vml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3.bin"/><Relationship Id="rId6" Type="http://schemas.openxmlformats.org/officeDocument/2006/relationships/image" Target="../media/image17.png"/><Relationship Id="rId7" Type="http://schemas.openxmlformats.org/officeDocument/2006/relationships/image" Target="../media/image2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vmlDrawing" Target="../drawings/vmlDrawing4.vml"/><Relationship Id="rId4" Type="http://schemas.openxmlformats.org/officeDocument/2006/relationships/image" Target="../media/image39.jpg"/><Relationship Id="rId5" Type="http://schemas.openxmlformats.org/officeDocument/2006/relationships/oleObject" Target="../embeddings/oleObject4.bin"/><Relationship Id="rId6" Type="http://schemas.openxmlformats.org/officeDocument/2006/relationships/oleObject" Target="../embeddings/oleObject4.bin"/><Relationship Id="rId7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vmlDrawing" Target="../drawings/vmlDrawing5.vml"/><Relationship Id="rId4" Type="http://schemas.openxmlformats.org/officeDocument/2006/relationships/oleObject" Target="../embeddings/oleObject5.bin"/><Relationship Id="rId5" Type="http://schemas.openxmlformats.org/officeDocument/2006/relationships/oleObject" Target="../embeddings/oleObject5.bin"/><Relationship Id="rId6" Type="http://schemas.openxmlformats.org/officeDocument/2006/relationships/image" Target="../media/image23.png"/><Relationship Id="rId7" Type="http://schemas.openxmlformats.org/officeDocument/2006/relationships/image" Target="../media/image26.jpg"/><Relationship Id="rId8" Type="http://schemas.openxmlformats.org/officeDocument/2006/relationships/image" Target="../media/image2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vmlDrawing" Target="../drawings/vmlDrawing6.vml"/><Relationship Id="rId4" Type="http://schemas.openxmlformats.org/officeDocument/2006/relationships/oleObject" Target="../embeddings/oleObject6.bin"/><Relationship Id="rId5" Type="http://schemas.openxmlformats.org/officeDocument/2006/relationships/oleObject" Target="../embeddings/oleObject6.bin"/><Relationship Id="rId6" Type="http://schemas.openxmlformats.org/officeDocument/2006/relationships/image" Target="../media/image31.png"/><Relationship Id="rId7" Type="http://schemas.openxmlformats.org/officeDocument/2006/relationships/image" Target="../media/image6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7.png"/><Relationship Id="rId4" Type="http://schemas.openxmlformats.org/officeDocument/2006/relationships/image" Target="../media/image4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vmlDrawing" Target="../drawings/vmlDrawing7.vml"/><Relationship Id="rId4" Type="http://schemas.openxmlformats.org/officeDocument/2006/relationships/oleObject" Target="../embeddings/oleObject7.bin"/><Relationship Id="rId5" Type="http://schemas.openxmlformats.org/officeDocument/2006/relationships/oleObject" Target="../embeddings/oleObject7.bin"/><Relationship Id="rId6" Type="http://schemas.openxmlformats.org/officeDocument/2006/relationships/image" Target="../media/image32.png"/><Relationship Id="rId7" Type="http://schemas.openxmlformats.org/officeDocument/2006/relationships/image" Target="../media/image71.jpg"/><Relationship Id="rId8" Type="http://schemas.openxmlformats.org/officeDocument/2006/relationships/image" Target="../media/image4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vmlDrawing" Target="../drawings/vmlDrawing8.vml"/><Relationship Id="rId4" Type="http://schemas.openxmlformats.org/officeDocument/2006/relationships/oleObject" Target="../embeddings/oleObject8.bin"/><Relationship Id="rId5" Type="http://schemas.openxmlformats.org/officeDocument/2006/relationships/oleObject" Target="../embeddings/oleObject8.bin"/><Relationship Id="rId6" Type="http://schemas.openxmlformats.org/officeDocument/2006/relationships/image" Target="../media/image35.png"/><Relationship Id="rId7" Type="http://schemas.openxmlformats.org/officeDocument/2006/relationships/image" Target="../media/image38.jpg"/><Relationship Id="rId8" Type="http://schemas.openxmlformats.org/officeDocument/2006/relationships/image" Target="../media/image5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vmlDrawing" Target="../drawings/vmlDrawing9.vml"/><Relationship Id="rId4" Type="http://schemas.openxmlformats.org/officeDocument/2006/relationships/oleObject" Target="../embeddings/oleObject9.bin"/><Relationship Id="rId5" Type="http://schemas.openxmlformats.org/officeDocument/2006/relationships/oleObject" Target="../embeddings/oleObject9.bin"/><Relationship Id="rId6" Type="http://schemas.openxmlformats.org/officeDocument/2006/relationships/image" Target="../media/image40.png"/><Relationship Id="rId7" Type="http://schemas.openxmlformats.org/officeDocument/2006/relationships/image" Target="../media/image63.png"/><Relationship Id="rId8" Type="http://schemas.openxmlformats.org/officeDocument/2006/relationships/image" Target="../media/image4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vmlDrawing" Target="../drawings/vmlDrawing10.vml"/><Relationship Id="rId4" Type="http://schemas.openxmlformats.org/officeDocument/2006/relationships/oleObject" Target="../embeddings/oleObject10.bin"/><Relationship Id="rId5" Type="http://schemas.openxmlformats.org/officeDocument/2006/relationships/oleObject" Target="../embeddings/oleObject10.bin"/><Relationship Id="rId6" Type="http://schemas.openxmlformats.org/officeDocument/2006/relationships/image" Target="../media/image41.png"/><Relationship Id="rId7" Type="http://schemas.openxmlformats.org/officeDocument/2006/relationships/image" Target="../media/image5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4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vmlDrawing" Target="../drawings/vmlDrawing11.vml"/><Relationship Id="rId4" Type="http://schemas.openxmlformats.org/officeDocument/2006/relationships/oleObject" Target="../embeddings/oleObject11.bin"/><Relationship Id="rId5" Type="http://schemas.openxmlformats.org/officeDocument/2006/relationships/oleObject" Target="../embeddings/oleObject11.bin"/><Relationship Id="rId6" Type="http://schemas.openxmlformats.org/officeDocument/2006/relationships/image" Target="../media/image45.png"/><Relationship Id="rId7" Type="http://schemas.openxmlformats.org/officeDocument/2006/relationships/image" Target="../media/image8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4.png"/><Relationship Id="rId4" Type="http://schemas.openxmlformats.org/officeDocument/2006/relationships/image" Target="../media/image8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0.png"/><Relationship Id="rId4" Type="http://schemas.openxmlformats.org/officeDocument/2006/relationships/image" Target="../media/image5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vmlDrawing" Target="../drawings/vmlDrawing12.vml"/><Relationship Id="rId4" Type="http://schemas.openxmlformats.org/officeDocument/2006/relationships/oleObject" Target="../embeddings/oleObject12.bin"/><Relationship Id="rId5" Type="http://schemas.openxmlformats.org/officeDocument/2006/relationships/oleObject" Target="../embeddings/oleObject12.bin"/><Relationship Id="rId6" Type="http://schemas.openxmlformats.org/officeDocument/2006/relationships/image" Target="../media/image50.png"/><Relationship Id="rId7" Type="http://schemas.openxmlformats.org/officeDocument/2006/relationships/image" Target="../media/image82.png"/><Relationship Id="rId8" Type="http://schemas.openxmlformats.org/officeDocument/2006/relationships/image" Target="../media/image5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6.png"/><Relationship Id="rId4" Type="http://schemas.openxmlformats.org/officeDocument/2006/relationships/image" Target="../media/image59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vmlDrawing" Target="../drawings/vmlDrawing13.vml"/><Relationship Id="rId4" Type="http://schemas.openxmlformats.org/officeDocument/2006/relationships/image" Target="../media/image87.png"/><Relationship Id="rId5" Type="http://schemas.openxmlformats.org/officeDocument/2006/relationships/oleObject" Target="../embeddings/oleObject13.bin"/><Relationship Id="rId6" Type="http://schemas.openxmlformats.org/officeDocument/2006/relationships/oleObject" Target="../embeddings/oleObject13.bin"/><Relationship Id="rId7" Type="http://schemas.openxmlformats.org/officeDocument/2006/relationships/image" Target="../media/image54.png"/><Relationship Id="rId8" Type="http://schemas.openxmlformats.org/officeDocument/2006/relationships/image" Target="../media/image5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vmlDrawing" Target="../drawings/vmlDrawing14.vml"/><Relationship Id="rId4" Type="http://schemas.openxmlformats.org/officeDocument/2006/relationships/oleObject" Target="../embeddings/oleObject14.bin"/><Relationship Id="rId9" Type="http://schemas.openxmlformats.org/officeDocument/2006/relationships/image" Target="../media/image80.png"/><Relationship Id="rId5" Type="http://schemas.openxmlformats.org/officeDocument/2006/relationships/oleObject" Target="../embeddings/oleObject14.bin"/><Relationship Id="rId6" Type="http://schemas.openxmlformats.org/officeDocument/2006/relationships/image" Target="../media/image58.png"/><Relationship Id="rId7" Type="http://schemas.openxmlformats.org/officeDocument/2006/relationships/image" Target="../media/image65.png"/><Relationship Id="rId8" Type="http://schemas.openxmlformats.org/officeDocument/2006/relationships/image" Target="../media/image7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vmlDrawing" Target="../drawings/vmlDrawing15.vml"/><Relationship Id="rId4" Type="http://schemas.openxmlformats.org/officeDocument/2006/relationships/oleObject" Target="../embeddings/oleObject15.bin"/><Relationship Id="rId5" Type="http://schemas.openxmlformats.org/officeDocument/2006/relationships/oleObject" Target="../embeddings/oleObject15.bin"/><Relationship Id="rId6" Type="http://schemas.openxmlformats.org/officeDocument/2006/relationships/image" Target="../media/image61.png"/><Relationship Id="rId7" Type="http://schemas.openxmlformats.org/officeDocument/2006/relationships/image" Target="../media/image2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vmlDrawing" Target="../drawings/vmlDrawing16.vml"/><Relationship Id="rId4" Type="http://schemas.openxmlformats.org/officeDocument/2006/relationships/image" Target="../media/image77.png"/><Relationship Id="rId9" Type="http://schemas.openxmlformats.org/officeDocument/2006/relationships/image" Target="../media/image68.jpg"/><Relationship Id="rId5" Type="http://schemas.openxmlformats.org/officeDocument/2006/relationships/oleObject" Target="../embeddings/oleObject16.bin"/><Relationship Id="rId6" Type="http://schemas.openxmlformats.org/officeDocument/2006/relationships/oleObject" Target="../embeddings/oleObject16.bin"/><Relationship Id="rId7" Type="http://schemas.openxmlformats.org/officeDocument/2006/relationships/image" Target="../media/image62.png"/><Relationship Id="rId8" Type="http://schemas.openxmlformats.org/officeDocument/2006/relationships/image" Target="../media/image69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vmlDrawing" Target="../drawings/vmlDrawing17.vml"/><Relationship Id="rId4" Type="http://schemas.openxmlformats.org/officeDocument/2006/relationships/oleObject" Target="../embeddings/oleObject17.bin"/><Relationship Id="rId5" Type="http://schemas.openxmlformats.org/officeDocument/2006/relationships/oleObject" Target="../embeddings/oleObject17.bin"/><Relationship Id="rId6" Type="http://schemas.openxmlformats.org/officeDocument/2006/relationships/image" Target="../media/image67.png"/><Relationship Id="rId7" Type="http://schemas.openxmlformats.org/officeDocument/2006/relationships/image" Target="../media/image75.png"/><Relationship Id="rId8" Type="http://schemas.openxmlformats.org/officeDocument/2006/relationships/image" Target="../media/image79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8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1.bin"/><Relationship Id="rId6" Type="http://schemas.openxmlformats.org/officeDocument/2006/relationships/image" Target="../media/image2.png"/><Relationship Id="rId7" Type="http://schemas.openxmlformats.org/officeDocument/2006/relationships/image" Target="../media/image2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3">
            <a:alphaModFix/>
          </a:blip>
          <a:tile algn="tl" flip="none" tx="0" sx="78125" ty="0" sy="78125"/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"/>
          <p:cNvSpPr/>
          <p:nvPr/>
        </p:nvSpPr>
        <p:spPr>
          <a:xfrm>
            <a:off x="971640" y="836640"/>
            <a:ext cx="7200720" cy="48726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457200" lvl="0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FFCC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د. ايمن ابراهيم القطيطات</a:t>
            </a:r>
            <a:endParaRPr b="0" i="0" sz="2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ctr">
              <a:lnSpc>
                <a:spcPct val="80000"/>
              </a:lnSpc>
              <a:spcBef>
                <a:spcPts val="1247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FFCC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PhD University of Leeds/ England/ UK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ctr">
              <a:lnSpc>
                <a:spcPct val="80000"/>
              </a:lnSpc>
              <a:spcBef>
                <a:spcPts val="1247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FFCC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MSc University of Leeds/ England/ UK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ctr">
              <a:lnSpc>
                <a:spcPct val="80000"/>
              </a:lnSpc>
              <a:spcBef>
                <a:spcPts val="1247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FFCC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BDS University of Jordan/Amman/Jordan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l">
              <a:spcBef>
                <a:spcPts val="1247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l">
              <a:spcBef>
                <a:spcPts val="1247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l">
              <a:spcBef>
                <a:spcPts val="1247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l">
              <a:spcBef>
                <a:spcPts val="1247"/>
              </a:spcBef>
              <a:spcAft>
                <a:spcPts val="0"/>
              </a:spcAft>
              <a:buNone/>
            </a:pPr>
            <a:r>
              <a:rPr b="1" i="1" lang="en-US" sz="2000" u="none" cap="none" strike="noStrike">
                <a:solidFill>
                  <a:srgbClr val="FFCC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References 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l">
              <a:spcBef>
                <a:spcPts val="1247"/>
              </a:spcBef>
              <a:spcAft>
                <a:spcPts val="0"/>
              </a:spcAft>
              <a:buClr>
                <a:srgbClr val="FFCC66"/>
              </a:buClr>
              <a:buSzPts val="2000"/>
              <a:buFont typeface="Noto Sans Symbols"/>
              <a:buAutoNum type="arabicPeriod"/>
            </a:pPr>
            <a:r>
              <a:rPr b="0" i="0" lang="en-US" sz="2000" u="none" cap="none" strike="noStrike">
                <a:solidFill>
                  <a:srgbClr val="FFCC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Ross MH, Romrell LJ and Kaye GI. Histology A Text and Atlas.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l">
              <a:spcBef>
                <a:spcPts val="1247"/>
              </a:spcBef>
              <a:spcAft>
                <a:spcPts val="0"/>
              </a:spcAft>
              <a:buClr>
                <a:srgbClr val="FFCC66"/>
              </a:buClr>
              <a:buSzPts val="2000"/>
              <a:buFont typeface="Noto Sans Symbols"/>
              <a:buAutoNum type="arabicPeriod"/>
            </a:pPr>
            <a:r>
              <a:rPr b="0" i="0" lang="en-US" sz="2000" u="none" cap="none" strike="noStrike">
                <a:solidFill>
                  <a:srgbClr val="FFCC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Junqueira L Basic Histology: Text &amp; Atlas</a:t>
            </a:r>
            <a:r>
              <a:rPr b="0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US" sz="2000" u="none" cap="none" strike="noStrike">
                <a:solidFill>
                  <a:srgbClr val="FFCC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zoom dir="out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0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18" name="Google Shape;218;p10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19" name="Google Shape;219;p10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0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0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2" name="Google Shape;222;p10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3" name="Google Shape;223;p10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4" name="Google Shape;224;p10"/>
          <p:cNvSpPr/>
          <p:nvPr/>
        </p:nvSpPr>
        <p:spPr>
          <a:xfrm>
            <a:off x="8001000" y="152280"/>
            <a:ext cx="83592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2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5" name="Google Shape;225;p10"/>
          <p:cNvSpPr/>
          <p:nvPr/>
        </p:nvSpPr>
        <p:spPr>
          <a:xfrm>
            <a:off x="324000" y="333360"/>
            <a:ext cx="7200720" cy="4572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6" name="Google Shape;226;p10"/>
          <p:cNvSpPr/>
          <p:nvPr/>
        </p:nvSpPr>
        <p:spPr>
          <a:xfrm>
            <a:off x="179280" y="281160"/>
            <a:ext cx="7417080" cy="195372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Skeletal Muscle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known as </a:t>
            </a:r>
            <a:r>
              <a:rPr b="1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striated </a:t>
            </a: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</a:t>
            </a:r>
            <a:r>
              <a:rPr b="1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voluntary muscle</a:t>
            </a: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comprises some </a:t>
            </a:r>
            <a:r>
              <a:rPr b="1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40-50%</a:t>
            </a: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the body mass in adults </a:t>
            </a:r>
            <a:endParaRPr b="0" i="0" sz="17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079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-"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long fibres, the average length of skeletal muscle cells in humans is about 3 cm (</a:t>
            </a:r>
            <a:r>
              <a:rPr b="1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sartorius</a:t>
            </a: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muscle up to 30 cm</a:t>
            </a:r>
            <a:r>
              <a:rPr b="0" i="0" lang="en-US" sz="1700" u="none" cap="none" strike="noStrike">
                <a:solidFill>
                  <a:srgbClr val="FF00CC"/>
                </a:solidFill>
                <a:latin typeface="Arial"/>
                <a:ea typeface="Arial"/>
                <a:cs typeface="Arial"/>
                <a:sym typeface="Arial"/>
              </a:rPr>
              <a:t>(triceps)</a:t>
            </a:r>
            <a:r>
              <a:rPr b="0" i="0" lang="en-US" sz="1700" u="none" cap="none" strike="noStrike">
                <a:solidFill>
                  <a:srgbClr val="FF3333"/>
                </a:solidFill>
                <a:latin typeface="Arial"/>
                <a:ea typeface="Arial"/>
                <a:cs typeface="Arial"/>
                <a:sym typeface="Arial"/>
              </a:rPr>
              <a:t> موجودة ب عضلة  </a:t>
            </a: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stapedius</a:t>
            </a: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muscle only about 1 mm </a:t>
            </a:r>
            <a:r>
              <a:rPr b="0" i="0" lang="en-US" sz="1700" u="none" cap="none" strike="noStrike">
                <a:solidFill>
                  <a:srgbClr val="FF00CC"/>
                </a:solidFill>
                <a:latin typeface="Arial"/>
                <a:ea typeface="Arial"/>
                <a:cs typeface="Arial"/>
                <a:sym typeface="Arial"/>
              </a:rPr>
              <a:t>(احدى عضلات الاذن))</a:t>
            </a: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Their diameters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vary from 10 to </a:t>
            </a: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100µm. </a:t>
            </a:r>
            <a:endParaRPr b="0" i="0" sz="17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The structure of striated muscleStriated muscle tissue, such as the tissue of the human biceps muscle, consists of long, fine fibres, each of which is in effect a bundle of finer myofibrils. Within each myofibril are filaments of the proteins myosin and actin; these filaments slide past one another as the muscle contracts and expands. On each myofibril, regularly occurring dark bands, called Z lines, can be seen where actin and myosin filaments overlap. The region between two Z lines is called a sarcomere; sarcomeres can be considered the primary structural and functional unit of muscle tissue." id="227" name="Google Shape;22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360" y="2209680"/>
            <a:ext cx="6846840" cy="43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zoom dir="out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1"/>
          <p:cNvSpPr/>
          <p:nvPr/>
        </p:nvSpPr>
        <p:spPr>
          <a:xfrm>
            <a:off x="-34920" y="-1440"/>
            <a:ext cx="8748720" cy="4208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According to the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myoglobin </a:t>
            </a:r>
            <a:r>
              <a:rPr b="1" i="0" lang="en-US" sz="1800" u="none" cap="none" strike="noStrike">
                <a:solidFill>
                  <a:srgbClr val="FF3333"/>
                </a:solidFill>
                <a:latin typeface="Arial"/>
                <a:ea typeface="Arial"/>
                <a:cs typeface="Arial"/>
                <a:sym typeface="Arial"/>
              </a:rPr>
              <a:t>(oxygen binding molecule)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content there are: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 fibres (Type I fibres)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 muscle fibres are comparatively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thin.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Contain lots of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myoglobin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Many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mitochondria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Slow twitching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(contract slower) –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tire slower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Found in limbs, long muscles of the back (long, slow contraction for erect posture). Red muscles are needed when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sustained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production of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force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 necessary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White fibres (Type II fibres)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are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thicker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Less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myoglobin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Less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mitochondria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Fast twitching,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contraction is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fast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tire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quickly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Found in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extraocular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muscles, digits (for rapid and precise movement)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Fast twitch fibers can be further categorized into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Type IIa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Type IIb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fibers.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ANd9GcQjniqWzr1qhhRgFdL5tzfzojOWmVEo9c1FSdEfNgfWn9wwOj7r" id="233" name="Google Shape;23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0" y="4437000"/>
            <a:ext cx="4572000" cy="22017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reamstime_9276517" id="234" name="Google Shape;23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6520" y="4437000"/>
            <a:ext cx="4500720" cy="2201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zoom dir="out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ty200xx" id="239" name="Google Shape;23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9560" y="4076640"/>
            <a:ext cx="4176720" cy="27813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417" id="240" name="Google Shape;24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68840" y="4076640"/>
            <a:ext cx="4232160" cy="278136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2"/>
          <p:cNvSpPr/>
          <p:nvPr/>
        </p:nvSpPr>
        <p:spPr>
          <a:xfrm>
            <a:off x="324000" y="260280"/>
            <a:ext cx="8064360" cy="78516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Most muscles have all three in varying ratios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123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image73" id="242" name="Google Shape;242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4000" y="909720"/>
            <a:ext cx="8604000" cy="30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zoom dir="out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"/>
          <p:cNvSpPr/>
          <p:nvPr/>
        </p:nvSpPr>
        <p:spPr>
          <a:xfrm>
            <a:off x="250920" y="476280"/>
            <a:ext cx="8353440" cy="4572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8" name="Google Shape;248;p13"/>
          <p:cNvSpPr/>
          <p:nvPr/>
        </p:nvSpPr>
        <p:spPr>
          <a:xfrm>
            <a:off x="315000" y="91440"/>
            <a:ext cx="8280360" cy="633096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2540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During embryonic development </a:t>
            </a: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mesodermal cells</a:t>
            </a: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differentiate into uninuclear </a:t>
            </a: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myoblasts</a:t>
            </a: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which elongate and fuse together to form </a:t>
            </a: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myotubes</a:t>
            </a: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which further develop into the mature muscle fibers or </a:t>
            </a: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myofibers</a:t>
            </a: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These myofibers are the</a:t>
            </a: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basic units of skeletal muscle(</a:t>
            </a:r>
            <a:r>
              <a:rPr b="0" i="0" lang="en-US" sz="2000" u="none" cap="none" strike="noStrike">
                <a:solidFill>
                  <a:srgbClr val="FF3333"/>
                </a:solidFill>
                <a:latin typeface="Arial"/>
                <a:ea typeface="Arial"/>
                <a:cs typeface="Arial"/>
                <a:sym typeface="Arial"/>
              </a:rPr>
              <a:t>Muscle fibers are multi-nucleated)</a:t>
            </a: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47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47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47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47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5400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further cell-type, known as </a:t>
            </a: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satellite cells,</a:t>
            </a: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i="0" lang="en-US" sz="2000" u="none" cap="none" strike="noStrike">
                <a:solidFill>
                  <a:srgbClr val="FF00CC"/>
                </a:solidFill>
                <a:latin typeface="Arial"/>
                <a:ea typeface="Arial"/>
                <a:cs typeface="Arial"/>
                <a:sym typeface="Arial"/>
              </a:rPr>
              <a:t>small cells,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may be found adjacent to the sarcolemma. These are elongated, poorly-differentiated cells that are very difficult to discern in typical preparations, but become active during </a:t>
            </a: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repair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regeneration</a:t>
            </a: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processes after muscle injury.</a:t>
            </a: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myotube" id="249" name="Google Shape;24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915" y="2034460"/>
            <a:ext cx="3851280" cy="20872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12-6_satellite_cells" id="250" name="Google Shape;25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15800" y="2103120"/>
            <a:ext cx="521964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atellite_cells-_mitochondrial_myopathy_edited_and_cropped" id="251" name="Google Shape;251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15800" y="2034460"/>
            <a:ext cx="5219640" cy="1937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zoom dir="out"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57" name="Google Shape;257;p14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58" name="Google Shape;258;p14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4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4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UNTITL~9" id="261" name="Google Shape;261;p14"/>
          <p:cNvPicPr preferRelativeResize="0"/>
          <p:nvPr/>
        </p:nvPicPr>
        <p:blipFill rotWithShape="1">
          <a:blip r:embed="rId3">
            <a:alphaModFix/>
          </a:blip>
          <a:srcRect b="53451" l="18034" r="6032" t="0"/>
          <a:stretch/>
        </p:blipFill>
        <p:spPr>
          <a:xfrm>
            <a:off x="3240" y="2971800"/>
            <a:ext cx="7689960" cy="388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4"/>
          <p:cNvSpPr/>
          <p:nvPr/>
        </p:nvSpPr>
        <p:spPr>
          <a:xfrm>
            <a:off x="2590920" y="3124080"/>
            <a:ext cx="2107080" cy="45972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sng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Skeletal muscle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3" name="Google Shape;263;p14"/>
          <p:cNvSpPr/>
          <p:nvPr/>
        </p:nvSpPr>
        <p:spPr>
          <a:xfrm>
            <a:off x="0" y="2971800"/>
            <a:ext cx="762120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4"/>
          <p:cNvSpPr/>
          <p:nvPr/>
        </p:nvSpPr>
        <p:spPr>
          <a:xfrm>
            <a:off x="838080" y="6172200"/>
            <a:ext cx="579132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8077320" y="1447920"/>
            <a:ext cx="685800" cy="533160"/>
          </a:xfrm>
          <a:custGeom>
            <a:rect b="b" l="l" r="r" t="t"/>
            <a:pathLst>
              <a:path extrusionOk="0" h="1483" w="1907">
                <a:moveTo>
                  <a:pt x="0" y="0"/>
                </a:moveTo>
                <a:lnTo>
                  <a:pt x="1906" y="0"/>
                </a:lnTo>
                <a:lnTo>
                  <a:pt x="1906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906" y="0"/>
                </a:lnTo>
                <a:lnTo>
                  <a:pt x="1809" y="96"/>
                </a:lnTo>
                <a:lnTo>
                  <a:pt x="96" y="96"/>
                </a:lnTo>
                <a:lnTo>
                  <a:pt x="0" y="0"/>
                </a:lnTo>
                <a:moveTo>
                  <a:pt x="1906" y="0"/>
                </a:moveTo>
                <a:lnTo>
                  <a:pt x="1906" y="1482"/>
                </a:lnTo>
                <a:lnTo>
                  <a:pt x="1809" y="1385"/>
                </a:lnTo>
                <a:lnTo>
                  <a:pt x="1809" y="96"/>
                </a:lnTo>
                <a:lnTo>
                  <a:pt x="1906" y="0"/>
                </a:lnTo>
                <a:moveTo>
                  <a:pt x="1906" y="1482"/>
                </a:moveTo>
                <a:lnTo>
                  <a:pt x="0" y="1482"/>
                </a:lnTo>
                <a:lnTo>
                  <a:pt x="96" y="1385"/>
                </a:lnTo>
                <a:lnTo>
                  <a:pt x="1809" y="1385"/>
                </a:lnTo>
                <a:lnTo>
                  <a:pt x="1906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472" y="576"/>
                </a:moveTo>
                <a:lnTo>
                  <a:pt x="776" y="576"/>
                </a:lnTo>
                <a:lnTo>
                  <a:pt x="1079" y="260"/>
                </a:lnTo>
                <a:lnTo>
                  <a:pt x="1079" y="1221"/>
                </a:lnTo>
                <a:lnTo>
                  <a:pt x="776" y="905"/>
                </a:lnTo>
                <a:lnTo>
                  <a:pt x="472" y="905"/>
                </a:lnTo>
                <a:lnTo>
                  <a:pt x="472" y="576"/>
                </a:lnTo>
                <a:moveTo>
                  <a:pt x="1193" y="741"/>
                </a:moveTo>
                <a:lnTo>
                  <a:pt x="1433" y="741"/>
                </a:lnTo>
                <a:moveTo>
                  <a:pt x="1193" y="576"/>
                </a:moveTo>
                <a:lnTo>
                  <a:pt x="1433" y="386"/>
                </a:lnTo>
                <a:moveTo>
                  <a:pt x="1193" y="905"/>
                </a:moveTo>
                <a:lnTo>
                  <a:pt x="1433" y="1095"/>
                </a:lnTo>
              </a:path>
            </a:pathLst>
          </a:custGeom>
          <a:solidFill>
            <a:srgbClr val="0000FF"/>
          </a:solidFill>
          <a:ln>
            <a:noFill/>
          </a:ln>
        </p:spPr>
      </p:sp>
      <p:sp>
        <p:nvSpPr>
          <p:cNvPr id="266" name="Google Shape;266;p14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7" name="Google Shape;267;p14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8" name="Google Shape;268;p14"/>
          <p:cNvSpPr/>
          <p:nvPr/>
        </p:nvSpPr>
        <p:spPr>
          <a:xfrm>
            <a:off x="8001000" y="152280"/>
            <a:ext cx="83592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3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9" name="Google Shape;269;p14"/>
          <p:cNvSpPr/>
          <p:nvPr/>
        </p:nvSpPr>
        <p:spPr>
          <a:xfrm>
            <a:off x="-1800" y="6490440"/>
            <a:ext cx="2302200" cy="368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(Junqueira et al, 1986).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gladden-willis-skeletal-muscle-peripheral-nuclei-and-cross-striations-from-a-monkey-tongue-macaca-lm" id="270" name="Google Shape;27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84720" y="189000"/>
            <a:ext cx="3382920" cy="2663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zoom dir="out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5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76" name="Google Shape;276;p15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77" name="Google Shape;277;p15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SKELM6" id="278" name="Google Shape;278;p15"/>
          <p:cNvPicPr preferRelativeResize="0"/>
          <p:nvPr/>
        </p:nvPicPr>
        <p:blipFill rotWithShape="1">
          <a:blip r:embed="rId3">
            <a:alphaModFix/>
          </a:blip>
          <a:srcRect b="0" l="0" r="0" t="3844"/>
          <a:stretch/>
        </p:blipFill>
        <p:spPr>
          <a:xfrm>
            <a:off x="0" y="0"/>
            <a:ext cx="7696080" cy="555768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5"/>
          <p:cNvSpPr/>
          <p:nvPr/>
        </p:nvSpPr>
        <p:spPr>
          <a:xfrm>
            <a:off x="2590920" y="3048120"/>
            <a:ext cx="976320" cy="228600"/>
          </a:xfrm>
          <a:custGeom>
            <a:rect b="b" l="l" r="r" t="t"/>
            <a:pathLst>
              <a:path extrusionOk="0" h="637" w="2714">
                <a:moveTo>
                  <a:pt x="2713" y="159"/>
                </a:moveTo>
                <a:lnTo>
                  <a:pt x="678" y="159"/>
                </a:lnTo>
                <a:lnTo>
                  <a:pt x="678" y="0"/>
                </a:lnTo>
                <a:lnTo>
                  <a:pt x="0" y="318"/>
                </a:lnTo>
                <a:lnTo>
                  <a:pt x="678" y="636"/>
                </a:lnTo>
                <a:lnTo>
                  <a:pt x="678" y="477"/>
                </a:lnTo>
                <a:lnTo>
                  <a:pt x="2713" y="477"/>
                </a:lnTo>
                <a:lnTo>
                  <a:pt x="2713" y="159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80" name="Google Shape;280;p15"/>
          <p:cNvSpPr/>
          <p:nvPr/>
        </p:nvSpPr>
        <p:spPr>
          <a:xfrm>
            <a:off x="2133720" y="2438280"/>
            <a:ext cx="976320" cy="228600"/>
          </a:xfrm>
          <a:custGeom>
            <a:rect b="b" l="l" r="r" t="t"/>
            <a:pathLst>
              <a:path extrusionOk="0" h="637" w="2714">
                <a:moveTo>
                  <a:pt x="2713" y="159"/>
                </a:moveTo>
                <a:lnTo>
                  <a:pt x="678" y="159"/>
                </a:lnTo>
                <a:lnTo>
                  <a:pt x="678" y="0"/>
                </a:lnTo>
                <a:lnTo>
                  <a:pt x="0" y="318"/>
                </a:lnTo>
                <a:lnTo>
                  <a:pt x="678" y="636"/>
                </a:lnTo>
                <a:lnTo>
                  <a:pt x="678" y="477"/>
                </a:lnTo>
                <a:lnTo>
                  <a:pt x="2713" y="477"/>
                </a:lnTo>
                <a:lnTo>
                  <a:pt x="2713" y="159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81" name="Google Shape;281;p15"/>
          <p:cNvSpPr/>
          <p:nvPr/>
        </p:nvSpPr>
        <p:spPr>
          <a:xfrm>
            <a:off x="60480" y="5521320"/>
            <a:ext cx="7074000" cy="100836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is skeletal muscle. The </a:t>
            </a:r>
            <a:r>
              <a:rPr b="1" i="0" lang="en-US" sz="2400" u="none" cap="none" strike="noStrike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←</a:t>
            </a:r>
            <a:r>
              <a:rPr b="1" i="0" lang="en-US" sz="24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US" sz="2400" u="none" cap="none" strike="noStrike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←</a:t>
            </a: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show the peripheral nuclei of a skeletal 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muscle fiber. Notice the cross striations and that the fibers don’t have any 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connections.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2" name="Google Shape;282;p15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5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4" name="Google Shape;284;p15"/>
          <p:cNvSpPr/>
          <p:nvPr/>
        </p:nvSpPr>
        <p:spPr>
          <a:xfrm>
            <a:off x="8077320" y="1447920"/>
            <a:ext cx="685800" cy="533160"/>
          </a:xfrm>
          <a:custGeom>
            <a:rect b="b" l="l" r="r" t="t"/>
            <a:pathLst>
              <a:path extrusionOk="0" h="1483" w="1907">
                <a:moveTo>
                  <a:pt x="0" y="0"/>
                </a:moveTo>
                <a:lnTo>
                  <a:pt x="1906" y="0"/>
                </a:lnTo>
                <a:lnTo>
                  <a:pt x="1906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906" y="0"/>
                </a:lnTo>
                <a:lnTo>
                  <a:pt x="1809" y="96"/>
                </a:lnTo>
                <a:lnTo>
                  <a:pt x="96" y="96"/>
                </a:lnTo>
                <a:lnTo>
                  <a:pt x="0" y="0"/>
                </a:lnTo>
                <a:moveTo>
                  <a:pt x="1906" y="0"/>
                </a:moveTo>
                <a:lnTo>
                  <a:pt x="1906" y="1482"/>
                </a:lnTo>
                <a:lnTo>
                  <a:pt x="1809" y="1385"/>
                </a:lnTo>
                <a:lnTo>
                  <a:pt x="1809" y="96"/>
                </a:lnTo>
                <a:lnTo>
                  <a:pt x="1906" y="0"/>
                </a:lnTo>
                <a:moveTo>
                  <a:pt x="1906" y="1482"/>
                </a:moveTo>
                <a:lnTo>
                  <a:pt x="0" y="1482"/>
                </a:lnTo>
                <a:lnTo>
                  <a:pt x="96" y="1385"/>
                </a:lnTo>
                <a:lnTo>
                  <a:pt x="1809" y="1385"/>
                </a:lnTo>
                <a:lnTo>
                  <a:pt x="1906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472" y="576"/>
                </a:moveTo>
                <a:lnTo>
                  <a:pt x="776" y="576"/>
                </a:lnTo>
                <a:lnTo>
                  <a:pt x="1079" y="260"/>
                </a:lnTo>
                <a:lnTo>
                  <a:pt x="1079" y="1221"/>
                </a:lnTo>
                <a:lnTo>
                  <a:pt x="776" y="905"/>
                </a:lnTo>
                <a:lnTo>
                  <a:pt x="472" y="905"/>
                </a:lnTo>
                <a:lnTo>
                  <a:pt x="472" y="576"/>
                </a:lnTo>
                <a:moveTo>
                  <a:pt x="1193" y="741"/>
                </a:moveTo>
                <a:lnTo>
                  <a:pt x="1433" y="741"/>
                </a:lnTo>
                <a:moveTo>
                  <a:pt x="1193" y="576"/>
                </a:moveTo>
                <a:lnTo>
                  <a:pt x="1433" y="386"/>
                </a:lnTo>
                <a:moveTo>
                  <a:pt x="1193" y="905"/>
                </a:moveTo>
                <a:lnTo>
                  <a:pt x="1433" y="1095"/>
                </a:lnTo>
              </a:path>
            </a:pathLst>
          </a:custGeom>
          <a:solidFill>
            <a:srgbClr val="0000FF"/>
          </a:solidFill>
          <a:ln>
            <a:noFill/>
          </a:ln>
        </p:spPr>
      </p:sp>
      <p:sp>
        <p:nvSpPr>
          <p:cNvPr id="285" name="Google Shape;285;p15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6" name="Google Shape;286;p15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7" name="Google Shape;287;p15"/>
          <p:cNvSpPr/>
          <p:nvPr/>
        </p:nvSpPr>
        <p:spPr>
          <a:xfrm>
            <a:off x="8001000" y="152280"/>
            <a:ext cx="95040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17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zoom dir="out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usclexsec" id="292" name="Google Shape;29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7696080" cy="577224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6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94" name="Google Shape;294;p16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95" name="Google Shape;295;p16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6"/>
          <p:cNvSpPr/>
          <p:nvPr/>
        </p:nvSpPr>
        <p:spPr>
          <a:xfrm>
            <a:off x="0" y="5791320"/>
            <a:ext cx="7410600" cy="73404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is a cross section through skeletal muscle.</a:t>
            </a:r>
            <a:r>
              <a:rPr b="0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b="1" i="0" lang="en-US" sz="2400" u="none" cap="none" strike="noStrike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↑↓</a:t>
            </a:r>
            <a:r>
              <a:rPr b="1" i="0" lang="en-US" sz="24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indicate the peripheral 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nuclei of skeletal muscle fibers.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7" name="Google Shape;297;p16"/>
          <p:cNvSpPr/>
          <p:nvPr/>
        </p:nvSpPr>
        <p:spPr>
          <a:xfrm rot="3228600">
            <a:off x="616320" y="3116880"/>
            <a:ext cx="976320" cy="228600"/>
          </a:xfrm>
          <a:custGeom>
            <a:rect b="b" l="l" r="r" t="t"/>
            <a:pathLst>
              <a:path extrusionOk="0" h="637" w="2714">
                <a:moveTo>
                  <a:pt x="2713" y="155"/>
                </a:moveTo>
                <a:lnTo>
                  <a:pt x="678" y="159"/>
                </a:lnTo>
                <a:lnTo>
                  <a:pt x="677" y="0"/>
                </a:lnTo>
                <a:lnTo>
                  <a:pt x="0" y="319"/>
                </a:lnTo>
                <a:lnTo>
                  <a:pt x="679" y="636"/>
                </a:lnTo>
                <a:lnTo>
                  <a:pt x="678" y="477"/>
                </a:lnTo>
                <a:lnTo>
                  <a:pt x="2713" y="473"/>
                </a:lnTo>
                <a:lnTo>
                  <a:pt x="2713" y="155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98" name="Google Shape;298;p16"/>
          <p:cNvSpPr/>
          <p:nvPr/>
        </p:nvSpPr>
        <p:spPr>
          <a:xfrm rot="-8068200">
            <a:off x="997560" y="1364400"/>
            <a:ext cx="976320" cy="228600"/>
          </a:xfrm>
          <a:custGeom>
            <a:rect b="b" l="l" r="r" t="t"/>
            <a:pathLst>
              <a:path extrusionOk="0" h="637" w="2715">
                <a:moveTo>
                  <a:pt x="2713" y="157"/>
                </a:moveTo>
                <a:lnTo>
                  <a:pt x="679" y="159"/>
                </a:lnTo>
                <a:lnTo>
                  <a:pt x="678" y="0"/>
                </a:lnTo>
                <a:lnTo>
                  <a:pt x="0" y="319"/>
                </a:lnTo>
                <a:lnTo>
                  <a:pt x="679" y="636"/>
                </a:lnTo>
                <a:lnTo>
                  <a:pt x="679" y="477"/>
                </a:lnTo>
                <a:lnTo>
                  <a:pt x="2714" y="475"/>
                </a:lnTo>
                <a:lnTo>
                  <a:pt x="2713" y="157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99" name="Google Shape;299;p16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16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1" name="Google Shape;301;p16"/>
          <p:cNvSpPr/>
          <p:nvPr/>
        </p:nvSpPr>
        <p:spPr>
          <a:xfrm>
            <a:off x="8077320" y="1447920"/>
            <a:ext cx="685800" cy="533160"/>
          </a:xfrm>
          <a:custGeom>
            <a:rect b="b" l="l" r="r" t="t"/>
            <a:pathLst>
              <a:path extrusionOk="0" h="1483" w="1907">
                <a:moveTo>
                  <a:pt x="0" y="0"/>
                </a:moveTo>
                <a:lnTo>
                  <a:pt x="1906" y="0"/>
                </a:lnTo>
                <a:lnTo>
                  <a:pt x="1906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906" y="0"/>
                </a:lnTo>
                <a:lnTo>
                  <a:pt x="1809" y="96"/>
                </a:lnTo>
                <a:lnTo>
                  <a:pt x="96" y="96"/>
                </a:lnTo>
                <a:lnTo>
                  <a:pt x="0" y="0"/>
                </a:lnTo>
                <a:moveTo>
                  <a:pt x="1906" y="0"/>
                </a:moveTo>
                <a:lnTo>
                  <a:pt x="1906" y="1482"/>
                </a:lnTo>
                <a:lnTo>
                  <a:pt x="1809" y="1385"/>
                </a:lnTo>
                <a:lnTo>
                  <a:pt x="1809" y="96"/>
                </a:lnTo>
                <a:lnTo>
                  <a:pt x="1906" y="0"/>
                </a:lnTo>
                <a:moveTo>
                  <a:pt x="1906" y="1482"/>
                </a:moveTo>
                <a:lnTo>
                  <a:pt x="0" y="1482"/>
                </a:lnTo>
                <a:lnTo>
                  <a:pt x="96" y="1385"/>
                </a:lnTo>
                <a:lnTo>
                  <a:pt x="1809" y="1385"/>
                </a:lnTo>
                <a:lnTo>
                  <a:pt x="1906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472" y="576"/>
                </a:moveTo>
                <a:lnTo>
                  <a:pt x="776" y="576"/>
                </a:lnTo>
                <a:lnTo>
                  <a:pt x="1079" y="260"/>
                </a:lnTo>
                <a:lnTo>
                  <a:pt x="1079" y="1221"/>
                </a:lnTo>
                <a:lnTo>
                  <a:pt x="776" y="905"/>
                </a:lnTo>
                <a:lnTo>
                  <a:pt x="472" y="905"/>
                </a:lnTo>
                <a:lnTo>
                  <a:pt x="472" y="576"/>
                </a:lnTo>
                <a:moveTo>
                  <a:pt x="1193" y="741"/>
                </a:moveTo>
                <a:lnTo>
                  <a:pt x="1433" y="741"/>
                </a:lnTo>
                <a:moveTo>
                  <a:pt x="1193" y="576"/>
                </a:moveTo>
                <a:lnTo>
                  <a:pt x="1433" y="386"/>
                </a:lnTo>
                <a:moveTo>
                  <a:pt x="1193" y="905"/>
                </a:moveTo>
                <a:lnTo>
                  <a:pt x="1433" y="1095"/>
                </a:lnTo>
              </a:path>
            </a:pathLst>
          </a:custGeom>
          <a:solidFill>
            <a:srgbClr val="0000FF"/>
          </a:solidFill>
          <a:ln>
            <a:noFill/>
          </a:ln>
        </p:spPr>
      </p:sp>
      <p:sp>
        <p:nvSpPr>
          <p:cNvPr id="302" name="Google Shape;302;p16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3" name="Google Shape;303;p16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4" name="Google Shape;304;p16"/>
          <p:cNvSpPr/>
          <p:nvPr/>
        </p:nvSpPr>
        <p:spPr>
          <a:xfrm>
            <a:off x="8001000" y="152280"/>
            <a:ext cx="95040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18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zoom dir="out"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kem0041he" id="309" name="Google Shape;30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280" y="404640"/>
            <a:ext cx="4176720" cy="53294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kem040he" id="310" name="Google Shape;310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88000" y="0"/>
            <a:ext cx="3809880" cy="35272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kem042he" id="311" name="Google Shape;311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8000" y="3573360"/>
            <a:ext cx="3792600" cy="328464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7"/>
          <p:cNvSpPr txBox="1"/>
          <p:nvPr/>
        </p:nvSpPr>
        <p:spPr>
          <a:xfrm>
            <a:off x="0" y="5852160"/>
            <a:ext cx="4480560" cy="577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FF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type of section can be found on tongue because it has difference insertion of fibers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zoom dir="out"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TITL~2" id="317" name="Google Shape;317;p18"/>
          <p:cNvPicPr preferRelativeResize="0"/>
          <p:nvPr/>
        </p:nvPicPr>
        <p:blipFill rotWithShape="1">
          <a:blip r:embed="rId3">
            <a:alphaModFix/>
          </a:blip>
          <a:srcRect b="51296" l="0" r="0" t="0"/>
          <a:stretch/>
        </p:blipFill>
        <p:spPr>
          <a:xfrm>
            <a:off x="0" y="0"/>
            <a:ext cx="7696080" cy="515772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8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19" name="Google Shape;319;p18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20" name="Google Shape;320;p18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18"/>
          <p:cNvSpPr/>
          <p:nvPr/>
        </p:nvSpPr>
        <p:spPr>
          <a:xfrm>
            <a:off x="4556160" y="4533840"/>
            <a:ext cx="1070640" cy="36828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Myofibril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2" name="Google Shape;322;p18"/>
          <p:cNvSpPr/>
          <p:nvPr/>
        </p:nvSpPr>
        <p:spPr>
          <a:xfrm>
            <a:off x="0" y="5300640"/>
            <a:ext cx="7872480" cy="119124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is a drawing showing how a number of myofibrils make up a muscle fiber and 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a number of fibers make up a </a:t>
            </a: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muscle fasciculus</a:t>
            </a: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(bundle). A number of these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bundles make up a muscle. Notice the A,I and H bands and Z disc (line) across the 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myofibril.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3" name="Google Shape;323;p18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18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sz="20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5" name="Google Shape;325;p18"/>
          <p:cNvSpPr/>
          <p:nvPr/>
        </p:nvSpPr>
        <p:spPr>
          <a:xfrm>
            <a:off x="8077320" y="1447920"/>
            <a:ext cx="685800" cy="533160"/>
          </a:xfrm>
          <a:custGeom>
            <a:rect b="b" l="l" r="r" t="t"/>
            <a:pathLst>
              <a:path extrusionOk="0" h="1483" w="1907">
                <a:moveTo>
                  <a:pt x="0" y="0"/>
                </a:moveTo>
                <a:lnTo>
                  <a:pt x="1906" y="0"/>
                </a:lnTo>
                <a:lnTo>
                  <a:pt x="1906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906" y="0"/>
                </a:lnTo>
                <a:lnTo>
                  <a:pt x="1809" y="96"/>
                </a:lnTo>
                <a:lnTo>
                  <a:pt x="96" y="96"/>
                </a:lnTo>
                <a:lnTo>
                  <a:pt x="0" y="0"/>
                </a:lnTo>
                <a:moveTo>
                  <a:pt x="1906" y="0"/>
                </a:moveTo>
                <a:lnTo>
                  <a:pt x="1906" y="1482"/>
                </a:lnTo>
                <a:lnTo>
                  <a:pt x="1809" y="1385"/>
                </a:lnTo>
                <a:lnTo>
                  <a:pt x="1809" y="96"/>
                </a:lnTo>
                <a:lnTo>
                  <a:pt x="1906" y="0"/>
                </a:lnTo>
                <a:moveTo>
                  <a:pt x="1906" y="1482"/>
                </a:moveTo>
                <a:lnTo>
                  <a:pt x="0" y="1482"/>
                </a:lnTo>
                <a:lnTo>
                  <a:pt x="96" y="1385"/>
                </a:lnTo>
                <a:lnTo>
                  <a:pt x="1809" y="1385"/>
                </a:lnTo>
                <a:lnTo>
                  <a:pt x="1906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472" y="576"/>
                </a:moveTo>
                <a:lnTo>
                  <a:pt x="776" y="576"/>
                </a:lnTo>
                <a:lnTo>
                  <a:pt x="1079" y="260"/>
                </a:lnTo>
                <a:lnTo>
                  <a:pt x="1079" y="1221"/>
                </a:lnTo>
                <a:lnTo>
                  <a:pt x="776" y="905"/>
                </a:lnTo>
                <a:lnTo>
                  <a:pt x="472" y="905"/>
                </a:lnTo>
                <a:lnTo>
                  <a:pt x="472" y="576"/>
                </a:lnTo>
                <a:moveTo>
                  <a:pt x="1193" y="741"/>
                </a:moveTo>
                <a:lnTo>
                  <a:pt x="1433" y="741"/>
                </a:lnTo>
                <a:moveTo>
                  <a:pt x="1193" y="576"/>
                </a:moveTo>
                <a:lnTo>
                  <a:pt x="1433" y="386"/>
                </a:lnTo>
                <a:moveTo>
                  <a:pt x="1193" y="905"/>
                </a:moveTo>
                <a:lnTo>
                  <a:pt x="1433" y="1095"/>
                </a:lnTo>
              </a:path>
            </a:pathLst>
          </a:custGeom>
          <a:solidFill>
            <a:srgbClr val="0000FF"/>
          </a:solidFill>
          <a:ln>
            <a:noFill/>
          </a:ln>
        </p:spPr>
      </p:sp>
      <p:sp>
        <p:nvSpPr>
          <p:cNvPr id="326" name="Google Shape;326;p18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7" name="Google Shape;327;p18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8" name="Google Shape;328;p18"/>
          <p:cNvSpPr/>
          <p:nvPr/>
        </p:nvSpPr>
        <p:spPr>
          <a:xfrm>
            <a:off x="8001000" y="152280"/>
            <a:ext cx="83592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8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9" name="Google Shape;329;p18"/>
          <p:cNvSpPr/>
          <p:nvPr/>
        </p:nvSpPr>
        <p:spPr>
          <a:xfrm>
            <a:off x="-720" y="-1080"/>
            <a:ext cx="2681640" cy="459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(Ross and Romrell, 1989).</a:t>
            </a:r>
            <a:r>
              <a:rPr b="0" lang="en-US" sz="2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zoom dir="out"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TITL~2" id="334" name="Google Shape;334;p19"/>
          <p:cNvPicPr preferRelativeResize="0"/>
          <p:nvPr/>
        </p:nvPicPr>
        <p:blipFill rotWithShape="1">
          <a:blip r:embed="rId3">
            <a:alphaModFix/>
          </a:blip>
          <a:srcRect b="2515" l="0" r="0" t="37894"/>
          <a:stretch/>
        </p:blipFill>
        <p:spPr>
          <a:xfrm>
            <a:off x="0" y="-1440"/>
            <a:ext cx="7696080" cy="570384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19"/>
          <p:cNvSpPr/>
          <p:nvPr/>
        </p:nvSpPr>
        <p:spPr>
          <a:xfrm>
            <a:off x="685800" y="0"/>
            <a:ext cx="838080" cy="5335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19"/>
          <p:cNvSpPr/>
          <p:nvPr/>
        </p:nvSpPr>
        <p:spPr>
          <a:xfrm>
            <a:off x="3200400" y="0"/>
            <a:ext cx="152388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19"/>
          <p:cNvSpPr/>
          <p:nvPr/>
        </p:nvSpPr>
        <p:spPr>
          <a:xfrm>
            <a:off x="5791320" y="0"/>
            <a:ext cx="1828800" cy="8380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19"/>
          <p:cNvSpPr/>
          <p:nvPr/>
        </p:nvSpPr>
        <p:spPr>
          <a:xfrm>
            <a:off x="3429000" y="0"/>
            <a:ext cx="914400" cy="5335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19"/>
          <p:cNvSpPr/>
          <p:nvPr/>
        </p:nvSpPr>
        <p:spPr>
          <a:xfrm>
            <a:off x="3886200" y="0"/>
            <a:ext cx="914400" cy="304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19"/>
          <p:cNvSpPr/>
          <p:nvPr/>
        </p:nvSpPr>
        <p:spPr>
          <a:xfrm>
            <a:off x="2895480" y="0"/>
            <a:ext cx="914400" cy="76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19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42" name="Google Shape;342;p19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43" name="Google Shape;343;p19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19"/>
          <p:cNvSpPr/>
          <p:nvPr/>
        </p:nvSpPr>
        <p:spPr>
          <a:xfrm>
            <a:off x="-92160" y="5676840"/>
            <a:ext cx="8069040" cy="91692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drawing shows how the myofilaments (actin </a:t>
            </a:r>
            <a:r>
              <a:rPr b="0" lang="en-US" sz="1800" strike="noStrike">
                <a:solidFill>
                  <a:srgbClr val="FF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(thin)</a:t>
            </a: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+ myosin</a:t>
            </a:r>
            <a:r>
              <a:rPr b="0" lang="en-US" sz="1800" strike="noStrike">
                <a:solidFill>
                  <a:srgbClr val="FF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(thick))</a:t>
            </a: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make up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myofibril. It also shows the different bands across the fibril. Drawings 1,2,3,4 show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cross sections through different parts of the fibril.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5" name="Google Shape;345;p19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19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sz="20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7" name="Google Shape;347;p19"/>
          <p:cNvSpPr/>
          <p:nvPr/>
        </p:nvSpPr>
        <p:spPr>
          <a:xfrm>
            <a:off x="8077320" y="1447920"/>
            <a:ext cx="685800" cy="533160"/>
          </a:xfrm>
          <a:custGeom>
            <a:rect b="b" l="l" r="r" t="t"/>
            <a:pathLst>
              <a:path extrusionOk="0" h="1483" w="1907">
                <a:moveTo>
                  <a:pt x="0" y="0"/>
                </a:moveTo>
                <a:lnTo>
                  <a:pt x="1906" y="0"/>
                </a:lnTo>
                <a:lnTo>
                  <a:pt x="1906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906" y="0"/>
                </a:lnTo>
                <a:lnTo>
                  <a:pt x="1809" y="96"/>
                </a:lnTo>
                <a:lnTo>
                  <a:pt x="96" y="96"/>
                </a:lnTo>
                <a:lnTo>
                  <a:pt x="0" y="0"/>
                </a:lnTo>
                <a:moveTo>
                  <a:pt x="1906" y="0"/>
                </a:moveTo>
                <a:lnTo>
                  <a:pt x="1906" y="1482"/>
                </a:lnTo>
                <a:lnTo>
                  <a:pt x="1809" y="1385"/>
                </a:lnTo>
                <a:lnTo>
                  <a:pt x="1809" y="96"/>
                </a:lnTo>
                <a:lnTo>
                  <a:pt x="1906" y="0"/>
                </a:lnTo>
                <a:moveTo>
                  <a:pt x="1906" y="1482"/>
                </a:moveTo>
                <a:lnTo>
                  <a:pt x="0" y="1482"/>
                </a:lnTo>
                <a:lnTo>
                  <a:pt x="96" y="1385"/>
                </a:lnTo>
                <a:lnTo>
                  <a:pt x="1809" y="1385"/>
                </a:lnTo>
                <a:lnTo>
                  <a:pt x="1906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472" y="576"/>
                </a:moveTo>
                <a:lnTo>
                  <a:pt x="776" y="576"/>
                </a:lnTo>
                <a:lnTo>
                  <a:pt x="1079" y="260"/>
                </a:lnTo>
                <a:lnTo>
                  <a:pt x="1079" y="1221"/>
                </a:lnTo>
                <a:lnTo>
                  <a:pt x="776" y="905"/>
                </a:lnTo>
                <a:lnTo>
                  <a:pt x="472" y="905"/>
                </a:lnTo>
                <a:lnTo>
                  <a:pt x="472" y="576"/>
                </a:lnTo>
                <a:moveTo>
                  <a:pt x="1193" y="741"/>
                </a:moveTo>
                <a:lnTo>
                  <a:pt x="1433" y="741"/>
                </a:lnTo>
                <a:moveTo>
                  <a:pt x="1193" y="576"/>
                </a:moveTo>
                <a:lnTo>
                  <a:pt x="1433" y="386"/>
                </a:lnTo>
                <a:moveTo>
                  <a:pt x="1193" y="905"/>
                </a:moveTo>
                <a:lnTo>
                  <a:pt x="1433" y="1095"/>
                </a:lnTo>
              </a:path>
            </a:pathLst>
          </a:custGeom>
          <a:solidFill>
            <a:srgbClr val="0000FF"/>
          </a:solidFill>
          <a:ln>
            <a:noFill/>
          </a:ln>
        </p:spPr>
      </p:sp>
      <p:sp>
        <p:nvSpPr>
          <p:cNvPr id="348" name="Google Shape;348;p19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9" name="Google Shape;349;p19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0" name="Google Shape;350;p19"/>
          <p:cNvSpPr/>
          <p:nvPr/>
        </p:nvSpPr>
        <p:spPr>
          <a:xfrm>
            <a:off x="8001000" y="152280"/>
            <a:ext cx="83592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7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1" name="Google Shape;351;p19"/>
          <p:cNvSpPr/>
          <p:nvPr/>
        </p:nvSpPr>
        <p:spPr>
          <a:xfrm>
            <a:off x="5002920" y="-1080"/>
            <a:ext cx="2681640" cy="459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(Ross and Romrell, 1989).</a:t>
            </a:r>
            <a:r>
              <a:rPr b="0" lang="en-US" sz="2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zoom dir="out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"/>
          <p:cNvSpPr/>
          <p:nvPr/>
        </p:nvSpPr>
        <p:spPr>
          <a:xfrm>
            <a:off x="2770560" y="1219320"/>
            <a:ext cx="3288240" cy="253188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0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Muscle</a:t>
            </a:r>
            <a:endParaRPr b="0" i="0" sz="8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0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Tissues</a:t>
            </a:r>
            <a:endParaRPr b="0" i="0" sz="8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7924680" y="380880"/>
            <a:ext cx="762120" cy="381240"/>
          </a:xfrm>
          <a:custGeom>
            <a:rect b="b" l="l" r="r" t="t"/>
            <a:pathLst>
              <a:path extrusionOk="0" h="1061" w="2119">
                <a:moveTo>
                  <a:pt x="0" y="0"/>
                </a:moveTo>
                <a:lnTo>
                  <a:pt x="2118" y="0"/>
                </a:lnTo>
                <a:lnTo>
                  <a:pt x="2118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118" y="0"/>
                </a:lnTo>
                <a:lnTo>
                  <a:pt x="2049" y="68"/>
                </a:lnTo>
                <a:lnTo>
                  <a:pt x="68" y="68"/>
                </a:lnTo>
                <a:lnTo>
                  <a:pt x="0" y="0"/>
                </a:lnTo>
                <a:moveTo>
                  <a:pt x="2118" y="0"/>
                </a:moveTo>
                <a:lnTo>
                  <a:pt x="2118" y="1060"/>
                </a:lnTo>
                <a:lnTo>
                  <a:pt x="2049" y="991"/>
                </a:lnTo>
                <a:lnTo>
                  <a:pt x="2049" y="68"/>
                </a:lnTo>
                <a:lnTo>
                  <a:pt x="2118" y="0"/>
                </a:lnTo>
                <a:moveTo>
                  <a:pt x="2118" y="1060"/>
                </a:moveTo>
                <a:lnTo>
                  <a:pt x="0" y="1060"/>
                </a:lnTo>
                <a:lnTo>
                  <a:pt x="68" y="991"/>
                </a:lnTo>
                <a:lnTo>
                  <a:pt x="2049" y="991"/>
                </a:lnTo>
                <a:lnTo>
                  <a:pt x="2118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  <a:moveTo>
                  <a:pt x="715" y="186"/>
                </a:moveTo>
                <a:lnTo>
                  <a:pt x="1402" y="530"/>
                </a:lnTo>
                <a:lnTo>
                  <a:pt x="715" y="873"/>
                </a:lnTo>
                <a:lnTo>
                  <a:pt x="715" y="186"/>
                </a:lnTo>
              </a:path>
            </a:pathLst>
          </a:custGeom>
          <a:solidFill>
            <a:srgbClr val="00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70" name="Google Shape;70;p2"/>
          <p:cNvSpPr/>
          <p:nvPr/>
        </p:nvSpPr>
        <p:spPr>
          <a:xfrm>
            <a:off x="7772400" y="6019920"/>
            <a:ext cx="914400" cy="357120"/>
          </a:xfrm>
          <a:custGeom>
            <a:rect b="b" l="l" r="r" t="t"/>
            <a:pathLst>
              <a:path extrusionOk="0" h="994" w="2542">
                <a:moveTo>
                  <a:pt x="0" y="0"/>
                </a:moveTo>
                <a:lnTo>
                  <a:pt x="2541" y="0"/>
                </a:lnTo>
                <a:lnTo>
                  <a:pt x="2541" y="993"/>
                </a:lnTo>
                <a:lnTo>
                  <a:pt x="0" y="993"/>
                </a:lnTo>
                <a:lnTo>
                  <a:pt x="0" y="0"/>
                </a:lnTo>
                <a:moveTo>
                  <a:pt x="0" y="0"/>
                </a:moveTo>
                <a:lnTo>
                  <a:pt x="2541" y="0"/>
                </a:lnTo>
                <a:lnTo>
                  <a:pt x="2476" y="64"/>
                </a:lnTo>
                <a:lnTo>
                  <a:pt x="64" y="64"/>
                </a:lnTo>
                <a:lnTo>
                  <a:pt x="0" y="0"/>
                </a:lnTo>
                <a:moveTo>
                  <a:pt x="2541" y="0"/>
                </a:moveTo>
                <a:lnTo>
                  <a:pt x="2541" y="993"/>
                </a:lnTo>
                <a:lnTo>
                  <a:pt x="2476" y="928"/>
                </a:lnTo>
                <a:lnTo>
                  <a:pt x="2476" y="64"/>
                </a:lnTo>
                <a:lnTo>
                  <a:pt x="2541" y="0"/>
                </a:lnTo>
                <a:moveTo>
                  <a:pt x="2541" y="993"/>
                </a:moveTo>
                <a:lnTo>
                  <a:pt x="0" y="993"/>
                </a:lnTo>
                <a:lnTo>
                  <a:pt x="64" y="928"/>
                </a:lnTo>
                <a:lnTo>
                  <a:pt x="2476" y="928"/>
                </a:lnTo>
                <a:lnTo>
                  <a:pt x="2541" y="993"/>
                </a:lnTo>
                <a:moveTo>
                  <a:pt x="0" y="993"/>
                </a:moveTo>
                <a:lnTo>
                  <a:pt x="0" y="0"/>
                </a:lnTo>
                <a:lnTo>
                  <a:pt x="64" y="64"/>
                </a:lnTo>
                <a:lnTo>
                  <a:pt x="64" y="928"/>
                </a:lnTo>
                <a:lnTo>
                  <a:pt x="0" y="993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zoom dir="out"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0"/>
          <p:cNvSpPr/>
          <p:nvPr/>
        </p:nvSpPr>
        <p:spPr>
          <a:xfrm>
            <a:off x="611280" y="765000"/>
            <a:ext cx="7921440" cy="44370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FF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Sarcomere: is the functional unit of the skeletal muscles and it extend from z-line to another z-line , in between we have the thin filaments( actin)  and the thick filaments (myosin).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72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average length of a </a:t>
            </a: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sarcomere</a:t>
            </a: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(functional unit) is about 2.5 µm (contracted ~1.5 µm, stretched ~3 µm). </a:t>
            </a: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I-band</a:t>
            </a: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actin filaments,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72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A-band –</a:t>
            </a: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lang="en-US" sz="1800" strike="noStrike">
                <a:solidFill>
                  <a:srgbClr val="FF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dark area</a:t>
            </a: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myosin filaments which may overlap with actin filaments,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72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H-band</a:t>
            </a: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b="0" lang="en-US" sz="1800" strike="noStrike">
                <a:solidFill>
                  <a:srgbClr val="FF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lighter area </a:t>
            </a: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zone of myosin filaments only (no overlap with actin filaments) within the A-band,</a:t>
            </a:r>
            <a:br>
              <a:rPr lang="en-US" sz="1800">
                <a:latin typeface="Arial"/>
                <a:ea typeface="Arial"/>
                <a:cs typeface="Arial"/>
                <a:sym typeface="Arial"/>
              </a:rPr>
            </a:b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Z-line</a:t>
            </a: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zone of apposition of actin filaments belonging to two neighboring sarcomeres (mediated by a protein called </a:t>
            </a: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alpha-actinin</a:t>
            </a: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),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720"/>
              </a:spcBef>
              <a:spcAft>
                <a:spcPts val="0"/>
              </a:spcAft>
              <a:buNone/>
            </a:pPr>
            <a:r>
              <a:rPr b="0" lang="en-US" sz="1500" strike="noStrike">
                <a:solidFill>
                  <a:srgbClr val="FF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Two adjacent sacromereيكون مشتركا بين</a:t>
            </a:r>
            <a:br>
              <a:rPr lang="en-US" sz="1800">
                <a:latin typeface="Arial"/>
                <a:ea typeface="Arial"/>
                <a:cs typeface="Arial"/>
                <a:sym typeface="Arial"/>
              </a:rPr>
            </a:b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M-line</a:t>
            </a: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band of connections between myosin filaments (mediated by proteins, e.g. myomesin, M-protein)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72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FF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These banding facilitate the contraction of muscles</a:t>
            </a:r>
            <a:r>
              <a:rPr b="0" lang="en-US" sz="2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zoom dir="out"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sarcomere" id="361" name="Google Shape;36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920" y="3645000"/>
            <a:ext cx="8713800" cy="321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lated image" id="362" name="Google Shape;36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4000" y="0"/>
            <a:ext cx="864216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zoom dir="out"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2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68" name="Google Shape;368;p22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69" name="Google Shape;369;p22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370" name="Google Shape;370;p22"/>
          <p:cNvGraphicFramePr/>
          <p:nvPr/>
        </p:nvGraphicFramePr>
        <p:xfrm>
          <a:off x="344520" y="344520"/>
          <a:ext cx="7156440" cy="6202440"/>
        </p:xfrm>
        <a:graphic>
          <a:graphicData uri="http://schemas.openxmlformats.org/presentationml/2006/ole">
            <mc:AlternateContent>
              <mc:Choice Requires="v">
                <p:oleObj r:id="rId4" imgH="6202440" imgW="7156440" spid="_x0000_s1">
                  <p:embed/>
                </p:oleObj>
              </mc:Choice>
              <mc:Fallback>
                <p:oleObj r:id="rId5" imgH="6202440" imgW="7156440">
                  <p:embed/>
                  <p:pic>
                    <p:nvPicPr>
                      <p:cNvPr id="370" name="Google Shape;370;p22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44520" y="344520"/>
                        <a:ext cx="7156440" cy="62024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1" name="Google Shape;371;p22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22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sz="20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UNTIT~11" id="373" name="Google Shape;373;p22"/>
          <p:cNvPicPr preferRelativeResize="0"/>
          <p:nvPr/>
        </p:nvPicPr>
        <p:blipFill rotWithShape="1">
          <a:blip r:embed="rId7">
            <a:alphaModFix/>
          </a:blip>
          <a:srcRect b="34411" l="2518" r="5036" t="6509"/>
          <a:stretch/>
        </p:blipFill>
        <p:spPr>
          <a:xfrm>
            <a:off x="-1440" y="2592360"/>
            <a:ext cx="7699320" cy="426564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22"/>
          <p:cNvSpPr/>
          <p:nvPr/>
        </p:nvSpPr>
        <p:spPr>
          <a:xfrm>
            <a:off x="8077320" y="1447920"/>
            <a:ext cx="685800" cy="533160"/>
          </a:xfrm>
          <a:custGeom>
            <a:rect b="b" l="l" r="r" t="t"/>
            <a:pathLst>
              <a:path extrusionOk="0" h="1483" w="1907">
                <a:moveTo>
                  <a:pt x="0" y="0"/>
                </a:moveTo>
                <a:lnTo>
                  <a:pt x="1906" y="0"/>
                </a:lnTo>
                <a:lnTo>
                  <a:pt x="1906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906" y="0"/>
                </a:lnTo>
                <a:lnTo>
                  <a:pt x="1809" y="96"/>
                </a:lnTo>
                <a:lnTo>
                  <a:pt x="96" y="96"/>
                </a:lnTo>
                <a:lnTo>
                  <a:pt x="0" y="0"/>
                </a:lnTo>
                <a:moveTo>
                  <a:pt x="1906" y="0"/>
                </a:moveTo>
                <a:lnTo>
                  <a:pt x="1906" y="1482"/>
                </a:lnTo>
                <a:lnTo>
                  <a:pt x="1809" y="1385"/>
                </a:lnTo>
                <a:lnTo>
                  <a:pt x="1809" y="96"/>
                </a:lnTo>
                <a:lnTo>
                  <a:pt x="1906" y="0"/>
                </a:lnTo>
                <a:moveTo>
                  <a:pt x="1906" y="1482"/>
                </a:moveTo>
                <a:lnTo>
                  <a:pt x="0" y="1482"/>
                </a:lnTo>
                <a:lnTo>
                  <a:pt x="96" y="1385"/>
                </a:lnTo>
                <a:lnTo>
                  <a:pt x="1809" y="1385"/>
                </a:lnTo>
                <a:lnTo>
                  <a:pt x="1906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472" y="576"/>
                </a:moveTo>
                <a:lnTo>
                  <a:pt x="776" y="576"/>
                </a:lnTo>
                <a:lnTo>
                  <a:pt x="1079" y="260"/>
                </a:lnTo>
                <a:lnTo>
                  <a:pt x="1079" y="1221"/>
                </a:lnTo>
                <a:lnTo>
                  <a:pt x="776" y="905"/>
                </a:lnTo>
                <a:lnTo>
                  <a:pt x="472" y="905"/>
                </a:lnTo>
                <a:lnTo>
                  <a:pt x="472" y="576"/>
                </a:lnTo>
                <a:moveTo>
                  <a:pt x="1193" y="741"/>
                </a:moveTo>
                <a:lnTo>
                  <a:pt x="1433" y="741"/>
                </a:lnTo>
                <a:moveTo>
                  <a:pt x="1193" y="576"/>
                </a:moveTo>
                <a:lnTo>
                  <a:pt x="1433" y="386"/>
                </a:lnTo>
                <a:moveTo>
                  <a:pt x="1193" y="905"/>
                </a:moveTo>
                <a:lnTo>
                  <a:pt x="1433" y="1095"/>
                </a:lnTo>
              </a:path>
            </a:pathLst>
          </a:custGeom>
          <a:solidFill>
            <a:srgbClr val="0000FF"/>
          </a:solidFill>
          <a:ln>
            <a:noFill/>
          </a:ln>
        </p:spPr>
      </p:sp>
      <p:sp>
        <p:nvSpPr>
          <p:cNvPr id="375" name="Google Shape;375;p22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6" name="Google Shape;376;p22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7" name="Google Shape;377;p22"/>
          <p:cNvSpPr/>
          <p:nvPr/>
        </p:nvSpPr>
        <p:spPr>
          <a:xfrm>
            <a:off x="8001000" y="152280"/>
            <a:ext cx="83592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4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8" name="Google Shape;378;p22"/>
          <p:cNvSpPr/>
          <p:nvPr/>
        </p:nvSpPr>
        <p:spPr>
          <a:xfrm>
            <a:off x="1257120" y="6490440"/>
            <a:ext cx="2302200" cy="368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(Junqueira et al, 1986).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image070" id="379" name="Google Shape;379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2492280"/>
            <a:ext cx="7667640" cy="4365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zoom dir="out"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3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85" name="Google Shape;385;p23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86" name="Google Shape;386;p23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387" name="Google Shape;387;p23"/>
          <p:cNvGraphicFramePr/>
          <p:nvPr/>
        </p:nvGraphicFramePr>
        <p:xfrm>
          <a:off x="344520" y="344520"/>
          <a:ext cx="7023240" cy="2425680"/>
        </p:xfrm>
        <a:graphic>
          <a:graphicData uri="http://schemas.openxmlformats.org/presentationml/2006/ole">
            <mc:AlternateContent>
              <mc:Choice Requires="v">
                <p:oleObj r:id="rId4" imgH="2425680" imgW="7023240" spid="_x0000_s1">
                  <p:embed/>
                </p:oleObj>
              </mc:Choice>
              <mc:Fallback>
                <p:oleObj r:id="rId5" imgH="2425680" imgW="7023240">
                  <p:embed/>
                  <p:pic>
                    <p:nvPicPr>
                      <p:cNvPr id="387" name="Google Shape;387;p23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44520" y="344520"/>
                        <a:ext cx="7023240" cy="24256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8" name="Google Shape;388;p23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23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sz="20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UNTIT~11" id="390" name="Google Shape;390;p23"/>
          <p:cNvPicPr preferRelativeResize="0"/>
          <p:nvPr/>
        </p:nvPicPr>
        <p:blipFill rotWithShape="1">
          <a:blip r:embed="rId7">
            <a:alphaModFix/>
          </a:blip>
          <a:srcRect b="3255" l="3807" r="5036" t="67891"/>
          <a:stretch/>
        </p:blipFill>
        <p:spPr>
          <a:xfrm>
            <a:off x="1440" y="3351240"/>
            <a:ext cx="7696440" cy="30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23"/>
          <p:cNvSpPr/>
          <p:nvPr/>
        </p:nvSpPr>
        <p:spPr>
          <a:xfrm>
            <a:off x="914400" y="3962520"/>
            <a:ext cx="304920" cy="976320"/>
          </a:xfrm>
          <a:custGeom>
            <a:rect b="b" l="l" r="r" t="t"/>
            <a:pathLst>
              <a:path extrusionOk="0" h="2714" w="849">
                <a:moveTo>
                  <a:pt x="212" y="0"/>
                </a:moveTo>
                <a:lnTo>
                  <a:pt x="212" y="2034"/>
                </a:lnTo>
                <a:lnTo>
                  <a:pt x="0" y="2034"/>
                </a:lnTo>
                <a:lnTo>
                  <a:pt x="424" y="2713"/>
                </a:lnTo>
                <a:lnTo>
                  <a:pt x="848" y="2034"/>
                </a:lnTo>
                <a:lnTo>
                  <a:pt x="636" y="2034"/>
                </a:lnTo>
                <a:lnTo>
                  <a:pt x="636" y="0"/>
                </a:lnTo>
                <a:lnTo>
                  <a:pt x="212" y="0"/>
                </a:lnTo>
              </a:path>
            </a:pathLst>
          </a:custGeom>
          <a:solidFill>
            <a:srgbClr val="3333CC"/>
          </a:solidFill>
          <a:ln cap="flat" cmpd="sng" w="2555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92" name="Google Shape;392;p23"/>
          <p:cNvSpPr/>
          <p:nvPr/>
        </p:nvSpPr>
        <p:spPr>
          <a:xfrm>
            <a:off x="0" y="3581280"/>
            <a:ext cx="1413720" cy="36828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33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Tropomyosin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3" name="Google Shape;393;p23"/>
          <p:cNvSpPr/>
          <p:nvPr/>
        </p:nvSpPr>
        <p:spPr>
          <a:xfrm>
            <a:off x="136440" y="5981760"/>
            <a:ext cx="1713960" cy="36828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Actin monomers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4" name="Google Shape;394;p23"/>
          <p:cNvSpPr/>
          <p:nvPr/>
        </p:nvSpPr>
        <p:spPr>
          <a:xfrm>
            <a:off x="762120" y="5715000"/>
            <a:ext cx="304560" cy="380880"/>
          </a:xfrm>
          <a:custGeom>
            <a:rect b="b" l="l" r="r" t="t"/>
            <a:pathLst>
              <a:path extrusionOk="0" h="1060" w="848">
                <a:moveTo>
                  <a:pt x="211" y="1059"/>
                </a:moveTo>
                <a:lnTo>
                  <a:pt x="211" y="264"/>
                </a:lnTo>
                <a:lnTo>
                  <a:pt x="0" y="264"/>
                </a:lnTo>
                <a:lnTo>
                  <a:pt x="423" y="0"/>
                </a:lnTo>
                <a:lnTo>
                  <a:pt x="847" y="264"/>
                </a:lnTo>
                <a:lnTo>
                  <a:pt x="635" y="264"/>
                </a:lnTo>
                <a:lnTo>
                  <a:pt x="635" y="1059"/>
                </a:lnTo>
                <a:lnTo>
                  <a:pt x="211" y="1059"/>
                </a:lnTo>
              </a:path>
            </a:pathLst>
          </a:custGeom>
          <a:solidFill>
            <a:srgbClr val="FFFF00"/>
          </a:solidFill>
          <a:ln cap="flat" cmpd="sng" w="2555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95" name="Google Shape;395;p23"/>
          <p:cNvSpPr/>
          <p:nvPr/>
        </p:nvSpPr>
        <p:spPr>
          <a:xfrm>
            <a:off x="3733920" y="3657600"/>
            <a:ext cx="380880" cy="824040"/>
          </a:xfrm>
          <a:custGeom>
            <a:rect b="b" l="l" r="r" t="t"/>
            <a:pathLst>
              <a:path extrusionOk="0" h="2291" w="1060">
                <a:moveTo>
                  <a:pt x="264" y="0"/>
                </a:moveTo>
                <a:lnTo>
                  <a:pt x="264" y="1717"/>
                </a:lnTo>
                <a:lnTo>
                  <a:pt x="0" y="1717"/>
                </a:lnTo>
                <a:lnTo>
                  <a:pt x="529" y="2290"/>
                </a:lnTo>
                <a:lnTo>
                  <a:pt x="1059" y="1717"/>
                </a:lnTo>
                <a:lnTo>
                  <a:pt x="794" y="1717"/>
                </a:lnTo>
                <a:lnTo>
                  <a:pt x="794" y="0"/>
                </a:lnTo>
                <a:lnTo>
                  <a:pt x="264" y="0"/>
                </a:lnTo>
              </a:path>
            </a:pathLst>
          </a:custGeom>
          <a:solidFill>
            <a:srgbClr val="008000"/>
          </a:solidFill>
          <a:ln cap="flat" cmpd="sng" w="2555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96" name="Google Shape;396;p23"/>
          <p:cNvSpPr/>
          <p:nvPr/>
        </p:nvSpPr>
        <p:spPr>
          <a:xfrm>
            <a:off x="3429000" y="3276720"/>
            <a:ext cx="1032480" cy="36828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9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Troponin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7" name="Google Shape;397;p23"/>
          <p:cNvSpPr/>
          <p:nvPr/>
        </p:nvSpPr>
        <p:spPr>
          <a:xfrm>
            <a:off x="4267080" y="3809880"/>
            <a:ext cx="1600200" cy="7621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23"/>
          <p:cNvSpPr/>
          <p:nvPr/>
        </p:nvSpPr>
        <p:spPr>
          <a:xfrm>
            <a:off x="1752480" y="3581280"/>
            <a:ext cx="1600200" cy="7621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23"/>
          <p:cNvSpPr/>
          <p:nvPr/>
        </p:nvSpPr>
        <p:spPr>
          <a:xfrm>
            <a:off x="2209680" y="4114800"/>
            <a:ext cx="609840" cy="7621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23"/>
          <p:cNvSpPr/>
          <p:nvPr/>
        </p:nvSpPr>
        <p:spPr>
          <a:xfrm>
            <a:off x="6553080" y="3809880"/>
            <a:ext cx="1143000" cy="990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23"/>
          <p:cNvSpPr/>
          <p:nvPr/>
        </p:nvSpPr>
        <p:spPr>
          <a:xfrm rot="-5400000">
            <a:off x="4991040" y="3238200"/>
            <a:ext cx="381240" cy="1981080"/>
          </a:xfrm>
          <a:custGeom>
            <a:rect b="b" l="l" r="r" t="t"/>
            <a:pathLst>
              <a:path extrusionOk="0" h="5505" w="1061">
                <a:moveTo>
                  <a:pt x="0" y="0"/>
                </a:moveTo>
                <a:cubicBezTo>
                  <a:pt x="265" y="0"/>
                  <a:pt x="530" y="229"/>
                  <a:pt x="530" y="458"/>
                </a:cubicBezTo>
                <a:lnTo>
                  <a:pt x="530" y="2293"/>
                </a:lnTo>
                <a:cubicBezTo>
                  <a:pt x="530" y="2522"/>
                  <a:pt x="795" y="2752"/>
                  <a:pt x="1060" y="2752"/>
                </a:cubicBezTo>
                <a:cubicBezTo>
                  <a:pt x="795" y="2752"/>
                  <a:pt x="530" y="2981"/>
                  <a:pt x="530" y="3210"/>
                </a:cubicBezTo>
                <a:lnTo>
                  <a:pt x="530" y="5045"/>
                </a:lnTo>
                <a:cubicBezTo>
                  <a:pt x="530" y="5274"/>
                  <a:pt x="265" y="5504"/>
                  <a:pt x="0" y="5504"/>
                </a:cubicBezTo>
              </a:path>
            </a:pathLst>
          </a:custGeom>
          <a:noFill/>
          <a:ln cap="flat" cmpd="sng" w="25550">
            <a:solidFill>
              <a:srgbClr val="99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23"/>
          <p:cNvSpPr/>
          <p:nvPr/>
        </p:nvSpPr>
        <p:spPr>
          <a:xfrm>
            <a:off x="4876920" y="3733920"/>
            <a:ext cx="702000" cy="36828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40nm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3" name="Google Shape;403;p23"/>
          <p:cNvSpPr/>
          <p:nvPr/>
        </p:nvSpPr>
        <p:spPr>
          <a:xfrm>
            <a:off x="6629400" y="4114800"/>
            <a:ext cx="976320" cy="228600"/>
          </a:xfrm>
          <a:custGeom>
            <a:rect b="b" l="l" r="r" t="t"/>
            <a:pathLst>
              <a:path extrusionOk="0" h="637" w="2714">
                <a:moveTo>
                  <a:pt x="0" y="159"/>
                </a:moveTo>
                <a:lnTo>
                  <a:pt x="2034" y="159"/>
                </a:lnTo>
                <a:lnTo>
                  <a:pt x="2034" y="0"/>
                </a:lnTo>
                <a:lnTo>
                  <a:pt x="2713" y="318"/>
                </a:lnTo>
                <a:lnTo>
                  <a:pt x="2034" y="636"/>
                </a:lnTo>
                <a:lnTo>
                  <a:pt x="2034" y="477"/>
                </a:lnTo>
                <a:lnTo>
                  <a:pt x="0" y="477"/>
                </a:lnTo>
                <a:lnTo>
                  <a:pt x="0" y="159"/>
                </a:lnTo>
              </a:path>
            </a:pathLst>
          </a:custGeom>
          <a:solidFill>
            <a:srgbClr val="FF99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04" name="Google Shape;404;p23"/>
          <p:cNvSpPr/>
          <p:nvPr/>
        </p:nvSpPr>
        <p:spPr>
          <a:xfrm>
            <a:off x="6629400" y="3809880"/>
            <a:ext cx="723240" cy="36828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FF99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 line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5" name="Google Shape;405;p23"/>
          <p:cNvSpPr/>
          <p:nvPr/>
        </p:nvSpPr>
        <p:spPr>
          <a:xfrm>
            <a:off x="8077320" y="1447920"/>
            <a:ext cx="685800" cy="533160"/>
          </a:xfrm>
          <a:custGeom>
            <a:rect b="b" l="l" r="r" t="t"/>
            <a:pathLst>
              <a:path extrusionOk="0" h="1483" w="1907">
                <a:moveTo>
                  <a:pt x="0" y="0"/>
                </a:moveTo>
                <a:lnTo>
                  <a:pt x="1906" y="0"/>
                </a:lnTo>
                <a:lnTo>
                  <a:pt x="1906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906" y="0"/>
                </a:lnTo>
                <a:lnTo>
                  <a:pt x="1809" y="96"/>
                </a:lnTo>
                <a:lnTo>
                  <a:pt x="96" y="96"/>
                </a:lnTo>
                <a:lnTo>
                  <a:pt x="0" y="0"/>
                </a:lnTo>
                <a:moveTo>
                  <a:pt x="1906" y="0"/>
                </a:moveTo>
                <a:lnTo>
                  <a:pt x="1906" y="1482"/>
                </a:lnTo>
                <a:lnTo>
                  <a:pt x="1809" y="1385"/>
                </a:lnTo>
                <a:lnTo>
                  <a:pt x="1809" y="96"/>
                </a:lnTo>
                <a:lnTo>
                  <a:pt x="1906" y="0"/>
                </a:lnTo>
                <a:moveTo>
                  <a:pt x="1906" y="1482"/>
                </a:moveTo>
                <a:lnTo>
                  <a:pt x="0" y="1482"/>
                </a:lnTo>
                <a:lnTo>
                  <a:pt x="96" y="1385"/>
                </a:lnTo>
                <a:lnTo>
                  <a:pt x="1809" y="1385"/>
                </a:lnTo>
                <a:lnTo>
                  <a:pt x="1906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472" y="576"/>
                </a:moveTo>
                <a:lnTo>
                  <a:pt x="776" y="576"/>
                </a:lnTo>
                <a:lnTo>
                  <a:pt x="1079" y="260"/>
                </a:lnTo>
                <a:lnTo>
                  <a:pt x="1079" y="1221"/>
                </a:lnTo>
                <a:lnTo>
                  <a:pt x="776" y="905"/>
                </a:lnTo>
                <a:lnTo>
                  <a:pt x="472" y="905"/>
                </a:lnTo>
                <a:lnTo>
                  <a:pt x="472" y="576"/>
                </a:lnTo>
                <a:moveTo>
                  <a:pt x="1193" y="741"/>
                </a:moveTo>
                <a:lnTo>
                  <a:pt x="1433" y="741"/>
                </a:lnTo>
                <a:moveTo>
                  <a:pt x="1193" y="576"/>
                </a:moveTo>
                <a:lnTo>
                  <a:pt x="1433" y="386"/>
                </a:lnTo>
                <a:moveTo>
                  <a:pt x="1193" y="905"/>
                </a:moveTo>
                <a:lnTo>
                  <a:pt x="1433" y="1095"/>
                </a:lnTo>
              </a:path>
            </a:pathLst>
          </a:custGeom>
          <a:solidFill>
            <a:srgbClr val="0000FF"/>
          </a:solidFill>
          <a:ln>
            <a:noFill/>
          </a:ln>
        </p:spPr>
      </p:sp>
      <p:sp>
        <p:nvSpPr>
          <p:cNvPr id="406" name="Google Shape;406;p23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7" name="Google Shape;407;p23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8" name="Google Shape;408;p23"/>
          <p:cNvSpPr/>
          <p:nvPr/>
        </p:nvSpPr>
        <p:spPr>
          <a:xfrm>
            <a:off x="8001000" y="152280"/>
            <a:ext cx="83592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5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9" name="Google Shape;409;p23"/>
          <p:cNvSpPr/>
          <p:nvPr/>
        </p:nvSpPr>
        <p:spPr>
          <a:xfrm>
            <a:off x="5433840" y="6236640"/>
            <a:ext cx="2302200" cy="368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(Junqueira et al, 1986).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zoom dir="out"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TITL~2" id="414" name="Google Shape;414;p24"/>
          <p:cNvPicPr preferRelativeResize="0"/>
          <p:nvPr/>
        </p:nvPicPr>
        <p:blipFill rotWithShape="1">
          <a:blip r:embed="rId4">
            <a:alphaModFix/>
          </a:blip>
          <a:srcRect b="2531" l="60093" r="3929" t="70850"/>
          <a:stretch/>
        </p:blipFill>
        <p:spPr>
          <a:xfrm>
            <a:off x="0" y="2247840"/>
            <a:ext cx="7238880" cy="461016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24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16" name="Google Shape;416;p24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17" name="Google Shape;417;p24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418" name="Google Shape;418;p24"/>
          <p:cNvGraphicFramePr/>
          <p:nvPr/>
        </p:nvGraphicFramePr>
        <p:xfrm>
          <a:off x="345960" y="361800"/>
          <a:ext cx="7174080" cy="6323040"/>
        </p:xfrm>
        <a:graphic>
          <a:graphicData uri="http://schemas.openxmlformats.org/presentationml/2006/ole">
            <mc:AlternateContent>
              <mc:Choice Requires="v">
                <p:oleObj r:id="rId5" imgH="6323040" imgW="7174080" spid="_x0000_s1">
                  <p:embed/>
                </p:oleObj>
              </mc:Choice>
              <mc:Fallback>
                <p:oleObj r:id="rId6" imgH="6323040" imgW="7174080">
                  <p:embed/>
                  <p:pic>
                    <p:nvPicPr>
                      <p:cNvPr id="418" name="Google Shape;418;p24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45960" y="361800"/>
                        <a:ext cx="7174080" cy="6323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" name="Google Shape;419;p24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24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sz="20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1" name="Google Shape;421;p24"/>
          <p:cNvSpPr/>
          <p:nvPr/>
        </p:nvSpPr>
        <p:spPr>
          <a:xfrm>
            <a:off x="6248520" y="4952880"/>
            <a:ext cx="823680" cy="45972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400" strike="noStrike">
                <a:solidFill>
                  <a:srgbClr val="009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Head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2" name="Google Shape;422;p24"/>
          <p:cNvSpPr/>
          <p:nvPr/>
        </p:nvSpPr>
        <p:spPr>
          <a:xfrm>
            <a:off x="1295280" y="4876920"/>
            <a:ext cx="572400" cy="45972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400" strike="noStrike">
                <a:solidFill>
                  <a:srgbClr val="009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tail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3" name="Google Shape;423;p24"/>
          <p:cNvSpPr/>
          <p:nvPr/>
        </p:nvSpPr>
        <p:spPr>
          <a:xfrm>
            <a:off x="0" y="2362320"/>
            <a:ext cx="914400" cy="761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24"/>
          <p:cNvSpPr/>
          <p:nvPr/>
        </p:nvSpPr>
        <p:spPr>
          <a:xfrm>
            <a:off x="3200400" y="2362320"/>
            <a:ext cx="914400" cy="304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24"/>
          <p:cNvSpPr/>
          <p:nvPr/>
        </p:nvSpPr>
        <p:spPr>
          <a:xfrm>
            <a:off x="8077320" y="1447920"/>
            <a:ext cx="685800" cy="533160"/>
          </a:xfrm>
          <a:custGeom>
            <a:rect b="b" l="l" r="r" t="t"/>
            <a:pathLst>
              <a:path extrusionOk="0" h="1483" w="1907">
                <a:moveTo>
                  <a:pt x="0" y="0"/>
                </a:moveTo>
                <a:lnTo>
                  <a:pt x="1906" y="0"/>
                </a:lnTo>
                <a:lnTo>
                  <a:pt x="1906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906" y="0"/>
                </a:lnTo>
                <a:lnTo>
                  <a:pt x="1809" y="96"/>
                </a:lnTo>
                <a:lnTo>
                  <a:pt x="96" y="96"/>
                </a:lnTo>
                <a:lnTo>
                  <a:pt x="0" y="0"/>
                </a:lnTo>
                <a:moveTo>
                  <a:pt x="1906" y="0"/>
                </a:moveTo>
                <a:lnTo>
                  <a:pt x="1906" y="1482"/>
                </a:lnTo>
                <a:lnTo>
                  <a:pt x="1809" y="1385"/>
                </a:lnTo>
                <a:lnTo>
                  <a:pt x="1809" y="96"/>
                </a:lnTo>
                <a:lnTo>
                  <a:pt x="1906" y="0"/>
                </a:lnTo>
                <a:moveTo>
                  <a:pt x="1906" y="1482"/>
                </a:moveTo>
                <a:lnTo>
                  <a:pt x="0" y="1482"/>
                </a:lnTo>
                <a:lnTo>
                  <a:pt x="96" y="1385"/>
                </a:lnTo>
                <a:lnTo>
                  <a:pt x="1809" y="1385"/>
                </a:lnTo>
                <a:lnTo>
                  <a:pt x="1906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472" y="576"/>
                </a:moveTo>
                <a:lnTo>
                  <a:pt x="776" y="576"/>
                </a:lnTo>
                <a:lnTo>
                  <a:pt x="1079" y="260"/>
                </a:lnTo>
                <a:lnTo>
                  <a:pt x="1079" y="1221"/>
                </a:lnTo>
                <a:lnTo>
                  <a:pt x="776" y="905"/>
                </a:lnTo>
                <a:lnTo>
                  <a:pt x="472" y="905"/>
                </a:lnTo>
                <a:lnTo>
                  <a:pt x="472" y="576"/>
                </a:lnTo>
                <a:moveTo>
                  <a:pt x="1193" y="741"/>
                </a:moveTo>
                <a:lnTo>
                  <a:pt x="1433" y="741"/>
                </a:lnTo>
                <a:moveTo>
                  <a:pt x="1193" y="576"/>
                </a:moveTo>
                <a:lnTo>
                  <a:pt x="1433" y="386"/>
                </a:lnTo>
                <a:moveTo>
                  <a:pt x="1193" y="905"/>
                </a:moveTo>
                <a:lnTo>
                  <a:pt x="1433" y="1095"/>
                </a:lnTo>
              </a:path>
            </a:pathLst>
          </a:custGeom>
          <a:solidFill>
            <a:srgbClr val="0000FF"/>
          </a:solidFill>
          <a:ln>
            <a:noFill/>
          </a:ln>
        </p:spPr>
      </p:sp>
      <p:sp>
        <p:nvSpPr>
          <p:cNvPr id="426" name="Google Shape;426;p24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7" name="Google Shape;427;p24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8" name="Google Shape;428;p24"/>
          <p:cNvSpPr/>
          <p:nvPr/>
        </p:nvSpPr>
        <p:spPr>
          <a:xfrm>
            <a:off x="8001000" y="152280"/>
            <a:ext cx="83592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6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9" name="Google Shape;429;p24"/>
          <p:cNvSpPr/>
          <p:nvPr/>
        </p:nvSpPr>
        <p:spPr>
          <a:xfrm>
            <a:off x="-720" y="6399720"/>
            <a:ext cx="2681640" cy="459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(Ross and Romrell, 1989).</a:t>
            </a:r>
            <a:r>
              <a:rPr b="0" lang="en-US" sz="2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zoom dir="out"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M sarcomere" id="434" name="Google Shape;43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280" y="703440"/>
            <a:ext cx="7993080" cy="5500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zoom dir="out"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6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40" name="Google Shape;440;p26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41" name="Google Shape;441;p26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442" name="Google Shape;442;p26"/>
          <p:cNvGraphicFramePr/>
          <p:nvPr/>
        </p:nvGraphicFramePr>
        <p:xfrm>
          <a:off x="345960" y="360360"/>
          <a:ext cx="7191360" cy="6262560"/>
        </p:xfrm>
        <a:graphic>
          <a:graphicData uri="http://schemas.openxmlformats.org/presentationml/2006/ole">
            <mc:AlternateContent>
              <mc:Choice Requires="v">
                <p:oleObj r:id="rId4" imgH="6262560" imgW="7191360" spid="_x0000_s1">
                  <p:embed/>
                </p:oleObj>
              </mc:Choice>
              <mc:Fallback>
                <p:oleObj r:id="rId5" imgH="6262560" imgW="7191360">
                  <p:embed/>
                  <p:pic>
                    <p:nvPicPr>
                      <p:cNvPr id="442" name="Google Shape;442;p26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45960" y="360360"/>
                        <a:ext cx="7191360" cy="62625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3" name="Google Shape;443;p26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26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sz="20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EM_muscle" id="445" name="Google Shape;445;p26"/>
          <p:cNvPicPr preferRelativeResize="0"/>
          <p:nvPr/>
        </p:nvPicPr>
        <p:blipFill rotWithShape="1">
          <a:blip r:embed="rId7">
            <a:alphaModFix/>
          </a:blip>
          <a:srcRect b="20592" l="14848" r="47540" t="0"/>
          <a:stretch/>
        </p:blipFill>
        <p:spPr>
          <a:xfrm>
            <a:off x="0" y="1676520"/>
            <a:ext cx="289548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M_muscle-cont" id="446" name="Google Shape;446;p26"/>
          <p:cNvPicPr preferRelativeResize="0"/>
          <p:nvPr/>
        </p:nvPicPr>
        <p:blipFill rotWithShape="1">
          <a:blip r:embed="rId8">
            <a:alphaModFix/>
          </a:blip>
          <a:srcRect b="20592" l="17544" r="50127" t="0"/>
          <a:stretch/>
        </p:blipFill>
        <p:spPr>
          <a:xfrm>
            <a:off x="4419720" y="1676520"/>
            <a:ext cx="266688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26"/>
          <p:cNvSpPr/>
          <p:nvPr/>
        </p:nvSpPr>
        <p:spPr>
          <a:xfrm>
            <a:off x="669960" y="2022480"/>
            <a:ext cx="1180440" cy="45972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Relaxed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8" name="Google Shape;448;p26"/>
          <p:cNvSpPr/>
          <p:nvPr/>
        </p:nvSpPr>
        <p:spPr>
          <a:xfrm>
            <a:off x="5165640" y="2022480"/>
            <a:ext cx="1520280" cy="82548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Contracted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state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9" name="Google Shape;449;p26"/>
          <p:cNvSpPr/>
          <p:nvPr/>
        </p:nvSpPr>
        <p:spPr>
          <a:xfrm>
            <a:off x="60480" y="5829480"/>
            <a:ext cx="7635960" cy="6426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Notice how the I band changes during contraction. The next 2 slides will show 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the I band changes during contraction. To see it go forwards and backwards.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0" name="Google Shape;450;p26"/>
          <p:cNvSpPr/>
          <p:nvPr/>
        </p:nvSpPr>
        <p:spPr>
          <a:xfrm>
            <a:off x="8077320" y="1447920"/>
            <a:ext cx="685800" cy="533160"/>
          </a:xfrm>
          <a:custGeom>
            <a:rect b="b" l="l" r="r" t="t"/>
            <a:pathLst>
              <a:path extrusionOk="0" h="1483" w="1907">
                <a:moveTo>
                  <a:pt x="0" y="0"/>
                </a:moveTo>
                <a:lnTo>
                  <a:pt x="1906" y="0"/>
                </a:lnTo>
                <a:lnTo>
                  <a:pt x="1906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906" y="0"/>
                </a:lnTo>
                <a:lnTo>
                  <a:pt x="1809" y="96"/>
                </a:lnTo>
                <a:lnTo>
                  <a:pt x="96" y="96"/>
                </a:lnTo>
                <a:lnTo>
                  <a:pt x="0" y="0"/>
                </a:lnTo>
                <a:moveTo>
                  <a:pt x="1906" y="0"/>
                </a:moveTo>
                <a:lnTo>
                  <a:pt x="1906" y="1482"/>
                </a:lnTo>
                <a:lnTo>
                  <a:pt x="1809" y="1385"/>
                </a:lnTo>
                <a:lnTo>
                  <a:pt x="1809" y="96"/>
                </a:lnTo>
                <a:lnTo>
                  <a:pt x="1906" y="0"/>
                </a:lnTo>
                <a:moveTo>
                  <a:pt x="1906" y="1482"/>
                </a:moveTo>
                <a:lnTo>
                  <a:pt x="0" y="1482"/>
                </a:lnTo>
                <a:lnTo>
                  <a:pt x="96" y="1385"/>
                </a:lnTo>
                <a:lnTo>
                  <a:pt x="1809" y="1385"/>
                </a:lnTo>
                <a:lnTo>
                  <a:pt x="1906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472" y="576"/>
                </a:moveTo>
                <a:lnTo>
                  <a:pt x="776" y="576"/>
                </a:lnTo>
                <a:lnTo>
                  <a:pt x="1079" y="260"/>
                </a:lnTo>
                <a:lnTo>
                  <a:pt x="1079" y="1221"/>
                </a:lnTo>
                <a:lnTo>
                  <a:pt x="776" y="905"/>
                </a:lnTo>
                <a:lnTo>
                  <a:pt x="472" y="905"/>
                </a:lnTo>
                <a:lnTo>
                  <a:pt x="472" y="576"/>
                </a:lnTo>
                <a:moveTo>
                  <a:pt x="1193" y="741"/>
                </a:moveTo>
                <a:lnTo>
                  <a:pt x="1433" y="741"/>
                </a:lnTo>
                <a:moveTo>
                  <a:pt x="1193" y="576"/>
                </a:moveTo>
                <a:lnTo>
                  <a:pt x="1433" y="386"/>
                </a:lnTo>
                <a:moveTo>
                  <a:pt x="1193" y="905"/>
                </a:moveTo>
                <a:lnTo>
                  <a:pt x="1433" y="1095"/>
                </a:lnTo>
              </a:path>
            </a:pathLst>
          </a:custGeom>
          <a:solidFill>
            <a:srgbClr val="0000FF"/>
          </a:solidFill>
          <a:ln>
            <a:noFill/>
          </a:ln>
        </p:spPr>
      </p:sp>
      <p:sp>
        <p:nvSpPr>
          <p:cNvPr id="451" name="Google Shape;451;p26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2" name="Google Shape;452;p26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3" name="Google Shape;453;p26"/>
          <p:cNvSpPr/>
          <p:nvPr/>
        </p:nvSpPr>
        <p:spPr>
          <a:xfrm>
            <a:off x="8001000" y="152280"/>
            <a:ext cx="83592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9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4" name="Google Shape;454;p26"/>
          <p:cNvSpPr/>
          <p:nvPr/>
        </p:nvSpPr>
        <p:spPr>
          <a:xfrm>
            <a:off x="7888320" y="3357720"/>
            <a:ext cx="1049400" cy="58068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Muscle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Animation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zoom dir="out"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7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60" name="Google Shape;460;p27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61" name="Google Shape;461;p27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27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27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sz="20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4" name="Google Shape;464;p27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5" name="Google Shape;465;p27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6" name="Google Shape;466;p27"/>
          <p:cNvSpPr/>
          <p:nvPr/>
        </p:nvSpPr>
        <p:spPr>
          <a:xfrm rot="-5380200">
            <a:off x="2591640" y="1523160"/>
            <a:ext cx="380880" cy="534960"/>
          </a:xfrm>
          <a:custGeom>
            <a:rect b="b" l="l" r="r" t="t"/>
            <a:pathLst>
              <a:path extrusionOk="0" h="1489" w="1061">
                <a:moveTo>
                  <a:pt x="0" y="1"/>
                </a:moveTo>
                <a:cubicBezTo>
                  <a:pt x="264" y="0"/>
                  <a:pt x="529" y="62"/>
                  <a:pt x="530" y="124"/>
                </a:cubicBezTo>
                <a:lnTo>
                  <a:pt x="530" y="620"/>
                </a:lnTo>
                <a:cubicBezTo>
                  <a:pt x="530" y="682"/>
                  <a:pt x="795" y="744"/>
                  <a:pt x="1060" y="743"/>
                </a:cubicBezTo>
                <a:cubicBezTo>
                  <a:pt x="795" y="744"/>
                  <a:pt x="531" y="806"/>
                  <a:pt x="530" y="868"/>
                </a:cubicBezTo>
                <a:lnTo>
                  <a:pt x="530" y="1364"/>
                </a:lnTo>
                <a:cubicBezTo>
                  <a:pt x="531" y="1426"/>
                  <a:pt x="266" y="1487"/>
                  <a:pt x="2" y="1488"/>
                </a:cubicBezTo>
              </a:path>
            </a:pathLst>
          </a:custGeom>
          <a:noFill/>
          <a:ln cap="flat" cmpd="sng" w="31675">
            <a:solidFill>
              <a:srgbClr val="3333CC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27"/>
          <p:cNvSpPr/>
          <p:nvPr/>
        </p:nvSpPr>
        <p:spPr>
          <a:xfrm>
            <a:off x="2590920" y="1143000"/>
            <a:ext cx="299520" cy="45972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8" name="Google Shape;468;p27"/>
          <p:cNvSpPr/>
          <p:nvPr/>
        </p:nvSpPr>
        <p:spPr>
          <a:xfrm>
            <a:off x="8001000" y="152280"/>
            <a:ext cx="95040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10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EM_muscle2" id="469" name="Google Shape;469;p27"/>
          <p:cNvPicPr preferRelativeResize="0"/>
          <p:nvPr/>
        </p:nvPicPr>
        <p:blipFill rotWithShape="1">
          <a:blip r:embed="rId3">
            <a:alphaModFix/>
          </a:blip>
          <a:srcRect b="25221" l="0" r="0" t="27059"/>
          <a:stretch/>
        </p:blipFill>
        <p:spPr>
          <a:xfrm>
            <a:off x="0" y="1981080"/>
            <a:ext cx="769608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27"/>
          <p:cNvSpPr/>
          <p:nvPr/>
        </p:nvSpPr>
        <p:spPr>
          <a:xfrm rot="-5380200">
            <a:off x="3157920" y="797760"/>
            <a:ext cx="1074960" cy="1295280"/>
          </a:xfrm>
          <a:custGeom>
            <a:rect b="b" l="l" r="r" t="t"/>
            <a:pathLst>
              <a:path extrusionOk="0" h="3600" w="2991">
                <a:moveTo>
                  <a:pt x="0" y="0"/>
                </a:moveTo>
                <a:cubicBezTo>
                  <a:pt x="746" y="0"/>
                  <a:pt x="1494" y="148"/>
                  <a:pt x="1494" y="298"/>
                </a:cubicBezTo>
                <a:lnTo>
                  <a:pt x="1496" y="1498"/>
                </a:lnTo>
                <a:cubicBezTo>
                  <a:pt x="1496" y="1648"/>
                  <a:pt x="2243" y="1797"/>
                  <a:pt x="2990" y="1796"/>
                </a:cubicBezTo>
                <a:cubicBezTo>
                  <a:pt x="2243" y="1797"/>
                  <a:pt x="1496" y="1948"/>
                  <a:pt x="1496" y="2098"/>
                </a:cubicBezTo>
                <a:lnTo>
                  <a:pt x="1497" y="3298"/>
                </a:lnTo>
                <a:cubicBezTo>
                  <a:pt x="1497" y="3448"/>
                  <a:pt x="751" y="3599"/>
                  <a:pt x="5" y="3599"/>
                </a:cubicBezTo>
              </a:path>
            </a:pathLst>
          </a:custGeom>
          <a:noFill/>
          <a:ln cap="flat" cmpd="sng" w="31675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27"/>
          <p:cNvSpPr/>
          <p:nvPr/>
        </p:nvSpPr>
        <p:spPr>
          <a:xfrm>
            <a:off x="3492360" y="549360"/>
            <a:ext cx="400320" cy="45972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2" name="Google Shape;472;p27"/>
          <p:cNvSpPr/>
          <p:nvPr/>
        </p:nvSpPr>
        <p:spPr>
          <a:xfrm rot="-5380200">
            <a:off x="3526920" y="1593720"/>
            <a:ext cx="362160" cy="432000"/>
          </a:xfrm>
          <a:custGeom>
            <a:rect b="b" l="l" r="r" t="t"/>
            <a:pathLst>
              <a:path extrusionOk="0" h="1203" w="1008">
                <a:moveTo>
                  <a:pt x="0" y="0"/>
                </a:moveTo>
                <a:cubicBezTo>
                  <a:pt x="251" y="1"/>
                  <a:pt x="503" y="50"/>
                  <a:pt x="504" y="100"/>
                </a:cubicBezTo>
                <a:lnTo>
                  <a:pt x="504" y="500"/>
                </a:lnTo>
                <a:cubicBezTo>
                  <a:pt x="504" y="550"/>
                  <a:pt x="756" y="599"/>
                  <a:pt x="1007" y="599"/>
                </a:cubicBezTo>
                <a:cubicBezTo>
                  <a:pt x="756" y="599"/>
                  <a:pt x="504" y="650"/>
                  <a:pt x="504" y="700"/>
                </a:cubicBezTo>
                <a:lnTo>
                  <a:pt x="505" y="1100"/>
                </a:lnTo>
                <a:cubicBezTo>
                  <a:pt x="505" y="1150"/>
                  <a:pt x="253" y="1202"/>
                  <a:pt x="2" y="1201"/>
                </a:cubicBezTo>
              </a:path>
            </a:pathLst>
          </a:custGeom>
          <a:noFill/>
          <a:ln cap="flat" cmpd="sng" w="31675">
            <a:solidFill>
              <a:srgbClr val="0099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27"/>
          <p:cNvSpPr/>
          <p:nvPr/>
        </p:nvSpPr>
        <p:spPr>
          <a:xfrm>
            <a:off x="3924360" y="1413000"/>
            <a:ext cx="231840" cy="45972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8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79" name="Google Shape;479;p28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80" name="Google Shape;480;p28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28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28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sz="20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3" name="Google Shape;483;p28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4" name="Google Shape;484;p28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5" name="Google Shape;485;p28"/>
          <p:cNvSpPr/>
          <p:nvPr/>
        </p:nvSpPr>
        <p:spPr>
          <a:xfrm rot="-5380200">
            <a:off x="2360520" y="1295280"/>
            <a:ext cx="380880" cy="990360"/>
          </a:xfrm>
          <a:custGeom>
            <a:rect b="b" l="l" r="r" t="t"/>
            <a:pathLst>
              <a:path extrusionOk="0" h="2754" w="1062">
                <a:moveTo>
                  <a:pt x="0" y="1"/>
                </a:moveTo>
                <a:cubicBezTo>
                  <a:pt x="264" y="0"/>
                  <a:pt x="529" y="115"/>
                  <a:pt x="530" y="230"/>
                </a:cubicBezTo>
                <a:lnTo>
                  <a:pt x="530" y="1147"/>
                </a:lnTo>
                <a:cubicBezTo>
                  <a:pt x="531" y="1262"/>
                  <a:pt x="796" y="1377"/>
                  <a:pt x="1061" y="1376"/>
                </a:cubicBezTo>
                <a:cubicBezTo>
                  <a:pt x="796" y="1377"/>
                  <a:pt x="530" y="1491"/>
                  <a:pt x="531" y="1606"/>
                </a:cubicBezTo>
                <a:lnTo>
                  <a:pt x="532" y="2523"/>
                </a:lnTo>
                <a:cubicBezTo>
                  <a:pt x="532" y="2638"/>
                  <a:pt x="267" y="2752"/>
                  <a:pt x="3" y="2753"/>
                </a:cubicBezTo>
              </a:path>
            </a:pathLst>
          </a:custGeom>
          <a:noFill/>
          <a:ln cap="flat" cmpd="sng" w="31675">
            <a:solidFill>
              <a:srgbClr val="3333CC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28"/>
          <p:cNvSpPr/>
          <p:nvPr/>
        </p:nvSpPr>
        <p:spPr>
          <a:xfrm>
            <a:off x="2362320" y="1066680"/>
            <a:ext cx="299520" cy="45972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7" name="Google Shape;487;p28"/>
          <p:cNvSpPr/>
          <p:nvPr/>
        </p:nvSpPr>
        <p:spPr>
          <a:xfrm>
            <a:off x="8001000" y="152280"/>
            <a:ext cx="95040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11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EM_muscle" id="488" name="Google Shape;488;p28"/>
          <p:cNvPicPr preferRelativeResize="0"/>
          <p:nvPr/>
        </p:nvPicPr>
        <p:blipFill rotWithShape="1">
          <a:blip r:embed="rId3">
            <a:alphaModFix/>
          </a:blip>
          <a:srcRect b="25221" l="7702" r="0" t="26549"/>
          <a:stretch/>
        </p:blipFill>
        <p:spPr>
          <a:xfrm>
            <a:off x="0" y="1981080"/>
            <a:ext cx="7543800" cy="277344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28"/>
          <p:cNvSpPr/>
          <p:nvPr/>
        </p:nvSpPr>
        <p:spPr>
          <a:xfrm>
            <a:off x="3492360" y="549360"/>
            <a:ext cx="400320" cy="45972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0" name="Google Shape;490;p28"/>
          <p:cNvSpPr/>
          <p:nvPr/>
        </p:nvSpPr>
        <p:spPr>
          <a:xfrm rot="-5380200">
            <a:off x="3157920" y="797760"/>
            <a:ext cx="1074960" cy="1295280"/>
          </a:xfrm>
          <a:custGeom>
            <a:rect b="b" l="l" r="r" t="t"/>
            <a:pathLst>
              <a:path extrusionOk="0" h="3600" w="2991">
                <a:moveTo>
                  <a:pt x="0" y="0"/>
                </a:moveTo>
                <a:cubicBezTo>
                  <a:pt x="746" y="0"/>
                  <a:pt x="1494" y="148"/>
                  <a:pt x="1494" y="298"/>
                </a:cubicBezTo>
                <a:lnTo>
                  <a:pt x="1496" y="1498"/>
                </a:lnTo>
                <a:cubicBezTo>
                  <a:pt x="1496" y="1648"/>
                  <a:pt x="2243" y="1797"/>
                  <a:pt x="2990" y="1796"/>
                </a:cubicBezTo>
                <a:cubicBezTo>
                  <a:pt x="2243" y="1797"/>
                  <a:pt x="1496" y="1948"/>
                  <a:pt x="1496" y="2098"/>
                </a:cubicBezTo>
                <a:lnTo>
                  <a:pt x="1497" y="3298"/>
                </a:lnTo>
                <a:cubicBezTo>
                  <a:pt x="1497" y="3448"/>
                  <a:pt x="751" y="3599"/>
                  <a:pt x="5" y="3599"/>
                </a:cubicBezTo>
              </a:path>
            </a:pathLst>
          </a:custGeom>
          <a:noFill/>
          <a:ln cap="flat" cmpd="sng" w="31675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28"/>
          <p:cNvSpPr/>
          <p:nvPr/>
        </p:nvSpPr>
        <p:spPr>
          <a:xfrm rot="-5380200">
            <a:off x="3489840" y="1342080"/>
            <a:ext cx="362160" cy="934920"/>
          </a:xfrm>
          <a:custGeom>
            <a:rect b="b" l="l" r="r" t="t"/>
            <a:pathLst>
              <a:path extrusionOk="0" h="2600" w="1009">
                <a:moveTo>
                  <a:pt x="0" y="0"/>
                </a:moveTo>
                <a:cubicBezTo>
                  <a:pt x="251" y="1"/>
                  <a:pt x="504" y="108"/>
                  <a:pt x="504" y="216"/>
                </a:cubicBezTo>
                <a:lnTo>
                  <a:pt x="505" y="1082"/>
                </a:lnTo>
                <a:cubicBezTo>
                  <a:pt x="506" y="1190"/>
                  <a:pt x="757" y="1298"/>
                  <a:pt x="1008" y="1298"/>
                </a:cubicBezTo>
                <a:cubicBezTo>
                  <a:pt x="757" y="1298"/>
                  <a:pt x="505" y="1407"/>
                  <a:pt x="506" y="1515"/>
                </a:cubicBezTo>
                <a:lnTo>
                  <a:pt x="507" y="2381"/>
                </a:lnTo>
                <a:cubicBezTo>
                  <a:pt x="507" y="2489"/>
                  <a:pt x="255" y="2599"/>
                  <a:pt x="4" y="2598"/>
                </a:cubicBezTo>
              </a:path>
            </a:pathLst>
          </a:custGeom>
          <a:noFill/>
          <a:ln cap="flat" cmpd="sng" w="31675">
            <a:solidFill>
              <a:srgbClr val="0099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28"/>
          <p:cNvSpPr/>
          <p:nvPr/>
        </p:nvSpPr>
        <p:spPr>
          <a:xfrm>
            <a:off x="3851280" y="1413000"/>
            <a:ext cx="503280" cy="45972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9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98" name="Google Shape;498;p29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99" name="Google Shape;499;p29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500" name="Google Shape;500;p29"/>
          <p:cNvGraphicFramePr/>
          <p:nvPr/>
        </p:nvGraphicFramePr>
        <p:xfrm>
          <a:off x="345960" y="360360"/>
          <a:ext cx="6983640" cy="6054840"/>
        </p:xfrm>
        <a:graphic>
          <a:graphicData uri="http://schemas.openxmlformats.org/presentationml/2006/ole">
            <mc:AlternateContent>
              <mc:Choice Requires="v">
                <p:oleObj r:id="rId4" imgH="6054840" imgW="6983640" spid="_x0000_s1">
                  <p:embed/>
                </p:oleObj>
              </mc:Choice>
              <mc:Fallback>
                <p:oleObj r:id="rId5" imgH="6054840" imgW="6983640">
                  <p:embed/>
                  <p:pic>
                    <p:nvPicPr>
                      <p:cNvPr id="500" name="Google Shape;500;p29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45960" y="360360"/>
                        <a:ext cx="6983640" cy="60548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" name="Google Shape;501;p29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29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sz="20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UNTITL~4" id="503" name="Google Shape;503;p29"/>
          <p:cNvPicPr preferRelativeResize="0"/>
          <p:nvPr/>
        </p:nvPicPr>
        <p:blipFill rotWithShape="1">
          <a:blip r:embed="rId7">
            <a:alphaModFix/>
          </a:blip>
          <a:srcRect b="1871" l="9160" r="7769" t="0"/>
          <a:stretch/>
        </p:blipFill>
        <p:spPr>
          <a:xfrm>
            <a:off x="2438280" y="2895480"/>
            <a:ext cx="3119400" cy="396252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29"/>
          <p:cNvSpPr/>
          <p:nvPr/>
        </p:nvSpPr>
        <p:spPr>
          <a:xfrm>
            <a:off x="8077320" y="1447920"/>
            <a:ext cx="685800" cy="533160"/>
          </a:xfrm>
          <a:custGeom>
            <a:rect b="b" l="l" r="r" t="t"/>
            <a:pathLst>
              <a:path extrusionOk="0" h="1483" w="1907">
                <a:moveTo>
                  <a:pt x="0" y="0"/>
                </a:moveTo>
                <a:lnTo>
                  <a:pt x="1906" y="0"/>
                </a:lnTo>
                <a:lnTo>
                  <a:pt x="1906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906" y="0"/>
                </a:lnTo>
                <a:lnTo>
                  <a:pt x="1809" y="96"/>
                </a:lnTo>
                <a:lnTo>
                  <a:pt x="96" y="96"/>
                </a:lnTo>
                <a:lnTo>
                  <a:pt x="0" y="0"/>
                </a:lnTo>
                <a:moveTo>
                  <a:pt x="1906" y="0"/>
                </a:moveTo>
                <a:lnTo>
                  <a:pt x="1906" y="1482"/>
                </a:lnTo>
                <a:lnTo>
                  <a:pt x="1809" y="1385"/>
                </a:lnTo>
                <a:lnTo>
                  <a:pt x="1809" y="96"/>
                </a:lnTo>
                <a:lnTo>
                  <a:pt x="1906" y="0"/>
                </a:lnTo>
                <a:moveTo>
                  <a:pt x="1906" y="1482"/>
                </a:moveTo>
                <a:lnTo>
                  <a:pt x="0" y="1482"/>
                </a:lnTo>
                <a:lnTo>
                  <a:pt x="96" y="1385"/>
                </a:lnTo>
                <a:lnTo>
                  <a:pt x="1809" y="1385"/>
                </a:lnTo>
                <a:lnTo>
                  <a:pt x="1906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472" y="576"/>
                </a:moveTo>
                <a:lnTo>
                  <a:pt x="776" y="576"/>
                </a:lnTo>
                <a:lnTo>
                  <a:pt x="1079" y="260"/>
                </a:lnTo>
                <a:lnTo>
                  <a:pt x="1079" y="1221"/>
                </a:lnTo>
                <a:lnTo>
                  <a:pt x="776" y="905"/>
                </a:lnTo>
                <a:lnTo>
                  <a:pt x="472" y="905"/>
                </a:lnTo>
                <a:lnTo>
                  <a:pt x="472" y="576"/>
                </a:lnTo>
                <a:moveTo>
                  <a:pt x="1193" y="741"/>
                </a:moveTo>
                <a:lnTo>
                  <a:pt x="1433" y="741"/>
                </a:lnTo>
                <a:moveTo>
                  <a:pt x="1193" y="576"/>
                </a:moveTo>
                <a:lnTo>
                  <a:pt x="1433" y="386"/>
                </a:lnTo>
                <a:moveTo>
                  <a:pt x="1193" y="905"/>
                </a:moveTo>
                <a:lnTo>
                  <a:pt x="1433" y="1095"/>
                </a:lnTo>
              </a:path>
            </a:pathLst>
          </a:custGeom>
          <a:solidFill>
            <a:srgbClr val="0000FF"/>
          </a:solidFill>
          <a:ln>
            <a:noFill/>
          </a:ln>
        </p:spPr>
      </p:sp>
      <p:sp>
        <p:nvSpPr>
          <p:cNvPr id="505" name="Google Shape;505;p29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6" name="Google Shape;506;p29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7" name="Google Shape;507;p29"/>
          <p:cNvSpPr/>
          <p:nvPr/>
        </p:nvSpPr>
        <p:spPr>
          <a:xfrm>
            <a:off x="8001000" y="152280"/>
            <a:ext cx="95040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12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8" name="Google Shape;508;p29"/>
          <p:cNvSpPr/>
          <p:nvPr/>
        </p:nvSpPr>
        <p:spPr>
          <a:xfrm>
            <a:off x="-720" y="6399720"/>
            <a:ext cx="2681640" cy="459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(Ross and Romrell, 1989).</a:t>
            </a:r>
            <a:r>
              <a:rPr b="0" lang="en-US" sz="2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zoom dir="out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"/>
          <p:cNvSpPr/>
          <p:nvPr/>
        </p:nvSpPr>
        <p:spPr>
          <a:xfrm>
            <a:off x="3276720" y="990720"/>
            <a:ext cx="1704600" cy="70344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Muscle</a:t>
            </a:r>
            <a:endParaRPr b="0" i="0" sz="4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" name="Google Shape;76;p3"/>
          <p:cNvSpPr/>
          <p:nvPr/>
        </p:nvSpPr>
        <p:spPr>
          <a:xfrm>
            <a:off x="593640" y="1971720"/>
            <a:ext cx="4986000" cy="344592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Lecture</a:t>
            </a:r>
            <a:endParaRPr b="0" i="0" sz="2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Interactive presentation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" name="Google Shape;77;p3"/>
          <p:cNvSpPr/>
          <p:nvPr/>
        </p:nvSpPr>
        <p:spPr>
          <a:xfrm rot="-1959000">
            <a:off x="1981080" y="3200400"/>
            <a:ext cx="381240" cy="228600"/>
          </a:xfrm>
          <a:custGeom>
            <a:rect b="b" l="l" r="r" t="t"/>
            <a:pathLst>
              <a:path extrusionOk="0" h="638" w="1061">
                <a:moveTo>
                  <a:pt x="0" y="160"/>
                </a:moveTo>
                <a:lnTo>
                  <a:pt x="795" y="159"/>
                </a:lnTo>
                <a:lnTo>
                  <a:pt x="796" y="0"/>
                </a:lnTo>
                <a:lnTo>
                  <a:pt x="1060" y="318"/>
                </a:lnTo>
                <a:lnTo>
                  <a:pt x="796" y="637"/>
                </a:lnTo>
                <a:lnTo>
                  <a:pt x="796" y="478"/>
                </a:lnTo>
                <a:lnTo>
                  <a:pt x="1" y="479"/>
                </a:lnTo>
                <a:lnTo>
                  <a:pt x="0" y="160"/>
                </a:lnTo>
              </a:path>
            </a:pathLst>
          </a:custGeom>
          <a:solidFill>
            <a:srgbClr val="339966"/>
          </a:solidFill>
          <a:ln>
            <a:noFill/>
          </a:ln>
        </p:spPr>
      </p:sp>
      <p:sp>
        <p:nvSpPr>
          <p:cNvPr id="78" name="Google Shape;78;p3"/>
          <p:cNvSpPr/>
          <p:nvPr/>
        </p:nvSpPr>
        <p:spPr>
          <a:xfrm rot="1472400">
            <a:off x="1980720" y="3733920"/>
            <a:ext cx="381240" cy="228600"/>
          </a:xfrm>
          <a:custGeom>
            <a:rect b="b" l="l" r="r" t="t"/>
            <a:pathLst>
              <a:path extrusionOk="0" h="637" w="1061">
                <a:moveTo>
                  <a:pt x="0" y="160"/>
                </a:moveTo>
                <a:lnTo>
                  <a:pt x="795" y="159"/>
                </a:lnTo>
                <a:lnTo>
                  <a:pt x="795" y="0"/>
                </a:lnTo>
                <a:lnTo>
                  <a:pt x="1060" y="318"/>
                </a:lnTo>
                <a:lnTo>
                  <a:pt x="795" y="636"/>
                </a:lnTo>
                <a:lnTo>
                  <a:pt x="795" y="477"/>
                </a:lnTo>
                <a:lnTo>
                  <a:pt x="1" y="478"/>
                </a:lnTo>
                <a:lnTo>
                  <a:pt x="0" y="160"/>
                </a:lnTo>
              </a:path>
            </a:pathLst>
          </a:custGeom>
          <a:solidFill>
            <a:srgbClr val="339966"/>
          </a:solidFill>
          <a:ln>
            <a:noFill/>
          </a:ln>
        </p:spPr>
      </p:sp>
      <p:sp>
        <p:nvSpPr>
          <p:cNvPr id="79" name="Google Shape;79;p3"/>
          <p:cNvSpPr/>
          <p:nvPr/>
        </p:nvSpPr>
        <p:spPr>
          <a:xfrm>
            <a:off x="3962520" y="2971800"/>
            <a:ext cx="380880" cy="304920"/>
          </a:xfrm>
          <a:custGeom>
            <a:rect b="b" l="l" r="r" t="t"/>
            <a:pathLst>
              <a:path extrusionOk="0" h="849" w="1060">
                <a:moveTo>
                  <a:pt x="0" y="0"/>
                </a:moveTo>
                <a:lnTo>
                  <a:pt x="1059" y="0"/>
                </a:lnTo>
                <a:lnTo>
                  <a:pt x="1059" y="848"/>
                </a:lnTo>
                <a:lnTo>
                  <a:pt x="0" y="848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8"/>
                </a:lnTo>
                <a:lnTo>
                  <a:pt x="1004" y="793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8"/>
                </a:moveTo>
                <a:lnTo>
                  <a:pt x="0" y="848"/>
                </a:lnTo>
                <a:lnTo>
                  <a:pt x="54" y="793"/>
                </a:lnTo>
                <a:lnTo>
                  <a:pt x="1004" y="793"/>
                </a:lnTo>
                <a:lnTo>
                  <a:pt x="1059" y="848"/>
                </a:lnTo>
                <a:moveTo>
                  <a:pt x="0" y="848"/>
                </a:moveTo>
                <a:lnTo>
                  <a:pt x="0" y="0"/>
                </a:lnTo>
                <a:lnTo>
                  <a:pt x="54" y="54"/>
                </a:lnTo>
                <a:lnTo>
                  <a:pt x="54" y="793"/>
                </a:lnTo>
                <a:lnTo>
                  <a:pt x="0" y="848"/>
                </a:lnTo>
              </a:path>
            </a:pathLst>
          </a:custGeom>
          <a:solidFill>
            <a:srgbClr val="339966"/>
          </a:solidFill>
          <a:ln>
            <a:noFill/>
          </a:ln>
        </p:spPr>
      </p:sp>
      <p:sp>
        <p:nvSpPr>
          <p:cNvPr id="80" name="Google Shape;80;p3"/>
          <p:cNvSpPr/>
          <p:nvPr/>
        </p:nvSpPr>
        <p:spPr>
          <a:xfrm>
            <a:off x="5638680" y="3809880"/>
            <a:ext cx="381240" cy="304920"/>
          </a:xfrm>
          <a:custGeom>
            <a:rect b="b" l="l" r="r" t="t"/>
            <a:pathLst>
              <a:path extrusionOk="0" h="849" w="1061">
                <a:moveTo>
                  <a:pt x="0" y="0"/>
                </a:moveTo>
                <a:lnTo>
                  <a:pt x="1060" y="0"/>
                </a:lnTo>
                <a:lnTo>
                  <a:pt x="1060" y="848"/>
                </a:lnTo>
                <a:lnTo>
                  <a:pt x="0" y="848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8"/>
                </a:lnTo>
                <a:lnTo>
                  <a:pt x="1005" y="793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8"/>
                </a:moveTo>
                <a:lnTo>
                  <a:pt x="0" y="848"/>
                </a:lnTo>
                <a:lnTo>
                  <a:pt x="54" y="793"/>
                </a:lnTo>
                <a:lnTo>
                  <a:pt x="1005" y="793"/>
                </a:lnTo>
                <a:lnTo>
                  <a:pt x="1060" y="848"/>
                </a:lnTo>
                <a:moveTo>
                  <a:pt x="0" y="848"/>
                </a:moveTo>
                <a:lnTo>
                  <a:pt x="0" y="0"/>
                </a:lnTo>
                <a:lnTo>
                  <a:pt x="54" y="54"/>
                </a:lnTo>
                <a:lnTo>
                  <a:pt x="54" y="793"/>
                </a:lnTo>
                <a:lnTo>
                  <a:pt x="0" y="848"/>
                </a:lnTo>
              </a:path>
            </a:pathLst>
          </a:custGeom>
          <a:solidFill>
            <a:srgbClr val="339966"/>
          </a:solidFill>
          <a:ln>
            <a:noFill/>
          </a:ln>
        </p:spPr>
      </p:sp>
      <p:sp>
        <p:nvSpPr>
          <p:cNvPr id="81" name="Google Shape;81;p3"/>
          <p:cNvSpPr/>
          <p:nvPr/>
        </p:nvSpPr>
        <p:spPr>
          <a:xfrm>
            <a:off x="8153280" y="6172200"/>
            <a:ext cx="762120" cy="457200"/>
          </a:xfrm>
          <a:custGeom>
            <a:rect b="b" l="l" r="r" t="t"/>
            <a:pathLst>
              <a:path extrusionOk="0" h="1272" w="2119">
                <a:moveTo>
                  <a:pt x="0" y="0"/>
                </a:moveTo>
                <a:lnTo>
                  <a:pt x="2118" y="0"/>
                </a:lnTo>
                <a:lnTo>
                  <a:pt x="2118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8" y="0"/>
                </a:lnTo>
                <a:lnTo>
                  <a:pt x="2035" y="82"/>
                </a:lnTo>
                <a:lnTo>
                  <a:pt x="82" y="82"/>
                </a:lnTo>
                <a:lnTo>
                  <a:pt x="0" y="0"/>
                </a:lnTo>
                <a:moveTo>
                  <a:pt x="2118" y="0"/>
                </a:moveTo>
                <a:lnTo>
                  <a:pt x="2118" y="1271"/>
                </a:lnTo>
                <a:lnTo>
                  <a:pt x="2035" y="1188"/>
                </a:lnTo>
                <a:lnTo>
                  <a:pt x="2035" y="82"/>
                </a:lnTo>
                <a:lnTo>
                  <a:pt x="2118" y="0"/>
                </a:lnTo>
                <a:moveTo>
                  <a:pt x="2118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5" y="1188"/>
                </a:lnTo>
                <a:lnTo>
                  <a:pt x="2118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" name="Google Shape;82;p3"/>
          <p:cNvSpPr/>
          <p:nvPr/>
        </p:nvSpPr>
        <p:spPr>
          <a:xfrm>
            <a:off x="8458200" y="609480"/>
            <a:ext cx="533520" cy="533520"/>
          </a:xfrm>
          <a:custGeom>
            <a:rect b="b" l="l" r="r" t="t"/>
            <a:pathLst>
              <a:path extrusionOk="0" h="1484" w="1484">
                <a:moveTo>
                  <a:pt x="0" y="0"/>
                </a:moveTo>
                <a:lnTo>
                  <a:pt x="1483" y="0"/>
                </a:lnTo>
                <a:lnTo>
                  <a:pt x="1483" y="1483"/>
                </a:lnTo>
                <a:lnTo>
                  <a:pt x="0" y="1483"/>
                </a:lnTo>
                <a:lnTo>
                  <a:pt x="0" y="0"/>
                </a:lnTo>
                <a:moveTo>
                  <a:pt x="0" y="0"/>
                </a:moveTo>
                <a:lnTo>
                  <a:pt x="1483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3" y="0"/>
                </a:moveTo>
                <a:lnTo>
                  <a:pt x="1483" y="1483"/>
                </a:lnTo>
                <a:lnTo>
                  <a:pt x="1386" y="1386"/>
                </a:lnTo>
                <a:lnTo>
                  <a:pt x="1386" y="96"/>
                </a:lnTo>
                <a:lnTo>
                  <a:pt x="1483" y="0"/>
                </a:lnTo>
                <a:moveTo>
                  <a:pt x="1483" y="1483"/>
                </a:moveTo>
                <a:lnTo>
                  <a:pt x="0" y="1483"/>
                </a:lnTo>
                <a:lnTo>
                  <a:pt x="96" y="1386"/>
                </a:lnTo>
                <a:lnTo>
                  <a:pt x="1386" y="1386"/>
                </a:lnTo>
                <a:lnTo>
                  <a:pt x="1483" y="1483"/>
                </a:lnTo>
                <a:moveTo>
                  <a:pt x="0" y="1483"/>
                </a:moveTo>
                <a:lnTo>
                  <a:pt x="0" y="0"/>
                </a:lnTo>
                <a:lnTo>
                  <a:pt x="96" y="96"/>
                </a:lnTo>
                <a:lnTo>
                  <a:pt x="96" y="1386"/>
                </a:lnTo>
                <a:lnTo>
                  <a:pt x="0" y="1483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4"/>
                  <a:pt x="556" y="994"/>
                  <a:pt x="627" y="994"/>
                </a:cubicBezTo>
                <a:lnTo>
                  <a:pt x="741" y="994"/>
                </a:lnTo>
                <a:cubicBezTo>
                  <a:pt x="812" y="994"/>
                  <a:pt x="867" y="944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6"/>
                  <a:pt x="741" y="1246"/>
                </a:cubicBezTo>
                <a:lnTo>
                  <a:pt x="627" y="1246"/>
                </a:lnTo>
                <a:cubicBezTo>
                  <a:pt x="437" y="1246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zoom dir="out"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0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514" name="Google Shape;514;p30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515" name="Google Shape;515;p30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30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30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sz="20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UNTITL~4" id="518" name="Google Shape;518;p30"/>
          <p:cNvPicPr preferRelativeResize="0"/>
          <p:nvPr/>
        </p:nvPicPr>
        <p:blipFill rotWithShape="1">
          <a:blip r:embed="rId3">
            <a:alphaModFix/>
          </a:blip>
          <a:srcRect b="1872" l="9160" r="7771" t="0"/>
          <a:stretch/>
        </p:blipFill>
        <p:spPr>
          <a:xfrm>
            <a:off x="0" y="0"/>
            <a:ext cx="54100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30"/>
          <p:cNvSpPr/>
          <p:nvPr/>
        </p:nvSpPr>
        <p:spPr>
          <a:xfrm>
            <a:off x="5181480" y="2819520"/>
            <a:ext cx="304920" cy="1600200"/>
          </a:xfrm>
          <a:custGeom>
            <a:rect b="b" l="l" r="r" t="t"/>
            <a:pathLst>
              <a:path extrusionOk="0" h="4447" w="849">
                <a:moveTo>
                  <a:pt x="0" y="0"/>
                </a:moveTo>
                <a:cubicBezTo>
                  <a:pt x="212" y="0"/>
                  <a:pt x="424" y="185"/>
                  <a:pt x="424" y="370"/>
                </a:cubicBezTo>
                <a:lnTo>
                  <a:pt x="424" y="1852"/>
                </a:lnTo>
                <a:cubicBezTo>
                  <a:pt x="424" y="2037"/>
                  <a:pt x="636" y="2223"/>
                  <a:pt x="848" y="2223"/>
                </a:cubicBezTo>
                <a:cubicBezTo>
                  <a:pt x="636" y="2223"/>
                  <a:pt x="424" y="2408"/>
                  <a:pt x="424" y="2593"/>
                </a:cubicBezTo>
                <a:lnTo>
                  <a:pt x="424" y="4075"/>
                </a:lnTo>
                <a:cubicBezTo>
                  <a:pt x="424" y="4260"/>
                  <a:pt x="212" y="4446"/>
                  <a:pt x="0" y="4446"/>
                </a:cubicBezTo>
              </a:path>
            </a:pathLst>
          </a:custGeom>
          <a:noFill/>
          <a:ln cap="flat" cmpd="sng" w="3167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30"/>
          <p:cNvSpPr/>
          <p:nvPr/>
        </p:nvSpPr>
        <p:spPr>
          <a:xfrm>
            <a:off x="5410080" y="3429000"/>
            <a:ext cx="1768680" cy="36828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Sarco tubules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1" name="Google Shape;521;p30"/>
          <p:cNvSpPr/>
          <p:nvPr/>
        </p:nvSpPr>
        <p:spPr>
          <a:xfrm>
            <a:off x="5394240" y="38160"/>
            <a:ext cx="2309760" cy="20142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Identify: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 tubule</a:t>
            </a: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FF99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Terminal cisternae </a:t>
            </a: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FF99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Sarcotubules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level at which the 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 tubule lies </a:t>
            </a:r>
            <a:r>
              <a:rPr b="0" lang="en-US" sz="1800" strike="noStrike">
                <a:solidFill>
                  <a:srgbClr val="FF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between a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FF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band and I band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2" name="Google Shape;522;p30"/>
          <p:cNvSpPr/>
          <p:nvPr/>
        </p:nvSpPr>
        <p:spPr>
          <a:xfrm>
            <a:off x="8077320" y="1447920"/>
            <a:ext cx="685800" cy="533160"/>
          </a:xfrm>
          <a:custGeom>
            <a:rect b="b" l="l" r="r" t="t"/>
            <a:pathLst>
              <a:path extrusionOk="0" h="1483" w="1907">
                <a:moveTo>
                  <a:pt x="0" y="0"/>
                </a:moveTo>
                <a:lnTo>
                  <a:pt x="1906" y="0"/>
                </a:lnTo>
                <a:lnTo>
                  <a:pt x="1906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906" y="0"/>
                </a:lnTo>
                <a:lnTo>
                  <a:pt x="1809" y="96"/>
                </a:lnTo>
                <a:lnTo>
                  <a:pt x="96" y="96"/>
                </a:lnTo>
                <a:lnTo>
                  <a:pt x="0" y="0"/>
                </a:lnTo>
                <a:moveTo>
                  <a:pt x="1906" y="0"/>
                </a:moveTo>
                <a:lnTo>
                  <a:pt x="1906" y="1482"/>
                </a:lnTo>
                <a:lnTo>
                  <a:pt x="1809" y="1385"/>
                </a:lnTo>
                <a:lnTo>
                  <a:pt x="1809" y="96"/>
                </a:lnTo>
                <a:lnTo>
                  <a:pt x="1906" y="0"/>
                </a:lnTo>
                <a:moveTo>
                  <a:pt x="1906" y="1482"/>
                </a:moveTo>
                <a:lnTo>
                  <a:pt x="0" y="1482"/>
                </a:lnTo>
                <a:lnTo>
                  <a:pt x="96" y="1385"/>
                </a:lnTo>
                <a:lnTo>
                  <a:pt x="1809" y="1385"/>
                </a:lnTo>
                <a:lnTo>
                  <a:pt x="1906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472" y="576"/>
                </a:moveTo>
                <a:lnTo>
                  <a:pt x="776" y="576"/>
                </a:lnTo>
                <a:lnTo>
                  <a:pt x="1079" y="260"/>
                </a:lnTo>
                <a:lnTo>
                  <a:pt x="1079" y="1221"/>
                </a:lnTo>
                <a:lnTo>
                  <a:pt x="776" y="905"/>
                </a:lnTo>
                <a:lnTo>
                  <a:pt x="472" y="905"/>
                </a:lnTo>
                <a:lnTo>
                  <a:pt x="472" y="576"/>
                </a:lnTo>
                <a:moveTo>
                  <a:pt x="1193" y="741"/>
                </a:moveTo>
                <a:lnTo>
                  <a:pt x="1433" y="741"/>
                </a:lnTo>
                <a:moveTo>
                  <a:pt x="1193" y="576"/>
                </a:moveTo>
                <a:lnTo>
                  <a:pt x="1433" y="386"/>
                </a:lnTo>
                <a:moveTo>
                  <a:pt x="1193" y="905"/>
                </a:moveTo>
                <a:lnTo>
                  <a:pt x="1433" y="1095"/>
                </a:lnTo>
              </a:path>
            </a:pathLst>
          </a:custGeom>
          <a:solidFill>
            <a:srgbClr val="0000FF"/>
          </a:solidFill>
          <a:ln>
            <a:noFill/>
          </a:ln>
        </p:spPr>
      </p:sp>
      <p:sp>
        <p:nvSpPr>
          <p:cNvPr id="523" name="Google Shape;523;p30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4" name="Google Shape;524;p30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5" name="Google Shape;525;p30"/>
          <p:cNvSpPr/>
          <p:nvPr/>
        </p:nvSpPr>
        <p:spPr>
          <a:xfrm>
            <a:off x="8001000" y="152280"/>
            <a:ext cx="95040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13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6" name="Google Shape;526;p30"/>
          <p:cNvSpPr/>
          <p:nvPr/>
        </p:nvSpPr>
        <p:spPr>
          <a:xfrm>
            <a:off x="-720" y="-1080"/>
            <a:ext cx="2681640" cy="459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(Ross and Romrell, 1989).</a:t>
            </a:r>
            <a:r>
              <a:rPr b="0" lang="en-US" sz="2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7" name="Google Shape;527;p30"/>
          <p:cNvSpPr/>
          <p:nvPr/>
        </p:nvSpPr>
        <p:spPr>
          <a:xfrm>
            <a:off x="971640" y="6381720"/>
            <a:ext cx="792000" cy="287280"/>
          </a:xfrm>
          <a:prstGeom prst="rect">
            <a:avLst/>
          </a:prstGeom>
          <a:noFill/>
          <a:ln cap="flat" cmpd="sng" w="57225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zoom dir="out"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arcomere of Skeletal Muscle (mammalian): TEM and Diagram" id="532" name="Google Shape;53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280" y="404640"/>
            <a:ext cx="4176720" cy="62359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6/6f/Blausen_0801_SkeletalMuscle.png/800px-Blausen_0801_SkeletalMuscle.png" id="533" name="Google Shape;533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260280"/>
            <a:ext cx="4464000" cy="6380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zoom dir="out"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3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539" name="Google Shape;539;p33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540" name="Google Shape;540;p33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541" name="Google Shape;541;p33"/>
          <p:cNvGraphicFramePr/>
          <p:nvPr/>
        </p:nvGraphicFramePr>
        <p:xfrm>
          <a:off x="344520" y="357120"/>
          <a:ext cx="6851520" cy="6031080"/>
        </p:xfrm>
        <a:graphic>
          <a:graphicData uri="http://schemas.openxmlformats.org/presentationml/2006/ole">
            <mc:AlternateContent>
              <mc:Choice Requires="v">
                <p:oleObj r:id="rId4" imgH="6031080" imgW="6851520" spid="_x0000_s1">
                  <p:embed/>
                </p:oleObj>
              </mc:Choice>
              <mc:Fallback>
                <p:oleObj r:id="rId5" imgH="6031080" imgW="6851520">
                  <p:embed/>
                  <p:pic>
                    <p:nvPicPr>
                      <p:cNvPr id="541" name="Google Shape;541;p33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44520" y="357120"/>
                        <a:ext cx="6851520" cy="6031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" name="Google Shape;542;p33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33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sz="20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4" name="Google Shape;544;p33"/>
          <p:cNvSpPr/>
          <p:nvPr/>
        </p:nvSpPr>
        <p:spPr>
          <a:xfrm>
            <a:off x="8077320" y="1447920"/>
            <a:ext cx="685800" cy="533160"/>
          </a:xfrm>
          <a:custGeom>
            <a:rect b="b" l="l" r="r" t="t"/>
            <a:pathLst>
              <a:path extrusionOk="0" h="1483" w="1907">
                <a:moveTo>
                  <a:pt x="0" y="0"/>
                </a:moveTo>
                <a:lnTo>
                  <a:pt x="1906" y="0"/>
                </a:lnTo>
                <a:lnTo>
                  <a:pt x="1906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906" y="0"/>
                </a:lnTo>
                <a:lnTo>
                  <a:pt x="1809" y="96"/>
                </a:lnTo>
                <a:lnTo>
                  <a:pt x="96" y="96"/>
                </a:lnTo>
                <a:lnTo>
                  <a:pt x="0" y="0"/>
                </a:lnTo>
                <a:moveTo>
                  <a:pt x="1906" y="0"/>
                </a:moveTo>
                <a:lnTo>
                  <a:pt x="1906" y="1482"/>
                </a:lnTo>
                <a:lnTo>
                  <a:pt x="1809" y="1385"/>
                </a:lnTo>
                <a:lnTo>
                  <a:pt x="1809" y="96"/>
                </a:lnTo>
                <a:lnTo>
                  <a:pt x="1906" y="0"/>
                </a:lnTo>
                <a:moveTo>
                  <a:pt x="1906" y="1482"/>
                </a:moveTo>
                <a:lnTo>
                  <a:pt x="0" y="1482"/>
                </a:lnTo>
                <a:lnTo>
                  <a:pt x="96" y="1385"/>
                </a:lnTo>
                <a:lnTo>
                  <a:pt x="1809" y="1385"/>
                </a:lnTo>
                <a:lnTo>
                  <a:pt x="1906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472" y="576"/>
                </a:moveTo>
                <a:lnTo>
                  <a:pt x="776" y="576"/>
                </a:lnTo>
                <a:lnTo>
                  <a:pt x="1079" y="260"/>
                </a:lnTo>
                <a:lnTo>
                  <a:pt x="1079" y="1221"/>
                </a:lnTo>
                <a:lnTo>
                  <a:pt x="776" y="905"/>
                </a:lnTo>
                <a:lnTo>
                  <a:pt x="472" y="905"/>
                </a:lnTo>
                <a:lnTo>
                  <a:pt x="472" y="576"/>
                </a:lnTo>
                <a:moveTo>
                  <a:pt x="1193" y="741"/>
                </a:moveTo>
                <a:lnTo>
                  <a:pt x="1433" y="741"/>
                </a:lnTo>
                <a:moveTo>
                  <a:pt x="1193" y="576"/>
                </a:moveTo>
                <a:lnTo>
                  <a:pt x="1433" y="386"/>
                </a:lnTo>
                <a:moveTo>
                  <a:pt x="1193" y="905"/>
                </a:moveTo>
                <a:lnTo>
                  <a:pt x="1433" y="1095"/>
                </a:lnTo>
              </a:path>
            </a:pathLst>
          </a:custGeom>
          <a:solidFill>
            <a:srgbClr val="0000FF"/>
          </a:solidFill>
          <a:ln>
            <a:noFill/>
          </a:ln>
        </p:spPr>
      </p:sp>
      <p:sp>
        <p:nvSpPr>
          <p:cNvPr id="545" name="Google Shape;545;p33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6" name="Google Shape;546;p33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7" name="Google Shape;547;p33"/>
          <p:cNvSpPr/>
          <p:nvPr/>
        </p:nvSpPr>
        <p:spPr>
          <a:xfrm>
            <a:off x="8001000" y="152280"/>
            <a:ext cx="95040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14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8" name="Google Shape;548;p33"/>
          <p:cNvSpPr/>
          <p:nvPr/>
        </p:nvSpPr>
        <p:spPr>
          <a:xfrm>
            <a:off x="1279440" y="6058080"/>
            <a:ext cx="854280" cy="36828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Muscle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9" name="Google Shape;549;p33"/>
          <p:cNvSpPr/>
          <p:nvPr/>
        </p:nvSpPr>
        <p:spPr>
          <a:xfrm>
            <a:off x="5470560" y="3470400"/>
            <a:ext cx="874080" cy="45972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Axon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0" name="Google Shape;550;p33"/>
          <p:cNvSpPr/>
          <p:nvPr/>
        </p:nvSpPr>
        <p:spPr>
          <a:xfrm>
            <a:off x="5002920" y="6236280"/>
            <a:ext cx="2681640" cy="459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(Ross and Romrell, 1989).</a:t>
            </a:r>
            <a:r>
              <a:rPr b="0" lang="en-US" sz="2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1" name="Google Shape;551;p33"/>
          <p:cNvSpPr/>
          <p:nvPr/>
        </p:nvSpPr>
        <p:spPr>
          <a:xfrm>
            <a:off x="2124000" y="4076640"/>
            <a:ext cx="792360" cy="4572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sp>
      <p:pic>
        <p:nvPicPr>
          <p:cNvPr descr="UNTITL~3" id="552" name="Google Shape;552;p33"/>
          <p:cNvPicPr preferRelativeResize="0"/>
          <p:nvPr/>
        </p:nvPicPr>
        <p:blipFill rotWithShape="1">
          <a:blip r:embed="rId7">
            <a:alphaModFix/>
          </a:blip>
          <a:srcRect b="37968" l="8469" r="38011" t="44232"/>
          <a:stretch/>
        </p:blipFill>
        <p:spPr>
          <a:xfrm>
            <a:off x="0" y="1844640"/>
            <a:ext cx="7696080" cy="487368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33"/>
          <p:cNvSpPr/>
          <p:nvPr/>
        </p:nvSpPr>
        <p:spPr>
          <a:xfrm>
            <a:off x="2124000" y="4076640"/>
            <a:ext cx="719280" cy="24444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descr="Related image" id="554" name="Google Shape;554;p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1916280"/>
            <a:ext cx="7740720" cy="4941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zoom dir="out"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4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560" name="Google Shape;560;p34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561" name="Google Shape;561;p34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endp2" id="562" name="Google Shape;562;p34"/>
          <p:cNvPicPr preferRelativeResize="0"/>
          <p:nvPr/>
        </p:nvPicPr>
        <p:blipFill rotWithShape="1">
          <a:blip r:embed="rId3">
            <a:alphaModFix/>
          </a:blip>
          <a:srcRect b="0" l="6248" r="0" t="5559"/>
          <a:stretch/>
        </p:blipFill>
        <p:spPr>
          <a:xfrm>
            <a:off x="1981080" y="2743200"/>
            <a:ext cx="3429000" cy="25909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dplat1" id="563" name="Google Shape;563;p34"/>
          <p:cNvPicPr preferRelativeResize="0"/>
          <p:nvPr/>
        </p:nvPicPr>
        <p:blipFill rotWithShape="1">
          <a:blip r:embed="rId4">
            <a:alphaModFix/>
          </a:blip>
          <a:srcRect b="0" l="4169" r="0" t="5559"/>
          <a:stretch/>
        </p:blipFill>
        <p:spPr>
          <a:xfrm>
            <a:off x="0" y="0"/>
            <a:ext cx="3505320" cy="25909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dp6" id="564" name="Google Shape;564;p34"/>
          <p:cNvPicPr preferRelativeResize="0"/>
          <p:nvPr/>
        </p:nvPicPr>
        <p:blipFill rotWithShape="1">
          <a:blip r:embed="rId5">
            <a:alphaModFix/>
          </a:blip>
          <a:srcRect b="0" l="2079" r="0" t="5559"/>
          <a:stretch/>
        </p:blipFill>
        <p:spPr>
          <a:xfrm>
            <a:off x="4114800" y="0"/>
            <a:ext cx="3581280" cy="259092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34"/>
          <p:cNvSpPr/>
          <p:nvPr/>
        </p:nvSpPr>
        <p:spPr>
          <a:xfrm>
            <a:off x="2955960" y="41400"/>
            <a:ext cx="333000" cy="45972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4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6" name="Google Shape;566;p34"/>
          <p:cNvSpPr/>
          <p:nvPr/>
        </p:nvSpPr>
        <p:spPr>
          <a:xfrm>
            <a:off x="4952880" y="2743200"/>
            <a:ext cx="333000" cy="45972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4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7" name="Google Shape;567;p34"/>
          <p:cNvSpPr/>
          <p:nvPr/>
        </p:nvSpPr>
        <p:spPr>
          <a:xfrm>
            <a:off x="7238880" y="0"/>
            <a:ext cx="333000" cy="45972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4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8" name="Google Shape;568;p34"/>
          <p:cNvSpPr/>
          <p:nvPr/>
        </p:nvSpPr>
        <p:spPr>
          <a:xfrm>
            <a:off x="1371600" y="533520"/>
            <a:ext cx="152280" cy="380880"/>
          </a:xfrm>
          <a:custGeom>
            <a:rect b="b" l="l" r="r" t="t"/>
            <a:pathLst>
              <a:path extrusionOk="0" h="1060" w="425">
                <a:moveTo>
                  <a:pt x="106" y="0"/>
                </a:moveTo>
                <a:lnTo>
                  <a:pt x="106" y="794"/>
                </a:lnTo>
                <a:lnTo>
                  <a:pt x="0" y="794"/>
                </a:lnTo>
                <a:lnTo>
                  <a:pt x="212" y="1059"/>
                </a:lnTo>
                <a:lnTo>
                  <a:pt x="424" y="794"/>
                </a:lnTo>
                <a:lnTo>
                  <a:pt x="318" y="794"/>
                </a:lnTo>
                <a:lnTo>
                  <a:pt x="318" y="0"/>
                </a:lnTo>
                <a:lnTo>
                  <a:pt x="106" y="0"/>
                </a:lnTo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69" name="Google Shape;569;p34"/>
          <p:cNvSpPr/>
          <p:nvPr/>
        </p:nvSpPr>
        <p:spPr>
          <a:xfrm>
            <a:off x="2438280" y="685800"/>
            <a:ext cx="152640" cy="380880"/>
          </a:xfrm>
          <a:custGeom>
            <a:rect b="b" l="l" r="r" t="t"/>
            <a:pathLst>
              <a:path extrusionOk="0" h="1060" w="426">
                <a:moveTo>
                  <a:pt x="106" y="0"/>
                </a:moveTo>
                <a:lnTo>
                  <a:pt x="106" y="794"/>
                </a:lnTo>
                <a:lnTo>
                  <a:pt x="0" y="794"/>
                </a:lnTo>
                <a:lnTo>
                  <a:pt x="212" y="1059"/>
                </a:lnTo>
                <a:lnTo>
                  <a:pt x="425" y="794"/>
                </a:lnTo>
                <a:lnTo>
                  <a:pt x="318" y="794"/>
                </a:lnTo>
                <a:lnTo>
                  <a:pt x="318" y="0"/>
                </a:lnTo>
                <a:lnTo>
                  <a:pt x="106" y="0"/>
                </a:lnTo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70" name="Google Shape;570;p34"/>
          <p:cNvSpPr/>
          <p:nvPr/>
        </p:nvSpPr>
        <p:spPr>
          <a:xfrm rot="-6320400">
            <a:off x="5143320" y="1638000"/>
            <a:ext cx="152640" cy="380880"/>
          </a:xfrm>
          <a:custGeom>
            <a:rect b="b" l="l" r="r" t="t"/>
            <a:pathLst>
              <a:path extrusionOk="0" h="1060" w="426">
                <a:moveTo>
                  <a:pt x="105" y="0"/>
                </a:moveTo>
                <a:lnTo>
                  <a:pt x="105" y="794"/>
                </a:lnTo>
                <a:lnTo>
                  <a:pt x="0" y="794"/>
                </a:lnTo>
                <a:lnTo>
                  <a:pt x="211" y="1059"/>
                </a:lnTo>
                <a:lnTo>
                  <a:pt x="425" y="794"/>
                </a:lnTo>
                <a:lnTo>
                  <a:pt x="317" y="794"/>
                </a:lnTo>
                <a:lnTo>
                  <a:pt x="316" y="0"/>
                </a:lnTo>
                <a:lnTo>
                  <a:pt x="105" y="0"/>
                </a:lnTo>
              </a:path>
            </a:pathLst>
          </a:custGeom>
          <a:solidFill>
            <a:srgbClr val="00FFFF"/>
          </a:solidFill>
          <a:ln>
            <a:noFill/>
          </a:ln>
        </p:spPr>
      </p:sp>
      <p:sp>
        <p:nvSpPr>
          <p:cNvPr id="571" name="Google Shape;571;p34"/>
          <p:cNvSpPr/>
          <p:nvPr/>
        </p:nvSpPr>
        <p:spPr>
          <a:xfrm>
            <a:off x="136440" y="5369040"/>
            <a:ext cx="7599600" cy="119124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is the motor end plate. Slide </a:t>
            </a:r>
            <a:r>
              <a:rPr b="1" lang="en-US" sz="24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shows a low magnification. The </a:t>
            </a:r>
            <a:r>
              <a:rPr b="1" lang="en-US" sz="2400" strike="noStrike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↓↓</a:t>
            </a: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indicate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motor end plates. The</a:t>
            </a:r>
            <a:r>
              <a:rPr b="1" lang="en-US" sz="2400" strike="noStrike">
                <a:solidFill>
                  <a:srgbClr val="00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2400" strike="noStrike">
                <a:solidFill>
                  <a:srgbClr val="00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→</a:t>
            </a: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slide</a:t>
            </a:r>
            <a:r>
              <a:rPr b="0" lang="en-US" sz="18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24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b="0" lang="en-US" sz="18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shows where the myelin sheath ends. Slide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shows a single motor end plate.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2" name="Google Shape;572;p34"/>
          <p:cNvSpPr/>
          <p:nvPr/>
        </p:nvSpPr>
        <p:spPr>
          <a:xfrm>
            <a:off x="3124080" y="2209680"/>
            <a:ext cx="304920" cy="304920"/>
          </a:xfrm>
          <a:custGeom>
            <a:rect b="b" l="l" r="r" t="t"/>
            <a:pathLst>
              <a:path extrusionOk="0" h="849" w="849">
                <a:moveTo>
                  <a:pt x="0" y="0"/>
                </a:moveTo>
                <a:lnTo>
                  <a:pt x="848" y="0"/>
                </a:lnTo>
                <a:lnTo>
                  <a:pt x="848" y="848"/>
                </a:lnTo>
                <a:lnTo>
                  <a:pt x="0" y="848"/>
                </a:lnTo>
                <a:lnTo>
                  <a:pt x="0" y="0"/>
                </a:lnTo>
                <a:moveTo>
                  <a:pt x="0" y="0"/>
                </a:moveTo>
                <a:lnTo>
                  <a:pt x="848" y="0"/>
                </a:lnTo>
                <a:lnTo>
                  <a:pt x="793" y="54"/>
                </a:lnTo>
                <a:lnTo>
                  <a:pt x="54" y="54"/>
                </a:lnTo>
                <a:lnTo>
                  <a:pt x="0" y="0"/>
                </a:lnTo>
                <a:moveTo>
                  <a:pt x="848" y="0"/>
                </a:moveTo>
                <a:lnTo>
                  <a:pt x="848" y="848"/>
                </a:lnTo>
                <a:lnTo>
                  <a:pt x="793" y="793"/>
                </a:lnTo>
                <a:lnTo>
                  <a:pt x="793" y="54"/>
                </a:lnTo>
                <a:lnTo>
                  <a:pt x="848" y="0"/>
                </a:lnTo>
                <a:moveTo>
                  <a:pt x="848" y="848"/>
                </a:moveTo>
                <a:lnTo>
                  <a:pt x="0" y="848"/>
                </a:lnTo>
                <a:lnTo>
                  <a:pt x="54" y="793"/>
                </a:lnTo>
                <a:lnTo>
                  <a:pt x="793" y="793"/>
                </a:lnTo>
                <a:lnTo>
                  <a:pt x="848" y="848"/>
                </a:lnTo>
                <a:moveTo>
                  <a:pt x="0" y="848"/>
                </a:moveTo>
                <a:lnTo>
                  <a:pt x="0" y="0"/>
                </a:lnTo>
                <a:lnTo>
                  <a:pt x="54" y="54"/>
                </a:lnTo>
                <a:lnTo>
                  <a:pt x="54" y="793"/>
                </a:lnTo>
                <a:lnTo>
                  <a:pt x="0" y="848"/>
                </a:lnTo>
                <a:moveTo>
                  <a:pt x="148" y="330"/>
                </a:moveTo>
                <a:lnTo>
                  <a:pt x="322" y="330"/>
                </a:lnTo>
                <a:lnTo>
                  <a:pt x="496" y="148"/>
                </a:lnTo>
                <a:lnTo>
                  <a:pt x="496" y="699"/>
                </a:lnTo>
                <a:lnTo>
                  <a:pt x="322" y="517"/>
                </a:lnTo>
                <a:lnTo>
                  <a:pt x="148" y="517"/>
                </a:lnTo>
                <a:lnTo>
                  <a:pt x="148" y="330"/>
                </a:lnTo>
                <a:moveTo>
                  <a:pt x="561" y="424"/>
                </a:moveTo>
                <a:lnTo>
                  <a:pt x="699" y="424"/>
                </a:lnTo>
                <a:moveTo>
                  <a:pt x="561" y="330"/>
                </a:moveTo>
                <a:lnTo>
                  <a:pt x="699" y="221"/>
                </a:lnTo>
                <a:moveTo>
                  <a:pt x="561" y="517"/>
                </a:moveTo>
                <a:lnTo>
                  <a:pt x="699" y="626"/>
                </a:lnTo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73" name="Google Shape;573;p34"/>
          <p:cNvSpPr/>
          <p:nvPr/>
        </p:nvSpPr>
        <p:spPr>
          <a:xfrm>
            <a:off x="7238880" y="2209680"/>
            <a:ext cx="304920" cy="304920"/>
          </a:xfrm>
          <a:custGeom>
            <a:rect b="b" l="l" r="r" t="t"/>
            <a:pathLst>
              <a:path extrusionOk="0" h="849" w="849">
                <a:moveTo>
                  <a:pt x="0" y="0"/>
                </a:moveTo>
                <a:lnTo>
                  <a:pt x="848" y="0"/>
                </a:lnTo>
                <a:lnTo>
                  <a:pt x="848" y="848"/>
                </a:lnTo>
                <a:lnTo>
                  <a:pt x="0" y="848"/>
                </a:lnTo>
                <a:lnTo>
                  <a:pt x="0" y="0"/>
                </a:lnTo>
                <a:moveTo>
                  <a:pt x="0" y="0"/>
                </a:moveTo>
                <a:lnTo>
                  <a:pt x="848" y="0"/>
                </a:lnTo>
                <a:lnTo>
                  <a:pt x="793" y="54"/>
                </a:lnTo>
                <a:lnTo>
                  <a:pt x="54" y="54"/>
                </a:lnTo>
                <a:lnTo>
                  <a:pt x="0" y="0"/>
                </a:lnTo>
                <a:moveTo>
                  <a:pt x="848" y="0"/>
                </a:moveTo>
                <a:lnTo>
                  <a:pt x="848" y="848"/>
                </a:lnTo>
                <a:lnTo>
                  <a:pt x="793" y="793"/>
                </a:lnTo>
                <a:lnTo>
                  <a:pt x="793" y="54"/>
                </a:lnTo>
                <a:lnTo>
                  <a:pt x="848" y="0"/>
                </a:lnTo>
                <a:moveTo>
                  <a:pt x="848" y="848"/>
                </a:moveTo>
                <a:lnTo>
                  <a:pt x="0" y="848"/>
                </a:lnTo>
                <a:lnTo>
                  <a:pt x="54" y="793"/>
                </a:lnTo>
                <a:lnTo>
                  <a:pt x="793" y="793"/>
                </a:lnTo>
                <a:lnTo>
                  <a:pt x="848" y="848"/>
                </a:lnTo>
                <a:moveTo>
                  <a:pt x="0" y="848"/>
                </a:moveTo>
                <a:lnTo>
                  <a:pt x="0" y="0"/>
                </a:lnTo>
                <a:lnTo>
                  <a:pt x="54" y="54"/>
                </a:lnTo>
                <a:lnTo>
                  <a:pt x="54" y="793"/>
                </a:lnTo>
                <a:lnTo>
                  <a:pt x="0" y="848"/>
                </a:lnTo>
                <a:moveTo>
                  <a:pt x="148" y="330"/>
                </a:moveTo>
                <a:lnTo>
                  <a:pt x="322" y="330"/>
                </a:lnTo>
                <a:lnTo>
                  <a:pt x="496" y="148"/>
                </a:lnTo>
                <a:lnTo>
                  <a:pt x="496" y="699"/>
                </a:lnTo>
                <a:lnTo>
                  <a:pt x="322" y="517"/>
                </a:lnTo>
                <a:lnTo>
                  <a:pt x="148" y="517"/>
                </a:lnTo>
                <a:lnTo>
                  <a:pt x="148" y="330"/>
                </a:lnTo>
                <a:moveTo>
                  <a:pt x="561" y="424"/>
                </a:moveTo>
                <a:lnTo>
                  <a:pt x="699" y="424"/>
                </a:lnTo>
                <a:moveTo>
                  <a:pt x="561" y="330"/>
                </a:moveTo>
                <a:lnTo>
                  <a:pt x="699" y="221"/>
                </a:lnTo>
                <a:moveTo>
                  <a:pt x="561" y="517"/>
                </a:moveTo>
                <a:lnTo>
                  <a:pt x="699" y="626"/>
                </a:lnTo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74" name="Google Shape;574;p34"/>
          <p:cNvSpPr/>
          <p:nvPr/>
        </p:nvSpPr>
        <p:spPr>
          <a:xfrm>
            <a:off x="5029200" y="4952880"/>
            <a:ext cx="304920" cy="304920"/>
          </a:xfrm>
          <a:custGeom>
            <a:rect b="b" l="l" r="r" t="t"/>
            <a:pathLst>
              <a:path extrusionOk="0" h="849" w="849">
                <a:moveTo>
                  <a:pt x="0" y="0"/>
                </a:moveTo>
                <a:lnTo>
                  <a:pt x="848" y="0"/>
                </a:lnTo>
                <a:lnTo>
                  <a:pt x="848" y="848"/>
                </a:lnTo>
                <a:lnTo>
                  <a:pt x="0" y="848"/>
                </a:lnTo>
                <a:lnTo>
                  <a:pt x="0" y="0"/>
                </a:lnTo>
                <a:moveTo>
                  <a:pt x="0" y="0"/>
                </a:moveTo>
                <a:lnTo>
                  <a:pt x="848" y="0"/>
                </a:lnTo>
                <a:lnTo>
                  <a:pt x="793" y="54"/>
                </a:lnTo>
                <a:lnTo>
                  <a:pt x="54" y="54"/>
                </a:lnTo>
                <a:lnTo>
                  <a:pt x="0" y="0"/>
                </a:lnTo>
                <a:moveTo>
                  <a:pt x="848" y="0"/>
                </a:moveTo>
                <a:lnTo>
                  <a:pt x="848" y="848"/>
                </a:lnTo>
                <a:lnTo>
                  <a:pt x="793" y="793"/>
                </a:lnTo>
                <a:lnTo>
                  <a:pt x="793" y="54"/>
                </a:lnTo>
                <a:lnTo>
                  <a:pt x="848" y="0"/>
                </a:lnTo>
                <a:moveTo>
                  <a:pt x="848" y="848"/>
                </a:moveTo>
                <a:lnTo>
                  <a:pt x="0" y="848"/>
                </a:lnTo>
                <a:lnTo>
                  <a:pt x="54" y="793"/>
                </a:lnTo>
                <a:lnTo>
                  <a:pt x="793" y="793"/>
                </a:lnTo>
                <a:lnTo>
                  <a:pt x="848" y="848"/>
                </a:lnTo>
                <a:moveTo>
                  <a:pt x="0" y="848"/>
                </a:moveTo>
                <a:lnTo>
                  <a:pt x="0" y="0"/>
                </a:lnTo>
                <a:lnTo>
                  <a:pt x="54" y="54"/>
                </a:lnTo>
                <a:lnTo>
                  <a:pt x="54" y="793"/>
                </a:lnTo>
                <a:lnTo>
                  <a:pt x="0" y="848"/>
                </a:lnTo>
                <a:moveTo>
                  <a:pt x="148" y="330"/>
                </a:moveTo>
                <a:lnTo>
                  <a:pt x="322" y="330"/>
                </a:lnTo>
                <a:lnTo>
                  <a:pt x="496" y="148"/>
                </a:lnTo>
                <a:lnTo>
                  <a:pt x="496" y="699"/>
                </a:lnTo>
                <a:lnTo>
                  <a:pt x="322" y="517"/>
                </a:lnTo>
                <a:lnTo>
                  <a:pt x="148" y="517"/>
                </a:lnTo>
                <a:lnTo>
                  <a:pt x="148" y="330"/>
                </a:lnTo>
                <a:moveTo>
                  <a:pt x="561" y="424"/>
                </a:moveTo>
                <a:lnTo>
                  <a:pt x="699" y="424"/>
                </a:lnTo>
                <a:moveTo>
                  <a:pt x="561" y="330"/>
                </a:moveTo>
                <a:lnTo>
                  <a:pt x="699" y="221"/>
                </a:lnTo>
                <a:moveTo>
                  <a:pt x="561" y="517"/>
                </a:moveTo>
                <a:lnTo>
                  <a:pt x="699" y="626"/>
                </a:lnTo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75" name="Google Shape;575;p34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34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sz="20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7" name="Google Shape;577;p34"/>
          <p:cNvSpPr/>
          <p:nvPr/>
        </p:nvSpPr>
        <p:spPr>
          <a:xfrm>
            <a:off x="8077320" y="1447920"/>
            <a:ext cx="685800" cy="533160"/>
          </a:xfrm>
          <a:custGeom>
            <a:rect b="b" l="l" r="r" t="t"/>
            <a:pathLst>
              <a:path extrusionOk="0" h="1483" w="1907">
                <a:moveTo>
                  <a:pt x="0" y="0"/>
                </a:moveTo>
                <a:lnTo>
                  <a:pt x="1906" y="0"/>
                </a:lnTo>
                <a:lnTo>
                  <a:pt x="1906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906" y="0"/>
                </a:lnTo>
                <a:lnTo>
                  <a:pt x="1809" y="96"/>
                </a:lnTo>
                <a:lnTo>
                  <a:pt x="96" y="96"/>
                </a:lnTo>
                <a:lnTo>
                  <a:pt x="0" y="0"/>
                </a:lnTo>
                <a:moveTo>
                  <a:pt x="1906" y="0"/>
                </a:moveTo>
                <a:lnTo>
                  <a:pt x="1906" y="1482"/>
                </a:lnTo>
                <a:lnTo>
                  <a:pt x="1809" y="1385"/>
                </a:lnTo>
                <a:lnTo>
                  <a:pt x="1809" y="96"/>
                </a:lnTo>
                <a:lnTo>
                  <a:pt x="1906" y="0"/>
                </a:lnTo>
                <a:moveTo>
                  <a:pt x="1906" y="1482"/>
                </a:moveTo>
                <a:lnTo>
                  <a:pt x="0" y="1482"/>
                </a:lnTo>
                <a:lnTo>
                  <a:pt x="96" y="1385"/>
                </a:lnTo>
                <a:lnTo>
                  <a:pt x="1809" y="1385"/>
                </a:lnTo>
                <a:lnTo>
                  <a:pt x="1906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472" y="576"/>
                </a:moveTo>
                <a:lnTo>
                  <a:pt x="776" y="576"/>
                </a:lnTo>
                <a:lnTo>
                  <a:pt x="1079" y="260"/>
                </a:lnTo>
                <a:lnTo>
                  <a:pt x="1079" y="1221"/>
                </a:lnTo>
                <a:lnTo>
                  <a:pt x="776" y="905"/>
                </a:lnTo>
                <a:lnTo>
                  <a:pt x="472" y="905"/>
                </a:lnTo>
                <a:lnTo>
                  <a:pt x="472" y="576"/>
                </a:lnTo>
                <a:moveTo>
                  <a:pt x="1193" y="741"/>
                </a:moveTo>
                <a:lnTo>
                  <a:pt x="1433" y="741"/>
                </a:lnTo>
                <a:moveTo>
                  <a:pt x="1193" y="576"/>
                </a:moveTo>
                <a:lnTo>
                  <a:pt x="1433" y="386"/>
                </a:lnTo>
                <a:moveTo>
                  <a:pt x="1193" y="905"/>
                </a:moveTo>
                <a:lnTo>
                  <a:pt x="1433" y="1095"/>
                </a:lnTo>
              </a:path>
            </a:pathLst>
          </a:custGeom>
          <a:solidFill>
            <a:srgbClr val="0000FF"/>
          </a:solidFill>
          <a:ln>
            <a:noFill/>
          </a:ln>
        </p:spPr>
      </p:sp>
      <p:sp>
        <p:nvSpPr>
          <p:cNvPr id="578" name="Google Shape;578;p34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9" name="Google Shape;579;p34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0" name="Google Shape;580;p34"/>
          <p:cNvSpPr/>
          <p:nvPr/>
        </p:nvSpPr>
        <p:spPr>
          <a:xfrm>
            <a:off x="8001000" y="152280"/>
            <a:ext cx="95040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16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zoom dir="out"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5" name="Google Shape;585;p35"/>
          <p:cNvGraphicFramePr/>
          <p:nvPr/>
        </p:nvGraphicFramePr>
        <p:xfrm>
          <a:off x="217080" y="274320"/>
          <a:ext cx="7188120" cy="6267960"/>
        </p:xfrm>
        <a:graphic>
          <a:graphicData uri="http://schemas.openxmlformats.org/presentationml/2006/ole">
            <mc:AlternateContent>
              <mc:Choice Requires="v">
                <p:oleObj r:id="rId4" imgH="6267960" imgW="7188120" spid="_x0000_s1">
                  <p:embed/>
                </p:oleObj>
              </mc:Choice>
              <mc:Fallback>
                <p:oleObj r:id="rId5" imgH="6267960" imgW="7188120">
                  <p:embed/>
                  <p:pic>
                    <p:nvPicPr>
                      <p:cNvPr id="585" name="Google Shape;585;p35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217080" y="274320"/>
                        <a:ext cx="7188120" cy="6267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descr="image079" id="586" name="Google Shape;586;p35"/>
          <p:cNvPicPr preferRelativeResize="0"/>
          <p:nvPr/>
        </p:nvPicPr>
        <p:blipFill rotWithShape="1">
          <a:blip r:embed="rId7">
            <a:alphaModFix/>
          </a:blip>
          <a:srcRect b="0" l="8295" r="4351" t="3738"/>
          <a:stretch/>
        </p:blipFill>
        <p:spPr>
          <a:xfrm>
            <a:off x="4716360" y="4754880"/>
            <a:ext cx="3024360" cy="1742760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35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588" name="Google Shape;588;p35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589" name="Google Shape;589;p35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35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35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sz="20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UNTITL~7" id="592" name="Google Shape;592;p35"/>
          <p:cNvPicPr preferRelativeResize="0"/>
          <p:nvPr/>
        </p:nvPicPr>
        <p:blipFill rotWithShape="1">
          <a:blip r:embed="rId8">
            <a:alphaModFix/>
          </a:blip>
          <a:srcRect b="37153" l="39733" r="43840" t="39783"/>
          <a:stretch/>
        </p:blipFill>
        <p:spPr>
          <a:xfrm>
            <a:off x="0" y="1413000"/>
            <a:ext cx="3011400" cy="54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35"/>
          <p:cNvSpPr/>
          <p:nvPr/>
        </p:nvSpPr>
        <p:spPr>
          <a:xfrm>
            <a:off x="2133720" y="3124080"/>
            <a:ext cx="838080" cy="381240"/>
          </a:xfrm>
          <a:custGeom>
            <a:rect b="b" l="l" r="r" t="t"/>
            <a:pathLst>
              <a:path extrusionOk="0" h="1061" w="2330">
                <a:moveTo>
                  <a:pt x="2329" y="265"/>
                </a:moveTo>
                <a:lnTo>
                  <a:pt x="582" y="265"/>
                </a:lnTo>
                <a:lnTo>
                  <a:pt x="582" y="0"/>
                </a:lnTo>
                <a:lnTo>
                  <a:pt x="0" y="530"/>
                </a:lnTo>
                <a:lnTo>
                  <a:pt x="582" y="1060"/>
                </a:lnTo>
                <a:lnTo>
                  <a:pt x="582" y="795"/>
                </a:lnTo>
                <a:lnTo>
                  <a:pt x="2329" y="795"/>
                </a:lnTo>
                <a:lnTo>
                  <a:pt x="2329" y="265"/>
                </a:lnTo>
              </a:path>
            </a:pathLst>
          </a:custGeom>
          <a:solidFill>
            <a:srgbClr val="0000FF"/>
          </a:solidFill>
          <a:ln>
            <a:noFill/>
          </a:ln>
        </p:spPr>
      </p:sp>
      <p:sp>
        <p:nvSpPr>
          <p:cNvPr id="594" name="Google Shape;594;p35"/>
          <p:cNvSpPr/>
          <p:nvPr/>
        </p:nvSpPr>
        <p:spPr>
          <a:xfrm>
            <a:off x="2955960" y="3086280"/>
            <a:ext cx="1778040" cy="36828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Stretch receptor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5" name="Google Shape;595;p35"/>
          <p:cNvSpPr/>
          <p:nvPr/>
        </p:nvSpPr>
        <p:spPr>
          <a:xfrm>
            <a:off x="8077320" y="1447920"/>
            <a:ext cx="685800" cy="533160"/>
          </a:xfrm>
          <a:custGeom>
            <a:rect b="b" l="l" r="r" t="t"/>
            <a:pathLst>
              <a:path extrusionOk="0" h="1483" w="1907">
                <a:moveTo>
                  <a:pt x="0" y="0"/>
                </a:moveTo>
                <a:lnTo>
                  <a:pt x="1906" y="0"/>
                </a:lnTo>
                <a:lnTo>
                  <a:pt x="1906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906" y="0"/>
                </a:lnTo>
                <a:lnTo>
                  <a:pt x="1809" y="96"/>
                </a:lnTo>
                <a:lnTo>
                  <a:pt x="96" y="96"/>
                </a:lnTo>
                <a:lnTo>
                  <a:pt x="0" y="0"/>
                </a:lnTo>
                <a:moveTo>
                  <a:pt x="1906" y="0"/>
                </a:moveTo>
                <a:lnTo>
                  <a:pt x="1906" y="1482"/>
                </a:lnTo>
                <a:lnTo>
                  <a:pt x="1809" y="1385"/>
                </a:lnTo>
                <a:lnTo>
                  <a:pt x="1809" y="96"/>
                </a:lnTo>
                <a:lnTo>
                  <a:pt x="1906" y="0"/>
                </a:lnTo>
                <a:moveTo>
                  <a:pt x="1906" y="1482"/>
                </a:moveTo>
                <a:lnTo>
                  <a:pt x="0" y="1482"/>
                </a:lnTo>
                <a:lnTo>
                  <a:pt x="96" y="1385"/>
                </a:lnTo>
                <a:lnTo>
                  <a:pt x="1809" y="1385"/>
                </a:lnTo>
                <a:lnTo>
                  <a:pt x="1906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472" y="576"/>
                </a:moveTo>
                <a:lnTo>
                  <a:pt x="776" y="576"/>
                </a:lnTo>
                <a:lnTo>
                  <a:pt x="1079" y="260"/>
                </a:lnTo>
                <a:lnTo>
                  <a:pt x="1079" y="1221"/>
                </a:lnTo>
                <a:lnTo>
                  <a:pt x="776" y="905"/>
                </a:lnTo>
                <a:lnTo>
                  <a:pt x="472" y="905"/>
                </a:lnTo>
                <a:lnTo>
                  <a:pt x="472" y="576"/>
                </a:lnTo>
                <a:moveTo>
                  <a:pt x="1193" y="741"/>
                </a:moveTo>
                <a:lnTo>
                  <a:pt x="1433" y="741"/>
                </a:lnTo>
                <a:moveTo>
                  <a:pt x="1193" y="576"/>
                </a:moveTo>
                <a:lnTo>
                  <a:pt x="1433" y="386"/>
                </a:lnTo>
                <a:moveTo>
                  <a:pt x="1193" y="905"/>
                </a:moveTo>
                <a:lnTo>
                  <a:pt x="1433" y="1095"/>
                </a:lnTo>
              </a:path>
            </a:pathLst>
          </a:custGeom>
          <a:solidFill>
            <a:srgbClr val="0000FF"/>
          </a:solidFill>
          <a:ln>
            <a:noFill/>
          </a:ln>
        </p:spPr>
      </p:sp>
      <p:sp>
        <p:nvSpPr>
          <p:cNvPr id="596" name="Google Shape;596;p35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7" name="Google Shape;597;p35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8" name="Google Shape;598;p35"/>
          <p:cNvSpPr/>
          <p:nvPr/>
        </p:nvSpPr>
        <p:spPr>
          <a:xfrm>
            <a:off x="8001000" y="152280"/>
            <a:ext cx="95040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15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9" name="Google Shape;599;p35"/>
          <p:cNvSpPr/>
          <p:nvPr/>
        </p:nvSpPr>
        <p:spPr>
          <a:xfrm>
            <a:off x="2986920" y="6399720"/>
            <a:ext cx="2681640" cy="459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(Ross and Romrell, 1989).</a:t>
            </a:r>
            <a:r>
              <a:rPr b="0" lang="en-US" sz="2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0" name="Google Shape;600;p35"/>
          <p:cNvSpPr/>
          <p:nvPr/>
        </p:nvSpPr>
        <p:spPr>
          <a:xfrm>
            <a:off x="3322800" y="1003320"/>
            <a:ext cx="4175280" cy="210564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number of small specialised </a:t>
            </a:r>
            <a:r>
              <a:rPr b="1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intrafusal muscle fibres</a:t>
            </a: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(nuclear bag fibres and nuclear chain fibres) are surrounded by a capsule of connective tissue </a:t>
            </a:r>
            <a:r>
              <a:rPr b="0" lang="en-US" sz="1800" strike="noStrike">
                <a:solidFill>
                  <a:srgbClr val="FF3333"/>
                </a:solidFill>
                <a:latin typeface="Arial"/>
                <a:ea typeface="Arial"/>
                <a:cs typeface="Arial"/>
                <a:sym typeface="Arial"/>
              </a:rPr>
              <a:t>(function of this capsule: is to  tell the brain how far  the muscle is stretched)</a:t>
            </a: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.</a:t>
            </a:r>
            <a:r>
              <a:rPr b="0" lang="en-US" sz="2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zoom dir="out"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36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606" name="Google Shape;606;p36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607" name="Google Shape;607;p36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608" name="Google Shape;608;p36"/>
          <p:cNvGraphicFramePr/>
          <p:nvPr/>
        </p:nvGraphicFramePr>
        <p:xfrm>
          <a:off x="341280" y="358920"/>
          <a:ext cx="7367760" cy="6130800"/>
        </p:xfrm>
        <a:graphic>
          <a:graphicData uri="http://schemas.openxmlformats.org/presentationml/2006/ole">
            <mc:AlternateContent>
              <mc:Choice Requires="v">
                <p:oleObj r:id="rId4" imgH="6130800" imgW="7367760" spid="_x0000_s1">
                  <p:embed/>
                </p:oleObj>
              </mc:Choice>
              <mc:Fallback>
                <p:oleObj r:id="rId5" imgH="6130800" imgW="7367760">
                  <p:embed/>
                  <p:pic>
                    <p:nvPicPr>
                      <p:cNvPr id="608" name="Google Shape;608;p36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41280" y="358920"/>
                        <a:ext cx="7367760" cy="613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9" name="Google Shape;609;p36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36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sz="20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UNTIT~14" id="611" name="Google Shape;611;p36"/>
          <p:cNvPicPr preferRelativeResize="0"/>
          <p:nvPr/>
        </p:nvPicPr>
        <p:blipFill rotWithShape="1">
          <a:blip r:embed="rId7">
            <a:alphaModFix/>
          </a:blip>
          <a:srcRect b="2984" l="0" r="0" t="1432"/>
          <a:stretch/>
        </p:blipFill>
        <p:spPr>
          <a:xfrm>
            <a:off x="0" y="1600200"/>
            <a:ext cx="7543800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36"/>
          <p:cNvSpPr/>
          <p:nvPr/>
        </p:nvSpPr>
        <p:spPr>
          <a:xfrm>
            <a:off x="5105520" y="2514600"/>
            <a:ext cx="761760" cy="304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36"/>
          <p:cNvSpPr/>
          <p:nvPr/>
        </p:nvSpPr>
        <p:spPr>
          <a:xfrm>
            <a:off x="3352680" y="2590920"/>
            <a:ext cx="9144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36"/>
          <p:cNvSpPr/>
          <p:nvPr/>
        </p:nvSpPr>
        <p:spPr>
          <a:xfrm>
            <a:off x="304920" y="2819520"/>
            <a:ext cx="914400" cy="304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36"/>
          <p:cNvSpPr/>
          <p:nvPr/>
        </p:nvSpPr>
        <p:spPr>
          <a:xfrm>
            <a:off x="3352680" y="2438280"/>
            <a:ext cx="1287000" cy="36828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Perimysium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6" name="Google Shape;616;p36"/>
          <p:cNvSpPr/>
          <p:nvPr/>
        </p:nvSpPr>
        <p:spPr>
          <a:xfrm>
            <a:off x="5029200" y="2514600"/>
            <a:ext cx="1236960" cy="36828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33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Epimysium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7" name="Google Shape;617;p36"/>
          <p:cNvSpPr/>
          <p:nvPr/>
        </p:nvSpPr>
        <p:spPr>
          <a:xfrm>
            <a:off x="0" y="2819520"/>
            <a:ext cx="1401480" cy="36828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9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Endomysium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8" name="Google Shape;618;p36"/>
          <p:cNvSpPr/>
          <p:nvPr/>
        </p:nvSpPr>
        <p:spPr>
          <a:xfrm>
            <a:off x="8077320" y="1447920"/>
            <a:ext cx="685800" cy="533160"/>
          </a:xfrm>
          <a:custGeom>
            <a:rect b="b" l="l" r="r" t="t"/>
            <a:pathLst>
              <a:path extrusionOk="0" h="1483" w="1907">
                <a:moveTo>
                  <a:pt x="0" y="0"/>
                </a:moveTo>
                <a:lnTo>
                  <a:pt x="1906" y="0"/>
                </a:lnTo>
                <a:lnTo>
                  <a:pt x="1906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906" y="0"/>
                </a:lnTo>
                <a:lnTo>
                  <a:pt x="1809" y="96"/>
                </a:lnTo>
                <a:lnTo>
                  <a:pt x="96" y="96"/>
                </a:lnTo>
                <a:lnTo>
                  <a:pt x="0" y="0"/>
                </a:lnTo>
                <a:moveTo>
                  <a:pt x="1906" y="0"/>
                </a:moveTo>
                <a:lnTo>
                  <a:pt x="1906" y="1482"/>
                </a:lnTo>
                <a:lnTo>
                  <a:pt x="1809" y="1385"/>
                </a:lnTo>
                <a:lnTo>
                  <a:pt x="1809" y="96"/>
                </a:lnTo>
                <a:lnTo>
                  <a:pt x="1906" y="0"/>
                </a:lnTo>
                <a:moveTo>
                  <a:pt x="1906" y="1482"/>
                </a:moveTo>
                <a:lnTo>
                  <a:pt x="0" y="1482"/>
                </a:lnTo>
                <a:lnTo>
                  <a:pt x="96" y="1385"/>
                </a:lnTo>
                <a:lnTo>
                  <a:pt x="1809" y="1385"/>
                </a:lnTo>
                <a:lnTo>
                  <a:pt x="1906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472" y="576"/>
                </a:moveTo>
                <a:lnTo>
                  <a:pt x="776" y="576"/>
                </a:lnTo>
                <a:lnTo>
                  <a:pt x="1079" y="260"/>
                </a:lnTo>
                <a:lnTo>
                  <a:pt x="1079" y="1221"/>
                </a:lnTo>
                <a:lnTo>
                  <a:pt x="776" y="905"/>
                </a:lnTo>
                <a:lnTo>
                  <a:pt x="472" y="905"/>
                </a:lnTo>
                <a:lnTo>
                  <a:pt x="472" y="576"/>
                </a:lnTo>
                <a:moveTo>
                  <a:pt x="1193" y="741"/>
                </a:moveTo>
                <a:lnTo>
                  <a:pt x="1433" y="741"/>
                </a:lnTo>
                <a:moveTo>
                  <a:pt x="1193" y="576"/>
                </a:moveTo>
                <a:lnTo>
                  <a:pt x="1433" y="386"/>
                </a:lnTo>
                <a:moveTo>
                  <a:pt x="1193" y="905"/>
                </a:moveTo>
                <a:lnTo>
                  <a:pt x="1433" y="1095"/>
                </a:lnTo>
              </a:path>
            </a:pathLst>
          </a:custGeom>
          <a:solidFill>
            <a:srgbClr val="0000FF"/>
          </a:solidFill>
          <a:ln>
            <a:noFill/>
          </a:ln>
        </p:spPr>
      </p:sp>
      <p:sp>
        <p:nvSpPr>
          <p:cNvPr id="619" name="Google Shape;619;p36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0" name="Google Shape;620;p36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1" name="Google Shape;621;p36"/>
          <p:cNvSpPr/>
          <p:nvPr/>
        </p:nvSpPr>
        <p:spPr>
          <a:xfrm>
            <a:off x="8001000" y="152280"/>
            <a:ext cx="95040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19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2" name="Google Shape;622;p36"/>
          <p:cNvSpPr/>
          <p:nvPr/>
        </p:nvSpPr>
        <p:spPr>
          <a:xfrm>
            <a:off x="5146560" y="1627920"/>
            <a:ext cx="2302200" cy="368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(Junqueira et al, 1986).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image089" id="623" name="Google Shape;623;p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1571760"/>
            <a:ext cx="7596360" cy="5286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zoom dir="out"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 of Epimysium " id="628" name="Google Shape;62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92280"/>
            <a:ext cx="5219640" cy="54007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c_ch09_fig01" id="629" name="Google Shape;62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64000" y="1341360"/>
            <a:ext cx="3629160" cy="4608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zoom dir="out"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38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635" name="Google Shape;635;p38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636" name="Google Shape;636;p38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637" name="Google Shape;637;p38"/>
          <p:cNvGraphicFramePr/>
          <p:nvPr/>
        </p:nvGraphicFramePr>
        <p:xfrm>
          <a:off x="179280" y="208080"/>
          <a:ext cx="7094520" cy="6372000"/>
        </p:xfrm>
        <a:graphic>
          <a:graphicData uri="http://schemas.openxmlformats.org/presentationml/2006/ole">
            <mc:AlternateContent>
              <mc:Choice Requires="v">
                <p:oleObj r:id="rId4" imgH="6372000" imgW="7094520" spid="_x0000_s1">
                  <p:embed/>
                </p:oleObj>
              </mc:Choice>
              <mc:Fallback>
                <p:oleObj r:id="rId5" imgH="6372000" imgW="7094520">
                  <p:embed/>
                  <p:pic>
                    <p:nvPicPr>
                      <p:cNvPr id="637" name="Google Shape;637;p38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79280" y="208080"/>
                        <a:ext cx="7094520" cy="63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8" name="Google Shape;638;p38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38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sz="20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0" name="Google Shape;640;p38"/>
          <p:cNvSpPr/>
          <p:nvPr/>
        </p:nvSpPr>
        <p:spPr>
          <a:xfrm>
            <a:off x="8077320" y="1447920"/>
            <a:ext cx="685800" cy="533160"/>
          </a:xfrm>
          <a:custGeom>
            <a:rect b="b" l="l" r="r" t="t"/>
            <a:pathLst>
              <a:path extrusionOk="0" h="1483" w="1907">
                <a:moveTo>
                  <a:pt x="0" y="0"/>
                </a:moveTo>
                <a:lnTo>
                  <a:pt x="1906" y="0"/>
                </a:lnTo>
                <a:lnTo>
                  <a:pt x="1906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906" y="0"/>
                </a:lnTo>
                <a:lnTo>
                  <a:pt x="1809" y="96"/>
                </a:lnTo>
                <a:lnTo>
                  <a:pt x="96" y="96"/>
                </a:lnTo>
                <a:lnTo>
                  <a:pt x="0" y="0"/>
                </a:lnTo>
                <a:moveTo>
                  <a:pt x="1906" y="0"/>
                </a:moveTo>
                <a:lnTo>
                  <a:pt x="1906" y="1482"/>
                </a:lnTo>
                <a:lnTo>
                  <a:pt x="1809" y="1385"/>
                </a:lnTo>
                <a:lnTo>
                  <a:pt x="1809" y="96"/>
                </a:lnTo>
                <a:lnTo>
                  <a:pt x="1906" y="0"/>
                </a:lnTo>
                <a:moveTo>
                  <a:pt x="1906" y="1482"/>
                </a:moveTo>
                <a:lnTo>
                  <a:pt x="0" y="1482"/>
                </a:lnTo>
                <a:lnTo>
                  <a:pt x="96" y="1385"/>
                </a:lnTo>
                <a:lnTo>
                  <a:pt x="1809" y="1385"/>
                </a:lnTo>
                <a:lnTo>
                  <a:pt x="1906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472" y="576"/>
                </a:moveTo>
                <a:lnTo>
                  <a:pt x="776" y="576"/>
                </a:lnTo>
                <a:lnTo>
                  <a:pt x="1079" y="260"/>
                </a:lnTo>
                <a:lnTo>
                  <a:pt x="1079" y="1221"/>
                </a:lnTo>
                <a:lnTo>
                  <a:pt x="776" y="905"/>
                </a:lnTo>
                <a:lnTo>
                  <a:pt x="472" y="905"/>
                </a:lnTo>
                <a:lnTo>
                  <a:pt x="472" y="576"/>
                </a:lnTo>
                <a:moveTo>
                  <a:pt x="1193" y="741"/>
                </a:moveTo>
                <a:lnTo>
                  <a:pt x="1433" y="741"/>
                </a:lnTo>
                <a:moveTo>
                  <a:pt x="1193" y="576"/>
                </a:moveTo>
                <a:lnTo>
                  <a:pt x="1433" y="386"/>
                </a:lnTo>
                <a:moveTo>
                  <a:pt x="1193" y="905"/>
                </a:moveTo>
                <a:lnTo>
                  <a:pt x="1433" y="1095"/>
                </a:lnTo>
              </a:path>
            </a:pathLst>
          </a:custGeom>
          <a:solidFill>
            <a:srgbClr val="0000FF"/>
          </a:solidFill>
          <a:ln>
            <a:noFill/>
          </a:ln>
        </p:spPr>
      </p:sp>
      <p:sp>
        <p:nvSpPr>
          <p:cNvPr id="641" name="Google Shape;641;p38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2" name="Google Shape;642;p38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3" name="Google Shape;643;p38"/>
          <p:cNvSpPr/>
          <p:nvPr/>
        </p:nvSpPr>
        <p:spPr>
          <a:xfrm>
            <a:off x="8001000" y="152280"/>
            <a:ext cx="95040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20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644" name="Google Shape;644;p38"/>
          <p:cNvGrpSpPr/>
          <p:nvPr/>
        </p:nvGrpSpPr>
        <p:grpSpPr>
          <a:xfrm>
            <a:off x="0" y="4005360"/>
            <a:ext cx="7696080" cy="2852280"/>
            <a:chOff x="0" y="4005360"/>
            <a:chExt cx="7696080" cy="2852280"/>
          </a:xfrm>
        </p:grpSpPr>
        <p:pic>
          <p:nvPicPr>
            <p:cNvPr descr="UNTITL~9" id="645" name="Google Shape;645;p38"/>
            <p:cNvPicPr preferRelativeResize="0"/>
            <p:nvPr/>
          </p:nvPicPr>
          <p:blipFill rotWithShape="1">
            <a:blip r:embed="rId7">
              <a:alphaModFix/>
            </a:blip>
            <a:srcRect b="29017" l="12097" r="4566" t="37628"/>
            <a:stretch/>
          </p:blipFill>
          <p:spPr>
            <a:xfrm>
              <a:off x="0" y="4005360"/>
              <a:ext cx="7696080" cy="2852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6" name="Google Shape;646;p38"/>
            <p:cNvSpPr/>
            <p:nvPr/>
          </p:nvSpPr>
          <p:spPr>
            <a:xfrm>
              <a:off x="6516720" y="4005360"/>
              <a:ext cx="1150920" cy="4939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ransition spd="slow">
    <p:zoom dir="out"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RD-M~1" id="651" name="Google Shape;651;p39"/>
          <p:cNvPicPr preferRelativeResize="0"/>
          <p:nvPr/>
        </p:nvPicPr>
        <p:blipFill rotWithShape="1">
          <a:blip r:embed="rId3">
            <a:alphaModFix/>
          </a:blip>
          <a:srcRect b="3505" l="5757" r="5696" t="3506"/>
          <a:stretch/>
        </p:blipFill>
        <p:spPr>
          <a:xfrm>
            <a:off x="0" y="0"/>
            <a:ext cx="448452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39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653" name="Google Shape;653;p39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654" name="Google Shape;654;p39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39"/>
          <p:cNvSpPr/>
          <p:nvPr/>
        </p:nvSpPr>
        <p:spPr>
          <a:xfrm>
            <a:off x="4556160" y="38160"/>
            <a:ext cx="3291120" cy="173988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is cardiac muscle. Notice the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centrally placed nuclei and the 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cross bridges linking fibers. 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Between lie endomysium and 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capillaries. The </a:t>
            </a:r>
            <a:r>
              <a:rPr b="0" lang="en-US" sz="1800" strike="noStrik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←</a:t>
            </a: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indicate the 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intercalated discs.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6" name="Google Shape;656;p39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39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sz="20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8" name="Google Shape;658;p39"/>
          <p:cNvSpPr/>
          <p:nvPr/>
        </p:nvSpPr>
        <p:spPr>
          <a:xfrm>
            <a:off x="8077320" y="1447920"/>
            <a:ext cx="685800" cy="533160"/>
          </a:xfrm>
          <a:custGeom>
            <a:rect b="b" l="l" r="r" t="t"/>
            <a:pathLst>
              <a:path extrusionOk="0" h="1483" w="1907">
                <a:moveTo>
                  <a:pt x="0" y="0"/>
                </a:moveTo>
                <a:lnTo>
                  <a:pt x="1906" y="0"/>
                </a:lnTo>
                <a:lnTo>
                  <a:pt x="1906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906" y="0"/>
                </a:lnTo>
                <a:lnTo>
                  <a:pt x="1809" y="96"/>
                </a:lnTo>
                <a:lnTo>
                  <a:pt x="96" y="96"/>
                </a:lnTo>
                <a:lnTo>
                  <a:pt x="0" y="0"/>
                </a:lnTo>
                <a:moveTo>
                  <a:pt x="1906" y="0"/>
                </a:moveTo>
                <a:lnTo>
                  <a:pt x="1906" y="1482"/>
                </a:lnTo>
                <a:lnTo>
                  <a:pt x="1809" y="1385"/>
                </a:lnTo>
                <a:lnTo>
                  <a:pt x="1809" y="96"/>
                </a:lnTo>
                <a:lnTo>
                  <a:pt x="1906" y="0"/>
                </a:lnTo>
                <a:moveTo>
                  <a:pt x="1906" y="1482"/>
                </a:moveTo>
                <a:lnTo>
                  <a:pt x="0" y="1482"/>
                </a:lnTo>
                <a:lnTo>
                  <a:pt x="96" y="1385"/>
                </a:lnTo>
                <a:lnTo>
                  <a:pt x="1809" y="1385"/>
                </a:lnTo>
                <a:lnTo>
                  <a:pt x="1906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472" y="576"/>
                </a:moveTo>
                <a:lnTo>
                  <a:pt x="776" y="576"/>
                </a:lnTo>
                <a:lnTo>
                  <a:pt x="1079" y="260"/>
                </a:lnTo>
                <a:lnTo>
                  <a:pt x="1079" y="1221"/>
                </a:lnTo>
                <a:lnTo>
                  <a:pt x="776" y="905"/>
                </a:lnTo>
                <a:lnTo>
                  <a:pt x="472" y="905"/>
                </a:lnTo>
                <a:lnTo>
                  <a:pt x="472" y="576"/>
                </a:lnTo>
                <a:moveTo>
                  <a:pt x="1193" y="741"/>
                </a:moveTo>
                <a:lnTo>
                  <a:pt x="1433" y="741"/>
                </a:lnTo>
                <a:moveTo>
                  <a:pt x="1193" y="576"/>
                </a:moveTo>
                <a:lnTo>
                  <a:pt x="1433" y="386"/>
                </a:lnTo>
                <a:moveTo>
                  <a:pt x="1193" y="905"/>
                </a:moveTo>
                <a:lnTo>
                  <a:pt x="1433" y="1095"/>
                </a:lnTo>
              </a:path>
            </a:pathLst>
          </a:custGeom>
          <a:solidFill>
            <a:srgbClr val="0000FF"/>
          </a:solidFill>
          <a:ln>
            <a:noFill/>
          </a:ln>
        </p:spPr>
      </p:sp>
      <p:sp>
        <p:nvSpPr>
          <p:cNvPr id="659" name="Google Shape;659;p39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0" name="Google Shape;660;p39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1" name="Google Shape;661;p39"/>
          <p:cNvSpPr/>
          <p:nvPr/>
        </p:nvSpPr>
        <p:spPr>
          <a:xfrm>
            <a:off x="8001000" y="152280"/>
            <a:ext cx="95040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26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2" name="Google Shape;662;p39"/>
          <p:cNvSpPr/>
          <p:nvPr/>
        </p:nvSpPr>
        <p:spPr>
          <a:xfrm>
            <a:off x="4499640" y="6399720"/>
            <a:ext cx="2681640" cy="459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(Ross and Romrell, 1989).</a:t>
            </a:r>
            <a:r>
              <a:rPr b="0" lang="en-US" sz="2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zoom dir="out"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40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668" name="Google Shape;668;p40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669" name="Google Shape;669;p40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ARDIAC1" id="670" name="Google Shape;670;p40"/>
          <p:cNvPicPr preferRelativeResize="0"/>
          <p:nvPr/>
        </p:nvPicPr>
        <p:blipFill rotWithShape="1">
          <a:blip r:embed="rId3">
            <a:alphaModFix/>
          </a:blip>
          <a:srcRect b="0" l="2887" r="0" t="1917"/>
          <a:stretch/>
        </p:blipFill>
        <p:spPr>
          <a:xfrm>
            <a:off x="0" y="0"/>
            <a:ext cx="7696080" cy="5837400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40"/>
          <p:cNvSpPr/>
          <p:nvPr/>
        </p:nvSpPr>
        <p:spPr>
          <a:xfrm>
            <a:off x="2209680" y="1219320"/>
            <a:ext cx="976320" cy="228600"/>
          </a:xfrm>
          <a:custGeom>
            <a:rect b="b" l="l" r="r" t="t"/>
            <a:pathLst>
              <a:path extrusionOk="0" h="637" w="2714">
                <a:moveTo>
                  <a:pt x="2713" y="159"/>
                </a:moveTo>
                <a:lnTo>
                  <a:pt x="678" y="159"/>
                </a:lnTo>
                <a:lnTo>
                  <a:pt x="678" y="0"/>
                </a:lnTo>
                <a:lnTo>
                  <a:pt x="0" y="318"/>
                </a:lnTo>
                <a:lnTo>
                  <a:pt x="678" y="636"/>
                </a:lnTo>
                <a:lnTo>
                  <a:pt x="678" y="477"/>
                </a:lnTo>
                <a:lnTo>
                  <a:pt x="2713" y="477"/>
                </a:lnTo>
                <a:lnTo>
                  <a:pt x="2713" y="159"/>
                </a:lnTo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72" name="Google Shape;672;p40"/>
          <p:cNvSpPr/>
          <p:nvPr/>
        </p:nvSpPr>
        <p:spPr>
          <a:xfrm>
            <a:off x="2057400" y="4876920"/>
            <a:ext cx="976320" cy="228600"/>
          </a:xfrm>
          <a:custGeom>
            <a:rect b="b" l="l" r="r" t="t"/>
            <a:pathLst>
              <a:path extrusionOk="0" h="637" w="2714">
                <a:moveTo>
                  <a:pt x="2713" y="159"/>
                </a:moveTo>
                <a:lnTo>
                  <a:pt x="678" y="159"/>
                </a:lnTo>
                <a:lnTo>
                  <a:pt x="678" y="0"/>
                </a:lnTo>
                <a:lnTo>
                  <a:pt x="0" y="318"/>
                </a:lnTo>
                <a:lnTo>
                  <a:pt x="678" y="636"/>
                </a:lnTo>
                <a:lnTo>
                  <a:pt x="678" y="477"/>
                </a:lnTo>
                <a:lnTo>
                  <a:pt x="2713" y="477"/>
                </a:lnTo>
                <a:lnTo>
                  <a:pt x="2713" y="159"/>
                </a:lnTo>
              </a:path>
            </a:pathLst>
          </a:custGeom>
          <a:solidFill>
            <a:srgbClr val="FF0000"/>
          </a:solidFill>
          <a:ln>
            <a:noFill/>
          </a:ln>
        </p:spPr>
      </p:sp>
      <p:sp>
        <p:nvSpPr>
          <p:cNvPr id="673" name="Google Shape;673;p40"/>
          <p:cNvSpPr/>
          <p:nvPr/>
        </p:nvSpPr>
        <p:spPr>
          <a:xfrm rot="-752400">
            <a:off x="3733920" y="3428640"/>
            <a:ext cx="976320" cy="152280"/>
          </a:xfrm>
          <a:custGeom>
            <a:rect b="b" l="l" r="r" t="t"/>
            <a:pathLst>
              <a:path extrusionOk="0" h="425" w="2715">
                <a:moveTo>
                  <a:pt x="2714" y="105"/>
                </a:moveTo>
                <a:lnTo>
                  <a:pt x="678" y="106"/>
                </a:lnTo>
                <a:lnTo>
                  <a:pt x="679" y="0"/>
                </a:lnTo>
                <a:lnTo>
                  <a:pt x="0" y="212"/>
                </a:lnTo>
                <a:lnTo>
                  <a:pt x="679" y="424"/>
                </a:lnTo>
                <a:lnTo>
                  <a:pt x="679" y="318"/>
                </a:lnTo>
                <a:lnTo>
                  <a:pt x="2714" y="317"/>
                </a:lnTo>
                <a:lnTo>
                  <a:pt x="2714" y="105"/>
                </a:lnTo>
              </a:path>
            </a:pathLst>
          </a:custGeom>
          <a:solidFill>
            <a:srgbClr val="3333CC"/>
          </a:solidFill>
          <a:ln>
            <a:noFill/>
          </a:ln>
        </p:spPr>
      </p:sp>
      <p:sp>
        <p:nvSpPr>
          <p:cNvPr id="674" name="Google Shape;674;p40"/>
          <p:cNvSpPr/>
          <p:nvPr/>
        </p:nvSpPr>
        <p:spPr>
          <a:xfrm rot="-752400">
            <a:off x="3733560" y="3580920"/>
            <a:ext cx="976320" cy="152640"/>
          </a:xfrm>
          <a:custGeom>
            <a:rect b="b" l="l" r="r" t="t"/>
            <a:pathLst>
              <a:path extrusionOk="0" h="426" w="2715">
                <a:moveTo>
                  <a:pt x="2713" y="105"/>
                </a:moveTo>
                <a:lnTo>
                  <a:pt x="678" y="106"/>
                </a:lnTo>
                <a:lnTo>
                  <a:pt x="678" y="0"/>
                </a:lnTo>
                <a:lnTo>
                  <a:pt x="0" y="212"/>
                </a:lnTo>
                <a:lnTo>
                  <a:pt x="678" y="425"/>
                </a:lnTo>
                <a:lnTo>
                  <a:pt x="678" y="318"/>
                </a:lnTo>
                <a:lnTo>
                  <a:pt x="2714" y="317"/>
                </a:lnTo>
                <a:lnTo>
                  <a:pt x="2713" y="105"/>
                </a:lnTo>
              </a:path>
            </a:pathLst>
          </a:custGeom>
          <a:solidFill>
            <a:srgbClr val="3333CC"/>
          </a:solidFill>
          <a:ln>
            <a:noFill/>
          </a:ln>
        </p:spPr>
      </p:sp>
      <p:sp>
        <p:nvSpPr>
          <p:cNvPr id="675" name="Google Shape;675;p40"/>
          <p:cNvSpPr/>
          <p:nvPr/>
        </p:nvSpPr>
        <p:spPr>
          <a:xfrm rot="-752400">
            <a:off x="3809520" y="3809520"/>
            <a:ext cx="976320" cy="152640"/>
          </a:xfrm>
          <a:custGeom>
            <a:rect b="b" l="l" r="r" t="t"/>
            <a:pathLst>
              <a:path extrusionOk="0" h="426" w="2714">
                <a:moveTo>
                  <a:pt x="2713" y="105"/>
                </a:moveTo>
                <a:lnTo>
                  <a:pt x="677" y="107"/>
                </a:lnTo>
                <a:lnTo>
                  <a:pt x="678" y="0"/>
                </a:lnTo>
                <a:lnTo>
                  <a:pt x="0" y="212"/>
                </a:lnTo>
                <a:lnTo>
                  <a:pt x="678" y="425"/>
                </a:lnTo>
                <a:lnTo>
                  <a:pt x="678" y="319"/>
                </a:lnTo>
                <a:lnTo>
                  <a:pt x="2713" y="317"/>
                </a:lnTo>
                <a:lnTo>
                  <a:pt x="2713" y="105"/>
                </a:lnTo>
              </a:path>
            </a:pathLst>
          </a:custGeom>
          <a:solidFill>
            <a:srgbClr val="3333CC"/>
          </a:solidFill>
          <a:ln>
            <a:noFill/>
          </a:ln>
        </p:spPr>
      </p:sp>
      <p:sp>
        <p:nvSpPr>
          <p:cNvPr id="676" name="Google Shape;676;p40"/>
          <p:cNvSpPr/>
          <p:nvPr/>
        </p:nvSpPr>
        <p:spPr>
          <a:xfrm rot="-752400">
            <a:off x="3886200" y="3962160"/>
            <a:ext cx="976320" cy="152280"/>
          </a:xfrm>
          <a:custGeom>
            <a:rect b="b" l="l" r="r" t="t"/>
            <a:pathLst>
              <a:path extrusionOk="0" h="425" w="2714">
                <a:moveTo>
                  <a:pt x="2713" y="105"/>
                </a:moveTo>
                <a:lnTo>
                  <a:pt x="678" y="107"/>
                </a:lnTo>
                <a:lnTo>
                  <a:pt x="678" y="0"/>
                </a:lnTo>
                <a:lnTo>
                  <a:pt x="0" y="213"/>
                </a:lnTo>
                <a:lnTo>
                  <a:pt x="678" y="424"/>
                </a:lnTo>
                <a:lnTo>
                  <a:pt x="678" y="319"/>
                </a:lnTo>
                <a:lnTo>
                  <a:pt x="2713" y="317"/>
                </a:lnTo>
                <a:lnTo>
                  <a:pt x="2713" y="105"/>
                </a:lnTo>
              </a:path>
            </a:pathLst>
          </a:custGeom>
          <a:solidFill>
            <a:srgbClr val="3333CC"/>
          </a:solidFill>
          <a:ln>
            <a:noFill/>
          </a:ln>
        </p:spPr>
      </p:sp>
      <p:sp>
        <p:nvSpPr>
          <p:cNvPr id="677" name="Google Shape;677;p40"/>
          <p:cNvSpPr/>
          <p:nvPr/>
        </p:nvSpPr>
        <p:spPr>
          <a:xfrm>
            <a:off x="-92160" y="5749920"/>
            <a:ext cx="7639560" cy="82548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is cardiac muscle. The </a:t>
            </a:r>
            <a:r>
              <a:rPr b="1" lang="en-US" sz="2400" strike="noStrike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←</a:t>
            </a: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indicate a central oval nucleus. The </a:t>
            </a:r>
            <a:r>
              <a:rPr b="1" lang="en-US" sz="2400" strike="noStrike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←</a:t>
            </a:r>
            <a:r>
              <a:rPr b="1" lang="en-US" sz="24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indicate a 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cross bridge. The </a:t>
            </a:r>
            <a:r>
              <a:rPr b="1" lang="en-US" sz="2400" strike="noStrike">
                <a:solidFill>
                  <a:srgbClr val="3333CC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←</a:t>
            </a: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indicate cross striations.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8" name="Google Shape;678;p40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40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sz="20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0" name="Google Shape;680;p40"/>
          <p:cNvSpPr/>
          <p:nvPr/>
        </p:nvSpPr>
        <p:spPr>
          <a:xfrm>
            <a:off x="8077320" y="1447920"/>
            <a:ext cx="685800" cy="533160"/>
          </a:xfrm>
          <a:custGeom>
            <a:rect b="b" l="l" r="r" t="t"/>
            <a:pathLst>
              <a:path extrusionOk="0" h="1483" w="1907">
                <a:moveTo>
                  <a:pt x="0" y="0"/>
                </a:moveTo>
                <a:lnTo>
                  <a:pt x="1906" y="0"/>
                </a:lnTo>
                <a:lnTo>
                  <a:pt x="1906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906" y="0"/>
                </a:lnTo>
                <a:lnTo>
                  <a:pt x="1809" y="96"/>
                </a:lnTo>
                <a:lnTo>
                  <a:pt x="96" y="96"/>
                </a:lnTo>
                <a:lnTo>
                  <a:pt x="0" y="0"/>
                </a:lnTo>
                <a:moveTo>
                  <a:pt x="1906" y="0"/>
                </a:moveTo>
                <a:lnTo>
                  <a:pt x="1906" y="1482"/>
                </a:lnTo>
                <a:lnTo>
                  <a:pt x="1809" y="1385"/>
                </a:lnTo>
                <a:lnTo>
                  <a:pt x="1809" y="96"/>
                </a:lnTo>
                <a:lnTo>
                  <a:pt x="1906" y="0"/>
                </a:lnTo>
                <a:moveTo>
                  <a:pt x="1906" y="1482"/>
                </a:moveTo>
                <a:lnTo>
                  <a:pt x="0" y="1482"/>
                </a:lnTo>
                <a:lnTo>
                  <a:pt x="96" y="1385"/>
                </a:lnTo>
                <a:lnTo>
                  <a:pt x="1809" y="1385"/>
                </a:lnTo>
                <a:lnTo>
                  <a:pt x="1906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472" y="576"/>
                </a:moveTo>
                <a:lnTo>
                  <a:pt x="776" y="576"/>
                </a:lnTo>
                <a:lnTo>
                  <a:pt x="1079" y="260"/>
                </a:lnTo>
                <a:lnTo>
                  <a:pt x="1079" y="1221"/>
                </a:lnTo>
                <a:lnTo>
                  <a:pt x="776" y="905"/>
                </a:lnTo>
                <a:lnTo>
                  <a:pt x="472" y="905"/>
                </a:lnTo>
                <a:lnTo>
                  <a:pt x="472" y="576"/>
                </a:lnTo>
                <a:moveTo>
                  <a:pt x="1193" y="741"/>
                </a:moveTo>
                <a:lnTo>
                  <a:pt x="1433" y="741"/>
                </a:lnTo>
                <a:moveTo>
                  <a:pt x="1193" y="576"/>
                </a:moveTo>
                <a:lnTo>
                  <a:pt x="1433" y="386"/>
                </a:lnTo>
                <a:moveTo>
                  <a:pt x="1193" y="905"/>
                </a:moveTo>
                <a:lnTo>
                  <a:pt x="1433" y="1095"/>
                </a:lnTo>
              </a:path>
            </a:pathLst>
          </a:custGeom>
          <a:solidFill>
            <a:srgbClr val="0000FF"/>
          </a:solidFill>
          <a:ln>
            <a:noFill/>
          </a:ln>
        </p:spPr>
      </p:sp>
      <p:sp>
        <p:nvSpPr>
          <p:cNvPr id="681" name="Google Shape;681;p40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2" name="Google Shape;682;p40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3" name="Google Shape;683;p40"/>
          <p:cNvSpPr/>
          <p:nvPr/>
        </p:nvSpPr>
        <p:spPr>
          <a:xfrm>
            <a:off x="8001000" y="152280"/>
            <a:ext cx="95040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27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zoom dir="out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/>
          <p:nvPr/>
        </p:nvSpPr>
        <p:spPr>
          <a:xfrm>
            <a:off x="8534520" y="5335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88" name="Google Shape;88;p4"/>
          <p:cNvSpPr/>
          <p:nvPr/>
        </p:nvSpPr>
        <p:spPr>
          <a:xfrm>
            <a:off x="7848720" y="5335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4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89" name="Google Shape;89;p4"/>
          <p:cNvSpPr/>
          <p:nvPr/>
        </p:nvSpPr>
        <p:spPr>
          <a:xfrm>
            <a:off x="7924680" y="1600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7924680" y="213372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8077320" y="990720"/>
            <a:ext cx="685800" cy="533160"/>
          </a:xfrm>
          <a:custGeom>
            <a:rect b="b" l="l" r="r" t="t"/>
            <a:pathLst>
              <a:path extrusionOk="0" h="1483" w="1907">
                <a:moveTo>
                  <a:pt x="0" y="0"/>
                </a:moveTo>
                <a:lnTo>
                  <a:pt x="1906" y="0"/>
                </a:lnTo>
                <a:lnTo>
                  <a:pt x="1906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906" y="0"/>
                </a:lnTo>
                <a:lnTo>
                  <a:pt x="1809" y="96"/>
                </a:lnTo>
                <a:lnTo>
                  <a:pt x="96" y="96"/>
                </a:lnTo>
                <a:lnTo>
                  <a:pt x="0" y="0"/>
                </a:lnTo>
                <a:moveTo>
                  <a:pt x="1906" y="0"/>
                </a:moveTo>
                <a:lnTo>
                  <a:pt x="1906" y="1482"/>
                </a:lnTo>
                <a:lnTo>
                  <a:pt x="1809" y="1385"/>
                </a:lnTo>
                <a:lnTo>
                  <a:pt x="1809" y="96"/>
                </a:lnTo>
                <a:lnTo>
                  <a:pt x="1906" y="0"/>
                </a:lnTo>
                <a:moveTo>
                  <a:pt x="1906" y="1482"/>
                </a:moveTo>
                <a:lnTo>
                  <a:pt x="0" y="1482"/>
                </a:lnTo>
                <a:lnTo>
                  <a:pt x="96" y="1385"/>
                </a:lnTo>
                <a:lnTo>
                  <a:pt x="1809" y="1385"/>
                </a:lnTo>
                <a:lnTo>
                  <a:pt x="1906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472" y="576"/>
                </a:moveTo>
                <a:lnTo>
                  <a:pt x="776" y="576"/>
                </a:lnTo>
                <a:lnTo>
                  <a:pt x="1079" y="260"/>
                </a:lnTo>
                <a:lnTo>
                  <a:pt x="1079" y="1221"/>
                </a:lnTo>
                <a:lnTo>
                  <a:pt x="776" y="905"/>
                </a:lnTo>
                <a:lnTo>
                  <a:pt x="472" y="905"/>
                </a:lnTo>
                <a:lnTo>
                  <a:pt x="472" y="576"/>
                </a:lnTo>
                <a:moveTo>
                  <a:pt x="1193" y="741"/>
                </a:moveTo>
                <a:lnTo>
                  <a:pt x="1433" y="741"/>
                </a:lnTo>
                <a:moveTo>
                  <a:pt x="1193" y="576"/>
                </a:moveTo>
                <a:lnTo>
                  <a:pt x="1433" y="386"/>
                </a:lnTo>
                <a:moveTo>
                  <a:pt x="1193" y="905"/>
                </a:moveTo>
                <a:lnTo>
                  <a:pt x="1433" y="1095"/>
                </a:lnTo>
              </a:path>
            </a:pathLst>
          </a:custGeom>
          <a:solidFill>
            <a:srgbClr val="0000FF"/>
          </a:solidFill>
          <a:ln>
            <a:noFill/>
          </a:ln>
        </p:spPr>
      </p:sp>
      <p:sp>
        <p:nvSpPr>
          <p:cNvPr id="93" name="Google Shape;93;p4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4"/>
          <p:cNvSpPr/>
          <p:nvPr/>
        </p:nvSpPr>
        <p:spPr>
          <a:xfrm>
            <a:off x="0" y="0"/>
            <a:ext cx="2544480" cy="6426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sng" cap="none" strike="noStrike">
                <a:solidFill>
                  <a:srgbClr val="009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Instructions</a:t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6705720" y="533520"/>
            <a:ext cx="976320" cy="304560"/>
          </a:xfrm>
          <a:custGeom>
            <a:rect b="b" l="l" r="r" t="t"/>
            <a:pathLst>
              <a:path extrusionOk="0" h="848" w="2714">
                <a:moveTo>
                  <a:pt x="0" y="211"/>
                </a:moveTo>
                <a:lnTo>
                  <a:pt x="2034" y="211"/>
                </a:lnTo>
                <a:lnTo>
                  <a:pt x="2034" y="0"/>
                </a:lnTo>
                <a:lnTo>
                  <a:pt x="2713" y="423"/>
                </a:lnTo>
                <a:lnTo>
                  <a:pt x="2034" y="847"/>
                </a:lnTo>
                <a:lnTo>
                  <a:pt x="2034" y="635"/>
                </a:lnTo>
                <a:lnTo>
                  <a:pt x="0" y="635"/>
                </a:lnTo>
                <a:lnTo>
                  <a:pt x="0" y="211"/>
                </a:lnTo>
              </a:path>
            </a:pathLst>
          </a:custGeom>
          <a:solidFill>
            <a:srgbClr val="3333CC"/>
          </a:solidFill>
          <a:ln>
            <a:noFill/>
          </a:ln>
        </p:spPr>
      </p:sp>
      <p:sp>
        <p:nvSpPr>
          <p:cNvPr id="96" name="Google Shape;96;p4"/>
          <p:cNvSpPr/>
          <p:nvPr/>
        </p:nvSpPr>
        <p:spPr>
          <a:xfrm>
            <a:off x="6705720" y="1066680"/>
            <a:ext cx="976320" cy="304920"/>
          </a:xfrm>
          <a:custGeom>
            <a:rect b="b" l="l" r="r" t="t"/>
            <a:pathLst>
              <a:path extrusionOk="0" h="849" w="2714">
                <a:moveTo>
                  <a:pt x="0" y="212"/>
                </a:moveTo>
                <a:lnTo>
                  <a:pt x="2034" y="212"/>
                </a:lnTo>
                <a:lnTo>
                  <a:pt x="2034" y="0"/>
                </a:lnTo>
                <a:lnTo>
                  <a:pt x="2713" y="424"/>
                </a:lnTo>
                <a:lnTo>
                  <a:pt x="2034" y="848"/>
                </a:lnTo>
                <a:lnTo>
                  <a:pt x="2034" y="636"/>
                </a:lnTo>
                <a:lnTo>
                  <a:pt x="0" y="636"/>
                </a:lnTo>
                <a:lnTo>
                  <a:pt x="0" y="212"/>
                </a:lnTo>
              </a:path>
            </a:pathLst>
          </a:custGeom>
          <a:solidFill>
            <a:srgbClr val="3333CC"/>
          </a:solidFill>
          <a:ln>
            <a:noFill/>
          </a:ln>
        </p:spPr>
      </p:sp>
      <p:sp>
        <p:nvSpPr>
          <p:cNvPr id="97" name="Google Shape;97;p4"/>
          <p:cNvSpPr/>
          <p:nvPr/>
        </p:nvSpPr>
        <p:spPr>
          <a:xfrm>
            <a:off x="6705720" y="1600200"/>
            <a:ext cx="976320" cy="304920"/>
          </a:xfrm>
          <a:custGeom>
            <a:rect b="b" l="l" r="r" t="t"/>
            <a:pathLst>
              <a:path extrusionOk="0" h="849" w="2714">
                <a:moveTo>
                  <a:pt x="0" y="212"/>
                </a:moveTo>
                <a:lnTo>
                  <a:pt x="2034" y="212"/>
                </a:lnTo>
                <a:lnTo>
                  <a:pt x="2034" y="0"/>
                </a:lnTo>
                <a:lnTo>
                  <a:pt x="2713" y="424"/>
                </a:lnTo>
                <a:lnTo>
                  <a:pt x="2034" y="848"/>
                </a:lnTo>
                <a:lnTo>
                  <a:pt x="2034" y="636"/>
                </a:lnTo>
                <a:lnTo>
                  <a:pt x="0" y="636"/>
                </a:lnTo>
                <a:lnTo>
                  <a:pt x="0" y="212"/>
                </a:lnTo>
              </a:path>
            </a:pathLst>
          </a:custGeom>
          <a:solidFill>
            <a:srgbClr val="3333CC"/>
          </a:solidFill>
          <a:ln>
            <a:noFill/>
          </a:ln>
        </p:spPr>
      </p:sp>
      <p:sp>
        <p:nvSpPr>
          <p:cNvPr id="98" name="Google Shape;98;p4"/>
          <p:cNvSpPr/>
          <p:nvPr/>
        </p:nvSpPr>
        <p:spPr>
          <a:xfrm>
            <a:off x="6705720" y="2209680"/>
            <a:ext cx="976320" cy="304920"/>
          </a:xfrm>
          <a:custGeom>
            <a:rect b="b" l="l" r="r" t="t"/>
            <a:pathLst>
              <a:path extrusionOk="0" h="849" w="2714">
                <a:moveTo>
                  <a:pt x="0" y="212"/>
                </a:moveTo>
                <a:lnTo>
                  <a:pt x="2034" y="212"/>
                </a:lnTo>
                <a:lnTo>
                  <a:pt x="2034" y="0"/>
                </a:lnTo>
                <a:lnTo>
                  <a:pt x="2713" y="424"/>
                </a:lnTo>
                <a:lnTo>
                  <a:pt x="2034" y="848"/>
                </a:lnTo>
                <a:lnTo>
                  <a:pt x="2034" y="636"/>
                </a:lnTo>
                <a:lnTo>
                  <a:pt x="0" y="636"/>
                </a:lnTo>
                <a:lnTo>
                  <a:pt x="0" y="212"/>
                </a:lnTo>
              </a:path>
            </a:pathLst>
          </a:custGeom>
          <a:solidFill>
            <a:srgbClr val="3333CC"/>
          </a:solidFill>
          <a:ln>
            <a:noFill/>
          </a:ln>
        </p:spPr>
      </p:sp>
      <p:sp>
        <p:nvSpPr>
          <p:cNvPr id="99" name="Google Shape;99;p4"/>
          <p:cNvSpPr/>
          <p:nvPr/>
        </p:nvSpPr>
        <p:spPr>
          <a:xfrm>
            <a:off x="6629400" y="6095880"/>
            <a:ext cx="976320" cy="304920"/>
          </a:xfrm>
          <a:custGeom>
            <a:rect b="b" l="l" r="r" t="t"/>
            <a:pathLst>
              <a:path extrusionOk="0" h="849" w="2714">
                <a:moveTo>
                  <a:pt x="0" y="212"/>
                </a:moveTo>
                <a:lnTo>
                  <a:pt x="2034" y="212"/>
                </a:lnTo>
                <a:lnTo>
                  <a:pt x="2034" y="0"/>
                </a:lnTo>
                <a:lnTo>
                  <a:pt x="2713" y="424"/>
                </a:lnTo>
                <a:lnTo>
                  <a:pt x="2034" y="848"/>
                </a:lnTo>
                <a:lnTo>
                  <a:pt x="2034" y="636"/>
                </a:lnTo>
                <a:lnTo>
                  <a:pt x="0" y="636"/>
                </a:lnTo>
                <a:lnTo>
                  <a:pt x="0" y="212"/>
                </a:lnTo>
              </a:path>
            </a:pathLst>
          </a:custGeom>
          <a:solidFill>
            <a:srgbClr val="3333CC"/>
          </a:solidFill>
          <a:ln>
            <a:noFill/>
          </a:ln>
        </p:spPr>
      </p:sp>
      <p:sp>
        <p:nvSpPr>
          <p:cNvPr id="100" name="Google Shape;100;p4"/>
          <p:cNvSpPr/>
          <p:nvPr/>
        </p:nvSpPr>
        <p:spPr>
          <a:xfrm>
            <a:off x="8153280" y="5181480"/>
            <a:ext cx="533520" cy="533520"/>
          </a:xfrm>
          <a:custGeom>
            <a:rect b="b" l="l" r="r" t="t"/>
            <a:pathLst>
              <a:path extrusionOk="0" h="1484" w="1484">
                <a:moveTo>
                  <a:pt x="0" y="0"/>
                </a:moveTo>
                <a:lnTo>
                  <a:pt x="1483" y="0"/>
                </a:lnTo>
                <a:lnTo>
                  <a:pt x="1483" y="1483"/>
                </a:lnTo>
                <a:lnTo>
                  <a:pt x="0" y="1483"/>
                </a:lnTo>
                <a:lnTo>
                  <a:pt x="0" y="0"/>
                </a:lnTo>
                <a:moveTo>
                  <a:pt x="0" y="0"/>
                </a:moveTo>
                <a:lnTo>
                  <a:pt x="1483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3" y="0"/>
                </a:moveTo>
                <a:lnTo>
                  <a:pt x="1483" y="1483"/>
                </a:lnTo>
                <a:lnTo>
                  <a:pt x="1386" y="1386"/>
                </a:lnTo>
                <a:lnTo>
                  <a:pt x="1386" y="96"/>
                </a:lnTo>
                <a:lnTo>
                  <a:pt x="1483" y="0"/>
                </a:lnTo>
                <a:moveTo>
                  <a:pt x="1483" y="1483"/>
                </a:moveTo>
                <a:lnTo>
                  <a:pt x="0" y="1483"/>
                </a:lnTo>
                <a:lnTo>
                  <a:pt x="96" y="1386"/>
                </a:lnTo>
                <a:lnTo>
                  <a:pt x="1386" y="1386"/>
                </a:lnTo>
                <a:lnTo>
                  <a:pt x="1483" y="1483"/>
                </a:lnTo>
                <a:moveTo>
                  <a:pt x="0" y="1483"/>
                </a:moveTo>
                <a:lnTo>
                  <a:pt x="0" y="0"/>
                </a:lnTo>
                <a:lnTo>
                  <a:pt x="96" y="96"/>
                </a:lnTo>
                <a:lnTo>
                  <a:pt x="96" y="1386"/>
                </a:lnTo>
                <a:lnTo>
                  <a:pt x="0" y="1483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4"/>
                  <a:pt x="556" y="994"/>
                  <a:pt x="627" y="994"/>
                </a:cubicBezTo>
                <a:lnTo>
                  <a:pt x="741" y="994"/>
                </a:lnTo>
                <a:cubicBezTo>
                  <a:pt x="812" y="994"/>
                  <a:pt x="867" y="944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6"/>
                  <a:pt x="741" y="1246"/>
                </a:cubicBezTo>
                <a:lnTo>
                  <a:pt x="627" y="1246"/>
                </a:lnTo>
                <a:cubicBezTo>
                  <a:pt x="437" y="1246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4"/>
          <p:cNvSpPr/>
          <p:nvPr/>
        </p:nvSpPr>
        <p:spPr>
          <a:xfrm>
            <a:off x="6705720" y="5334120"/>
            <a:ext cx="976320" cy="304560"/>
          </a:xfrm>
          <a:custGeom>
            <a:rect b="b" l="l" r="r" t="t"/>
            <a:pathLst>
              <a:path extrusionOk="0" h="848" w="2714">
                <a:moveTo>
                  <a:pt x="0" y="211"/>
                </a:moveTo>
                <a:lnTo>
                  <a:pt x="2034" y="211"/>
                </a:lnTo>
                <a:lnTo>
                  <a:pt x="2034" y="0"/>
                </a:lnTo>
                <a:lnTo>
                  <a:pt x="2713" y="423"/>
                </a:lnTo>
                <a:lnTo>
                  <a:pt x="2034" y="847"/>
                </a:lnTo>
                <a:lnTo>
                  <a:pt x="2034" y="635"/>
                </a:lnTo>
                <a:lnTo>
                  <a:pt x="0" y="635"/>
                </a:lnTo>
                <a:lnTo>
                  <a:pt x="0" y="211"/>
                </a:lnTo>
              </a:path>
            </a:pathLst>
          </a:custGeom>
          <a:solidFill>
            <a:srgbClr val="3333CC"/>
          </a:solidFill>
          <a:ln>
            <a:noFill/>
          </a:ln>
        </p:spPr>
      </p:sp>
      <p:sp>
        <p:nvSpPr>
          <p:cNvPr id="102" name="Google Shape;102;p4"/>
          <p:cNvSpPr/>
          <p:nvPr/>
        </p:nvSpPr>
        <p:spPr>
          <a:xfrm>
            <a:off x="3124080" y="457200"/>
            <a:ext cx="3437640" cy="45972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Previous slide</a:t>
            </a:r>
            <a:r>
              <a:rPr b="0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b="1" i="0" lang="en-US" sz="2400" u="none" cap="none" strike="noStrike">
                <a:solidFill>
                  <a:srgbClr val="3399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next slide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2971800" y="2247840"/>
            <a:ext cx="3216240" cy="36684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Google Shape;104;p4"/>
          <p:cNvSpPr/>
          <p:nvPr/>
        </p:nvSpPr>
        <p:spPr>
          <a:xfrm>
            <a:off x="3581280" y="1523880"/>
            <a:ext cx="3012480" cy="45972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77777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Back to the main menu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" name="Google Shape;105;p4"/>
          <p:cNvSpPr/>
          <p:nvPr/>
        </p:nvSpPr>
        <p:spPr>
          <a:xfrm>
            <a:off x="3276720" y="5181480"/>
            <a:ext cx="3233160" cy="45972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9966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Back to last viewed slide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" name="Google Shape;106;p4"/>
          <p:cNvSpPr/>
          <p:nvPr/>
        </p:nvSpPr>
        <p:spPr>
          <a:xfrm>
            <a:off x="3886200" y="5943600"/>
            <a:ext cx="2486520" cy="45972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Leave the program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7" name="Google Shape;107;p4"/>
          <p:cNvSpPr/>
          <p:nvPr/>
        </p:nvSpPr>
        <p:spPr>
          <a:xfrm>
            <a:off x="5029200" y="914400"/>
            <a:ext cx="1527840" cy="45972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Play sound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8" name="Google Shape;108;p4"/>
          <p:cNvSpPr/>
          <p:nvPr/>
        </p:nvSpPr>
        <p:spPr>
          <a:xfrm>
            <a:off x="8001000" y="152280"/>
            <a:ext cx="83592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3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" name="Google Shape;109;p4"/>
          <p:cNvSpPr/>
          <p:nvPr/>
        </p:nvSpPr>
        <p:spPr>
          <a:xfrm>
            <a:off x="6705720" y="152280"/>
            <a:ext cx="976320" cy="304920"/>
          </a:xfrm>
          <a:custGeom>
            <a:rect b="b" l="l" r="r" t="t"/>
            <a:pathLst>
              <a:path extrusionOk="0" h="849" w="2714">
                <a:moveTo>
                  <a:pt x="0" y="212"/>
                </a:moveTo>
                <a:lnTo>
                  <a:pt x="2034" y="212"/>
                </a:lnTo>
                <a:lnTo>
                  <a:pt x="2034" y="0"/>
                </a:lnTo>
                <a:lnTo>
                  <a:pt x="2713" y="424"/>
                </a:lnTo>
                <a:lnTo>
                  <a:pt x="2034" y="848"/>
                </a:lnTo>
                <a:lnTo>
                  <a:pt x="2034" y="636"/>
                </a:lnTo>
                <a:lnTo>
                  <a:pt x="0" y="636"/>
                </a:lnTo>
                <a:lnTo>
                  <a:pt x="0" y="212"/>
                </a:lnTo>
              </a:path>
            </a:pathLst>
          </a:custGeom>
          <a:solidFill>
            <a:srgbClr val="3333CC"/>
          </a:solidFill>
          <a:ln>
            <a:noFill/>
          </a:ln>
        </p:spPr>
      </p:sp>
      <p:sp>
        <p:nvSpPr>
          <p:cNvPr id="110" name="Google Shape;110;p4"/>
          <p:cNvSpPr/>
          <p:nvPr/>
        </p:nvSpPr>
        <p:spPr>
          <a:xfrm>
            <a:off x="4648320" y="0"/>
            <a:ext cx="1817640" cy="45972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number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1" name="Google Shape;111;p4"/>
          <p:cNvSpPr/>
          <p:nvPr/>
        </p:nvSpPr>
        <p:spPr>
          <a:xfrm>
            <a:off x="441360" y="2936880"/>
            <a:ext cx="2841480" cy="45972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Click        to advance.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1295280" y="30481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148"/>
                </a:moveTo>
                <a:lnTo>
                  <a:pt x="804" y="423"/>
                </a:lnTo>
                <a:lnTo>
                  <a:pt x="255" y="698"/>
                </a:lnTo>
                <a:lnTo>
                  <a:pt x="255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3" name="Google Shape;113;p4"/>
          <p:cNvSpPr/>
          <p:nvPr/>
        </p:nvSpPr>
        <p:spPr>
          <a:xfrm>
            <a:off x="4648320" y="2057400"/>
            <a:ext cx="1927080" cy="45972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slide menu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zoom dir="out"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41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689" name="Google Shape;689;p41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690" name="Google Shape;690;p41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691" name="Google Shape;691;p41"/>
          <p:cNvGraphicFramePr/>
          <p:nvPr/>
        </p:nvGraphicFramePr>
        <p:xfrm>
          <a:off x="345960" y="360360"/>
          <a:ext cx="6470640" cy="6248520"/>
        </p:xfrm>
        <a:graphic>
          <a:graphicData uri="http://schemas.openxmlformats.org/presentationml/2006/ole">
            <mc:AlternateContent>
              <mc:Choice Requires="v">
                <p:oleObj r:id="rId4" imgH="6248520" imgW="6470640" spid="_x0000_s1">
                  <p:embed/>
                </p:oleObj>
              </mc:Choice>
              <mc:Fallback>
                <p:oleObj r:id="rId5" imgH="6248520" imgW="6470640">
                  <p:embed/>
                  <p:pic>
                    <p:nvPicPr>
                      <p:cNvPr id="691" name="Google Shape;691;p41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45960" y="360360"/>
                        <a:ext cx="6470640" cy="62485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2" name="Google Shape;692;p41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41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sz="20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UNTITL~6" id="694" name="Google Shape;694;p41"/>
          <p:cNvPicPr preferRelativeResize="0"/>
          <p:nvPr/>
        </p:nvPicPr>
        <p:blipFill rotWithShape="1">
          <a:blip r:embed="rId7">
            <a:alphaModFix/>
          </a:blip>
          <a:srcRect b="3027" l="0" r="0" t="0"/>
          <a:stretch/>
        </p:blipFill>
        <p:spPr>
          <a:xfrm>
            <a:off x="684360" y="2801880"/>
            <a:ext cx="4144680" cy="4056120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41"/>
          <p:cNvSpPr/>
          <p:nvPr/>
        </p:nvSpPr>
        <p:spPr>
          <a:xfrm>
            <a:off x="8077320" y="1447920"/>
            <a:ext cx="685800" cy="533160"/>
          </a:xfrm>
          <a:custGeom>
            <a:rect b="b" l="l" r="r" t="t"/>
            <a:pathLst>
              <a:path extrusionOk="0" h="1483" w="1907">
                <a:moveTo>
                  <a:pt x="0" y="0"/>
                </a:moveTo>
                <a:lnTo>
                  <a:pt x="1906" y="0"/>
                </a:lnTo>
                <a:lnTo>
                  <a:pt x="1906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906" y="0"/>
                </a:lnTo>
                <a:lnTo>
                  <a:pt x="1809" y="96"/>
                </a:lnTo>
                <a:lnTo>
                  <a:pt x="96" y="96"/>
                </a:lnTo>
                <a:lnTo>
                  <a:pt x="0" y="0"/>
                </a:lnTo>
                <a:moveTo>
                  <a:pt x="1906" y="0"/>
                </a:moveTo>
                <a:lnTo>
                  <a:pt x="1906" y="1482"/>
                </a:lnTo>
                <a:lnTo>
                  <a:pt x="1809" y="1385"/>
                </a:lnTo>
                <a:lnTo>
                  <a:pt x="1809" y="96"/>
                </a:lnTo>
                <a:lnTo>
                  <a:pt x="1906" y="0"/>
                </a:lnTo>
                <a:moveTo>
                  <a:pt x="1906" y="1482"/>
                </a:moveTo>
                <a:lnTo>
                  <a:pt x="0" y="1482"/>
                </a:lnTo>
                <a:lnTo>
                  <a:pt x="96" y="1385"/>
                </a:lnTo>
                <a:lnTo>
                  <a:pt x="1809" y="1385"/>
                </a:lnTo>
                <a:lnTo>
                  <a:pt x="1906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472" y="576"/>
                </a:moveTo>
                <a:lnTo>
                  <a:pt x="776" y="576"/>
                </a:lnTo>
                <a:lnTo>
                  <a:pt x="1079" y="260"/>
                </a:lnTo>
                <a:lnTo>
                  <a:pt x="1079" y="1221"/>
                </a:lnTo>
                <a:lnTo>
                  <a:pt x="776" y="905"/>
                </a:lnTo>
                <a:lnTo>
                  <a:pt x="472" y="905"/>
                </a:lnTo>
                <a:lnTo>
                  <a:pt x="472" y="576"/>
                </a:lnTo>
                <a:moveTo>
                  <a:pt x="1193" y="741"/>
                </a:moveTo>
                <a:lnTo>
                  <a:pt x="1433" y="741"/>
                </a:lnTo>
                <a:moveTo>
                  <a:pt x="1193" y="576"/>
                </a:moveTo>
                <a:lnTo>
                  <a:pt x="1433" y="386"/>
                </a:lnTo>
                <a:moveTo>
                  <a:pt x="1193" y="905"/>
                </a:moveTo>
                <a:lnTo>
                  <a:pt x="1433" y="1095"/>
                </a:lnTo>
              </a:path>
            </a:pathLst>
          </a:custGeom>
          <a:solidFill>
            <a:srgbClr val="0000FF"/>
          </a:solidFill>
          <a:ln>
            <a:noFill/>
          </a:ln>
        </p:spPr>
      </p:sp>
      <p:sp>
        <p:nvSpPr>
          <p:cNvPr id="696" name="Google Shape;696;p41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7" name="Google Shape;697;p41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8" name="Google Shape;698;p41"/>
          <p:cNvSpPr/>
          <p:nvPr/>
        </p:nvSpPr>
        <p:spPr>
          <a:xfrm>
            <a:off x="8001000" y="152280"/>
            <a:ext cx="95040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21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9" name="Google Shape;699;p41"/>
          <p:cNvSpPr/>
          <p:nvPr/>
        </p:nvSpPr>
        <p:spPr>
          <a:xfrm>
            <a:off x="4858560" y="6399720"/>
            <a:ext cx="2681640" cy="459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(Ross and Romrell, 1989).</a:t>
            </a:r>
            <a:r>
              <a:rPr b="0" lang="en-US" sz="2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zoom dir="out"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TITL~6" id="704" name="Google Shape;704;p42"/>
          <p:cNvPicPr preferRelativeResize="0"/>
          <p:nvPr/>
        </p:nvPicPr>
        <p:blipFill rotWithShape="1">
          <a:blip r:embed="rId3">
            <a:alphaModFix/>
          </a:blip>
          <a:srcRect b="3027" l="3705" r="2471" t="0"/>
          <a:stretch/>
        </p:blipFill>
        <p:spPr>
          <a:xfrm>
            <a:off x="0" y="0"/>
            <a:ext cx="5364000" cy="6019920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42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42"/>
          <p:cNvSpPr/>
          <p:nvPr/>
        </p:nvSpPr>
        <p:spPr>
          <a:xfrm>
            <a:off x="5394240" y="38160"/>
            <a:ext cx="2279160" cy="228852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Identify: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 tubule</a:t>
            </a: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Sarcotubules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the sarcotubules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end on the T tubule.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level at which the 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 tubule lies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7" name="Google Shape;707;p42"/>
          <p:cNvSpPr/>
          <p:nvPr/>
        </p:nvSpPr>
        <p:spPr>
          <a:xfrm>
            <a:off x="-92160" y="2857680"/>
            <a:ext cx="1515600" cy="36828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(Sarcotubules)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8" name="Google Shape;708;p42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42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sz="20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0" name="Google Shape;710;p42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711" name="Google Shape;711;p42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712" name="Google Shape;712;p42"/>
          <p:cNvSpPr/>
          <p:nvPr/>
        </p:nvSpPr>
        <p:spPr>
          <a:xfrm>
            <a:off x="8077320" y="1447920"/>
            <a:ext cx="685800" cy="533160"/>
          </a:xfrm>
          <a:custGeom>
            <a:rect b="b" l="l" r="r" t="t"/>
            <a:pathLst>
              <a:path extrusionOk="0" h="1483" w="1907">
                <a:moveTo>
                  <a:pt x="0" y="0"/>
                </a:moveTo>
                <a:lnTo>
                  <a:pt x="1906" y="0"/>
                </a:lnTo>
                <a:lnTo>
                  <a:pt x="1906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906" y="0"/>
                </a:lnTo>
                <a:lnTo>
                  <a:pt x="1809" y="96"/>
                </a:lnTo>
                <a:lnTo>
                  <a:pt x="96" y="96"/>
                </a:lnTo>
                <a:lnTo>
                  <a:pt x="0" y="0"/>
                </a:lnTo>
                <a:moveTo>
                  <a:pt x="1906" y="0"/>
                </a:moveTo>
                <a:lnTo>
                  <a:pt x="1906" y="1482"/>
                </a:lnTo>
                <a:lnTo>
                  <a:pt x="1809" y="1385"/>
                </a:lnTo>
                <a:lnTo>
                  <a:pt x="1809" y="96"/>
                </a:lnTo>
                <a:lnTo>
                  <a:pt x="1906" y="0"/>
                </a:lnTo>
                <a:moveTo>
                  <a:pt x="1906" y="1482"/>
                </a:moveTo>
                <a:lnTo>
                  <a:pt x="0" y="1482"/>
                </a:lnTo>
                <a:lnTo>
                  <a:pt x="96" y="1385"/>
                </a:lnTo>
                <a:lnTo>
                  <a:pt x="1809" y="1385"/>
                </a:lnTo>
                <a:lnTo>
                  <a:pt x="1906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472" y="576"/>
                </a:moveTo>
                <a:lnTo>
                  <a:pt x="776" y="576"/>
                </a:lnTo>
                <a:lnTo>
                  <a:pt x="1079" y="260"/>
                </a:lnTo>
                <a:lnTo>
                  <a:pt x="1079" y="1221"/>
                </a:lnTo>
                <a:lnTo>
                  <a:pt x="776" y="905"/>
                </a:lnTo>
                <a:lnTo>
                  <a:pt x="472" y="905"/>
                </a:lnTo>
                <a:lnTo>
                  <a:pt x="472" y="576"/>
                </a:lnTo>
                <a:moveTo>
                  <a:pt x="1193" y="741"/>
                </a:moveTo>
                <a:lnTo>
                  <a:pt x="1433" y="741"/>
                </a:lnTo>
                <a:moveTo>
                  <a:pt x="1193" y="576"/>
                </a:moveTo>
                <a:lnTo>
                  <a:pt x="1433" y="386"/>
                </a:lnTo>
                <a:moveTo>
                  <a:pt x="1193" y="905"/>
                </a:moveTo>
                <a:lnTo>
                  <a:pt x="1433" y="1095"/>
                </a:lnTo>
              </a:path>
            </a:pathLst>
          </a:custGeom>
          <a:solidFill>
            <a:srgbClr val="0000FF"/>
          </a:solidFill>
          <a:ln>
            <a:noFill/>
          </a:ln>
        </p:spPr>
      </p:sp>
      <p:sp>
        <p:nvSpPr>
          <p:cNvPr id="713" name="Google Shape;713;p42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4" name="Google Shape;714;p42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5" name="Google Shape;715;p42"/>
          <p:cNvSpPr/>
          <p:nvPr/>
        </p:nvSpPr>
        <p:spPr>
          <a:xfrm>
            <a:off x="8001000" y="152280"/>
            <a:ext cx="95040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22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6" name="Google Shape;716;p42"/>
          <p:cNvSpPr/>
          <p:nvPr/>
        </p:nvSpPr>
        <p:spPr>
          <a:xfrm>
            <a:off x="-720" y="6020280"/>
            <a:ext cx="2681640" cy="459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(Ross and Romrell, 1989).</a:t>
            </a:r>
            <a:r>
              <a:rPr b="0" lang="en-US" sz="2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717" name="Google Shape;717;p42"/>
          <p:cNvGrpSpPr/>
          <p:nvPr/>
        </p:nvGrpSpPr>
        <p:grpSpPr>
          <a:xfrm>
            <a:off x="4427640" y="5661000"/>
            <a:ext cx="1008000" cy="368280"/>
            <a:chOff x="4427640" y="5661000"/>
            <a:chExt cx="1008000" cy="368280"/>
          </a:xfrm>
        </p:grpSpPr>
        <p:sp>
          <p:nvSpPr>
            <p:cNvPr id="718" name="Google Shape;718;p42"/>
            <p:cNvSpPr/>
            <p:nvPr/>
          </p:nvSpPr>
          <p:spPr>
            <a:xfrm>
              <a:off x="4427640" y="5661000"/>
              <a:ext cx="792000" cy="360360"/>
            </a:xfrm>
            <a:prstGeom prst="rect">
              <a:avLst/>
            </a:prstGeom>
            <a:noFill/>
            <a:ln cap="flat" cmpd="sng" w="57225">
              <a:solidFill>
                <a:srgbClr val="FF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42"/>
            <p:cNvSpPr/>
            <p:nvPr/>
          </p:nvSpPr>
          <p:spPr>
            <a:xfrm>
              <a:off x="4500720" y="5661000"/>
              <a:ext cx="934920" cy="36828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Diad</a:t>
              </a:r>
              <a:endParaRPr b="0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  <p:transition spd="slow">
    <p:zoom dir="out"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43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725" name="Google Shape;725;p43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726" name="Google Shape;726;p43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43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43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sz="20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UNTITL~4" id="729" name="Google Shape;729;p43"/>
          <p:cNvPicPr preferRelativeResize="0"/>
          <p:nvPr/>
        </p:nvPicPr>
        <p:blipFill rotWithShape="1">
          <a:blip r:embed="rId3">
            <a:alphaModFix/>
          </a:blip>
          <a:srcRect b="1872" l="9160" r="7771" t="0"/>
          <a:stretch/>
        </p:blipFill>
        <p:spPr>
          <a:xfrm>
            <a:off x="0" y="0"/>
            <a:ext cx="37800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TITL~6" id="730" name="Google Shape;730;p43"/>
          <p:cNvPicPr preferRelativeResize="0"/>
          <p:nvPr/>
        </p:nvPicPr>
        <p:blipFill rotWithShape="1">
          <a:blip r:embed="rId4">
            <a:alphaModFix/>
          </a:blip>
          <a:srcRect b="3027" l="2615" r="2578" t="0"/>
          <a:stretch/>
        </p:blipFill>
        <p:spPr>
          <a:xfrm>
            <a:off x="3962520" y="0"/>
            <a:ext cx="373356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43"/>
          <p:cNvSpPr/>
          <p:nvPr/>
        </p:nvSpPr>
        <p:spPr>
          <a:xfrm>
            <a:off x="-92160" y="5905440"/>
            <a:ext cx="7907400" cy="91692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Sarcoplasmic reticulum of skeletal and cardiac muscle. Notice that the T tubules lie 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 different levels in the two muscle types. (</a:t>
            </a:r>
            <a:r>
              <a:rPr b="0" lang="en-US" sz="1800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junction of A and I bands for skeletal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muscle </a:t>
            </a:r>
            <a:r>
              <a:rPr b="0" lang="en-US" sz="1800" strike="noStrike">
                <a:solidFill>
                  <a:srgbClr val="009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b="0" lang="en-US" sz="1800" strike="noStrike">
                <a:solidFill>
                  <a:srgbClr val="33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 line for cardiac </a:t>
            </a: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). Terminal cisterna absent from cardiac muscle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2" name="Google Shape;732;p43"/>
          <p:cNvSpPr/>
          <p:nvPr/>
        </p:nvSpPr>
        <p:spPr>
          <a:xfrm>
            <a:off x="-92160" y="-34920"/>
            <a:ext cx="1215360" cy="45972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Skeletal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3" name="Google Shape;733;p43"/>
          <p:cNvSpPr/>
          <p:nvPr/>
        </p:nvSpPr>
        <p:spPr>
          <a:xfrm>
            <a:off x="3946680" y="-34920"/>
            <a:ext cx="1230840" cy="45972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Cardiac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4" name="Google Shape;734;p43"/>
          <p:cNvSpPr/>
          <p:nvPr/>
        </p:nvSpPr>
        <p:spPr>
          <a:xfrm>
            <a:off x="8077320" y="1447920"/>
            <a:ext cx="685800" cy="533160"/>
          </a:xfrm>
          <a:custGeom>
            <a:rect b="b" l="l" r="r" t="t"/>
            <a:pathLst>
              <a:path extrusionOk="0" h="1483" w="1907">
                <a:moveTo>
                  <a:pt x="0" y="0"/>
                </a:moveTo>
                <a:lnTo>
                  <a:pt x="1906" y="0"/>
                </a:lnTo>
                <a:lnTo>
                  <a:pt x="1906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906" y="0"/>
                </a:lnTo>
                <a:lnTo>
                  <a:pt x="1809" y="96"/>
                </a:lnTo>
                <a:lnTo>
                  <a:pt x="96" y="96"/>
                </a:lnTo>
                <a:lnTo>
                  <a:pt x="0" y="0"/>
                </a:lnTo>
                <a:moveTo>
                  <a:pt x="1906" y="0"/>
                </a:moveTo>
                <a:lnTo>
                  <a:pt x="1906" y="1482"/>
                </a:lnTo>
                <a:lnTo>
                  <a:pt x="1809" y="1385"/>
                </a:lnTo>
                <a:lnTo>
                  <a:pt x="1809" y="96"/>
                </a:lnTo>
                <a:lnTo>
                  <a:pt x="1906" y="0"/>
                </a:lnTo>
                <a:moveTo>
                  <a:pt x="1906" y="1482"/>
                </a:moveTo>
                <a:lnTo>
                  <a:pt x="0" y="1482"/>
                </a:lnTo>
                <a:lnTo>
                  <a:pt x="96" y="1385"/>
                </a:lnTo>
                <a:lnTo>
                  <a:pt x="1809" y="1385"/>
                </a:lnTo>
                <a:lnTo>
                  <a:pt x="1906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472" y="576"/>
                </a:moveTo>
                <a:lnTo>
                  <a:pt x="776" y="576"/>
                </a:lnTo>
                <a:lnTo>
                  <a:pt x="1079" y="260"/>
                </a:lnTo>
                <a:lnTo>
                  <a:pt x="1079" y="1221"/>
                </a:lnTo>
                <a:lnTo>
                  <a:pt x="776" y="905"/>
                </a:lnTo>
                <a:lnTo>
                  <a:pt x="472" y="905"/>
                </a:lnTo>
                <a:lnTo>
                  <a:pt x="472" y="576"/>
                </a:lnTo>
                <a:moveTo>
                  <a:pt x="1193" y="741"/>
                </a:moveTo>
                <a:lnTo>
                  <a:pt x="1433" y="741"/>
                </a:lnTo>
                <a:moveTo>
                  <a:pt x="1193" y="576"/>
                </a:moveTo>
                <a:lnTo>
                  <a:pt x="1433" y="386"/>
                </a:lnTo>
                <a:moveTo>
                  <a:pt x="1193" y="905"/>
                </a:moveTo>
                <a:lnTo>
                  <a:pt x="1433" y="1095"/>
                </a:lnTo>
              </a:path>
            </a:pathLst>
          </a:custGeom>
          <a:solidFill>
            <a:srgbClr val="0000FF"/>
          </a:solidFill>
          <a:ln>
            <a:noFill/>
          </a:ln>
        </p:spPr>
      </p:sp>
      <p:sp>
        <p:nvSpPr>
          <p:cNvPr id="735" name="Google Shape;735;p43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6" name="Google Shape;736;p43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7" name="Google Shape;737;p43"/>
          <p:cNvSpPr/>
          <p:nvPr/>
        </p:nvSpPr>
        <p:spPr>
          <a:xfrm>
            <a:off x="8001000" y="152280"/>
            <a:ext cx="95040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23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8" name="Google Shape;738;p43"/>
          <p:cNvSpPr/>
          <p:nvPr/>
        </p:nvSpPr>
        <p:spPr>
          <a:xfrm>
            <a:off x="1694880" y="-229680"/>
            <a:ext cx="1869480" cy="459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(Ross and Romrell, 1989).</a:t>
            </a:r>
            <a:r>
              <a:rPr b="0" lang="en-US" sz="2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9" name="Google Shape;739;p43"/>
          <p:cNvSpPr/>
          <p:nvPr/>
        </p:nvSpPr>
        <p:spPr>
          <a:xfrm>
            <a:off x="5798520" y="-229680"/>
            <a:ext cx="1869480" cy="459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(Ross and Romrell, 1989).</a:t>
            </a:r>
            <a:r>
              <a:rPr b="0" lang="en-US" sz="2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740" name="Google Shape;740;p43"/>
          <p:cNvGrpSpPr/>
          <p:nvPr/>
        </p:nvGrpSpPr>
        <p:grpSpPr>
          <a:xfrm>
            <a:off x="6804000" y="5516640"/>
            <a:ext cx="1008000" cy="368280"/>
            <a:chOff x="6804000" y="5516640"/>
            <a:chExt cx="1008000" cy="368280"/>
          </a:xfrm>
        </p:grpSpPr>
        <p:sp>
          <p:nvSpPr>
            <p:cNvPr id="741" name="Google Shape;741;p43"/>
            <p:cNvSpPr/>
            <p:nvPr/>
          </p:nvSpPr>
          <p:spPr>
            <a:xfrm>
              <a:off x="6804000" y="5516640"/>
              <a:ext cx="792000" cy="360000"/>
            </a:xfrm>
            <a:prstGeom prst="rect">
              <a:avLst/>
            </a:prstGeom>
            <a:noFill/>
            <a:ln cap="flat" cmpd="sng" w="57225">
              <a:solidFill>
                <a:srgbClr val="FF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43"/>
            <p:cNvSpPr/>
            <p:nvPr/>
          </p:nvSpPr>
          <p:spPr>
            <a:xfrm>
              <a:off x="6877080" y="5516640"/>
              <a:ext cx="934920" cy="36828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Diad</a:t>
              </a:r>
              <a:endParaRPr b="0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743" name="Google Shape;743;p43"/>
          <p:cNvGrpSpPr/>
          <p:nvPr/>
        </p:nvGrpSpPr>
        <p:grpSpPr>
          <a:xfrm>
            <a:off x="250920" y="5373720"/>
            <a:ext cx="1008000" cy="503280"/>
            <a:chOff x="250920" y="5373720"/>
            <a:chExt cx="1008000" cy="503280"/>
          </a:xfrm>
        </p:grpSpPr>
        <p:sp>
          <p:nvSpPr>
            <p:cNvPr id="744" name="Google Shape;744;p43"/>
            <p:cNvSpPr/>
            <p:nvPr/>
          </p:nvSpPr>
          <p:spPr>
            <a:xfrm>
              <a:off x="250920" y="5373720"/>
              <a:ext cx="1008000" cy="503280"/>
            </a:xfrm>
            <a:prstGeom prst="rect">
              <a:avLst/>
            </a:prstGeom>
            <a:noFill/>
            <a:ln cap="flat" cmpd="sng" w="57225">
              <a:solidFill>
                <a:srgbClr val="FF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43"/>
            <p:cNvSpPr/>
            <p:nvPr/>
          </p:nvSpPr>
          <p:spPr>
            <a:xfrm>
              <a:off x="324000" y="5445000"/>
              <a:ext cx="865080" cy="36828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6800" lIns="90000" spcFirstLastPara="1" rIns="90000" wrap="square" tIns="468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800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Triad</a:t>
              </a:r>
              <a:endParaRPr b="0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  <p:transition spd="slow">
    <p:zoom dir="out"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ematic Diagram of Cardiac Muscle" id="750" name="Google Shape;750;p44"/>
          <p:cNvPicPr preferRelativeResize="0"/>
          <p:nvPr/>
        </p:nvPicPr>
        <p:blipFill rotWithShape="1">
          <a:blip r:embed="rId3">
            <a:alphaModFix/>
          </a:blip>
          <a:srcRect b="3797" l="0" r="0" t="0"/>
          <a:stretch/>
        </p:blipFill>
        <p:spPr>
          <a:xfrm>
            <a:off x="1116000" y="0"/>
            <a:ext cx="705636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lated image" id="751" name="Google Shape;751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4360" y="0"/>
            <a:ext cx="7920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zoom dir="out"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45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757" name="Google Shape;757;p45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758" name="Google Shape;758;p45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759" name="Google Shape;759;p45"/>
          <p:cNvGraphicFramePr/>
          <p:nvPr/>
        </p:nvGraphicFramePr>
        <p:xfrm>
          <a:off x="442800" y="0"/>
          <a:ext cx="6881760" cy="5999040"/>
        </p:xfrm>
        <a:graphic>
          <a:graphicData uri="http://schemas.openxmlformats.org/presentationml/2006/ole">
            <mc:AlternateContent>
              <mc:Choice Requires="v">
                <p:oleObj r:id="rId4" imgH="5999040" imgW="6881760" spid="_x0000_s1">
                  <p:embed/>
                </p:oleObj>
              </mc:Choice>
              <mc:Fallback>
                <p:oleObj r:id="rId5" imgH="5999040" imgW="6881760">
                  <p:embed/>
                  <p:pic>
                    <p:nvPicPr>
                      <p:cNvPr id="759" name="Google Shape;759;p45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42800" y="0"/>
                        <a:ext cx="6881760" cy="5999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0" name="Google Shape;760;p45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45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sz="20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UNTIT~12" id="762" name="Google Shape;762;p45"/>
          <p:cNvPicPr preferRelativeResize="0"/>
          <p:nvPr/>
        </p:nvPicPr>
        <p:blipFill rotWithShape="1">
          <a:blip r:embed="rId7">
            <a:alphaModFix/>
          </a:blip>
          <a:srcRect b="41850" l="6498" r="0" t="1744"/>
          <a:stretch/>
        </p:blipFill>
        <p:spPr>
          <a:xfrm>
            <a:off x="0" y="896760"/>
            <a:ext cx="7620120" cy="4888080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45"/>
          <p:cNvSpPr/>
          <p:nvPr/>
        </p:nvSpPr>
        <p:spPr>
          <a:xfrm>
            <a:off x="2057400" y="4038480"/>
            <a:ext cx="976320" cy="381240"/>
          </a:xfrm>
          <a:custGeom>
            <a:rect b="b" l="l" r="r" t="t"/>
            <a:pathLst>
              <a:path extrusionOk="0" h="1061" w="2714">
                <a:moveTo>
                  <a:pt x="0" y="265"/>
                </a:moveTo>
                <a:lnTo>
                  <a:pt x="2034" y="265"/>
                </a:lnTo>
                <a:lnTo>
                  <a:pt x="2034" y="0"/>
                </a:lnTo>
                <a:lnTo>
                  <a:pt x="2713" y="530"/>
                </a:lnTo>
                <a:lnTo>
                  <a:pt x="2034" y="1060"/>
                </a:lnTo>
                <a:lnTo>
                  <a:pt x="2034" y="795"/>
                </a:lnTo>
                <a:lnTo>
                  <a:pt x="0" y="795"/>
                </a:lnTo>
                <a:lnTo>
                  <a:pt x="0" y="265"/>
                </a:lnTo>
              </a:path>
            </a:pathLst>
          </a:custGeom>
          <a:solidFill>
            <a:srgbClr val="3333CC"/>
          </a:solidFill>
          <a:ln>
            <a:noFill/>
          </a:ln>
        </p:spPr>
      </p:sp>
      <p:sp>
        <p:nvSpPr>
          <p:cNvPr id="764" name="Google Shape;764;p45"/>
          <p:cNvSpPr/>
          <p:nvPr/>
        </p:nvSpPr>
        <p:spPr>
          <a:xfrm>
            <a:off x="136440" y="5749920"/>
            <a:ext cx="7511040" cy="73404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Notice the tongue and groove folds </a:t>
            </a:r>
            <a:r>
              <a:rPr b="1" lang="en-US" sz="2400" strike="noStrike">
                <a:solidFill>
                  <a:srgbClr val="3333CC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→</a:t>
            </a: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for stronger attachment between cardiac 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muscle fibers in the intercalated disc.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5" name="Google Shape;765;p45"/>
          <p:cNvSpPr/>
          <p:nvPr/>
        </p:nvSpPr>
        <p:spPr>
          <a:xfrm>
            <a:off x="8077320" y="1447920"/>
            <a:ext cx="685800" cy="533160"/>
          </a:xfrm>
          <a:custGeom>
            <a:rect b="b" l="l" r="r" t="t"/>
            <a:pathLst>
              <a:path extrusionOk="0" h="1483" w="1907">
                <a:moveTo>
                  <a:pt x="0" y="0"/>
                </a:moveTo>
                <a:lnTo>
                  <a:pt x="1906" y="0"/>
                </a:lnTo>
                <a:lnTo>
                  <a:pt x="1906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906" y="0"/>
                </a:lnTo>
                <a:lnTo>
                  <a:pt x="1809" y="96"/>
                </a:lnTo>
                <a:lnTo>
                  <a:pt x="96" y="96"/>
                </a:lnTo>
                <a:lnTo>
                  <a:pt x="0" y="0"/>
                </a:lnTo>
                <a:moveTo>
                  <a:pt x="1906" y="0"/>
                </a:moveTo>
                <a:lnTo>
                  <a:pt x="1906" y="1482"/>
                </a:lnTo>
                <a:lnTo>
                  <a:pt x="1809" y="1385"/>
                </a:lnTo>
                <a:lnTo>
                  <a:pt x="1809" y="96"/>
                </a:lnTo>
                <a:lnTo>
                  <a:pt x="1906" y="0"/>
                </a:lnTo>
                <a:moveTo>
                  <a:pt x="1906" y="1482"/>
                </a:moveTo>
                <a:lnTo>
                  <a:pt x="0" y="1482"/>
                </a:lnTo>
                <a:lnTo>
                  <a:pt x="96" y="1385"/>
                </a:lnTo>
                <a:lnTo>
                  <a:pt x="1809" y="1385"/>
                </a:lnTo>
                <a:lnTo>
                  <a:pt x="1906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472" y="576"/>
                </a:moveTo>
                <a:lnTo>
                  <a:pt x="776" y="576"/>
                </a:lnTo>
                <a:lnTo>
                  <a:pt x="1079" y="260"/>
                </a:lnTo>
                <a:lnTo>
                  <a:pt x="1079" y="1221"/>
                </a:lnTo>
                <a:lnTo>
                  <a:pt x="776" y="905"/>
                </a:lnTo>
                <a:lnTo>
                  <a:pt x="472" y="905"/>
                </a:lnTo>
                <a:lnTo>
                  <a:pt x="472" y="576"/>
                </a:lnTo>
                <a:moveTo>
                  <a:pt x="1193" y="741"/>
                </a:moveTo>
                <a:lnTo>
                  <a:pt x="1433" y="741"/>
                </a:lnTo>
                <a:moveTo>
                  <a:pt x="1193" y="576"/>
                </a:moveTo>
                <a:lnTo>
                  <a:pt x="1433" y="386"/>
                </a:lnTo>
                <a:moveTo>
                  <a:pt x="1193" y="905"/>
                </a:moveTo>
                <a:lnTo>
                  <a:pt x="1433" y="1095"/>
                </a:lnTo>
              </a:path>
            </a:pathLst>
          </a:custGeom>
          <a:solidFill>
            <a:srgbClr val="0000FF"/>
          </a:solidFill>
          <a:ln>
            <a:noFill/>
          </a:ln>
        </p:spPr>
      </p:sp>
      <p:sp>
        <p:nvSpPr>
          <p:cNvPr id="766" name="Google Shape;766;p45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7" name="Google Shape;767;p45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8" name="Google Shape;768;p45"/>
          <p:cNvSpPr/>
          <p:nvPr/>
        </p:nvSpPr>
        <p:spPr>
          <a:xfrm>
            <a:off x="8001000" y="152280"/>
            <a:ext cx="95040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24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9" name="Google Shape;769;p45"/>
          <p:cNvSpPr/>
          <p:nvPr/>
        </p:nvSpPr>
        <p:spPr>
          <a:xfrm>
            <a:off x="249120" y="5299920"/>
            <a:ext cx="2302200" cy="368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(Junqueira et al, 1986).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Image result for sarcoplasmic reticulum cardiac muscle" id="770" name="Google Shape;770;p4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907920"/>
            <a:ext cx="7596360" cy="4897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zoom dir="out"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lated image" id="775" name="Google Shape;775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640" y="189000"/>
            <a:ext cx="7704360" cy="64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zoom dir="out"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lated image" id="780" name="Google Shape;780;p47"/>
          <p:cNvPicPr preferRelativeResize="0"/>
          <p:nvPr/>
        </p:nvPicPr>
        <p:blipFill rotWithShape="1">
          <a:blip r:embed="rId3">
            <a:alphaModFix/>
          </a:blip>
          <a:srcRect b="4337" l="0" r="0" t="3689"/>
          <a:stretch/>
        </p:blipFill>
        <p:spPr>
          <a:xfrm>
            <a:off x="179280" y="260280"/>
            <a:ext cx="4248360" cy="62643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lated image" id="781" name="Google Shape;781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00720" y="260280"/>
            <a:ext cx="4535280" cy="6193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zoom dir="out"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TIT~12" id="786" name="Google Shape;786;p48"/>
          <p:cNvPicPr preferRelativeResize="0"/>
          <p:nvPr/>
        </p:nvPicPr>
        <p:blipFill rotWithShape="1">
          <a:blip r:embed="rId4">
            <a:alphaModFix/>
          </a:blip>
          <a:srcRect b="0" l="0" r="36293" t="74607"/>
          <a:stretch/>
        </p:blipFill>
        <p:spPr>
          <a:xfrm>
            <a:off x="0" y="3284640"/>
            <a:ext cx="7696080" cy="3462120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48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788" name="Google Shape;788;p48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789" name="Google Shape;789;p48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790" name="Google Shape;790;p48"/>
          <p:cNvGraphicFramePr/>
          <p:nvPr/>
        </p:nvGraphicFramePr>
        <p:xfrm>
          <a:off x="457200" y="0"/>
          <a:ext cx="6262560" cy="5430960"/>
        </p:xfrm>
        <a:graphic>
          <a:graphicData uri="http://schemas.openxmlformats.org/presentationml/2006/ole">
            <mc:AlternateContent>
              <mc:Choice Requires="v">
                <p:oleObj r:id="rId5" imgH="5430960" imgW="6262560" spid="_x0000_s1">
                  <p:embed/>
                </p:oleObj>
              </mc:Choice>
              <mc:Fallback>
                <p:oleObj r:id="rId6" imgH="5430960" imgW="6262560">
                  <p:embed/>
                  <p:pic>
                    <p:nvPicPr>
                      <p:cNvPr id="790" name="Google Shape;790;p48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57200" y="0"/>
                        <a:ext cx="6262560" cy="5430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1" name="Google Shape;791;p48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48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sz="20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3" name="Google Shape;793;p48"/>
          <p:cNvSpPr/>
          <p:nvPr/>
        </p:nvSpPr>
        <p:spPr>
          <a:xfrm>
            <a:off x="228600" y="2514600"/>
            <a:ext cx="184320" cy="4572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sp>
      <p:grpSp>
        <p:nvGrpSpPr>
          <p:cNvPr id="794" name="Google Shape;794;p48"/>
          <p:cNvGrpSpPr/>
          <p:nvPr/>
        </p:nvGrpSpPr>
        <p:grpSpPr>
          <a:xfrm>
            <a:off x="0" y="3357720"/>
            <a:ext cx="7667640" cy="3500280"/>
            <a:chOff x="0" y="3357720"/>
            <a:chExt cx="7667640" cy="3500280"/>
          </a:xfrm>
        </p:grpSpPr>
        <p:pic>
          <p:nvPicPr>
            <p:cNvPr descr="Image result" id="795" name="Google Shape;795;p48"/>
            <p:cNvPicPr preferRelativeResize="0"/>
            <p:nvPr/>
          </p:nvPicPr>
          <p:blipFill rotWithShape="1">
            <a:blip r:embed="rId8">
              <a:alphaModFix/>
            </a:blip>
            <a:srcRect b="0" l="0" r="3311" t="0"/>
            <a:stretch/>
          </p:blipFill>
          <p:spPr>
            <a:xfrm>
              <a:off x="0" y="3357720"/>
              <a:ext cx="7667640" cy="3500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6" name="Google Shape;796;p48"/>
            <p:cNvSpPr/>
            <p:nvPr/>
          </p:nvSpPr>
          <p:spPr>
            <a:xfrm>
              <a:off x="1042920" y="4508640"/>
              <a:ext cx="304920" cy="1600200"/>
            </a:xfrm>
            <a:custGeom>
              <a:rect b="b" l="l" r="r" t="t"/>
              <a:pathLst>
                <a:path extrusionOk="0" h="4447" w="849">
                  <a:moveTo>
                    <a:pt x="0" y="885"/>
                  </a:moveTo>
                  <a:lnTo>
                    <a:pt x="424" y="0"/>
                  </a:lnTo>
                  <a:lnTo>
                    <a:pt x="848" y="885"/>
                  </a:lnTo>
                  <a:lnTo>
                    <a:pt x="636" y="885"/>
                  </a:lnTo>
                  <a:lnTo>
                    <a:pt x="636" y="3560"/>
                  </a:lnTo>
                  <a:lnTo>
                    <a:pt x="848" y="3560"/>
                  </a:lnTo>
                  <a:lnTo>
                    <a:pt x="424" y="4446"/>
                  </a:lnTo>
                  <a:lnTo>
                    <a:pt x="0" y="3560"/>
                  </a:lnTo>
                  <a:lnTo>
                    <a:pt x="212" y="3560"/>
                  </a:lnTo>
                  <a:lnTo>
                    <a:pt x="212" y="885"/>
                  </a:lnTo>
                  <a:lnTo>
                    <a:pt x="0" y="885"/>
                  </a:lnTo>
                </a:path>
              </a:pathLst>
            </a:custGeom>
            <a:solidFill>
              <a:srgbClr val="3333CC"/>
            </a:solidFill>
            <a:ln>
              <a:noFill/>
            </a:ln>
          </p:spPr>
        </p:sp>
        <p:sp>
          <p:nvSpPr>
            <p:cNvPr id="797" name="Google Shape;797;p48"/>
            <p:cNvSpPr/>
            <p:nvPr/>
          </p:nvSpPr>
          <p:spPr>
            <a:xfrm>
              <a:off x="0" y="4005360"/>
              <a:ext cx="1476360" cy="39888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/>
            </a:solidFill>
            <a:ln cap="flat" cmpd="sng" w="31675">
              <a:solidFill>
                <a:srgbClr val="0000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6800" lIns="90000" spcFirstLastPara="1" rIns="90000" wrap="square" tIns="468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 strike="noStrike">
                  <a:solidFill>
                    <a:srgbClr val="3333CC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Transverse</a:t>
              </a:r>
              <a:endParaRPr b="0" sz="20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98" name="Google Shape;798;p48"/>
            <p:cNvSpPr/>
            <p:nvPr/>
          </p:nvSpPr>
          <p:spPr>
            <a:xfrm>
              <a:off x="2268360" y="5877000"/>
              <a:ext cx="1214640" cy="257040"/>
            </a:xfrm>
            <a:custGeom>
              <a:rect b="b" l="l" r="r" t="t"/>
              <a:pathLst>
                <a:path extrusionOk="0" h="716" w="3376">
                  <a:moveTo>
                    <a:pt x="0" y="357"/>
                  </a:moveTo>
                  <a:lnTo>
                    <a:pt x="671" y="0"/>
                  </a:lnTo>
                  <a:lnTo>
                    <a:pt x="671" y="178"/>
                  </a:lnTo>
                  <a:lnTo>
                    <a:pt x="2703" y="178"/>
                  </a:lnTo>
                  <a:lnTo>
                    <a:pt x="2703" y="0"/>
                  </a:lnTo>
                  <a:lnTo>
                    <a:pt x="3375" y="357"/>
                  </a:lnTo>
                  <a:lnTo>
                    <a:pt x="2703" y="715"/>
                  </a:lnTo>
                  <a:lnTo>
                    <a:pt x="2703" y="536"/>
                  </a:lnTo>
                  <a:lnTo>
                    <a:pt x="671" y="536"/>
                  </a:lnTo>
                  <a:lnTo>
                    <a:pt x="671" y="715"/>
                  </a:lnTo>
                  <a:lnTo>
                    <a:pt x="0" y="357"/>
                  </a:lnTo>
                </a:path>
              </a:pathLst>
            </a:custGeom>
            <a:solidFill>
              <a:srgbClr val="FF0000"/>
            </a:solidFill>
            <a:ln>
              <a:noFill/>
            </a:ln>
          </p:spPr>
        </p:sp>
        <p:sp>
          <p:nvSpPr>
            <p:cNvPr id="799" name="Google Shape;799;p48"/>
            <p:cNvSpPr/>
            <p:nvPr/>
          </p:nvSpPr>
          <p:spPr>
            <a:xfrm>
              <a:off x="1835280" y="6165720"/>
              <a:ext cx="1146960" cy="45972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28425">
              <a:solidFill>
                <a:srgbClr val="FF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6800" lIns="90000" spcFirstLastPara="1" rIns="90000" wrap="square" tIns="468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 strike="noStrik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Lateral</a:t>
              </a:r>
              <a:endParaRPr b="0" sz="2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800" name="Google Shape;800;p48"/>
          <p:cNvSpPr/>
          <p:nvPr/>
        </p:nvSpPr>
        <p:spPr>
          <a:xfrm>
            <a:off x="8077320" y="1447920"/>
            <a:ext cx="685800" cy="533160"/>
          </a:xfrm>
          <a:custGeom>
            <a:rect b="b" l="l" r="r" t="t"/>
            <a:pathLst>
              <a:path extrusionOk="0" h="1483" w="1907">
                <a:moveTo>
                  <a:pt x="0" y="0"/>
                </a:moveTo>
                <a:lnTo>
                  <a:pt x="1906" y="0"/>
                </a:lnTo>
                <a:lnTo>
                  <a:pt x="1906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906" y="0"/>
                </a:lnTo>
                <a:lnTo>
                  <a:pt x="1809" y="96"/>
                </a:lnTo>
                <a:lnTo>
                  <a:pt x="96" y="96"/>
                </a:lnTo>
                <a:lnTo>
                  <a:pt x="0" y="0"/>
                </a:lnTo>
                <a:moveTo>
                  <a:pt x="1906" y="0"/>
                </a:moveTo>
                <a:lnTo>
                  <a:pt x="1906" y="1482"/>
                </a:lnTo>
                <a:lnTo>
                  <a:pt x="1809" y="1385"/>
                </a:lnTo>
                <a:lnTo>
                  <a:pt x="1809" y="96"/>
                </a:lnTo>
                <a:lnTo>
                  <a:pt x="1906" y="0"/>
                </a:lnTo>
                <a:moveTo>
                  <a:pt x="1906" y="1482"/>
                </a:moveTo>
                <a:lnTo>
                  <a:pt x="0" y="1482"/>
                </a:lnTo>
                <a:lnTo>
                  <a:pt x="96" y="1385"/>
                </a:lnTo>
                <a:lnTo>
                  <a:pt x="1809" y="1385"/>
                </a:lnTo>
                <a:lnTo>
                  <a:pt x="1906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472" y="576"/>
                </a:moveTo>
                <a:lnTo>
                  <a:pt x="776" y="576"/>
                </a:lnTo>
                <a:lnTo>
                  <a:pt x="1079" y="260"/>
                </a:lnTo>
                <a:lnTo>
                  <a:pt x="1079" y="1221"/>
                </a:lnTo>
                <a:lnTo>
                  <a:pt x="776" y="905"/>
                </a:lnTo>
                <a:lnTo>
                  <a:pt x="472" y="905"/>
                </a:lnTo>
                <a:lnTo>
                  <a:pt x="472" y="576"/>
                </a:lnTo>
                <a:moveTo>
                  <a:pt x="1193" y="741"/>
                </a:moveTo>
                <a:lnTo>
                  <a:pt x="1433" y="741"/>
                </a:lnTo>
                <a:moveTo>
                  <a:pt x="1193" y="576"/>
                </a:moveTo>
                <a:lnTo>
                  <a:pt x="1433" y="386"/>
                </a:lnTo>
                <a:moveTo>
                  <a:pt x="1193" y="905"/>
                </a:moveTo>
                <a:lnTo>
                  <a:pt x="1433" y="1095"/>
                </a:lnTo>
              </a:path>
            </a:pathLst>
          </a:custGeom>
          <a:solidFill>
            <a:srgbClr val="0000FF"/>
          </a:solidFill>
          <a:ln>
            <a:noFill/>
          </a:ln>
        </p:spPr>
      </p:sp>
      <p:sp>
        <p:nvSpPr>
          <p:cNvPr id="801" name="Google Shape;801;p48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2" name="Google Shape;802;p48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3" name="Google Shape;803;p48"/>
          <p:cNvSpPr/>
          <p:nvPr/>
        </p:nvSpPr>
        <p:spPr>
          <a:xfrm>
            <a:off x="8001000" y="152280"/>
            <a:ext cx="95040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25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zoom dir="out"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49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809" name="Google Shape;809;p49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810" name="Google Shape;810;p49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811" name="Google Shape;811;p49"/>
          <p:cNvGraphicFramePr/>
          <p:nvPr/>
        </p:nvGraphicFramePr>
        <p:xfrm>
          <a:off x="338040" y="355680"/>
          <a:ext cx="7124760" cy="6137280"/>
        </p:xfrm>
        <a:graphic>
          <a:graphicData uri="http://schemas.openxmlformats.org/presentationml/2006/ole">
            <mc:AlternateContent>
              <mc:Choice Requires="v">
                <p:oleObj r:id="rId4" imgH="6137280" imgW="7124760" spid="_x0000_s1">
                  <p:embed/>
                </p:oleObj>
              </mc:Choice>
              <mc:Fallback>
                <p:oleObj r:id="rId5" imgH="6137280" imgW="7124760">
                  <p:embed/>
                  <p:pic>
                    <p:nvPicPr>
                      <p:cNvPr id="811" name="Google Shape;811;p49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38040" y="355680"/>
                        <a:ext cx="7124760" cy="6137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2" name="Google Shape;812;p49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p49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sz="20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4" name="Google Shape;814;p49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5" name="Google Shape;815;p49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6" name="Google Shape;816;p49"/>
          <p:cNvSpPr/>
          <p:nvPr/>
        </p:nvSpPr>
        <p:spPr>
          <a:xfrm>
            <a:off x="8001000" y="152280"/>
            <a:ext cx="95040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28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purkinje_fibers_heart_images_blogspot" id="817" name="Google Shape;817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2492280"/>
            <a:ext cx="3456000" cy="37688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RK%20FIBS%20SMALL" id="818" name="Google Shape;818;p4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51280" y="1773360"/>
            <a:ext cx="3664080" cy="23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49"/>
          <p:cNvPicPr preferRelativeResize="0"/>
          <p:nvPr/>
        </p:nvPicPr>
        <p:blipFill rotWithShape="1">
          <a:blip r:embed="rId9">
            <a:alphaModFix/>
          </a:blip>
          <a:srcRect b="14635" l="11516" r="25160" t="12478"/>
          <a:stretch/>
        </p:blipFill>
        <p:spPr>
          <a:xfrm>
            <a:off x="3708360" y="4221000"/>
            <a:ext cx="3816360" cy="263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zoom dir="out"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50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825" name="Google Shape;825;p50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826" name="Google Shape;826;p50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827" name="Google Shape;827;p50"/>
          <p:cNvGraphicFramePr/>
          <p:nvPr/>
        </p:nvGraphicFramePr>
        <p:xfrm>
          <a:off x="304920" y="396720"/>
          <a:ext cx="6784920" cy="6521760"/>
        </p:xfrm>
        <a:graphic>
          <a:graphicData uri="http://schemas.openxmlformats.org/presentationml/2006/ole">
            <mc:AlternateContent>
              <mc:Choice Requires="v">
                <p:oleObj r:id="rId4" imgH="6521760" imgW="6784920" spid="_x0000_s1">
                  <p:embed/>
                </p:oleObj>
              </mc:Choice>
              <mc:Fallback>
                <p:oleObj r:id="rId5" imgH="6521760" imgW="6784920">
                  <p:embed/>
                  <p:pic>
                    <p:nvPicPr>
                      <p:cNvPr id="827" name="Google Shape;827;p50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04920" y="396720"/>
                        <a:ext cx="6784920" cy="65217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8" name="Google Shape;828;p50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9" name="Google Shape;829;p50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sz="20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UNTITL~9" id="830" name="Google Shape;830;p50"/>
          <p:cNvPicPr preferRelativeResize="0"/>
          <p:nvPr/>
        </p:nvPicPr>
        <p:blipFill rotWithShape="1">
          <a:blip r:embed="rId7">
            <a:alphaModFix/>
          </a:blip>
          <a:srcRect b="0" l="10750" r="0" t="68577"/>
          <a:stretch/>
        </p:blipFill>
        <p:spPr>
          <a:xfrm>
            <a:off x="0" y="4869000"/>
            <a:ext cx="7620120" cy="2209680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50"/>
          <p:cNvSpPr/>
          <p:nvPr/>
        </p:nvSpPr>
        <p:spPr>
          <a:xfrm>
            <a:off x="8077320" y="1600200"/>
            <a:ext cx="685800" cy="533520"/>
          </a:xfrm>
          <a:custGeom>
            <a:rect b="b" l="l" r="r" t="t"/>
            <a:pathLst>
              <a:path extrusionOk="0" h="1484" w="1907">
                <a:moveTo>
                  <a:pt x="0" y="0"/>
                </a:moveTo>
                <a:lnTo>
                  <a:pt x="1906" y="0"/>
                </a:lnTo>
                <a:lnTo>
                  <a:pt x="1906" y="1483"/>
                </a:lnTo>
                <a:lnTo>
                  <a:pt x="0" y="1483"/>
                </a:lnTo>
                <a:lnTo>
                  <a:pt x="0" y="0"/>
                </a:lnTo>
                <a:moveTo>
                  <a:pt x="0" y="0"/>
                </a:moveTo>
                <a:lnTo>
                  <a:pt x="1906" y="0"/>
                </a:lnTo>
                <a:lnTo>
                  <a:pt x="1809" y="96"/>
                </a:lnTo>
                <a:lnTo>
                  <a:pt x="96" y="96"/>
                </a:lnTo>
                <a:lnTo>
                  <a:pt x="0" y="0"/>
                </a:lnTo>
                <a:moveTo>
                  <a:pt x="1906" y="0"/>
                </a:moveTo>
                <a:lnTo>
                  <a:pt x="1906" y="1483"/>
                </a:lnTo>
                <a:lnTo>
                  <a:pt x="1809" y="1386"/>
                </a:lnTo>
                <a:lnTo>
                  <a:pt x="1809" y="96"/>
                </a:lnTo>
                <a:lnTo>
                  <a:pt x="1906" y="0"/>
                </a:lnTo>
                <a:moveTo>
                  <a:pt x="1906" y="1483"/>
                </a:moveTo>
                <a:lnTo>
                  <a:pt x="0" y="1483"/>
                </a:lnTo>
                <a:lnTo>
                  <a:pt x="96" y="1386"/>
                </a:lnTo>
                <a:lnTo>
                  <a:pt x="1809" y="1386"/>
                </a:lnTo>
                <a:lnTo>
                  <a:pt x="1906" y="1483"/>
                </a:lnTo>
                <a:moveTo>
                  <a:pt x="0" y="1483"/>
                </a:moveTo>
                <a:lnTo>
                  <a:pt x="0" y="0"/>
                </a:lnTo>
                <a:lnTo>
                  <a:pt x="96" y="96"/>
                </a:lnTo>
                <a:lnTo>
                  <a:pt x="96" y="1386"/>
                </a:lnTo>
                <a:lnTo>
                  <a:pt x="0" y="1483"/>
                </a:lnTo>
                <a:moveTo>
                  <a:pt x="471" y="577"/>
                </a:moveTo>
                <a:lnTo>
                  <a:pt x="776" y="577"/>
                </a:lnTo>
                <a:lnTo>
                  <a:pt x="1079" y="260"/>
                </a:lnTo>
                <a:lnTo>
                  <a:pt x="1079" y="1222"/>
                </a:lnTo>
                <a:lnTo>
                  <a:pt x="776" y="905"/>
                </a:lnTo>
                <a:lnTo>
                  <a:pt x="471" y="905"/>
                </a:lnTo>
                <a:lnTo>
                  <a:pt x="471" y="577"/>
                </a:lnTo>
                <a:moveTo>
                  <a:pt x="1193" y="741"/>
                </a:moveTo>
                <a:lnTo>
                  <a:pt x="1434" y="741"/>
                </a:lnTo>
                <a:moveTo>
                  <a:pt x="1193" y="577"/>
                </a:moveTo>
                <a:lnTo>
                  <a:pt x="1434" y="387"/>
                </a:lnTo>
                <a:moveTo>
                  <a:pt x="1193" y="905"/>
                </a:moveTo>
                <a:lnTo>
                  <a:pt x="1434" y="1095"/>
                </a:lnTo>
              </a:path>
            </a:pathLst>
          </a:custGeom>
          <a:solidFill>
            <a:srgbClr val="0000FF"/>
          </a:solidFill>
          <a:ln>
            <a:noFill/>
          </a:ln>
        </p:spPr>
      </p:sp>
      <p:sp>
        <p:nvSpPr>
          <p:cNvPr id="832" name="Google Shape;832;p50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3" name="Google Shape;833;p50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4" name="Google Shape;834;p50"/>
          <p:cNvSpPr/>
          <p:nvPr/>
        </p:nvSpPr>
        <p:spPr>
          <a:xfrm>
            <a:off x="8001000" y="152280"/>
            <a:ext cx="95040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29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5" name="Google Shape;835;p50"/>
          <p:cNvSpPr/>
          <p:nvPr/>
        </p:nvSpPr>
        <p:spPr>
          <a:xfrm>
            <a:off x="0" y="6627960"/>
            <a:ext cx="2298600" cy="64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(Junqueira et al, 1986).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zoom dir="out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"/>
          <p:cNvSpPr/>
          <p:nvPr/>
        </p:nvSpPr>
        <p:spPr>
          <a:xfrm>
            <a:off x="380880" y="380880"/>
            <a:ext cx="8763120" cy="61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Muscle – Slide menu</a:t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 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1 – Notes – Drawing – Muscle types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Slide 2 – Notes – Skeletal muscle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Slide 3 – Notes – Drawing – Skeletal muscle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Slide 4 – Notes – Drawing – Actin 1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Slide 5 – Notes – Drawing – Actin 2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Slide 6 – Notes – Drawing - Myosin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Slide 7 – Drawings – Striated muscle 1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Slide 8  - Drawings – Striated muscle 2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Slide 9 – Drawings - Muscle contraction + </a:t>
            </a:r>
            <a:r>
              <a:rPr b="1" i="1" lang="en-US" sz="2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Animation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Slide 10-  Animation – Contraction 1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Slide 11- Animation – Contraction 2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Slide 12- Notes – Drawing – Sarcoplasmic reticulum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Slide 13- Drawing – Sarcoplasmic reticulum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Slide 14- Notes – Drawing - Nerves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Slide 15- Notes – Drawing - Spindle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533520" y="2514600"/>
            <a:ext cx="304560" cy="228600"/>
          </a:xfrm>
          <a:custGeom>
            <a:rect b="b" l="l" r="r" t="t"/>
            <a:pathLst>
              <a:path extrusionOk="0" h="637" w="848">
                <a:moveTo>
                  <a:pt x="0" y="0"/>
                </a:moveTo>
                <a:lnTo>
                  <a:pt x="847" y="0"/>
                </a:lnTo>
                <a:lnTo>
                  <a:pt x="847" y="636"/>
                </a:lnTo>
                <a:lnTo>
                  <a:pt x="0" y="636"/>
                </a:lnTo>
                <a:lnTo>
                  <a:pt x="0" y="0"/>
                </a:lnTo>
                <a:moveTo>
                  <a:pt x="0" y="0"/>
                </a:moveTo>
                <a:lnTo>
                  <a:pt x="847" y="0"/>
                </a:lnTo>
                <a:lnTo>
                  <a:pt x="805" y="41"/>
                </a:lnTo>
                <a:lnTo>
                  <a:pt x="41" y="41"/>
                </a:lnTo>
                <a:lnTo>
                  <a:pt x="0" y="0"/>
                </a:lnTo>
                <a:moveTo>
                  <a:pt x="847" y="0"/>
                </a:moveTo>
                <a:lnTo>
                  <a:pt x="847" y="636"/>
                </a:lnTo>
                <a:lnTo>
                  <a:pt x="805" y="594"/>
                </a:lnTo>
                <a:lnTo>
                  <a:pt x="805" y="41"/>
                </a:lnTo>
                <a:lnTo>
                  <a:pt x="847" y="0"/>
                </a:lnTo>
                <a:moveTo>
                  <a:pt x="847" y="636"/>
                </a:moveTo>
                <a:lnTo>
                  <a:pt x="0" y="636"/>
                </a:lnTo>
                <a:lnTo>
                  <a:pt x="41" y="594"/>
                </a:lnTo>
                <a:lnTo>
                  <a:pt x="805" y="594"/>
                </a:lnTo>
                <a:lnTo>
                  <a:pt x="847" y="636"/>
                </a:lnTo>
                <a:moveTo>
                  <a:pt x="0" y="636"/>
                </a:moveTo>
                <a:lnTo>
                  <a:pt x="0" y="0"/>
                </a:lnTo>
                <a:lnTo>
                  <a:pt x="41" y="41"/>
                </a:lnTo>
                <a:lnTo>
                  <a:pt x="41" y="594"/>
                </a:lnTo>
                <a:lnTo>
                  <a:pt x="0" y="636"/>
                </a:lnTo>
              </a:path>
            </a:pathLst>
          </a:custGeom>
          <a:noFill/>
          <a:ln>
            <a:noFill/>
          </a:ln>
        </p:spPr>
      </p:sp>
      <p:sp>
        <p:nvSpPr>
          <p:cNvPr id="120" name="Google Shape;120;p5"/>
          <p:cNvSpPr/>
          <p:nvPr/>
        </p:nvSpPr>
        <p:spPr>
          <a:xfrm>
            <a:off x="533520" y="2895480"/>
            <a:ext cx="228600" cy="228600"/>
          </a:xfrm>
          <a:custGeom>
            <a:rect b="b" l="l" r="r" t="t"/>
            <a:pathLst>
              <a:path extrusionOk="0" h="637" w="637">
                <a:moveTo>
                  <a:pt x="0" y="0"/>
                </a:moveTo>
                <a:lnTo>
                  <a:pt x="636" y="0"/>
                </a:lnTo>
                <a:lnTo>
                  <a:pt x="636" y="636"/>
                </a:lnTo>
                <a:lnTo>
                  <a:pt x="0" y="636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594" y="41"/>
                </a:lnTo>
                <a:lnTo>
                  <a:pt x="41" y="41"/>
                </a:lnTo>
                <a:lnTo>
                  <a:pt x="0" y="0"/>
                </a:lnTo>
                <a:moveTo>
                  <a:pt x="636" y="0"/>
                </a:moveTo>
                <a:lnTo>
                  <a:pt x="636" y="636"/>
                </a:lnTo>
                <a:lnTo>
                  <a:pt x="594" y="594"/>
                </a:lnTo>
                <a:lnTo>
                  <a:pt x="594" y="41"/>
                </a:lnTo>
                <a:lnTo>
                  <a:pt x="636" y="0"/>
                </a:lnTo>
                <a:moveTo>
                  <a:pt x="636" y="636"/>
                </a:moveTo>
                <a:lnTo>
                  <a:pt x="0" y="636"/>
                </a:lnTo>
                <a:lnTo>
                  <a:pt x="41" y="594"/>
                </a:lnTo>
                <a:lnTo>
                  <a:pt x="594" y="594"/>
                </a:lnTo>
                <a:lnTo>
                  <a:pt x="636" y="636"/>
                </a:lnTo>
                <a:moveTo>
                  <a:pt x="0" y="636"/>
                </a:moveTo>
                <a:lnTo>
                  <a:pt x="0" y="0"/>
                </a:lnTo>
                <a:lnTo>
                  <a:pt x="41" y="41"/>
                </a:lnTo>
                <a:lnTo>
                  <a:pt x="41" y="594"/>
                </a:lnTo>
                <a:lnTo>
                  <a:pt x="0" y="636"/>
                </a:lnTo>
              </a:path>
            </a:pathLst>
          </a:custGeom>
          <a:noFill/>
          <a:ln>
            <a:noFill/>
          </a:ln>
        </p:spPr>
      </p:sp>
      <p:sp>
        <p:nvSpPr>
          <p:cNvPr id="121" name="Google Shape;121;p5"/>
          <p:cNvSpPr/>
          <p:nvPr/>
        </p:nvSpPr>
        <p:spPr>
          <a:xfrm>
            <a:off x="533520" y="3276720"/>
            <a:ext cx="228600" cy="228600"/>
          </a:xfrm>
          <a:custGeom>
            <a:rect b="b" l="l" r="r" t="t"/>
            <a:pathLst>
              <a:path extrusionOk="0" h="637" w="637">
                <a:moveTo>
                  <a:pt x="0" y="0"/>
                </a:moveTo>
                <a:lnTo>
                  <a:pt x="636" y="0"/>
                </a:lnTo>
                <a:lnTo>
                  <a:pt x="636" y="636"/>
                </a:lnTo>
                <a:lnTo>
                  <a:pt x="0" y="636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594" y="41"/>
                </a:lnTo>
                <a:lnTo>
                  <a:pt x="41" y="41"/>
                </a:lnTo>
                <a:lnTo>
                  <a:pt x="0" y="0"/>
                </a:lnTo>
                <a:moveTo>
                  <a:pt x="636" y="0"/>
                </a:moveTo>
                <a:lnTo>
                  <a:pt x="636" y="636"/>
                </a:lnTo>
                <a:lnTo>
                  <a:pt x="594" y="594"/>
                </a:lnTo>
                <a:lnTo>
                  <a:pt x="594" y="41"/>
                </a:lnTo>
                <a:lnTo>
                  <a:pt x="636" y="0"/>
                </a:lnTo>
                <a:moveTo>
                  <a:pt x="636" y="636"/>
                </a:moveTo>
                <a:lnTo>
                  <a:pt x="0" y="636"/>
                </a:lnTo>
                <a:lnTo>
                  <a:pt x="41" y="594"/>
                </a:lnTo>
                <a:lnTo>
                  <a:pt x="594" y="594"/>
                </a:lnTo>
                <a:lnTo>
                  <a:pt x="636" y="636"/>
                </a:lnTo>
                <a:moveTo>
                  <a:pt x="0" y="636"/>
                </a:moveTo>
                <a:lnTo>
                  <a:pt x="0" y="0"/>
                </a:lnTo>
                <a:lnTo>
                  <a:pt x="41" y="41"/>
                </a:lnTo>
                <a:lnTo>
                  <a:pt x="41" y="594"/>
                </a:lnTo>
                <a:lnTo>
                  <a:pt x="0" y="636"/>
                </a:lnTo>
              </a:path>
            </a:pathLst>
          </a:custGeom>
          <a:noFill/>
          <a:ln>
            <a:noFill/>
          </a:ln>
        </p:spPr>
      </p:sp>
      <p:sp>
        <p:nvSpPr>
          <p:cNvPr id="122" name="Google Shape;122;p5"/>
          <p:cNvSpPr/>
          <p:nvPr/>
        </p:nvSpPr>
        <p:spPr>
          <a:xfrm>
            <a:off x="533520" y="3657600"/>
            <a:ext cx="228600" cy="152280"/>
          </a:xfrm>
          <a:custGeom>
            <a:rect b="b" l="l" r="r" t="t"/>
            <a:pathLst>
              <a:path extrusionOk="0" h="425" w="637">
                <a:moveTo>
                  <a:pt x="0" y="0"/>
                </a:moveTo>
                <a:lnTo>
                  <a:pt x="636" y="0"/>
                </a:lnTo>
                <a:lnTo>
                  <a:pt x="636" y="424"/>
                </a:lnTo>
                <a:lnTo>
                  <a:pt x="0" y="424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608" y="27"/>
                </a:lnTo>
                <a:lnTo>
                  <a:pt x="27" y="27"/>
                </a:lnTo>
                <a:lnTo>
                  <a:pt x="0" y="0"/>
                </a:lnTo>
                <a:moveTo>
                  <a:pt x="636" y="0"/>
                </a:moveTo>
                <a:lnTo>
                  <a:pt x="636" y="424"/>
                </a:lnTo>
                <a:lnTo>
                  <a:pt x="608" y="396"/>
                </a:lnTo>
                <a:lnTo>
                  <a:pt x="608" y="27"/>
                </a:lnTo>
                <a:lnTo>
                  <a:pt x="636" y="0"/>
                </a:lnTo>
                <a:moveTo>
                  <a:pt x="636" y="424"/>
                </a:moveTo>
                <a:lnTo>
                  <a:pt x="0" y="424"/>
                </a:lnTo>
                <a:lnTo>
                  <a:pt x="27" y="396"/>
                </a:lnTo>
                <a:lnTo>
                  <a:pt x="608" y="396"/>
                </a:lnTo>
                <a:lnTo>
                  <a:pt x="636" y="424"/>
                </a:lnTo>
                <a:moveTo>
                  <a:pt x="0" y="424"/>
                </a:moveTo>
                <a:lnTo>
                  <a:pt x="0" y="0"/>
                </a:lnTo>
                <a:lnTo>
                  <a:pt x="27" y="27"/>
                </a:lnTo>
                <a:lnTo>
                  <a:pt x="27" y="396"/>
                </a:lnTo>
                <a:lnTo>
                  <a:pt x="0" y="424"/>
                </a:lnTo>
              </a:path>
            </a:pathLst>
          </a:custGeom>
          <a:noFill/>
          <a:ln>
            <a:noFill/>
          </a:ln>
        </p:spPr>
      </p:sp>
      <p:sp>
        <p:nvSpPr>
          <p:cNvPr id="123" name="Google Shape;123;p5"/>
          <p:cNvSpPr/>
          <p:nvPr/>
        </p:nvSpPr>
        <p:spPr>
          <a:xfrm>
            <a:off x="533520" y="4038480"/>
            <a:ext cx="228600" cy="152640"/>
          </a:xfrm>
          <a:custGeom>
            <a:rect b="b" l="l" r="r" t="t"/>
            <a:pathLst>
              <a:path extrusionOk="0" h="426" w="637">
                <a:moveTo>
                  <a:pt x="0" y="0"/>
                </a:moveTo>
                <a:lnTo>
                  <a:pt x="636" y="0"/>
                </a:lnTo>
                <a:lnTo>
                  <a:pt x="636" y="425"/>
                </a:lnTo>
                <a:lnTo>
                  <a:pt x="0" y="425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608" y="27"/>
                </a:lnTo>
                <a:lnTo>
                  <a:pt x="27" y="27"/>
                </a:lnTo>
                <a:lnTo>
                  <a:pt x="0" y="0"/>
                </a:lnTo>
                <a:moveTo>
                  <a:pt x="636" y="0"/>
                </a:moveTo>
                <a:lnTo>
                  <a:pt x="636" y="425"/>
                </a:lnTo>
                <a:lnTo>
                  <a:pt x="608" y="397"/>
                </a:lnTo>
                <a:lnTo>
                  <a:pt x="608" y="27"/>
                </a:lnTo>
                <a:lnTo>
                  <a:pt x="636" y="0"/>
                </a:lnTo>
                <a:moveTo>
                  <a:pt x="636" y="425"/>
                </a:moveTo>
                <a:lnTo>
                  <a:pt x="0" y="425"/>
                </a:lnTo>
                <a:lnTo>
                  <a:pt x="27" y="397"/>
                </a:lnTo>
                <a:lnTo>
                  <a:pt x="608" y="397"/>
                </a:lnTo>
                <a:lnTo>
                  <a:pt x="636" y="425"/>
                </a:lnTo>
                <a:moveTo>
                  <a:pt x="0" y="425"/>
                </a:moveTo>
                <a:lnTo>
                  <a:pt x="0" y="0"/>
                </a:lnTo>
                <a:lnTo>
                  <a:pt x="27" y="27"/>
                </a:lnTo>
                <a:lnTo>
                  <a:pt x="27" y="397"/>
                </a:lnTo>
                <a:lnTo>
                  <a:pt x="0" y="425"/>
                </a:lnTo>
              </a:path>
            </a:pathLst>
          </a:custGeom>
          <a:noFill/>
          <a:ln>
            <a:noFill/>
          </a:ln>
        </p:spPr>
      </p:sp>
      <p:sp>
        <p:nvSpPr>
          <p:cNvPr id="124" name="Google Shape;124;p5"/>
          <p:cNvSpPr/>
          <p:nvPr/>
        </p:nvSpPr>
        <p:spPr>
          <a:xfrm>
            <a:off x="457200" y="4343400"/>
            <a:ext cx="228600" cy="228600"/>
          </a:xfrm>
          <a:custGeom>
            <a:rect b="b" l="l" r="r" t="t"/>
            <a:pathLst>
              <a:path extrusionOk="0" h="637" w="637">
                <a:moveTo>
                  <a:pt x="0" y="0"/>
                </a:moveTo>
                <a:lnTo>
                  <a:pt x="636" y="0"/>
                </a:lnTo>
                <a:lnTo>
                  <a:pt x="636" y="636"/>
                </a:lnTo>
                <a:lnTo>
                  <a:pt x="0" y="636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594" y="41"/>
                </a:lnTo>
                <a:lnTo>
                  <a:pt x="41" y="41"/>
                </a:lnTo>
                <a:lnTo>
                  <a:pt x="0" y="0"/>
                </a:lnTo>
                <a:moveTo>
                  <a:pt x="636" y="0"/>
                </a:moveTo>
                <a:lnTo>
                  <a:pt x="636" y="636"/>
                </a:lnTo>
                <a:lnTo>
                  <a:pt x="594" y="594"/>
                </a:lnTo>
                <a:lnTo>
                  <a:pt x="594" y="41"/>
                </a:lnTo>
                <a:lnTo>
                  <a:pt x="636" y="0"/>
                </a:lnTo>
                <a:moveTo>
                  <a:pt x="636" y="636"/>
                </a:moveTo>
                <a:lnTo>
                  <a:pt x="0" y="636"/>
                </a:lnTo>
                <a:lnTo>
                  <a:pt x="41" y="594"/>
                </a:lnTo>
                <a:lnTo>
                  <a:pt x="594" y="594"/>
                </a:lnTo>
                <a:lnTo>
                  <a:pt x="636" y="636"/>
                </a:lnTo>
                <a:moveTo>
                  <a:pt x="0" y="636"/>
                </a:moveTo>
                <a:lnTo>
                  <a:pt x="0" y="0"/>
                </a:lnTo>
                <a:lnTo>
                  <a:pt x="41" y="41"/>
                </a:lnTo>
                <a:lnTo>
                  <a:pt x="41" y="594"/>
                </a:lnTo>
                <a:lnTo>
                  <a:pt x="0" y="636"/>
                </a:lnTo>
              </a:path>
            </a:pathLst>
          </a:custGeom>
          <a:noFill/>
          <a:ln>
            <a:noFill/>
          </a:ln>
        </p:spPr>
      </p:sp>
      <p:sp>
        <p:nvSpPr>
          <p:cNvPr id="125" name="Google Shape;125;p5"/>
          <p:cNvSpPr/>
          <p:nvPr/>
        </p:nvSpPr>
        <p:spPr>
          <a:xfrm>
            <a:off x="533520" y="4724280"/>
            <a:ext cx="228600" cy="228600"/>
          </a:xfrm>
          <a:custGeom>
            <a:rect b="b" l="l" r="r" t="t"/>
            <a:pathLst>
              <a:path extrusionOk="0" h="637" w="637">
                <a:moveTo>
                  <a:pt x="0" y="0"/>
                </a:moveTo>
                <a:lnTo>
                  <a:pt x="636" y="0"/>
                </a:lnTo>
                <a:lnTo>
                  <a:pt x="636" y="636"/>
                </a:lnTo>
                <a:lnTo>
                  <a:pt x="0" y="636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594" y="41"/>
                </a:lnTo>
                <a:lnTo>
                  <a:pt x="41" y="41"/>
                </a:lnTo>
                <a:lnTo>
                  <a:pt x="0" y="0"/>
                </a:lnTo>
                <a:moveTo>
                  <a:pt x="636" y="0"/>
                </a:moveTo>
                <a:lnTo>
                  <a:pt x="636" y="636"/>
                </a:lnTo>
                <a:lnTo>
                  <a:pt x="594" y="594"/>
                </a:lnTo>
                <a:lnTo>
                  <a:pt x="594" y="41"/>
                </a:lnTo>
                <a:lnTo>
                  <a:pt x="636" y="0"/>
                </a:lnTo>
                <a:moveTo>
                  <a:pt x="636" y="636"/>
                </a:moveTo>
                <a:lnTo>
                  <a:pt x="0" y="636"/>
                </a:lnTo>
                <a:lnTo>
                  <a:pt x="41" y="594"/>
                </a:lnTo>
                <a:lnTo>
                  <a:pt x="594" y="594"/>
                </a:lnTo>
                <a:lnTo>
                  <a:pt x="636" y="636"/>
                </a:lnTo>
                <a:moveTo>
                  <a:pt x="0" y="636"/>
                </a:moveTo>
                <a:lnTo>
                  <a:pt x="0" y="0"/>
                </a:lnTo>
                <a:lnTo>
                  <a:pt x="41" y="41"/>
                </a:lnTo>
                <a:lnTo>
                  <a:pt x="41" y="594"/>
                </a:lnTo>
                <a:lnTo>
                  <a:pt x="0" y="636"/>
                </a:lnTo>
              </a:path>
            </a:pathLst>
          </a:custGeom>
          <a:noFill/>
          <a:ln>
            <a:noFill/>
          </a:ln>
        </p:spPr>
      </p:sp>
      <p:sp>
        <p:nvSpPr>
          <p:cNvPr id="126" name="Google Shape;126;p5"/>
          <p:cNvSpPr/>
          <p:nvPr/>
        </p:nvSpPr>
        <p:spPr>
          <a:xfrm>
            <a:off x="533520" y="5105520"/>
            <a:ext cx="228600" cy="152280"/>
          </a:xfrm>
          <a:custGeom>
            <a:rect b="b" l="l" r="r" t="t"/>
            <a:pathLst>
              <a:path extrusionOk="0" h="425" w="637">
                <a:moveTo>
                  <a:pt x="0" y="0"/>
                </a:moveTo>
                <a:lnTo>
                  <a:pt x="636" y="0"/>
                </a:lnTo>
                <a:lnTo>
                  <a:pt x="636" y="424"/>
                </a:lnTo>
                <a:lnTo>
                  <a:pt x="0" y="424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608" y="27"/>
                </a:lnTo>
                <a:lnTo>
                  <a:pt x="27" y="27"/>
                </a:lnTo>
                <a:lnTo>
                  <a:pt x="0" y="0"/>
                </a:lnTo>
                <a:moveTo>
                  <a:pt x="636" y="0"/>
                </a:moveTo>
                <a:lnTo>
                  <a:pt x="636" y="424"/>
                </a:lnTo>
                <a:lnTo>
                  <a:pt x="608" y="396"/>
                </a:lnTo>
                <a:lnTo>
                  <a:pt x="608" y="27"/>
                </a:lnTo>
                <a:lnTo>
                  <a:pt x="636" y="0"/>
                </a:lnTo>
                <a:moveTo>
                  <a:pt x="636" y="424"/>
                </a:moveTo>
                <a:lnTo>
                  <a:pt x="0" y="424"/>
                </a:lnTo>
                <a:lnTo>
                  <a:pt x="27" y="396"/>
                </a:lnTo>
                <a:lnTo>
                  <a:pt x="608" y="396"/>
                </a:lnTo>
                <a:lnTo>
                  <a:pt x="636" y="424"/>
                </a:lnTo>
                <a:moveTo>
                  <a:pt x="0" y="424"/>
                </a:moveTo>
                <a:lnTo>
                  <a:pt x="0" y="0"/>
                </a:lnTo>
                <a:lnTo>
                  <a:pt x="27" y="27"/>
                </a:lnTo>
                <a:lnTo>
                  <a:pt x="27" y="396"/>
                </a:lnTo>
                <a:lnTo>
                  <a:pt x="0" y="424"/>
                </a:lnTo>
              </a:path>
            </a:pathLst>
          </a:custGeom>
          <a:noFill/>
          <a:ln>
            <a:noFill/>
          </a:ln>
        </p:spPr>
      </p:sp>
      <p:sp>
        <p:nvSpPr>
          <p:cNvPr id="127" name="Google Shape;127;p5"/>
          <p:cNvSpPr/>
          <p:nvPr/>
        </p:nvSpPr>
        <p:spPr>
          <a:xfrm>
            <a:off x="533520" y="5486400"/>
            <a:ext cx="228600" cy="152280"/>
          </a:xfrm>
          <a:custGeom>
            <a:rect b="b" l="l" r="r" t="t"/>
            <a:pathLst>
              <a:path extrusionOk="0" h="425" w="637">
                <a:moveTo>
                  <a:pt x="0" y="0"/>
                </a:moveTo>
                <a:lnTo>
                  <a:pt x="636" y="0"/>
                </a:lnTo>
                <a:lnTo>
                  <a:pt x="636" y="424"/>
                </a:lnTo>
                <a:lnTo>
                  <a:pt x="0" y="424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608" y="27"/>
                </a:lnTo>
                <a:lnTo>
                  <a:pt x="27" y="27"/>
                </a:lnTo>
                <a:lnTo>
                  <a:pt x="0" y="0"/>
                </a:lnTo>
                <a:moveTo>
                  <a:pt x="636" y="0"/>
                </a:moveTo>
                <a:lnTo>
                  <a:pt x="636" y="424"/>
                </a:lnTo>
                <a:lnTo>
                  <a:pt x="608" y="396"/>
                </a:lnTo>
                <a:lnTo>
                  <a:pt x="608" y="27"/>
                </a:lnTo>
                <a:lnTo>
                  <a:pt x="636" y="0"/>
                </a:lnTo>
                <a:moveTo>
                  <a:pt x="636" y="424"/>
                </a:moveTo>
                <a:lnTo>
                  <a:pt x="0" y="424"/>
                </a:lnTo>
                <a:lnTo>
                  <a:pt x="27" y="396"/>
                </a:lnTo>
                <a:lnTo>
                  <a:pt x="608" y="396"/>
                </a:lnTo>
                <a:lnTo>
                  <a:pt x="636" y="424"/>
                </a:lnTo>
                <a:moveTo>
                  <a:pt x="0" y="424"/>
                </a:moveTo>
                <a:lnTo>
                  <a:pt x="0" y="0"/>
                </a:lnTo>
                <a:lnTo>
                  <a:pt x="27" y="27"/>
                </a:lnTo>
                <a:lnTo>
                  <a:pt x="27" y="396"/>
                </a:lnTo>
                <a:lnTo>
                  <a:pt x="0" y="424"/>
                </a:lnTo>
              </a:path>
            </a:pathLst>
          </a:custGeom>
          <a:noFill/>
          <a:ln>
            <a:noFill/>
          </a:ln>
        </p:spPr>
      </p:sp>
      <p:sp>
        <p:nvSpPr>
          <p:cNvPr id="128" name="Google Shape;128;p5"/>
          <p:cNvSpPr/>
          <p:nvPr/>
        </p:nvSpPr>
        <p:spPr>
          <a:xfrm>
            <a:off x="533520" y="5867280"/>
            <a:ext cx="228600" cy="152640"/>
          </a:xfrm>
          <a:custGeom>
            <a:rect b="b" l="l" r="r" t="t"/>
            <a:pathLst>
              <a:path extrusionOk="0" h="426" w="637">
                <a:moveTo>
                  <a:pt x="0" y="0"/>
                </a:moveTo>
                <a:lnTo>
                  <a:pt x="636" y="0"/>
                </a:lnTo>
                <a:lnTo>
                  <a:pt x="636" y="425"/>
                </a:lnTo>
                <a:lnTo>
                  <a:pt x="0" y="425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608" y="27"/>
                </a:lnTo>
                <a:lnTo>
                  <a:pt x="27" y="27"/>
                </a:lnTo>
                <a:lnTo>
                  <a:pt x="0" y="0"/>
                </a:lnTo>
                <a:moveTo>
                  <a:pt x="636" y="0"/>
                </a:moveTo>
                <a:lnTo>
                  <a:pt x="636" y="425"/>
                </a:lnTo>
                <a:lnTo>
                  <a:pt x="608" y="397"/>
                </a:lnTo>
                <a:lnTo>
                  <a:pt x="608" y="27"/>
                </a:lnTo>
                <a:lnTo>
                  <a:pt x="636" y="0"/>
                </a:lnTo>
                <a:moveTo>
                  <a:pt x="636" y="425"/>
                </a:moveTo>
                <a:lnTo>
                  <a:pt x="0" y="425"/>
                </a:lnTo>
                <a:lnTo>
                  <a:pt x="27" y="397"/>
                </a:lnTo>
                <a:lnTo>
                  <a:pt x="608" y="397"/>
                </a:lnTo>
                <a:lnTo>
                  <a:pt x="636" y="425"/>
                </a:lnTo>
                <a:moveTo>
                  <a:pt x="0" y="425"/>
                </a:moveTo>
                <a:lnTo>
                  <a:pt x="0" y="0"/>
                </a:lnTo>
                <a:lnTo>
                  <a:pt x="27" y="27"/>
                </a:lnTo>
                <a:lnTo>
                  <a:pt x="27" y="397"/>
                </a:lnTo>
                <a:lnTo>
                  <a:pt x="0" y="425"/>
                </a:lnTo>
              </a:path>
            </a:pathLst>
          </a:custGeom>
          <a:noFill/>
          <a:ln>
            <a:noFill/>
          </a:ln>
        </p:spPr>
      </p:sp>
      <p:sp>
        <p:nvSpPr>
          <p:cNvPr id="129" name="Google Shape;129;p5"/>
          <p:cNvSpPr/>
          <p:nvPr/>
        </p:nvSpPr>
        <p:spPr>
          <a:xfrm>
            <a:off x="533520" y="6172200"/>
            <a:ext cx="228600" cy="228600"/>
          </a:xfrm>
          <a:custGeom>
            <a:rect b="b" l="l" r="r" t="t"/>
            <a:pathLst>
              <a:path extrusionOk="0" h="637" w="637">
                <a:moveTo>
                  <a:pt x="0" y="0"/>
                </a:moveTo>
                <a:lnTo>
                  <a:pt x="636" y="0"/>
                </a:lnTo>
                <a:lnTo>
                  <a:pt x="636" y="636"/>
                </a:lnTo>
                <a:lnTo>
                  <a:pt x="0" y="636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594" y="41"/>
                </a:lnTo>
                <a:lnTo>
                  <a:pt x="41" y="41"/>
                </a:lnTo>
                <a:lnTo>
                  <a:pt x="0" y="0"/>
                </a:lnTo>
                <a:moveTo>
                  <a:pt x="636" y="0"/>
                </a:moveTo>
                <a:lnTo>
                  <a:pt x="636" y="636"/>
                </a:lnTo>
                <a:lnTo>
                  <a:pt x="594" y="594"/>
                </a:lnTo>
                <a:lnTo>
                  <a:pt x="594" y="41"/>
                </a:lnTo>
                <a:lnTo>
                  <a:pt x="636" y="0"/>
                </a:lnTo>
                <a:moveTo>
                  <a:pt x="636" y="636"/>
                </a:moveTo>
                <a:lnTo>
                  <a:pt x="0" y="636"/>
                </a:lnTo>
                <a:lnTo>
                  <a:pt x="41" y="594"/>
                </a:lnTo>
                <a:lnTo>
                  <a:pt x="594" y="594"/>
                </a:lnTo>
                <a:lnTo>
                  <a:pt x="636" y="636"/>
                </a:lnTo>
                <a:moveTo>
                  <a:pt x="0" y="636"/>
                </a:moveTo>
                <a:lnTo>
                  <a:pt x="0" y="0"/>
                </a:lnTo>
                <a:lnTo>
                  <a:pt x="41" y="41"/>
                </a:lnTo>
                <a:lnTo>
                  <a:pt x="41" y="594"/>
                </a:lnTo>
                <a:lnTo>
                  <a:pt x="0" y="636"/>
                </a:lnTo>
              </a:path>
            </a:pathLst>
          </a:custGeom>
          <a:noFill/>
          <a:ln>
            <a:noFill/>
          </a:ln>
        </p:spPr>
      </p:sp>
      <p:sp>
        <p:nvSpPr>
          <p:cNvPr id="130" name="Google Shape;130;p5"/>
          <p:cNvSpPr/>
          <p:nvPr/>
        </p:nvSpPr>
        <p:spPr>
          <a:xfrm>
            <a:off x="533520" y="1828800"/>
            <a:ext cx="228600" cy="152280"/>
          </a:xfrm>
          <a:custGeom>
            <a:rect b="b" l="l" r="r" t="t"/>
            <a:pathLst>
              <a:path extrusionOk="0" h="425" w="637">
                <a:moveTo>
                  <a:pt x="0" y="0"/>
                </a:moveTo>
                <a:lnTo>
                  <a:pt x="636" y="0"/>
                </a:lnTo>
                <a:lnTo>
                  <a:pt x="636" y="424"/>
                </a:lnTo>
                <a:lnTo>
                  <a:pt x="0" y="424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608" y="27"/>
                </a:lnTo>
                <a:lnTo>
                  <a:pt x="27" y="27"/>
                </a:lnTo>
                <a:lnTo>
                  <a:pt x="0" y="0"/>
                </a:lnTo>
                <a:moveTo>
                  <a:pt x="636" y="0"/>
                </a:moveTo>
                <a:lnTo>
                  <a:pt x="636" y="424"/>
                </a:lnTo>
                <a:lnTo>
                  <a:pt x="608" y="396"/>
                </a:lnTo>
                <a:lnTo>
                  <a:pt x="608" y="27"/>
                </a:lnTo>
                <a:lnTo>
                  <a:pt x="636" y="0"/>
                </a:lnTo>
                <a:moveTo>
                  <a:pt x="636" y="424"/>
                </a:moveTo>
                <a:lnTo>
                  <a:pt x="0" y="424"/>
                </a:lnTo>
                <a:lnTo>
                  <a:pt x="27" y="396"/>
                </a:lnTo>
                <a:lnTo>
                  <a:pt x="608" y="396"/>
                </a:lnTo>
                <a:lnTo>
                  <a:pt x="636" y="424"/>
                </a:lnTo>
                <a:moveTo>
                  <a:pt x="0" y="424"/>
                </a:moveTo>
                <a:lnTo>
                  <a:pt x="0" y="0"/>
                </a:lnTo>
                <a:lnTo>
                  <a:pt x="27" y="27"/>
                </a:lnTo>
                <a:lnTo>
                  <a:pt x="27" y="396"/>
                </a:lnTo>
                <a:lnTo>
                  <a:pt x="0" y="424"/>
                </a:lnTo>
              </a:path>
            </a:pathLst>
          </a:custGeom>
          <a:noFill/>
          <a:ln>
            <a:noFill/>
          </a:ln>
        </p:spPr>
      </p:sp>
      <p:sp>
        <p:nvSpPr>
          <p:cNvPr id="131" name="Google Shape;131;p5"/>
          <p:cNvSpPr/>
          <p:nvPr/>
        </p:nvSpPr>
        <p:spPr>
          <a:xfrm>
            <a:off x="533520" y="2209680"/>
            <a:ext cx="228600" cy="152640"/>
          </a:xfrm>
          <a:custGeom>
            <a:rect b="b" l="l" r="r" t="t"/>
            <a:pathLst>
              <a:path extrusionOk="0" h="426" w="637">
                <a:moveTo>
                  <a:pt x="0" y="0"/>
                </a:moveTo>
                <a:lnTo>
                  <a:pt x="636" y="0"/>
                </a:lnTo>
                <a:lnTo>
                  <a:pt x="636" y="425"/>
                </a:lnTo>
                <a:lnTo>
                  <a:pt x="0" y="425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608" y="27"/>
                </a:lnTo>
                <a:lnTo>
                  <a:pt x="27" y="27"/>
                </a:lnTo>
                <a:lnTo>
                  <a:pt x="0" y="0"/>
                </a:lnTo>
                <a:moveTo>
                  <a:pt x="636" y="0"/>
                </a:moveTo>
                <a:lnTo>
                  <a:pt x="636" y="425"/>
                </a:lnTo>
                <a:lnTo>
                  <a:pt x="608" y="397"/>
                </a:lnTo>
                <a:lnTo>
                  <a:pt x="608" y="27"/>
                </a:lnTo>
                <a:lnTo>
                  <a:pt x="636" y="0"/>
                </a:lnTo>
                <a:moveTo>
                  <a:pt x="636" y="425"/>
                </a:moveTo>
                <a:lnTo>
                  <a:pt x="0" y="425"/>
                </a:lnTo>
                <a:lnTo>
                  <a:pt x="27" y="397"/>
                </a:lnTo>
                <a:lnTo>
                  <a:pt x="608" y="397"/>
                </a:lnTo>
                <a:lnTo>
                  <a:pt x="636" y="425"/>
                </a:lnTo>
                <a:moveTo>
                  <a:pt x="0" y="425"/>
                </a:moveTo>
                <a:lnTo>
                  <a:pt x="0" y="0"/>
                </a:lnTo>
                <a:lnTo>
                  <a:pt x="27" y="27"/>
                </a:lnTo>
                <a:lnTo>
                  <a:pt x="27" y="397"/>
                </a:lnTo>
                <a:lnTo>
                  <a:pt x="0" y="425"/>
                </a:lnTo>
              </a:path>
            </a:pathLst>
          </a:custGeom>
          <a:noFill/>
          <a:ln>
            <a:noFill/>
          </a:ln>
        </p:spPr>
      </p:sp>
      <p:sp>
        <p:nvSpPr>
          <p:cNvPr id="132" name="Google Shape;132;p5"/>
          <p:cNvSpPr/>
          <p:nvPr/>
        </p:nvSpPr>
        <p:spPr>
          <a:xfrm>
            <a:off x="457200" y="1447920"/>
            <a:ext cx="304920" cy="228600"/>
          </a:xfrm>
          <a:custGeom>
            <a:rect b="b" l="l" r="r" t="t"/>
            <a:pathLst>
              <a:path extrusionOk="0" h="637" w="849">
                <a:moveTo>
                  <a:pt x="0" y="0"/>
                </a:moveTo>
                <a:lnTo>
                  <a:pt x="848" y="0"/>
                </a:lnTo>
                <a:lnTo>
                  <a:pt x="848" y="636"/>
                </a:lnTo>
                <a:lnTo>
                  <a:pt x="0" y="636"/>
                </a:lnTo>
                <a:lnTo>
                  <a:pt x="0" y="0"/>
                </a:lnTo>
                <a:moveTo>
                  <a:pt x="0" y="0"/>
                </a:moveTo>
                <a:lnTo>
                  <a:pt x="848" y="0"/>
                </a:lnTo>
                <a:lnTo>
                  <a:pt x="806" y="41"/>
                </a:lnTo>
                <a:lnTo>
                  <a:pt x="41" y="41"/>
                </a:lnTo>
                <a:lnTo>
                  <a:pt x="0" y="0"/>
                </a:lnTo>
                <a:moveTo>
                  <a:pt x="848" y="0"/>
                </a:moveTo>
                <a:lnTo>
                  <a:pt x="848" y="636"/>
                </a:lnTo>
                <a:lnTo>
                  <a:pt x="806" y="594"/>
                </a:lnTo>
                <a:lnTo>
                  <a:pt x="806" y="41"/>
                </a:lnTo>
                <a:lnTo>
                  <a:pt x="848" y="0"/>
                </a:lnTo>
                <a:moveTo>
                  <a:pt x="848" y="636"/>
                </a:moveTo>
                <a:lnTo>
                  <a:pt x="0" y="636"/>
                </a:lnTo>
                <a:lnTo>
                  <a:pt x="41" y="594"/>
                </a:lnTo>
                <a:lnTo>
                  <a:pt x="806" y="594"/>
                </a:lnTo>
                <a:lnTo>
                  <a:pt x="848" y="636"/>
                </a:lnTo>
                <a:moveTo>
                  <a:pt x="0" y="636"/>
                </a:moveTo>
                <a:lnTo>
                  <a:pt x="0" y="0"/>
                </a:lnTo>
                <a:lnTo>
                  <a:pt x="41" y="41"/>
                </a:lnTo>
                <a:lnTo>
                  <a:pt x="41" y="594"/>
                </a:lnTo>
                <a:lnTo>
                  <a:pt x="0" y="636"/>
                </a:lnTo>
              </a:path>
            </a:pathLst>
          </a:custGeom>
          <a:noFill/>
          <a:ln>
            <a:noFill/>
          </a:ln>
        </p:spPr>
      </p:sp>
      <p:sp>
        <p:nvSpPr>
          <p:cNvPr id="133" name="Google Shape;133;p5"/>
          <p:cNvSpPr/>
          <p:nvPr/>
        </p:nvSpPr>
        <p:spPr>
          <a:xfrm>
            <a:off x="457200" y="1066680"/>
            <a:ext cx="304920" cy="228600"/>
          </a:xfrm>
          <a:custGeom>
            <a:rect b="b" l="l" r="r" t="t"/>
            <a:pathLst>
              <a:path extrusionOk="0" h="637" w="849">
                <a:moveTo>
                  <a:pt x="0" y="0"/>
                </a:moveTo>
                <a:lnTo>
                  <a:pt x="848" y="0"/>
                </a:lnTo>
                <a:lnTo>
                  <a:pt x="848" y="636"/>
                </a:lnTo>
                <a:lnTo>
                  <a:pt x="0" y="636"/>
                </a:lnTo>
                <a:lnTo>
                  <a:pt x="0" y="0"/>
                </a:lnTo>
                <a:moveTo>
                  <a:pt x="0" y="0"/>
                </a:moveTo>
                <a:lnTo>
                  <a:pt x="848" y="0"/>
                </a:lnTo>
                <a:lnTo>
                  <a:pt x="806" y="41"/>
                </a:lnTo>
                <a:lnTo>
                  <a:pt x="41" y="41"/>
                </a:lnTo>
                <a:lnTo>
                  <a:pt x="0" y="0"/>
                </a:lnTo>
                <a:moveTo>
                  <a:pt x="848" y="0"/>
                </a:moveTo>
                <a:lnTo>
                  <a:pt x="848" y="636"/>
                </a:lnTo>
                <a:lnTo>
                  <a:pt x="806" y="594"/>
                </a:lnTo>
                <a:lnTo>
                  <a:pt x="806" y="41"/>
                </a:lnTo>
                <a:lnTo>
                  <a:pt x="848" y="0"/>
                </a:lnTo>
                <a:moveTo>
                  <a:pt x="848" y="636"/>
                </a:moveTo>
                <a:lnTo>
                  <a:pt x="0" y="636"/>
                </a:lnTo>
                <a:lnTo>
                  <a:pt x="41" y="594"/>
                </a:lnTo>
                <a:lnTo>
                  <a:pt x="806" y="594"/>
                </a:lnTo>
                <a:lnTo>
                  <a:pt x="848" y="636"/>
                </a:lnTo>
                <a:moveTo>
                  <a:pt x="0" y="636"/>
                </a:moveTo>
                <a:lnTo>
                  <a:pt x="0" y="0"/>
                </a:lnTo>
                <a:lnTo>
                  <a:pt x="41" y="41"/>
                </a:lnTo>
                <a:lnTo>
                  <a:pt x="41" y="594"/>
                </a:lnTo>
                <a:lnTo>
                  <a:pt x="0" y="636"/>
                </a:lnTo>
              </a:path>
            </a:pathLst>
          </a:custGeom>
          <a:noFill/>
          <a:ln>
            <a:noFill/>
          </a:ln>
        </p:spPr>
      </p:sp>
      <p:sp>
        <p:nvSpPr>
          <p:cNvPr id="134" name="Google Shape;134;p5"/>
          <p:cNvSpPr/>
          <p:nvPr/>
        </p:nvSpPr>
        <p:spPr>
          <a:xfrm>
            <a:off x="7238880" y="152280"/>
            <a:ext cx="381240" cy="304920"/>
          </a:xfrm>
          <a:custGeom>
            <a:rect b="b" l="l" r="r" t="t"/>
            <a:pathLst>
              <a:path extrusionOk="0" h="849" w="1061">
                <a:moveTo>
                  <a:pt x="0" y="0"/>
                </a:moveTo>
                <a:lnTo>
                  <a:pt x="1060" y="0"/>
                </a:lnTo>
                <a:lnTo>
                  <a:pt x="1060" y="848"/>
                </a:lnTo>
                <a:lnTo>
                  <a:pt x="0" y="848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8"/>
                </a:lnTo>
                <a:lnTo>
                  <a:pt x="1005" y="793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8"/>
                </a:moveTo>
                <a:lnTo>
                  <a:pt x="0" y="848"/>
                </a:lnTo>
                <a:lnTo>
                  <a:pt x="54" y="793"/>
                </a:lnTo>
                <a:lnTo>
                  <a:pt x="1005" y="793"/>
                </a:lnTo>
                <a:lnTo>
                  <a:pt x="1060" y="848"/>
                </a:lnTo>
                <a:moveTo>
                  <a:pt x="0" y="848"/>
                </a:moveTo>
                <a:lnTo>
                  <a:pt x="0" y="0"/>
                </a:lnTo>
                <a:lnTo>
                  <a:pt x="54" y="54"/>
                </a:lnTo>
                <a:lnTo>
                  <a:pt x="54" y="793"/>
                </a:lnTo>
                <a:lnTo>
                  <a:pt x="0" y="848"/>
                </a:lnTo>
                <a:moveTo>
                  <a:pt x="254" y="148"/>
                </a:moveTo>
                <a:lnTo>
                  <a:pt x="805" y="424"/>
                </a:lnTo>
                <a:lnTo>
                  <a:pt x="254" y="699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35" name="Google Shape;135;p5"/>
          <p:cNvSpPr/>
          <p:nvPr/>
        </p:nvSpPr>
        <p:spPr>
          <a:xfrm>
            <a:off x="6629400" y="152280"/>
            <a:ext cx="380880" cy="304920"/>
          </a:xfrm>
          <a:custGeom>
            <a:rect b="b" l="l" r="r" t="t"/>
            <a:pathLst>
              <a:path extrusionOk="0" h="849" w="1060">
                <a:moveTo>
                  <a:pt x="0" y="0"/>
                </a:moveTo>
                <a:lnTo>
                  <a:pt x="1059" y="0"/>
                </a:lnTo>
                <a:lnTo>
                  <a:pt x="1059" y="848"/>
                </a:lnTo>
                <a:lnTo>
                  <a:pt x="0" y="848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8"/>
                </a:lnTo>
                <a:lnTo>
                  <a:pt x="1004" y="793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8"/>
                </a:moveTo>
                <a:lnTo>
                  <a:pt x="0" y="848"/>
                </a:lnTo>
                <a:lnTo>
                  <a:pt x="54" y="793"/>
                </a:lnTo>
                <a:lnTo>
                  <a:pt x="1004" y="793"/>
                </a:lnTo>
                <a:lnTo>
                  <a:pt x="1059" y="848"/>
                </a:lnTo>
                <a:moveTo>
                  <a:pt x="0" y="848"/>
                </a:moveTo>
                <a:lnTo>
                  <a:pt x="0" y="0"/>
                </a:lnTo>
                <a:lnTo>
                  <a:pt x="54" y="54"/>
                </a:lnTo>
                <a:lnTo>
                  <a:pt x="54" y="793"/>
                </a:lnTo>
                <a:lnTo>
                  <a:pt x="0" y="848"/>
                </a:lnTo>
                <a:moveTo>
                  <a:pt x="254" y="424"/>
                </a:moveTo>
                <a:lnTo>
                  <a:pt x="804" y="148"/>
                </a:lnTo>
                <a:lnTo>
                  <a:pt x="804" y="699"/>
                </a:lnTo>
                <a:lnTo>
                  <a:pt x="254" y="424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36" name="Google Shape;136;p5"/>
          <p:cNvSpPr/>
          <p:nvPr/>
        </p:nvSpPr>
        <p:spPr>
          <a:xfrm>
            <a:off x="8458200" y="609480"/>
            <a:ext cx="533520" cy="533520"/>
          </a:xfrm>
          <a:custGeom>
            <a:rect b="b" l="l" r="r" t="t"/>
            <a:pathLst>
              <a:path extrusionOk="0" h="1484" w="1484">
                <a:moveTo>
                  <a:pt x="0" y="0"/>
                </a:moveTo>
                <a:lnTo>
                  <a:pt x="1483" y="0"/>
                </a:lnTo>
                <a:lnTo>
                  <a:pt x="1483" y="1483"/>
                </a:lnTo>
                <a:lnTo>
                  <a:pt x="0" y="1483"/>
                </a:lnTo>
                <a:lnTo>
                  <a:pt x="0" y="0"/>
                </a:lnTo>
                <a:moveTo>
                  <a:pt x="0" y="0"/>
                </a:moveTo>
                <a:lnTo>
                  <a:pt x="1483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3" y="0"/>
                </a:moveTo>
                <a:lnTo>
                  <a:pt x="1483" y="1483"/>
                </a:lnTo>
                <a:lnTo>
                  <a:pt x="1386" y="1386"/>
                </a:lnTo>
                <a:lnTo>
                  <a:pt x="1386" y="96"/>
                </a:lnTo>
                <a:lnTo>
                  <a:pt x="1483" y="0"/>
                </a:lnTo>
                <a:moveTo>
                  <a:pt x="1483" y="1483"/>
                </a:moveTo>
                <a:lnTo>
                  <a:pt x="0" y="1483"/>
                </a:lnTo>
                <a:lnTo>
                  <a:pt x="96" y="1386"/>
                </a:lnTo>
                <a:lnTo>
                  <a:pt x="1386" y="1386"/>
                </a:lnTo>
                <a:lnTo>
                  <a:pt x="1483" y="1483"/>
                </a:lnTo>
                <a:moveTo>
                  <a:pt x="0" y="1483"/>
                </a:moveTo>
                <a:lnTo>
                  <a:pt x="0" y="0"/>
                </a:lnTo>
                <a:lnTo>
                  <a:pt x="96" y="96"/>
                </a:lnTo>
                <a:lnTo>
                  <a:pt x="96" y="1386"/>
                </a:lnTo>
                <a:lnTo>
                  <a:pt x="0" y="1483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4"/>
                  <a:pt x="556" y="994"/>
                  <a:pt x="627" y="994"/>
                </a:cubicBezTo>
                <a:lnTo>
                  <a:pt x="741" y="994"/>
                </a:lnTo>
                <a:cubicBezTo>
                  <a:pt x="812" y="994"/>
                  <a:pt x="867" y="944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6"/>
                  <a:pt x="741" y="1246"/>
                </a:cubicBezTo>
                <a:lnTo>
                  <a:pt x="627" y="1246"/>
                </a:lnTo>
                <a:cubicBezTo>
                  <a:pt x="437" y="1246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5"/>
          <p:cNvSpPr/>
          <p:nvPr/>
        </p:nvSpPr>
        <p:spPr>
          <a:xfrm>
            <a:off x="7848720" y="152280"/>
            <a:ext cx="1066680" cy="381240"/>
          </a:xfrm>
          <a:custGeom>
            <a:rect b="b" l="l" r="r" t="t"/>
            <a:pathLst>
              <a:path extrusionOk="0" h="1061" w="2964">
                <a:moveTo>
                  <a:pt x="0" y="0"/>
                </a:moveTo>
                <a:lnTo>
                  <a:pt x="2963" y="0"/>
                </a:lnTo>
                <a:lnTo>
                  <a:pt x="2963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3" y="0"/>
                </a:lnTo>
                <a:lnTo>
                  <a:pt x="2895" y="68"/>
                </a:lnTo>
                <a:lnTo>
                  <a:pt x="68" y="68"/>
                </a:lnTo>
                <a:lnTo>
                  <a:pt x="0" y="0"/>
                </a:lnTo>
                <a:moveTo>
                  <a:pt x="2963" y="0"/>
                </a:moveTo>
                <a:lnTo>
                  <a:pt x="2963" y="1060"/>
                </a:lnTo>
                <a:lnTo>
                  <a:pt x="2895" y="991"/>
                </a:lnTo>
                <a:lnTo>
                  <a:pt x="2895" y="68"/>
                </a:lnTo>
                <a:lnTo>
                  <a:pt x="2963" y="0"/>
                </a:lnTo>
                <a:moveTo>
                  <a:pt x="2963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5" y="991"/>
                </a:lnTo>
                <a:lnTo>
                  <a:pt x="2963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8381880" y="6400800"/>
            <a:ext cx="762120" cy="457200"/>
          </a:xfrm>
          <a:custGeom>
            <a:rect b="b" l="l" r="r" t="t"/>
            <a:pathLst>
              <a:path extrusionOk="0" h="1272" w="2119">
                <a:moveTo>
                  <a:pt x="0" y="0"/>
                </a:moveTo>
                <a:lnTo>
                  <a:pt x="2118" y="0"/>
                </a:lnTo>
                <a:lnTo>
                  <a:pt x="2118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8" y="0"/>
                </a:lnTo>
                <a:lnTo>
                  <a:pt x="2035" y="82"/>
                </a:lnTo>
                <a:lnTo>
                  <a:pt x="82" y="82"/>
                </a:lnTo>
                <a:lnTo>
                  <a:pt x="0" y="0"/>
                </a:lnTo>
                <a:moveTo>
                  <a:pt x="2118" y="0"/>
                </a:moveTo>
                <a:lnTo>
                  <a:pt x="2118" y="1271"/>
                </a:lnTo>
                <a:lnTo>
                  <a:pt x="2035" y="1188"/>
                </a:lnTo>
                <a:lnTo>
                  <a:pt x="2035" y="82"/>
                </a:lnTo>
                <a:lnTo>
                  <a:pt x="2118" y="0"/>
                </a:lnTo>
                <a:moveTo>
                  <a:pt x="2118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5" y="1188"/>
                </a:lnTo>
                <a:lnTo>
                  <a:pt x="2118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zoom dir="out"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M smooth muscle" id="840" name="Google Shape;840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773360"/>
            <a:ext cx="3635280" cy="277164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51"/>
          <p:cNvSpPr/>
          <p:nvPr/>
        </p:nvSpPr>
        <p:spPr>
          <a:xfrm>
            <a:off x="0" y="5805360"/>
            <a:ext cx="7667640" cy="1052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2" name="Google Shape;842;p51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843" name="Google Shape;843;p51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844" name="Google Shape;844;p51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845" name="Google Shape;845;p51"/>
          <p:cNvGraphicFramePr/>
          <p:nvPr/>
        </p:nvGraphicFramePr>
        <p:xfrm>
          <a:off x="344520" y="357120"/>
          <a:ext cx="6997680" cy="6110280"/>
        </p:xfrm>
        <a:graphic>
          <a:graphicData uri="http://schemas.openxmlformats.org/presentationml/2006/ole">
            <mc:AlternateContent>
              <mc:Choice Requires="v">
                <p:oleObj r:id="rId5" imgH="6110280" imgW="6997680" spid="_x0000_s1">
                  <p:embed/>
                </p:oleObj>
              </mc:Choice>
              <mc:Fallback>
                <p:oleObj r:id="rId6" imgH="6110280" imgW="6997680">
                  <p:embed/>
                  <p:pic>
                    <p:nvPicPr>
                      <p:cNvPr id="845" name="Google Shape;845;p51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44520" y="357120"/>
                        <a:ext cx="6997680" cy="6110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6" name="Google Shape;846;p51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p51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sz="20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8" name="Google Shape;848;p51"/>
          <p:cNvSpPr/>
          <p:nvPr/>
        </p:nvSpPr>
        <p:spPr>
          <a:xfrm rot="806400">
            <a:off x="324000" y="2852280"/>
            <a:ext cx="188640" cy="555840"/>
          </a:xfrm>
          <a:custGeom>
            <a:rect b="b" l="l" r="r" t="t"/>
            <a:pathLst>
              <a:path extrusionOk="0" h="1546" w="526">
                <a:moveTo>
                  <a:pt x="130" y="0"/>
                </a:moveTo>
                <a:lnTo>
                  <a:pt x="131" y="1158"/>
                </a:lnTo>
                <a:lnTo>
                  <a:pt x="0" y="1158"/>
                </a:lnTo>
                <a:lnTo>
                  <a:pt x="262" y="1545"/>
                </a:lnTo>
                <a:lnTo>
                  <a:pt x="525" y="1158"/>
                </a:lnTo>
                <a:lnTo>
                  <a:pt x="394" y="1157"/>
                </a:lnTo>
                <a:lnTo>
                  <a:pt x="392" y="0"/>
                </a:lnTo>
                <a:lnTo>
                  <a:pt x="130" y="0"/>
                </a:lnTo>
              </a:path>
            </a:pathLst>
          </a:custGeom>
          <a:solidFill>
            <a:srgbClr val="00CCFF"/>
          </a:solidFill>
          <a:ln>
            <a:noFill/>
          </a:ln>
        </p:spPr>
      </p:sp>
      <p:sp>
        <p:nvSpPr>
          <p:cNvPr id="849" name="Google Shape;849;p51"/>
          <p:cNvSpPr/>
          <p:nvPr/>
        </p:nvSpPr>
        <p:spPr>
          <a:xfrm>
            <a:off x="3708360" y="1773360"/>
            <a:ext cx="3548880" cy="164844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b="1" lang="en-US" sz="2400" strike="noStrik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↓</a:t>
            </a: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indicate a dense body on the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membrane.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b="1" lang="en-US" sz="2400" strike="noStrike">
                <a:solidFill>
                  <a:srgbClr val="00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↓</a:t>
            </a: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2400" strike="noStrike">
                <a:solidFill>
                  <a:srgbClr val="00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↓</a:t>
            </a: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indicate dense bodies in the 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cytoplasm. 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0" name="Google Shape;850;p51"/>
          <p:cNvSpPr/>
          <p:nvPr/>
        </p:nvSpPr>
        <p:spPr>
          <a:xfrm rot="1313400">
            <a:off x="2268000" y="2852280"/>
            <a:ext cx="231840" cy="622440"/>
          </a:xfrm>
          <a:custGeom>
            <a:rect b="b" l="l" r="r" t="t"/>
            <a:pathLst>
              <a:path extrusionOk="0" h="1732" w="646">
                <a:moveTo>
                  <a:pt x="161" y="1"/>
                </a:moveTo>
                <a:lnTo>
                  <a:pt x="162" y="1298"/>
                </a:lnTo>
                <a:lnTo>
                  <a:pt x="0" y="1298"/>
                </a:lnTo>
                <a:lnTo>
                  <a:pt x="323" y="1731"/>
                </a:lnTo>
                <a:lnTo>
                  <a:pt x="645" y="1297"/>
                </a:lnTo>
                <a:lnTo>
                  <a:pt x="483" y="1298"/>
                </a:lnTo>
                <a:lnTo>
                  <a:pt x="483" y="0"/>
                </a:lnTo>
                <a:lnTo>
                  <a:pt x="161" y="1"/>
                </a:lnTo>
              </a:path>
            </a:pathLst>
          </a:custGeom>
          <a:solidFill>
            <a:srgbClr val="00CCFF"/>
          </a:solidFill>
          <a:ln>
            <a:noFill/>
          </a:ln>
        </p:spPr>
      </p:sp>
      <p:sp>
        <p:nvSpPr>
          <p:cNvPr id="851" name="Google Shape;851;p51"/>
          <p:cNvSpPr/>
          <p:nvPr/>
        </p:nvSpPr>
        <p:spPr>
          <a:xfrm>
            <a:off x="8077320" y="1447920"/>
            <a:ext cx="685800" cy="533160"/>
          </a:xfrm>
          <a:custGeom>
            <a:rect b="b" l="l" r="r" t="t"/>
            <a:pathLst>
              <a:path extrusionOk="0" h="1483" w="1907">
                <a:moveTo>
                  <a:pt x="0" y="0"/>
                </a:moveTo>
                <a:lnTo>
                  <a:pt x="1906" y="0"/>
                </a:lnTo>
                <a:lnTo>
                  <a:pt x="1906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906" y="0"/>
                </a:lnTo>
                <a:lnTo>
                  <a:pt x="1809" y="96"/>
                </a:lnTo>
                <a:lnTo>
                  <a:pt x="96" y="96"/>
                </a:lnTo>
                <a:lnTo>
                  <a:pt x="0" y="0"/>
                </a:lnTo>
                <a:moveTo>
                  <a:pt x="1906" y="0"/>
                </a:moveTo>
                <a:lnTo>
                  <a:pt x="1906" y="1482"/>
                </a:lnTo>
                <a:lnTo>
                  <a:pt x="1809" y="1385"/>
                </a:lnTo>
                <a:lnTo>
                  <a:pt x="1809" y="96"/>
                </a:lnTo>
                <a:lnTo>
                  <a:pt x="1906" y="0"/>
                </a:lnTo>
                <a:moveTo>
                  <a:pt x="1906" y="1482"/>
                </a:moveTo>
                <a:lnTo>
                  <a:pt x="0" y="1482"/>
                </a:lnTo>
                <a:lnTo>
                  <a:pt x="96" y="1385"/>
                </a:lnTo>
                <a:lnTo>
                  <a:pt x="1809" y="1385"/>
                </a:lnTo>
                <a:lnTo>
                  <a:pt x="1906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472" y="576"/>
                </a:moveTo>
                <a:lnTo>
                  <a:pt x="776" y="576"/>
                </a:lnTo>
                <a:lnTo>
                  <a:pt x="1079" y="260"/>
                </a:lnTo>
                <a:lnTo>
                  <a:pt x="1079" y="1221"/>
                </a:lnTo>
                <a:lnTo>
                  <a:pt x="776" y="905"/>
                </a:lnTo>
                <a:lnTo>
                  <a:pt x="472" y="905"/>
                </a:lnTo>
                <a:lnTo>
                  <a:pt x="472" y="576"/>
                </a:lnTo>
                <a:moveTo>
                  <a:pt x="1193" y="741"/>
                </a:moveTo>
                <a:lnTo>
                  <a:pt x="1433" y="741"/>
                </a:lnTo>
                <a:moveTo>
                  <a:pt x="1193" y="576"/>
                </a:moveTo>
                <a:lnTo>
                  <a:pt x="1433" y="386"/>
                </a:lnTo>
                <a:moveTo>
                  <a:pt x="1193" y="905"/>
                </a:moveTo>
                <a:lnTo>
                  <a:pt x="1433" y="1095"/>
                </a:lnTo>
              </a:path>
            </a:pathLst>
          </a:custGeom>
          <a:solidFill>
            <a:srgbClr val="0000FF"/>
          </a:solidFill>
          <a:ln>
            <a:noFill/>
          </a:ln>
        </p:spPr>
      </p:sp>
      <p:sp>
        <p:nvSpPr>
          <p:cNvPr id="852" name="Google Shape;852;p51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3" name="Google Shape;853;p51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4" name="Google Shape;854;p51"/>
          <p:cNvSpPr/>
          <p:nvPr/>
        </p:nvSpPr>
        <p:spPr>
          <a:xfrm>
            <a:off x="8001000" y="152280"/>
            <a:ext cx="95040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30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5" name="Google Shape;855;p51"/>
          <p:cNvSpPr/>
          <p:nvPr/>
        </p:nvSpPr>
        <p:spPr>
          <a:xfrm>
            <a:off x="2986920" y="6399720"/>
            <a:ext cx="2681640" cy="459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(Ross and Romrell, 1989).</a:t>
            </a:r>
            <a:r>
              <a:rPr b="0" lang="en-US" sz="2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Smooth muscle relaxed" id="856" name="Google Shape;856;p51"/>
          <p:cNvPicPr preferRelativeResize="0"/>
          <p:nvPr/>
        </p:nvPicPr>
        <p:blipFill rotWithShape="1">
          <a:blip r:embed="rId8">
            <a:alphaModFix/>
          </a:blip>
          <a:srcRect b="32897" l="6316" r="0" t="10159"/>
          <a:stretch/>
        </p:blipFill>
        <p:spPr>
          <a:xfrm>
            <a:off x="0" y="4508640"/>
            <a:ext cx="5148360" cy="13683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mooth muscle contracted" id="857" name="Google Shape;857;p5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003640" y="4508640"/>
            <a:ext cx="2665440" cy="1403280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51"/>
          <p:cNvSpPr/>
          <p:nvPr/>
        </p:nvSpPr>
        <p:spPr>
          <a:xfrm>
            <a:off x="592200" y="5969160"/>
            <a:ext cx="1180440" cy="45972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Relaxed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9" name="Google Shape;859;p51"/>
          <p:cNvSpPr/>
          <p:nvPr/>
        </p:nvSpPr>
        <p:spPr>
          <a:xfrm>
            <a:off x="5703840" y="5969160"/>
            <a:ext cx="1520280" cy="45972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Contracted</a:t>
            </a:r>
            <a:endParaRPr b="0" sz="2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0" name="Google Shape;860;p51"/>
          <p:cNvSpPr/>
          <p:nvPr/>
        </p:nvSpPr>
        <p:spPr>
          <a:xfrm>
            <a:off x="2195640" y="5877000"/>
            <a:ext cx="2350800" cy="36828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33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Actin-myosin filaments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1" name="Google Shape;861;p51"/>
          <p:cNvSpPr/>
          <p:nvPr/>
        </p:nvSpPr>
        <p:spPr>
          <a:xfrm>
            <a:off x="4140360" y="5229360"/>
            <a:ext cx="214200" cy="720720"/>
          </a:xfrm>
          <a:custGeom>
            <a:rect b="b" l="l" r="r" t="t"/>
            <a:pathLst>
              <a:path extrusionOk="0" h="2004" w="597">
                <a:moveTo>
                  <a:pt x="149" y="2003"/>
                </a:moveTo>
                <a:lnTo>
                  <a:pt x="149" y="500"/>
                </a:lnTo>
                <a:lnTo>
                  <a:pt x="0" y="500"/>
                </a:lnTo>
                <a:lnTo>
                  <a:pt x="298" y="0"/>
                </a:lnTo>
                <a:lnTo>
                  <a:pt x="596" y="500"/>
                </a:lnTo>
                <a:lnTo>
                  <a:pt x="447" y="500"/>
                </a:lnTo>
                <a:lnTo>
                  <a:pt x="447" y="2003"/>
                </a:lnTo>
                <a:lnTo>
                  <a:pt x="149" y="2003"/>
                </a:lnTo>
              </a:path>
            </a:pathLst>
          </a:custGeom>
          <a:solidFill>
            <a:srgbClr val="0000FF"/>
          </a:solidFill>
          <a:ln>
            <a:noFill/>
          </a:ln>
        </p:spPr>
      </p:sp>
      <p:sp>
        <p:nvSpPr>
          <p:cNvPr id="862" name="Google Shape;862;p51"/>
          <p:cNvSpPr/>
          <p:nvPr/>
        </p:nvSpPr>
        <p:spPr>
          <a:xfrm>
            <a:off x="0" y="4581360"/>
            <a:ext cx="1407600" cy="36828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Dense bodies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3" name="Google Shape;863;p51"/>
          <p:cNvSpPr/>
          <p:nvPr/>
        </p:nvSpPr>
        <p:spPr>
          <a:xfrm>
            <a:off x="468360" y="4869000"/>
            <a:ext cx="142920" cy="360360"/>
          </a:xfrm>
          <a:custGeom>
            <a:rect b="b" l="l" r="r" t="t"/>
            <a:pathLst>
              <a:path extrusionOk="0" h="1003" w="399">
                <a:moveTo>
                  <a:pt x="99" y="0"/>
                </a:moveTo>
                <a:lnTo>
                  <a:pt x="99" y="751"/>
                </a:lnTo>
                <a:lnTo>
                  <a:pt x="0" y="751"/>
                </a:lnTo>
                <a:lnTo>
                  <a:pt x="199" y="1002"/>
                </a:lnTo>
                <a:lnTo>
                  <a:pt x="398" y="751"/>
                </a:lnTo>
                <a:lnTo>
                  <a:pt x="298" y="751"/>
                </a:lnTo>
                <a:lnTo>
                  <a:pt x="298" y="0"/>
                </a:lnTo>
                <a:lnTo>
                  <a:pt x="99" y="0"/>
                </a:lnTo>
              </a:path>
            </a:pathLst>
          </a:custGeom>
          <a:solidFill>
            <a:srgbClr val="FF0000"/>
          </a:solidFill>
          <a:ln>
            <a:noFill/>
          </a:ln>
        </p:spPr>
      </p:sp>
      <p:sp>
        <p:nvSpPr>
          <p:cNvPr id="864" name="Google Shape;864;p51"/>
          <p:cNvSpPr/>
          <p:nvPr/>
        </p:nvSpPr>
        <p:spPr>
          <a:xfrm>
            <a:off x="3708360" y="3141720"/>
            <a:ext cx="4272120" cy="146556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drawings show how the filaments attach to the 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dense bodies and how the filaments pull the dense bodies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closer during contraction.  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65" name="Google Shape;865;p51"/>
          <p:cNvCxnSpPr/>
          <p:nvPr/>
        </p:nvCxnSpPr>
        <p:spPr>
          <a:xfrm>
            <a:off x="1042920" y="1700280"/>
            <a:ext cx="504720" cy="360360"/>
          </a:xfrm>
          <a:prstGeom prst="straightConnector1">
            <a:avLst/>
          </a:prstGeom>
          <a:noFill/>
          <a:ln cap="flat" cmpd="sng" w="57225">
            <a:solidFill>
              <a:srgbClr val="000000"/>
            </a:solidFill>
            <a:prstDash val="solid"/>
            <a:miter lim="8000"/>
            <a:headEnd len="sm" w="sm" type="none"/>
            <a:tailEnd len="med" w="med" type="triangle"/>
          </a:ln>
        </p:spPr>
      </p:cxnSp>
    </p:spTree>
  </p:cSld>
  <p:clrMapOvr>
    <a:masterClrMapping/>
  </p:clrMapOvr>
  <p:transition spd="slow">
    <p:zoom dir="out"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sarcoplasmic reticulum cardiac muscle" id="870" name="Google Shape;87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920" y="333360"/>
            <a:ext cx="8642160" cy="617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zoom dir="out"/>
  </p:transition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53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876" name="Google Shape;876;p53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877" name="Google Shape;877;p53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878" name="Google Shape;878;p53"/>
          <p:cNvGraphicFramePr/>
          <p:nvPr/>
        </p:nvGraphicFramePr>
        <p:xfrm>
          <a:off x="339840" y="363600"/>
          <a:ext cx="7221600" cy="6283440"/>
        </p:xfrm>
        <a:graphic>
          <a:graphicData uri="http://schemas.openxmlformats.org/presentationml/2006/ole">
            <mc:AlternateContent>
              <mc:Choice Requires="v">
                <p:oleObj r:id="rId4" imgH="6283440" imgW="7221600" spid="_x0000_s1">
                  <p:embed/>
                </p:oleObj>
              </mc:Choice>
              <mc:Fallback>
                <p:oleObj r:id="rId5" imgH="6283440" imgW="7221600">
                  <p:embed/>
                  <p:pic>
                    <p:nvPicPr>
                      <p:cNvPr id="878" name="Google Shape;878;p53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39840" y="363600"/>
                        <a:ext cx="7221600" cy="62834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9" name="Google Shape;879;p53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0" name="Google Shape;880;p53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sz="20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1" name="Google Shape;881;p53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2" name="Google Shape;882;p53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3" name="Google Shape;883;p53"/>
          <p:cNvSpPr/>
          <p:nvPr/>
        </p:nvSpPr>
        <p:spPr>
          <a:xfrm>
            <a:off x="8001000" y="152280"/>
            <a:ext cx="95040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31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jej004he" id="884" name="Google Shape;884;p5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8360" y="2781360"/>
            <a:ext cx="3240000" cy="35733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lon042he" id="885" name="Google Shape;885;p5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924360" y="2781360"/>
            <a:ext cx="3311640" cy="3600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zoom dir="out"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54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891" name="Google Shape;891;p54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892" name="Google Shape;892;p54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Smooth1" id="893" name="Google Shape;893;p54"/>
          <p:cNvPicPr preferRelativeResize="0"/>
          <p:nvPr/>
        </p:nvPicPr>
        <p:blipFill rotWithShape="1">
          <a:blip r:embed="rId3">
            <a:alphaModFix/>
          </a:blip>
          <a:srcRect b="3923" l="3920" r="3267" t="5880"/>
          <a:stretch/>
        </p:blipFill>
        <p:spPr>
          <a:xfrm>
            <a:off x="0" y="0"/>
            <a:ext cx="7696080" cy="4986360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p54"/>
          <p:cNvSpPr/>
          <p:nvPr/>
        </p:nvSpPr>
        <p:spPr>
          <a:xfrm>
            <a:off x="-92160" y="4991040"/>
            <a:ext cx="4275720" cy="36828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is low magnification of smooth muscle.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5" name="Google Shape;895;p54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6" name="Google Shape;896;p54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sz="20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7" name="Google Shape;897;p54"/>
          <p:cNvSpPr/>
          <p:nvPr/>
        </p:nvSpPr>
        <p:spPr>
          <a:xfrm>
            <a:off x="8077320" y="1447920"/>
            <a:ext cx="685800" cy="533160"/>
          </a:xfrm>
          <a:custGeom>
            <a:rect b="b" l="l" r="r" t="t"/>
            <a:pathLst>
              <a:path extrusionOk="0" h="1483" w="1907">
                <a:moveTo>
                  <a:pt x="0" y="0"/>
                </a:moveTo>
                <a:lnTo>
                  <a:pt x="1906" y="0"/>
                </a:lnTo>
                <a:lnTo>
                  <a:pt x="1906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906" y="0"/>
                </a:lnTo>
                <a:lnTo>
                  <a:pt x="1809" y="96"/>
                </a:lnTo>
                <a:lnTo>
                  <a:pt x="96" y="96"/>
                </a:lnTo>
                <a:lnTo>
                  <a:pt x="0" y="0"/>
                </a:lnTo>
                <a:moveTo>
                  <a:pt x="1906" y="0"/>
                </a:moveTo>
                <a:lnTo>
                  <a:pt x="1906" y="1482"/>
                </a:lnTo>
                <a:lnTo>
                  <a:pt x="1809" y="1385"/>
                </a:lnTo>
                <a:lnTo>
                  <a:pt x="1809" y="96"/>
                </a:lnTo>
                <a:lnTo>
                  <a:pt x="1906" y="0"/>
                </a:lnTo>
                <a:moveTo>
                  <a:pt x="1906" y="1482"/>
                </a:moveTo>
                <a:lnTo>
                  <a:pt x="0" y="1482"/>
                </a:lnTo>
                <a:lnTo>
                  <a:pt x="96" y="1385"/>
                </a:lnTo>
                <a:lnTo>
                  <a:pt x="1809" y="1385"/>
                </a:lnTo>
                <a:lnTo>
                  <a:pt x="1906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472" y="576"/>
                </a:moveTo>
                <a:lnTo>
                  <a:pt x="776" y="576"/>
                </a:lnTo>
                <a:lnTo>
                  <a:pt x="1079" y="260"/>
                </a:lnTo>
                <a:lnTo>
                  <a:pt x="1079" y="1221"/>
                </a:lnTo>
                <a:lnTo>
                  <a:pt x="776" y="905"/>
                </a:lnTo>
                <a:lnTo>
                  <a:pt x="472" y="905"/>
                </a:lnTo>
                <a:lnTo>
                  <a:pt x="472" y="576"/>
                </a:lnTo>
                <a:moveTo>
                  <a:pt x="1193" y="741"/>
                </a:moveTo>
                <a:lnTo>
                  <a:pt x="1433" y="741"/>
                </a:lnTo>
                <a:moveTo>
                  <a:pt x="1193" y="576"/>
                </a:moveTo>
                <a:lnTo>
                  <a:pt x="1433" y="386"/>
                </a:lnTo>
                <a:moveTo>
                  <a:pt x="1193" y="905"/>
                </a:moveTo>
                <a:lnTo>
                  <a:pt x="1433" y="1095"/>
                </a:lnTo>
              </a:path>
            </a:pathLst>
          </a:custGeom>
          <a:solidFill>
            <a:srgbClr val="0000FF"/>
          </a:solidFill>
          <a:ln>
            <a:noFill/>
          </a:ln>
        </p:spPr>
      </p:sp>
      <p:sp>
        <p:nvSpPr>
          <p:cNvPr id="898" name="Google Shape;898;p54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9" name="Google Shape;899;p54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0" name="Google Shape;900;p54"/>
          <p:cNvSpPr/>
          <p:nvPr/>
        </p:nvSpPr>
        <p:spPr>
          <a:xfrm>
            <a:off x="8001000" y="152280"/>
            <a:ext cx="95040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32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zoom dir="out"/>
  </p:transition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55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906" name="Google Shape;906;p55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907" name="Google Shape;907;p55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SMUS1" id="908" name="Google Shape;908;p55"/>
          <p:cNvPicPr preferRelativeResize="0"/>
          <p:nvPr/>
        </p:nvPicPr>
        <p:blipFill rotWithShape="1">
          <a:blip r:embed="rId3">
            <a:alphaModFix/>
          </a:blip>
          <a:srcRect b="0" l="2887" r="0" t="3844"/>
          <a:stretch/>
        </p:blipFill>
        <p:spPr>
          <a:xfrm>
            <a:off x="0" y="0"/>
            <a:ext cx="7696080" cy="5722920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55"/>
          <p:cNvSpPr/>
          <p:nvPr/>
        </p:nvSpPr>
        <p:spPr>
          <a:xfrm rot="8784600">
            <a:off x="609120" y="2437920"/>
            <a:ext cx="976320" cy="228600"/>
          </a:xfrm>
          <a:custGeom>
            <a:rect b="b" l="l" r="r" t="t"/>
            <a:pathLst>
              <a:path extrusionOk="0" h="638" w="2714">
                <a:moveTo>
                  <a:pt x="2712" y="157"/>
                </a:moveTo>
                <a:lnTo>
                  <a:pt x="678" y="160"/>
                </a:lnTo>
                <a:lnTo>
                  <a:pt x="678" y="0"/>
                </a:lnTo>
                <a:lnTo>
                  <a:pt x="0" y="319"/>
                </a:lnTo>
                <a:lnTo>
                  <a:pt x="679" y="637"/>
                </a:lnTo>
                <a:lnTo>
                  <a:pt x="678" y="478"/>
                </a:lnTo>
                <a:lnTo>
                  <a:pt x="2713" y="475"/>
                </a:lnTo>
                <a:lnTo>
                  <a:pt x="2712" y="157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910" name="Google Shape;910;p55"/>
          <p:cNvSpPr/>
          <p:nvPr/>
        </p:nvSpPr>
        <p:spPr>
          <a:xfrm rot="8784600">
            <a:off x="1066320" y="2895120"/>
            <a:ext cx="976320" cy="228600"/>
          </a:xfrm>
          <a:custGeom>
            <a:rect b="b" l="l" r="r" t="t"/>
            <a:pathLst>
              <a:path extrusionOk="0" h="638" w="2714">
                <a:moveTo>
                  <a:pt x="2712" y="157"/>
                </a:moveTo>
                <a:lnTo>
                  <a:pt x="677" y="160"/>
                </a:lnTo>
                <a:lnTo>
                  <a:pt x="677" y="0"/>
                </a:lnTo>
                <a:lnTo>
                  <a:pt x="0" y="319"/>
                </a:lnTo>
                <a:lnTo>
                  <a:pt x="678" y="637"/>
                </a:lnTo>
                <a:lnTo>
                  <a:pt x="678" y="478"/>
                </a:lnTo>
                <a:lnTo>
                  <a:pt x="2713" y="475"/>
                </a:lnTo>
                <a:lnTo>
                  <a:pt x="2712" y="157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911" name="Google Shape;911;p55"/>
          <p:cNvSpPr/>
          <p:nvPr/>
        </p:nvSpPr>
        <p:spPr>
          <a:xfrm>
            <a:off x="-92160" y="5676840"/>
            <a:ext cx="7272000" cy="73404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is a higher magnification of smooth muscle. Notice the elongated (sigar 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shaped) </a:t>
            </a:r>
            <a:r>
              <a:rPr b="1" lang="en-US" sz="2400" strike="noStrike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↑</a:t>
            </a:r>
            <a:r>
              <a:rPr b="1" lang="en-US" sz="2400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nuclei.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2" name="Google Shape;912;p55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3" name="Google Shape;913;p55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sz="20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4" name="Google Shape;914;p55"/>
          <p:cNvSpPr/>
          <p:nvPr/>
        </p:nvSpPr>
        <p:spPr>
          <a:xfrm>
            <a:off x="8077320" y="1447920"/>
            <a:ext cx="685800" cy="533160"/>
          </a:xfrm>
          <a:custGeom>
            <a:rect b="b" l="l" r="r" t="t"/>
            <a:pathLst>
              <a:path extrusionOk="0" h="1483" w="1907">
                <a:moveTo>
                  <a:pt x="0" y="0"/>
                </a:moveTo>
                <a:lnTo>
                  <a:pt x="1906" y="0"/>
                </a:lnTo>
                <a:lnTo>
                  <a:pt x="1906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906" y="0"/>
                </a:lnTo>
                <a:lnTo>
                  <a:pt x="1809" y="96"/>
                </a:lnTo>
                <a:lnTo>
                  <a:pt x="96" y="96"/>
                </a:lnTo>
                <a:lnTo>
                  <a:pt x="0" y="0"/>
                </a:lnTo>
                <a:moveTo>
                  <a:pt x="1906" y="0"/>
                </a:moveTo>
                <a:lnTo>
                  <a:pt x="1906" y="1482"/>
                </a:lnTo>
                <a:lnTo>
                  <a:pt x="1809" y="1385"/>
                </a:lnTo>
                <a:lnTo>
                  <a:pt x="1809" y="96"/>
                </a:lnTo>
                <a:lnTo>
                  <a:pt x="1906" y="0"/>
                </a:lnTo>
                <a:moveTo>
                  <a:pt x="1906" y="1482"/>
                </a:moveTo>
                <a:lnTo>
                  <a:pt x="0" y="1482"/>
                </a:lnTo>
                <a:lnTo>
                  <a:pt x="96" y="1385"/>
                </a:lnTo>
                <a:lnTo>
                  <a:pt x="1809" y="1385"/>
                </a:lnTo>
                <a:lnTo>
                  <a:pt x="1906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472" y="576"/>
                </a:moveTo>
                <a:lnTo>
                  <a:pt x="776" y="576"/>
                </a:lnTo>
                <a:lnTo>
                  <a:pt x="1079" y="260"/>
                </a:lnTo>
                <a:lnTo>
                  <a:pt x="1079" y="1221"/>
                </a:lnTo>
                <a:lnTo>
                  <a:pt x="776" y="905"/>
                </a:lnTo>
                <a:lnTo>
                  <a:pt x="472" y="905"/>
                </a:lnTo>
                <a:lnTo>
                  <a:pt x="472" y="576"/>
                </a:lnTo>
                <a:moveTo>
                  <a:pt x="1193" y="741"/>
                </a:moveTo>
                <a:lnTo>
                  <a:pt x="1433" y="741"/>
                </a:lnTo>
                <a:moveTo>
                  <a:pt x="1193" y="576"/>
                </a:moveTo>
                <a:lnTo>
                  <a:pt x="1433" y="386"/>
                </a:lnTo>
                <a:moveTo>
                  <a:pt x="1193" y="905"/>
                </a:moveTo>
                <a:lnTo>
                  <a:pt x="1433" y="1095"/>
                </a:lnTo>
              </a:path>
            </a:pathLst>
          </a:custGeom>
          <a:solidFill>
            <a:srgbClr val="0000FF"/>
          </a:solidFill>
          <a:ln>
            <a:noFill/>
          </a:ln>
        </p:spPr>
      </p:sp>
      <p:sp>
        <p:nvSpPr>
          <p:cNvPr id="915" name="Google Shape;915;p55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6" name="Google Shape;916;p55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7" name="Google Shape;917;p55"/>
          <p:cNvSpPr/>
          <p:nvPr/>
        </p:nvSpPr>
        <p:spPr>
          <a:xfrm>
            <a:off x="8001000" y="152280"/>
            <a:ext cx="95040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33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zoom dir="out"/>
  </p:transition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56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923" name="Google Shape;923;p56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24" name="Google Shape;924;p56"/>
          <p:cNvGrpSpPr/>
          <p:nvPr/>
        </p:nvGrpSpPr>
        <p:grpSpPr>
          <a:xfrm>
            <a:off x="0" y="0"/>
            <a:ext cx="7696080" cy="5072040"/>
            <a:chOff x="0" y="0"/>
            <a:chExt cx="7696080" cy="5072040"/>
          </a:xfrm>
        </p:grpSpPr>
        <p:pic>
          <p:nvPicPr>
            <p:cNvPr descr="Smooth2" id="925" name="Google Shape;925;p5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7696080" cy="50720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6" name="Google Shape;926;p56"/>
            <p:cNvSpPr/>
            <p:nvPr/>
          </p:nvSpPr>
          <p:spPr>
            <a:xfrm>
              <a:off x="1881360" y="52560"/>
              <a:ext cx="352080" cy="4976640"/>
            </a:xfrm>
            <a:custGeom>
              <a:rect b="b" l="l" r="r" t="t"/>
              <a:pathLst>
                <a:path extrusionOk="0" h="3135" w="222">
                  <a:moveTo>
                    <a:pt x="222" y="0"/>
                  </a:moveTo>
                  <a:cubicBezTo>
                    <a:pt x="216" y="96"/>
                    <a:pt x="202" y="188"/>
                    <a:pt x="173" y="280"/>
                  </a:cubicBezTo>
                  <a:cubicBezTo>
                    <a:pt x="166" y="353"/>
                    <a:pt x="163" y="449"/>
                    <a:pt x="140" y="518"/>
                  </a:cubicBezTo>
                  <a:cubicBezTo>
                    <a:pt x="135" y="636"/>
                    <a:pt x="134" y="743"/>
                    <a:pt x="107" y="856"/>
                  </a:cubicBezTo>
                  <a:cubicBezTo>
                    <a:pt x="102" y="1108"/>
                    <a:pt x="128" y="1164"/>
                    <a:pt x="74" y="1333"/>
                  </a:cubicBezTo>
                  <a:cubicBezTo>
                    <a:pt x="77" y="1615"/>
                    <a:pt x="0" y="1916"/>
                    <a:pt x="99" y="2180"/>
                  </a:cubicBezTo>
                  <a:cubicBezTo>
                    <a:pt x="105" y="2248"/>
                    <a:pt x="109" y="2338"/>
                    <a:pt x="132" y="2403"/>
                  </a:cubicBezTo>
                  <a:cubicBezTo>
                    <a:pt x="145" y="2666"/>
                    <a:pt x="148" y="2838"/>
                    <a:pt x="148" y="3135"/>
                  </a:cubicBezTo>
                </a:path>
              </a:pathLst>
            </a:custGeom>
            <a:noFill/>
            <a:ln cap="flat" cmpd="sng" w="38150">
              <a:solidFill>
                <a:srgbClr val="3333CC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56"/>
            <p:cNvSpPr/>
            <p:nvPr/>
          </p:nvSpPr>
          <p:spPr>
            <a:xfrm>
              <a:off x="2171880" y="92160"/>
              <a:ext cx="444240" cy="4924440"/>
            </a:xfrm>
            <a:custGeom>
              <a:rect b="b" l="l" r="r" t="t"/>
              <a:pathLst>
                <a:path extrusionOk="0" h="3102" w="280">
                  <a:moveTo>
                    <a:pt x="179" y="0"/>
                  </a:moveTo>
                  <a:cubicBezTo>
                    <a:pt x="271" y="470"/>
                    <a:pt x="280" y="977"/>
                    <a:pt x="154" y="1440"/>
                  </a:cubicBezTo>
                  <a:cubicBezTo>
                    <a:pt x="157" y="1574"/>
                    <a:pt x="163" y="1709"/>
                    <a:pt x="163" y="1843"/>
                  </a:cubicBezTo>
                  <a:cubicBezTo>
                    <a:pt x="163" y="2005"/>
                    <a:pt x="158" y="2118"/>
                    <a:pt x="121" y="2262"/>
                  </a:cubicBezTo>
                  <a:cubicBezTo>
                    <a:pt x="111" y="2299"/>
                    <a:pt x="115" y="2318"/>
                    <a:pt x="88" y="2345"/>
                  </a:cubicBezTo>
                  <a:cubicBezTo>
                    <a:pt x="80" y="2380"/>
                    <a:pt x="65" y="2419"/>
                    <a:pt x="39" y="2443"/>
                  </a:cubicBezTo>
                  <a:cubicBezTo>
                    <a:pt x="15" y="2517"/>
                    <a:pt x="25" y="2476"/>
                    <a:pt x="14" y="2567"/>
                  </a:cubicBezTo>
                  <a:cubicBezTo>
                    <a:pt x="0" y="2861"/>
                    <a:pt x="6" y="2682"/>
                    <a:pt x="6" y="3102"/>
                  </a:cubicBezTo>
                </a:path>
              </a:pathLst>
            </a:custGeom>
            <a:noFill/>
            <a:ln cap="flat" cmpd="sng" w="38150">
              <a:solidFill>
                <a:srgbClr val="3333CC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28" name="Google Shape;928;p56"/>
          <p:cNvSpPr/>
          <p:nvPr/>
        </p:nvSpPr>
        <p:spPr>
          <a:xfrm>
            <a:off x="-92160" y="4917960"/>
            <a:ext cx="7997400" cy="73404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is smooth muscle – high magnification. The </a:t>
            </a:r>
            <a:r>
              <a:rPr b="1" lang="en-US" sz="2400" strike="noStrike">
                <a:solidFill>
                  <a:srgbClr val="33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.......</a:t>
            </a: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indicate the spindle shape of 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smooth muscle fiber. Notice the elongated nuclei.  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9" name="Google Shape;929;p56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0" name="Google Shape;930;p56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sz="20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1" name="Google Shape;931;p56"/>
          <p:cNvSpPr/>
          <p:nvPr/>
        </p:nvSpPr>
        <p:spPr>
          <a:xfrm>
            <a:off x="8077320" y="1447920"/>
            <a:ext cx="685800" cy="533160"/>
          </a:xfrm>
          <a:custGeom>
            <a:rect b="b" l="l" r="r" t="t"/>
            <a:pathLst>
              <a:path extrusionOk="0" h="1483" w="1907">
                <a:moveTo>
                  <a:pt x="0" y="0"/>
                </a:moveTo>
                <a:lnTo>
                  <a:pt x="1906" y="0"/>
                </a:lnTo>
                <a:lnTo>
                  <a:pt x="1906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906" y="0"/>
                </a:lnTo>
                <a:lnTo>
                  <a:pt x="1809" y="96"/>
                </a:lnTo>
                <a:lnTo>
                  <a:pt x="96" y="96"/>
                </a:lnTo>
                <a:lnTo>
                  <a:pt x="0" y="0"/>
                </a:lnTo>
                <a:moveTo>
                  <a:pt x="1906" y="0"/>
                </a:moveTo>
                <a:lnTo>
                  <a:pt x="1906" y="1482"/>
                </a:lnTo>
                <a:lnTo>
                  <a:pt x="1809" y="1385"/>
                </a:lnTo>
                <a:lnTo>
                  <a:pt x="1809" y="96"/>
                </a:lnTo>
                <a:lnTo>
                  <a:pt x="1906" y="0"/>
                </a:lnTo>
                <a:moveTo>
                  <a:pt x="1906" y="1482"/>
                </a:moveTo>
                <a:lnTo>
                  <a:pt x="0" y="1482"/>
                </a:lnTo>
                <a:lnTo>
                  <a:pt x="96" y="1385"/>
                </a:lnTo>
                <a:lnTo>
                  <a:pt x="1809" y="1385"/>
                </a:lnTo>
                <a:lnTo>
                  <a:pt x="1906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472" y="576"/>
                </a:moveTo>
                <a:lnTo>
                  <a:pt x="776" y="576"/>
                </a:lnTo>
                <a:lnTo>
                  <a:pt x="1079" y="260"/>
                </a:lnTo>
                <a:lnTo>
                  <a:pt x="1079" y="1221"/>
                </a:lnTo>
                <a:lnTo>
                  <a:pt x="776" y="905"/>
                </a:lnTo>
                <a:lnTo>
                  <a:pt x="472" y="905"/>
                </a:lnTo>
                <a:lnTo>
                  <a:pt x="472" y="576"/>
                </a:lnTo>
                <a:moveTo>
                  <a:pt x="1193" y="741"/>
                </a:moveTo>
                <a:lnTo>
                  <a:pt x="1433" y="741"/>
                </a:lnTo>
                <a:moveTo>
                  <a:pt x="1193" y="576"/>
                </a:moveTo>
                <a:lnTo>
                  <a:pt x="1433" y="386"/>
                </a:lnTo>
                <a:moveTo>
                  <a:pt x="1193" y="905"/>
                </a:moveTo>
                <a:lnTo>
                  <a:pt x="1433" y="1095"/>
                </a:lnTo>
              </a:path>
            </a:pathLst>
          </a:custGeom>
          <a:solidFill>
            <a:srgbClr val="0000FF"/>
          </a:solidFill>
          <a:ln>
            <a:noFill/>
          </a:ln>
        </p:spPr>
      </p:sp>
      <p:sp>
        <p:nvSpPr>
          <p:cNvPr id="932" name="Google Shape;932;p56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3" name="Google Shape;933;p56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sz="1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4" name="Google Shape;934;p56"/>
          <p:cNvSpPr/>
          <p:nvPr/>
        </p:nvSpPr>
        <p:spPr>
          <a:xfrm>
            <a:off x="8001000" y="152280"/>
            <a:ext cx="95040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34</a:t>
            </a:r>
            <a:endParaRPr b="0" sz="18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zoom dir="out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"/>
          <p:cNvSpPr/>
          <p:nvPr/>
        </p:nvSpPr>
        <p:spPr>
          <a:xfrm>
            <a:off x="457200" y="380880"/>
            <a:ext cx="8848800" cy="61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Muscle – Slide menu</a:t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 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16 – Slides – Motor end plates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Slide 17 – Slide – Skeletal muscle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Slide 18 – Slide – Skeletal muscle X section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Slide 19 – Notes – Drawing – Muscle coverings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Slide 20 – Notes – Drawing – Cardiac muscle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Slide 21– Notes – Drawing – Em - cardiac muscle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Slide 22– Drawing – Sarcoplasmic reticulum cardiac muscle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Slide 23 – Drawings – Compare Skeletal + Cardiac muscle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Slide 24 – Notes – Drawing – Cardiac muscle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Slide 25- Notes – Drawing – Intercalated disc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Slide 26- Slide – Cardiac Muscle 1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Slide 27- Slide – Cardiac Muscle 2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Slide 28- Notes - Contraction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Slide 29- Notes – Drawing – Smooth muscle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Slide 30- Notes – EM micrograph – Dense Bodies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4" name="Google Shape;144;p6"/>
          <p:cNvSpPr/>
          <p:nvPr/>
        </p:nvSpPr>
        <p:spPr>
          <a:xfrm>
            <a:off x="609480" y="2514600"/>
            <a:ext cx="304920" cy="228600"/>
          </a:xfrm>
          <a:custGeom>
            <a:rect b="b" l="l" r="r" t="t"/>
            <a:pathLst>
              <a:path extrusionOk="0" h="637" w="849">
                <a:moveTo>
                  <a:pt x="0" y="0"/>
                </a:moveTo>
                <a:lnTo>
                  <a:pt x="848" y="0"/>
                </a:lnTo>
                <a:lnTo>
                  <a:pt x="848" y="636"/>
                </a:lnTo>
                <a:lnTo>
                  <a:pt x="0" y="636"/>
                </a:lnTo>
                <a:lnTo>
                  <a:pt x="0" y="0"/>
                </a:lnTo>
                <a:moveTo>
                  <a:pt x="0" y="0"/>
                </a:moveTo>
                <a:lnTo>
                  <a:pt x="848" y="0"/>
                </a:lnTo>
                <a:lnTo>
                  <a:pt x="806" y="41"/>
                </a:lnTo>
                <a:lnTo>
                  <a:pt x="41" y="41"/>
                </a:lnTo>
                <a:lnTo>
                  <a:pt x="0" y="0"/>
                </a:lnTo>
                <a:moveTo>
                  <a:pt x="848" y="0"/>
                </a:moveTo>
                <a:lnTo>
                  <a:pt x="848" y="636"/>
                </a:lnTo>
                <a:lnTo>
                  <a:pt x="806" y="594"/>
                </a:lnTo>
                <a:lnTo>
                  <a:pt x="806" y="41"/>
                </a:lnTo>
                <a:lnTo>
                  <a:pt x="848" y="0"/>
                </a:lnTo>
                <a:moveTo>
                  <a:pt x="848" y="636"/>
                </a:moveTo>
                <a:lnTo>
                  <a:pt x="0" y="636"/>
                </a:lnTo>
                <a:lnTo>
                  <a:pt x="41" y="594"/>
                </a:lnTo>
                <a:lnTo>
                  <a:pt x="806" y="594"/>
                </a:lnTo>
                <a:lnTo>
                  <a:pt x="848" y="636"/>
                </a:lnTo>
                <a:moveTo>
                  <a:pt x="0" y="636"/>
                </a:moveTo>
                <a:lnTo>
                  <a:pt x="0" y="0"/>
                </a:lnTo>
                <a:lnTo>
                  <a:pt x="41" y="41"/>
                </a:lnTo>
                <a:lnTo>
                  <a:pt x="41" y="594"/>
                </a:lnTo>
                <a:lnTo>
                  <a:pt x="0" y="636"/>
                </a:lnTo>
              </a:path>
            </a:pathLst>
          </a:custGeom>
          <a:noFill/>
          <a:ln>
            <a:noFill/>
          </a:ln>
        </p:spPr>
      </p:sp>
      <p:sp>
        <p:nvSpPr>
          <p:cNvPr id="145" name="Google Shape;145;p6"/>
          <p:cNvSpPr/>
          <p:nvPr/>
        </p:nvSpPr>
        <p:spPr>
          <a:xfrm>
            <a:off x="539640" y="2895480"/>
            <a:ext cx="374760" cy="173160"/>
          </a:xfrm>
          <a:custGeom>
            <a:rect b="b" l="l" r="r" t="t"/>
            <a:pathLst>
              <a:path extrusionOk="0" h="483" w="1043">
                <a:moveTo>
                  <a:pt x="0" y="0"/>
                </a:moveTo>
                <a:lnTo>
                  <a:pt x="1042" y="0"/>
                </a:lnTo>
                <a:lnTo>
                  <a:pt x="1042" y="482"/>
                </a:lnTo>
                <a:lnTo>
                  <a:pt x="0" y="482"/>
                </a:lnTo>
                <a:lnTo>
                  <a:pt x="0" y="0"/>
                </a:lnTo>
                <a:moveTo>
                  <a:pt x="0" y="0"/>
                </a:moveTo>
                <a:lnTo>
                  <a:pt x="1042" y="0"/>
                </a:lnTo>
                <a:lnTo>
                  <a:pt x="1010" y="31"/>
                </a:lnTo>
                <a:lnTo>
                  <a:pt x="31" y="31"/>
                </a:lnTo>
                <a:lnTo>
                  <a:pt x="0" y="0"/>
                </a:lnTo>
                <a:moveTo>
                  <a:pt x="1042" y="0"/>
                </a:moveTo>
                <a:lnTo>
                  <a:pt x="1042" y="482"/>
                </a:lnTo>
                <a:lnTo>
                  <a:pt x="1010" y="450"/>
                </a:lnTo>
                <a:lnTo>
                  <a:pt x="1010" y="31"/>
                </a:lnTo>
                <a:lnTo>
                  <a:pt x="1042" y="0"/>
                </a:lnTo>
                <a:moveTo>
                  <a:pt x="1042" y="482"/>
                </a:moveTo>
                <a:lnTo>
                  <a:pt x="0" y="482"/>
                </a:lnTo>
                <a:lnTo>
                  <a:pt x="31" y="450"/>
                </a:lnTo>
                <a:lnTo>
                  <a:pt x="1010" y="450"/>
                </a:lnTo>
                <a:lnTo>
                  <a:pt x="1042" y="482"/>
                </a:lnTo>
                <a:moveTo>
                  <a:pt x="0" y="482"/>
                </a:moveTo>
                <a:lnTo>
                  <a:pt x="0" y="0"/>
                </a:lnTo>
                <a:lnTo>
                  <a:pt x="31" y="31"/>
                </a:lnTo>
                <a:lnTo>
                  <a:pt x="31" y="450"/>
                </a:lnTo>
                <a:lnTo>
                  <a:pt x="0" y="482"/>
                </a:lnTo>
              </a:path>
            </a:pathLst>
          </a:custGeom>
          <a:noFill/>
          <a:ln>
            <a:noFill/>
          </a:ln>
        </p:spPr>
      </p:sp>
      <p:sp>
        <p:nvSpPr>
          <p:cNvPr id="146" name="Google Shape;146;p6"/>
          <p:cNvSpPr/>
          <p:nvPr/>
        </p:nvSpPr>
        <p:spPr>
          <a:xfrm>
            <a:off x="609480" y="3276720"/>
            <a:ext cx="228600" cy="228600"/>
          </a:xfrm>
          <a:custGeom>
            <a:rect b="b" l="l" r="r" t="t"/>
            <a:pathLst>
              <a:path extrusionOk="0" h="637" w="637">
                <a:moveTo>
                  <a:pt x="0" y="0"/>
                </a:moveTo>
                <a:lnTo>
                  <a:pt x="636" y="0"/>
                </a:lnTo>
                <a:lnTo>
                  <a:pt x="636" y="636"/>
                </a:lnTo>
                <a:lnTo>
                  <a:pt x="0" y="636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594" y="41"/>
                </a:lnTo>
                <a:lnTo>
                  <a:pt x="41" y="41"/>
                </a:lnTo>
                <a:lnTo>
                  <a:pt x="0" y="0"/>
                </a:lnTo>
                <a:moveTo>
                  <a:pt x="636" y="0"/>
                </a:moveTo>
                <a:lnTo>
                  <a:pt x="636" y="636"/>
                </a:lnTo>
                <a:lnTo>
                  <a:pt x="594" y="594"/>
                </a:lnTo>
                <a:lnTo>
                  <a:pt x="594" y="41"/>
                </a:lnTo>
                <a:lnTo>
                  <a:pt x="636" y="0"/>
                </a:lnTo>
                <a:moveTo>
                  <a:pt x="636" y="636"/>
                </a:moveTo>
                <a:lnTo>
                  <a:pt x="0" y="636"/>
                </a:lnTo>
                <a:lnTo>
                  <a:pt x="41" y="594"/>
                </a:lnTo>
                <a:lnTo>
                  <a:pt x="594" y="594"/>
                </a:lnTo>
                <a:lnTo>
                  <a:pt x="636" y="636"/>
                </a:lnTo>
                <a:moveTo>
                  <a:pt x="0" y="636"/>
                </a:moveTo>
                <a:lnTo>
                  <a:pt x="0" y="0"/>
                </a:lnTo>
                <a:lnTo>
                  <a:pt x="41" y="41"/>
                </a:lnTo>
                <a:lnTo>
                  <a:pt x="41" y="594"/>
                </a:lnTo>
                <a:lnTo>
                  <a:pt x="0" y="636"/>
                </a:lnTo>
              </a:path>
            </a:pathLst>
          </a:custGeom>
          <a:noFill/>
          <a:ln>
            <a:noFill/>
          </a:ln>
        </p:spPr>
      </p:sp>
      <p:sp>
        <p:nvSpPr>
          <p:cNvPr id="147" name="Google Shape;147;p6"/>
          <p:cNvSpPr/>
          <p:nvPr/>
        </p:nvSpPr>
        <p:spPr>
          <a:xfrm>
            <a:off x="609480" y="3657600"/>
            <a:ext cx="228600" cy="152280"/>
          </a:xfrm>
          <a:custGeom>
            <a:rect b="b" l="l" r="r" t="t"/>
            <a:pathLst>
              <a:path extrusionOk="0" h="425" w="637">
                <a:moveTo>
                  <a:pt x="0" y="0"/>
                </a:moveTo>
                <a:lnTo>
                  <a:pt x="636" y="0"/>
                </a:lnTo>
                <a:lnTo>
                  <a:pt x="636" y="424"/>
                </a:lnTo>
                <a:lnTo>
                  <a:pt x="0" y="424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608" y="27"/>
                </a:lnTo>
                <a:lnTo>
                  <a:pt x="27" y="27"/>
                </a:lnTo>
                <a:lnTo>
                  <a:pt x="0" y="0"/>
                </a:lnTo>
                <a:moveTo>
                  <a:pt x="636" y="0"/>
                </a:moveTo>
                <a:lnTo>
                  <a:pt x="636" y="424"/>
                </a:lnTo>
                <a:lnTo>
                  <a:pt x="608" y="396"/>
                </a:lnTo>
                <a:lnTo>
                  <a:pt x="608" y="27"/>
                </a:lnTo>
                <a:lnTo>
                  <a:pt x="636" y="0"/>
                </a:lnTo>
                <a:moveTo>
                  <a:pt x="636" y="424"/>
                </a:moveTo>
                <a:lnTo>
                  <a:pt x="0" y="424"/>
                </a:lnTo>
                <a:lnTo>
                  <a:pt x="27" y="396"/>
                </a:lnTo>
                <a:lnTo>
                  <a:pt x="608" y="396"/>
                </a:lnTo>
                <a:lnTo>
                  <a:pt x="636" y="424"/>
                </a:lnTo>
                <a:moveTo>
                  <a:pt x="0" y="424"/>
                </a:moveTo>
                <a:lnTo>
                  <a:pt x="0" y="0"/>
                </a:lnTo>
                <a:lnTo>
                  <a:pt x="27" y="27"/>
                </a:lnTo>
                <a:lnTo>
                  <a:pt x="27" y="396"/>
                </a:lnTo>
                <a:lnTo>
                  <a:pt x="0" y="424"/>
                </a:lnTo>
              </a:path>
            </a:pathLst>
          </a:custGeom>
          <a:noFill/>
          <a:ln>
            <a:noFill/>
          </a:ln>
        </p:spPr>
      </p:sp>
      <p:sp>
        <p:nvSpPr>
          <p:cNvPr id="148" name="Google Shape;148;p6"/>
          <p:cNvSpPr/>
          <p:nvPr/>
        </p:nvSpPr>
        <p:spPr>
          <a:xfrm>
            <a:off x="609480" y="4038480"/>
            <a:ext cx="228600" cy="152640"/>
          </a:xfrm>
          <a:custGeom>
            <a:rect b="b" l="l" r="r" t="t"/>
            <a:pathLst>
              <a:path extrusionOk="0" h="426" w="637">
                <a:moveTo>
                  <a:pt x="0" y="0"/>
                </a:moveTo>
                <a:lnTo>
                  <a:pt x="636" y="0"/>
                </a:lnTo>
                <a:lnTo>
                  <a:pt x="636" y="425"/>
                </a:lnTo>
                <a:lnTo>
                  <a:pt x="0" y="425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608" y="27"/>
                </a:lnTo>
                <a:lnTo>
                  <a:pt x="27" y="27"/>
                </a:lnTo>
                <a:lnTo>
                  <a:pt x="0" y="0"/>
                </a:lnTo>
                <a:moveTo>
                  <a:pt x="636" y="0"/>
                </a:moveTo>
                <a:lnTo>
                  <a:pt x="636" y="425"/>
                </a:lnTo>
                <a:lnTo>
                  <a:pt x="608" y="397"/>
                </a:lnTo>
                <a:lnTo>
                  <a:pt x="608" y="27"/>
                </a:lnTo>
                <a:lnTo>
                  <a:pt x="636" y="0"/>
                </a:lnTo>
                <a:moveTo>
                  <a:pt x="636" y="425"/>
                </a:moveTo>
                <a:lnTo>
                  <a:pt x="0" y="425"/>
                </a:lnTo>
                <a:lnTo>
                  <a:pt x="27" y="397"/>
                </a:lnTo>
                <a:lnTo>
                  <a:pt x="608" y="397"/>
                </a:lnTo>
                <a:lnTo>
                  <a:pt x="636" y="425"/>
                </a:lnTo>
                <a:moveTo>
                  <a:pt x="0" y="425"/>
                </a:moveTo>
                <a:lnTo>
                  <a:pt x="0" y="0"/>
                </a:lnTo>
                <a:lnTo>
                  <a:pt x="27" y="27"/>
                </a:lnTo>
                <a:lnTo>
                  <a:pt x="27" y="397"/>
                </a:lnTo>
                <a:lnTo>
                  <a:pt x="0" y="425"/>
                </a:lnTo>
              </a:path>
            </a:pathLst>
          </a:custGeom>
          <a:noFill/>
          <a:ln>
            <a:noFill/>
          </a:ln>
        </p:spPr>
      </p:sp>
      <p:sp>
        <p:nvSpPr>
          <p:cNvPr id="149" name="Google Shape;149;p6"/>
          <p:cNvSpPr/>
          <p:nvPr/>
        </p:nvSpPr>
        <p:spPr>
          <a:xfrm>
            <a:off x="609480" y="4343400"/>
            <a:ext cx="228600" cy="228600"/>
          </a:xfrm>
          <a:custGeom>
            <a:rect b="b" l="l" r="r" t="t"/>
            <a:pathLst>
              <a:path extrusionOk="0" h="637" w="637">
                <a:moveTo>
                  <a:pt x="0" y="0"/>
                </a:moveTo>
                <a:lnTo>
                  <a:pt x="636" y="0"/>
                </a:lnTo>
                <a:lnTo>
                  <a:pt x="636" y="636"/>
                </a:lnTo>
                <a:lnTo>
                  <a:pt x="0" y="636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594" y="41"/>
                </a:lnTo>
                <a:lnTo>
                  <a:pt x="41" y="41"/>
                </a:lnTo>
                <a:lnTo>
                  <a:pt x="0" y="0"/>
                </a:lnTo>
                <a:moveTo>
                  <a:pt x="636" y="0"/>
                </a:moveTo>
                <a:lnTo>
                  <a:pt x="636" y="636"/>
                </a:lnTo>
                <a:lnTo>
                  <a:pt x="594" y="594"/>
                </a:lnTo>
                <a:lnTo>
                  <a:pt x="594" y="41"/>
                </a:lnTo>
                <a:lnTo>
                  <a:pt x="636" y="0"/>
                </a:lnTo>
                <a:moveTo>
                  <a:pt x="636" y="636"/>
                </a:moveTo>
                <a:lnTo>
                  <a:pt x="0" y="636"/>
                </a:lnTo>
                <a:lnTo>
                  <a:pt x="41" y="594"/>
                </a:lnTo>
                <a:lnTo>
                  <a:pt x="594" y="594"/>
                </a:lnTo>
                <a:lnTo>
                  <a:pt x="636" y="636"/>
                </a:lnTo>
                <a:moveTo>
                  <a:pt x="0" y="636"/>
                </a:moveTo>
                <a:lnTo>
                  <a:pt x="0" y="0"/>
                </a:lnTo>
                <a:lnTo>
                  <a:pt x="41" y="41"/>
                </a:lnTo>
                <a:lnTo>
                  <a:pt x="41" y="594"/>
                </a:lnTo>
                <a:lnTo>
                  <a:pt x="0" y="636"/>
                </a:lnTo>
              </a:path>
            </a:pathLst>
          </a:custGeom>
          <a:noFill/>
          <a:ln>
            <a:noFill/>
          </a:ln>
        </p:spPr>
      </p:sp>
      <p:sp>
        <p:nvSpPr>
          <p:cNvPr id="150" name="Google Shape;150;p6"/>
          <p:cNvSpPr/>
          <p:nvPr/>
        </p:nvSpPr>
        <p:spPr>
          <a:xfrm>
            <a:off x="609480" y="4724280"/>
            <a:ext cx="228600" cy="228600"/>
          </a:xfrm>
          <a:custGeom>
            <a:rect b="b" l="l" r="r" t="t"/>
            <a:pathLst>
              <a:path extrusionOk="0" h="637" w="637">
                <a:moveTo>
                  <a:pt x="0" y="0"/>
                </a:moveTo>
                <a:lnTo>
                  <a:pt x="636" y="0"/>
                </a:lnTo>
                <a:lnTo>
                  <a:pt x="636" y="636"/>
                </a:lnTo>
                <a:lnTo>
                  <a:pt x="0" y="636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594" y="41"/>
                </a:lnTo>
                <a:lnTo>
                  <a:pt x="41" y="41"/>
                </a:lnTo>
                <a:lnTo>
                  <a:pt x="0" y="0"/>
                </a:lnTo>
                <a:moveTo>
                  <a:pt x="636" y="0"/>
                </a:moveTo>
                <a:lnTo>
                  <a:pt x="636" y="636"/>
                </a:lnTo>
                <a:lnTo>
                  <a:pt x="594" y="594"/>
                </a:lnTo>
                <a:lnTo>
                  <a:pt x="594" y="41"/>
                </a:lnTo>
                <a:lnTo>
                  <a:pt x="636" y="0"/>
                </a:lnTo>
                <a:moveTo>
                  <a:pt x="636" y="636"/>
                </a:moveTo>
                <a:lnTo>
                  <a:pt x="0" y="636"/>
                </a:lnTo>
                <a:lnTo>
                  <a:pt x="41" y="594"/>
                </a:lnTo>
                <a:lnTo>
                  <a:pt x="594" y="594"/>
                </a:lnTo>
                <a:lnTo>
                  <a:pt x="636" y="636"/>
                </a:lnTo>
                <a:moveTo>
                  <a:pt x="0" y="636"/>
                </a:moveTo>
                <a:lnTo>
                  <a:pt x="0" y="0"/>
                </a:lnTo>
                <a:lnTo>
                  <a:pt x="41" y="41"/>
                </a:lnTo>
                <a:lnTo>
                  <a:pt x="41" y="594"/>
                </a:lnTo>
                <a:lnTo>
                  <a:pt x="0" y="636"/>
                </a:lnTo>
              </a:path>
            </a:pathLst>
          </a:custGeom>
          <a:noFill/>
          <a:ln>
            <a:noFill/>
          </a:ln>
        </p:spPr>
      </p:sp>
      <p:sp>
        <p:nvSpPr>
          <p:cNvPr id="151" name="Google Shape;151;p6"/>
          <p:cNvSpPr/>
          <p:nvPr/>
        </p:nvSpPr>
        <p:spPr>
          <a:xfrm>
            <a:off x="609480" y="5105520"/>
            <a:ext cx="228600" cy="152280"/>
          </a:xfrm>
          <a:custGeom>
            <a:rect b="b" l="l" r="r" t="t"/>
            <a:pathLst>
              <a:path extrusionOk="0" h="425" w="637">
                <a:moveTo>
                  <a:pt x="0" y="0"/>
                </a:moveTo>
                <a:lnTo>
                  <a:pt x="636" y="0"/>
                </a:lnTo>
                <a:lnTo>
                  <a:pt x="636" y="424"/>
                </a:lnTo>
                <a:lnTo>
                  <a:pt x="0" y="424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608" y="27"/>
                </a:lnTo>
                <a:lnTo>
                  <a:pt x="27" y="27"/>
                </a:lnTo>
                <a:lnTo>
                  <a:pt x="0" y="0"/>
                </a:lnTo>
                <a:moveTo>
                  <a:pt x="636" y="0"/>
                </a:moveTo>
                <a:lnTo>
                  <a:pt x="636" y="424"/>
                </a:lnTo>
                <a:lnTo>
                  <a:pt x="608" y="396"/>
                </a:lnTo>
                <a:lnTo>
                  <a:pt x="608" y="27"/>
                </a:lnTo>
                <a:lnTo>
                  <a:pt x="636" y="0"/>
                </a:lnTo>
                <a:moveTo>
                  <a:pt x="636" y="424"/>
                </a:moveTo>
                <a:lnTo>
                  <a:pt x="0" y="424"/>
                </a:lnTo>
                <a:lnTo>
                  <a:pt x="27" y="396"/>
                </a:lnTo>
                <a:lnTo>
                  <a:pt x="608" y="396"/>
                </a:lnTo>
                <a:lnTo>
                  <a:pt x="636" y="424"/>
                </a:lnTo>
                <a:moveTo>
                  <a:pt x="0" y="424"/>
                </a:moveTo>
                <a:lnTo>
                  <a:pt x="0" y="0"/>
                </a:lnTo>
                <a:lnTo>
                  <a:pt x="27" y="27"/>
                </a:lnTo>
                <a:lnTo>
                  <a:pt x="27" y="396"/>
                </a:lnTo>
                <a:lnTo>
                  <a:pt x="0" y="424"/>
                </a:lnTo>
              </a:path>
            </a:pathLst>
          </a:custGeom>
          <a:noFill/>
          <a:ln>
            <a:noFill/>
          </a:ln>
        </p:spPr>
      </p:sp>
      <p:sp>
        <p:nvSpPr>
          <p:cNvPr id="152" name="Google Shape;152;p6"/>
          <p:cNvSpPr/>
          <p:nvPr/>
        </p:nvSpPr>
        <p:spPr>
          <a:xfrm>
            <a:off x="609480" y="5486400"/>
            <a:ext cx="228600" cy="152280"/>
          </a:xfrm>
          <a:custGeom>
            <a:rect b="b" l="l" r="r" t="t"/>
            <a:pathLst>
              <a:path extrusionOk="0" h="425" w="637">
                <a:moveTo>
                  <a:pt x="0" y="0"/>
                </a:moveTo>
                <a:lnTo>
                  <a:pt x="636" y="0"/>
                </a:lnTo>
                <a:lnTo>
                  <a:pt x="636" y="424"/>
                </a:lnTo>
                <a:lnTo>
                  <a:pt x="0" y="424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608" y="27"/>
                </a:lnTo>
                <a:lnTo>
                  <a:pt x="27" y="27"/>
                </a:lnTo>
                <a:lnTo>
                  <a:pt x="0" y="0"/>
                </a:lnTo>
                <a:moveTo>
                  <a:pt x="636" y="0"/>
                </a:moveTo>
                <a:lnTo>
                  <a:pt x="636" y="424"/>
                </a:lnTo>
                <a:lnTo>
                  <a:pt x="608" y="396"/>
                </a:lnTo>
                <a:lnTo>
                  <a:pt x="608" y="27"/>
                </a:lnTo>
                <a:lnTo>
                  <a:pt x="636" y="0"/>
                </a:lnTo>
                <a:moveTo>
                  <a:pt x="636" y="424"/>
                </a:moveTo>
                <a:lnTo>
                  <a:pt x="0" y="424"/>
                </a:lnTo>
                <a:lnTo>
                  <a:pt x="27" y="396"/>
                </a:lnTo>
                <a:lnTo>
                  <a:pt x="608" y="396"/>
                </a:lnTo>
                <a:lnTo>
                  <a:pt x="636" y="424"/>
                </a:lnTo>
                <a:moveTo>
                  <a:pt x="0" y="424"/>
                </a:moveTo>
                <a:lnTo>
                  <a:pt x="0" y="0"/>
                </a:lnTo>
                <a:lnTo>
                  <a:pt x="27" y="27"/>
                </a:lnTo>
                <a:lnTo>
                  <a:pt x="27" y="396"/>
                </a:lnTo>
                <a:lnTo>
                  <a:pt x="0" y="424"/>
                </a:lnTo>
              </a:path>
            </a:pathLst>
          </a:custGeom>
          <a:noFill/>
          <a:ln>
            <a:noFill/>
          </a:ln>
        </p:spPr>
      </p:sp>
      <p:sp>
        <p:nvSpPr>
          <p:cNvPr id="153" name="Google Shape;153;p6"/>
          <p:cNvSpPr/>
          <p:nvPr/>
        </p:nvSpPr>
        <p:spPr>
          <a:xfrm>
            <a:off x="609480" y="5867280"/>
            <a:ext cx="228600" cy="152640"/>
          </a:xfrm>
          <a:custGeom>
            <a:rect b="b" l="l" r="r" t="t"/>
            <a:pathLst>
              <a:path extrusionOk="0" h="426" w="637">
                <a:moveTo>
                  <a:pt x="0" y="0"/>
                </a:moveTo>
                <a:lnTo>
                  <a:pt x="636" y="0"/>
                </a:lnTo>
                <a:lnTo>
                  <a:pt x="636" y="425"/>
                </a:lnTo>
                <a:lnTo>
                  <a:pt x="0" y="425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608" y="27"/>
                </a:lnTo>
                <a:lnTo>
                  <a:pt x="27" y="27"/>
                </a:lnTo>
                <a:lnTo>
                  <a:pt x="0" y="0"/>
                </a:lnTo>
                <a:moveTo>
                  <a:pt x="636" y="0"/>
                </a:moveTo>
                <a:lnTo>
                  <a:pt x="636" y="425"/>
                </a:lnTo>
                <a:lnTo>
                  <a:pt x="608" y="397"/>
                </a:lnTo>
                <a:lnTo>
                  <a:pt x="608" y="27"/>
                </a:lnTo>
                <a:lnTo>
                  <a:pt x="636" y="0"/>
                </a:lnTo>
                <a:moveTo>
                  <a:pt x="636" y="425"/>
                </a:moveTo>
                <a:lnTo>
                  <a:pt x="0" y="425"/>
                </a:lnTo>
                <a:lnTo>
                  <a:pt x="27" y="397"/>
                </a:lnTo>
                <a:lnTo>
                  <a:pt x="608" y="397"/>
                </a:lnTo>
                <a:lnTo>
                  <a:pt x="636" y="425"/>
                </a:lnTo>
                <a:moveTo>
                  <a:pt x="0" y="425"/>
                </a:moveTo>
                <a:lnTo>
                  <a:pt x="0" y="0"/>
                </a:lnTo>
                <a:lnTo>
                  <a:pt x="27" y="27"/>
                </a:lnTo>
                <a:lnTo>
                  <a:pt x="27" y="397"/>
                </a:lnTo>
                <a:lnTo>
                  <a:pt x="0" y="425"/>
                </a:lnTo>
              </a:path>
            </a:pathLst>
          </a:custGeom>
          <a:noFill/>
          <a:ln>
            <a:noFill/>
          </a:ln>
        </p:spPr>
      </p:sp>
      <p:sp>
        <p:nvSpPr>
          <p:cNvPr id="154" name="Google Shape;154;p6"/>
          <p:cNvSpPr/>
          <p:nvPr/>
        </p:nvSpPr>
        <p:spPr>
          <a:xfrm>
            <a:off x="609480" y="6172200"/>
            <a:ext cx="228600" cy="228600"/>
          </a:xfrm>
          <a:custGeom>
            <a:rect b="b" l="l" r="r" t="t"/>
            <a:pathLst>
              <a:path extrusionOk="0" h="637" w="637">
                <a:moveTo>
                  <a:pt x="0" y="0"/>
                </a:moveTo>
                <a:lnTo>
                  <a:pt x="636" y="0"/>
                </a:lnTo>
                <a:lnTo>
                  <a:pt x="636" y="636"/>
                </a:lnTo>
                <a:lnTo>
                  <a:pt x="0" y="636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594" y="41"/>
                </a:lnTo>
                <a:lnTo>
                  <a:pt x="41" y="41"/>
                </a:lnTo>
                <a:lnTo>
                  <a:pt x="0" y="0"/>
                </a:lnTo>
                <a:moveTo>
                  <a:pt x="636" y="0"/>
                </a:moveTo>
                <a:lnTo>
                  <a:pt x="636" y="636"/>
                </a:lnTo>
                <a:lnTo>
                  <a:pt x="594" y="594"/>
                </a:lnTo>
                <a:lnTo>
                  <a:pt x="594" y="41"/>
                </a:lnTo>
                <a:lnTo>
                  <a:pt x="636" y="0"/>
                </a:lnTo>
                <a:moveTo>
                  <a:pt x="636" y="636"/>
                </a:moveTo>
                <a:lnTo>
                  <a:pt x="0" y="636"/>
                </a:lnTo>
                <a:lnTo>
                  <a:pt x="41" y="594"/>
                </a:lnTo>
                <a:lnTo>
                  <a:pt x="594" y="594"/>
                </a:lnTo>
                <a:lnTo>
                  <a:pt x="636" y="636"/>
                </a:lnTo>
                <a:moveTo>
                  <a:pt x="0" y="636"/>
                </a:moveTo>
                <a:lnTo>
                  <a:pt x="0" y="0"/>
                </a:lnTo>
                <a:lnTo>
                  <a:pt x="41" y="41"/>
                </a:lnTo>
                <a:lnTo>
                  <a:pt x="41" y="594"/>
                </a:lnTo>
                <a:lnTo>
                  <a:pt x="0" y="636"/>
                </a:lnTo>
              </a:path>
            </a:pathLst>
          </a:custGeom>
          <a:noFill/>
          <a:ln>
            <a:noFill/>
          </a:ln>
        </p:spPr>
      </p:sp>
      <p:sp>
        <p:nvSpPr>
          <p:cNvPr id="155" name="Google Shape;155;p6"/>
          <p:cNvSpPr/>
          <p:nvPr/>
        </p:nvSpPr>
        <p:spPr>
          <a:xfrm>
            <a:off x="609480" y="1828800"/>
            <a:ext cx="228600" cy="152280"/>
          </a:xfrm>
          <a:custGeom>
            <a:rect b="b" l="l" r="r" t="t"/>
            <a:pathLst>
              <a:path extrusionOk="0" h="425" w="637">
                <a:moveTo>
                  <a:pt x="0" y="0"/>
                </a:moveTo>
                <a:lnTo>
                  <a:pt x="636" y="0"/>
                </a:lnTo>
                <a:lnTo>
                  <a:pt x="636" y="424"/>
                </a:lnTo>
                <a:lnTo>
                  <a:pt x="0" y="424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608" y="27"/>
                </a:lnTo>
                <a:lnTo>
                  <a:pt x="27" y="27"/>
                </a:lnTo>
                <a:lnTo>
                  <a:pt x="0" y="0"/>
                </a:lnTo>
                <a:moveTo>
                  <a:pt x="636" y="0"/>
                </a:moveTo>
                <a:lnTo>
                  <a:pt x="636" y="424"/>
                </a:lnTo>
                <a:lnTo>
                  <a:pt x="608" y="396"/>
                </a:lnTo>
                <a:lnTo>
                  <a:pt x="608" y="27"/>
                </a:lnTo>
                <a:lnTo>
                  <a:pt x="636" y="0"/>
                </a:lnTo>
                <a:moveTo>
                  <a:pt x="636" y="424"/>
                </a:moveTo>
                <a:lnTo>
                  <a:pt x="0" y="424"/>
                </a:lnTo>
                <a:lnTo>
                  <a:pt x="27" y="396"/>
                </a:lnTo>
                <a:lnTo>
                  <a:pt x="608" y="396"/>
                </a:lnTo>
                <a:lnTo>
                  <a:pt x="636" y="424"/>
                </a:lnTo>
                <a:moveTo>
                  <a:pt x="0" y="424"/>
                </a:moveTo>
                <a:lnTo>
                  <a:pt x="0" y="0"/>
                </a:lnTo>
                <a:lnTo>
                  <a:pt x="27" y="27"/>
                </a:lnTo>
                <a:lnTo>
                  <a:pt x="27" y="396"/>
                </a:lnTo>
                <a:lnTo>
                  <a:pt x="0" y="424"/>
                </a:lnTo>
              </a:path>
            </a:pathLst>
          </a:custGeom>
          <a:noFill/>
          <a:ln>
            <a:noFill/>
          </a:ln>
        </p:spPr>
      </p:sp>
      <p:sp>
        <p:nvSpPr>
          <p:cNvPr id="156" name="Google Shape;156;p6"/>
          <p:cNvSpPr/>
          <p:nvPr/>
        </p:nvSpPr>
        <p:spPr>
          <a:xfrm>
            <a:off x="609480" y="2209680"/>
            <a:ext cx="228600" cy="152640"/>
          </a:xfrm>
          <a:custGeom>
            <a:rect b="b" l="l" r="r" t="t"/>
            <a:pathLst>
              <a:path extrusionOk="0" h="426" w="637">
                <a:moveTo>
                  <a:pt x="0" y="0"/>
                </a:moveTo>
                <a:lnTo>
                  <a:pt x="636" y="0"/>
                </a:lnTo>
                <a:lnTo>
                  <a:pt x="636" y="425"/>
                </a:lnTo>
                <a:lnTo>
                  <a:pt x="0" y="425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608" y="27"/>
                </a:lnTo>
                <a:lnTo>
                  <a:pt x="27" y="27"/>
                </a:lnTo>
                <a:lnTo>
                  <a:pt x="0" y="0"/>
                </a:lnTo>
                <a:moveTo>
                  <a:pt x="636" y="0"/>
                </a:moveTo>
                <a:lnTo>
                  <a:pt x="636" y="425"/>
                </a:lnTo>
                <a:lnTo>
                  <a:pt x="608" y="397"/>
                </a:lnTo>
                <a:lnTo>
                  <a:pt x="608" y="27"/>
                </a:lnTo>
                <a:lnTo>
                  <a:pt x="636" y="0"/>
                </a:lnTo>
                <a:moveTo>
                  <a:pt x="636" y="425"/>
                </a:moveTo>
                <a:lnTo>
                  <a:pt x="0" y="425"/>
                </a:lnTo>
                <a:lnTo>
                  <a:pt x="27" y="397"/>
                </a:lnTo>
                <a:lnTo>
                  <a:pt x="608" y="397"/>
                </a:lnTo>
                <a:lnTo>
                  <a:pt x="636" y="425"/>
                </a:lnTo>
                <a:moveTo>
                  <a:pt x="0" y="425"/>
                </a:moveTo>
                <a:lnTo>
                  <a:pt x="0" y="0"/>
                </a:lnTo>
                <a:lnTo>
                  <a:pt x="27" y="27"/>
                </a:lnTo>
                <a:lnTo>
                  <a:pt x="27" y="397"/>
                </a:lnTo>
                <a:lnTo>
                  <a:pt x="0" y="425"/>
                </a:lnTo>
              </a:path>
            </a:pathLst>
          </a:custGeom>
          <a:noFill/>
          <a:ln>
            <a:noFill/>
          </a:ln>
        </p:spPr>
      </p:sp>
      <p:sp>
        <p:nvSpPr>
          <p:cNvPr id="157" name="Google Shape;157;p6"/>
          <p:cNvSpPr/>
          <p:nvPr/>
        </p:nvSpPr>
        <p:spPr>
          <a:xfrm>
            <a:off x="609480" y="1447920"/>
            <a:ext cx="304920" cy="228600"/>
          </a:xfrm>
          <a:custGeom>
            <a:rect b="b" l="l" r="r" t="t"/>
            <a:pathLst>
              <a:path extrusionOk="0" h="637" w="849">
                <a:moveTo>
                  <a:pt x="0" y="0"/>
                </a:moveTo>
                <a:lnTo>
                  <a:pt x="848" y="0"/>
                </a:lnTo>
                <a:lnTo>
                  <a:pt x="848" y="636"/>
                </a:lnTo>
                <a:lnTo>
                  <a:pt x="0" y="636"/>
                </a:lnTo>
                <a:lnTo>
                  <a:pt x="0" y="0"/>
                </a:lnTo>
                <a:moveTo>
                  <a:pt x="0" y="0"/>
                </a:moveTo>
                <a:lnTo>
                  <a:pt x="848" y="0"/>
                </a:lnTo>
                <a:lnTo>
                  <a:pt x="806" y="41"/>
                </a:lnTo>
                <a:lnTo>
                  <a:pt x="41" y="41"/>
                </a:lnTo>
                <a:lnTo>
                  <a:pt x="0" y="0"/>
                </a:lnTo>
                <a:moveTo>
                  <a:pt x="848" y="0"/>
                </a:moveTo>
                <a:lnTo>
                  <a:pt x="848" y="636"/>
                </a:lnTo>
                <a:lnTo>
                  <a:pt x="806" y="594"/>
                </a:lnTo>
                <a:lnTo>
                  <a:pt x="806" y="41"/>
                </a:lnTo>
                <a:lnTo>
                  <a:pt x="848" y="0"/>
                </a:lnTo>
                <a:moveTo>
                  <a:pt x="848" y="636"/>
                </a:moveTo>
                <a:lnTo>
                  <a:pt x="0" y="636"/>
                </a:lnTo>
                <a:lnTo>
                  <a:pt x="41" y="594"/>
                </a:lnTo>
                <a:lnTo>
                  <a:pt x="806" y="594"/>
                </a:lnTo>
                <a:lnTo>
                  <a:pt x="848" y="636"/>
                </a:lnTo>
                <a:moveTo>
                  <a:pt x="0" y="636"/>
                </a:moveTo>
                <a:lnTo>
                  <a:pt x="0" y="0"/>
                </a:lnTo>
                <a:lnTo>
                  <a:pt x="41" y="41"/>
                </a:lnTo>
                <a:lnTo>
                  <a:pt x="41" y="594"/>
                </a:lnTo>
                <a:lnTo>
                  <a:pt x="0" y="636"/>
                </a:lnTo>
              </a:path>
            </a:pathLst>
          </a:custGeom>
          <a:noFill/>
          <a:ln>
            <a:noFill/>
          </a:ln>
        </p:spPr>
      </p:sp>
      <p:sp>
        <p:nvSpPr>
          <p:cNvPr id="158" name="Google Shape;158;p6"/>
          <p:cNvSpPr/>
          <p:nvPr/>
        </p:nvSpPr>
        <p:spPr>
          <a:xfrm>
            <a:off x="609480" y="1143000"/>
            <a:ext cx="304920" cy="228600"/>
          </a:xfrm>
          <a:custGeom>
            <a:rect b="b" l="l" r="r" t="t"/>
            <a:pathLst>
              <a:path extrusionOk="0" h="637" w="849">
                <a:moveTo>
                  <a:pt x="0" y="0"/>
                </a:moveTo>
                <a:lnTo>
                  <a:pt x="848" y="0"/>
                </a:lnTo>
                <a:lnTo>
                  <a:pt x="848" y="636"/>
                </a:lnTo>
                <a:lnTo>
                  <a:pt x="0" y="636"/>
                </a:lnTo>
                <a:lnTo>
                  <a:pt x="0" y="0"/>
                </a:lnTo>
                <a:moveTo>
                  <a:pt x="0" y="0"/>
                </a:moveTo>
                <a:lnTo>
                  <a:pt x="848" y="0"/>
                </a:lnTo>
                <a:lnTo>
                  <a:pt x="806" y="41"/>
                </a:lnTo>
                <a:lnTo>
                  <a:pt x="41" y="41"/>
                </a:lnTo>
                <a:lnTo>
                  <a:pt x="0" y="0"/>
                </a:lnTo>
                <a:moveTo>
                  <a:pt x="848" y="0"/>
                </a:moveTo>
                <a:lnTo>
                  <a:pt x="848" y="636"/>
                </a:lnTo>
                <a:lnTo>
                  <a:pt x="806" y="594"/>
                </a:lnTo>
                <a:lnTo>
                  <a:pt x="806" y="41"/>
                </a:lnTo>
                <a:lnTo>
                  <a:pt x="848" y="0"/>
                </a:lnTo>
                <a:moveTo>
                  <a:pt x="848" y="636"/>
                </a:moveTo>
                <a:lnTo>
                  <a:pt x="0" y="636"/>
                </a:lnTo>
                <a:lnTo>
                  <a:pt x="41" y="594"/>
                </a:lnTo>
                <a:lnTo>
                  <a:pt x="806" y="594"/>
                </a:lnTo>
                <a:lnTo>
                  <a:pt x="848" y="636"/>
                </a:lnTo>
                <a:moveTo>
                  <a:pt x="0" y="636"/>
                </a:moveTo>
                <a:lnTo>
                  <a:pt x="0" y="0"/>
                </a:lnTo>
                <a:lnTo>
                  <a:pt x="41" y="41"/>
                </a:lnTo>
                <a:lnTo>
                  <a:pt x="41" y="594"/>
                </a:lnTo>
                <a:lnTo>
                  <a:pt x="0" y="636"/>
                </a:lnTo>
              </a:path>
            </a:pathLst>
          </a:custGeom>
          <a:noFill/>
          <a:ln>
            <a:noFill/>
          </a:ln>
        </p:spPr>
      </p:sp>
      <p:sp>
        <p:nvSpPr>
          <p:cNvPr id="159" name="Google Shape;159;p6"/>
          <p:cNvSpPr/>
          <p:nvPr/>
        </p:nvSpPr>
        <p:spPr>
          <a:xfrm>
            <a:off x="7238880" y="152280"/>
            <a:ext cx="381240" cy="304920"/>
          </a:xfrm>
          <a:custGeom>
            <a:rect b="b" l="l" r="r" t="t"/>
            <a:pathLst>
              <a:path extrusionOk="0" h="849" w="1061">
                <a:moveTo>
                  <a:pt x="0" y="0"/>
                </a:moveTo>
                <a:lnTo>
                  <a:pt x="1060" y="0"/>
                </a:lnTo>
                <a:lnTo>
                  <a:pt x="1060" y="848"/>
                </a:lnTo>
                <a:lnTo>
                  <a:pt x="0" y="848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8"/>
                </a:lnTo>
                <a:lnTo>
                  <a:pt x="1005" y="793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8"/>
                </a:moveTo>
                <a:lnTo>
                  <a:pt x="0" y="848"/>
                </a:lnTo>
                <a:lnTo>
                  <a:pt x="54" y="793"/>
                </a:lnTo>
                <a:lnTo>
                  <a:pt x="1005" y="793"/>
                </a:lnTo>
                <a:lnTo>
                  <a:pt x="1060" y="848"/>
                </a:lnTo>
                <a:moveTo>
                  <a:pt x="0" y="848"/>
                </a:moveTo>
                <a:lnTo>
                  <a:pt x="0" y="0"/>
                </a:lnTo>
                <a:lnTo>
                  <a:pt x="54" y="54"/>
                </a:lnTo>
                <a:lnTo>
                  <a:pt x="54" y="793"/>
                </a:lnTo>
                <a:lnTo>
                  <a:pt x="0" y="848"/>
                </a:lnTo>
                <a:moveTo>
                  <a:pt x="254" y="148"/>
                </a:moveTo>
                <a:lnTo>
                  <a:pt x="805" y="424"/>
                </a:lnTo>
                <a:lnTo>
                  <a:pt x="254" y="699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60" name="Google Shape;160;p6"/>
          <p:cNvSpPr/>
          <p:nvPr/>
        </p:nvSpPr>
        <p:spPr>
          <a:xfrm>
            <a:off x="6629400" y="152280"/>
            <a:ext cx="380880" cy="304920"/>
          </a:xfrm>
          <a:custGeom>
            <a:rect b="b" l="l" r="r" t="t"/>
            <a:pathLst>
              <a:path extrusionOk="0" h="849" w="1060">
                <a:moveTo>
                  <a:pt x="0" y="0"/>
                </a:moveTo>
                <a:lnTo>
                  <a:pt x="1059" y="0"/>
                </a:lnTo>
                <a:lnTo>
                  <a:pt x="1059" y="848"/>
                </a:lnTo>
                <a:lnTo>
                  <a:pt x="0" y="848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8"/>
                </a:lnTo>
                <a:lnTo>
                  <a:pt x="1004" y="793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8"/>
                </a:moveTo>
                <a:lnTo>
                  <a:pt x="0" y="848"/>
                </a:lnTo>
                <a:lnTo>
                  <a:pt x="54" y="793"/>
                </a:lnTo>
                <a:lnTo>
                  <a:pt x="1004" y="793"/>
                </a:lnTo>
                <a:lnTo>
                  <a:pt x="1059" y="848"/>
                </a:lnTo>
                <a:moveTo>
                  <a:pt x="0" y="848"/>
                </a:moveTo>
                <a:lnTo>
                  <a:pt x="0" y="0"/>
                </a:lnTo>
                <a:lnTo>
                  <a:pt x="54" y="54"/>
                </a:lnTo>
                <a:lnTo>
                  <a:pt x="54" y="793"/>
                </a:lnTo>
                <a:lnTo>
                  <a:pt x="0" y="848"/>
                </a:lnTo>
                <a:moveTo>
                  <a:pt x="254" y="424"/>
                </a:moveTo>
                <a:lnTo>
                  <a:pt x="804" y="148"/>
                </a:lnTo>
                <a:lnTo>
                  <a:pt x="804" y="699"/>
                </a:lnTo>
                <a:lnTo>
                  <a:pt x="254" y="424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61" name="Google Shape;161;p6"/>
          <p:cNvSpPr/>
          <p:nvPr/>
        </p:nvSpPr>
        <p:spPr>
          <a:xfrm>
            <a:off x="8458200" y="609480"/>
            <a:ext cx="533520" cy="533520"/>
          </a:xfrm>
          <a:custGeom>
            <a:rect b="b" l="l" r="r" t="t"/>
            <a:pathLst>
              <a:path extrusionOk="0" h="1484" w="1484">
                <a:moveTo>
                  <a:pt x="0" y="0"/>
                </a:moveTo>
                <a:lnTo>
                  <a:pt x="1483" y="0"/>
                </a:lnTo>
                <a:lnTo>
                  <a:pt x="1483" y="1483"/>
                </a:lnTo>
                <a:lnTo>
                  <a:pt x="0" y="1483"/>
                </a:lnTo>
                <a:lnTo>
                  <a:pt x="0" y="0"/>
                </a:lnTo>
                <a:moveTo>
                  <a:pt x="0" y="0"/>
                </a:moveTo>
                <a:lnTo>
                  <a:pt x="1483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3" y="0"/>
                </a:moveTo>
                <a:lnTo>
                  <a:pt x="1483" y="1483"/>
                </a:lnTo>
                <a:lnTo>
                  <a:pt x="1386" y="1386"/>
                </a:lnTo>
                <a:lnTo>
                  <a:pt x="1386" y="96"/>
                </a:lnTo>
                <a:lnTo>
                  <a:pt x="1483" y="0"/>
                </a:lnTo>
                <a:moveTo>
                  <a:pt x="1483" y="1483"/>
                </a:moveTo>
                <a:lnTo>
                  <a:pt x="0" y="1483"/>
                </a:lnTo>
                <a:lnTo>
                  <a:pt x="96" y="1386"/>
                </a:lnTo>
                <a:lnTo>
                  <a:pt x="1386" y="1386"/>
                </a:lnTo>
                <a:lnTo>
                  <a:pt x="1483" y="1483"/>
                </a:lnTo>
                <a:moveTo>
                  <a:pt x="0" y="1483"/>
                </a:moveTo>
                <a:lnTo>
                  <a:pt x="0" y="0"/>
                </a:lnTo>
                <a:lnTo>
                  <a:pt x="96" y="96"/>
                </a:lnTo>
                <a:lnTo>
                  <a:pt x="96" y="1386"/>
                </a:lnTo>
                <a:lnTo>
                  <a:pt x="0" y="1483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4"/>
                  <a:pt x="556" y="994"/>
                  <a:pt x="627" y="994"/>
                </a:cubicBezTo>
                <a:lnTo>
                  <a:pt x="741" y="994"/>
                </a:lnTo>
                <a:cubicBezTo>
                  <a:pt x="812" y="994"/>
                  <a:pt x="867" y="944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6"/>
                  <a:pt x="741" y="1246"/>
                </a:cubicBezTo>
                <a:lnTo>
                  <a:pt x="627" y="1246"/>
                </a:lnTo>
                <a:cubicBezTo>
                  <a:pt x="437" y="1246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6"/>
          <p:cNvSpPr/>
          <p:nvPr/>
        </p:nvSpPr>
        <p:spPr>
          <a:xfrm>
            <a:off x="8381880" y="6400800"/>
            <a:ext cx="762120" cy="457200"/>
          </a:xfrm>
          <a:custGeom>
            <a:rect b="b" l="l" r="r" t="t"/>
            <a:pathLst>
              <a:path extrusionOk="0" h="1272" w="2119">
                <a:moveTo>
                  <a:pt x="0" y="0"/>
                </a:moveTo>
                <a:lnTo>
                  <a:pt x="2118" y="0"/>
                </a:lnTo>
                <a:lnTo>
                  <a:pt x="2118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8" y="0"/>
                </a:lnTo>
                <a:lnTo>
                  <a:pt x="2035" y="82"/>
                </a:lnTo>
                <a:lnTo>
                  <a:pt x="82" y="82"/>
                </a:lnTo>
                <a:lnTo>
                  <a:pt x="0" y="0"/>
                </a:lnTo>
                <a:moveTo>
                  <a:pt x="2118" y="0"/>
                </a:moveTo>
                <a:lnTo>
                  <a:pt x="2118" y="1271"/>
                </a:lnTo>
                <a:lnTo>
                  <a:pt x="2035" y="1188"/>
                </a:lnTo>
                <a:lnTo>
                  <a:pt x="2035" y="82"/>
                </a:lnTo>
                <a:lnTo>
                  <a:pt x="2118" y="0"/>
                </a:lnTo>
                <a:moveTo>
                  <a:pt x="2118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5" y="1188"/>
                </a:lnTo>
                <a:lnTo>
                  <a:pt x="2118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3" name="Google Shape;163;p6"/>
          <p:cNvSpPr/>
          <p:nvPr/>
        </p:nvSpPr>
        <p:spPr>
          <a:xfrm>
            <a:off x="7848720" y="152280"/>
            <a:ext cx="1066680" cy="381240"/>
          </a:xfrm>
          <a:custGeom>
            <a:rect b="b" l="l" r="r" t="t"/>
            <a:pathLst>
              <a:path extrusionOk="0" h="1061" w="2964">
                <a:moveTo>
                  <a:pt x="0" y="0"/>
                </a:moveTo>
                <a:lnTo>
                  <a:pt x="2963" y="0"/>
                </a:lnTo>
                <a:lnTo>
                  <a:pt x="2963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3" y="0"/>
                </a:lnTo>
                <a:lnTo>
                  <a:pt x="2895" y="68"/>
                </a:lnTo>
                <a:lnTo>
                  <a:pt x="68" y="68"/>
                </a:lnTo>
                <a:lnTo>
                  <a:pt x="0" y="0"/>
                </a:lnTo>
                <a:moveTo>
                  <a:pt x="2963" y="0"/>
                </a:moveTo>
                <a:lnTo>
                  <a:pt x="2963" y="1060"/>
                </a:lnTo>
                <a:lnTo>
                  <a:pt x="2895" y="991"/>
                </a:lnTo>
                <a:lnTo>
                  <a:pt x="2895" y="68"/>
                </a:lnTo>
                <a:lnTo>
                  <a:pt x="2963" y="0"/>
                </a:lnTo>
                <a:moveTo>
                  <a:pt x="2963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5" y="991"/>
                </a:lnTo>
                <a:lnTo>
                  <a:pt x="2963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zoom dir="out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"/>
          <p:cNvSpPr/>
          <p:nvPr/>
        </p:nvSpPr>
        <p:spPr>
          <a:xfrm>
            <a:off x="457200" y="380880"/>
            <a:ext cx="8915400" cy="24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Muscle – Slide menu</a:t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 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31 – Notes – Smooth Muscle 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Slide 32 – Slide – Smooth Muscle - Low magnification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Slide 33 – Slide – Smooth Muscle - Medium magnification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ȡ</a:t>
            </a:r>
            <a:r>
              <a:rPr b="1" i="1" lang="en-US" sz="2400" u="none" cap="none" strike="noStrik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Slide 34 – Slide – Smooth Muscle - High magnification</a:t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9" name="Google Shape;169;p7"/>
          <p:cNvSpPr/>
          <p:nvPr/>
        </p:nvSpPr>
        <p:spPr>
          <a:xfrm>
            <a:off x="1371600" y="2514600"/>
            <a:ext cx="304920" cy="228600"/>
          </a:xfrm>
          <a:custGeom>
            <a:rect b="b" l="l" r="r" t="t"/>
            <a:pathLst>
              <a:path extrusionOk="0" h="637" w="849">
                <a:moveTo>
                  <a:pt x="0" y="0"/>
                </a:moveTo>
                <a:lnTo>
                  <a:pt x="848" y="0"/>
                </a:lnTo>
                <a:lnTo>
                  <a:pt x="848" y="636"/>
                </a:lnTo>
                <a:lnTo>
                  <a:pt x="0" y="636"/>
                </a:lnTo>
                <a:lnTo>
                  <a:pt x="0" y="0"/>
                </a:lnTo>
                <a:moveTo>
                  <a:pt x="0" y="0"/>
                </a:moveTo>
                <a:lnTo>
                  <a:pt x="848" y="0"/>
                </a:lnTo>
                <a:lnTo>
                  <a:pt x="806" y="41"/>
                </a:lnTo>
                <a:lnTo>
                  <a:pt x="41" y="41"/>
                </a:lnTo>
                <a:lnTo>
                  <a:pt x="0" y="0"/>
                </a:lnTo>
                <a:moveTo>
                  <a:pt x="848" y="0"/>
                </a:moveTo>
                <a:lnTo>
                  <a:pt x="848" y="636"/>
                </a:lnTo>
                <a:lnTo>
                  <a:pt x="806" y="594"/>
                </a:lnTo>
                <a:lnTo>
                  <a:pt x="806" y="41"/>
                </a:lnTo>
                <a:lnTo>
                  <a:pt x="848" y="0"/>
                </a:lnTo>
                <a:moveTo>
                  <a:pt x="848" y="636"/>
                </a:moveTo>
                <a:lnTo>
                  <a:pt x="0" y="636"/>
                </a:lnTo>
                <a:lnTo>
                  <a:pt x="41" y="594"/>
                </a:lnTo>
                <a:lnTo>
                  <a:pt x="806" y="594"/>
                </a:lnTo>
                <a:lnTo>
                  <a:pt x="848" y="636"/>
                </a:lnTo>
                <a:moveTo>
                  <a:pt x="0" y="636"/>
                </a:moveTo>
                <a:lnTo>
                  <a:pt x="0" y="0"/>
                </a:lnTo>
                <a:lnTo>
                  <a:pt x="41" y="41"/>
                </a:lnTo>
                <a:lnTo>
                  <a:pt x="41" y="594"/>
                </a:lnTo>
                <a:lnTo>
                  <a:pt x="0" y="636"/>
                </a:lnTo>
              </a:path>
            </a:pathLst>
          </a:custGeom>
          <a:noFill/>
          <a:ln>
            <a:noFill/>
          </a:ln>
        </p:spPr>
      </p:sp>
      <p:sp>
        <p:nvSpPr>
          <p:cNvPr id="170" name="Google Shape;170;p7"/>
          <p:cNvSpPr/>
          <p:nvPr/>
        </p:nvSpPr>
        <p:spPr>
          <a:xfrm>
            <a:off x="1371600" y="2895480"/>
            <a:ext cx="228600" cy="228600"/>
          </a:xfrm>
          <a:custGeom>
            <a:rect b="b" l="l" r="r" t="t"/>
            <a:pathLst>
              <a:path extrusionOk="0" h="637" w="637">
                <a:moveTo>
                  <a:pt x="0" y="0"/>
                </a:moveTo>
                <a:lnTo>
                  <a:pt x="636" y="0"/>
                </a:lnTo>
                <a:lnTo>
                  <a:pt x="636" y="636"/>
                </a:lnTo>
                <a:lnTo>
                  <a:pt x="0" y="636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594" y="41"/>
                </a:lnTo>
                <a:lnTo>
                  <a:pt x="41" y="41"/>
                </a:lnTo>
                <a:lnTo>
                  <a:pt x="0" y="0"/>
                </a:lnTo>
                <a:moveTo>
                  <a:pt x="636" y="0"/>
                </a:moveTo>
                <a:lnTo>
                  <a:pt x="636" y="636"/>
                </a:lnTo>
                <a:lnTo>
                  <a:pt x="594" y="594"/>
                </a:lnTo>
                <a:lnTo>
                  <a:pt x="594" y="41"/>
                </a:lnTo>
                <a:lnTo>
                  <a:pt x="636" y="0"/>
                </a:lnTo>
                <a:moveTo>
                  <a:pt x="636" y="636"/>
                </a:moveTo>
                <a:lnTo>
                  <a:pt x="0" y="636"/>
                </a:lnTo>
                <a:lnTo>
                  <a:pt x="41" y="594"/>
                </a:lnTo>
                <a:lnTo>
                  <a:pt x="594" y="594"/>
                </a:lnTo>
                <a:lnTo>
                  <a:pt x="636" y="636"/>
                </a:lnTo>
                <a:moveTo>
                  <a:pt x="0" y="636"/>
                </a:moveTo>
                <a:lnTo>
                  <a:pt x="0" y="0"/>
                </a:lnTo>
                <a:lnTo>
                  <a:pt x="41" y="41"/>
                </a:lnTo>
                <a:lnTo>
                  <a:pt x="41" y="594"/>
                </a:lnTo>
                <a:lnTo>
                  <a:pt x="0" y="636"/>
                </a:lnTo>
              </a:path>
            </a:pathLst>
          </a:custGeom>
          <a:noFill/>
          <a:ln>
            <a:noFill/>
          </a:ln>
        </p:spPr>
      </p:sp>
      <p:sp>
        <p:nvSpPr>
          <p:cNvPr id="171" name="Google Shape;171;p7"/>
          <p:cNvSpPr/>
          <p:nvPr/>
        </p:nvSpPr>
        <p:spPr>
          <a:xfrm>
            <a:off x="1371600" y="3276720"/>
            <a:ext cx="228600" cy="228600"/>
          </a:xfrm>
          <a:custGeom>
            <a:rect b="b" l="l" r="r" t="t"/>
            <a:pathLst>
              <a:path extrusionOk="0" h="637" w="637">
                <a:moveTo>
                  <a:pt x="0" y="0"/>
                </a:moveTo>
                <a:lnTo>
                  <a:pt x="636" y="0"/>
                </a:lnTo>
                <a:lnTo>
                  <a:pt x="636" y="636"/>
                </a:lnTo>
                <a:lnTo>
                  <a:pt x="0" y="636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594" y="41"/>
                </a:lnTo>
                <a:lnTo>
                  <a:pt x="41" y="41"/>
                </a:lnTo>
                <a:lnTo>
                  <a:pt x="0" y="0"/>
                </a:lnTo>
                <a:moveTo>
                  <a:pt x="636" y="0"/>
                </a:moveTo>
                <a:lnTo>
                  <a:pt x="636" y="636"/>
                </a:lnTo>
                <a:lnTo>
                  <a:pt x="594" y="594"/>
                </a:lnTo>
                <a:lnTo>
                  <a:pt x="594" y="41"/>
                </a:lnTo>
                <a:lnTo>
                  <a:pt x="636" y="0"/>
                </a:lnTo>
                <a:moveTo>
                  <a:pt x="636" y="636"/>
                </a:moveTo>
                <a:lnTo>
                  <a:pt x="0" y="636"/>
                </a:lnTo>
                <a:lnTo>
                  <a:pt x="41" y="594"/>
                </a:lnTo>
                <a:lnTo>
                  <a:pt x="594" y="594"/>
                </a:lnTo>
                <a:lnTo>
                  <a:pt x="636" y="636"/>
                </a:lnTo>
                <a:moveTo>
                  <a:pt x="0" y="636"/>
                </a:moveTo>
                <a:lnTo>
                  <a:pt x="0" y="0"/>
                </a:lnTo>
                <a:lnTo>
                  <a:pt x="41" y="41"/>
                </a:lnTo>
                <a:lnTo>
                  <a:pt x="41" y="594"/>
                </a:lnTo>
                <a:lnTo>
                  <a:pt x="0" y="636"/>
                </a:lnTo>
              </a:path>
            </a:pathLst>
          </a:custGeom>
          <a:noFill/>
          <a:ln>
            <a:noFill/>
          </a:ln>
        </p:spPr>
      </p:sp>
      <p:sp>
        <p:nvSpPr>
          <p:cNvPr id="172" name="Google Shape;172;p7"/>
          <p:cNvSpPr/>
          <p:nvPr/>
        </p:nvSpPr>
        <p:spPr>
          <a:xfrm>
            <a:off x="1371600" y="3657600"/>
            <a:ext cx="228600" cy="152280"/>
          </a:xfrm>
          <a:custGeom>
            <a:rect b="b" l="l" r="r" t="t"/>
            <a:pathLst>
              <a:path extrusionOk="0" h="425" w="637">
                <a:moveTo>
                  <a:pt x="0" y="0"/>
                </a:moveTo>
                <a:lnTo>
                  <a:pt x="636" y="0"/>
                </a:lnTo>
                <a:lnTo>
                  <a:pt x="636" y="424"/>
                </a:lnTo>
                <a:lnTo>
                  <a:pt x="0" y="424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608" y="27"/>
                </a:lnTo>
                <a:lnTo>
                  <a:pt x="27" y="27"/>
                </a:lnTo>
                <a:lnTo>
                  <a:pt x="0" y="0"/>
                </a:lnTo>
                <a:moveTo>
                  <a:pt x="636" y="0"/>
                </a:moveTo>
                <a:lnTo>
                  <a:pt x="636" y="424"/>
                </a:lnTo>
                <a:lnTo>
                  <a:pt x="608" y="396"/>
                </a:lnTo>
                <a:lnTo>
                  <a:pt x="608" y="27"/>
                </a:lnTo>
                <a:lnTo>
                  <a:pt x="636" y="0"/>
                </a:lnTo>
                <a:moveTo>
                  <a:pt x="636" y="424"/>
                </a:moveTo>
                <a:lnTo>
                  <a:pt x="0" y="424"/>
                </a:lnTo>
                <a:lnTo>
                  <a:pt x="27" y="396"/>
                </a:lnTo>
                <a:lnTo>
                  <a:pt x="608" y="396"/>
                </a:lnTo>
                <a:lnTo>
                  <a:pt x="636" y="424"/>
                </a:lnTo>
                <a:moveTo>
                  <a:pt x="0" y="424"/>
                </a:moveTo>
                <a:lnTo>
                  <a:pt x="0" y="0"/>
                </a:lnTo>
                <a:lnTo>
                  <a:pt x="27" y="27"/>
                </a:lnTo>
                <a:lnTo>
                  <a:pt x="27" y="396"/>
                </a:lnTo>
                <a:lnTo>
                  <a:pt x="0" y="424"/>
                </a:lnTo>
              </a:path>
            </a:pathLst>
          </a:custGeom>
          <a:noFill/>
          <a:ln>
            <a:noFill/>
          </a:ln>
        </p:spPr>
      </p:sp>
      <p:sp>
        <p:nvSpPr>
          <p:cNvPr id="173" name="Google Shape;173;p7"/>
          <p:cNvSpPr/>
          <p:nvPr/>
        </p:nvSpPr>
        <p:spPr>
          <a:xfrm>
            <a:off x="1371600" y="4038480"/>
            <a:ext cx="228600" cy="152640"/>
          </a:xfrm>
          <a:custGeom>
            <a:rect b="b" l="l" r="r" t="t"/>
            <a:pathLst>
              <a:path extrusionOk="0" h="426" w="637">
                <a:moveTo>
                  <a:pt x="0" y="0"/>
                </a:moveTo>
                <a:lnTo>
                  <a:pt x="636" y="0"/>
                </a:lnTo>
                <a:lnTo>
                  <a:pt x="636" y="425"/>
                </a:lnTo>
                <a:lnTo>
                  <a:pt x="0" y="425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608" y="27"/>
                </a:lnTo>
                <a:lnTo>
                  <a:pt x="27" y="27"/>
                </a:lnTo>
                <a:lnTo>
                  <a:pt x="0" y="0"/>
                </a:lnTo>
                <a:moveTo>
                  <a:pt x="636" y="0"/>
                </a:moveTo>
                <a:lnTo>
                  <a:pt x="636" y="425"/>
                </a:lnTo>
                <a:lnTo>
                  <a:pt x="608" y="397"/>
                </a:lnTo>
                <a:lnTo>
                  <a:pt x="608" y="27"/>
                </a:lnTo>
                <a:lnTo>
                  <a:pt x="636" y="0"/>
                </a:lnTo>
                <a:moveTo>
                  <a:pt x="636" y="425"/>
                </a:moveTo>
                <a:lnTo>
                  <a:pt x="0" y="425"/>
                </a:lnTo>
                <a:lnTo>
                  <a:pt x="27" y="397"/>
                </a:lnTo>
                <a:lnTo>
                  <a:pt x="608" y="397"/>
                </a:lnTo>
                <a:lnTo>
                  <a:pt x="636" y="425"/>
                </a:lnTo>
                <a:moveTo>
                  <a:pt x="0" y="425"/>
                </a:moveTo>
                <a:lnTo>
                  <a:pt x="0" y="0"/>
                </a:lnTo>
                <a:lnTo>
                  <a:pt x="27" y="27"/>
                </a:lnTo>
                <a:lnTo>
                  <a:pt x="27" y="397"/>
                </a:lnTo>
                <a:lnTo>
                  <a:pt x="0" y="425"/>
                </a:lnTo>
              </a:path>
            </a:pathLst>
          </a:custGeom>
          <a:noFill/>
          <a:ln>
            <a:noFill/>
          </a:ln>
        </p:spPr>
      </p:sp>
      <p:sp>
        <p:nvSpPr>
          <p:cNvPr id="174" name="Google Shape;174;p7"/>
          <p:cNvSpPr/>
          <p:nvPr/>
        </p:nvSpPr>
        <p:spPr>
          <a:xfrm>
            <a:off x="1371600" y="4343400"/>
            <a:ext cx="228600" cy="228600"/>
          </a:xfrm>
          <a:custGeom>
            <a:rect b="b" l="l" r="r" t="t"/>
            <a:pathLst>
              <a:path extrusionOk="0" h="637" w="637">
                <a:moveTo>
                  <a:pt x="0" y="0"/>
                </a:moveTo>
                <a:lnTo>
                  <a:pt x="636" y="0"/>
                </a:lnTo>
                <a:lnTo>
                  <a:pt x="636" y="636"/>
                </a:lnTo>
                <a:lnTo>
                  <a:pt x="0" y="636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594" y="41"/>
                </a:lnTo>
                <a:lnTo>
                  <a:pt x="41" y="41"/>
                </a:lnTo>
                <a:lnTo>
                  <a:pt x="0" y="0"/>
                </a:lnTo>
                <a:moveTo>
                  <a:pt x="636" y="0"/>
                </a:moveTo>
                <a:lnTo>
                  <a:pt x="636" y="636"/>
                </a:lnTo>
                <a:lnTo>
                  <a:pt x="594" y="594"/>
                </a:lnTo>
                <a:lnTo>
                  <a:pt x="594" y="41"/>
                </a:lnTo>
                <a:lnTo>
                  <a:pt x="636" y="0"/>
                </a:lnTo>
                <a:moveTo>
                  <a:pt x="636" y="636"/>
                </a:moveTo>
                <a:lnTo>
                  <a:pt x="0" y="636"/>
                </a:lnTo>
                <a:lnTo>
                  <a:pt x="41" y="594"/>
                </a:lnTo>
                <a:lnTo>
                  <a:pt x="594" y="594"/>
                </a:lnTo>
                <a:lnTo>
                  <a:pt x="636" y="636"/>
                </a:lnTo>
                <a:moveTo>
                  <a:pt x="0" y="636"/>
                </a:moveTo>
                <a:lnTo>
                  <a:pt x="0" y="0"/>
                </a:lnTo>
                <a:lnTo>
                  <a:pt x="41" y="41"/>
                </a:lnTo>
                <a:lnTo>
                  <a:pt x="41" y="594"/>
                </a:lnTo>
                <a:lnTo>
                  <a:pt x="0" y="636"/>
                </a:lnTo>
              </a:path>
            </a:pathLst>
          </a:custGeom>
          <a:noFill/>
          <a:ln>
            <a:noFill/>
          </a:ln>
        </p:spPr>
      </p:sp>
      <p:sp>
        <p:nvSpPr>
          <p:cNvPr id="175" name="Google Shape;175;p7"/>
          <p:cNvSpPr/>
          <p:nvPr/>
        </p:nvSpPr>
        <p:spPr>
          <a:xfrm>
            <a:off x="1371600" y="4724280"/>
            <a:ext cx="228600" cy="228600"/>
          </a:xfrm>
          <a:custGeom>
            <a:rect b="b" l="l" r="r" t="t"/>
            <a:pathLst>
              <a:path extrusionOk="0" h="637" w="637">
                <a:moveTo>
                  <a:pt x="0" y="0"/>
                </a:moveTo>
                <a:lnTo>
                  <a:pt x="636" y="0"/>
                </a:lnTo>
                <a:lnTo>
                  <a:pt x="636" y="636"/>
                </a:lnTo>
                <a:lnTo>
                  <a:pt x="0" y="636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594" y="41"/>
                </a:lnTo>
                <a:lnTo>
                  <a:pt x="41" y="41"/>
                </a:lnTo>
                <a:lnTo>
                  <a:pt x="0" y="0"/>
                </a:lnTo>
                <a:moveTo>
                  <a:pt x="636" y="0"/>
                </a:moveTo>
                <a:lnTo>
                  <a:pt x="636" y="636"/>
                </a:lnTo>
                <a:lnTo>
                  <a:pt x="594" y="594"/>
                </a:lnTo>
                <a:lnTo>
                  <a:pt x="594" y="41"/>
                </a:lnTo>
                <a:lnTo>
                  <a:pt x="636" y="0"/>
                </a:lnTo>
                <a:moveTo>
                  <a:pt x="636" y="636"/>
                </a:moveTo>
                <a:lnTo>
                  <a:pt x="0" y="636"/>
                </a:lnTo>
                <a:lnTo>
                  <a:pt x="41" y="594"/>
                </a:lnTo>
                <a:lnTo>
                  <a:pt x="594" y="594"/>
                </a:lnTo>
                <a:lnTo>
                  <a:pt x="636" y="636"/>
                </a:lnTo>
                <a:moveTo>
                  <a:pt x="0" y="636"/>
                </a:moveTo>
                <a:lnTo>
                  <a:pt x="0" y="0"/>
                </a:lnTo>
                <a:lnTo>
                  <a:pt x="41" y="41"/>
                </a:lnTo>
                <a:lnTo>
                  <a:pt x="41" y="594"/>
                </a:lnTo>
                <a:lnTo>
                  <a:pt x="0" y="636"/>
                </a:lnTo>
              </a:path>
            </a:pathLst>
          </a:custGeom>
          <a:noFill/>
          <a:ln>
            <a:noFill/>
          </a:ln>
        </p:spPr>
      </p:sp>
      <p:sp>
        <p:nvSpPr>
          <p:cNvPr id="176" name="Google Shape;176;p7"/>
          <p:cNvSpPr/>
          <p:nvPr/>
        </p:nvSpPr>
        <p:spPr>
          <a:xfrm>
            <a:off x="1371600" y="5105520"/>
            <a:ext cx="228600" cy="152280"/>
          </a:xfrm>
          <a:custGeom>
            <a:rect b="b" l="l" r="r" t="t"/>
            <a:pathLst>
              <a:path extrusionOk="0" h="425" w="637">
                <a:moveTo>
                  <a:pt x="0" y="0"/>
                </a:moveTo>
                <a:lnTo>
                  <a:pt x="636" y="0"/>
                </a:lnTo>
                <a:lnTo>
                  <a:pt x="636" y="424"/>
                </a:lnTo>
                <a:lnTo>
                  <a:pt x="0" y="424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608" y="27"/>
                </a:lnTo>
                <a:lnTo>
                  <a:pt x="27" y="27"/>
                </a:lnTo>
                <a:lnTo>
                  <a:pt x="0" y="0"/>
                </a:lnTo>
                <a:moveTo>
                  <a:pt x="636" y="0"/>
                </a:moveTo>
                <a:lnTo>
                  <a:pt x="636" y="424"/>
                </a:lnTo>
                <a:lnTo>
                  <a:pt x="608" y="396"/>
                </a:lnTo>
                <a:lnTo>
                  <a:pt x="608" y="27"/>
                </a:lnTo>
                <a:lnTo>
                  <a:pt x="636" y="0"/>
                </a:lnTo>
                <a:moveTo>
                  <a:pt x="636" y="424"/>
                </a:moveTo>
                <a:lnTo>
                  <a:pt x="0" y="424"/>
                </a:lnTo>
                <a:lnTo>
                  <a:pt x="27" y="396"/>
                </a:lnTo>
                <a:lnTo>
                  <a:pt x="608" y="396"/>
                </a:lnTo>
                <a:lnTo>
                  <a:pt x="636" y="424"/>
                </a:lnTo>
                <a:moveTo>
                  <a:pt x="0" y="424"/>
                </a:moveTo>
                <a:lnTo>
                  <a:pt x="0" y="0"/>
                </a:lnTo>
                <a:lnTo>
                  <a:pt x="27" y="27"/>
                </a:lnTo>
                <a:lnTo>
                  <a:pt x="27" y="396"/>
                </a:lnTo>
                <a:lnTo>
                  <a:pt x="0" y="424"/>
                </a:lnTo>
              </a:path>
            </a:pathLst>
          </a:custGeom>
          <a:noFill/>
          <a:ln>
            <a:noFill/>
          </a:ln>
        </p:spPr>
      </p:sp>
      <p:sp>
        <p:nvSpPr>
          <p:cNvPr id="177" name="Google Shape;177;p7"/>
          <p:cNvSpPr/>
          <p:nvPr/>
        </p:nvSpPr>
        <p:spPr>
          <a:xfrm>
            <a:off x="1371600" y="5486400"/>
            <a:ext cx="228600" cy="152280"/>
          </a:xfrm>
          <a:custGeom>
            <a:rect b="b" l="l" r="r" t="t"/>
            <a:pathLst>
              <a:path extrusionOk="0" h="425" w="637">
                <a:moveTo>
                  <a:pt x="0" y="0"/>
                </a:moveTo>
                <a:lnTo>
                  <a:pt x="636" y="0"/>
                </a:lnTo>
                <a:lnTo>
                  <a:pt x="636" y="424"/>
                </a:lnTo>
                <a:lnTo>
                  <a:pt x="0" y="424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608" y="27"/>
                </a:lnTo>
                <a:lnTo>
                  <a:pt x="27" y="27"/>
                </a:lnTo>
                <a:lnTo>
                  <a:pt x="0" y="0"/>
                </a:lnTo>
                <a:moveTo>
                  <a:pt x="636" y="0"/>
                </a:moveTo>
                <a:lnTo>
                  <a:pt x="636" y="424"/>
                </a:lnTo>
                <a:lnTo>
                  <a:pt x="608" y="396"/>
                </a:lnTo>
                <a:lnTo>
                  <a:pt x="608" y="27"/>
                </a:lnTo>
                <a:lnTo>
                  <a:pt x="636" y="0"/>
                </a:lnTo>
                <a:moveTo>
                  <a:pt x="636" y="424"/>
                </a:moveTo>
                <a:lnTo>
                  <a:pt x="0" y="424"/>
                </a:lnTo>
                <a:lnTo>
                  <a:pt x="27" y="396"/>
                </a:lnTo>
                <a:lnTo>
                  <a:pt x="608" y="396"/>
                </a:lnTo>
                <a:lnTo>
                  <a:pt x="636" y="424"/>
                </a:lnTo>
                <a:moveTo>
                  <a:pt x="0" y="424"/>
                </a:moveTo>
                <a:lnTo>
                  <a:pt x="0" y="0"/>
                </a:lnTo>
                <a:lnTo>
                  <a:pt x="27" y="27"/>
                </a:lnTo>
                <a:lnTo>
                  <a:pt x="27" y="396"/>
                </a:lnTo>
                <a:lnTo>
                  <a:pt x="0" y="424"/>
                </a:lnTo>
              </a:path>
            </a:pathLst>
          </a:custGeom>
          <a:noFill/>
          <a:ln>
            <a:noFill/>
          </a:ln>
        </p:spPr>
      </p:sp>
      <p:sp>
        <p:nvSpPr>
          <p:cNvPr id="178" name="Google Shape;178;p7"/>
          <p:cNvSpPr/>
          <p:nvPr/>
        </p:nvSpPr>
        <p:spPr>
          <a:xfrm>
            <a:off x="1371600" y="5867280"/>
            <a:ext cx="228600" cy="152640"/>
          </a:xfrm>
          <a:custGeom>
            <a:rect b="b" l="l" r="r" t="t"/>
            <a:pathLst>
              <a:path extrusionOk="0" h="426" w="637">
                <a:moveTo>
                  <a:pt x="0" y="0"/>
                </a:moveTo>
                <a:lnTo>
                  <a:pt x="636" y="0"/>
                </a:lnTo>
                <a:lnTo>
                  <a:pt x="636" y="425"/>
                </a:lnTo>
                <a:lnTo>
                  <a:pt x="0" y="425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608" y="27"/>
                </a:lnTo>
                <a:lnTo>
                  <a:pt x="27" y="27"/>
                </a:lnTo>
                <a:lnTo>
                  <a:pt x="0" y="0"/>
                </a:lnTo>
                <a:moveTo>
                  <a:pt x="636" y="0"/>
                </a:moveTo>
                <a:lnTo>
                  <a:pt x="636" y="425"/>
                </a:lnTo>
                <a:lnTo>
                  <a:pt x="608" y="397"/>
                </a:lnTo>
                <a:lnTo>
                  <a:pt x="608" y="27"/>
                </a:lnTo>
                <a:lnTo>
                  <a:pt x="636" y="0"/>
                </a:lnTo>
                <a:moveTo>
                  <a:pt x="636" y="425"/>
                </a:moveTo>
                <a:lnTo>
                  <a:pt x="0" y="425"/>
                </a:lnTo>
                <a:lnTo>
                  <a:pt x="27" y="397"/>
                </a:lnTo>
                <a:lnTo>
                  <a:pt x="608" y="397"/>
                </a:lnTo>
                <a:lnTo>
                  <a:pt x="636" y="425"/>
                </a:lnTo>
                <a:moveTo>
                  <a:pt x="0" y="425"/>
                </a:moveTo>
                <a:lnTo>
                  <a:pt x="0" y="0"/>
                </a:lnTo>
                <a:lnTo>
                  <a:pt x="27" y="27"/>
                </a:lnTo>
                <a:lnTo>
                  <a:pt x="27" y="397"/>
                </a:lnTo>
                <a:lnTo>
                  <a:pt x="0" y="425"/>
                </a:lnTo>
              </a:path>
            </a:pathLst>
          </a:custGeom>
          <a:noFill/>
          <a:ln>
            <a:noFill/>
          </a:ln>
        </p:spPr>
      </p:sp>
      <p:sp>
        <p:nvSpPr>
          <p:cNvPr id="179" name="Google Shape;179;p7"/>
          <p:cNvSpPr/>
          <p:nvPr/>
        </p:nvSpPr>
        <p:spPr>
          <a:xfrm>
            <a:off x="1371600" y="6172200"/>
            <a:ext cx="228600" cy="228600"/>
          </a:xfrm>
          <a:custGeom>
            <a:rect b="b" l="l" r="r" t="t"/>
            <a:pathLst>
              <a:path extrusionOk="0" h="637" w="637">
                <a:moveTo>
                  <a:pt x="0" y="0"/>
                </a:moveTo>
                <a:lnTo>
                  <a:pt x="636" y="0"/>
                </a:lnTo>
                <a:lnTo>
                  <a:pt x="636" y="636"/>
                </a:lnTo>
                <a:lnTo>
                  <a:pt x="0" y="636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594" y="41"/>
                </a:lnTo>
                <a:lnTo>
                  <a:pt x="41" y="41"/>
                </a:lnTo>
                <a:lnTo>
                  <a:pt x="0" y="0"/>
                </a:lnTo>
                <a:moveTo>
                  <a:pt x="636" y="0"/>
                </a:moveTo>
                <a:lnTo>
                  <a:pt x="636" y="636"/>
                </a:lnTo>
                <a:lnTo>
                  <a:pt x="594" y="594"/>
                </a:lnTo>
                <a:lnTo>
                  <a:pt x="594" y="41"/>
                </a:lnTo>
                <a:lnTo>
                  <a:pt x="636" y="0"/>
                </a:lnTo>
                <a:moveTo>
                  <a:pt x="636" y="636"/>
                </a:moveTo>
                <a:lnTo>
                  <a:pt x="0" y="636"/>
                </a:lnTo>
                <a:lnTo>
                  <a:pt x="41" y="594"/>
                </a:lnTo>
                <a:lnTo>
                  <a:pt x="594" y="594"/>
                </a:lnTo>
                <a:lnTo>
                  <a:pt x="636" y="636"/>
                </a:lnTo>
                <a:moveTo>
                  <a:pt x="0" y="636"/>
                </a:moveTo>
                <a:lnTo>
                  <a:pt x="0" y="0"/>
                </a:lnTo>
                <a:lnTo>
                  <a:pt x="41" y="41"/>
                </a:lnTo>
                <a:lnTo>
                  <a:pt x="41" y="594"/>
                </a:lnTo>
                <a:lnTo>
                  <a:pt x="0" y="636"/>
                </a:lnTo>
              </a:path>
            </a:pathLst>
          </a:custGeom>
          <a:noFill/>
          <a:ln>
            <a:noFill/>
          </a:ln>
        </p:spPr>
      </p:sp>
      <p:sp>
        <p:nvSpPr>
          <p:cNvPr id="180" name="Google Shape;180;p7"/>
          <p:cNvSpPr/>
          <p:nvPr/>
        </p:nvSpPr>
        <p:spPr>
          <a:xfrm>
            <a:off x="609480" y="1828800"/>
            <a:ext cx="228600" cy="152280"/>
          </a:xfrm>
          <a:custGeom>
            <a:rect b="b" l="l" r="r" t="t"/>
            <a:pathLst>
              <a:path extrusionOk="0" h="425" w="637">
                <a:moveTo>
                  <a:pt x="0" y="0"/>
                </a:moveTo>
                <a:lnTo>
                  <a:pt x="636" y="0"/>
                </a:lnTo>
                <a:lnTo>
                  <a:pt x="636" y="424"/>
                </a:lnTo>
                <a:lnTo>
                  <a:pt x="0" y="424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608" y="27"/>
                </a:lnTo>
                <a:lnTo>
                  <a:pt x="27" y="27"/>
                </a:lnTo>
                <a:lnTo>
                  <a:pt x="0" y="0"/>
                </a:lnTo>
                <a:moveTo>
                  <a:pt x="636" y="0"/>
                </a:moveTo>
                <a:lnTo>
                  <a:pt x="636" y="424"/>
                </a:lnTo>
                <a:lnTo>
                  <a:pt x="608" y="396"/>
                </a:lnTo>
                <a:lnTo>
                  <a:pt x="608" y="27"/>
                </a:lnTo>
                <a:lnTo>
                  <a:pt x="636" y="0"/>
                </a:lnTo>
                <a:moveTo>
                  <a:pt x="636" y="424"/>
                </a:moveTo>
                <a:lnTo>
                  <a:pt x="0" y="424"/>
                </a:lnTo>
                <a:lnTo>
                  <a:pt x="27" y="396"/>
                </a:lnTo>
                <a:lnTo>
                  <a:pt x="608" y="396"/>
                </a:lnTo>
                <a:lnTo>
                  <a:pt x="636" y="424"/>
                </a:lnTo>
                <a:moveTo>
                  <a:pt x="0" y="424"/>
                </a:moveTo>
                <a:lnTo>
                  <a:pt x="0" y="0"/>
                </a:lnTo>
                <a:lnTo>
                  <a:pt x="27" y="27"/>
                </a:lnTo>
                <a:lnTo>
                  <a:pt x="27" y="396"/>
                </a:lnTo>
                <a:lnTo>
                  <a:pt x="0" y="424"/>
                </a:lnTo>
              </a:path>
            </a:pathLst>
          </a:custGeom>
          <a:noFill/>
          <a:ln>
            <a:noFill/>
          </a:ln>
        </p:spPr>
      </p:sp>
      <p:sp>
        <p:nvSpPr>
          <p:cNvPr id="181" name="Google Shape;181;p7"/>
          <p:cNvSpPr/>
          <p:nvPr/>
        </p:nvSpPr>
        <p:spPr>
          <a:xfrm>
            <a:off x="609480" y="2209680"/>
            <a:ext cx="228600" cy="152640"/>
          </a:xfrm>
          <a:custGeom>
            <a:rect b="b" l="l" r="r" t="t"/>
            <a:pathLst>
              <a:path extrusionOk="0" h="426" w="637">
                <a:moveTo>
                  <a:pt x="0" y="0"/>
                </a:moveTo>
                <a:lnTo>
                  <a:pt x="636" y="0"/>
                </a:lnTo>
                <a:lnTo>
                  <a:pt x="636" y="425"/>
                </a:lnTo>
                <a:lnTo>
                  <a:pt x="0" y="425"/>
                </a:lnTo>
                <a:lnTo>
                  <a:pt x="0" y="0"/>
                </a:lnTo>
                <a:moveTo>
                  <a:pt x="0" y="0"/>
                </a:moveTo>
                <a:lnTo>
                  <a:pt x="636" y="0"/>
                </a:lnTo>
                <a:lnTo>
                  <a:pt x="608" y="27"/>
                </a:lnTo>
                <a:lnTo>
                  <a:pt x="27" y="27"/>
                </a:lnTo>
                <a:lnTo>
                  <a:pt x="0" y="0"/>
                </a:lnTo>
                <a:moveTo>
                  <a:pt x="636" y="0"/>
                </a:moveTo>
                <a:lnTo>
                  <a:pt x="636" y="425"/>
                </a:lnTo>
                <a:lnTo>
                  <a:pt x="608" y="397"/>
                </a:lnTo>
                <a:lnTo>
                  <a:pt x="608" y="27"/>
                </a:lnTo>
                <a:lnTo>
                  <a:pt x="636" y="0"/>
                </a:lnTo>
                <a:moveTo>
                  <a:pt x="636" y="425"/>
                </a:moveTo>
                <a:lnTo>
                  <a:pt x="0" y="425"/>
                </a:lnTo>
                <a:lnTo>
                  <a:pt x="27" y="397"/>
                </a:lnTo>
                <a:lnTo>
                  <a:pt x="608" y="397"/>
                </a:lnTo>
                <a:lnTo>
                  <a:pt x="636" y="425"/>
                </a:lnTo>
                <a:moveTo>
                  <a:pt x="0" y="425"/>
                </a:moveTo>
                <a:lnTo>
                  <a:pt x="0" y="0"/>
                </a:lnTo>
                <a:lnTo>
                  <a:pt x="27" y="27"/>
                </a:lnTo>
                <a:lnTo>
                  <a:pt x="27" y="397"/>
                </a:lnTo>
                <a:lnTo>
                  <a:pt x="0" y="425"/>
                </a:lnTo>
              </a:path>
            </a:pathLst>
          </a:custGeom>
          <a:noFill/>
          <a:ln>
            <a:noFill/>
          </a:ln>
        </p:spPr>
      </p:sp>
      <p:sp>
        <p:nvSpPr>
          <p:cNvPr id="182" name="Google Shape;182;p7"/>
          <p:cNvSpPr/>
          <p:nvPr/>
        </p:nvSpPr>
        <p:spPr>
          <a:xfrm>
            <a:off x="533520" y="1447920"/>
            <a:ext cx="304560" cy="228600"/>
          </a:xfrm>
          <a:custGeom>
            <a:rect b="b" l="l" r="r" t="t"/>
            <a:pathLst>
              <a:path extrusionOk="0" h="637" w="848">
                <a:moveTo>
                  <a:pt x="0" y="0"/>
                </a:moveTo>
                <a:lnTo>
                  <a:pt x="847" y="0"/>
                </a:lnTo>
                <a:lnTo>
                  <a:pt x="847" y="636"/>
                </a:lnTo>
                <a:lnTo>
                  <a:pt x="0" y="636"/>
                </a:lnTo>
                <a:lnTo>
                  <a:pt x="0" y="0"/>
                </a:lnTo>
                <a:moveTo>
                  <a:pt x="0" y="0"/>
                </a:moveTo>
                <a:lnTo>
                  <a:pt x="847" y="0"/>
                </a:lnTo>
                <a:lnTo>
                  <a:pt x="805" y="41"/>
                </a:lnTo>
                <a:lnTo>
                  <a:pt x="41" y="41"/>
                </a:lnTo>
                <a:lnTo>
                  <a:pt x="0" y="0"/>
                </a:lnTo>
                <a:moveTo>
                  <a:pt x="847" y="0"/>
                </a:moveTo>
                <a:lnTo>
                  <a:pt x="847" y="636"/>
                </a:lnTo>
                <a:lnTo>
                  <a:pt x="805" y="594"/>
                </a:lnTo>
                <a:lnTo>
                  <a:pt x="805" y="41"/>
                </a:lnTo>
                <a:lnTo>
                  <a:pt x="847" y="0"/>
                </a:lnTo>
                <a:moveTo>
                  <a:pt x="847" y="636"/>
                </a:moveTo>
                <a:lnTo>
                  <a:pt x="0" y="636"/>
                </a:lnTo>
                <a:lnTo>
                  <a:pt x="41" y="594"/>
                </a:lnTo>
                <a:lnTo>
                  <a:pt x="805" y="594"/>
                </a:lnTo>
                <a:lnTo>
                  <a:pt x="847" y="636"/>
                </a:lnTo>
                <a:moveTo>
                  <a:pt x="0" y="636"/>
                </a:moveTo>
                <a:lnTo>
                  <a:pt x="0" y="0"/>
                </a:lnTo>
                <a:lnTo>
                  <a:pt x="41" y="41"/>
                </a:lnTo>
                <a:lnTo>
                  <a:pt x="41" y="594"/>
                </a:lnTo>
                <a:lnTo>
                  <a:pt x="0" y="636"/>
                </a:lnTo>
              </a:path>
            </a:pathLst>
          </a:custGeom>
          <a:noFill/>
          <a:ln>
            <a:noFill/>
          </a:ln>
        </p:spPr>
      </p:sp>
      <p:sp>
        <p:nvSpPr>
          <p:cNvPr id="183" name="Google Shape;183;p7"/>
          <p:cNvSpPr/>
          <p:nvPr/>
        </p:nvSpPr>
        <p:spPr>
          <a:xfrm>
            <a:off x="609480" y="1066680"/>
            <a:ext cx="304920" cy="228600"/>
          </a:xfrm>
          <a:custGeom>
            <a:rect b="b" l="l" r="r" t="t"/>
            <a:pathLst>
              <a:path extrusionOk="0" h="637" w="849">
                <a:moveTo>
                  <a:pt x="0" y="0"/>
                </a:moveTo>
                <a:lnTo>
                  <a:pt x="848" y="0"/>
                </a:lnTo>
                <a:lnTo>
                  <a:pt x="848" y="636"/>
                </a:lnTo>
                <a:lnTo>
                  <a:pt x="0" y="636"/>
                </a:lnTo>
                <a:lnTo>
                  <a:pt x="0" y="0"/>
                </a:lnTo>
                <a:moveTo>
                  <a:pt x="0" y="0"/>
                </a:moveTo>
                <a:lnTo>
                  <a:pt x="848" y="0"/>
                </a:lnTo>
                <a:lnTo>
                  <a:pt x="806" y="41"/>
                </a:lnTo>
                <a:lnTo>
                  <a:pt x="41" y="41"/>
                </a:lnTo>
                <a:lnTo>
                  <a:pt x="0" y="0"/>
                </a:lnTo>
                <a:moveTo>
                  <a:pt x="848" y="0"/>
                </a:moveTo>
                <a:lnTo>
                  <a:pt x="848" y="636"/>
                </a:lnTo>
                <a:lnTo>
                  <a:pt x="806" y="594"/>
                </a:lnTo>
                <a:lnTo>
                  <a:pt x="806" y="41"/>
                </a:lnTo>
                <a:lnTo>
                  <a:pt x="848" y="0"/>
                </a:lnTo>
                <a:moveTo>
                  <a:pt x="848" y="636"/>
                </a:moveTo>
                <a:lnTo>
                  <a:pt x="0" y="636"/>
                </a:lnTo>
                <a:lnTo>
                  <a:pt x="41" y="594"/>
                </a:lnTo>
                <a:lnTo>
                  <a:pt x="806" y="594"/>
                </a:lnTo>
                <a:lnTo>
                  <a:pt x="848" y="636"/>
                </a:lnTo>
                <a:moveTo>
                  <a:pt x="0" y="636"/>
                </a:moveTo>
                <a:lnTo>
                  <a:pt x="0" y="0"/>
                </a:lnTo>
                <a:lnTo>
                  <a:pt x="41" y="41"/>
                </a:lnTo>
                <a:lnTo>
                  <a:pt x="41" y="594"/>
                </a:lnTo>
                <a:lnTo>
                  <a:pt x="0" y="636"/>
                </a:lnTo>
              </a:path>
            </a:pathLst>
          </a:custGeom>
          <a:noFill/>
          <a:ln>
            <a:noFill/>
          </a:ln>
        </p:spPr>
      </p:sp>
      <p:sp>
        <p:nvSpPr>
          <p:cNvPr id="184" name="Google Shape;184;p7"/>
          <p:cNvSpPr/>
          <p:nvPr/>
        </p:nvSpPr>
        <p:spPr>
          <a:xfrm>
            <a:off x="7238880" y="152280"/>
            <a:ext cx="381240" cy="304920"/>
          </a:xfrm>
          <a:custGeom>
            <a:rect b="b" l="l" r="r" t="t"/>
            <a:pathLst>
              <a:path extrusionOk="0" h="849" w="1061">
                <a:moveTo>
                  <a:pt x="0" y="0"/>
                </a:moveTo>
                <a:lnTo>
                  <a:pt x="1060" y="0"/>
                </a:lnTo>
                <a:lnTo>
                  <a:pt x="1060" y="848"/>
                </a:lnTo>
                <a:lnTo>
                  <a:pt x="0" y="848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8"/>
                </a:lnTo>
                <a:lnTo>
                  <a:pt x="1005" y="793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8"/>
                </a:moveTo>
                <a:lnTo>
                  <a:pt x="0" y="848"/>
                </a:lnTo>
                <a:lnTo>
                  <a:pt x="54" y="793"/>
                </a:lnTo>
                <a:lnTo>
                  <a:pt x="1005" y="793"/>
                </a:lnTo>
                <a:lnTo>
                  <a:pt x="1060" y="848"/>
                </a:lnTo>
                <a:moveTo>
                  <a:pt x="0" y="848"/>
                </a:moveTo>
                <a:lnTo>
                  <a:pt x="0" y="0"/>
                </a:lnTo>
                <a:lnTo>
                  <a:pt x="54" y="54"/>
                </a:lnTo>
                <a:lnTo>
                  <a:pt x="54" y="793"/>
                </a:lnTo>
                <a:lnTo>
                  <a:pt x="0" y="848"/>
                </a:lnTo>
                <a:moveTo>
                  <a:pt x="254" y="148"/>
                </a:moveTo>
                <a:lnTo>
                  <a:pt x="805" y="424"/>
                </a:lnTo>
                <a:lnTo>
                  <a:pt x="254" y="699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5" name="Google Shape;185;p7"/>
          <p:cNvSpPr/>
          <p:nvPr/>
        </p:nvSpPr>
        <p:spPr>
          <a:xfrm>
            <a:off x="6629400" y="152280"/>
            <a:ext cx="380880" cy="304920"/>
          </a:xfrm>
          <a:custGeom>
            <a:rect b="b" l="l" r="r" t="t"/>
            <a:pathLst>
              <a:path extrusionOk="0" h="849" w="1060">
                <a:moveTo>
                  <a:pt x="0" y="0"/>
                </a:moveTo>
                <a:lnTo>
                  <a:pt x="1059" y="0"/>
                </a:lnTo>
                <a:lnTo>
                  <a:pt x="1059" y="848"/>
                </a:lnTo>
                <a:lnTo>
                  <a:pt x="0" y="848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8"/>
                </a:lnTo>
                <a:lnTo>
                  <a:pt x="1004" y="793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8"/>
                </a:moveTo>
                <a:lnTo>
                  <a:pt x="0" y="848"/>
                </a:lnTo>
                <a:lnTo>
                  <a:pt x="54" y="793"/>
                </a:lnTo>
                <a:lnTo>
                  <a:pt x="1004" y="793"/>
                </a:lnTo>
                <a:lnTo>
                  <a:pt x="1059" y="848"/>
                </a:lnTo>
                <a:moveTo>
                  <a:pt x="0" y="848"/>
                </a:moveTo>
                <a:lnTo>
                  <a:pt x="0" y="0"/>
                </a:lnTo>
                <a:lnTo>
                  <a:pt x="54" y="54"/>
                </a:lnTo>
                <a:lnTo>
                  <a:pt x="54" y="793"/>
                </a:lnTo>
                <a:lnTo>
                  <a:pt x="0" y="848"/>
                </a:lnTo>
                <a:moveTo>
                  <a:pt x="254" y="424"/>
                </a:moveTo>
                <a:lnTo>
                  <a:pt x="804" y="148"/>
                </a:lnTo>
                <a:lnTo>
                  <a:pt x="804" y="699"/>
                </a:lnTo>
                <a:lnTo>
                  <a:pt x="254" y="424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6" name="Google Shape;186;p7"/>
          <p:cNvSpPr/>
          <p:nvPr/>
        </p:nvSpPr>
        <p:spPr>
          <a:xfrm>
            <a:off x="8458200" y="609480"/>
            <a:ext cx="533520" cy="533520"/>
          </a:xfrm>
          <a:custGeom>
            <a:rect b="b" l="l" r="r" t="t"/>
            <a:pathLst>
              <a:path extrusionOk="0" h="1484" w="1484">
                <a:moveTo>
                  <a:pt x="0" y="0"/>
                </a:moveTo>
                <a:lnTo>
                  <a:pt x="1483" y="0"/>
                </a:lnTo>
                <a:lnTo>
                  <a:pt x="1483" y="1483"/>
                </a:lnTo>
                <a:lnTo>
                  <a:pt x="0" y="1483"/>
                </a:lnTo>
                <a:lnTo>
                  <a:pt x="0" y="0"/>
                </a:lnTo>
                <a:moveTo>
                  <a:pt x="0" y="0"/>
                </a:moveTo>
                <a:lnTo>
                  <a:pt x="1483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3" y="0"/>
                </a:moveTo>
                <a:lnTo>
                  <a:pt x="1483" y="1483"/>
                </a:lnTo>
                <a:lnTo>
                  <a:pt x="1386" y="1386"/>
                </a:lnTo>
                <a:lnTo>
                  <a:pt x="1386" y="96"/>
                </a:lnTo>
                <a:lnTo>
                  <a:pt x="1483" y="0"/>
                </a:lnTo>
                <a:moveTo>
                  <a:pt x="1483" y="1483"/>
                </a:moveTo>
                <a:lnTo>
                  <a:pt x="0" y="1483"/>
                </a:lnTo>
                <a:lnTo>
                  <a:pt x="96" y="1386"/>
                </a:lnTo>
                <a:lnTo>
                  <a:pt x="1386" y="1386"/>
                </a:lnTo>
                <a:lnTo>
                  <a:pt x="1483" y="1483"/>
                </a:lnTo>
                <a:moveTo>
                  <a:pt x="0" y="1483"/>
                </a:moveTo>
                <a:lnTo>
                  <a:pt x="0" y="0"/>
                </a:lnTo>
                <a:lnTo>
                  <a:pt x="96" y="96"/>
                </a:lnTo>
                <a:lnTo>
                  <a:pt x="96" y="1386"/>
                </a:lnTo>
                <a:lnTo>
                  <a:pt x="0" y="1483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4"/>
                  <a:pt x="556" y="994"/>
                  <a:pt x="627" y="994"/>
                </a:cubicBezTo>
                <a:lnTo>
                  <a:pt x="741" y="994"/>
                </a:lnTo>
                <a:cubicBezTo>
                  <a:pt x="812" y="994"/>
                  <a:pt x="867" y="944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6"/>
                  <a:pt x="741" y="1246"/>
                </a:cubicBezTo>
                <a:lnTo>
                  <a:pt x="627" y="1246"/>
                </a:lnTo>
                <a:cubicBezTo>
                  <a:pt x="437" y="1246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7"/>
          <p:cNvSpPr/>
          <p:nvPr/>
        </p:nvSpPr>
        <p:spPr>
          <a:xfrm>
            <a:off x="8381880" y="6400800"/>
            <a:ext cx="762120" cy="457200"/>
          </a:xfrm>
          <a:custGeom>
            <a:rect b="b" l="l" r="r" t="t"/>
            <a:pathLst>
              <a:path extrusionOk="0" h="1272" w="2119">
                <a:moveTo>
                  <a:pt x="0" y="0"/>
                </a:moveTo>
                <a:lnTo>
                  <a:pt x="2118" y="0"/>
                </a:lnTo>
                <a:lnTo>
                  <a:pt x="2118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8" y="0"/>
                </a:lnTo>
                <a:lnTo>
                  <a:pt x="2035" y="82"/>
                </a:lnTo>
                <a:lnTo>
                  <a:pt x="82" y="82"/>
                </a:lnTo>
                <a:lnTo>
                  <a:pt x="0" y="0"/>
                </a:lnTo>
                <a:moveTo>
                  <a:pt x="2118" y="0"/>
                </a:moveTo>
                <a:lnTo>
                  <a:pt x="2118" y="1271"/>
                </a:lnTo>
                <a:lnTo>
                  <a:pt x="2035" y="1188"/>
                </a:lnTo>
                <a:lnTo>
                  <a:pt x="2035" y="82"/>
                </a:lnTo>
                <a:lnTo>
                  <a:pt x="2118" y="0"/>
                </a:lnTo>
                <a:moveTo>
                  <a:pt x="2118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5" y="1188"/>
                </a:lnTo>
                <a:lnTo>
                  <a:pt x="2118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8" name="Google Shape;188;p7"/>
          <p:cNvSpPr/>
          <p:nvPr/>
        </p:nvSpPr>
        <p:spPr>
          <a:xfrm>
            <a:off x="7848720" y="152280"/>
            <a:ext cx="1066680" cy="381240"/>
          </a:xfrm>
          <a:custGeom>
            <a:rect b="b" l="l" r="r" t="t"/>
            <a:pathLst>
              <a:path extrusionOk="0" h="1061" w="2964">
                <a:moveTo>
                  <a:pt x="0" y="0"/>
                </a:moveTo>
                <a:lnTo>
                  <a:pt x="2963" y="0"/>
                </a:lnTo>
                <a:lnTo>
                  <a:pt x="2963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3" y="0"/>
                </a:lnTo>
                <a:lnTo>
                  <a:pt x="2895" y="68"/>
                </a:lnTo>
                <a:lnTo>
                  <a:pt x="68" y="68"/>
                </a:lnTo>
                <a:lnTo>
                  <a:pt x="0" y="0"/>
                </a:lnTo>
                <a:moveTo>
                  <a:pt x="2963" y="0"/>
                </a:moveTo>
                <a:lnTo>
                  <a:pt x="2963" y="1060"/>
                </a:lnTo>
                <a:lnTo>
                  <a:pt x="2895" y="991"/>
                </a:lnTo>
                <a:lnTo>
                  <a:pt x="2895" y="68"/>
                </a:lnTo>
                <a:lnTo>
                  <a:pt x="2963" y="0"/>
                </a:lnTo>
                <a:moveTo>
                  <a:pt x="2963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5" y="991"/>
                </a:lnTo>
                <a:lnTo>
                  <a:pt x="2963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zoom dir="out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"/>
          <p:cNvSpPr/>
          <p:nvPr/>
        </p:nvSpPr>
        <p:spPr>
          <a:xfrm>
            <a:off x="8534520" y="990720"/>
            <a:ext cx="380880" cy="304560"/>
          </a:xfrm>
          <a:custGeom>
            <a:rect b="b" l="l" r="r" t="t"/>
            <a:pathLst>
              <a:path extrusionOk="0" h="848" w="1060">
                <a:moveTo>
                  <a:pt x="0" y="0"/>
                </a:moveTo>
                <a:lnTo>
                  <a:pt x="1059" y="0"/>
                </a:lnTo>
                <a:lnTo>
                  <a:pt x="1059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59" y="0"/>
                </a:lnTo>
                <a:lnTo>
                  <a:pt x="1004" y="54"/>
                </a:lnTo>
                <a:lnTo>
                  <a:pt x="54" y="54"/>
                </a:lnTo>
                <a:lnTo>
                  <a:pt x="0" y="0"/>
                </a:lnTo>
                <a:moveTo>
                  <a:pt x="1059" y="0"/>
                </a:moveTo>
                <a:lnTo>
                  <a:pt x="1059" y="847"/>
                </a:lnTo>
                <a:lnTo>
                  <a:pt x="1004" y="792"/>
                </a:lnTo>
                <a:lnTo>
                  <a:pt x="1004" y="54"/>
                </a:lnTo>
                <a:lnTo>
                  <a:pt x="1059" y="0"/>
                </a:lnTo>
                <a:moveTo>
                  <a:pt x="1059" y="847"/>
                </a:moveTo>
                <a:lnTo>
                  <a:pt x="0" y="847"/>
                </a:lnTo>
                <a:lnTo>
                  <a:pt x="54" y="792"/>
                </a:lnTo>
                <a:lnTo>
                  <a:pt x="1004" y="792"/>
                </a:lnTo>
                <a:lnTo>
                  <a:pt x="1059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4" y="148"/>
                </a:moveTo>
                <a:lnTo>
                  <a:pt x="804" y="423"/>
                </a:lnTo>
                <a:lnTo>
                  <a:pt x="254" y="698"/>
                </a:lnTo>
                <a:lnTo>
                  <a:pt x="254" y="148"/>
                </a:lnTo>
              </a:path>
            </a:pathLst>
          </a:custGeom>
          <a:solidFill>
            <a:srgbClr val="00CC99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94" name="Google Shape;194;p8"/>
          <p:cNvSpPr/>
          <p:nvPr/>
        </p:nvSpPr>
        <p:spPr>
          <a:xfrm>
            <a:off x="7924680" y="990720"/>
            <a:ext cx="381240" cy="304560"/>
          </a:xfrm>
          <a:custGeom>
            <a:rect b="b" l="l" r="r" t="t"/>
            <a:pathLst>
              <a:path extrusionOk="0" h="848" w="1061">
                <a:moveTo>
                  <a:pt x="0" y="0"/>
                </a:moveTo>
                <a:lnTo>
                  <a:pt x="1060" y="0"/>
                </a:lnTo>
                <a:lnTo>
                  <a:pt x="1060" y="847"/>
                </a:lnTo>
                <a:lnTo>
                  <a:pt x="0" y="847"/>
                </a:lnTo>
                <a:lnTo>
                  <a:pt x="0" y="0"/>
                </a:lnTo>
                <a:moveTo>
                  <a:pt x="0" y="0"/>
                </a:moveTo>
                <a:lnTo>
                  <a:pt x="1060" y="0"/>
                </a:lnTo>
                <a:lnTo>
                  <a:pt x="1005" y="54"/>
                </a:lnTo>
                <a:lnTo>
                  <a:pt x="54" y="54"/>
                </a:lnTo>
                <a:lnTo>
                  <a:pt x="0" y="0"/>
                </a:lnTo>
                <a:moveTo>
                  <a:pt x="1060" y="0"/>
                </a:moveTo>
                <a:lnTo>
                  <a:pt x="1060" y="847"/>
                </a:lnTo>
                <a:lnTo>
                  <a:pt x="1005" y="792"/>
                </a:lnTo>
                <a:lnTo>
                  <a:pt x="1005" y="54"/>
                </a:lnTo>
                <a:lnTo>
                  <a:pt x="1060" y="0"/>
                </a:lnTo>
                <a:moveTo>
                  <a:pt x="1060" y="847"/>
                </a:moveTo>
                <a:lnTo>
                  <a:pt x="0" y="847"/>
                </a:lnTo>
                <a:lnTo>
                  <a:pt x="54" y="792"/>
                </a:lnTo>
                <a:lnTo>
                  <a:pt x="1005" y="792"/>
                </a:lnTo>
                <a:lnTo>
                  <a:pt x="1060" y="847"/>
                </a:lnTo>
                <a:moveTo>
                  <a:pt x="0" y="847"/>
                </a:moveTo>
                <a:lnTo>
                  <a:pt x="0" y="0"/>
                </a:lnTo>
                <a:lnTo>
                  <a:pt x="54" y="54"/>
                </a:lnTo>
                <a:lnTo>
                  <a:pt x="54" y="792"/>
                </a:lnTo>
                <a:lnTo>
                  <a:pt x="0" y="847"/>
                </a:lnTo>
                <a:moveTo>
                  <a:pt x="255" y="423"/>
                </a:moveTo>
                <a:lnTo>
                  <a:pt x="804" y="148"/>
                </a:lnTo>
                <a:lnTo>
                  <a:pt x="804" y="698"/>
                </a:lnTo>
                <a:lnTo>
                  <a:pt x="255" y="423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95" name="Google Shape;195;p8"/>
          <p:cNvSpPr/>
          <p:nvPr/>
        </p:nvSpPr>
        <p:spPr>
          <a:xfrm>
            <a:off x="7772400" y="0"/>
            <a:ext cx="1371600" cy="6858000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96" name="Google Shape;196;p8"/>
          <p:cNvGraphicFramePr/>
          <p:nvPr/>
        </p:nvGraphicFramePr>
        <p:xfrm>
          <a:off x="344520" y="357120"/>
          <a:ext cx="7248600" cy="6388200"/>
        </p:xfrm>
        <a:graphic>
          <a:graphicData uri="http://schemas.openxmlformats.org/presentationml/2006/ole">
            <mc:AlternateContent>
              <mc:Choice Requires="v">
                <p:oleObj r:id="rId4" imgH="6388200" imgW="7248600" spid="_x0000_s1">
                  <p:embed/>
                </p:oleObj>
              </mc:Choice>
              <mc:Fallback>
                <p:oleObj r:id="rId5" imgH="6388200" imgW="7248600">
                  <p:embed/>
                  <p:pic>
                    <p:nvPicPr>
                      <p:cNvPr id="196" name="Google Shape;196;p8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44520" y="357120"/>
                        <a:ext cx="7248600" cy="638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7" name="Google Shape;197;p8"/>
          <p:cNvSpPr/>
          <p:nvPr/>
        </p:nvSpPr>
        <p:spPr>
          <a:xfrm>
            <a:off x="8153280" y="4191120"/>
            <a:ext cx="533520" cy="533160"/>
          </a:xfrm>
          <a:custGeom>
            <a:rect b="b" l="l" r="r" t="t"/>
            <a:pathLst>
              <a:path extrusionOk="0" h="1483" w="1483">
                <a:moveTo>
                  <a:pt x="0" y="0"/>
                </a:moveTo>
                <a:lnTo>
                  <a:pt x="1482" y="0"/>
                </a:lnTo>
                <a:lnTo>
                  <a:pt x="1482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482" y="0"/>
                </a:lnTo>
                <a:lnTo>
                  <a:pt x="1386" y="96"/>
                </a:lnTo>
                <a:lnTo>
                  <a:pt x="96" y="96"/>
                </a:lnTo>
                <a:lnTo>
                  <a:pt x="0" y="0"/>
                </a:lnTo>
                <a:moveTo>
                  <a:pt x="1482" y="0"/>
                </a:moveTo>
                <a:lnTo>
                  <a:pt x="1482" y="1482"/>
                </a:lnTo>
                <a:lnTo>
                  <a:pt x="1386" y="1385"/>
                </a:lnTo>
                <a:lnTo>
                  <a:pt x="1386" y="96"/>
                </a:lnTo>
                <a:lnTo>
                  <a:pt x="1482" y="0"/>
                </a:lnTo>
                <a:moveTo>
                  <a:pt x="1482" y="1482"/>
                </a:moveTo>
                <a:lnTo>
                  <a:pt x="0" y="1482"/>
                </a:lnTo>
                <a:lnTo>
                  <a:pt x="96" y="1385"/>
                </a:lnTo>
                <a:lnTo>
                  <a:pt x="1386" y="1385"/>
                </a:lnTo>
                <a:lnTo>
                  <a:pt x="1482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260" y="514"/>
                </a:moveTo>
                <a:lnTo>
                  <a:pt x="501" y="514"/>
                </a:lnTo>
                <a:lnTo>
                  <a:pt x="501" y="880"/>
                </a:lnTo>
                <a:cubicBezTo>
                  <a:pt x="501" y="943"/>
                  <a:pt x="556" y="993"/>
                  <a:pt x="627" y="993"/>
                </a:cubicBezTo>
                <a:lnTo>
                  <a:pt x="741" y="993"/>
                </a:lnTo>
                <a:cubicBezTo>
                  <a:pt x="812" y="993"/>
                  <a:pt x="867" y="943"/>
                  <a:pt x="867" y="880"/>
                </a:cubicBezTo>
                <a:lnTo>
                  <a:pt x="867" y="514"/>
                </a:lnTo>
                <a:lnTo>
                  <a:pt x="741" y="514"/>
                </a:lnTo>
                <a:lnTo>
                  <a:pt x="982" y="273"/>
                </a:lnTo>
                <a:lnTo>
                  <a:pt x="1234" y="514"/>
                </a:lnTo>
                <a:lnTo>
                  <a:pt x="1108" y="514"/>
                </a:lnTo>
                <a:lnTo>
                  <a:pt x="1108" y="880"/>
                </a:lnTo>
                <a:cubicBezTo>
                  <a:pt x="1108" y="1070"/>
                  <a:pt x="931" y="1245"/>
                  <a:pt x="741" y="1245"/>
                </a:cubicBezTo>
                <a:lnTo>
                  <a:pt x="627" y="1245"/>
                </a:lnTo>
                <a:cubicBezTo>
                  <a:pt x="437" y="1245"/>
                  <a:pt x="260" y="1070"/>
                  <a:pt x="260" y="880"/>
                </a:cubicBezTo>
                <a:lnTo>
                  <a:pt x="260" y="514"/>
                </a:lnTo>
              </a:path>
            </a:pathLst>
          </a:custGeom>
          <a:solidFill>
            <a:srgbClr val="FF9900"/>
          </a:solidFill>
          <a:ln cap="flat" cmpd="sng" w="126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8"/>
          <p:cNvSpPr/>
          <p:nvPr/>
        </p:nvSpPr>
        <p:spPr>
          <a:xfrm>
            <a:off x="8077320" y="5943600"/>
            <a:ext cx="761760" cy="457200"/>
          </a:xfrm>
          <a:custGeom>
            <a:rect b="b" l="l" r="r" t="t"/>
            <a:pathLst>
              <a:path extrusionOk="0" h="1272" w="2118">
                <a:moveTo>
                  <a:pt x="0" y="0"/>
                </a:moveTo>
                <a:lnTo>
                  <a:pt x="2117" y="0"/>
                </a:lnTo>
                <a:lnTo>
                  <a:pt x="2117" y="1271"/>
                </a:lnTo>
                <a:lnTo>
                  <a:pt x="0" y="1271"/>
                </a:lnTo>
                <a:lnTo>
                  <a:pt x="0" y="0"/>
                </a:lnTo>
                <a:moveTo>
                  <a:pt x="0" y="0"/>
                </a:moveTo>
                <a:lnTo>
                  <a:pt x="2117" y="0"/>
                </a:lnTo>
                <a:lnTo>
                  <a:pt x="2034" y="82"/>
                </a:lnTo>
                <a:lnTo>
                  <a:pt x="82" y="82"/>
                </a:lnTo>
                <a:lnTo>
                  <a:pt x="0" y="0"/>
                </a:lnTo>
                <a:moveTo>
                  <a:pt x="2117" y="0"/>
                </a:moveTo>
                <a:lnTo>
                  <a:pt x="2117" y="1271"/>
                </a:lnTo>
                <a:lnTo>
                  <a:pt x="2034" y="1188"/>
                </a:lnTo>
                <a:lnTo>
                  <a:pt x="2034" y="82"/>
                </a:lnTo>
                <a:lnTo>
                  <a:pt x="2117" y="0"/>
                </a:lnTo>
                <a:moveTo>
                  <a:pt x="2117" y="1271"/>
                </a:moveTo>
                <a:lnTo>
                  <a:pt x="0" y="1271"/>
                </a:lnTo>
                <a:lnTo>
                  <a:pt x="82" y="1188"/>
                </a:lnTo>
                <a:lnTo>
                  <a:pt x="2034" y="1188"/>
                </a:lnTo>
                <a:lnTo>
                  <a:pt x="2117" y="1271"/>
                </a:lnTo>
                <a:moveTo>
                  <a:pt x="0" y="1271"/>
                </a:moveTo>
                <a:lnTo>
                  <a:pt x="0" y="0"/>
                </a:lnTo>
                <a:lnTo>
                  <a:pt x="82" y="82"/>
                </a:lnTo>
                <a:lnTo>
                  <a:pt x="82" y="1188"/>
                </a:lnTo>
                <a:lnTo>
                  <a:pt x="0" y="1271"/>
                </a:lnTo>
              </a:path>
            </a:pathLst>
          </a:cu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Quit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UNTITL~9" id="199" name="Google Shape;199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0880" y="3429000"/>
            <a:ext cx="7239240" cy="341784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8"/>
          <p:cNvSpPr/>
          <p:nvPr/>
        </p:nvSpPr>
        <p:spPr>
          <a:xfrm>
            <a:off x="1371600" y="3429000"/>
            <a:ext cx="1066680" cy="6094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8"/>
          <p:cNvSpPr/>
          <p:nvPr/>
        </p:nvSpPr>
        <p:spPr>
          <a:xfrm>
            <a:off x="8077320" y="1447920"/>
            <a:ext cx="685800" cy="533160"/>
          </a:xfrm>
          <a:custGeom>
            <a:rect b="b" l="l" r="r" t="t"/>
            <a:pathLst>
              <a:path extrusionOk="0" h="1483" w="1907">
                <a:moveTo>
                  <a:pt x="0" y="0"/>
                </a:moveTo>
                <a:lnTo>
                  <a:pt x="1906" y="0"/>
                </a:lnTo>
                <a:lnTo>
                  <a:pt x="1906" y="1482"/>
                </a:lnTo>
                <a:lnTo>
                  <a:pt x="0" y="1482"/>
                </a:lnTo>
                <a:lnTo>
                  <a:pt x="0" y="0"/>
                </a:lnTo>
                <a:moveTo>
                  <a:pt x="0" y="0"/>
                </a:moveTo>
                <a:lnTo>
                  <a:pt x="1906" y="0"/>
                </a:lnTo>
                <a:lnTo>
                  <a:pt x="1809" y="96"/>
                </a:lnTo>
                <a:lnTo>
                  <a:pt x="96" y="96"/>
                </a:lnTo>
                <a:lnTo>
                  <a:pt x="0" y="0"/>
                </a:lnTo>
                <a:moveTo>
                  <a:pt x="1906" y="0"/>
                </a:moveTo>
                <a:lnTo>
                  <a:pt x="1906" y="1482"/>
                </a:lnTo>
                <a:lnTo>
                  <a:pt x="1809" y="1385"/>
                </a:lnTo>
                <a:lnTo>
                  <a:pt x="1809" y="96"/>
                </a:lnTo>
                <a:lnTo>
                  <a:pt x="1906" y="0"/>
                </a:lnTo>
                <a:moveTo>
                  <a:pt x="1906" y="1482"/>
                </a:moveTo>
                <a:lnTo>
                  <a:pt x="0" y="1482"/>
                </a:lnTo>
                <a:lnTo>
                  <a:pt x="96" y="1385"/>
                </a:lnTo>
                <a:lnTo>
                  <a:pt x="1809" y="1385"/>
                </a:lnTo>
                <a:lnTo>
                  <a:pt x="1906" y="1482"/>
                </a:lnTo>
                <a:moveTo>
                  <a:pt x="0" y="1482"/>
                </a:moveTo>
                <a:lnTo>
                  <a:pt x="0" y="0"/>
                </a:lnTo>
                <a:lnTo>
                  <a:pt x="96" y="96"/>
                </a:lnTo>
                <a:lnTo>
                  <a:pt x="96" y="1385"/>
                </a:lnTo>
                <a:lnTo>
                  <a:pt x="0" y="1482"/>
                </a:lnTo>
                <a:moveTo>
                  <a:pt x="472" y="576"/>
                </a:moveTo>
                <a:lnTo>
                  <a:pt x="776" y="576"/>
                </a:lnTo>
                <a:lnTo>
                  <a:pt x="1079" y="260"/>
                </a:lnTo>
                <a:lnTo>
                  <a:pt x="1079" y="1221"/>
                </a:lnTo>
                <a:lnTo>
                  <a:pt x="776" y="905"/>
                </a:lnTo>
                <a:lnTo>
                  <a:pt x="472" y="905"/>
                </a:lnTo>
                <a:lnTo>
                  <a:pt x="472" y="576"/>
                </a:lnTo>
                <a:moveTo>
                  <a:pt x="1193" y="741"/>
                </a:moveTo>
                <a:lnTo>
                  <a:pt x="1433" y="741"/>
                </a:lnTo>
                <a:moveTo>
                  <a:pt x="1193" y="576"/>
                </a:moveTo>
                <a:lnTo>
                  <a:pt x="1433" y="386"/>
                </a:lnTo>
                <a:moveTo>
                  <a:pt x="1193" y="905"/>
                </a:moveTo>
                <a:lnTo>
                  <a:pt x="1433" y="1095"/>
                </a:lnTo>
              </a:path>
            </a:pathLst>
          </a:custGeom>
          <a:solidFill>
            <a:srgbClr val="0000FF"/>
          </a:solidFill>
          <a:ln>
            <a:noFill/>
          </a:ln>
        </p:spPr>
      </p:sp>
      <p:sp>
        <p:nvSpPr>
          <p:cNvPr id="202" name="Google Shape;202;p8"/>
          <p:cNvSpPr/>
          <p:nvPr/>
        </p:nvSpPr>
        <p:spPr>
          <a:xfrm>
            <a:off x="7924680" y="2743200"/>
            <a:ext cx="1067040" cy="380880"/>
          </a:xfrm>
          <a:custGeom>
            <a:rect b="b" l="l" r="r" t="t"/>
            <a:pathLst>
              <a:path extrusionOk="0" h="1060" w="2965">
                <a:moveTo>
                  <a:pt x="0" y="0"/>
                </a:moveTo>
                <a:lnTo>
                  <a:pt x="2964" y="0"/>
                </a:lnTo>
                <a:lnTo>
                  <a:pt x="2964" y="1059"/>
                </a:lnTo>
                <a:lnTo>
                  <a:pt x="0" y="1059"/>
                </a:lnTo>
                <a:lnTo>
                  <a:pt x="0" y="0"/>
                </a:lnTo>
                <a:moveTo>
                  <a:pt x="0" y="0"/>
                </a:moveTo>
                <a:lnTo>
                  <a:pt x="2964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4" y="0"/>
                </a:moveTo>
                <a:lnTo>
                  <a:pt x="2964" y="1059"/>
                </a:lnTo>
                <a:lnTo>
                  <a:pt x="2896" y="990"/>
                </a:lnTo>
                <a:lnTo>
                  <a:pt x="2896" y="68"/>
                </a:lnTo>
                <a:lnTo>
                  <a:pt x="2964" y="0"/>
                </a:lnTo>
                <a:moveTo>
                  <a:pt x="2964" y="1059"/>
                </a:moveTo>
                <a:lnTo>
                  <a:pt x="0" y="1059"/>
                </a:lnTo>
                <a:lnTo>
                  <a:pt x="68" y="990"/>
                </a:lnTo>
                <a:lnTo>
                  <a:pt x="2896" y="990"/>
                </a:lnTo>
                <a:lnTo>
                  <a:pt x="2964" y="1059"/>
                </a:lnTo>
                <a:moveTo>
                  <a:pt x="0" y="1059"/>
                </a:moveTo>
                <a:lnTo>
                  <a:pt x="0" y="0"/>
                </a:lnTo>
                <a:lnTo>
                  <a:pt x="68" y="68"/>
                </a:lnTo>
                <a:lnTo>
                  <a:pt x="68" y="990"/>
                </a:lnTo>
                <a:lnTo>
                  <a:pt x="0" y="1059"/>
                </a:lnTo>
              </a:path>
            </a:pathLst>
          </a:cu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menu</a:t>
            </a:r>
            <a:endParaRPr b="0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3" name="Google Shape;203;p8"/>
          <p:cNvSpPr/>
          <p:nvPr/>
        </p:nvSpPr>
        <p:spPr>
          <a:xfrm>
            <a:off x="7924680" y="2209680"/>
            <a:ext cx="1067040" cy="381240"/>
          </a:xfrm>
          <a:custGeom>
            <a:rect b="b" l="l" r="r" t="t"/>
            <a:pathLst>
              <a:path extrusionOk="0" h="1061" w="2966">
                <a:moveTo>
                  <a:pt x="0" y="0"/>
                </a:moveTo>
                <a:lnTo>
                  <a:pt x="2965" y="0"/>
                </a:lnTo>
                <a:lnTo>
                  <a:pt x="2965" y="1060"/>
                </a:lnTo>
                <a:lnTo>
                  <a:pt x="0" y="1060"/>
                </a:lnTo>
                <a:lnTo>
                  <a:pt x="0" y="0"/>
                </a:lnTo>
                <a:moveTo>
                  <a:pt x="0" y="0"/>
                </a:moveTo>
                <a:lnTo>
                  <a:pt x="2965" y="0"/>
                </a:lnTo>
                <a:lnTo>
                  <a:pt x="2896" y="68"/>
                </a:lnTo>
                <a:lnTo>
                  <a:pt x="68" y="68"/>
                </a:lnTo>
                <a:lnTo>
                  <a:pt x="0" y="0"/>
                </a:lnTo>
                <a:moveTo>
                  <a:pt x="2965" y="0"/>
                </a:moveTo>
                <a:lnTo>
                  <a:pt x="2965" y="1060"/>
                </a:lnTo>
                <a:lnTo>
                  <a:pt x="2896" y="991"/>
                </a:lnTo>
                <a:lnTo>
                  <a:pt x="2896" y="68"/>
                </a:lnTo>
                <a:lnTo>
                  <a:pt x="2965" y="0"/>
                </a:lnTo>
                <a:moveTo>
                  <a:pt x="2965" y="1060"/>
                </a:moveTo>
                <a:lnTo>
                  <a:pt x="0" y="1060"/>
                </a:lnTo>
                <a:lnTo>
                  <a:pt x="68" y="991"/>
                </a:lnTo>
                <a:lnTo>
                  <a:pt x="2896" y="991"/>
                </a:lnTo>
                <a:lnTo>
                  <a:pt x="2965" y="1060"/>
                </a:lnTo>
                <a:moveTo>
                  <a:pt x="0" y="1060"/>
                </a:moveTo>
                <a:lnTo>
                  <a:pt x="0" y="0"/>
                </a:lnTo>
                <a:lnTo>
                  <a:pt x="68" y="68"/>
                </a:lnTo>
                <a:lnTo>
                  <a:pt x="68" y="991"/>
                </a:lnTo>
                <a:lnTo>
                  <a:pt x="0" y="1060"/>
                </a:lnTo>
              </a:path>
            </a:pathLst>
          </a:cu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menu</a:t>
            </a:r>
            <a:endParaRPr b="0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4" name="Google Shape;204;p8"/>
          <p:cNvSpPr/>
          <p:nvPr/>
        </p:nvSpPr>
        <p:spPr>
          <a:xfrm>
            <a:off x="8001000" y="152280"/>
            <a:ext cx="835920" cy="36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1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5" name="Google Shape;205;p8"/>
          <p:cNvSpPr/>
          <p:nvPr/>
        </p:nvSpPr>
        <p:spPr>
          <a:xfrm>
            <a:off x="-1800" y="6490440"/>
            <a:ext cx="2302200" cy="368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(Junqueira et al, 1986).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zoom dir="out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"/>
          <p:cNvSpPr/>
          <p:nvPr/>
        </p:nvSpPr>
        <p:spPr>
          <a:xfrm>
            <a:off x="539640" y="476280"/>
            <a:ext cx="8136000" cy="297972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264960" lvl="0" marL="2649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Muscle cells can be placed into three categories: 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4960" lvl="0" marL="2649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4960" lvl="0" marL="2649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 a. 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Smooth Involuntary Muscle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b="0" i="0" lang="en-US" sz="1800" u="none" cap="none" strike="noStrike"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 i.    found in hollow visceral organs such as the gut, uterus and blood vessels</a:t>
            </a:r>
            <a:br>
              <a:rPr b="0" i="0" lang="en-US" sz="1800" u="none" cap="none" strike="noStrike"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 ii.   associated with various exocrine glands.</a:t>
            </a:r>
            <a:br>
              <a:rPr b="0" i="0" lang="en-US" sz="1800" u="none" cap="none" strike="noStrike">
                <a:latin typeface="Arial"/>
                <a:ea typeface="Arial"/>
                <a:cs typeface="Arial"/>
                <a:sym typeface="Arial"/>
              </a:rPr>
            </a:br>
            <a:br>
              <a:rPr b="0" i="0" lang="en-US" sz="1800" u="none" cap="none" strike="noStrike"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b. 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Striated Involuntary Muscle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 found in the heart (cardiac muscle)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4960" lvl="0" marL="2649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 c. 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Striated Voluntary Muscle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 makes up the skeletal muscles of the body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4960" lvl="0" marL="264960" marR="0" rtl="0" algn="l">
              <a:lnSpc>
                <a:spcPct val="100000"/>
              </a:lnSpc>
              <a:spcBef>
                <a:spcPts val="1123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slide0018_image005" id="211" name="Google Shape;21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32360" y="3213000"/>
            <a:ext cx="3672000" cy="364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lated image" id="212" name="Google Shape;21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6920" y="3213000"/>
            <a:ext cx="3961080" cy="364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zoom dir="out"/>
  </p:transition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2001-01-20T00:54:13Z</dcterms:created>
  <dc:creator>Ackermann</dc:creator>
</cp:coreProperties>
</file>