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5" Type="http://schemas.openxmlformats.org/officeDocument/2006/relationships/custom-properties" Target="docProps/custom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48" r:id="rId4"/>
  </p:sldMasterIdLst>
  <p:notesMasterIdLst>
    <p:notesMasterId r:id="rId39"/>
  </p:notesMasterIdLst>
  <p:handoutMasterIdLst>
    <p:handoutMasterId r:id="rId40"/>
  </p:handoutMasterIdLst>
  <p:sldIdLst>
    <p:sldId id="256" r:id="rId5"/>
    <p:sldId id="257" r:id="rId6"/>
    <p:sldId id="258" r:id="rId7"/>
    <p:sldId id="259" r:id="rId8"/>
    <p:sldId id="261" r:id="rId9"/>
    <p:sldId id="262" r:id="rId10"/>
    <p:sldId id="263" r:id="rId11"/>
    <p:sldId id="264" r:id="rId12"/>
    <p:sldId id="265" r:id="rId13"/>
    <p:sldId id="266" r:id="rId14"/>
    <p:sldId id="271" r:id="rId15"/>
    <p:sldId id="275" r:id="rId16"/>
    <p:sldId id="270" r:id="rId17"/>
    <p:sldId id="267" r:id="rId18"/>
    <p:sldId id="269" r:id="rId19"/>
    <p:sldId id="274" r:id="rId20"/>
    <p:sldId id="272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91" r:id="rId32"/>
    <p:sldId id="290" r:id="rId33"/>
    <p:sldId id="286" r:id="rId34"/>
    <p:sldId id="287" r:id="rId35"/>
    <p:sldId id="288" r:id="rId36"/>
    <p:sldId id="289" r:id="rId37"/>
    <p:sldId id="292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3187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 /><Relationship Id="rId13" Type="http://schemas.openxmlformats.org/officeDocument/2006/relationships/slide" Target="slides/slide9.xml" /><Relationship Id="rId18" Type="http://schemas.openxmlformats.org/officeDocument/2006/relationships/slide" Target="slides/slide14.xml" /><Relationship Id="rId26" Type="http://schemas.openxmlformats.org/officeDocument/2006/relationships/slide" Target="slides/slide22.xml" /><Relationship Id="rId39" Type="http://schemas.openxmlformats.org/officeDocument/2006/relationships/notesMaster" Target="notesMasters/notesMaster1.xml" /><Relationship Id="rId3" Type="http://schemas.openxmlformats.org/officeDocument/2006/relationships/customXml" Target="../customXml/item3.xml" /><Relationship Id="rId21" Type="http://schemas.openxmlformats.org/officeDocument/2006/relationships/slide" Target="slides/slide17.xml" /><Relationship Id="rId34" Type="http://schemas.openxmlformats.org/officeDocument/2006/relationships/slide" Target="slides/slide30.xml" /><Relationship Id="rId42" Type="http://schemas.openxmlformats.org/officeDocument/2006/relationships/viewProps" Target="viewProps.xml" /><Relationship Id="rId7" Type="http://schemas.openxmlformats.org/officeDocument/2006/relationships/slide" Target="slides/slide3.xml" /><Relationship Id="rId12" Type="http://schemas.openxmlformats.org/officeDocument/2006/relationships/slide" Target="slides/slide8.xml" /><Relationship Id="rId17" Type="http://schemas.openxmlformats.org/officeDocument/2006/relationships/slide" Target="slides/slide13.xml" /><Relationship Id="rId25" Type="http://schemas.openxmlformats.org/officeDocument/2006/relationships/slide" Target="slides/slide21.xml" /><Relationship Id="rId33" Type="http://schemas.openxmlformats.org/officeDocument/2006/relationships/slide" Target="slides/slide29.xml" /><Relationship Id="rId38" Type="http://schemas.openxmlformats.org/officeDocument/2006/relationships/slide" Target="slides/slide34.xml" /><Relationship Id="rId2" Type="http://schemas.openxmlformats.org/officeDocument/2006/relationships/customXml" Target="../customXml/item2.xml" /><Relationship Id="rId16" Type="http://schemas.openxmlformats.org/officeDocument/2006/relationships/slide" Target="slides/slide12.xml" /><Relationship Id="rId20" Type="http://schemas.openxmlformats.org/officeDocument/2006/relationships/slide" Target="slides/slide16.xml" /><Relationship Id="rId29" Type="http://schemas.openxmlformats.org/officeDocument/2006/relationships/slide" Target="slides/slide25.xml" /><Relationship Id="rId41" Type="http://schemas.openxmlformats.org/officeDocument/2006/relationships/presProps" Target="presProps.xml" /><Relationship Id="rId1" Type="http://schemas.openxmlformats.org/officeDocument/2006/relationships/customXml" Target="../customXml/item1.xml" /><Relationship Id="rId6" Type="http://schemas.openxmlformats.org/officeDocument/2006/relationships/slide" Target="slides/slide2.xml" /><Relationship Id="rId11" Type="http://schemas.openxmlformats.org/officeDocument/2006/relationships/slide" Target="slides/slide7.xml" /><Relationship Id="rId24" Type="http://schemas.openxmlformats.org/officeDocument/2006/relationships/slide" Target="slides/slide20.xml" /><Relationship Id="rId32" Type="http://schemas.openxmlformats.org/officeDocument/2006/relationships/slide" Target="slides/slide28.xml" /><Relationship Id="rId37" Type="http://schemas.openxmlformats.org/officeDocument/2006/relationships/slide" Target="slides/slide33.xml" /><Relationship Id="rId40" Type="http://schemas.openxmlformats.org/officeDocument/2006/relationships/handoutMaster" Target="handoutMasters/handoutMaster1.xml" /><Relationship Id="rId5" Type="http://schemas.openxmlformats.org/officeDocument/2006/relationships/slide" Target="slides/slide1.xml" /><Relationship Id="rId15" Type="http://schemas.openxmlformats.org/officeDocument/2006/relationships/slide" Target="slides/slide11.xml" /><Relationship Id="rId23" Type="http://schemas.openxmlformats.org/officeDocument/2006/relationships/slide" Target="slides/slide19.xml" /><Relationship Id="rId28" Type="http://schemas.openxmlformats.org/officeDocument/2006/relationships/slide" Target="slides/slide24.xml" /><Relationship Id="rId36" Type="http://schemas.openxmlformats.org/officeDocument/2006/relationships/slide" Target="slides/slide32.xml" /><Relationship Id="rId10" Type="http://schemas.openxmlformats.org/officeDocument/2006/relationships/slide" Target="slides/slide6.xml" /><Relationship Id="rId19" Type="http://schemas.openxmlformats.org/officeDocument/2006/relationships/slide" Target="slides/slide15.xml" /><Relationship Id="rId31" Type="http://schemas.openxmlformats.org/officeDocument/2006/relationships/slide" Target="slides/slide27.xml" /><Relationship Id="rId44" Type="http://schemas.openxmlformats.org/officeDocument/2006/relationships/tableStyles" Target="tableStyles.xml" /><Relationship Id="rId4" Type="http://schemas.openxmlformats.org/officeDocument/2006/relationships/slideMaster" Target="slideMasters/slideMaster1.xml" /><Relationship Id="rId9" Type="http://schemas.openxmlformats.org/officeDocument/2006/relationships/slide" Target="slides/slide5.xml" /><Relationship Id="rId14" Type="http://schemas.openxmlformats.org/officeDocument/2006/relationships/slide" Target="slides/slide10.xml" /><Relationship Id="rId22" Type="http://schemas.openxmlformats.org/officeDocument/2006/relationships/slide" Target="slides/slide18.xml" /><Relationship Id="rId27" Type="http://schemas.openxmlformats.org/officeDocument/2006/relationships/slide" Target="slides/slide23.xml" /><Relationship Id="rId30" Type="http://schemas.openxmlformats.org/officeDocument/2006/relationships/slide" Target="slides/slide26.xml" /><Relationship Id="rId35" Type="http://schemas.openxmlformats.org/officeDocument/2006/relationships/slide" Target="slides/slide31.xml" /><Relationship Id="rId43" Type="http://schemas.openxmlformats.org/officeDocument/2006/relationships/theme" Target="theme/theme1.xml" 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A76F12D-2985-47C3-A07C-9F03DD159D5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F83A19-1DC2-46DB-B3A1-ECF7C417E9E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9919E1-43AC-4CED-9500-DF4C100BDBF7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3D6289-F1C3-4041-A186-E428808BD1C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17ECA2-D3CC-4290-9914-977FED6D365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D98A85-43CB-4CDC-8FF1-647F52B29F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0913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9B7A66-B7EB-42C9-B5DD-873741A09959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3B4569-3B6E-468D-B981-DA515F47BC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2088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3B4569-3B6E-468D-B981-DA515F47BCE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569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34071"/>
            <a:chOff x="-329674" y="-51881"/>
            <a:chExt cx="12515851" cy="6934071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15853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48A87A34-81AB-432B-8DAE-1953F412C126}" type="datetimeFigureOut">
              <a:rPr lang="en-US" dirty="0"/>
              <a:pPr/>
              <a:t>5/11/2023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5/11/2023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5/11/2023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5/11/2023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5/11/2023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5/11/2023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5/11/2023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5/11/2023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 /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 /><Relationship Id="rId2" Type="http://schemas.openxmlformats.org/officeDocument/2006/relationships/image" Target="../media/image6.jp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8.png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2.xml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 /><Relationship Id="rId2" Type="http://schemas.openxmlformats.org/officeDocument/2006/relationships/image" Target="../media/image10.jpeg" /><Relationship Id="rId1" Type="http://schemas.openxmlformats.org/officeDocument/2006/relationships/slideLayout" Target="../slideLayouts/slideLayout2.xml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 /><Relationship Id="rId2" Type="http://schemas.openxmlformats.org/officeDocument/2006/relationships/image" Target="../media/image12.jpeg" /><Relationship Id="rId1" Type="http://schemas.openxmlformats.org/officeDocument/2006/relationships/slideLayout" Target="../slideLayouts/slideLayout7.xml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 /><Relationship Id="rId2" Type="http://schemas.openxmlformats.org/officeDocument/2006/relationships/image" Target="../media/image14.png" /><Relationship Id="rId1" Type="http://schemas.openxmlformats.org/officeDocument/2006/relationships/slideLayout" Target="../slideLayouts/slideLayout7.xml" 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 /><Relationship Id="rId1" Type="http://schemas.openxmlformats.org/officeDocument/2006/relationships/slideLayout" Target="../slideLayouts/slideLayout2.xml" 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 /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2.xml" 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 /><Relationship Id="rId2" Type="http://schemas.openxmlformats.org/officeDocument/2006/relationships/image" Target="../media/image19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21.png" 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 /><Relationship Id="rId1" Type="http://schemas.openxmlformats.org/officeDocument/2006/relationships/slideLayout" Target="../slideLayouts/slideLayout2.xml" 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 /><Relationship Id="rId2" Type="http://schemas.openxmlformats.org/officeDocument/2006/relationships/image" Target="../media/image23.png" /><Relationship Id="rId1" Type="http://schemas.openxmlformats.org/officeDocument/2006/relationships/slideLayout" Target="../slideLayouts/slideLayout2.xml" 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 /><Relationship Id="rId1" Type="http://schemas.openxmlformats.org/officeDocument/2006/relationships/slideLayout" Target="../slideLayouts/slideLayout2.xml" 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 /><Relationship Id="rId1" Type="http://schemas.openxmlformats.org/officeDocument/2006/relationships/slideLayout" Target="../slideLayouts/slideLayout7.xml" 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 /><Relationship Id="rId1" Type="http://schemas.openxmlformats.org/officeDocument/2006/relationships/slideLayout" Target="../slideLayouts/slideLayout7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2.xml" 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 /><Relationship Id="rId2" Type="http://schemas.openxmlformats.org/officeDocument/2006/relationships/image" Target="../media/image28.png" /><Relationship Id="rId1" Type="http://schemas.openxmlformats.org/officeDocument/2006/relationships/slideLayout" Target="../slideLayouts/slideLayout2.xml" 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 /><Relationship Id="rId2" Type="http://schemas.openxmlformats.org/officeDocument/2006/relationships/image" Target="../media/image30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32.png" 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 /><Relationship Id="rId1" Type="http://schemas.openxmlformats.org/officeDocument/2006/relationships/slideLayout" Target="../slideLayouts/slideLayout7.xml" 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52FD7-76EF-4EBF-8807-5A08A9C8EA0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Endocrine system-II.</a:t>
            </a:r>
            <a:br>
              <a:rPr lang="en-US" dirty="0"/>
            </a:br>
            <a:r>
              <a:rPr lang="en-US" dirty="0"/>
              <a:t>THYROID NEOPLASMS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C8D8C1-1062-49B2-BB56-D9F8E5DA6EB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en-US" dirty="0" err="1"/>
              <a:t>Dr.Eman</a:t>
            </a:r>
            <a:r>
              <a:rPr lang="en-US" dirty="0"/>
              <a:t> Krieshan, M.D.</a:t>
            </a:r>
          </a:p>
          <a:p>
            <a:pPr algn="r"/>
            <a:r>
              <a:rPr lang="en-US" dirty="0"/>
              <a:t>11-5-2023</a:t>
            </a:r>
          </a:p>
          <a:p>
            <a:pPr algn="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28684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Papillary Carcinoma.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The most common types of thyroid carcinoma.</a:t>
            </a:r>
          </a:p>
          <a:p>
            <a:pPr fontAlgn="base"/>
            <a:r>
              <a:rPr lang="en-US" dirty="0">
                <a:latin typeface="+mj-lt"/>
              </a:rPr>
              <a:t>Female predominance; F:M ratio = ~3:1</a:t>
            </a:r>
          </a:p>
          <a:p>
            <a:pPr fontAlgn="base"/>
            <a:r>
              <a:rPr lang="en-US" dirty="0">
                <a:latin typeface="+mj-lt"/>
              </a:rPr>
              <a:t>Median age of diagnosis in 50s</a:t>
            </a:r>
          </a:p>
          <a:p>
            <a:r>
              <a:rPr lang="en-US" dirty="0">
                <a:latin typeface="+mj-lt"/>
              </a:rPr>
              <a:t>Ionizing radiation is the best established risk factor.</a:t>
            </a:r>
          </a:p>
          <a:p>
            <a:r>
              <a:rPr lang="en-US" dirty="0">
                <a:latin typeface="+mj-lt"/>
              </a:rPr>
              <a:t>Mainly 2 genes are involved:</a:t>
            </a:r>
          </a:p>
          <a:p>
            <a:r>
              <a:rPr lang="en-US" dirty="0">
                <a:latin typeface="+mj-lt"/>
              </a:rPr>
              <a:t>1. BRAF amplification.</a:t>
            </a:r>
          </a:p>
          <a:p>
            <a:r>
              <a:rPr lang="en-US" dirty="0">
                <a:latin typeface="+mj-lt"/>
              </a:rPr>
              <a:t>2. RET gene rearrangment .</a:t>
            </a:r>
          </a:p>
          <a:p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738887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features.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3756" y="-442255"/>
            <a:ext cx="6281873" cy="5248622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+mj-lt"/>
              </a:rPr>
              <a:t>Presented as Painless palpable thyroid mass.</a:t>
            </a:r>
          </a:p>
          <a:p>
            <a:pPr fontAlgn="base"/>
            <a:r>
              <a:rPr lang="en-US" sz="2000" dirty="0">
                <a:latin typeface="+mj-lt"/>
              </a:rPr>
              <a:t>The diagnosis is first rendered on ultrasound guided pre-operative fine needle aspiration cytology</a:t>
            </a:r>
          </a:p>
          <a:p>
            <a:pPr fontAlgn="base"/>
            <a:r>
              <a:rPr lang="en-US" sz="2000" dirty="0">
                <a:latin typeface="+mj-lt"/>
              </a:rPr>
              <a:t>Surgical pathology report of a resected specimen provides further information about the subtyping (i.e., variant) and </a:t>
            </a:r>
            <a:r>
              <a:rPr lang="en-US" sz="2000" dirty="0" err="1">
                <a:latin typeface="+mj-lt"/>
              </a:rPr>
              <a:t>microstaging</a:t>
            </a:r>
            <a:endParaRPr lang="en-US" sz="2000" dirty="0">
              <a:latin typeface="+mj-lt"/>
            </a:endParaRPr>
          </a:p>
          <a:p>
            <a:r>
              <a:rPr lang="en-US" sz="2000" dirty="0">
                <a:latin typeface="+mj-lt"/>
              </a:rPr>
              <a:t>Commonly treated with surgical resection.</a:t>
            </a:r>
          </a:p>
          <a:p>
            <a:endParaRPr lang="en-US" sz="2000" dirty="0">
              <a:latin typeface="+mj-lt"/>
            </a:endParaRPr>
          </a:p>
        </p:txBody>
      </p:sp>
      <p:pic>
        <p:nvPicPr>
          <p:cNvPr id="7170" name="Picture 2" descr="An external file that holds a picture, illustration, etc.&#10;Object name is medi-98-e16659-g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3435" y="3332097"/>
            <a:ext cx="2648565" cy="3525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95071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12189" y="781089"/>
            <a:ext cx="92111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ultrasound guided pre-operative fine needle aspiration cytology.</a:t>
            </a:r>
          </a:p>
        </p:txBody>
      </p:sp>
      <p:sp>
        <p:nvSpPr>
          <p:cNvPr id="3" name="object 3"/>
          <p:cNvSpPr/>
          <p:nvPr/>
        </p:nvSpPr>
        <p:spPr>
          <a:xfrm>
            <a:off x="835409" y="2023407"/>
            <a:ext cx="2837689" cy="28740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7210" t="15837" r="23953" b="25053"/>
          <a:stretch/>
        </p:blipFill>
        <p:spPr>
          <a:xfrm>
            <a:off x="3835830" y="1974468"/>
            <a:ext cx="4367359" cy="29719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4113" t="14989" r="25621" b="19121"/>
          <a:stretch/>
        </p:blipFill>
        <p:spPr>
          <a:xfrm>
            <a:off x="8365922" y="2023407"/>
            <a:ext cx="3828081" cy="2821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2325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Morphology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Solid or cystic mass with papillary projections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5615" t="16382" r="26148" b="23958"/>
          <a:stretch/>
        </p:blipFill>
        <p:spPr>
          <a:xfrm>
            <a:off x="5118447" y="2092036"/>
            <a:ext cx="6276109" cy="4364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9071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Histology.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70239" y="0"/>
            <a:ext cx="6281873" cy="5248622"/>
          </a:xfrm>
        </p:spPr>
        <p:txBody>
          <a:bodyPr/>
          <a:lstStyle/>
          <a:p>
            <a:pPr fontAlgn="base"/>
            <a:r>
              <a:rPr lang="en-US" dirty="0"/>
              <a:t>Defined by two cardinal features: </a:t>
            </a:r>
          </a:p>
          <a:p>
            <a:pPr fontAlgn="base">
              <a:buFont typeface="Wingdings" panose="05000000000000000000" pitchFamily="2" charset="2"/>
              <a:buChar char="ü"/>
            </a:pPr>
            <a:r>
              <a:rPr lang="en-US" dirty="0"/>
              <a:t>true papillae with a fibrovascular core.</a:t>
            </a:r>
          </a:p>
          <a:p>
            <a:pPr fontAlgn="base">
              <a:buFont typeface="Wingdings" panose="05000000000000000000" pitchFamily="2" charset="2"/>
              <a:buChar char="ü"/>
            </a:pPr>
            <a:r>
              <a:rPr lang="en-US" dirty="0"/>
              <a:t> nuclear features of papillary carcinoma.</a:t>
            </a:r>
          </a:p>
          <a:p>
            <a:pPr fontAlgn="base">
              <a:buFont typeface="Wingdings" panose="05000000000000000000" pitchFamily="2" charset="2"/>
              <a:buChar char="ü"/>
            </a:pPr>
            <a:endParaRPr lang="en-US" dirty="0"/>
          </a:p>
          <a:p>
            <a:pPr fontAlgn="base">
              <a:buFont typeface="Wingdings" panose="05000000000000000000" pitchFamily="2" charset="2"/>
              <a:buChar char="ü"/>
            </a:pPr>
            <a:endParaRPr lang="en-US" dirty="0"/>
          </a:p>
          <a:p>
            <a:pPr fontAlgn="base">
              <a:buFont typeface="Wingdings" panose="05000000000000000000" pitchFamily="2" charset="2"/>
              <a:buChar char="ü"/>
            </a:pPr>
            <a:endParaRPr lang="en-US" dirty="0"/>
          </a:p>
          <a:p>
            <a:pPr fontAlgn="base">
              <a:buFont typeface="Wingdings" panose="05000000000000000000" pitchFamily="2" charset="2"/>
              <a:buChar char="ü"/>
            </a:pPr>
            <a:endParaRPr lang="en-US" dirty="0"/>
          </a:p>
          <a:p>
            <a:pPr fontAlgn="base">
              <a:buFont typeface="Wingdings" panose="05000000000000000000" pitchFamily="2" charset="2"/>
              <a:buChar char="ü"/>
            </a:pPr>
            <a:endParaRPr lang="en-US" dirty="0"/>
          </a:p>
          <a:p>
            <a:pPr fontAlgn="base">
              <a:buFont typeface="Wingdings" panose="05000000000000000000" pitchFamily="2" charset="2"/>
              <a:buChar char="ü"/>
            </a:pPr>
            <a:endParaRPr lang="en-US" dirty="0"/>
          </a:p>
          <a:p>
            <a:pPr fontAlgn="base">
              <a:buFont typeface="Wingdings" panose="05000000000000000000" pitchFamily="2" charset="2"/>
              <a:buChar char="ü"/>
            </a:pPr>
            <a:endParaRPr lang="en-US" dirty="0"/>
          </a:p>
        </p:txBody>
      </p:sp>
      <p:pic>
        <p:nvPicPr>
          <p:cNvPr id="5" name="Picture 2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905" y="3805429"/>
            <a:ext cx="4070095" cy="305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2092" t="16193" r="12519" b="19224"/>
          <a:stretch/>
        </p:blipFill>
        <p:spPr>
          <a:xfrm>
            <a:off x="2940820" y="4362590"/>
            <a:ext cx="5181085" cy="249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1679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773" y="898176"/>
            <a:ext cx="6156960" cy="4039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ject 4"/>
          <p:cNvSpPr/>
          <p:nvPr/>
        </p:nvSpPr>
        <p:spPr>
          <a:xfrm>
            <a:off x="9158252" y="419273"/>
            <a:ext cx="2550423" cy="18287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3545577" y="5416774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irregular nuclear contour.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nuclear groove.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nuclear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pseudoinclusion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04453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4470" t="16050" r="25264" b="20179"/>
          <a:stretch/>
        </p:blipFill>
        <p:spPr>
          <a:xfrm>
            <a:off x="0" y="1301858"/>
            <a:ext cx="5801514" cy="41380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4470" t="15413" r="25264" b="17849"/>
          <a:stretch/>
        </p:blipFill>
        <p:spPr>
          <a:xfrm>
            <a:off x="6199322" y="1301858"/>
            <a:ext cx="5747657" cy="429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8071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</a:t>
            </a:r>
            <a:r>
              <a:rPr lang="en-US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Follicular Carcinoma.</a:t>
            </a:r>
            <a:br>
              <a:rPr lang="en-US" dirty="0">
                <a:latin typeface="Calibri"/>
                <a:cs typeface="Calibri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en-US" dirty="0"/>
              <a:t>Thyroid carcinoma with follicular differentiation but no papillary nuclear feature.</a:t>
            </a:r>
          </a:p>
          <a:p>
            <a:pPr fontAlgn="base"/>
            <a:r>
              <a:rPr lang="en-US" dirty="0"/>
              <a:t>Follicular lesion with capsular or vascular invasion but without papillary nuclear features.</a:t>
            </a:r>
          </a:p>
          <a:p>
            <a:pPr fontAlgn="base"/>
            <a:r>
              <a:rPr lang="en-US" dirty="0"/>
              <a:t>More common in women and in areas with dietary iodine  deficiency .</a:t>
            </a:r>
          </a:p>
          <a:p>
            <a:pPr fontAlgn="base"/>
            <a:r>
              <a:rPr lang="en-US" dirty="0"/>
              <a:t>The peak incidence between the ages of 40 and 60 years.</a:t>
            </a:r>
          </a:p>
          <a:p>
            <a:pPr fontAlgn="base"/>
            <a:r>
              <a:rPr lang="en-US" b="1" spc="-5" dirty="0">
                <a:latin typeface="Calibri"/>
                <a:cs typeface="Calibri"/>
              </a:rPr>
              <a:t>GENETIC</a:t>
            </a:r>
            <a:r>
              <a:rPr lang="en-US" b="1" spc="-60" dirty="0">
                <a:latin typeface="Calibri"/>
                <a:cs typeface="Calibri"/>
              </a:rPr>
              <a:t> </a:t>
            </a:r>
            <a:r>
              <a:rPr lang="en-US" b="1" spc="-50" dirty="0">
                <a:latin typeface="Calibri"/>
                <a:cs typeface="Calibri"/>
              </a:rPr>
              <a:t>FACTORS:</a:t>
            </a:r>
          </a:p>
          <a:p>
            <a:pPr fontAlgn="base">
              <a:buFont typeface="Wingdings" panose="05000000000000000000" pitchFamily="2" charset="2"/>
              <a:buChar char="ü"/>
            </a:pPr>
            <a:r>
              <a:rPr lang="en-US" dirty="0"/>
              <a:t>Gain-of-function point mutations of RAS and PIK3CA.</a:t>
            </a:r>
          </a:p>
          <a:p>
            <a:pPr fontAlgn="base">
              <a:buFont typeface="Wingdings" panose="05000000000000000000" pitchFamily="2" charset="2"/>
              <a:buChar char="ü"/>
            </a:pPr>
            <a:r>
              <a:rPr lang="en-US" dirty="0"/>
              <a:t>Loss-of-function mutations of PTEN.</a:t>
            </a:r>
          </a:p>
          <a:p>
            <a:pPr fontAlgn="base"/>
            <a:endParaRPr lang="en-US" dirty="0"/>
          </a:p>
          <a:p>
            <a:pPr fontAlgn="base"/>
            <a:endParaRPr lang="en-US" dirty="0"/>
          </a:p>
          <a:p>
            <a:pPr fontAlgn="base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38785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types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62331" y="556591"/>
            <a:ext cx="6337990" cy="5495217"/>
          </a:xfrm>
        </p:spPr>
        <p:txBody>
          <a:bodyPr>
            <a:normAutofit/>
          </a:bodyPr>
          <a:lstStyle/>
          <a:p>
            <a:pPr fontAlgn="base"/>
            <a:r>
              <a:rPr lang="en-US" sz="2400" dirty="0"/>
              <a:t>1. Minimally invasive follicular carcinoma</a:t>
            </a:r>
          </a:p>
          <a:p>
            <a:pPr lvl="1" fontAlgn="base"/>
            <a:r>
              <a:rPr lang="en-US" sz="2000" dirty="0"/>
              <a:t>With capsular invasion .</a:t>
            </a:r>
          </a:p>
          <a:p>
            <a:pPr lvl="1" fontAlgn="base"/>
            <a:r>
              <a:rPr lang="en-US" sz="2000" dirty="0"/>
              <a:t>With  vascular invasion</a:t>
            </a:r>
          </a:p>
          <a:p>
            <a:pPr fontAlgn="base"/>
            <a:r>
              <a:rPr lang="en-US" sz="2400" dirty="0"/>
              <a:t>2. Widely invasive.</a:t>
            </a:r>
          </a:p>
          <a:p>
            <a:pPr fontAlgn="base"/>
            <a:endParaRPr lang="en-US" sz="2400" dirty="0"/>
          </a:p>
          <a:p>
            <a:pPr fontAlgn="base"/>
            <a:endParaRPr lang="en-US" sz="2400" dirty="0"/>
          </a:p>
          <a:p>
            <a:pPr fontAlgn="base"/>
            <a:endParaRPr lang="en-US" sz="2400" dirty="0"/>
          </a:p>
          <a:p>
            <a:endParaRPr lang="en-US" sz="2400" dirty="0"/>
          </a:p>
        </p:txBody>
      </p:sp>
      <p:pic>
        <p:nvPicPr>
          <p:cNvPr id="4" name="Picture 2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3775" y="3370219"/>
            <a:ext cx="5726179" cy="3552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12588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b="1" dirty="0"/>
              <a:t>Clinical features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en-US" dirty="0"/>
              <a:t>Usually "cold" on radionuclide scan</a:t>
            </a:r>
          </a:p>
          <a:p>
            <a:pPr fontAlgn="base"/>
            <a:r>
              <a:rPr lang="en-US" dirty="0"/>
              <a:t>Does not metastasize through lymphatics but does spread to lungs, liver, bone, brain via blood vessels</a:t>
            </a:r>
          </a:p>
          <a:p>
            <a:pPr fontAlgn="base"/>
            <a:r>
              <a:rPr lang="en-US" dirty="0"/>
              <a:t>Less than 5% with ipsilateral lymphadenopathy.</a:t>
            </a:r>
          </a:p>
          <a:p>
            <a:pPr fontAlgn="base"/>
            <a:r>
              <a:rPr lang="en-US" sz="2000" b="1" u="sng" dirty="0">
                <a:solidFill>
                  <a:schemeClr val="accent2">
                    <a:lumMod val="75000"/>
                  </a:schemeClr>
                </a:solidFill>
              </a:rPr>
              <a:t>Treatment:</a:t>
            </a:r>
          </a:p>
          <a:p>
            <a:pPr fontAlgn="base">
              <a:buFont typeface="Wingdings" panose="05000000000000000000" pitchFamily="2" charset="2"/>
              <a:buChar char="ü"/>
            </a:pPr>
            <a:endParaRPr lang="en-US" dirty="0"/>
          </a:p>
          <a:p>
            <a:pPr fontAlgn="base">
              <a:buFont typeface="Wingdings" panose="05000000000000000000" pitchFamily="2" charset="2"/>
              <a:buChar char="ü"/>
            </a:pPr>
            <a:r>
              <a:rPr lang="en-US" dirty="0"/>
              <a:t> thyroidectomy and radioactive iodine</a:t>
            </a:r>
          </a:p>
          <a:p>
            <a:pPr fontAlgn="base">
              <a:buFont typeface="Wingdings" panose="05000000000000000000" pitchFamily="2" charset="2"/>
              <a:buChar char="ü"/>
            </a:pPr>
            <a:r>
              <a:rPr lang="en-US" dirty="0"/>
              <a:t>No nodal dissection is needed</a:t>
            </a:r>
          </a:p>
          <a:p>
            <a:pPr fontAlgn="base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0396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THYROID NEOPLASMS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Thyroid tumors range from circumscribed, benign adenomas to highly aggressive, anaplastic carcinomas.</a:t>
            </a:r>
          </a:p>
          <a:p>
            <a:r>
              <a:rPr lang="en-US" dirty="0"/>
              <a:t>Fortunately, the overwhelming majority of solitary nodules of the thyroid prove to be either 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benign adenomas.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localized, non-neoplastic conditions ,</a:t>
            </a:r>
            <a:r>
              <a:rPr lang="en-US" dirty="0" err="1"/>
              <a:t>e.g</a:t>
            </a:r>
            <a:r>
              <a:rPr lang="en-US" dirty="0"/>
              <a:t>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dominant nodule in multinodular goiter.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simple cysts.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 foci of thyroiditis. </a:t>
            </a:r>
          </a:p>
        </p:txBody>
      </p:sp>
    </p:spTree>
    <p:extLst>
      <p:ext uri="{BB962C8B-B14F-4D97-AF65-F5344CB8AC3E}">
        <p14:creationId xmlns:p14="http://schemas.microsoft.com/office/powerpoint/2010/main" val="5035116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Morphology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7635" y="241483"/>
            <a:ext cx="6281873" cy="5248622"/>
          </a:xfrm>
        </p:spPr>
        <p:txBody>
          <a:bodyPr/>
          <a:lstStyle/>
          <a:p>
            <a:pPr fontAlgn="base"/>
            <a:r>
              <a:rPr lang="en-US" dirty="0"/>
              <a:t>Tan to brown solid cut surface, can have cystic changes and hemorrhage</a:t>
            </a:r>
          </a:p>
          <a:p>
            <a:pPr fontAlgn="base"/>
            <a:r>
              <a:rPr lang="en-US" dirty="0"/>
              <a:t>Minimally invasive: usually single encapsulated nodule, with thickened and irregular capsule</a:t>
            </a:r>
          </a:p>
          <a:p>
            <a:pPr fontAlgn="base"/>
            <a:r>
              <a:rPr lang="en-US" dirty="0"/>
              <a:t>Widely invasive: extensive permeation of capsule or no capsule.</a:t>
            </a:r>
          </a:p>
          <a:p>
            <a:pPr fontAlgn="base"/>
            <a:endParaRPr lang="en-US" dirty="0"/>
          </a:p>
          <a:p>
            <a:pPr fontAlgn="base"/>
            <a:endParaRPr lang="en-US" dirty="0"/>
          </a:p>
          <a:p>
            <a:pPr fontAlgn="base"/>
            <a:endParaRPr lang="en-US" dirty="0"/>
          </a:p>
          <a:p>
            <a:pPr fontAlgn="base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4733" t="16518" r="50569" b="19553"/>
          <a:stretch/>
        </p:blipFill>
        <p:spPr>
          <a:xfrm>
            <a:off x="5355770" y="3462504"/>
            <a:ext cx="2063933" cy="30036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7283" t="55982" r="37115" b="21161"/>
          <a:stretch/>
        </p:blipFill>
        <p:spPr>
          <a:xfrm>
            <a:off x="7842467" y="3970344"/>
            <a:ext cx="3331029" cy="1672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444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Histology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solid pattern of follicles (small, normal sized or large).</a:t>
            </a:r>
          </a:p>
          <a:p>
            <a:r>
              <a:rPr lang="en-US" dirty="0"/>
              <a:t>No nuclear features of papillary thyroid carcinoma</a:t>
            </a:r>
          </a:p>
          <a:p>
            <a:r>
              <a:rPr lang="en-US" dirty="0"/>
              <a:t>Invasion of adjacent thyroid parenchyma, capsule (complete penetration) or blood vessels (in or beyond the capsule)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45233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4633" t="15089" r="25470" b="19130"/>
          <a:stretch/>
        </p:blipFill>
        <p:spPr>
          <a:xfrm>
            <a:off x="4062548" y="1953987"/>
            <a:ext cx="3461658" cy="25657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4332" t="15804" r="25570" b="19732"/>
          <a:stretch/>
        </p:blipFill>
        <p:spPr>
          <a:xfrm>
            <a:off x="156754" y="2005973"/>
            <a:ext cx="3474720" cy="25137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57463" t="42946" r="20951" b="30983"/>
          <a:stretch/>
        </p:blipFill>
        <p:spPr>
          <a:xfrm>
            <a:off x="8321040" y="2005973"/>
            <a:ext cx="3709852" cy="25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6314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. Anaplastic Carcinoma.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highly aggressive thyroid malignancy composed of undifferentiated follicular thyroid cells, devoid of morphologic features of thyroid origin.</a:t>
            </a:r>
          </a:p>
          <a:p>
            <a:r>
              <a:rPr lang="en-US" dirty="0"/>
              <a:t>Medium age 60 - 70 years with incidence to rise with age, F:M = 2:1.</a:t>
            </a:r>
          </a:p>
          <a:p>
            <a:r>
              <a:rPr lang="en-US" dirty="0"/>
              <a:t>Higher incidence in areas of dietary iodine deficiency.</a:t>
            </a:r>
          </a:p>
          <a:p>
            <a:r>
              <a:rPr lang="en-US" b="1" spc="-5" dirty="0">
                <a:latin typeface="Calibri"/>
                <a:cs typeface="Calibri"/>
              </a:rPr>
              <a:t>GENETIC</a:t>
            </a:r>
            <a:r>
              <a:rPr lang="en-US" b="1" spc="-35" dirty="0">
                <a:latin typeface="Calibri"/>
                <a:cs typeface="Calibri"/>
              </a:rPr>
              <a:t> </a:t>
            </a:r>
            <a:r>
              <a:rPr lang="en-US" b="1" spc="-50" dirty="0">
                <a:latin typeface="Calibri"/>
                <a:cs typeface="Calibri"/>
              </a:rPr>
              <a:t>FACTORS: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Inactivation of TP53.</a:t>
            </a:r>
          </a:p>
        </p:txBody>
      </p:sp>
    </p:spTree>
    <p:extLst>
      <p:ext uri="{BB962C8B-B14F-4D97-AF65-F5344CB8AC3E}">
        <p14:creationId xmlns:p14="http://schemas.microsoft.com/office/powerpoint/2010/main" val="13131437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features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en-US" dirty="0"/>
              <a:t>Rapidly enlarging, bulky neck mass invades adjacent structures causing hoarseness, dysphagia, dyspnea.</a:t>
            </a:r>
          </a:p>
          <a:p>
            <a:pPr fontAlgn="base"/>
            <a:r>
              <a:rPr lang="en-US" dirty="0"/>
              <a:t>fixed to the underlying structures.</a:t>
            </a:r>
          </a:p>
          <a:p>
            <a:pPr fontAlgn="base"/>
            <a:r>
              <a:rPr lang="en-US" dirty="0" err="1"/>
              <a:t>Extrathyroidal</a:t>
            </a:r>
            <a:r>
              <a:rPr lang="en-US" dirty="0"/>
              <a:t> extension in majority of cases</a:t>
            </a:r>
          </a:p>
          <a:p>
            <a:pPr fontAlgn="base"/>
            <a:r>
              <a:rPr lang="en-US" dirty="0"/>
              <a:t>Regional nodal metastases and vocal cord paralysis present in up to 40% and 30%, respectively</a:t>
            </a:r>
          </a:p>
          <a:p>
            <a:pPr fontAlgn="base"/>
            <a:r>
              <a:rPr lang="en-US" b="1" u="sng" dirty="0">
                <a:solidFill>
                  <a:schemeClr val="accent2">
                    <a:lumMod val="75000"/>
                  </a:schemeClr>
                </a:solidFill>
              </a:rPr>
              <a:t>Treatment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dirty="0"/>
              <a:t>Radiation therapy, surgery when feasible or </a:t>
            </a:r>
            <a:r>
              <a:rPr lang="en-US" dirty="0" err="1"/>
              <a:t>chemoradiation</a:t>
            </a:r>
            <a:r>
              <a:rPr lang="en-US" dirty="0"/>
              <a:t> either concurrently or sequentially</a:t>
            </a:r>
          </a:p>
          <a:p>
            <a:pPr fontAlgn="base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4091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Morphology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Bulky solid mass (mean: 6 cm) with zones of necrosis or variegated appearance.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5999" t="9553" r="31292" b="7411"/>
          <a:stretch/>
        </p:blipFill>
        <p:spPr>
          <a:xfrm>
            <a:off x="6270171" y="2491273"/>
            <a:ext cx="4310743" cy="381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5337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Histology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en-US" dirty="0"/>
              <a:t>Common features include :</a:t>
            </a:r>
          </a:p>
          <a:p>
            <a:pPr fontAlgn="base">
              <a:buFont typeface="Wingdings" panose="05000000000000000000" pitchFamily="2" charset="2"/>
              <a:buChar char="ü"/>
            </a:pPr>
            <a:r>
              <a:rPr lang="en-US" dirty="0"/>
              <a:t>widely invasive growth.</a:t>
            </a:r>
          </a:p>
          <a:p>
            <a:pPr fontAlgn="base">
              <a:buFont typeface="Wingdings" panose="05000000000000000000" pitchFamily="2" charset="2"/>
              <a:buChar char="ü"/>
            </a:pPr>
            <a:r>
              <a:rPr lang="en-US" dirty="0"/>
              <a:t>extensive tumor necrosis.</a:t>
            </a:r>
          </a:p>
          <a:p>
            <a:pPr fontAlgn="base">
              <a:buFont typeface="Wingdings" panose="05000000000000000000" pitchFamily="2" charset="2"/>
              <a:buChar char="ü"/>
            </a:pPr>
            <a:r>
              <a:rPr lang="en-US" dirty="0"/>
              <a:t>marked nuclear </a:t>
            </a:r>
            <a:r>
              <a:rPr lang="en-US" dirty="0" err="1"/>
              <a:t>pleomorphism</a:t>
            </a:r>
            <a:r>
              <a:rPr lang="en-US" dirty="0"/>
              <a:t> .</a:t>
            </a:r>
          </a:p>
          <a:p>
            <a:pPr fontAlgn="base">
              <a:buFont typeface="Wingdings" panose="05000000000000000000" pitchFamily="2" charset="2"/>
              <a:buChar char="ü"/>
            </a:pPr>
            <a:r>
              <a:rPr lang="en-US" dirty="0"/>
              <a:t>high mitotic activity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9111" t="16161" r="20148" b="14375"/>
          <a:stretch/>
        </p:blipFill>
        <p:spPr>
          <a:xfrm>
            <a:off x="4627775" y="3715618"/>
            <a:ext cx="3392818" cy="21814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9312" t="15804" r="20249" b="14196"/>
          <a:stretch/>
        </p:blipFill>
        <p:spPr>
          <a:xfrm>
            <a:off x="8751429" y="3709878"/>
            <a:ext cx="3379727" cy="2200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9764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	Medullary Carcinoma.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en-US" dirty="0"/>
              <a:t>Neuroendocrine tumor derived from C cells (formerly called </a:t>
            </a:r>
            <a:r>
              <a:rPr lang="en-US" dirty="0" err="1"/>
              <a:t>parafollicular</a:t>
            </a:r>
            <a:r>
              <a:rPr lang="en-US" dirty="0"/>
              <a:t> cells), which secrete calcitonin</a:t>
            </a:r>
          </a:p>
          <a:p>
            <a:pPr fontAlgn="base"/>
            <a:r>
              <a:rPr lang="en-US" dirty="0"/>
              <a:t>1 - 2% of thyroid carcinomas</a:t>
            </a:r>
          </a:p>
          <a:p>
            <a:pPr fontAlgn="base"/>
            <a:r>
              <a:rPr lang="en-US" dirty="0"/>
              <a:t>Either sporadic (nonhereditary) or familial (hereditary)</a:t>
            </a:r>
          </a:p>
          <a:p>
            <a:pPr lvl="1" fontAlgn="base"/>
            <a:r>
              <a:rPr lang="en-US" b="1" dirty="0"/>
              <a:t>Sporadic</a:t>
            </a:r>
            <a:r>
              <a:rPr lang="en-US" dirty="0"/>
              <a:t>: 70%, age 40 - 60, solitary</a:t>
            </a:r>
          </a:p>
          <a:p>
            <a:pPr lvl="1" fontAlgn="base"/>
            <a:r>
              <a:rPr lang="en-US" b="1" dirty="0"/>
              <a:t>Familial</a:t>
            </a:r>
            <a:r>
              <a:rPr lang="en-US" dirty="0"/>
              <a:t>: 30%, younger patients (mean age 35).</a:t>
            </a:r>
          </a:p>
          <a:p>
            <a:pPr lvl="1" fontAlgn="base">
              <a:buFont typeface="Wingdings" panose="05000000000000000000" pitchFamily="2" charset="2"/>
              <a:buChar char="ü"/>
            </a:pPr>
            <a:r>
              <a:rPr lang="en-US" dirty="0"/>
              <a:t>Occurring in the setting of MEN syndrome 2A or  2B,</a:t>
            </a:r>
          </a:p>
          <a:p>
            <a:pPr lvl="1" fontAlgn="base">
              <a:buFont typeface="Wingdings" panose="05000000000000000000" pitchFamily="2" charset="2"/>
              <a:buChar char="ü"/>
            </a:pPr>
            <a:r>
              <a:rPr lang="en-US" dirty="0"/>
              <a:t>familial medullary thyroid carcinoma without an  associated MEN syndrome</a:t>
            </a:r>
          </a:p>
          <a:p>
            <a:pPr lvl="1" fontAlgn="base"/>
            <a:endParaRPr lang="en-US" dirty="0"/>
          </a:p>
          <a:p>
            <a:endParaRPr lang="en-US" dirty="0"/>
          </a:p>
        </p:txBody>
      </p:sp>
      <p:pic>
        <p:nvPicPr>
          <p:cNvPr id="2050" name="Picture 2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3651" y="4576763"/>
            <a:ext cx="3077506" cy="228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41870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457" y="327427"/>
            <a:ext cx="8351116" cy="6530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70597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337" y="1029266"/>
            <a:ext cx="6386558" cy="4789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29739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Benign vs malignant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Thyroid nodule most likely to be malignant if: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Nodules in younger patients 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Nodules in males 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Nodules that doesn’t take up radioactive iodine in imaging  studies (cold nodules).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26" name="Picture 2" descr="See the source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71266" b="-1006"/>
          <a:stretch/>
        </p:blipFill>
        <p:spPr bwMode="auto">
          <a:xfrm>
            <a:off x="6223755" y="3737987"/>
            <a:ext cx="1169822" cy="2702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ee the source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79" t="1" b="-4399"/>
          <a:stretch/>
        </p:blipFill>
        <p:spPr bwMode="auto">
          <a:xfrm>
            <a:off x="8638618" y="3737987"/>
            <a:ext cx="1332176" cy="2702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34804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features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Presents with painless thyroid mass, cold on scanning</a:t>
            </a:r>
          </a:p>
          <a:p>
            <a:r>
              <a:rPr lang="en-US" dirty="0"/>
              <a:t>Up to 75% of patients have nodal metastasis.</a:t>
            </a:r>
          </a:p>
          <a:p>
            <a:r>
              <a:rPr lang="en-US" dirty="0"/>
              <a:t>Serum calcitonin correlates with tumor burden .</a:t>
            </a:r>
          </a:p>
          <a:p>
            <a:r>
              <a:rPr lang="en-US" dirty="0"/>
              <a:t>Patients with metastasis may have severe diarrhea and flushing</a:t>
            </a:r>
          </a:p>
          <a:p>
            <a:r>
              <a:rPr lang="en-US" dirty="0"/>
              <a:t>Some tumors may produce ACTH or CRH (Cushing syndrome).</a:t>
            </a:r>
          </a:p>
        </p:txBody>
      </p:sp>
    </p:spTree>
    <p:extLst>
      <p:ext uri="{BB962C8B-B14F-4D97-AF65-F5344CB8AC3E}">
        <p14:creationId xmlns:p14="http://schemas.microsoft.com/office/powerpoint/2010/main" val="22767473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Morphology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en-US" b="1" dirty="0"/>
              <a:t>Sporadic</a:t>
            </a:r>
            <a:r>
              <a:rPr lang="en-US" dirty="0"/>
              <a:t>: typically presents as a single circumscribed but </a:t>
            </a:r>
            <a:r>
              <a:rPr lang="en-US" dirty="0" err="1"/>
              <a:t>nonencapsulated</a:t>
            </a:r>
            <a:r>
              <a:rPr lang="en-US" dirty="0"/>
              <a:t>, gray-tan mass</a:t>
            </a:r>
          </a:p>
          <a:p>
            <a:pPr fontAlgn="base"/>
            <a:r>
              <a:rPr lang="en-US" b="1" dirty="0"/>
              <a:t>Familial</a:t>
            </a:r>
            <a:r>
              <a:rPr lang="en-US" dirty="0"/>
              <a:t>: generally bilateral / multiple foci.</a:t>
            </a:r>
          </a:p>
          <a:p>
            <a:pPr fontAlgn="base"/>
            <a:endParaRPr lang="en-US" dirty="0"/>
          </a:p>
          <a:p>
            <a:pPr fontAlgn="base"/>
            <a:endParaRPr lang="en-US" dirty="0"/>
          </a:p>
          <a:p>
            <a:pPr fontAlgn="base"/>
            <a:endParaRPr lang="en-US" dirty="0"/>
          </a:p>
          <a:p>
            <a:pPr fontAlgn="base"/>
            <a:endParaRPr lang="en-US" dirty="0"/>
          </a:p>
          <a:p>
            <a:pPr fontAlgn="base"/>
            <a:endParaRPr lang="en-US" dirty="0"/>
          </a:p>
          <a:p>
            <a:pPr fontAlgn="base"/>
            <a:endParaRPr lang="en-US" dirty="0"/>
          </a:p>
          <a:p>
            <a:pPr fontAlgn="base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9010" t="16517" r="20049" b="15447"/>
          <a:stretch/>
        </p:blipFill>
        <p:spPr>
          <a:xfrm>
            <a:off x="7908446" y="3161211"/>
            <a:ext cx="3704435" cy="23251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4633" t="15982" r="25570" b="14911"/>
          <a:stretch/>
        </p:blipFill>
        <p:spPr>
          <a:xfrm>
            <a:off x="4715797" y="3161211"/>
            <a:ext cx="2980088" cy="2325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1081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Histology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Wide variety of morphology:</a:t>
            </a:r>
          </a:p>
          <a:p>
            <a:r>
              <a:rPr lang="en-US" dirty="0"/>
              <a:t>Round.</a:t>
            </a:r>
          </a:p>
          <a:p>
            <a:r>
              <a:rPr lang="en-US" dirty="0"/>
              <a:t>Plasmacytoid.</a:t>
            </a:r>
          </a:p>
          <a:p>
            <a:r>
              <a:rPr lang="en-US" dirty="0"/>
              <a:t> polygonal </a:t>
            </a:r>
          </a:p>
          <a:p>
            <a:r>
              <a:rPr lang="en-US" dirty="0"/>
              <a:t>spindle cells. </a:t>
            </a:r>
          </a:p>
        </p:txBody>
      </p:sp>
      <p:sp>
        <p:nvSpPr>
          <p:cNvPr id="4" name="Right Brace 3"/>
          <p:cNvSpPr/>
          <p:nvPr/>
        </p:nvSpPr>
        <p:spPr>
          <a:xfrm>
            <a:off x="7419703" y="2886891"/>
            <a:ext cx="744583" cy="158060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164286" y="3492528"/>
            <a:ext cx="457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In:</a:t>
            </a:r>
          </a:p>
        </p:txBody>
      </p:sp>
      <p:sp>
        <p:nvSpPr>
          <p:cNvPr id="6" name="Left Brace 5"/>
          <p:cNvSpPr/>
          <p:nvPr/>
        </p:nvSpPr>
        <p:spPr>
          <a:xfrm>
            <a:off x="8867903" y="2886891"/>
            <a:ext cx="1828800" cy="151193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719274" y="2839482"/>
            <a:ext cx="110863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 nests.</a:t>
            </a:r>
          </a:p>
          <a:p>
            <a:endParaRPr lang="en-US" dirty="0"/>
          </a:p>
          <a:p>
            <a:r>
              <a:rPr lang="en-US" dirty="0"/>
              <a:t>Cords</a:t>
            </a:r>
          </a:p>
          <a:p>
            <a:endParaRPr lang="en-US" dirty="0"/>
          </a:p>
          <a:p>
            <a:r>
              <a:rPr lang="en-US" dirty="0"/>
              <a:t>follicles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5211383" y="484336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Eosinophilic to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amphophilic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granular cytoplasm due to secretory granules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04119" y="5778864"/>
            <a:ext cx="49872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Stroma has amyloid deposits from calcitonin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9448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3729" t="15804" r="25268" b="12946"/>
          <a:stretch/>
        </p:blipFill>
        <p:spPr>
          <a:xfrm>
            <a:off x="261257" y="1994939"/>
            <a:ext cx="3513909" cy="27599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5235" t="16518" r="25771" b="17946"/>
          <a:stretch/>
        </p:blipFill>
        <p:spPr>
          <a:xfrm>
            <a:off x="4127863" y="1994938"/>
            <a:ext cx="3722914" cy="27998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5235" t="15446" r="25972" b="16875"/>
          <a:stretch/>
        </p:blipFill>
        <p:spPr>
          <a:xfrm>
            <a:off x="8386354" y="1994938"/>
            <a:ext cx="3518263" cy="274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6728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75561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5" dirty="0"/>
              <a:t>Neoplastic </a:t>
            </a:r>
            <a:r>
              <a:rPr lang="en-US" spc="-25" dirty="0"/>
              <a:t>thyroid</a:t>
            </a:r>
            <a:r>
              <a:rPr lang="en-US" spc="-65" dirty="0"/>
              <a:t> </a:t>
            </a:r>
            <a:r>
              <a:rPr lang="en-US" dirty="0"/>
              <a:t>lesions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2700" marR="5080">
              <a:spcBef>
                <a:spcPts val="100"/>
              </a:spcBef>
            </a:pPr>
            <a:r>
              <a:rPr lang="en-US" sz="2000" spc="-5" dirty="0">
                <a:solidFill>
                  <a:srgbClr val="FF0000"/>
                </a:solidFill>
                <a:latin typeface="Calibri"/>
                <a:cs typeface="Calibri"/>
              </a:rPr>
              <a:t>Benign</a:t>
            </a:r>
            <a:r>
              <a:rPr lang="en-US" sz="2000" spc="-5" dirty="0">
                <a:latin typeface="Calibri"/>
                <a:cs typeface="Calibri"/>
              </a:rPr>
              <a:t>:</a:t>
            </a:r>
          </a:p>
          <a:p>
            <a:pPr marR="5080">
              <a:spcBef>
                <a:spcPts val="100"/>
              </a:spcBef>
              <a:buFont typeface="Wingdings" panose="05000000000000000000" pitchFamily="2" charset="2"/>
              <a:buChar char="Ø"/>
            </a:pPr>
            <a:r>
              <a:rPr lang="en-US" sz="2000" spc="-5" dirty="0">
                <a:latin typeface="Calibri"/>
                <a:cs typeface="Calibri"/>
              </a:rPr>
              <a:t> </a:t>
            </a:r>
            <a:r>
              <a:rPr lang="en-US" sz="2000" spc="-10" dirty="0">
                <a:latin typeface="Calibri"/>
                <a:cs typeface="Calibri"/>
              </a:rPr>
              <a:t>follicular </a:t>
            </a:r>
            <a:r>
              <a:rPr lang="en-US" sz="2000" spc="-5" dirty="0">
                <a:latin typeface="Calibri"/>
                <a:cs typeface="Calibri"/>
              </a:rPr>
              <a:t>adenoma .</a:t>
            </a:r>
          </a:p>
          <a:p>
            <a:pPr marL="12700" marR="5080">
              <a:spcBef>
                <a:spcPts val="100"/>
              </a:spcBef>
            </a:pPr>
            <a:endParaRPr lang="en-US" sz="2000" spc="-5" dirty="0">
              <a:latin typeface="Calibri"/>
              <a:cs typeface="Calibri"/>
            </a:endParaRPr>
          </a:p>
          <a:p>
            <a:pPr marL="12700" marR="5080">
              <a:spcBef>
                <a:spcPts val="100"/>
              </a:spcBef>
            </a:pPr>
            <a:r>
              <a:rPr lang="en-US" sz="2000" spc="-5" dirty="0">
                <a:latin typeface="Calibri"/>
                <a:cs typeface="Calibri"/>
              </a:rPr>
              <a:t> </a:t>
            </a:r>
            <a:r>
              <a:rPr lang="en-US" sz="2000" spc="-10" dirty="0">
                <a:solidFill>
                  <a:srgbClr val="FF0000"/>
                </a:solidFill>
                <a:latin typeface="Calibri"/>
                <a:cs typeface="Calibri"/>
              </a:rPr>
              <a:t>Malignant</a:t>
            </a:r>
            <a:r>
              <a:rPr lang="en-US" sz="2000" spc="-10" dirty="0">
                <a:latin typeface="Calibri"/>
                <a:cs typeface="Calibri"/>
              </a:rPr>
              <a:t>:</a:t>
            </a:r>
            <a:endParaRPr lang="en-US" sz="2000" dirty="0">
              <a:latin typeface="Calibri"/>
              <a:cs typeface="Calibri"/>
            </a:endParaRPr>
          </a:p>
          <a:p>
            <a:pPr marL="297815" indent="-285750">
              <a:spcBef>
                <a:spcPts val="405"/>
              </a:spcBef>
              <a:buSzPct val="96666"/>
              <a:buFont typeface="Wingdings" panose="05000000000000000000" pitchFamily="2" charset="2"/>
              <a:buChar char="Ø"/>
              <a:tabLst>
                <a:tab pos="303530" algn="l"/>
              </a:tabLst>
            </a:pPr>
            <a:r>
              <a:rPr lang="en-US" sz="2000" spc="-5" dirty="0">
                <a:latin typeface="Calibri"/>
                <a:cs typeface="Calibri"/>
              </a:rPr>
              <a:t>Papillary carcinoma (accounting for more than 85% of cases)</a:t>
            </a:r>
          </a:p>
          <a:p>
            <a:pPr marL="297815" indent="-285750">
              <a:spcBef>
                <a:spcPts val="405"/>
              </a:spcBef>
              <a:buSzPct val="96666"/>
              <a:buFont typeface="Wingdings" panose="05000000000000000000" pitchFamily="2" charset="2"/>
              <a:buChar char="Ø"/>
              <a:tabLst>
                <a:tab pos="303530" algn="l"/>
              </a:tabLst>
            </a:pPr>
            <a:r>
              <a:rPr lang="en-US" sz="2000" spc="-5" dirty="0">
                <a:latin typeface="Calibri"/>
                <a:cs typeface="Calibri"/>
              </a:rPr>
              <a:t> Follicular carcinoma (5% to 15% of cases)</a:t>
            </a:r>
          </a:p>
          <a:p>
            <a:pPr marL="297815" indent="-285750">
              <a:spcBef>
                <a:spcPts val="405"/>
              </a:spcBef>
              <a:buSzPct val="96666"/>
              <a:buFont typeface="Wingdings" panose="05000000000000000000" pitchFamily="2" charset="2"/>
              <a:buChar char="Ø"/>
              <a:tabLst>
                <a:tab pos="303530" algn="l"/>
              </a:tabLst>
            </a:pPr>
            <a:r>
              <a:rPr lang="en-US" sz="2000" spc="-5" dirty="0">
                <a:latin typeface="Calibri"/>
                <a:cs typeface="Calibri"/>
              </a:rPr>
              <a:t>Anaplastic (undifferentiated) carcinoma (&lt;5% of cases)</a:t>
            </a:r>
          </a:p>
          <a:p>
            <a:pPr marL="297815" indent="-285750">
              <a:spcBef>
                <a:spcPts val="405"/>
              </a:spcBef>
              <a:buSzPct val="96666"/>
              <a:buFont typeface="Wingdings" panose="05000000000000000000" pitchFamily="2" charset="2"/>
              <a:buChar char="Ø"/>
              <a:tabLst>
                <a:tab pos="303530" algn="l"/>
              </a:tabLst>
            </a:pPr>
            <a:r>
              <a:rPr lang="en-US" sz="2000" spc="-5" dirty="0">
                <a:latin typeface="Calibri"/>
                <a:cs typeface="Calibri"/>
              </a:rPr>
              <a:t> Medullary carcinoma (5% of cases)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970399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5" dirty="0"/>
              <a:t>Follicular</a:t>
            </a:r>
            <a:r>
              <a:rPr lang="en-US" spc="-75" dirty="0"/>
              <a:t> </a:t>
            </a:r>
            <a:r>
              <a:rPr lang="en-US" dirty="0"/>
              <a:t>adenoma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Adenomas of the thyroid are benign neoplasms derived from follicular epithelium.</a:t>
            </a:r>
          </a:p>
          <a:p>
            <a:r>
              <a:rPr lang="en-US" dirty="0"/>
              <a:t>Follicular adenomas usually are solitary, DDX??</a:t>
            </a:r>
          </a:p>
          <a:p>
            <a:r>
              <a:rPr lang="en-US" dirty="0"/>
              <a:t>the vast majority of adenomas are nonfunctional, a small proportion produce thyroid hormones (toxic adenomas), causing clinically apparent thyrotoxicosis.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074" name="Picture 2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553" y="3578146"/>
            <a:ext cx="5035659" cy="2964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49667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Morphology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en-US" dirty="0"/>
              <a:t>Solitary, encapsulated, variable size (1 - 10 cm).</a:t>
            </a:r>
          </a:p>
          <a:p>
            <a:pPr fontAlgn="base"/>
            <a:endParaRPr lang="en-US" dirty="0"/>
          </a:p>
          <a:p>
            <a:pPr fontAlgn="base"/>
            <a:endParaRPr lang="en-US" dirty="0"/>
          </a:p>
          <a:p>
            <a:pPr fontAlgn="base"/>
            <a:endParaRPr lang="en-US" dirty="0"/>
          </a:p>
          <a:p>
            <a:pPr fontAlgn="base"/>
            <a:endParaRPr lang="en-US" dirty="0"/>
          </a:p>
          <a:p>
            <a:pPr fontAlgn="base"/>
            <a:endParaRPr lang="en-US" dirty="0"/>
          </a:p>
          <a:p>
            <a:pPr fontAlgn="base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4231" t="16518" r="25570" b="19732"/>
          <a:stretch/>
        </p:blipFill>
        <p:spPr>
          <a:xfrm>
            <a:off x="5118447" y="2530827"/>
            <a:ext cx="5456720" cy="389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2132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Histology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Closely packed follicles.</a:t>
            </a:r>
          </a:p>
          <a:p>
            <a:r>
              <a:rPr lang="en-US" dirty="0"/>
              <a:t>Completely enveloped by thin fibrous capsule</a:t>
            </a:r>
          </a:p>
          <a:p>
            <a:r>
              <a:rPr lang="en-US" dirty="0"/>
              <a:t>surrounding thyroid tissue shows signs of compression.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8107" t="9018" r="18040" b="5446"/>
          <a:stretch/>
        </p:blipFill>
        <p:spPr>
          <a:xfrm>
            <a:off x="5749293" y="2926080"/>
            <a:ext cx="4544238" cy="342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5929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b="1" dirty="0"/>
              <a:t>Treatment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base"/>
            <a:r>
              <a:rPr lang="en-US" sz="2800" dirty="0">
                <a:latin typeface="+mj-lt"/>
              </a:rPr>
              <a:t>Lobectomy (not enucleation).</a:t>
            </a:r>
          </a:p>
          <a:p>
            <a:pPr fontAlgn="base"/>
            <a:endParaRPr lang="en-US" sz="2800" dirty="0">
              <a:latin typeface="+mj-lt"/>
            </a:endParaRPr>
          </a:p>
          <a:p>
            <a:pPr marL="298450" indent="-285750">
              <a:spcBef>
                <a:spcPts val="745"/>
              </a:spcBef>
              <a:tabLst>
                <a:tab pos="526415" algn="l"/>
                <a:tab pos="527050" algn="l"/>
              </a:tabLst>
            </a:pPr>
            <a:r>
              <a:rPr lang="en-US" sz="2800" dirty="0">
                <a:latin typeface="+mj-lt"/>
                <a:cs typeface="Calibri"/>
              </a:rPr>
              <a:t>Carry an </a:t>
            </a:r>
            <a:r>
              <a:rPr lang="en-US" sz="2800" spc="-20" dirty="0">
                <a:latin typeface="+mj-lt"/>
                <a:cs typeface="Calibri"/>
              </a:rPr>
              <a:t>excellent</a:t>
            </a:r>
            <a:r>
              <a:rPr lang="en-US" sz="2800" spc="5" dirty="0">
                <a:latin typeface="+mj-lt"/>
                <a:cs typeface="Calibri"/>
              </a:rPr>
              <a:t> </a:t>
            </a:r>
            <a:r>
              <a:rPr lang="en-US" sz="2800" spc="-10" dirty="0">
                <a:latin typeface="+mj-lt"/>
                <a:cs typeface="Calibri"/>
              </a:rPr>
              <a:t>prognosis</a:t>
            </a:r>
            <a:endParaRPr lang="en-US" sz="2800" dirty="0">
              <a:latin typeface="+mj-lt"/>
              <a:cs typeface="Calibri"/>
            </a:endParaRPr>
          </a:p>
          <a:p>
            <a:pPr marL="298450" indent="-285750">
              <a:spcBef>
                <a:spcPts val="745"/>
              </a:spcBef>
              <a:buFont typeface="Wingdings" panose="05000000000000000000" pitchFamily="2" charset="2"/>
              <a:buChar char="Ø"/>
              <a:tabLst>
                <a:tab pos="526415" algn="l"/>
                <a:tab pos="527050" algn="l"/>
              </a:tabLst>
            </a:pPr>
            <a:r>
              <a:rPr lang="en-US" sz="2800" dirty="0">
                <a:latin typeface="+mj-lt"/>
                <a:cs typeface="Calibri"/>
              </a:rPr>
              <a:t>do not </a:t>
            </a:r>
            <a:r>
              <a:rPr lang="en-US" sz="2800" spc="-15" dirty="0">
                <a:latin typeface="+mj-lt"/>
                <a:cs typeface="Calibri"/>
              </a:rPr>
              <a:t>recur </a:t>
            </a:r>
            <a:r>
              <a:rPr lang="en-US" sz="2800" spc="-5" dirty="0">
                <a:latin typeface="+mj-lt"/>
                <a:cs typeface="Calibri"/>
              </a:rPr>
              <a:t>or</a:t>
            </a:r>
            <a:r>
              <a:rPr lang="en-US" sz="2800" spc="-10" dirty="0">
                <a:latin typeface="+mj-lt"/>
                <a:cs typeface="Calibri"/>
              </a:rPr>
              <a:t> </a:t>
            </a:r>
            <a:r>
              <a:rPr lang="en-US" sz="2800" spc="-20" dirty="0">
                <a:latin typeface="+mj-lt"/>
                <a:cs typeface="Calibri"/>
              </a:rPr>
              <a:t>metastasize.</a:t>
            </a:r>
            <a:endParaRPr lang="en-US" sz="2800" dirty="0">
              <a:latin typeface="+mj-l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42435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25" dirty="0"/>
              <a:t>Thyroid</a:t>
            </a:r>
            <a:r>
              <a:rPr lang="en-US" spc="-35" dirty="0"/>
              <a:t> </a:t>
            </a:r>
            <a:r>
              <a:rPr lang="en-US" spc="-15" dirty="0"/>
              <a:t>carcinoma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en-US" dirty="0"/>
              <a:t>1% of all cancer in U.S., 0.2% of all cancer deaths.</a:t>
            </a:r>
          </a:p>
          <a:p>
            <a:pPr fontAlgn="base"/>
            <a:r>
              <a:rPr lang="en-US" dirty="0"/>
              <a:t>Increasing incidence due to new diagnostic practices which detect smaller tumors.</a:t>
            </a:r>
          </a:p>
          <a:p>
            <a:pPr fontAlgn="base"/>
            <a:r>
              <a:rPr lang="en-US" dirty="0"/>
              <a:t>20 year survival is 90%, because most are indolent papillary carcinomas</a:t>
            </a:r>
          </a:p>
          <a:p>
            <a:pPr fontAlgn="base"/>
            <a:r>
              <a:rPr lang="en-US" dirty="0"/>
              <a:t>A female predominance has been noted  among patients who develop thyroid  carcinoma in the early and middle adult years (Often estrogen receptor positive).</a:t>
            </a:r>
          </a:p>
          <a:p>
            <a:pPr fontAlgn="base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9095588"/>
      </p:ext>
    </p:extLst>
  </p:cSld>
  <p:clrMapOvr>
    <a:masterClrMapping/>
  </p:clrMapOvr>
</p:sld>
</file>

<file path=ppt/theme/theme1.xml><?xml version="1.0" encoding="utf-8"?>
<a:theme xmlns:a="http://schemas.openxmlformats.org/drawingml/2006/main" name="Atlas">
  <a:themeElements>
    <a:clrScheme name="Violet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508F7963-D0B5-43F7-BB2C-FCE3009C08E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 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 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 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0" ma:contentTypeDescription="Create a new document." ma:contentTypeScope="" ma:versionID="1267097ee5f5874adfcc408041ae252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95891a93df65b14727750f2c06c306c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C239BB0-53B8-40A5-8BB9-15D2ED1AEBC9}">
  <ds:schemaRefs>
    <ds:schemaRef ds:uri="http://schemas.microsoft.com/office/2006/metadata/properties"/>
    <ds:schemaRef ds:uri="http://www.w3.org/2000/xmlns/"/>
    <ds:schemaRef ds:uri="http://schemas.microsoft.com/sharepoint/v3"/>
    <ds:schemaRef ds:uri="http://www.w3.org/2001/XMLSchema-instance"/>
    <ds:schemaRef ds:uri="71af3243-3dd4-4a8d-8c0d-dd76da1f02a5"/>
    <ds:schemaRef ds:uri="http://schemas.microsoft.com/office/infopath/2007/PartnerControls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BA7C683C-DA35-4A0E-ADD0-CC297892D8C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E480F86-A978-4060-BF60-56AAB322FDAA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http://schemas.microsoft.com/sharepoint/v3"/>
    <ds:schemaRef ds:uri="71af3243-3dd4-4a8d-8c0d-dd76da1f02a5"/>
    <ds:schemaRef ds:uri="16c05727-aa75-4e4a-9b5f-8a80a1165891"/>
    <ds:schemaRef ds:uri="230e9df3-be65-4c73-a93b-d1236ebd677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tf16401370_wac</Template>
  <TotalTime>0</TotalTime>
  <Words>1021</Words>
  <Application>Microsoft Office PowerPoint</Application>
  <PresentationFormat>Widescreen</PresentationFormat>
  <Paragraphs>200</Paragraphs>
  <Slides>34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Atlas</vt:lpstr>
      <vt:lpstr>Endocrine system-II. THYROID NEOPLASMS</vt:lpstr>
      <vt:lpstr>THYROID NEOPLASMS</vt:lpstr>
      <vt:lpstr>Benign vs malignant</vt:lpstr>
      <vt:lpstr>Neoplastic thyroid lesions</vt:lpstr>
      <vt:lpstr>Follicular adenoma</vt:lpstr>
      <vt:lpstr>Morphology </vt:lpstr>
      <vt:lpstr>Histology </vt:lpstr>
      <vt:lpstr>Treatment</vt:lpstr>
      <vt:lpstr>Thyroid carcinoma</vt:lpstr>
      <vt:lpstr>1. Papillary Carcinoma.</vt:lpstr>
      <vt:lpstr>Clinical features.</vt:lpstr>
      <vt:lpstr>PowerPoint Presentation</vt:lpstr>
      <vt:lpstr>Morphology </vt:lpstr>
      <vt:lpstr>Histology. </vt:lpstr>
      <vt:lpstr>PowerPoint Presentation</vt:lpstr>
      <vt:lpstr>PowerPoint Presentation</vt:lpstr>
      <vt:lpstr>2. Follicular Carcinoma. </vt:lpstr>
      <vt:lpstr>Two types</vt:lpstr>
      <vt:lpstr>Clinical features</vt:lpstr>
      <vt:lpstr>Morphology </vt:lpstr>
      <vt:lpstr>Histology </vt:lpstr>
      <vt:lpstr>PowerPoint Presentation</vt:lpstr>
      <vt:lpstr>3. . Anaplastic Carcinoma.</vt:lpstr>
      <vt:lpstr>Clinical features </vt:lpstr>
      <vt:lpstr>Morphology </vt:lpstr>
      <vt:lpstr>Histology </vt:lpstr>
      <vt:lpstr>4. Medullary Carcinoma.</vt:lpstr>
      <vt:lpstr>PowerPoint Presentation</vt:lpstr>
      <vt:lpstr>PowerPoint Presentation</vt:lpstr>
      <vt:lpstr>Clinical features</vt:lpstr>
      <vt:lpstr>Morphology </vt:lpstr>
      <vt:lpstr>Histology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Endocrine system-II. THYROID NEOPLASMS</dc:title>
  <dc:creator/>
  <cp:lastModifiedBy>razanemad852@gmail.com</cp:lastModifiedBy>
  <cp:revision>2</cp:revision>
  <dcterms:created xsi:type="dcterms:W3CDTF">2022-05-14T14:34:32Z</dcterms:created>
  <dcterms:modified xsi:type="dcterms:W3CDTF">2023-05-11T06:09:26Z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