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66" r:id="rId6"/>
    <p:sldId id="265" r:id="rId7"/>
    <p:sldId id="267" r:id="rId8"/>
    <p:sldId id="268" r:id="rId9"/>
    <p:sldId id="269" r:id="rId10"/>
    <p:sldId id="262" r:id="rId11"/>
    <p:sldId id="296" r:id="rId12"/>
    <p:sldId id="270" r:id="rId13"/>
    <p:sldId id="276" r:id="rId14"/>
    <p:sldId id="277" r:id="rId15"/>
    <p:sldId id="297" r:id="rId16"/>
    <p:sldId id="278" r:id="rId17"/>
    <p:sldId id="271" r:id="rId18"/>
    <p:sldId id="274" r:id="rId19"/>
    <p:sldId id="272" r:id="rId20"/>
    <p:sldId id="275" r:id="rId21"/>
    <p:sldId id="279" r:id="rId22"/>
    <p:sldId id="298" r:id="rId23"/>
    <p:sldId id="281" r:id="rId24"/>
    <p:sldId id="282" r:id="rId25"/>
    <p:sldId id="295"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3" d="100"/>
          <a:sy n="73" d="100"/>
        </p:scale>
        <p:origin x="1296"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9960488-4CB2-48CE-BA7B-4C9FFC6B5859}" type="datetimeFigureOut">
              <a:rPr lang="en-US" smtClean="0"/>
              <a:pPr/>
              <a:t>9/23/2019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0FB7D6-AD52-43E9-9600-DD7D581832E7}"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9960488-4CB2-48CE-BA7B-4C9FFC6B5859}" type="datetimeFigureOut">
              <a:rPr lang="en-US" smtClean="0"/>
              <a:pPr/>
              <a:t>9/23/2019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0FB7D6-AD52-43E9-9600-DD7D581832E7}"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9960488-4CB2-48CE-BA7B-4C9FFC6B5859}" type="datetimeFigureOut">
              <a:rPr lang="en-US" smtClean="0"/>
              <a:pPr/>
              <a:t>9/23/2019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0FB7D6-AD52-43E9-9600-DD7D581832E7}"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9960488-4CB2-48CE-BA7B-4C9FFC6B5859}" type="datetimeFigureOut">
              <a:rPr lang="en-US" smtClean="0"/>
              <a:pPr/>
              <a:t>9/23/2019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0FB7D6-AD52-43E9-9600-DD7D581832E7}"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960488-4CB2-48CE-BA7B-4C9FFC6B5859}" type="datetimeFigureOut">
              <a:rPr lang="en-US" smtClean="0"/>
              <a:pPr/>
              <a:t>9/23/2019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0FB7D6-AD52-43E9-9600-DD7D581832E7}"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9960488-4CB2-48CE-BA7B-4C9FFC6B5859}" type="datetimeFigureOut">
              <a:rPr lang="en-US" smtClean="0"/>
              <a:pPr/>
              <a:t>9/23/2019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0FB7D6-AD52-43E9-9600-DD7D581832E7}"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9960488-4CB2-48CE-BA7B-4C9FFC6B5859}" type="datetimeFigureOut">
              <a:rPr lang="en-US" smtClean="0"/>
              <a:pPr/>
              <a:t>9/23/2019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00FB7D6-AD52-43E9-9600-DD7D581832E7}"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9960488-4CB2-48CE-BA7B-4C9FFC6B5859}" type="datetimeFigureOut">
              <a:rPr lang="en-US" smtClean="0"/>
              <a:pPr/>
              <a:t>9/23/2019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00FB7D6-AD52-43E9-9600-DD7D581832E7}"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960488-4CB2-48CE-BA7B-4C9FFC6B5859}" type="datetimeFigureOut">
              <a:rPr lang="en-US" smtClean="0"/>
              <a:pPr/>
              <a:t>9/23/2019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00FB7D6-AD52-43E9-9600-DD7D581832E7}"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960488-4CB2-48CE-BA7B-4C9FFC6B5859}" type="datetimeFigureOut">
              <a:rPr lang="en-US" smtClean="0"/>
              <a:pPr/>
              <a:t>9/23/2019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0FB7D6-AD52-43E9-9600-DD7D581832E7}"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960488-4CB2-48CE-BA7B-4C9FFC6B5859}" type="datetimeFigureOut">
              <a:rPr lang="en-US" smtClean="0"/>
              <a:pPr/>
              <a:t>9/23/2019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0FB7D6-AD52-43E9-9600-DD7D581832E7}"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960488-4CB2-48CE-BA7B-4C9FFC6B5859}" type="datetimeFigureOut">
              <a:rPr lang="en-US" smtClean="0"/>
              <a:pPr/>
              <a:t>9/23/2019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0FB7D6-AD52-43E9-9600-DD7D581832E7}"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472" y="500042"/>
            <a:ext cx="7772400" cy="1470025"/>
          </a:xfrm>
        </p:spPr>
        <p:txBody>
          <a:bodyPr/>
          <a:lstStyle/>
          <a:p>
            <a:r>
              <a:rPr lang="en-US" dirty="0" smtClean="0">
                <a:solidFill>
                  <a:schemeClr val="tx1">
                    <a:lumMod val="90000"/>
                    <a:lumOff val="10000"/>
                  </a:schemeClr>
                </a:solidFill>
                <a:effectLst>
                  <a:outerShdw blurRad="38100" dist="38100" dir="2700000" algn="tl">
                    <a:srgbClr val="000000">
                      <a:alpha val="43137"/>
                    </a:srgbClr>
                  </a:outerShdw>
                </a:effectLst>
              </a:rPr>
              <a:t>Primary Health Care</a:t>
            </a:r>
            <a:br>
              <a:rPr lang="en-US" dirty="0" smtClean="0">
                <a:solidFill>
                  <a:schemeClr val="tx1">
                    <a:lumMod val="90000"/>
                    <a:lumOff val="10000"/>
                  </a:schemeClr>
                </a:solidFill>
                <a:effectLst>
                  <a:outerShdw blurRad="38100" dist="38100" dir="2700000" algn="tl">
                    <a:srgbClr val="000000">
                      <a:alpha val="43137"/>
                    </a:srgbClr>
                  </a:outerShdw>
                </a:effectLst>
              </a:rPr>
            </a:br>
            <a:r>
              <a:rPr lang="en-US" dirty="0" smtClean="0">
                <a:solidFill>
                  <a:schemeClr val="tx1">
                    <a:lumMod val="90000"/>
                    <a:lumOff val="10000"/>
                  </a:schemeClr>
                </a:solidFill>
                <a:effectLst>
                  <a:outerShdw blurRad="38100" dist="38100" dir="2700000" algn="tl">
                    <a:srgbClr val="000000">
                      <a:alpha val="43137"/>
                    </a:srgbClr>
                  </a:outerShdw>
                </a:effectLst>
              </a:rPr>
              <a:t>(PHC)</a:t>
            </a:r>
            <a:endParaRPr lang="en-GB" dirty="0"/>
          </a:p>
        </p:txBody>
      </p:sp>
      <p:sp>
        <p:nvSpPr>
          <p:cNvPr id="3" name="Subtitle 2"/>
          <p:cNvSpPr>
            <a:spLocks noGrp="1"/>
          </p:cNvSpPr>
          <p:nvPr>
            <p:ph type="subTitle" idx="1"/>
          </p:nvPr>
        </p:nvSpPr>
        <p:spPr>
          <a:xfrm>
            <a:off x="1428728" y="4857760"/>
            <a:ext cx="6400800" cy="1752600"/>
          </a:xfrm>
        </p:spPr>
        <p:txBody>
          <a:bodyPr>
            <a:normAutofit fontScale="85000" lnSpcReduction="20000"/>
          </a:bodyPr>
          <a:lstStyle/>
          <a:p>
            <a:r>
              <a:rPr lang="en-US" dirty="0" smtClean="0">
                <a:solidFill>
                  <a:schemeClr val="tx1"/>
                </a:solidFill>
              </a:rPr>
              <a:t>Dr. Israa Al-Rawashdeh MD, MPH, PhD</a:t>
            </a:r>
          </a:p>
          <a:p>
            <a:r>
              <a:rPr lang="en-US" dirty="0" smtClean="0">
                <a:solidFill>
                  <a:schemeClr val="tx1"/>
                </a:solidFill>
              </a:rPr>
              <a:t>Faculty of Medicine</a:t>
            </a:r>
          </a:p>
          <a:p>
            <a:r>
              <a:rPr lang="en-US" dirty="0" err="1" smtClean="0">
                <a:solidFill>
                  <a:schemeClr val="tx1"/>
                </a:solidFill>
              </a:rPr>
              <a:t>Mutah</a:t>
            </a:r>
            <a:r>
              <a:rPr lang="en-US" dirty="0" smtClean="0">
                <a:solidFill>
                  <a:schemeClr val="tx1"/>
                </a:solidFill>
              </a:rPr>
              <a:t> University</a:t>
            </a:r>
          </a:p>
          <a:p>
            <a:r>
              <a:rPr lang="en-US" dirty="0" smtClean="0">
                <a:solidFill>
                  <a:schemeClr val="tx1"/>
                </a:solidFill>
              </a:rPr>
              <a:t>2019</a:t>
            </a:r>
            <a:endParaRPr lang="en-US" dirty="0" smtClean="0">
              <a:solidFill>
                <a:schemeClr val="tx1"/>
              </a:solidFill>
            </a:endParaRPr>
          </a:p>
          <a:p>
            <a:endParaRPr lang="en-GB" dirty="0"/>
          </a:p>
        </p:txBody>
      </p:sp>
      <p:sp>
        <p:nvSpPr>
          <p:cNvPr id="11266" name="AutoShape 2" descr="Image result for primary health care symbol"/>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11268" name="AutoShape 4" descr="Image result for primary health care symbol"/>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11270" name="Picture 6" descr="Related image"/>
          <p:cNvPicPr>
            <a:picLocks noChangeAspect="1" noChangeArrowheads="1"/>
          </p:cNvPicPr>
          <p:nvPr/>
        </p:nvPicPr>
        <p:blipFill>
          <a:blip r:embed="rId2"/>
          <a:srcRect/>
          <a:stretch>
            <a:fillRect/>
          </a:stretch>
        </p:blipFill>
        <p:spPr bwMode="auto">
          <a:xfrm>
            <a:off x="3143240" y="2143116"/>
            <a:ext cx="2857500" cy="2571748"/>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676400" y="61757"/>
            <a:ext cx="8229600" cy="1143000"/>
          </a:xfrm>
        </p:spPr>
        <p:txBody>
          <a:bodyPr>
            <a:normAutofit fontScale="90000"/>
          </a:bodyPr>
          <a:lstStyle/>
          <a:p>
            <a:r>
              <a:rPr lang="en-US" dirty="0" smtClean="0">
                <a:effectLst>
                  <a:outerShdw blurRad="38100" dist="38100" dir="2700000" algn="tl">
                    <a:srgbClr val="C0C0C0"/>
                  </a:outerShdw>
                </a:effectLst>
                <a:cs typeface="Majalla UI"/>
              </a:rPr>
              <a:t>Accessibility</a:t>
            </a:r>
            <a:r>
              <a:rPr lang="en-US" dirty="0" smtClean="0">
                <a:solidFill>
                  <a:srgbClr val="5A4206"/>
                </a:solidFill>
                <a:effectLst>
                  <a:outerShdw blurRad="38100" dist="38100" dir="2700000" algn="tl">
                    <a:srgbClr val="C0C0C0"/>
                  </a:outerShdw>
                </a:effectLst>
                <a:cs typeface="Majalla UI"/>
              </a:rPr>
              <a:t/>
            </a:r>
            <a:br>
              <a:rPr lang="en-US" dirty="0" smtClean="0">
                <a:solidFill>
                  <a:srgbClr val="5A4206"/>
                </a:solidFill>
                <a:effectLst>
                  <a:outerShdw blurRad="38100" dist="38100" dir="2700000" algn="tl">
                    <a:srgbClr val="C0C0C0"/>
                  </a:outerShdw>
                </a:effectLst>
                <a:cs typeface="Majalla UI"/>
              </a:rPr>
            </a:br>
            <a:endParaRPr lang="en-GB" dirty="0"/>
          </a:p>
        </p:txBody>
      </p:sp>
      <p:sp>
        <p:nvSpPr>
          <p:cNvPr id="16387" name="Rectangle 3"/>
          <p:cNvSpPr>
            <a:spLocks noGrp="1" noChangeArrowheads="1"/>
          </p:cNvSpPr>
          <p:nvPr>
            <p:ph idx="1"/>
          </p:nvPr>
        </p:nvSpPr>
        <p:spPr/>
        <p:txBody>
          <a:bodyPr>
            <a:normAutofit fontScale="92500" lnSpcReduction="20000"/>
          </a:bodyPr>
          <a:lstStyle/>
          <a:p>
            <a:pPr algn="l" rtl="0" eaLnBrk="1" hangingPunct="1">
              <a:buFontTx/>
              <a:buNone/>
              <a:defRPr/>
            </a:pPr>
            <a:endParaRPr lang="en-US" sz="1400" dirty="0" smtClean="0">
              <a:solidFill>
                <a:srgbClr val="5A4206"/>
              </a:solidFill>
              <a:effectLst>
                <a:outerShdw blurRad="38100" dist="38100" dir="2700000" algn="tl">
                  <a:srgbClr val="C0C0C0"/>
                </a:outerShdw>
              </a:effectLst>
              <a:cs typeface="Majalla UI"/>
            </a:endParaRPr>
          </a:p>
          <a:p>
            <a:pPr algn="l" rtl="0" eaLnBrk="1" hangingPunct="1">
              <a:buFontTx/>
              <a:buNone/>
              <a:defRPr/>
            </a:pPr>
            <a:endParaRPr lang="en-US" sz="1400" dirty="0">
              <a:solidFill>
                <a:srgbClr val="5A4206"/>
              </a:solidFill>
              <a:effectLst>
                <a:outerShdw blurRad="38100" dist="38100" dir="2700000" algn="tl">
                  <a:srgbClr val="C0C0C0"/>
                </a:outerShdw>
              </a:effectLst>
              <a:cs typeface="Majalla UI"/>
            </a:endParaRPr>
          </a:p>
          <a:p>
            <a:pPr algn="l" rtl="0" eaLnBrk="1" hangingPunct="1">
              <a:buFontTx/>
              <a:buNone/>
              <a:defRPr/>
            </a:pPr>
            <a:endParaRPr lang="en-US" sz="1400" dirty="0" smtClean="0">
              <a:solidFill>
                <a:srgbClr val="5A4206"/>
              </a:solidFill>
              <a:effectLst>
                <a:outerShdw blurRad="38100" dist="38100" dir="2700000" algn="tl">
                  <a:srgbClr val="C0C0C0"/>
                </a:outerShdw>
              </a:effectLst>
              <a:cs typeface="Majalla UI"/>
            </a:endParaRPr>
          </a:p>
          <a:p>
            <a:pPr fontAlgn="base"/>
            <a:r>
              <a:rPr lang="en-GB" sz="3600" b="1" dirty="0">
                <a:solidFill>
                  <a:srgbClr val="FF0000"/>
                </a:solidFill>
              </a:rPr>
              <a:t>Physical accessibility</a:t>
            </a:r>
          </a:p>
          <a:p>
            <a:pPr fontAlgn="base"/>
            <a:r>
              <a:rPr lang="en-GB" sz="3600" dirty="0"/>
              <a:t>“is understood as the availability of good health services within reasonable reach of those who need them and of opening hours, appointment systems and other aspects of service organization and delivery that allow people to obtain the services when they need them”. </a:t>
            </a:r>
          </a:p>
          <a:p>
            <a:pPr algn="l" rtl="0" eaLnBrk="1" hangingPunct="1">
              <a:buClr>
                <a:srgbClr val="36CAB1"/>
              </a:buClr>
              <a:buFontTx/>
              <a:buNone/>
              <a:defRPr/>
            </a:pPr>
            <a:endParaRPr lang="en-US" sz="1200" dirty="0" smtClean="0">
              <a:effectLst>
                <a:outerShdw blurRad="38100" dist="38100" dir="2700000" algn="tl">
                  <a:srgbClr val="C0C0C0"/>
                </a:outerShdw>
              </a:effectLst>
              <a:cs typeface="Majalla UI"/>
            </a:endParaRPr>
          </a:p>
        </p:txBody>
      </p:sp>
      <p:sp>
        <p:nvSpPr>
          <p:cNvPr id="3" name="Slide Number Placeholder 2"/>
          <p:cNvSpPr>
            <a:spLocks noGrp="1"/>
          </p:cNvSpPr>
          <p:nvPr>
            <p:ph type="sldNum" sz="quarter" idx="12"/>
          </p:nvPr>
        </p:nvSpPr>
        <p:spPr/>
        <p:txBody>
          <a:bodyPr/>
          <a:lstStyle/>
          <a:p>
            <a:pPr>
              <a:defRPr/>
            </a:pPr>
            <a:fld id="{819ADC05-C73B-4BBC-B3DF-28C9CD60DC30}" type="slidenum">
              <a:rPr lang="ar-SA" smtClean="0"/>
              <a:pPr>
                <a:defRPr/>
              </a:pPr>
              <a:t>10</a:t>
            </a:fld>
            <a:endParaRPr lang="en-US"/>
          </a:p>
        </p:txBody>
      </p:sp>
      <p:pic>
        <p:nvPicPr>
          <p:cNvPr id="1026" name="Picture 2" descr="Image result for accessibility healthca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0072" y="-33493"/>
            <a:ext cx="3810000" cy="247650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457200" y="692696"/>
            <a:ext cx="8435280" cy="5433467"/>
          </a:xfrm>
        </p:spPr>
        <p:txBody>
          <a:bodyPr>
            <a:normAutofit fontScale="85000" lnSpcReduction="10000"/>
          </a:bodyPr>
          <a:lstStyle/>
          <a:p>
            <a:pPr fontAlgn="base"/>
            <a:r>
              <a:rPr lang="en-GB" b="1" dirty="0" smtClean="0">
                <a:solidFill>
                  <a:srgbClr val="FF0000"/>
                </a:solidFill>
              </a:rPr>
              <a:t>Economic accessibility, or affordability</a:t>
            </a:r>
          </a:p>
          <a:p>
            <a:pPr marL="0" indent="0" fontAlgn="base">
              <a:buNone/>
            </a:pPr>
            <a:r>
              <a:rPr lang="en-GB" dirty="0" smtClean="0"/>
              <a:t>“is a measure of people’s ability to pay for services without financial hardship. It takes into account not only the price of the health services but also indirect and opportunity costs (e.g. the costs of transportation to and from facilities and of taking time away from work).” Affordability is influenced by the wider health financing system and by household income.</a:t>
            </a:r>
          </a:p>
          <a:p>
            <a:pPr fontAlgn="base"/>
            <a:r>
              <a:rPr lang="en-GB" b="1" dirty="0" smtClean="0">
                <a:solidFill>
                  <a:srgbClr val="FF0000"/>
                </a:solidFill>
              </a:rPr>
              <a:t>Information </a:t>
            </a:r>
            <a:r>
              <a:rPr lang="en-GB" b="1" dirty="0">
                <a:solidFill>
                  <a:srgbClr val="FF0000"/>
                </a:solidFill>
              </a:rPr>
              <a:t>accessibility</a:t>
            </a:r>
          </a:p>
          <a:p>
            <a:pPr marL="0" indent="0" fontAlgn="base">
              <a:buNone/>
            </a:pPr>
            <a:r>
              <a:rPr lang="en-GB" dirty="0"/>
              <a:t>“includes the right to seek, receive and impart information and ideas concerning health issues”. This access to information, however, “should not impair the right to have personal health data treated with confidentiality”.</a:t>
            </a:r>
          </a:p>
          <a:p>
            <a:endParaRPr lang="en-GB" dirty="0"/>
          </a:p>
        </p:txBody>
      </p:sp>
    </p:spTree>
    <p:extLst>
      <p:ext uri="{BB962C8B-B14F-4D97-AF65-F5344CB8AC3E}">
        <p14:creationId xmlns:p14="http://schemas.microsoft.com/office/powerpoint/2010/main" val="31949653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Community participation</a:t>
            </a:r>
            <a:br>
              <a:rPr lang="en-GB" dirty="0" smtClean="0"/>
            </a:br>
            <a:endParaRPr lang="en-GB" dirty="0"/>
          </a:p>
        </p:txBody>
      </p:sp>
      <p:sp>
        <p:nvSpPr>
          <p:cNvPr id="3" name="Content Placeholder 2"/>
          <p:cNvSpPr>
            <a:spLocks noGrp="1"/>
          </p:cNvSpPr>
          <p:nvPr>
            <p:ph idx="1"/>
          </p:nvPr>
        </p:nvSpPr>
        <p:spPr/>
        <p:txBody>
          <a:bodyPr/>
          <a:lstStyle/>
          <a:p>
            <a:pPr>
              <a:buNone/>
            </a:pPr>
            <a:r>
              <a:rPr lang="en-GB" dirty="0"/>
              <a:t>The involvement of </a:t>
            </a:r>
            <a:r>
              <a:rPr lang="en-GB" dirty="0">
                <a:solidFill>
                  <a:srgbClr val="FF0000"/>
                </a:solidFill>
              </a:rPr>
              <a:t>individuals, families, and communities </a:t>
            </a:r>
            <a:r>
              <a:rPr lang="en-GB" dirty="0"/>
              <a:t>in promotion of their own health and welfare is an essential ingredient of primary health care. </a:t>
            </a:r>
            <a:endParaRPr lang="en-GB" dirty="0" smtClean="0"/>
          </a:p>
          <a:p>
            <a:pPr>
              <a:buNone/>
            </a:pPr>
            <a:r>
              <a:rPr lang="en-GB" dirty="0" smtClean="0"/>
              <a:t>PHC </a:t>
            </a:r>
            <a:r>
              <a:rPr lang="en-GB" dirty="0"/>
              <a:t>coverage cannot be achieved without the involvement of community in planning, implementation and maintenance of health services.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81000" y="609600"/>
            <a:ext cx="7477125" cy="839788"/>
          </a:xfrm>
        </p:spPr>
        <p:txBody>
          <a:bodyPr>
            <a:normAutofit/>
          </a:bodyPr>
          <a:lstStyle/>
          <a:p>
            <a:pPr eaLnBrk="1" hangingPunct="1">
              <a:defRPr/>
            </a:pPr>
            <a:r>
              <a:rPr lang="en-US" sz="3600" dirty="0" smtClean="0">
                <a:effectLst>
                  <a:outerShdw blurRad="38100" dist="38100" dir="2700000" algn="tl">
                    <a:srgbClr val="C0C0C0"/>
                  </a:outerShdw>
                </a:effectLst>
                <a:cs typeface="Traditional Arabic" pitchFamily="18" charset="-78"/>
              </a:rPr>
              <a:t>Community participation</a:t>
            </a:r>
          </a:p>
        </p:txBody>
      </p:sp>
      <p:sp>
        <p:nvSpPr>
          <p:cNvPr id="26627" name="Rectangle 3"/>
          <p:cNvSpPr>
            <a:spLocks noGrp="1" noChangeArrowheads="1"/>
          </p:cNvSpPr>
          <p:nvPr>
            <p:ph idx="1"/>
          </p:nvPr>
        </p:nvSpPr>
        <p:spPr>
          <a:xfrm>
            <a:off x="381000" y="1600200"/>
            <a:ext cx="8458200" cy="4724400"/>
          </a:xfrm>
        </p:spPr>
        <p:txBody>
          <a:bodyPr>
            <a:normAutofit/>
          </a:bodyPr>
          <a:lstStyle/>
          <a:p>
            <a:pPr marL="609600" indent="-609600" algn="l" rtl="0" eaLnBrk="1" hangingPunct="1">
              <a:buClr>
                <a:srgbClr val="36CAB1"/>
              </a:buClr>
              <a:buSzPct val="130000"/>
              <a:buFont typeface="Arial" pitchFamily="34" charset="0"/>
              <a:buChar char="•"/>
              <a:defRPr/>
            </a:pPr>
            <a:r>
              <a:rPr lang="en-US" sz="3200" dirty="0" smtClean="0">
                <a:solidFill>
                  <a:srgbClr val="CC0000"/>
                </a:solidFill>
                <a:effectLst>
                  <a:outerShdw blurRad="38100" dist="38100" dir="2700000" algn="tl">
                    <a:srgbClr val="C0C0C0"/>
                  </a:outerShdw>
                </a:effectLst>
                <a:cs typeface="Majalla UI"/>
              </a:rPr>
              <a:t>Financial supply</a:t>
            </a:r>
            <a:r>
              <a:rPr lang="en-US" sz="3200" dirty="0" smtClean="0">
                <a:effectLst>
                  <a:outerShdw blurRad="38100" dist="38100" dir="2700000" algn="tl">
                    <a:srgbClr val="C0C0C0"/>
                  </a:outerShdw>
                </a:effectLst>
                <a:cs typeface="Majalla UI"/>
              </a:rPr>
              <a:t> to cover the cost of some activities of the PHC (equipment, drugs, audiovisual aids, furniture, etc)</a:t>
            </a:r>
          </a:p>
          <a:p>
            <a:pPr marL="609600" indent="-609600" algn="l" rtl="0" eaLnBrk="1" hangingPunct="1">
              <a:buClr>
                <a:srgbClr val="36CAB1"/>
              </a:buClr>
              <a:buSzPct val="130000"/>
              <a:buFont typeface="Arial" pitchFamily="34" charset="0"/>
              <a:buNone/>
              <a:defRPr/>
            </a:pPr>
            <a:endParaRPr lang="en-US" sz="1000" dirty="0" smtClean="0">
              <a:effectLst>
                <a:outerShdw blurRad="38100" dist="38100" dir="2700000" algn="tl">
                  <a:srgbClr val="C0C0C0"/>
                </a:outerShdw>
              </a:effectLst>
              <a:cs typeface="Majalla UI"/>
            </a:endParaRPr>
          </a:p>
          <a:p>
            <a:pPr marL="609600" indent="-609600" algn="l" rtl="0" eaLnBrk="1" hangingPunct="1">
              <a:buClr>
                <a:srgbClr val="36CAB1"/>
              </a:buClr>
              <a:buSzPct val="130000"/>
              <a:buFont typeface="Arial" pitchFamily="34" charset="0"/>
              <a:buNone/>
              <a:defRPr/>
            </a:pPr>
            <a:endParaRPr lang="en-US" sz="1000" dirty="0" smtClean="0">
              <a:effectLst>
                <a:outerShdw blurRad="38100" dist="38100" dir="2700000" algn="tl">
                  <a:srgbClr val="C0C0C0"/>
                </a:outerShdw>
              </a:effectLst>
              <a:cs typeface="Majalla UI"/>
            </a:endParaRPr>
          </a:p>
          <a:p>
            <a:pPr marL="609600" indent="-609600">
              <a:buClr>
                <a:srgbClr val="36CAB1"/>
              </a:buClr>
              <a:buSzPct val="130000"/>
              <a:defRPr/>
            </a:pPr>
            <a:r>
              <a:rPr lang="en-US" sz="3200" dirty="0" smtClean="0">
                <a:effectLst>
                  <a:outerShdw blurRad="38100" dist="38100" dir="2700000" algn="tl">
                    <a:srgbClr val="C0C0C0"/>
                  </a:outerShdw>
                </a:effectLst>
                <a:cs typeface="Majalla UI"/>
              </a:rPr>
              <a:t>Through adopting healthful </a:t>
            </a:r>
            <a:r>
              <a:rPr lang="en-US" sz="3200" dirty="0" err="1" smtClean="0">
                <a:effectLst>
                  <a:outerShdw blurRad="38100" dist="38100" dir="2700000" algn="tl">
                    <a:srgbClr val="C0C0C0"/>
                  </a:outerShdw>
                </a:effectLst>
                <a:cs typeface="Majalla UI"/>
              </a:rPr>
              <a:t>behaviours</a:t>
            </a:r>
            <a:r>
              <a:rPr lang="en-US" sz="3200" dirty="0" smtClean="0">
                <a:effectLst>
                  <a:outerShdw blurRad="38100" dist="38100" dir="2700000" algn="tl">
                    <a:srgbClr val="C0C0C0"/>
                  </a:outerShdw>
                </a:effectLst>
                <a:cs typeface="Majalla UI"/>
              </a:rPr>
              <a:t>, people can participate in </a:t>
            </a:r>
            <a:r>
              <a:rPr lang="en-US" sz="3200" b="1" dirty="0" smtClean="0">
                <a:effectLst>
                  <a:outerShdw blurRad="38100" dist="38100" dir="2700000" algn="tl">
                    <a:srgbClr val="C0C0C0"/>
                  </a:outerShdw>
                </a:effectLst>
                <a:cs typeface="Majalla UI"/>
              </a:rPr>
              <a:t>prevention </a:t>
            </a:r>
            <a:r>
              <a:rPr lang="en-US" sz="3200" dirty="0" smtClean="0">
                <a:effectLst>
                  <a:outerShdw blurRad="38100" dist="38100" dir="2700000" algn="tl">
                    <a:srgbClr val="C0C0C0"/>
                  </a:outerShdw>
                </a:effectLst>
                <a:cs typeface="Majalla UI"/>
              </a:rPr>
              <a:t>of </a:t>
            </a:r>
            <a:r>
              <a:rPr lang="en-US" dirty="0" smtClean="0">
                <a:solidFill>
                  <a:srgbClr val="CC0000"/>
                </a:solidFill>
                <a:effectLst>
                  <a:outerShdw blurRad="38100" dist="38100" dir="2700000" algn="tl">
                    <a:srgbClr val="C0C0C0"/>
                  </a:outerShdw>
                </a:effectLst>
                <a:cs typeface="Majalla UI"/>
              </a:rPr>
              <a:t>communicable diseases and in management of non-communicable disease</a:t>
            </a:r>
            <a:r>
              <a:rPr lang="en-US" dirty="0" smtClean="0">
                <a:solidFill>
                  <a:srgbClr val="CC0000"/>
                </a:solidFill>
                <a:effectLst>
                  <a:outerShdw blurRad="38100" dist="38100" dir="2700000" algn="tl">
                    <a:srgbClr val="C0C0C0"/>
                  </a:outerShdw>
                </a:effectLst>
                <a:cs typeface="Majalla UI"/>
              </a:rPr>
              <a:t>. </a:t>
            </a:r>
            <a:r>
              <a:rPr lang="en-US" dirty="0">
                <a:effectLst>
                  <a:outerShdw blurRad="38100" dist="38100" dir="2700000" algn="tl">
                    <a:srgbClr val="C0C0C0"/>
                  </a:outerShdw>
                </a:effectLst>
                <a:cs typeface="Majalla UI"/>
              </a:rPr>
              <a:t>Examples?</a:t>
            </a:r>
          </a:p>
          <a:p>
            <a:pPr marL="609600" indent="-609600" algn="l" rtl="0" eaLnBrk="1" hangingPunct="1">
              <a:buClr>
                <a:srgbClr val="36CAB1"/>
              </a:buClr>
              <a:buSzPct val="130000"/>
              <a:buFont typeface="Arial" pitchFamily="34" charset="0"/>
              <a:buChar char="•"/>
              <a:defRPr/>
            </a:pPr>
            <a:endParaRPr lang="en-US" dirty="0" smtClean="0">
              <a:solidFill>
                <a:srgbClr val="CC0000"/>
              </a:solidFill>
              <a:effectLst>
                <a:outerShdw blurRad="38100" dist="38100" dir="2700000" algn="tl">
                  <a:srgbClr val="C0C0C0"/>
                </a:outerShdw>
              </a:effectLst>
              <a:cs typeface="Majalla UI"/>
            </a:endParaRPr>
          </a:p>
        </p:txBody>
      </p:sp>
      <p:sp>
        <p:nvSpPr>
          <p:cNvPr id="4" name="Slide Number Placeholder 3"/>
          <p:cNvSpPr>
            <a:spLocks noGrp="1"/>
          </p:cNvSpPr>
          <p:nvPr>
            <p:ph type="sldNum" sz="quarter" idx="12"/>
          </p:nvPr>
        </p:nvSpPr>
        <p:spPr/>
        <p:txBody>
          <a:bodyPr/>
          <a:lstStyle/>
          <a:p>
            <a:pPr>
              <a:defRPr/>
            </a:pPr>
            <a:fld id="{F4DAF08E-19E3-44AB-8D1A-90B9EAB87B6D}" type="slidenum">
              <a:rPr lang="ar-SA" smtClean="0"/>
              <a:pPr>
                <a:defRPr/>
              </a:pPr>
              <a:t>13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6627">
                                            <p:txEl>
                                              <p:pRg st="3" end="3"/>
                                            </p:txEl>
                                          </p:spTgt>
                                        </p:tgtEl>
                                        <p:attrNameLst>
                                          <p:attrName>style.visibility</p:attrName>
                                        </p:attrNameLst>
                                      </p:cBhvr>
                                      <p:to>
                                        <p:strVal val="visible"/>
                                      </p:to>
                                    </p:set>
                                    <p:animEffect transition="in" filter="box(in)">
                                      <p:cBhvr>
                                        <p:cTn id="7" dur="500"/>
                                        <p:tgtEl>
                                          <p:spTgt spid="2662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0" eaLnBrk="1" hangingPunct="1">
              <a:defRPr/>
            </a:pPr>
            <a:r>
              <a:rPr lang="en-US" sz="3600" dirty="0" smtClean="0">
                <a:effectLst>
                  <a:outerShdw blurRad="38100" dist="38100" dir="2700000" algn="tl">
                    <a:srgbClr val="C0C0C0"/>
                  </a:outerShdw>
                </a:effectLst>
                <a:cs typeface="Traditional Arabic" pitchFamily="18" charset="-78"/>
              </a:rPr>
              <a:t>Community participation</a:t>
            </a:r>
            <a:endParaRPr lang="ar-EG" sz="3600" dirty="0" smtClean="0"/>
          </a:p>
        </p:txBody>
      </p:sp>
      <p:sp>
        <p:nvSpPr>
          <p:cNvPr id="3" name="Content Placeholder 2"/>
          <p:cNvSpPr>
            <a:spLocks noGrp="1"/>
          </p:cNvSpPr>
          <p:nvPr>
            <p:ph idx="1"/>
          </p:nvPr>
        </p:nvSpPr>
        <p:spPr/>
        <p:txBody>
          <a:bodyPr>
            <a:normAutofit/>
          </a:bodyPr>
          <a:lstStyle/>
          <a:p>
            <a:pPr algn="l" rtl="0" eaLnBrk="1" hangingPunct="1">
              <a:buClr>
                <a:srgbClr val="36CAB1"/>
              </a:buClr>
              <a:buSzTx/>
              <a:buFont typeface="Wingdings 2" pitchFamily="18" charset="2"/>
              <a:buChar char=""/>
              <a:defRPr/>
            </a:pPr>
            <a:r>
              <a:rPr lang="en-US" sz="3600" dirty="0" smtClean="0">
                <a:solidFill>
                  <a:srgbClr val="CC0000"/>
                </a:solidFill>
                <a:effectLst>
                  <a:outerShdw blurRad="38100" dist="38100" dir="2700000" algn="tl">
                    <a:srgbClr val="C0C0C0"/>
                  </a:outerShdw>
                </a:effectLst>
                <a:cs typeface="Majalla UI"/>
              </a:rPr>
              <a:t>Appropriate </a:t>
            </a:r>
            <a:r>
              <a:rPr lang="en-US" sz="3600" dirty="0" err="1" smtClean="0">
                <a:solidFill>
                  <a:srgbClr val="CC0000"/>
                </a:solidFill>
                <a:effectLst>
                  <a:outerShdw blurRad="38100" dist="38100" dir="2700000" algn="tl">
                    <a:srgbClr val="C0C0C0"/>
                  </a:outerShdw>
                </a:effectLst>
                <a:cs typeface="Majalla UI"/>
              </a:rPr>
              <a:t>utilisation</a:t>
            </a:r>
            <a:r>
              <a:rPr lang="en-US" sz="3600" dirty="0" smtClean="0">
                <a:effectLst>
                  <a:outerShdw blurRad="38100" dist="38100" dir="2700000" algn="tl">
                    <a:srgbClr val="C0C0C0"/>
                  </a:outerShdw>
                </a:effectLst>
                <a:cs typeface="Majalla UI"/>
              </a:rPr>
              <a:t> of health services especially maternity care, child care, reporting of births and deaths, curative services at appropriate time), etc.</a:t>
            </a:r>
          </a:p>
          <a:p>
            <a:pPr algn="l" rtl="0" eaLnBrk="1" hangingPunct="1">
              <a:defRPr/>
            </a:pPr>
            <a:endParaRPr lang="ar-EG" dirty="0" smtClean="0"/>
          </a:p>
        </p:txBody>
      </p:sp>
      <p:sp>
        <p:nvSpPr>
          <p:cNvPr id="4" name="Slide Number Placeholder 3"/>
          <p:cNvSpPr>
            <a:spLocks noGrp="1"/>
          </p:cNvSpPr>
          <p:nvPr>
            <p:ph type="sldNum" sz="quarter" idx="12"/>
          </p:nvPr>
        </p:nvSpPr>
        <p:spPr/>
        <p:txBody>
          <a:bodyPr/>
          <a:lstStyle/>
          <a:p>
            <a:pPr>
              <a:defRPr/>
            </a:pPr>
            <a:fld id="{343E8D2A-6C24-4BCF-9799-FF1FFCB903F0}" type="slidenum">
              <a:rPr lang="ar-SA"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“barefoot doctors” </a:t>
            </a:r>
            <a:r>
              <a:rPr lang="en-GB" sz="1600" dirty="0" smtClean="0"/>
              <a:t>China 1957</a:t>
            </a:r>
            <a:endParaRPr lang="en-GB" sz="1600" dirty="0"/>
          </a:p>
        </p:txBody>
      </p:sp>
      <p:sp>
        <p:nvSpPr>
          <p:cNvPr id="3" name="Content Placeholder 2"/>
          <p:cNvSpPr>
            <a:spLocks noGrp="1"/>
          </p:cNvSpPr>
          <p:nvPr>
            <p:ph idx="1"/>
          </p:nvPr>
        </p:nvSpPr>
        <p:spPr/>
        <p:txBody>
          <a:bodyPr/>
          <a:lstStyle/>
          <a:p>
            <a:endParaRPr lang="en-GB"/>
          </a:p>
        </p:txBody>
      </p:sp>
      <p:pic>
        <p:nvPicPr>
          <p:cNvPr id="4" name="Picture 3"/>
          <p:cNvPicPr>
            <a:picLocks noChangeAspect="1"/>
          </p:cNvPicPr>
          <p:nvPr/>
        </p:nvPicPr>
        <p:blipFill>
          <a:blip r:embed="rId2"/>
          <a:stretch>
            <a:fillRect/>
          </a:stretch>
        </p:blipFill>
        <p:spPr>
          <a:xfrm>
            <a:off x="1714500" y="1657350"/>
            <a:ext cx="5715000" cy="3543300"/>
          </a:xfrm>
          <a:prstGeom prst="rect">
            <a:avLst/>
          </a:prstGeom>
        </p:spPr>
      </p:pic>
    </p:spTree>
    <p:extLst>
      <p:ext uri="{BB962C8B-B14F-4D97-AF65-F5344CB8AC3E}">
        <p14:creationId xmlns:p14="http://schemas.microsoft.com/office/powerpoint/2010/main" val="30942164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5786" y="428604"/>
            <a:ext cx="7477125" cy="687388"/>
          </a:xfrm>
        </p:spPr>
        <p:txBody>
          <a:bodyPr>
            <a:normAutofit/>
          </a:bodyPr>
          <a:lstStyle/>
          <a:p>
            <a:pPr rtl="0" eaLnBrk="1" hangingPunct="1">
              <a:defRPr/>
            </a:pPr>
            <a:r>
              <a:rPr lang="en-US" sz="3200" b="1" dirty="0" smtClean="0">
                <a:solidFill>
                  <a:srgbClr val="CC0000"/>
                </a:solidFill>
                <a:effectLst>
                  <a:outerShdw blurRad="38100" dist="38100" dir="2700000" algn="tl">
                    <a:srgbClr val="C0C0C0"/>
                  </a:outerShdw>
                </a:effectLst>
                <a:cs typeface="Traditional Arabic" pitchFamily="18" charset="-78"/>
              </a:rPr>
              <a:t>Benefits of community participation</a:t>
            </a:r>
            <a:endParaRPr lang="ar-EG" sz="3200" b="1" dirty="0" smtClean="0">
              <a:solidFill>
                <a:srgbClr val="CC0000"/>
              </a:solidFill>
              <a:effectLst>
                <a:outerShdw blurRad="38100" dist="38100" dir="2700000" algn="tl">
                  <a:srgbClr val="C0C0C0"/>
                </a:outerShdw>
              </a:effectLst>
            </a:endParaRPr>
          </a:p>
        </p:txBody>
      </p:sp>
      <p:sp>
        <p:nvSpPr>
          <p:cNvPr id="3" name="Content Placeholder 2"/>
          <p:cNvSpPr>
            <a:spLocks noGrp="1"/>
          </p:cNvSpPr>
          <p:nvPr>
            <p:ph idx="1"/>
          </p:nvPr>
        </p:nvSpPr>
        <p:spPr>
          <a:xfrm>
            <a:off x="304800" y="1828800"/>
            <a:ext cx="8534400" cy="4724400"/>
          </a:xfrm>
        </p:spPr>
        <p:txBody>
          <a:bodyPr>
            <a:normAutofit/>
          </a:bodyPr>
          <a:lstStyle/>
          <a:p>
            <a:pPr marL="274320" indent="-274320" algn="l" rtl="0" eaLnBrk="1" fontAlgn="auto" hangingPunct="1">
              <a:spcAft>
                <a:spcPts val="0"/>
              </a:spcAft>
              <a:buClr>
                <a:srgbClr val="C00000"/>
              </a:buClr>
              <a:buFont typeface="Wingdings 2"/>
              <a:buChar char=""/>
              <a:defRPr/>
            </a:pPr>
            <a:r>
              <a:rPr lang="en-US" sz="3200" dirty="0" smtClean="0">
                <a:effectLst>
                  <a:outerShdw blurRad="38100" dist="38100" dir="2700000" algn="tl">
                    <a:srgbClr val="000000">
                      <a:alpha val="43137"/>
                    </a:srgbClr>
                  </a:outerShdw>
                </a:effectLst>
                <a:ea typeface="+mn-ea"/>
              </a:rPr>
              <a:t>People are more likely to accept preventive health care.</a:t>
            </a:r>
          </a:p>
          <a:p>
            <a:pPr marL="274320" indent="-274320" algn="l" rtl="0" eaLnBrk="1" fontAlgn="auto" hangingPunct="1">
              <a:spcAft>
                <a:spcPts val="0"/>
              </a:spcAft>
              <a:buClr>
                <a:srgbClr val="C00000"/>
              </a:buClr>
              <a:buFont typeface="Wingdings 2"/>
              <a:buChar char=""/>
              <a:defRPr/>
            </a:pPr>
            <a:r>
              <a:rPr lang="en-US" sz="3200" dirty="0" smtClean="0">
                <a:effectLst>
                  <a:outerShdw blurRad="38100" dist="38100" dir="2700000" algn="tl">
                    <a:srgbClr val="000000">
                      <a:alpha val="43137"/>
                    </a:srgbClr>
                  </a:outerShdw>
                </a:effectLst>
                <a:ea typeface="+mn-ea"/>
              </a:rPr>
              <a:t>Increase health awareness of the population.</a:t>
            </a:r>
          </a:p>
          <a:p>
            <a:pPr marL="274320" indent="-274320" algn="l" rtl="0" eaLnBrk="1" fontAlgn="auto" hangingPunct="1">
              <a:spcAft>
                <a:spcPts val="0"/>
              </a:spcAft>
              <a:buClr>
                <a:srgbClr val="C00000"/>
              </a:buClr>
              <a:buFont typeface="Wingdings 2"/>
              <a:buChar char=""/>
              <a:defRPr/>
            </a:pPr>
            <a:r>
              <a:rPr lang="en-US" sz="3200" dirty="0" smtClean="0">
                <a:effectLst>
                  <a:outerShdw blurRad="38100" dist="38100" dir="2700000" algn="tl">
                    <a:srgbClr val="000000">
                      <a:alpha val="43137"/>
                    </a:srgbClr>
                  </a:outerShdw>
                </a:effectLst>
                <a:ea typeface="+mn-ea"/>
              </a:rPr>
              <a:t>Community participation is an additional resource to those provided by government so decreases the burden on the government.</a:t>
            </a:r>
          </a:p>
          <a:p>
            <a:pPr marL="274320" indent="-274320" algn="l" rtl="0" eaLnBrk="1" fontAlgn="auto" hangingPunct="1">
              <a:spcAft>
                <a:spcPts val="0"/>
              </a:spcAft>
              <a:buClr>
                <a:srgbClr val="C00000"/>
              </a:buClr>
              <a:buFont typeface="Wingdings 2"/>
              <a:buChar char=""/>
              <a:defRPr/>
            </a:pPr>
            <a:r>
              <a:rPr lang="en-US" sz="3200" dirty="0" smtClean="0">
                <a:effectLst>
                  <a:outerShdw blurRad="38100" dist="38100" dir="2700000" algn="tl">
                    <a:srgbClr val="000000">
                      <a:alpha val="43137"/>
                    </a:srgbClr>
                  </a:outerShdw>
                </a:effectLst>
                <a:ea typeface="+mn-ea"/>
              </a:rPr>
              <a:t>It is considered a great support to health care workers.</a:t>
            </a:r>
            <a:endParaRPr lang="ar-EG" sz="3200" dirty="0">
              <a:effectLst>
                <a:outerShdw blurRad="38100" dist="38100" dir="2700000" algn="tl">
                  <a:srgbClr val="000000">
                    <a:alpha val="43137"/>
                  </a:srgbClr>
                </a:outerShdw>
              </a:effectLst>
              <a:ea typeface="+mn-ea"/>
            </a:endParaRPr>
          </a:p>
        </p:txBody>
      </p:sp>
      <p:sp>
        <p:nvSpPr>
          <p:cNvPr id="4" name="Slide Number Placeholder 3"/>
          <p:cNvSpPr>
            <a:spLocks noGrp="1"/>
          </p:cNvSpPr>
          <p:nvPr>
            <p:ph type="sldNum" sz="quarter" idx="12"/>
          </p:nvPr>
        </p:nvSpPr>
        <p:spPr/>
        <p:txBody>
          <a:bodyPr/>
          <a:lstStyle/>
          <a:p>
            <a:pPr>
              <a:defRPr/>
            </a:pPr>
            <a:fld id="{E0361E79-BFE1-4EFD-B06B-42EC39A913C4}" type="slidenum">
              <a:rPr lang="ar-SA" smtClean="0"/>
              <a:pPr>
                <a:defRPr/>
              </a:pPr>
              <a:t>16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Appropriate technology</a:t>
            </a:r>
            <a:br>
              <a:rPr lang="en-GB" dirty="0" smtClean="0"/>
            </a:br>
            <a:endParaRPr lang="en-GB" dirty="0"/>
          </a:p>
        </p:txBody>
      </p:sp>
      <p:sp>
        <p:nvSpPr>
          <p:cNvPr id="3" name="Content Placeholder 2"/>
          <p:cNvSpPr>
            <a:spLocks noGrp="1"/>
          </p:cNvSpPr>
          <p:nvPr>
            <p:ph idx="1"/>
          </p:nvPr>
        </p:nvSpPr>
        <p:spPr/>
        <p:txBody>
          <a:bodyPr/>
          <a:lstStyle/>
          <a:p>
            <a:r>
              <a:rPr lang="en-GB" dirty="0"/>
              <a:t>Technology that is scientifically sound, adaptable to the local needs, and acceptable to those who apply it and  those for whom it is used and can be maintained by the people themselves with the resources of the community and country can </a:t>
            </a:r>
            <a:r>
              <a:rPr lang="en-GB" dirty="0">
                <a:solidFill>
                  <a:srgbClr val="FF0000"/>
                </a:solidFill>
              </a:rPr>
              <a:t>afford</a:t>
            </a:r>
            <a:r>
              <a:rPr lang="en-GB" dirty="0"/>
              <a: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304800"/>
            <a:ext cx="8229600" cy="1143000"/>
          </a:xfrm>
        </p:spPr>
        <p:txBody>
          <a:bodyPr>
            <a:normAutofit/>
          </a:bodyPr>
          <a:lstStyle/>
          <a:p>
            <a:pPr rtl="0" eaLnBrk="1" fontAlgn="auto" hangingPunct="1">
              <a:spcAft>
                <a:spcPts val="0"/>
              </a:spcAft>
              <a:defRPr/>
            </a:pPr>
            <a:r>
              <a:rPr lang="en-US" sz="3600" dirty="0" smtClean="0">
                <a:solidFill>
                  <a:srgbClr val="00B050"/>
                </a:solidFill>
                <a:effectLst>
                  <a:outerShdw blurRad="38100" dist="38100" dir="2700000" algn="tl">
                    <a:srgbClr val="000000"/>
                  </a:outerShdw>
                </a:effectLst>
              </a:rPr>
              <a:t>Examples of appropriate technology</a:t>
            </a:r>
          </a:p>
        </p:txBody>
      </p:sp>
      <p:sp>
        <p:nvSpPr>
          <p:cNvPr id="20483" name="Rectangle 3"/>
          <p:cNvSpPr>
            <a:spLocks noGrp="1" noChangeArrowheads="1"/>
          </p:cNvSpPr>
          <p:nvPr>
            <p:ph idx="1"/>
          </p:nvPr>
        </p:nvSpPr>
        <p:spPr>
          <a:xfrm>
            <a:off x="457200" y="1524000"/>
            <a:ext cx="8001000" cy="4724400"/>
          </a:xfrm>
        </p:spPr>
        <p:txBody>
          <a:bodyPr>
            <a:normAutofit fontScale="55000" lnSpcReduction="20000"/>
          </a:bodyPr>
          <a:lstStyle/>
          <a:p>
            <a:r>
              <a:rPr lang="en-GB" sz="3600" dirty="0" smtClean="0"/>
              <a:t>ORS </a:t>
            </a:r>
            <a:r>
              <a:rPr lang="en-GB" sz="3600" dirty="0"/>
              <a:t>instead of expensive intravenous replacement of fluids in mild and moderate </a:t>
            </a:r>
            <a:r>
              <a:rPr lang="en-GB" sz="3600" dirty="0" smtClean="0"/>
              <a:t>dehydration</a:t>
            </a:r>
          </a:p>
          <a:p>
            <a:r>
              <a:rPr lang="en-US" sz="3600" dirty="0" smtClean="0"/>
              <a:t>Breast </a:t>
            </a:r>
            <a:r>
              <a:rPr lang="en-US" sz="3600" dirty="0"/>
              <a:t>feeding in spacing between </a:t>
            </a:r>
            <a:r>
              <a:rPr lang="en-US" sz="3600" dirty="0" smtClean="0"/>
              <a:t>pregnancies.</a:t>
            </a:r>
            <a:endParaRPr lang="en-GB" sz="3600" dirty="0"/>
          </a:p>
          <a:p>
            <a:r>
              <a:rPr lang="en-GB" sz="3600" dirty="0" smtClean="0"/>
              <a:t>Growth </a:t>
            </a:r>
            <a:r>
              <a:rPr lang="en-GB" sz="3600" dirty="0"/>
              <a:t>charts: these can be maintained by health </a:t>
            </a:r>
            <a:r>
              <a:rPr lang="en-GB" sz="3600" dirty="0" smtClean="0"/>
              <a:t>workers</a:t>
            </a:r>
            <a:endParaRPr lang="en-GB" sz="3600" dirty="0"/>
          </a:p>
          <a:p>
            <a:r>
              <a:rPr lang="en-GB" sz="3600" dirty="0" smtClean="0"/>
              <a:t>Vaccine </a:t>
            </a:r>
            <a:r>
              <a:rPr lang="en-GB" sz="3600" dirty="0"/>
              <a:t>Vial Monitor (VVM) instead of lab testing of potency of vaccine due to possible exposure to </a:t>
            </a:r>
            <a:r>
              <a:rPr lang="en-GB" sz="3600" dirty="0" smtClean="0"/>
              <a:t>heat</a:t>
            </a:r>
            <a:endParaRPr lang="en-GB" sz="3600" dirty="0"/>
          </a:p>
          <a:p>
            <a:r>
              <a:rPr lang="en-GB" sz="3600" dirty="0" smtClean="0"/>
              <a:t> </a:t>
            </a:r>
            <a:r>
              <a:rPr lang="en-GB" sz="3600" dirty="0"/>
              <a:t>A first-aid kit needs to be devised using appropriate materials easily available </a:t>
            </a:r>
            <a:r>
              <a:rPr lang="en-GB" sz="3600" dirty="0" smtClean="0"/>
              <a:t>locally</a:t>
            </a:r>
          </a:p>
          <a:p>
            <a:r>
              <a:rPr lang="en-GB" sz="3600" dirty="0" smtClean="0"/>
              <a:t>Simple safe water measures:</a:t>
            </a:r>
            <a:r>
              <a:rPr lang="en-GB" sz="3600" dirty="0"/>
              <a:t/>
            </a:r>
            <a:br>
              <a:rPr lang="en-GB" sz="3600" dirty="0"/>
            </a:br>
            <a:r>
              <a:rPr lang="en-GB" sz="3600" dirty="0"/>
              <a:t>o Chlorination with tablets in individual houses in water containers. These are very cheap and available from chemists</a:t>
            </a:r>
            <a:br>
              <a:rPr lang="en-GB" sz="3600" dirty="0"/>
            </a:br>
            <a:r>
              <a:rPr lang="en-GB" sz="3600" dirty="0"/>
              <a:t>o Chlorinating the wells on alternative days with the help of village health guides. It is necessary to chlorinate the wells at such frequency for two reasons:</a:t>
            </a:r>
            <a:br>
              <a:rPr lang="en-GB" sz="3600" dirty="0"/>
            </a:br>
            <a:r>
              <a:rPr lang="en-GB" sz="3600" dirty="0" smtClean="0"/>
              <a:t>o </a:t>
            </a:r>
            <a:r>
              <a:rPr lang="en-GB" sz="3600" dirty="0"/>
              <a:t>Educating the mothers to boil water- ·at least, the water that is to be used for the babies and children under 5 years of age</a:t>
            </a:r>
            <a:r>
              <a:rPr lang="en-GB" sz="3600" dirty="0" smtClean="0"/>
              <a:t>.</a:t>
            </a:r>
            <a:endParaRPr lang="en-GB" sz="3600" dirty="0"/>
          </a:p>
        </p:txBody>
      </p:sp>
      <p:sp>
        <p:nvSpPr>
          <p:cNvPr id="4" name="Slide Number Placeholder 3"/>
          <p:cNvSpPr>
            <a:spLocks noGrp="1"/>
          </p:cNvSpPr>
          <p:nvPr>
            <p:ph type="sldNum" sz="quarter" idx="12"/>
          </p:nvPr>
        </p:nvSpPr>
        <p:spPr/>
        <p:txBody>
          <a:bodyPr/>
          <a:lstStyle/>
          <a:p>
            <a:pPr>
              <a:defRPr/>
            </a:pPr>
            <a:fld id="{D9C23138-2385-4DEA-A3D3-2A49F0A3F3EC}" type="slidenum">
              <a:rPr lang="ar-SA"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multi</a:t>
            </a:r>
            <a:r>
              <a:rPr lang="en-GB" dirty="0" smtClean="0"/>
              <a:t>-sectorial </a:t>
            </a:r>
            <a:r>
              <a:rPr lang="en-GB" dirty="0" smtClean="0"/>
              <a:t>collaboration</a:t>
            </a:r>
            <a:br>
              <a:rPr lang="en-GB" dirty="0" smtClean="0"/>
            </a:br>
            <a:endParaRPr lang="en-GB" dirty="0"/>
          </a:p>
        </p:txBody>
      </p:sp>
      <p:sp>
        <p:nvSpPr>
          <p:cNvPr id="3" name="Content Placeholder 2"/>
          <p:cNvSpPr>
            <a:spLocks noGrp="1"/>
          </p:cNvSpPr>
          <p:nvPr>
            <p:ph idx="1"/>
          </p:nvPr>
        </p:nvSpPr>
        <p:spPr/>
        <p:txBody>
          <a:bodyPr/>
          <a:lstStyle/>
          <a:p>
            <a:r>
              <a:rPr lang="en-GB" dirty="0" smtClean="0"/>
              <a:t>In addition to the health sector, all related sectors and aspects of national and community development, in particular </a:t>
            </a:r>
            <a:r>
              <a:rPr lang="en-GB" dirty="0" smtClean="0">
                <a:solidFill>
                  <a:srgbClr val="FF0000"/>
                </a:solidFill>
              </a:rPr>
              <a:t>education</a:t>
            </a:r>
            <a:r>
              <a:rPr lang="en-GB" dirty="0" smtClean="0"/>
              <a:t>, </a:t>
            </a:r>
            <a:r>
              <a:rPr lang="en-GB" dirty="0" smtClean="0">
                <a:solidFill>
                  <a:srgbClr val="FF0000"/>
                </a:solidFill>
              </a:rPr>
              <a:t>agriculture</a:t>
            </a:r>
            <a:r>
              <a:rPr lang="en-GB" dirty="0" smtClean="0"/>
              <a:t>, </a:t>
            </a:r>
            <a:r>
              <a:rPr lang="en-GB" dirty="0" smtClean="0">
                <a:solidFill>
                  <a:srgbClr val="FF0000"/>
                </a:solidFill>
              </a:rPr>
              <a:t>food</a:t>
            </a:r>
            <a:r>
              <a:rPr lang="en-GB" dirty="0" smtClean="0"/>
              <a:t>, </a:t>
            </a:r>
            <a:r>
              <a:rPr lang="en-GB" dirty="0" smtClean="0">
                <a:solidFill>
                  <a:srgbClr val="FF0000"/>
                </a:solidFill>
              </a:rPr>
              <a:t>industry, education, housing,  public works and communication.</a:t>
            </a:r>
            <a:r>
              <a:rPr lang="en-GB" dirty="0" smtClean="0"/>
              <a:t/>
            </a:r>
            <a:br>
              <a:rPr lang="en-GB" dirty="0" smtClean="0"/>
            </a:br>
            <a:r>
              <a:rPr lang="en-GB" dirty="0" smtClean="0"/>
              <a:t>To achieve cooperation, planning at country level is required to involve </a:t>
            </a:r>
            <a:r>
              <a:rPr lang="en-GB" dirty="0" smtClean="0">
                <a:solidFill>
                  <a:srgbClr val="FF0000"/>
                </a:solidFill>
              </a:rPr>
              <a:t>all sectors</a:t>
            </a:r>
            <a:r>
              <a:rPr lang="en-GB" dirty="0" smtClean="0"/>
              <a:t>.</a:t>
            </a:r>
          </a:p>
          <a:p>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to be covered today</a:t>
            </a:r>
            <a:endParaRPr lang="en-GB" dirty="0"/>
          </a:p>
        </p:txBody>
      </p:sp>
      <p:sp>
        <p:nvSpPr>
          <p:cNvPr id="3" name="Content Placeholder 2"/>
          <p:cNvSpPr>
            <a:spLocks noGrp="1"/>
          </p:cNvSpPr>
          <p:nvPr>
            <p:ph idx="1"/>
          </p:nvPr>
        </p:nvSpPr>
        <p:spPr/>
        <p:txBody>
          <a:bodyPr/>
          <a:lstStyle/>
          <a:p>
            <a:r>
              <a:rPr lang="en-GB" dirty="0" smtClean="0"/>
              <a:t> Concept of PHC</a:t>
            </a:r>
          </a:p>
          <a:p>
            <a:r>
              <a:rPr lang="en-GB" dirty="0" smtClean="0"/>
              <a:t> Principles of PHC</a:t>
            </a:r>
          </a:p>
          <a:p>
            <a:r>
              <a:rPr lang="en-GB" dirty="0" smtClean="0"/>
              <a:t> Elements of PHC</a:t>
            </a:r>
          </a:p>
          <a:p>
            <a:r>
              <a:rPr lang="en-GB" dirty="0" smtClean="0"/>
              <a:t> Referral in PHC</a:t>
            </a:r>
          </a:p>
          <a:p>
            <a:r>
              <a:rPr lang="en-GB" dirty="0" smtClean="0"/>
              <a:t>Package of services for PHC in Jordan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304800"/>
            <a:ext cx="7696200" cy="915988"/>
          </a:xfrm>
        </p:spPr>
        <p:txBody>
          <a:bodyPr>
            <a:normAutofit/>
          </a:bodyPr>
          <a:lstStyle/>
          <a:p>
            <a:pPr rtl="0" eaLnBrk="1" hangingPunct="1">
              <a:defRPr/>
            </a:pPr>
            <a:r>
              <a:rPr lang="en-US" sz="3600" dirty="0" smtClean="0">
                <a:solidFill>
                  <a:srgbClr val="00B050"/>
                </a:solidFill>
                <a:effectLst>
                  <a:outerShdw blurRad="38100" dist="38100" dir="2700000" algn="tl">
                    <a:srgbClr val="C0C0C0"/>
                  </a:outerShdw>
                </a:effectLst>
                <a:cs typeface="Traditional Arabic" pitchFamily="18" charset="-78"/>
              </a:rPr>
              <a:t>Examples of health related sectors</a:t>
            </a:r>
          </a:p>
        </p:txBody>
      </p:sp>
      <p:sp>
        <p:nvSpPr>
          <p:cNvPr id="22531" name="Rectangle 3"/>
          <p:cNvSpPr>
            <a:spLocks noGrp="1" noChangeArrowheads="1"/>
          </p:cNvSpPr>
          <p:nvPr>
            <p:ph idx="1"/>
          </p:nvPr>
        </p:nvSpPr>
        <p:spPr>
          <a:xfrm>
            <a:off x="304800" y="1447800"/>
            <a:ext cx="8382000" cy="5105400"/>
          </a:xfrm>
        </p:spPr>
        <p:txBody>
          <a:bodyPr>
            <a:noAutofit/>
          </a:bodyPr>
          <a:lstStyle/>
          <a:p>
            <a:pPr marL="274320" indent="-274320" algn="l" rtl="0" eaLnBrk="1" fontAlgn="auto" hangingPunct="1">
              <a:lnSpc>
                <a:spcPct val="90000"/>
              </a:lnSpc>
              <a:spcAft>
                <a:spcPts val="0"/>
              </a:spcAft>
              <a:buClr>
                <a:srgbClr val="BF362B"/>
              </a:buClr>
              <a:buFontTx/>
              <a:buChar char="o"/>
              <a:defRPr/>
            </a:pPr>
            <a:r>
              <a:rPr lang="en-US" sz="3200" dirty="0" smtClean="0">
                <a:ea typeface="+mn-ea"/>
              </a:rPr>
              <a:t>The role of </a:t>
            </a:r>
            <a:r>
              <a:rPr lang="en-US" sz="3200" dirty="0" smtClean="0">
                <a:solidFill>
                  <a:srgbClr val="FF0000"/>
                </a:solidFill>
                <a:ea typeface="+mn-ea"/>
              </a:rPr>
              <a:t>municipality</a:t>
            </a:r>
            <a:r>
              <a:rPr lang="en-US" sz="3200" dirty="0" smtClean="0">
                <a:ea typeface="+mn-ea"/>
              </a:rPr>
              <a:t> in environmental sanitation (so prevention of diarrhea- hepatitis-typhoid</a:t>
            </a:r>
            <a:r>
              <a:rPr lang="ar-EG" sz="3200" dirty="0" smtClean="0">
                <a:ea typeface="+mn-ea"/>
              </a:rPr>
              <a:t>(</a:t>
            </a:r>
          </a:p>
          <a:p>
            <a:pPr marL="274320" indent="-274320" algn="l" rtl="0" eaLnBrk="1" fontAlgn="auto" hangingPunct="1">
              <a:lnSpc>
                <a:spcPct val="90000"/>
              </a:lnSpc>
              <a:spcAft>
                <a:spcPts val="0"/>
              </a:spcAft>
              <a:buClr>
                <a:srgbClr val="BF362B"/>
              </a:buClr>
              <a:buFontTx/>
              <a:buChar char="o"/>
              <a:defRPr/>
            </a:pPr>
            <a:r>
              <a:rPr lang="en-US" sz="3200" dirty="0" smtClean="0">
                <a:ea typeface="+mn-ea"/>
              </a:rPr>
              <a:t>The role of </a:t>
            </a:r>
            <a:r>
              <a:rPr lang="en-US" sz="3200" dirty="0" smtClean="0">
                <a:solidFill>
                  <a:srgbClr val="FF0000"/>
                </a:solidFill>
                <a:ea typeface="+mn-ea"/>
              </a:rPr>
              <a:t>the Ministry of Agriculture </a:t>
            </a:r>
            <a:r>
              <a:rPr lang="en-US" sz="3200" dirty="0" smtClean="0">
                <a:ea typeface="+mn-ea"/>
              </a:rPr>
              <a:t>in food production and control of </a:t>
            </a:r>
            <a:r>
              <a:rPr lang="en-US" sz="3200" dirty="0" err="1" smtClean="0">
                <a:ea typeface="+mn-ea"/>
              </a:rPr>
              <a:t>zoonsis</a:t>
            </a:r>
            <a:r>
              <a:rPr lang="en-US" sz="3200" dirty="0" smtClean="0">
                <a:ea typeface="+mn-ea"/>
              </a:rPr>
              <a:t>,</a:t>
            </a:r>
          </a:p>
          <a:p>
            <a:pPr marL="274320" indent="-274320" algn="l" rtl="0" eaLnBrk="1" fontAlgn="auto" hangingPunct="1">
              <a:lnSpc>
                <a:spcPct val="90000"/>
              </a:lnSpc>
              <a:spcAft>
                <a:spcPts val="0"/>
              </a:spcAft>
              <a:buClr>
                <a:srgbClr val="BF362B"/>
              </a:buClr>
              <a:buFontTx/>
              <a:buChar char="o"/>
              <a:defRPr/>
            </a:pPr>
            <a:r>
              <a:rPr lang="en-US" sz="3200" dirty="0" smtClean="0">
                <a:ea typeface="+mn-ea"/>
              </a:rPr>
              <a:t>The role </a:t>
            </a:r>
            <a:r>
              <a:rPr lang="en-US" sz="3200" dirty="0" smtClean="0">
                <a:solidFill>
                  <a:srgbClr val="FF0000"/>
                </a:solidFill>
                <a:ea typeface="+mn-ea"/>
              </a:rPr>
              <a:t>of Ministry of Education </a:t>
            </a:r>
            <a:r>
              <a:rPr lang="en-US" sz="3200" dirty="0" smtClean="0">
                <a:ea typeface="+mn-ea"/>
              </a:rPr>
              <a:t>in School Heath.</a:t>
            </a:r>
          </a:p>
          <a:p>
            <a:pPr marL="274320" indent="-274320" algn="l" rtl="0" eaLnBrk="1" fontAlgn="auto" hangingPunct="1">
              <a:lnSpc>
                <a:spcPct val="90000"/>
              </a:lnSpc>
              <a:spcAft>
                <a:spcPts val="0"/>
              </a:spcAft>
              <a:buClr>
                <a:srgbClr val="BF362B"/>
              </a:buClr>
              <a:buFontTx/>
              <a:buChar char="o"/>
              <a:defRPr/>
            </a:pPr>
            <a:r>
              <a:rPr lang="en-US" sz="3200" dirty="0" smtClean="0">
                <a:ea typeface="+mn-ea"/>
              </a:rPr>
              <a:t>The </a:t>
            </a:r>
            <a:r>
              <a:rPr lang="en-US" sz="3200" dirty="0" smtClean="0">
                <a:solidFill>
                  <a:srgbClr val="FF0000"/>
                </a:solidFill>
                <a:ea typeface="+mn-ea"/>
              </a:rPr>
              <a:t>social sector </a:t>
            </a:r>
            <a:r>
              <a:rPr lang="en-US" sz="3200" dirty="0" smtClean="0">
                <a:ea typeface="+mn-ea"/>
              </a:rPr>
              <a:t>could play a role in controlling the social determinants behind health problems (e.g. divorce, violence, illiteracy, unemployment)</a:t>
            </a:r>
          </a:p>
        </p:txBody>
      </p:sp>
      <p:sp>
        <p:nvSpPr>
          <p:cNvPr id="4" name="Slide Number Placeholder 3"/>
          <p:cNvSpPr>
            <a:spLocks noGrp="1"/>
          </p:cNvSpPr>
          <p:nvPr>
            <p:ph type="sldNum" sz="quarter" idx="12"/>
          </p:nvPr>
        </p:nvSpPr>
        <p:spPr/>
        <p:txBody>
          <a:bodyPr/>
          <a:lstStyle/>
          <a:p>
            <a:pPr>
              <a:defRPr/>
            </a:pPr>
            <a:fld id="{4390A859-B19C-4431-83E7-7DB33FB64D5B}" type="slidenum">
              <a:rPr lang="ar-SA"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685800"/>
            <a:ext cx="7477125" cy="915988"/>
          </a:xfrm>
        </p:spPr>
        <p:txBody>
          <a:bodyPr>
            <a:normAutofit/>
          </a:bodyPr>
          <a:lstStyle/>
          <a:p>
            <a:pPr rtl="0" eaLnBrk="1" hangingPunct="1">
              <a:defRPr/>
            </a:pPr>
            <a:r>
              <a:rPr lang="en-US" b="1" smtClean="0">
                <a:solidFill>
                  <a:schemeClr val="accent1"/>
                </a:solidFill>
                <a:effectLst>
                  <a:outerShdw blurRad="38100" dist="38100" dir="2700000" algn="tl">
                    <a:srgbClr val="C0C0C0"/>
                  </a:outerShdw>
                </a:effectLst>
                <a:cs typeface="Traditional Arabic" pitchFamily="18" charset="-78"/>
              </a:rPr>
              <a:t>Team approach</a:t>
            </a:r>
            <a:r>
              <a:rPr lang="en-US" smtClean="0">
                <a:cs typeface="Traditional Arabic" pitchFamily="18" charset="-78"/>
              </a:rPr>
              <a:t> </a:t>
            </a:r>
          </a:p>
        </p:txBody>
      </p:sp>
      <p:sp>
        <p:nvSpPr>
          <p:cNvPr id="27651" name="Rectangle 3"/>
          <p:cNvSpPr>
            <a:spLocks noGrp="1" noChangeArrowheads="1"/>
          </p:cNvSpPr>
          <p:nvPr>
            <p:ph idx="1"/>
          </p:nvPr>
        </p:nvSpPr>
        <p:spPr>
          <a:xfrm>
            <a:off x="381000" y="1676400"/>
            <a:ext cx="8458200" cy="4953000"/>
          </a:xfrm>
        </p:spPr>
        <p:txBody>
          <a:bodyPr>
            <a:noAutofit/>
          </a:bodyPr>
          <a:lstStyle/>
          <a:p>
            <a:pPr algn="l" rtl="0" eaLnBrk="1" hangingPunct="1">
              <a:lnSpc>
                <a:spcPct val="90000"/>
              </a:lnSpc>
              <a:defRPr/>
            </a:pPr>
            <a:r>
              <a:rPr lang="en-US" sz="3600" smtClean="0">
                <a:effectLst>
                  <a:outerShdw blurRad="38100" dist="38100" dir="2700000" algn="tl">
                    <a:srgbClr val="C0C0C0"/>
                  </a:outerShdw>
                </a:effectLst>
                <a:cs typeface="Majalla UI"/>
              </a:rPr>
              <a:t>PHC needs a variety of personnel mainly medical, paramedical and non medical</a:t>
            </a:r>
          </a:p>
          <a:p>
            <a:pPr algn="l" rtl="0" eaLnBrk="1" hangingPunct="1">
              <a:lnSpc>
                <a:spcPct val="90000"/>
              </a:lnSpc>
              <a:buFontTx/>
              <a:buNone/>
              <a:defRPr/>
            </a:pPr>
            <a:endParaRPr lang="en-US" sz="1000" smtClean="0">
              <a:effectLst>
                <a:outerShdw blurRad="38100" dist="38100" dir="2700000" algn="tl">
                  <a:srgbClr val="C0C0C0"/>
                </a:outerShdw>
              </a:effectLst>
              <a:cs typeface="Majalla UI"/>
            </a:endParaRPr>
          </a:p>
          <a:p>
            <a:pPr algn="l" rtl="0" eaLnBrk="1" hangingPunct="1">
              <a:lnSpc>
                <a:spcPct val="90000"/>
              </a:lnSpc>
              <a:defRPr/>
            </a:pPr>
            <a:r>
              <a:rPr lang="en-US" sz="3600" b="1" smtClean="0">
                <a:solidFill>
                  <a:srgbClr val="CC0000"/>
                </a:solidFill>
                <a:effectLst>
                  <a:outerShdw blurRad="38100" dist="38100" dir="2700000" algn="tl">
                    <a:srgbClr val="C0C0C0"/>
                  </a:outerShdw>
                </a:effectLst>
                <a:cs typeface="Majalla UI"/>
              </a:rPr>
              <a:t>The team is</a:t>
            </a:r>
            <a:r>
              <a:rPr lang="en-US" sz="3600" smtClean="0">
                <a:effectLst>
                  <a:outerShdw blurRad="38100" dist="38100" dir="2700000" algn="tl">
                    <a:srgbClr val="C0C0C0"/>
                  </a:outerShdw>
                </a:effectLst>
                <a:cs typeface="Majalla UI"/>
              </a:rPr>
              <a:t> a group of persons with different levels of knowledge, experience and skills who work together to provide comprehensive services to the individuals, families and community.</a:t>
            </a:r>
          </a:p>
        </p:txBody>
      </p:sp>
      <p:sp>
        <p:nvSpPr>
          <p:cNvPr id="4" name="Slide Number Placeholder 3"/>
          <p:cNvSpPr>
            <a:spLocks noGrp="1"/>
          </p:cNvSpPr>
          <p:nvPr>
            <p:ph type="sldNum" sz="quarter" idx="12"/>
          </p:nvPr>
        </p:nvSpPr>
        <p:spPr/>
        <p:txBody>
          <a:bodyPr/>
          <a:lstStyle/>
          <a:p>
            <a:pPr>
              <a:defRPr/>
            </a:pPr>
            <a:fld id="{D04ACDAF-B3E7-4136-9608-F8BB429E8AE5}" type="slidenum">
              <a:rPr lang="ar-SA" smtClean="0"/>
              <a:pPr>
                <a:defRPr/>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Who provides PHC?</a:t>
            </a: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1. Medical personnel: one or more physician(s) for each </a:t>
            </a:r>
            <a:r>
              <a:rPr lang="en-GB" dirty="0" err="1" smtClean="0"/>
              <a:t>center</a:t>
            </a:r>
            <a:r>
              <a:rPr lang="en-GB" dirty="0" smtClean="0"/>
              <a:t> or unit, and a dentist in some </a:t>
            </a:r>
            <a:r>
              <a:rPr lang="en-GB" dirty="0" err="1" smtClean="0"/>
              <a:t>centers</a:t>
            </a:r>
            <a:r>
              <a:rPr lang="en-GB" dirty="0" smtClean="0"/>
              <a:t>.</a:t>
            </a:r>
          </a:p>
          <a:p>
            <a:r>
              <a:rPr lang="en-GB" dirty="0" smtClean="0"/>
              <a:t>2. Paramedical personnel: </a:t>
            </a:r>
            <a:r>
              <a:rPr lang="en-GB" dirty="0" err="1" smtClean="0"/>
              <a:t>nusrses</a:t>
            </a:r>
            <a:r>
              <a:rPr lang="en-GB" dirty="0" smtClean="0"/>
              <a:t>, nurse midwives, health visitors, and technicians.</a:t>
            </a:r>
          </a:p>
          <a:p>
            <a:r>
              <a:rPr lang="en-GB" dirty="0" smtClean="0"/>
              <a:t>3. Health related personnel: </a:t>
            </a:r>
            <a:r>
              <a:rPr lang="en-US" b="1" dirty="0" smtClean="0">
                <a:effectLst>
                  <a:outerShdw blurRad="38100" dist="38100" dir="2700000" algn="tl">
                    <a:srgbClr val="C0C0C0"/>
                  </a:outerShdw>
                </a:effectLst>
                <a:cs typeface="Majalla UI"/>
              </a:rPr>
              <a:t>Persons </a:t>
            </a:r>
            <a:r>
              <a:rPr lang="en-US" b="1" dirty="0">
                <a:effectLst>
                  <a:outerShdw blurRad="38100" dist="38100" dir="2700000" algn="tl">
                    <a:srgbClr val="C0C0C0"/>
                  </a:outerShdw>
                </a:effectLst>
                <a:cs typeface="Majalla UI"/>
              </a:rPr>
              <a:t>from </a:t>
            </a:r>
            <a:r>
              <a:rPr lang="en-US" b="1" dirty="0">
                <a:solidFill>
                  <a:srgbClr val="CC0000"/>
                </a:solidFill>
                <a:effectLst>
                  <a:outerShdw blurRad="38100" dist="38100" dir="2700000" algn="tl">
                    <a:srgbClr val="C0C0C0"/>
                  </a:outerShdw>
                </a:effectLst>
                <a:cs typeface="Majalla UI"/>
              </a:rPr>
              <a:t>health related sectors</a:t>
            </a:r>
            <a:r>
              <a:rPr lang="en-US" b="1" dirty="0">
                <a:effectLst>
                  <a:outerShdw blurRad="38100" dist="38100" dir="2700000" algn="tl">
                    <a:srgbClr val="C0C0C0"/>
                  </a:outerShdw>
                </a:effectLst>
                <a:cs typeface="Majalla UI"/>
              </a:rPr>
              <a:t> </a:t>
            </a:r>
            <a:r>
              <a:rPr lang="en-US" dirty="0">
                <a:effectLst>
                  <a:outerShdw blurRad="38100" dist="38100" dir="2700000" algn="tl">
                    <a:srgbClr val="C0C0C0"/>
                  </a:outerShdw>
                </a:effectLst>
                <a:cs typeface="Majalla UI"/>
              </a:rPr>
              <a:t>available in the catchment area of the PHC center (agriculture, municipality, school…</a:t>
            </a:r>
            <a:r>
              <a:rPr lang="en-US" dirty="0" err="1">
                <a:effectLst>
                  <a:outerShdw blurRad="38100" dist="38100" dir="2700000" algn="tl">
                    <a:srgbClr val="C0C0C0"/>
                  </a:outerShdw>
                </a:effectLst>
                <a:cs typeface="Majalla UI"/>
              </a:rPr>
              <a:t>etc</a:t>
            </a:r>
            <a:r>
              <a:rPr lang="en-US" dirty="0" smtClean="0">
                <a:effectLst>
                  <a:outerShdw blurRad="38100" dist="38100" dir="2700000" algn="tl">
                    <a:srgbClr val="C0C0C0"/>
                  </a:outerShdw>
                </a:effectLst>
                <a:cs typeface="Majalla UI"/>
              </a:rPr>
              <a:t>), </a:t>
            </a:r>
            <a:r>
              <a:rPr lang="en-GB" dirty="0"/>
              <a:t>social workers, sanitarians, food </a:t>
            </a:r>
            <a:r>
              <a:rPr lang="en-GB" dirty="0" smtClean="0"/>
              <a:t>inspectors.</a:t>
            </a:r>
            <a:endParaRPr lang="en-US" dirty="0">
              <a:effectLst>
                <a:outerShdw blurRad="38100" dist="38100" dir="2700000" algn="tl">
                  <a:srgbClr val="C0C0C0"/>
                </a:outerShdw>
              </a:effectLst>
            </a:endParaRPr>
          </a:p>
          <a:p>
            <a:r>
              <a:rPr lang="en-US" dirty="0" smtClean="0">
                <a:cs typeface="Majalla UI"/>
              </a:rPr>
              <a:t>4. </a:t>
            </a:r>
            <a:r>
              <a:rPr lang="en-US" b="1" dirty="0" smtClean="0">
                <a:solidFill>
                  <a:srgbClr val="CC0000"/>
                </a:solidFill>
                <a:effectLst>
                  <a:outerShdw blurRad="38100" dist="38100" dir="2700000" algn="tl">
                    <a:srgbClr val="C0C0C0"/>
                  </a:outerShdw>
                </a:effectLst>
                <a:cs typeface="Majalla UI"/>
              </a:rPr>
              <a:t>Community </a:t>
            </a:r>
            <a:r>
              <a:rPr lang="en-US" b="1" dirty="0">
                <a:solidFill>
                  <a:srgbClr val="CC0000"/>
                </a:solidFill>
                <a:effectLst>
                  <a:outerShdw blurRad="38100" dist="38100" dir="2700000" algn="tl">
                    <a:srgbClr val="C0C0C0"/>
                  </a:outerShdw>
                </a:effectLst>
                <a:cs typeface="Majalla UI"/>
              </a:rPr>
              <a:t>members</a:t>
            </a:r>
            <a:r>
              <a:rPr lang="en-US" b="1" dirty="0">
                <a:effectLst>
                  <a:outerShdw blurRad="38100" dist="38100" dir="2700000" algn="tl">
                    <a:srgbClr val="C0C0C0"/>
                  </a:outerShdw>
                </a:effectLst>
                <a:cs typeface="Majalla UI"/>
              </a:rPr>
              <a:t> </a:t>
            </a:r>
            <a:r>
              <a:rPr lang="en-US" dirty="0">
                <a:effectLst>
                  <a:outerShdw blurRad="38100" dist="38100" dir="2700000" algn="tl">
                    <a:srgbClr val="C0C0C0"/>
                  </a:outerShdw>
                </a:effectLst>
                <a:cs typeface="Majalla UI"/>
              </a:rPr>
              <a:t>including religious leaders, school teachers and social workers..</a:t>
            </a:r>
          </a:p>
          <a:p>
            <a:endParaRPr lang="en-GB" dirty="0"/>
          </a:p>
        </p:txBody>
      </p:sp>
    </p:spTree>
    <p:extLst>
      <p:ext uri="{BB962C8B-B14F-4D97-AF65-F5344CB8AC3E}">
        <p14:creationId xmlns:p14="http://schemas.microsoft.com/office/powerpoint/2010/main" val="27200087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381000"/>
            <a:ext cx="7477125" cy="839788"/>
          </a:xfrm>
        </p:spPr>
        <p:txBody>
          <a:bodyPr>
            <a:normAutofit/>
          </a:bodyPr>
          <a:lstStyle/>
          <a:p>
            <a:pPr rtl="0" eaLnBrk="1" hangingPunct="1">
              <a:defRPr/>
            </a:pPr>
            <a:r>
              <a:rPr lang="en-US" sz="3600" b="1" i="1" smtClean="0">
                <a:solidFill>
                  <a:schemeClr val="accent1"/>
                </a:solidFill>
                <a:effectLst>
                  <a:outerShdw blurRad="38100" dist="38100" dir="2700000" algn="tl">
                    <a:srgbClr val="C0C0C0"/>
                  </a:outerShdw>
                </a:effectLst>
                <a:cs typeface="Traditional Arabic" pitchFamily="18" charset="-78"/>
              </a:rPr>
              <a:t>Elements of PHC</a:t>
            </a:r>
          </a:p>
        </p:txBody>
      </p:sp>
      <p:sp>
        <p:nvSpPr>
          <p:cNvPr id="14339" name="Rectangle 3"/>
          <p:cNvSpPr>
            <a:spLocks noGrp="1" noChangeArrowheads="1"/>
          </p:cNvSpPr>
          <p:nvPr>
            <p:ph idx="1"/>
          </p:nvPr>
        </p:nvSpPr>
        <p:spPr>
          <a:xfrm>
            <a:off x="263525" y="1295400"/>
            <a:ext cx="8651875" cy="5334000"/>
          </a:xfrm>
        </p:spPr>
        <p:txBody>
          <a:bodyPr>
            <a:noAutofit/>
          </a:bodyPr>
          <a:lstStyle/>
          <a:p>
            <a:pPr marL="609600" indent="-609600" algn="l" rtl="0" eaLnBrk="1" hangingPunct="1">
              <a:lnSpc>
                <a:spcPct val="80000"/>
              </a:lnSpc>
              <a:buClr>
                <a:srgbClr val="C00000"/>
              </a:buClr>
              <a:defRPr/>
            </a:pPr>
            <a:r>
              <a:rPr lang="en-US" sz="3200" b="1" smtClean="0">
                <a:solidFill>
                  <a:srgbClr val="CC0000"/>
                </a:solidFill>
                <a:effectLst>
                  <a:outerShdw blurRad="38100" dist="38100" dir="2700000" algn="tl">
                    <a:srgbClr val="C0C0C0"/>
                  </a:outerShdw>
                </a:effectLst>
                <a:cs typeface="Majalla UI"/>
              </a:rPr>
              <a:t>Preventive:</a:t>
            </a:r>
          </a:p>
          <a:p>
            <a:pPr marL="609600" indent="-609600" algn="l" rtl="0" eaLnBrk="1" hangingPunct="1">
              <a:lnSpc>
                <a:spcPct val="80000"/>
              </a:lnSpc>
              <a:buClr>
                <a:schemeClr val="tx1"/>
              </a:buClr>
              <a:buSzPct val="120000"/>
              <a:buFontTx/>
              <a:buAutoNum type="arabicPeriod"/>
              <a:defRPr/>
            </a:pPr>
            <a:r>
              <a:rPr lang="en-US" sz="3200" smtClean="0">
                <a:effectLst>
                  <a:outerShdw blurRad="38100" dist="38100" dir="2700000" algn="tl">
                    <a:srgbClr val="C0C0C0"/>
                  </a:outerShdw>
                </a:effectLst>
                <a:cs typeface="Majalla UI"/>
              </a:rPr>
              <a:t>Heath education regarding preventing health problems and preventive and control measures.</a:t>
            </a:r>
          </a:p>
          <a:p>
            <a:pPr marL="609600" indent="-609600" algn="l" rtl="0" eaLnBrk="1" hangingPunct="1">
              <a:lnSpc>
                <a:spcPct val="80000"/>
              </a:lnSpc>
              <a:buClr>
                <a:schemeClr val="tx1"/>
              </a:buClr>
              <a:buSzPct val="120000"/>
              <a:buFontTx/>
              <a:buAutoNum type="arabicPeriod"/>
              <a:defRPr/>
            </a:pPr>
            <a:r>
              <a:rPr lang="en-US" sz="3200" smtClean="0">
                <a:effectLst>
                  <a:outerShdw blurRad="38100" dist="38100" dir="2700000" algn="tl">
                    <a:srgbClr val="C0C0C0"/>
                  </a:outerShdw>
                </a:effectLst>
                <a:cs typeface="Majalla UI"/>
              </a:rPr>
              <a:t>Promotion of food supply and proper nutrition.</a:t>
            </a:r>
          </a:p>
          <a:p>
            <a:pPr marL="609600" indent="-609600" algn="l" rtl="0" eaLnBrk="1" hangingPunct="1">
              <a:lnSpc>
                <a:spcPct val="80000"/>
              </a:lnSpc>
              <a:buClr>
                <a:schemeClr val="tx1"/>
              </a:buClr>
              <a:buSzPct val="120000"/>
              <a:buFontTx/>
              <a:buAutoNum type="arabicPeriod"/>
              <a:defRPr/>
            </a:pPr>
            <a:r>
              <a:rPr lang="en-US" sz="3200" smtClean="0">
                <a:effectLst>
                  <a:outerShdw blurRad="38100" dist="38100" dir="2700000" algn="tl">
                    <a:srgbClr val="C0C0C0"/>
                  </a:outerShdw>
                </a:effectLst>
                <a:cs typeface="Majalla UI"/>
              </a:rPr>
              <a:t>Provision of comprehensive maternal and child heath services and family planning.</a:t>
            </a:r>
          </a:p>
          <a:p>
            <a:pPr marL="609600" indent="-609600" algn="l" rtl="0" eaLnBrk="1" hangingPunct="1">
              <a:lnSpc>
                <a:spcPct val="80000"/>
              </a:lnSpc>
              <a:buClr>
                <a:schemeClr val="tx1"/>
              </a:buClr>
              <a:buSzPct val="120000"/>
              <a:buFontTx/>
              <a:buAutoNum type="arabicPeriod"/>
              <a:defRPr/>
            </a:pPr>
            <a:r>
              <a:rPr lang="en-US" sz="3200" smtClean="0">
                <a:effectLst>
                  <a:outerShdw blurRad="38100" dist="38100" dir="2700000" algn="tl">
                    <a:srgbClr val="C0C0C0"/>
                  </a:outerShdw>
                </a:effectLst>
                <a:cs typeface="Majalla UI"/>
              </a:rPr>
              <a:t>Immunization of children.</a:t>
            </a:r>
          </a:p>
          <a:p>
            <a:pPr marL="609600" indent="-609600" algn="l" rtl="0" eaLnBrk="1" hangingPunct="1">
              <a:lnSpc>
                <a:spcPct val="80000"/>
              </a:lnSpc>
              <a:buClr>
                <a:schemeClr val="tx1"/>
              </a:buClr>
              <a:buSzPct val="120000"/>
              <a:buFontTx/>
              <a:buAutoNum type="arabicPeriod"/>
              <a:defRPr/>
            </a:pPr>
            <a:r>
              <a:rPr lang="en-US" sz="3200" smtClean="0">
                <a:effectLst>
                  <a:outerShdw blurRad="38100" dist="38100" dir="2700000" algn="tl">
                    <a:srgbClr val="C0C0C0"/>
                  </a:outerShdw>
                </a:effectLst>
                <a:cs typeface="Majalla UI"/>
              </a:rPr>
              <a:t>Environmental sanitation.</a:t>
            </a:r>
          </a:p>
          <a:p>
            <a:pPr marL="609600" indent="-609600" algn="l" rtl="0" eaLnBrk="1" hangingPunct="1">
              <a:lnSpc>
                <a:spcPct val="80000"/>
              </a:lnSpc>
              <a:buClr>
                <a:schemeClr val="tx1"/>
              </a:buClr>
              <a:buSzPct val="120000"/>
              <a:buFontTx/>
              <a:buAutoNum type="arabicPeriod"/>
              <a:defRPr/>
            </a:pPr>
            <a:r>
              <a:rPr lang="en-US" sz="3200" smtClean="0">
                <a:effectLst>
                  <a:outerShdw blurRad="38100" dist="38100" dir="2700000" algn="tl">
                    <a:srgbClr val="C0C0C0"/>
                  </a:outerShdw>
                </a:effectLst>
                <a:cs typeface="Majalla UI"/>
              </a:rPr>
              <a:t>Prevention and control of communicable locally endemic diseases.</a:t>
            </a:r>
          </a:p>
        </p:txBody>
      </p:sp>
      <p:sp>
        <p:nvSpPr>
          <p:cNvPr id="4" name="Slide Number Placeholder 3"/>
          <p:cNvSpPr>
            <a:spLocks noGrp="1"/>
          </p:cNvSpPr>
          <p:nvPr>
            <p:ph type="sldNum" sz="quarter" idx="12"/>
          </p:nvPr>
        </p:nvSpPr>
        <p:spPr/>
        <p:txBody>
          <a:bodyPr/>
          <a:lstStyle/>
          <a:p>
            <a:pPr>
              <a:defRPr/>
            </a:pPr>
            <a:fld id="{FFED7008-7A7F-4728-B418-1B8CCB2E2CFF}" type="slidenum">
              <a:rPr lang="ar-SA" smtClean="0"/>
              <a:pPr>
                <a:defRPr/>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477125" cy="839788"/>
          </a:xfrm>
        </p:spPr>
        <p:txBody>
          <a:bodyPr>
            <a:normAutofit/>
          </a:bodyPr>
          <a:lstStyle/>
          <a:p>
            <a:pPr rtl="0" eaLnBrk="1" hangingPunct="1">
              <a:defRPr/>
            </a:pPr>
            <a:r>
              <a:rPr lang="en-US" sz="3600" b="1" i="1" smtClean="0">
                <a:solidFill>
                  <a:schemeClr val="accent1"/>
                </a:solidFill>
                <a:effectLst>
                  <a:outerShdw blurRad="38100" dist="38100" dir="2700000" algn="tl">
                    <a:srgbClr val="C0C0C0"/>
                  </a:outerShdw>
                </a:effectLst>
                <a:cs typeface="Traditional Arabic" pitchFamily="18" charset="-78"/>
              </a:rPr>
              <a:t>Elements of PHC</a:t>
            </a:r>
            <a:endParaRPr lang="ar-EG" sz="3600" smtClean="0">
              <a:solidFill>
                <a:schemeClr val="accent1"/>
              </a:solidFill>
            </a:endParaRPr>
          </a:p>
        </p:txBody>
      </p:sp>
      <p:sp>
        <p:nvSpPr>
          <p:cNvPr id="3" name="Content Placeholder 2"/>
          <p:cNvSpPr>
            <a:spLocks noGrp="1"/>
          </p:cNvSpPr>
          <p:nvPr>
            <p:ph idx="1"/>
          </p:nvPr>
        </p:nvSpPr>
        <p:spPr>
          <a:xfrm>
            <a:off x="304800" y="1295400"/>
            <a:ext cx="8610600" cy="5334000"/>
          </a:xfrm>
        </p:spPr>
        <p:txBody>
          <a:bodyPr>
            <a:normAutofit/>
          </a:bodyPr>
          <a:lstStyle/>
          <a:p>
            <a:pPr marL="609600" indent="-609600" algn="l" rtl="0" eaLnBrk="1" hangingPunct="1">
              <a:lnSpc>
                <a:spcPct val="70000"/>
              </a:lnSpc>
              <a:buClr>
                <a:srgbClr val="CC0000"/>
              </a:buClr>
              <a:buFont typeface="Wingdings 2" pitchFamily="18" charset="2"/>
              <a:buChar char=""/>
              <a:defRPr/>
            </a:pPr>
            <a:r>
              <a:rPr lang="en-US" sz="3200" b="1" smtClean="0">
                <a:solidFill>
                  <a:srgbClr val="CC0000"/>
                </a:solidFill>
                <a:effectLst>
                  <a:outerShdw blurRad="38100" dist="38100" dir="2700000" algn="tl">
                    <a:srgbClr val="C0C0C0"/>
                  </a:outerShdw>
                </a:effectLst>
                <a:cs typeface="Majalla UI"/>
              </a:rPr>
              <a:t>Curative:</a:t>
            </a:r>
          </a:p>
          <a:p>
            <a:pPr marL="609600" indent="-609600" algn="l" rtl="0" eaLnBrk="1" hangingPunct="1">
              <a:lnSpc>
                <a:spcPct val="70000"/>
              </a:lnSpc>
              <a:buClr>
                <a:schemeClr val="tx1"/>
              </a:buClr>
              <a:buSzPct val="120000"/>
              <a:buFontTx/>
              <a:buAutoNum type="arabicPeriod"/>
              <a:defRPr/>
            </a:pPr>
            <a:r>
              <a:rPr lang="en-US" sz="3200" smtClean="0">
                <a:effectLst>
                  <a:outerShdw blurRad="38100" dist="38100" dir="2700000" algn="tl">
                    <a:srgbClr val="C0C0C0"/>
                  </a:outerShdw>
                </a:effectLst>
                <a:cs typeface="Majalla UI"/>
              </a:rPr>
              <a:t>Treatment of common diseases and injuries</a:t>
            </a:r>
          </a:p>
          <a:p>
            <a:pPr marL="609600" indent="-609600" algn="l" rtl="0" eaLnBrk="1" hangingPunct="1">
              <a:lnSpc>
                <a:spcPct val="70000"/>
              </a:lnSpc>
              <a:buClr>
                <a:schemeClr val="tx1"/>
              </a:buClr>
              <a:buSzPct val="120000"/>
              <a:buFontTx/>
              <a:buAutoNum type="arabicPeriod"/>
              <a:defRPr/>
            </a:pPr>
            <a:r>
              <a:rPr lang="en-US" sz="3200" smtClean="0">
                <a:effectLst>
                  <a:outerShdw blurRad="38100" dist="38100" dir="2700000" algn="tl">
                    <a:srgbClr val="C0C0C0"/>
                  </a:outerShdw>
                </a:effectLst>
                <a:cs typeface="Majalla UI"/>
              </a:rPr>
              <a:t>Provision of adequate drugs.</a:t>
            </a:r>
          </a:p>
          <a:p>
            <a:pPr marL="609600" indent="-609600" algn="l" rtl="0" eaLnBrk="1" hangingPunct="1">
              <a:lnSpc>
                <a:spcPct val="70000"/>
              </a:lnSpc>
              <a:buFontTx/>
              <a:buNone/>
              <a:defRPr/>
            </a:pPr>
            <a:endParaRPr lang="en-US" sz="1000" b="1" smtClean="0">
              <a:effectLst>
                <a:outerShdw blurRad="38100" dist="38100" dir="2700000" algn="tl">
                  <a:srgbClr val="C0C0C0"/>
                </a:outerShdw>
              </a:effectLst>
              <a:cs typeface="Majalla UI"/>
            </a:endParaRPr>
          </a:p>
          <a:p>
            <a:pPr marL="609600" indent="-609600" algn="l" rtl="0" eaLnBrk="1" hangingPunct="1">
              <a:lnSpc>
                <a:spcPct val="70000"/>
              </a:lnSpc>
              <a:buFontTx/>
              <a:buNone/>
              <a:defRPr/>
            </a:pPr>
            <a:r>
              <a:rPr lang="en-US" sz="3200" b="1" smtClean="0">
                <a:solidFill>
                  <a:srgbClr val="FF0000"/>
                </a:solidFill>
                <a:effectLst>
                  <a:outerShdw blurRad="38100" dist="38100" dir="2700000" algn="tl">
                    <a:srgbClr val="C0C0C0"/>
                  </a:outerShdw>
                </a:effectLst>
                <a:cs typeface="Majalla UI"/>
              </a:rPr>
              <a:t>Significant health gains achieved since the introduction of PHC.</a:t>
            </a:r>
          </a:p>
          <a:p>
            <a:pPr marL="609600" indent="-609600" algn="l" rtl="0" eaLnBrk="1" hangingPunct="1">
              <a:lnSpc>
                <a:spcPct val="70000"/>
              </a:lnSpc>
              <a:buClr>
                <a:srgbClr val="36CAB1"/>
              </a:buClr>
              <a:buFont typeface="Wingdings" pitchFamily="2" charset="2"/>
              <a:buChar char="Ø"/>
              <a:defRPr/>
            </a:pPr>
            <a:r>
              <a:rPr lang="en-US" sz="3200" smtClean="0">
                <a:effectLst>
                  <a:outerShdw blurRad="38100" dist="38100" dir="2700000" algn="tl">
                    <a:srgbClr val="C0C0C0"/>
                  </a:outerShdw>
                </a:effectLst>
                <a:cs typeface="Majalla UI"/>
              </a:rPr>
              <a:t>Decrease both infant and under five mortality.</a:t>
            </a:r>
          </a:p>
          <a:p>
            <a:pPr marL="609600" indent="-609600" algn="l" rtl="0" eaLnBrk="1" hangingPunct="1">
              <a:lnSpc>
                <a:spcPct val="70000"/>
              </a:lnSpc>
              <a:buClr>
                <a:srgbClr val="36CAB1"/>
              </a:buClr>
              <a:buFont typeface="Wingdings" pitchFamily="2" charset="2"/>
              <a:buChar char="Ø"/>
              <a:defRPr/>
            </a:pPr>
            <a:r>
              <a:rPr lang="en-US" sz="3200" smtClean="0">
                <a:effectLst>
                  <a:outerShdw blurRad="38100" dist="38100" dir="2700000" algn="tl">
                    <a:srgbClr val="C0C0C0"/>
                  </a:outerShdw>
                </a:effectLst>
                <a:cs typeface="Majalla UI"/>
              </a:rPr>
              <a:t>Increase life expectancy for males and females.</a:t>
            </a:r>
          </a:p>
          <a:p>
            <a:pPr marL="609600" indent="-609600" algn="l" rtl="0" eaLnBrk="1" hangingPunct="1">
              <a:lnSpc>
                <a:spcPct val="70000"/>
              </a:lnSpc>
              <a:buClr>
                <a:srgbClr val="36CAB1"/>
              </a:buClr>
              <a:buFont typeface="Wingdings" pitchFamily="2" charset="2"/>
              <a:buChar char="Ø"/>
              <a:defRPr/>
            </a:pPr>
            <a:r>
              <a:rPr lang="en-US" sz="3200" smtClean="0">
                <a:effectLst>
                  <a:outerShdw blurRad="38100" dist="38100" dir="2700000" algn="tl">
                    <a:srgbClr val="C0C0C0"/>
                  </a:outerShdw>
                </a:effectLst>
                <a:cs typeface="Majalla UI"/>
              </a:rPr>
              <a:t>Increase vaccination coverage.</a:t>
            </a:r>
          </a:p>
          <a:p>
            <a:pPr marL="609600" indent="-609600" algn="l" rtl="0" eaLnBrk="1" hangingPunct="1">
              <a:lnSpc>
                <a:spcPct val="70000"/>
              </a:lnSpc>
              <a:buClr>
                <a:srgbClr val="36CAB1"/>
              </a:buClr>
              <a:buFont typeface="Wingdings" pitchFamily="2" charset="2"/>
              <a:buChar char="Ø"/>
              <a:defRPr/>
            </a:pPr>
            <a:r>
              <a:rPr lang="en-US" sz="3200" smtClean="0">
                <a:effectLst>
                  <a:outerShdw blurRad="38100" dist="38100" dir="2700000" algn="tl">
                    <a:srgbClr val="C0C0C0"/>
                  </a:outerShdw>
                </a:effectLst>
                <a:cs typeface="Majalla UI"/>
              </a:rPr>
              <a:t>Slight improvement in the environmental conditions.</a:t>
            </a:r>
            <a:endParaRPr lang="ar-EG" sz="3200" smtClean="0"/>
          </a:p>
        </p:txBody>
      </p:sp>
      <p:sp>
        <p:nvSpPr>
          <p:cNvPr id="4" name="Slide Number Placeholder 3"/>
          <p:cNvSpPr>
            <a:spLocks noGrp="1"/>
          </p:cNvSpPr>
          <p:nvPr>
            <p:ph type="sldNum" sz="quarter" idx="12"/>
          </p:nvPr>
        </p:nvSpPr>
        <p:spPr/>
        <p:txBody>
          <a:bodyPr/>
          <a:lstStyle/>
          <a:p>
            <a:pPr>
              <a:defRPr/>
            </a:pPr>
            <a:fld id="{DA46682C-B66B-4AA3-9A82-6C8A32E0291F}" type="slidenum">
              <a:rPr lang="ar-SA" smtClean="0"/>
              <a:pPr>
                <a:defRPr/>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FF0000"/>
                </a:solidFill>
                <a:effectLst>
                  <a:outerShdw blurRad="38100" dist="38100" dir="2700000" algn="tl">
                    <a:srgbClr val="000000">
                      <a:alpha val="43137"/>
                    </a:srgbClr>
                  </a:outerShdw>
                </a:effectLst>
              </a:rPr>
              <a:t>THANK YOU</a:t>
            </a:r>
            <a:endParaRPr lang="en-GB" b="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endParaRPr lang="en-GB" dirty="0"/>
          </a:p>
        </p:txBody>
      </p:sp>
      <p:sp>
        <p:nvSpPr>
          <p:cNvPr id="25602" name="AutoShape 2" descr="Image result for health for all"/>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25604" name="AutoShape 4" descr="Image result for health for all"/>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25606" name="Picture 6" descr="Image result for health for all"/>
          <p:cNvPicPr>
            <a:picLocks noChangeAspect="1" noChangeArrowheads="1"/>
          </p:cNvPicPr>
          <p:nvPr/>
        </p:nvPicPr>
        <p:blipFill>
          <a:blip r:embed="rId2"/>
          <a:srcRect/>
          <a:stretch>
            <a:fillRect/>
          </a:stretch>
        </p:blipFill>
        <p:spPr bwMode="auto">
          <a:xfrm>
            <a:off x="500034" y="1508292"/>
            <a:ext cx="8358245" cy="4206724"/>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Concept</a:t>
            </a:r>
            <a:endParaRPr lang="en-US"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 name="Content Placeholder 2"/>
          <p:cNvSpPr>
            <a:spLocks noGrp="1"/>
          </p:cNvSpPr>
          <p:nvPr>
            <p:ph idx="1"/>
          </p:nvPr>
        </p:nvSpPr>
        <p:spPr/>
        <p:txBody>
          <a:bodyPr>
            <a:normAutofit lnSpcReduction="10000"/>
          </a:bodyPr>
          <a:lstStyle/>
          <a:p>
            <a:r>
              <a:rPr lang="en-GB" dirty="0" smtClean="0">
                <a:solidFill>
                  <a:srgbClr val="FF0000"/>
                </a:solidFill>
              </a:rPr>
              <a:t>“Essential </a:t>
            </a:r>
            <a:r>
              <a:rPr lang="en-GB" dirty="0">
                <a:solidFill>
                  <a:srgbClr val="FF0000"/>
                </a:solidFill>
              </a:rPr>
              <a:t>health care </a:t>
            </a:r>
            <a:r>
              <a:rPr lang="en-GB" dirty="0"/>
              <a:t>based on </a:t>
            </a:r>
            <a:r>
              <a:rPr lang="en-GB" dirty="0">
                <a:solidFill>
                  <a:srgbClr val="FF0000"/>
                </a:solidFill>
              </a:rPr>
              <a:t>scientifically</a:t>
            </a:r>
            <a:r>
              <a:rPr lang="en-GB" dirty="0"/>
              <a:t> sound and </a:t>
            </a:r>
            <a:r>
              <a:rPr lang="en-GB" dirty="0">
                <a:solidFill>
                  <a:srgbClr val="FF0000"/>
                </a:solidFill>
              </a:rPr>
              <a:t>socially acceptable </a:t>
            </a:r>
            <a:r>
              <a:rPr lang="en-GB" dirty="0"/>
              <a:t>methods, universally </a:t>
            </a:r>
            <a:r>
              <a:rPr lang="en-GB" dirty="0">
                <a:solidFill>
                  <a:srgbClr val="FF0000"/>
                </a:solidFill>
              </a:rPr>
              <a:t>accessible</a:t>
            </a:r>
            <a:r>
              <a:rPr lang="en-GB" dirty="0"/>
              <a:t> to individuals and families with their </a:t>
            </a:r>
            <a:r>
              <a:rPr lang="en-GB" dirty="0">
                <a:solidFill>
                  <a:srgbClr val="FF0000"/>
                </a:solidFill>
              </a:rPr>
              <a:t>full participation </a:t>
            </a:r>
            <a:r>
              <a:rPr lang="en-GB" dirty="0"/>
              <a:t>at a </a:t>
            </a:r>
            <a:r>
              <a:rPr lang="en-GB" dirty="0">
                <a:solidFill>
                  <a:srgbClr val="FF0000"/>
                </a:solidFill>
              </a:rPr>
              <a:t>cost</a:t>
            </a:r>
            <a:r>
              <a:rPr lang="en-GB" dirty="0"/>
              <a:t> that the community and country can </a:t>
            </a:r>
            <a:r>
              <a:rPr lang="en-GB" dirty="0">
                <a:solidFill>
                  <a:srgbClr val="FF0000"/>
                </a:solidFill>
              </a:rPr>
              <a:t>afford</a:t>
            </a:r>
            <a:r>
              <a:rPr lang="en-GB" dirty="0"/>
              <a:t> in a spirit of self-reliance and </a:t>
            </a:r>
            <a:r>
              <a:rPr lang="en-GB" dirty="0" smtClean="0"/>
              <a:t>self-determination”.</a:t>
            </a:r>
          </a:p>
          <a:p>
            <a:pPr algn="r">
              <a:buNone/>
            </a:pPr>
            <a:r>
              <a:rPr lang="en-GB" dirty="0" smtClean="0"/>
              <a:t>WHO 1978</a:t>
            </a:r>
          </a:p>
          <a:p>
            <a:pPr algn="r">
              <a:buNone/>
            </a:pPr>
            <a:r>
              <a:rPr lang="en-GB" dirty="0"/>
              <a:t>The Alma-Ata </a:t>
            </a:r>
            <a:r>
              <a:rPr lang="en-GB" dirty="0" smtClean="0"/>
              <a:t>declaration</a:t>
            </a:r>
            <a:endParaRPr lang="en-GB" dirty="0"/>
          </a:p>
        </p:txBody>
      </p:sp>
      <p:sp>
        <p:nvSpPr>
          <p:cNvPr id="5" name="TextBox 4"/>
          <p:cNvSpPr txBox="1"/>
          <p:nvPr/>
        </p:nvSpPr>
        <p:spPr>
          <a:xfrm>
            <a:off x="4786314" y="6000768"/>
            <a:ext cx="3929090" cy="400110"/>
          </a:xfrm>
          <a:prstGeom prst="rect">
            <a:avLst/>
          </a:prstGeom>
          <a:solidFill>
            <a:schemeClr val="accent1">
              <a:lumMod val="20000"/>
              <a:lumOff val="80000"/>
            </a:schemeClr>
          </a:solidFill>
        </p:spPr>
        <p:txBody>
          <a:bodyPr wrap="square" rtlCol="0">
            <a:spAutoFit/>
          </a:bodyPr>
          <a:lstStyle/>
          <a:p>
            <a:pPr algn="ctr"/>
            <a:r>
              <a:rPr lang="en-GB" sz="2000" b="1" dirty="0" smtClean="0"/>
              <a:t>HEALTH FOR ALL</a:t>
            </a:r>
            <a:endParaRPr lang="en-GB" sz="2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idx="1"/>
          </p:nvPr>
        </p:nvSpPr>
        <p:spPr>
          <a:xfrm>
            <a:off x="304800" y="1143000"/>
            <a:ext cx="8305800" cy="5257800"/>
          </a:xfrm>
        </p:spPr>
        <p:txBody>
          <a:bodyPr>
            <a:normAutofit/>
          </a:bodyPr>
          <a:lstStyle/>
          <a:p>
            <a:pPr algn="l" rtl="0" eaLnBrk="1" hangingPunct="1">
              <a:buFont typeface="Wingdings 2" pitchFamily="18" charset="2"/>
              <a:buNone/>
              <a:defRPr/>
            </a:pPr>
            <a:r>
              <a:rPr lang="en-US" sz="3200" b="1" u="sng" dirty="0" smtClean="0">
                <a:solidFill>
                  <a:srgbClr val="FF0000"/>
                </a:solidFill>
                <a:effectLst>
                  <a:outerShdw blurRad="38100" dist="38100" dir="2700000" algn="tl">
                    <a:srgbClr val="C0C0C0"/>
                  </a:outerShdw>
                </a:effectLst>
                <a:cs typeface="Majalla UI"/>
              </a:rPr>
              <a:t>Essential:</a:t>
            </a:r>
            <a:endParaRPr lang="en-US" sz="3200" dirty="0" smtClean="0">
              <a:effectLst>
                <a:outerShdw blurRad="38100" dist="38100" dir="2700000" algn="tl">
                  <a:srgbClr val="C0C0C0"/>
                </a:outerShdw>
              </a:effectLst>
              <a:cs typeface="Majalla UI"/>
            </a:endParaRPr>
          </a:p>
          <a:p>
            <a:pPr algn="l" rtl="0" eaLnBrk="1" hangingPunct="1">
              <a:buFontTx/>
              <a:buNone/>
              <a:defRPr/>
            </a:pPr>
            <a:endParaRPr lang="en-US" sz="1400" dirty="0" smtClean="0">
              <a:effectLst>
                <a:outerShdw blurRad="38100" dist="38100" dir="2700000" algn="tl">
                  <a:srgbClr val="C0C0C0"/>
                </a:outerShdw>
              </a:effectLst>
              <a:cs typeface="Majalla UI"/>
            </a:endParaRPr>
          </a:p>
          <a:p>
            <a:pPr algn="l" rtl="0" eaLnBrk="1" hangingPunct="1">
              <a:buClr>
                <a:srgbClr val="36CAB1"/>
              </a:buClr>
              <a:buFont typeface="Wingdings" pitchFamily="2" charset="2"/>
              <a:buChar char="Ø"/>
              <a:defRPr/>
            </a:pPr>
            <a:r>
              <a:rPr lang="en-US" sz="3200" dirty="0" smtClean="0">
                <a:effectLst>
                  <a:outerShdw blurRad="38100" dist="38100" dir="2700000" algn="tl">
                    <a:srgbClr val="C0C0C0"/>
                  </a:outerShdw>
                </a:effectLst>
                <a:cs typeface="Majalla UI"/>
              </a:rPr>
              <a:t>It meets the </a:t>
            </a:r>
            <a:r>
              <a:rPr lang="en-US" sz="3200" b="1" dirty="0" smtClean="0">
                <a:effectLst>
                  <a:outerShdw blurRad="38100" dist="38100" dir="2700000" algn="tl">
                    <a:srgbClr val="C0C0C0"/>
                  </a:outerShdw>
                </a:effectLst>
                <a:cs typeface="Majalla UI"/>
              </a:rPr>
              <a:t>actual</a:t>
            </a:r>
            <a:r>
              <a:rPr lang="en-US" sz="3200" dirty="0" smtClean="0">
                <a:effectLst>
                  <a:outerShdw blurRad="38100" dist="38100" dir="2700000" algn="tl">
                    <a:srgbClr val="C0C0C0"/>
                  </a:outerShdw>
                </a:effectLst>
                <a:cs typeface="Majalla UI"/>
              </a:rPr>
              <a:t> health needs of the community</a:t>
            </a:r>
          </a:p>
          <a:p>
            <a:pPr algn="l" rtl="0" eaLnBrk="1" hangingPunct="1">
              <a:buClr>
                <a:srgbClr val="36CAB1"/>
              </a:buClr>
              <a:buFont typeface="Wingdings" pitchFamily="2" charset="2"/>
              <a:buChar char="Ø"/>
              <a:defRPr/>
            </a:pPr>
            <a:r>
              <a:rPr lang="en-US" sz="3200" dirty="0" smtClean="0">
                <a:effectLst>
                  <a:outerShdw blurRad="38100" dist="38100" dir="2700000" algn="tl">
                    <a:srgbClr val="C0C0C0"/>
                  </a:outerShdw>
                </a:effectLst>
                <a:cs typeface="Majalla UI"/>
              </a:rPr>
              <a:t> it is </a:t>
            </a:r>
            <a:r>
              <a:rPr lang="en-US" sz="3200" b="1" dirty="0" smtClean="0">
                <a:effectLst>
                  <a:outerShdw blurRad="38100" dist="38100" dir="2700000" algn="tl">
                    <a:srgbClr val="C0C0C0"/>
                  </a:outerShdw>
                </a:effectLst>
                <a:cs typeface="Majalla UI"/>
              </a:rPr>
              <a:t>comprehensive</a:t>
            </a:r>
            <a:r>
              <a:rPr lang="en-US" sz="3200" dirty="0" smtClean="0">
                <a:effectLst>
                  <a:outerShdw blurRad="38100" dist="38100" dir="2700000" algn="tl">
                    <a:srgbClr val="C0C0C0"/>
                  </a:outerShdw>
                </a:effectLst>
                <a:cs typeface="Majalla UI"/>
              </a:rPr>
              <a:t>: includes </a:t>
            </a:r>
            <a:r>
              <a:rPr lang="en-US" sz="3200" b="1" dirty="0" smtClean="0">
                <a:effectLst>
                  <a:outerShdw blurRad="38100" dist="38100" dir="2700000" algn="tl">
                    <a:srgbClr val="C0C0C0"/>
                  </a:outerShdw>
                </a:effectLst>
                <a:cs typeface="Majalla UI"/>
              </a:rPr>
              <a:t>promotion, curative and rehabilitation </a:t>
            </a:r>
            <a:r>
              <a:rPr lang="en-US" sz="3200" dirty="0" smtClean="0">
                <a:effectLst>
                  <a:outerShdw blurRad="38100" dist="38100" dir="2700000" algn="tl">
                    <a:srgbClr val="C0C0C0"/>
                  </a:outerShdw>
                </a:effectLst>
                <a:cs typeface="Majalla UI"/>
              </a:rPr>
              <a:t>care.</a:t>
            </a:r>
          </a:p>
          <a:p>
            <a:pPr algn="l" rtl="0" eaLnBrk="1" hangingPunct="1">
              <a:buClr>
                <a:srgbClr val="36CAB1"/>
              </a:buClr>
              <a:buFont typeface="Wingdings" pitchFamily="2" charset="2"/>
              <a:buChar char="Ø"/>
              <a:defRPr/>
            </a:pPr>
            <a:r>
              <a:rPr lang="en-US" sz="3200" dirty="0" smtClean="0">
                <a:effectLst>
                  <a:outerShdw blurRad="38100" dist="38100" dir="2700000" algn="tl">
                    <a:srgbClr val="C0C0C0"/>
                  </a:outerShdw>
                </a:effectLst>
                <a:cs typeface="Majalla UI"/>
              </a:rPr>
              <a:t>It forms </a:t>
            </a:r>
            <a:r>
              <a:rPr lang="en-US" sz="3200" b="1" dirty="0" smtClean="0">
                <a:effectLst>
                  <a:outerShdw blurRad="38100" dist="38100" dir="2700000" algn="tl">
                    <a:srgbClr val="C0C0C0"/>
                  </a:outerShdw>
                </a:effectLst>
                <a:cs typeface="Majalla UI"/>
              </a:rPr>
              <a:t>continuous</a:t>
            </a:r>
            <a:r>
              <a:rPr lang="en-US" sz="3200" dirty="0" smtClean="0">
                <a:effectLst>
                  <a:outerShdw blurRad="38100" dist="38100" dir="2700000" algn="tl">
                    <a:srgbClr val="C0C0C0"/>
                  </a:outerShdw>
                </a:effectLst>
                <a:cs typeface="Majalla UI"/>
              </a:rPr>
              <a:t> care of the population starting from the intra-uterine life to the end of life </a:t>
            </a:r>
            <a:r>
              <a:rPr lang="en-US" sz="3200" b="1" dirty="0" smtClean="0">
                <a:effectLst>
                  <a:outerShdw blurRad="38100" dist="38100" dir="2700000" algn="tl">
                    <a:srgbClr val="C0C0C0"/>
                  </a:outerShdw>
                </a:effectLst>
                <a:cs typeface="Majalla UI"/>
              </a:rPr>
              <a:t>(from womb to tomb</a:t>
            </a:r>
            <a:r>
              <a:rPr lang="en-US" sz="3200" dirty="0" smtClean="0">
                <a:effectLst>
                  <a:outerShdw blurRad="38100" dist="38100" dir="2700000" algn="tl">
                    <a:srgbClr val="C0C0C0"/>
                  </a:outerShdw>
                </a:effectLst>
                <a:cs typeface="Majalla UI"/>
              </a:rPr>
              <a:t>)</a:t>
            </a:r>
          </a:p>
        </p:txBody>
      </p:sp>
      <p:sp>
        <p:nvSpPr>
          <p:cNvPr id="3" name="Slide Number Placeholder 2"/>
          <p:cNvSpPr>
            <a:spLocks noGrp="1"/>
          </p:cNvSpPr>
          <p:nvPr>
            <p:ph type="sldNum" sz="quarter" idx="12"/>
          </p:nvPr>
        </p:nvSpPr>
        <p:spPr/>
        <p:txBody>
          <a:bodyPr/>
          <a:lstStyle/>
          <a:p>
            <a:pPr>
              <a:defRPr/>
            </a:pPr>
            <a:fld id="{4C12C181-E502-4BCF-A0BE-70D27D4941F7}" type="slidenum">
              <a:rPr lang="ar-SA"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dirty="0"/>
          </a:p>
        </p:txBody>
      </p:sp>
      <p:pic>
        <p:nvPicPr>
          <p:cNvPr id="14338" name="Picture 2" descr="Related image"/>
          <p:cNvPicPr>
            <a:picLocks noChangeAspect="1" noChangeArrowheads="1"/>
          </p:cNvPicPr>
          <p:nvPr/>
        </p:nvPicPr>
        <p:blipFill>
          <a:blip r:embed="rId2"/>
          <a:srcRect t="3704"/>
          <a:stretch>
            <a:fillRect/>
          </a:stretch>
        </p:blipFill>
        <p:spPr bwMode="auto">
          <a:xfrm>
            <a:off x="428596" y="642918"/>
            <a:ext cx="8286808" cy="5572164"/>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Principles of PHC</a:t>
            </a:r>
            <a:endParaRPr lang="en-GB" dirty="0"/>
          </a:p>
        </p:txBody>
      </p:sp>
      <p:sp>
        <p:nvSpPr>
          <p:cNvPr id="3" name="Content Placeholder 2"/>
          <p:cNvSpPr>
            <a:spLocks noGrp="1"/>
          </p:cNvSpPr>
          <p:nvPr>
            <p:ph idx="1"/>
          </p:nvPr>
        </p:nvSpPr>
        <p:spPr/>
        <p:txBody>
          <a:bodyPr/>
          <a:lstStyle/>
          <a:p>
            <a:r>
              <a:rPr lang="en-GB" dirty="0" smtClean="0"/>
              <a:t>Equity</a:t>
            </a:r>
          </a:p>
          <a:p>
            <a:r>
              <a:rPr lang="en-GB" dirty="0" smtClean="0"/>
              <a:t>Acceptability</a:t>
            </a:r>
          </a:p>
          <a:p>
            <a:r>
              <a:rPr lang="en-GB" dirty="0" smtClean="0"/>
              <a:t>Accessibility</a:t>
            </a:r>
            <a:endParaRPr lang="en-GB" dirty="0" smtClean="0"/>
          </a:p>
          <a:p>
            <a:r>
              <a:rPr lang="en-GB" dirty="0" smtClean="0"/>
              <a:t>Community participation</a:t>
            </a:r>
          </a:p>
          <a:p>
            <a:r>
              <a:rPr lang="en-GB" dirty="0" smtClean="0"/>
              <a:t>Appropriate technology</a:t>
            </a:r>
          </a:p>
          <a:p>
            <a:r>
              <a:rPr lang="en-GB" dirty="0" smtClean="0"/>
              <a:t>Multi</a:t>
            </a:r>
            <a:r>
              <a:rPr lang="en-GB" dirty="0" smtClean="0"/>
              <a:t>-sectorial approach</a:t>
            </a:r>
            <a:endParaRPr lang="en-GB" dirty="0" smtClean="0"/>
          </a:p>
          <a:p>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Equity</a:t>
            </a:r>
            <a:endParaRPr lang="en-GB" dirty="0"/>
          </a:p>
        </p:txBody>
      </p:sp>
      <p:pic>
        <p:nvPicPr>
          <p:cNvPr id="5" name="Content Placeholder 4" descr="5fc085d44903d6f3489f069acd2332a4.jpg"/>
          <p:cNvPicPr>
            <a:picLocks noGrp="1" noChangeAspect="1"/>
          </p:cNvPicPr>
          <p:nvPr>
            <p:ph idx="1"/>
          </p:nvPr>
        </p:nvPicPr>
        <p:blipFill>
          <a:blip r:embed="rId2" cstate="print"/>
          <a:stretch>
            <a:fillRect/>
          </a:stretch>
        </p:blipFill>
        <p:spPr>
          <a:xfrm>
            <a:off x="5709700" y="2500306"/>
            <a:ext cx="3192973" cy="2337951"/>
          </a:xfrm>
        </p:spPr>
      </p:pic>
      <p:sp>
        <p:nvSpPr>
          <p:cNvPr id="6" name="Subtitle 5"/>
          <p:cNvSpPr>
            <a:spLocks noGrp="1"/>
          </p:cNvSpPr>
          <p:nvPr>
            <p:ph type="subTitle" idx="4294967295"/>
          </p:nvPr>
        </p:nvSpPr>
        <p:spPr>
          <a:xfrm>
            <a:off x="571472" y="1571612"/>
            <a:ext cx="4929222" cy="4143404"/>
          </a:xfrm>
        </p:spPr>
        <p:txBody>
          <a:bodyPr>
            <a:normAutofit fontScale="62500" lnSpcReduction="20000"/>
          </a:bodyPr>
          <a:lstStyle/>
          <a:p>
            <a:r>
              <a:rPr lang="en-GB" i="1" dirty="0">
                <a:solidFill>
                  <a:srgbClr val="FF0000"/>
                </a:solidFill>
              </a:rPr>
              <a:t>Equity</a:t>
            </a:r>
            <a:r>
              <a:rPr lang="en-GB" dirty="0"/>
              <a:t> is the absence of avoidable </a:t>
            </a:r>
            <a:r>
              <a:rPr lang="en-GB" dirty="0" smtClean="0"/>
              <a:t>(unfair) differences </a:t>
            </a:r>
            <a:r>
              <a:rPr lang="en-GB" dirty="0"/>
              <a:t>among groups of people, whether those groups are defined socially, economically, demographically, or geographically</a:t>
            </a:r>
            <a:r>
              <a:rPr lang="en-GB" dirty="0" smtClean="0"/>
              <a:t>.</a:t>
            </a:r>
          </a:p>
          <a:p>
            <a:r>
              <a:rPr lang="en-GB" dirty="0"/>
              <a:t>Equitable distribution of healthcare means </a:t>
            </a:r>
            <a:r>
              <a:rPr lang="en-GB" b="1" i="1" u="sng" dirty="0">
                <a:solidFill>
                  <a:srgbClr val="FF0000"/>
                </a:solidFill>
              </a:rPr>
              <a:t>‘universal access to health services irrespective of </a:t>
            </a:r>
            <a:r>
              <a:rPr lang="en-GB" b="1" i="1" u="sng" dirty="0" smtClean="0">
                <a:solidFill>
                  <a:srgbClr val="FF0000"/>
                </a:solidFill>
              </a:rPr>
              <a:t>differences’.</a:t>
            </a:r>
            <a:r>
              <a:rPr lang="en-GB" dirty="0" smtClean="0"/>
              <a:t/>
            </a:r>
            <a:br>
              <a:rPr lang="en-GB" dirty="0" smtClean="0"/>
            </a:br>
            <a:r>
              <a:rPr lang="en-GB" dirty="0" smtClean="0"/>
              <a:t/>
            </a:r>
            <a:br>
              <a:rPr lang="en-GB" dirty="0" smtClean="0"/>
            </a:br>
            <a:r>
              <a:rPr lang="en-GB" dirty="0"/>
              <a:t>Equitable distribution means investing more resources in areas where it is needed more. Higher priority needs to be given to high risk groups </a:t>
            </a:r>
            <a:r>
              <a:rPr lang="en-GB" dirty="0" smtClean="0"/>
              <a:t>l(e.g.  </a:t>
            </a:r>
            <a:r>
              <a:rPr lang="en-GB" dirty="0"/>
              <a:t>under-privileged segments and under served </a:t>
            </a:r>
            <a:r>
              <a:rPr lang="en-GB" dirty="0" smtClean="0"/>
              <a:t>areas)</a:t>
            </a:r>
          </a:p>
        </p:txBody>
      </p:sp>
      <p:sp>
        <p:nvSpPr>
          <p:cNvPr id="7" name="TextBox 6"/>
          <p:cNvSpPr txBox="1"/>
          <p:nvPr/>
        </p:nvSpPr>
        <p:spPr>
          <a:xfrm>
            <a:off x="2214546" y="5786454"/>
            <a:ext cx="5786478" cy="369332"/>
          </a:xfrm>
          <a:prstGeom prst="rect">
            <a:avLst/>
          </a:prstGeom>
          <a:solidFill>
            <a:schemeClr val="accent3">
              <a:lumMod val="40000"/>
              <a:lumOff val="60000"/>
            </a:schemeClr>
          </a:solidFill>
        </p:spPr>
        <p:txBody>
          <a:bodyPr wrap="square" rtlCol="0">
            <a:spAutoFit/>
          </a:bodyPr>
          <a:lstStyle/>
          <a:p>
            <a:r>
              <a:rPr lang="en-GB" dirty="0" smtClean="0"/>
              <a:t>Equitable distribution is the key to attain health for all</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idx="1"/>
          </p:nvPr>
        </p:nvSpPr>
        <p:spPr>
          <a:xfrm>
            <a:off x="228600" y="533400"/>
            <a:ext cx="8686800" cy="6096000"/>
          </a:xfrm>
        </p:spPr>
        <p:txBody>
          <a:bodyPr>
            <a:normAutofit fontScale="92500" lnSpcReduction="10000"/>
          </a:bodyPr>
          <a:lstStyle/>
          <a:p>
            <a:pPr marL="609600" indent="-609600" algn="l" rtl="0" eaLnBrk="1" hangingPunct="1">
              <a:buFontTx/>
              <a:buNone/>
              <a:defRPr/>
            </a:pPr>
            <a:r>
              <a:rPr lang="en-US" sz="3200" b="1" u="sng" dirty="0" smtClean="0">
                <a:solidFill>
                  <a:srgbClr val="C00000"/>
                </a:solidFill>
                <a:effectLst>
                  <a:outerShdw blurRad="38100" dist="38100" dir="2700000" algn="tl">
                    <a:srgbClr val="C0C0C0"/>
                  </a:outerShdw>
                </a:effectLst>
                <a:cs typeface="Majalla UI"/>
              </a:rPr>
              <a:t>To ensure equity: </a:t>
            </a:r>
          </a:p>
          <a:p>
            <a:pPr marL="609600" indent="-609600" algn="l" rtl="0" eaLnBrk="1" hangingPunct="1">
              <a:buClr>
                <a:srgbClr val="C00000"/>
              </a:buClr>
              <a:defRPr/>
            </a:pPr>
            <a:r>
              <a:rPr lang="en-US" sz="3200" dirty="0" smtClean="0">
                <a:solidFill>
                  <a:srgbClr val="CC0000"/>
                </a:solidFill>
                <a:effectLst>
                  <a:outerShdw blurRad="38100" dist="38100" dir="2700000" algn="tl">
                    <a:srgbClr val="C0C0C0"/>
                  </a:outerShdw>
                </a:effectLst>
                <a:cs typeface="Majalla UI"/>
              </a:rPr>
              <a:t>Increase the number</a:t>
            </a:r>
            <a:r>
              <a:rPr lang="en-US" sz="3200" dirty="0" smtClean="0">
                <a:effectLst>
                  <a:outerShdw blurRad="38100" dist="38100" dir="2700000" algn="tl">
                    <a:srgbClr val="C0C0C0"/>
                  </a:outerShdw>
                </a:effectLst>
                <a:cs typeface="Majalla UI"/>
              </a:rPr>
              <a:t> of health centers to cover all the population of the community.</a:t>
            </a:r>
            <a:endParaRPr lang="en-US" sz="3200" dirty="0" smtClean="0">
              <a:cs typeface="Majalla UI"/>
            </a:endParaRPr>
          </a:p>
          <a:p>
            <a:pPr marL="609600" indent="-609600" algn="l" rtl="0" eaLnBrk="1" hangingPunct="1">
              <a:buClr>
                <a:srgbClr val="C00000"/>
              </a:buClr>
              <a:defRPr/>
            </a:pPr>
            <a:r>
              <a:rPr lang="en-US" sz="3200" dirty="0" smtClean="0">
                <a:solidFill>
                  <a:srgbClr val="CC0000"/>
                </a:solidFill>
                <a:effectLst>
                  <a:outerShdw blurRad="38100" dist="38100" dir="2700000" algn="tl">
                    <a:srgbClr val="C0C0C0"/>
                  </a:outerShdw>
                </a:effectLst>
                <a:cs typeface="Majalla UI"/>
              </a:rPr>
              <a:t>Disperse the health services</a:t>
            </a:r>
            <a:r>
              <a:rPr lang="en-US" sz="3200" dirty="0" smtClean="0">
                <a:effectLst>
                  <a:outerShdw blurRad="38100" dist="38100" dir="2700000" algn="tl">
                    <a:srgbClr val="C0C0C0"/>
                  </a:outerShdw>
                </a:effectLst>
                <a:cs typeface="Majalla UI"/>
              </a:rPr>
              <a:t> into the most remote rural areas and under-served urban ones.</a:t>
            </a:r>
            <a:endParaRPr lang="en-US" sz="3200" dirty="0" smtClean="0">
              <a:cs typeface="Majalla UI"/>
            </a:endParaRPr>
          </a:p>
          <a:p>
            <a:pPr marL="609600" indent="-609600" algn="l" rtl="0" eaLnBrk="1" hangingPunct="1">
              <a:buClr>
                <a:srgbClr val="C00000"/>
              </a:buClr>
              <a:defRPr/>
            </a:pPr>
            <a:r>
              <a:rPr lang="en-US" sz="3200" dirty="0" smtClean="0">
                <a:solidFill>
                  <a:srgbClr val="CC0000"/>
                </a:solidFill>
                <a:effectLst>
                  <a:outerShdw blurRad="38100" dist="38100" dir="2700000" algn="tl">
                    <a:srgbClr val="C0C0C0"/>
                  </a:outerShdw>
                </a:effectLst>
                <a:cs typeface="Majalla UI"/>
              </a:rPr>
              <a:t>Improve</a:t>
            </a:r>
            <a:r>
              <a:rPr lang="en-US" sz="3200" dirty="0" smtClean="0">
                <a:effectLst>
                  <a:outerShdw blurRad="38100" dist="38100" dir="2700000" algn="tl">
                    <a:srgbClr val="C0C0C0"/>
                  </a:outerShdw>
                </a:effectLst>
                <a:cs typeface="Majalla UI"/>
              </a:rPr>
              <a:t> the means of </a:t>
            </a:r>
            <a:r>
              <a:rPr lang="en-US" sz="3200" dirty="0" smtClean="0">
                <a:solidFill>
                  <a:srgbClr val="CC0000"/>
                </a:solidFill>
                <a:effectLst>
                  <a:outerShdw blurRad="38100" dist="38100" dir="2700000" algn="tl">
                    <a:srgbClr val="C0C0C0"/>
                  </a:outerShdw>
                </a:effectLst>
                <a:cs typeface="Majalla UI"/>
              </a:rPr>
              <a:t>transportation.</a:t>
            </a:r>
            <a:endParaRPr lang="en-US" sz="3200" dirty="0" smtClean="0">
              <a:solidFill>
                <a:srgbClr val="CC0000"/>
              </a:solidFill>
              <a:cs typeface="Majalla UI"/>
            </a:endParaRPr>
          </a:p>
          <a:p>
            <a:pPr fontAlgn="base"/>
            <a:r>
              <a:rPr lang="en-US" sz="3200" dirty="0" smtClean="0">
                <a:solidFill>
                  <a:srgbClr val="CC0000"/>
                </a:solidFill>
                <a:effectLst>
                  <a:outerShdw blurRad="38100" dist="38100" dir="2700000" algn="tl">
                    <a:srgbClr val="C0C0C0"/>
                  </a:outerShdw>
                </a:effectLst>
                <a:cs typeface="Majalla UI"/>
              </a:rPr>
              <a:t>Determine </a:t>
            </a:r>
            <a:r>
              <a:rPr lang="en-US" sz="3200" dirty="0" smtClean="0">
                <a:effectLst>
                  <a:outerShdw blurRad="38100" dist="38100" dir="2700000" algn="tl">
                    <a:srgbClr val="C0C0C0"/>
                  </a:outerShdw>
                </a:effectLst>
                <a:cs typeface="Majalla UI"/>
              </a:rPr>
              <a:t>the population to be served in the catchment area of the PHC centers </a:t>
            </a:r>
            <a:r>
              <a:rPr lang="en-US" dirty="0" smtClean="0">
                <a:effectLst>
                  <a:outerShdw blurRad="38100" dist="38100" dir="2700000" algn="tl">
                    <a:srgbClr val="C0C0C0"/>
                  </a:outerShdw>
                </a:effectLst>
                <a:cs typeface="Majalla UI"/>
              </a:rPr>
              <a:t>and </a:t>
            </a:r>
            <a:r>
              <a:rPr lang="en-US" sz="3200" dirty="0" smtClean="0">
                <a:solidFill>
                  <a:srgbClr val="FF0000"/>
                </a:solidFill>
                <a:effectLst>
                  <a:outerShdw blurRad="38100" dist="38100" dir="2700000" algn="tl">
                    <a:srgbClr val="C0C0C0"/>
                  </a:outerShdw>
                </a:effectLst>
                <a:cs typeface="Majalla UI"/>
              </a:rPr>
              <a:t>identify </a:t>
            </a:r>
            <a:r>
              <a:rPr lang="en-US" sz="3200" dirty="0" smtClean="0">
                <a:solidFill>
                  <a:srgbClr val="FF0000"/>
                </a:solidFill>
                <a:effectLst>
                  <a:outerShdw blurRad="38100" dist="38100" dir="2700000" algn="tl">
                    <a:srgbClr val="C0C0C0"/>
                  </a:outerShdw>
                </a:effectLst>
                <a:cs typeface="Majalla UI"/>
              </a:rPr>
              <a:t>the vulnerable groups </a:t>
            </a:r>
            <a:r>
              <a:rPr lang="en-US" sz="3200" dirty="0" smtClean="0">
                <a:effectLst>
                  <a:outerShdw blurRad="38100" dist="38100" dir="2700000" algn="tl">
                    <a:srgbClr val="C0C0C0"/>
                  </a:outerShdw>
                </a:effectLst>
                <a:cs typeface="Majalla UI"/>
              </a:rPr>
              <a:t>to be reached through organized out-reach services</a:t>
            </a:r>
            <a:r>
              <a:rPr lang="en-US" sz="3200" dirty="0" smtClean="0">
                <a:effectLst>
                  <a:outerShdw blurRad="38100" dist="38100" dir="2700000" algn="tl">
                    <a:srgbClr val="C0C0C0"/>
                  </a:outerShdw>
                </a:effectLst>
                <a:cs typeface="Majalla UI"/>
              </a:rPr>
              <a:t>.</a:t>
            </a:r>
            <a:r>
              <a:rPr lang="en-GB" dirty="0"/>
              <a:t> </a:t>
            </a:r>
            <a:r>
              <a:rPr lang="en-GB" dirty="0" smtClean="0"/>
              <a:t>(such </a:t>
            </a:r>
            <a:r>
              <a:rPr lang="en-GB" dirty="0"/>
              <a:t>as ethnic minorities </a:t>
            </a:r>
            <a:r>
              <a:rPr lang="en-GB" dirty="0" smtClean="0"/>
              <a:t>, women</a:t>
            </a:r>
            <a:r>
              <a:rPr lang="en-GB" dirty="0"/>
              <a:t>, children, adolescents, older persons, persons with disabilities </a:t>
            </a:r>
            <a:r>
              <a:rPr lang="en-GB" dirty="0" smtClean="0"/>
              <a:t>,and populations in </a:t>
            </a:r>
            <a:r>
              <a:rPr lang="en-GB" dirty="0"/>
              <a:t>rural </a:t>
            </a:r>
            <a:r>
              <a:rPr lang="en-GB" dirty="0" smtClean="0"/>
              <a:t>areas</a:t>
            </a:r>
            <a:r>
              <a:rPr lang="en-GB" dirty="0"/>
              <a:t>)</a:t>
            </a:r>
            <a:r>
              <a:rPr lang="en-GB" dirty="0" smtClean="0"/>
              <a:t>.</a:t>
            </a:r>
            <a:endParaRPr lang="en-GB" dirty="0"/>
          </a:p>
        </p:txBody>
      </p:sp>
      <p:sp>
        <p:nvSpPr>
          <p:cNvPr id="3" name="Slide Number Placeholder 2"/>
          <p:cNvSpPr>
            <a:spLocks noGrp="1"/>
          </p:cNvSpPr>
          <p:nvPr>
            <p:ph type="sldNum" sz="quarter" idx="12"/>
          </p:nvPr>
        </p:nvSpPr>
        <p:spPr/>
        <p:txBody>
          <a:bodyPr/>
          <a:lstStyle/>
          <a:p>
            <a:pPr>
              <a:defRPr/>
            </a:pPr>
            <a:fld id="{51FE969B-420C-4C31-948A-18D1E80C8FC5}" type="slidenum">
              <a:rPr lang="ar-SA" smtClean="0"/>
              <a:pPr>
                <a:defRPr/>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Acceptability</a:t>
            </a:r>
            <a:endParaRPr lang="en-GB" dirty="0"/>
          </a:p>
        </p:txBody>
      </p:sp>
      <p:sp>
        <p:nvSpPr>
          <p:cNvPr id="3" name="Content Placeholder 2"/>
          <p:cNvSpPr>
            <a:spLocks noGrp="1"/>
          </p:cNvSpPr>
          <p:nvPr>
            <p:ph idx="1"/>
          </p:nvPr>
        </p:nvSpPr>
        <p:spPr/>
        <p:txBody>
          <a:bodyPr>
            <a:normAutofit/>
          </a:bodyPr>
          <a:lstStyle/>
          <a:p>
            <a:r>
              <a:rPr lang="en-US" dirty="0" smtClean="0"/>
              <a:t>Acceptability: </a:t>
            </a:r>
            <a:r>
              <a:rPr lang="en-GB" b="1" i="1" dirty="0"/>
              <a:t>the extent to which people delivering or receiving a healthcare intervention consider it to be appropriate, based on anticipated or experienced cognitive and emotional responses to the </a:t>
            </a:r>
            <a:r>
              <a:rPr lang="en-GB" b="1" i="1" dirty="0" smtClean="0"/>
              <a:t>intervention.</a:t>
            </a:r>
          </a:p>
          <a:p>
            <a:r>
              <a:rPr lang="en-US" dirty="0"/>
              <a:t>Political, economical and </a:t>
            </a:r>
            <a:r>
              <a:rPr lang="en-US" dirty="0" smtClean="0"/>
              <a:t>social(culture-sensitive</a:t>
            </a:r>
            <a:r>
              <a:rPr lang="en-US" dirty="0"/>
              <a:t>) </a:t>
            </a:r>
            <a:r>
              <a:rPr lang="en-US" dirty="0" smtClean="0"/>
              <a:t>acceptability.</a:t>
            </a:r>
            <a:endParaRPr lang="en-US" dirty="0"/>
          </a:p>
          <a:p>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1106</TotalTime>
  <Words>1077</Words>
  <Application>Microsoft Office PowerPoint</Application>
  <PresentationFormat>On-screen Show (4:3)</PresentationFormat>
  <Paragraphs>121</Paragraphs>
  <Slides>25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Arial</vt:lpstr>
      <vt:lpstr>Calibri</vt:lpstr>
      <vt:lpstr>Majalla UI</vt:lpstr>
      <vt:lpstr>Times New Roman</vt:lpstr>
      <vt:lpstr>Traditional Arabic</vt:lpstr>
      <vt:lpstr>Wingdings</vt:lpstr>
      <vt:lpstr>Wingdings 2</vt:lpstr>
      <vt:lpstr>Office Theme</vt:lpstr>
      <vt:lpstr>Primary Health Care (PHC)</vt:lpstr>
      <vt:lpstr>Topics to be covered today</vt:lpstr>
      <vt:lpstr>Concept</vt:lpstr>
      <vt:lpstr>PowerPoint Presentation</vt:lpstr>
      <vt:lpstr>PowerPoint Presentation</vt:lpstr>
      <vt:lpstr>Principles of PHC</vt:lpstr>
      <vt:lpstr>Equity</vt:lpstr>
      <vt:lpstr>PowerPoint Presentation</vt:lpstr>
      <vt:lpstr>Acceptability</vt:lpstr>
      <vt:lpstr>Accessibility </vt:lpstr>
      <vt:lpstr>PowerPoint Presentation</vt:lpstr>
      <vt:lpstr>Community participation </vt:lpstr>
      <vt:lpstr>Community participation</vt:lpstr>
      <vt:lpstr>Community participation</vt:lpstr>
      <vt:lpstr>“barefoot doctors” China 1957</vt:lpstr>
      <vt:lpstr>Benefits of community participation</vt:lpstr>
      <vt:lpstr>Appropriate technology </vt:lpstr>
      <vt:lpstr>Examples of appropriate technology</vt:lpstr>
      <vt:lpstr>multi-sectorial collaboration </vt:lpstr>
      <vt:lpstr>Examples of health related sectors</vt:lpstr>
      <vt:lpstr>Team approach </vt:lpstr>
      <vt:lpstr>Who provides PHC?</vt:lpstr>
      <vt:lpstr>Elements of PHC</vt:lpstr>
      <vt:lpstr>Elements of PHC</vt:lpstr>
      <vt:lpstr>THANK YOU</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Primary Health Care (PHC)</dc:title>
  <dc:creator>judehhassan@hotmail.com</dc:creator>
  <cp:lastModifiedBy>israa rawashdeh</cp:lastModifiedBy>
  <cp:revision>65</cp:revision>
  <dcterms:created xsi:type="dcterms:W3CDTF">2017-10-09T18:46:20Z</dcterms:created>
  <dcterms:modified xsi:type="dcterms:W3CDTF">2019-09-24T04:44:15Z</dcterms:modified>
</cp:coreProperties>
</file>