
<file path=[Content_Types].xml><?xml version="1.0" encoding="utf-8"?>
<Types xmlns="http://schemas.openxmlformats.org/package/2006/content-types">
  <Default ContentType="image/jpeg" Extension="jpg"/>
  <Default ContentType="image/svg+xml" Extension="sv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drawingml.diagramData+xml" PartName="/ppt/diagrams/data5.xml"/>
  <Override ContentType="application/vnd.openxmlformats-officedocument.drawingml.diagramData+xml" PartName="/ppt/diagrams/data4.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1.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3.xml"/>
  <Override ContentType="application/vnd.openxmlformats-officedocument.drawingml.diagramLayout+xml" PartName="/ppt/diagrams/layout2.xml"/>
  <Override ContentType="application/vnd.openxmlformats-officedocument.drawingml.diagramLayout+xml" PartName="/ppt/diagrams/layout1.xml"/>
  <Override ContentType="application/vnd.openxmlformats-officedocument.drawingml.diagramStyle+xml" PartName="/ppt/diagrams/quickStyle5.xml"/>
  <Override ContentType="application/vnd.openxmlformats-officedocument.drawingml.diagramStyle+xml" PartName="/ppt/diagrams/quickStyle4.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drawingml.diagramStyle+xml" PartName="/ppt/diagrams/quickStyle3.xml"/>
  <Override ContentType="application/vnd.openxmlformats-officedocument.presentationml.notesMaster+xml" PartName="/ppt/notesMasters/notesMaster1.xml"/>
  <Override ContentType="application/vnd.openxmlformats-officedocument.presentationml.presProps+xml" PartName="/ppt/presProps1.xml"/>
  <Override ContentType="application/vnd.openxmlformats-officedocument.drawingml.diagramColors+xml" PartName="/ppt/diagrams/colors5.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4.xml"/>
  <Override ContentType="application/vnd.openxmlformats-officedocument.drawingml.diagramColors+xml" PartName="/ppt/diagrams/color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y="6858000" cx="12192000"/>
  <p:notesSz cx="6858000" cy="9144000"/>
  <p:defaultTextStyle>
    <a:defPPr lvl="0">
      <a:defRPr lang="en-JO"/>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CCAC4-D10A-4D20-992C-9C75940628BD}" type="doc">
      <dgm:prSet loTypeId="urn:microsoft.com/office/officeart/2005/8/layout/list1" loCatId="list" qsTypeId="urn:microsoft.com/office/officeart/2005/8/quickstyle/simple1" qsCatId="simple" csTypeId="urn:microsoft.com/office/officeart/2005/8/colors/accent0_1" csCatId="mainScheme"/>
      <dgm:spPr/>
      <dgm:t>
        <a:bodyPr/>
        <a:lstStyle/>
        <a:p>
          <a:endParaRPr lang="en-US"/>
        </a:p>
      </dgm:t>
    </dgm:pt>
    <dgm:pt modelId="{D6ED8717-F05A-4821-82E9-973F79273D71}">
      <dgm:prSet/>
      <dgm:spPr/>
      <dgm:t>
        <a:bodyPr/>
        <a:lstStyle/>
        <a:p>
          <a:r>
            <a:rPr lang="en-US"/>
            <a:t>Introduction &amp; Etiology .</a:t>
          </a:r>
        </a:p>
      </dgm:t>
    </dgm:pt>
    <dgm:pt modelId="{000CF10C-0407-4308-8FA0-E67BBD8137F5}" type="parTrans" cxnId="{B9D7C8D0-4C33-4D64-A801-46DFCE93F3B3}">
      <dgm:prSet/>
      <dgm:spPr/>
      <dgm:t>
        <a:bodyPr/>
        <a:lstStyle/>
        <a:p>
          <a:endParaRPr lang="en-US"/>
        </a:p>
      </dgm:t>
    </dgm:pt>
    <dgm:pt modelId="{7DA52116-A84A-4639-B143-F60BE8A41EA8}" type="sibTrans" cxnId="{B9D7C8D0-4C33-4D64-A801-46DFCE93F3B3}">
      <dgm:prSet/>
      <dgm:spPr/>
      <dgm:t>
        <a:bodyPr/>
        <a:lstStyle/>
        <a:p>
          <a:endParaRPr lang="en-US"/>
        </a:p>
      </dgm:t>
    </dgm:pt>
    <dgm:pt modelId="{F405977F-2487-4901-AFD1-A0A0F98DCF83}">
      <dgm:prSet/>
      <dgm:spPr/>
      <dgm:t>
        <a:bodyPr/>
        <a:lstStyle/>
        <a:p>
          <a:r>
            <a:rPr lang="en-US"/>
            <a:t>Concerns regarding Diabetes in pregnancy .</a:t>
          </a:r>
        </a:p>
      </dgm:t>
    </dgm:pt>
    <dgm:pt modelId="{166D7139-F241-4AF6-B7DA-1AA1A1A1B91C}" type="parTrans" cxnId="{97231357-12F9-4203-9353-1724FEE3D97D}">
      <dgm:prSet/>
      <dgm:spPr/>
      <dgm:t>
        <a:bodyPr/>
        <a:lstStyle/>
        <a:p>
          <a:endParaRPr lang="en-US"/>
        </a:p>
      </dgm:t>
    </dgm:pt>
    <dgm:pt modelId="{00A35DBE-8933-4BDE-ACF2-3E2AD73D39AF}" type="sibTrans" cxnId="{97231357-12F9-4203-9353-1724FEE3D97D}">
      <dgm:prSet/>
      <dgm:spPr/>
      <dgm:t>
        <a:bodyPr/>
        <a:lstStyle/>
        <a:p>
          <a:endParaRPr lang="en-US"/>
        </a:p>
      </dgm:t>
    </dgm:pt>
    <dgm:pt modelId="{BEC17995-1719-40B6-9FA1-77C62F0F51A2}">
      <dgm:prSet/>
      <dgm:spPr/>
      <dgm:t>
        <a:bodyPr/>
        <a:lstStyle/>
        <a:p>
          <a:r>
            <a:rPr lang="en-US"/>
            <a:t>Complications .</a:t>
          </a:r>
        </a:p>
      </dgm:t>
    </dgm:pt>
    <dgm:pt modelId="{A04CA798-7BD5-4D71-9257-E1600A5883EC}" type="parTrans" cxnId="{8A14F638-6C09-41E6-9D9C-D868998969A6}">
      <dgm:prSet/>
      <dgm:spPr/>
      <dgm:t>
        <a:bodyPr/>
        <a:lstStyle/>
        <a:p>
          <a:endParaRPr lang="en-US"/>
        </a:p>
      </dgm:t>
    </dgm:pt>
    <dgm:pt modelId="{BEADBFB9-17AA-4C71-B383-35ADF1D0E911}" type="sibTrans" cxnId="{8A14F638-6C09-41E6-9D9C-D868998969A6}">
      <dgm:prSet/>
      <dgm:spPr/>
      <dgm:t>
        <a:bodyPr/>
        <a:lstStyle/>
        <a:p>
          <a:endParaRPr lang="en-US"/>
        </a:p>
      </dgm:t>
    </dgm:pt>
    <dgm:pt modelId="{5BA3703F-99E8-4F80-8202-BC6A96E97D23}">
      <dgm:prSet/>
      <dgm:spPr/>
      <dgm:t>
        <a:bodyPr/>
        <a:lstStyle/>
        <a:p>
          <a:r>
            <a:rPr lang="en-US"/>
            <a:t>Diagnosis and work up .</a:t>
          </a:r>
        </a:p>
      </dgm:t>
    </dgm:pt>
    <dgm:pt modelId="{8E91DF46-ED43-4758-9605-8370E036C602}" type="parTrans" cxnId="{1A92CCED-C925-4A6B-8E34-851FD97346FD}">
      <dgm:prSet/>
      <dgm:spPr/>
      <dgm:t>
        <a:bodyPr/>
        <a:lstStyle/>
        <a:p>
          <a:endParaRPr lang="en-US"/>
        </a:p>
      </dgm:t>
    </dgm:pt>
    <dgm:pt modelId="{BA30A9C3-0B67-4569-A4B2-EB135D00A90E}" type="sibTrans" cxnId="{1A92CCED-C925-4A6B-8E34-851FD97346FD}">
      <dgm:prSet/>
      <dgm:spPr/>
      <dgm:t>
        <a:bodyPr/>
        <a:lstStyle/>
        <a:p>
          <a:endParaRPr lang="en-US"/>
        </a:p>
      </dgm:t>
    </dgm:pt>
    <dgm:pt modelId="{2CBFE6A5-EAE4-4DEB-BB65-98380D5D1438}">
      <dgm:prSet/>
      <dgm:spPr/>
      <dgm:t>
        <a:bodyPr/>
        <a:lstStyle/>
        <a:p>
          <a:r>
            <a:rPr lang="en-US"/>
            <a:t>Management .</a:t>
          </a:r>
        </a:p>
      </dgm:t>
    </dgm:pt>
    <dgm:pt modelId="{A8CCB8B0-7482-4DC7-BBFF-A14FC334C5C8}" type="parTrans" cxnId="{113D72A5-9C69-48B9-9671-A0AF6B4E160A}">
      <dgm:prSet/>
      <dgm:spPr/>
      <dgm:t>
        <a:bodyPr/>
        <a:lstStyle/>
        <a:p>
          <a:endParaRPr lang="en-US"/>
        </a:p>
      </dgm:t>
    </dgm:pt>
    <dgm:pt modelId="{4A982DE5-07F7-4EB1-AC39-DADC70003FD1}" type="sibTrans" cxnId="{113D72A5-9C69-48B9-9671-A0AF6B4E160A}">
      <dgm:prSet/>
      <dgm:spPr/>
      <dgm:t>
        <a:bodyPr/>
        <a:lstStyle/>
        <a:p>
          <a:endParaRPr lang="en-US"/>
        </a:p>
      </dgm:t>
    </dgm:pt>
    <dgm:pt modelId="{5E11A4E6-55E4-D547-ACB1-FF9411570361}" type="pres">
      <dgm:prSet presAssocID="{522CCAC4-D10A-4D20-992C-9C75940628BD}" presName="linear" presStyleCnt="0">
        <dgm:presLayoutVars>
          <dgm:dir/>
          <dgm:animLvl val="lvl"/>
          <dgm:resizeHandles val="exact"/>
        </dgm:presLayoutVars>
      </dgm:prSet>
      <dgm:spPr/>
    </dgm:pt>
    <dgm:pt modelId="{D1E69554-EB90-D942-983C-52A0F510D758}" type="pres">
      <dgm:prSet presAssocID="{D6ED8717-F05A-4821-82E9-973F79273D71}" presName="parentLin" presStyleCnt="0"/>
      <dgm:spPr/>
    </dgm:pt>
    <dgm:pt modelId="{C1021798-2E61-2342-9105-FBCC8413AB17}" type="pres">
      <dgm:prSet presAssocID="{D6ED8717-F05A-4821-82E9-973F79273D71}" presName="parentLeftMargin" presStyleLbl="node1" presStyleIdx="0" presStyleCnt="5"/>
      <dgm:spPr/>
    </dgm:pt>
    <dgm:pt modelId="{EB60149D-ABB5-3E4C-B3E7-E313369E9445}" type="pres">
      <dgm:prSet presAssocID="{D6ED8717-F05A-4821-82E9-973F79273D71}" presName="parentText" presStyleLbl="node1" presStyleIdx="0" presStyleCnt="5">
        <dgm:presLayoutVars>
          <dgm:chMax val="0"/>
          <dgm:bulletEnabled val="1"/>
        </dgm:presLayoutVars>
      </dgm:prSet>
      <dgm:spPr/>
    </dgm:pt>
    <dgm:pt modelId="{45236749-0811-494B-B38E-31837AFA0E15}" type="pres">
      <dgm:prSet presAssocID="{D6ED8717-F05A-4821-82E9-973F79273D71}" presName="negativeSpace" presStyleCnt="0"/>
      <dgm:spPr/>
    </dgm:pt>
    <dgm:pt modelId="{A06317A5-CB0A-A645-A075-F040DF5A0B65}" type="pres">
      <dgm:prSet presAssocID="{D6ED8717-F05A-4821-82E9-973F79273D71}" presName="childText" presStyleLbl="conFgAcc1" presStyleIdx="0" presStyleCnt="5">
        <dgm:presLayoutVars>
          <dgm:bulletEnabled val="1"/>
        </dgm:presLayoutVars>
      </dgm:prSet>
      <dgm:spPr/>
    </dgm:pt>
    <dgm:pt modelId="{C6BB9769-A5E0-8F45-AE01-01645F56A883}" type="pres">
      <dgm:prSet presAssocID="{7DA52116-A84A-4639-B143-F60BE8A41EA8}" presName="spaceBetweenRectangles" presStyleCnt="0"/>
      <dgm:spPr/>
    </dgm:pt>
    <dgm:pt modelId="{CB0EFA70-0BAD-B144-95F4-7B0386939952}" type="pres">
      <dgm:prSet presAssocID="{F405977F-2487-4901-AFD1-A0A0F98DCF83}" presName="parentLin" presStyleCnt="0"/>
      <dgm:spPr/>
    </dgm:pt>
    <dgm:pt modelId="{77BF96C2-B7EB-B640-91AF-6EFF555AD04D}" type="pres">
      <dgm:prSet presAssocID="{F405977F-2487-4901-AFD1-A0A0F98DCF83}" presName="parentLeftMargin" presStyleLbl="node1" presStyleIdx="0" presStyleCnt="5"/>
      <dgm:spPr/>
    </dgm:pt>
    <dgm:pt modelId="{3C49C3D3-7104-4649-80E1-6560D8D8231F}" type="pres">
      <dgm:prSet presAssocID="{F405977F-2487-4901-AFD1-A0A0F98DCF83}" presName="parentText" presStyleLbl="node1" presStyleIdx="1" presStyleCnt="5">
        <dgm:presLayoutVars>
          <dgm:chMax val="0"/>
          <dgm:bulletEnabled val="1"/>
        </dgm:presLayoutVars>
      </dgm:prSet>
      <dgm:spPr/>
    </dgm:pt>
    <dgm:pt modelId="{6DF783B2-A60F-E54C-93CF-9D6EE58206C5}" type="pres">
      <dgm:prSet presAssocID="{F405977F-2487-4901-AFD1-A0A0F98DCF83}" presName="negativeSpace" presStyleCnt="0"/>
      <dgm:spPr/>
    </dgm:pt>
    <dgm:pt modelId="{4BBB096A-2987-6746-B496-BBA2FDE65F1E}" type="pres">
      <dgm:prSet presAssocID="{F405977F-2487-4901-AFD1-A0A0F98DCF83}" presName="childText" presStyleLbl="conFgAcc1" presStyleIdx="1" presStyleCnt="5">
        <dgm:presLayoutVars>
          <dgm:bulletEnabled val="1"/>
        </dgm:presLayoutVars>
      </dgm:prSet>
      <dgm:spPr/>
    </dgm:pt>
    <dgm:pt modelId="{F2BF30A5-AF0E-8349-8558-9E0FFD1809B7}" type="pres">
      <dgm:prSet presAssocID="{00A35DBE-8933-4BDE-ACF2-3E2AD73D39AF}" presName="spaceBetweenRectangles" presStyleCnt="0"/>
      <dgm:spPr/>
    </dgm:pt>
    <dgm:pt modelId="{37524B89-1164-0E45-AB7F-AD21E1AD6794}" type="pres">
      <dgm:prSet presAssocID="{BEC17995-1719-40B6-9FA1-77C62F0F51A2}" presName="parentLin" presStyleCnt="0"/>
      <dgm:spPr/>
    </dgm:pt>
    <dgm:pt modelId="{CEE53B90-5053-E541-9C20-1EA0A164CC87}" type="pres">
      <dgm:prSet presAssocID="{BEC17995-1719-40B6-9FA1-77C62F0F51A2}" presName="parentLeftMargin" presStyleLbl="node1" presStyleIdx="1" presStyleCnt="5"/>
      <dgm:spPr/>
    </dgm:pt>
    <dgm:pt modelId="{FCD063EC-8AF6-2E46-8FB7-2C2BFCB4D9F3}" type="pres">
      <dgm:prSet presAssocID="{BEC17995-1719-40B6-9FA1-77C62F0F51A2}" presName="parentText" presStyleLbl="node1" presStyleIdx="2" presStyleCnt="5">
        <dgm:presLayoutVars>
          <dgm:chMax val="0"/>
          <dgm:bulletEnabled val="1"/>
        </dgm:presLayoutVars>
      </dgm:prSet>
      <dgm:spPr/>
    </dgm:pt>
    <dgm:pt modelId="{26966694-B2F3-A148-AC88-692523C1D99A}" type="pres">
      <dgm:prSet presAssocID="{BEC17995-1719-40B6-9FA1-77C62F0F51A2}" presName="negativeSpace" presStyleCnt="0"/>
      <dgm:spPr/>
    </dgm:pt>
    <dgm:pt modelId="{1F432160-C00F-6E4A-ADE4-D6A96728F88A}" type="pres">
      <dgm:prSet presAssocID="{BEC17995-1719-40B6-9FA1-77C62F0F51A2}" presName="childText" presStyleLbl="conFgAcc1" presStyleIdx="2" presStyleCnt="5">
        <dgm:presLayoutVars>
          <dgm:bulletEnabled val="1"/>
        </dgm:presLayoutVars>
      </dgm:prSet>
      <dgm:spPr/>
    </dgm:pt>
    <dgm:pt modelId="{BB5C4ACC-768F-554A-A0FB-1BC01FB95C97}" type="pres">
      <dgm:prSet presAssocID="{BEADBFB9-17AA-4C71-B383-35ADF1D0E911}" presName="spaceBetweenRectangles" presStyleCnt="0"/>
      <dgm:spPr/>
    </dgm:pt>
    <dgm:pt modelId="{977DC4EF-CC05-9E43-9D7B-869E750B13C1}" type="pres">
      <dgm:prSet presAssocID="{5BA3703F-99E8-4F80-8202-BC6A96E97D23}" presName="parentLin" presStyleCnt="0"/>
      <dgm:spPr/>
    </dgm:pt>
    <dgm:pt modelId="{C7F6F9A0-5592-0446-9113-D571226BF6F4}" type="pres">
      <dgm:prSet presAssocID="{5BA3703F-99E8-4F80-8202-BC6A96E97D23}" presName="parentLeftMargin" presStyleLbl="node1" presStyleIdx="2" presStyleCnt="5"/>
      <dgm:spPr/>
    </dgm:pt>
    <dgm:pt modelId="{A870AD0A-738B-EB4F-AC54-9820C4E56978}" type="pres">
      <dgm:prSet presAssocID="{5BA3703F-99E8-4F80-8202-BC6A96E97D23}" presName="parentText" presStyleLbl="node1" presStyleIdx="3" presStyleCnt="5">
        <dgm:presLayoutVars>
          <dgm:chMax val="0"/>
          <dgm:bulletEnabled val="1"/>
        </dgm:presLayoutVars>
      </dgm:prSet>
      <dgm:spPr/>
    </dgm:pt>
    <dgm:pt modelId="{7058097E-EDD2-EE44-B4FA-35407224924E}" type="pres">
      <dgm:prSet presAssocID="{5BA3703F-99E8-4F80-8202-BC6A96E97D23}" presName="negativeSpace" presStyleCnt="0"/>
      <dgm:spPr/>
    </dgm:pt>
    <dgm:pt modelId="{3573FF24-CBB4-6E42-9E70-2DECA96436A2}" type="pres">
      <dgm:prSet presAssocID="{5BA3703F-99E8-4F80-8202-BC6A96E97D23}" presName="childText" presStyleLbl="conFgAcc1" presStyleIdx="3" presStyleCnt="5">
        <dgm:presLayoutVars>
          <dgm:bulletEnabled val="1"/>
        </dgm:presLayoutVars>
      </dgm:prSet>
      <dgm:spPr/>
    </dgm:pt>
    <dgm:pt modelId="{73762C61-1460-FF4E-B0BE-FB17292AD4A0}" type="pres">
      <dgm:prSet presAssocID="{BA30A9C3-0B67-4569-A4B2-EB135D00A90E}" presName="spaceBetweenRectangles" presStyleCnt="0"/>
      <dgm:spPr/>
    </dgm:pt>
    <dgm:pt modelId="{72B5E22C-8373-8047-86FB-6FA257BB7266}" type="pres">
      <dgm:prSet presAssocID="{2CBFE6A5-EAE4-4DEB-BB65-98380D5D1438}" presName="parentLin" presStyleCnt="0"/>
      <dgm:spPr/>
    </dgm:pt>
    <dgm:pt modelId="{4B595BD1-7097-6341-AAC7-A59D5B4A4C48}" type="pres">
      <dgm:prSet presAssocID="{2CBFE6A5-EAE4-4DEB-BB65-98380D5D1438}" presName="parentLeftMargin" presStyleLbl="node1" presStyleIdx="3" presStyleCnt="5"/>
      <dgm:spPr/>
    </dgm:pt>
    <dgm:pt modelId="{16B61244-5314-9B4C-A297-24FDB886C6AF}" type="pres">
      <dgm:prSet presAssocID="{2CBFE6A5-EAE4-4DEB-BB65-98380D5D1438}" presName="parentText" presStyleLbl="node1" presStyleIdx="4" presStyleCnt="5">
        <dgm:presLayoutVars>
          <dgm:chMax val="0"/>
          <dgm:bulletEnabled val="1"/>
        </dgm:presLayoutVars>
      </dgm:prSet>
      <dgm:spPr/>
    </dgm:pt>
    <dgm:pt modelId="{60C38DC7-D3FC-5148-9FEE-7B0140BDD192}" type="pres">
      <dgm:prSet presAssocID="{2CBFE6A5-EAE4-4DEB-BB65-98380D5D1438}" presName="negativeSpace" presStyleCnt="0"/>
      <dgm:spPr/>
    </dgm:pt>
    <dgm:pt modelId="{48E2E880-A953-3F41-91E4-825320766594}" type="pres">
      <dgm:prSet presAssocID="{2CBFE6A5-EAE4-4DEB-BB65-98380D5D1438}" presName="childText" presStyleLbl="conFgAcc1" presStyleIdx="4" presStyleCnt="5">
        <dgm:presLayoutVars>
          <dgm:bulletEnabled val="1"/>
        </dgm:presLayoutVars>
      </dgm:prSet>
      <dgm:spPr/>
    </dgm:pt>
  </dgm:ptLst>
  <dgm:cxnLst>
    <dgm:cxn modelId="{8662EA0C-03D0-934D-ABFF-766247DBB55E}" type="presOf" srcId="{5BA3703F-99E8-4F80-8202-BC6A96E97D23}" destId="{C7F6F9A0-5592-0446-9113-D571226BF6F4}" srcOrd="0" destOrd="0" presId="urn:microsoft.com/office/officeart/2005/8/layout/list1"/>
    <dgm:cxn modelId="{D27E0B2A-92DF-734D-B423-6B5CA36D7E40}" type="presOf" srcId="{D6ED8717-F05A-4821-82E9-973F79273D71}" destId="{C1021798-2E61-2342-9105-FBCC8413AB17}" srcOrd="0" destOrd="0" presId="urn:microsoft.com/office/officeart/2005/8/layout/list1"/>
    <dgm:cxn modelId="{34C5112B-B6B4-9247-9E90-59AF8739A235}" type="presOf" srcId="{BEC17995-1719-40B6-9FA1-77C62F0F51A2}" destId="{CEE53B90-5053-E541-9C20-1EA0A164CC87}" srcOrd="0" destOrd="0" presId="urn:microsoft.com/office/officeart/2005/8/layout/list1"/>
    <dgm:cxn modelId="{8A14F638-6C09-41E6-9D9C-D868998969A6}" srcId="{522CCAC4-D10A-4D20-992C-9C75940628BD}" destId="{BEC17995-1719-40B6-9FA1-77C62F0F51A2}" srcOrd="2" destOrd="0" parTransId="{A04CA798-7BD5-4D71-9257-E1600A5883EC}" sibTransId="{BEADBFB9-17AA-4C71-B383-35ADF1D0E911}"/>
    <dgm:cxn modelId="{97231357-12F9-4203-9353-1724FEE3D97D}" srcId="{522CCAC4-D10A-4D20-992C-9C75940628BD}" destId="{F405977F-2487-4901-AFD1-A0A0F98DCF83}" srcOrd="1" destOrd="0" parTransId="{166D7139-F241-4AF6-B7DA-1AA1A1A1B91C}" sibTransId="{00A35DBE-8933-4BDE-ACF2-3E2AD73D39AF}"/>
    <dgm:cxn modelId="{F9FC0463-EA58-F24D-B3EA-972C340A7E93}" type="presOf" srcId="{522CCAC4-D10A-4D20-992C-9C75940628BD}" destId="{5E11A4E6-55E4-D547-ACB1-FF9411570361}" srcOrd="0" destOrd="0" presId="urn:microsoft.com/office/officeart/2005/8/layout/list1"/>
    <dgm:cxn modelId="{D0CE9174-BBC2-1C4E-B715-8A06588D0EE1}" type="presOf" srcId="{F405977F-2487-4901-AFD1-A0A0F98DCF83}" destId="{77BF96C2-B7EB-B640-91AF-6EFF555AD04D}" srcOrd="0" destOrd="0" presId="urn:microsoft.com/office/officeart/2005/8/layout/list1"/>
    <dgm:cxn modelId="{A017C387-BCE5-2C46-8C84-B8665A07530C}" type="presOf" srcId="{BEC17995-1719-40B6-9FA1-77C62F0F51A2}" destId="{FCD063EC-8AF6-2E46-8FB7-2C2BFCB4D9F3}" srcOrd="1" destOrd="0" presId="urn:microsoft.com/office/officeart/2005/8/layout/list1"/>
    <dgm:cxn modelId="{B71AB39A-1F8E-454A-A682-6D921E6F74E1}" type="presOf" srcId="{2CBFE6A5-EAE4-4DEB-BB65-98380D5D1438}" destId="{16B61244-5314-9B4C-A297-24FDB886C6AF}" srcOrd="1" destOrd="0" presId="urn:microsoft.com/office/officeart/2005/8/layout/list1"/>
    <dgm:cxn modelId="{113D72A5-9C69-48B9-9671-A0AF6B4E160A}" srcId="{522CCAC4-D10A-4D20-992C-9C75940628BD}" destId="{2CBFE6A5-EAE4-4DEB-BB65-98380D5D1438}" srcOrd="4" destOrd="0" parTransId="{A8CCB8B0-7482-4DC7-BBFF-A14FC334C5C8}" sibTransId="{4A982DE5-07F7-4EB1-AC39-DADC70003FD1}"/>
    <dgm:cxn modelId="{B9D7C8D0-4C33-4D64-A801-46DFCE93F3B3}" srcId="{522CCAC4-D10A-4D20-992C-9C75940628BD}" destId="{D6ED8717-F05A-4821-82E9-973F79273D71}" srcOrd="0" destOrd="0" parTransId="{000CF10C-0407-4308-8FA0-E67BBD8137F5}" sibTransId="{7DA52116-A84A-4639-B143-F60BE8A41EA8}"/>
    <dgm:cxn modelId="{84B606D3-9436-514C-96A4-AF3685F2080E}" type="presOf" srcId="{F405977F-2487-4901-AFD1-A0A0F98DCF83}" destId="{3C49C3D3-7104-4649-80E1-6560D8D8231F}" srcOrd="1" destOrd="0" presId="urn:microsoft.com/office/officeart/2005/8/layout/list1"/>
    <dgm:cxn modelId="{15C0DED5-C287-7046-9F04-1113166DEE15}" type="presOf" srcId="{2CBFE6A5-EAE4-4DEB-BB65-98380D5D1438}" destId="{4B595BD1-7097-6341-AAC7-A59D5B4A4C48}" srcOrd="0" destOrd="0" presId="urn:microsoft.com/office/officeart/2005/8/layout/list1"/>
    <dgm:cxn modelId="{E236E9E7-8C85-CE45-A0E6-FA1BEC0DD200}" type="presOf" srcId="{5BA3703F-99E8-4F80-8202-BC6A96E97D23}" destId="{A870AD0A-738B-EB4F-AC54-9820C4E56978}" srcOrd="1" destOrd="0" presId="urn:microsoft.com/office/officeart/2005/8/layout/list1"/>
    <dgm:cxn modelId="{1A92CCED-C925-4A6B-8E34-851FD97346FD}" srcId="{522CCAC4-D10A-4D20-992C-9C75940628BD}" destId="{5BA3703F-99E8-4F80-8202-BC6A96E97D23}" srcOrd="3" destOrd="0" parTransId="{8E91DF46-ED43-4758-9605-8370E036C602}" sibTransId="{BA30A9C3-0B67-4569-A4B2-EB135D00A90E}"/>
    <dgm:cxn modelId="{217DCDF2-83C6-FE4B-96AE-53DF4FCAB887}" type="presOf" srcId="{D6ED8717-F05A-4821-82E9-973F79273D71}" destId="{EB60149D-ABB5-3E4C-B3E7-E313369E9445}" srcOrd="1" destOrd="0" presId="urn:microsoft.com/office/officeart/2005/8/layout/list1"/>
    <dgm:cxn modelId="{C8DC1FE3-8376-AA4D-8E1F-7D62B733EFE2}" type="presParOf" srcId="{5E11A4E6-55E4-D547-ACB1-FF9411570361}" destId="{D1E69554-EB90-D942-983C-52A0F510D758}" srcOrd="0" destOrd="0" presId="urn:microsoft.com/office/officeart/2005/8/layout/list1"/>
    <dgm:cxn modelId="{2D0C78FE-588E-1348-8455-55A2ADFB3EC8}" type="presParOf" srcId="{D1E69554-EB90-D942-983C-52A0F510D758}" destId="{C1021798-2E61-2342-9105-FBCC8413AB17}" srcOrd="0" destOrd="0" presId="urn:microsoft.com/office/officeart/2005/8/layout/list1"/>
    <dgm:cxn modelId="{6082717E-156F-3343-B253-2CA8E0E75157}" type="presParOf" srcId="{D1E69554-EB90-D942-983C-52A0F510D758}" destId="{EB60149D-ABB5-3E4C-B3E7-E313369E9445}" srcOrd="1" destOrd="0" presId="urn:microsoft.com/office/officeart/2005/8/layout/list1"/>
    <dgm:cxn modelId="{26F77F17-89A4-C740-8AE8-6DC9271F78C6}" type="presParOf" srcId="{5E11A4E6-55E4-D547-ACB1-FF9411570361}" destId="{45236749-0811-494B-B38E-31837AFA0E15}" srcOrd="1" destOrd="0" presId="urn:microsoft.com/office/officeart/2005/8/layout/list1"/>
    <dgm:cxn modelId="{737EFE32-5FFD-B14E-BCBC-A8A02642F154}" type="presParOf" srcId="{5E11A4E6-55E4-D547-ACB1-FF9411570361}" destId="{A06317A5-CB0A-A645-A075-F040DF5A0B65}" srcOrd="2" destOrd="0" presId="urn:microsoft.com/office/officeart/2005/8/layout/list1"/>
    <dgm:cxn modelId="{AA444D71-FC0C-0348-BA49-B75AC9EDF814}" type="presParOf" srcId="{5E11A4E6-55E4-D547-ACB1-FF9411570361}" destId="{C6BB9769-A5E0-8F45-AE01-01645F56A883}" srcOrd="3" destOrd="0" presId="urn:microsoft.com/office/officeart/2005/8/layout/list1"/>
    <dgm:cxn modelId="{C6AAD405-C98E-E642-84DE-A263D54C6004}" type="presParOf" srcId="{5E11A4E6-55E4-D547-ACB1-FF9411570361}" destId="{CB0EFA70-0BAD-B144-95F4-7B0386939952}" srcOrd="4" destOrd="0" presId="urn:microsoft.com/office/officeart/2005/8/layout/list1"/>
    <dgm:cxn modelId="{1436E422-1088-0C44-98BA-43303D410C66}" type="presParOf" srcId="{CB0EFA70-0BAD-B144-95F4-7B0386939952}" destId="{77BF96C2-B7EB-B640-91AF-6EFF555AD04D}" srcOrd="0" destOrd="0" presId="urn:microsoft.com/office/officeart/2005/8/layout/list1"/>
    <dgm:cxn modelId="{7A5987A4-97F0-E941-AD23-4AA5B1F8FA12}" type="presParOf" srcId="{CB0EFA70-0BAD-B144-95F4-7B0386939952}" destId="{3C49C3D3-7104-4649-80E1-6560D8D8231F}" srcOrd="1" destOrd="0" presId="urn:microsoft.com/office/officeart/2005/8/layout/list1"/>
    <dgm:cxn modelId="{653E6B98-0897-514B-8EDC-1941A951856C}" type="presParOf" srcId="{5E11A4E6-55E4-D547-ACB1-FF9411570361}" destId="{6DF783B2-A60F-E54C-93CF-9D6EE58206C5}" srcOrd="5" destOrd="0" presId="urn:microsoft.com/office/officeart/2005/8/layout/list1"/>
    <dgm:cxn modelId="{07D1D436-7089-6B47-A0F5-F6DF1AF9FDE3}" type="presParOf" srcId="{5E11A4E6-55E4-D547-ACB1-FF9411570361}" destId="{4BBB096A-2987-6746-B496-BBA2FDE65F1E}" srcOrd="6" destOrd="0" presId="urn:microsoft.com/office/officeart/2005/8/layout/list1"/>
    <dgm:cxn modelId="{77BEA3E0-F0BD-F24D-94A5-27CBA741E11C}" type="presParOf" srcId="{5E11A4E6-55E4-D547-ACB1-FF9411570361}" destId="{F2BF30A5-AF0E-8349-8558-9E0FFD1809B7}" srcOrd="7" destOrd="0" presId="urn:microsoft.com/office/officeart/2005/8/layout/list1"/>
    <dgm:cxn modelId="{3EB9592D-0A8E-474A-B240-BB40601901C2}" type="presParOf" srcId="{5E11A4E6-55E4-D547-ACB1-FF9411570361}" destId="{37524B89-1164-0E45-AB7F-AD21E1AD6794}" srcOrd="8" destOrd="0" presId="urn:microsoft.com/office/officeart/2005/8/layout/list1"/>
    <dgm:cxn modelId="{74F3E2DF-538F-D745-AF45-763DE091C14E}" type="presParOf" srcId="{37524B89-1164-0E45-AB7F-AD21E1AD6794}" destId="{CEE53B90-5053-E541-9C20-1EA0A164CC87}" srcOrd="0" destOrd="0" presId="urn:microsoft.com/office/officeart/2005/8/layout/list1"/>
    <dgm:cxn modelId="{2DF87809-B4CA-2B4B-B7BD-172734C85FD2}" type="presParOf" srcId="{37524B89-1164-0E45-AB7F-AD21E1AD6794}" destId="{FCD063EC-8AF6-2E46-8FB7-2C2BFCB4D9F3}" srcOrd="1" destOrd="0" presId="urn:microsoft.com/office/officeart/2005/8/layout/list1"/>
    <dgm:cxn modelId="{EF29C596-D83E-D14A-B85B-81174580C53E}" type="presParOf" srcId="{5E11A4E6-55E4-D547-ACB1-FF9411570361}" destId="{26966694-B2F3-A148-AC88-692523C1D99A}" srcOrd="9" destOrd="0" presId="urn:microsoft.com/office/officeart/2005/8/layout/list1"/>
    <dgm:cxn modelId="{16CB4265-F489-494F-A67D-CCBEF15789F5}" type="presParOf" srcId="{5E11A4E6-55E4-D547-ACB1-FF9411570361}" destId="{1F432160-C00F-6E4A-ADE4-D6A96728F88A}" srcOrd="10" destOrd="0" presId="urn:microsoft.com/office/officeart/2005/8/layout/list1"/>
    <dgm:cxn modelId="{D6197460-23A4-994A-8374-60E29A3475F4}" type="presParOf" srcId="{5E11A4E6-55E4-D547-ACB1-FF9411570361}" destId="{BB5C4ACC-768F-554A-A0FB-1BC01FB95C97}" srcOrd="11" destOrd="0" presId="urn:microsoft.com/office/officeart/2005/8/layout/list1"/>
    <dgm:cxn modelId="{37C13963-2C5F-0440-968F-8F48426FD6FE}" type="presParOf" srcId="{5E11A4E6-55E4-D547-ACB1-FF9411570361}" destId="{977DC4EF-CC05-9E43-9D7B-869E750B13C1}" srcOrd="12" destOrd="0" presId="urn:microsoft.com/office/officeart/2005/8/layout/list1"/>
    <dgm:cxn modelId="{4393788E-A9E1-0B43-AF95-8CB236433D03}" type="presParOf" srcId="{977DC4EF-CC05-9E43-9D7B-869E750B13C1}" destId="{C7F6F9A0-5592-0446-9113-D571226BF6F4}" srcOrd="0" destOrd="0" presId="urn:microsoft.com/office/officeart/2005/8/layout/list1"/>
    <dgm:cxn modelId="{4852BBA8-B856-2648-9713-6104E9C9CB86}" type="presParOf" srcId="{977DC4EF-CC05-9E43-9D7B-869E750B13C1}" destId="{A870AD0A-738B-EB4F-AC54-9820C4E56978}" srcOrd="1" destOrd="0" presId="urn:microsoft.com/office/officeart/2005/8/layout/list1"/>
    <dgm:cxn modelId="{26A8EBC1-40ED-0C47-A496-53660EAF0330}" type="presParOf" srcId="{5E11A4E6-55E4-D547-ACB1-FF9411570361}" destId="{7058097E-EDD2-EE44-B4FA-35407224924E}" srcOrd="13" destOrd="0" presId="urn:microsoft.com/office/officeart/2005/8/layout/list1"/>
    <dgm:cxn modelId="{40A28F67-81AA-E44E-80E2-6696F7F82B09}" type="presParOf" srcId="{5E11A4E6-55E4-D547-ACB1-FF9411570361}" destId="{3573FF24-CBB4-6E42-9E70-2DECA96436A2}" srcOrd="14" destOrd="0" presId="urn:microsoft.com/office/officeart/2005/8/layout/list1"/>
    <dgm:cxn modelId="{982ABB67-82FE-A441-9425-FD7B7E78E0C4}" type="presParOf" srcId="{5E11A4E6-55E4-D547-ACB1-FF9411570361}" destId="{73762C61-1460-FF4E-B0BE-FB17292AD4A0}" srcOrd="15" destOrd="0" presId="urn:microsoft.com/office/officeart/2005/8/layout/list1"/>
    <dgm:cxn modelId="{B394DD6E-F744-6948-B173-E89A4F1484A5}" type="presParOf" srcId="{5E11A4E6-55E4-D547-ACB1-FF9411570361}" destId="{72B5E22C-8373-8047-86FB-6FA257BB7266}" srcOrd="16" destOrd="0" presId="urn:microsoft.com/office/officeart/2005/8/layout/list1"/>
    <dgm:cxn modelId="{51893068-C03E-484B-A1F5-902C789F1149}" type="presParOf" srcId="{72B5E22C-8373-8047-86FB-6FA257BB7266}" destId="{4B595BD1-7097-6341-AAC7-A59D5B4A4C48}" srcOrd="0" destOrd="0" presId="urn:microsoft.com/office/officeart/2005/8/layout/list1"/>
    <dgm:cxn modelId="{FF4A1A45-50EF-B94E-9BFB-EEDE008DBD50}" type="presParOf" srcId="{72B5E22C-8373-8047-86FB-6FA257BB7266}" destId="{16B61244-5314-9B4C-A297-24FDB886C6AF}" srcOrd="1" destOrd="0" presId="urn:microsoft.com/office/officeart/2005/8/layout/list1"/>
    <dgm:cxn modelId="{D517CCFD-763E-844A-AAD5-FFDDA3D12457}" type="presParOf" srcId="{5E11A4E6-55E4-D547-ACB1-FF9411570361}" destId="{60C38DC7-D3FC-5148-9FEE-7B0140BDD192}" srcOrd="17" destOrd="0" presId="urn:microsoft.com/office/officeart/2005/8/layout/list1"/>
    <dgm:cxn modelId="{14AE84E2-809F-4B49-953A-01951E6EFAA1}" type="presParOf" srcId="{5E11A4E6-55E4-D547-ACB1-FF9411570361}" destId="{48E2E880-A953-3F41-91E4-82532076659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69D50-742C-974A-B909-8AEDA6905A8E}" type="doc">
      <dgm:prSet loTypeId="urn:microsoft.com/office/officeart/2005/8/layout/hierarchy1" loCatId="process" qsTypeId="urn:microsoft.com/office/officeart/2005/8/quickstyle/simple1" qsCatId="simple" csTypeId="urn:microsoft.com/office/officeart/2005/8/colors/accent6_2" csCatId="accent6" phldr="1"/>
      <dgm:spPr/>
      <dgm:t>
        <a:bodyPr/>
        <a:lstStyle/>
        <a:p>
          <a:endParaRPr lang="en-US"/>
        </a:p>
      </dgm:t>
    </dgm:pt>
    <dgm:pt modelId="{0967D2CE-3A84-4641-83F2-B615031C54BC}">
      <dgm:prSet phldrT="[Text]"/>
      <dgm:spPr/>
      <dgm:t>
        <a:bodyPr/>
        <a:lstStyle/>
        <a:p>
          <a:pPr rtl="0"/>
          <a:r>
            <a:rPr lang="en-US" dirty="0"/>
            <a:t>DM</a:t>
          </a:r>
        </a:p>
      </dgm:t>
    </dgm:pt>
    <dgm:pt modelId="{476DD778-A83D-D34C-8FE7-359F5F281AEE}" type="parTrans" cxnId="{71A5D4FB-C5C9-3047-900C-99C604DD6BE0}">
      <dgm:prSet/>
      <dgm:spPr/>
      <dgm:t>
        <a:bodyPr/>
        <a:lstStyle/>
        <a:p>
          <a:endParaRPr lang="en-US"/>
        </a:p>
      </dgm:t>
    </dgm:pt>
    <dgm:pt modelId="{9EE36192-0602-0C48-AABE-1896466A6A9B}" type="sibTrans" cxnId="{71A5D4FB-C5C9-3047-900C-99C604DD6BE0}">
      <dgm:prSet/>
      <dgm:spPr/>
      <dgm:t>
        <a:bodyPr/>
        <a:lstStyle/>
        <a:p>
          <a:endParaRPr lang="en-US"/>
        </a:p>
      </dgm:t>
    </dgm:pt>
    <dgm:pt modelId="{183CCEFF-7678-4E43-86CF-4FA95A5B6280}" type="asst">
      <dgm:prSet phldrT="[Text]"/>
      <dgm:spPr/>
      <dgm:t>
        <a:bodyPr/>
        <a:lstStyle/>
        <a:p>
          <a:pPr rtl="0"/>
          <a:r>
            <a:rPr lang="en-US" dirty="0"/>
            <a:t>GDM</a:t>
          </a:r>
        </a:p>
        <a:p>
          <a:pPr rtl="0"/>
          <a:r>
            <a:rPr lang="en-US" dirty="0"/>
            <a:t>80-88%</a:t>
          </a:r>
        </a:p>
      </dgm:t>
    </dgm:pt>
    <dgm:pt modelId="{662B759F-33E9-5547-99EC-BEF8708C9067}" type="parTrans" cxnId="{4FA9BA30-6D58-C74C-A25F-CDDF1C92EDD9}">
      <dgm:prSet/>
      <dgm:spPr/>
      <dgm:t>
        <a:bodyPr/>
        <a:lstStyle/>
        <a:p>
          <a:endParaRPr lang="en-US"/>
        </a:p>
      </dgm:t>
    </dgm:pt>
    <dgm:pt modelId="{1E53D0AC-3AB5-E447-B255-DFF193A6CA9E}" type="sibTrans" cxnId="{4FA9BA30-6D58-C74C-A25F-CDDF1C92EDD9}">
      <dgm:prSet/>
      <dgm:spPr/>
      <dgm:t>
        <a:bodyPr/>
        <a:lstStyle/>
        <a:p>
          <a:endParaRPr lang="en-US"/>
        </a:p>
      </dgm:t>
    </dgm:pt>
    <dgm:pt modelId="{CA642C52-E98E-5C49-A487-84F7C4FEF481}" type="asst">
      <dgm:prSet phldrT="[Text]"/>
      <dgm:spPr/>
      <dgm:t>
        <a:bodyPr/>
        <a:lstStyle/>
        <a:p>
          <a:pPr rtl="0"/>
          <a:r>
            <a:rPr lang="en-US" dirty="0"/>
            <a:t>Chronic DM</a:t>
          </a:r>
        </a:p>
        <a:p>
          <a:pPr rtl="0"/>
          <a:r>
            <a:rPr lang="en-US" dirty="0"/>
            <a:t>TYPE 1(35%) </a:t>
          </a:r>
        </a:p>
        <a:p>
          <a:pPr rtl="0"/>
          <a:r>
            <a:rPr lang="en-US" dirty="0"/>
            <a:t>TYPE 2 (65%</a:t>
          </a:r>
        </a:p>
      </dgm:t>
    </dgm:pt>
    <dgm:pt modelId="{ACE195E4-FF3E-CC47-95DA-D0A22AB41812}" type="parTrans" cxnId="{8D40CA4C-4BDB-F94F-AAD9-5E0C9E64A1CB}">
      <dgm:prSet/>
      <dgm:spPr/>
      <dgm:t>
        <a:bodyPr/>
        <a:lstStyle/>
        <a:p>
          <a:endParaRPr lang="en-US"/>
        </a:p>
      </dgm:t>
    </dgm:pt>
    <dgm:pt modelId="{0CDD1A6B-6F72-EB44-8116-C9D95099D119}" type="sibTrans" cxnId="{8D40CA4C-4BDB-F94F-AAD9-5E0C9E64A1CB}">
      <dgm:prSet/>
      <dgm:spPr/>
      <dgm:t>
        <a:bodyPr/>
        <a:lstStyle/>
        <a:p>
          <a:endParaRPr lang="en-US"/>
        </a:p>
      </dgm:t>
    </dgm:pt>
    <dgm:pt modelId="{899C4312-6FA6-ED4F-8024-05BCE1053F9E}" type="pres">
      <dgm:prSet presAssocID="{1B869D50-742C-974A-B909-8AEDA6905A8E}" presName="hierChild1" presStyleCnt="0">
        <dgm:presLayoutVars>
          <dgm:chPref val="1"/>
          <dgm:dir/>
          <dgm:animOne val="branch"/>
          <dgm:animLvl val="lvl"/>
          <dgm:resizeHandles/>
        </dgm:presLayoutVars>
      </dgm:prSet>
      <dgm:spPr/>
    </dgm:pt>
    <dgm:pt modelId="{8B4BD57D-48C0-C948-AF02-E63562CCAD05}" type="pres">
      <dgm:prSet presAssocID="{0967D2CE-3A84-4641-83F2-B615031C54BC}" presName="hierRoot1" presStyleCnt="0"/>
      <dgm:spPr/>
    </dgm:pt>
    <dgm:pt modelId="{EA5E7E11-C5F5-7349-AE19-9C6CF4B842D7}" type="pres">
      <dgm:prSet presAssocID="{0967D2CE-3A84-4641-83F2-B615031C54BC}" presName="composite" presStyleCnt="0"/>
      <dgm:spPr/>
    </dgm:pt>
    <dgm:pt modelId="{CED051B0-544F-2C48-9A0C-F3E0574B7DBC}" type="pres">
      <dgm:prSet presAssocID="{0967D2CE-3A84-4641-83F2-B615031C54BC}" presName="background" presStyleLbl="node0" presStyleIdx="0" presStyleCnt="1"/>
      <dgm:spPr/>
    </dgm:pt>
    <dgm:pt modelId="{A586A03D-053C-D743-868A-FB32A302A238}" type="pres">
      <dgm:prSet presAssocID="{0967D2CE-3A84-4641-83F2-B615031C54BC}" presName="text" presStyleLbl="fgAcc0" presStyleIdx="0" presStyleCnt="1">
        <dgm:presLayoutVars>
          <dgm:chPref val="3"/>
        </dgm:presLayoutVars>
      </dgm:prSet>
      <dgm:spPr/>
    </dgm:pt>
    <dgm:pt modelId="{9226D2D5-1C81-5A47-9598-FCB6D3755EB1}" type="pres">
      <dgm:prSet presAssocID="{0967D2CE-3A84-4641-83F2-B615031C54BC}" presName="hierChild2" presStyleCnt="0"/>
      <dgm:spPr/>
    </dgm:pt>
    <dgm:pt modelId="{DB2C9DFE-869A-644F-A4BC-9B8E7AA7FC5F}" type="pres">
      <dgm:prSet presAssocID="{662B759F-33E9-5547-99EC-BEF8708C9067}" presName="Name10" presStyleLbl="parChTrans1D2" presStyleIdx="0" presStyleCnt="2"/>
      <dgm:spPr/>
    </dgm:pt>
    <dgm:pt modelId="{FA457650-84D3-8B47-8328-A5BAAEA88332}" type="pres">
      <dgm:prSet presAssocID="{183CCEFF-7678-4E43-86CF-4FA95A5B6280}" presName="hierRoot2" presStyleCnt="0"/>
      <dgm:spPr/>
    </dgm:pt>
    <dgm:pt modelId="{3DD4C4B0-DF95-674C-8C81-9ED5F0AC1F00}" type="pres">
      <dgm:prSet presAssocID="{183CCEFF-7678-4E43-86CF-4FA95A5B6280}" presName="composite2" presStyleCnt="0"/>
      <dgm:spPr/>
    </dgm:pt>
    <dgm:pt modelId="{6EC0B0CE-C68F-DD4B-B97A-1D6424E36E32}" type="pres">
      <dgm:prSet presAssocID="{183CCEFF-7678-4E43-86CF-4FA95A5B6280}" presName="background2" presStyleLbl="asst1" presStyleIdx="0" presStyleCnt="2"/>
      <dgm:spPr/>
    </dgm:pt>
    <dgm:pt modelId="{1D503118-D674-7744-8638-AF7F60D068E3}" type="pres">
      <dgm:prSet presAssocID="{183CCEFF-7678-4E43-86CF-4FA95A5B6280}" presName="text2" presStyleLbl="fgAcc2" presStyleIdx="0" presStyleCnt="2">
        <dgm:presLayoutVars>
          <dgm:chPref val="3"/>
        </dgm:presLayoutVars>
      </dgm:prSet>
      <dgm:spPr/>
    </dgm:pt>
    <dgm:pt modelId="{AA305D43-E739-EB40-9DC4-AFFDD20E7EF8}" type="pres">
      <dgm:prSet presAssocID="{183CCEFF-7678-4E43-86CF-4FA95A5B6280}" presName="hierChild3" presStyleCnt="0"/>
      <dgm:spPr/>
    </dgm:pt>
    <dgm:pt modelId="{17F1F75F-8DA1-5E4F-A4EB-2E518479444D}" type="pres">
      <dgm:prSet presAssocID="{ACE195E4-FF3E-CC47-95DA-D0A22AB41812}" presName="Name10" presStyleLbl="parChTrans1D2" presStyleIdx="1" presStyleCnt="2"/>
      <dgm:spPr/>
    </dgm:pt>
    <dgm:pt modelId="{FE141727-0DDC-2F49-A70D-42ACE0385CEB}" type="pres">
      <dgm:prSet presAssocID="{CA642C52-E98E-5C49-A487-84F7C4FEF481}" presName="hierRoot2" presStyleCnt="0"/>
      <dgm:spPr/>
    </dgm:pt>
    <dgm:pt modelId="{08367E27-C466-054B-A4D3-B391D1799EBD}" type="pres">
      <dgm:prSet presAssocID="{CA642C52-E98E-5C49-A487-84F7C4FEF481}" presName="composite2" presStyleCnt="0"/>
      <dgm:spPr/>
    </dgm:pt>
    <dgm:pt modelId="{7E4FB6EF-ED5A-A144-8D95-CB42A029C748}" type="pres">
      <dgm:prSet presAssocID="{CA642C52-E98E-5C49-A487-84F7C4FEF481}" presName="background2" presStyleLbl="asst1" presStyleIdx="1" presStyleCnt="2"/>
      <dgm:spPr/>
    </dgm:pt>
    <dgm:pt modelId="{69E23B9A-834B-274F-A3AF-DF1C3335B788}" type="pres">
      <dgm:prSet presAssocID="{CA642C52-E98E-5C49-A487-84F7C4FEF481}" presName="text2" presStyleLbl="fgAcc2" presStyleIdx="1" presStyleCnt="2">
        <dgm:presLayoutVars>
          <dgm:chPref val="3"/>
        </dgm:presLayoutVars>
      </dgm:prSet>
      <dgm:spPr/>
    </dgm:pt>
    <dgm:pt modelId="{BA104392-B58F-8044-8CC1-DC3117C257B0}" type="pres">
      <dgm:prSet presAssocID="{CA642C52-E98E-5C49-A487-84F7C4FEF481}" presName="hierChild3" presStyleCnt="0"/>
      <dgm:spPr/>
    </dgm:pt>
  </dgm:ptLst>
  <dgm:cxnLst>
    <dgm:cxn modelId="{153DF82C-EEFA-E44F-B13A-4B5922423BAA}" type="presOf" srcId="{CA642C52-E98E-5C49-A487-84F7C4FEF481}" destId="{69E23B9A-834B-274F-A3AF-DF1C3335B788}" srcOrd="0" destOrd="0" presId="urn:microsoft.com/office/officeart/2005/8/layout/hierarchy1"/>
    <dgm:cxn modelId="{4FA9BA30-6D58-C74C-A25F-CDDF1C92EDD9}" srcId="{0967D2CE-3A84-4641-83F2-B615031C54BC}" destId="{183CCEFF-7678-4E43-86CF-4FA95A5B6280}" srcOrd="0" destOrd="0" parTransId="{662B759F-33E9-5547-99EC-BEF8708C9067}" sibTransId="{1E53D0AC-3AB5-E447-B255-DFF193A6CA9E}"/>
    <dgm:cxn modelId="{7B2DBA34-838F-FD4E-B292-53F3365364BE}" type="presOf" srcId="{ACE195E4-FF3E-CC47-95DA-D0A22AB41812}" destId="{17F1F75F-8DA1-5E4F-A4EB-2E518479444D}" srcOrd="0" destOrd="0" presId="urn:microsoft.com/office/officeart/2005/8/layout/hierarchy1"/>
    <dgm:cxn modelId="{83E99B39-1DAD-F340-83CC-C8FB30E59CBE}" type="presOf" srcId="{1B869D50-742C-974A-B909-8AEDA6905A8E}" destId="{899C4312-6FA6-ED4F-8024-05BCE1053F9E}" srcOrd="0" destOrd="0" presId="urn:microsoft.com/office/officeart/2005/8/layout/hierarchy1"/>
    <dgm:cxn modelId="{8D40CA4C-4BDB-F94F-AAD9-5E0C9E64A1CB}" srcId="{0967D2CE-3A84-4641-83F2-B615031C54BC}" destId="{CA642C52-E98E-5C49-A487-84F7C4FEF481}" srcOrd="1" destOrd="0" parTransId="{ACE195E4-FF3E-CC47-95DA-D0A22AB41812}" sibTransId="{0CDD1A6B-6F72-EB44-8116-C9D95099D119}"/>
    <dgm:cxn modelId="{13A4FB95-AFDB-DB4A-AD4E-CB2578516EA2}" type="presOf" srcId="{0967D2CE-3A84-4641-83F2-B615031C54BC}" destId="{A586A03D-053C-D743-868A-FB32A302A238}" srcOrd="0" destOrd="0" presId="urn:microsoft.com/office/officeart/2005/8/layout/hierarchy1"/>
    <dgm:cxn modelId="{3AD472B6-99E7-9042-8161-FC838E7093BC}" type="presOf" srcId="{183CCEFF-7678-4E43-86CF-4FA95A5B6280}" destId="{1D503118-D674-7744-8638-AF7F60D068E3}" srcOrd="0" destOrd="0" presId="urn:microsoft.com/office/officeart/2005/8/layout/hierarchy1"/>
    <dgm:cxn modelId="{4D1D18E2-2300-1D43-BFA7-A117E2E5B9C9}" type="presOf" srcId="{662B759F-33E9-5547-99EC-BEF8708C9067}" destId="{DB2C9DFE-869A-644F-A4BC-9B8E7AA7FC5F}" srcOrd="0" destOrd="0" presId="urn:microsoft.com/office/officeart/2005/8/layout/hierarchy1"/>
    <dgm:cxn modelId="{71A5D4FB-C5C9-3047-900C-99C604DD6BE0}" srcId="{1B869D50-742C-974A-B909-8AEDA6905A8E}" destId="{0967D2CE-3A84-4641-83F2-B615031C54BC}" srcOrd="0" destOrd="0" parTransId="{476DD778-A83D-D34C-8FE7-359F5F281AEE}" sibTransId="{9EE36192-0602-0C48-AABE-1896466A6A9B}"/>
    <dgm:cxn modelId="{141F7019-E59D-5441-8E3F-C8E1BD0058A3}" type="presParOf" srcId="{899C4312-6FA6-ED4F-8024-05BCE1053F9E}" destId="{8B4BD57D-48C0-C948-AF02-E63562CCAD05}" srcOrd="0" destOrd="0" presId="urn:microsoft.com/office/officeart/2005/8/layout/hierarchy1"/>
    <dgm:cxn modelId="{0C65FD9A-CF8F-3146-9250-F8879D69D4CC}" type="presParOf" srcId="{8B4BD57D-48C0-C948-AF02-E63562CCAD05}" destId="{EA5E7E11-C5F5-7349-AE19-9C6CF4B842D7}" srcOrd="0" destOrd="0" presId="urn:microsoft.com/office/officeart/2005/8/layout/hierarchy1"/>
    <dgm:cxn modelId="{463BDBFE-DDB4-BA4B-A834-4D2DBFBC5BC1}" type="presParOf" srcId="{EA5E7E11-C5F5-7349-AE19-9C6CF4B842D7}" destId="{CED051B0-544F-2C48-9A0C-F3E0574B7DBC}" srcOrd="0" destOrd="0" presId="urn:microsoft.com/office/officeart/2005/8/layout/hierarchy1"/>
    <dgm:cxn modelId="{B6357360-3ABA-1D4D-B96F-DFB8892DB052}" type="presParOf" srcId="{EA5E7E11-C5F5-7349-AE19-9C6CF4B842D7}" destId="{A586A03D-053C-D743-868A-FB32A302A238}" srcOrd="1" destOrd="0" presId="urn:microsoft.com/office/officeart/2005/8/layout/hierarchy1"/>
    <dgm:cxn modelId="{8C7A5C12-C453-CD47-B653-66990E6F6057}" type="presParOf" srcId="{8B4BD57D-48C0-C948-AF02-E63562CCAD05}" destId="{9226D2D5-1C81-5A47-9598-FCB6D3755EB1}" srcOrd="1" destOrd="0" presId="urn:microsoft.com/office/officeart/2005/8/layout/hierarchy1"/>
    <dgm:cxn modelId="{43042227-BC19-FE43-8DEE-5C194B69F56E}" type="presParOf" srcId="{9226D2D5-1C81-5A47-9598-FCB6D3755EB1}" destId="{DB2C9DFE-869A-644F-A4BC-9B8E7AA7FC5F}" srcOrd="0" destOrd="0" presId="urn:microsoft.com/office/officeart/2005/8/layout/hierarchy1"/>
    <dgm:cxn modelId="{E256AF36-4444-7A4D-B5AB-3A28D171D2A8}" type="presParOf" srcId="{9226D2D5-1C81-5A47-9598-FCB6D3755EB1}" destId="{FA457650-84D3-8B47-8328-A5BAAEA88332}" srcOrd="1" destOrd="0" presId="urn:microsoft.com/office/officeart/2005/8/layout/hierarchy1"/>
    <dgm:cxn modelId="{CC7B4461-B655-D342-9BBD-1EEDAF39D953}" type="presParOf" srcId="{FA457650-84D3-8B47-8328-A5BAAEA88332}" destId="{3DD4C4B0-DF95-674C-8C81-9ED5F0AC1F00}" srcOrd="0" destOrd="0" presId="urn:microsoft.com/office/officeart/2005/8/layout/hierarchy1"/>
    <dgm:cxn modelId="{371D9D66-5A12-784E-BE5B-C66779AAF0C9}" type="presParOf" srcId="{3DD4C4B0-DF95-674C-8C81-9ED5F0AC1F00}" destId="{6EC0B0CE-C68F-DD4B-B97A-1D6424E36E32}" srcOrd="0" destOrd="0" presId="urn:microsoft.com/office/officeart/2005/8/layout/hierarchy1"/>
    <dgm:cxn modelId="{0CF7B4AF-25B3-2F41-BADF-61B5B2377A3F}" type="presParOf" srcId="{3DD4C4B0-DF95-674C-8C81-9ED5F0AC1F00}" destId="{1D503118-D674-7744-8638-AF7F60D068E3}" srcOrd="1" destOrd="0" presId="urn:microsoft.com/office/officeart/2005/8/layout/hierarchy1"/>
    <dgm:cxn modelId="{FD0D2ACE-6BA3-9344-93D7-407650E79F4C}" type="presParOf" srcId="{FA457650-84D3-8B47-8328-A5BAAEA88332}" destId="{AA305D43-E739-EB40-9DC4-AFFDD20E7EF8}" srcOrd="1" destOrd="0" presId="urn:microsoft.com/office/officeart/2005/8/layout/hierarchy1"/>
    <dgm:cxn modelId="{90EB536F-6135-2A45-A391-854B73B4CA62}" type="presParOf" srcId="{9226D2D5-1C81-5A47-9598-FCB6D3755EB1}" destId="{17F1F75F-8DA1-5E4F-A4EB-2E518479444D}" srcOrd="2" destOrd="0" presId="urn:microsoft.com/office/officeart/2005/8/layout/hierarchy1"/>
    <dgm:cxn modelId="{C7D04778-938A-8743-917B-80FB65062F4D}" type="presParOf" srcId="{9226D2D5-1C81-5A47-9598-FCB6D3755EB1}" destId="{FE141727-0DDC-2F49-A70D-42ACE0385CEB}" srcOrd="3" destOrd="0" presId="urn:microsoft.com/office/officeart/2005/8/layout/hierarchy1"/>
    <dgm:cxn modelId="{77442CFC-0F85-074B-B9B6-D34C5237564E}" type="presParOf" srcId="{FE141727-0DDC-2F49-A70D-42ACE0385CEB}" destId="{08367E27-C466-054B-A4D3-B391D1799EBD}" srcOrd="0" destOrd="0" presId="urn:microsoft.com/office/officeart/2005/8/layout/hierarchy1"/>
    <dgm:cxn modelId="{487C7240-7911-3A40-BC5F-05F034FD6CA4}" type="presParOf" srcId="{08367E27-C466-054B-A4D3-B391D1799EBD}" destId="{7E4FB6EF-ED5A-A144-8D95-CB42A029C748}" srcOrd="0" destOrd="0" presId="urn:microsoft.com/office/officeart/2005/8/layout/hierarchy1"/>
    <dgm:cxn modelId="{9CEC2406-EF81-F948-9CF6-6389AFF71B6F}" type="presParOf" srcId="{08367E27-C466-054B-A4D3-B391D1799EBD}" destId="{69E23B9A-834B-274F-A3AF-DF1C3335B788}" srcOrd="1" destOrd="0" presId="urn:microsoft.com/office/officeart/2005/8/layout/hierarchy1"/>
    <dgm:cxn modelId="{824F6AED-C14C-8047-9A64-2877ED0D1901}" type="presParOf" srcId="{FE141727-0DDC-2F49-A70D-42ACE0385CEB}" destId="{BA104392-B58F-8044-8CC1-DC3117C257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DD1714-20EB-4745-AF14-C762E0D6B5EB}" type="doc">
      <dgm:prSet loTypeId="urn:microsoft.com/office/officeart/2005/8/layout/chevron2" loCatId="process" qsTypeId="urn:microsoft.com/office/officeart/2005/8/quickstyle/simple1" qsCatId="simple" csTypeId="urn:microsoft.com/office/officeart/2005/8/colors/accent3_3" csCatId="accent3"/>
      <dgm:spPr/>
      <dgm:t>
        <a:bodyPr/>
        <a:lstStyle/>
        <a:p>
          <a:endParaRPr lang="en-US"/>
        </a:p>
      </dgm:t>
    </dgm:pt>
    <dgm:pt modelId="{F3356059-8420-2A43-A013-ADA513F6E628}">
      <dgm:prSet/>
      <dgm:spPr/>
      <dgm:t>
        <a:bodyPr/>
        <a:lstStyle/>
        <a:p>
          <a:r>
            <a:rPr lang="en-US" b="1" dirty="0"/>
            <a:t>Risk Factors includes: </a:t>
          </a:r>
          <a:endParaRPr lang="en-JO" dirty="0"/>
        </a:p>
      </dgm:t>
    </dgm:pt>
    <dgm:pt modelId="{2032C278-F73E-EF45-8F7D-6EE4757770CB}" type="parTrans" cxnId="{70EFAB42-F692-4F4B-B3B0-88F92EAF5574}">
      <dgm:prSet/>
      <dgm:spPr/>
      <dgm:t>
        <a:bodyPr/>
        <a:lstStyle/>
        <a:p>
          <a:endParaRPr lang="en-US"/>
        </a:p>
      </dgm:t>
    </dgm:pt>
    <dgm:pt modelId="{F6A50A46-3061-A548-9EDD-94492F3B29E4}" type="sibTrans" cxnId="{70EFAB42-F692-4F4B-B3B0-88F92EAF5574}">
      <dgm:prSet/>
      <dgm:spPr/>
      <dgm:t>
        <a:bodyPr/>
        <a:lstStyle/>
        <a:p>
          <a:endParaRPr lang="en-US"/>
        </a:p>
      </dgm:t>
    </dgm:pt>
    <dgm:pt modelId="{FD79C037-698E-EC47-9465-B6B0402053B7}">
      <dgm:prSet/>
      <dgm:spPr/>
      <dgm:t>
        <a:bodyPr/>
        <a:lstStyle/>
        <a:p>
          <a:r>
            <a:rPr lang="en-US" b="1"/>
            <a:t>overweight/obesity</a:t>
          </a:r>
          <a:endParaRPr lang="en-JO"/>
        </a:p>
      </dgm:t>
    </dgm:pt>
    <dgm:pt modelId="{34DADD1C-FBB9-EB4E-BE98-46A3810B2401}" type="parTrans" cxnId="{D2F522AC-C24F-CC44-B910-3DED8ABEE7BA}">
      <dgm:prSet/>
      <dgm:spPr/>
      <dgm:t>
        <a:bodyPr/>
        <a:lstStyle/>
        <a:p>
          <a:endParaRPr lang="en-US"/>
        </a:p>
      </dgm:t>
    </dgm:pt>
    <dgm:pt modelId="{1E85E56D-BA4F-7A43-A981-DFDAC76B2331}" type="sibTrans" cxnId="{D2F522AC-C24F-CC44-B910-3DED8ABEE7BA}">
      <dgm:prSet/>
      <dgm:spPr/>
      <dgm:t>
        <a:bodyPr/>
        <a:lstStyle/>
        <a:p>
          <a:endParaRPr lang="en-US"/>
        </a:p>
      </dgm:t>
    </dgm:pt>
    <dgm:pt modelId="{8C0A482F-FA19-994E-9E29-32B479465A43}">
      <dgm:prSet/>
      <dgm:spPr/>
      <dgm:t>
        <a:bodyPr/>
        <a:lstStyle/>
        <a:p>
          <a:r>
            <a:rPr lang="en-US" b="1"/>
            <a:t>westernized diet and micronutrient deficiencies</a:t>
          </a:r>
          <a:endParaRPr lang="en-JO"/>
        </a:p>
      </dgm:t>
    </dgm:pt>
    <dgm:pt modelId="{C15B1437-FE68-5742-A23E-CF247702C734}" type="parTrans" cxnId="{9DF65B2A-DCCA-FB41-A5B9-FF2DE981CE59}">
      <dgm:prSet/>
      <dgm:spPr/>
      <dgm:t>
        <a:bodyPr/>
        <a:lstStyle/>
        <a:p>
          <a:endParaRPr lang="en-US"/>
        </a:p>
      </dgm:t>
    </dgm:pt>
    <dgm:pt modelId="{84254361-2DED-A247-B204-64757DB0BFB0}" type="sibTrans" cxnId="{9DF65B2A-DCCA-FB41-A5B9-FF2DE981CE59}">
      <dgm:prSet/>
      <dgm:spPr/>
      <dgm:t>
        <a:bodyPr/>
        <a:lstStyle/>
        <a:p>
          <a:endParaRPr lang="en-US"/>
        </a:p>
      </dgm:t>
    </dgm:pt>
    <dgm:pt modelId="{F85600AB-02F3-494C-A784-3634661B3CC3}">
      <dgm:prSet/>
      <dgm:spPr/>
      <dgm:t>
        <a:bodyPr/>
        <a:lstStyle/>
        <a:p>
          <a:r>
            <a:rPr lang="en-US" b="1"/>
            <a:t>advanced maternal age </a:t>
          </a:r>
          <a:endParaRPr lang="en-JO"/>
        </a:p>
      </dgm:t>
    </dgm:pt>
    <dgm:pt modelId="{6B9B35A1-1CA1-2045-9F1D-B99F81D2DCDE}" type="parTrans" cxnId="{7F5C228D-C0B8-B149-AF10-47442D900FAB}">
      <dgm:prSet/>
      <dgm:spPr/>
      <dgm:t>
        <a:bodyPr/>
        <a:lstStyle/>
        <a:p>
          <a:endParaRPr lang="en-US"/>
        </a:p>
      </dgm:t>
    </dgm:pt>
    <dgm:pt modelId="{478ED2BE-2E7D-A243-9794-CB7579245A4E}" type="sibTrans" cxnId="{7F5C228D-C0B8-B149-AF10-47442D900FAB}">
      <dgm:prSet/>
      <dgm:spPr/>
      <dgm:t>
        <a:bodyPr/>
        <a:lstStyle/>
        <a:p>
          <a:endParaRPr lang="en-US"/>
        </a:p>
      </dgm:t>
    </dgm:pt>
    <dgm:pt modelId="{CC2FAA27-19B0-EA4F-B1E7-663336E411CD}">
      <dgm:prSet/>
      <dgm:spPr/>
      <dgm:t>
        <a:bodyPr/>
        <a:lstStyle/>
        <a:p>
          <a:r>
            <a:rPr lang="en-US" b="1"/>
            <a:t>family history of insulin resistance and/or diabetes </a:t>
          </a:r>
          <a:endParaRPr lang="en-JO"/>
        </a:p>
      </dgm:t>
    </dgm:pt>
    <dgm:pt modelId="{184F1E23-029D-CD45-B870-645D363171AD}" type="parTrans" cxnId="{92258BAF-B0D4-044D-B954-49909D05BC07}">
      <dgm:prSet/>
      <dgm:spPr/>
      <dgm:t>
        <a:bodyPr/>
        <a:lstStyle/>
        <a:p>
          <a:endParaRPr lang="en-US"/>
        </a:p>
      </dgm:t>
    </dgm:pt>
    <dgm:pt modelId="{13981404-AEF2-BD47-A097-984766D3721C}" type="sibTrans" cxnId="{92258BAF-B0D4-044D-B954-49909D05BC07}">
      <dgm:prSet/>
      <dgm:spPr/>
      <dgm:t>
        <a:bodyPr/>
        <a:lstStyle/>
        <a:p>
          <a:endParaRPr lang="en-US"/>
        </a:p>
      </dgm:t>
    </dgm:pt>
    <dgm:pt modelId="{FE292BE6-3F5E-854B-A06C-BDB0195550E2}" type="pres">
      <dgm:prSet presAssocID="{F9DD1714-20EB-4745-AF14-C762E0D6B5EB}" presName="linearFlow" presStyleCnt="0">
        <dgm:presLayoutVars>
          <dgm:dir/>
          <dgm:animLvl val="lvl"/>
          <dgm:resizeHandles val="exact"/>
        </dgm:presLayoutVars>
      </dgm:prSet>
      <dgm:spPr/>
    </dgm:pt>
    <dgm:pt modelId="{9425AB5E-78BC-2B46-8278-E218495EF2DA}" type="pres">
      <dgm:prSet presAssocID="{F3356059-8420-2A43-A013-ADA513F6E628}" presName="composite" presStyleCnt="0"/>
      <dgm:spPr/>
    </dgm:pt>
    <dgm:pt modelId="{9E598277-E7CE-9349-83C5-B9BF80845E88}" type="pres">
      <dgm:prSet presAssocID="{F3356059-8420-2A43-A013-ADA513F6E628}" presName="parentText" presStyleLbl="alignNode1" presStyleIdx="0" presStyleCnt="1">
        <dgm:presLayoutVars>
          <dgm:chMax val="1"/>
          <dgm:bulletEnabled val="1"/>
        </dgm:presLayoutVars>
      </dgm:prSet>
      <dgm:spPr/>
    </dgm:pt>
    <dgm:pt modelId="{37C94EE7-E27E-D848-BF6E-7A0FFF96BE62}" type="pres">
      <dgm:prSet presAssocID="{F3356059-8420-2A43-A013-ADA513F6E628}" presName="descendantText" presStyleLbl="alignAcc1" presStyleIdx="0" presStyleCnt="1">
        <dgm:presLayoutVars>
          <dgm:bulletEnabled val="1"/>
        </dgm:presLayoutVars>
      </dgm:prSet>
      <dgm:spPr/>
    </dgm:pt>
  </dgm:ptLst>
  <dgm:cxnLst>
    <dgm:cxn modelId="{B0F8651C-0AD1-8143-A738-572486DABCA5}" type="presOf" srcId="{FD79C037-698E-EC47-9465-B6B0402053B7}" destId="{37C94EE7-E27E-D848-BF6E-7A0FFF96BE62}" srcOrd="0" destOrd="0" presId="urn:microsoft.com/office/officeart/2005/8/layout/chevron2"/>
    <dgm:cxn modelId="{BB284728-810E-A846-AC4C-2EF65E50FE44}" type="presOf" srcId="{CC2FAA27-19B0-EA4F-B1E7-663336E411CD}" destId="{37C94EE7-E27E-D848-BF6E-7A0FFF96BE62}" srcOrd="0" destOrd="3" presId="urn:microsoft.com/office/officeart/2005/8/layout/chevron2"/>
    <dgm:cxn modelId="{9DF65B2A-DCCA-FB41-A5B9-FF2DE981CE59}" srcId="{F3356059-8420-2A43-A013-ADA513F6E628}" destId="{8C0A482F-FA19-994E-9E29-32B479465A43}" srcOrd="1" destOrd="0" parTransId="{C15B1437-FE68-5742-A23E-CF247702C734}" sibTransId="{84254361-2DED-A247-B204-64757DB0BFB0}"/>
    <dgm:cxn modelId="{70EFAB42-F692-4F4B-B3B0-88F92EAF5574}" srcId="{F9DD1714-20EB-4745-AF14-C762E0D6B5EB}" destId="{F3356059-8420-2A43-A013-ADA513F6E628}" srcOrd="0" destOrd="0" parTransId="{2032C278-F73E-EF45-8F7D-6EE4757770CB}" sibTransId="{F6A50A46-3061-A548-9EDD-94492F3B29E4}"/>
    <dgm:cxn modelId="{70300E46-03D2-B94E-B3A2-8146921BBA6E}" type="presOf" srcId="{F85600AB-02F3-494C-A784-3634661B3CC3}" destId="{37C94EE7-E27E-D848-BF6E-7A0FFF96BE62}" srcOrd="0" destOrd="2" presId="urn:microsoft.com/office/officeart/2005/8/layout/chevron2"/>
    <dgm:cxn modelId="{7F5C228D-C0B8-B149-AF10-47442D900FAB}" srcId="{F3356059-8420-2A43-A013-ADA513F6E628}" destId="{F85600AB-02F3-494C-A784-3634661B3CC3}" srcOrd="2" destOrd="0" parTransId="{6B9B35A1-1CA1-2045-9F1D-B99F81D2DCDE}" sibTransId="{478ED2BE-2E7D-A243-9794-CB7579245A4E}"/>
    <dgm:cxn modelId="{8A90ED99-0195-2349-8DC4-4FA766D6FBE1}" type="presOf" srcId="{F3356059-8420-2A43-A013-ADA513F6E628}" destId="{9E598277-E7CE-9349-83C5-B9BF80845E88}" srcOrd="0" destOrd="0" presId="urn:microsoft.com/office/officeart/2005/8/layout/chevron2"/>
    <dgm:cxn modelId="{DBF3C9A4-F58E-8646-B470-B37E72E2011C}" type="presOf" srcId="{F9DD1714-20EB-4745-AF14-C762E0D6B5EB}" destId="{FE292BE6-3F5E-854B-A06C-BDB0195550E2}" srcOrd="0" destOrd="0" presId="urn:microsoft.com/office/officeart/2005/8/layout/chevron2"/>
    <dgm:cxn modelId="{D2F522AC-C24F-CC44-B910-3DED8ABEE7BA}" srcId="{F3356059-8420-2A43-A013-ADA513F6E628}" destId="{FD79C037-698E-EC47-9465-B6B0402053B7}" srcOrd="0" destOrd="0" parTransId="{34DADD1C-FBB9-EB4E-BE98-46A3810B2401}" sibTransId="{1E85E56D-BA4F-7A43-A981-DFDAC76B2331}"/>
    <dgm:cxn modelId="{92258BAF-B0D4-044D-B954-49909D05BC07}" srcId="{F3356059-8420-2A43-A013-ADA513F6E628}" destId="{CC2FAA27-19B0-EA4F-B1E7-663336E411CD}" srcOrd="3" destOrd="0" parTransId="{184F1E23-029D-CD45-B870-645D363171AD}" sibTransId="{13981404-AEF2-BD47-A097-984766D3721C}"/>
    <dgm:cxn modelId="{1C5EDEC9-25E7-AE4E-A376-603F28BED04D}" type="presOf" srcId="{8C0A482F-FA19-994E-9E29-32B479465A43}" destId="{37C94EE7-E27E-D848-BF6E-7A0FFF96BE62}" srcOrd="0" destOrd="1" presId="urn:microsoft.com/office/officeart/2005/8/layout/chevron2"/>
    <dgm:cxn modelId="{CA6FC658-BA35-5B45-A161-0D2F0D383369}" type="presParOf" srcId="{FE292BE6-3F5E-854B-A06C-BDB0195550E2}" destId="{9425AB5E-78BC-2B46-8278-E218495EF2DA}" srcOrd="0" destOrd="0" presId="urn:microsoft.com/office/officeart/2005/8/layout/chevron2"/>
    <dgm:cxn modelId="{CA82E79E-5858-BC49-9114-61C7ABD17A80}" type="presParOf" srcId="{9425AB5E-78BC-2B46-8278-E218495EF2DA}" destId="{9E598277-E7CE-9349-83C5-B9BF80845E88}" srcOrd="0" destOrd="0" presId="urn:microsoft.com/office/officeart/2005/8/layout/chevron2"/>
    <dgm:cxn modelId="{8B0BD844-6A22-E845-BC2F-391AC2D9B59F}" type="presParOf" srcId="{9425AB5E-78BC-2B46-8278-E218495EF2DA}" destId="{37C94EE7-E27E-D848-BF6E-7A0FFF96BE6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5F745C-CD2E-FC41-91AF-D91857B48FFF}"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7FEE59F8-3BB1-A140-9F15-EA5EF5F8DA12}">
      <dgm:prSet phldrT="[Text]"/>
      <dgm:spPr/>
      <dgm:t>
        <a:bodyPr/>
        <a:lstStyle/>
        <a:p>
          <a:pPr rtl="0"/>
          <a:r>
            <a:rPr lang="en-US" b="1" dirty="0">
              <a:solidFill>
                <a:schemeClr val="tx1"/>
              </a:solidFill>
            </a:rPr>
            <a:t>Complications </a:t>
          </a:r>
        </a:p>
      </dgm:t>
    </dgm:pt>
    <dgm:pt modelId="{FA28FF35-CC40-DF44-85D3-F5A17526F8A6}" type="parTrans" cxnId="{9BF56F16-1CB0-9143-9B1F-76402FD2A49E}">
      <dgm:prSet/>
      <dgm:spPr/>
      <dgm:t>
        <a:bodyPr/>
        <a:lstStyle/>
        <a:p>
          <a:endParaRPr lang="en-US"/>
        </a:p>
      </dgm:t>
    </dgm:pt>
    <dgm:pt modelId="{209AD7C4-E1A1-EC4E-A9E1-5C49E0D35CEF}" type="sibTrans" cxnId="{9BF56F16-1CB0-9143-9B1F-76402FD2A49E}">
      <dgm:prSet/>
      <dgm:spPr/>
      <dgm:t>
        <a:bodyPr/>
        <a:lstStyle/>
        <a:p>
          <a:endParaRPr lang="en-US"/>
        </a:p>
      </dgm:t>
    </dgm:pt>
    <dgm:pt modelId="{DF6018E2-8942-304B-A460-ECFD2846A655}">
      <dgm:prSet phldrT="[Text]"/>
      <dgm:spPr/>
      <dgm:t>
        <a:bodyPr/>
        <a:lstStyle/>
        <a:p>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Intrauterine growth restriction </a:t>
          </a:r>
          <a:endParaRPr lang="en-US" dirty="0">
            <a:solidFill>
              <a:schemeClr val="tx1"/>
            </a:solidFill>
          </a:endParaRPr>
        </a:p>
      </dgm:t>
    </dgm:pt>
    <dgm:pt modelId="{77FE4710-96C0-6D46-B4F1-E15DAB83891E}" type="parTrans" cxnId="{94E48CAB-018E-2149-9E83-F7D4139690BF}">
      <dgm:prSet/>
      <dgm:spPr/>
      <dgm:t>
        <a:bodyPr/>
        <a:lstStyle/>
        <a:p>
          <a:pPr rtl="0"/>
          <a:endParaRPr lang="en-US"/>
        </a:p>
      </dgm:t>
    </dgm:pt>
    <dgm:pt modelId="{F000BCD1-7232-0D42-ACD7-EBFB3AB53974}" type="sibTrans" cxnId="{94E48CAB-018E-2149-9E83-F7D4139690BF}">
      <dgm:prSet/>
      <dgm:spPr/>
      <dgm:t>
        <a:bodyPr/>
        <a:lstStyle/>
        <a:p>
          <a:endParaRPr lang="en-US"/>
        </a:p>
      </dgm:t>
    </dgm:pt>
    <dgm:pt modelId="{9985F7AE-E607-D747-B350-9EDEE65BDF35}">
      <dgm:prSet phldrT="[Text]"/>
      <dgm:spPr/>
      <dgm:t>
        <a:bodyPr/>
        <a:lstStyle/>
        <a:p>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Fetal macrosomia </a:t>
          </a:r>
          <a:endParaRPr lang="en-US" dirty="0">
            <a:solidFill>
              <a:schemeClr val="tx1"/>
            </a:solidFill>
          </a:endParaRPr>
        </a:p>
      </dgm:t>
    </dgm:pt>
    <dgm:pt modelId="{571C3755-E2B1-684E-B163-726FCA4611E1}" type="parTrans" cxnId="{EED7B7E2-D98B-4941-94EE-1020C4B1A350}">
      <dgm:prSet/>
      <dgm:spPr/>
      <dgm:t>
        <a:bodyPr/>
        <a:lstStyle/>
        <a:p>
          <a:endParaRPr lang="en-US"/>
        </a:p>
      </dgm:t>
    </dgm:pt>
    <dgm:pt modelId="{F17A356F-5064-DA4B-90F5-6B6376F2025D}" type="sibTrans" cxnId="{EED7B7E2-D98B-4941-94EE-1020C4B1A350}">
      <dgm:prSet/>
      <dgm:spPr/>
      <dgm:t>
        <a:bodyPr/>
        <a:lstStyle/>
        <a:p>
          <a:endParaRPr lang="en-US"/>
        </a:p>
      </dgm:t>
    </dgm:pt>
    <dgm:pt modelId="{CB0B1306-9A47-664B-8311-AD4DEB8602C9}">
      <dgm:prSet phldrT="[Text]"/>
      <dgm:spPr/>
      <dgm:t>
        <a:bodyPr/>
        <a:lstStyle/>
        <a:p>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Hypoglycemia </a:t>
          </a:r>
          <a:endParaRPr lang="en-US" dirty="0">
            <a:solidFill>
              <a:schemeClr val="tx1"/>
            </a:solidFill>
          </a:endParaRPr>
        </a:p>
      </dgm:t>
    </dgm:pt>
    <dgm:pt modelId="{EEEC5D63-9BB8-3F4F-B2D2-A2F4B0DC71EA}" type="parTrans" cxnId="{08F585CE-D4B7-924D-BAC2-A87E650A2E29}">
      <dgm:prSet/>
      <dgm:spPr/>
      <dgm:t>
        <a:bodyPr/>
        <a:lstStyle/>
        <a:p>
          <a:endParaRPr lang="en-US"/>
        </a:p>
      </dgm:t>
    </dgm:pt>
    <dgm:pt modelId="{2E3D21E3-1C72-6448-947A-4B378F84B511}" type="sibTrans" cxnId="{08F585CE-D4B7-924D-BAC2-A87E650A2E29}">
      <dgm:prSet/>
      <dgm:spPr/>
      <dgm:t>
        <a:bodyPr/>
        <a:lstStyle/>
        <a:p>
          <a:endParaRPr lang="en-US"/>
        </a:p>
      </dgm:t>
    </dgm:pt>
    <dgm:pt modelId="{0CAFF118-A1FC-274C-B17A-54F303761571}">
      <dgm:prSet phldrT="[Text]"/>
      <dgm:spPr/>
      <dgm:t>
        <a:bodyPr/>
        <a:lstStyle/>
        <a:p>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Cardiovascular anomalies</a:t>
          </a:r>
          <a:endParaRPr lang="en-US" b="1" dirty="0">
            <a:solidFill>
              <a:schemeClr val="tx1"/>
            </a:solidFill>
          </a:endParaRPr>
        </a:p>
      </dgm:t>
    </dgm:pt>
    <dgm:pt modelId="{42A6C057-57B1-3441-A96E-13F9F2355835}" type="parTrans" cxnId="{95652A08-BF2B-6A4A-96C4-1FB656F2570B}">
      <dgm:prSet/>
      <dgm:spPr/>
      <dgm:t>
        <a:bodyPr/>
        <a:lstStyle/>
        <a:p>
          <a:endParaRPr lang="en-US"/>
        </a:p>
      </dgm:t>
    </dgm:pt>
    <dgm:pt modelId="{87E5023A-BD46-B749-A615-8C592DAAE6FB}" type="sibTrans" cxnId="{95652A08-BF2B-6A4A-96C4-1FB656F2570B}">
      <dgm:prSet/>
      <dgm:spPr/>
      <dgm:t>
        <a:bodyPr/>
        <a:lstStyle/>
        <a:p>
          <a:endParaRPr lang="en-US"/>
        </a:p>
      </dgm:t>
    </dgm:pt>
    <dgm:pt modelId="{887F67DE-4DF4-224E-8A94-28073255EFD4}">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Hypocalcemia and hypomagnesemia</a:t>
          </a:r>
          <a:endParaRPr lang="en-US" sz="2400" dirty="0">
            <a:solidFill>
              <a:schemeClr val="tx1"/>
            </a:solidFill>
          </a:endParaRPr>
        </a:p>
      </dgm:t>
    </dgm:pt>
    <dgm:pt modelId="{05D49BFE-5F90-E04D-8CC4-A4AA6898515D}" type="parTrans" cxnId="{1C5D3478-D373-4943-A58C-2582CC8618D2}">
      <dgm:prSet/>
      <dgm:spPr/>
      <dgm:t>
        <a:bodyPr/>
        <a:lstStyle/>
        <a:p>
          <a:endParaRPr lang="en-US"/>
        </a:p>
      </dgm:t>
    </dgm:pt>
    <dgm:pt modelId="{299B3B6F-E415-5745-84AF-3956B7B9E516}" type="sibTrans" cxnId="{1C5D3478-D373-4943-A58C-2582CC8618D2}">
      <dgm:prSet/>
      <dgm:spPr/>
      <dgm:t>
        <a:bodyPr/>
        <a:lstStyle/>
        <a:p>
          <a:endParaRPr lang="en-US"/>
        </a:p>
      </dgm:t>
    </dgm:pt>
    <dgm:pt modelId="{8F448AE1-D87A-5C4A-ACBE-DD1B9CF16AC8}">
      <dgm:prSet phldrT="[Text]"/>
      <dgm:spPr/>
      <dgm:t>
        <a:bodyPr/>
        <a:lstStyle/>
        <a:p>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Pulmonary disease</a:t>
          </a:r>
          <a:endParaRPr lang="en-US" dirty="0">
            <a:solidFill>
              <a:schemeClr val="tx1"/>
            </a:solidFill>
          </a:endParaRPr>
        </a:p>
      </dgm:t>
    </dgm:pt>
    <dgm:pt modelId="{20BFB480-EF54-284C-9C61-C9450FD6AE2D}" type="parTrans" cxnId="{6455231E-8691-E744-8A62-5FF8767B47C5}">
      <dgm:prSet/>
      <dgm:spPr/>
      <dgm:t>
        <a:bodyPr/>
        <a:lstStyle/>
        <a:p>
          <a:endParaRPr lang="en-US"/>
        </a:p>
      </dgm:t>
    </dgm:pt>
    <dgm:pt modelId="{C0187E1D-E3A4-8B4C-8893-B833822E9AB7}" type="sibTrans" cxnId="{6455231E-8691-E744-8A62-5FF8767B47C5}">
      <dgm:prSet/>
      <dgm:spPr/>
      <dgm:t>
        <a:bodyPr/>
        <a:lstStyle/>
        <a:p>
          <a:endParaRPr lang="en-US"/>
        </a:p>
      </dgm:t>
    </dgm:pt>
    <dgm:pt modelId="{730C8520-6D61-1746-BACE-F00B11100C1C}">
      <dgm:prSet phldrT="[Text]"/>
      <dgm:spPr/>
      <dgm:t>
        <a:bodyPr/>
        <a:lstStyle/>
        <a:p>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Hematologic problems</a:t>
          </a:r>
          <a:endParaRPr lang="en-US" b="1" dirty="0">
            <a:solidFill>
              <a:schemeClr val="tx1"/>
            </a:solidFill>
          </a:endParaRPr>
        </a:p>
      </dgm:t>
    </dgm:pt>
    <dgm:pt modelId="{EEF2A757-A00D-7849-A691-47663EB4651E}" type="parTrans" cxnId="{78A19DEC-D1E6-B54F-8A10-AF62A1F84321}">
      <dgm:prSet/>
      <dgm:spPr/>
      <dgm:t>
        <a:bodyPr/>
        <a:lstStyle/>
        <a:p>
          <a:endParaRPr lang="en-US"/>
        </a:p>
      </dgm:t>
    </dgm:pt>
    <dgm:pt modelId="{F07926AC-8984-4343-9187-6F6CF39907D6}" type="sibTrans" cxnId="{78A19DEC-D1E6-B54F-8A10-AF62A1F84321}">
      <dgm:prSet/>
      <dgm:spPr/>
      <dgm:t>
        <a:bodyPr/>
        <a:lstStyle/>
        <a:p>
          <a:endParaRPr lang="en-US"/>
        </a:p>
      </dgm:t>
    </dgm:pt>
    <dgm:pt modelId="{D26AAEBC-C0BA-A24A-8B89-CBB51E60A0DE}">
      <dgm:prSet phldrT="[Text]"/>
      <dgm:spPr/>
      <dgm:t>
        <a:bodyPr/>
        <a:lstStyle/>
        <a:p>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Cardiovascular anomalies</a:t>
          </a:r>
          <a:endParaRPr lang="en-US" b="1" dirty="0">
            <a:solidFill>
              <a:schemeClr val="tx1"/>
            </a:solidFill>
          </a:endParaRPr>
        </a:p>
      </dgm:t>
    </dgm:pt>
    <dgm:pt modelId="{B88B5533-22E1-EA43-B6F6-40D5E6515CB5}" type="parTrans" cxnId="{1386D458-2CFC-B541-B824-909EEE9603AE}">
      <dgm:prSet/>
      <dgm:spPr/>
      <dgm:t>
        <a:bodyPr/>
        <a:lstStyle/>
        <a:p>
          <a:endParaRPr lang="en-US"/>
        </a:p>
      </dgm:t>
    </dgm:pt>
    <dgm:pt modelId="{9EF41F05-5D94-1242-BCB6-38604DEF5DB0}" type="sibTrans" cxnId="{1386D458-2CFC-B541-B824-909EEE9603AE}">
      <dgm:prSet/>
      <dgm:spPr/>
      <dgm:t>
        <a:bodyPr/>
        <a:lstStyle/>
        <a:p>
          <a:endParaRPr lang="en-US"/>
        </a:p>
      </dgm:t>
    </dgm:pt>
    <dgm:pt modelId="{93E66E47-E959-D74D-AC58-6A9B6C8A29B0}" type="pres">
      <dgm:prSet presAssocID="{895F745C-CD2E-FC41-91AF-D91857B48FFF}" presName="Name0" presStyleCnt="0">
        <dgm:presLayoutVars>
          <dgm:chPref val="1"/>
          <dgm:dir/>
          <dgm:animOne val="branch"/>
          <dgm:animLvl val="lvl"/>
          <dgm:resizeHandles val="exact"/>
        </dgm:presLayoutVars>
      </dgm:prSet>
      <dgm:spPr/>
    </dgm:pt>
    <dgm:pt modelId="{83F7E24B-58A6-AD4F-98D8-104D9FB46DEB}" type="pres">
      <dgm:prSet presAssocID="{7FEE59F8-3BB1-A140-9F15-EA5EF5F8DA12}" presName="root1" presStyleCnt="0"/>
      <dgm:spPr/>
    </dgm:pt>
    <dgm:pt modelId="{14CE28C8-D3BE-0246-8933-39CBAB5C3D54}" type="pres">
      <dgm:prSet presAssocID="{7FEE59F8-3BB1-A140-9F15-EA5EF5F8DA12}" presName="LevelOneTextNode" presStyleLbl="node0" presStyleIdx="0" presStyleCnt="1">
        <dgm:presLayoutVars>
          <dgm:chPref val="3"/>
        </dgm:presLayoutVars>
      </dgm:prSet>
      <dgm:spPr/>
    </dgm:pt>
    <dgm:pt modelId="{23C93C2D-6761-4140-AFCA-D7EA8AEE2CA3}" type="pres">
      <dgm:prSet presAssocID="{7FEE59F8-3BB1-A140-9F15-EA5EF5F8DA12}" presName="level2hierChild" presStyleCnt="0"/>
      <dgm:spPr/>
    </dgm:pt>
    <dgm:pt modelId="{4E231140-2503-F64D-942D-D8FAF018A04B}" type="pres">
      <dgm:prSet presAssocID="{77FE4710-96C0-6D46-B4F1-E15DAB83891E}" presName="conn2-1" presStyleLbl="parChTrans1D2" presStyleIdx="0" presStyleCnt="8"/>
      <dgm:spPr/>
    </dgm:pt>
    <dgm:pt modelId="{753273A6-B1B1-7E46-82B3-4457944B0EDE}" type="pres">
      <dgm:prSet presAssocID="{77FE4710-96C0-6D46-B4F1-E15DAB83891E}" presName="connTx" presStyleLbl="parChTrans1D2" presStyleIdx="0" presStyleCnt="8"/>
      <dgm:spPr/>
    </dgm:pt>
    <dgm:pt modelId="{C6963A91-D7DB-C846-A968-BF97F3C8F19C}" type="pres">
      <dgm:prSet presAssocID="{DF6018E2-8942-304B-A460-ECFD2846A655}" presName="root2" presStyleCnt="0"/>
      <dgm:spPr/>
    </dgm:pt>
    <dgm:pt modelId="{0FABDD6C-C446-1246-82FE-570D76B0EB33}" type="pres">
      <dgm:prSet presAssocID="{DF6018E2-8942-304B-A460-ECFD2846A655}" presName="LevelTwoTextNode" presStyleLbl="node2" presStyleIdx="0" presStyleCnt="8" custScaleX="296643">
        <dgm:presLayoutVars>
          <dgm:chPref val="3"/>
        </dgm:presLayoutVars>
      </dgm:prSet>
      <dgm:spPr/>
    </dgm:pt>
    <dgm:pt modelId="{A37E15FC-C590-7D42-B65C-61F576027034}" type="pres">
      <dgm:prSet presAssocID="{DF6018E2-8942-304B-A460-ECFD2846A655}" presName="level3hierChild" presStyleCnt="0"/>
      <dgm:spPr/>
    </dgm:pt>
    <dgm:pt modelId="{E8C1F672-724E-4E44-9967-1F1D416D086A}" type="pres">
      <dgm:prSet presAssocID="{571C3755-E2B1-684E-B163-726FCA4611E1}" presName="conn2-1" presStyleLbl="parChTrans1D2" presStyleIdx="1" presStyleCnt="8"/>
      <dgm:spPr/>
    </dgm:pt>
    <dgm:pt modelId="{28C87B20-A77B-8C45-B5FB-1DFD033FEF59}" type="pres">
      <dgm:prSet presAssocID="{571C3755-E2B1-684E-B163-726FCA4611E1}" presName="connTx" presStyleLbl="parChTrans1D2" presStyleIdx="1" presStyleCnt="8"/>
      <dgm:spPr/>
    </dgm:pt>
    <dgm:pt modelId="{18AF01EA-FD7E-B441-8C02-B5A9FE17EBF2}" type="pres">
      <dgm:prSet presAssocID="{9985F7AE-E607-D747-B350-9EDEE65BDF35}" presName="root2" presStyleCnt="0"/>
      <dgm:spPr/>
    </dgm:pt>
    <dgm:pt modelId="{B88DBD97-6624-8146-AED0-5278DC1D42B7}" type="pres">
      <dgm:prSet presAssocID="{9985F7AE-E607-D747-B350-9EDEE65BDF35}" presName="LevelTwoTextNode" presStyleLbl="node2" presStyleIdx="1" presStyleCnt="8" custScaleX="296643">
        <dgm:presLayoutVars>
          <dgm:chPref val="3"/>
        </dgm:presLayoutVars>
      </dgm:prSet>
      <dgm:spPr/>
    </dgm:pt>
    <dgm:pt modelId="{AD1EAC1D-6BA4-4E45-AD03-F5C712A86D10}" type="pres">
      <dgm:prSet presAssocID="{9985F7AE-E607-D747-B350-9EDEE65BDF35}" presName="level3hierChild" presStyleCnt="0"/>
      <dgm:spPr/>
    </dgm:pt>
    <dgm:pt modelId="{73E6CDEF-470D-1E40-AAF0-467B57ED1F3C}" type="pres">
      <dgm:prSet presAssocID="{EEEC5D63-9BB8-3F4F-B2D2-A2F4B0DC71EA}" presName="conn2-1" presStyleLbl="parChTrans1D2" presStyleIdx="2" presStyleCnt="8"/>
      <dgm:spPr/>
    </dgm:pt>
    <dgm:pt modelId="{7A2B3BF8-343A-C246-BE35-64B1A9EF8B09}" type="pres">
      <dgm:prSet presAssocID="{EEEC5D63-9BB8-3F4F-B2D2-A2F4B0DC71EA}" presName="connTx" presStyleLbl="parChTrans1D2" presStyleIdx="2" presStyleCnt="8"/>
      <dgm:spPr/>
    </dgm:pt>
    <dgm:pt modelId="{55FC374F-0382-7D4A-BE51-E9F0A1A57E5F}" type="pres">
      <dgm:prSet presAssocID="{CB0B1306-9A47-664B-8311-AD4DEB8602C9}" presName="root2" presStyleCnt="0"/>
      <dgm:spPr/>
    </dgm:pt>
    <dgm:pt modelId="{A977169A-1AAE-F746-B273-22189EF133E4}" type="pres">
      <dgm:prSet presAssocID="{CB0B1306-9A47-664B-8311-AD4DEB8602C9}" presName="LevelTwoTextNode" presStyleLbl="node2" presStyleIdx="2" presStyleCnt="8" custScaleX="296694">
        <dgm:presLayoutVars>
          <dgm:chPref val="3"/>
        </dgm:presLayoutVars>
      </dgm:prSet>
      <dgm:spPr/>
    </dgm:pt>
    <dgm:pt modelId="{98833755-7D37-7445-8841-5E478DA4E6DD}" type="pres">
      <dgm:prSet presAssocID="{CB0B1306-9A47-664B-8311-AD4DEB8602C9}" presName="level3hierChild" presStyleCnt="0"/>
      <dgm:spPr/>
    </dgm:pt>
    <dgm:pt modelId="{F4F57D6B-5128-7840-B2E3-4E9887BB576E}" type="pres">
      <dgm:prSet presAssocID="{05D49BFE-5F90-E04D-8CC4-A4AA6898515D}" presName="conn2-1" presStyleLbl="parChTrans1D2" presStyleIdx="3" presStyleCnt="8"/>
      <dgm:spPr/>
    </dgm:pt>
    <dgm:pt modelId="{D6866D82-0F5E-8C4C-BA3B-36A5B56CC761}" type="pres">
      <dgm:prSet presAssocID="{05D49BFE-5F90-E04D-8CC4-A4AA6898515D}" presName="connTx" presStyleLbl="parChTrans1D2" presStyleIdx="3" presStyleCnt="8"/>
      <dgm:spPr/>
    </dgm:pt>
    <dgm:pt modelId="{88C408DC-6952-0B43-AD2F-B417503FB677}" type="pres">
      <dgm:prSet presAssocID="{887F67DE-4DF4-224E-8A94-28073255EFD4}" presName="root2" presStyleCnt="0"/>
      <dgm:spPr/>
    </dgm:pt>
    <dgm:pt modelId="{52E4AAE9-8843-544C-9C81-5DB1A385231A}" type="pres">
      <dgm:prSet presAssocID="{887F67DE-4DF4-224E-8A94-28073255EFD4}" presName="LevelTwoTextNode" presStyleLbl="node2" presStyleIdx="3" presStyleCnt="8" custScaleX="296694" custLinFactNeighborX="-554" custLinFactNeighborY="-1139">
        <dgm:presLayoutVars>
          <dgm:chPref val="3"/>
        </dgm:presLayoutVars>
      </dgm:prSet>
      <dgm:spPr/>
    </dgm:pt>
    <dgm:pt modelId="{A18D763A-E600-464D-9F35-6D9D6E681685}" type="pres">
      <dgm:prSet presAssocID="{887F67DE-4DF4-224E-8A94-28073255EFD4}" presName="level3hierChild" presStyleCnt="0"/>
      <dgm:spPr/>
    </dgm:pt>
    <dgm:pt modelId="{52D9ABBE-E571-CD47-93F3-CF5C4EB9FB36}" type="pres">
      <dgm:prSet presAssocID="{20BFB480-EF54-284C-9C61-C9450FD6AE2D}" presName="conn2-1" presStyleLbl="parChTrans1D2" presStyleIdx="4" presStyleCnt="8"/>
      <dgm:spPr/>
    </dgm:pt>
    <dgm:pt modelId="{6EE6496C-060E-FD4C-8775-A5E73136E3A5}" type="pres">
      <dgm:prSet presAssocID="{20BFB480-EF54-284C-9C61-C9450FD6AE2D}" presName="connTx" presStyleLbl="parChTrans1D2" presStyleIdx="4" presStyleCnt="8"/>
      <dgm:spPr/>
    </dgm:pt>
    <dgm:pt modelId="{267BA4B1-7024-F547-A1E4-5A3341CDCE24}" type="pres">
      <dgm:prSet presAssocID="{8F448AE1-D87A-5C4A-ACBE-DD1B9CF16AC8}" presName="root2" presStyleCnt="0"/>
      <dgm:spPr/>
    </dgm:pt>
    <dgm:pt modelId="{3D797DDC-2738-A741-B2EA-4C2B38116D66}" type="pres">
      <dgm:prSet presAssocID="{8F448AE1-D87A-5C4A-ACBE-DD1B9CF16AC8}" presName="LevelTwoTextNode" presStyleLbl="node2" presStyleIdx="4" presStyleCnt="8" custScaleX="296984">
        <dgm:presLayoutVars>
          <dgm:chPref val="3"/>
        </dgm:presLayoutVars>
      </dgm:prSet>
      <dgm:spPr/>
    </dgm:pt>
    <dgm:pt modelId="{E756B534-CEEC-7047-A894-5B973EE899AD}" type="pres">
      <dgm:prSet presAssocID="{8F448AE1-D87A-5C4A-ACBE-DD1B9CF16AC8}" presName="level3hierChild" presStyleCnt="0"/>
      <dgm:spPr/>
    </dgm:pt>
    <dgm:pt modelId="{2C33466A-6EF5-EC4E-A80A-BD240D29E28F}" type="pres">
      <dgm:prSet presAssocID="{EEF2A757-A00D-7849-A691-47663EB4651E}" presName="conn2-1" presStyleLbl="parChTrans1D2" presStyleIdx="5" presStyleCnt="8"/>
      <dgm:spPr/>
    </dgm:pt>
    <dgm:pt modelId="{4F6B7CA9-05A0-A742-A5E0-EF035A133778}" type="pres">
      <dgm:prSet presAssocID="{EEF2A757-A00D-7849-A691-47663EB4651E}" presName="connTx" presStyleLbl="parChTrans1D2" presStyleIdx="5" presStyleCnt="8"/>
      <dgm:spPr/>
    </dgm:pt>
    <dgm:pt modelId="{E56E0F70-79B1-5347-8239-CCBC2063086F}" type="pres">
      <dgm:prSet presAssocID="{730C8520-6D61-1746-BACE-F00B11100C1C}" presName="root2" presStyleCnt="0"/>
      <dgm:spPr/>
    </dgm:pt>
    <dgm:pt modelId="{29B81253-2C34-7C48-AAA3-B6A49B5E7F59}" type="pres">
      <dgm:prSet presAssocID="{730C8520-6D61-1746-BACE-F00B11100C1C}" presName="LevelTwoTextNode" presStyleLbl="node2" presStyleIdx="5" presStyleCnt="8" custScaleX="296984">
        <dgm:presLayoutVars>
          <dgm:chPref val="3"/>
        </dgm:presLayoutVars>
      </dgm:prSet>
      <dgm:spPr/>
    </dgm:pt>
    <dgm:pt modelId="{5730185B-6E80-E445-8569-3051B13D6FB2}" type="pres">
      <dgm:prSet presAssocID="{730C8520-6D61-1746-BACE-F00B11100C1C}" presName="level3hierChild" presStyleCnt="0"/>
      <dgm:spPr/>
    </dgm:pt>
    <dgm:pt modelId="{0CE9C3A3-9D87-AA43-B3AC-8C86548B9DF3}" type="pres">
      <dgm:prSet presAssocID="{B88B5533-22E1-EA43-B6F6-40D5E6515CB5}" presName="conn2-1" presStyleLbl="parChTrans1D2" presStyleIdx="6" presStyleCnt="8"/>
      <dgm:spPr/>
    </dgm:pt>
    <dgm:pt modelId="{2EDB259D-185D-DF42-A768-50EA6D50AFF9}" type="pres">
      <dgm:prSet presAssocID="{B88B5533-22E1-EA43-B6F6-40D5E6515CB5}" presName="connTx" presStyleLbl="parChTrans1D2" presStyleIdx="6" presStyleCnt="8"/>
      <dgm:spPr/>
    </dgm:pt>
    <dgm:pt modelId="{4465A9A6-06F6-0847-BA4E-FE9842F697DB}" type="pres">
      <dgm:prSet presAssocID="{D26AAEBC-C0BA-A24A-8B89-CBB51E60A0DE}" presName="root2" presStyleCnt="0"/>
      <dgm:spPr/>
    </dgm:pt>
    <dgm:pt modelId="{CA268B4B-7E8D-6A44-8D5E-ADA6E82F4B05}" type="pres">
      <dgm:prSet presAssocID="{D26AAEBC-C0BA-A24A-8B89-CBB51E60A0DE}" presName="LevelTwoTextNode" presStyleLbl="node2" presStyleIdx="6" presStyleCnt="8" custScaleX="296984">
        <dgm:presLayoutVars>
          <dgm:chPref val="3"/>
        </dgm:presLayoutVars>
      </dgm:prSet>
      <dgm:spPr/>
    </dgm:pt>
    <dgm:pt modelId="{EE2385BD-BD51-BE4F-BE50-4B088DC95291}" type="pres">
      <dgm:prSet presAssocID="{D26AAEBC-C0BA-A24A-8B89-CBB51E60A0DE}" presName="level3hierChild" presStyleCnt="0"/>
      <dgm:spPr/>
    </dgm:pt>
    <dgm:pt modelId="{80C19986-1447-774E-A1EC-213C2EFB5C67}" type="pres">
      <dgm:prSet presAssocID="{42A6C057-57B1-3441-A96E-13F9F2355835}" presName="conn2-1" presStyleLbl="parChTrans1D2" presStyleIdx="7" presStyleCnt="8"/>
      <dgm:spPr/>
    </dgm:pt>
    <dgm:pt modelId="{4E35FF7A-D4CC-1D45-BA09-3C6B375A0C34}" type="pres">
      <dgm:prSet presAssocID="{42A6C057-57B1-3441-A96E-13F9F2355835}" presName="connTx" presStyleLbl="parChTrans1D2" presStyleIdx="7" presStyleCnt="8"/>
      <dgm:spPr/>
    </dgm:pt>
    <dgm:pt modelId="{F79382FE-DEB0-2443-8D22-E0A90C1E344C}" type="pres">
      <dgm:prSet presAssocID="{0CAFF118-A1FC-274C-B17A-54F303761571}" presName="root2" presStyleCnt="0"/>
      <dgm:spPr/>
    </dgm:pt>
    <dgm:pt modelId="{0CD7D686-A142-D14D-BC4A-E46BFFA92F59}" type="pres">
      <dgm:prSet presAssocID="{0CAFF118-A1FC-274C-B17A-54F303761571}" presName="LevelTwoTextNode" presStyleLbl="node2" presStyleIdx="7" presStyleCnt="8" custScaleX="296984">
        <dgm:presLayoutVars>
          <dgm:chPref val="3"/>
        </dgm:presLayoutVars>
      </dgm:prSet>
      <dgm:spPr/>
    </dgm:pt>
    <dgm:pt modelId="{D297DC21-9F3B-AC48-8A46-D466F62031E7}" type="pres">
      <dgm:prSet presAssocID="{0CAFF118-A1FC-274C-B17A-54F303761571}" presName="level3hierChild" presStyleCnt="0"/>
      <dgm:spPr/>
    </dgm:pt>
  </dgm:ptLst>
  <dgm:cxnLst>
    <dgm:cxn modelId="{2033C006-3351-F545-A0E0-6D12D3BF1CD5}" type="presOf" srcId="{05D49BFE-5F90-E04D-8CC4-A4AA6898515D}" destId="{F4F57D6B-5128-7840-B2E3-4E9887BB576E}" srcOrd="0" destOrd="0" presId="urn:microsoft.com/office/officeart/2008/layout/HorizontalMultiLevelHierarchy"/>
    <dgm:cxn modelId="{95652A08-BF2B-6A4A-96C4-1FB656F2570B}" srcId="{7FEE59F8-3BB1-A140-9F15-EA5EF5F8DA12}" destId="{0CAFF118-A1FC-274C-B17A-54F303761571}" srcOrd="7" destOrd="0" parTransId="{42A6C057-57B1-3441-A96E-13F9F2355835}" sibTransId="{87E5023A-BD46-B749-A615-8C592DAAE6FB}"/>
    <dgm:cxn modelId="{9BF56F16-1CB0-9143-9B1F-76402FD2A49E}" srcId="{895F745C-CD2E-FC41-91AF-D91857B48FFF}" destId="{7FEE59F8-3BB1-A140-9F15-EA5EF5F8DA12}" srcOrd="0" destOrd="0" parTransId="{FA28FF35-CC40-DF44-85D3-F5A17526F8A6}" sibTransId="{209AD7C4-E1A1-EC4E-A9E1-5C49E0D35CEF}"/>
    <dgm:cxn modelId="{6455231E-8691-E744-8A62-5FF8767B47C5}" srcId="{7FEE59F8-3BB1-A140-9F15-EA5EF5F8DA12}" destId="{8F448AE1-D87A-5C4A-ACBE-DD1B9CF16AC8}" srcOrd="4" destOrd="0" parTransId="{20BFB480-EF54-284C-9C61-C9450FD6AE2D}" sibTransId="{C0187E1D-E3A4-8B4C-8893-B833822E9AB7}"/>
    <dgm:cxn modelId="{17420925-5460-A54E-A55C-DF9D0E47778F}" type="presOf" srcId="{730C8520-6D61-1746-BACE-F00B11100C1C}" destId="{29B81253-2C34-7C48-AAA3-B6A49B5E7F59}" srcOrd="0" destOrd="0" presId="urn:microsoft.com/office/officeart/2008/layout/HorizontalMultiLevelHierarchy"/>
    <dgm:cxn modelId="{A7DBF326-2E6E-AA45-AFF1-2B2E21ED7DF4}" type="presOf" srcId="{EEEC5D63-9BB8-3F4F-B2D2-A2F4B0DC71EA}" destId="{7A2B3BF8-343A-C246-BE35-64B1A9EF8B09}" srcOrd="1" destOrd="0" presId="urn:microsoft.com/office/officeart/2008/layout/HorizontalMultiLevelHierarchy"/>
    <dgm:cxn modelId="{4536ED32-3A5B-F440-BD31-1BDC0DAB8C26}" type="presOf" srcId="{42A6C057-57B1-3441-A96E-13F9F2355835}" destId="{80C19986-1447-774E-A1EC-213C2EFB5C67}" srcOrd="0" destOrd="0" presId="urn:microsoft.com/office/officeart/2008/layout/HorizontalMultiLevelHierarchy"/>
    <dgm:cxn modelId="{7051923B-8526-4144-9BD4-3B41D45046BD}" type="presOf" srcId="{B88B5533-22E1-EA43-B6F6-40D5E6515CB5}" destId="{0CE9C3A3-9D87-AA43-B3AC-8C86548B9DF3}" srcOrd="0" destOrd="0" presId="urn:microsoft.com/office/officeart/2008/layout/HorizontalMultiLevelHierarchy"/>
    <dgm:cxn modelId="{6EE6553E-C174-4E49-ACA5-DEA3B5501CFD}" type="presOf" srcId="{42A6C057-57B1-3441-A96E-13F9F2355835}" destId="{4E35FF7A-D4CC-1D45-BA09-3C6B375A0C34}" srcOrd="1" destOrd="0" presId="urn:microsoft.com/office/officeart/2008/layout/HorizontalMultiLevelHierarchy"/>
    <dgm:cxn modelId="{7F12C943-10E4-6E40-BDD8-08C70B26A32B}" type="presOf" srcId="{05D49BFE-5F90-E04D-8CC4-A4AA6898515D}" destId="{D6866D82-0F5E-8C4C-BA3B-36A5B56CC761}" srcOrd="1" destOrd="0" presId="urn:microsoft.com/office/officeart/2008/layout/HorizontalMultiLevelHierarchy"/>
    <dgm:cxn modelId="{48469244-C2F3-EE43-9098-A8DD28029177}" type="presOf" srcId="{77FE4710-96C0-6D46-B4F1-E15DAB83891E}" destId="{753273A6-B1B1-7E46-82B3-4457944B0EDE}" srcOrd="1" destOrd="0" presId="urn:microsoft.com/office/officeart/2008/layout/HorizontalMultiLevelHierarchy"/>
    <dgm:cxn modelId="{1386D458-2CFC-B541-B824-909EEE9603AE}" srcId="{7FEE59F8-3BB1-A140-9F15-EA5EF5F8DA12}" destId="{D26AAEBC-C0BA-A24A-8B89-CBB51E60A0DE}" srcOrd="6" destOrd="0" parTransId="{B88B5533-22E1-EA43-B6F6-40D5E6515CB5}" sibTransId="{9EF41F05-5D94-1242-BCB6-38604DEF5DB0}"/>
    <dgm:cxn modelId="{9E8EE45D-0454-744A-86EA-E703BE9EA495}" type="presOf" srcId="{0CAFF118-A1FC-274C-B17A-54F303761571}" destId="{0CD7D686-A142-D14D-BC4A-E46BFFA92F59}" srcOrd="0" destOrd="0" presId="urn:microsoft.com/office/officeart/2008/layout/HorizontalMultiLevelHierarchy"/>
    <dgm:cxn modelId="{B3CAF767-E90B-5140-B832-354F34AAC277}" type="presOf" srcId="{20BFB480-EF54-284C-9C61-C9450FD6AE2D}" destId="{52D9ABBE-E571-CD47-93F3-CF5C4EB9FB36}" srcOrd="0" destOrd="0" presId="urn:microsoft.com/office/officeart/2008/layout/HorizontalMultiLevelHierarchy"/>
    <dgm:cxn modelId="{903C4F6C-6B03-9740-91ED-1E8F248AF635}" type="presOf" srcId="{77FE4710-96C0-6D46-B4F1-E15DAB83891E}" destId="{4E231140-2503-F64D-942D-D8FAF018A04B}" srcOrd="0" destOrd="0" presId="urn:microsoft.com/office/officeart/2008/layout/HorizontalMultiLevelHierarchy"/>
    <dgm:cxn modelId="{8675C66F-0FA7-6C45-89BB-5BF8499D4E38}" type="presOf" srcId="{571C3755-E2B1-684E-B163-726FCA4611E1}" destId="{28C87B20-A77B-8C45-B5FB-1DFD033FEF59}" srcOrd="1" destOrd="0" presId="urn:microsoft.com/office/officeart/2008/layout/HorizontalMultiLevelHierarchy"/>
    <dgm:cxn modelId="{091F1174-1FB1-2542-9C8E-D99FAA194097}" type="presOf" srcId="{CB0B1306-9A47-664B-8311-AD4DEB8602C9}" destId="{A977169A-1AAE-F746-B273-22189EF133E4}" srcOrd="0" destOrd="0" presId="urn:microsoft.com/office/officeart/2008/layout/HorizontalMultiLevelHierarchy"/>
    <dgm:cxn modelId="{1C5D3478-D373-4943-A58C-2582CC8618D2}" srcId="{7FEE59F8-3BB1-A140-9F15-EA5EF5F8DA12}" destId="{887F67DE-4DF4-224E-8A94-28073255EFD4}" srcOrd="3" destOrd="0" parTransId="{05D49BFE-5F90-E04D-8CC4-A4AA6898515D}" sibTransId="{299B3B6F-E415-5745-84AF-3956B7B9E516}"/>
    <dgm:cxn modelId="{3B2E4F7A-BB39-5748-8345-013E62967904}" type="presOf" srcId="{8F448AE1-D87A-5C4A-ACBE-DD1B9CF16AC8}" destId="{3D797DDC-2738-A741-B2EA-4C2B38116D66}" srcOrd="0" destOrd="0" presId="urn:microsoft.com/office/officeart/2008/layout/HorizontalMultiLevelHierarchy"/>
    <dgm:cxn modelId="{8D69A27B-01AF-C245-9AC9-E875D457E34A}" type="presOf" srcId="{895F745C-CD2E-FC41-91AF-D91857B48FFF}" destId="{93E66E47-E959-D74D-AC58-6A9B6C8A29B0}" srcOrd="0" destOrd="0" presId="urn:microsoft.com/office/officeart/2008/layout/HorizontalMultiLevelHierarchy"/>
    <dgm:cxn modelId="{7DE9D28D-E9C3-C44B-ACF4-4012F60A84FA}" type="presOf" srcId="{EEF2A757-A00D-7849-A691-47663EB4651E}" destId="{2C33466A-6EF5-EC4E-A80A-BD240D29E28F}" srcOrd="0" destOrd="0" presId="urn:microsoft.com/office/officeart/2008/layout/HorizontalMultiLevelHierarchy"/>
    <dgm:cxn modelId="{0F2C4799-475A-014A-A2FD-40484DE3682B}" type="presOf" srcId="{20BFB480-EF54-284C-9C61-C9450FD6AE2D}" destId="{6EE6496C-060E-FD4C-8775-A5E73136E3A5}" srcOrd="1" destOrd="0" presId="urn:microsoft.com/office/officeart/2008/layout/HorizontalMultiLevelHierarchy"/>
    <dgm:cxn modelId="{C5878399-A651-AC49-AB88-4F09528253DB}" type="presOf" srcId="{EEEC5D63-9BB8-3F4F-B2D2-A2F4B0DC71EA}" destId="{73E6CDEF-470D-1E40-AAF0-467B57ED1F3C}" srcOrd="0" destOrd="0" presId="urn:microsoft.com/office/officeart/2008/layout/HorizontalMultiLevelHierarchy"/>
    <dgm:cxn modelId="{257696A2-AC6A-D64C-9A78-6502A41A4590}" type="presOf" srcId="{D26AAEBC-C0BA-A24A-8B89-CBB51E60A0DE}" destId="{CA268B4B-7E8D-6A44-8D5E-ADA6E82F4B05}" srcOrd="0" destOrd="0" presId="urn:microsoft.com/office/officeart/2008/layout/HorizontalMultiLevelHierarchy"/>
    <dgm:cxn modelId="{94E48CAB-018E-2149-9E83-F7D4139690BF}" srcId="{7FEE59F8-3BB1-A140-9F15-EA5EF5F8DA12}" destId="{DF6018E2-8942-304B-A460-ECFD2846A655}" srcOrd="0" destOrd="0" parTransId="{77FE4710-96C0-6D46-B4F1-E15DAB83891E}" sibTransId="{F000BCD1-7232-0D42-ACD7-EBFB3AB53974}"/>
    <dgm:cxn modelId="{E5CF19AF-2A4D-5D48-834A-9DE780CE74F8}" type="presOf" srcId="{B88B5533-22E1-EA43-B6F6-40D5E6515CB5}" destId="{2EDB259D-185D-DF42-A768-50EA6D50AFF9}" srcOrd="1" destOrd="0" presId="urn:microsoft.com/office/officeart/2008/layout/HorizontalMultiLevelHierarchy"/>
    <dgm:cxn modelId="{9405CBB6-B954-C349-A5EC-AAB8E19A85BE}" type="presOf" srcId="{EEF2A757-A00D-7849-A691-47663EB4651E}" destId="{4F6B7CA9-05A0-A742-A5E0-EF035A133778}" srcOrd="1" destOrd="0" presId="urn:microsoft.com/office/officeart/2008/layout/HorizontalMultiLevelHierarchy"/>
    <dgm:cxn modelId="{970791B9-6F67-8C47-A522-A8B93AA33BE2}" type="presOf" srcId="{9985F7AE-E607-D747-B350-9EDEE65BDF35}" destId="{B88DBD97-6624-8146-AED0-5278DC1D42B7}" srcOrd="0" destOrd="0" presId="urn:microsoft.com/office/officeart/2008/layout/HorizontalMultiLevelHierarchy"/>
    <dgm:cxn modelId="{08F585CE-D4B7-924D-BAC2-A87E650A2E29}" srcId="{7FEE59F8-3BB1-A140-9F15-EA5EF5F8DA12}" destId="{CB0B1306-9A47-664B-8311-AD4DEB8602C9}" srcOrd="2" destOrd="0" parTransId="{EEEC5D63-9BB8-3F4F-B2D2-A2F4B0DC71EA}" sibTransId="{2E3D21E3-1C72-6448-947A-4B378F84B511}"/>
    <dgm:cxn modelId="{EED7B7E2-D98B-4941-94EE-1020C4B1A350}" srcId="{7FEE59F8-3BB1-A140-9F15-EA5EF5F8DA12}" destId="{9985F7AE-E607-D747-B350-9EDEE65BDF35}" srcOrd="1" destOrd="0" parTransId="{571C3755-E2B1-684E-B163-726FCA4611E1}" sibTransId="{F17A356F-5064-DA4B-90F5-6B6376F2025D}"/>
    <dgm:cxn modelId="{31C55FEA-7CF2-7045-B4F4-8255DAD6503B}" type="presOf" srcId="{DF6018E2-8942-304B-A460-ECFD2846A655}" destId="{0FABDD6C-C446-1246-82FE-570D76B0EB33}" srcOrd="0" destOrd="0" presId="urn:microsoft.com/office/officeart/2008/layout/HorizontalMultiLevelHierarchy"/>
    <dgm:cxn modelId="{78A19DEC-D1E6-B54F-8A10-AF62A1F84321}" srcId="{7FEE59F8-3BB1-A140-9F15-EA5EF5F8DA12}" destId="{730C8520-6D61-1746-BACE-F00B11100C1C}" srcOrd="5" destOrd="0" parTransId="{EEF2A757-A00D-7849-A691-47663EB4651E}" sibTransId="{F07926AC-8984-4343-9187-6F6CF39907D6}"/>
    <dgm:cxn modelId="{34881EF4-130C-9641-85AA-5E92CD276807}" type="presOf" srcId="{7FEE59F8-3BB1-A140-9F15-EA5EF5F8DA12}" destId="{14CE28C8-D3BE-0246-8933-39CBAB5C3D54}" srcOrd="0" destOrd="0" presId="urn:microsoft.com/office/officeart/2008/layout/HorizontalMultiLevelHierarchy"/>
    <dgm:cxn modelId="{B29ECEF8-FE8C-FD43-A5C3-C9DE58E3D2A9}" type="presOf" srcId="{571C3755-E2B1-684E-B163-726FCA4611E1}" destId="{E8C1F672-724E-4E44-9967-1F1D416D086A}" srcOrd="0" destOrd="0" presId="urn:microsoft.com/office/officeart/2008/layout/HorizontalMultiLevelHierarchy"/>
    <dgm:cxn modelId="{5B2A3CFF-E3BE-C245-89FF-BEDABC5AA92B}" type="presOf" srcId="{887F67DE-4DF4-224E-8A94-28073255EFD4}" destId="{52E4AAE9-8843-544C-9C81-5DB1A385231A}" srcOrd="0" destOrd="0" presId="urn:microsoft.com/office/officeart/2008/layout/HorizontalMultiLevelHierarchy"/>
    <dgm:cxn modelId="{B992277C-FF4F-B349-B07B-B201FD0FFB11}" type="presParOf" srcId="{93E66E47-E959-D74D-AC58-6A9B6C8A29B0}" destId="{83F7E24B-58A6-AD4F-98D8-104D9FB46DEB}" srcOrd="0" destOrd="0" presId="urn:microsoft.com/office/officeart/2008/layout/HorizontalMultiLevelHierarchy"/>
    <dgm:cxn modelId="{BD9B9D57-D33B-974A-A095-E669F474D748}" type="presParOf" srcId="{83F7E24B-58A6-AD4F-98D8-104D9FB46DEB}" destId="{14CE28C8-D3BE-0246-8933-39CBAB5C3D54}" srcOrd="0" destOrd="0" presId="urn:microsoft.com/office/officeart/2008/layout/HorizontalMultiLevelHierarchy"/>
    <dgm:cxn modelId="{D00C672E-640F-4D49-A93B-F51D046CF9AA}" type="presParOf" srcId="{83F7E24B-58A6-AD4F-98D8-104D9FB46DEB}" destId="{23C93C2D-6761-4140-AFCA-D7EA8AEE2CA3}" srcOrd="1" destOrd="0" presId="urn:microsoft.com/office/officeart/2008/layout/HorizontalMultiLevelHierarchy"/>
    <dgm:cxn modelId="{9CED2566-1C3B-F54F-8EA0-9C580956DD99}" type="presParOf" srcId="{23C93C2D-6761-4140-AFCA-D7EA8AEE2CA3}" destId="{4E231140-2503-F64D-942D-D8FAF018A04B}" srcOrd="0" destOrd="0" presId="urn:microsoft.com/office/officeart/2008/layout/HorizontalMultiLevelHierarchy"/>
    <dgm:cxn modelId="{A323773F-4E25-3D48-B5A3-6624526ABA49}" type="presParOf" srcId="{4E231140-2503-F64D-942D-D8FAF018A04B}" destId="{753273A6-B1B1-7E46-82B3-4457944B0EDE}" srcOrd="0" destOrd="0" presId="urn:microsoft.com/office/officeart/2008/layout/HorizontalMultiLevelHierarchy"/>
    <dgm:cxn modelId="{FFF0AB72-1023-7942-8FF7-D44749CB9FB0}" type="presParOf" srcId="{23C93C2D-6761-4140-AFCA-D7EA8AEE2CA3}" destId="{C6963A91-D7DB-C846-A968-BF97F3C8F19C}" srcOrd="1" destOrd="0" presId="urn:microsoft.com/office/officeart/2008/layout/HorizontalMultiLevelHierarchy"/>
    <dgm:cxn modelId="{B6764A01-8F49-8949-9830-AAB39EEC86B3}" type="presParOf" srcId="{C6963A91-D7DB-C846-A968-BF97F3C8F19C}" destId="{0FABDD6C-C446-1246-82FE-570D76B0EB33}" srcOrd="0" destOrd="0" presId="urn:microsoft.com/office/officeart/2008/layout/HorizontalMultiLevelHierarchy"/>
    <dgm:cxn modelId="{CB971545-27F3-D644-8B3F-02C4C948B1AD}" type="presParOf" srcId="{C6963A91-D7DB-C846-A968-BF97F3C8F19C}" destId="{A37E15FC-C590-7D42-B65C-61F576027034}" srcOrd="1" destOrd="0" presId="urn:microsoft.com/office/officeart/2008/layout/HorizontalMultiLevelHierarchy"/>
    <dgm:cxn modelId="{6A604896-829F-0A4E-B864-BC7FB76337FE}" type="presParOf" srcId="{23C93C2D-6761-4140-AFCA-D7EA8AEE2CA3}" destId="{E8C1F672-724E-4E44-9967-1F1D416D086A}" srcOrd="2" destOrd="0" presId="urn:microsoft.com/office/officeart/2008/layout/HorizontalMultiLevelHierarchy"/>
    <dgm:cxn modelId="{959FA346-D588-654C-ACE6-9A4D88A2B543}" type="presParOf" srcId="{E8C1F672-724E-4E44-9967-1F1D416D086A}" destId="{28C87B20-A77B-8C45-B5FB-1DFD033FEF59}" srcOrd="0" destOrd="0" presId="urn:microsoft.com/office/officeart/2008/layout/HorizontalMultiLevelHierarchy"/>
    <dgm:cxn modelId="{51D44647-E978-3B4B-8549-96E9988E23C6}" type="presParOf" srcId="{23C93C2D-6761-4140-AFCA-D7EA8AEE2CA3}" destId="{18AF01EA-FD7E-B441-8C02-B5A9FE17EBF2}" srcOrd="3" destOrd="0" presId="urn:microsoft.com/office/officeart/2008/layout/HorizontalMultiLevelHierarchy"/>
    <dgm:cxn modelId="{A283B2D3-EB60-5145-94E7-073257CE5D27}" type="presParOf" srcId="{18AF01EA-FD7E-B441-8C02-B5A9FE17EBF2}" destId="{B88DBD97-6624-8146-AED0-5278DC1D42B7}" srcOrd="0" destOrd="0" presId="urn:microsoft.com/office/officeart/2008/layout/HorizontalMultiLevelHierarchy"/>
    <dgm:cxn modelId="{12F2809C-02A2-D546-A52E-E98EDEFCB5FA}" type="presParOf" srcId="{18AF01EA-FD7E-B441-8C02-B5A9FE17EBF2}" destId="{AD1EAC1D-6BA4-4E45-AD03-F5C712A86D10}" srcOrd="1" destOrd="0" presId="urn:microsoft.com/office/officeart/2008/layout/HorizontalMultiLevelHierarchy"/>
    <dgm:cxn modelId="{DBF48E26-1A37-E345-BC50-4E48422E0653}" type="presParOf" srcId="{23C93C2D-6761-4140-AFCA-D7EA8AEE2CA3}" destId="{73E6CDEF-470D-1E40-AAF0-467B57ED1F3C}" srcOrd="4" destOrd="0" presId="urn:microsoft.com/office/officeart/2008/layout/HorizontalMultiLevelHierarchy"/>
    <dgm:cxn modelId="{7D450736-DF9D-F647-A553-D8C0DF8D72B2}" type="presParOf" srcId="{73E6CDEF-470D-1E40-AAF0-467B57ED1F3C}" destId="{7A2B3BF8-343A-C246-BE35-64B1A9EF8B09}" srcOrd="0" destOrd="0" presId="urn:microsoft.com/office/officeart/2008/layout/HorizontalMultiLevelHierarchy"/>
    <dgm:cxn modelId="{C72A0C87-5DD8-AD46-888D-4B72417BE99A}" type="presParOf" srcId="{23C93C2D-6761-4140-AFCA-D7EA8AEE2CA3}" destId="{55FC374F-0382-7D4A-BE51-E9F0A1A57E5F}" srcOrd="5" destOrd="0" presId="urn:microsoft.com/office/officeart/2008/layout/HorizontalMultiLevelHierarchy"/>
    <dgm:cxn modelId="{314F7D07-413B-A34F-BBE7-AFBF4F8984A5}" type="presParOf" srcId="{55FC374F-0382-7D4A-BE51-E9F0A1A57E5F}" destId="{A977169A-1AAE-F746-B273-22189EF133E4}" srcOrd="0" destOrd="0" presId="urn:microsoft.com/office/officeart/2008/layout/HorizontalMultiLevelHierarchy"/>
    <dgm:cxn modelId="{BF3FF8D8-452A-C545-BFAB-908DFC59C953}" type="presParOf" srcId="{55FC374F-0382-7D4A-BE51-E9F0A1A57E5F}" destId="{98833755-7D37-7445-8841-5E478DA4E6DD}" srcOrd="1" destOrd="0" presId="urn:microsoft.com/office/officeart/2008/layout/HorizontalMultiLevelHierarchy"/>
    <dgm:cxn modelId="{AC99F643-C46F-5C49-AB37-C70083C23B8F}" type="presParOf" srcId="{23C93C2D-6761-4140-AFCA-D7EA8AEE2CA3}" destId="{F4F57D6B-5128-7840-B2E3-4E9887BB576E}" srcOrd="6" destOrd="0" presId="urn:microsoft.com/office/officeart/2008/layout/HorizontalMultiLevelHierarchy"/>
    <dgm:cxn modelId="{C50F2193-340A-C341-866A-32B2D3020DF1}" type="presParOf" srcId="{F4F57D6B-5128-7840-B2E3-4E9887BB576E}" destId="{D6866D82-0F5E-8C4C-BA3B-36A5B56CC761}" srcOrd="0" destOrd="0" presId="urn:microsoft.com/office/officeart/2008/layout/HorizontalMultiLevelHierarchy"/>
    <dgm:cxn modelId="{57CA4CAF-8804-584B-9B39-A468646F0824}" type="presParOf" srcId="{23C93C2D-6761-4140-AFCA-D7EA8AEE2CA3}" destId="{88C408DC-6952-0B43-AD2F-B417503FB677}" srcOrd="7" destOrd="0" presId="urn:microsoft.com/office/officeart/2008/layout/HorizontalMultiLevelHierarchy"/>
    <dgm:cxn modelId="{B0363DB5-B71B-AE4C-B05F-E9697150A959}" type="presParOf" srcId="{88C408DC-6952-0B43-AD2F-B417503FB677}" destId="{52E4AAE9-8843-544C-9C81-5DB1A385231A}" srcOrd="0" destOrd="0" presId="urn:microsoft.com/office/officeart/2008/layout/HorizontalMultiLevelHierarchy"/>
    <dgm:cxn modelId="{266A560A-B456-F44C-877F-98BA67C254AD}" type="presParOf" srcId="{88C408DC-6952-0B43-AD2F-B417503FB677}" destId="{A18D763A-E600-464D-9F35-6D9D6E681685}" srcOrd="1" destOrd="0" presId="urn:microsoft.com/office/officeart/2008/layout/HorizontalMultiLevelHierarchy"/>
    <dgm:cxn modelId="{44D05871-F214-3F49-BA56-7734FFA8828E}" type="presParOf" srcId="{23C93C2D-6761-4140-AFCA-D7EA8AEE2CA3}" destId="{52D9ABBE-E571-CD47-93F3-CF5C4EB9FB36}" srcOrd="8" destOrd="0" presId="urn:microsoft.com/office/officeart/2008/layout/HorizontalMultiLevelHierarchy"/>
    <dgm:cxn modelId="{5B857A14-78F4-454C-9D8E-DE1D4D4887D2}" type="presParOf" srcId="{52D9ABBE-E571-CD47-93F3-CF5C4EB9FB36}" destId="{6EE6496C-060E-FD4C-8775-A5E73136E3A5}" srcOrd="0" destOrd="0" presId="urn:microsoft.com/office/officeart/2008/layout/HorizontalMultiLevelHierarchy"/>
    <dgm:cxn modelId="{5F81DDDB-8169-F745-99F3-932C189A394E}" type="presParOf" srcId="{23C93C2D-6761-4140-AFCA-D7EA8AEE2CA3}" destId="{267BA4B1-7024-F547-A1E4-5A3341CDCE24}" srcOrd="9" destOrd="0" presId="urn:microsoft.com/office/officeart/2008/layout/HorizontalMultiLevelHierarchy"/>
    <dgm:cxn modelId="{0A119FF5-AF7E-DF4A-9057-781B7149A8AF}" type="presParOf" srcId="{267BA4B1-7024-F547-A1E4-5A3341CDCE24}" destId="{3D797DDC-2738-A741-B2EA-4C2B38116D66}" srcOrd="0" destOrd="0" presId="urn:microsoft.com/office/officeart/2008/layout/HorizontalMultiLevelHierarchy"/>
    <dgm:cxn modelId="{24411B1D-609D-1842-87E9-ECF4286E084B}" type="presParOf" srcId="{267BA4B1-7024-F547-A1E4-5A3341CDCE24}" destId="{E756B534-CEEC-7047-A894-5B973EE899AD}" srcOrd="1" destOrd="0" presId="urn:microsoft.com/office/officeart/2008/layout/HorizontalMultiLevelHierarchy"/>
    <dgm:cxn modelId="{A9CF884C-3D53-FB47-A351-09AFFA04AD1D}" type="presParOf" srcId="{23C93C2D-6761-4140-AFCA-D7EA8AEE2CA3}" destId="{2C33466A-6EF5-EC4E-A80A-BD240D29E28F}" srcOrd="10" destOrd="0" presId="urn:microsoft.com/office/officeart/2008/layout/HorizontalMultiLevelHierarchy"/>
    <dgm:cxn modelId="{9D53D6F2-DB55-8848-82D6-3342CC2DF0AA}" type="presParOf" srcId="{2C33466A-6EF5-EC4E-A80A-BD240D29E28F}" destId="{4F6B7CA9-05A0-A742-A5E0-EF035A133778}" srcOrd="0" destOrd="0" presId="urn:microsoft.com/office/officeart/2008/layout/HorizontalMultiLevelHierarchy"/>
    <dgm:cxn modelId="{2EBFDA91-6B5C-894A-BFE2-BDA5DFE04298}" type="presParOf" srcId="{23C93C2D-6761-4140-AFCA-D7EA8AEE2CA3}" destId="{E56E0F70-79B1-5347-8239-CCBC2063086F}" srcOrd="11" destOrd="0" presId="urn:microsoft.com/office/officeart/2008/layout/HorizontalMultiLevelHierarchy"/>
    <dgm:cxn modelId="{EC968339-130C-B644-8DDF-5E98BBC152C3}" type="presParOf" srcId="{E56E0F70-79B1-5347-8239-CCBC2063086F}" destId="{29B81253-2C34-7C48-AAA3-B6A49B5E7F59}" srcOrd="0" destOrd="0" presId="urn:microsoft.com/office/officeart/2008/layout/HorizontalMultiLevelHierarchy"/>
    <dgm:cxn modelId="{D30BD107-24FE-4746-8E86-5226C0A3E5F4}" type="presParOf" srcId="{E56E0F70-79B1-5347-8239-CCBC2063086F}" destId="{5730185B-6E80-E445-8569-3051B13D6FB2}" srcOrd="1" destOrd="0" presId="urn:microsoft.com/office/officeart/2008/layout/HorizontalMultiLevelHierarchy"/>
    <dgm:cxn modelId="{55AD589F-B5A0-2044-94D0-D2EA6F48142F}" type="presParOf" srcId="{23C93C2D-6761-4140-AFCA-D7EA8AEE2CA3}" destId="{0CE9C3A3-9D87-AA43-B3AC-8C86548B9DF3}" srcOrd="12" destOrd="0" presId="urn:microsoft.com/office/officeart/2008/layout/HorizontalMultiLevelHierarchy"/>
    <dgm:cxn modelId="{14C32323-E548-C542-8DCA-EAB493261DE9}" type="presParOf" srcId="{0CE9C3A3-9D87-AA43-B3AC-8C86548B9DF3}" destId="{2EDB259D-185D-DF42-A768-50EA6D50AFF9}" srcOrd="0" destOrd="0" presId="urn:microsoft.com/office/officeart/2008/layout/HorizontalMultiLevelHierarchy"/>
    <dgm:cxn modelId="{9370FC3B-FEC4-5441-BA34-C5540D035DBB}" type="presParOf" srcId="{23C93C2D-6761-4140-AFCA-D7EA8AEE2CA3}" destId="{4465A9A6-06F6-0847-BA4E-FE9842F697DB}" srcOrd="13" destOrd="0" presId="urn:microsoft.com/office/officeart/2008/layout/HorizontalMultiLevelHierarchy"/>
    <dgm:cxn modelId="{BB3CF341-3D6C-764B-BC2B-6E9728C7C60C}" type="presParOf" srcId="{4465A9A6-06F6-0847-BA4E-FE9842F697DB}" destId="{CA268B4B-7E8D-6A44-8D5E-ADA6E82F4B05}" srcOrd="0" destOrd="0" presId="urn:microsoft.com/office/officeart/2008/layout/HorizontalMultiLevelHierarchy"/>
    <dgm:cxn modelId="{F6BF3EDD-53DC-9047-9294-9683C865C534}" type="presParOf" srcId="{4465A9A6-06F6-0847-BA4E-FE9842F697DB}" destId="{EE2385BD-BD51-BE4F-BE50-4B088DC95291}" srcOrd="1" destOrd="0" presId="urn:microsoft.com/office/officeart/2008/layout/HorizontalMultiLevelHierarchy"/>
    <dgm:cxn modelId="{522EE952-D754-1449-B124-372F55C0FACD}" type="presParOf" srcId="{23C93C2D-6761-4140-AFCA-D7EA8AEE2CA3}" destId="{80C19986-1447-774E-A1EC-213C2EFB5C67}" srcOrd="14" destOrd="0" presId="urn:microsoft.com/office/officeart/2008/layout/HorizontalMultiLevelHierarchy"/>
    <dgm:cxn modelId="{6DC2F43F-92C1-DF4A-A612-7AABB1361AF4}" type="presParOf" srcId="{80C19986-1447-774E-A1EC-213C2EFB5C67}" destId="{4E35FF7A-D4CC-1D45-BA09-3C6B375A0C34}" srcOrd="0" destOrd="0" presId="urn:microsoft.com/office/officeart/2008/layout/HorizontalMultiLevelHierarchy"/>
    <dgm:cxn modelId="{4742FF00-7B61-C948-8FC4-8EF29BE0DA55}" type="presParOf" srcId="{23C93C2D-6761-4140-AFCA-D7EA8AEE2CA3}" destId="{F79382FE-DEB0-2443-8D22-E0A90C1E344C}" srcOrd="15" destOrd="0" presId="urn:microsoft.com/office/officeart/2008/layout/HorizontalMultiLevelHierarchy"/>
    <dgm:cxn modelId="{75D7CF9F-905B-5C47-9EE6-36A2F1AA0A66}" type="presParOf" srcId="{F79382FE-DEB0-2443-8D22-E0A90C1E344C}" destId="{0CD7D686-A142-D14D-BC4A-E46BFFA92F59}" srcOrd="0" destOrd="0" presId="urn:microsoft.com/office/officeart/2008/layout/HorizontalMultiLevelHierarchy"/>
    <dgm:cxn modelId="{A4871E65-8150-4C4E-9411-FBFF2BF5CBB2}" type="presParOf" srcId="{F79382FE-DEB0-2443-8D22-E0A90C1E344C}" destId="{D297DC21-9F3B-AC48-8A46-D466F62031E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7A0B71-44C5-428E-9608-D2432BABB62A}" type="doc">
      <dgm:prSet loTypeId="urn:microsoft.com/office/officeart/2005/8/layout/default#2" loCatId="list" qsTypeId="urn:microsoft.com/office/officeart/2005/8/quickstyle/simple1" qsCatId="simple" csTypeId="urn:microsoft.com/office/officeart/2005/8/colors/colorful2" csCatId="colorful"/>
      <dgm:spPr/>
      <dgm:t>
        <a:bodyPr/>
        <a:lstStyle/>
        <a:p>
          <a:endParaRPr lang="en-US"/>
        </a:p>
      </dgm:t>
    </dgm:pt>
    <dgm:pt modelId="{331D59CB-DF6C-4D64-AD79-1042A5BC908A}">
      <dgm:prSet/>
      <dgm:spPr/>
      <dgm:t>
        <a:bodyPr/>
        <a:lstStyle/>
        <a:p>
          <a:r>
            <a:rPr lang="en-US"/>
            <a:t>Transposition of great vessels</a:t>
          </a:r>
        </a:p>
      </dgm:t>
    </dgm:pt>
    <dgm:pt modelId="{AF63608A-4BD8-41D6-8EED-4F21E551754E}" type="parTrans" cxnId="{92A61EB2-70D8-428B-8D26-B5648752065B}">
      <dgm:prSet/>
      <dgm:spPr/>
      <dgm:t>
        <a:bodyPr/>
        <a:lstStyle/>
        <a:p>
          <a:endParaRPr lang="en-US"/>
        </a:p>
      </dgm:t>
    </dgm:pt>
    <dgm:pt modelId="{40F9E9CB-5979-4CAE-9742-9A4A851A9DC0}" type="sibTrans" cxnId="{92A61EB2-70D8-428B-8D26-B5648752065B}">
      <dgm:prSet/>
      <dgm:spPr/>
      <dgm:t>
        <a:bodyPr/>
        <a:lstStyle/>
        <a:p>
          <a:endParaRPr lang="en-US"/>
        </a:p>
      </dgm:t>
    </dgm:pt>
    <dgm:pt modelId="{A4618F87-2626-4774-B7D7-17575110FE5F}">
      <dgm:prSet/>
      <dgm:spPr/>
      <dgm:t>
        <a:bodyPr/>
        <a:lstStyle/>
        <a:p>
          <a:r>
            <a:rPr lang="en-US"/>
            <a:t>VSD (ventricular septal defects)</a:t>
          </a:r>
        </a:p>
      </dgm:t>
    </dgm:pt>
    <dgm:pt modelId="{84E3571B-E744-4D95-8B39-95DBBB84E5A8}" type="parTrans" cxnId="{6CFFE72C-9CB4-4F0B-9780-F8522DD3F772}">
      <dgm:prSet/>
      <dgm:spPr/>
      <dgm:t>
        <a:bodyPr/>
        <a:lstStyle/>
        <a:p>
          <a:endParaRPr lang="en-US"/>
        </a:p>
      </dgm:t>
    </dgm:pt>
    <dgm:pt modelId="{2E5CF978-D029-4717-957F-152C452A8857}" type="sibTrans" cxnId="{6CFFE72C-9CB4-4F0B-9780-F8522DD3F772}">
      <dgm:prSet/>
      <dgm:spPr/>
      <dgm:t>
        <a:bodyPr/>
        <a:lstStyle/>
        <a:p>
          <a:endParaRPr lang="en-US"/>
        </a:p>
      </dgm:t>
    </dgm:pt>
    <dgm:pt modelId="{1C363220-9E62-4F4C-8364-EDA0177D6137}">
      <dgm:prSet/>
      <dgm:spPr/>
      <dgm:t>
        <a:bodyPr/>
        <a:lstStyle/>
        <a:p>
          <a:r>
            <a:rPr lang="en-US"/>
            <a:t>Cardiomegaly</a:t>
          </a:r>
        </a:p>
      </dgm:t>
    </dgm:pt>
    <dgm:pt modelId="{DA70287D-D99F-4331-B5D1-8236DCF62E1E}" type="parTrans" cxnId="{E5E7E7E4-2309-43B7-8FF6-A1FBC3F06AD1}">
      <dgm:prSet/>
      <dgm:spPr/>
      <dgm:t>
        <a:bodyPr/>
        <a:lstStyle/>
        <a:p>
          <a:endParaRPr lang="en-US"/>
        </a:p>
      </dgm:t>
    </dgm:pt>
    <dgm:pt modelId="{386AEFFD-7430-41B3-933C-DEA57734D594}" type="sibTrans" cxnId="{E5E7E7E4-2309-43B7-8FF6-A1FBC3F06AD1}">
      <dgm:prSet/>
      <dgm:spPr/>
      <dgm:t>
        <a:bodyPr/>
        <a:lstStyle/>
        <a:p>
          <a:endParaRPr lang="en-US"/>
        </a:p>
      </dgm:t>
    </dgm:pt>
    <dgm:pt modelId="{4EAE703D-6B38-4833-A732-3ED775ABAB0B}">
      <dgm:prSet/>
      <dgm:spPr/>
      <dgm:t>
        <a:bodyPr/>
        <a:lstStyle/>
        <a:p>
          <a:r>
            <a:rPr lang="en-US"/>
            <a:t>Single umbilical artery</a:t>
          </a:r>
        </a:p>
      </dgm:t>
    </dgm:pt>
    <dgm:pt modelId="{25698CBB-E8C6-43CF-8098-1BC72FAE1B1A}" type="parTrans" cxnId="{68F555CF-9D6E-4D2F-A18F-30FC06700E7B}">
      <dgm:prSet/>
      <dgm:spPr/>
      <dgm:t>
        <a:bodyPr/>
        <a:lstStyle/>
        <a:p>
          <a:endParaRPr lang="en-US"/>
        </a:p>
      </dgm:t>
    </dgm:pt>
    <dgm:pt modelId="{F647867E-453A-466D-9D11-D19173290513}" type="sibTrans" cxnId="{68F555CF-9D6E-4D2F-A18F-30FC06700E7B}">
      <dgm:prSet/>
      <dgm:spPr/>
      <dgm:t>
        <a:bodyPr/>
        <a:lstStyle/>
        <a:p>
          <a:endParaRPr lang="en-US"/>
        </a:p>
      </dgm:t>
    </dgm:pt>
    <dgm:pt modelId="{FF4543B8-F0EE-4B08-8B0E-41C34D40B78C}">
      <dgm:prSet/>
      <dgm:spPr/>
      <dgm:t>
        <a:bodyPr/>
        <a:lstStyle/>
        <a:p>
          <a:r>
            <a:rPr lang="en-US"/>
            <a:t>Neural tube defects</a:t>
          </a:r>
        </a:p>
      </dgm:t>
    </dgm:pt>
    <dgm:pt modelId="{578422C5-44F6-4299-86BC-F123CA302860}" type="parTrans" cxnId="{2CC4D060-2057-4156-886D-E176E7FCFFC9}">
      <dgm:prSet/>
      <dgm:spPr/>
      <dgm:t>
        <a:bodyPr/>
        <a:lstStyle/>
        <a:p>
          <a:endParaRPr lang="en-US"/>
        </a:p>
      </dgm:t>
    </dgm:pt>
    <dgm:pt modelId="{BA01DFC4-77DB-468B-BF1A-5DB36D85F762}" type="sibTrans" cxnId="{2CC4D060-2057-4156-886D-E176E7FCFFC9}">
      <dgm:prSet/>
      <dgm:spPr/>
      <dgm:t>
        <a:bodyPr/>
        <a:lstStyle/>
        <a:p>
          <a:endParaRPr lang="en-US"/>
        </a:p>
      </dgm:t>
    </dgm:pt>
    <dgm:pt modelId="{4D4BFB2B-608A-4B3C-BD99-60AD4EF2B4B4}">
      <dgm:prSet/>
      <dgm:spPr/>
      <dgm:t>
        <a:bodyPr/>
        <a:lstStyle/>
        <a:p>
          <a:r>
            <a:rPr lang="en-US"/>
            <a:t>Renal anomalies</a:t>
          </a:r>
        </a:p>
      </dgm:t>
    </dgm:pt>
    <dgm:pt modelId="{6784ACEC-FE74-473B-8170-017678599A8C}" type="parTrans" cxnId="{54EBD1C0-FA43-4397-AB9C-9E7858CA8064}">
      <dgm:prSet/>
      <dgm:spPr/>
      <dgm:t>
        <a:bodyPr/>
        <a:lstStyle/>
        <a:p>
          <a:endParaRPr lang="en-US"/>
        </a:p>
      </dgm:t>
    </dgm:pt>
    <dgm:pt modelId="{AD5FD96E-5D86-4EBE-839E-84E22FB1C140}" type="sibTrans" cxnId="{54EBD1C0-FA43-4397-AB9C-9E7858CA8064}">
      <dgm:prSet/>
      <dgm:spPr/>
      <dgm:t>
        <a:bodyPr/>
        <a:lstStyle/>
        <a:p>
          <a:endParaRPr lang="en-US"/>
        </a:p>
      </dgm:t>
    </dgm:pt>
    <dgm:pt modelId="{965913E5-3C9A-4CE8-AFBD-831C732BBB4B}">
      <dgm:prSet/>
      <dgm:spPr/>
      <dgm:t>
        <a:bodyPr/>
        <a:lstStyle/>
        <a:p>
          <a:r>
            <a:rPr lang="en-US" dirty="0"/>
            <a:t>Polycythemia, thrombocytopenia and hyperbilirubinemia</a:t>
          </a:r>
        </a:p>
      </dgm:t>
    </dgm:pt>
    <dgm:pt modelId="{1DCCF16C-32D8-43ED-9F1F-AE517E160FCD}" type="parTrans" cxnId="{063D6500-4708-4803-AB56-57446D861054}">
      <dgm:prSet/>
      <dgm:spPr/>
      <dgm:t>
        <a:bodyPr/>
        <a:lstStyle/>
        <a:p>
          <a:endParaRPr lang="en-US"/>
        </a:p>
      </dgm:t>
    </dgm:pt>
    <dgm:pt modelId="{F89FC925-A44B-42B0-9CAA-6929534CF23C}" type="sibTrans" cxnId="{063D6500-4708-4803-AB56-57446D861054}">
      <dgm:prSet/>
      <dgm:spPr/>
      <dgm:t>
        <a:bodyPr/>
        <a:lstStyle/>
        <a:p>
          <a:endParaRPr lang="en-US"/>
        </a:p>
      </dgm:t>
    </dgm:pt>
    <dgm:pt modelId="{5EF7B8EB-3B29-48B5-9EBB-B22968DB51E1}" type="pres">
      <dgm:prSet presAssocID="{7C7A0B71-44C5-428E-9608-D2432BABB62A}" presName="diagram" presStyleCnt="0">
        <dgm:presLayoutVars>
          <dgm:dir/>
          <dgm:resizeHandles val="exact"/>
        </dgm:presLayoutVars>
      </dgm:prSet>
      <dgm:spPr/>
    </dgm:pt>
    <dgm:pt modelId="{88D3C1AB-9839-4A81-B951-35BCEEC1743F}" type="pres">
      <dgm:prSet presAssocID="{331D59CB-DF6C-4D64-AD79-1042A5BC908A}" presName="node" presStyleLbl="node1" presStyleIdx="0" presStyleCnt="7">
        <dgm:presLayoutVars>
          <dgm:bulletEnabled val="1"/>
        </dgm:presLayoutVars>
      </dgm:prSet>
      <dgm:spPr/>
    </dgm:pt>
    <dgm:pt modelId="{3E9D30D5-D3A7-464B-AD58-2FD0FECAA136}" type="pres">
      <dgm:prSet presAssocID="{40F9E9CB-5979-4CAE-9742-9A4A851A9DC0}" presName="sibTrans" presStyleCnt="0"/>
      <dgm:spPr/>
    </dgm:pt>
    <dgm:pt modelId="{0CD3D989-BBA5-4D42-B1C3-C30528ADDF5F}" type="pres">
      <dgm:prSet presAssocID="{A4618F87-2626-4774-B7D7-17575110FE5F}" presName="node" presStyleLbl="node1" presStyleIdx="1" presStyleCnt="7">
        <dgm:presLayoutVars>
          <dgm:bulletEnabled val="1"/>
        </dgm:presLayoutVars>
      </dgm:prSet>
      <dgm:spPr/>
    </dgm:pt>
    <dgm:pt modelId="{F4F615DE-55EA-4AB1-A77F-D54318971D85}" type="pres">
      <dgm:prSet presAssocID="{2E5CF978-D029-4717-957F-152C452A8857}" presName="sibTrans" presStyleCnt="0"/>
      <dgm:spPr/>
    </dgm:pt>
    <dgm:pt modelId="{9A893029-3656-4C8F-86B3-A053BF8530EC}" type="pres">
      <dgm:prSet presAssocID="{1C363220-9E62-4F4C-8364-EDA0177D6137}" presName="node" presStyleLbl="node1" presStyleIdx="2" presStyleCnt="7">
        <dgm:presLayoutVars>
          <dgm:bulletEnabled val="1"/>
        </dgm:presLayoutVars>
      </dgm:prSet>
      <dgm:spPr/>
    </dgm:pt>
    <dgm:pt modelId="{B2C6E240-374E-407B-B4A5-EEA6D2941320}" type="pres">
      <dgm:prSet presAssocID="{386AEFFD-7430-41B3-933C-DEA57734D594}" presName="sibTrans" presStyleCnt="0"/>
      <dgm:spPr/>
    </dgm:pt>
    <dgm:pt modelId="{3BDEDE5B-BC3C-4C5A-8671-A8D9407CEAB7}" type="pres">
      <dgm:prSet presAssocID="{4EAE703D-6B38-4833-A732-3ED775ABAB0B}" presName="node" presStyleLbl="node1" presStyleIdx="3" presStyleCnt="7">
        <dgm:presLayoutVars>
          <dgm:bulletEnabled val="1"/>
        </dgm:presLayoutVars>
      </dgm:prSet>
      <dgm:spPr/>
    </dgm:pt>
    <dgm:pt modelId="{8D19AFBC-52B0-409F-AD6E-13F45A5158CC}" type="pres">
      <dgm:prSet presAssocID="{F647867E-453A-466D-9D11-D19173290513}" presName="sibTrans" presStyleCnt="0"/>
      <dgm:spPr/>
    </dgm:pt>
    <dgm:pt modelId="{FF6D2FE6-8E13-41C1-821B-8761CEABF7C7}" type="pres">
      <dgm:prSet presAssocID="{FF4543B8-F0EE-4B08-8B0E-41C34D40B78C}" presName="node" presStyleLbl="node1" presStyleIdx="4" presStyleCnt="7">
        <dgm:presLayoutVars>
          <dgm:bulletEnabled val="1"/>
        </dgm:presLayoutVars>
      </dgm:prSet>
      <dgm:spPr/>
    </dgm:pt>
    <dgm:pt modelId="{02D72C4E-66FD-4CE2-9C2E-40CC73174F07}" type="pres">
      <dgm:prSet presAssocID="{BA01DFC4-77DB-468B-BF1A-5DB36D85F762}" presName="sibTrans" presStyleCnt="0"/>
      <dgm:spPr/>
    </dgm:pt>
    <dgm:pt modelId="{AC5BD6CD-4CAF-403A-A67E-5E109A6766C7}" type="pres">
      <dgm:prSet presAssocID="{4D4BFB2B-608A-4B3C-BD99-60AD4EF2B4B4}" presName="node" presStyleLbl="node1" presStyleIdx="5" presStyleCnt="7">
        <dgm:presLayoutVars>
          <dgm:bulletEnabled val="1"/>
        </dgm:presLayoutVars>
      </dgm:prSet>
      <dgm:spPr/>
    </dgm:pt>
    <dgm:pt modelId="{68A1C230-2A98-4DBF-A273-3203F87DC33F}" type="pres">
      <dgm:prSet presAssocID="{AD5FD96E-5D86-4EBE-839E-84E22FB1C140}" presName="sibTrans" presStyleCnt="0"/>
      <dgm:spPr/>
    </dgm:pt>
    <dgm:pt modelId="{6BD8CA8D-53E5-449E-8AA5-D75498BEAB65}" type="pres">
      <dgm:prSet presAssocID="{965913E5-3C9A-4CE8-AFBD-831C732BBB4B}" presName="node" presStyleLbl="node1" presStyleIdx="6" presStyleCnt="7">
        <dgm:presLayoutVars>
          <dgm:bulletEnabled val="1"/>
        </dgm:presLayoutVars>
      </dgm:prSet>
      <dgm:spPr/>
    </dgm:pt>
  </dgm:ptLst>
  <dgm:cxnLst>
    <dgm:cxn modelId="{063D6500-4708-4803-AB56-57446D861054}" srcId="{7C7A0B71-44C5-428E-9608-D2432BABB62A}" destId="{965913E5-3C9A-4CE8-AFBD-831C732BBB4B}" srcOrd="6" destOrd="0" parTransId="{1DCCF16C-32D8-43ED-9F1F-AE517E160FCD}" sibTransId="{F89FC925-A44B-42B0-9CAA-6929534CF23C}"/>
    <dgm:cxn modelId="{5E4F9D14-8722-43B8-9BFD-236CEB5D5E12}" type="presOf" srcId="{4D4BFB2B-608A-4B3C-BD99-60AD4EF2B4B4}" destId="{AC5BD6CD-4CAF-403A-A67E-5E109A6766C7}" srcOrd="0" destOrd="0" presId="urn:microsoft.com/office/officeart/2005/8/layout/default#2"/>
    <dgm:cxn modelId="{F07DFC23-2B7C-46D0-A5DE-F75F5BC2F505}" type="presOf" srcId="{1C363220-9E62-4F4C-8364-EDA0177D6137}" destId="{9A893029-3656-4C8F-86B3-A053BF8530EC}" srcOrd="0" destOrd="0" presId="urn:microsoft.com/office/officeart/2005/8/layout/default#2"/>
    <dgm:cxn modelId="{6CFFE72C-9CB4-4F0B-9780-F8522DD3F772}" srcId="{7C7A0B71-44C5-428E-9608-D2432BABB62A}" destId="{A4618F87-2626-4774-B7D7-17575110FE5F}" srcOrd="1" destOrd="0" parTransId="{84E3571B-E744-4D95-8B39-95DBBB84E5A8}" sibTransId="{2E5CF978-D029-4717-957F-152C452A8857}"/>
    <dgm:cxn modelId="{CDF02130-F2EB-47DA-9B26-BF2510280C83}" type="presOf" srcId="{A4618F87-2626-4774-B7D7-17575110FE5F}" destId="{0CD3D989-BBA5-4D42-B1C3-C30528ADDF5F}" srcOrd="0" destOrd="0" presId="urn:microsoft.com/office/officeart/2005/8/layout/default#2"/>
    <dgm:cxn modelId="{B6D74949-0EF2-4526-B693-75432CAF80C9}" type="presOf" srcId="{FF4543B8-F0EE-4B08-8B0E-41C34D40B78C}" destId="{FF6D2FE6-8E13-41C1-821B-8761CEABF7C7}" srcOrd="0" destOrd="0" presId="urn:microsoft.com/office/officeart/2005/8/layout/default#2"/>
    <dgm:cxn modelId="{B21E745F-C71D-43E9-9ACE-81A38272AB8E}" type="presOf" srcId="{7C7A0B71-44C5-428E-9608-D2432BABB62A}" destId="{5EF7B8EB-3B29-48B5-9EBB-B22968DB51E1}" srcOrd="0" destOrd="0" presId="urn:microsoft.com/office/officeart/2005/8/layout/default#2"/>
    <dgm:cxn modelId="{2CC4D060-2057-4156-886D-E176E7FCFFC9}" srcId="{7C7A0B71-44C5-428E-9608-D2432BABB62A}" destId="{FF4543B8-F0EE-4B08-8B0E-41C34D40B78C}" srcOrd="4" destOrd="0" parTransId="{578422C5-44F6-4299-86BC-F123CA302860}" sibTransId="{BA01DFC4-77DB-468B-BF1A-5DB36D85F762}"/>
    <dgm:cxn modelId="{9753EDAD-B1E5-4460-ADF4-813FC81C8F9B}" type="presOf" srcId="{4EAE703D-6B38-4833-A732-3ED775ABAB0B}" destId="{3BDEDE5B-BC3C-4C5A-8671-A8D9407CEAB7}" srcOrd="0" destOrd="0" presId="urn:microsoft.com/office/officeart/2005/8/layout/default#2"/>
    <dgm:cxn modelId="{92A61EB2-70D8-428B-8D26-B5648752065B}" srcId="{7C7A0B71-44C5-428E-9608-D2432BABB62A}" destId="{331D59CB-DF6C-4D64-AD79-1042A5BC908A}" srcOrd="0" destOrd="0" parTransId="{AF63608A-4BD8-41D6-8EED-4F21E551754E}" sibTransId="{40F9E9CB-5979-4CAE-9742-9A4A851A9DC0}"/>
    <dgm:cxn modelId="{54EBD1C0-FA43-4397-AB9C-9E7858CA8064}" srcId="{7C7A0B71-44C5-428E-9608-D2432BABB62A}" destId="{4D4BFB2B-608A-4B3C-BD99-60AD4EF2B4B4}" srcOrd="5" destOrd="0" parTransId="{6784ACEC-FE74-473B-8170-017678599A8C}" sibTransId="{AD5FD96E-5D86-4EBE-839E-84E22FB1C140}"/>
    <dgm:cxn modelId="{68F555CF-9D6E-4D2F-A18F-30FC06700E7B}" srcId="{7C7A0B71-44C5-428E-9608-D2432BABB62A}" destId="{4EAE703D-6B38-4833-A732-3ED775ABAB0B}" srcOrd="3" destOrd="0" parTransId="{25698CBB-E8C6-43CF-8098-1BC72FAE1B1A}" sibTransId="{F647867E-453A-466D-9D11-D19173290513}"/>
    <dgm:cxn modelId="{D2CAB3E3-9667-4934-AB52-70AAA62FA93C}" type="presOf" srcId="{965913E5-3C9A-4CE8-AFBD-831C732BBB4B}" destId="{6BD8CA8D-53E5-449E-8AA5-D75498BEAB65}" srcOrd="0" destOrd="0" presId="urn:microsoft.com/office/officeart/2005/8/layout/default#2"/>
    <dgm:cxn modelId="{E5E7E7E4-2309-43B7-8FF6-A1FBC3F06AD1}" srcId="{7C7A0B71-44C5-428E-9608-D2432BABB62A}" destId="{1C363220-9E62-4F4C-8364-EDA0177D6137}" srcOrd="2" destOrd="0" parTransId="{DA70287D-D99F-4331-B5D1-8236DCF62E1E}" sibTransId="{386AEFFD-7430-41B3-933C-DEA57734D594}"/>
    <dgm:cxn modelId="{EB1C5DFE-E7CE-4E38-9D9C-63B02F0AC380}" type="presOf" srcId="{331D59CB-DF6C-4D64-AD79-1042A5BC908A}" destId="{88D3C1AB-9839-4A81-B951-35BCEEC1743F}" srcOrd="0" destOrd="0" presId="urn:microsoft.com/office/officeart/2005/8/layout/default#2"/>
    <dgm:cxn modelId="{30F8832B-8571-487F-9C3A-0A3CA8CCEB9E}" type="presParOf" srcId="{5EF7B8EB-3B29-48B5-9EBB-B22968DB51E1}" destId="{88D3C1AB-9839-4A81-B951-35BCEEC1743F}" srcOrd="0" destOrd="0" presId="urn:microsoft.com/office/officeart/2005/8/layout/default#2"/>
    <dgm:cxn modelId="{803E1A52-D52F-4205-988B-8A5874F2B3BB}" type="presParOf" srcId="{5EF7B8EB-3B29-48B5-9EBB-B22968DB51E1}" destId="{3E9D30D5-D3A7-464B-AD58-2FD0FECAA136}" srcOrd="1" destOrd="0" presId="urn:microsoft.com/office/officeart/2005/8/layout/default#2"/>
    <dgm:cxn modelId="{45DD183F-1D0E-45C2-A7CC-E6CC5F9FB932}" type="presParOf" srcId="{5EF7B8EB-3B29-48B5-9EBB-B22968DB51E1}" destId="{0CD3D989-BBA5-4D42-B1C3-C30528ADDF5F}" srcOrd="2" destOrd="0" presId="urn:microsoft.com/office/officeart/2005/8/layout/default#2"/>
    <dgm:cxn modelId="{7A671950-A012-4315-85EE-FE89289ED9A7}" type="presParOf" srcId="{5EF7B8EB-3B29-48B5-9EBB-B22968DB51E1}" destId="{F4F615DE-55EA-4AB1-A77F-D54318971D85}" srcOrd="3" destOrd="0" presId="urn:microsoft.com/office/officeart/2005/8/layout/default#2"/>
    <dgm:cxn modelId="{8DFEDD63-B5D0-47A9-970F-6A72AE870333}" type="presParOf" srcId="{5EF7B8EB-3B29-48B5-9EBB-B22968DB51E1}" destId="{9A893029-3656-4C8F-86B3-A053BF8530EC}" srcOrd="4" destOrd="0" presId="urn:microsoft.com/office/officeart/2005/8/layout/default#2"/>
    <dgm:cxn modelId="{7B1EA1D6-8207-4DB3-822D-C547C42C396D}" type="presParOf" srcId="{5EF7B8EB-3B29-48B5-9EBB-B22968DB51E1}" destId="{B2C6E240-374E-407B-B4A5-EEA6D2941320}" srcOrd="5" destOrd="0" presId="urn:microsoft.com/office/officeart/2005/8/layout/default#2"/>
    <dgm:cxn modelId="{5104028D-4D52-4D6D-BA3A-D0A9E73148C9}" type="presParOf" srcId="{5EF7B8EB-3B29-48B5-9EBB-B22968DB51E1}" destId="{3BDEDE5B-BC3C-4C5A-8671-A8D9407CEAB7}" srcOrd="6" destOrd="0" presId="urn:microsoft.com/office/officeart/2005/8/layout/default#2"/>
    <dgm:cxn modelId="{088111A9-FFB3-49B8-8BCA-BD0D617CE717}" type="presParOf" srcId="{5EF7B8EB-3B29-48B5-9EBB-B22968DB51E1}" destId="{8D19AFBC-52B0-409F-AD6E-13F45A5158CC}" srcOrd="7" destOrd="0" presId="urn:microsoft.com/office/officeart/2005/8/layout/default#2"/>
    <dgm:cxn modelId="{65D80A9E-FAAB-4AB9-BA11-14EB2C69FE4E}" type="presParOf" srcId="{5EF7B8EB-3B29-48B5-9EBB-B22968DB51E1}" destId="{FF6D2FE6-8E13-41C1-821B-8761CEABF7C7}" srcOrd="8" destOrd="0" presId="urn:microsoft.com/office/officeart/2005/8/layout/default#2"/>
    <dgm:cxn modelId="{0B293979-BAFA-4B8D-A568-07B2C75A2FE2}" type="presParOf" srcId="{5EF7B8EB-3B29-48B5-9EBB-B22968DB51E1}" destId="{02D72C4E-66FD-4CE2-9C2E-40CC73174F07}" srcOrd="9" destOrd="0" presId="urn:microsoft.com/office/officeart/2005/8/layout/default#2"/>
    <dgm:cxn modelId="{50F14908-0B19-4852-A1D3-E7FFBAF5424E}" type="presParOf" srcId="{5EF7B8EB-3B29-48B5-9EBB-B22968DB51E1}" destId="{AC5BD6CD-4CAF-403A-A67E-5E109A6766C7}" srcOrd="10" destOrd="0" presId="urn:microsoft.com/office/officeart/2005/8/layout/default#2"/>
    <dgm:cxn modelId="{0E4EB539-67E1-4DAD-917F-A194FFEAAC54}" type="presParOf" srcId="{5EF7B8EB-3B29-48B5-9EBB-B22968DB51E1}" destId="{68A1C230-2A98-4DBF-A273-3203F87DC33F}" srcOrd="11" destOrd="0" presId="urn:microsoft.com/office/officeart/2005/8/layout/default#2"/>
    <dgm:cxn modelId="{F2DD149D-8029-45EB-B9CA-4CE74D04A01B}" type="presParOf" srcId="{5EF7B8EB-3B29-48B5-9EBB-B22968DB51E1}" destId="{6BD8CA8D-53E5-449E-8AA5-D75498BEAB65}" srcOrd="1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317A5-CB0A-A645-A075-F040DF5A0B65}">
      <dsp:nvSpPr>
        <dsp:cNvPr id="0" name=""/>
        <dsp:cNvSpPr/>
      </dsp:nvSpPr>
      <dsp:spPr>
        <a:xfrm>
          <a:off x="0" y="312768"/>
          <a:ext cx="10803274"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0149D-ABB5-3E4C-B3E7-E313369E9445}">
      <dsp:nvSpPr>
        <dsp:cNvPr id="0" name=""/>
        <dsp:cNvSpPr/>
      </dsp:nvSpPr>
      <dsp:spPr>
        <a:xfrm>
          <a:off x="540163" y="17568"/>
          <a:ext cx="7562291"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837" tIns="0" rIns="285837" bIns="0" numCol="1" spcCol="1270" anchor="ctr" anchorCtr="0">
          <a:noAutofit/>
        </a:bodyPr>
        <a:lstStyle/>
        <a:p>
          <a:pPr marL="0" lvl="0" indent="0" algn="l" defTabSz="889000">
            <a:lnSpc>
              <a:spcPct val="90000"/>
            </a:lnSpc>
            <a:spcBef>
              <a:spcPct val="0"/>
            </a:spcBef>
            <a:spcAft>
              <a:spcPct val="35000"/>
            </a:spcAft>
            <a:buNone/>
          </a:pPr>
          <a:r>
            <a:rPr lang="en-US" sz="2000" kern="1200"/>
            <a:t>Introduction &amp; Etiology .</a:t>
          </a:r>
        </a:p>
      </dsp:txBody>
      <dsp:txXfrm>
        <a:off x="568984" y="46389"/>
        <a:ext cx="7504649" cy="532758"/>
      </dsp:txXfrm>
    </dsp:sp>
    <dsp:sp modelId="{4BBB096A-2987-6746-B496-BBA2FDE65F1E}">
      <dsp:nvSpPr>
        <dsp:cNvPr id="0" name=""/>
        <dsp:cNvSpPr/>
      </dsp:nvSpPr>
      <dsp:spPr>
        <a:xfrm>
          <a:off x="0" y="1219969"/>
          <a:ext cx="10803274"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49C3D3-7104-4649-80E1-6560D8D8231F}">
      <dsp:nvSpPr>
        <dsp:cNvPr id="0" name=""/>
        <dsp:cNvSpPr/>
      </dsp:nvSpPr>
      <dsp:spPr>
        <a:xfrm>
          <a:off x="540163" y="924769"/>
          <a:ext cx="7562291"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837" tIns="0" rIns="285837" bIns="0" numCol="1" spcCol="1270" anchor="ctr" anchorCtr="0">
          <a:noAutofit/>
        </a:bodyPr>
        <a:lstStyle/>
        <a:p>
          <a:pPr marL="0" lvl="0" indent="0" algn="l" defTabSz="889000">
            <a:lnSpc>
              <a:spcPct val="90000"/>
            </a:lnSpc>
            <a:spcBef>
              <a:spcPct val="0"/>
            </a:spcBef>
            <a:spcAft>
              <a:spcPct val="35000"/>
            </a:spcAft>
            <a:buNone/>
          </a:pPr>
          <a:r>
            <a:rPr lang="en-US" sz="2000" kern="1200"/>
            <a:t>Concerns regarding Diabetes in pregnancy .</a:t>
          </a:r>
        </a:p>
      </dsp:txBody>
      <dsp:txXfrm>
        <a:off x="568984" y="953590"/>
        <a:ext cx="7504649" cy="532758"/>
      </dsp:txXfrm>
    </dsp:sp>
    <dsp:sp modelId="{1F432160-C00F-6E4A-ADE4-D6A96728F88A}">
      <dsp:nvSpPr>
        <dsp:cNvPr id="0" name=""/>
        <dsp:cNvSpPr/>
      </dsp:nvSpPr>
      <dsp:spPr>
        <a:xfrm>
          <a:off x="0" y="2127169"/>
          <a:ext cx="10803274"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063EC-8AF6-2E46-8FB7-2C2BFCB4D9F3}">
      <dsp:nvSpPr>
        <dsp:cNvPr id="0" name=""/>
        <dsp:cNvSpPr/>
      </dsp:nvSpPr>
      <dsp:spPr>
        <a:xfrm>
          <a:off x="540163" y="1831969"/>
          <a:ext cx="7562291"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837" tIns="0" rIns="285837" bIns="0" numCol="1" spcCol="1270" anchor="ctr" anchorCtr="0">
          <a:noAutofit/>
        </a:bodyPr>
        <a:lstStyle/>
        <a:p>
          <a:pPr marL="0" lvl="0" indent="0" algn="l" defTabSz="889000">
            <a:lnSpc>
              <a:spcPct val="90000"/>
            </a:lnSpc>
            <a:spcBef>
              <a:spcPct val="0"/>
            </a:spcBef>
            <a:spcAft>
              <a:spcPct val="35000"/>
            </a:spcAft>
            <a:buNone/>
          </a:pPr>
          <a:r>
            <a:rPr lang="en-US" sz="2000" kern="1200"/>
            <a:t>Complications .</a:t>
          </a:r>
        </a:p>
      </dsp:txBody>
      <dsp:txXfrm>
        <a:off x="568984" y="1860790"/>
        <a:ext cx="7504649" cy="532758"/>
      </dsp:txXfrm>
    </dsp:sp>
    <dsp:sp modelId="{3573FF24-CBB4-6E42-9E70-2DECA96436A2}">
      <dsp:nvSpPr>
        <dsp:cNvPr id="0" name=""/>
        <dsp:cNvSpPr/>
      </dsp:nvSpPr>
      <dsp:spPr>
        <a:xfrm>
          <a:off x="0" y="3034369"/>
          <a:ext cx="10803274"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70AD0A-738B-EB4F-AC54-9820C4E56978}">
      <dsp:nvSpPr>
        <dsp:cNvPr id="0" name=""/>
        <dsp:cNvSpPr/>
      </dsp:nvSpPr>
      <dsp:spPr>
        <a:xfrm>
          <a:off x="540163" y="2739169"/>
          <a:ext cx="7562291"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837" tIns="0" rIns="285837" bIns="0" numCol="1" spcCol="1270" anchor="ctr" anchorCtr="0">
          <a:noAutofit/>
        </a:bodyPr>
        <a:lstStyle/>
        <a:p>
          <a:pPr marL="0" lvl="0" indent="0" algn="l" defTabSz="889000">
            <a:lnSpc>
              <a:spcPct val="90000"/>
            </a:lnSpc>
            <a:spcBef>
              <a:spcPct val="0"/>
            </a:spcBef>
            <a:spcAft>
              <a:spcPct val="35000"/>
            </a:spcAft>
            <a:buNone/>
          </a:pPr>
          <a:r>
            <a:rPr lang="en-US" sz="2000" kern="1200"/>
            <a:t>Diagnosis and work up .</a:t>
          </a:r>
        </a:p>
      </dsp:txBody>
      <dsp:txXfrm>
        <a:off x="568984" y="2767990"/>
        <a:ext cx="7504649" cy="532758"/>
      </dsp:txXfrm>
    </dsp:sp>
    <dsp:sp modelId="{48E2E880-A953-3F41-91E4-825320766594}">
      <dsp:nvSpPr>
        <dsp:cNvPr id="0" name=""/>
        <dsp:cNvSpPr/>
      </dsp:nvSpPr>
      <dsp:spPr>
        <a:xfrm>
          <a:off x="0" y="3941569"/>
          <a:ext cx="10803274"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61244-5314-9B4C-A297-24FDB886C6AF}">
      <dsp:nvSpPr>
        <dsp:cNvPr id="0" name=""/>
        <dsp:cNvSpPr/>
      </dsp:nvSpPr>
      <dsp:spPr>
        <a:xfrm>
          <a:off x="540163" y="3646369"/>
          <a:ext cx="7562291"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837" tIns="0" rIns="285837" bIns="0" numCol="1" spcCol="1270" anchor="ctr" anchorCtr="0">
          <a:noAutofit/>
        </a:bodyPr>
        <a:lstStyle/>
        <a:p>
          <a:pPr marL="0" lvl="0" indent="0" algn="l" defTabSz="889000">
            <a:lnSpc>
              <a:spcPct val="90000"/>
            </a:lnSpc>
            <a:spcBef>
              <a:spcPct val="0"/>
            </a:spcBef>
            <a:spcAft>
              <a:spcPct val="35000"/>
            </a:spcAft>
            <a:buNone/>
          </a:pPr>
          <a:r>
            <a:rPr lang="en-US" sz="2000" kern="1200"/>
            <a:t>Management .</a:t>
          </a:r>
        </a:p>
      </dsp:txBody>
      <dsp:txXfrm>
        <a:off x="568984" y="3675190"/>
        <a:ext cx="7504649"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1F75F-8DA1-5E4F-A4EB-2E518479444D}">
      <dsp:nvSpPr>
        <dsp:cNvPr id="0" name=""/>
        <dsp:cNvSpPr/>
      </dsp:nvSpPr>
      <dsp:spPr>
        <a:xfrm>
          <a:off x="2583574" y="2863385"/>
          <a:ext cx="1420601" cy="676077"/>
        </a:xfrm>
        <a:custGeom>
          <a:avLst/>
          <a:gdLst/>
          <a:ahLst/>
          <a:cxnLst/>
          <a:rect l="0" t="0" r="0" b="0"/>
          <a:pathLst>
            <a:path>
              <a:moveTo>
                <a:pt x="0" y="0"/>
              </a:moveTo>
              <a:lnTo>
                <a:pt x="0" y="460726"/>
              </a:lnTo>
              <a:lnTo>
                <a:pt x="1420601" y="460726"/>
              </a:lnTo>
              <a:lnTo>
                <a:pt x="1420601" y="6760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2C9DFE-869A-644F-A4BC-9B8E7AA7FC5F}">
      <dsp:nvSpPr>
        <dsp:cNvPr id="0" name=""/>
        <dsp:cNvSpPr/>
      </dsp:nvSpPr>
      <dsp:spPr>
        <a:xfrm>
          <a:off x="1162972" y="2863385"/>
          <a:ext cx="1420601" cy="676077"/>
        </a:xfrm>
        <a:custGeom>
          <a:avLst/>
          <a:gdLst/>
          <a:ahLst/>
          <a:cxnLst/>
          <a:rect l="0" t="0" r="0" b="0"/>
          <a:pathLst>
            <a:path>
              <a:moveTo>
                <a:pt x="1420601" y="0"/>
              </a:moveTo>
              <a:lnTo>
                <a:pt x="1420601" y="460726"/>
              </a:lnTo>
              <a:lnTo>
                <a:pt x="0" y="460726"/>
              </a:lnTo>
              <a:lnTo>
                <a:pt x="0" y="6760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D051B0-544F-2C48-9A0C-F3E0574B7DBC}">
      <dsp:nvSpPr>
        <dsp:cNvPr id="0" name=""/>
        <dsp:cNvSpPr/>
      </dsp:nvSpPr>
      <dsp:spPr>
        <a:xfrm>
          <a:off x="1421263" y="1387251"/>
          <a:ext cx="2324620" cy="14761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6A03D-053C-D743-868A-FB32A302A238}">
      <dsp:nvSpPr>
        <dsp:cNvPr id="0" name=""/>
        <dsp:cNvSpPr/>
      </dsp:nvSpPr>
      <dsp:spPr>
        <a:xfrm>
          <a:off x="1679555" y="1632627"/>
          <a:ext cx="2324620" cy="147613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DM</a:t>
          </a:r>
        </a:p>
      </dsp:txBody>
      <dsp:txXfrm>
        <a:off x="1722789" y="1675861"/>
        <a:ext cx="2238152" cy="1389666"/>
      </dsp:txXfrm>
    </dsp:sp>
    <dsp:sp modelId="{6EC0B0CE-C68F-DD4B-B97A-1D6424E36E32}">
      <dsp:nvSpPr>
        <dsp:cNvPr id="0" name=""/>
        <dsp:cNvSpPr/>
      </dsp:nvSpPr>
      <dsp:spPr>
        <a:xfrm>
          <a:off x="662" y="3539462"/>
          <a:ext cx="2324620" cy="14761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3118-D674-7744-8638-AF7F60D068E3}">
      <dsp:nvSpPr>
        <dsp:cNvPr id="0" name=""/>
        <dsp:cNvSpPr/>
      </dsp:nvSpPr>
      <dsp:spPr>
        <a:xfrm>
          <a:off x="258953" y="3784839"/>
          <a:ext cx="2324620" cy="147613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GDM</a:t>
          </a:r>
        </a:p>
        <a:p>
          <a:pPr marL="0" lvl="0" indent="0" algn="ctr" defTabSz="1022350" rtl="0">
            <a:lnSpc>
              <a:spcPct val="90000"/>
            </a:lnSpc>
            <a:spcBef>
              <a:spcPct val="0"/>
            </a:spcBef>
            <a:spcAft>
              <a:spcPct val="35000"/>
            </a:spcAft>
            <a:buNone/>
          </a:pPr>
          <a:r>
            <a:rPr lang="en-US" sz="2300" kern="1200" dirty="0"/>
            <a:t>80-88%</a:t>
          </a:r>
        </a:p>
      </dsp:txBody>
      <dsp:txXfrm>
        <a:off x="302187" y="3828073"/>
        <a:ext cx="2238152" cy="1389666"/>
      </dsp:txXfrm>
    </dsp:sp>
    <dsp:sp modelId="{7E4FB6EF-ED5A-A144-8D95-CB42A029C748}">
      <dsp:nvSpPr>
        <dsp:cNvPr id="0" name=""/>
        <dsp:cNvSpPr/>
      </dsp:nvSpPr>
      <dsp:spPr>
        <a:xfrm>
          <a:off x="2841865" y="3539462"/>
          <a:ext cx="2324620" cy="14761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23B9A-834B-274F-A3AF-DF1C3335B788}">
      <dsp:nvSpPr>
        <dsp:cNvPr id="0" name=""/>
        <dsp:cNvSpPr/>
      </dsp:nvSpPr>
      <dsp:spPr>
        <a:xfrm>
          <a:off x="3100156" y="3784839"/>
          <a:ext cx="2324620" cy="147613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Chronic DM</a:t>
          </a:r>
        </a:p>
        <a:p>
          <a:pPr marL="0" lvl="0" indent="0" algn="ctr" defTabSz="1022350" rtl="0">
            <a:lnSpc>
              <a:spcPct val="90000"/>
            </a:lnSpc>
            <a:spcBef>
              <a:spcPct val="0"/>
            </a:spcBef>
            <a:spcAft>
              <a:spcPct val="35000"/>
            </a:spcAft>
            <a:buNone/>
          </a:pPr>
          <a:r>
            <a:rPr lang="en-US" sz="2300" kern="1200" dirty="0"/>
            <a:t>TYPE 1(35%) </a:t>
          </a:r>
        </a:p>
        <a:p>
          <a:pPr marL="0" lvl="0" indent="0" algn="ctr" defTabSz="1022350" rtl="0">
            <a:lnSpc>
              <a:spcPct val="90000"/>
            </a:lnSpc>
            <a:spcBef>
              <a:spcPct val="0"/>
            </a:spcBef>
            <a:spcAft>
              <a:spcPct val="35000"/>
            </a:spcAft>
            <a:buNone/>
          </a:pPr>
          <a:r>
            <a:rPr lang="en-US" sz="2300" kern="1200" dirty="0"/>
            <a:t>TYPE 2 (65%</a:t>
          </a:r>
        </a:p>
      </dsp:txBody>
      <dsp:txXfrm>
        <a:off x="3143390" y="3828073"/>
        <a:ext cx="2238152" cy="1389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98277-E7CE-9349-83C5-B9BF80845E88}">
      <dsp:nvSpPr>
        <dsp:cNvPr id="0" name=""/>
        <dsp:cNvSpPr/>
      </dsp:nvSpPr>
      <dsp:spPr>
        <a:xfrm rot="5400000">
          <a:off x="-1245323" y="1245323"/>
          <a:ext cx="4870457" cy="2379809"/>
        </a:xfrm>
        <a:prstGeom prst="chevron">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b="1" kern="1200" dirty="0"/>
            <a:t>Risk Factors includes: </a:t>
          </a:r>
          <a:endParaRPr lang="en-JO" sz="4900" kern="1200" dirty="0"/>
        </a:p>
      </dsp:txBody>
      <dsp:txXfrm rot="-5400000">
        <a:off x="0" y="1189905"/>
        <a:ext cx="2379809" cy="2490648"/>
      </dsp:txXfrm>
    </dsp:sp>
    <dsp:sp modelId="{37C94EE7-E27E-D848-BF6E-7A0FFF96BE62}">
      <dsp:nvSpPr>
        <dsp:cNvPr id="0" name=""/>
        <dsp:cNvSpPr/>
      </dsp:nvSpPr>
      <dsp:spPr>
        <a:xfrm rot="5400000">
          <a:off x="2324390" y="55418"/>
          <a:ext cx="3680552" cy="3569714"/>
        </a:xfrm>
        <a:prstGeom prst="round2SameRect">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a:t>overweight/obesity</a:t>
          </a:r>
          <a:endParaRPr lang="en-JO" sz="2400" kern="1200"/>
        </a:p>
        <a:p>
          <a:pPr marL="228600" lvl="1" indent="-228600" algn="l" defTabSz="1066800">
            <a:lnSpc>
              <a:spcPct val="90000"/>
            </a:lnSpc>
            <a:spcBef>
              <a:spcPct val="0"/>
            </a:spcBef>
            <a:spcAft>
              <a:spcPct val="15000"/>
            </a:spcAft>
            <a:buChar char="•"/>
          </a:pPr>
          <a:r>
            <a:rPr lang="en-US" sz="2400" b="1" kern="1200"/>
            <a:t>westernized diet and micronutrient deficiencies</a:t>
          </a:r>
          <a:endParaRPr lang="en-JO" sz="2400" kern="1200"/>
        </a:p>
        <a:p>
          <a:pPr marL="228600" lvl="1" indent="-228600" algn="l" defTabSz="1066800">
            <a:lnSpc>
              <a:spcPct val="90000"/>
            </a:lnSpc>
            <a:spcBef>
              <a:spcPct val="0"/>
            </a:spcBef>
            <a:spcAft>
              <a:spcPct val="15000"/>
            </a:spcAft>
            <a:buChar char="•"/>
          </a:pPr>
          <a:r>
            <a:rPr lang="en-US" sz="2400" b="1" kern="1200"/>
            <a:t>advanced maternal age </a:t>
          </a:r>
          <a:endParaRPr lang="en-JO" sz="2400" kern="1200"/>
        </a:p>
        <a:p>
          <a:pPr marL="228600" lvl="1" indent="-228600" algn="l" defTabSz="1066800">
            <a:lnSpc>
              <a:spcPct val="90000"/>
            </a:lnSpc>
            <a:spcBef>
              <a:spcPct val="0"/>
            </a:spcBef>
            <a:spcAft>
              <a:spcPct val="15000"/>
            </a:spcAft>
            <a:buChar char="•"/>
          </a:pPr>
          <a:r>
            <a:rPr lang="en-US" sz="2400" b="1" kern="1200"/>
            <a:t>family history of insulin resistance and/or diabetes </a:t>
          </a:r>
          <a:endParaRPr lang="en-JO" sz="2400" kern="1200"/>
        </a:p>
      </dsp:txBody>
      <dsp:txXfrm rot="-5400000">
        <a:off x="2379810" y="174258"/>
        <a:ext cx="3395455" cy="3332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19986-1447-774E-A1EC-213C2EFB5C67}">
      <dsp:nvSpPr>
        <dsp:cNvPr id="0" name=""/>
        <dsp:cNvSpPr/>
      </dsp:nvSpPr>
      <dsp:spPr>
        <a:xfrm>
          <a:off x="3178836" y="3033889"/>
          <a:ext cx="407288" cy="2716290"/>
        </a:xfrm>
        <a:custGeom>
          <a:avLst/>
          <a:gdLst/>
          <a:ahLst/>
          <a:cxnLst/>
          <a:rect l="0" t="0" r="0" b="0"/>
          <a:pathLst>
            <a:path>
              <a:moveTo>
                <a:pt x="0" y="0"/>
              </a:moveTo>
              <a:lnTo>
                <a:pt x="203644" y="0"/>
              </a:lnTo>
              <a:lnTo>
                <a:pt x="203644" y="2716290"/>
              </a:lnTo>
              <a:lnTo>
                <a:pt x="407288" y="27162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313814" y="4323367"/>
        <a:ext cx="137332" cy="137332"/>
      </dsp:txXfrm>
    </dsp:sp>
    <dsp:sp modelId="{0CE9C3A3-9D87-AA43-B3AC-8C86548B9DF3}">
      <dsp:nvSpPr>
        <dsp:cNvPr id="0" name=""/>
        <dsp:cNvSpPr/>
      </dsp:nvSpPr>
      <dsp:spPr>
        <a:xfrm>
          <a:off x="3178836" y="3033889"/>
          <a:ext cx="407288" cy="1940207"/>
        </a:xfrm>
        <a:custGeom>
          <a:avLst/>
          <a:gdLst/>
          <a:ahLst/>
          <a:cxnLst/>
          <a:rect l="0" t="0" r="0" b="0"/>
          <a:pathLst>
            <a:path>
              <a:moveTo>
                <a:pt x="0" y="0"/>
              </a:moveTo>
              <a:lnTo>
                <a:pt x="203644" y="0"/>
              </a:lnTo>
              <a:lnTo>
                <a:pt x="203644" y="1940207"/>
              </a:lnTo>
              <a:lnTo>
                <a:pt x="407288" y="1940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32918" y="3954430"/>
        <a:ext cx="99124" cy="99124"/>
      </dsp:txXfrm>
    </dsp:sp>
    <dsp:sp modelId="{2C33466A-6EF5-EC4E-A80A-BD240D29E28F}">
      <dsp:nvSpPr>
        <dsp:cNvPr id="0" name=""/>
        <dsp:cNvSpPr/>
      </dsp:nvSpPr>
      <dsp:spPr>
        <a:xfrm>
          <a:off x="3178836" y="3033889"/>
          <a:ext cx="407288" cy="1164124"/>
        </a:xfrm>
        <a:custGeom>
          <a:avLst/>
          <a:gdLst/>
          <a:ahLst/>
          <a:cxnLst/>
          <a:rect l="0" t="0" r="0" b="0"/>
          <a:pathLst>
            <a:path>
              <a:moveTo>
                <a:pt x="0" y="0"/>
              </a:moveTo>
              <a:lnTo>
                <a:pt x="203644" y="0"/>
              </a:lnTo>
              <a:lnTo>
                <a:pt x="203644" y="1164124"/>
              </a:lnTo>
              <a:lnTo>
                <a:pt x="407288" y="11641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647" y="3585118"/>
        <a:ext cx="61665" cy="61665"/>
      </dsp:txXfrm>
    </dsp:sp>
    <dsp:sp modelId="{52D9ABBE-E571-CD47-93F3-CF5C4EB9FB36}">
      <dsp:nvSpPr>
        <dsp:cNvPr id="0" name=""/>
        <dsp:cNvSpPr/>
      </dsp:nvSpPr>
      <dsp:spPr>
        <a:xfrm>
          <a:off x="3178836" y="3033889"/>
          <a:ext cx="407288" cy="388041"/>
        </a:xfrm>
        <a:custGeom>
          <a:avLst/>
          <a:gdLst/>
          <a:ahLst/>
          <a:cxnLst/>
          <a:rect l="0" t="0" r="0" b="0"/>
          <a:pathLst>
            <a:path>
              <a:moveTo>
                <a:pt x="0" y="0"/>
              </a:moveTo>
              <a:lnTo>
                <a:pt x="203644" y="0"/>
              </a:lnTo>
              <a:lnTo>
                <a:pt x="203644" y="388041"/>
              </a:lnTo>
              <a:lnTo>
                <a:pt x="407288" y="3880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8416" y="3213846"/>
        <a:ext cx="28127" cy="28127"/>
      </dsp:txXfrm>
    </dsp:sp>
    <dsp:sp modelId="{F4F57D6B-5128-7840-B2E3-4E9887BB576E}">
      <dsp:nvSpPr>
        <dsp:cNvPr id="0" name=""/>
        <dsp:cNvSpPr/>
      </dsp:nvSpPr>
      <dsp:spPr>
        <a:xfrm>
          <a:off x="3178836" y="2638775"/>
          <a:ext cx="396006" cy="395113"/>
        </a:xfrm>
        <a:custGeom>
          <a:avLst/>
          <a:gdLst/>
          <a:ahLst/>
          <a:cxnLst/>
          <a:rect l="0" t="0" r="0" b="0"/>
          <a:pathLst>
            <a:path>
              <a:moveTo>
                <a:pt x="0" y="395113"/>
              </a:moveTo>
              <a:lnTo>
                <a:pt x="198003" y="395113"/>
              </a:lnTo>
              <a:lnTo>
                <a:pt x="198003" y="0"/>
              </a:lnTo>
              <a:lnTo>
                <a:pt x="39600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2854" y="2822347"/>
        <a:ext cx="27970" cy="27970"/>
      </dsp:txXfrm>
    </dsp:sp>
    <dsp:sp modelId="{73E6CDEF-470D-1E40-AAF0-467B57ED1F3C}">
      <dsp:nvSpPr>
        <dsp:cNvPr id="0" name=""/>
        <dsp:cNvSpPr/>
      </dsp:nvSpPr>
      <dsp:spPr>
        <a:xfrm>
          <a:off x="3178836" y="1869764"/>
          <a:ext cx="407288" cy="1164124"/>
        </a:xfrm>
        <a:custGeom>
          <a:avLst/>
          <a:gdLst/>
          <a:ahLst/>
          <a:cxnLst/>
          <a:rect l="0" t="0" r="0" b="0"/>
          <a:pathLst>
            <a:path>
              <a:moveTo>
                <a:pt x="0" y="1164124"/>
              </a:moveTo>
              <a:lnTo>
                <a:pt x="203644" y="1164124"/>
              </a:lnTo>
              <a:lnTo>
                <a:pt x="203644" y="0"/>
              </a:lnTo>
              <a:lnTo>
                <a:pt x="4072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647" y="2420993"/>
        <a:ext cx="61665" cy="61665"/>
      </dsp:txXfrm>
    </dsp:sp>
    <dsp:sp modelId="{E8C1F672-724E-4E44-9967-1F1D416D086A}">
      <dsp:nvSpPr>
        <dsp:cNvPr id="0" name=""/>
        <dsp:cNvSpPr/>
      </dsp:nvSpPr>
      <dsp:spPr>
        <a:xfrm>
          <a:off x="3178836" y="1093681"/>
          <a:ext cx="407288" cy="1940207"/>
        </a:xfrm>
        <a:custGeom>
          <a:avLst/>
          <a:gdLst/>
          <a:ahLst/>
          <a:cxnLst/>
          <a:rect l="0" t="0" r="0" b="0"/>
          <a:pathLst>
            <a:path>
              <a:moveTo>
                <a:pt x="0" y="1940207"/>
              </a:moveTo>
              <a:lnTo>
                <a:pt x="203644" y="1940207"/>
              </a:lnTo>
              <a:lnTo>
                <a:pt x="203644" y="0"/>
              </a:lnTo>
              <a:lnTo>
                <a:pt x="4072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32918" y="2014223"/>
        <a:ext cx="99124" cy="99124"/>
      </dsp:txXfrm>
    </dsp:sp>
    <dsp:sp modelId="{4E231140-2503-F64D-942D-D8FAF018A04B}">
      <dsp:nvSpPr>
        <dsp:cNvPr id="0" name=""/>
        <dsp:cNvSpPr/>
      </dsp:nvSpPr>
      <dsp:spPr>
        <a:xfrm>
          <a:off x="3178836" y="317598"/>
          <a:ext cx="407288" cy="2716290"/>
        </a:xfrm>
        <a:custGeom>
          <a:avLst/>
          <a:gdLst/>
          <a:ahLst/>
          <a:cxnLst/>
          <a:rect l="0" t="0" r="0" b="0"/>
          <a:pathLst>
            <a:path>
              <a:moveTo>
                <a:pt x="0" y="2716290"/>
              </a:moveTo>
              <a:lnTo>
                <a:pt x="203644" y="2716290"/>
              </a:lnTo>
              <a:lnTo>
                <a:pt x="203644" y="0"/>
              </a:lnTo>
              <a:lnTo>
                <a:pt x="4072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rtl="0">
            <a:lnSpc>
              <a:spcPct val="90000"/>
            </a:lnSpc>
            <a:spcBef>
              <a:spcPct val="0"/>
            </a:spcBef>
            <a:spcAft>
              <a:spcPct val="35000"/>
            </a:spcAft>
            <a:buNone/>
          </a:pPr>
          <a:endParaRPr lang="en-US" sz="900" kern="1200"/>
        </a:p>
      </dsp:txBody>
      <dsp:txXfrm>
        <a:off x="3313814" y="1607077"/>
        <a:ext cx="137332" cy="137332"/>
      </dsp:txXfrm>
    </dsp:sp>
    <dsp:sp modelId="{14CE28C8-D3BE-0246-8933-39CBAB5C3D54}">
      <dsp:nvSpPr>
        <dsp:cNvPr id="0" name=""/>
        <dsp:cNvSpPr/>
      </dsp:nvSpPr>
      <dsp:spPr>
        <a:xfrm rot="16200000">
          <a:off x="1234544" y="2723455"/>
          <a:ext cx="3267717"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tx1"/>
              </a:solidFill>
            </a:rPr>
            <a:t>Complications </a:t>
          </a:r>
        </a:p>
      </dsp:txBody>
      <dsp:txXfrm>
        <a:off x="1234544" y="2723455"/>
        <a:ext cx="3267717" cy="620866"/>
      </dsp:txXfrm>
    </dsp:sp>
    <dsp:sp modelId="{0FABDD6C-C446-1246-82FE-570D76B0EB33}">
      <dsp:nvSpPr>
        <dsp:cNvPr id="0" name=""/>
        <dsp:cNvSpPr/>
      </dsp:nvSpPr>
      <dsp:spPr>
        <a:xfrm>
          <a:off x="3586124" y="7165"/>
          <a:ext cx="6040960"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Intrauterine growth restriction </a:t>
          </a:r>
          <a:endParaRPr lang="en-US" sz="2200" kern="1200" dirty="0">
            <a:solidFill>
              <a:schemeClr val="tx1"/>
            </a:solidFill>
          </a:endParaRPr>
        </a:p>
      </dsp:txBody>
      <dsp:txXfrm>
        <a:off x="3586124" y="7165"/>
        <a:ext cx="6040960" cy="620866"/>
      </dsp:txXfrm>
    </dsp:sp>
    <dsp:sp modelId="{B88DBD97-6624-8146-AED0-5278DC1D42B7}">
      <dsp:nvSpPr>
        <dsp:cNvPr id="0" name=""/>
        <dsp:cNvSpPr/>
      </dsp:nvSpPr>
      <dsp:spPr>
        <a:xfrm>
          <a:off x="3586124" y="783248"/>
          <a:ext cx="6040960"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Fetal macrosomia </a:t>
          </a:r>
          <a:endParaRPr lang="en-US" sz="2200" kern="1200" dirty="0">
            <a:solidFill>
              <a:schemeClr val="tx1"/>
            </a:solidFill>
          </a:endParaRPr>
        </a:p>
      </dsp:txBody>
      <dsp:txXfrm>
        <a:off x="3586124" y="783248"/>
        <a:ext cx="6040960" cy="620866"/>
      </dsp:txXfrm>
    </dsp:sp>
    <dsp:sp modelId="{A977169A-1AAE-F746-B273-22189EF133E4}">
      <dsp:nvSpPr>
        <dsp:cNvPr id="0" name=""/>
        <dsp:cNvSpPr/>
      </dsp:nvSpPr>
      <dsp:spPr>
        <a:xfrm>
          <a:off x="3586124" y="1559331"/>
          <a:ext cx="6041999"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Hypoglycemia </a:t>
          </a:r>
          <a:endParaRPr lang="en-US" sz="2200" kern="1200" dirty="0">
            <a:solidFill>
              <a:schemeClr val="tx1"/>
            </a:solidFill>
          </a:endParaRPr>
        </a:p>
      </dsp:txBody>
      <dsp:txXfrm>
        <a:off x="3586124" y="1559331"/>
        <a:ext cx="6041999" cy="620866"/>
      </dsp:txXfrm>
    </dsp:sp>
    <dsp:sp modelId="{52E4AAE9-8843-544C-9C81-5DB1A385231A}">
      <dsp:nvSpPr>
        <dsp:cNvPr id="0" name=""/>
        <dsp:cNvSpPr/>
      </dsp:nvSpPr>
      <dsp:spPr>
        <a:xfrm>
          <a:off x="3574842" y="2328342"/>
          <a:ext cx="6041999"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Hypocalcemia and hypomagnesemia</a:t>
          </a:r>
          <a:endParaRPr lang="en-US" sz="2400" kern="1200" dirty="0">
            <a:solidFill>
              <a:schemeClr val="tx1"/>
            </a:solidFill>
          </a:endParaRPr>
        </a:p>
      </dsp:txBody>
      <dsp:txXfrm>
        <a:off x="3574842" y="2328342"/>
        <a:ext cx="6041999" cy="620866"/>
      </dsp:txXfrm>
    </dsp:sp>
    <dsp:sp modelId="{3D797DDC-2738-A741-B2EA-4C2B38116D66}">
      <dsp:nvSpPr>
        <dsp:cNvPr id="0" name=""/>
        <dsp:cNvSpPr/>
      </dsp:nvSpPr>
      <dsp:spPr>
        <a:xfrm>
          <a:off x="3586124" y="3111497"/>
          <a:ext cx="6047905"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Pulmonary disease</a:t>
          </a:r>
          <a:endParaRPr lang="en-US" sz="2200" kern="1200" dirty="0">
            <a:solidFill>
              <a:schemeClr val="tx1"/>
            </a:solidFill>
          </a:endParaRPr>
        </a:p>
      </dsp:txBody>
      <dsp:txXfrm>
        <a:off x="3586124" y="3111497"/>
        <a:ext cx="6047905" cy="620866"/>
      </dsp:txXfrm>
    </dsp:sp>
    <dsp:sp modelId="{29B81253-2C34-7C48-AAA3-B6A49B5E7F59}">
      <dsp:nvSpPr>
        <dsp:cNvPr id="0" name=""/>
        <dsp:cNvSpPr/>
      </dsp:nvSpPr>
      <dsp:spPr>
        <a:xfrm>
          <a:off x="3586124" y="3887580"/>
          <a:ext cx="6047905"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Hematologic problems</a:t>
          </a:r>
          <a:endParaRPr lang="en-US" sz="2200" b="1" kern="1200" dirty="0">
            <a:solidFill>
              <a:schemeClr val="tx1"/>
            </a:solidFill>
          </a:endParaRPr>
        </a:p>
      </dsp:txBody>
      <dsp:txXfrm>
        <a:off x="3586124" y="3887580"/>
        <a:ext cx="6047905" cy="620866"/>
      </dsp:txXfrm>
    </dsp:sp>
    <dsp:sp modelId="{CA268B4B-7E8D-6A44-8D5E-ADA6E82F4B05}">
      <dsp:nvSpPr>
        <dsp:cNvPr id="0" name=""/>
        <dsp:cNvSpPr/>
      </dsp:nvSpPr>
      <dsp:spPr>
        <a:xfrm>
          <a:off x="3586124" y="4663663"/>
          <a:ext cx="6047905"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Cardiovascular anomalies</a:t>
          </a:r>
          <a:endParaRPr lang="en-US" sz="2200" b="1" kern="1200" dirty="0">
            <a:solidFill>
              <a:schemeClr val="tx1"/>
            </a:solidFill>
          </a:endParaRPr>
        </a:p>
      </dsp:txBody>
      <dsp:txXfrm>
        <a:off x="3586124" y="4663663"/>
        <a:ext cx="6047905" cy="620866"/>
      </dsp:txXfrm>
    </dsp:sp>
    <dsp:sp modelId="{0CD7D686-A142-D14D-BC4A-E46BFFA92F59}">
      <dsp:nvSpPr>
        <dsp:cNvPr id="0" name=""/>
        <dsp:cNvSpPr/>
      </dsp:nvSpPr>
      <dsp:spPr>
        <a:xfrm>
          <a:off x="3586124" y="5439745"/>
          <a:ext cx="6047905" cy="620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Cardiovascular anomalies</a:t>
          </a:r>
          <a:endParaRPr lang="en-US" sz="2200" b="1" kern="1200" dirty="0">
            <a:solidFill>
              <a:schemeClr val="tx1"/>
            </a:solidFill>
          </a:endParaRPr>
        </a:p>
      </dsp:txBody>
      <dsp:txXfrm>
        <a:off x="3586124" y="5439745"/>
        <a:ext cx="6047905" cy="620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3C1AB-9839-4A81-B951-35BCEEC1743F}">
      <dsp:nvSpPr>
        <dsp:cNvPr id="0" name=""/>
        <dsp:cNvSpPr/>
      </dsp:nvSpPr>
      <dsp:spPr>
        <a:xfrm>
          <a:off x="658195" y="4076"/>
          <a:ext cx="2686016" cy="16116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Transposition of great vessels</a:t>
          </a:r>
        </a:p>
      </dsp:txBody>
      <dsp:txXfrm>
        <a:off x="658195" y="4076"/>
        <a:ext cx="2686016" cy="1611610"/>
      </dsp:txXfrm>
    </dsp:sp>
    <dsp:sp modelId="{0CD3D989-BBA5-4D42-B1C3-C30528ADDF5F}">
      <dsp:nvSpPr>
        <dsp:cNvPr id="0" name=""/>
        <dsp:cNvSpPr/>
      </dsp:nvSpPr>
      <dsp:spPr>
        <a:xfrm>
          <a:off x="3612813" y="4076"/>
          <a:ext cx="2686016" cy="1611610"/>
        </a:xfrm>
        <a:prstGeom prst="rect">
          <a:avLst/>
        </a:prstGeom>
        <a:solidFill>
          <a:schemeClr val="accent2">
            <a:hueOff val="0"/>
            <a:satOff val="0"/>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VSD (ventricular septal defects)</a:t>
          </a:r>
        </a:p>
      </dsp:txBody>
      <dsp:txXfrm>
        <a:off x="3612813" y="4076"/>
        <a:ext cx="2686016" cy="1611610"/>
      </dsp:txXfrm>
    </dsp:sp>
    <dsp:sp modelId="{9A893029-3656-4C8F-86B3-A053BF8530EC}">
      <dsp:nvSpPr>
        <dsp:cNvPr id="0" name=""/>
        <dsp:cNvSpPr/>
      </dsp:nvSpPr>
      <dsp:spPr>
        <a:xfrm>
          <a:off x="6567432" y="4076"/>
          <a:ext cx="2686016" cy="1611610"/>
        </a:xfrm>
        <a:prstGeom prst="rect">
          <a:avLst/>
        </a:prstGeom>
        <a:solidFill>
          <a:schemeClr val="accent2">
            <a:hueOff val="0"/>
            <a:satOff val="0"/>
            <a:lumOff val="-36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Cardiomegaly</a:t>
          </a:r>
        </a:p>
      </dsp:txBody>
      <dsp:txXfrm>
        <a:off x="6567432" y="4076"/>
        <a:ext cx="2686016" cy="1611610"/>
      </dsp:txXfrm>
    </dsp:sp>
    <dsp:sp modelId="{3BDEDE5B-BC3C-4C5A-8671-A8D9407CEAB7}">
      <dsp:nvSpPr>
        <dsp:cNvPr id="0" name=""/>
        <dsp:cNvSpPr/>
      </dsp:nvSpPr>
      <dsp:spPr>
        <a:xfrm>
          <a:off x="658195" y="1884288"/>
          <a:ext cx="2686016" cy="1611610"/>
        </a:xfrm>
        <a:prstGeom prst="rect">
          <a:avLst/>
        </a:prstGeom>
        <a:solidFill>
          <a:schemeClr val="accent2">
            <a:hueOff val="0"/>
            <a:satOff val="0"/>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Single umbilical artery</a:t>
          </a:r>
        </a:p>
      </dsp:txBody>
      <dsp:txXfrm>
        <a:off x="658195" y="1884288"/>
        <a:ext cx="2686016" cy="1611610"/>
      </dsp:txXfrm>
    </dsp:sp>
    <dsp:sp modelId="{FF6D2FE6-8E13-41C1-821B-8761CEABF7C7}">
      <dsp:nvSpPr>
        <dsp:cNvPr id="0" name=""/>
        <dsp:cNvSpPr/>
      </dsp:nvSpPr>
      <dsp:spPr>
        <a:xfrm>
          <a:off x="3612813" y="1884288"/>
          <a:ext cx="2686016" cy="1611610"/>
        </a:xfrm>
        <a:prstGeom prst="rect">
          <a:avLst/>
        </a:prstGeom>
        <a:solidFill>
          <a:schemeClr val="accent2">
            <a:hueOff val="0"/>
            <a:satOff val="0"/>
            <a:lumOff val="-7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Neural tube defects</a:t>
          </a:r>
        </a:p>
      </dsp:txBody>
      <dsp:txXfrm>
        <a:off x="3612813" y="1884288"/>
        <a:ext cx="2686016" cy="1611610"/>
      </dsp:txXfrm>
    </dsp:sp>
    <dsp:sp modelId="{AC5BD6CD-4CAF-403A-A67E-5E109A6766C7}">
      <dsp:nvSpPr>
        <dsp:cNvPr id="0" name=""/>
        <dsp:cNvSpPr/>
      </dsp:nvSpPr>
      <dsp:spPr>
        <a:xfrm>
          <a:off x="6567432" y="1884288"/>
          <a:ext cx="2686016" cy="1611610"/>
        </a:xfrm>
        <a:prstGeom prst="rect">
          <a:avLst/>
        </a:prstGeom>
        <a:solidFill>
          <a:schemeClr val="accent2">
            <a:hueOff val="0"/>
            <a:satOff val="0"/>
            <a:lumOff val="-91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Renal anomalies</a:t>
          </a:r>
        </a:p>
      </dsp:txBody>
      <dsp:txXfrm>
        <a:off x="6567432" y="1884288"/>
        <a:ext cx="2686016" cy="1611610"/>
      </dsp:txXfrm>
    </dsp:sp>
    <dsp:sp modelId="{6BD8CA8D-53E5-449E-8AA5-D75498BEAB65}">
      <dsp:nvSpPr>
        <dsp:cNvPr id="0" name=""/>
        <dsp:cNvSpPr/>
      </dsp:nvSpPr>
      <dsp:spPr>
        <a:xfrm>
          <a:off x="3612813" y="3764500"/>
          <a:ext cx="2686016" cy="1611610"/>
        </a:xfrm>
        <a:prstGeom prst="rect">
          <a:avLst/>
        </a:prstGeom>
        <a:solidFill>
          <a:schemeClr val="accent2">
            <a:hueOff val="0"/>
            <a:satOff val="0"/>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Polycythemia, thrombocytopenia and hyperbilirubinemia</a:t>
          </a:r>
        </a:p>
      </dsp:txBody>
      <dsp:txXfrm>
        <a:off x="3612813" y="3764500"/>
        <a:ext cx="2686016" cy="16116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B7152-9D30-7A41-B2FB-45A14B94FB5D}" type="datetimeFigureOut">
              <a:rPr lang="en-JO" smtClean="0"/>
              <a:t>14/08/2023</a:t>
            </a:fld>
            <a:endParaRPr lang="en-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72797-41BD-A340-A6D5-4F8CFD64CDB4}" type="slidenum">
              <a:rPr lang="en-JO" smtClean="0"/>
              <a:t>‹#›</a:t>
            </a:fld>
            <a:endParaRPr lang="en-JO"/>
          </a:p>
        </p:txBody>
      </p:sp>
    </p:spTree>
    <p:extLst>
      <p:ext uri="{BB962C8B-B14F-4D97-AF65-F5344CB8AC3E}">
        <p14:creationId xmlns:p14="http://schemas.microsoft.com/office/powerpoint/2010/main" val="429148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Early induction ( 39 weeks) may decrease risk of birth injuries</a:t>
            </a:r>
          </a:p>
        </p:txBody>
      </p:sp>
      <p:sp>
        <p:nvSpPr>
          <p:cNvPr id="4" name="Slide Number Placeholder 3"/>
          <p:cNvSpPr>
            <a:spLocks noGrp="1"/>
          </p:cNvSpPr>
          <p:nvPr>
            <p:ph type="sldNum" sz="quarter" idx="10"/>
          </p:nvPr>
        </p:nvSpPr>
        <p:spPr/>
        <p:txBody>
          <a:bodyPr/>
          <a:lstStyle/>
          <a:p>
            <a:fld id="{AA104BA1-B9C9-4F01-8879-CAA17A8ABEE0}"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27846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Otherwhise</a:t>
            </a:r>
            <a:r>
              <a:rPr lang="en-US" dirty="0"/>
              <a:t> ( like </a:t>
            </a:r>
            <a:r>
              <a:rPr lang="en-US" dirty="0" err="1"/>
              <a:t>symp</a:t>
            </a:r>
            <a:r>
              <a:rPr lang="en-US" dirty="0"/>
              <a:t>. Or </a:t>
            </a:r>
            <a:r>
              <a:rPr lang="en-US" dirty="0" err="1"/>
              <a:t>asymp</a:t>
            </a:r>
            <a:r>
              <a:rPr lang="en-US" dirty="0"/>
              <a:t>. ) DON’T give bolus because it cause rebound hypoglycemia .</a:t>
            </a:r>
          </a:p>
          <a:p>
            <a:r>
              <a:rPr lang="en-US" dirty="0"/>
              <a:t>Bolus IV glucose only for convulsions or CNS manifestations . </a:t>
            </a:r>
          </a:p>
          <a:p>
            <a:r>
              <a:rPr lang="en-US" dirty="0"/>
              <a:t>We still giving bolus until convulsion stop .</a:t>
            </a:r>
          </a:p>
          <a:p>
            <a:endParaRPr lang="ar-SA" dirty="0"/>
          </a:p>
        </p:txBody>
      </p:sp>
      <p:sp>
        <p:nvSpPr>
          <p:cNvPr id="4" name="Slide Number Placeholder 3"/>
          <p:cNvSpPr>
            <a:spLocks noGrp="1"/>
          </p:cNvSpPr>
          <p:nvPr>
            <p:ph type="sldNum" sz="quarter" idx="10"/>
          </p:nvPr>
        </p:nvSpPr>
        <p:spPr/>
        <p:txBody>
          <a:bodyPr/>
          <a:lstStyle/>
          <a:p>
            <a:fld id="{E984CA5E-D880-4400-927E-F805F7B09EB1}" type="slidenum">
              <a:rPr lang="ar-SA" smtClean="0">
                <a:solidFill>
                  <a:prstClr val="black"/>
                </a:solidFill>
              </a:rPr>
              <a:pPr/>
              <a:t>60</a:t>
            </a:fld>
            <a:endParaRPr lang="ar-SA">
              <a:solidFill>
                <a:prstClr val="black"/>
              </a:solidFill>
            </a:endParaRPr>
          </a:p>
        </p:txBody>
      </p:sp>
    </p:spTree>
    <p:extLst>
      <p:ext uri="{BB962C8B-B14F-4D97-AF65-F5344CB8AC3E}">
        <p14:creationId xmlns:p14="http://schemas.microsoft.com/office/powerpoint/2010/main" val="272383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patient who is suspected of having </a:t>
            </a:r>
            <a:r>
              <a:rPr lang="en-US" dirty="0" err="1"/>
              <a:t>hypomagnesemic</a:t>
            </a:r>
            <a:r>
              <a:rPr lang="en-US" dirty="0"/>
              <a:t>-hypokalemic ventricular arrhythmias should receive 50 </a:t>
            </a:r>
            <a:r>
              <a:rPr lang="en-US" dirty="0" err="1"/>
              <a:t>mEq</a:t>
            </a:r>
            <a:r>
              <a:rPr lang="en-US" dirty="0"/>
              <a:t> of intravenous magnesium, given slowly over 8-24 hours. This dose can be repeated as necessary to maintain the plasma magnesium concentration above 1.0 mg/</a:t>
            </a:r>
            <a:r>
              <a:rPr lang="en-US" dirty="0" err="1"/>
              <a:t>dL</a:t>
            </a:r>
            <a:r>
              <a:rPr lang="en-US" dirty="0"/>
              <a:t> (0.4 </a:t>
            </a:r>
            <a:r>
              <a:rPr lang="en-US" dirty="0" err="1"/>
              <a:t>mmol</a:t>
            </a:r>
            <a:r>
              <a:rPr lang="en-US" dirty="0"/>
              <a:t>/L or 0.8 </a:t>
            </a:r>
            <a:r>
              <a:rPr lang="en-US" dirty="0" err="1"/>
              <a:t>mEq</a:t>
            </a:r>
            <a:r>
              <a:rPr lang="en-US" dirty="0"/>
              <a:t>/L)</a:t>
            </a:r>
          </a:p>
          <a:p>
            <a:pPr algn="l"/>
            <a:endParaRPr lang="ar-SA" dirty="0"/>
          </a:p>
        </p:txBody>
      </p:sp>
      <p:sp>
        <p:nvSpPr>
          <p:cNvPr id="4" name="Slide Number Placeholder 3"/>
          <p:cNvSpPr>
            <a:spLocks noGrp="1"/>
          </p:cNvSpPr>
          <p:nvPr>
            <p:ph type="sldNum" sz="quarter" idx="10"/>
          </p:nvPr>
        </p:nvSpPr>
        <p:spPr/>
        <p:txBody>
          <a:bodyPr/>
          <a:lstStyle/>
          <a:p>
            <a:fld id="{E984CA5E-D880-4400-927E-F805F7B09EB1}" type="slidenum">
              <a:rPr lang="ar-SA" smtClean="0">
                <a:solidFill>
                  <a:prstClr val="black"/>
                </a:solidFill>
              </a:rPr>
              <a:pPr/>
              <a:t>69</a:t>
            </a:fld>
            <a:endParaRPr lang="ar-SA">
              <a:solidFill>
                <a:prstClr val="black"/>
              </a:solidFill>
            </a:endParaRPr>
          </a:p>
        </p:txBody>
      </p:sp>
    </p:spTree>
    <p:extLst>
      <p:ext uri="{BB962C8B-B14F-4D97-AF65-F5344CB8AC3E}">
        <p14:creationId xmlns:p14="http://schemas.microsoft.com/office/powerpoint/2010/main" val="43545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8/14/23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14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8/14/23</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2395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8/14/23</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99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8/14/23</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7535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8/14/23</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1632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8/14/23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0206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8/14/23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81706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8/14/23</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8656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8/14/23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1927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8/14/23</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34041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8/14/23</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23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8/14/23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4156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emedicine.medscape.com/article/2087846-overview" TargetMode="External"/><Relationship Id="rId2" Type="http://schemas.openxmlformats.org/officeDocument/2006/relationships/hyperlink" Target="http://emedicine.medscape.com/article/2054320-overview" TargetMode="External"/><Relationship Id="rId1" Type="http://schemas.openxmlformats.org/officeDocument/2006/relationships/slideLayout" Target="../slideLayouts/slideLayout2.xml"/><Relationship Id="rId4" Type="http://schemas.openxmlformats.org/officeDocument/2006/relationships/hyperlink" Target="http://emedicine.medscape.com/article/2085614-overview"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emedicine.medscape.com/article/2087913-overvie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medicine.medscape.com/article/2090666-overview" TargetMode="External"/><Relationship Id="rId2" Type="http://schemas.openxmlformats.org/officeDocument/2006/relationships/hyperlink" Target="http://emedicine.medscape.com/article/2088140-overview" TargetMode="External"/><Relationship Id="rId1" Type="http://schemas.openxmlformats.org/officeDocument/2006/relationships/slideLayout" Target="../slideLayouts/slideLayout2.xml"/><Relationship Id="rId4" Type="http://schemas.openxmlformats.org/officeDocument/2006/relationships/hyperlink" Target="http://emedicine.medscape.com/article/2087447-overview"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emedicine.medscape.com/article/2074068-overvie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4EFBF-5749-0A6A-885C-AE6DCEF356E3}"/>
              </a:ext>
            </a:extLst>
          </p:cNvPr>
          <p:cNvPicPr>
            <a:picLocks noChangeAspect="1"/>
          </p:cNvPicPr>
          <p:nvPr/>
        </p:nvPicPr>
        <p:blipFill rotWithShape="1">
          <a:blip r:embed="rId2">
            <a:alphaModFix amt="40000"/>
          </a:blip>
          <a:srcRect/>
          <a:stretch/>
        </p:blipFill>
        <p:spPr>
          <a:xfrm>
            <a:off x="-2" y="-2"/>
            <a:ext cx="12192001" cy="6858001"/>
          </a:xfrm>
          <a:prstGeom prst="rect">
            <a:avLst/>
          </a:prstGeom>
        </p:spPr>
      </p:pic>
      <p:sp>
        <p:nvSpPr>
          <p:cNvPr id="4" name="عنوان 3">
            <a:extLst>
              <a:ext uri="{FF2B5EF4-FFF2-40B4-BE49-F238E27FC236}">
                <a16:creationId xmlns:a16="http://schemas.microsoft.com/office/drawing/2014/main" id="{64F1B10F-C9F7-0677-0423-898178846B4B}"/>
              </a:ext>
            </a:extLst>
          </p:cNvPr>
          <p:cNvSpPr>
            <a:spLocks noGrp="1"/>
          </p:cNvSpPr>
          <p:nvPr>
            <p:ph type="ctrTitle"/>
          </p:nvPr>
        </p:nvSpPr>
        <p:spPr>
          <a:xfrm>
            <a:off x="517870" y="978408"/>
            <a:ext cx="5021182" cy="2334248"/>
          </a:xfrm>
          <a:prstGeom prst="rect">
            <a:avLst/>
          </a:prstGeom>
        </p:spPr>
        <p:txBody>
          <a:bodyPr anchor="t">
            <a:normAutofit/>
          </a:bodyPr>
          <a:lstStyle/>
          <a:p>
            <a:pPr>
              <a:lnSpc>
                <a:spcPct val="90000"/>
              </a:lnSpc>
            </a:pPr>
            <a:r>
              <a:rPr lang="en-US" sz="3800" dirty="0">
                <a:latin typeface="Aharoni" panose="02010803020104030203" pitchFamily="2" charset="-79"/>
                <a:cs typeface="Aharoni" panose="02010803020104030203" pitchFamily="2" charset="-79"/>
              </a:rPr>
              <a:t>INFANTS OF DIABETIC MOTHERS AND HYPOGLYCEMIA</a:t>
            </a:r>
            <a:endParaRPr lang="ar-JO" sz="3800" dirty="0"/>
          </a:p>
        </p:txBody>
      </p:sp>
      <p:sp>
        <p:nvSpPr>
          <p:cNvPr id="5" name="Subtitle 2">
            <a:extLst>
              <a:ext uri="{FF2B5EF4-FFF2-40B4-BE49-F238E27FC236}">
                <a16:creationId xmlns:a16="http://schemas.microsoft.com/office/drawing/2014/main" id="{FE8C3A3E-A7C1-6B12-BA7C-CCC85243924F}"/>
              </a:ext>
            </a:extLst>
          </p:cNvPr>
          <p:cNvSpPr>
            <a:spLocks noGrp="1"/>
          </p:cNvSpPr>
          <p:nvPr>
            <p:ph type="subTitle" idx="1"/>
          </p:nvPr>
        </p:nvSpPr>
        <p:spPr>
          <a:xfrm>
            <a:off x="169183" y="3106057"/>
            <a:ext cx="5041900" cy="3614057"/>
          </a:xfrm>
        </p:spPr>
        <p:txBody>
          <a:bodyPr>
            <a:normAutofit/>
          </a:bodyPr>
          <a:lstStyle/>
          <a:p>
            <a:pPr marL="0" indent="0" algn="ctr" defTabSz="914400" rtl="0" eaLnBrk="1" latinLnBrk="0" hangingPunct="1">
              <a:lnSpc>
                <a:spcPct val="110000"/>
              </a:lnSpc>
              <a:spcBef>
                <a:spcPts val="1000"/>
              </a:spcBef>
              <a:buClr>
                <a:schemeClr val="accent5"/>
              </a:buClr>
              <a:buFont typeface="Avenir Next LT Pro" panose="020B0504020202020204" pitchFamily="34" charset="0"/>
              <a:buNone/>
            </a:pPr>
            <a:r>
              <a:rPr lang="en-US" dirty="0"/>
              <a:t>Presented by :</a:t>
            </a:r>
          </a:p>
          <a:p>
            <a:pPr marL="0" indent="0" algn="ctr" defTabSz="914400" rtl="0" eaLnBrk="1" latinLnBrk="0" hangingPunct="1">
              <a:lnSpc>
                <a:spcPct val="110000"/>
              </a:lnSpc>
              <a:spcBef>
                <a:spcPts val="1000"/>
              </a:spcBef>
              <a:buClr>
                <a:schemeClr val="accent5"/>
              </a:buClr>
              <a:buFont typeface="Avenir Next LT Pro" panose="020B0504020202020204" pitchFamily="34" charset="0"/>
              <a:buNone/>
            </a:pPr>
            <a:r>
              <a:rPr lang="en-US" dirty="0" err="1"/>
              <a:t>Lujain</a:t>
            </a:r>
            <a:r>
              <a:rPr lang="en-US" dirty="0"/>
              <a:t> </a:t>
            </a:r>
            <a:r>
              <a:rPr lang="en-US" dirty="0" err="1"/>
              <a:t>AlAdaileh</a:t>
            </a:r>
            <a:endParaRPr lang="en-US" dirty="0"/>
          </a:p>
          <a:p>
            <a:pPr marL="0" indent="0" algn="ctr" defTabSz="914400" rtl="0" eaLnBrk="1" latinLnBrk="0" hangingPunct="1">
              <a:lnSpc>
                <a:spcPct val="110000"/>
              </a:lnSpc>
              <a:spcBef>
                <a:spcPts val="1000"/>
              </a:spcBef>
              <a:buClr>
                <a:schemeClr val="accent5"/>
              </a:buClr>
              <a:buFont typeface="Avenir Next LT Pro" panose="020B0504020202020204" pitchFamily="34" charset="0"/>
              <a:buNone/>
            </a:pPr>
            <a:r>
              <a:rPr lang="en-JO" dirty="0"/>
              <a:t>Mais AlRawashdeh </a:t>
            </a:r>
          </a:p>
          <a:p>
            <a:pPr marL="0" indent="0" algn="ctr" defTabSz="914400" rtl="0" eaLnBrk="1" latinLnBrk="0" hangingPunct="1">
              <a:lnSpc>
                <a:spcPct val="110000"/>
              </a:lnSpc>
              <a:spcBef>
                <a:spcPts val="1000"/>
              </a:spcBef>
              <a:buClr>
                <a:schemeClr val="accent5"/>
              </a:buClr>
              <a:buFont typeface="Avenir Next LT Pro" panose="020B0504020202020204" pitchFamily="34" charset="0"/>
              <a:buNone/>
            </a:pPr>
            <a:r>
              <a:rPr lang="en-JO" dirty="0"/>
              <a:t>Hala AlJariri</a:t>
            </a:r>
          </a:p>
          <a:p>
            <a:pPr marL="0" indent="0" algn="ctr" defTabSz="914400" rtl="0" eaLnBrk="1" latinLnBrk="0" hangingPunct="1">
              <a:lnSpc>
                <a:spcPct val="110000"/>
              </a:lnSpc>
              <a:spcBef>
                <a:spcPts val="1000"/>
              </a:spcBef>
              <a:buClr>
                <a:schemeClr val="accent5"/>
              </a:buClr>
              <a:buFont typeface="Avenir Next LT Pro" panose="020B0504020202020204" pitchFamily="34" charset="0"/>
              <a:buNone/>
            </a:pPr>
            <a:r>
              <a:rPr lang="en-JO" dirty="0"/>
              <a:t>Hamzah AlAdaileh </a:t>
            </a:r>
          </a:p>
          <a:p>
            <a:pPr marL="0" indent="0" algn="ctr" defTabSz="914400" rtl="0" eaLnBrk="1" latinLnBrk="0" hangingPunct="1">
              <a:lnSpc>
                <a:spcPct val="110000"/>
              </a:lnSpc>
              <a:spcBef>
                <a:spcPts val="1000"/>
              </a:spcBef>
              <a:buClr>
                <a:schemeClr val="accent5"/>
              </a:buClr>
              <a:buFont typeface="Avenir Next LT Pro" panose="020B0504020202020204" pitchFamily="34" charset="0"/>
              <a:buNone/>
            </a:pPr>
            <a:r>
              <a:rPr lang="en-JO" dirty="0"/>
              <a:t>Sereen AlKhasawneh</a:t>
            </a:r>
          </a:p>
          <a:p>
            <a:pPr marL="0" indent="0" algn="ctr" defTabSz="914400" rtl="0" eaLnBrk="1" latinLnBrk="0" hangingPunct="1">
              <a:lnSpc>
                <a:spcPct val="110000"/>
              </a:lnSpc>
              <a:spcBef>
                <a:spcPts val="1000"/>
              </a:spcBef>
              <a:buClr>
                <a:schemeClr val="accent5"/>
              </a:buClr>
              <a:buFont typeface="Avenir Next LT Pro" panose="020B0504020202020204" pitchFamily="34" charset="0"/>
              <a:buNone/>
            </a:pPr>
            <a:r>
              <a:rPr lang="en-JO" dirty="0"/>
              <a:t>Rand Abu Ali</a:t>
            </a:r>
          </a:p>
        </p:txBody>
      </p:sp>
      <p:sp>
        <p:nvSpPr>
          <p:cNvPr id="6" name="TextBox 5">
            <a:extLst>
              <a:ext uri="{FF2B5EF4-FFF2-40B4-BE49-F238E27FC236}">
                <a16:creationId xmlns:a16="http://schemas.microsoft.com/office/drawing/2014/main" id="{970ED52C-BF86-D621-C2A2-4907C100CB10}"/>
              </a:ext>
            </a:extLst>
          </p:cNvPr>
          <p:cNvSpPr txBox="1"/>
          <p:nvPr/>
        </p:nvSpPr>
        <p:spPr>
          <a:xfrm>
            <a:off x="8522307" y="5264457"/>
            <a:ext cx="3363357" cy="954107"/>
          </a:xfrm>
          <a:prstGeom prst="rect">
            <a:avLst/>
          </a:prstGeom>
          <a:noFill/>
        </p:spPr>
        <p:txBody>
          <a:bodyPr wrap="none" rtlCol="0">
            <a:spAutoFit/>
          </a:bodyPr>
          <a:lstStyle/>
          <a:p>
            <a:r>
              <a:rPr lang="en-US" sz="2800" i="1" dirty="0"/>
              <a:t>S</a:t>
            </a:r>
            <a:r>
              <a:rPr lang="en-JO" sz="2800" i="1" dirty="0"/>
              <a:t>upervised by :</a:t>
            </a:r>
            <a:br>
              <a:rPr lang="en-JO" sz="2800" i="1" dirty="0"/>
            </a:br>
            <a:r>
              <a:rPr lang="en-JO" sz="2800" i="1" dirty="0"/>
              <a:t>Dr Amjad AlTarawneh</a:t>
            </a:r>
          </a:p>
        </p:txBody>
      </p:sp>
    </p:spTree>
    <p:extLst>
      <p:ext uri="{BB962C8B-B14F-4D97-AF65-F5344CB8AC3E}">
        <p14:creationId xmlns:p14="http://schemas.microsoft.com/office/powerpoint/2010/main" val="4448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9C32-33B5-7A31-DC1B-E7D43406C8B8}"/>
              </a:ext>
            </a:extLst>
          </p:cNvPr>
          <p:cNvSpPr>
            <a:spLocks noGrp="1"/>
          </p:cNvSpPr>
          <p:nvPr>
            <p:ph type="title"/>
          </p:nvPr>
        </p:nvSpPr>
        <p:spPr/>
        <p:txBody>
          <a:bodyPr/>
          <a:lstStyle/>
          <a:p>
            <a:r>
              <a:rPr lang="en-JO" dirty="0"/>
              <a:t>GESTATIONAL </a:t>
            </a:r>
            <a:br>
              <a:rPr lang="en-JO" dirty="0"/>
            </a:br>
            <a:r>
              <a:rPr lang="en-JO" dirty="0"/>
              <a:t>DM</a:t>
            </a:r>
          </a:p>
        </p:txBody>
      </p:sp>
      <p:sp>
        <p:nvSpPr>
          <p:cNvPr id="3" name="Content Placeholder 2">
            <a:extLst>
              <a:ext uri="{FF2B5EF4-FFF2-40B4-BE49-F238E27FC236}">
                <a16:creationId xmlns:a16="http://schemas.microsoft.com/office/drawing/2014/main" id="{3FDEB92D-87A2-8750-71D6-5202A3BEFA84}"/>
              </a:ext>
            </a:extLst>
          </p:cNvPr>
          <p:cNvSpPr>
            <a:spLocks noGrp="1"/>
          </p:cNvSpPr>
          <p:nvPr>
            <p:ph idx="1"/>
          </p:nvPr>
        </p:nvSpPr>
        <p:spPr>
          <a:xfrm>
            <a:off x="6096000" y="993771"/>
            <a:ext cx="5992555" cy="4870457"/>
          </a:xfrm>
        </p:spPr>
        <p:txBody>
          <a:bodyPr>
            <a:normAutofit/>
          </a:bodyPr>
          <a:lstStyle/>
          <a:p>
            <a:r>
              <a:rPr lang="en-US" sz="3200" b="1" dirty="0">
                <a:latin typeface="Calibri" panose="020F0502020204030204" pitchFamily="34" charset="0"/>
                <a:ea typeface="+mj-ea"/>
                <a:cs typeface="+mj-cs"/>
              </a:rPr>
              <a:t>GDM  : </a:t>
            </a:r>
          </a:p>
          <a:p>
            <a:r>
              <a:rPr lang="en-US" sz="3200" b="1" dirty="0">
                <a:latin typeface="Calibri" panose="020F0502020204030204" pitchFamily="34" charset="0"/>
                <a:ea typeface="+mj-ea"/>
                <a:cs typeface="+mj-cs"/>
              </a:rPr>
              <a:t>usually resolves following delivery, but it can have long-lasting health consequences, including increased risk for type 2 diabetes (T2DM), future obesity, and cardiovascular disease (CVD) in the mother .</a:t>
            </a:r>
          </a:p>
          <a:p>
            <a:endParaRPr lang="en-JO" dirty="0"/>
          </a:p>
        </p:txBody>
      </p:sp>
    </p:spTree>
    <p:extLst>
      <p:ext uri="{BB962C8B-B14F-4D97-AF65-F5344CB8AC3E}">
        <p14:creationId xmlns:p14="http://schemas.microsoft.com/office/powerpoint/2010/main" val="249541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F42B-F6FB-6C8F-12DE-9FE46CE69152}"/>
              </a:ext>
            </a:extLst>
          </p:cNvPr>
          <p:cNvSpPr>
            <a:spLocks noGrp="1"/>
          </p:cNvSpPr>
          <p:nvPr>
            <p:ph type="title"/>
          </p:nvPr>
        </p:nvSpPr>
        <p:spPr/>
        <p:txBody>
          <a:bodyPr/>
          <a:lstStyle/>
          <a:p>
            <a:r>
              <a:rPr lang="en-JO" dirty="0"/>
              <a:t>PRE-GDM</a:t>
            </a:r>
            <a:br>
              <a:rPr lang="en-JO" dirty="0"/>
            </a:br>
            <a:br>
              <a:rPr lang="en-JO" dirty="0"/>
            </a:br>
            <a:r>
              <a:rPr lang="en-US" sz="1800" dirty="0">
                <a:effectLst/>
                <a:latin typeface="Calibri" panose="020F0502020204030204" pitchFamily="34" charset="0"/>
              </a:rPr>
              <a:t>The cause for the hyperglycemia in </a:t>
            </a:r>
            <a:r>
              <a:rPr lang="en-US" sz="1800" dirty="0" err="1">
                <a:effectLst/>
                <a:latin typeface="Calibri" panose="020F0502020204030204" pitchFamily="34" charset="0"/>
              </a:rPr>
              <a:t>PreGDM</a:t>
            </a:r>
            <a:r>
              <a:rPr lang="en-US" sz="1800" dirty="0">
                <a:effectLst/>
                <a:latin typeface="Calibri" panose="020F0502020204030204" pitchFamily="34" charset="0"/>
              </a:rPr>
              <a:t> mother is the lack of insulin due to the loss of the normal function of B-cells in the production of insulin to regulate maternal blood glucose. </a:t>
            </a:r>
            <a:br>
              <a:rPr lang="en-US" dirty="0"/>
            </a:br>
            <a:endParaRPr lang="en-JO" dirty="0"/>
          </a:p>
        </p:txBody>
      </p:sp>
      <p:graphicFrame>
        <p:nvGraphicFramePr>
          <p:cNvPr id="4" name="Content Placeholder 3">
            <a:extLst>
              <a:ext uri="{FF2B5EF4-FFF2-40B4-BE49-F238E27FC236}">
                <a16:creationId xmlns:a16="http://schemas.microsoft.com/office/drawing/2014/main" id="{C734EAAF-512B-1DA4-95D9-CB8748632777}"/>
              </a:ext>
            </a:extLst>
          </p:cNvPr>
          <p:cNvGraphicFramePr>
            <a:graphicFrameLocks noGrp="1"/>
          </p:cNvGraphicFramePr>
          <p:nvPr>
            <p:ph idx="1"/>
            <p:extLst>
              <p:ext uri="{D42A27DB-BD31-4B8C-83A1-F6EECF244321}">
                <p14:modId xmlns:p14="http://schemas.microsoft.com/office/powerpoint/2010/main" val="2192618898"/>
              </p:ext>
            </p:extLst>
          </p:nvPr>
        </p:nvGraphicFramePr>
        <p:xfrm>
          <a:off x="5733826" y="969264"/>
          <a:ext cx="5949524" cy="4870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642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17C33A-ABB8-F58C-0F67-6CF722056B6E}"/>
              </a:ext>
            </a:extLst>
          </p:cNvPr>
          <p:cNvSpPr txBox="1">
            <a:spLocks/>
          </p:cNvSpPr>
          <p:nvPr/>
        </p:nvSpPr>
        <p:spPr>
          <a:xfrm>
            <a:off x="830181" y="982942"/>
            <a:ext cx="7688179" cy="1303867"/>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en-US" dirty="0"/>
              <a:t>Why is diabetes in pregnancy a concern?</a:t>
            </a:r>
            <a:br>
              <a:rPr lang="en-US" dirty="0"/>
            </a:br>
            <a:endParaRPr lang="en-US" dirty="0"/>
          </a:p>
        </p:txBody>
      </p:sp>
      <p:sp>
        <p:nvSpPr>
          <p:cNvPr id="5" name="Content Placeholder 2">
            <a:extLst>
              <a:ext uri="{FF2B5EF4-FFF2-40B4-BE49-F238E27FC236}">
                <a16:creationId xmlns:a16="http://schemas.microsoft.com/office/drawing/2014/main" id="{D888C36D-F51E-FAB5-E42F-1EC610C10A4E}"/>
              </a:ext>
            </a:extLst>
          </p:cNvPr>
          <p:cNvSpPr txBox="1">
            <a:spLocks/>
          </p:cNvSpPr>
          <p:nvPr/>
        </p:nvSpPr>
        <p:spPr>
          <a:xfrm>
            <a:off x="584887" y="2384854"/>
            <a:ext cx="10972800" cy="4473146"/>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Calibri" panose="020F0502020204030204" pitchFamily="34" charset="0"/>
                <a:ea typeface="+mj-ea"/>
                <a:cs typeface="+mj-cs"/>
              </a:rPr>
              <a:t>The mother's excess amounts of blood glucose are transferred to the fetus during pregnancy . This causes the baby's body to secrete increased amounts of insulin, which results in increased tissue and fat deposits ( insulin-like growth factor ) . The infant of a diabetic mother  is often larger than expected for the gestational age ( LGA i.e. fetal macrosomia ) .</a:t>
            </a: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72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AA355-46D2-6615-C7C3-F1ED757F6943}"/>
              </a:ext>
            </a:extLst>
          </p:cNvPr>
          <p:cNvSpPr txBox="1">
            <a:spLocks/>
          </p:cNvSpPr>
          <p:nvPr/>
        </p:nvSpPr>
        <p:spPr>
          <a:xfrm>
            <a:off x="742278" y="1602889"/>
            <a:ext cx="10703858" cy="4292302"/>
          </a:xfrm>
          <a:prstGeom prst="rect">
            <a:avLst/>
          </a:prstGeom>
        </p:spPr>
        <p:txBody>
          <a:bodyPr>
            <a:normAutofit fontScale="550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100" b="1" dirty="0">
                <a:latin typeface="Calibri" panose="020F0502020204030204" pitchFamily="34" charset="0"/>
                <a:ea typeface="+mj-ea"/>
                <a:cs typeface="+mj-cs"/>
              </a:rPr>
              <a:t>The infant of a diabetic mother may have higher risks for serious problems during pregnancy and at birth. Problems during pregnancy may include increased risk for birth defects and stillbirth, including problems with the formation of the heart, brain, spinal cord, urinary tract, and gastrointestinal </a:t>
            </a:r>
            <a:r>
              <a:rPr lang="en-US" sz="5100" b="1">
                <a:latin typeface="Calibri" panose="020F0502020204030204" pitchFamily="34" charset="0"/>
                <a:ea typeface="+mj-ea"/>
                <a:cs typeface="+mj-cs"/>
              </a:rPr>
              <a:t>system .</a:t>
            </a:r>
          </a:p>
          <a:p>
            <a:endParaRPr lang="en-US" sz="5100" b="1" dirty="0">
              <a:latin typeface="Calibri" panose="020F0502020204030204" pitchFamily="34" charset="0"/>
              <a:ea typeface="+mj-ea"/>
              <a:cs typeface="+mj-cs"/>
            </a:endParaRPr>
          </a:p>
          <a:p>
            <a:r>
              <a:rPr lang="en-US" sz="5100" b="1" dirty="0">
                <a:latin typeface="Calibri" panose="020F0502020204030204" pitchFamily="34" charset="0"/>
                <a:ea typeface="+mj-ea"/>
                <a:cs typeface="+mj-cs"/>
              </a:rPr>
              <a:t>Unlike insulin-dependent diabetes, gestational diabetes generally does not cause birth defects .  Women with gestational diabetes generally have normal blood glucose levels during the critical first trimester when baby's organs form .</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17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2755440-C5C1-5442-9BDA-D6D148AA22D1}"/>
              </a:ext>
            </a:extLst>
          </p:cNvPr>
          <p:cNvGraphicFramePr/>
          <p:nvPr>
            <p:extLst>
              <p:ext uri="{D42A27DB-BD31-4B8C-83A1-F6EECF244321}">
                <p14:modId xmlns:p14="http://schemas.microsoft.com/office/powerpoint/2010/main" val="3422718935"/>
              </p:ext>
            </p:extLst>
          </p:nvPr>
        </p:nvGraphicFramePr>
        <p:xfrm>
          <a:off x="0" y="790222"/>
          <a:ext cx="12192000" cy="6067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53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CA41B-B8DD-41C3-D875-A882FB15FBD2}"/>
              </a:ext>
            </a:extLst>
          </p:cNvPr>
          <p:cNvSpPr txBox="1"/>
          <p:nvPr/>
        </p:nvSpPr>
        <p:spPr>
          <a:xfrm>
            <a:off x="270934" y="707427"/>
            <a:ext cx="5588000" cy="1934172"/>
          </a:xfrm>
          <a:prstGeom prst="rect">
            <a:avLst/>
          </a:prstGeom>
        </p:spPr>
        <p:txBody>
          <a:bodyPr vert="horz" lIns="91440" tIns="45720" rIns="91440" bIns="45720" rtlCol="0" anchor="t">
            <a:normAutofit fontScale="92500"/>
          </a:bodyPr>
          <a:lstStyle/>
          <a:p>
            <a:pPr>
              <a:spcBef>
                <a:spcPct val="0"/>
              </a:spcBef>
              <a:spcAft>
                <a:spcPts val="600"/>
              </a:spcAft>
            </a:pPr>
            <a:r>
              <a:rPr lang="en-US" sz="5400" dirty="0"/>
              <a:t>Intrauterine growth</a:t>
            </a:r>
            <a:r>
              <a:rPr lang="ar-SA" sz="5400" dirty="0"/>
              <a:t> </a:t>
            </a:r>
            <a:r>
              <a:rPr lang="en-US" sz="5400" dirty="0"/>
              <a:t>restriction</a:t>
            </a:r>
            <a:r>
              <a:rPr lang="ar-SA" sz="5400" dirty="0"/>
              <a:t>: </a:t>
            </a:r>
            <a:r>
              <a:rPr lang="en-US" sz="5400" b="1" dirty="0">
                <a:latin typeface="+mj-lt"/>
                <a:ea typeface="+mj-ea"/>
                <a:cs typeface="+mj-cs"/>
              </a:rPr>
              <a:t> </a:t>
            </a:r>
          </a:p>
          <a:p>
            <a:pPr>
              <a:spcBef>
                <a:spcPct val="0"/>
              </a:spcBef>
              <a:spcAft>
                <a:spcPts val="600"/>
              </a:spcAft>
            </a:pPr>
            <a:endParaRPr lang="en-US" sz="5400" b="1" dirty="0">
              <a:latin typeface="+mj-lt"/>
              <a:ea typeface="+mj-ea"/>
              <a:cs typeface="+mj-cs"/>
            </a:endParaRPr>
          </a:p>
        </p:txBody>
      </p:sp>
      <p:sp>
        <p:nvSpPr>
          <p:cNvPr id="4" name="Content Placeholder 2">
            <a:extLst>
              <a:ext uri="{FF2B5EF4-FFF2-40B4-BE49-F238E27FC236}">
                <a16:creationId xmlns:a16="http://schemas.microsoft.com/office/drawing/2014/main" id="{1C4563A0-0A5C-411E-EB19-CB9433AA6369}"/>
              </a:ext>
            </a:extLst>
          </p:cNvPr>
          <p:cNvSpPr txBox="1">
            <a:spLocks/>
          </p:cNvSpPr>
          <p:nvPr/>
        </p:nvSpPr>
        <p:spPr>
          <a:xfrm>
            <a:off x="372533" y="2291645"/>
            <a:ext cx="8511823" cy="43413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major long-term complications of DM is related to damage to the </a:t>
            </a:r>
            <a:r>
              <a:rPr lang="en-US" u="sng" dirty="0">
                <a:highlight>
                  <a:srgbClr val="FFFF00"/>
                </a:highlight>
              </a:rPr>
              <a:t>Blood vessels </a:t>
            </a:r>
            <a:endParaRPr lang="en-US" dirty="0">
              <a:highlight>
                <a:srgbClr val="FFFF00"/>
              </a:highlight>
            </a:endParaRPr>
          </a:p>
          <a:p>
            <a:r>
              <a:rPr lang="en-US" dirty="0"/>
              <a:t>Results when a problem or abnormality </a:t>
            </a:r>
            <a:r>
              <a:rPr lang="en-US" dirty="0">
                <a:highlight>
                  <a:srgbClr val="FFFF00"/>
                </a:highlight>
              </a:rPr>
              <a:t>prevents cells</a:t>
            </a:r>
            <a:r>
              <a:rPr lang="en-US" dirty="0">
                <a:solidFill>
                  <a:srgbClr val="FF0000"/>
                </a:solidFill>
              </a:rPr>
              <a:t> </a:t>
            </a:r>
            <a:r>
              <a:rPr lang="en-US" dirty="0"/>
              <a:t>and tissues </a:t>
            </a:r>
            <a:r>
              <a:rPr lang="en-US" dirty="0">
                <a:highlight>
                  <a:srgbClr val="FFFF00"/>
                </a:highlight>
              </a:rPr>
              <a:t>from growing </a:t>
            </a:r>
            <a:r>
              <a:rPr lang="en-US" dirty="0"/>
              <a:t>or causes cells to </a:t>
            </a:r>
            <a:r>
              <a:rPr lang="en-US" b="1" dirty="0">
                <a:highlight>
                  <a:srgbClr val="FFFF00"/>
                </a:highlight>
              </a:rPr>
              <a:t>decrease</a:t>
            </a:r>
            <a:r>
              <a:rPr lang="en-US" dirty="0">
                <a:highlight>
                  <a:srgbClr val="FFFF00"/>
                </a:highlight>
              </a:rPr>
              <a:t> </a:t>
            </a:r>
            <a:r>
              <a:rPr lang="en-US" dirty="0"/>
              <a:t>in size </a:t>
            </a:r>
          </a:p>
          <a:p>
            <a:r>
              <a:rPr lang="en-US" dirty="0"/>
              <a:t>Intrauterine growth restriction can result in a baby being </a:t>
            </a:r>
            <a:r>
              <a:rPr lang="en-US" dirty="0">
                <a:highlight>
                  <a:srgbClr val="FFFF00"/>
                </a:highlight>
              </a:rPr>
              <a:t>Small for Gestational age </a:t>
            </a:r>
            <a:r>
              <a:rPr lang="en-US" dirty="0"/>
              <a:t>(SGA) which defined as weight below the </a:t>
            </a:r>
            <a:r>
              <a:rPr lang="en-US" dirty="0">
                <a:solidFill>
                  <a:srgbClr val="FF0000"/>
                </a:solidFill>
              </a:rPr>
              <a:t>10th percentile</a:t>
            </a:r>
            <a:r>
              <a:rPr lang="en-US" dirty="0"/>
              <a:t> for the gestational age .</a:t>
            </a:r>
          </a:p>
          <a:p>
            <a:r>
              <a:rPr lang="en-US" dirty="0"/>
              <a:t>Symmetrical IUGR is commonly known as </a:t>
            </a:r>
            <a:r>
              <a:rPr lang="en-US" b="1" dirty="0">
                <a:solidFill>
                  <a:srgbClr val="FF0000"/>
                </a:solidFill>
              </a:rPr>
              <a:t>global growth restriction</a:t>
            </a:r>
            <a:r>
              <a:rPr lang="en-US" dirty="0"/>
              <a:t>, and indicates that the fetus has developed slowly throughout the duration of the pregnancy and was thus affected from a very early stage .</a:t>
            </a:r>
          </a:p>
          <a:p>
            <a:pPr>
              <a:lnSpc>
                <a:spcPct val="100000"/>
              </a:lnSpc>
            </a:pPr>
            <a:endParaRPr lang="en-US" dirty="0"/>
          </a:p>
        </p:txBody>
      </p:sp>
      <p:pic>
        <p:nvPicPr>
          <p:cNvPr id="5" name="Picture 4">
            <a:extLst>
              <a:ext uri="{FF2B5EF4-FFF2-40B4-BE49-F238E27FC236}">
                <a16:creationId xmlns:a16="http://schemas.microsoft.com/office/drawing/2014/main" id="{0AD9DA16-97C3-C84A-B201-1FA4ACC10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867" y="707427"/>
            <a:ext cx="2743199" cy="5557906"/>
          </a:xfrm>
          <a:prstGeom prst="rect">
            <a:avLst/>
          </a:prstGeom>
        </p:spPr>
      </p:pic>
    </p:spTree>
    <p:extLst>
      <p:ext uri="{BB962C8B-B14F-4D97-AF65-F5344CB8AC3E}">
        <p14:creationId xmlns:p14="http://schemas.microsoft.com/office/powerpoint/2010/main" val="68791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167AE-D0A3-AC4A-85EC-3992B6125094}"/>
              </a:ext>
            </a:extLst>
          </p:cNvPr>
          <p:cNvSpPr txBox="1"/>
          <p:nvPr/>
        </p:nvSpPr>
        <p:spPr>
          <a:xfrm>
            <a:off x="338668" y="891822"/>
            <a:ext cx="11650132" cy="5293757"/>
          </a:xfrm>
          <a:prstGeom prst="rect">
            <a:avLst/>
          </a:prstGeom>
          <a:noFill/>
        </p:spPr>
        <p:txBody>
          <a:bodyPr wrap="square" rtlCol="0">
            <a:spAutoFit/>
          </a:bodyPr>
          <a:lstStyle/>
          <a:p>
            <a:pPr marL="457200" indent="-457200" fontAlgn="base">
              <a:buFont typeface="Arial" panose="020B0604020202020204" pitchFamily="34" charset="0"/>
              <a:buChar char="•"/>
            </a:pPr>
            <a:r>
              <a:rPr lang="en-US" sz="3200" dirty="0"/>
              <a:t>One of the causes of IUGR is </a:t>
            </a:r>
            <a:r>
              <a:rPr lang="en-US" sz="3200" dirty="0" err="1"/>
              <a:t>PreGDM</a:t>
            </a:r>
            <a:r>
              <a:rPr lang="en-US" sz="3200" dirty="0"/>
              <a:t> , and also it can occur with ( GDM , HTN , pulmonary disease , cardiovascular disease , renal disease </a:t>
            </a:r>
            <a:r>
              <a:rPr lang="en-US" sz="3200" dirty="0" err="1"/>
              <a:t>etc</a:t>
            </a:r>
            <a:r>
              <a:rPr lang="en-US" sz="3200" dirty="0"/>
              <a:t>… ) .</a:t>
            </a:r>
          </a:p>
          <a:p>
            <a:pPr fontAlgn="base"/>
            <a:endParaRPr lang="en-US" sz="3200" dirty="0"/>
          </a:p>
          <a:p>
            <a:pPr marL="457200" indent="-457200">
              <a:buFont typeface="Arial" panose="020B0604020202020204" pitchFamily="34" charset="0"/>
              <a:buChar char="•"/>
            </a:pPr>
            <a:r>
              <a:rPr lang="en-US" sz="3200" dirty="0"/>
              <a:t>Perinatal death may occur, most commonly as a result </a:t>
            </a:r>
            <a:r>
              <a:rPr lang="en-US" sz="3200" dirty="0">
                <a:solidFill>
                  <a:srgbClr val="FF0000"/>
                </a:solidFill>
              </a:rPr>
              <a:t>of poor placental perfusion due to vascular impairment .</a:t>
            </a:r>
          </a:p>
          <a:p>
            <a:endParaRPr lang="en-US" sz="3200" dirty="0">
              <a:solidFill>
                <a:srgbClr val="FF0000"/>
              </a:solidFill>
            </a:endParaRPr>
          </a:p>
          <a:p>
            <a:pPr marL="457200" indent="-457200">
              <a:buFont typeface="Arial" panose="020B0604020202020204" pitchFamily="34" charset="0"/>
              <a:buChar char="•"/>
            </a:pPr>
            <a:r>
              <a:rPr lang="en-US" sz="3200" dirty="0"/>
              <a:t>Since most</a:t>
            </a:r>
            <a:r>
              <a:rPr lang="en-US" sz="3200" dirty="0">
                <a:solidFill>
                  <a:srgbClr val="FF0000"/>
                </a:solidFill>
              </a:rPr>
              <a:t> </a:t>
            </a:r>
            <a:r>
              <a:rPr lang="en-US" sz="3200" u="sng" dirty="0">
                <a:solidFill>
                  <a:srgbClr val="FF0000"/>
                </a:solidFill>
              </a:rPr>
              <a:t>neurons</a:t>
            </a:r>
            <a:r>
              <a:rPr lang="en-US" sz="3200" dirty="0"/>
              <a:t> are developed by the </a:t>
            </a:r>
            <a:r>
              <a:rPr lang="en-US" sz="3200" dirty="0">
                <a:solidFill>
                  <a:srgbClr val="FF0000"/>
                </a:solidFill>
              </a:rPr>
              <a:t>18th week of gestation</a:t>
            </a:r>
            <a:r>
              <a:rPr lang="en-US" sz="3200" dirty="0"/>
              <a:t>, the fetus with symmetrical IUGR is more likely to have </a:t>
            </a:r>
            <a:r>
              <a:rPr lang="en-US" sz="3200" dirty="0">
                <a:solidFill>
                  <a:srgbClr val="FF0000"/>
                </a:solidFill>
              </a:rPr>
              <a:t>permanent neurological </a:t>
            </a:r>
            <a:r>
              <a:rPr lang="en-US" sz="3200" dirty="0" err="1">
                <a:solidFill>
                  <a:srgbClr val="FF0000"/>
                </a:solidFill>
              </a:rPr>
              <a:t>sequleae</a:t>
            </a:r>
            <a:r>
              <a:rPr lang="en-US" sz="3200" dirty="0">
                <a:solidFill>
                  <a:srgbClr val="FF0000"/>
                </a:solidFill>
              </a:rPr>
              <a:t> .</a:t>
            </a:r>
          </a:p>
          <a:p>
            <a:endParaRPr lang="en-JO" dirty="0"/>
          </a:p>
        </p:txBody>
      </p:sp>
    </p:spTree>
    <p:extLst>
      <p:ext uri="{BB962C8B-B14F-4D97-AF65-F5344CB8AC3E}">
        <p14:creationId xmlns:p14="http://schemas.microsoft.com/office/powerpoint/2010/main" val="3126720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CA41B-B8DD-41C3-D875-A882FB15FBD2}"/>
              </a:ext>
            </a:extLst>
          </p:cNvPr>
          <p:cNvSpPr txBox="1"/>
          <p:nvPr/>
        </p:nvSpPr>
        <p:spPr>
          <a:xfrm>
            <a:off x="270934" y="707427"/>
            <a:ext cx="5588000" cy="1934172"/>
          </a:xfrm>
          <a:prstGeom prst="rect">
            <a:avLst/>
          </a:prstGeom>
        </p:spPr>
        <p:txBody>
          <a:bodyPr vert="horz" lIns="91440" tIns="45720" rIns="91440" bIns="45720" rtlCol="0" anchor="t">
            <a:normAutofit/>
          </a:bodyPr>
          <a:lstStyle/>
          <a:p>
            <a:pPr>
              <a:spcBef>
                <a:spcPct val="0"/>
              </a:spcBef>
              <a:spcAft>
                <a:spcPts val="600"/>
              </a:spcAft>
            </a:pPr>
            <a:r>
              <a:rPr lang="en-US" sz="5400" dirty="0"/>
              <a:t>Fetal macrosomia:  </a:t>
            </a:r>
            <a:endParaRPr lang="en-US" sz="5400" b="1" dirty="0">
              <a:latin typeface="+mj-lt"/>
              <a:ea typeface="+mj-ea"/>
              <a:cs typeface="+mj-cs"/>
            </a:endParaRPr>
          </a:p>
        </p:txBody>
      </p:sp>
      <p:sp>
        <p:nvSpPr>
          <p:cNvPr id="4" name="Content Placeholder 2">
            <a:extLst>
              <a:ext uri="{FF2B5EF4-FFF2-40B4-BE49-F238E27FC236}">
                <a16:creationId xmlns:a16="http://schemas.microsoft.com/office/drawing/2014/main" id="{1C4563A0-0A5C-411E-EB19-CB9433AA6369}"/>
              </a:ext>
            </a:extLst>
          </p:cNvPr>
          <p:cNvSpPr txBox="1">
            <a:spLocks/>
          </p:cNvSpPr>
          <p:nvPr/>
        </p:nvSpPr>
        <p:spPr>
          <a:xfrm>
            <a:off x="372533" y="1975556"/>
            <a:ext cx="8511823" cy="465747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b="1" dirty="0">
                <a:solidFill>
                  <a:srgbClr val="C00000"/>
                </a:solidFill>
              </a:rPr>
              <a:t>Macrosomia</a:t>
            </a:r>
            <a:r>
              <a:rPr lang="en-GB" sz="2800" dirty="0">
                <a:solidFill>
                  <a:prstClr val="black"/>
                </a:solidFill>
              </a:rPr>
              <a:t> is the most constant consequence of diabetes and its severity is mainly influenced by maternal blood glucose level.</a:t>
            </a:r>
            <a:endParaRPr lang="en-US" sz="2800" dirty="0">
              <a:solidFill>
                <a:prstClr val="black"/>
              </a:solidFill>
              <a:latin typeface="Times New Roman" panose="02020603050405020304" pitchFamily="18" charset="0"/>
              <a:cs typeface="Times New Roman" panose="02020603050405020304" pitchFamily="18" charset="0"/>
            </a:endParaRPr>
          </a:p>
          <a:p>
            <a:pPr algn="ctr"/>
            <a:r>
              <a:rPr lang="en-US" sz="2800" dirty="0">
                <a:solidFill>
                  <a:prstClr val="black"/>
                </a:solidFill>
                <a:latin typeface="Times New Roman" panose="02020603050405020304" pitchFamily="18" charset="0"/>
                <a:cs typeface="Times New Roman" panose="02020603050405020304" pitchFamily="18" charset="0"/>
              </a:rPr>
              <a:t>15-45% of diabetic pregnancies</a:t>
            </a:r>
          </a:p>
          <a:p>
            <a:pPr algn="ctr"/>
            <a:endParaRPr lang="en-GB" sz="2800" dirty="0">
              <a:solidFill>
                <a:srgbClr val="000000"/>
              </a:solidFill>
              <a:latin typeface="Times New Roman" panose="02020603050405020304" pitchFamily="18" charset="0"/>
              <a:cs typeface="Times New Roman" panose="02020603050405020304" pitchFamily="18" charset="0"/>
            </a:endParaRPr>
          </a:p>
          <a:p>
            <a:pPr algn="ctr"/>
            <a:r>
              <a:rPr lang="en-GB" sz="2800" dirty="0">
                <a:solidFill>
                  <a:srgbClr val="000000"/>
                </a:solidFill>
                <a:latin typeface="Times New Roman" panose="02020603050405020304" pitchFamily="18" charset="0"/>
              </a:rPr>
              <a:t>Macrosomia is defined by a birth weight (BW) of 4000 or 4500 g and more , which is </a:t>
            </a:r>
            <a:r>
              <a:rPr lang="en-GB" sz="2800" dirty="0">
                <a:solidFill>
                  <a:prstClr val="black"/>
                </a:solidFill>
              </a:rPr>
              <a:t>characterized by </a:t>
            </a:r>
            <a:r>
              <a:rPr lang="en-GB" sz="2800" dirty="0">
                <a:solidFill>
                  <a:srgbClr val="FF0000"/>
                </a:solidFill>
              </a:rPr>
              <a:t>excess body fat, an increased muscle mass and organomegaly,</a:t>
            </a:r>
            <a:r>
              <a:rPr lang="en-GB" sz="2800" dirty="0">
                <a:solidFill>
                  <a:prstClr val="black"/>
                </a:solidFill>
              </a:rPr>
              <a:t> </a:t>
            </a:r>
            <a:r>
              <a:rPr lang="en-GB" sz="2800" u="sng" dirty="0">
                <a:solidFill>
                  <a:srgbClr val="FF0000"/>
                </a:solidFill>
              </a:rPr>
              <a:t>without</a:t>
            </a:r>
            <a:r>
              <a:rPr lang="en-GB" sz="2800" dirty="0">
                <a:solidFill>
                  <a:srgbClr val="FF0000"/>
                </a:solidFill>
              </a:rPr>
              <a:t> increase in brain size.</a:t>
            </a:r>
          </a:p>
          <a:p>
            <a:pPr>
              <a:lnSpc>
                <a:spcPct val="100000"/>
              </a:lnSpc>
            </a:pPr>
            <a:endParaRPr lang="en-US" dirty="0"/>
          </a:p>
        </p:txBody>
      </p:sp>
      <p:pic>
        <p:nvPicPr>
          <p:cNvPr id="6" name="Content Placeholder 7">
            <a:extLst>
              <a:ext uri="{FF2B5EF4-FFF2-40B4-BE49-F238E27FC236}">
                <a16:creationId xmlns:a16="http://schemas.microsoft.com/office/drawing/2014/main" id="{781FB9DD-D9ED-8B42-A589-7CFA6F4CE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595" y="1"/>
            <a:ext cx="3498404" cy="1817510"/>
          </a:xfrm>
          <a:prstGeom prst="rect">
            <a:avLst/>
          </a:prstGeom>
        </p:spPr>
      </p:pic>
    </p:spTree>
    <p:extLst>
      <p:ext uri="{BB962C8B-B14F-4D97-AF65-F5344CB8AC3E}">
        <p14:creationId xmlns:p14="http://schemas.microsoft.com/office/powerpoint/2010/main" val="243246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F2AB681E-31AF-914B-AC62-EA07F6FFD5C8}"/>
              </a:ext>
            </a:extLst>
          </p:cNvPr>
          <p:cNvSpPr txBox="1">
            <a:spLocks/>
          </p:cNvSpPr>
          <p:nvPr/>
        </p:nvSpPr>
        <p:spPr>
          <a:xfrm>
            <a:off x="658912" y="840171"/>
            <a:ext cx="10874279" cy="4978671"/>
          </a:xfrm>
          <a:prstGeom prst="rect">
            <a:avLst/>
          </a:prstGeom>
          <a:noFill/>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wrap="square">
            <a:sp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dk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dk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dk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dk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Arial" panose="020B0604020202020204" pitchFamily="34" charset="0"/>
              <a:buChar char="•"/>
            </a:pPr>
            <a:r>
              <a:rPr lang="en-GB" sz="3000" dirty="0" err="1">
                <a:solidFill>
                  <a:srgbClr val="000000"/>
                </a:solidFill>
                <a:latin typeface="Times New Roman" panose="02020603050405020304" pitchFamily="18" charset="0"/>
              </a:rPr>
              <a:t>Fetal</a:t>
            </a:r>
            <a:r>
              <a:rPr lang="en-GB" sz="3000" dirty="0">
                <a:solidFill>
                  <a:srgbClr val="000000"/>
                </a:solidFill>
                <a:latin typeface="Times New Roman" panose="02020603050405020304" pitchFamily="18" charset="0"/>
              </a:rPr>
              <a:t> overgrowth is related to increased transplacental transfer of maternal glucose, which stimulates the release of insulin. Insulin is a major factor of </a:t>
            </a:r>
            <a:r>
              <a:rPr lang="en-GB" sz="3000" dirty="0" err="1">
                <a:solidFill>
                  <a:srgbClr val="000000"/>
                </a:solidFill>
                <a:latin typeface="Times New Roman" panose="02020603050405020304" pitchFamily="18" charset="0"/>
              </a:rPr>
              <a:t>fetal</a:t>
            </a:r>
            <a:r>
              <a:rPr lang="en-GB" sz="3000" dirty="0">
                <a:solidFill>
                  <a:srgbClr val="000000"/>
                </a:solidFill>
                <a:latin typeface="Times New Roman" panose="02020603050405020304" pitchFamily="18" charset="0"/>
              </a:rPr>
              <a:t> growth and it up-regulates the Insulin-like Growth Factor (IGF) system, subsequently leading to </a:t>
            </a:r>
            <a:r>
              <a:rPr lang="en-GB" sz="3000" dirty="0" err="1">
                <a:solidFill>
                  <a:srgbClr val="000000"/>
                </a:solidFill>
                <a:latin typeface="Times New Roman" panose="02020603050405020304" pitchFamily="18" charset="0"/>
              </a:rPr>
              <a:t>fetal</a:t>
            </a:r>
            <a:r>
              <a:rPr lang="en-GB" sz="3000" dirty="0">
                <a:solidFill>
                  <a:srgbClr val="000000"/>
                </a:solidFill>
                <a:latin typeface="Times New Roman" panose="02020603050405020304" pitchFamily="18" charset="0"/>
              </a:rPr>
              <a:t> macrosomia.</a:t>
            </a:r>
          </a:p>
          <a:p>
            <a:endParaRPr lang="en-GB" sz="3000" dirty="0">
              <a:solidFill>
                <a:srgbClr val="000000"/>
              </a:solidFill>
              <a:latin typeface="Times New Roman" panose="02020603050405020304" pitchFamily="18" charset="0"/>
            </a:endParaRPr>
          </a:p>
          <a:p>
            <a:pPr>
              <a:buFont typeface="Arial" panose="020B0604020202020204" pitchFamily="34" charset="0"/>
              <a:buChar char="•"/>
            </a:pPr>
            <a:r>
              <a:rPr lang="en-US" sz="3000" dirty="0">
                <a:latin typeface="Arial" panose="020B0604020202020204" pitchFamily="34" charset="0"/>
                <a:ea typeface="Times New Roman" panose="02020603050405020304" pitchFamily="18" charset="0"/>
                <a:cs typeface="Arial" panose="020B0604020202020204" pitchFamily="34" charset="0"/>
              </a:rPr>
              <a:t>the infant appears </a:t>
            </a:r>
            <a:r>
              <a:rPr lang="en-US" sz="3000" b="1" dirty="0">
                <a:solidFill>
                  <a:srgbClr val="C00000"/>
                </a:solidFill>
                <a:latin typeface="Arial" panose="020B0604020202020204" pitchFamily="34" charset="0"/>
                <a:ea typeface="Times New Roman" panose="02020603050405020304" pitchFamily="18" charset="0"/>
                <a:cs typeface="Arial" panose="020B0604020202020204" pitchFamily="34" charset="0"/>
              </a:rPr>
              <a:t>puffy, fat, ruddy, and often hypotonic.</a:t>
            </a:r>
            <a:r>
              <a:rPr lang="en-US" sz="3000" b="1" baseline="30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p>
          <a:p>
            <a:endParaRPr lang="en-US" sz="3000" b="1" baseline="300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buFont typeface="Arial" panose="020B0604020202020204" pitchFamily="34" charset="0"/>
              <a:buChar char="•"/>
            </a:pPr>
            <a:r>
              <a:rPr lang="en-GB" sz="3000" dirty="0">
                <a:solidFill>
                  <a:srgbClr val="000000"/>
                </a:solidFill>
                <a:latin typeface="Times New Roman" panose="02020603050405020304" pitchFamily="18" charset="0"/>
              </a:rPr>
              <a:t>all types of maternal diabetes are risk factors for macrosomia</a:t>
            </a:r>
            <a:endParaRPr lang="en-GB" sz="3000" dirty="0"/>
          </a:p>
        </p:txBody>
      </p:sp>
    </p:spTree>
    <p:extLst>
      <p:ext uri="{BB962C8B-B14F-4D97-AF65-F5344CB8AC3E}">
        <p14:creationId xmlns:p14="http://schemas.microsoft.com/office/powerpoint/2010/main" val="893894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E9349-AF04-2E47-A31B-C5B187B9AF4F}"/>
              </a:ext>
            </a:extLst>
          </p:cNvPr>
          <p:cNvSpPr/>
          <p:nvPr/>
        </p:nvSpPr>
        <p:spPr>
          <a:xfrm>
            <a:off x="1907822" y="857955"/>
            <a:ext cx="8240889" cy="110631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solidFill>
                  <a:schemeClr val="tx1"/>
                </a:solidFill>
              </a:rPr>
              <a:t>Complications of macrosomia </a:t>
            </a:r>
            <a:endParaRPr lang="en-JO" sz="4000" dirty="0">
              <a:solidFill>
                <a:schemeClr val="tx1"/>
              </a:solidFill>
            </a:endParaRPr>
          </a:p>
        </p:txBody>
      </p:sp>
      <p:sp>
        <p:nvSpPr>
          <p:cNvPr id="3" name="Content Placeholder 2">
            <a:extLst>
              <a:ext uri="{FF2B5EF4-FFF2-40B4-BE49-F238E27FC236}">
                <a16:creationId xmlns:a16="http://schemas.microsoft.com/office/drawing/2014/main" id="{00A28A3C-190C-1A48-B789-23A3D8FA671B}"/>
              </a:ext>
            </a:extLst>
          </p:cNvPr>
          <p:cNvSpPr txBox="1">
            <a:spLocks/>
          </p:cNvSpPr>
          <p:nvPr/>
        </p:nvSpPr>
        <p:spPr>
          <a:xfrm>
            <a:off x="609600" y="2630752"/>
            <a:ext cx="10972800" cy="4525963"/>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b="1" dirty="0">
                <a:solidFill>
                  <a:srgbClr val="C00000"/>
                </a:solidFill>
              </a:rPr>
              <a:t>Macrosomia may lead to potential birth injuries such as : </a:t>
            </a:r>
            <a:r>
              <a:rPr lang="en-US" altLang="en-US" sz="2800" dirty="0"/>
              <a:t>shoulder dystocia , brachial plexus injury , clavicular or humeral fractures , Cephalohematoma , subdural hemorrhage , facial palsy .  </a:t>
            </a:r>
          </a:p>
          <a:p>
            <a:endParaRPr lang="en-US" altLang="en-US" sz="2400" dirty="0"/>
          </a:p>
          <a:p>
            <a:endParaRPr lang="en-GB" dirty="0"/>
          </a:p>
        </p:txBody>
      </p:sp>
    </p:spTree>
    <p:extLst>
      <p:ext uri="{BB962C8B-B14F-4D97-AF65-F5344CB8AC3E}">
        <p14:creationId xmlns:p14="http://schemas.microsoft.com/office/powerpoint/2010/main" val="35778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DF73-0BA1-305B-20AD-CF1C32ABDF4B}"/>
              </a:ext>
            </a:extLst>
          </p:cNvPr>
          <p:cNvSpPr>
            <a:spLocks noGrp="1"/>
          </p:cNvSpPr>
          <p:nvPr>
            <p:ph type="title"/>
          </p:nvPr>
        </p:nvSpPr>
        <p:spPr>
          <a:xfrm>
            <a:off x="517869" y="976160"/>
            <a:ext cx="8686800" cy="1934172"/>
          </a:xfrm>
        </p:spPr>
        <p:txBody>
          <a:bodyPr>
            <a:normAutofit/>
          </a:bodyPr>
          <a:lstStyle/>
          <a:p>
            <a:r>
              <a:rPr lang="en-JO" dirty="0"/>
              <a:t>Main Topics :</a:t>
            </a:r>
          </a:p>
        </p:txBody>
      </p:sp>
      <p:graphicFrame>
        <p:nvGraphicFramePr>
          <p:cNvPr id="26" name="Content Placeholder 2">
            <a:extLst>
              <a:ext uri="{FF2B5EF4-FFF2-40B4-BE49-F238E27FC236}">
                <a16:creationId xmlns:a16="http://schemas.microsoft.com/office/drawing/2014/main" id="{B4584638-FA77-CFA7-4550-133C3D9E20E7}"/>
              </a:ext>
            </a:extLst>
          </p:cNvPr>
          <p:cNvGraphicFramePr>
            <a:graphicFrameLocks noGrp="1"/>
          </p:cNvGraphicFramePr>
          <p:nvPr>
            <p:ph idx="1"/>
            <p:extLst>
              <p:ext uri="{D42A27DB-BD31-4B8C-83A1-F6EECF244321}">
                <p14:modId xmlns:p14="http://schemas.microsoft.com/office/powerpoint/2010/main" val="1255065352"/>
              </p:ext>
            </p:extLst>
          </p:nvPr>
        </p:nvGraphicFramePr>
        <p:xfrm>
          <a:off x="517869" y="2104571"/>
          <a:ext cx="10803274" cy="4463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16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CA41B-B8DD-41C3-D875-A882FB15FBD2}"/>
              </a:ext>
            </a:extLst>
          </p:cNvPr>
          <p:cNvSpPr txBox="1"/>
          <p:nvPr/>
        </p:nvSpPr>
        <p:spPr>
          <a:xfrm>
            <a:off x="270934" y="707427"/>
            <a:ext cx="5588000" cy="1934172"/>
          </a:xfrm>
          <a:prstGeom prst="rect">
            <a:avLst/>
          </a:prstGeom>
        </p:spPr>
        <p:txBody>
          <a:bodyPr vert="horz" lIns="91440" tIns="45720" rIns="91440" bIns="45720" rtlCol="0" anchor="t">
            <a:normAutofit/>
          </a:bodyPr>
          <a:lstStyle/>
          <a:p>
            <a:pPr>
              <a:spcBef>
                <a:spcPct val="0"/>
              </a:spcBef>
              <a:spcAft>
                <a:spcPts val="600"/>
              </a:spcAft>
            </a:pPr>
            <a:r>
              <a:rPr lang="en-US" sz="5400" dirty="0"/>
              <a:t>Hypoglycemia :</a:t>
            </a:r>
            <a:endParaRPr lang="en-US" sz="5400" b="1" dirty="0">
              <a:latin typeface="+mj-lt"/>
              <a:ea typeface="+mj-ea"/>
              <a:cs typeface="+mj-cs"/>
            </a:endParaRPr>
          </a:p>
        </p:txBody>
      </p:sp>
      <p:sp>
        <p:nvSpPr>
          <p:cNvPr id="4" name="Content Placeholder 2">
            <a:extLst>
              <a:ext uri="{FF2B5EF4-FFF2-40B4-BE49-F238E27FC236}">
                <a16:creationId xmlns:a16="http://schemas.microsoft.com/office/drawing/2014/main" id="{1C4563A0-0A5C-411E-EB19-CB9433AA6369}"/>
              </a:ext>
            </a:extLst>
          </p:cNvPr>
          <p:cNvSpPr txBox="1">
            <a:spLocks/>
          </p:cNvSpPr>
          <p:nvPr/>
        </p:nvSpPr>
        <p:spPr>
          <a:xfrm>
            <a:off x="372533" y="2291645"/>
            <a:ext cx="8511823" cy="43413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p>
        </p:txBody>
      </p:sp>
      <p:sp>
        <p:nvSpPr>
          <p:cNvPr id="6" name="Content Placeholder 2">
            <a:extLst>
              <a:ext uri="{FF2B5EF4-FFF2-40B4-BE49-F238E27FC236}">
                <a16:creationId xmlns:a16="http://schemas.microsoft.com/office/drawing/2014/main" id="{50786FD4-8645-EF47-BE0C-4519B0EEE774}"/>
              </a:ext>
            </a:extLst>
          </p:cNvPr>
          <p:cNvSpPr txBox="1">
            <a:spLocks/>
          </p:cNvSpPr>
          <p:nvPr/>
        </p:nvSpPr>
        <p:spPr>
          <a:xfrm>
            <a:off x="372534" y="2291645"/>
            <a:ext cx="8511822" cy="4341384"/>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ctr">
              <a:buFont typeface="Arial" panose="020B0604020202020204" pitchFamily="34" charset="0"/>
              <a:buChar char="•"/>
            </a:pPr>
            <a:r>
              <a:rPr lang="en-US" sz="2800" dirty="0"/>
              <a:t>Hypoglycemia in infants defined as </a:t>
            </a: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blood glucose concentration less than 40 mg/dl.</a:t>
            </a:r>
          </a:p>
          <a:p>
            <a:pPr algn="ctr"/>
            <a:r>
              <a:rPr lang="en-US"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Occurs in 25 to 50% of IDM in the first 24 hours after birth.</a:t>
            </a:r>
          </a:p>
          <a:p>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GB" sz="2800" dirty="0"/>
              <a:t> </a:t>
            </a:r>
          </a:p>
          <a:p>
            <a:pPr marL="457200" indent="-457200" algn="ctr">
              <a:buFont typeface="Arial" panose="020B0604020202020204" pitchFamily="34" charset="0"/>
              <a:buChar char="•"/>
            </a:pPr>
            <a:r>
              <a:rPr lang="en-US" sz="2800" b="1" u="sng" dirty="0">
                <a:latin typeface="Arial" panose="020B0604020202020204" pitchFamily="34" charset="0"/>
                <a:ea typeface="Times New Roman" panose="02020603050405020304" pitchFamily="18" charset="0"/>
                <a:cs typeface="Arial" panose="020B0604020202020204" pitchFamily="34" charset="0"/>
              </a:rPr>
              <a:t>The mechanism for development of hypoglycemia in the IDM?</a:t>
            </a:r>
          </a:p>
        </p:txBody>
      </p:sp>
      <p:pic>
        <p:nvPicPr>
          <p:cNvPr id="7" name="Picture 2">
            <a:extLst>
              <a:ext uri="{FF2B5EF4-FFF2-40B4-BE49-F238E27FC236}">
                <a16:creationId xmlns:a16="http://schemas.microsoft.com/office/drawing/2014/main" id="{00129536-86BD-7648-9ABF-B708CA90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580" y="37093"/>
            <a:ext cx="3090420" cy="442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99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57BAB7E9-C342-6442-95D9-BF8636ACAF20}"/>
              </a:ext>
            </a:extLst>
          </p:cNvPr>
          <p:cNvSpPr txBox="1">
            <a:spLocks/>
          </p:cNvSpPr>
          <p:nvPr/>
        </p:nvSpPr>
        <p:spPr>
          <a:xfrm>
            <a:off x="733776" y="1167395"/>
            <a:ext cx="11019763" cy="4681256"/>
          </a:xfrm>
          <a:prstGeom prst="rect">
            <a:avLst/>
          </a:prstGeom>
        </p:spPr>
        <p:txBody>
          <a:bodyPr>
            <a:normAutofit fontScale="92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3200" dirty="0"/>
              <a:t>Neonatal hypoglycaemia was strongly associated with elevated cord serum C-peptide levels[that reflects </a:t>
            </a:r>
            <a:r>
              <a:rPr lang="en-GB" sz="3200" dirty="0" err="1"/>
              <a:t>fetal</a:t>
            </a:r>
            <a:r>
              <a:rPr lang="en-GB" sz="3200" dirty="0"/>
              <a:t> insulin secretion]</a:t>
            </a:r>
          </a:p>
          <a:p>
            <a:endParaRPr lang="ar-JO" sz="3200" dirty="0"/>
          </a:p>
          <a:p>
            <a:pPr marL="571500" indent="-571500">
              <a:buFont typeface="Arial" panose="020B0604020202020204" pitchFamily="34" charset="0"/>
              <a:buChar char="•"/>
            </a:pPr>
            <a:r>
              <a:rPr lang="en-US" sz="3600" dirty="0"/>
              <a:t>Several studies also suggest that the IDM fails to release glucagon or catecholamines in response to hypoglycemia. </a:t>
            </a:r>
          </a:p>
          <a:p>
            <a:pPr algn="ctr"/>
            <a:r>
              <a:rPr lang="en-GB" sz="3200" dirty="0"/>
              <a:t> </a:t>
            </a:r>
            <a:r>
              <a:rPr lang="en-GB" sz="3200" b="1" dirty="0">
                <a:solidFill>
                  <a:srgbClr val="C00000"/>
                </a:solidFill>
              </a:rPr>
              <a:t>Neonatal hypoglycaemia </a:t>
            </a:r>
            <a:r>
              <a:rPr lang="en-GB" sz="3200" dirty="0"/>
              <a:t>is the main metabolic disorder that should be prevented as soon as possible after birth.</a:t>
            </a:r>
          </a:p>
          <a:p>
            <a:endParaRPr lang="ar-JO" sz="3200" dirty="0"/>
          </a:p>
        </p:txBody>
      </p:sp>
    </p:spTree>
    <p:extLst>
      <p:ext uri="{BB962C8B-B14F-4D97-AF65-F5344CB8AC3E}">
        <p14:creationId xmlns:p14="http://schemas.microsoft.com/office/powerpoint/2010/main" val="249975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90CF8C4-909F-FB48-B5EB-B8BFE81B640A}"/>
              </a:ext>
            </a:extLst>
          </p:cNvPr>
          <p:cNvSpPr txBox="1">
            <a:spLocks/>
          </p:cNvSpPr>
          <p:nvPr/>
        </p:nvSpPr>
        <p:spPr>
          <a:xfrm>
            <a:off x="355600" y="2126481"/>
            <a:ext cx="11480800" cy="2287474"/>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ctr">
              <a:buFont typeface="Arial" panose="020B0604020202020204" pitchFamily="34" charset="0"/>
              <a:buChar char="•"/>
            </a:pPr>
            <a:r>
              <a:rPr lang="en-GB" sz="2800" dirty="0"/>
              <a:t>The infant of a diabetic mother is at risk of transient hyperinsulinism, which prevents at birth the normal activation of metabolic pathways producing glucose and ketone bodies, and causes increased glucose consumption by tissue.</a:t>
            </a:r>
            <a:endParaRPr lang="en-US" sz="2800" dirty="0">
              <a:latin typeface="Arial" panose="020B0604020202020204" pitchFamily="34" charset="0"/>
              <a:ea typeface="Times New Roman" panose="02020603050405020304" pitchFamily="18" charset="0"/>
              <a:cs typeface="Arial" panose="020B060402020202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86202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06F2EE2-334F-BC4F-A000-3B5E94F11D57}"/>
              </a:ext>
            </a:extLst>
          </p:cNvPr>
          <p:cNvSpPr txBox="1">
            <a:spLocks/>
          </p:cNvSpPr>
          <p:nvPr/>
        </p:nvSpPr>
        <p:spPr>
          <a:xfrm>
            <a:off x="805882" y="1106311"/>
            <a:ext cx="10972800" cy="5396657"/>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rgbClr val="C00000"/>
                </a:solidFill>
              </a:rPr>
              <a:t>Infants in the first or second day of life may be asymptomatic or may have life-threatening central nervous system (CNS) and cardiopulmonary disturbances.</a:t>
            </a:r>
          </a:p>
          <a:p>
            <a:r>
              <a:rPr lang="en-GB" dirty="0"/>
              <a:t> </a:t>
            </a:r>
            <a:r>
              <a:rPr lang="en-GB" b="1" dirty="0">
                <a:solidFill>
                  <a:schemeClr val="accent6">
                    <a:lumMod val="50000"/>
                  </a:schemeClr>
                </a:solidFill>
              </a:rPr>
              <a:t>Symptoms can include the following :</a:t>
            </a:r>
          </a:p>
          <a:p>
            <a:pPr marL="342900" indent="-342900">
              <a:buFont typeface="Arial" panose="020B0604020202020204" pitchFamily="34" charset="0"/>
              <a:buChar char="•"/>
            </a:pPr>
            <a:r>
              <a:rPr lang="en-GB" dirty="0"/>
              <a:t>Hypotonia</a:t>
            </a:r>
          </a:p>
          <a:p>
            <a:pPr marL="342900" indent="-342900">
              <a:buFont typeface="Arial" panose="020B0604020202020204" pitchFamily="34" charset="0"/>
              <a:buChar char="•"/>
            </a:pPr>
            <a:r>
              <a:rPr lang="en-GB" dirty="0"/>
              <a:t>Lethargy, apathy</a:t>
            </a:r>
          </a:p>
          <a:p>
            <a:pPr marL="342900" indent="-342900">
              <a:buFont typeface="Arial" panose="020B0604020202020204" pitchFamily="34" charset="0"/>
              <a:buChar char="•"/>
            </a:pPr>
            <a:r>
              <a:rPr lang="en-GB" dirty="0"/>
              <a:t>Poor feeding</a:t>
            </a:r>
          </a:p>
          <a:p>
            <a:pPr marL="342900" indent="-342900">
              <a:buFont typeface="Arial" panose="020B0604020202020204" pitchFamily="34" charset="0"/>
              <a:buChar char="•"/>
            </a:pPr>
            <a:r>
              <a:rPr lang="en-GB" dirty="0"/>
              <a:t>Jitteriness, seizures</a:t>
            </a:r>
          </a:p>
          <a:p>
            <a:pPr marL="342900" indent="-342900">
              <a:buFont typeface="Arial" panose="020B0604020202020204" pitchFamily="34" charset="0"/>
              <a:buChar char="•"/>
            </a:pPr>
            <a:r>
              <a:rPr lang="en-GB" dirty="0"/>
              <a:t>Congestive heart failure</a:t>
            </a:r>
          </a:p>
          <a:p>
            <a:pPr marL="342900" indent="-342900">
              <a:buFont typeface="Arial" panose="020B0604020202020204" pitchFamily="34" charset="0"/>
              <a:buChar char="•"/>
            </a:pPr>
            <a:r>
              <a:rPr lang="en-GB" dirty="0"/>
              <a:t>Cyanosis</a:t>
            </a:r>
          </a:p>
          <a:p>
            <a:pPr marL="342900" indent="-342900">
              <a:buFont typeface="Arial" panose="020B0604020202020204" pitchFamily="34" charset="0"/>
              <a:buChar char="•"/>
            </a:pPr>
            <a:r>
              <a:rPr lang="en-GB" dirty="0" err="1"/>
              <a:t>Apnea</a:t>
            </a:r>
            <a:endParaRPr lang="en-GB" dirty="0"/>
          </a:p>
          <a:p>
            <a:pPr marL="342900" indent="-342900">
              <a:buFont typeface="Arial" panose="020B0604020202020204" pitchFamily="34" charset="0"/>
              <a:buChar char="•"/>
            </a:pPr>
            <a:r>
              <a:rPr lang="en-GB" dirty="0"/>
              <a:t>Hypothermia</a:t>
            </a:r>
          </a:p>
          <a:p>
            <a:endParaRPr lang="en-GB" dirty="0"/>
          </a:p>
        </p:txBody>
      </p:sp>
      <p:pic>
        <p:nvPicPr>
          <p:cNvPr id="3" name="Picture 2">
            <a:extLst>
              <a:ext uri="{FF2B5EF4-FFF2-40B4-BE49-F238E27FC236}">
                <a16:creationId xmlns:a16="http://schemas.microsoft.com/office/drawing/2014/main" id="{11E5759D-C86A-6440-A4A2-7236B81AB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244" y="2133600"/>
            <a:ext cx="2765450" cy="4038293"/>
          </a:xfrm>
          <a:prstGeom prst="rect">
            <a:avLst/>
          </a:prstGeom>
        </p:spPr>
      </p:pic>
    </p:spTree>
    <p:extLst>
      <p:ext uri="{BB962C8B-B14F-4D97-AF65-F5344CB8AC3E}">
        <p14:creationId xmlns:p14="http://schemas.microsoft.com/office/powerpoint/2010/main" val="317303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2BDD6C75-96D1-0C47-9A3A-C5919C1218B9}"/>
              </a:ext>
            </a:extLst>
          </p:cNvPr>
          <p:cNvSpPr txBox="1">
            <a:spLocks/>
          </p:cNvSpPr>
          <p:nvPr/>
        </p:nvSpPr>
        <p:spPr>
          <a:xfrm>
            <a:off x="609600" y="1600206"/>
            <a:ext cx="10972800" cy="4525963"/>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ctr">
              <a:buFont typeface="Arial" panose="020B0604020202020204" pitchFamily="34" charset="0"/>
              <a:buChar char="•"/>
            </a:pPr>
            <a:r>
              <a:rPr lang="en-US" sz="2800" dirty="0"/>
              <a:t>IDM are sometimes asymptomatic despite having blood glucose concentration less than 30mg\dl.</a:t>
            </a:r>
          </a:p>
          <a:p>
            <a:pPr marL="457200" indent="-457200" algn="ctr">
              <a:buFont typeface="Arial" panose="020B0604020202020204" pitchFamily="34" charset="0"/>
              <a:buChar char="•"/>
            </a:pPr>
            <a:endParaRPr lang="en-US" sz="2800" dirty="0"/>
          </a:p>
          <a:p>
            <a:pPr marL="457200" indent="-457200" algn="ctr">
              <a:buFont typeface="Arial" panose="020B0604020202020204" pitchFamily="34" charset="0"/>
              <a:buChar char="•"/>
            </a:pPr>
            <a:r>
              <a:rPr lang="en-US" sz="2800" dirty="0"/>
              <a:t>Because hypoglycemia ,even in the absence of symptoms, may cause brain damage and lead to long-term neurologic impairment</a:t>
            </a:r>
            <a:r>
              <a:rPr lang="en-US" sz="2800" b="1" dirty="0"/>
              <a:t>, </a:t>
            </a:r>
            <a:r>
              <a:rPr lang="en-US" sz="2800" b="1" dirty="0">
                <a:highlight>
                  <a:srgbClr val="FFFF00"/>
                </a:highlight>
              </a:rPr>
              <a:t>it is recommended that blood glucose concentration be maintained above 40mg\dl for all IDM.</a:t>
            </a:r>
            <a:endParaRPr lang="ar-JO" sz="2800" b="1" dirty="0">
              <a:highlight>
                <a:srgbClr val="FFFF00"/>
              </a:highlight>
            </a:endParaRPr>
          </a:p>
        </p:txBody>
      </p:sp>
    </p:spTree>
    <p:extLst>
      <p:ext uri="{BB962C8B-B14F-4D97-AF65-F5344CB8AC3E}">
        <p14:creationId xmlns:p14="http://schemas.microsoft.com/office/powerpoint/2010/main" val="109717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CA41B-B8DD-41C3-D875-A882FB15FBD2}"/>
              </a:ext>
            </a:extLst>
          </p:cNvPr>
          <p:cNvSpPr txBox="1"/>
          <p:nvPr/>
        </p:nvSpPr>
        <p:spPr>
          <a:xfrm>
            <a:off x="270933" y="707427"/>
            <a:ext cx="8422661" cy="1934172"/>
          </a:xfrm>
          <a:prstGeom prst="rect">
            <a:avLst/>
          </a:prstGeom>
        </p:spPr>
        <p:txBody>
          <a:bodyPr vert="horz" lIns="91440" tIns="45720" rIns="91440" bIns="45720" rtlCol="0" anchor="t">
            <a:normAutofit fontScale="85000" lnSpcReduction="20000"/>
          </a:bodyPr>
          <a:lstStyle/>
          <a:p>
            <a:pPr>
              <a:spcBef>
                <a:spcPct val="0"/>
              </a:spcBef>
              <a:spcAft>
                <a:spcPts val="600"/>
              </a:spcAft>
            </a:pPr>
            <a:r>
              <a:rPr lang="en-US" sz="5400" b="1" dirty="0"/>
              <a:t>HYPOCALCEMIA AND HYPOMAGNESEMIA :</a:t>
            </a:r>
            <a:br>
              <a:rPr lang="en-US" sz="5400" b="1" dirty="0">
                <a:solidFill>
                  <a:srgbClr val="7030A0"/>
                </a:solidFill>
              </a:rPr>
            </a:br>
            <a:r>
              <a:rPr lang="en-US" sz="5400" dirty="0"/>
              <a:t>:  </a:t>
            </a:r>
            <a:endParaRPr lang="en-US" sz="5400" b="1" dirty="0">
              <a:latin typeface="+mj-lt"/>
              <a:ea typeface="+mj-ea"/>
              <a:cs typeface="+mj-cs"/>
            </a:endParaRPr>
          </a:p>
        </p:txBody>
      </p:sp>
      <p:sp>
        <p:nvSpPr>
          <p:cNvPr id="4" name="Content Placeholder 2">
            <a:extLst>
              <a:ext uri="{FF2B5EF4-FFF2-40B4-BE49-F238E27FC236}">
                <a16:creationId xmlns:a16="http://schemas.microsoft.com/office/drawing/2014/main" id="{1C4563A0-0A5C-411E-EB19-CB9433AA6369}"/>
              </a:ext>
            </a:extLst>
          </p:cNvPr>
          <p:cNvSpPr txBox="1">
            <a:spLocks/>
          </p:cNvSpPr>
          <p:nvPr/>
        </p:nvSpPr>
        <p:spPr>
          <a:xfrm>
            <a:off x="372533" y="1975556"/>
            <a:ext cx="11435645" cy="465747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err="1"/>
              <a:t>Hypocalcemia</a:t>
            </a:r>
            <a:r>
              <a:rPr lang="en-GB" dirty="0"/>
              <a:t> occurs in 10 to 20% of IDM during the neonatal period , usually is associated with hyperphosphatemia and sometimes with hypomagnesemia.</a:t>
            </a:r>
          </a:p>
          <a:p>
            <a:endParaRPr lang="en-GB" dirty="0"/>
          </a:p>
          <a:p>
            <a:pPr marL="342900" indent="-342900">
              <a:buFont typeface="Arial" panose="020B0604020202020204" pitchFamily="34" charset="0"/>
              <a:buChar char="•"/>
            </a:pPr>
            <a:r>
              <a:rPr lang="en-GB" dirty="0" err="1"/>
              <a:t>hypocalcemia</a:t>
            </a:r>
            <a:r>
              <a:rPr lang="en-GB" dirty="0"/>
              <a:t> can be defined by </a:t>
            </a:r>
            <a:r>
              <a:rPr lang="en-GB" b="1" dirty="0">
                <a:solidFill>
                  <a:srgbClr val="C00000"/>
                </a:solidFill>
              </a:rPr>
              <a:t>plasma calcium concentration below 2 mmol/L or ionized calcium concentration below 1.1 mmol/L</a:t>
            </a:r>
            <a:r>
              <a:rPr lang="en-GB" dirty="0"/>
              <a:t>, regardless of GA or BW</a:t>
            </a:r>
          </a:p>
          <a:p>
            <a:pPr marL="342900" indent="-342900">
              <a:buFont typeface="Arial" panose="020B0604020202020204" pitchFamily="34" charset="0"/>
              <a:buChar char="•"/>
            </a:pPr>
            <a:r>
              <a:rPr lang="en-GB" dirty="0"/>
              <a:t> Transient neonatal </a:t>
            </a:r>
            <a:r>
              <a:rPr lang="en-GB" dirty="0" err="1"/>
              <a:t>hypocalcemia</a:t>
            </a:r>
            <a:r>
              <a:rPr lang="en-GB" dirty="0"/>
              <a:t> has been mainly reported in neonates of pregestational insulin dependent- diabetic mothers </a:t>
            </a:r>
            <a:r>
              <a:rPr lang="en-GB" b="1" dirty="0"/>
              <a:t>and may be partly related to maternal hypomagnesemia and subsequent </a:t>
            </a:r>
            <a:r>
              <a:rPr lang="en-GB" b="1" dirty="0" err="1"/>
              <a:t>fetal</a:t>
            </a:r>
            <a:r>
              <a:rPr lang="en-GB" b="1" dirty="0"/>
              <a:t> hypomagnesemia</a:t>
            </a:r>
          </a:p>
          <a:p>
            <a:pPr marL="342900" indent="-342900">
              <a:buFont typeface="Arial" panose="020B0604020202020204" pitchFamily="34" charset="0"/>
              <a:buChar char="•"/>
            </a:pPr>
            <a:r>
              <a:rPr lang="en-GB" b="1" dirty="0">
                <a:solidFill>
                  <a:srgbClr val="C00000"/>
                </a:solidFill>
              </a:rPr>
              <a:t>The mechanism is still unclear </a:t>
            </a:r>
            <a:r>
              <a:rPr lang="en-GB" dirty="0"/>
              <a:t>but seems to involve an abnormal calcium phosphorus metabolism during pregnancy with a decrease in calcium and vitamin D concentrations especially during the third trimester</a:t>
            </a:r>
          </a:p>
          <a:p>
            <a:pPr>
              <a:lnSpc>
                <a:spcPct val="100000"/>
              </a:lnSpc>
            </a:pPr>
            <a:endParaRPr lang="en-US" dirty="0"/>
          </a:p>
        </p:txBody>
      </p:sp>
    </p:spTree>
    <p:extLst>
      <p:ext uri="{BB962C8B-B14F-4D97-AF65-F5344CB8AC3E}">
        <p14:creationId xmlns:p14="http://schemas.microsoft.com/office/powerpoint/2010/main" val="1366692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EC7A69-B89C-4945-8CD2-B04D1A97E6E7}"/>
              </a:ext>
            </a:extLst>
          </p:cNvPr>
          <p:cNvSpPr/>
          <p:nvPr/>
        </p:nvSpPr>
        <p:spPr>
          <a:xfrm>
            <a:off x="677334" y="1166842"/>
            <a:ext cx="11288888" cy="4401205"/>
          </a:xfrm>
          <a:prstGeom prst="rect">
            <a:avLst/>
          </a:prstGeom>
        </p:spPr>
        <p:txBody>
          <a:bodyPr wrap="square">
            <a:spAutoFit/>
          </a:bodyPr>
          <a:lstStyle/>
          <a:p>
            <a:pPr marL="457200" indent="-457200">
              <a:buFont typeface="Arial" panose="020B0604020202020204" pitchFamily="34" charset="0"/>
              <a:buChar char="•"/>
            </a:pPr>
            <a:r>
              <a:rPr lang="en-GB" sz="2800" dirty="0"/>
              <a:t>Plasma </a:t>
            </a:r>
            <a:r>
              <a:rPr lang="en-GB" sz="2800" dirty="0">
                <a:solidFill>
                  <a:srgbClr val="C00000"/>
                </a:solidFill>
              </a:rPr>
              <a:t>parathormone concentration</a:t>
            </a:r>
            <a:r>
              <a:rPr lang="en-GB" sz="2800" dirty="0"/>
              <a:t> in IDM have been reported to be less than in infants of normal mothers during the first 4 days after birth , this may result from hypomagnesemia , which limits parathormone secretion even in the presence of </a:t>
            </a:r>
            <a:r>
              <a:rPr lang="en-GB" sz="2800" dirty="0" err="1"/>
              <a:t>hypocalcemia</a:t>
            </a:r>
            <a:r>
              <a:rPr lang="en-GB" sz="2800" dirty="0"/>
              <a:t>.</a:t>
            </a:r>
          </a:p>
          <a:p>
            <a:endParaRPr lang="en-GB" sz="2800" dirty="0"/>
          </a:p>
          <a:p>
            <a:pPr marL="457200" indent="-457200">
              <a:buFont typeface="Arial" panose="020B0604020202020204" pitchFamily="34" charset="0"/>
              <a:buChar char="•"/>
            </a:pPr>
            <a:r>
              <a:rPr lang="en-GB" sz="2800" dirty="0" err="1">
                <a:highlight>
                  <a:srgbClr val="FFFF00"/>
                </a:highlight>
              </a:rPr>
              <a:t>Hypocalcemia</a:t>
            </a:r>
            <a:r>
              <a:rPr lang="en-GB" sz="2800" dirty="0">
                <a:highlight>
                  <a:srgbClr val="FFFF00"/>
                </a:highlight>
              </a:rPr>
              <a:t> in neonates can manifest as:</a:t>
            </a:r>
          </a:p>
          <a:p>
            <a:r>
              <a:rPr lang="en-GB" sz="2800" dirty="0"/>
              <a:t> -  irritability</a:t>
            </a:r>
          </a:p>
          <a:p>
            <a:r>
              <a:rPr lang="en-GB" sz="2800" dirty="0"/>
              <a:t> - jitteriness, </a:t>
            </a:r>
          </a:p>
          <a:p>
            <a:r>
              <a:rPr lang="en-GB" sz="2800" dirty="0"/>
              <a:t> -  clonus or seizures</a:t>
            </a:r>
          </a:p>
          <a:p>
            <a:r>
              <a:rPr lang="en-GB" sz="2800" dirty="0"/>
              <a:t> - Electrocardiography may show prolonged QT interval.</a:t>
            </a:r>
          </a:p>
        </p:txBody>
      </p:sp>
    </p:spTree>
    <p:extLst>
      <p:ext uri="{BB962C8B-B14F-4D97-AF65-F5344CB8AC3E}">
        <p14:creationId xmlns:p14="http://schemas.microsoft.com/office/powerpoint/2010/main" val="1191170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CA41B-B8DD-41C3-D875-A882FB15FBD2}"/>
              </a:ext>
            </a:extLst>
          </p:cNvPr>
          <p:cNvSpPr txBox="1"/>
          <p:nvPr/>
        </p:nvSpPr>
        <p:spPr>
          <a:xfrm>
            <a:off x="259644" y="786450"/>
            <a:ext cx="7642577" cy="1934172"/>
          </a:xfrm>
          <a:prstGeom prst="rect">
            <a:avLst/>
          </a:prstGeom>
        </p:spPr>
        <p:txBody>
          <a:bodyPr vert="horz" lIns="91440" tIns="45720" rIns="91440" bIns="45720" rtlCol="0" anchor="t">
            <a:normAutofit/>
          </a:bodyPr>
          <a:lstStyle/>
          <a:p>
            <a:pPr>
              <a:spcBef>
                <a:spcPct val="0"/>
              </a:spcBef>
              <a:spcAft>
                <a:spcPts val="600"/>
              </a:spcAft>
            </a:pPr>
            <a:r>
              <a:rPr lang="en-US" sz="5400" b="1" dirty="0">
                <a:latin typeface="Arial" panose="020B0604020202020204" pitchFamily="34" charset="0"/>
                <a:ea typeface="Times New Roman" panose="02020603050405020304" pitchFamily="18" charset="0"/>
                <a:cs typeface="Arial" panose="020B0604020202020204" pitchFamily="34" charset="0"/>
              </a:rPr>
              <a:t>Pulmonary disease </a:t>
            </a:r>
            <a:r>
              <a:rPr lang="en-US" sz="5400" dirty="0"/>
              <a:t>:</a:t>
            </a:r>
            <a:endParaRPr lang="en-US" sz="5400" b="1" dirty="0">
              <a:latin typeface="+mj-lt"/>
              <a:ea typeface="+mj-ea"/>
              <a:cs typeface="+mj-cs"/>
            </a:endParaRPr>
          </a:p>
        </p:txBody>
      </p:sp>
      <p:sp>
        <p:nvSpPr>
          <p:cNvPr id="4" name="Content Placeholder 2">
            <a:extLst>
              <a:ext uri="{FF2B5EF4-FFF2-40B4-BE49-F238E27FC236}">
                <a16:creationId xmlns:a16="http://schemas.microsoft.com/office/drawing/2014/main" id="{1C4563A0-0A5C-411E-EB19-CB9433AA6369}"/>
              </a:ext>
            </a:extLst>
          </p:cNvPr>
          <p:cNvSpPr txBox="1">
            <a:spLocks/>
          </p:cNvSpPr>
          <p:nvPr/>
        </p:nvSpPr>
        <p:spPr>
          <a:xfrm>
            <a:off x="372533" y="2291645"/>
            <a:ext cx="8511823" cy="43413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p>
        </p:txBody>
      </p:sp>
      <p:sp>
        <p:nvSpPr>
          <p:cNvPr id="6" name="Content Placeholder 2">
            <a:extLst>
              <a:ext uri="{FF2B5EF4-FFF2-40B4-BE49-F238E27FC236}">
                <a16:creationId xmlns:a16="http://schemas.microsoft.com/office/drawing/2014/main" id="{50786FD4-8645-EF47-BE0C-4519B0EEE774}"/>
              </a:ext>
            </a:extLst>
          </p:cNvPr>
          <p:cNvSpPr txBox="1">
            <a:spLocks/>
          </p:cNvSpPr>
          <p:nvPr/>
        </p:nvSpPr>
        <p:spPr>
          <a:xfrm>
            <a:off x="372534" y="2291645"/>
            <a:ext cx="8511822" cy="4341384"/>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b="1" i="1" u="sng" dirty="0">
                <a:solidFill>
                  <a:srgbClr val="FF0000"/>
                </a:solidFill>
                <a:latin typeface="Arial" panose="020B0604020202020204" pitchFamily="34" charset="0"/>
                <a:ea typeface="Times New Roman" panose="02020603050405020304" pitchFamily="18" charset="0"/>
                <a:cs typeface="Arial" panose="020B0604020202020204" pitchFamily="34" charset="0"/>
              </a:rPr>
              <a:t>It’s a big and Major problem</a:t>
            </a:r>
          </a:p>
          <a:p>
            <a:r>
              <a:rPr lang="en-US" sz="2800" dirty="0">
                <a:solidFill>
                  <a:srgbClr val="2A2A2A"/>
                </a:solidFill>
                <a:latin typeface="Arial" panose="020B0604020202020204" pitchFamily="34" charset="0"/>
                <a:ea typeface="Times New Roman" panose="02020603050405020304" pitchFamily="18" charset="0"/>
                <a:cs typeface="Arial" panose="020B0604020202020204" pitchFamily="34" charset="0"/>
              </a:rPr>
              <a:t>These infants are at an increased risk of neonatal </a:t>
            </a:r>
            <a:r>
              <a:rPr lang="en-US"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respiratory distress </a:t>
            </a:r>
            <a:r>
              <a:rPr lang="en-US" sz="2800" dirty="0">
                <a:solidFill>
                  <a:srgbClr val="2A2A2A"/>
                </a:solidFill>
                <a:latin typeface="Arial" panose="020B0604020202020204" pitchFamily="34" charset="0"/>
                <a:ea typeface="Times New Roman" panose="02020603050405020304" pitchFamily="18" charset="0"/>
                <a:cs typeface="Arial" panose="020B0604020202020204" pitchFamily="34" charset="0"/>
              </a:rPr>
              <a:t>and may present within the first few hours after birth with tachypnea, nasal flaring, intercostal retractions, and hypoxia and </a:t>
            </a:r>
            <a:r>
              <a:rPr lang="en-US"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its due to inhibition of surfactant by the insulin, so  the function and the concentration of the surfactant will be effected. </a:t>
            </a:r>
          </a:p>
          <a:p>
            <a:pPr marL="457200" indent="-457200" algn="ctr">
              <a:buFont typeface="Arial" panose="020B0604020202020204" pitchFamily="34" charset="0"/>
              <a:buChar char="•"/>
            </a:pPr>
            <a:endParaRPr lang="en-US" sz="2800" b="1" u="sng"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6" descr="ÙØªÙØ¬Ø© Ø¨Ø­Ø« Ø§ÙØµÙØ± Ø¹Ù âªlungsâ¬â">
            <a:extLst>
              <a:ext uri="{FF2B5EF4-FFF2-40B4-BE49-F238E27FC236}">
                <a16:creationId xmlns:a16="http://schemas.microsoft.com/office/drawing/2014/main" id="{0FE56E0C-F27D-1D40-8706-E7F0E283A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328"/>
          <a:stretch/>
        </p:blipFill>
        <p:spPr bwMode="auto">
          <a:xfrm>
            <a:off x="9177868" y="287867"/>
            <a:ext cx="2524980" cy="365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62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8DE3D409-C099-5E49-A36B-EAE0A4F8CC5D}"/>
              </a:ext>
            </a:extLst>
          </p:cNvPr>
          <p:cNvSpPr txBox="1">
            <a:spLocks/>
          </p:cNvSpPr>
          <p:nvPr/>
        </p:nvSpPr>
        <p:spPr>
          <a:xfrm>
            <a:off x="609600" y="843851"/>
            <a:ext cx="10972800" cy="4525963"/>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sz="3600" b="1" dirty="0"/>
              <a:t>In cultured fetal lung tissue, insulin blocks the development of enzymes necessary for the synthesis of lecithin, a principal ingredients of surfactant. </a:t>
            </a:r>
          </a:p>
          <a:p>
            <a:endParaRPr lang="en-US" sz="3600" b="1" dirty="0"/>
          </a:p>
          <a:p>
            <a:pPr algn="ctr"/>
            <a:r>
              <a:rPr lang="en-US" sz="3200" dirty="0">
                <a:solidFill>
                  <a:srgbClr val="2A2A2A"/>
                </a:solidFill>
                <a:latin typeface="Arial" panose="020B0604020202020204" pitchFamily="34" charset="0"/>
                <a:ea typeface="Times New Roman" panose="02020603050405020304" pitchFamily="18" charset="0"/>
                <a:cs typeface="Arial" panose="020B0604020202020204" pitchFamily="34" charset="0"/>
              </a:rPr>
              <a:t>Asphyxia and meconium aspiration may end with pneumonia and RDS (the meconium itself can inhibit the synthesis and can effect the function of surfactant )</a:t>
            </a:r>
            <a:endParaRPr lang="en-GB" sz="3200" dirty="0"/>
          </a:p>
          <a:p>
            <a:endParaRPr lang="ar-JO" sz="3600" b="1" dirty="0"/>
          </a:p>
        </p:txBody>
      </p:sp>
    </p:spTree>
    <p:extLst>
      <p:ext uri="{BB962C8B-B14F-4D97-AF65-F5344CB8AC3E}">
        <p14:creationId xmlns:p14="http://schemas.microsoft.com/office/powerpoint/2010/main" val="1018099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4BFD-4CCF-9C48-BFB6-92A12256CAB2}"/>
              </a:ext>
            </a:extLst>
          </p:cNvPr>
          <p:cNvSpPr txBox="1">
            <a:spLocks/>
          </p:cNvSpPr>
          <p:nvPr/>
        </p:nvSpPr>
        <p:spPr>
          <a:xfrm>
            <a:off x="2692400" y="1871941"/>
            <a:ext cx="6815669" cy="2700059"/>
          </a:xfrm>
          <a:prstGeom prst="rect">
            <a:avLst/>
          </a:prstGeom>
        </p:spPr>
        <p:style>
          <a:lnRef idx="3">
            <a:schemeClr val="lt1"/>
          </a:lnRef>
          <a:fillRef idx="1">
            <a:schemeClr val="accent1"/>
          </a:fillRef>
          <a:effectRef idx="1">
            <a:schemeClr val="accent1"/>
          </a:effectRef>
          <a:fontRef idx="minor">
            <a:schemeClr val="lt1"/>
          </a:fontRef>
        </p:style>
        <p:txBody>
          <a:bodyPr>
            <a:normAutofit fontScale="90000" lnSpcReduction="1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r>
              <a:rPr lang="en-US" sz="6500" dirty="0">
                <a:latin typeface="Aharoni" panose="02010803020104030203" pitchFamily="2" charset="-79"/>
                <a:cs typeface="Aharoni" panose="02010803020104030203" pitchFamily="2" charset="-79"/>
              </a:rPr>
              <a:t>Cardiac, neural and other complication</a:t>
            </a:r>
          </a:p>
        </p:txBody>
      </p:sp>
    </p:spTree>
    <p:extLst>
      <p:ext uri="{BB962C8B-B14F-4D97-AF65-F5344CB8AC3E}">
        <p14:creationId xmlns:p14="http://schemas.microsoft.com/office/powerpoint/2010/main" val="214901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9AEF5E-619E-6EEC-BCF4-D654D9916131}"/>
              </a:ext>
            </a:extLst>
          </p:cNvPr>
          <p:cNvSpPr txBox="1"/>
          <p:nvPr/>
        </p:nvSpPr>
        <p:spPr>
          <a:xfrm>
            <a:off x="570156" y="860612"/>
            <a:ext cx="4498091" cy="923330"/>
          </a:xfrm>
          <a:prstGeom prst="rect">
            <a:avLst/>
          </a:prstGeom>
          <a:noFill/>
        </p:spPr>
        <p:txBody>
          <a:bodyPr wrap="none" rtlCol="0">
            <a:spAutoFit/>
          </a:bodyPr>
          <a:lstStyle/>
          <a:p>
            <a:pPr>
              <a:spcBef>
                <a:spcPct val="0"/>
              </a:spcBef>
            </a:pPr>
            <a:r>
              <a:rPr lang="en-JO" sz="5400" b="1" dirty="0">
                <a:latin typeface="+mj-lt"/>
                <a:ea typeface="+mj-ea"/>
                <a:cs typeface="+mj-cs"/>
              </a:rPr>
              <a:t>Introduction :</a:t>
            </a:r>
          </a:p>
        </p:txBody>
      </p:sp>
      <p:sp>
        <p:nvSpPr>
          <p:cNvPr id="4" name="TextBox 3">
            <a:extLst>
              <a:ext uri="{FF2B5EF4-FFF2-40B4-BE49-F238E27FC236}">
                <a16:creationId xmlns:a16="http://schemas.microsoft.com/office/drawing/2014/main" id="{7C2D177F-2D16-7AAB-796F-7AF02BF498F8}"/>
              </a:ext>
            </a:extLst>
          </p:cNvPr>
          <p:cNvSpPr txBox="1"/>
          <p:nvPr/>
        </p:nvSpPr>
        <p:spPr>
          <a:xfrm>
            <a:off x="200811" y="1783942"/>
            <a:ext cx="11664874" cy="4832092"/>
          </a:xfrm>
          <a:prstGeom prst="rect">
            <a:avLst/>
          </a:prstGeom>
          <a:noFill/>
        </p:spPr>
        <p:txBody>
          <a:bodyPr wrap="square" rtlCol="0">
            <a:spAutoFit/>
          </a:bodyPr>
          <a:lstStyle/>
          <a:p>
            <a:pPr>
              <a:buFont typeface="Arial" panose="020B0604020202020204" pitchFamily="34" charset="0"/>
              <a:buChar char="•"/>
            </a:pPr>
            <a:r>
              <a:rPr lang="en-US" sz="2800" dirty="0">
                <a:effectLst/>
                <a:latin typeface="Calibri" panose="020F0502020204030204" pitchFamily="34" charset="0"/>
              </a:rPr>
              <a:t>−  The fetal and neonatal mortality and morbidity rates due to diabetes whom affects the mother were as high as 60-65 %. </a:t>
            </a:r>
          </a:p>
          <a:p>
            <a:pPr>
              <a:buFont typeface="Arial" panose="020B0604020202020204" pitchFamily="34" charset="0"/>
              <a:buChar char="•"/>
            </a:pPr>
            <a:endParaRPr lang="en-US" sz="2800" dirty="0">
              <a:effectLst/>
            </a:endParaRPr>
          </a:p>
          <a:p>
            <a:pPr>
              <a:buFont typeface="Arial" panose="020B0604020202020204" pitchFamily="34" charset="0"/>
              <a:buChar char="•"/>
            </a:pPr>
            <a:r>
              <a:rPr lang="en-US" sz="2800" dirty="0">
                <a:effectLst/>
                <a:latin typeface="Calibri" panose="020F0502020204030204" pitchFamily="34" charset="0"/>
              </a:rPr>
              <a:t>−  but nowadays with the development of specialized maternal, fetal, and neonatal care for women with diabetes and their offspring by (Careful diet management, blood glucose monitoring, and insulin therapy can help keep a mother's blood glucose levels at normal levels and decrease many of the risks to her baby). </a:t>
            </a:r>
          </a:p>
          <a:p>
            <a:pPr>
              <a:buFont typeface="Arial" panose="020B0604020202020204" pitchFamily="34" charset="0"/>
              <a:buChar char="•"/>
            </a:pPr>
            <a:endParaRPr lang="en-US" sz="2800" dirty="0">
              <a:effectLst/>
            </a:endParaRPr>
          </a:p>
          <a:p>
            <a:pPr>
              <a:buFont typeface="Arial" panose="020B0604020202020204" pitchFamily="34" charset="0"/>
              <a:buChar char="•"/>
            </a:pPr>
            <a:r>
              <a:rPr lang="en-US" sz="2800" dirty="0">
                <a:solidFill>
                  <a:srgbClr val="FF0000"/>
                </a:solidFill>
                <a:effectLst/>
                <a:latin typeface="Calibri" panose="020F0502020204030204" pitchFamily="34" charset="0"/>
              </a:rPr>
              <a:t>−  rates decreased by 30 folds. </a:t>
            </a:r>
            <a:endParaRPr lang="en-US" sz="2800" dirty="0">
              <a:solidFill>
                <a:srgbClr val="FF0000"/>
              </a:solidFill>
              <a:effectLst/>
            </a:endParaRPr>
          </a:p>
          <a:p>
            <a:endParaRPr lang="en-JO" sz="2800" dirty="0"/>
          </a:p>
        </p:txBody>
      </p:sp>
    </p:spTree>
    <p:extLst>
      <p:ext uri="{BB962C8B-B14F-4D97-AF65-F5344CB8AC3E}">
        <p14:creationId xmlns:p14="http://schemas.microsoft.com/office/powerpoint/2010/main" val="861292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1BEB02E4-7712-3F4E-8164-F139F65A5B9E}"/>
              </a:ext>
            </a:extLst>
          </p:cNvPr>
          <p:cNvGraphicFramePr>
            <a:graphicFrameLocks/>
          </p:cNvGraphicFramePr>
          <p:nvPr>
            <p:extLst>
              <p:ext uri="{D42A27DB-BD31-4B8C-83A1-F6EECF244321}">
                <p14:modId xmlns:p14="http://schemas.microsoft.com/office/powerpoint/2010/main" val="2523856819"/>
              </p:ext>
            </p:extLst>
          </p:nvPr>
        </p:nvGraphicFramePr>
        <p:xfrm>
          <a:off x="1388534" y="891821"/>
          <a:ext cx="9911644" cy="538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977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CA41B-B8DD-41C3-D875-A882FB15FBD2}"/>
              </a:ext>
            </a:extLst>
          </p:cNvPr>
          <p:cNvSpPr txBox="1"/>
          <p:nvPr/>
        </p:nvSpPr>
        <p:spPr>
          <a:xfrm>
            <a:off x="259644" y="786450"/>
            <a:ext cx="8624712" cy="1934172"/>
          </a:xfrm>
          <a:prstGeom prst="rect">
            <a:avLst/>
          </a:prstGeom>
        </p:spPr>
        <p:txBody>
          <a:bodyPr vert="horz" lIns="91440" tIns="45720" rIns="91440" bIns="45720" rtlCol="0" anchor="t">
            <a:normAutofit/>
          </a:bodyPr>
          <a:lstStyle/>
          <a:p>
            <a:pPr>
              <a:spcBef>
                <a:spcPct val="0"/>
              </a:spcBef>
              <a:spcAft>
                <a:spcPts val="600"/>
              </a:spcAft>
            </a:pPr>
            <a:r>
              <a:rPr lang="en-US" sz="4800" b="1" dirty="0"/>
              <a:t>Cardiovascular abnormalities:</a:t>
            </a:r>
            <a:endParaRPr lang="en-US" sz="4800" b="1" dirty="0">
              <a:latin typeface="+mj-lt"/>
              <a:ea typeface="+mj-ea"/>
              <a:cs typeface="+mj-cs"/>
            </a:endParaRPr>
          </a:p>
        </p:txBody>
      </p:sp>
      <p:sp>
        <p:nvSpPr>
          <p:cNvPr id="4" name="Content Placeholder 2">
            <a:extLst>
              <a:ext uri="{FF2B5EF4-FFF2-40B4-BE49-F238E27FC236}">
                <a16:creationId xmlns:a16="http://schemas.microsoft.com/office/drawing/2014/main" id="{1C4563A0-0A5C-411E-EB19-CB9433AA6369}"/>
              </a:ext>
            </a:extLst>
          </p:cNvPr>
          <p:cNvSpPr txBox="1">
            <a:spLocks/>
          </p:cNvSpPr>
          <p:nvPr/>
        </p:nvSpPr>
        <p:spPr>
          <a:xfrm>
            <a:off x="372533" y="2291645"/>
            <a:ext cx="8511823" cy="43413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Arial" panose="020B0604020202020204" pitchFamily="34" charset="0"/>
              <a:buChar char="•"/>
            </a:pP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Cardiomyopathy with ventricular hypertrophy and outflow tract obstruction </a:t>
            </a:r>
            <a:r>
              <a:rPr lang="en-US" dirty="0">
                <a:solidFill>
                  <a:srgbClr val="2A2A2A"/>
                </a:solidFill>
                <a:latin typeface="Arial" panose="020B0604020202020204" pitchFamily="34" charset="0"/>
                <a:ea typeface="Times New Roman" panose="02020603050405020304" pitchFamily="18" charset="0"/>
                <a:cs typeface="Arial" panose="020B0604020202020204" pitchFamily="34" charset="0"/>
              </a:rPr>
              <a:t>may occur in many fetuses of mothers affected by GDM.</a:t>
            </a:r>
            <a:r>
              <a:rPr lang="en-US" baseline="30000" dirty="0">
                <a:solidFill>
                  <a:srgbClr val="2A2A2A"/>
                </a:solidFill>
                <a:latin typeface="Arial" panose="020B0604020202020204" pitchFamily="34" charset="0"/>
                <a:ea typeface="Times New Roman" panose="02020603050405020304" pitchFamily="18" charset="0"/>
                <a:cs typeface="Arial" panose="020B0604020202020204" pitchFamily="34" charset="0"/>
              </a:rPr>
              <a:t>  </a:t>
            </a:r>
          </a:p>
          <a:p>
            <a:r>
              <a:rPr lang="en-US" dirty="0">
                <a:solidFill>
                  <a:srgbClr val="2A2A2A"/>
                </a:solidFill>
                <a:latin typeface="Arial" panose="020B0604020202020204" pitchFamily="34" charset="0"/>
                <a:ea typeface="Times New Roman" panose="02020603050405020304" pitchFamily="18" charset="0"/>
              </a:rPr>
              <a:t>These infants are also at an increased risk of congenital heart defects, including (most commonly) </a:t>
            </a:r>
            <a:r>
              <a:rPr lang="en-US" dirty="0">
                <a:solidFill>
                  <a:schemeClr val="tx1">
                    <a:lumMod val="85000"/>
                    <a:lumOff val="15000"/>
                  </a:schemeClr>
                </a:solidFill>
                <a:latin typeface="Arial" panose="020B0604020202020204" pitchFamily="34" charset="0"/>
                <a:ea typeface="Times New Roman" panose="02020603050405020304" pitchFamily="18" charset="0"/>
              </a:rPr>
              <a:t>ventricular septal defect (</a:t>
            </a:r>
            <a:r>
              <a:rPr lang="en-US" dirty="0">
                <a:solidFill>
                  <a:srgbClr val="FF0000"/>
                </a:solidFill>
                <a:latin typeface="Arial" panose="020B0604020202020204" pitchFamily="34" charset="0"/>
                <a:ea typeface="Times New Roman" panose="02020603050405020304" pitchFamily="18" charset="0"/>
              </a:rPr>
              <a:t>VSD) and transposition of the great arteries (TGA).</a:t>
            </a:r>
          </a:p>
          <a:p>
            <a:endParaRPr lang="en-US" dirty="0">
              <a:solidFill>
                <a:srgbClr val="FF0000"/>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US" dirty="0">
                <a:solidFill>
                  <a:srgbClr val="FF0000"/>
                </a:solidFill>
                <a:latin typeface="Arial" panose="020B0604020202020204" pitchFamily="34" charset="0"/>
              </a:rPr>
              <a:t>Single umbilical artery is </a:t>
            </a:r>
            <a:r>
              <a:rPr lang="en-US" dirty="0">
                <a:solidFill>
                  <a:prstClr val="black"/>
                </a:solidFill>
                <a:latin typeface="Arial" panose="020B0604020202020204" pitchFamily="34" charset="0"/>
              </a:rPr>
              <a:t>also seen. Neonates born with this condition are considered normal, but seeing such condition may alert us to search for other abnormalities.</a:t>
            </a:r>
            <a:r>
              <a:rPr lang="en-US" dirty="0">
                <a:solidFill>
                  <a:srgbClr val="FF0000"/>
                </a:solidFill>
                <a:latin typeface="Arial" panose="020B0604020202020204" pitchFamily="34" charset="0"/>
              </a:rPr>
              <a:t> In short, single umbilical artery has no effect on fetus development but it can be associated with other anomalies.</a:t>
            </a:r>
            <a:endParaRPr lang="en-US" dirty="0">
              <a:solidFill>
                <a:srgbClr val="FF0000"/>
              </a:solidFill>
            </a:endParaRPr>
          </a:p>
          <a:p>
            <a:endParaRPr lang="en-US" dirty="0">
              <a:solidFill>
                <a:srgbClr val="FF0000"/>
              </a:solidFill>
              <a:latin typeface="Arial" panose="020B0604020202020204" pitchFamily="34" charset="0"/>
              <a:ea typeface="Times New Roman" panose="02020603050405020304" pitchFamily="18" charset="0"/>
            </a:endParaRPr>
          </a:p>
          <a:p>
            <a:endParaRPr lang="en-US" dirty="0">
              <a:solidFill>
                <a:srgbClr val="FF0000"/>
              </a:solidFill>
              <a:latin typeface="Arial" panose="020B0604020202020204" pitchFamily="34" charset="0"/>
              <a:ea typeface="Times New Roman" panose="02020603050405020304" pitchFamily="18" charset="0"/>
            </a:endParaRPr>
          </a:p>
        </p:txBody>
      </p:sp>
      <p:sp>
        <p:nvSpPr>
          <p:cNvPr id="6" name="Content Placeholder 2">
            <a:extLst>
              <a:ext uri="{FF2B5EF4-FFF2-40B4-BE49-F238E27FC236}">
                <a16:creationId xmlns:a16="http://schemas.microsoft.com/office/drawing/2014/main" id="{50786FD4-8645-EF47-BE0C-4519B0EEE774}"/>
              </a:ext>
            </a:extLst>
          </p:cNvPr>
          <p:cNvSpPr txBox="1">
            <a:spLocks/>
          </p:cNvSpPr>
          <p:nvPr/>
        </p:nvSpPr>
        <p:spPr>
          <a:xfrm>
            <a:off x="372534" y="2291645"/>
            <a:ext cx="8511822" cy="4341384"/>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ctr">
              <a:buFont typeface="Arial" panose="020B0604020202020204" pitchFamily="34" charset="0"/>
              <a:buChar char="•"/>
            </a:pPr>
            <a:endParaRPr lang="en-US" sz="2800" b="1" u="sng"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2D95F602-5AF3-D944-AA33-A822E3888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0509" y="0"/>
            <a:ext cx="2841491" cy="3145101"/>
          </a:xfrm>
          <a:prstGeom prst="rect">
            <a:avLst/>
          </a:prstGeom>
        </p:spPr>
      </p:pic>
    </p:spTree>
    <p:extLst>
      <p:ext uri="{BB962C8B-B14F-4D97-AF65-F5344CB8AC3E}">
        <p14:creationId xmlns:p14="http://schemas.microsoft.com/office/powerpoint/2010/main" val="50042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877F8C9-0D54-0F4D-A7E4-CB263F1DF282}"/>
              </a:ext>
            </a:extLst>
          </p:cNvPr>
          <p:cNvSpPr txBox="1">
            <a:spLocks/>
          </p:cNvSpPr>
          <p:nvPr/>
        </p:nvSpPr>
        <p:spPr>
          <a:xfrm>
            <a:off x="1008946" y="1598862"/>
            <a:ext cx="10174108" cy="3318936"/>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ctr">
              <a:buFont typeface="Arial" panose="020B0604020202020204" pitchFamily="34" charset="0"/>
              <a:buChar char="•"/>
            </a:pPr>
            <a:r>
              <a:rPr lang="en-US" sz="2800" dirty="0"/>
              <a:t>The majority of these infants are asymptomatic , and the thickening is detected only by an ECG or echocardiogram. </a:t>
            </a:r>
          </a:p>
          <a:p>
            <a:pPr marL="457200" indent="-457200" algn="ctr">
              <a:buFont typeface="Arial" panose="020B0604020202020204" pitchFamily="34" charset="0"/>
              <a:buChar char="•"/>
            </a:pPr>
            <a:endParaRPr lang="en-US" sz="2800" dirty="0"/>
          </a:p>
          <a:p>
            <a:pPr marL="457200" indent="-457200" algn="ctr">
              <a:buFont typeface="Arial" panose="020B0604020202020204" pitchFamily="34" charset="0"/>
              <a:buChar char="•"/>
            </a:pPr>
            <a:r>
              <a:rPr lang="en-US" sz="2800" dirty="0"/>
              <a:t>An ejection systolic murmur is heard at the mid-to upper left sternal border .</a:t>
            </a:r>
          </a:p>
          <a:p>
            <a:pPr marL="457200" indent="-457200" algn="ctr">
              <a:buFont typeface="Arial" panose="020B0604020202020204" pitchFamily="34" charset="0"/>
              <a:buChar char="•"/>
            </a:pPr>
            <a:endParaRPr lang="en-US" sz="2800" dirty="0"/>
          </a:p>
          <a:p>
            <a:pPr marL="457200" indent="-457200" algn="ctr">
              <a:buFont typeface="Arial" panose="020B0604020202020204" pitchFamily="34" charset="0"/>
              <a:buChar char="•"/>
            </a:pPr>
            <a:r>
              <a:rPr lang="en-US" sz="2800" dirty="0"/>
              <a:t>May lead to left ventricular failure in the first few days after birth.</a:t>
            </a:r>
            <a:endParaRPr lang="ar-JO" sz="2800" dirty="0"/>
          </a:p>
        </p:txBody>
      </p:sp>
    </p:spTree>
    <p:extLst>
      <p:ext uri="{BB962C8B-B14F-4D97-AF65-F5344CB8AC3E}">
        <p14:creationId xmlns:p14="http://schemas.microsoft.com/office/powerpoint/2010/main" val="541092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CA41B-B8DD-41C3-D875-A882FB15FBD2}"/>
              </a:ext>
            </a:extLst>
          </p:cNvPr>
          <p:cNvSpPr txBox="1"/>
          <p:nvPr/>
        </p:nvSpPr>
        <p:spPr>
          <a:xfrm>
            <a:off x="259644" y="786450"/>
            <a:ext cx="8624712" cy="1934172"/>
          </a:xfrm>
          <a:prstGeom prst="rect">
            <a:avLst/>
          </a:prstGeom>
        </p:spPr>
        <p:txBody>
          <a:bodyPr vert="horz" lIns="91440" tIns="45720" rIns="91440" bIns="45720" rtlCol="0" anchor="t">
            <a:normAutofit/>
          </a:bodyPr>
          <a:lstStyle/>
          <a:p>
            <a:pPr>
              <a:spcBef>
                <a:spcPct val="0"/>
              </a:spcBef>
              <a:spcAft>
                <a:spcPts val="600"/>
              </a:spcAft>
            </a:pPr>
            <a:r>
              <a:rPr lang="en-US" sz="4800" b="1" dirty="0"/>
              <a:t>Neurological defects :</a:t>
            </a:r>
            <a:endParaRPr lang="en-US" sz="4800" b="1" dirty="0">
              <a:latin typeface="+mj-lt"/>
              <a:ea typeface="+mj-ea"/>
              <a:cs typeface="+mj-cs"/>
            </a:endParaRPr>
          </a:p>
        </p:txBody>
      </p:sp>
      <p:sp>
        <p:nvSpPr>
          <p:cNvPr id="4" name="Content Placeholder 2">
            <a:extLst>
              <a:ext uri="{FF2B5EF4-FFF2-40B4-BE49-F238E27FC236}">
                <a16:creationId xmlns:a16="http://schemas.microsoft.com/office/drawing/2014/main" id="{1C4563A0-0A5C-411E-EB19-CB9433AA6369}"/>
              </a:ext>
            </a:extLst>
          </p:cNvPr>
          <p:cNvSpPr txBox="1">
            <a:spLocks/>
          </p:cNvSpPr>
          <p:nvPr/>
        </p:nvSpPr>
        <p:spPr>
          <a:xfrm>
            <a:off x="372533" y="2291645"/>
            <a:ext cx="8511823" cy="43413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t>Numerous abnormalities may be seen, but one of the most common is neural tube defects.</a:t>
            </a:r>
            <a:endParaRPr lang="en-US" sz="2400" dirty="0">
              <a:solidFill>
                <a:srgbClr val="FF0000"/>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rPr>
              <a:t>Evidence of early poor neurological maturation maybe demonstrated as poor suckling in babies.</a:t>
            </a:r>
          </a:p>
          <a:p>
            <a:pPr marL="342900" indent="-342900">
              <a:buFont typeface="Arial" panose="020B0604020202020204" pitchFamily="34" charset="0"/>
              <a:buChar char="•"/>
            </a:pPr>
            <a:r>
              <a:rPr lang="en-US" sz="2400" dirty="0">
                <a:solidFill>
                  <a:prstClr val="black"/>
                </a:solidFill>
              </a:rPr>
              <a:t>Caudal dysplasia may also be seen.</a:t>
            </a:r>
          </a:p>
          <a:p>
            <a:pPr marL="342900" indent="-342900">
              <a:buFont typeface="Arial" panose="020B0604020202020204" pitchFamily="34" charset="0"/>
              <a:buChar char="•"/>
            </a:pPr>
            <a:r>
              <a:rPr lang="en-US" sz="2400" dirty="0">
                <a:solidFill>
                  <a:srgbClr val="FF0000"/>
                </a:solidFill>
              </a:rPr>
              <a:t>Brachial plexus </a:t>
            </a:r>
            <a:r>
              <a:rPr lang="en-US" sz="2400" dirty="0">
                <a:solidFill>
                  <a:prstClr val="black"/>
                </a:solidFill>
              </a:rPr>
              <a:t>injury is seen in such neonates as they usually have </a:t>
            </a:r>
            <a:r>
              <a:rPr lang="en-US" sz="2400" dirty="0">
                <a:solidFill>
                  <a:srgbClr val="FF0000"/>
                </a:solidFill>
              </a:rPr>
              <a:t>macrosomia</a:t>
            </a:r>
            <a:r>
              <a:rPr lang="en-US" sz="2400" dirty="0">
                <a:solidFill>
                  <a:prstClr val="black"/>
                </a:solidFill>
              </a:rPr>
              <a:t>, which leads to birth injury during delivery, </a:t>
            </a:r>
            <a:r>
              <a:rPr lang="en-US" sz="2400" dirty="0" err="1">
                <a:solidFill>
                  <a:prstClr val="black"/>
                </a:solidFill>
              </a:rPr>
              <a:t>particulary</a:t>
            </a:r>
            <a:r>
              <a:rPr lang="en-US" sz="2400" dirty="0">
                <a:solidFill>
                  <a:prstClr val="black"/>
                </a:solidFill>
              </a:rPr>
              <a:t> C5 and C6 injury which is also know as </a:t>
            </a:r>
            <a:r>
              <a:rPr lang="en-US" sz="2400" dirty="0" err="1">
                <a:solidFill>
                  <a:srgbClr val="FF0000"/>
                </a:solidFill>
              </a:rPr>
              <a:t>Erb</a:t>
            </a:r>
            <a:r>
              <a:rPr lang="en-US" sz="2400" dirty="0">
                <a:solidFill>
                  <a:srgbClr val="FF0000"/>
                </a:solidFill>
              </a:rPr>
              <a:t>-Duchenne Palsy. </a:t>
            </a:r>
          </a:p>
          <a:p>
            <a:pPr marL="342900" indent="-342900">
              <a:buFont typeface="Arial" panose="020B0604020202020204" pitchFamily="34" charset="0"/>
              <a:buChar char="•"/>
            </a:pPr>
            <a:endParaRPr lang="en-US" dirty="0">
              <a:solidFill>
                <a:srgbClr val="FF0000"/>
              </a:solidFill>
              <a:latin typeface="Arial" panose="020B0604020202020204" pitchFamily="34" charset="0"/>
              <a:ea typeface="Times New Roman" panose="02020603050405020304" pitchFamily="18" charset="0"/>
            </a:endParaRPr>
          </a:p>
          <a:p>
            <a:endParaRPr lang="en-US" dirty="0">
              <a:solidFill>
                <a:srgbClr val="FF0000"/>
              </a:solidFill>
              <a:latin typeface="Arial" panose="020B0604020202020204" pitchFamily="34" charset="0"/>
              <a:ea typeface="Times New Roman" panose="02020603050405020304" pitchFamily="18" charset="0"/>
            </a:endParaRPr>
          </a:p>
        </p:txBody>
      </p:sp>
      <p:sp>
        <p:nvSpPr>
          <p:cNvPr id="6" name="Content Placeholder 2">
            <a:extLst>
              <a:ext uri="{FF2B5EF4-FFF2-40B4-BE49-F238E27FC236}">
                <a16:creationId xmlns:a16="http://schemas.microsoft.com/office/drawing/2014/main" id="{50786FD4-8645-EF47-BE0C-4519B0EEE774}"/>
              </a:ext>
            </a:extLst>
          </p:cNvPr>
          <p:cNvSpPr txBox="1">
            <a:spLocks/>
          </p:cNvSpPr>
          <p:nvPr/>
        </p:nvSpPr>
        <p:spPr>
          <a:xfrm>
            <a:off x="372534" y="2291645"/>
            <a:ext cx="8511822" cy="4341384"/>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ctr">
              <a:buFont typeface="Arial" panose="020B0604020202020204" pitchFamily="34" charset="0"/>
              <a:buChar char="•"/>
            </a:pPr>
            <a:endParaRPr lang="en-US" sz="2800" b="1" u="sng"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Content Placeholder 6" descr="A close up of a map&#10;&#10;Description generated with high confidence">
            <a:extLst>
              <a:ext uri="{FF2B5EF4-FFF2-40B4-BE49-F238E27FC236}">
                <a16:creationId xmlns:a16="http://schemas.microsoft.com/office/drawing/2014/main" id="{BF2BEB9E-E6C8-D042-BC8E-4979E8AC0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0509" y="3027643"/>
            <a:ext cx="2841491" cy="3712899"/>
          </a:xfrm>
          <a:prstGeom prst="rect">
            <a:avLst/>
          </a:prstGeom>
        </p:spPr>
      </p:pic>
      <p:pic>
        <p:nvPicPr>
          <p:cNvPr id="9" name="Picture 8">
            <a:extLst>
              <a:ext uri="{FF2B5EF4-FFF2-40B4-BE49-F238E27FC236}">
                <a16:creationId xmlns:a16="http://schemas.microsoft.com/office/drawing/2014/main" id="{A9323953-55BF-B649-952C-23922981C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508" y="0"/>
            <a:ext cx="2841492" cy="3027643"/>
          </a:xfrm>
          <a:prstGeom prst="rect">
            <a:avLst/>
          </a:prstGeom>
        </p:spPr>
      </p:pic>
    </p:spTree>
    <p:extLst>
      <p:ext uri="{BB962C8B-B14F-4D97-AF65-F5344CB8AC3E}">
        <p14:creationId xmlns:p14="http://schemas.microsoft.com/office/powerpoint/2010/main" val="3025364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25B30-1ADE-404C-9618-572F6F8B39AC}"/>
              </a:ext>
            </a:extLst>
          </p:cNvPr>
          <p:cNvSpPr txBox="1">
            <a:spLocks/>
          </p:cNvSpPr>
          <p:nvPr/>
        </p:nvSpPr>
        <p:spPr>
          <a:xfrm>
            <a:off x="1196622" y="793983"/>
            <a:ext cx="9942779" cy="1057395"/>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r>
              <a:rPr lang="en-US" sz="4800" dirty="0"/>
              <a:t>Other associated complications</a:t>
            </a:r>
          </a:p>
        </p:txBody>
      </p:sp>
      <p:sp>
        <p:nvSpPr>
          <p:cNvPr id="3" name="Rectangle 2">
            <a:extLst>
              <a:ext uri="{FF2B5EF4-FFF2-40B4-BE49-F238E27FC236}">
                <a16:creationId xmlns:a16="http://schemas.microsoft.com/office/drawing/2014/main" id="{4109B140-9159-7D46-8F09-207652500E47}"/>
              </a:ext>
            </a:extLst>
          </p:cNvPr>
          <p:cNvSpPr/>
          <p:nvPr/>
        </p:nvSpPr>
        <p:spPr>
          <a:xfrm>
            <a:off x="857955" y="2551837"/>
            <a:ext cx="10385777" cy="3108543"/>
          </a:xfrm>
          <a:prstGeom prst="rect">
            <a:avLst/>
          </a:prstGeom>
        </p:spPr>
        <p:txBody>
          <a:bodyPr wrap="square">
            <a:spAutoFit/>
          </a:bodyPr>
          <a:lstStyle/>
          <a:p>
            <a:pPr>
              <a:buFont typeface="Arial" pitchFamily="34" charset="0"/>
              <a:buChar char="•"/>
            </a:pPr>
            <a:r>
              <a:rPr lang="en-US" sz="2800" dirty="0">
                <a:highlight>
                  <a:srgbClr val="FFFF00"/>
                </a:highlight>
              </a:rPr>
              <a:t>Renal anomalies</a:t>
            </a:r>
            <a:r>
              <a:rPr lang="en-US" sz="2800" dirty="0"/>
              <a:t> include: hydronephrosis, renal agenesis or </a:t>
            </a:r>
            <a:r>
              <a:rPr lang="en-US" sz="2800" dirty="0" err="1"/>
              <a:t>uretral</a:t>
            </a:r>
            <a:r>
              <a:rPr lang="en-US" sz="2800" dirty="0"/>
              <a:t> duplication</a:t>
            </a:r>
          </a:p>
          <a:p>
            <a:pPr>
              <a:buFont typeface="Arial" pitchFamily="34" charset="0"/>
              <a:buChar char="•"/>
            </a:pPr>
            <a:endParaRPr lang="en-US" sz="2800" dirty="0"/>
          </a:p>
          <a:p>
            <a:pPr>
              <a:buFont typeface="Arial" pitchFamily="34" charset="0"/>
              <a:buChar char="•"/>
            </a:pPr>
            <a:r>
              <a:rPr lang="en-US" sz="2800" dirty="0">
                <a:highlight>
                  <a:srgbClr val="FFFF00"/>
                </a:highlight>
              </a:rPr>
              <a:t>Gastrointestinal defect</a:t>
            </a:r>
            <a:r>
              <a:rPr lang="en-US" sz="2800" dirty="0"/>
              <a:t>s maybe seen as: duodenal atresia, anorectal atresia, small left colon syndrome, etc..</a:t>
            </a:r>
          </a:p>
          <a:p>
            <a:pPr>
              <a:buFont typeface="Arial" pitchFamily="34" charset="0"/>
              <a:buChar char="•"/>
            </a:pPr>
            <a:endParaRPr lang="en-US" sz="2800" dirty="0"/>
          </a:p>
          <a:p>
            <a:pPr>
              <a:buFont typeface="Arial" pitchFamily="34" charset="0"/>
              <a:buChar char="•"/>
            </a:pPr>
            <a:r>
              <a:rPr lang="en-US" sz="2800" dirty="0">
                <a:highlight>
                  <a:srgbClr val="FFFF00"/>
                </a:highlight>
              </a:rPr>
              <a:t>Small left colon syndrome </a:t>
            </a:r>
            <a:r>
              <a:rPr lang="en-US" sz="2800" dirty="0"/>
              <a:t>will be further discussed upcoming ahead.</a:t>
            </a:r>
          </a:p>
        </p:txBody>
      </p:sp>
    </p:spTree>
    <p:extLst>
      <p:ext uri="{BB962C8B-B14F-4D97-AF65-F5344CB8AC3E}">
        <p14:creationId xmlns:p14="http://schemas.microsoft.com/office/powerpoint/2010/main" val="347419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CE0B-6EC9-494D-A2C1-5D292B7A61ED}"/>
              </a:ext>
            </a:extLst>
          </p:cNvPr>
          <p:cNvSpPr txBox="1">
            <a:spLocks/>
          </p:cNvSpPr>
          <p:nvPr/>
        </p:nvSpPr>
        <p:spPr>
          <a:xfrm>
            <a:off x="609600" y="726194"/>
            <a:ext cx="10972800" cy="1143000"/>
          </a:xfrm>
          <a:prstGeom prst="rect">
            <a:avLst/>
          </a:prstGeom>
        </p:spPr>
        <p:txBody>
          <a:bodyPr>
            <a:normAutofit fontScale="75000" lnSpcReduction="2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en-US" dirty="0"/>
              <a:t>Hematological abnormalities and hyperbilirubinemia:</a:t>
            </a:r>
          </a:p>
        </p:txBody>
      </p:sp>
      <p:sp>
        <p:nvSpPr>
          <p:cNvPr id="3" name="Content Placeholder 2">
            <a:extLst>
              <a:ext uri="{FF2B5EF4-FFF2-40B4-BE49-F238E27FC236}">
                <a16:creationId xmlns:a16="http://schemas.microsoft.com/office/drawing/2014/main" id="{8CAB0496-ACB8-6449-9DB8-9E686BF64397}"/>
              </a:ext>
            </a:extLst>
          </p:cNvPr>
          <p:cNvSpPr txBox="1">
            <a:spLocks/>
          </p:cNvSpPr>
          <p:nvPr/>
        </p:nvSpPr>
        <p:spPr>
          <a:xfrm>
            <a:off x="349955" y="1869194"/>
            <a:ext cx="11446933" cy="4525963"/>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dirty="0">
                <a:solidFill>
                  <a:srgbClr val="FF0000"/>
                </a:solidFill>
              </a:rPr>
              <a:t>Platelet abnormalities </a:t>
            </a:r>
            <a:r>
              <a:rPr lang="en-US" sz="2400" dirty="0"/>
              <a:t>was major hematological problem in neonates, in particular when complicated by the usual deficiency of Vit K in the past, which further complicated the problem. It was proved that platelet defects is due to </a:t>
            </a:r>
            <a:r>
              <a:rPr lang="en-US" sz="2400" dirty="0">
                <a:solidFill>
                  <a:srgbClr val="FF0000"/>
                </a:solidFill>
              </a:rPr>
              <a:t>thrombocytopenia</a:t>
            </a:r>
            <a:r>
              <a:rPr lang="en-US" sz="2400" dirty="0"/>
              <a:t> due to the increase in red blood cells precursors. Platelet function may also be inhibited by the fact that there is </a:t>
            </a:r>
            <a:r>
              <a:rPr lang="en-US" sz="2400" dirty="0">
                <a:solidFill>
                  <a:srgbClr val="FF0000"/>
                </a:solidFill>
              </a:rPr>
              <a:t>polycythemia</a:t>
            </a:r>
            <a:r>
              <a:rPr lang="en-US" sz="2400" dirty="0"/>
              <a:t> which interferes with normal platelet plug formation.</a:t>
            </a:r>
          </a:p>
          <a:p>
            <a:pPr>
              <a:buFont typeface="Arial" panose="020B0604020202020204" pitchFamily="34" charset="0"/>
              <a:buChar char="•"/>
            </a:pPr>
            <a:r>
              <a:rPr lang="en-US" sz="2400" dirty="0">
                <a:solidFill>
                  <a:srgbClr val="FF0000"/>
                </a:solidFill>
              </a:rPr>
              <a:t>Polycythemia</a:t>
            </a:r>
            <a:r>
              <a:rPr lang="en-US" sz="2400" dirty="0"/>
              <a:t> is seen in neonates of GDM because the body of the fetus is not receiving enough oxygen to fulfill the demands, making the body appear to be in hypoxic conditions. This drives erythropoietin up making more RBCs precursors and hence the polycythemia</a:t>
            </a:r>
          </a:p>
          <a:p>
            <a:pPr>
              <a:buFont typeface="Arial" panose="020B0604020202020204" pitchFamily="34" charset="0"/>
              <a:buChar char="•"/>
            </a:pPr>
            <a:r>
              <a:rPr lang="en-US" sz="2400" dirty="0">
                <a:solidFill>
                  <a:srgbClr val="FF0000"/>
                </a:solidFill>
              </a:rPr>
              <a:t>Hyperbilirubinemia</a:t>
            </a:r>
            <a:r>
              <a:rPr lang="en-US" sz="2400" dirty="0"/>
              <a:t> is multifactorial and is maybe due to the combined effect of immature liver, polycythemia, or the decreased RBC life span.</a:t>
            </a:r>
          </a:p>
        </p:txBody>
      </p:sp>
    </p:spTree>
    <p:extLst>
      <p:ext uri="{BB962C8B-B14F-4D97-AF65-F5344CB8AC3E}">
        <p14:creationId xmlns:p14="http://schemas.microsoft.com/office/powerpoint/2010/main" val="363744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2AE7B874-9A7E-204D-B33D-BB2064818137}"/>
              </a:ext>
            </a:extLst>
          </p:cNvPr>
          <p:cNvSpPr txBox="1">
            <a:spLocks/>
          </p:cNvSpPr>
          <p:nvPr/>
        </p:nvSpPr>
        <p:spPr>
          <a:xfrm>
            <a:off x="609600" y="1600206"/>
            <a:ext cx="10972800" cy="4525963"/>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Several factors appear to contribute in </a:t>
            </a:r>
            <a:r>
              <a:rPr lang="en-US" sz="2800" dirty="0">
                <a:highlight>
                  <a:srgbClr val="FFFF00"/>
                </a:highlight>
              </a:rPr>
              <a:t>hyper viscosity </a:t>
            </a:r>
            <a:r>
              <a:rPr lang="en-US" sz="2800" dirty="0"/>
              <a:t>: the hematocrit of umbilical cord blood at birth tend to be elevated , because of increase erythropoiesis, IDM often have enhanced placental transfusion at delivery , and elevated plasma fibrinogen concentration increase blood viscosity.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Increase incidence of </a:t>
            </a:r>
            <a:r>
              <a:rPr lang="en-US" sz="2800" dirty="0">
                <a:highlight>
                  <a:srgbClr val="FFFF00"/>
                </a:highlight>
              </a:rPr>
              <a:t>renal vein thrombosis</a:t>
            </a:r>
            <a:r>
              <a:rPr lang="en-US" sz="2800" dirty="0"/>
              <a:t>.</a:t>
            </a:r>
            <a:endParaRPr lang="ar-JO" sz="2800" dirty="0"/>
          </a:p>
        </p:txBody>
      </p:sp>
    </p:spTree>
    <p:extLst>
      <p:ext uri="{BB962C8B-B14F-4D97-AF65-F5344CB8AC3E}">
        <p14:creationId xmlns:p14="http://schemas.microsoft.com/office/powerpoint/2010/main" val="2656590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A502-F4A5-4C4C-812D-BC36B0FC1FE3}"/>
              </a:ext>
            </a:extLst>
          </p:cNvPr>
          <p:cNvSpPr>
            <a:spLocks noGrp="1"/>
          </p:cNvSpPr>
          <p:nvPr>
            <p:ph type="title"/>
          </p:nvPr>
        </p:nvSpPr>
        <p:spPr/>
        <p:txBody>
          <a:bodyPr/>
          <a:lstStyle/>
          <a:p>
            <a:r>
              <a:rPr lang="en-US" dirty="0"/>
              <a:t>Sudden fetal death syndrome</a:t>
            </a:r>
          </a:p>
        </p:txBody>
      </p:sp>
      <p:sp>
        <p:nvSpPr>
          <p:cNvPr id="3" name="Content Placeholder 2">
            <a:extLst>
              <a:ext uri="{FF2B5EF4-FFF2-40B4-BE49-F238E27FC236}">
                <a16:creationId xmlns:a16="http://schemas.microsoft.com/office/drawing/2014/main" id="{E6A9F2FA-D667-4CCC-AF47-873F0E6E0166}"/>
              </a:ext>
            </a:extLst>
          </p:cNvPr>
          <p:cNvSpPr>
            <a:spLocks noGrp="1"/>
          </p:cNvSpPr>
          <p:nvPr>
            <p:ph idx="1"/>
          </p:nvPr>
        </p:nvSpPr>
        <p:spPr>
          <a:xfrm>
            <a:off x="5802489" y="370953"/>
            <a:ext cx="5871641" cy="4870457"/>
          </a:xfrm>
        </p:spPr>
        <p:txBody>
          <a:bodyPr>
            <a:noAutofit/>
          </a:bodyPr>
          <a:lstStyle/>
          <a:p>
            <a:pPr marL="342900" indent="-342900" algn="l" rtl="0">
              <a:buFont typeface="Arial" panose="020B0604020202020204" pitchFamily="34" charset="0"/>
              <a:buChar char="•"/>
            </a:pPr>
            <a:r>
              <a:rPr lang="en-US" dirty="0">
                <a:solidFill>
                  <a:srgbClr val="FF0000"/>
                </a:solidFill>
              </a:rPr>
              <a:t>It is the death of child less than 1 year old due to an unknown cause, and with autopsy that is unable to identify the exact cause</a:t>
            </a:r>
            <a:r>
              <a:rPr lang="en-US" dirty="0"/>
              <a:t>. It is usually silent and the baby would show no signs of struggle or any sounds. </a:t>
            </a:r>
          </a:p>
          <a:p>
            <a:pPr marL="0" indent="0" algn="l" rtl="0">
              <a:buNone/>
            </a:pPr>
            <a:endParaRPr lang="en-US" dirty="0"/>
          </a:p>
          <a:p>
            <a:pPr marL="342900" indent="-342900" algn="l" rtl="0">
              <a:buFont typeface="Arial" panose="020B0604020202020204" pitchFamily="34" charset="0"/>
              <a:buChar char="•"/>
            </a:pPr>
            <a:r>
              <a:rPr lang="en-US" dirty="0"/>
              <a:t>The exact cause is not known until now, but studies have showed that many risk factors could be a factors playing a role, such as smoking, not sleeping on the back, nonvaccinated child, etc.</a:t>
            </a:r>
          </a:p>
          <a:p>
            <a:pPr marL="0" indent="0" algn="l" rtl="0">
              <a:buNone/>
            </a:pPr>
            <a:endParaRPr lang="en-US" dirty="0"/>
          </a:p>
          <a:p>
            <a:pPr marL="342900" indent="-342900" algn="l" rtl="0">
              <a:buFont typeface="Arial" panose="020B0604020202020204" pitchFamily="34" charset="0"/>
              <a:buChar char="•"/>
            </a:pPr>
            <a:r>
              <a:rPr lang="en-US" dirty="0">
                <a:solidFill>
                  <a:srgbClr val="FF0000"/>
                </a:solidFill>
              </a:rPr>
              <a:t>Recent studies shows that there is a correlation between neonates of mothers having GDM are at risk of sudden fetal death syndrome.</a:t>
            </a:r>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559268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552F-C859-428C-B4F2-4A2723A36740}"/>
              </a:ext>
            </a:extLst>
          </p:cNvPr>
          <p:cNvSpPr>
            <a:spLocks noGrp="1"/>
          </p:cNvSpPr>
          <p:nvPr>
            <p:ph type="ctrTitle"/>
          </p:nvPr>
        </p:nvSpPr>
        <p:spPr/>
        <p:txBody>
          <a:bodyPr>
            <a:normAutofit/>
          </a:bodyPr>
          <a:lstStyle/>
          <a:p>
            <a:pPr algn="ctr"/>
            <a:r>
              <a:rPr lang="en-US" sz="8800" b="1" i="1" dirty="0"/>
              <a:t>Work up</a:t>
            </a:r>
            <a:endParaRPr lang="en-GB" sz="8800" b="1" i="1" dirty="0"/>
          </a:p>
        </p:txBody>
      </p:sp>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760418957"/>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CBC count</a:t>
            </a:r>
            <a:br>
              <a:rPr lang="en-US" dirty="0"/>
            </a:b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err="1"/>
              <a:t>Polycythemia</a:t>
            </a:r>
            <a:r>
              <a:rPr lang="en-US" dirty="0"/>
              <a:t>, commonly defined as a central </a:t>
            </a:r>
            <a:r>
              <a:rPr lang="en-US" dirty="0" err="1">
                <a:highlight>
                  <a:srgbClr val="FFFF00"/>
                </a:highlight>
                <a:hlinkClick r:id="rId2">
                  <a:extLst>
                    <a:ext uri="{A12FA001-AC4F-418D-AE19-62706E023703}">
                      <ahyp:hlinkClr xmlns:ahyp="http://schemas.microsoft.com/office/drawing/2018/hyperlinkcolor" val="tx"/>
                    </a:ext>
                  </a:extLst>
                </a:hlinkClick>
              </a:rPr>
              <a:t>hematocrit</a:t>
            </a:r>
            <a:r>
              <a:rPr lang="en-US" dirty="0"/>
              <a:t> level higher than 65%, is a potential concern. Maternal-fetal hyperglycemia and fetal hypoxia is a strong stimulus for fetal </a:t>
            </a:r>
            <a:r>
              <a:rPr lang="en-US" dirty="0">
                <a:highlight>
                  <a:srgbClr val="FFFF00"/>
                </a:highlight>
                <a:hlinkClick r:id="rId3">
                  <a:extLst>
                    <a:ext uri="{A12FA001-AC4F-418D-AE19-62706E023703}">
                      <ahyp:hlinkClr xmlns:ahyp="http://schemas.microsoft.com/office/drawing/2018/hyperlinkcolor" val="tx"/>
                    </a:ext>
                  </a:extLst>
                </a:hlinkClick>
              </a:rPr>
              <a:t>erythropoietin</a:t>
            </a:r>
            <a:r>
              <a:rPr lang="en-US" dirty="0"/>
              <a:t> production and subsequent increase in fetal </a:t>
            </a:r>
            <a:r>
              <a:rPr lang="en-US" dirty="0">
                <a:highlight>
                  <a:srgbClr val="FFFF00"/>
                </a:highlight>
                <a:hlinkClick r:id="rId4">
                  <a:extLst>
                    <a:ext uri="{A12FA001-AC4F-418D-AE19-62706E023703}">
                      <ahyp:hlinkClr xmlns:ahyp="http://schemas.microsoft.com/office/drawing/2018/hyperlinkcolor" val="tx"/>
                    </a:ext>
                  </a:extLst>
                </a:hlinkClick>
              </a:rPr>
              <a:t>hemoglobin concentration</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 Thrombocytopenia may occur because of impaired thrombopoiesis due to "crowding-out" of thrombocytes by the excess of erythroid precursors in the bone marrow.</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61268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CA41B-B8DD-41C3-D875-A882FB15FBD2}"/>
              </a:ext>
            </a:extLst>
          </p:cNvPr>
          <p:cNvSpPr txBox="1"/>
          <p:nvPr/>
        </p:nvSpPr>
        <p:spPr>
          <a:xfrm>
            <a:off x="517870" y="976160"/>
            <a:ext cx="5021183" cy="1934172"/>
          </a:xfrm>
          <a:prstGeom prst="rect">
            <a:avLst/>
          </a:prstGeom>
        </p:spPr>
        <p:txBody>
          <a:bodyPr vert="horz" lIns="91440" tIns="45720" rIns="91440" bIns="45720" rtlCol="0" anchor="t">
            <a:normAutofit/>
          </a:bodyPr>
          <a:lstStyle/>
          <a:p>
            <a:pPr>
              <a:spcBef>
                <a:spcPct val="0"/>
              </a:spcBef>
              <a:spcAft>
                <a:spcPts val="600"/>
              </a:spcAft>
            </a:pPr>
            <a:r>
              <a:rPr lang="en-US" sz="5400" b="1" dirty="0">
                <a:latin typeface="+mj-lt"/>
                <a:ea typeface="+mj-ea"/>
                <a:cs typeface="+mj-cs"/>
              </a:rPr>
              <a:t>Diabetes in pregnancy: </a:t>
            </a:r>
          </a:p>
          <a:p>
            <a:pPr>
              <a:spcBef>
                <a:spcPct val="0"/>
              </a:spcBef>
              <a:spcAft>
                <a:spcPts val="600"/>
              </a:spcAft>
            </a:pPr>
            <a:endParaRPr lang="en-US" sz="5400" b="1" dirty="0">
              <a:latin typeface="+mj-lt"/>
              <a:ea typeface="+mj-ea"/>
              <a:cs typeface="+mj-cs"/>
            </a:endParaRPr>
          </a:p>
        </p:txBody>
      </p:sp>
      <p:sp>
        <p:nvSpPr>
          <p:cNvPr id="4" name="Content Placeholder 2">
            <a:extLst>
              <a:ext uri="{FF2B5EF4-FFF2-40B4-BE49-F238E27FC236}">
                <a16:creationId xmlns:a16="http://schemas.microsoft.com/office/drawing/2014/main" id="{1C4563A0-0A5C-411E-EB19-CB9433AA6369}"/>
              </a:ext>
            </a:extLst>
          </p:cNvPr>
          <p:cNvSpPr txBox="1">
            <a:spLocks/>
          </p:cNvSpPr>
          <p:nvPr/>
        </p:nvSpPr>
        <p:spPr>
          <a:xfrm>
            <a:off x="517870" y="2641599"/>
            <a:ext cx="4945183" cy="399142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According to the most recent ( 2018 ) International Diabetes Federation ( IDF ) estimates, GDM affects approximately 14% of pregnancies worldwide , representing approximately 18 million births annually .</a:t>
            </a:r>
          </a:p>
          <a:p>
            <a:pPr>
              <a:lnSpc>
                <a:spcPct val="100000"/>
              </a:lnSpc>
            </a:pPr>
            <a:endParaRPr lang="en-US" dirty="0"/>
          </a:p>
          <a:p>
            <a:pPr>
              <a:lnSpc>
                <a:spcPct val="100000"/>
              </a:lnSpc>
            </a:pPr>
            <a:r>
              <a:rPr lang="en-US" dirty="0"/>
              <a:t>About 5 % of all pregnant women in the U.S. are diagnosed with gestational diabetes . Some pregnant women require insulin to treat their diabetes .</a:t>
            </a:r>
          </a:p>
          <a:p>
            <a:pPr>
              <a:lnSpc>
                <a:spcPct val="100000"/>
              </a:lnSpc>
            </a:pPr>
            <a:endParaRPr lang="en-US" dirty="0"/>
          </a:p>
        </p:txBody>
      </p:sp>
      <p:pic>
        <p:nvPicPr>
          <p:cNvPr id="6" name="Picture 5" descr="A pregnant person and a doctor&#10;&#10;Description automatically generated">
            <a:extLst>
              <a:ext uri="{FF2B5EF4-FFF2-40B4-BE49-F238E27FC236}">
                <a16:creationId xmlns:a16="http://schemas.microsoft.com/office/drawing/2014/main" id="{6A54D556-6507-A8DF-8D3A-761115FD42A7}"/>
              </a:ext>
            </a:extLst>
          </p:cNvPr>
          <p:cNvPicPr>
            <a:picLocks noChangeAspect="1"/>
          </p:cNvPicPr>
          <p:nvPr/>
        </p:nvPicPr>
        <p:blipFill rotWithShape="1">
          <a:blip r:embed="rId2"/>
          <a:srcRect l="2933" r="9035" b="-2"/>
          <a:stretch/>
        </p:blipFill>
        <p:spPr>
          <a:xfrm>
            <a:off x="6662167" y="657369"/>
            <a:ext cx="4994209" cy="5531495"/>
          </a:xfrm>
          <a:prstGeom prst="rect">
            <a:avLst/>
          </a:prstGeom>
        </p:spPr>
      </p:pic>
    </p:spTree>
    <p:extLst>
      <p:ext uri="{BB962C8B-B14F-4D97-AF65-F5344CB8AC3E}">
        <p14:creationId xmlns:p14="http://schemas.microsoft.com/office/powerpoint/2010/main" val="2378092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Glucose concentration (serum or whole-blood)</a:t>
            </a:r>
            <a:br>
              <a:rPr lang="en-US" dirty="0"/>
            </a:br>
            <a:endParaRPr lang="en-US" dirty="0"/>
          </a:p>
        </p:txBody>
      </p:sp>
      <p:sp>
        <p:nvSpPr>
          <p:cNvPr id="3" name="Content Placeholder 2"/>
          <p:cNvSpPr>
            <a:spLocks noGrp="1"/>
          </p:cNvSpPr>
          <p:nvPr>
            <p:ph idx="1"/>
          </p:nvPr>
        </p:nvSpPr>
        <p:spPr>
          <a:xfrm>
            <a:off x="6005689" y="508000"/>
            <a:ext cx="5677661" cy="6175022"/>
          </a:xfrm>
        </p:spPr>
        <p:txBody>
          <a:bodyPr>
            <a:normAutofit lnSpcReduction="10000"/>
          </a:bodyPr>
          <a:lstStyle/>
          <a:p>
            <a:pPr marL="342900" indent="-342900">
              <a:buFont typeface="Arial" panose="020B0604020202020204" pitchFamily="34" charset="0"/>
              <a:buChar char="•"/>
            </a:pPr>
            <a:r>
              <a:rPr lang="en-US" dirty="0"/>
              <a:t>Seizures, coma, and long-term brain damage may occur if neonatal hypoglycemia is unrecognized and untreated. Most centers recognize levels lower than 20-40 mg/dL within the first 24 hours after birth as abnormal, but the precise level remains controversial.</a:t>
            </a:r>
            <a:r>
              <a:rPr lang="en-US" baseline="30000" dirty="0"/>
              <a:t> </a:t>
            </a:r>
            <a:endParaRPr lang="en-US" dirty="0"/>
          </a:p>
          <a:p>
            <a:pPr marL="342900" indent="-342900">
              <a:buFont typeface="Arial" panose="020B0604020202020204" pitchFamily="34" charset="0"/>
              <a:buChar char="•"/>
            </a:pPr>
            <a:r>
              <a:rPr lang="en-US" dirty="0"/>
              <a:t>A policy to screen infants of diabetic mothers (IDMs) for hypoglycemia should be in place in every hospital. Operational thresholds were proposed by </a:t>
            </a:r>
            <a:r>
              <a:rPr lang="en-US" dirty="0" err="1"/>
              <a:t>Cornblath</a:t>
            </a:r>
            <a:r>
              <a:rPr lang="en-US" dirty="0"/>
              <a:t> et al.</a:t>
            </a:r>
            <a:r>
              <a:rPr lang="en-US" baseline="30000" dirty="0"/>
              <a:t> </a:t>
            </a:r>
          </a:p>
          <a:p>
            <a:pPr marL="342900" indent="-342900">
              <a:buFont typeface="Arial" panose="020B0604020202020204" pitchFamily="34" charset="0"/>
              <a:buChar char="•"/>
            </a:pPr>
            <a:r>
              <a:rPr lang="en-US" baseline="30000" dirty="0"/>
              <a:t> </a:t>
            </a:r>
            <a:r>
              <a:rPr lang="en-US" dirty="0"/>
              <a:t>They suggested that an infant with compromised metabolic adaptation (</a:t>
            </a:r>
            <a:r>
              <a:rPr lang="en-US" dirty="0" err="1"/>
              <a:t>ie</a:t>
            </a:r>
            <a:r>
              <a:rPr lang="en-US" dirty="0"/>
              <a:t>, IDM) undergo blood </a:t>
            </a:r>
            <a:r>
              <a:rPr lang="en-US" dirty="0">
                <a:highlight>
                  <a:srgbClr val="FFFF00"/>
                </a:highlight>
                <a:hlinkClick r:id="rId2">
                  <a:extLst>
                    <a:ext uri="{A12FA001-AC4F-418D-AE19-62706E023703}">
                      <ahyp:hlinkClr xmlns:ahyp="http://schemas.microsoft.com/office/drawing/2018/hyperlinkcolor" val="tx"/>
                    </a:ext>
                  </a:extLst>
                </a:hlinkClick>
              </a:rPr>
              <a:t>glucose</a:t>
            </a:r>
            <a:r>
              <a:rPr lang="en-US" dirty="0"/>
              <a:t> measurements </a:t>
            </a:r>
          </a:p>
          <a:p>
            <a:pPr marL="342900" indent="-342900">
              <a:buFont typeface="Arial" panose="020B0604020202020204" pitchFamily="34" charset="0"/>
              <a:buChar char="•"/>
            </a:pPr>
            <a:r>
              <a:rPr lang="en-US" dirty="0"/>
              <a:t>(1) as soon as possible after birth.</a:t>
            </a:r>
          </a:p>
          <a:p>
            <a:pPr marL="342900" indent="-342900">
              <a:buFont typeface="Arial" panose="020B0604020202020204" pitchFamily="34" charset="0"/>
              <a:buChar char="•"/>
            </a:pPr>
            <a:r>
              <a:rPr lang="en-US" dirty="0"/>
              <a:t>(2) within 2-3 hours after birth and before feeding</a:t>
            </a:r>
          </a:p>
          <a:p>
            <a:pPr marL="342900" indent="-342900">
              <a:buFont typeface="Arial" panose="020B0604020202020204" pitchFamily="34" charset="0"/>
              <a:buChar char="•"/>
            </a:pPr>
            <a:r>
              <a:rPr lang="en-US" dirty="0"/>
              <a:t>(3) at any time abnormal clinical signs are observed.</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96654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244" y="969264"/>
            <a:ext cx="10814106" cy="4870457"/>
          </a:xfrm>
        </p:spPr>
        <p:txBody>
          <a:bodyPr>
            <a:normAutofit fontScale="77500" lnSpcReduction="20000"/>
          </a:bodyPr>
          <a:lstStyle/>
          <a:p>
            <a:pPr marL="342900" indent="-342900">
              <a:buFont typeface="Arial" panose="020B0604020202020204" pitchFamily="34" charset="0"/>
              <a:buChar char="•"/>
            </a:pPr>
            <a:r>
              <a:rPr lang="en-US" sz="2800" dirty="0"/>
              <a:t>Magnesium concentration (serum)</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Hypomagnesemia</a:t>
            </a:r>
            <a:r>
              <a:rPr lang="en-US" sz="2800" dirty="0"/>
              <a:t> is related to younger maternal age, severity of maternal diabetes, and prematurity. Neonatal </a:t>
            </a:r>
            <a:r>
              <a:rPr lang="en-US" sz="2800" dirty="0">
                <a:highlight>
                  <a:srgbClr val="FFFF00"/>
                </a:highlight>
                <a:hlinkClick r:id="rId2">
                  <a:extLst>
                    <a:ext uri="{A12FA001-AC4F-418D-AE19-62706E023703}">
                      <ahyp:hlinkClr xmlns:ahyp="http://schemas.microsoft.com/office/drawing/2018/hyperlinkcolor" val="tx"/>
                    </a:ext>
                  </a:extLst>
                </a:hlinkClick>
              </a:rPr>
              <a:t>magnesium</a:t>
            </a:r>
            <a:r>
              <a:rPr lang="en-US" sz="2800" dirty="0"/>
              <a:t> levels are also related to maternal serum magnesium, neonatal calcium and </a:t>
            </a:r>
            <a:r>
              <a:rPr lang="en-US" sz="2800" dirty="0">
                <a:highlight>
                  <a:srgbClr val="FFFF00"/>
                </a:highlight>
                <a:hlinkClick r:id="rId3">
                  <a:extLst>
                    <a:ext uri="{A12FA001-AC4F-418D-AE19-62706E023703}">
                      <ahyp:hlinkClr xmlns:ahyp="http://schemas.microsoft.com/office/drawing/2018/hyperlinkcolor" val="tx"/>
                    </a:ext>
                  </a:extLst>
                </a:hlinkClick>
              </a:rPr>
              <a:t>phosphorus</a:t>
            </a:r>
            <a:r>
              <a:rPr lang="en-US" sz="2800" dirty="0"/>
              <a:t> levels, and neonatal parathyroid function. The clinical significance of low magnesium levels in these infants remains controversial and uncertain.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Calcium concentration (serum, ionized or total levels).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Low </a:t>
            </a:r>
            <a:r>
              <a:rPr lang="en-US" sz="2800" dirty="0">
                <a:highlight>
                  <a:srgbClr val="FFFF00"/>
                </a:highlight>
                <a:hlinkClick r:id="rId4">
                  <a:extLst>
                    <a:ext uri="{A12FA001-AC4F-418D-AE19-62706E023703}">
                      <ahyp:hlinkClr xmlns:ahyp="http://schemas.microsoft.com/office/drawing/2018/hyperlinkcolor" val="tx"/>
                    </a:ext>
                  </a:extLst>
                </a:hlinkClick>
              </a:rPr>
              <a:t>serum calcium</a:t>
            </a:r>
            <a:r>
              <a:rPr lang="en-US" sz="2800" dirty="0">
                <a:highlight>
                  <a:srgbClr val="FFFF00"/>
                </a:highlight>
              </a:rPr>
              <a:t> </a:t>
            </a:r>
            <a:r>
              <a:rPr lang="en-US" sz="2800" dirty="0"/>
              <a:t>levels in IDMs are common. They are speculated to be caused by a functional </a:t>
            </a:r>
            <a:r>
              <a:rPr lang="en-US" sz="2800" dirty="0" err="1"/>
              <a:t>hypoparathyroidism</a:t>
            </a:r>
            <a:r>
              <a:rPr lang="en-US" sz="2800" dirty="0"/>
              <a:t>; however, their clinical relevance remains uncertain and controversial.</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18364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250752" cy="4870457"/>
          </a:xfrm>
        </p:spPr>
        <p:txBody>
          <a:bodyPr>
            <a:normAutofit/>
          </a:bodyPr>
          <a:lstStyle/>
          <a:p>
            <a:r>
              <a:rPr lang="en-US" dirty="0" err="1"/>
              <a:t>Bilirubin</a:t>
            </a:r>
            <a:r>
              <a:rPr lang="en-US" dirty="0"/>
              <a:t> level (serum, total and </a:t>
            </a:r>
            <a:r>
              <a:rPr lang="en-US" dirty="0" err="1"/>
              <a:t>unconjugated</a:t>
            </a:r>
            <a:r>
              <a:rPr lang="en-US" dirty="0"/>
              <a:t>)</a:t>
            </a:r>
            <a:br>
              <a:rPr lang="en-US" dirty="0"/>
            </a:b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800" dirty="0" err="1"/>
              <a:t>Hyperbilirubinemia</a:t>
            </a:r>
            <a:r>
              <a:rPr lang="en-US" sz="2800" dirty="0"/>
              <a:t> </a:t>
            </a:r>
            <a:r>
              <a:rPr lang="en-US" sz="2800" b="1" dirty="0">
                <a:solidFill>
                  <a:srgbClr val="C00000"/>
                </a:solidFill>
              </a:rPr>
              <a:t>(see </a:t>
            </a:r>
            <a:r>
              <a:rPr lang="en-US" sz="2800" b="1" dirty="0" err="1">
                <a:solidFill>
                  <a:srgbClr val="C00000"/>
                </a:solidFill>
                <a:hlinkClick r:id="rId2">
                  <a:extLst>
                    <a:ext uri="{A12FA001-AC4F-418D-AE19-62706E023703}">
                      <ahyp:hlinkClr xmlns:ahyp="http://schemas.microsoft.com/office/drawing/2018/hyperlinkcolor" val="tx"/>
                    </a:ext>
                  </a:extLst>
                </a:hlinkClick>
              </a:rPr>
              <a:t>bilirubin</a:t>
            </a:r>
            <a:r>
              <a:rPr lang="en-US" sz="2800" b="1" dirty="0">
                <a:solidFill>
                  <a:srgbClr val="C00000"/>
                </a:solidFill>
              </a:rPr>
              <a:t>) </a:t>
            </a:r>
            <a:r>
              <a:rPr lang="en-US" sz="2800" dirty="0"/>
              <a:t>is notably more common in IDMs than in the general population of neonates. Causative factors include prematurity, hepatic enzyme immaturity, </a:t>
            </a:r>
            <a:r>
              <a:rPr lang="en-US" sz="2800" dirty="0" err="1"/>
              <a:t>polycythemia</a:t>
            </a:r>
            <a:r>
              <a:rPr lang="en-US" sz="2800" dirty="0"/>
              <a:t>, and reduced RBC half-life.</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705749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1438" y="2264493"/>
            <a:ext cx="9100244" cy="1574277"/>
          </a:xfrm>
          <a:prstGeom prst="rect">
            <a:avLst/>
          </a:prstGeom>
        </p:spPr>
        <p:txBody>
          <a:bodyPr wrap="square">
            <a:spAutoFit/>
          </a:bodyPr>
          <a:lstStyle/>
          <a:p>
            <a:pPr algn="ctr">
              <a:lnSpc>
                <a:spcPct val="107000"/>
              </a:lnSpc>
              <a:spcBef>
                <a:spcPts val="750"/>
              </a:spcBef>
              <a:spcAft>
                <a:spcPts val="750"/>
              </a:spcAft>
            </a:pPr>
            <a:r>
              <a:rPr lang="en-US" sz="3000" b="1" dirty="0">
                <a:solidFill>
                  <a:srgbClr val="C00000"/>
                </a:solidFill>
                <a:latin typeface="Arial" panose="020B0604020202020204" pitchFamily="34" charset="0"/>
                <a:ea typeface="Calibri" panose="020F0502020204030204" pitchFamily="34" charset="0"/>
                <a:cs typeface="Arial" panose="020B0604020202020204" pitchFamily="34" charset="0"/>
              </a:rPr>
              <a:t>ABGs are ordered in many cases depending on the situation, for instance, a neonate having ARDS must undergo ABGs</a:t>
            </a:r>
            <a:endParaRPr lang="en-US" sz="3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7179790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4DD7-8570-4199-89A8-A6E21DF951D3}"/>
              </a:ext>
            </a:extLst>
          </p:cNvPr>
          <p:cNvSpPr>
            <a:spLocks noGrp="1"/>
          </p:cNvSpPr>
          <p:nvPr>
            <p:ph type="title"/>
          </p:nvPr>
        </p:nvSpPr>
        <p:spPr>
          <a:xfrm>
            <a:off x="473327" y="771197"/>
            <a:ext cx="10058400" cy="1609344"/>
          </a:xfrm>
        </p:spPr>
        <p:txBody>
          <a:bodyPr>
            <a:normAutofit/>
          </a:bodyPr>
          <a:lstStyle/>
          <a:p>
            <a:r>
              <a:rPr lang="en-US" dirty="0">
                <a:latin typeface="Arial Black" panose="020B0A04020102020204" pitchFamily="34" charset="0"/>
              </a:rPr>
              <a:t>Fetal macrosomia</a:t>
            </a:r>
          </a:p>
        </p:txBody>
      </p:sp>
      <p:sp>
        <p:nvSpPr>
          <p:cNvPr id="3" name="Content Placeholder 2">
            <a:extLst>
              <a:ext uri="{FF2B5EF4-FFF2-40B4-BE49-F238E27FC236}">
                <a16:creationId xmlns:a16="http://schemas.microsoft.com/office/drawing/2014/main" id="{F55791A3-0CFB-4C8C-BE2C-6BB659F7C926}"/>
              </a:ext>
            </a:extLst>
          </p:cNvPr>
          <p:cNvSpPr>
            <a:spLocks noGrp="1"/>
          </p:cNvSpPr>
          <p:nvPr>
            <p:ph idx="1"/>
          </p:nvPr>
        </p:nvSpPr>
        <p:spPr>
          <a:xfrm>
            <a:off x="1021085" y="1797487"/>
            <a:ext cx="7121608" cy="4050792"/>
          </a:xfrm>
        </p:spPr>
        <p:txBody>
          <a:bodyPr>
            <a:normAutofit lnSpcReduction="10000"/>
          </a:bodyPr>
          <a:lstStyle/>
          <a:p>
            <a:pPr algn="l" rtl="0">
              <a:buFont typeface="Arial" panose="020B0604020202020204" pitchFamily="34" charset="0"/>
              <a:buChar char="•"/>
            </a:pPr>
            <a:r>
              <a:rPr lang="en-GB" dirty="0">
                <a:solidFill>
                  <a:srgbClr val="C00000"/>
                </a:solidFill>
                <a:latin typeface="Arial" panose="020B0604020202020204" pitchFamily="34" charset="0"/>
                <a:cs typeface="Arial" panose="020B0604020202020204" pitchFamily="34" charset="0"/>
              </a:rPr>
              <a:t>A glucose tolerance test </a:t>
            </a:r>
            <a:r>
              <a:rPr lang="en-GB" dirty="0">
                <a:latin typeface="Arial" panose="020B0604020202020204" pitchFamily="34" charset="0"/>
                <a:cs typeface="Arial" panose="020B0604020202020204" pitchFamily="34" charset="0"/>
              </a:rPr>
              <a:t>at 24-28 weeks of gestation screens for gestational diabetes, as a known risk factor for macrosomia</a:t>
            </a:r>
            <a:endParaRPr lang="en-US" dirty="0">
              <a:latin typeface="Arial" panose="020B0604020202020204" pitchFamily="34" charset="0"/>
              <a:cs typeface="Arial" panose="020B0604020202020204" pitchFamily="34" charset="0"/>
            </a:endParaRPr>
          </a:p>
          <a:p>
            <a:pPr algn="l" rtl="0">
              <a:buFont typeface="Arial" panose="020B0604020202020204" pitchFamily="34" charset="0"/>
              <a:buChar char="•"/>
            </a:pPr>
            <a:endParaRPr lang="en-US" dirty="0"/>
          </a:p>
          <a:p>
            <a:pPr algn="l" rtl="0">
              <a:buFont typeface="Arial" panose="020B0604020202020204" pitchFamily="34" charset="0"/>
              <a:buChar char="•"/>
            </a:pPr>
            <a:r>
              <a:rPr lang="en-GB" dirty="0">
                <a:solidFill>
                  <a:srgbClr val="C00000"/>
                </a:solidFill>
                <a:latin typeface="Arial" panose="020B0604020202020204" pitchFamily="34" charset="0"/>
                <a:cs typeface="Arial" panose="020B0604020202020204" pitchFamily="34" charset="0"/>
              </a:rPr>
              <a:t>Ultrasonographic measurements </a:t>
            </a:r>
            <a:r>
              <a:rPr lang="en-GB" dirty="0">
                <a:latin typeface="Arial" panose="020B0604020202020204" pitchFamily="34" charset="0"/>
                <a:cs typeface="Arial" panose="020B0604020202020204" pitchFamily="34" charset="0"/>
              </a:rPr>
              <a:t>to obtain estimated fetal weights are indicated when clinical assessments indicate a uterine size greater than that expected for the gestational age. An examination within 1-2 weeks of delivery showing an abdominal circumference of 35 cm or larger should alert the clinician to anticipate a fetus with a birthweight of 4000 g or more. The definitive diagnosis can only be made after delivery of the neonate.</a:t>
            </a:r>
            <a:endParaRPr lang="en-US" dirty="0">
              <a:latin typeface="Arial" panose="020B0604020202020204" pitchFamily="34" charset="0"/>
              <a:cs typeface="Arial" panose="020B0604020202020204" pitchFamily="34" charset="0"/>
            </a:endParaRPr>
          </a:p>
          <a:p>
            <a:pPr algn="l" rtl="0">
              <a:buFont typeface="Arial" panose="020B0604020202020204" pitchFamily="34" charset="0"/>
              <a:buChar char="•"/>
            </a:pPr>
            <a:endParaRPr lang="en-US" dirty="0"/>
          </a:p>
          <a:p>
            <a:pPr algn="l" rtl="0">
              <a:buFont typeface="Arial" panose="020B0604020202020204" pitchFamily="34" charset="0"/>
              <a:buChar char="•"/>
            </a:pPr>
            <a:endParaRPr lang="en-US" dirty="0"/>
          </a:p>
        </p:txBody>
      </p:sp>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44</a:t>
            </a:fld>
            <a:endParaRPr lang="en-US" dirty="0">
              <a:solidFill>
                <a:prstClr val="black"/>
              </a:solidFill>
            </a:endParaRPr>
          </a:p>
        </p:txBody>
      </p:sp>
      <p:pic>
        <p:nvPicPr>
          <p:cNvPr id="7" name="Graphic 6" descr="Stethoscope">
            <a:extLst>
              <a:ext uri="{FF2B5EF4-FFF2-40B4-BE49-F238E27FC236}">
                <a16:creationId xmlns:a16="http://schemas.microsoft.com/office/drawing/2014/main" id="{A4D70DB1-5ABD-4860-BFD0-D5A9E7024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8941" y="1575869"/>
            <a:ext cx="3261975" cy="3946626"/>
          </a:xfrm>
          <a:prstGeom prst="rect">
            <a:avLst/>
          </a:prstGeom>
        </p:spPr>
      </p:pic>
    </p:spTree>
    <p:extLst>
      <p:ext uri="{BB962C8B-B14F-4D97-AF65-F5344CB8AC3E}">
        <p14:creationId xmlns:p14="http://schemas.microsoft.com/office/powerpoint/2010/main" val="3612007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C8A3-F18F-490E-8AFF-CC9601705845}"/>
              </a:ext>
            </a:extLst>
          </p:cNvPr>
          <p:cNvSpPr>
            <a:spLocks noGrp="1"/>
          </p:cNvSpPr>
          <p:nvPr>
            <p:ph type="title"/>
          </p:nvPr>
        </p:nvSpPr>
        <p:spPr>
          <a:xfrm>
            <a:off x="414924" y="750121"/>
            <a:ext cx="10058400" cy="1609344"/>
          </a:xfrm>
        </p:spPr>
        <p:txBody>
          <a:bodyPr>
            <a:normAutofit/>
          </a:bodyPr>
          <a:lstStyle/>
          <a:p>
            <a:r>
              <a:rPr lang="en-US" sz="3600" dirty="0">
                <a:latin typeface="Arial Black" panose="020B0A04020102020204" pitchFamily="34" charset="0"/>
              </a:rPr>
              <a:t>small left bowel syndrome</a:t>
            </a:r>
          </a:p>
        </p:txBody>
      </p:sp>
      <p:sp>
        <p:nvSpPr>
          <p:cNvPr id="3" name="Content Placeholder 2">
            <a:extLst>
              <a:ext uri="{FF2B5EF4-FFF2-40B4-BE49-F238E27FC236}">
                <a16:creationId xmlns:a16="http://schemas.microsoft.com/office/drawing/2014/main" id="{19CA318F-3A1D-40C4-ADE4-9DEB81DAFB98}"/>
              </a:ext>
            </a:extLst>
          </p:cNvPr>
          <p:cNvSpPr>
            <a:spLocks noGrp="1"/>
          </p:cNvSpPr>
          <p:nvPr>
            <p:ph idx="1"/>
          </p:nvPr>
        </p:nvSpPr>
        <p:spPr>
          <a:xfrm>
            <a:off x="414925" y="1554800"/>
            <a:ext cx="7350668" cy="3299422"/>
          </a:xfrm>
        </p:spPr>
        <p:txBody>
          <a:bodyPr>
            <a:noAutofit/>
          </a:bodyPr>
          <a:lstStyle/>
          <a:p>
            <a:pPr marL="0" indent="0" algn="l" rtl="0">
              <a:buNone/>
            </a:pPr>
            <a:r>
              <a:rPr lang="en-US" sz="2500" dirty="0"/>
              <a:t>Apart from the difficulties to feed because of poor suckling pattern, </a:t>
            </a:r>
            <a:r>
              <a:rPr lang="en-US" sz="2500" dirty="0">
                <a:solidFill>
                  <a:srgbClr val="C00000"/>
                </a:solidFill>
              </a:rPr>
              <a:t>neonates of diabetic mothers may also exhibit neonatal small left colon</a:t>
            </a:r>
            <a:r>
              <a:rPr lang="en-US" sz="2500" dirty="0"/>
              <a:t>, a cause of functional lower intestinal obstruction that can mimic Hirschsprung disease.</a:t>
            </a:r>
          </a:p>
          <a:p>
            <a:pPr marL="0" indent="0" algn="l" rtl="0">
              <a:buNone/>
            </a:pPr>
            <a:r>
              <a:rPr lang="en-US" sz="2500" dirty="0"/>
              <a:t> It is associated with maternal DM. The treatment is always conservative as long as intestinal perforation does not happen. </a:t>
            </a:r>
          </a:p>
          <a:p>
            <a:pPr marL="0" indent="0" algn="l" rtl="0">
              <a:buNone/>
            </a:pPr>
            <a:r>
              <a:rPr lang="en-US" sz="2500" dirty="0">
                <a:solidFill>
                  <a:srgbClr val="C00000"/>
                </a:solidFill>
              </a:rPr>
              <a:t>Contrast enema is both diagnostic (abrupt transition zone at the splenic flexure) and curative, promoting the evacuation of meconium relieving the intestinal obstruction.</a:t>
            </a:r>
          </a:p>
        </p:txBody>
      </p:sp>
      <p:sp>
        <p:nvSpPr>
          <p:cNvPr id="7" name="عنصر نائب لرقم الشريحة 6"/>
          <p:cNvSpPr>
            <a:spLocks noGrp="1"/>
          </p:cNvSpPr>
          <p:nvPr>
            <p:ph type="sldNum" sz="quarter" idx="12"/>
          </p:nvPr>
        </p:nvSpPr>
        <p:spPr/>
        <p:txBody>
          <a:bodyPr/>
          <a:lstStyle/>
          <a:p>
            <a:fld id="{022B156B-59AE-415F-B24B-8756D48BB977}" type="slidenum">
              <a:rPr lang="en-US" smtClean="0">
                <a:solidFill>
                  <a:prstClr val="black"/>
                </a:solidFill>
              </a:rPr>
              <a:pPr/>
              <a:t>45</a:t>
            </a:fld>
            <a:endParaRPr lang="en-US" dirty="0">
              <a:solidFill>
                <a:prstClr val="black"/>
              </a:solidFill>
            </a:endParaRPr>
          </a:p>
        </p:txBody>
      </p:sp>
      <p:pic>
        <p:nvPicPr>
          <p:cNvPr id="6" name="Picture 5">
            <a:extLst>
              <a:ext uri="{FF2B5EF4-FFF2-40B4-BE49-F238E27FC236}">
                <a16:creationId xmlns:a16="http://schemas.microsoft.com/office/drawing/2014/main" id="{BFAE6EA6-AD83-463A-95F1-CE7D13B66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769" y="1554800"/>
            <a:ext cx="3125271" cy="3748407"/>
          </a:xfrm>
          <a:prstGeom prst="rect">
            <a:avLst/>
          </a:prstGeom>
        </p:spPr>
      </p:pic>
    </p:spTree>
    <p:extLst>
      <p:ext uri="{BB962C8B-B14F-4D97-AF65-F5344CB8AC3E}">
        <p14:creationId xmlns:p14="http://schemas.microsoft.com/office/powerpoint/2010/main" val="14738421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1FC84-7807-473A-897A-1602820A8490}"/>
              </a:ext>
            </a:extLst>
          </p:cNvPr>
          <p:cNvSpPr>
            <a:spLocks noGrp="1"/>
          </p:cNvSpPr>
          <p:nvPr>
            <p:ph sz="half" idx="1"/>
          </p:nvPr>
        </p:nvSpPr>
        <p:spPr>
          <a:xfrm>
            <a:off x="1405885" y="1139603"/>
            <a:ext cx="4754563" cy="5159327"/>
          </a:xfrm>
        </p:spPr>
        <p:txBody>
          <a:bodyPr>
            <a:normAutofit fontScale="77500" lnSpcReduction="20000"/>
          </a:bodyPr>
          <a:lstStyle/>
          <a:p>
            <a:pPr marL="0" indent="0" algn="l" rtl="0">
              <a:buNone/>
            </a:pPr>
            <a:r>
              <a:rPr lang="en-US" sz="3200" dirty="0">
                <a:solidFill>
                  <a:srgbClr val="FF0000"/>
                </a:solidFill>
              </a:rPr>
              <a:t>Cardiac anomalies in GDM are plenty</a:t>
            </a:r>
            <a:r>
              <a:rPr lang="en-US" sz="3200" dirty="0"/>
              <a:t>, but transposition of great vessels, truncus arteriosus, VSD or even hypertrophic cardiomyopathy are fairly common and can be easily picked up using many techniques but most easiest and the one with a good cost effectiveness is </a:t>
            </a:r>
            <a:r>
              <a:rPr lang="en-US" sz="3200" dirty="0">
                <a:solidFill>
                  <a:srgbClr val="FF0000"/>
                </a:solidFill>
              </a:rPr>
              <a:t>echocardiography</a:t>
            </a:r>
            <a:r>
              <a:rPr lang="en-US" sz="3200" dirty="0"/>
              <a:t>. A powerful advantage that using such tool </a:t>
            </a:r>
            <a:r>
              <a:rPr lang="en-US" sz="3200" dirty="0">
                <a:solidFill>
                  <a:srgbClr val="FF0000"/>
                </a:solidFill>
              </a:rPr>
              <a:t>can be used in the intrauterine period</a:t>
            </a:r>
            <a:r>
              <a:rPr lang="en-US" sz="3200" dirty="0"/>
              <a:t>.</a:t>
            </a:r>
          </a:p>
        </p:txBody>
      </p:sp>
      <p:pic>
        <p:nvPicPr>
          <p:cNvPr id="6" name="Content Placeholder 5" descr="A picture containing indoor, photo&#10;&#10;Description generated with high confidence">
            <a:extLst>
              <a:ext uri="{FF2B5EF4-FFF2-40B4-BE49-F238E27FC236}">
                <a16:creationId xmlns:a16="http://schemas.microsoft.com/office/drawing/2014/main" id="{D2FB56EB-A8E4-4FF2-9A82-41892E3986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3133" y="939273"/>
            <a:ext cx="4754563" cy="4920915"/>
          </a:xfrm>
        </p:spPr>
      </p:pic>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17632214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6F36D-E434-4E88-8C29-141B02AAFDD6}"/>
              </a:ext>
            </a:extLst>
          </p:cNvPr>
          <p:cNvSpPr>
            <a:spLocks noGrp="1"/>
          </p:cNvSpPr>
          <p:nvPr>
            <p:ph sz="half" idx="2"/>
          </p:nvPr>
        </p:nvSpPr>
        <p:spPr>
          <a:xfrm>
            <a:off x="831587" y="1440131"/>
            <a:ext cx="5389033" cy="4591050"/>
          </a:xfrm>
        </p:spPr>
        <p:txBody>
          <a:bodyPr>
            <a:normAutofit/>
          </a:bodyPr>
          <a:lstStyle/>
          <a:p>
            <a:pPr marL="0" indent="0" algn="l" rtl="0">
              <a:buNone/>
            </a:pPr>
            <a:r>
              <a:rPr lang="en-US" dirty="0">
                <a:latin typeface="Rockwell" panose="02060603020205020403" pitchFamily="18" charset="0"/>
              </a:rPr>
              <a:t>Immediately after labor, some anomalies will present their selves such as </a:t>
            </a:r>
            <a:r>
              <a:rPr lang="en-US" dirty="0">
                <a:solidFill>
                  <a:srgbClr val="FF0000"/>
                </a:solidFill>
                <a:latin typeface="Rockwell" panose="02060603020205020403" pitchFamily="18" charset="0"/>
              </a:rPr>
              <a:t>caudal dysplasia</a:t>
            </a:r>
            <a:r>
              <a:rPr lang="en-US" dirty="0">
                <a:latin typeface="Rockwell" panose="02060603020205020403" pitchFamily="18" charset="0"/>
              </a:rPr>
              <a:t>, which may include flexion contracture of lower limb, club foot, tibia and fibula defects, hypoplastic femur or even complete fusion of legs. Such complications are the most common orthopedic anomaly in IDM.</a:t>
            </a:r>
            <a:r>
              <a:rPr lang="en-US" dirty="0">
                <a:solidFill>
                  <a:srgbClr val="FF0000"/>
                </a:solidFill>
                <a:latin typeface="Rockwell" panose="02060603020205020403" pitchFamily="18" charset="0"/>
              </a:rPr>
              <a:t> Plain radiographs for the abdomen, pelvis and  lower extremity</a:t>
            </a:r>
            <a:r>
              <a:rPr lang="en-US" dirty="0">
                <a:latin typeface="Rockwell" panose="02060603020205020403" pitchFamily="18" charset="0"/>
              </a:rPr>
              <a:t> are needed to evaluate the extent of such anomalies.</a:t>
            </a:r>
          </a:p>
        </p:txBody>
      </p:sp>
      <p:pic>
        <p:nvPicPr>
          <p:cNvPr id="9" name="Content Placeholder 8">
            <a:extLst>
              <a:ext uri="{FF2B5EF4-FFF2-40B4-BE49-F238E27FC236}">
                <a16:creationId xmlns:a16="http://schemas.microsoft.com/office/drawing/2014/main" id="{EB1C7F72-CF71-445E-A96E-9E6C509FF3D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509624" y="956356"/>
            <a:ext cx="3844817" cy="5012644"/>
          </a:xfrm>
        </p:spPr>
      </p:pic>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44275652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1404" y="2133600"/>
            <a:ext cx="10668000" cy="2123658"/>
          </a:xfrm>
          <a:prstGeom prst="rect">
            <a:avLst/>
          </a:prstGeom>
          <a:noFill/>
        </p:spPr>
        <p:txBody>
          <a:bodyPr wrap="square" rtlCol="1">
            <a:spAutoFit/>
          </a:bodyPr>
          <a:lstStyle/>
          <a:p>
            <a:pPr algn="ctr" defTabSz="914400"/>
            <a:r>
              <a:rPr lang="en-US" sz="6600" b="1" dirty="0">
                <a:effectLst>
                  <a:outerShdw blurRad="38100" dist="38100" dir="2700000" algn="tl">
                    <a:srgbClr val="000000">
                      <a:alpha val="43137"/>
                    </a:srgbClr>
                  </a:outerShdw>
                </a:effectLst>
              </a:rPr>
              <a:t>MANAGEMENT</a:t>
            </a:r>
          </a:p>
          <a:p>
            <a:pPr algn="ctr" defTabSz="914400"/>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2764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FF0000"/>
                </a:solidFill>
              </a:rPr>
              <a:t>Act Fast in Treatment!</a:t>
            </a:r>
            <a:endParaRPr lang="ar-SA" sz="5400" dirty="0">
              <a:solidFill>
                <a:srgbClr val="FF0000"/>
              </a:solidFill>
            </a:endParaRPr>
          </a:p>
        </p:txBody>
      </p:sp>
      <p:sp>
        <p:nvSpPr>
          <p:cNvPr id="3" name="Content Placeholder 2"/>
          <p:cNvSpPr>
            <a:spLocks noGrp="1"/>
          </p:cNvSpPr>
          <p:nvPr>
            <p:ph idx="1"/>
          </p:nvPr>
        </p:nvSpPr>
        <p:spPr/>
        <p:txBody>
          <a:bodyPr/>
          <a:lstStyle/>
          <a:p>
            <a:pPr marL="342900" indent="-342900" algn="l">
              <a:buFont typeface="Arial" panose="020B0604020202020204" pitchFamily="34" charset="0"/>
              <a:buChar char="•"/>
            </a:pPr>
            <a:r>
              <a:rPr lang="en-US" sz="2400" dirty="0"/>
              <a:t>Because of Hypoglycemia</a:t>
            </a:r>
          </a:p>
          <a:p>
            <a:pPr marL="0" indent="0" algn="l">
              <a:buNone/>
            </a:pPr>
            <a:endParaRPr lang="en-US" sz="2400" dirty="0"/>
          </a:p>
          <a:p>
            <a:pPr marL="342900" indent="-342900" algn="l">
              <a:buFont typeface="Arial" panose="020B0604020202020204" pitchFamily="34" charset="0"/>
              <a:buChar char="•"/>
            </a:pPr>
            <a:r>
              <a:rPr lang="en-US" sz="2400" dirty="0"/>
              <a:t>10 </a:t>
            </a:r>
            <a:r>
              <a:rPr lang="en-US" sz="2400" dirty="0" err="1"/>
              <a:t>mins</a:t>
            </a:r>
            <a:r>
              <a:rPr lang="en-US" sz="2400" dirty="0"/>
              <a:t> hypoglycemia may lead to brain insult</a:t>
            </a:r>
          </a:p>
          <a:p>
            <a:pPr marL="0" indent="0" algn="l">
              <a:buNone/>
            </a:pPr>
            <a:endParaRPr lang="ar-SA" dirty="0"/>
          </a:p>
        </p:txBody>
      </p:sp>
    </p:spTree>
    <p:extLst>
      <p:ext uri="{BB962C8B-B14F-4D97-AF65-F5344CB8AC3E}">
        <p14:creationId xmlns:p14="http://schemas.microsoft.com/office/powerpoint/2010/main" val="104698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CD686-BEE7-B57E-C40A-95AF9672BC78}"/>
              </a:ext>
            </a:extLst>
          </p:cNvPr>
          <p:cNvSpPr/>
          <p:nvPr/>
        </p:nvSpPr>
        <p:spPr>
          <a:xfrm>
            <a:off x="338913" y="971258"/>
            <a:ext cx="6584401" cy="39395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p>
            <a:pPr>
              <a:spcBef>
                <a:spcPts val="1000"/>
              </a:spcBef>
            </a:pPr>
            <a:r>
              <a:rPr lang="en-US" sz="5400" b="1" dirty="0">
                <a:solidFill>
                  <a:schemeClr val="tx1"/>
                </a:solidFill>
                <a:latin typeface="+mj-lt"/>
                <a:ea typeface="+mj-ea"/>
                <a:cs typeface="+mj-cs"/>
              </a:rPr>
              <a:t>Diabetes in pregnancy : </a:t>
            </a:r>
          </a:p>
          <a:p>
            <a:pPr>
              <a:spcBef>
                <a:spcPts val="1000"/>
              </a:spcBef>
            </a:pPr>
            <a:endParaRPr lang="en-US" sz="2000" dirty="0"/>
          </a:p>
          <a:p>
            <a:pPr>
              <a:spcBef>
                <a:spcPts val="1000"/>
              </a:spcBef>
            </a:pPr>
            <a:r>
              <a:rPr lang="en-US" sz="2000" dirty="0"/>
              <a:t>There are two types of diabetes that occur in pregnancy :</a:t>
            </a:r>
          </a:p>
          <a:p>
            <a:pPr>
              <a:spcBef>
                <a:spcPts val="1000"/>
              </a:spcBef>
            </a:pPr>
            <a:r>
              <a:rPr lang="en-US" sz="2000" dirty="0"/>
              <a:t> Gestational diabetes : This term refers to a mother who does not have diabetes before becoming pregnant but develops a resistance to insulin because of the hormones of pregnancy .</a:t>
            </a:r>
          </a:p>
          <a:p>
            <a:pPr>
              <a:spcBef>
                <a:spcPts val="1000"/>
              </a:spcBef>
            </a:pPr>
            <a:endParaRPr lang="en-US" sz="2000" dirty="0"/>
          </a:p>
          <a:p>
            <a:pPr>
              <a:spcBef>
                <a:spcPts val="1000"/>
              </a:spcBef>
            </a:pPr>
            <a:r>
              <a:rPr lang="en-US" sz="2000" dirty="0"/>
              <a:t> Pregestational diabetes : This term describes women who already have insulin-dependent diabetes ( type 1 insulin dependent DM ) and become pregnant .</a:t>
            </a:r>
          </a:p>
          <a:p>
            <a:pPr>
              <a:spcBef>
                <a:spcPts val="1000"/>
              </a:spcBef>
            </a:pPr>
            <a:endParaRPr lang="en-US" sz="2000" dirty="0"/>
          </a:p>
        </p:txBody>
      </p:sp>
      <p:sp>
        <p:nvSpPr>
          <p:cNvPr id="3" name="TextBox 2">
            <a:extLst>
              <a:ext uri="{FF2B5EF4-FFF2-40B4-BE49-F238E27FC236}">
                <a16:creationId xmlns:a16="http://schemas.microsoft.com/office/drawing/2014/main" id="{16FE57F2-A829-618F-48E0-D2489971E119}"/>
              </a:ext>
            </a:extLst>
          </p:cNvPr>
          <p:cNvSpPr txBox="1"/>
          <p:nvPr/>
        </p:nvSpPr>
        <p:spPr>
          <a:xfrm>
            <a:off x="424976" y="5062434"/>
            <a:ext cx="5852675" cy="984885"/>
          </a:xfrm>
          <a:prstGeom prst="rect">
            <a:avLst/>
          </a:prstGeom>
          <a:noFill/>
        </p:spPr>
        <p:txBody>
          <a:bodyPr wrap="square" rtlCol="0">
            <a:spAutoFit/>
          </a:bodyPr>
          <a:lstStyle/>
          <a:p>
            <a:r>
              <a:rPr lang="en-US" sz="2000" dirty="0">
                <a:solidFill>
                  <a:schemeClr val="dk1"/>
                </a:solidFill>
              </a:rPr>
              <a:t>Gestational diabetics make up the vast majority of pregnancies with diabetes (80%-88%). </a:t>
            </a:r>
          </a:p>
          <a:p>
            <a:endParaRPr lang="en-US" dirty="0"/>
          </a:p>
        </p:txBody>
      </p:sp>
      <p:graphicFrame>
        <p:nvGraphicFramePr>
          <p:cNvPr id="7" name="Diagram 6">
            <a:extLst>
              <a:ext uri="{FF2B5EF4-FFF2-40B4-BE49-F238E27FC236}">
                <a16:creationId xmlns:a16="http://schemas.microsoft.com/office/drawing/2014/main" id="{C9AB8D7C-0619-7CE6-A34A-B66EF144F6B6}"/>
              </a:ext>
            </a:extLst>
          </p:cNvPr>
          <p:cNvGraphicFramePr/>
          <p:nvPr>
            <p:extLst>
              <p:ext uri="{D42A27DB-BD31-4B8C-83A1-F6EECF244321}">
                <p14:modId xmlns:p14="http://schemas.microsoft.com/office/powerpoint/2010/main" val="3299568345"/>
              </p:ext>
            </p:extLst>
          </p:nvPr>
        </p:nvGraphicFramePr>
        <p:xfrm>
          <a:off x="6766560" y="75304"/>
          <a:ext cx="5425440" cy="66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93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60400"/>
            <a:ext cx="11785600" cy="1143000"/>
          </a:xfrm>
        </p:spPr>
        <p:txBody>
          <a:bodyPr/>
          <a:lstStyle/>
          <a:p>
            <a:r>
              <a:rPr lang="en-US" dirty="0">
                <a:solidFill>
                  <a:srgbClr val="FF0000"/>
                </a:solidFill>
              </a:rPr>
              <a:t>When to do random blood sugar test ?</a:t>
            </a:r>
            <a:endParaRPr lang="ar-SA" dirty="0">
              <a:solidFill>
                <a:srgbClr val="FF0000"/>
              </a:solidFill>
            </a:endParaRPr>
          </a:p>
        </p:txBody>
      </p:sp>
      <p:sp>
        <p:nvSpPr>
          <p:cNvPr id="3" name="Content Placeholder 2"/>
          <p:cNvSpPr>
            <a:spLocks noGrp="1"/>
          </p:cNvSpPr>
          <p:nvPr>
            <p:ph idx="1"/>
          </p:nvPr>
        </p:nvSpPr>
        <p:spPr>
          <a:xfrm>
            <a:off x="101600" y="1679222"/>
            <a:ext cx="11887200" cy="5029200"/>
          </a:xfrm>
        </p:spPr>
        <p:txBody>
          <a:bodyPr>
            <a:normAutofit/>
          </a:bodyPr>
          <a:lstStyle/>
          <a:p>
            <a:pPr marL="457200" indent="-457200" algn="l" rtl="0">
              <a:buFont typeface="Arial" panose="020B0604020202020204" pitchFamily="34" charset="0"/>
              <a:buChar char="•"/>
            </a:pPr>
            <a:r>
              <a:rPr lang="en-US" sz="2800" dirty="0"/>
              <a:t>After 1 hour of delivery. </a:t>
            </a:r>
          </a:p>
          <a:p>
            <a:pPr algn="l" rtl="0"/>
            <a:endParaRPr lang="en-US" sz="2800" dirty="0"/>
          </a:p>
          <a:p>
            <a:pPr marL="457200" indent="-457200" algn="l" rtl="0">
              <a:buFont typeface="Arial" panose="020B0604020202020204" pitchFamily="34" charset="0"/>
              <a:buChar char="•"/>
            </a:pPr>
            <a:r>
              <a:rPr lang="en-US" sz="2800" dirty="0"/>
              <a:t>If the baby is hypoglycemic repeat the test again after 20-30 minutes.</a:t>
            </a:r>
          </a:p>
          <a:p>
            <a:pPr algn="l" rtl="0"/>
            <a:endParaRPr lang="en-US" sz="2800" dirty="0"/>
          </a:p>
          <a:p>
            <a:pPr marL="457200" indent="-457200" algn="l" rtl="0">
              <a:buFont typeface="Arial" panose="020B0604020202020204" pitchFamily="34" charset="0"/>
              <a:buChar char="•"/>
            </a:pPr>
            <a:r>
              <a:rPr lang="en-US" sz="2800" dirty="0"/>
              <a:t>Hypoglycemia : glucose &lt;40 mg/dl , in infant of diabetic mother it starts after 1 hour of delivery</a:t>
            </a:r>
            <a:endParaRPr lang="ar-SA" sz="2800" dirty="0"/>
          </a:p>
        </p:txBody>
      </p:sp>
    </p:spTree>
    <p:extLst>
      <p:ext uri="{BB962C8B-B14F-4D97-AF65-F5344CB8AC3E}">
        <p14:creationId xmlns:p14="http://schemas.microsoft.com/office/powerpoint/2010/main" val="1134930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8800"/>
            <a:ext cx="11887200" cy="1066800"/>
          </a:xfrm>
        </p:spPr>
        <p:txBody>
          <a:bodyPr/>
          <a:lstStyle/>
          <a:p>
            <a:r>
              <a:rPr lang="en-US" dirty="0">
                <a:solidFill>
                  <a:srgbClr val="FF0000"/>
                </a:solidFill>
              </a:rPr>
              <a:t>The Goal of treatment</a:t>
            </a:r>
            <a:endParaRPr lang="ar-SA" dirty="0">
              <a:solidFill>
                <a:srgbClr val="FF0000"/>
              </a:solidFill>
            </a:endParaRPr>
          </a:p>
        </p:txBody>
      </p:sp>
      <p:sp>
        <p:nvSpPr>
          <p:cNvPr id="3" name="Content Placeholder 2"/>
          <p:cNvSpPr>
            <a:spLocks noGrp="1"/>
          </p:cNvSpPr>
          <p:nvPr>
            <p:ph idx="1"/>
          </p:nvPr>
        </p:nvSpPr>
        <p:spPr>
          <a:xfrm>
            <a:off x="203200" y="1447800"/>
            <a:ext cx="11785600" cy="5257800"/>
          </a:xfrm>
        </p:spPr>
        <p:txBody>
          <a:bodyPr/>
          <a:lstStyle/>
          <a:p>
            <a:pPr algn="l" rtl="0"/>
            <a:endParaRPr lang="en-US" dirty="0"/>
          </a:p>
          <a:p>
            <a:pPr marL="457200" indent="-457200" algn="l" rtl="0">
              <a:buFont typeface="Arial" panose="020B0604020202020204" pitchFamily="34" charset="0"/>
              <a:buChar char="•"/>
            </a:pPr>
            <a:r>
              <a:rPr lang="en-US" sz="3200" dirty="0"/>
              <a:t>is to maintain a blood glucose level of at least 45 mg/</a:t>
            </a:r>
            <a:r>
              <a:rPr lang="en-US" sz="3200" dirty="0" err="1"/>
              <a:t>dL</a:t>
            </a:r>
            <a:r>
              <a:rPr lang="en-US" sz="3200" dirty="0"/>
              <a:t> (2.5 </a:t>
            </a:r>
            <a:r>
              <a:rPr lang="en-US" sz="3200" dirty="0" err="1"/>
              <a:t>mmol</a:t>
            </a:r>
            <a:r>
              <a:rPr lang="en-US" sz="3200" dirty="0"/>
              <a:t>/L).</a:t>
            </a:r>
          </a:p>
          <a:p>
            <a:pPr algn="l" rtl="0"/>
            <a:endParaRPr lang="en-US" sz="3200" dirty="0"/>
          </a:p>
          <a:p>
            <a:pPr marL="457200" indent="-457200" algn="l" rtl="0">
              <a:buFont typeface="Arial" panose="020B0604020202020204" pitchFamily="34" charset="0"/>
              <a:buChar char="•"/>
            </a:pPr>
            <a:r>
              <a:rPr lang="en-US" sz="3200" dirty="0"/>
              <a:t>Note : Hypoglycemia with marked acidosis  (pH &lt; 7.1) suggests shock or serious underlying disease(mostly inborn of metabolism diseases) and should be treated appropriately. </a:t>
            </a:r>
          </a:p>
          <a:p>
            <a:pPr algn="l" rtl="0"/>
            <a:endParaRPr lang="ar-SA" dirty="0"/>
          </a:p>
        </p:txBody>
      </p:sp>
    </p:spTree>
    <p:extLst>
      <p:ext uri="{BB962C8B-B14F-4D97-AF65-F5344CB8AC3E}">
        <p14:creationId xmlns:p14="http://schemas.microsoft.com/office/powerpoint/2010/main" val="2203527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81378"/>
            <a:ext cx="11785600" cy="1143000"/>
          </a:xfrm>
        </p:spPr>
        <p:txBody>
          <a:bodyPr/>
          <a:lstStyle/>
          <a:p>
            <a:r>
              <a:rPr lang="en-US" dirty="0">
                <a:solidFill>
                  <a:srgbClr val="FF0000"/>
                </a:solidFill>
              </a:rPr>
              <a:t>Presentation and Treatment</a:t>
            </a:r>
            <a:endParaRPr lang="ar-SA" dirty="0">
              <a:solidFill>
                <a:srgbClr val="FF0000"/>
              </a:solidFill>
            </a:endParaRPr>
          </a:p>
        </p:txBody>
      </p:sp>
      <p:sp>
        <p:nvSpPr>
          <p:cNvPr id="3" name="Content Placeholder 2"/>
          <p:cNvSpPr>
            <a:spLocks noGrp="1"/>
          </p:cNvSpPr>
          <p:nvPr>
            <p:ph idx="1"/>
          </p:nvPr>
        </p:nvSpPr>
        <p:spPr>
          <a:xfrm>
            <a:off x="203200" y="1871134"/>
            <a:ext cx="11785600" cy="5105400"/>
          </a:xfrm>
        </p:spPr>
        <p:txBody>
          <a:bodyPr/>
          <a:lstStyle/>
          <a:p>
            <a:pPr marL="342900" indent="-342900" algn="l" rtl="0">
              <a:buFont typeface="Arial" panose="020B0604020202020204" pitchFamily="34" charset="0"/>
              <a:buChar char="•"/>
            </a:pPr>
            <a:r>
              <a:rPr lang="en-US" sz="2800" dirty="0">
                <a:solidFill>
                  <a:srgbClr val="C00000"/>
                </a:solidFill>
              </a:rPr>
              <a:t>We have two modes of presentation:</a:t>
            </a:r>
          </a:p>
          <a:p>
            <a:pPr algn="l" rtl="0"/>
            <a:r>
              <a:rPr lang="en-US" sz="2800" dirty="0"/>
              <a:t>1.  Asymptomatic</a:t>
            </a:r>
          </a:p>
          <a:p>
            <a:pPr algn="l" rtl="0"/>
            <a:r>
              <a:rPr lang="en-US" sz="2800" dirty="0"/>
              <a:t>2.  Symptomatic:</a:t>
            </a:r>
          </a:p>
          <a:p>
            <a:pPr algn="l" rtl="0"/>
            <a:endParaRPr lang="en-US" sz="2800" dirty="0"/>
          </a:p>
          <a:p>
            <a:pPr marL="342900" indent="-342900" algn="l" rtl="0">
              <a:buFont typeface="Arial" panose="020B0604020202020204" pitchFamily="34" charset="0"/>
              <a:buChar char="•"/>
            </a:pPr>
            <a:r>
              <a:rPr lang="en-US" sz="2800" dirty="0">
                <a:solidFill>
                  <a:srgbClr val="C00000"/>
                </a:solidFill>
              </a:rPr>
              <a:t>We have two modes of treatment: </a:t>
            </a:r>
          </a:p>
          <a:p>
            <a:pPr algn="l" rtl="0"/>
            <a:r>
              <a:rPr lang="en-US" sz="2800" dirty="0"/>
              <a:t>1. Enteric</a:t>
            </a:r>
          </a:p>
          <a:p>
            <a:pPr algn="l" rtl="0"/>
            <a:r>
              <a:rPr lang="en-US" sz="2800" dirty="0"/>
              <a:t>2. Intravenous</a:t>
            </a:r>
          </a:p>
          <a:p>
            <a:pPr algn="l" rtl="0"/>
            <a:endParaRPr lang="ar-SA" dirty="0"/>
          </a:p>
        </p:txBody>
      </p:sp>
    </p:spTree>
    <p:extLst>
      <p:ext uri="{BB962C8B-B14F-4D97-AF65-F5344CB8AC3E}">
        <p14:creationId xmlns:p14="http://schemas.microsoft.com/office/powerpoint/2010/main" val="1994698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94267"/>
            <a:ext cx="11785600" cy="1143000"/>
          </a:xfrm>
        </p:spPr>
        <p:txBody>
          <a:bodyPr>
            <a:normAutofit fontScale="90000"/>
          </a:bodyPr>
          <a:lstStyle/>
          <a:p>
            <a:r>
              <a:rPr lang="en-US" dirty="0">
                <a:solidFill>
                  <a:srgbClr val="FF0000"/>
                </a:solidFill>
              </a:rPr>
              <a:t>Is the baby is symptomatic or not ?</a:t>
            </a:r>
            <a:br>
              <a:rPr lang="en-US" dirty="0">
                <a:solidFill>
                  <a:srgbClr val="FF0000"/>
                </a:solidFill>
              </a:rPr>
            </a:b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marL="457200" indent="-457200" algn="l">
              <a:buFont typeface="Arial" panose="020B0604020202020204" pitchFamily="34" charset="0"/>
              <a:buChar char="•"/>
            </a:pPr>
            <a:r>
              <a:rPr lang="en-US" sz="3000" dirty="0"/>
              <a:t>Most important symptom is : </a:t>
            </a:r>
          </a:p>
          <a:p>
            <a:pPr algn="l"/>
            <a:r>
              <a:rPr lang="en-US" sz="3000" dirty="0"/>
              <a:t> neurological manifestations as  convulsion, jitteriness </a:t>
            </a:r>
          </a:p>
          <a:p>
            <a:pPr algn="l"/>
            <a:endParaRPr lang="en-US" sz="3000" dirty="0"/>
          </a:p>
          <a:p>
            <a:pPr marL="457200" indent="-457200" algn="l">
              <a:buFont typeface="Arial" panose="020B0604020202020204" pitchFamily="34" charset="0"/>
              <a:buChar char="•"/>
            </a:pPr>
            <a:r>
              <a:rPr lang="en-US" sz="3000" dirty="0"/>
              <a:t>Other symptoms :</a:t>
            </a:r>
          </a:p>
          <a:p>
            <a:pPr algn="l"/>
            <a:r>
              <a:rPr lang="en-US" sz="3000" dirty="0"/>
              <a:t>1- poor feeding</a:t>
            </a:r>
          </a:p>
          <a:p>
            <a:pPr algn="l"/>
            <a:r>
              <a:rPr lang="en-US" sz="3000" dirty="0"/>
              <a:t>2- tremor like movements in the limbs</a:t>
            </a:r>
          </a:p>
          <a:p>
            <a:pPr algn="l"/>
            <a:r>
              <a:rPr lang="en-US" sz="3000" dirty="0"/>
              <a:t>3- respiratory distress</a:t>
            </a:r>
          </a:p>
          <a:p>
            <a:pPr algn="l"/>
            <a:r>
              <a:rPr lang="en-US" sz="3000" dirty="0"/>
              <a:t>4- tachypnea ( </a:t>
            </a:r>
            <a:r>
              <a:rPr lang="en-US" sz="3000" dirty="0" err="1"/>
              <a:t>normar</a:t>
            </a:r>
            <a:r>
              <a:rPr lang="en-US" sz="3000" dirty="0"/>
              <a:t> RR in neonate is : 40-60/min)</a:t>
            </a:r>
            <a:endParaRPr lang="ar-SA" sz="3000" dirty="0"/>
          </a:p>
        </p:txBody>
      </p:sp>
    </p:spTree>
    <p:extLst>
      <p:ext uri="{BB962C8B-B14F-4D97-AF65-F5344CB8AC3E}">
        <p14:creationId xmlns:p14="http://schemas.microsoft.com/office/powerpoint/2010/main" val="4126154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82978"/>
            <a:ext cx="11785600" cy="1143000"/>
          </a:xfrm>
        </p:spPr>
        <p:txBody>
          <a:bodyPr/>
          <a:lstStyle/>
          <a:p>
            <a:r>
              <a:rPr lang="en-US" dirty="0">
                <a:solidFill>
                  <a:srgbClr val="FF0000"/>
                </a:solidFill>
              </a:rPr>
              <a:t>If the patient is Asymptomatic </a:t>
            </a:r>
            <a:endParaRPr lang="ar-SA" dirty="0">
              <a:solidFill>
                <a:srgbClr val="FF0000"/>
              </a:solidFill>
            </a:endParaRPr>
          </a:p>
        </p:txBody>
      </p:sp>
      <p:sp>
        <p:nvSpPr>
          <p:cNvPr id="3" name="Content Placeholder 2"/>
          <p:cNvSpPr>
            <a:spLocks noGrp="1"/>
          </p:cNvSpPr>
          <p:nvPr>
            <p:ph idx="1"/>
          </p:nvPr>
        </p:nvSpPr>
        <p:spPr>
          <a:xfrm>
            <a:off x="304800" y="1984023"/>
            <a:ext cx="11684000" cy="5105400"/>
          </a:xfrm>
        </p:spPr>
        <p:txBody>
          <a:bodyPr/>
          <a:lstStyle/>
          <a:p>
            <a:pPr marL="457200" indent="-457200" algn="l" rtl="0">
              <a:buFont typeface="Arial" panose="020B0604020202020204" pitchFamily="34" charset="0"/>
              <a:buChar char="•"/>
            </a:pPr>
            <a:r>
              <a:rPr lang="en-US" sz="2800" b="1" dirty="0"/>
              <a:t>Check respiratory rate :</a:t>
            </a:r>
          </a:p>
          <a:p>
            <a:pPr marL="457200" indent="-457200" algn="l" rtl="0">
              <a:buFont typeface="Arial" panose="020B0604020202020204" pitchFamily="34" charset="0"/>
              <a:buChar char="•"/>
            </a:pPr>
            <a:endParaRPr lang="en-US" sz="2800" b="1" dirty="0"/>
          </a:p>
          <a:p>
            <a:pPr algn="l" rtl="0"/>
            <a:r>
              <a:rPr lang="en-US" sz="2800" dirty="0"/>
              <a:t>-if its &gt;70 breath\min  don’t give oral feeding because of risk of aspiration (this is an indication of I.V feeding) .</a:t>
            </a:r>
          </a:p>
          <a:p>
            <a:pPr algn="l" rtl="0"/>
            <a:endParaRPr lang="en-US" sz="2800" dirty="0"/>
          </a:p>
          <a:p>
            <a:pPr algn="l" rtl="0"/>
            <a:r>
              <a:rPr lang="en-US" sz="2800" dirty="0"/>
              <a:t> -If RR &lt;70 breath \min then start oral feeding . </a:t>
            </a:r>
          </a:p>
          <a:p>
            <a:pPr algn="l" rtl="0"/>
            <a:endParaRPr lang="ar-SA" dirty="0"/>
          </a:p>
        </p:txBody>
      </p:sp>
    </p:spTree>
    <p:extLst>
      <p:ext uri="{BB962C8B-B14F-4D97-AF65-F5344CB8AC3E}">
        <p14:creationId xmlns:p14="http://schemas.microsoft.com/office/powerpoint/2010/main" val="3359702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818444"/>
            <a:ext cx="117856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203200" y="2187222"/>
            <a:ext cx="11785600" cy="5105400"/>
          </a:xfrm>
        </p:spPr>
        <p:txBody>
          <a:bodyPr>
            <a:normAutofit/>
          </a:bodyPr>
          <a:lstStyle/>
          <a:p>
            <a:pPr marL="457200" indent="-457200" algn="l" rtl="0">
              <a:buFont typeface="Arial" panose="020B0604020202020204" pitchFamily="34" charset="0"/>
              <a:buChar char="•"/>
            </a:pPr>
            <a:r>
              <a:rPr lang="en-US" sz="2400" dirty="0"/>
              <a:t>Now if there are neither RS problems nor neurological manifestations.</a:t>
            </a:r>
          </a:p>
          <a:p>
            <a:pPr algn="l" rtl="0"/>
            <a:r>
              <a:rPr lang="en-US" sz="2400" dirty="0"/>
              <a:t>-</a:t>
            </a:r>
            <a:r>
              <a:rPr lang="en-US" sz="2400" dirty="0">
                <a:highlight>
                  <a:srgbClr val="FFFF00"/>
                </a:highlight>
              </a:rPr>
              <a:t>start enteric feeding </a:t>
            </a:r>
            <a:r>
              <a:rPr lang="en-US" sz="2400" dirty="0"/>
              <a:t>with follow up of blood sugar every 30 min, until we have 3 normal  readings (improve with time as 30,40,50 mg\dl ) </a:t>
            </a:r>
          </a:p>
          <a:p>
            <a:pPr algn="l" rtl="0"/>
            <a:endParaRPr lang="en-US" sz="2400" dirty="0"/>
          </a:p>
          <a:p>
            <a:pPr algn="l" rtl="0"/>
            <a:r>
              <a:rPr lang="en-US" sz="2400" dirty="0"/>
              <a:t>-then check B.S every 2-3 hours, until we have 3 normal readings. </a:t>
            </a:r>
          </a:p>
          <a:p>
            <a:pPr algn="l" rtl="0"/>
            <a:endParaRPr lang="en-US" sz="2400" dirty="0"/>
          </a:p>
          <a:p>
            <a:pPr algn="l" rtl="0"/>
            <a:r>
              <a:rPr lang="en-US" sz="2400" dirty="0"/>
              <a:t>-then every 6 hours .</a:t>
            </a:r>
          </a:p>
        </p:txBody>
      </p:sp>
    </p:spTree>
    <p:extLst>
      <p:ext uri="{BB962C8B-B14F-4D97-AF65-F5344CB8AC3E}">
        <p14:creationId xmlns:p14="http://schemas.microsoft.com/office/powerpoint/2010/main" val="1396473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920039"/>
            <a:ext cx="11887200" cy="990600"/>
          </a:xfrm>
        </p:spPr>
        <p:txBody>
          <a:bodyPr>
            <a:normAutofit fontScale="90000"/>
          </a:bodyPr>
          <a:lstStyle/>
          <a:p>
            <a:r>
              <a:rPr lang="en-US" sz="4000" dirty="0">
                <a:solidFill>
                  <a:srgbClr val="FF0000"/>
                </a:solidFill>
              </a:rPr>
              <a:t>How much will I feed the baby to maintain normal B.S ?</a:t>
            </a:r>
            <a:br>
              <a:rPr lang="en-US" sz="4000" dirty="0">
                <a:solidFill>
                  <a:srgbClr val="FF0000"/>
                </a:solidFill>
              </a:rPr>
            </a:br>
            <a:endParaRPr lang="ar-SA" sz="4000" dirty="0">
              <a:solidFill>
                <a:srgbClr val="FF0000"/>
              </a:solidFill>
            </a:endParaRPr>
          </a:p>
        </p:txBody>
      </p:sp>
      <p:sp>
        <p:nvSpPr>
          <p:cNvPr id="3" name="Content Placeholder 2"/>
          <p:cNvSpPr>
            <a:spLocks noGrp="1"/>
          </p:cNvSpPr>
          <p:nvPr>
            <p:ph idx="1"/>
          </p:nvPr>
        </p:nvSpPr>
        <p:spPr>
          <a:xfrm>
            <a:off x="203200" y="2057395"/>
            <a:ext cx="11785600" cy="5181600"/>
          </a:xfrm>
        </p:spPr>
        <p:txBody>
          <a:bodyPr/>
          <a:lstStyle/>
          <a:p>
            <a:pPr marL="342900" indent="-342900" algn="l" rtl="0">
              <a:buFont typeface="Arial" panose="020B0604020202020204" pitchFamily="34" charset="0"/>
              <a:buChar char="•"/>
            </a:pPr>
            <a:r>
              <a:rPr lang="en-US" sz="2800" dirty="0"/>
              <a:t>Any full term baby should be fed 70-80 ml/kg in the first    24 hours .</a:t>
            </a:r>
          </a:p>
          <a:p>
            <a:pPr algn="l" rtl="0"/>
            <a:endParaRPr lang="en-US" sz="2800" dirty="0"/>
          </a:p>
          <a:p>
            <a:pPr marL="342900" indent="-342900" algn="l" rtl="0">
              <a:buFont typeface="Arial" panose="020B0604020202020204" pitchFamily="34" charset="0"/>
              <a:buChar char="•"/>
            </a:pPr>
            <a:r>
              <a:rPr lang="en-US" sz="2800" dirty="0"/>
              <a:t>but in premature babies it’s more (80-90 ml/kg)</a:t>
            </a:r>
          </a:p>
          <a:p>
            <a:pPr algn="l" rtl="0"/>
            <a:endParaRPr lang="ar-SA" dirty="0"/>
          </a:p>
        </p:txBody>
      </p:sp>
    </p:spTree>
    <p:extLst>
      <p:ext uri="{BB962C8B-B14F-4D97-AF65-F5344CB8AC3E}">
        <p14:creationId xmlns:p14="http://schemas.microsoft.com/office/powerpoint/2010/main" val="3325719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32177"/>
            <a:ext cx="11785600" cy="1143000"/>
          </a:xfrm>
        </p:spPr>
        <p:txBody>
          <a:bodyPr/>
          <a:lstStyle/>
          <a:p>
            <a:r>
              <a:rPr lang="en-US" sz="5400" dirty="0">
                <a:solidFill>
                  <a:srgbClr val="FF0000"/>
                </a:solidFill>
              </a:rPr>
              <a:t>Example</a:t>
            </a:r>
            <a:endParaRPr lang="ar-SA" sz="5400"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marL="457200" indent="-457200" algn="l" rtl="0">
              <a:buFont typeface="Arial" panose="020B0604020202020204" pitchFamily="34" charset="0"/>
              <a:buChar char="•"/>
            </a:pPr>
            <a:r>
              <a:rPr lang="en-US" sz="2800" dirty="0"/>
              <a:t>A full term baby whose weight is 4kg</a:t>
            </a:r>
          </a:p>
          <a:p>
            <a:pPr algn="l" rtl="0"/>
            <a:r>
              <a:rPr lang="en-US" sz="2800" dirty="0"/>
              <a:t>In this baby ,total milk is 4 x70 = 280 ml in 24 hours . </a:t>
            </a:r>
          </a:p>
          <a:p>
            <a:pPr algn="l" rtl="0"/>
            <a:r>
              <a:rPr lang="en-US" sz="2800" dirty="0"/>
              <a:t> -normal babies are usually fed every 3 hours,</a:t>
            </a:r>
          </a:p>
          <a:p>
            <a:pPr marL="0" indent="0" algn="l" rtl="0">
              <a:buNone/>
            </a:pPr>
            <a:r>
              <a:rPr lang="en-US" sz="2800" dirty="0"/>
              <a:t> </a:t>
            </a:r>
          </a:p>
          <a:p>
            <a:pPr algn="l" rtl="0"/>
            <a:r>
              <a:rPr lang="en-US" sz="2800" dirty="0"/>
              <a:t>but hypoglycemic babies should have frequent times of feeding , every 2 hours </a:t>
            </a:r>
          </a:p>
          <a:p>
            <a:pPr algn="l" rtl="0"/>
            <a:r>
              <a:rPr lang="en-US" sz="2800" dirty="0"/>
              <a:t> which means 280/12= 25 ml every 2 hours</a:t>
            </a:r>
          </a:p>
          <a:p>
            <a:pPr algn="l" rtl="0"/>
            <a:endParaRPr lang="ar-SA" dirty="0"/>
          </a:p>
        </p:txBody>
      </p:sp>
    </p:spTree>
    <p:extLst>
      <p:ext uri="{BB962C8B-B14F-4D97-AF65-F5344CB8AC3E}">
        <p14:creationId xmlns:p14="http://schemas.microsoft.com/office/powerpoint/2010/main" val="1336888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694267"/>
            <a:ext cx="118872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normAutofit fontScale="92500" lnSpcReduction="10000"/>
          </a:bodyPr>
          <a:lstStyle/>
          <a:p>
            <a:pPr algn="l" rtl="0"/>
            <a:r>
              <a:rPr lang="en-US" sz="2800" dirty="0"/>
              <a:t>Check random blood sugar every 30 minutes , if the baby is still hypoglycemic </a:t>
            </a:r>
          </a:p>
          <a:p>
            <a:pPr algn="l" rtl="0"/>
            <a:r>
              <a:rPr lang="en-US" sz="2800" dirty="0">
                <a:highlight>
                  <a:srgbClr val="FFFF00"/>
                </a:highlight>
              </a:rPr>
              <a:t>what is the next step ?</a:t>
            </a:r>
          </a:p>
          <a:p>
            <a:pPr algn="l" rtl="0"/>
            <a:endParaRPr lang="en-US" sz="2800" dirty="0"/>
          </a:p>
          <a:p>
            <a:pPr algn="l" rtl="0"/>
            <a:r>
              <a:rPr lang="en-US" sz="2800" dirty="0"/>
              <a:t>-Increase the amount of feeding to 80 ml/kg ,</a:t>
            </a:r>
          </a:p>
          <a:p>
            <a:pPr algn="l" rtl="0"/>
            <a:r>
              <a:rPr lang="en-US" sz="2800" dirty="0"/>
              <a:t> so 4x80= 320 ml, </a:t>
            </a:r>
          </a:p>
          <a:p>
            <a:pPr algn="l" rtl="0"/>
            <a:r>
              <a:rPr lang="en-US" sz="2800" dirty="0"/>
              <a:t> 320/12 = 30 ml every 2 hours </a:t>
            </a:r>
          </a:p>
          <a:p>
            <a:pPr algn="l" rtl="0"/>
            <a:endParaRPr lang="en-US" sz="2800" dirty="0"/>
          </a:p>
          <a:p>
            <a:pPr algn="l" rtl="0"/>
            <a:r>
              <a:rPr lang="en-US" sz="2800" dirty="0"/>
              <a:t>If we increased the amount of feeding but the baby is still hypoglycemic what is next step ? </a:t>
            </a:r>
          </a:p>
          <a:p>
            <a:pPr algn="l" rtl="0"/>
            <a:r>
              <a:rPr lang="en-US" sz="2800" dirty="0"/>
              <a:t>  -Don’t increase the amount again , start I.V feeding .</a:t>
            </a:r>
          </a:p>
          <a:p>
            <a:pPr algn="l" rtl="0"/>
            <a:endParaRPr lang="ar-SA" sz="2800" dirty="0"/>
          </a:p>
        </p:txBody>
      </p:sp>
    </p:spTree>
    <p:extLst>
      <p:ext uri="{BB962C8B-B14F-4D97-AF65-F5344CB8AC3E}">
        <p14:creationId xmlns:p14="http://schemas.microsoft.com/office/powerpoint/2010/main" val="2343510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8445"/>
            <a:ext cx="11887200" cy="1143000"/>
          </a:xfrm>
        </p:spPr>
        <p:txBody>
          <a:bodyPr/>
          <a:lstStyle/>
          <a:p>
            <a:r>
              <a:rPr lang="en-US" dirty="0">
                <a:solidFill>
                  <a:srgbClr val="FF0000"/>
                </a:solidFill>
              </a:rPr>
              <a:t>Indications for I.V glucose </a:t>
            </a:r>
            <a:endParaRPr lang="ar-SA" dirty="0">
              <a:solidFill>
                <a:srgbClr val="FF0000"/>
              </a:solidFill>
            </a:endParaRPr>
          </a:p>
        </p:txBody>
      </p:sp>
      <p:sp>
        <p:nvSpPr>
          <p:cNvPr id="3" name="Content Placeholder 2"/>
          <p:cNvSpPr>
            <a:spLocks noGrp="1"/>
          </p:cNvSpPr>
          <p:nvPr>
            <p:ph idx="1"/>
          </p:nvPr>
        </p:nvSpPr>
        <p:spPr>
          <a:xfrm>
            <a:off x="623454" y="1600200"/>
            <a:ext cx="11365345" cy="5105400"/>
          </a:xfrm>
        </p:spPr>
        <p:txBody>
          <a:bodyPr/>
          <a:lstStyle/>
          <a:p>
            <a:pPr algn="l" rtl="0"/>
            <a:endParaRPr lang="en-US" dirty="0"/>
          </a:p>
          <a:p>
            <a:pPr algn="l" rtl="0"/>
            <a:r>
              <a:rPr lang="en-US" sz="3200" dirty="0"/>
              <a:t>1- Neurological manifestations</a:t>
            </a:r>
          </a:p>
          <a:p>
            <a:pPr algn="l" rtl="0"/>
            <a:r>
              <a:rPr lang="en-US" sz="3200" dirty="0"/>
              <a:t>2- Not responding to oral feeding (</a:t>
            </a:r>
            <a:r>
              <a:rPr lang="en-US" sz="3200" dirty="0">
                <a:solidFill>
                  <a:srgbClr val="FF0000"/>
                </a:solidFill>
              </a:rPr>
              <a:t>Feeding as tolerated).</a:t>
            </a:r>
            <a:endParaRPr lang="en-US" sz="3200" dirty="0"/>
          </a:p>
          <a:p>
            <a:pPr algn="l" rtl="0"/>
            <a:r>
              <a:rPr lang="en-US" sz="3200" dirty="0"/>
              <a:t>3- Respiratory unstable </a:t>
            </a:r>
          </a:p>
          <a:p>
            <a:pPr algn="l" rtl="0"/>
            <a:endParaRPr lang="ar-SA" dirty="0"/>
          </a:p>
        </p:txBody>
      </p:sp>
    </p:spTree>
    <p:extLst>
      <p:ext uri="{BB962C8B-B14F-4D97-AF65-F5344CB8AC3E}">
        <p14:creationId xmlns:p14="http://schemas.microsoft.com/office/powerpoint/2010/main" val="120432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388E1-A13C-FAC2-C376-07319FE9A1D0}"/>
              </a:ext>
            </a:extLst>
          </p:cNvPr>
          <p:cNvSpPr/>
          <p:nvPr/>
        </p:nvSpPr>
        <p:spPr>
          <a:xfrm>
            <a:off x="219541" y="592988"/>
            <a:ext cx="6256564" cy="6771084"/>
          </a:xfrm>
          <a:prstGeom prst="rect">
            <a:avLst/>
          </a:prstGeom>
        </p:spPr>
        <p:txBody>
          <a:bodyPr wrap="square">
            <a:spAutoFit/>
          </a:bodyPr>
          <a:lstStyle/>
          <a:p>
            <a:r>
              <a:rPr lang="en-US" sz="4600" b="1" dirty="0">
                <a:latin typeface="+mj-lt"/>
                <a:ea typeface="+mj-ea"/>
                <a:cs typeface="+mj-cs"/>
              </a:rPr>
              <a:t>What causes diabetes in pregnancy?</a:t>
            </a:r>
          </a:p>
          <a:p>
            <a:endParaRPr lang="en-US" sz="2400" b="1" dirty="0">
              <a:solidFill>
                <a:srgbClr val="5DC1C8"/>
              </a:solidFill>
              <a:latin typeface="Calibri" panose="020F0502020204030204" pitchFamily="34" charset="0"/>
              <a:cs typeface="Calibri" panose="020F0502020204030204" pitchFamily="34" charset="0"/>
            </a:endParaRPr>
          </a:p>
          <a:p>
            <a:r>
              <a:rPr lang="en-US" sz="2000" dirty="0">
                <a:solidFill>
                  <a:schemeClr val="dk1"/>
                </a:solidFill>
              </a:rPr>
              <a:t>The placenta supplies a growing fetus with nutrients and water . It also produces a variety of hormones to maintain the pregnancy .</a:t>
            </a:r>
          </a:p>
          <a:p>
            <a:r>
              <a:rPr lang="en-US" sz="2000" dirty="0">
                <a:solidFill>
                  <a:schemeClr val="dk1"/>
                </a:solidFill>
              </a:rPr>
              <a:t>Some of these hormones </a:t>
            </a:r>
            <a:r>
              <a:rPr lang="en-US" sz="2000" dirty="0">
                <a:solidFill>
                  <a:schemeClr val="dk1"/>
                </a:solidFill>
                <a:highlight>
                  <a:srgbClr val="FFFF00"/>
                </a:highlight>
              </a:rPr>
              <a:t>( estrogen , cortisol , and human placental lactogen i.e. </a:t>
            </a:r>
            <a:r>
              <a:rPr lang="en-GB" sz="2000" dirty="0">
                <a:solidFill>
                  <a:schemeClr val="dk1"/>
                </a:solidFill>
                <a:highlight>
                  <a:srgbClr val="FFFF00"/>
                </a:highlight>
              </a:rPr>
              <a:t>human chorionic somatomammotropin </a:t>
            </a:r>
            <a:r>
              <a:rPr lang="en-US" sz="2000" dirty="0">
                <a:solidFill>
                  <a:schemeClr val="dk1"/>
                </a:solidFill>
                <a:highlight>
                  <a:srgbClr val="FFFF00"/>
                </a:highlight>
              </a:rPr>
              <a:t>)</a:t>
            </a:r>
            <a:r>
              <a:rPr lang="en-US" sz="2000" dirty="0">
                <a:solidFill>
                  <a:schemeClr val="dk1"/>
                </a:solidFill>
              </a:rPr>
              <a:t> can block insulin activity .</a:t>
            </a:r>
          </a:p>
          <a:p>
            <a:r>
              <a:rPr lang="en-US" sz="2000" dirty="0">
                <a:solidFill>
                  <a:schemeClr val="dk1"/>
                </a:solidFill>
              </a:rPr>
              <a:t>This usually begins about 20 to 24 days into the pregnancy .</a:t>
            </a:r>
          </a:p>
          <a:p>
            <a:endParaRPr lang="en-US" sz="2000" dirty="0">
              <a:solidFill>
                <a:schemeClr val="dk1"/>
              </a:solidFill>
            </a:endParaRPr>
          </a:p>
          <a:p>
            <a:r>
              <a:rPr lang="en-GB" sz="2000" dirty="0">
                <a:solidFill>
                  <a:schemeClr val="dk1"/>
                </a:solidFill>
              </a:rPr>
              <a:t>The mechanism of </a:t>
            </a:r>
            <a:r>
              <a:rPr lang="en-GB" sz="2000" dirty="0">
                <a:solidFill>
                  <a:schemeClr val="dk1"/>
                </a:solidFill>
                <a:highlight>
                  <a:srgbClr val="FFFF00"/>
                </a:highlight>
              </a:rPr>
              <a:t>β-cell mass expansion </a:t>
            </a:r>
            <a:r>
              <a:rPr lang="en-GB" sz="2000" dirty="0">
                <a:solidFill>
                  <a:schemeClr val="dk1"/>
                </a:solidFill>
              </a:rPr>
              <a:t>i.e. proliferation , neogenesis or hyperplasia as with obese individuals, when compensatory β-cell mass expansion fails during gestation , diabetes results .</a:t>
            </a:r>
          </a:p>
          <a:p>
            <a:endParaRPr lang="en-US" sz="2000" dirty="0">
              <a:solidFill>
                <a:schemeClr val="dk1"/>
              </a:solidFill>
            </a:endParaRPr>
          </a:p>
          <a:p>
            <a:endParaRPr lang="en-US" sz="2000" dirty="0">
              <a:solidFill>
                <a:schemeClr val="dk1"/>
              </a:solidFill>
            </a:endParaRPr>
          </a:p>
          <a:p>
            <a:endParaRPr lang="en-US" b="0" dirty="0">
              <a:solidFill>
                <a:srgbClr val="FF0000"/>
              </a:solidFill>
              <a:effectLst/>
              <a:latin typeface="Aharoni"/>
            </a:endParaRPr>
          </a:p>
        </p:txBody>
      </p:sp>
    </p:spTree>
    <p:extLst>
      <p:ext uri="{BB962C8B-B14F-4D97-AF65-F5344CB8AC3E}">
        <p14:creationId xmlns:p14="http://schemas.microsoft.com/office/powerpoint/2010/main" val="1569983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581377"/>
            <a:ext cx="11785600" cy="1143000"/>
          </a:xfrm>
        </p:spPr>
        <p:txBody>
          <a:bodyPr/>
          <a:lstStyle/>
          <a:p>
            <a:r>
              <a:rPr lang="en-US" dirty="0">
                <a:solidFill>
                  <a:srgbClr val="FF0000"/>
                </a:solidFill>
              </a:rPr>
              <a:t>What if seizures are present?</a:t>
            </a:r>
            <a:endParaRPr lang="ar-SA" dirty="0">
              <a:solidFill>
                <a:srgbClr val="FF0000"/>
              </a:solidFill>
            </a:endParaRPr>
          </a:p>
        </p:txBody>
      </p:sp>
      <p:sp>
        <p:nvSpPr>
          <p:cNvPr id="3" name="Content Placeholder 2"/>
          <p:cNvSpPr>
            <a:spLocks noGrp="1"/>
          </p:cNvSpPr>
          <p:nvPr>
            <p:ph idx="1"/>
          </p:nvPr>
        </p:nvSpPr>
        <p:spPr>
          <a:xfrm>
            <a:off x="101600" y="1600200"/>
            <a:ext cx="11785600" cy="5105400"/>
          </a:xfrm>
        </p:spPr>
        <p:txBody>
          <a:bodyPr>
            <a:normAutofit fontScale="92500"/>
          </a:bodyPr>
          <a:lstStyle/>
          <a:p>
            <a:pPr marL="457200" indent="-457200" algn="l" rtl="0">
              <a:buFont typeface="Arial" panose="020B0604020202020204" pitchFamily="34" charset="0"/>
              <a:buChar char="•"/>
            </a:pPr>
            <a:r>
              <a:rPr lang="en-US" sz="2800" dirty="0"/>
              <a:t>Give ( 2- 4 mL/kg) bolus of D10W ( =200-400mg \kg) </a:t>
            </a:r>
          </a:p>
          <a:p>
            <a:pPr algn="l" rtl="0"/>
            <a:r>
              <a:rPr lang="en-US" sz="2800" dirty="0"/>
              <a:t>over 5 -10 minutes</a:t>
            </a:r>
          </a:p>
          <a:p>
            <a:pPr marL="457200" indent="-457200" algn="l" rtl="0">
              <a:buFont typeface="Arial" panose="020B0604020202020204" pitchFamily="34" charset="0"/>
              <a:buChar char="•"/>
            </a:pPr>
            <a:r>
              <a:rPr lang="en-US" sz="2800" dirty="0"/>
              <a:t>If the baby doesn’t respond ( still seizure  ):</a:t>
            </a:r>
          </a:p>
          <a:p>
            <a:pPr algn="l" rtl="0"/>
            <a:r>
              <a:rPr lang="en-US" sz="2800" dirty="0"/>
              <a:t>Check B.S :</a:t>
            </a:r>
          </a:p>
          <a:p>
            <a:pPr algn="l" rtl="0"/>
            <a:r>
              <a:rPr lang="en-US" sz="2800" dirty="0"/>
              <a:t>-  If it is low … give another bolus </a:t>
            </a:r>
          </a:p>
          <a:p>
            <a:pPr algn="l" rtl="0"/>
            <a:r>
              <a:rPr lang="en-US" sz="2800" dirty="0"/>
              <a:t>-  If it is normal BS ,,, give anticonvulsants </a:t>
            </a:r>
          </a:p>
          <a:p>
            <a:pPr algn="l" rtl="0"/>
            <a:endParaRPr lang="en-US" sz="2800" dirty="0"/>
          </a:p>
          <a:p>
            <a:pPr algn="l" rtl="0"/>
            <a:r>
              <a:rPr lang="en-US" sz="2800" dirty="0"/>
              <a:t>If we give bolus and the baby responded (no seizure ) but he is still in hypoglycemia , start I.V fluid (follow by a continuous infusion of glucose at 6-8 mg/kg/min.)</a:t>
            </a:r>
          </a:p>
          <a:p>
            <a:pPr algn="l" rtl="0"/>
            <a:endParaRPr lang="ar-SA" sz="2800" dirty="0"/>
          </a:p>
        </p:txBody>
      </p:sp>
    </p:spTree>
    <p:extLst>
      <p:ext uri="{BB962C8B-B14F-4D97-AF65-F5344CB8AC3E}">
        <p14:creationId xmlns:p14="http://schemas.microsoft.com/office/powerpoint/2010/main" val="2599923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649111"/>
            <a:ext cx="11887200" cy="1143000"/>
          </a:xfrm>
        </p:spPr>
        <p:txBody>
          <a:bodyPr/>
          <a:lstStyle/>
          <a:p>
            <a:r>
              <a:rPr lang="en-US" dirty="0">
                <a:solidFill>
                  <a:srgbClr val="FF0000"/>
                </a:solidFill>
              </a:rPr>
              <a:t>Important </a:t>
            </a:r>
            <a:r>
              <a:rPr lang="en-US" dirty="0" err="1">
                <a:solidFill>
                  <a:srgbClr val="FF0000"/>
                </a:solidFill>
              </a:rPr>
              <a:t>Informations</a:t>
            </a: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normAutofit lnSpcReduction="10000"/>
          </a:bodyPr>
          <a:lstStyle/>
          <a:p>
            <a:pPr marL="457200" indent="-457200" algn="l" rtl="0">
              <a:buFont typeface="Arial" panose="020B0604020202020204" pitchFamily="34" charset="0"/>
              <a:buChar char="•"/>
            </a:pPr>
            <a:r>
              <a:rPr lang="en-US" sz="2800" dirty="0"/>
              <a:t>Normal glucose infusion rate is :</a:t>
            </a:r>
          </a:p>
          <a:p>
            <a:pPr algn="l" rtl="0"/>
            <a:r>
              <a:rPr lang="en-US" sz="2800" dirty="0"/>
              <a:t> 4-6 mg/kg/minute </a:t>
            </a:r>
          </a:p>
          <a:p>
            <a:pPr algn="l" rtl="0"/>
            <a:endParaRPr lang="en-US" sz="2800" dirty="0"/>
          </a:p>
          <a:p>
            <a:pPr marL="457200" indent="-457200" algn="l" rtl="0">
              <a:buFont typeface="Arial" panose="020B0604020202020204" pitchFamily="34" charset="0"/>
              <a:buChar char="•"/>
            </a:pPr>
            <a:r>
              <a:rPr lang="en-US" sz="2800" dirty="0"/>
              <a:t>But in these babies the rate increases to become : </a:t>
            </a:r>
          </a:p>
          <a:p>
            <a:pPr algn="l" rtl="0"/>
            <a:r>
              <a:rPr lang="en-US" sz="2800" dirty="0"/>
              <a:t> 6-8 mg/kg/minute</a:t>
            </a:r>
          </a:p>
          <a:p>
            <a:pPr algn="l" rtl="0"/>
            <a:r>
              <a:rPr lang="en-US" sz="2800" dirty="0">
                <a:solidFill>
                  <a:srgbClr val="FF0000"/>
                </a:solidFill>
              </a:rPr>
              <a:t> (they are at high risk of hypoglycemia)</a:t>
            </a:r>
          </a:p>
          <a:p>
            <a:pPr algn="l" rtl="0"/>
            <a:endParaRPr lang="en-US" sz="2800" dirty="0"/>
          </a:p>
          <a:p>
            <a:pPr marL="457200" indent="-457200" algn="l" rtl="0">
              <a:buFont typeface="Arial" panose="020B0604020202020204" pitchFamily="34" charset="0"/>
              <a:buChar char="•"/>
            </a:pPr>
            <a:r>
              <a:rPr lang="en-US" sz="2800" dirty="0"/>
              <a:t>glucose infusion rate (mg/kg/min)   =   % dextrose * I.V rate (mL/h) /6 x body weight (kg)</a:t>
            </a:r>
          </a:p>
          <a:p>
            <a:pPr algn="l" rtl="0"/>
            <a:endParaRPr lang="ar-SA" sz="2800" dirty="0"/>
          </a:p>
        </p:txBody>
      </p:sp>
    </p:spTree>
    <p:extLst>
      <p:ext uri="{BB962C8B-B14F-4D97-AF65-F5344CB8AC3E}">
        <p14:creationId xmlns:p14="http://schemas.microsoft.com/office/powerpoint/2010/main" val="3824213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92666"/>
            <a:ext cx="11785600" cy="1143000"/>
          </a:xfrm>
        </p:spPr>
        <p:txBody>
          <a:bodyPr/>
          <a:lstStyle/>
          <a:p>
            <a:r>
              <a:rPr lang="en-US" dirty="0">
                <a:solidFill>
                  <a:srgbClr val="FF0000"/>
                </a:solidFill>
              </a:rPr>
              <a:t>Determination Of Fluid Type</a:t>
            </a:r>
            <a:endParaRPr lang="ar-SA" dirty="0">
              <a:solidFill>
                <a:srgbClr val="FF0000"/>
              </a:solidFill>
            </a:endParaRPr>
          </a:p>
        </p:txBody>
      </p:sp>
      <p:sp>
        <p:nvSpPr>
          <p:cNvPr id="3" name="Content Placeholder 2"/>
          <p:cNvSpPr>
            <a:spLocks noGrp="1"/>
          </p:cNvSpPr>
          <p:nvPr>
            <p:ph idx="1"/>
          </p:nvPr>
        </p:nvSpPr>
        <p:spPr>
          <a:xfrm>
            <a:off x="203200" y="1600200"/>
            <a:ext cx="11684000" cy="5105400"/>
          </a:xfrm>
        </p:spPr>
        <p:txBody>
          <a:bodyPr/>
          <a:lstStyle/>
          <a:p>
            <a:pPr marL="342900" indent="-342900" algn="l" rtl="0">
              <a:buFont typeface="Arial" panose="020B0604020202020204" pitchFamily="34" charset="0"/>
              <a:buChar char="•"/>
            </a:pPr>
            <a:r>
              <a:rPr lang="en-US" sz="2400" dirty="0"/>
              <a:t>Concentration of fluid = amount of sugar per day / volume of fluid per day</a:t>
            </a:r>
          </a:p>
          <a:p>
            <a:pPr algn="l" rtl="0"/>
            <a:r>
              <a:rPr lang="en-US" sz="2400" dirty="0"/>
              <a:t>  = (</a:t>
            </a:r>
            <a:r>
              <a:rPr lang="en-US" sz="2400" dirty="0" err="1"/>
              <a:t>wt</a:t>
            </a:r>
            <a:r>
              <a:rPr lang="en-US" sz="2400" dirty="0"/>
              <a:t> * </a:t>
            </a:r>
            <a:r>
              <a:rPr lang="en-US" sz="2400" dirty="0" err="1"/>
              <a:t>glu</a:t>
            </a:r>
            <a:r>
              <a:rPr lang="en-US" sz="2400" dirty="0"/>
              <a:t> infusion rate 6-8 mg / kg / min *  minutes in 24 </a:t>
            </a:r>
            <a:r>
              <a:rPr lang="en-US" sz="2400" dirty="0" err="1"/>
              <a:t>hs</a:t>
            </a:r>
            <a:r>
              <a:rPr lang="en-US" sz="2400" dirty="0"/>
              <a:t>)  /   (70 *</a:t>
            </a:r>
            <a:r>
              <a:rPr lang="en-US" sz="2400" dirty="0" err="1"/>
              <a:t>wt</a:t>
            </a:r>
            <a:r>
              <a:rPr lang="en-US" sz="2400" dirty="0"/>
              <a:t>)</a:t>
            </a:r>
          </a:p>
          <a:p>
            <a:pPr algn="l" rtl="0"/>
            <a:endParaRPr lang="en-US" sz="2400" dirty="0"/>
          </a:p>
          <a:p>
            <a:pPr marL="342900" indent="-342900" algn="l" rtl="0">
              <a:buFont typeface="Arial" panose="020B0604020202020204" pitchFamily="34" charset="0"/>
              <a:buChar char="•"/>
            </a:pPr>
            <a:r>
              <a:rPr lang="en-US" sz="2400" dirty="0"/>
              <a:t>So if baby is 4 kg , </a:t>
            </a:r>
            <a:r>
              <a:rPr lang="en-US" sz="2400" dirty="0">
                <a:highlight>
                  <a:srgbClr val="FFFF00"/>
                </a:highlight>
              </a:rPr>
              <a:t>how much do I give him </a:t>
            </a:r>
            <a:r>
              <a:rPr lang="en-US" sz="2400" dirty="0"/>
              <a:t>?</a:t>
            </a:r>
          </a:p>
          <a:p>
            <a:pPr algn="l" rtl="0"/>
            <a:r>
              <a:rPr lang="en-US" sz="2400" dirty="0"/>
              <a:t>    4*7*1440 = 40320 /1000 = 40 g /day (amount per day )</a:t>
            </a:r>
          </a:p>
          <a:p>
            <a:pPr algn="l" rtl="0"/>
            <a:r>
              <a:rPr lang="en-US" sz="2400" dirty="0"/>
              <a:t> Volume per day = 70*4 =280 ml </a:t>
            </a:r>
          </a:p>
          <a:p>
            <a:pPr algn="l" rtl="0"/>
            <a:endParaRPr lang="ar-SA" dirty="0"/>
          </a:p>
        </p:txBody>
      </p:sp>
    </p:spTree>
    <p:extLst>
      <p:ext uri="{BB962C8B-B14F-4D97-AF65-F5344CB8AC3E}">
        <p14:creationId xmlns:p14="http://schemas.microsoft.com/office/powerpoint/2010/main" val="85886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36222"/>
            <a:ext cx="117856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203200" y="1415845"/>
            <a:ext cx="11785600" cy="5289755"/>
          </a:xfrm>
        </p:spPr>
        <p:txBody>
          <a:bodyPr/>
          <a:lstStyle/>
          <a:p>
            <a:pPr marL="457200" indent="-457200" algn="l" rtl="0">
              <a:buFont typeface="Arial" panose="020B0604020202020204" pitchFamily="34" charset="0"/>
              <a:buChar char="•"/>
            </a:pPr>
            <a:r>
              <a:rPr lang="en-US" sz="2800" dirty="0"/>
              <a:t>In this baby concentration of fluid  = 40/280 </a:t>
            </a:r>
          </a:p>
          <a:p>
            <a:pPr algn="l" rtl="0"/>
            <a:r>
              <a:rPr lang="en-US" sz="2800" dirty="0"/>
              <a:t> = 14% glucose ( 15% glucose )</a:t>
            </a:r>
          </a:p>
          <a:p>
            <a:pPr marL="0" indent="0" algn="l" rtl="0">
              <a:buNone/>
            </a:pPr>
            <a:endParaRPr lang="en-US" sz="2800" dirty="0"/>
          </a:p>
          <a:p>
            <a:pPr marL="457200" indent="-457200" algn="l" rtl="0">
              <a:buFont typeface="Arial" panose="020B0604020202020204" pitchFamily="34" charset="0"/>
              <a:buChar char="•"/>
            </a:pPr>
            <a:r>
              <a:rPr lang="en-US" sz="2800" dirty="0"/>
              <a:t>How many ml per hour should I give ? </a:t>
            </a:r>
          </a:p>
          <a:p>
            <a:pPr algn="l" rtl="0"/>
            <a:r>
              <a:rPr lang="en-US" sz="2800" dirty="0"/>
              <a:t>280/24 = 11 ml/hour of glucose water 15%</a:t>
            </a:r>
          </a:p>
          <a:p>
            <a:pPr marL="0" indent="0" algn="l" rtl="0">
              <a:buNone/>
            </a:pPr>
            <a:endParaRPr lang="en-US" sz="2800" dirty="0"/>
          </a:p>
          <a:p>
            <a:pPr marL="457200" indent="-457200" algn="l" rtl="0">
              <a:buFont typeface="Arial" panose="020B0604020202020204" pitchFamily="34" charset="0"/>
              <a:buChar char="•"/>
            </a:pPr>
            <a:r>
              <a:rPr lang="en-US" sz="2800" dirty="0"/>
              <a:t>If the infant requires a dextrose concentration of more than 12.5 , placement of a central venous catheter may be considered to avoid venous sclerosis</a:t>
            </a:r>
          </a:p>
          <a:p>
            <a:pPr algn="l" rtl="0"/>
            <a:endParaRPr lang="ar-SA" dirty="0"/>
          </a:p>
        </p:txBody>
      </p:sp>
    </p:spTree>
    <p:extLst>
      <p:ext uri="{BB962C8B-B14F-4D97-AF65-F5344CB8AC3E}">
        <p14:creationId xmlns:p14="http://schemas.microsoft.com/office/powerpoint/2010/main" val="1670585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59177"/>
            <a:ext cx="11887200" cy="1143000"/>
          </a:xfrm>
        </p:spPr>
        <p:txBody>
          <a:bodyPr>
            <a:normAutofit fontScale="90000"/>
          </a:bodyPr>
          <a:lstStyle/>
          <a:p>
            <a:r>
              <a:rPr lang="en-US" sz="3600" dirty="0">
                <a:solidFill>
                  <a:srgbClr val="FF0000"/>
                </a:solidFill>
              </a:rPr>
              <a:t>If the Baby is still hypoglycemic , what is next step ?</a:t>
            </a:r>
            <a:br>
              <a:rPr lang="en-US" sz="3600" dirty="0">
                <a:solidFill>
                  <a:srgbClr val="FF0000"/>
                </a:solidFill>
              </a:rPr>
            </a:br>
            <a:endParaRPr lang="ar-SA" sz="3600"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marL="342900" indent="-342900" algn="l">
              <a:buFont typeface="Arial" panose="020B0604020202020204" pitchFamily="34" charset="0"/>
              <a:buChar char="•"/>
            </a:pPr>
            <a:r>
              <a:rPr lang="en-US" sz="2800" dirty="0"/>
              <a:t>Increase glucose infusion rate by 2mg/kg = 10 mg/kg/min , </a:t>
            </a:r>
          </a:p>
          <a:p>
            <a:pPr algn="l"/>
            <a:r>
              <a:rPr lang="en-US" sz="2800" dirty="0"/>
              <a:t> so (10x4x1440)/1000 = 58 g</a:t>
            </a:r>
          </a:p>
          <a:p>
            <a:pPr algn="l"/>
            <a:r>
              <a:rPr lang="en-US" sz="2800" dirty="0"/>
              <a:t>- Glucose concentration = amount/volume </a:t>
            </a:r>
          </a:p>
          <a:p>
            <a:pPr algn="l"/>
            <a:r>
              <a:rPr lang="en-US" sz="2800" dirty="0"/>
              <a:t> = 58 /280 </a:t>
            </a:r>
          </a:p>
          <a:p>
            <a:pPr algn="l"/>
            <a:r>
              <a:rPr lang="en-US" sz="2800" dirty="0"/>
              <a:t> = 20% glucose</a:t>
            </a:r>
          </a:p>
          <a:p>
            <a:pPr algn="l"/>
            <a:endParaRPr lang="ar-SA" dirty="0"/>
          </a:p>
        </p:txBody>
      </p:sp>
    </p:spTree>
    <p:extLst>
      <p:ext uri="{BB962C8B-B14F-4D97-AF65-F5344CB8AC3E}">
        <p14:creationId xmlns:p14="http://schemas.microsoft.com/office/powerpoint/2010/main" val="1754238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37822"/>
            <a:ext cx="11785600" cy="1143000"/>
          </a:xfrm>
        </p:spPr>
        <p:txBody>
          <a:bodyPr/>
          <a:lstStyle/>
          <a:p>
            <a:r>
              <a:rPr lang="en-US" dirty="0">
                <a:solidFill>
                  <a:srgbClr val="FF0000"/>
                </a:solidFill>
              </a:rPr>
              <a:t>If after 30 minutes still hypoglycemic ? </a:t>
            </a: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marL="571500" indent="-571500" algn="l">
              <a:buFont typeface="Arial" panose="020B0604020202020204" pitchFamily="34" charset="0"/>
              <a:buChar char="•"/>
            </a:pPr>
            <a:r>
              <a:rPr lang="en-US" sz="3600" dirty="0"/>
              <a:t>Increase glucose infusion rate by 2mg/kg = 12 mg/kg/min ,</a:t>
            </a:r>
          </a:p>
          <a:p>
            <a:pPr algn="l"/>
            <a:r>
              <a:rPr lang="en-US" sz="3600" dirty="0"/>
              <a:t> </a:t>
            </a:r>
          </a:p>
          <a:p>
            <a:pPr marL="571500" indent="-571500" algn="l">
              <a:buFont typeface="Arial" panose="020B0604020202020204" pitchFamily="34" charset="0"/>
              <a:buChar char="•"/>
            </a:pPr>
            <a:r>
              <a:rPr lang="en-US" sz="3600" dirty="0"/>
              <a:t>so    (12x4x1440)/1000 =  69 g  </a:t>
            </a:r>
          </a:p>
          <a:p>
            <a:pPr algn="l"/>
            <a:endParaRPr lang="en-US" sz="3600" dirty="0"/>
          </a:p>
          <a:p>
            <a:pPr marL="571500" indent="-571500" algn="l">
              <a:buFont typeface="Arial" panose="020B0604020202020204" pitchFamily="34" charset="0"/>
              <a:buChar char="•"/>
            </a:pPr>
            <a:r>
              <a:rPr lang="en-US" sz="3600" dirty="0"/>
              <a:t>concentration = 69/280</a:t>
            </a:r>
          </a:p>
          <a:p>
            <a:pPr algn="l"/>
            <a:r>
              <a:rPr lang="en-US" sz="3600" dirty="0"/>
              <a:t> = 25% glucose</a:t>
            </a:r>
          </a:p>
          <a:p>
            <a:pPr algn="l"/>
            <a:endParaRPr lang="ar-SA" dirty="0"/>
          </a:p>
        </p:txBody>
      </p:sp>
    </p:spTree>
    <p:extLst>
      <p:ext uri="{BB962C8B-B14F-4D97-AF65-F5344CB8AC3E}">
        <p14:creationId xmlns:p14="http://schemas.microsoft.com/office/powerpoint/2010/main" val="2198359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660400"/>
            <a:ext cx="11785600" cy="1143000"/>
          </a:xfrm>
        </p:spPr>
        <p:txBody>
          <a:bodyPr/>
          <a:lstStyle/>
          <a:p>
            <a:r>
              <a:rPr lang="en-US" sz="5400" dirty="0">
                <a:solidFill>
                  <a:srgbClr val="FF0000"/>
                </a:solidFill>
              </a:rPr>
              <a:t>If still not responding</a:t>
            </a:r>
            <a:endParaRPr lang="ar-SA" sz="5400" dirty="0">
              <a:solidFill>
                <a:srgbClr val="FF0000"/>
              </a:solidFill>
            </a:endParaRPr>
          </a:p>
        </p:txBody>
      </p:sp>
      <p:sp>
        <p:nvSpPr>
          <p:cNvPr id="3" name="Content Placeholder 2"/>
          <p:cNvSpPr>
            <a:spLocks noGrp="1"/>
          </p:cNvSpPr>
          <p:nvPr>
            <p:ph idx="1"/>
          </p:nvPr>
        </p:nvSpPr>
        <p:spPr>
          <a:xfrm>
            <a:off x="589934" y="1600200"/>
            <a:ext cx="11398865" cy="5105400"/>
          </a:xfrm>
        </p:spPr>
        <p:txBody>
          <a:bodyPr/>
          <a:lstStyle/>
          <a:p>
            <a:pPr marL="457200" indent="-457200" algn="l" rtl="0">
              <a:buFont typeface="Arial" panose="020B0604020202020204" pitchFamily="34" charset="0"/>
              <a:buChar char="•"/>
            </a:pPr>
            <a:r>
              <a:rPr lang="en-US" sz="2800" dirty="0"/>
              <a:t>Maximum glucose infusion rate = 15 mg/kg/min </a:t>
            </a:r>
          </a:p>
          <a:p>
            <a:pPr algn="l" rtl="0"/>
            <a:r>
              <a:rPr lang="en-US" sz="2800" dirty="0"/>
              <a:t>If baby still not responding now its consider (intractable hypoglycemia )  and send critical sample for patient : ( insulin ,cortisol, FA, T3,T4)</a:t>
            </a:r>
          </a:p>
          <a:p>
            <a:pPr algn="l" rtl="0"/>
            <a:endParaRPr lang="en-US" sz="2800" dirty="0"/>
          </a:p>
          <a:p>
            <a:pPr marL="457200" indent="-457200" algn="l" rtl="0">
              <a:buFont typeface="Arial" panose="020B0604020202020204" pitchFamily="34" charset="0"/>
              <a:buChar char="•"/>
            </a:pPr>
            <a:r>
              <a:rPr lang="en-US" sz="2800" b="1" dirty="0"/>
              <a:t>Then :</a:t>
            </a:r>
          </a:p>
          <a:p>
            <a:pPr algn="l" rtl="0"/>
            <a:r>
              <a:rPr lang="en-US" sz="2800" dirty="0"/>
              <a:t>give Glucagon 1 mg I.V infusion ( best ) or IM </a:t>
            </a:r>
            <a:endParaRPr lang="ar-SA" sz="2800" dirty="0"/>
          </a:p>
        </p:txBody>
      </p:sp>
    </p:spTree>
    <p:extLst>
      <p:ext uri="{BB962C8B-B14F-4D97-AF65-F5344CB8AC3E}">
        <p14:creationId xmlns:p14="http://schemas.microsoft.com/office/powerpoint/2010/main" val="264306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603956"/>
            <a:ext cx="11684000" cy="1143000"/>
          </a:xfrm>
        </p:spPr>
        <p:txBody>
          <a:bodyPr/>
          <a:lstStyle/>
          <a:p>
            <a:r>
              <a:rPr lang="en-US" dirty="0">
                <a:solidFill>
                  <a:srgbClr val="FF0000"/>
                </a:solidFill>
              </a:rPr>
              <a:t>If the baby is still not responding</a:t>
            </a:r>
            <a:endParaRPr lang="ar-SA" dirty="0">
              <a:solidFill>
                <a:srgbClr val="FF0000"/>
              </a:solidFill>
            </a:endParaRPr>
          </a:p>
        </p:txBody>
      </p:sp>
      <p:sp>
        <p:nvSpPr>
          <p:cNvPr id="3" name="Content Placeholder 2"/>
          <p:cNvSpPr>
            <a:spLocks noGrp="1"/>
          </p:cNvSpPr>
          <p:nvPr>
            <p:ph idx="1"/>
          </p:nvPr>
        </p:nvSpPr>
        <p:spPr>
          <a:xfrm>
            <a:off x="304800" y="1600200"/>
            <a:ext cx="11582400" cy="5105400"/>
          </a:xfrm>
        </p:spPr>
        <p:txBody>
          <a:bodyPr>
            <a:normAutofit lnSpcReduction="10000"/>
          </a:bodyPr>
          <a:lstStyle/>
          <a:p>
            <a:pPr algn="l" rtl="0"/>
            <a:r>
              <a:rPr lang="en-US" sz="2400" dirty="0"/>
              <a:t>1- Hydrocortisone (5 mg/kg/day divided in two doses intravenously) or</a:t>
            </a:r>
          </a:p>
          <a:p>
            <a:pPr algn="l" rtl="0"/>
            <a:r>
              <a:rPr lang="en-US" sz="2400" dirty="0"/>
              <a:t> Prednisone (2 mg/kg /day orally).</a:t>
            </a:r>
          </a:p>
          <a:p>
            <a:pPr algn="l" rtl="0"/>
            <a:r>
              <a:rPr lang="en-US" sz="2400" dirty="0"/>
              <a:t> It affects the cognition of the baby</a:t>
            </a:r>
          </a:p>
          <a:p>
            <a:pPr algn="l" rtl="0"/>
            <a:endParaRPr lang="en-US" sz="2400" dirty="0"/>
          </a:p>
          <a:p>
            <a:pPr algn="l" rtl="0"/>
            <a:r>
              <a:rPr lang="en-US" sz="2400" dirty="0"/>
              <a:t>2- </a:t>
            </a:r>
            <a:r>
              <a:rPr lang="en-US" sz="2400" dirty="0" err="1"/>
              <a:t>Octreotide</a:t>
            </a:r>
            <a:r>
              <a:rPr lang="en-US" sz="2400" dirty="0"/>
              <a:t>  (</a:t>
            </a:r>
            <a:r>
              <a:rPr lang="en-US" sz="2400" dirty="0" err="1"/>
              <a:t>somatostatin</a:t>
            </a:r>
            <a:r>
              <a:rPr lang="en-US" sz="2400" dirty="0"/>
              <a:t> analogue ) : </a:t>
            </a:r>
          </a:p>
          <a:p>
            <a:pPr algn="l" rtl="0"/>
            <a:r>
              <a:rPr lang="en-US" sz="2400" dirty="0"/>
              <a:t>( 2 – 10 mg/kg/day SC/IV divided q 12hr ; increase on basis of response )</a:t>
            </a:r>
          </a:p>
          <a:p>
            <a:pPr algn="l" rtl="0"/>
            <a:endParaRPr lang="ar-SA" sz="2400" dirty="0"/>
          </a:p>
          <a:p>
            <a:pPr algn="l" rtl="0"/>
            <a:r>
              <a:rPr lang="en-US" sz="2400" dirty="0"/>
              <a:t>3- Diazoxide : which is antihypertensive drug (arterial vasodilator) , but one of its side affect is hyperglycemia </a:t>
            </a:r>
          </a:p>
          <a:p>
            <a:pPr algn="l" rtl="0"/>
            <a:r>
              <a:rPr lang="en-US" sz="2400" dirty="0"/>
              <a:t> 2-5 mg/kg orally every 8 </a:t>
            </a:r>
            <a:r>
              <a:rPr lang="en-US" sz="2400" dirty="0" err="1"/>
              <a:t>hrs</a:t>
            </a:r>
            <a:r>
              <a:rPr lang="en-US" sz="2400" dirty="0"/>
              <a:t> </a:t>
            </a:r>
          </a:p>
        </p:txBody>
      </p:sp>
    </p:spTree>
    <p:extLst>
      <p:ext uri="{BB962C8B-B14F-4D97-AF65-F5344CB8AC3E}">
        <p14:creationId xmlns:p14="http://schemas.microsoft.com/office/powerpoint/2010/main" val="614267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49111"/>
            <a:ext cx="11785600" cy="1143000"/>
          </a:xfrm>
        </p:spPr>
        <p:txBody>
          <a:bodyPr/>
          <a:lstStyle/>
          <a:p>
            <a:r>
              <a:rPr lang="en-US" sz="4800" dirty="0">
                <a:solidFill>
                  <a:srgbClr val="FF0000"/>
                </a:solidFill>
              </a:rPr>
              <a:t>If still not responding ?</a:t>
            </a:r>
            <a:endParaRPr lang="ar-SA" sz="4800" dirty="0">
              <a:solidFill>
                <a:srgbClr val="FF0000"/>
              </a:solidFill>
            </a:endParaRPr>
          </a:p>
        </p:txBody>
      </p:sp>
      <p:sp>
        <p:nvSpPr>
          <p:cNvPr id="3" name="Content Placeholder 2"/>
          <p:cNvSpPr>
            <a:spLocks noGrp="1"/>
          </p:cNvSpPr>
          <p:nvPr>
            <p:ph idx="1"/>
          </p:nvPr>
        </p:nvSpPr>
        <p:spPr>
          <a:xfrm>
            <a:off x="203200" y="1600200"/>
            <a:ext cx="11785600" cy="5105400"/>
          </a:xfrm>
        </p:spPr>
        <p:txBody>
          <a:bodyPr>
            <a:normAutofit/>
          </a:bodyPr>
          <a:lstStyle/>
          <a:p>
            <a:pPr marL="457200" indent="-457200" algn="l" rtl="0">
              <a:buFont typeface="Arial" panose="020B0604020202020204" pitchFamily="34" charset="0"/>
              <a:buChar char="•"/>
            </a:pPr>
            <a:r>
              <a:rPr lang="en-US" sz="2800" dirty="0"/>
              <a:t>We suggest that the diagnosis is : </a:t>
            </a:r>
            <a:r>
              <a:rPr lang="en-US" sz="2800" dirty="0" err="1"/>
              <a:t>insulinoma</a:t>
            </a:r>
            <a:endParaRPr lang="en-US" sz="2800" dirty="0"/>
          </a:p>
          <a:p>
            <a:pPr algn="l" rtl="0"/>
            <a:endParaRPr lang="en-US" sz="2800" dirty="0"/>
          </a:p>
          <a:p>
            <a:pPr marL="457200" indent="-457200" algn="l" rtl="0">
              <a:buFont typeface="Arial" panose="020B0604020202020204" pitchFamily="34" charset="0"/>
              <a:buChar char="•"/>
            </a:pPr>
            <a:r>
              <a:rPr lang="en-US" sz="2800" dirty="0"/>
              <a:t>So we do pancreatic CT</a:t>
            </a:r>
          </a:p>
          <a:p>
            <a:pPr marL="0" indent="0" algn="l" rtl="0">
              <a:buNone/>
            </a:pPr>
            <a:endParaRPr lang="en-US" sz="2800" dirty="0"/>
          </a:p>
          <a:p>
            <a:pPr marL="457200" indent="-457200" algn="l" rtl="0">
              <a:buFont typeface="Arial" panose="020B0604020202020204" pitchFamily="34" charset="0"/>
              <a:buChar char="•"/>
            </a:pPr>
            <a:r>
              <a:rPr lang="en-US" sz="2800" dirty="0"/>
              <a:t>Treatment : Subtotal </a:t>
            </a:r>
            <a:r>
              <a:rPr lang="en-US" sz="2800" dirty="0" err="1"/>
              <a:t>pancreatectomy</a:t>
            </a:r>
            <a:endParaRPr lang="ar-SA" sz="2800" dirty="0"/>
          </a:p>
        </p:txBody>
      </p:sp>
    </p:spTree>
    <p:extLst>
      <p:ext uri="{BB962C8B-B14F-4D97-AF65-F5344CB8AC3E}">
        <p14:creationId xmlns:p14="http://schemas.microsoft.com/office/powerpoint/2010/main" val="433191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7822"/>
            <a:ext cx="11785600" cy="1143000"/>
          </a:xfrm>
        </p:spPr>
        <p:txBody>
          <a:bodyPr/>
          <a:lstStyle/>
          <a:p>
            <a:r>
              <a:rPr lang="en-US" dirty="0">
                <a:solidFill>
                  <a:srgbClr val="FF0000"/>
                </a:solidFill>
              </a:rPr>
              <a:t>Other Measures of treatment</a:t>
            </a:r>
            <a:endParaRPr lang="ar-SA" dirty="0">
              <a:solidFill>
                <a:srgbClr val="FF0000"/>
              </a:solidFill>
            </a:endParaRPr>
          </a:p>
        </p:txBody>
      </p:sp>
      <p:sp>
        <p:nvSpPr>
          <p:cNvPr id="3" name="Content Placeholder 2"/>
          <p:cNvSpPr>
            <a:spLocks noGrp="1"/>
          </p:cNvSpPr>
          <p:nvPr>
            <p:ph idx="1"/>
          </p:nvPr>
        </p:nvSpPr>
        <p:spPr>
          <a:xfrm>
            <a:off x="203200" y="1600200"/>
            <a:ext cx="11684000" cy="5105400"/>
          </a:xfrm>
        </p:spPr>
        <p:txBody>
          <a:bodyPr/>
          <a:lstStyle/>
          <a:p>
            <a:pPr marL="342900" indent="-342900" algn="l" rtl="0">
              <a:buFont typeface="Arial" panose="020B0604020202020204" pitchFamily="34" charset="0"/>
              <a:buChar char="•"/>
            </a:pPr>
            <a:r>
              <a:rPr lang="en-US" sz="2400" dirty="0"/>
              <a:t>In infants of diabetic mothers (IDMs), </a:t>
            </a:r>
            <a:r>
              <a:rPr lang="en-US" sz="2400" dirty="0">
                <a:solidFill>
                  <a:srgbClr val="FF0000"/>
                </a:solidFill>
              </a:rPr>
              <a:t>calcium and magnesium levels </a:t>
            </a:r>
            <a:r>
              <a:rPr lang="en-US" sz="2400" dirty="0"/>
              <a:t>are commonly measured within the first hours after birth.  Ideally, ionized levels of these electrolytes should be obtained and used to properly manage these electrolyte disturbances..</a:t>
            </a:r>
          </a:p>
          <a:p>
            <a:pPr marL="342900" indent="-342900" algn="l" rtl="0">
              <a:buFont typeface="Arial" panose="020B0604020202020204" pitchFamily="34" charset="0"/>
              <a:buChar char="•"/>
            </a:pPr>
            <a:r>
              <a:rPr lang="en-US" sz="2400" dirty="0"/>
              <a:t>Low levels may be treated by adding </a:t>
            </a:r>
            <a:r>
              <a:rPr lang="en-US" sz="2400" dirty="0">
                <a:solidFill>
                  <a:srgbClr val="FF0000"/>
                </a:solidFill>
              </a:rPr>
              <a:t>calcium gluconate to the IV </a:t>
            </a:r>
            <a:r>
              <a:rPr lang="en-US" sz="2400" dirty="0"/>
              <a:t>solution to deliver 600-800 mg/kg/day of calcium gluconate.</a:t>
            </a:r>
          </a:p>
          <a:p>
            <a:pPr marL="342900" indent="-342900" algn="l" rtl="0">
              <a:buFont typeface="Arial" panose="020B0604020202020204" pitchFamily="34" charset="0"/>
              <a:buChar char="•"/>
            </a:pPr>
            <a:endParaRPr lang="en-US" sz="2400" dirty="0"/>
          </a:p>
          <a:p>
            <a:pPr algn="l" rtl="0"/>
            <a:r>
              <a:rPr lang="en-US" sz="2400" dirty="0"/>
              <a:t>*** Bolus therapy should be avoided unless cardiac arrhythmia is present. </a:t>
            </a:r>
          </a:p>
          <a:p>
            <a:pPr algn="l" rtl="0"/>
            <a:r>
              <a:rPr lang="en-US" sz="2400" dirty="0"/>
              <a:t>Bolus therapy may result in </a:t>
            </a:r>
            <a:r>
              <a:rPr lang="en-US" sz="2400" dirty="0" err="1"/>
              <a:t>bradycardia</a:t>
            </a:r>
            <a:r>
              <a:rPr lang="en-US" sz="2400" dirty="0"/>
              <a:t>.</a:t>
            </a:r>
          </a:p>
          <a:p>
            <a:pPr algn="l" rtl="0"/>
            <a:endParaRPr lang="en-US" sz="2400" dirty="0"/>
          </a:p>
          <a:p>
            <a:pPr algn="l" rtl="0"/>
            <a:endParaRPr lang="ar-SA" sz="2400" dirty="0"/>
          </a:p>
        </p:txBody>
      </p:sp>
    </p:spTree>
    <p:extLst>
      <p:ext uri="{BB962C8B-B14F-4D97-AF65-F5344CB8AC3E}">
        <p14:creationId xmlns:p14="http://schemas.microsoft.com/office/powerpoint/2010/main" val="263350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1C21C7-AE51-AE18-0E4E-C8E54E812B69}"/>
              </a:ext>
            </a:extLst>
          </p:cNvPr>
          <p:cNvSpPr/>
          <p:nvPr/>
        </p:nvSpPr>
        <p:spPr>
          <a:xfrm>
            <a:off x="775089" y="1136064"/>
            <a:ext cx="10323095" cy="5324535"/>
          </a:xfrm>
          <a:prstGeom prst="rect">
            <a:avLst/>
          </a:prstGeom>
        </p:spPr>
        <p:txBody>
          <a:bodyPr wrap="square">
            <a:spAutoFit/>
          </a:bodyPr>
          <a:lstStyle/>
          <a:p>
            <a:endParaRPr lang="en-US" sz="2800" dirty="0">
              <a:solidFill>
                <a:srgbClr val="333333"/>
              </a:solidFill>
              <a:latin typeface="Calibri" panose="020F0502020204030204" pitchFamily="34" charset="0"/>
              <a:cs typeface="Calibri" panose="020F0502020204030204" pitchFamily="34" charset="0"/>
            </a:endParaRPr>
          </a:p>
          <a:p>
            <a:r>
              <a:rPr lang="en-US" sz="2400" dirty="0">
                <a:solidFill>
                  <a:schemeClr val="dk1"/>
                </a:solidFill>
              </a:rPr>
              <a:t>As the placenta grows, more of these hormones are produced, and insulin resistance becomes greater . </a:t>
            </a:r>
          </a:p>
          <a:p>
            <a:r>
              <a:rPr lang="en-US" sz="2400" dirty="0">
                <a:solidFill>
                  <a:schemeClr val="dk1"/>
                </a:solidFill>
              </a:rPr>
              <a:t>Normally, the pancreas is able to make additional insulin to overcome insulin resistance, but when the production of insulin is not enough to overcome the effect of the placental hormones , gestational diabetes results . </a:t>
            </a:r>
          </a:p>
          <a:p>
            <a:r>
              <a:rPr lang="en-US" sz="2400" dirty="0">
                <a:solidFill>
                  <a:schemeClr val="dk1"/>
                </a:solidFill>
              </a:rPr>
              <a:t>&gt;&gt;&gt;&gt;&gt; leading to insulin resistance, hyperglycemia, and an increased supply of glucose to the growing fetus .</a:t>
            </a:r>
          </a:p>
          <a:p>
            <a:endParaRPr lang="en-US" sz="2400" dirty="0">
              <a:solidFill>
                <a:schemeClr val="dk1"/>
              </a:solidFill>
            </a:endParaRPr>
          </a:p>
          <a:p>
            <a:r>
              <a:rPr lang="en-US" sz="2400" dirty="0">
                <a:solidFill>
                  <a:schemeClr val="dk1"/>
                </a:solidFill>
              </a:rPr>
              <a:t>Pregnancy also may change the insulin needs of a woman with preexisting diabetes. </a:t>
            </a:r>
          </a:p>
          <a:p>
            <a:r>
              <a:rPr lang="en-US" sz="2400" dirty="0">
                <a:solidFill>
                  <a:schemeClr val="dk1"/>
                </a:solidFill>
              </a:rPr>
              <a:t>Insulin-dependent mothers may require more insulin as pregnancy progresses .</a:t>
            </a:r>
          </a:p>
          <a:p>
            <a:endParaRPr 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5664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626533"/>
            <a:ext cx="11785600" cy="1143000"/>
          </a:xfrm>
        </p:spPr>
        <p:txBody>
          <a:bodyPr/>
          <a:lstStyle/>
          <a:p>
            <a:r>
              <a:rPr lang="en-US" dirty="0">
                <a:solidFill>
                  <a:srgbClr val="FF0000"/>
                </a:solidFill>
              </a:rPr>
              <a:t>Treatment of the SGA baby :</a:t>
            </a:r>
            <a:endParaRPr lang="ar-SA" dirty="0">
              <a:solidFill>
                <a:srgbClr val="FF0000"/>
              </a:solidFill>
            </a:endParaRPr>
          </a:p>
        </p:txBody>
      </p:sp>
      <p:sp>
        <p:nvSpPr>
          <p:cNvPr id="3" name="Content Placeholder 2"/>
          <p:cNvSpPr>
            <a:spLocks noGrp="1"/>
          </p:cNvSpPr>
          <p:nvPr>
            <p:ph idx="1"/>
          </p:nvPr>
        </p:nvSpPr>
        <p:spPr>
          <a:xfrm>
            <a:off x="412954" y="2254956"/>
            <a:ext cx="11575845" cy="5105400"/>
          </a:xfrm>
        </p:spPr>
        <p:txBody>
          <a:bodyPr/>
          <a:lstStyle/>
          <a:p>
            <a:pPr marL="0" indent="0" algn="l">
              <a:buNone/>
            </a:pPr>
            <a:r>
              <a:rPr lang="en-US" sz="2800" b="1" dirty="0"/>
              <a:t>1- Temperature controlled beds or incubators.</a:t>
            </a:r>
          </a:p>
          <a:p>
            <a:pPr marL="0" indent="0" algn="l">
              <a:buNone/>
            </a:pPr>
            <a:r>
              <a:rPr lang="en-US" sz="2800" b="1" dirty="0"/>
              <a:t>2- Tube feeding ( if the baby doesn’t have a strong suck ) .</a:t>
            </a:r>
          </a:p>
          <a:p>
            <a:pPr marL="0" indent="0" algn="l">
              <a:buNone/>
            </a:pPr>
            <a:r>
              <a:rPr lang="en-US" sz="2800" b="1" dirty="0"/>
              <a:t>3- Checking for hypoglycemia .</a:t>
            </a:r>
          </a:p>
          <a:p>
            <a:pPr marL="0" indent="0" algn="l">
              <a:buNone/>
            </a:pPr>
            <a:r>
              <a:rPr lang="en-US" sz="2800" b="1" dirty="0"/>
              <a:t>4- Monitoring of oxygen levels .</a:t>
            </a:r>
          </a:p>
          <a:p>
            <a:pPr marL="0" indent="0" algn="l">
              <a:buNone/>
            </a:pPr>
            <a:endParaRPr lang="ar-SA" dirty="0"/>
          </a:p>
        </p:txBody>
      </p:sp>
    </p:spTree>
    <p:extLst>
      <p:ext uri="{BB962C8B-B14F-4D97-AF65-F5344CB8AC3E}">
        <p14:creationId xmlns:p14="http://schemas.microsoft.com/office/powerpoint/2010/main" val="4738556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09600"/>
            <a:ext cx="11785600" cy="1143000"/>
          </a:xfrm>
        </p:spPr>
        <p:txBody>
          <a:bodyPr/>
          <a:lstStyle/>
          <a:p>
            <a:r>
              <a:rPr lang="en-US" sz="5400" dirty="0">
                <a:solidFill>
                  <a:srgbClr val="FF0000"/>
                </a:solidFill>
              </a:rPr>
              <a:t>Prophylactic Measures</a:t>
            </a:r>
            <a:endParaRPr lang="ar-SA" sz="5400" dirty="0">
              <a:solidFill>
                <a:srgbClr val="FF0000"/>
              </a:solidFill>
            </a:endParaRPr>
          </a:p>
        </p:txBody>
      </p:sp>
      <p:sp>
        <p:nvSpPr>
          <p:cNvPr id="3" name="Content Placeholder 2"/>
          <p:cNvSpPr>
            <a:spLocks noGrp="1"/>
          </p:cNvSpPr>
          <p:nvPr>
            <p:ph idx="1"/>
          </p:nvPr>
        </p:nvSpPr>
        <p:spPr>
          <a:xfrm>
            <a:off x="203200" y="1600200"/>
            <a:ext cx="11785600" cy="5105400"/>
          </a:xfrm>
        </p:spPr>
        <p:txBody>
          <a:bodyPr>
            <a:normAutofit fontScale="92500" lnSpcReduction="10000"/>
          </a:bodyPr>
          <a:lstStyle/>
          <a:p>
            <a:pPr marL="0" indent="0" algn="l">
              <a:buNone/>
            </a:pPr>
            <a:r>
              <a:rPr lang="en-US" sz="2400" dirty="0"/>
              <a:t> </a:t>
            </a:r>
            <a:r>
              <a:rPr lang="en-US" sz="2400" b="1" dirty="0"/>
              <a:t>1- frequent prenatal evaluations of all women with diabetes and pregnant women with gestational diabetes</a:t>
            </a:r>
          </a:p>
          <a:p>
            <a:pPr marL="0" indent="0" algn="l">
              <a:buNone/>
            </a:pPr>
            <a:endParaRPr lang="en-US" sz="2400" b="1" dirty="0"/>
          </a:p>
          <a:p>
            <a:pPr marL="0" indent="0" algn="l">
              <a:buNone/>
            </a:pPr>
            <a:r>
              <a:rPr lang="en-US" sz="2400" b="1" dirty="0"/>
              <a:t>2- evaluation of fetal maturity</a:t>
            </a:r>
          </a:p>
          <a:p>
            <a:pPr marL="0" indent="0" algn="l">
              <a:buNone/>
            </a:pPr>
            <a:endParaRPr lang="en-US" sz="2400" b="1" dirty="0"/>
          </a:p>
          <a:p>
            <a:pPr marL="0" indent="0" algn="l">
              <a:buNone/>
            </a:pPr>
            <a:r>
              <a:rPr lang="en-US" sz="2400" b="1" dirty="0"/>
              <a:t>3- biophysical profile</a:t>
            </a:r>
          </a:p>
          <a:p>
            <a:pPr marL="0" indent="0" algn="l">
              <a:buNone/>
            </a:pPr>
            <a:endParaRPr lang="en-US" sz="2400" b="1" dirty="0"/>
          </a:p>
          <a:p>
            <a:pPr marL="0" indent="0" algn="l">
              <a:buNone/>
            </a:pPr>
            <a:r>
              <a:rPr lang="en-US" sz="2400" b="1" dirty="0"/>
              <a:t>4- </a:t>
            </a:r>
            <a:r>
              <a:rPr lang="en-US" sz="2400" b="1" dirty="0" err="1"/>
              <a:t>doppler</a:t>
            </a:r>
            <a:r>
              <a:rPr lang="en-US" sz="2400" b="1" dirty="0"/>
              <a:t> </a:t>
            </a:r>
            <a:r>
              <a:rPr lang="en-US" sz="2400" b="1" dirty="0" err="1"/>
              <a:t>velocimetry</a:t>
            </a:r>
            <a:endParaRPr lang="en-US" sz="2400" b="1" dirty="0"/>
          </a:p>
          <a:p>
            <a:pPr marL="0" indent="0" algn="l">
              <a:buNone/>
            </a:pPr>
            <a:endParaRPr lang="en-US" sz="2400" b="1" dirty="0"/>
          </a:p>
          <a:p>
            <a:pPr marL="0" indent="0" algn="l">
              <a:buNone/>
            </a:pPr>
            <a:r>
              <a:rPr lang="en-US" sz="2400" b="1" dirty="0"/>
              <a:t>5- planning of the delivery of these infants in hospitals where expert obstetric and pediatric care is continuously available</a:t>
            </a:r>
            <a:endParaRPr lang="ar-SA" sz="2400" b="1" dirty="0"/>
          </a:p>
        </p:txBody>
      </p:sp>
    </p:spTree>
    <p:extLst>
      <p:ext uri="{BB962C8B-B14F-4D97-AF65-F5344CB8AC3E}">
        <p14:creationId xmlns:p14="http://schemas.microsoft.com/office/powerpoint/2010/main" val="2006213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863599"/>
            <a:ext cx="117856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764458" y="2401711"/>
            <a:ext cx="10663084" cy="5105400"/>
          </a:xfrm>
        </p:spPr>
        <p:txBody>
          <a:bodyPr>
            <a:normAutofit/>
          </a:bodyPr>
          <a:lstStyle/>
          <a:p>
            <a:pPr marL="0" indent="0" algn="ctr">
              <a:buNone/>
            </a:pPr>
            <a:r>
              <a:rPr lang="en-US" sz="2800" b="1" dirty="0"/>
              <a:t>- Women with type 1 diabetes who have tight glucose control during pregnancy (average daily glucose levels &lt;95 mg/</a:t>
            </a:r>
            <a:r>
              <a:rPr lang="en-US" sz="2800" b="1" dirty="0" err="1"/>
              <a:t>dL</a:t>
            </a:r>
            <a:r>
              <a:rPr lang="en-US" sz="2800" b="1" dirty="0"/>
              <a:t>) deliver infants with birth weights and anthropomorphic features similar to those of infants of </a:t>
            </a:r>
            <a:r>
              <a:rPr lang="en-US" sz="2800" b="1" dirty="0" err="1"/>
              <a:t>nondiabetic</a:t>
            </a:r>
            <a:r>
              <a:rPr lang="en-US" sz="2800" b="1" dirty="0"/>
              <a:t> mothers</a:t>
            </a:r>
            <a:endParaRPr lang="ar-SA" sz="2800" b="1" dirty="0"/>
          </a:p>
        </p:txBody>
      </p:sp>
    </p:spTree>
    <p:extLst>
      <p:ext uri="{BB962C8B-B14F-4D97-AF65-F5344CB8AC3E}">
        <p14:creationId xmlns:p14="http://schemas.microsoft.com/office/powerpoint/2010/main" val="1577552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7823"/>
            <a:ext cx="118872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203200" y="1600200"/>
            <a:ext cx="11887200" cy="5105400"/>
          </a:xfrm>
        </p:spPr>
        <p:txBody>
          <a:bodyPr/>
          <a:lstStyle/>
          <a:p>
            <a:pPr marL="342900" indent="-342900" algn="l" rtl="0">
              <a:buFont typeface="Arial" panose="020B0604020202020204" pitchFamily="34" charset="0"/>
              <a:buChar char="•"/>
            </a:pPr>
            <a:r>
              <a:rPr lang="en-US" sz="2400" dirty="0"/>
              <a:t> Treatment of gestational diabetes also reduces complications; </a:t>
            </a:r>
          </a:p>
          <a:p>
            <a:pPr algn="l" rtl="0"/>
            <a:r>
              <a:rPr lang="en-US" sz="2400" dirty="0"/>
              <a:t>dietary advice, glucose monitoring, metformin, and insulin therapy as needed                 decrease the rate of serious perinatal outcomes:</a:t>
            </a:r>
          </a:p>
          <a:p>
            <a:pPr marL="0" indent="0" algn="l" rtl="0">
              <a:buNone/>
            </a:pPr>
            <a:r>
              <a:rPr lang="en-US" sz="2400" dirty="0"/>
              <a:t>    (death, shoulder dystocia, bone fracture, or nerve palsy).</a:t>
            </a:r>
          </a:p>
          <a:p>
            <a:pPr marL="0" indent="0" algn="l" rtl="0">
              <a:buNone/>
            </a:pPr>
            <a:endParaRPr lang="en-US" sz="2400" dirty="0"/>
          </a:p>
          <a:p>
            <a:pPr marL="342900" indent="-342900" algn="l" rtl="0">
              <a:buFont typeface="Arial" panose="020B0604020202020204" pitchFamily="34" charset="0"/>
              <a:buChar char="•"/>
            </a:pPr>
            <a:r>
              <a:rPr lang="en-US" sz="2400" dirty="0"/>
              <a:t> Women with gestational diabetes may also be treated successfully with glyburide, which may not cross the placenta. In these mothers, the incidence of macrosomia and neonatal hypoglycemia is similar to that in mothers with insulin-treated gestational diabetes.</a:t>
            </a:r>
            <a:endParaRPr lang="ar-SA" sz="2400" dirty="0"/>
          </a:p>
        </p:txBody>
      </p:sp>
    </p:spTree>
    <p:extLst>
      <p:ext uri="{BB962C8B-B14F-4D97-AF65-F5344CB8AC3E}">
        <p14:creationId xmlns:p14="http://schemas.microsoft.com/office/powerpoint/2010/main" val="2968494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5" name="عنصر نائب للمحتوى 2"/>
          <p:cNvSpPr txBox="1">
            <a:spLocks/>
          </p:cNvSpPr>
          <p:nvPr/>
        </p:nvSpPr>
        <p:spPr bwMode="auto">
          <a:xfrm>
            <a:off x="1828801" y="1980877"/>
            <a:ext cx="8229600" cy="398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a:lstStyle>
          <a:p>
            <a:pPr algn="ctr" defTabSz="914400" rtl="0">
              <a:buFontTx/>
              <a:buNone/>
            </a:pPr>
            <a:r>
              <a:rPr lang="en-US" sz="15000" kern="0">
                <a:latin typeface="Brush Script MT" pitchFamily="66" charset="0"/>
              </a:rPr>
              <a:t>Thank You</a:t>
            </a:r>
            <a:endParaRPr lang="en-US" sz="15000" kern="0" dirty="0">
              <a:latin typeface="Brush Script MT" pitchFamily="66" charset="0"/>
            </a:endParaRPr>
          </a:p>
        </p:txBody>
      </p:sp>
    </p:spTree>
    <p:extLst>
      <p:ext uri="{BB962C8B-B14F-4D97-AF65-F5344CB8AC3E}">
        <p14:creationId xmlns:p14="http://schemas.microsoft.com/office/powerpoint/2010/main" val="39518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2B156B-59AE-415F-B24B-8756D48BB977}" type="slidenum">
              <a:rPr lang="en-US" smtClean="0"/>
              <a:pPr/>
              <a:t>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71" y="480015"/>
            <a:ext cx="11237495" cy="5902699"/>
          </a:xfrm>
          <a:prstGeom prst="rect">
            <a:avLst/>
          </a:prstGeom>
        </p:spPr>
      </p:pic>
    </p:spTree>
    <p:extLst>
      <p:ext uri="{BB962C8B-B14F-4D97-AF65-F5344CB8AC3E}">
        <p14:creationId xmlns:p14="http://schemas.microsoft.com/office/powerpoint/2010/main" val="361152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nihms309330f2.jpg">
            <a:extLst>
              <a:ext uri="{FF2B5EF4-FFF2-40B4-BE49-F238E27FC236}">
                <a16:creationId xmlns:a16="http://schemas.microsoft.com/office/drawing/2014/main" id="{E3B60128-E665-4845-A1E6-547914903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022B156B-59AE-415F-B24B-8756D48BB977}" type="slidenum">
              <a:rPr lang="en-US" smtClean="0"/>
              <a:pPr/>
              <a:t>9</a:t>
            </a:fld>
            <a:endParaRPr lang="en-US" dirty="0"/>
          </a:p>
        </p:txBody>
      </p:sp>
    </p:spTree>
    <p:extLst>
      <p:ext uri="{BB962C8B-B14F-4D97-AF65-F5344CB8AC3E}">
        <p14:creationId xmlns:p14="http://schemas.microsoft.com/office/powerpoint/2010/main" val="3897850528"/>
      </p:ext>
    </p:extLst>
  </p:cSld>
  <p:clrMapOvr>
    <a:masterClrMapping/>
  </p:clrMapOvr>
  <p:transition spd="med">
    <p:fade/>
  </p:transition>
</p:sld>
</file>

<file path=ppt/theme/theme1.xml><?xml version="1.0" encoding="utf-8"?>
<a:theme xmlns:a="http://schemas.openxmlformats.org/drawingml/2006/main" name="Gestal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