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852F569-A139-4FEE-824B-A37856CDC67B}" type="datetimeFigureOut">
              <a:rPr lang="ar-JO" smtClean="0"/>
              <a:t>22/04/1435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263C2A9-1F84-4488-BC86-C7AD6751666B}" type="slidenum">
              <a:rPr lang="ar-JO" smtClean="0"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8BAAA5E-5900-4FFB-9CD1-6FFAAA585B9B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39762-CF2A-4F47-B459-36DEC4F28188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2621-4707-4DFF-BEBB-C2A78DFEDB52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786579-05AD-4D94-A009-8629D6913E0B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F25C1D-C836-4689-AD1A-AB7DBF24730A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EAD5-948F-49DB-BE69-11DD651D8189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127C-CFA1-49A2-A5EB-EFE1AE7CA87A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042682-DA2B-4797-9EE3-9A7B3ABB5892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7F62-D538-42AF-990D-D9FFEEB78605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743546-C134-4A53-B163-FD41BCDA084C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680188-D29D-42A9-814E-59DDC8671E02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B72231-DECF-42A0-9773-8EFF31B326D3}" type="datetime1">
              <a:rPr lang="ar-SA" smtClean="0"/>
              <a:t>22/04/1435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286000" y="1500174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Pharmaceutical skin 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preparations</a:t>
            </a:r>
            <a:endParaRPr lang="ar-JO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286000" y="4143380"/>
            <a:ext cx="6172200" cy="13716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Dr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Yousef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Al-</a:t>
            </a:r>
            <a:r>
              <a:rPr lang="en-US" dirty="0" err="1" smtClean="0">
                <a:solidFill>
                  <a:schemeClr val="tx1"/>
                </a:solidFill>
              </a:rPr>
              <a:t>saraireh</a:t>
            </a:r>
            <a:endParaRPr lang="ar-JO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Chairman of Pharmacology Department</a:t>
            </a:r>
            <a:endParaRPr lang="en-US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Assistant </a:t>
            </a:r>
            <a:r>
              <a:rPr lang="en-US" dirty="0" smtClean="0">
                <a:solidFill>
                  <a:schemeClr val="tx1"/>
                </a:solidFill>
              </a:rPr>
              <a:t>Professor</a:t>
            </a:r>
            <a:endParaRPr lang="en-US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Faculty of Medicine </a:t>
            </a:r>
          </a:p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0"/>
            <a:ext cx="8715436" cy="6473952"/>
          </a:xfrm>
        </p:spPr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7. </a:t>
            </a:r>
            <a:r>
              <a:rPr lang="en-US" sz="2800" b="1" dirty="0" smtClean="0">
                <a:solidFill>
                  <a:srgbClr val="FF0000"/>
                </a:solidFill>
              </a:rPr>
              <a:t>Ointments :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These are </a:t>
            </a:r>
            <a:r>
              <a:rPr lang="en-US" b="1" dirty="0" smtClean="0"/>
              <a:t>more thick and greasy than creams. They also have more occlusive effect. </a:t>
            </a:r>
            <a:r>
              <a:rPr lang="en-US" dirty="0" smtClean="0"/>
              <a:t>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They </a:t>
            </a:r>
            <a:r>
              <a:rPr lang="en-US" b="1" dirty="0" smtClean="0">
                <a:solidFill>
                  <a:srgbClr val="FF0000"/>
                </a:solidFill>
              </a:rPr>
              <a:t>are of 3 main types :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u="sng" dirty="0" smtClean="0">
                <a:solidFill>
                  <a:srgbClr val="FF0000"/>
                </a:solidFill>
              </a:rPr>
              <a:t>A. Water soluble ointments </a:t>
            </a:r>
            <a:r>
              <a:rPr lang="en-US" b="1" u="sng" dirty="0" smtClean="0"/>
              <a:t>:</a:t>
            </a:r>
            <a:r>
              <a:rPr lang="en-US" dirty="0" smtClean="0"/>
              <a:t> </a:t>
            </a:r>
            <a:endParaRPr lang="en-US" dirty="0" smtClean="0"/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These </a:t>
            </a:r>
            <a:r>
              <a:rPr lang="en-US" dirty="0" smtClean="0"/>
              <a:t>are mixtures of </a:t>
            </a:r>
            <a:r>
              <a:rPr lang="en-US" dirty="0" err="1" smtClean="0"/>
              <a:t>macrogols</a:t>
            </a:r>
            <a:r>
              <a:rPr lang="en-US" dirty="0" smtClean="0"/>
              <a:t> and polyethylene glycols ; </a:t>
            </a:r>
            <a:r>
              <a:rPr lang="en-US" b="1" dirty="0" smtClean="0"/>
              <a:t>their consistency </a:t>
            </a:r>
            <a:r>
              <a:rPr lang="en-US" b="1" dirty="0" smtClean="0"/>
              <a:t>can </a:t>
            </a:r>
            <a:r>
              <a:rPr lang="en-US" b="1" dirty="0" smtClean="0"/>
              <a:t>be varied easily, and are easily washed off.</a:t>
            </a:r>
            <a:r>
              <a:rPr lang="en-US" dirty="0" smtClean="0"/>
              <a:t> </a:t>
            </a:r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They </a:t>
            </a:r>
            <a:r>
              <a:rPr lang="en-US" dirty="0" smtClean="0"/>
              <a:t>are </a:t>
            </a:r>
            <a:r>
              <a:rPr lang="en-US" b="1" dirty="0" smtClean="0"/>
              <a:t>used in burn dressings, as lubricants, and as </a:t>
            </a:r>
            <a:r>
              <a:rPr lang="en-US" b="1" dirty="0" smtClean="0"/>
              <a:t>vehicles </a:t>
            </a:r>
            <a:r>
              <a:rPr lang="en-US" b="1" dirty="0" smtClean="0"/>
              <a:t>for water soluble drugs e.g. hydrocortisone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u="sng" dirty="0" smtClean="0">
                <a:solidFill>
                  <a:srgbClr val="FF0000"/>
                </a:solidFill>
              </a:rPr>
              <a:t>B. Emulsifying ointments </a:t>
            </a:r>
            <a:r>
              <a:rPr lang="en-US" b="1" u="sng" dirty="0" smtClean="0"/>
              <a:t>:</a:t>
            </a:r>
            <a:r>
              <a:rPr lang="en-US" dirty="0" smtClean="0"/>
              <a:t> These are made of </a:t>
            </a:r>
            <a:r>
              <a:rPr lang="en-US" b="1" dirty="0" smtClean="0"/>
              <a:t>emulsifying wax &amp; </a:t>
            </a:r>
            <a:r>
              <a:rPr lang="en-US" b="1" dirty="0" err="1" smtClean="0"/>
              <a:t>paraffins</a:t>
            </a:r>
            <a:r>
              <a:rPr lang="en-US" b="1" dirty="0" smtClean="0"/>
              <a:t>;</a:t>
            </a:r>
            <a:r>
              <a:rPr lang="en-US" dirty="0" smtClean="0"/>
              <a:t> mix with serous discharges </a:t>
            </a:r>
          </a:p>
          <a:p>
            <a:pPr algn="l" rtl="0">
              <a:buNone/>
            </a:pP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142852"/>
            <a:ext cx="8572560" cy="6331100"/>
          </a:xfrm>
        </p:spPr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C. Non-emulsifying ointments 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These </a:t>
            </a:r>
            <a:r>
              <a:rPr lang="en-US" sz="2800" dirty="0" smtClean="0"/>
              <a:t>form a continuous layer on skin and have marked occlusive effect enhancing drug absorption , and can soften dry scales and crusts.     </a:t>
            </a:r>
            <a:endParaRPr lang="en-US" sz="2800" dirty="0" smtClean="0"/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They </a:t>
            </a:r>
            <a:r>
              <a:rPr lang="en-US" sz="2800" dirty="0" smtClean="0"/>
              <a:t>are helpful for chronic dry scaly conditions  e.g. chronic eczema,&amp;  also used as vehicles</a:t>
            </a:r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They </a:t>
            </a:r>
            <a:r>
              <a:rPr lang="en-US" sz="2800" dirty="0" smtClean="0"/>
              <a:t>do not mix with water or serous discharges and </a:t>
            </a:r>
            <a:r>
              <a:rPr lang="en-US" sz="2800" b="1" u="sng" dirty="0" smtClean="0"/>
              <a:t>are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dirty="0" smtClean="0"/>
              <a:t>      </a:t>
            </a:r>
            <a:r>
              <a:rPr lang="en-US" sz="2800" b="1" u="sng" dirty="0" smtClean="0"/>
              <a:t>not appropriate  for acute </a:t>
            </a:r>
            <a:r>
              <a:rPr lang="en-US" sz="2800" b="1" u="sng" dirty="0" err="1" smtClean="0"/>
              <a:t>exudative</a:t>
            </a:r>
            <a:r>
              <a:rPr lang="en-US" sz="2800" b="1" u="sng" dirty="0" smtClean="0"/>
              <a:t> lesions.   </a:t>
            </a:r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They </a:t>
            </a:r>
            <a:r>
              <a:rPr lang="en-US" sz="2800" dirty="0" smtClean="0"/>
              <a:t>are </a:t>
            </a:r>
            <a:r>
              <a:rPr lang="en-US" sz="2800" b="1" u="sng" dirty="0" smtClean="0"/>
              <a:t>messy </a:t>
            </a:r>
            <a:r>
              <a:rPr lang="en-US" sz="2800" b="1" u="sng" dirty="0" smtClean="0"/>
              <a:t>specially </a:t>
            </a:r>
            <a:r>
              <a:rPr lang="en-US" sz="2800" b="1" u="sng" dirty="0" smtClean="0"/>
              <a:t>on hairy skin</a:t>
            </a:r>
            <a:r>
              <a:rPr lang="en-US" sz="2800" b="1" dirty="0" smtClean="0"/>
              <a:t>, and </a:t>
            </a:r>
            <a:r>
              <a:rPr lang="en-US" sz="2800" b="1" u="sng" dirty="0" smtClean="0"/>
              <a:t>difficult to remove except with detergents or oils.</a:t>
            </a:r>
            <a:r>
              <a:rPr lang="en-US" sz="2800" dirty="0" smtClean="0"/>
              <a:t>  e.g.  </a:t>
            </a:r>
            <a:r>
              <a:rPr lang="en-US" sz="2800" b="1" dirty="0" smtClean="0"/>
              <a:t>Paraffin ointment</a:t>
            </a:r>
            <a:r>
              <a:rPr lang="en-US" sz="2800" dirty="0" smtClean="0"/>
              <a:t> which contains beeswax , </a:t>
            </a:r>
            <a:r>
              <a:rPr lang="en-US" sz="2800" dirty="0" err="1" smtClean="0"/>
              <a:t>paraffins</a:t>
            </a:r>
            <a:r>
              <a:rPr lang="en-US" sz="2800" dirty="0" smtClean="0"/>
              <a:t>, and </a:t>
            </a:r>
            <a:r>
              <a:rPr lang="en-US" sz="2800" dirty="0" err="1" smtClean="0"/>
              <a:t>cetostearyl</a:t>
            </a:r>
            <a:r>
              <a:rPr lang="en-US" sz="2800" dirty="0" smtClean="0"/>
              <a:t> alcohol . </a:t>
            </a:r>
          </a:p>
          <a:p>
            <a:pPr algn="l" rtl="0">
              <a:buNone/>
            </a:pP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11</a:t>
            </a:fld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1438" y="0"/>
            <a:ext cx="8858280" cy="6858000"/>
          </a:xfrm>
        </p:spPr>
        <p:txBody>
          <a:bodyPr>
            <a:normAutofit/>
          </a:bodyPr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8. </a:t>
            </a:r>
            <a:r>
              <a:rPr lang="en-US" sz="2800" b="1" dirty="0" smtClean="0">
                <a:solidFill>
                  <a:srgbClr val="FF0000"/>
                </a:solidFill>
              </a:rPr>
              <a:t>Pastes :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They </a:t>
            </a:r>
            <a:r>
              <a:rPr lang="en-US" sz="2800" dirty="0" smtClean="0"/>
              <a:t>are </a:t>
            </a:r>
            <a:r>
              <a:rPr lang="en-US" sz="2800" b="1" dirty="0" smtClean="0"/>
              <a:t>thick </a:t>
            </a:r>
            <a:r>
              <a:rPr lang="en-US" sz="2800" b="1" u="sng" dirty="0" smtClean="0"/>
              <a:t>semi-occlusive</a:t>
            </a:r>
            <a:r>
              <a:rPr lang="en-US" sz="2800" b="1" dirty="0" smtClean="0"/>
              <a:t> ointments  that </a:t>
            </a:r>
            <a:r>
              <a:rPr lang="en-US" sz="2800" b="1" u="sng" dirty="0" smtClean="0"/>
              <a:t>contain excess of insoluble powder</a:t>
            </a:r>
            <a:r>
              <a:rPr lang="en-US" sz="2800" b="1" dirty="0" smtClean="0"/>
              <a:t>  e.g. </a:t>
            </a:r>
            <a:r>
              <a:rPr lang="en-US" sz="2800" b="1" dirty="0" err="1" smtClean="0"/>
              <a:t>Lassar”s</a:t>
            </a:r>
            <a:r>
              <a:rPr lang="en-US" sz="2800" b="1" dirty="0" smtClean="0"/>
              <a:t> paste which is zinc compound paste</a:t>
            </a:r>
            <a:r>
              <a:rPr lang="en-US" sz="2800" dirty="0" smtClean="0"/>
              <a:t>.(Salicylic acid 2%,    zinc oxide, starch, and </a:t>
            </a:r>
            <a:r>
              <a:rPr lang="en-US" sz="2800" dirty="0" err="1" smtClean="0"/>
              <a:t>vaseline</a:t>
            </a:r>
            <a:r>
              <a:rPr lang="en-US" sz="2800" dirty="0" smtClean="0"/>
              <a:t>). </a:t>
            </a:r>
            <a:endParaRPr lang="en-US" sz="2800" dirty="0" smtClean="0"/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b="1" u="sng" dirty="0" smtClean="0"/>
              <a:t>excess powder content allows absorption of moderate amount of discharge but without crust formation</a:t>
            </a:r>
            <a:r>
              <a:rPr lang="en-US" sz="2800" dirty="0" smtClean="0"/>
              <a:t>. </a:t>
            </a:r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They </a:t>
            </a:r>
            <a:r>
              <a:rPr lang="en-US" sz="2800" dirty="0" smtClean="0"/>
              <a:t>can </a:t>
            </a:r>
            <a:r>
              <a:rPr lang="en-US" sz="2800" b="1" dirty="0" smtClean="0"/>
              <a:t>also be used as vehicles</a:t>
            </a:r>
            <a:r>
              <a:rPr lang="en-US" sz="2800" dirty="0" smtClean="0"/>
              <a:t>  e.g. </a:t>
            </a:r>
            <a:r>
              <a:rPr lang="en-US" sz="2800" b="1" dirty="0" smtClean="0"/>
              <a:t>coal tar paste</a:t>
            </a:r>
            <a:r>
              <a:rPr lang="en-US" sz="2800" dirty="0" smtClean="0"/>
              <a:t> which is 7.5% coal tar in zinc compound paste  </a:t>
            </a:r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They </a:t>
            </a:r>
            <a:r>
              <a:rPr lang="en-US" sz="2800" dirty="0" smtClean="0"/>
              <a:t>are very adherent and give protection to underlying skin lesions. They localize medication thus preventing spread of active ingredients to adjacent skin. </a:t>
            </a:r>
          </a:p>
          <a:p>
            <a:pPr algn="l" rtl="0">
              <a:buNone/>
            </a:pP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12</a:t>
            </a:fld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5000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Types of topical drugs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642918"/>
            <a:ext cx="9144000" cy="6858048"/>
          </a:xfrm>
        </p:spPr>
        <p:txBody>
          <a:bodyPr>
            <a:normAutofit/>
          </a:bodyPr>
          <a:lstStyle/>
          <a:p>
            <a:pPr marL="457200" indent="-457200"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1. Topical anti-infective drugs:</a:t>
            </a:r>
          </a:p>
          <a:p>
            <a:pPr marL="457200" indent="-457200" algn="l" rtl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A. Antibiotics: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dirty="0" err="1" smtClean="0"/>
              <a:t>Adirect</a:t>
            </a:r>
            <a:r>
              <a:rPr lang="en-US" dirty="0" smtClean="0"/>
              <a:t> </a:t>
            </a:r>
            <a:r>
              <a:rPr lang="en-US" dirty="0" smtClean="0"/>
              <a:t>local </a:t>
            </a:r>
            <a:r>
              <a:rPr lang="en-US" dirty="0" smtClean="0"/>
              <a:t>effect </a:t>
            </a:r>
            <a:r>
              <a:rPr lang="en-US" dirty="0" smtClean="0"/>
              <a:t>on </a:t>
            </a:r>
            <a:r>
              <a:rPr lang="en-US" dirty="0" smtClean="0"/>
              <a:t> </a:t>
            </a:r>
            <a:r>
              <a:rPr lang="en-US" dirty="0" smtClean="0"/>
              <a:t>microorganisms and may be bactericidal (a substance that destroys bacteria) or </a:t>
            </a:r>
            <a:r>
              <a:rPr lang="en-US" dirty="0" err="1" smtClean="0"/>
              <a:t>bacteriostatic</a:t>
            </a:r>
            <a:r>
              <a:rPr lang="en-US" dirty="0" smtClean="0"/>
              <a:t> (the slowing or retard-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the multiplication </a:t>
            </a:r>
            <a:r>
              <a:rPr lang="en-US" dirty="0" smtClean="0"/>
              <a:t>of </a:t>
            </a:r>
            <a:r>
              <a:rPr lang="en-US" dirty="0" smtClean="0"/>
              <a:t>bacteria). </a:t>
            </a:r>
            <a:endParaRPr lang="en-US" dirty="0" smtClean="0"/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dirty="0" err="1" smtClean="0"/>
              <a:t>Bacitracin</a:t>
            </a:r>
            <a:r>
              <a:rPr lang="en-US" dirty="0" smtClean="0"/>
              <a:t>, </a:t>
            </a:r>
            <a:r>
              <a:rPr lang="en-US" dirty="0" err="1" smtClean="0"/>
              <a:t>gentamicin</a:t>
            </a:r>
            <a:r>
              <a:rPr lang="en-US" dirty="0" smtClean="0"/>
              <a:t>, </a:t>
            </a:r>
            <a:r>
              <a:rPr lang="en-US" dirty="0" err="1" smtClean="0"/>
              <a:t>erythromy-cin</a:t>
            </a:r>
            <a:r>
              <a:rPr lang="en-US" dirty="0" smtClean="0"/>
              <a:t>, and </a:t>
            </a:r>
            <a:r>
              <a:rPr lang="en-US" dirty="0" err="1" smtClean="0"/>
              <a:t>metronidazole</a:t>
            </a:r>
            <a:r>
              <a:rPr lang="en-US" dirty="0" smtClean="0"/>
              <a:t>.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dirty="0" smtClean="0"/>
              <a:t>These </a:t>
            </a:r>
            <a:r>
              <a:rPr lang="en-US" dirty="0" smtClean="0"/>
              <a:t>drugs are used to prevent </a:t>
            </a:r>
            <a:r>
              <a:rPr lang="en-US" dirty="0" err="1" smtClean="0"/>
              <a:t>superfcial</a:t>
            </a:r>
            <a:r>
              <a:rPr lang="en-US" dirty="0" smtClean="0"/>
              <a:t> </a:t>
            </a:r>
            <a:r>
              <a:rPr lang="en-US" dirty="0" smtClean="0"/>
              <a:t>infections </a:t>
            </a:r>
            <a:r>
              <a:rPr lang="en-US" dirty="0" smtClean="0"/>
              <a:t>in minor cuts, wounds, skin abrasions, and minor burns. </a:t>
            </a:r>
          </a:p>
          <a:p>
            <a:pPr marL="457200" indent="-45720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smtClean="0">
                <a:solidFill>
                  <a:srgbClr val="FF0000"/>
                </a:solidFill>
              </a:rPr>
              <a:t>Antifungal: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a local </a:t>
            </a:r>
            <a:r>
              <a:rPr lang="en-US" dirty="0" smtClean="0"/>
              <a:t>effect </a:t>
            </a:r>
            <a:r>
              <a:rPr lang="en-US" dirty="0" smtClean="0"/>
              <a:t>by inhibiting growth </a:t>
            </a:r>
            <a:r>
              <a:rPr lang="en-US" dirty="0" smtClean="0"/>
              <a:t>of fungi</a:t>
            </a:r>
            <a:r>
              <a:rPr lang="en-US" dirty="0" smtClean="0"/>
              <a:t>. </a:t>
            </a:r>
            <a:r>
              <a:rPr lang="en-US" dirty="0" smtClean="0"/>
              <a:t>Examples: </a:t>
            </a:r>
            <a:r>
              <a:rPr lang="en-US" dirty="0" err="1" smtClean="0"/>
              <a:t>miconazole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econazole</a:t>
            </a:r>
            <a:r>
              <a:rPr lang="en-US" dirty="0" smtClean="0"/>
              <a:t>. They are used </a:t>
            </a:r>
            <a:r>
              <a:rPr lang="en-US" dirty="0" smtClean="0"/>
              <a:t>for </a:t>
            </a:r>
            <a:r>
              <a:rPr lang="en-US" dirty="0" smtClean="0"/>
              <a:t>treatment </a:t>
            </a:r>
            <a:r>
              <a:rPr lang="en-US" dirty="0" smtClean="0"/>
              <a:t>of </a:t>
            </a:r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pedis</a:t>
            </a:r>
            <a:r>
              <a:rPr lang="en-US" dirty="0" smtClean="0"/>
              <a:t> (athlete’s </a:t>
            </a:r>
            <a:r>
              <a:rPr lang="en-US" dirty="0" smtClean="0"/>
              <a:t>foot</a:t>
            </a:r>
            <a:r>
              <a:rPr lang="en-US" dirty="0" smtClean="0"/>
              <a:t>), </a:t>
            </a:r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cruris</a:t>
            </a:r>
            <a:r>
              <a:rPr lang="en-US" dirty="0" smtClean="0"/>
              <a:t> (jock itch), </a:t>
            </a:r>
            <a:r>
              <a:rPr lang="en-US" dirty="0" err="1" smtClean="0"/>
              <a:t>tinea</a:t>
            </a:r>
            <a:r>
              <a:rPr lang="en-US" dirty="0" smtClean="0"/>
              <a:t> </a:t>
            </a:r>
            <a:r>
              <a:rPr lang="en-US" dirty="0" err="1" smtClean="0"/>
              <a:t>corporis</a:t>
            </a:r>
            <a:r>
              <a:rPr lang="en-US" dirty="0" smtClean="0"/>
              <a:t> (ringworm</a:t>
            </a:r>
            <a:r>
              <a:rPr lang="en-US" dirty="0" smtClean="0"/>
              <a:t>) </a:t>
            </a:r>
            <a:r>
              <a:rPr lang="en-US" dirty="0" smtClean="0"/>
              <a:t>and </a:t>
            </a:r>
            <a:r>
              <a:rPr lang="en-US" dirty="0" err="1" smtClean="0"/>
              <a:t>superfcial</a:t>
            </a:r>
            <a:r>
              <a:rPr lang="en-US" dirty="0" smtClean="0"/>
              <a:t> </a:t>
            </a:r>
            <a:r>
              <a:rPr lang="en-US" dirty="0" err="1" smtClean="0"/>
              <a:t>candidiasis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13</a:t>
            </a:fld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0"/>
            <a:ext cx="9001156" cy="7143776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C. Anti-viral: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Acyclovir (</a:t>
            </a:r>
            <a:r>
              <a:rPr lang="en-US" dirty="0" err="1" smtClean="0"/>
              <a:t>Zovirax</a:t>
            </a:r>
            <a:r>
              <a:rPr lang="en-US" dirty="0" smtClean="0"/>
              <a:t>) and </a:t>
            </a:r>
            <a:r>
              <a:rPr lang="en-US" dirty="0" err="1" smtClean="0"/>
              <a:t>penciclovir</a:t>
            </a:r>
            <a:r>
              <a:rPr lang="en-US" dirty="0" smtClean="0"/>
              <a:t> (</a:t>
            </a:r>
            <a:r>
              <a:rPr lang="en-US" dirty="0" err="1" smtClean="0"/>
              <a:t>Denavir</a:t>
            </a:r>
            <a:r>
              <a:rPr lang="en-US" dirty="0" smtClean="0"/>
              <a:t>) are the only topical antiviral drugs currently available by prescription.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These </a:t>
            </a:r>
            <a:r>
              <a:rPr lang="en-US" dirty="0" smtClean="0"/>
              <a:t>drugs inhibit viral replication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Acyclovir </a:t>
            </a:r>
            <a:r>
              <a:rPr lang="en-US" dirty="0" smtClean="0"/>
              <a:t>is used in the treatment </a:t>
            </a:r>
            <a:r>
              <a:rPr lang="en-US" dirty="0" smtClean="0"/>
              <a:t>of </a:t>
            </a:r>
            <a:r>
              <a:rPr lang="en-US" dirty="0" smtClean="0"/>
              <a:t>initial episodes </a:t>
            </a:r>
            <a:r>
              <a:rPr lang="en-US" dirty="0" smtClean="0"/>
              <a:t>of </a:t>
            </a:r>
            <a:r>
              <a:rPr lang="en-US" dirty="0" err="1" smtClean="0"/>
              <a:t>geni-tal</a:t>
            </a:r>
            <a:r>
              <a:rPr lang="en-US" dirty="0" smtClean="0"/>
              <a:t> herpes, as well as herpes simplex virus </a:t>
            </a:r>
            <a:r>
              <a:rPr lang="en-US" dirty="0" smtClean="0"/>
              <a:t>infections </a:t>
            </a:r>
            <a:r>
              <a:rPr lang="en-US" dirty="0" smtClean="0"/>
              <a:t>in </a:t>
            </a:r>
            <a:r>
              <a:rPr lang="en-US" dirty="0" err="1" smtClean="0"/>
              <a:t>immu-nocompromised</a:t>
            </a:r>
            <a:r>
              <a:rPr lang="en-US" dirty="0" smtClean="0"/>
              <a:t> patients 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Adverse reactions of anti-</a:t>
            </a:r>
            <a:r>
              <a:rPr lang="en-US" b="1" dirty="0" err="1" smtClean="0">
                <a:solidFill>
                  <a:srgbClr val="FF0000"/>
                </a:solidFill>
              </a:rPr>
              <a:t>infectives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skin </a:t>
            </a:r>
            <a:r>
              <a:rPr lang="en-US" dirty="0" smtClean="0"/>
              <a:t>rash, itch-</a:t>
            </a:r>
            <a:r>
              <a:rPr lang="en-US" dirty="0" err="1" smtClean="0"/>
              <a:t>ing</a:t>
            </a:r>
            <a:r>
              <a:rPr lang="en-US" dirty="0" smtClean="0"/>
              <a:t>, </a:t>
            </a:r>
            <a:r>
              <a:rPr lang="en-US" dirty="0" err="1" smtClean="0"/>
              <a:t>urticaria</a:t>
            </a:r>
            <a:r>
              <a:rPr lang="en-US" dirty="0" smtClean="0"/>
              <a:t>, </a:t>
            </a:r>
            <a:r>
              <a:rPr lang="en-US" dirty="0" smtClean="0"/>
              <a:t>dermatitis, irritation, or redness, which may indicate a hypersensitivity (allergic) reaction to the drug.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Prolonged </a:t>
            </a:r>
            <a:r>
              <a:rPr lang="en-US" dirty="0" smtClean="0"/>
              <a:t>use </a:t>
            </a:r>
            <a:r>
              <a:rPr lang="en-US" dirty="0" smtClean="0"/>
              <a:t>of </a:t>
            </a:r>
            <a:r>
              <a:rPr lang="en-US" dirty="0" smtClean="0"/>
              <a:t>topical antibiotic preparations may result in a </a:t>
            </a:r>
            <a:r>
              <a:rPr lang="en-US" dirty="0" err="1" smtClean="0"/>
              <a:t>superfcial</a:t>
            </a:r>
            <a:r>
              <a:rPr lang="en-US" dirty="0" smtClean="0"/>
              <a:t> </a:t>
            </a:r>
            <a:r>
              <a:rPr lang="en-US" dirty="0" err="1" smtClean="0"/>
              <a:t>superinfection</a:t>
            </a:r>
            <a:r>
              <a:rPr lang="en-US" dirty="0" smtClean="0"/>
              <a:t> </a:t>
            </a:r>
            <a:r>
              <a:rPr lang="en-US" dirty="0" smtClean="0"/>
              <a:t>(an overgrowth </a:t>
            </a:r>
            <a:r>
              <a:rPr lang="en-US" dirty="0" smtClean="0"/>
              <a:t>of bacterial </a:t>
            </a:r>
            <a:r>
              <a:rPr lang="en-US" dirty="0" smtClean="0"/>
              <a:t>or </a:t>
            </a:r>
            <a:r>
              <a:rPr lang="en-US" dirty="0" smtClean="0"/>
              <a:t>fungal </a:t>
            </a:r>
            <a:r>
              <a:rPr lang="en-US" dirty="0" smtClean="0"/>
              <a:t>microorganisms not </a:t>
            </a:r>
            <a:r>
              <a:rPr lang="en-US" dirty="0" smtClean="0"/>
              <a:t>affected </a:t>
            </a:r>
            <a:r>
              <a:rPr lang="en-US" dirty="0" smtClean="0"/>
              <a:t>by the antibiotic being administered).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14</a:t>
            </a:fld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1470" y="-24"/>
            <a:ext cx="9144000" cy="6643734"/>
          </a:xfrm>
        </p:spPr>
        <p:txBody>
          <a:bodyPr/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2. </a:t>
            </a:r>
            <a:r>
              <a:rPr lang="en-US" sz="2800" b="1" dirty="0" smtClean="0">
                <a:solidFill>
                  <a:srgbClr val="FF0000"/>
                </a:solidFill>
              </a:rPr>
              <a:t>Topical </a:t>
            </a:r>
            <a:r>
              <a:rPr lang="en-US" sz="2800" b="1" dirty="0" smtClean="0">
                <a:solidFill>
                  <a:srgbClr val="FF0000"/>
                </a:solidFill>
              </a:rPr>
              <a:t>antiseptics and Germicides: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An </a:t>
            </a:r>
            <a:r>
              <a:rPr lang="en-US" sz="3200" dirty="0" smtClean="0">
                <a:solidFill>
                  <a:srgbClr val="FF0000"/>
                </a:solidFill>
              </a:rPr>
              <a:t>antiseptic</a:t>
            </a:r>
            <a:r>
              <a:rPr lang="en-US" sz="3200" dirty="0" smtClean="0"/>
              <a:t> is a drug that stops, slows, or prevents the growth </a:t>
            </a:r>
            <a:r>
              <a:rPr lang="en-US" sz="3200" dirty="0" smtClean="0"/>
              <a:t>of </a:t>
            </a:r>
            <a:r>
              <a:rPr lang="en-US" sz="3200" dirty="0" smtClean="0"/>
              <a:t>microorganisms. </a:t>
            </a:r>
            <a:endParaRPr lang="en-US" sz="3200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</a:rPr>
              <a:t>A </a:t>
            </a:r>
            <a:r>
              <a:rPr lang="en-US" sz="3200" dirty="0" smtClean="0">
                <a:solidFill>
                  <a:srgbClr val="FF0000"/>
                </a:solidFill>
              </a:rPr>
              <a:t>germicide </a:t>
            </a:r>
            <a:r>
              <a:rPr lang="en-US" sz="3200" dirty="0" smtClean="0"/>
              <a:t>is a drug that kills bacteria</a:t>
            </a:r>
            <a:r>
              <a:rPr lang="en-US" sz="3200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200" dirty="0" err="1" smtClean="0"/>
              <a:t>Benzalkonium</a:t>
            </a:r>
            <a:r>
              <a:rPr lang="en-US" sz="3200" dirty="0" smtClean="0"/>
              <a:t> </a:t>
            </a:r>
            <a:r>
              <a:rPr lang="en-US" sz="3200" dirty="0" smtClean="0"/>
              <a:t>is </a:t>
            </a:r>
            <a:r>
              <a:rPr lang="en-US" sz="3200" dirty="0" smtClean="0"/>
              <a:t>active against bacteria and some viruses, </a:t>
            </a:r>
            <a:r>
              <a:rPr lang="en-US" sz="3200" dirty="0" smtClean="0"/>
              <a:t>fungi</a:t>
            </a:r>
            <a:r>
              <a:rPr lang="en-US" sz="3200" dirty="0" smtClean="0"/>
              <a:t>, and </a:t>
            </a:r>
            <a:r>
              <a:rPr lang="en-US" sz="3200" dirty="0" smtClean="0"/>
              <a:t>protozoa.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200" dirty="0" err="1" smtClean="0"/>
              <a:t>Chlorhexidine</a:t>
            </a:r>
            <a:r>
              <a:rPr lang="en-US" sz="3200" dirty="0" smtClean="0"/>
              <a:t> </a:t>
            </a:r>
            <a:r>
              <a:rPr lang="en-US" sz="3200" dirty="0" err="1" smtClean="0"/>
              <a:t>gluconate</a:t>
            </a:r>
            <a:r>
              <a:rPr lang="en-US" sz="3200" dirty="0" smtClean="0"/>
              <a:t> </a:t>
            </a:r>
            <a:r>
              <a:rPr lang="en-US" sz="3200" dirty="0" smtClean="0"/>
              <a:t>affects </a:t>
            </a:r>
            <a:r>
              <a:rPr lang="en-US" sz="3200" dirty="0" smtClean="0"/>
              <a:t>a wide range </a:t>
            </a:r>
            <a:r>
              <a:rPr lang="en-US" sz="3200" dirty="0" smtClean="0"/>
              <a:t>of </a:t>
            </a:r>
            <a:r>
              <a:rPr lang="en-US" sz="3200" dirty="0" err="1" smtClean="0"/>
              <a:t>microor-ganisms</a:t>
            </a:r>
            <a:r>
              <a:rPr lang="en-US" sz="3200" dirty="0" smtClean="0"/>
              <a:t>, including gram-positive and gram-negative bacteria. </a:t>
            </a:r>
            <a:endParaRPr lang="en-US" sz="3200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sz="3200" dirty="0" smtClean="0"/>
              <a:t>Iodine </a:t>
            </a:r>
            <a:r>
              <a:rPr lang="en-US" sz="3200" dirty="0" smtClean="0"/>
              <a:t>has </a:t>
            </a:r>
            <a:r>
              <a:rPr lang="en-US" sz="3200" dirty="0" smtClean="0"/>
              <a:t>anti-infective </a:t>
            </a:r>
            <a:r>
              <a:rPr lang="en-US" sz="3200" dirty="0" smtClean="0"/>
              <a:t>action against many bacteria, </a:t>
            </a:r>
            <a:r>
              <a:rPr lang="en-US" sz="3200" dirty="0" smtClean="0"/>
              <a:t>fungi</a:t>
            </a:r>
            <a:r>
              <a:rPr lang="en-US" sz="3200" dirty="0" smtClean="0"/>
              <a:t>, viruses, yeasts, and protozoa. </a:t>
            </a:r>
            <a:endParaRPr lang="en-US" sz="3200" dirty="0" smtClean="0"/>
          </a:p>
          <a:p>
            <a:pPr algn="l" rtl="0">
              <a:buNone/>
            </a:pPr>
            <a:endParaRPr lang="en-US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15</a:t>
            </a:fld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1470" y="71414"/>
            <a:ext cx="9144000" cy="625966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3. Topical </a:t>
            </a:r>
            <a:r>
              <a:rPr lang="en-US" sz="2800" b="1" dirty="0" err="1" smtClean="0">
                <a:solidFill>
                  <a:srgbClr val="FF0000"/>
                </a:solidFill>
              </a:rPr>
              <a:t>corticosteriods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600" dirty="0" smtClean="0"/>
              <a:t>Examples: </a:t>
            </a:r>
            <a:r>
              <a:rPr lang="en-US" sz="2600" dirty="0" err="1" smtClean="0"/>
              <a:t>amcinonide</a:t>
            </a:r>
            <a:r>
              <a:rPr lang="en-US" sz="2600" dirty="0" smtClean="0"/>
              <a:t>, </a:t>
            </a:r>
            <a:r>
              <a:rPr lang="en-US" sz="2600" dirty="0" err="1" smtClean="0"/>
              <a:t>betamethasone</a:t>
            </a:r>
            <a:r>
              <a:rPr lang="en-US" sz="2600" dirty="0" smtClean="0"/>
              <a:t> </a:t>
            </a:r>
            <a:r>
              <a:rPr lang="en-US" sz="2600" dirty="0" err="1" smtClean="0"/>
              <a:t>dipropionate</a:t>
            </a:r>
            <a:r>
              <a:rPr lang="en-US" sz="2600" dirty="0" smtClean="0"/>
              <a:t>, </a:t>
            </a:r>
            <a:r>
              <a:rPr lang="en-US" sz="2600" dirty="0" err="1" smtClean="0"/>
              <a:t>f</a:t>
            </a:r>
            <a:r>
              <a:rPr lang="en-US" sz="2600" dirty="0" err="1" smtClean="0"/>
              <a:t>uocinolone</a:t>
            </a:r>
            <a:r>
              <a:rPr lang="en-US" sz="2600" dirty="0" smtClean="0"/>
              <a:t> </a:t>
            </a:r>
            <a:r>
              <a:rPr lang="en-US" sz="2600" dirty="0" err="1" smtClean="0"/>
              <a:t>acetonide</a:t>
            </a:r>
            <a:r>
              <a:rPr lang="en-US" sz="2600" dirty="0" smtClean="0"/>
              <a:t>, hydro-cortisone, and </a:t>
            </a:r>
            <a:r>
              <a:rPr lang="en-US" sz="2600" dirty="0" err="1" smtClean="0"/>
              <a:t>triamcinolone</a:t>
            </a:r>
            <a:r>
              <a:rPr lang="en-US" sz="2600" dirty="0" smtClean="0"/>
              <a:t> acetate</a:t>
            </a:r>
            <a:r>
              <a:rPr lang="en-US" sz="2600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600" dirty="0" smtClean="0"/>
              <a:t>L</a:t>
            </a:r>
            <a:r>
              <a:rPr lang="en-US" sz="2600" dirty="0" smtClean="0"/>
              <a:t>ocalized anti-</a:t>
            </a:r>
            <a:r>
              <a:rPr lang="en-US" sz="2600" dirty="0" err="1" smtClean="0"/>
              <a:t>infammatory</a:t>
            </a:r>
            <a:r>
              <a:rPr lang="en-US" sz="2600" dirty="0" smtClean="0"/>
              <a:t> </a:t>
            </a:r>
            <a:r>
              <a:rPr lang="en-US" sz="2600" dirty="0" smtClean="0"/>
              <a:t>activity. When applied to </a:t>
            </a:r>
            <a:r>
              <a:rPr lang="en-US" sz="2600" dirty="0" smtClean="0"/>
              <a:t>inflamed </a:t>
            </a:r>
            <a:r>
              <a:rPr lang="en-US" sz="2600" dirty="0" smtClean="0"/>
              <a:t>skin, they reduce itching,  redness, and swelling</a:t>
            </a:r>
            <a:r>
              <a:rPr lang="en-US" sz="2600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600" dirty="0" smtClean="0"/>
              <a:t>Treating </a:t>
            </a:r>
            <a:r>
              <a:rPr lang="en-US" sz="2600" dirty="0" smtClean="0"/>
              <a:t>skin disorders, such as psoriasis, dermatitis, rashes, eczema, insect bite </a:t>
            </a:r>
            <a:r>
              <a:rPr lang="en-US" sz="2600" dirty="0" smtClean="0"/>
              <a:t>reactions</a:t>
            </a:r>
            <a:r>
              <a:rPr lang="en-US" sz="2600" dirty="0" smtClean="0"/>
              <a:t>, and </a:t>
            </a:r>
            <a:r>
              <a:rPr lang="en-US" sz="2600" dirty="0" err="1" smtClean="0"/>
              <a:t>superfcial</a:t>
            </a:r>
            <a:r>
              <a:rPr lang="en-US" sz="2600" dirty="0" smtClean="0"/>
              <a:t> and partial-thickness burns, including  sunburns</a:t>
            </a:r>
            <a:r>
              <a:rPr lang="en-US" sz="2600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FF0000"/>
                </a:solidFill>
              </a:rPr>
              <a:t>Adverse Reactions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600" dirty="0" smtClean="0"/>
              <a:t>Localized </a:t>
            </a:r>
            <a:r>
              <a:rPr lang="en-US" sz="2600" dirty="0" smtClean="0"/>
              <a:t>reactions may include burning, itching, irritation, redness, dryness </a:t>
            </a:r>
            <a:r>
              <a:rPr lang="en-US" sz="2600" dirty="0" smtClean="0"/>
              <a:t>of </a:t>
            </a:r>
            <a:r>
              <a:rPr lang="en-US" sz="2600" dirty="0" smtClean="0"/>
              <a:t>the skin, and secondary </a:t>
            </a:r>
            <a:r>
              <a:rPr lang="en-US" sz="2600" dirty="0" smtClean="0"/>
              <a:t>infection</a:t>
            </a:r>
            <a:r>
              <a:rPr lang="en-US" sz="2600" dirty="0" smtClean="0"/>
              <a:t>.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16</a:t>
            </a:fld>
            <a:endParaRPr lang="ar-S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1438" y="71414"/>
            <a:ext cx="8715404" cy="700092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4. Topical </a:t>
            </a:r>
            <a:r>
              <a:rPr lang="en-US" sz="2800" b="1" dirty="0" err="1" smtClean="0">
                <a:solidFill>
                  <a:srgbClr val="FF0000"/>
                </a:solidFill>
              </a:rPr>
              <a:t>Antipsoriatics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Topical </a:t>
            </a:r>
            <a:r>
              <a:rPr lang="en-US" dirty="0" err="1" smtClean="0"/>
              <a:t>antipsoriatics</a:t>
            </a:r>
            <a:r>
              <a:rPr lang="en-US" dirty="0" smtClean="0"/>
              <a:t> are drugs used in the treatment </a:t>
            </a:r>
            <a:r>
              <a:rPr lang="en-US" dirty="0" smtClean="0"/>
              <a:t>of psoriasis 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Topical </a:t>
            </a:r>
            <a:r>
              <a:rPr lang="en-US" dirty="0" err="1" smtClean="0"/>
              <a:t>antipsoriatics</a:t>
            </a:r>
            <a:r>
              <a:rPr lang="en-US" dirty="0" smtClean="0"/>
              <a:t> help remove the plaques associated with psoriasis (a chronic skin disease </a:t>
            </a:r>
            <a:r>
              <a:rPr lang="en-US" dirty="0" smtClean="0"/>
              <a:t>manifested </a:t>
            </a:r>
            <a:r>
              <a:rPr lang="en-US" dirty="0" smtClean="0"/>
              <a:t>by bright red patches covered with silver scales or plaques).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Examples  </a:t>
            </a:r>
            <a:r>
              <a:rPr lang="en-US" dirty="0" smtClean="0"/>
              <a:t>include </a:t>
            </a:r>
            <a:r>
              <a:rPr lang="en-US" dirty="0" err="1" smtClean="0"/>
              <a:t>anthralin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calcipotriene</a:t>
            </a:r>
            <a:r>
              <a:rPr lang="en-US" dirty="0" smtClean="0"/>
              <a:t> 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5. Topical Enzymes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Helps </a:t>
            </a:r>
            <a:r>
              <a:rPr lang="en-US" dirty="0" smtClean="0"/>
              <a:t>in the removal </a:t>
            </a:r>
            <a:r>
              <a:rPr lang="en-US" dirty="0" smtClean="0"/>
              <a:t>of </a:t>
            </a:r>
            <a:r>
              <a:rPr lang="en-US" dirty="0" smtClean="0"/>
              <a:t>dead </a:t>
            </a:r>
            <a:r>
              <a:rPr lang="en-US" dirty="0" smtClean="0"/>
              <a:t>soft </a:t>
            </a:r>
            <a:r>
              <a:rPr lang="en-US" dirty="0" smtClean="0"/>
              <a:t>tissues by hastening the reduction </a:t>
            </a:r>
            <a:r>
              <a:rPr lang="en-US" dirty="0" smtClean="0"/>
              <a:t>of </a:t>
            </a:r>
            <a:r>
              <a:rPr lang="en-US" dirty="0" smtClean="0"/>
              <a:t>proteins into simpler </a:t>
            </a:r>
            <a:r>
              <a:rPr lang="en-US" dirty="0" smtClean="0"/>
              <a:t>substances (proteolysis)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/>
              <a:t>components </a:t>
            </a:r>
            <a:r>
              <a:rPr lang="en-US" dirty="0" smtClean="0"/>
              <a:t>of </a:t>
            </a:r>
            <a:r>
              <a:rPr lang="en-US" dirty="0" smtClean="0"/>
              <a:t>certain types </a:t>
            </a:r>
            <a:r>
              <a:rPr lang="en-US" dirty="0" smtClean="0"/>
              <a:t>of wounds</a:t>
            </a:r>
            <a:r>
              <a:rPr lang="en-US" dirty="0" smtClean="0"/>
              <a:t>, namely necrotic (dead) tissues and purulent exudates (pus-containing </a:t>
            </a:r>
            <a:r>
              <a:rPr lang="en-US" dirty="0" smtClean="0"/>
              <a:t>fluid</a:t>
            </a:r>
            <a:r>
              <a:rPr lang="en-US" dirty="0" smtClean="0"/>
              <a:t>), prevent </a:t>
            </a:r>
            <a:r>
              <a:rPr lang="en-US" dirty="0" smtClean="0"/>
              <a:t>effective </a:t>
            </a:r>
            <a:r>
              <a:rPr lang="en-US" dirty="0" smtClean="0"/>
              <a:t>wound healing.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Removal of </a:t>
            </a:r>
            <a:r>
              <a:rPr lang="en-US" dirty="0" smtClean="0"/>
              <a:t>this type </a:t>
            </a:r>
            <a:r>
              <a:rPr lang="en-US" dirty="0" smtClean="0"/>
              <a:t>of </a:t>
            </a:r>
            <a:r>
              <a:rPr lang="en-US" dirty="0" smtClean="0"/>
              <a:t>debris by application </a:t>
            </a:r>
            <a:r>
              <a:rPr lang="en-US" dirty="0" smtClean="0"/>
              <a:t>of </a:t>
            </a:r>
            <a:r>
              <a:rPr lang="en-US" dirty="0" smtClean="0"/>
              <a:t>a topical enzyme aids in healing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An </a:t>
            </a:r>
            <a:r>
              <a:rPr lang="en-US" dirty="0" smtClean="0"/>
              <a:t>example </a:t>
            </a:r>
            <a:r>
              <a:rPr lang="en-US" dirty="0" smtClean="0"/>
              <a:t>is </a:t>
            </a:r>
            <a:r>
              <a:rPr lang="en-US" dirty="0" err="1" smtClean="0"/>
              <a:t>collagenase</a:t>
            </a:r>
            <a:r>
              <a:rPr lang="en-US" dirty="0" smtClean="0"/>
              <a:t> (</a:t>
            </a:r>
            <a:r>
              <a:rPr lang="en-US" dirty="0" err="1" smtClean="0"/>
              <a:t>Santyl</a:t>
            </a:r>
            <a:r>
              <a:rPr lang="en-US" dirty="0" smtClean="0"/>
              <a:t>).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17</a:t>
            </a:fld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1406" y="26882"/>
            <a:ext cx="8715436" cy="7116894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6. </a:t>
            </a:r>
            <a:r>
              <a:rPr lang="en-US" sz="2800" b="1" dirty="0" err="1" smtClean="0">
                <a:solidFill>
                  <a:srgbClr val="FF0000"/>
                </a:solidFill>
              </a:rPr>
              <a:t>Keratolytics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err="1" smtClean="0"/>
              <a:t>keratolytic</a:t>
            </a:r>
            <a:r>
              <a:rPr lang="en-US" dirty="0" smtClean="0"/>
              <a:t> </a:t>
            </a:r>
            <a:r>
              <a:rPr lang="en-US" dirty="0" smtClean="0"/>
              <a:t>is a drug that removes excess growth </a:t>
            </a:r>
            <a:r>
              <a:rPr lang="en-US" dirty="0" smtClean="0"/>
              <a:t>of </a:t>
            </a:r>
            <a:r>
              <a:rPr lang="en-US" dirty="0" smtClean="0"/>
              <a:t>the </a:t>
            </a:r>
            <a:r>
              <a:rPr lang="en-US" dirty="0" smtClean="0"/>
              <a:t>epidermis </a:t>
            </a:r>
            <a:r>
              <a:rPr lang="en-US" dirty="0" smtClean="0"/>
              <a:t>in disorders such as warts</a:t>
            </a:r>
            <a:r>
              <a:rPr lang="en-US" dirty="0" smtClean="0"/>
              <a:t>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These </a:t>
            </a:r>
            <a:r>
              <a:rPr lang="en-US" dirty="0" smtClean="0"/>
              <a:t>drugs are used to remove warts, calluses, corns, </a:t>
            </a:r>
            <a:r>
              <a:rPr lang="en-US" dirty="0" smtClean="0"/>
              <a:t>and </a:t>
            </a:r>
            <a:r>
              <a:rPr lang="en-US" dirty="0" err="1" smtClean="0"/>
              <a:t>keratoses</a:t>
            </a:r>
            <a:r>
              <a:rPr lang="en-US" dirty="0" smtClean="0"/>
              <a:t> </a:t>
            </a:r>
            <a:r>
              <a:rPr lang="en-US" dirty="0" smtClean="0"/>
              <a:t>(benign variously colored skin growths arising </a:t>
            </a:r>
            <a:r>
              <a:rPr lang="en-US" dirty="0" smtClean="0"/>
              <a:t>from </a:t>
            </a:r>
            <a:r>
              <a:rPr lang="en-US" dirty="0" smtClean="0"/>
              <a:t>oil glands </a:t>
            </a:r>
            <a:r>
              <a:rPr lang="en-US" dirty="0" smtClean="0"/>
              <a:t>of </a:t>
            </a:r>
            <a:r>
              <a:rPr lang="en-US" dirty="0" smtClean="0"/>
              <a:t>the skin</a:t>
            </a:r>
            <a:r>
              <a:rPr lang="en-US" dirty="0" smtClean="0"/>
              <a:t>).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Example: </a:t>
            </a:r>
            <a:r>
              <a:rPr lang="en-US" dirty="0" smtClean="0"/>
              <a:t>salicylic </a:t>
            </a:r>
            <a:r>
              <a:rPr lang="en-US" dirty="0" smtClean="0"/>
              <a:t>acid</a:t>
            </a:r>
          </a:p>
          <a:p>
            <a:pPr algn="l" rtl="0"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7. Topical </a:t>
            </a:r>
            <a:r>
              <a:rPr lang="en-US" sz="3000" b="1" dirty="0" smtClean="0">
                <a:solidFill>
                  <a:srgbClr val="FF0000"/>
                </a:solidFill>
              </a:rPr>
              <a:t>Local Anesthetics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 Topical </a:t>
            </a:r>
            <a:r>
              <a:rPr lang="en-US" dirty="0" smtClean="0"/>
              <a:t>anesthetic may be applied to the skin or mucous membranes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Topical </a:t>
            </a:r>
            <a:r>
              <a:rPr lang="en-US" dirty="0" smtClean="0"/>
              <a:t>anesthetics temporarily inhibit the conduction </a:t>
            </a:r>
            <a:r>
              <a:rPr lang="en-US" dirty="0" smtClean="0"/>
              <a:t>of </a:t>
            </a:r>
            <a:r>
              <a:rPr lang="en-US" dirty="0" smtClean="0"/>
              <a:t>impulses </a:t>
            </a:r>
            <a:r>
              <a:rPr lang="en-US" dirty="0" smtClean="0"/>
              <a:t>from </a:t>
            </a:r>
            <a:r>
              <a:rPr lang="en-US" dirty="0" smtClean="0"/>
              <a:t>sensory nerve </a:t>
            </a:r>
            <a:r>
              <a:rPr lang="en-US" dirty="0" smtClean="0"/>
              <a:t>fibers</a:t>
            </a:r>
            <a:r>
              <a:rPr lang="en-US" dirty="0" smtClean="0"/>
              <a:t>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Examples </a:t>
            </a:r>
            <a:r>
              <a:rPr lang="en-US" dirty="0" smtClean="0"/>
              <a:t>include </a:t>
            </a:r>
            <a:r>
              <a:rPr lang="en-US" dirty="0" err="1" smtClean="0"/>
              <a:t>benzocaine</a:t>
            </a:r>
            <a:r>
              <a:rPr lang="en-US" dirty="0" smtClean="0"/>
              <a:t>, </a:t>
            </a:r>
            <a:r>
              <a:rPr lang="en-US" dirty="0" err="1" smtClean="0"/>
              <a:t>dibucaine</a:t>
            </a:r>
            <a:r>
              <a:rPr lang="en-US" dirty="0" smtClean="0"/>
              <a:t>, </a:t>
            </a:r>
            <a:r>
              <a:rPr lang="en-US" dirty="0" smtClean="0"/>
              <a:t>and </a:t>
            </a:r>
            <a:r>
              <a:rPr lang="en-US" dirty="0" err="1" smtClean="0"/>
              <a:t>lidocaine</a:t>
            </a:r>
            <a:r>
              <a:rPr lang="en-US" dirty="0" smtClean="0"/>
              <a:t>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These </a:t>
            </a:r>
            <a:r>
              <a:rPr lang="en-US" dirty="0" smtClean="0"/>
              <a:t>drugs may be used to relieve itching and pain caused by skin conditions, such as minor burns, </a:t>
            </a:r>
            <a:r>
              <a:rPr lang="en-US" dirty="0" smtClean="0"/>
              <a:t>fungus infections</a:t>
            </a:r>
            <a:r>
              <a:rPr lang="en-US" dirty="0" smtClean="0"/>
              <a:t>, insect bites, rashes, sunburn, and plant poisoning such as poison ivy.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Some </a:t>
            </a:r>
            <a:r>
              <a:rPr lang="en-US" dirty="0" smtClean="0"/>
              <a:t>are applied to mucous membranes as local anesthetics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18</a:t>
            </a:fld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19</a:t>
            </a:fld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71414"/>
            <a:ext cx="8329642" cy="58259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Introduction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>
          <a:xfrm>
            <a:off x="0" y="714356"/>
            <a:ext cx="8786842" cy="6143644"/>
          </a:xfrm>
        </p:spPr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GB" dirty="0" smtClean="0">
                <a:solidFill>
                  <a:srgbClr val="FF0000"/>
                </a:solidFill>
              </a:rPr>
              <a:t>Topical </a:t>
            </a:r>
            <a:r>
              <a:rPr lang="en-GB" dirty="0" smtClean="0">
                <a:solidFill>
                  <a:srgbClr val="FF0000"/>
                </a:solidFill>
              </a:rPr>
              <a:t>preparation (Dermatological) </a:t>
            </a:r>
            <a:r>
              <a:rPr lang="en-GB" dirty="0" smtClean="0"/>
              <a:t>is </a:t>
            </a:r>
            <a:r>
              <a:rPr lang="en-US" dirty="0" smtClean="0"/>
              <a:t>a medication that is applied to body surfaces such as the skin or mucous membranes to treat ailments via a large range of pharmaceutical forms such as creams, foams, gels, </a:t>
            </a:r>
            <a:r>
              <a:rPr lang="en-US" dirty="0" smtClean="0"/>
              <a:t>lotions</a:t>
            </a:r>
            <a:r>
              <a:rPr lang="en-US" dirty="0" smtClean="0"/>
              <a:t>,</a:t>
            </a:r>
            <a:r>
              <a:rPr lang="en-US" dirty="0" smtClean="0"/>
              <a:t> ointments etc.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S</a:t>
            </a:r>
            <a:r>
              <a:rPr lang="en-US" dirty="0" smtClean="0"/>
              <a:t>kin </a:t>
            </a:r>
            <a:r>
              <a:rPr lang="en-US" dirty="0" smtClean="0"/>
              <a:t>acts as a two-way barrier to prevent absorption or loss of water and </a:t>
            </a:r>
            <a:r>
              <a:rPr lang="en-US" dirty="0" smtClean="0"/>
              <a:t>electrolytes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b="1" dirty="0" smtClean="0"/>
              <a:t>Molecules </a:t>
            </a:r>
            <a:r>
              <a:rPr lang="en-US" b="1" dirty="0" smtClean="0"/>
              <a:t>penetrate the skin </a:t>
            </a:r>
            <a:r>
              <a:rPr lang="en-US" b="1" dirty="0" smtClean="0"/>
              <a:t>through </a:t>
            </a:r>
            <a:r>
              <a:rPr lang="en-US" b="1" dirty="0" smtClean="0"/>
              <a:t>three routes: </a:t>
            </a:r>
            <a:endParaRPr lang="en-US" b="1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1. Intact </a:t>
            </a:r>
            <a:r>
              <a:rPr lang="en-US" dirty="0" smtClean="0">
                <a:solidFill>
                  <a:srgbClr val="FF0000"/>
                </a:solidFill>
              </a:rPr>
              <a:t>stratum </a:t>
            </a:r>
            <a:r>
              <a:rPr lang="en-US" dirty="0" err="1" smtClean="0">
                <a:solidFill>
                  <a:srgbClr val="FF0000"/>
                </a:solidFill>
              </a:rPr>
              <a:t>corneum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2. Sweat ducts and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3. Sebaceous follicle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b="1" dirty="0" smtClean="0"/>
              <a:t>Topical Drugs </a:t>
            </a:r>
            <a:r>
              <a:rPr lang="en-US" b="1" dirty="0" smtClean="0"/>
              <a:t>are applied to skin in a suitable </a:t>
            </a:r>
            <a:r>
              <a:rPr lang="en-US" b="1" dirty="0" smtClean="0"/>
              <a:t>vehicle (</a:t>
            </a:r>
            <a:r>
              <a:rPr lang="en-US" dirty="0" smtClean="0"/>
              <a:t>is the pharmaceutical form in which the drug is dispensed e.g</a:t>
            </a:r>
            <a:r>
              <a:rPr lang="en-US" dirty="0" smtClean="0"/>
              <a:t>. cream,  ointment </a:t>
            </a:r>
            <a:r>
              <a:rPr lang="en-US" dirty="0" smtClean="0"/>
              <a:t> </a:t>
            </a:r>
            <a:r>
              <a:rPr lang="en-US" dirty="0" smtClean="0"/>
              <a:t>----</a:t>
            </a:r>
            <a:r>
              <a:rPr lang="en-US" dirty="0" smtClean="0"/>
              <a:t>etc)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endParaRPr lang="en-GB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214290"/>
            <a:ext cx="8715436" cy="6259662"/>
          </a:xfrm>
        </p:spPr>
        <p:txBody>
          <a:bodyPr/>
          <a:lstStyle/>
          <a:p>
            <a:pPr algn="l" rtl="0">
              <a:buNone/>
            </a:pPr>
            <a:r>
              <a:rPr lang="en-US" sz="2800" b="1" dirty="0" smtClean="0"/>
              <a:t>The choice of vehicle for a drug </a:t>
            </a:r>
            <a:r>
              <a:rPr lang="en-US" sz="2800" b="1" dirty="0" smtClean="0"/>
              <a:t>depends on: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b="1" dirty="0" smtClean="0"/>
              <a:t>1. Solubility </a:t>
            </a:r>
            <a:r>
              <a:rPr lang="en-US" b="1" dirty="0" smtClean="0"/>
              <a:t>of drug in the vehicle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b="1" dirty="0" smtClean="0"/>
              <a:t>2. Stability </a:t>
            </a:r>
            <a:r>
              <a:rPr lang="en-US" b="1" dirty="0" smtClean="0"/>
              <a:t>of drug-vehicle </a:t>
            </a:r>
            <a:r>
              <a:rPr lang="en-US" b="1" dirty="0" smtClean="0"/>
              <a:t>complex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b="1" dirty="0" smtClean="0"/>
          </a:p>
          <a:p>
            <a:pPr algn="l" rtl="0">
              <a:lnSpc>
                <a:spcPct val="80000"/>
              </a:lnSpc>
              <a:buNone/>
            </a:pPr>
            <a:r>
              <a:rPr lang="en-US" b="1" dirty="0" smtClean="0"/>
              <a:t>3. Rate </a:t>
            </a:r>
            <a:r>
              <a:rPr lang="en-US" b="1" dirty="0" smtClean="0"/>
              <a:t>of release of the </a:t>
            </a:r>
            <a:r>
              <a:rPr lang="en-US" b="1" dirty="0" smtClean="0"/>
              <a:t>drug </a:t>
            </a:r>
            <a:r>
              <a:rPr lang="en-US" b="1" dirty="0" smtClean="0"/>
              <a:t>from the vehicle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dirty="0" smtClean="0"/>
              <a:t>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b="1" dirty="0" smtClean="0"/>
              <a:t>4</a:t>
            </a:r>
            <a:r>
              <a:rPr lang="en-US" b="1" dirty="0" smtClean="0"/>
              <a:t>. Ability </a:t>
            </a:r>
            <a:r>
              <a:rPr lang="en-US" b="1" dirty="0" smtClean="0"/>
              <a:t>of vehicle to form a continuous layer on skin</a:t>
            </a:r>
            <a:r>
              <a:rPr lang="en-US" dirty="0" smtClean="0"/>
              <a:t> </a:t>
            </a:r>
            <a:r>
              <a:rPr lang="en-US" b="1" dirty="0" smtClean="0"/>
              <a:t>(as with ointments)</a:t>
            </a:r>
            <a:r>
              <a:rPr lang="en-US" dirty="0" smtClean="0"/>
              <a:t> </a:t>
            </a:r>
            <a:r>
              <a:rPr lang="en-US" b="1" dirty="0" smtClean="0"/>
              <a:t>which would delay water evaporation</a:t>
            </a:r>
            <a:r>
              <a:rPr lang="en-US" dirty="0" smtClean="0"/>
              <a:t> , thus </a:t>
            </a:r>
            <a:r>
              <a:rPr lang="en-US" b="1" dirty="0" smtClean="0"/>
              <a:t>increasing skin hydration</a:t>
            </a:r>
            <a:r>
              <a:rPr lang="en-US" dirty="0" smtClean="0"/>
              <a:t> and drug absorption   i.e. </a:t>
            </a:r>
            <a:r>
              <a:rPr lang="en-US" b="1" dirty="0" smtClean="0"/>
              <a:t>occlusive effect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b="1" dirty="0" smtClean="0"/>
              <a:t>5</a:t>
            </a:r>
            <a:r>
              <a:rPr lang="en-US" b="1" dirty="0" smtClean="0"/>
              <a:t>. Type </a:t>
            </a:r>
            <a:r>
              <a:rPr lang="en-US" b="1" dirty="0" smtClean="0"/>
              <a:t>of skin disease</a:t>
            </a:r>
            <a:r>
              <a:rPr lang="en-US" dirty="0" smtClean="0"/>
              <a:t> : acute oozing inflammatory lesions need lotions or solutions, while chronic lesions </a:t>
            </a:r>
            <a:r>
              <a:rPr lang="en-US" dirty="0" smtClean="0"/>
              <a:t>require more lubricating preparations like creams and </a:t>
            </a:r>
            <a:r>
              <a:rPr lang="en-US" dirty="0" smtClean="0"/>
              <a:t>ointments</a:t>
            </a:r>
            <a:endParaRPr lang="en-US" b="1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2" y="-214338"/>
            <a:ext cx="9144032" cy="1143000"/>
          </a:xfrm>
        </p:spPr>
        <p:txBody>
          <a:bodyPr>
            <a:normAutofit/>
          </a:bodyPr>
          <a:lstStyle/>
          <a:p>
            <a:pPr algn="ctr" rtl="0"/>
            <a:r>
              <a:rPr lang="en-US" b="1" dirty="0" smtClean="0">
                <a:solidFill>
                  <a:schemeClr val="tx1"/>
                </a:solidFill>
              </a:rPr>
              <a:t>Major </a:t>
            </a:r>
            <a:r>
              <a:rPr lang="en-US" b="1" dirty="0" smtClean="0">
                <a:solidFill>
                  <a:schemeClr val="tx1"/>
                </a:solidFill>
              </a:rPr>
              <a:t>variables determining </a:t>
            </a:r>
            <a:r>
              <a:rPr lang="en-US" b="1" dirty="0" smtClean="0">
                <a:solidFill>
                  <a:schemeClr val="tx1"/>
                </a:solidFill>
              </a:rPr>
              <a:t>pharmacologic response to </a:t>
            </a:r>
            <a:r>
              <a:rPr lang="en-US" b="1" dirty="0" smtClean="0">
                <a:solidFill>
                  <a:schemeClr val="tx1"/>
                </a:solidFill>
              </a:rPr>
              <a:t>drugs:</a:t>
            </a:r>
            <a:endParaRPr lang="ar-JO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1438" y="1000108"/>
            <a:ext cx="8858280" cy="5857892"/>
          </a:xfrm>
        </p:spPr>
        <p:txBody>
          <a:bodyPr>
            <a:normAutofit lnSpcReduction="10000"/>
          </a:bodyPr>
          <a:lstStyle/>
          <a:p>
            <a:pPr marL="609600" indent="-609600" algn="l" rtl="0">
              <a:lnSpc>
                <a:spcPct val="90000"/>
              </a:lnSpc>
              <a:buNone/>
            </a:pPr>
            <a:r>
              <a:rPr lang="en-US" b="1" dirty="0" smtClean="0"/>
              <a:t>1. Rate </a:t>
            </a:r>
            <a:r>
              <a:rPr lang="en-US" b="1" dirty="0" smtClean="0"/>
              <a:t>of diffusion</a:t>
            </a:r>
            <a:r>
              <a:rPr lang="en-US" dirty="0" smtClean="0"/>
              <a:t> of drug from vehicle to skin </a:t>
            </a:r>
            <a:r>
              <a:rPr lang="en-US" dirty="0" smtClean="0"/>
              <a:t>surface</a:t>
            </a:r>
            <a:endParaRPr lang="en-US" b="1" dirty="0" smtClean="0"/>
          </a:p>
          <a:p>
            <a:pPr marL="609600" indent="-609600" algn="l" rtl="0">
              <a:lnSpc>
                <a:spcPct val="90000"/>
              </a:lnSpc>
              <a:buNone/>
            </a:pPr>
            <a:r>
              <a:rPr lang="en-US" b="1" dirty="0" smtClean="0"/>
              <a:t>2</a:t>
            </a:r>
            <a:r>
              <a:rPr lang="en-US" b="1" dirty="0" smtClean="0"/>
              <a:t>. Lipid solubility of </a:t>
            </a:r>
            <a:r>
              <a:rPr lang="en-US" b="1" dirty="0" smtClean="0"/>
              <a:t>drug: </a:t>
            </a:r>
            <a:r>
              <a:rPr lang="en-US" dirty="0" err="1" smtClean="0"/>
              <a:t>Liphophilic</a:t>
            </a:r>
            <a:r>
              <a:rPr lang="en-US" dirty="0" smtClean="0"/>
              <a:t> </a:t>
            </a:r>
            <a:r>
              <a:rPr lang="en-US" dirty="0" smtClean="0"/>
              <a:t>vehicle </a:t>
            </a:r>
            <a:r>
              <a:rPr lang="en-US" dirty="0" smtClean="0"/>
              <a:t>increase permeation </a:t>
            </a:r>
            <a:r>
              <a:rPr lang="en-US" dirty="0" smtClean="0"/>
              <a:t>where as </a:t>
            </a:r>
            <a:r>
              <a:rPr lang="en-US" dirty="0" err="1" smtClean="0"/>
              <a:t>lipophobic</a:t>
            </a:r>
            <a:r>
              <a:rPr lang="en-US" dirty="0" smtClean="0"/>
              <a:t> vehicle decrease permeation</a:t>
            </a:r>
            <a:r>
              <a:rPr lang="en-US" dirty="0" smtClean="0"/>
              <a:t>.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3. Concentration </a:t>
            </a:r>
            <a:r>
              <a:rPr lang="en-US" b="1" dirty="0" smtClean="0"/>
              <a:t>gradient: </a:t>
            </a:r>
            <a:r>
              <a:rPr lang="en-US" dirty="0" smtClean="0"/>
              <a:t>Increasing the concentration gradient increases the mass of </a:t>
            </a:r>
            <a:r>
              <a:rPr lang="en-US" dirty="0" smtClean="0"/>
              <a:t>drug transferred across skin</a:t>
            </a:r>
          </a:p>
          <a:p>
            <a:pPr algn="l" rtl="0">
              <a:buNone/>
            </a:pPr>
            <a:r>
              <a:rPr lang="en-US" b="1" dirty="0" smtClean="0"/>
              <a:t>4. Dosing </a:t>
            </a:r>
            <a:r>
              <a:rPr lang="en-US" b="1" dirty="0" smtClean="0"/>
              <a:t>schedule: </a:t>
            </a:r>
            <a:r>
              <a:rPr lang="en-US" dirty="0" smtClean="0"/>
              <a:t>Because of its physical properties, the skin acts as a reservoir for many drugs (irreversible binding of a part </a:t>
            </a:r>
            <a:r>
              <a:rPr lang="en-US" dirty="0" smtClean="0"/>
              <a:t>of </a:t>
            </a:r>
            <a:r>
              <a:rPr lang="en-US" dirty="0" smtClean="0"/>
              <a:t>drug with </a:t>
            </a:r>
            <a:r>
              <a:rPr lang="en-US" dirty="0" smtClean="0"/>
              <a:t>horny layer).</a:t>
            </a:r>
            <a:endParaRPr lang="en-US" dirty="0" smtClean="0"/>
          </a:p>
          <a:p>
            <a:pPr marL="609600" indent="-609600" algn="l" rtl="0">
              <a:lnSpc>
                <a:spcPct val="90000"/>
              </a:lnSpc>
              <a:buFontTx/>
              <a:buNone/>
            </a:pPr>
            <a:r>
              <a:rPr lang="en-US" b="1" dirty="0" smtClean="0"/>
              <a:t>5</a:t>
            </a:r>
            <a:r>
              <a:rPr lang="en-US" b="1" dirty="0" smtClean="0"/>
              <a:t>. </a:t>
            </a:r>
            <a:r>
              <a:rPr lang="en-US" b="1" dirty="0" smtClean="0"/>
              <a:t>Anatomical site of application</a:t>
            </a:r>
            <a:r>
              <a:rPr lang="en-US" dirty="0" smtClean="0"/>
              <a:t> : slowest absorption occurs from palms and soles (due to thick skin), </a:t>
            </a:r>
          </a:p>
          <a:p>
            <a:pPr marL="609600" indent="-609600" algn="l" rtl="0">
              <a:lnSpc>
                <a:spcPct val="90000"/>
              </a:lnSpc>
              <a:buFontTx/>
              <a:buNone/>
            </a:pPr>
            <a:r>
              <a:rPr lang="en-US" dirty="0" smtClean="0"/>
              <a:t>       increasing in forearm , </a:t>
            </a:r>
            <a:r>
              <a:rPr lang="en-US" dirty="0" smtClean="0"/>
              <a:t>then </a:t>
            </a:r>
            <a:r>
              <a:rPr lang="en-US" dirty="0" smtClean="0"/>
              <a:t>scalp and </a:t>
            </a:r>
            <a:r>
              <a:rPr lang="en-US" dirty="0" smtClean="0"/>
              <a:t>face.</a:t>
            </a:r>
            <a:endParaRPr lang="en-US" b="1" dirty="0" smtClean="0"/>
          </a:p>
          <a:p>
            <a:pPr marL="609600" indent="-609600" algn="l" rtl="0">
              <a:lnSpc>
                <a:spcPct val="90000"/>
              </a:lnSpc>
              <a:buFontTx/>
              <a:buNone/>
            </a:pPr>
            <a:r>
              <a:rPr lang="en-US" b="1" dirty="0" smtClean="0"/>
              <a:t>6</a:t>
            </a:r>
            <a:r>
              <a:rPr lang="en-US" b="1" dirty="0" smtClean="0"/>
              <a:t>. </a:t>
            </a:r>
            <a:r>
              <a:rPr lang="en-US" b="1" dirty="0" smtClean="0"/>
              <a:t>State of hydration of stratum </a:t>
            </a:r>
            <a:r>
              <a:rPr lang="en-US" b="1" dirty="0" err="1" smtClean="0"/>
              <a:t>corneum</a:t>
            </a:r>
            <a:r>
              <a:rPr lang="en-US" dirty="0" smtClean="0"/>
              <a:t> : enhanced diffusion and penetration  x 10 in wet than in dry </a:t>
            </a:r>
            <a:r>
              <a:rPr lang="en-US" dirty="0" smtClean="0"/>
              <a:t>skin</a:t>
            </a:r>
          </a:p>
          <a:p>
            <a:pPr marL="609600" indent="-609600" algn="l" rtl="0">
              <a:lnSpc>
                <a:spcPct val="90000"/>
              </a:lnSpc>
              <a:buFontTx/>
              <a:buNone/>
            </a:pPr>
            <a:r>
              <a:rPr lang="en-US" b="1" dirty="0" smtClean="0"/>
              <a:t>7</a:t>
            </a:r>
            <a:r>
              <a:rPr lang="en-US" b="1" dirty="0" smtClean="0"/>
              <a:t>. </a:t>
            </a:r>
            <a:r>
              <a:rPr lang="en-US" b="1" dirty="0" smtClean="0"/>
              <a:t>Dermatitis or skin damage</a:t>
            </a:r>
            <a:r>
              <a:rPr lang="en-US" dirty="0" smtClean="0"/>
              <a:t> e.g. trauma or burns enhances drug absorption  </a:t>
            </a:r>
          </a:p>
          <a:p>
            <a:pPr algn="l" rtl="0">
              <a:buNone/>
            </a:pP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71470" y="-571528"/>
            <a:ext cx="9429784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dosage forms (vehicles) of topical drugs</a:t>
            </a:r>
            <a:endParaRPr lang="ar-JO" sz="32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571480"/>
            <a:ext cx="8786874" cy="6286520"/>
          </a:xfrm>
        </p:spPr>
        <p:txBody>
          <a:bodyPr>
            <a:normAutofit/>
          </a:bodyPr>
          <a:lstStyle/>
          <a:p>
            <a:pPr marL="457200" indent="-457200"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1. Dusting Powders:</a:t>
            </a:r>
          </a:p>
          <a:p>
            <a:pPr marL="609600" indent="-609600" algn="l" rtl="0">
              <a:lnSpc>
                <a:spcPct val="80000"/>
              </a:lnSpc>
              <a:buNone/>
            </a:pPr>
            <a:r>
              <a:rPr lang="en-US" b="1" dirty="0" smtClean="0"/>
              <a:t>Examples include: </a:t>
            </a:r>
            <a:r>
              <a:rPr lang="en-US" b="1" dirty="0" err="1" smtClean="0"/>
              <a:t>Polymyxin</a:t>
            </a:r>
            <a:r>
              <a:rPr lang="en-US" b="1" dirty="0" smtClean="0"/>
              <a:t> </a:t>
            </a:r>
            <a:r>
              <a:rPr lang="en-US" b="1" dirty="0" smtClean="0"/>
              <a:t>b sulfate and </a:t>
            </a:r>
            <a:r>
              <a:rPr lang="en-US" b="1" dirty="0" err="1" smtClean="0"/>
              <a:t>bacitracin</a:t>
            </a:r>
            <a:r>
              <a:rPr lang="en-US" b="1" dirty="0" smtClean="0"/>
              <a:t> zinc</a:t>
            </a:r>
            <a:r>
              <a:rPr lang="en-US" b="1" dirty="0" smtClean="0"/>
              <a:t> </a:t>
            </a:r>
            <a:r>
              <a:rPr lang="en-US" b="1" dirty="0" smtClean="0"/>
              <a:t>powder</a:t>
            </a:r>
            <a:r>
              <a:rPr lang="en-US" b="1" dirty="0" smtClean="0"/>
              <a:t> (first aid antibiotic</a:t>
            </a:r>
            <a:r>
              <a:rPr lang="en-US" b="1" dirty="0" smtClean="0"/>
              <a:t>),</a:t>
            </a:r>
            <a:r>
              <a:rPr lang="en-US" b="1" dirty="0" smtClean="0"/>
              <a:t>  zinc oxide, starch,  or talc 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dirty="0" smtClean="0"/>
              <a:t>   </a:t>
            </a:r>
            <a:r>
              <a:rPr lang="en-US" b="1" dirty="0" smtClean="0"/>
              <a:t>A. lubricating action</a:t>
            </a:r>
            <a:r>
              <a:rPr lang="en-US" b="1" dirty="0" smtClean="0"/>
              <a:t>:</a:t>
            </a:r>
            <a:r>
              <a:rPr lang="en-US" dirty="0" smtClean="0"/>
              <a:t> Decreasing </a:t>
            </a:r>
            <a:r>
              <a:rPr lang="en-US" dirty="0" smtClean="0"/>
              <a:t>friction between adjacent skin surfaces  e.g. skin </a:t>
            </a:r>
            <a:r>
              <a:rPr lang="en-US" dirty="0" smtClean="0"/>
              <a:t>folds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b="1" dirty="0" smtClean="0"/>
              <a:t>   </a:t>
            </a:r>
            <a:r>
              <a:rPr lang="en-US" b="1" dirty="0" smtClean="0"/>
              <a:t>B. cool </a:t>
            </a:r>
            <a:r>
              <a:rPr lang="en-US" b="1" dirty="0" smtClean="0"/>
              <a:t>skin</a:t>
            </a:r>
            <a:r>
              <a:rPr lang="en-US" dirty="0" smtClean="0"/>
              <a:t> by increasing surface area for </a:t>
            </a:r>
            <a:r>
              <a:rPr lang="en-US" dirty="0" smtClean="0"/>
              <a:t>evaporation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b="1" dirty="0" smtClean="0"/>
              <a:t>   </a:t>
            </a:r>
            <a:r>
              <a:rPr lang="en-US" b="1" dirty="0" smtClean="0"/>
              <a:t>C. Absorb </a:t>
            </a:r>
            <a:r>
              <a:rPr lang="en-US" b="1" dirty="0" smtClean="0"/>
              <a:t>water and exudates to form crusts</a:t>
            </a:r>
            <a:r>
              <a:rPr lang="en-US" dirty="0" smtClean="0"/>
              <a:t> ;    </a:t>
            </a:r>
            <a:r>
              <a:rPr lang="en-US" b="1" dirty="0" smtClean="0"/>
              <a:t>in acute oozing eczema lesions,</a:t>
            </a:r>
            <a:r>
              <a:rPr lang="en-US" dirty="0" smtClean="0"/>
              <a:t> </a:t>
            </a:r>
            <a:r>
              <a:rPr lang="en-US" b="1" dirty="0" smtClean="0"/>
              <a:t>crusts  may become adherent </a:t>
            </a:r>
            <a:r>
              <a:rPr lang="en-US" b="1" dirty="0" smtClean="0"/>
              <a:t>to </a:t>
            </a:r>
            <a:r>
              <a:rPr lang="en-US" b="1" dirty="0" smtClean="0"/>
              <a:t>underlying  inflamed skin and painful to remove.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dirty="0" smtClean="0"/>
              <a:t> 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dirty="0" smtClean="0"/>
              <a:t>   </a:t>
            </a:r>
            <a:r>
              <a:rPr lang="en-US" b="1" dirty="0" smtClean="0"/>
              <a:t>D. Powders </a:t>
            </a:r>
            <a:r>
              <a:rPr lang="en-US" b="1" dirty="0" smtClean="0"/>
              <a:t>may be used alone or as vehicle e.g. fungicides</a:t>
            </a:r>
          </a:p>
          <a:p>
            <a:pPr marL="457200" indent="-457200" algn="l" rtl="0"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محتوى 12"/>
          <p:cNvSpPr>
            <a:spLocks noGrp="1"/>
          </p:cNvSpPr>
          <p:nvPr>
            <p:ph sz="quarter" idx="1"/>
          </p:nvPr>
        </p:nvSpPr>
        <p:spPr>
          <a:xfrm>
            <a:off x="71406" y="142852"/>
            <a:ext cx="8858280" cy="6715148"/>
          </a:xfrm>
        </p:spPr>
        <p:txBody>
          <a:bodyPr>
            <a:normAutofit/>
          </a:bodyPr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2. Lotions </a:t>
            </a:r>
            <a:r>
              <a:rPr lang="en-US" sz="2800" b="1" dirty="0" smtClean="0">
                <a:solidFill>
                  <a:srgbClr val="FF0000"/>
                </a:solidFill>
              </a:rPr>
              <a:t>:   </a:t>
            </a:r>
            <a:r>
              <a:rPr lang="en-US" dirty="0" smtClean="0"/>
              <a:t>These are solutions ; </a:t>
            </a:r>
            <a:r>
              <a:rPr lang="en-US" dirty="0" smtClean="0"/>
              <a:t>water or alcohol </a:t>
            </a:r>
            <a:r>
              <a:rPr lang="en-US" dirty="0" smtClean="0"/>
              <a:t>is the main component . They </a:t>
            </a:r>
            <a:r>
              <a:rPr lang="en-US" b="1" dirty="0" smtClean="0"/>
              <a:t>cleanse and cool acutely inflamed lesions</a:t>
            </a:r>
            <a:r>
              <a:rPr lang="en-US" dirty="0" smtClean="0"/>
              <a:t>, </a:t>
            </a:r>
            <a:r>
              <a:rPr lang="en-US" dirty="0" smtClean="0"/>
              <a:t>specially when </a:t>
            </a:r>
            <a:r>
              <a:rPr lang="en-US" dirty="0" smtClean="0"/>
              <a:t>there is much exudation e.g</a:t>
            </a:r>
            <a:r>
              <a:rPr lang="en-US" dirty="0" smtClean="0"/>
              <a:t>. acute </a:t>
            </a:r>
            <a:r>
              <a:rPr lang="en-US" dirty="0" smtClean="0"/>
              <a:t>eczema</a:t>
            </a:r>
          </a:p>
          <a:p>
            <a:pPr algn="l" rtl="0">
              <a:lnSpc>
                <a:spcPct val="90000"/>
              </a:lnSpc>
            </a:pPr>
            <a:r>
              <a:rPr lang="en-US" b="1" dirty="0" smtClean="0"/>
              <a:t>Water </a:t>
            </a:r>
            <a:r>
              <a:rPr lang="en-US" b="1" dirty="0" smtClean="0"/>
              <a:t>evaporation cools skin</a:t>
            </a:r>
            <a:r>
              <a:rPr lang="en-US" dirty="0" smtClean="0"/>
              <a:t> and cause vasoconstriction, which reduces inflammation </a:t>
            </a:r>
            <a:r>
              <a:rPr lang="en-US" dirty="0" smtClean="0"/>
              <a:t>specially </a:t>
            </a:r>
            <a:r>
              <a:rPr lang="en-US" dirty="0" smtClean="0"/>
              <a:t>with repeated applications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dirty="0" smtClean="0"/>
              <a:t>   </a:t>
            </a:r>
            <a:r>
              <a:rPr lang="en-US" b="1" dirty="0" smtClean="0"/>
              <a:t>e.g.</a:t>
            </a:r>
            <a:r>
              <a:rPr lang="en-US" dirty="0" smtClean="0"/>
              <a:t> </a:t>
            </a:r>
            <a:r>
              <a:rPr lang="en-US" b="1" dirty="0" smtClean="0"/>
              <a:t>isotonic saline solutions</a:t>
            </a:r>
            <a:r>
              <a:rPr lang="en-US" dirty="0" smtClean="0"/>
              <a:t>,   or   </a:t>
            </a:r>
            <a:r>
              <a:rPr lang="en-US" b="1" dirty="0" smtClean="0"/>
              <a:t>solutions of astringents  such as zinc lotion or aluminum acetate lotion.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b="1" dirty="0" smtClean="0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b="1" dirty="0" smtClean="0"/>
              <a:t>        </a:t>
            </a:r>
            <a:r>
              <a:rPr lang="en-US" b="1" u="sng" dirty="0" smtClean="0"/>
              <a:t>Shake lotions</a:t>
            </a:r>
            <a:r>
              <a:rPr lang="en-US" dirty="0" smtClean="0"/>
              <a:t> are means of applying powder to skin  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b="1" dirty="0" smtClean="0"/>
              <a:t>    e.g. calamine lotion ;</a:t>
            </a:r>
            <a:r>
              <a:rPr lang="en-US" dirty="0" smtClean="0"/>
              <a:t> </a:t>
            </a:r>
            <a:r>
              <a:rPr lang="en-US" b="1" dirty="0" smtClean="0"/>
              <a:t>they must be shaken before use.</a:t>
            </a:r>
            <a:r>
              <a:rPr lang="en-US" dirty="0" smtClean="0"/>
              <a:t> (</a:t>
            </a:r>
            <a:r>
              <a:rPr lang="en-US" b="1" dirty="0" smtClean="0"/>
              <a:t>Calamine is </a:t>
            </a:r>
            <a:r>
              <a:rPr lang="en-US" dirty="0" smtClean="0"/>
              <a:t>basic zinc carbonate with added ferric oxide to give it a pink </a:t>
            </a:r>
            <a:r>
              <a:rPr lang="en-US" dirty="0" err="1" smtClean="0"/>
              <a:t>colour</a:t>
            </a:r>
            <a:r>
              <a:rPr lang="en-US" dirty="0" smtClean="0"/>
              <a:t>).</a:t>
            </a:r>
            <a:r>
              <a:rPr lang="en-US" b="1" dirty="0" smtClean="0"/>
              <a:t> </a:t>
            </a:r>
            <a:r>
              <a:rPr lang="en-US" b="1" dirty="0" smtClean="0"/>
              <a:t>After water evaporation, these lotions may produce skin drying</a:t>
            </a:r>
            <a:r>
              <a:rPr lang="en-US" dirty="0" smtClean="0"/>
              <a:t>; this can be </a:t>
            </a:r>
            <a:r>
              <a:rPr lang="en-US" b="1" dirty="0" smtClean="0"/>
              <a:t>reduced by adding oil</a:t>
            </a:r>
            <a:r>
              <a:rPr lang="en-US" dirty="0" smtClean="0"/>
              <a:t> to the lotion   </a:t>
            </a:r>
          </a:p>
          <a:p>
            <a:pPr algn="l" rtl="0">
              <a:buFontTx/>
              <a:buNone/>
            </a:pPr>
            <a:endParaRPr lang="en-US" dirty="0" smtClean="0"/>
          </a:p>
          <a:p>
            <a:pPr algn="l" rtl="0">
              <a:buFontTx/>
              <a:buNone/>
            </a:pP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71414"/>
            <a:ext cx="9001156" cy="6786586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3. Liniment: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sz="2800" dirty="0" smtClean="0"/>
              <a:t>   </a:t>
            </a:r>
            <a:r>
              <a:rPr lang="en-US" dirty="0" smtClean="0"/>
              <a:t>Liniments </a:t>
            </a:r>
            <a:r>
              <a:rPr lang="en-US" dirty="0" smtClean="0"/>
              <a:t>are same as lotion but they are rubbed when applied.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FontTx/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Gels 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l" rtl="0">
              <a:buFontTx/>
              <a:buNone/>
            </a:pPr>
            <a:r>
              <a:rPr lang="en-US" dirty="0" smtClean="0"/>
              <a:t>   Gels are semisolid systems consisting of dispersions of small or large molecules in an aqueous liquid vehicle rendering jelly-like through the addition of gelling agent. They are used as lubricants and  as drug vehicle   e.g. scalp gels, oral </a:t>
            </a:r>
            <a:r>
              <a:rPr lang="en-US" dirty="0" smtClean="0"/>
              <a:t>gels ,</a:t>
            </a:r>
            <a:r>
              <a:rPr lang="en-US" dirty="0" err="1" smtClean="0"/>
              <a:t>Voltern</a:t>
            </a:r>
            <a:r>
              <a:rPr lang="en-US" dirty="0" smtClean="0"/>
              <a:t> gel</a:t>
            </a:r>
          </a:p>
          <a:p>
            <a:pPr algn="l" rtl="0">
              <a:buFontTx/>
              <a:buNone/>
            </a:pPr>
            <a:endParaRPr lang="en-US" dirty="0" smtClean="0"/>
          </a:p>
          <a:p>
            <a:pPr algn="l" rtl="0"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5. Paints 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alcoholic solutions that dry lesions, and helps to localize medication to underlying skin lesions, thus avoiding normal skin   </a:t>
            </a:r>
            <a:r>
              <a:rPr lang="en-US" b="1" dirty="0" smtClean="0"/>
              <a:t>e.g. gentian violet paint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142852"/>
            <a:ext cx="8643998" cy="6715148"/>
          </a:xfrm>
        </p:spPr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Creams :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these are emulsions of water and oil </a:t>
            </a:r>
            <a:r>
              <a:rPr lang="en-US" dirty="0" smtClean="0"/>
              <a:t>.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b="1" dirty="0" smtClean="0"/>
              <a:t>Water </a:t>
            </a:r>
            <a:r>
              <a:rPr lang="en-US" b="1" dirty="0" smtClean="0"/>
              <a:t>allows easy rubbing &amp; spread of </a:t>
            </a:r>
            <a:r>
              <a:rPr lang="en-US" b="1" dirty="0" smtClean="0"/>
              <a:t>cream and </a:t>
            </a:r>
            <a:r>
              <a:rPr lang="en-US" b="1" dirty="0" smtClean="0"/>
              <a:t>c</a:t>
            </a:r>
            <a:r>
              <a:rPr lang="en-US" b="1" dirty="0" smtClean="0"/>
              <a:t>ooling </a:t>
            </a:r>
            <a:r>
              <a:rPr lang="en-US" b="1" dirty="0" smtClean="0"/>
              <a:t>of skin occurs as water evaporates. </a:t>
            </a:r>
            <a:endParaRPr lang="en-US" b="1" dirty="0" smtClean="0"/>
          </a:p>
          <a:p>
            <a:pPr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They </a:t>
            </a:r>
            <a:r>
              <a:rPr lang="en-US" b="1" dirty="0" smtClean="0"/>
              <a:t>contain  preservatives</a:t>
            </a:r>
            <a:r>
              <a:rPr lang="en-US" dirty="0" smtClean="0"/>
              <a:t> to prolong shelf life &amp; to prevent growth of microbial contaminants esp. moulds.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</a:rPr>
              <a:t>They </a:t>
            </a:r>
            <a:r>
              <a:rPr lang="en-US" sz="2800" b="1" dirty="0" smtClean="0">
                <a:solidFill>
                  <a:srgbClr val="FF0000"/>
                </a:solidFill>
              </a:rPr>
              <a:t>are of 2 types :-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u="sng" dirty="0" smtClean="0">
                <a:solidFill>
                  <a:srgbClr val="FF0000"/>
                </a:solidFill>
              </a:rPr>
              <a:t>A. Oil-in-water creams </a:t>
            </a:r>
            <a:r>
              <a:rPr lang="en-US" b="1" u="sng" dirty="0" smtClean="0"/>
              <a:t>:</a:t>
            </a:r>
            <a:r>
              <a:rPr lang="en-US" dirty="0" smtClean="0"/>
              <a:t> also known as washable or cosmetic vanishing creams </a:t>
            </a:r>
            <a:r>
              <a:rPr lang="en-US" b="1" dirty="0" smtClean="0"/>
              <a:t>e.g. Aqueous </a:t>
            </a:r>
            <a:r>
              <a:rPr lang="en-US" b="1" dirty="0" smtClean="0"/>
              <a:t>cream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dirty="0" smtClean="0"/>
              <a:t>   </a:t>
            </a:r>
          </a:p>
          <a:p>
            <a:pPr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They </a:t>
            </a:r>
            <a:r>
              <a:rPr lang="en-US" b="1" dirty="0" smtClean="0"/>
              <a:t>may be </a:t>
            </a:r>
            <a:r>
              <a:rPr lang="en-US" b="1" u="sng" dirty="0" smtClean="0"/>
              <a:t>used alone as </a:t>
            </a:r>
            <a:r>
              <a:rPr lang="en-US" b="1" u="sng" dirty="0" err="1" smtClean="0"/>
              <a:t>emolients</a:t>
            </a:r>
            <a:r>
              <a:rPr lang="en-US" b="1" u="sng" dirty="0" smtClean="0"/>
              <a:t> to cool and lubricate skin, </a:t>
            </a:r>
            <a:r>
              <a:rPr lang="en-US" dirty="0" smtClean="0"/>
              <a:t>and </a:t>
            </a:r>
            <a:r>
              <a:rPr lang="en-US" dirty="0" smtClean="0"/>
              <a:t>or as </a:t>
            </a:r>
            <a:r>
              <a:rPr lang="en-US" b="1" u="sng" dirty="0" smtClean="0"/>
              <a:t>vehicles for water soluble drugs</a:t>
            </a:r>
            <a:r>
              <a:rPr lang="en-US" dirty="0" smtClean="0"/>
              <a:t> </a:t>
            </a:r>
            <a:r>
              <a:rPr lang="en-US" dirty="0" smtClean="0"/>
              <a:t>.</a:t>
            </a:r>
          </a:p>
          <a:p>
            <a:pPr algn="l" rtl="0">
              <a:lnSpc>
                <a:spcPct val="80000"/>
              </a:lnSpc>
              <a:buNone/>
            </a:pPr>
            <a:endParaRPr lang="en-US" dirty="0" smtClean="0"/>
          </a:p>
          <a:p>
            <a:pPr algn="l" rtl="0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They </a:t>
            </a:r>
            <a:r>
              <a:rPr lang="en-US" b="1" dirty="0" smtClean="0"/>
              <a:t>may contain</a:t>
            </a:r>
            <a:r>
              <a:rPr lang="en-US" dirty="0" smtClean="0"/>
              <a:t> </a:t>
            </a:r>
            <a:r>
              <a:rPr lang="en-US" b="1" dirty="0" smtClean="0"/>
              <a:t>other ingredients e.g. calamine or zinc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1438" y="71414"/>
            <a:ext cx="8786842" cy="6188224"/>
          </a:xfrm>
        </p:spPr>
        <p:txBody>
          <a:bodyPr>
            <a:normAutofit/>
          </a:bodyPr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B. Water-in-oil creams 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These </a:t>
            </a:r>
            <a:r>
              <a:rPr lang="en-US" b="1" dirty="0" smtClean="0"/>
              <a:t>behave as oils.</a:t>
            </a:r>
            <a:r>
              <a:rPr lang="en-US" sz="2800" dirty="0" smtClean="0"/>
              <a:t>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800" b="1" dirty="0" smtClean="0"/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dirty="0" smtClean="0"/>
              <a:t>Oil </a:t>
            </a:r>
            <a:r>
              <a:rPr lang="en-US" b="1" dirty="0" smtClean="0"/>
              <a:t>contributes to epidermal hydration</a:t>
            </a:r>
            <a:r>
              <a:rPr lang="en-US" dirty="0" smtClean="0"/>
              <a:t> by providing a barrier that reduces evaporation of water</a:t>
            </a:r>
            <a:r>
              <a:rPr lang="en-US" sz="2800" dirty="0" smtClean="0"/>
              <a:t> 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b="1" dirty="0" smtClean="0"/>
              <a:t>   </a:t>
            </a:r>
            <a:endParaRPr lang="en-US" b="1" dirty="0" smtClean="0"/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dirty="0" smtClean="0"/>
              <a:t>They </a:t>
            </a:r>
            <a:r>
              <a:rPr lang="en-US" b="1" dirty="0" smtClean="0"/>
              <a:t>act as </a:t>
            </a:r>
            <a:r>
              <a:rPr lang="en-US" b="1" dirty="0" err="1" smtClean="0"/>
              <a:t>emolients</a:t>
            </a:r>
            <a:r>
              <a:rPr lang="en-US" b="1" dirty="0" smtClean="0"/>
              <a:t> to lubricate and sooth the skin ; </a:t>
            </a:r>
            <a:r>
              <a:rPr lang="en-US" dirty="0" smtClean="0"/>
              <a:t>they are </a:t>
            </a:r>
            <a:r>
              <a:rPr lang="en-US" b="1" dirty="0" smtClean="0"/>
              <a:t>easier to spread on skin than ointments</a:t>
            </a:r>
            <a:r>
              <a:rPr lang="en-US" dirty="0" smtClean="0"/>
              <a:t>, and give a better cosmetic appearance.</a:t>
            </a:r>
            <a:r>
              <a:rPr lang="en-US" b="1" dirty="0" smtClean="0"/>
              <a:t>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b="1" dirty="0" smtClean="0"/>
          </a:p>
          <a:p>
            <a:pPr algn="l" rtl="0"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dirty="0" smtClean="0"/>
              <a:t>They </a:t>
            </a:r>
            <a:r>
              <a:rPr lang="en-US" b="1" dirty="0" smtClean="0"/>
              <a:t>can be used on hairy parts</a:t>
            </a:r>
            <a:r>
              <a:rPr lang="en-US" dirty="0" smtClean="0"/>
              <a:t>  </a:t>
            </a:r>
            <a:r>
              <a:rPr lang="en-US" b="1" dirty="0" smtClean="0"/>
              <a:t>e.g. Oily cream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b="1" dirty="0" smtClean="0"/>
              <a:t>   </a:t>
            </a:r>
            <a:r>
              <a:rPr lang="en-US" dirty="0" smtClean="0"/>
              <a:t>They are also </a:t>
            </a:r>
            <a:r>
              <a:rPr lang="en-US" b="1" dirty="0" smtClean="0"/>
              <a:t>used as vehicles for lipid soluble drugs. </a:t>
            </a:r>
          </a:p>
          <a:p>
            <a:pPr algn="l" rtl="0">
              <a:buNone/>
            </a:pP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443</TotalTime>
  <Words>1785</Words>
  <PresentationFormat>عرض على الشاشة (3:4)‏</PresentationFormat>
  <Paragraphs>164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مشربية</vt:lpstr>
      <vt:lpstr>Pharmaceutical skin preparations</vt:lpstr>
      <vt:lpstr>Introduction</vt:lpstr>
      <vt:lpstr>الشريحة 3</vt:lpstr>
      <vt:lpstr>Major variables determining pharmacologic response to drugs:</vt:lpstr>
      <vt:lpstr>dosage forms (vehicles) of topical drugs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Types of topical drugs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Topical preparations</dc:title>
  <dc:creator>WhatsApp</dc:creator>
  <cp:lastModifiedBy>WhatsApp</cp:lastModifiedBy>
  <cp:revision>40</cp:revision>
  <dcterms:created xsi:type="dcterms:W3CDTF">2014-02-21T19:43:18Z</dcterms:created>
  <dcterms:modified xsi:type="dcterms:W3CDTF">2014-02-22T17:34:47Z</dcterms:modified>
</cp:coreProperties>
</file>