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98" r:id="rId2"/>
    <p:sldId id="274" r:id="rId3"/>
    <p:sldId id="258" r:id="rId4"/>
    <p:sldId id="259" r:id="rId5"/>
    <p:sldId id="260" r:id="rId6"/>
    <p:sldId id="261" r:id="rId7"/>
    <p:sldId id="299" r:id="rId8"/>
    <p:sldId id="262" r:id="rId9"/>
    <p:sldId id="263" r:id="rId10"/>
    <p:sldId id="264" r:id="rId11"/>
    <p:sldId id="275" r:id="rId12"/>
    <p:sldId id="276" r:id="rId13"/>
    <p:sldId id="290" r:id="rId14"/>
    <p:sldId id="292" r:id="rId15"/>
    <p:sldId id="293" r:id="rId16"/>
    <p:sldId id="294" r:id="rId17"/>
    <p:sldId id="295" r:id="rId18"/>
    <p:sldId id="297" r:id="rId19"/>
    <p:sldId id="269" r:id="rId20"/>
    <p:sldId id="272" r:id="rId21"/>
  </p:sldIdLst>
  <p:sldSz cx="9144000" cy="6858000" type="screen4x3"/>
  <p:notesSz cx="6858000" cy="9144000"/>
  <p:defaultTextStyle>
    <a:defPPr>
      <a:defRPr lang="ar-EG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59" d="100"/>
          <a:sy n="59" d="100"/>
        </p:scale>
        <p:origin x="15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28" Type="http://schemas.openxmlformats.org/officeDocument/2006/relationships/customXml" Target="../customXml/item3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Relationship Id="rId27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CED3D6-9B69-4CDC-9348-DC0807AA2194}" type="datetimeFigureOut">
              <a:rPr lang="ar-EG" smtClean="0"/>
              <a:pPr/>
              <a:t>15/10/1443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68AE99-8EE9-40EF-9E4B-65F261EF73D4}" type="slidenum">
              <a:rPr lang="ar-EG" smtClean="0"/>
              <a:pPr/>
              <a:t>‹#›</a:t>
            </a:fld>
            <a:endParaRPr lang="ar-E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D42D9-03A9-DAB9-CB65-C7BF36B790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Legal aspects of reproduction and abortion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5E3CEF-B129-9041-9449-7DEBC2F3AA8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 Melad Gad Paulis</a:t>
            </a:r>
          </a:p>
        </p:txBody>
      </p:sp>
    </p:spTree>
    <p:extLst>
      <p:ext uri="{BB962C8B-B14F-4D97-AF65-F5344CB8AC3E}">
        <p14:creationId xmlns:p14="http://schemas.microsoft.com/office/powerpoint/2010/main" val="2181047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GB" sz="3600" b="1" i="1" u="sng" dirty="0">
                <a:solidFill>
                  <a:srgbClr val="FF0000"/>
                </a:solidFill>
              </a:rPr>
              <a:t>3. Intra </a:t>
            </a:r>
            <a:r>
              <a:rPr lang="en-GB" sz="3600" b="1" i="1" u="sng" dirty="0" err="1">
                <a:solidFill>
                  <a:srgbClr val="FF0000"/>
                </a:solidFill>
              </a:rPr>
              <a:t>cytoplasmic</a:t>
            </a:r>
            <a:r>
              <a:rPr lang="en-GB" sz="3600" b="1" i="1" u="sng" dirty="0">
                <a:solidFill>
                  <a:srgbClr val="FF0000"/>
                </a:solidFill>
              </a:rPr>
              <a:t> sperm injection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algn="just" rtl="0"/>
            <a:r>
              <a:rPr lang="en-GB" dirty="0"/>
              <a:t>This is the newest form of sperm micro-manipulation  procedure performed in the laboratory . It involves the insertion of a single sperm directly into the cytoplasm of a mature ovum , or </a:t>
            </a:r>
            <a:r>
              <a:rPr lang="en-GB" dirty="0" err="1"/>
              <a:t>oocyte</a:t>
            </a:r>
            <a:r>
              <a:rPr lang="en-GB" dirty="0"/>
              <a:t> , using a micro-injection pipette , or thin glass needle . </a:t>
            </a:r>
            <a:endParaRPr lang="en-US" dirty="0"/>
          </a:p>
          <a:p>
            <a:pPr algn="just" rtl="0"/>
            <a:r>
              <a:rPr lang="en-US" dirty="0"/>
              <a:t> </a:t>
            </a:r>
            <a:r>
              <a:rPr lang="en-GB" dirty="0"/>
              <a:t> The legal problem arises as regards what will be done with  the number of early zygotes which remain frozen and unused after a couple has had successful pregnancy.</a:t>
            </a:r>
            <a:endParaRPr lang="en-US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77AD3-EE6A-2BB7-54CB-A981B9EE06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b="1" i="0" u="none" strike="noStrike" baseline="0" dirty="0">
                <a:latin typeface="Times New Roman" panose="02020603050405020304" pitchFamily="18" charset="0"/>
              </a:rPr>
              <a:t>Surrogacy</a:t>
            </a:r>
            <a:br>
              <a:rPr lang="en-US" sz="4400" b="1" i="0" u="none" strike="noStrike" baseline="0" dirty="0">
                <a:latin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3BF1A6-0E50-0D23-5FAB-57A3FA3B9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764" y="1447049"/>
            <a:ext cx="8820472" cy="5361459"/>
          </a:xfrm>
        </p:spPr>
        <p:txBody>
          <a:bodyPr>
            <a:normAutofit fontScale="92500"/>
          </a:bodyPr>
          <a:lstStyle/>
          <a:p>
            <a:pPr algn="just" rtl="0">
              <a:lnSpc>
                <a:spcPct val="200000"/>
              </a:lnSpc>
            </a:pP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Surrogacy is an arrangement or agreement whereby a woman agrees to carry a pregnancy for another person or persons, who will become the newborn child's parent(s) after birth.</a:t>
            </a:r>
          </a:p>
          <a:p>
            <a:pPr algn="just" rtl="0">
              <a:lnSpc>
                <a:spcPct val="200000"/>
              </a:lnSpc>
            </a:pP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If the surrogate receives money for the surrogacy the arrangement is considered </a:t>
            </a:r>
            <a:r>
              <a:rPr lang="en-US" sz="24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commercial surrogacy</a:t>
            </a: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, if she receives no compensation beyond compensation of medical and other reasonable expenses it is referred to as </a:t>
            </a:r>
            <a:r>
              <a:rPr lang="en-US" sz="2400" b="1" i="0" u="sng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altruistic surrogacy</a:t>
            </a:r>
            <a:r>
              <a:rPr lang="en-US" sz="2400" b="1" i="0" u="none" strike="noStrike" baseline="0" dirty="0"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932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42FC84-13AD-CAF9-813A-839F464332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04664"/>
            <a:ext cx="8435280" cy="5721499"/>
          </a:xfrm>
        </p:spPr>
        <p:txBody>
          <a:bodyPr>
            <a:normAutofit fontScale="92500" lnSpcReduction="10000"/>
          </a:bodyPr>
          <a:lstStyle/>
          <a:p>
            <a:pPr algn="just" rtl="0"/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Types of surrogacy</a:t>
            </a:r>
          </a:p>
          <a:p>
            <a:pPr lvl="1" algn="just" rtl="0"/>
            <a:r>
              <a:rPr lang="en-US" b="1" i="0" u="none" strike="noStrike" baseline="0" dirty="0">
                <a:latin typeface="Times New Roman" panose="02020603050405020304" pitchFamily="18" charset="0"/>
              </a:rPr>
              <a:t>Traditional surrogacy</a:t>
            </a:r>
          </a:p>
          <a:p>
            <a:pPr marL="0" indent="0" algn="just" rtl="0">
              <a:buNone/>
            </a:pP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	Traditional surrogacy (also known as partial</a:t>
            </a:r>
            <a:r>
              <a:rPr lang="en-US" sz="2800" dirty="0">
                <a:latin typeface="Times New Roman" panose="02020603050405020304" pitchFamily="18" charset="0"/>
              </a:rPr>
              <a:t> or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genetic) involves artificial insemination of a surrogate. If the intended father's sperm is used in the insemination, then the resulting child is genetically related to the intended father and genetically related to the surrogate.</a:t>
            </a:r>
          </a:p>
          <a:p>
            <a:pPr marL="0" indent="0" algn="just" rtl="0">
              <a:buNone/>
            </a:pP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 </a:t>
            </a:r>
          </a:p>
          <a:p>
            <a:pPr lvl="1" algn="just" rtl="0"/>
            <a:r>
              <a:rPr lang="en-US" b="1" dirty="0">
                <a:latin typeface="Times New Roman" panose="02020603050405020304" pitchFamily="18" charset="0"/>
              </a:rPr>
              <a:t>Gestational surrogacy</a:t>
            </a:r>
          </a:p>
          <a:p>
            <a:pPr marL="0" indent="0" algn="just" rtl="0">
              <a:buNone/>
            </a:pP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Gestational surrogacy takes place when an embryo created by in vitro fertilization (IVF) technology is implanted in a surrogate, sometimes called a gestational carrier. The child is genetically unrelated to the surrogate.</a:t>
            </a:r>
          </a:p>
          <a:p>
            <a:pPr algn="just" rtl="0"/>
            <a:r>
              <a:rPr lang="en-US" sz="2800" b="1" i="0" u="none" strike="noStrike" baseline="0" dirty="0">
                <a:latin typeface="Times New Roman" panose="02020603050405020304" pitchFamily="18" charset="0"/>
              </a:rPr>
              <a:t>Religious: </a:t>
            </a:r>
            <a:r>
              <a:rPr lang="en-US" sz="2800" b="0" i="0" u="none" strike="noStrike" baseline="0" dirty="0">
                <a:latin typeface="Times New Roman" panose="02020603050405020304" pitchFamily="18" charset="0"/>
              </a:rPr>
              <a:t>It is fully prohibited in Arabic countries.</a:t>
            </a:r>
            <a:endParaRPr lang="en-US" sz="4400" dirty="0"/>
          </a:p>
          <a:p>
            <a:pPr algn="just" rtl="0"/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8169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algn="just" rtl="0">
              <a:buNone/>
            </a:pPr>
            <a:r>
              <a:rPr lang="en-US" altLang="en-US" sz="4400" b="1" i="1" dirty="0">
                <a:cs typeface="Arial" charset="0"/>
              </a:rPr>
              <a:t>The medicolegal definition of abortion is:  “The </a:t>
            </a:r>
            <a:r>
              <a:rPr lang="en-US" altLang="en-US" sz="4400" b="1" i="1" dirty="0">
                <a:solidFill>
                  <a:srgbClr val="FF0000"/>
                </a:solidFill>
                <a:cs typeface="Arial" charset="0"/>
              </a:rPr>
              <a:t>expulsion</a:t>
            </a:r>
            <a:r>
              <a:rPr lang="en-US" altLang="en-US" sz="4400" b="1" i="1" dirty="0">
                <a:cs typeface="Arial" charset="0"/>
              </a:rPr>
              <a:t> of any contents of the gravid uterus at any time </a:t>
            </a:r>
            <a:r>
              <a:rPr lang="en-US" altLang="en-US" sz="4400" b="1" i="1" dirty="0">
                <a:solidFill>
                  <a:srgbClr val="FF0000"/>
                </a:solidFill>
                <a:cs typeface="Arial" charset="0"/>
              </a:rPr>
              <a:t>before 28 weeks of delivery</a:t>
            </a:r>
            <a:r>
              <a:rPr lang="en-US" altLang="en-US" sz="4400" b="1" i="1" dirty="0">
                <a:cs typeface="Arial" charset="0"/>
              </a:rPr>
              <a:t>”</a:t>
            </a:r>
            <a:r>
              <a:rPr lang="en-US" altLang="en-US" dirty="0">
                <a:cs typeface="Arial" charset="0"/>
              </a:rPr>
              <a:t>.</a:t>
            </a:r>
          </a:p>
          <a:p>
            <a:pPr algn="just" rtl="0">
              <a:buFont typeface="Wingdings 3" pitchFamily="18" charset="2"/>
              <a:buNone/>
            </a:pPr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8800" b="1" i="1" dirty="0"/>
              <a:t>Abortion</a:t>
            </a:r>
            <a:endParaRPr lang="ar-EG" sz="8800" b="1" i="1" dirty="0"/>
          </a:p>
        </p:txBody>
      </p:sp>
    </p:spTree>
    <p:extLst>
      <p:ext uri="{BB962C8B-B14F-4D97-AF65-F5344CB8AC3E}">
        <p14:creationId xmlns:p14="http://schemas.microsoft.com/office/powerpoint/2010/main" val="36084325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0">
              <a:buFont typeface="Wingdings 3" pitchFamily="18" charset="2"/>
              <a:buNone/>
            </a:pPr>
            <a:r>
              <a:rPr lang="en-US" altLang="en-US" dirty="0">
                <a:cs typeface="Arial" charset="0"/>
              </a:rPr>
              <a:t> </a:t>
            </a:r>
          </a:p>
          <a:p>
            <a:pPr algn="l" rtl="0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 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Spontaneous </a:t>
            </a:r>
            <a:r>
              <a:rPr lang="en-US" altLang="en-US" b="1" dirty="0">
                <a:cs typeface="Arial" charset="0"/>
              </a:rPr>
              <a:t>                           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Induced</a:t>
            </a:r>
          </a:p>
          <a:p>
            <a:pPr algn="ctr" rtl="0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10%                                         </a:t>
            </a:r>
            <a:r>
              <a:rPr lang="en-US" altLang="en-US" b="1" i="1" dirty="0">
                <a:cs typeface="Arial" charset="0"/>
              </a:rPr>
              <a:t>Therapeutic </a:t>
            </a:r>
          </a:p>
          <a:p>
            <a:pPr algn="ctr" rtl="0">
              <a:buFont typeface="Wingdings 3" pitchFamily="18" charset="2"/>
              <a:buNone/>
            </a:pPr>
            <a:r>
              <a:rPr lang="en-US" altLang="en-US" b="1" i="1" dirty="0">
                <a:cs typeface="Arial" charset="0"/>
              </a:rPr>
              <a:t>                                     Criminal </a:t>
            </a:r>
          </a:p>
          <a:p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en-US" altLang="en-US" sz="4900" b="1" dirty="0">
                <a:cs typeface="Arial" charset="0"/>
              </a:rPr>
              <a:t>Abortion</a:t>
            </a:r>
            <a:br>
              <a:rPr lang="en-US" altLang="en-US" b="1" dirty="0">
                <a:cs typeface="Arial" charset="0"/>
              </a:rPr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40899754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1"/>
          <p:cNvSpPr>
            <a:spLocks noGrp="1"/>
          </p:cNvSpPr>
          <p:nvPr>
            <p:ph idx="1"/>
          </p:nvPr>
        </p:nvSpPr>
        <p:spPr>
          <a:xfrm>
            <a:off x="457200" y="1071563"/>
            <a:ext cx="8229600" cy="4935537"/>
          </a:xfrm>
        </p:spPr>
        <p:txBody>
          <a:bodyPr>
            <a:normAutofit fontScale="92500" lnSpcReduction="10000"/>
          </a:bodyPr>
          <a:lstStyle/>
          <a:p>
            <a:pPr marL="0" indent="0" algn="l">
              <a:buNone/>
            </a:pP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. A. Maternal causes</a:t>
            </a:r>
          </a:p>
          <a:p>
            <a:pPr marL="0" indent="0" algn="just" rtl="0">
              <a:buNone/>
            </a:pPr>
            <a:r>
              <a:rPr lang="en-US" altLang="en-US" sz="3500" dirty="0">
                <a:cs typeface="Arial" charset="0"/>
              </a:rPr>
              <a:t>1- </a:t>
            </a:r>
            <a:r>
              <a:rPr lang="en-US" altLang="en-US" sz="3500" b="1" i="1" dirty="0">
                <a:solidFill>
                  <a:schemeClr val="accent5"/>
                </a:solidFill>
                <a:cs typeface="Arial" charset="0"/>
              </a:rPr>
              <a:t>General</a:t>
            </a:r>
            <a:r>
              <a:rPr lang="en-US" altLang="en-US" sz="3500" b="1" i="1" dirty="0">
                <a:cs typeface="Arial" charset="0"/>
              </a:rPr>
              <a:t> diseases that hastens the mother’s health e.g. severe fevers, diabetes mellitus, nephritis.</a:t>
            </a:r>
          </a:p>
          <a:p>
            <a:pPr marL="0" indent="0" algn="just" rtl="0">
              <a:buNone/>
            </a:pPr>
            <a:r>
              <a:rPr lang="en-US" altLang="en-US" sz="3500" b="1" i="1" dirty="0">
                <a:cs typeface="Arial" charset="0"/>
              </a:rPr>
              <a:t>2-</a:t>
            </a:r>
            <a:r>
              <a:rPr lang="en-US" altLang="en-US" sz="3500" b="1" i="1" dirty="0">
                <a:solidFill>
                  <a:schemeClr val="accent5"/>
                </a:solidFill>
                <a:cs typeface="Arial" charset="0"/>
              </a:rPr>
              <a:t> Local </a:t>
            </a:r>
            <a:r>
              <a:rPr lang="en-US" altLang="en-US" sz="3500" b="1" i="1" dirty="0">
                <a:cs typeface="Arial" charset="0"/>
              </a:rPr>
              <a:t>pathologic conditions in the genital tract e.g. fibroids, tumors, incompetent cervix, uterine displacement</a:t>
            </a:r>
            <a:r>
              <a:rPr lang="en-US" altLang="en-US" sz="3500" dirty="0">
                <a:cs typeface="Arial" charset="0"/>
              </a:rPr>
              <a:t>.</a:t>
            </a:r>
          </a:p>
          <a:p>
            <a:pPr algn="just" rtl="0">
              <a:buFont typeface="Wingdings 3" pitchFamily="18" charset="2"/>
              <a:buNone/>
            </a:pPr>
            <a:r>
              <a:rPr lang="en-US" altLang="en-US" dirty="0">
                <a:cs typeface="Arial" charset="0"/>
              </a:rPr>
              <a:t> </a:t>
            </a:r>
            <a:r>
              <a:rPr lang="pt-BR" altLang="en-US" sz="3500" b="1" dirty="0">
                <a:solidFill>
                  <a:srgbClr val="FF0000"/>
                </a:solidFill>
                <a:cs typeface="Arial" charset="0"/>
              </a:rPr>
              <a:t>B. Fetal causes</a:t>
            </a:r>
            <a:endParaRPr lang="en-US" altLang="en-US" sz="3500" b="1" dirty="0">
              <a:solidFill>
                <a:srgbClr val="FF0000"/>
              </a:solidFill>
              <a:cs typeface="Arial" charset="0"/>
            </a:endParaRPr>
          </a:p>
          <a:p>
            <a:pPr marL="0" indent="0" algn="just" rtl="0">
              <a:buNone/>
            </a:pPr>
            <a:r>
              <a:rPr lang="pt-BR" altLang="en-US" sz="3500" b="1" dirty="0">
                <a:solidFill>
                  <a:srgbClr val="FF0000"/>
                </a:solidFill>
                <a:cs typeface="Arial" charset="0"/>
              </a:rPr>
              <a:t>e.g. </a:t>
            </a:r>
            <a:r>
              <a:rPr lang="pt-BR" altLang="en-US" sz="3500" b="1" dirty="0">
                <a:cs typeface="Arial" charset="0"/>
              </a:rPr>
              <a:t>congenital anomalies, vesicular mole, polyhydramnios, placental defect.</a:t>
            </a:r>
            <a:endParaRPr lang="en-US" altLang="en-US" sz="3500" b="1" dirty="0">
              <a:cs typeface="Arial" charset="0"/>
            </a:endParaRPr>
          </a:p>
          <a:p>
            <a:pPr algn="l"/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I. </a:t>
            </a:r>
            <a:r>
              <a:rPr lang="en-US" b="1" i="1" dirty="0">
                <a:solidFill>
                  <a:srgbClr val="FF0000"/>
                </a:solidFill>
              </a:rPr>
              <a:t>SPONTANEOUS ABORTION</a:t>
            </a:r>
            <a:br>
              <a:rPr lang="en-US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28286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33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3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rtl="0"/>
            <a:r>
              <a:rPr lang="en-US" altLang="en-US" b="1" dirty="0">
                <a:cs typeface="Arial" charset="0"/>
              </a:rPr>
              <a:t>Induced abortion may be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therapeutic</a:t>
            </a:r>
            <a:r>
              <a:rPr lang="en-US" altLang="en-US" b="1" dirty="0">
                <a:cs typeface="Arial" charset="0"/>
              </a:rPr>
              <a:t> or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criminal</a:t>
            </a:r>
            <a:r>
              <a:rPr lang="en-US" altLang="en-US" b="1" dirty="0">
                <a:cs typeface="Arial" charset="0"/>
              </a:rPr>
              <a:t>.</a:t>
            </a:r>
          </a:p>
          <a:p>
            <a:pPr algn="just" rtl="0"/>
            <a:endParaRPr lang="en-US" altLang="en-US" dirty="0">
              <a:cs typeface="Arial" charset="0"/>
            </a:endParaRPr>
          </a:p>
          <a:p>
            <a:pPr algn="l" rtl="0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A. </a:t>
            </a:r>
            <a:r>
              <a:rPr lang="en-US" altLang="en-US" b="1" dirty="0">
                <a:solidFill>
                  <a:srgbClr val="FF0000"/>
                </a:solidFill>
                <a:cs typeface="Arial" charset="0"/>
              </a:rPr>
              <a:t>Therapeutic abortion </a:t>
            </a:r>
            <a:r>
              <a:rPr lang="en-US" altLang="en-US" b="1" dirty="0">
                <a:cs typeface="Arial" charset="0"/>
              </a:rPr>
              <a:t>(justifiable, legal):</a:t>
            </a:r>
            <a:endParaRPr lang="en-US" altLang="en-US" dirty="0">
              <a:cs typeface="Arial" charset="0"/>
            </a:endParaRPr>
          </a:p>
          <a:p>
            <a:pPr algn="l" rtl="0"/>
            <a:r>
              <a:rPr lang="en-US" altLang="en-US" b="1" dirty="0">
                <a:cs typeface="Arial" charset="0"/>
              </a:rPr>
              <a:t>This is performed to preserve the life of the mother, when the continuation of pregnancy endangers her life</a:t>
            </a:r>
            <a:r>
              <a:rPr lang="en-US" altLang="en-US" dirty="0">
                <a:cs typeface="Arial" charset="0"/>
              </a:rPr>
              <a:t>.</a:t>
            </a:r>
          </a:p>
          <a:p>
            <a:pPr algn="l">
              <a:buFont typeface="Wingdings 3" pitchFamily="18" charset="2"/>
              <a:buNone/>
            </a:pPr>
            <a:r>
              <a:rPr lang="en-US" altLang="en-US" b="1" dirty="0">
                <a:cs typeface="Arial" charset="0"/>
              </a:rPr>
              <a:t> </a:t>
            </a:r>
          </a:p>
          <a:p>
            <a:endParaRPr lang="ar-EG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II. </a:t>
            </a:r>
            <a:r>
              <a:rPr lang="en-US" b="1" dirty="0">
                <a:solidFill>
                  <a:srgbClr val="FF0000"/>
                </a:solidFill>
              </a:rPr>
              <a:t>INDUCED ABORTION</a:t>
            </a:r>
            <a:br>
              <a:rPr lang="en-US" dirty="0">
                <a:solidFill>
                  <a:srgbClr val="FF0000"/>
                </a:solidFill>
              </a:rPr>
            </a:br>
            <a:endParaRPr lang="ar-E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12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3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14401"/>
            <a:ext cx="8229600" cy="5562600"/>
          </a:xfrm>
        </p:spPr>
        <p:txBody>
          <a:bodyPr>
            <a:normAutofit fontScale="85000" lnSpcReduction="20000"/>
          </a:bodyPr>
          <a:lstStyle/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>
                <a:solidFill>
                  <a:srgbClr val="FF0000"/>
                </a:solidFill>
              </a:rPr>
              <a:t>A) Disease of mother: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/>
              <a:t>1-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/>
              <a:t>Uncompensated heart diseases.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da-DK" sz="4600" b="1" dirty="0"/>
              <a:t>2- Uncontrolled hypertension.</a:t>
            </a:r>
            <a:endParaRPr lang="en-US" sz="4600" b="1" dirty="0"/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da-DK" sz="4600" b="1" dirty="0"/>
              <a:t>3- Uncontrolled diabetes mellitus.</a:t>
            </a:r>
            <a:endParaRPr lang="en-US" sz="4600" b="1" dirty="0"/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/>
              <a:t>4- Chronic nephritis.</a:t>
            </a:r>
          </a:p>
          <a:p>
            <a:pPr marL="109728" indent="0" algn="l">
              <a:buNone/>
              <a:defRPr/>
            </a:pPr>
            <a:r>
              <a:rPr lang="en-US" sz="4600" b="1" dirty="0"/>
              <a:t>5- Cancer breast.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r>
              <a:rPr lang="en-US" sz="4600" b="1" dirty="0">
                <a:solidFill>
                  <a:srgbClr val="FF0000"/>
                </a:solidFill>
              </a:rPr>
              <a:t>B) Diseases of pregnancy: </a:t>
            </a:r>
            <a:r>
              <a:rPr lang="en-US" sz="4600" b="1" dirty="0"/>
              <a:t>if medical treatment fails e.g. </a:t>
            </a:r>
            <a:r>
              <a:rPr lang="en-US" sz="4600" b="1" dirty="0" err="1"/>
              <a:t>eclampsia</a:t>
            </a:r>
            <a:r>
              <a:rPr lang="en-US" sz="4600" b="1" dirty="0"/>
              <a:t>, severe </a:t>
            </a:r>
            <a:r>
              <a:rPr lang="en-US" sz="4600" b="1" dirty="0" err="1"/>
              <a:t>haemorrhage</a:t>
            </a:r>
            <a:r>
              <a:rPr lang="en-US" sz="4600" b="1" dirty="0"/>
              <a:t>, </a:t>
            </a:r>
            <a:r>
              <a:rPr lang="en-US" sz="4600" b="1" dirty="0" err="1"/>
              <a:t>hyperemesis</a:t>
            </a:r>
            <a:r>
              <a:rPr lang="en-US" sz="4600" b="1" dirty="0"/>
              <a:t> </a:t>
            </a:r>
            <a:r>
              <a:rPr lang="en-US" sz="4600" b="1" dirty="0" err="1"/>
              <a:t>gravidarum</a:t>
            </a:r>
            <a:r>
              <a:rPr lang="en-US" sz="4600" b="1" dirty="0"/>
              <a:t>.</a:t>
            </a:r>
          </a:p>
          <a:p>
            <a:pPr marL="109728" indent="0" algn="l" rtl="0" fontAlgn="auto">
              <a:spcAft>
                <a:spcPts val="0"/>
              </a:spcAft>
              <a:buNone/>
              <a:defRPr/>
            </a:pPr>
            <a:endParaRPr lang="en-US" sz="4600" b="1" dirty="0"/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dirty="0">
                <a:solidFill>
                  <a:srgbClr val="FF0000"/>
                </a:solidFill>
              </a:rPr>
              <a:t>Indications of therapeutic abortion</a:t>
            </a:r>
            <a:br>
              <a:rPr lang="en-US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101588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A written consent of the woman and her husband should be obtained.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Written reports from two specialists should include the woman’s condition and should state that the continuation of pregnancy endangers her life.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The operation should be performed only in a hospital.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The operation should be performed only by a specialist i.e. obstetrician.</a:t>
            </a:r>
          </a:p>
          <a:p>
            <a:pPr marL="624078" indent="-514350" algn="just" rtl="0" fontAlgn="auto">
              <a:spcAft>
                <a:spcPts val="0"/>
              </a:spcAft>
              <a:buFont typeface="+mj-lt"/>
              <a:buAutoNum type="arabicParenR"/>
              <a:defRPr/>
            </a:pPr>
            <a:r>
              <a:rPr lang="en-US" b="1" dirty="0"/>
              <a:t>Reports and details of all what was done should be kept in the files of the hospital.</a:t>
            </a:r>
          </a:p>
          <a:p>
            <a:pPr marL="365760" indent="-256032" fontAlgn="auto">
              <a:spcAft>
                <a:spcPts val="0"/>
              </a:spcAft>
              <a:buFont typeface="Wingdings 3"/>
              <a:buChar char=""/>
              <a:defRPr/>
            </a:pPr>
            <a:endParaRPr lang="ar-EG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Legal precautions before therapeutic abortion:</a:t>
            </a:r>
            <a:br>
              <a:rPr lang="en-US" dirty="0"/>
            </a:br>
            <a:endParaRPr lang="ar-EG" dirty="0"/>
          </a:p>
        </p:txBody>
      </p:sp>
    </p:spTree>
    <p:extLst>
      <p:ext uri="{BB962C8B-B14F-4D97-AF65-F5344CB8AC3E}">
        <p14:creationId xmlns:p14="http://schemas.microsoft.com/office/powerpoint/2010/main" val="2352427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rmAutofit fontScale="90000"/>
          </a:bodyPr>
          <a:lstStyle/>
          <a:p>
            <a:r>
              <a:rPr lang="en-US" b="1" i="1" u="sng" dirty="0">
                <a:solidFill>
                  <a:srgbClr val="FF0000"/>
                </a:solidFill>
              </a:rPr>
              <a:t>Criminal abortion :    </a:t>
            </a:r>
            <a:br>
              <a:rPr lang="en-US" b="1" i="1" dirty="0"/>
            </a:b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625989"/>
          </a:xfrm>
        </p:spPr>
        <p:txBody>
          <a:bodyPr>
            <a:normAutofit fontScale="92500"/>
          </a:bodyPr>
          <a:lstStyle/>
          <a:p>
            <a:pPr algn="just" rtl="0"/>
            <a:r>
              <a:rPr lang="en-US" b="1" dirty="0"/>
              <a:t>It is that type of abortion performed  without any medical indications using general or local violence or by intake of </a:t>
            </a:r>
            <a:r>
              <a:rPr lang="en-US" b="1" dirty="0" err="1"/>
              <a:t>abortificiants</a:t>
            </a:r>
            <a:r>
              <a:rPr lang="en-US" b="1" dirty="0"/>
              <a:t>.</a:t>
            </a:r>
          </a:p>
          <a:p>
            <a:pPr algn="just" rtl="0">
              <a:buNone/>
            </a:pPr>
            <a:endParaRPr lang="en-US" b="1" dirty="0"/>
          </a:p>
          <a:p>
            <a:pPr algn="just" rtl="0"/>
            <a:r>
              <a:rPr lang="en-US" dirty="0"/>
              <a:t>This may endanger the life of the woman because it is done in secrecy  and in a hurry.</a:t>
            </a:r>
          </a:p>
          <a:p>
            <a:pPr algn="just" rtl="0"/>
            <a:r>
              <a:rPr lang="en-US" dirty="0"/>
              <a:t>The criminal code is accusing any physician who helps a woman for abortion.  He is convicted </a:t>
            </a:r>
            <a:r>
              <a:rPr lang="ar-EG" dirty="0"/>
              <a:t> يحاكم </a:t>
            </a:r>
            <a:r>
              <a:rPr lang="en-US" dirty="0"/>
              <a:t>by prison whether with or without her will.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8F4866-584A-B1D7-B1C9-21478C295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Definitions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95DD77-0652-9BAB-D87F-1535E6C302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l" rtl="0"/>
            <a:r>
              <a:rPr lang="en-US" sz="2400" b="1" i="0" u="none" strike="noStrike" baseline="0" dirty="0">
                <a:solidFill>
                  <a:srgbClr val="008100"/>
                </a:solidFill>
                <a:latin typeface="Tahoma,Bold"/>
              </a:rPr>
              <a:t>Infertility</a:t>
            </a:r>
          </a:p>
          <a:p>
            <a:pPr marL="0" indent="0" algn="just" rtl="0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Infertility is defined as failure of conception in a healthy couple with regular sexual intercourse over a specific period, usually of one year. Like any human disease, it is a problem that requires a diagnosis and treatment because of the associated psychological stress.</a:t>
            </a:r>
          </a:p>
          <a:p>
            <a:pPr algn="l" rtl="0"/>
            <a:r>
              <a:rPr lang="en-US" sz="2400" b="1" i="0" u="none" strike="noStrike" baseline="0" dirty="0">
                <a:solidFill>
                  <a:srgbClr val="008100"/>
                </a:solidFill>
                <a:latin typeface="Tahoma,Bold"/>
              </a:rPr>
              <a:t>Assisted reproduction techniques</a:t>
            </a:r>
          </a:p>
          <a:p>
            <a:pPr marL="0" indent="0" algn="just" rtl="0">
              <a:buNone/>
            </a:pPr>
            <a:r>
              <a:rPr lang="en-US" sz="2400" b="0" i="0" u="none" strike="noStrike" baseline="0" dirty="0">
                <a:solidFill>
                  <a:srgbClr val="000000"/>
                </a:solidFill>
                <a:latin typeface="Tahoma" panose="020B0604030504040204" pitchFamily="34" charset="0"/>
              </a:rPr>
              <a:t>This is the use of medical or surgical management techniques to enable fertilization and conception to take place.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510978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US" sz="9600" b="1" i="1" dirty="0">
                <a:solidFill>
                  <a:srgbClr val="FF0000"/>
                </a:solidFill>
              </a:rPr>
              <a:t>THANK YOU</a:t>
            </a:r>
          </a:p>
          <a:p>
            <a:pPr algn="ctr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 </a:t>
            </a:r>
            <a:r>
              <a:rPr lang="en-GB" b="1" i="1" dirty="0">
                <a:solidFill>
                  <a:srgbClr val="FF0000"/>
                </a:solidFill>
              </a:rPr>
              <a:t>Assisted reproductive technology (ART)</a:t>
            </a:r>
            <a:r>
              <a:rPr lang="en-GB" dirty="0">
                <a:solidFill>
                  <a:srgbClr val="FF0000"/>
                </a:solidFill>
              </a:rPr>
              <a:t>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l" rtl="0">
              <a:buFont typeface="Arial" charset="0"/>
              <a:buNone/>
              <a:defRPr/>
            </a:pPr>
            <a:r>
              <a:rPr lang="en-GB" sz="4400" b="1" i="1" dirty="0"/>
              <a:t>1- Artificial insemination (AI)</a:t>
            </a:r>
          </a:p>
          <a:p>
            <a:pPr marL="0" indent="0" algn="l" rtl="0">
              <a:buFont typeface="Arial" charset="0"/>
              <a:buNone/>
              <a:defRPr/>
            </a:pPr>
            <a:endParaRPr lang="en-US" sz="4400" b="1" i="1" dirty="0"/>
          </a:p>
          <a:p>
            <a:pPr marL="0" indent="0" algn="l" rtl="0">
              <a:buFont typeface="Arial" charset="0"/>
              <a:buNone/>
              <a:defRPr/>
            </a:pPr>
            <a:r>
              <a:rPr lang="en-GB" sz="4400" b="1" i="1" dirty="0"/>
              <a:t>2- In vitro fertilization (IVF)</a:t>
            </a:r>
          </a:p>
          <a:p>
            <a:pPr marL="0" indent="0" algn="l" rtl="0">
              <a:buFont typeface="Arial" charset="0"/>
              <a:buNone/>
              <a:defRPr/>
            </a:pPr>
            <a:r>
              <a:rPr lang="ar-EG" sz="4400" b="1" i="1" dirty="0"/>
              <a:t>  </a:t>
            </a:r>
            <a:endParaRPr lang="en-US" sz="4400" b="1" i="1" dirty="0"/>
          </a:p>
          <a:p>
            <a:pPr marL="0" indent="0" algn="l" rtl="0">
              <a:buFont typeface="Arial" charset="0"/>
              <a:buNone/>
              <a:defRPr/>
            </a:pPr>
            <a:r>
              <a:rPr lang="en-GB" sz="4400" b="1" i="1" dirty="0"/>
              <a:t>3- Intra-cytoplasmic  sperm injection  </a:t>
            </a:r>
            <a:endParaRPr lang="en-US" sz="4400" b="1" i="1" dirty="0"/>
          </a:p>
          <a:p>
            <a:pPr algn="l" rtl="0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913"/>
            <a:ext cx="8229600" cy="5937250"/>
          </a:xfrm>
        </p:spPr>
        <p:txBody>
          <a:bodyPr>
            <a:normAutofit/>
          </a:bodyPr>
          <a:lstStyle/>
          <a:p>
            <a:pPr marL="514350" indent="-514350" algn="just" rtl="0">
              <a:buFont typeface="Arial" charset="0"/>
              <a:buAutoNum type="arabicPeriod"/>
              <a:defRPr/>
            </a:pPr>
            <a:r>
              <a:rPr lang="en-GB" sz="4300" b="1" i="1" u="sng" dirty="0">
                <a:solidFill>
                  <a:srgbClr val="FF0000"/>
                </a:solidFill>
              </a:rPr>
              <a:t>Artificial insemination : AI</a:t>
            </a:r>
          </a:p>
          <a:p>
            <a:pPr marL="514350" indent="-514350" algn="just" rtl="0">
              <a:buNone/>
              <a:defRPr/>
            </a:pPr>
            <a:endParaRPr lang="en-US" dirty="0">
              <a:solidFill>
                <a:srgbClr val="FF0000"/>
              </a:solidFill>
            </a:endParaRPr>
          </a:p>
          <a:p>
            <a:pPr marL="0" indent="0" algn="just" rtl="0">
              <a:buNone/>
              <a:defRPr/>
            </a:pPr>
            <a:r>
              <a:rPr lang="en-GB" sz="2800" dirty="0"/>
              <a:t>AI is often the best choice of treatment for couples that are infertile due to sperm disorders . It involves injecting sperm through a narrow catheter into the wife’s reproductive tract . </a:t>
            </a:r>
          </a:p>
          <a:p>
            <a:pPr algn="just" rtl="0">
              <a:buNone/>
              <a:defRPr/>
            </a:pPr>
            <a:endParaRPr lang="en-US" sz="28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9F85C1A-D9CE-713D-5C2E-41F06E5EB0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83768" y="3515029"/>
            <a:ext cx="5544616" cy="2515515"/>
          </a:xfrm>
          <a:prstGeom prst="rect">
            <a:avLst/>
          </a:prstGeom>
        </p:spPr>
      </p:pic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457200" y="260350"/>
            <a:ext cx="8229600" cy="5865813"/>
          </a:xfrm>
        </p:spPr>
        <p:txBody>
          <a:bodyPr>
            <a:normAutofit fontScale="77500" lnSpcReduction="20000"/>
          </a:bodyPr>
          <a:lstStyle/>
          <a:p>
            <a:pPr algn="just" rtl="0"/>
            <a:r>
              <a:rPr lang="en-GB" sz="3200" dirty="0"/>
              <a:t>it is of two types , (one </a:t>
            </a:r>
            <a:r>
              <a:rPr lang="en-GB" sz="3200" b="1" dirty="0">
                <a:solidFill>
                  <a:srgbClr val="FF0000"/>
                </a:solidFill>
              </a:rPr>
              <a:t>homologous</a:t>
            </a:r>
            <a:r>
              <a:rPr lang="en-GB" sz="3200" dirty="0"/>
              <a:t> AIH ) consisting of the injection of the seminal fluid of the husband by artificial means into the vagina of his wife to induce conception , and the other </a:t>
            </a:r>
            <a:r>
              <a:rPr lang="en-GB" sz="3200" b="1" dirty="0">
                <a:solidFill>
                  <a:srgbClr val="FF0000"/>
                </a:solidFill>
              </a:rPr>
              <a:t>heterologous</a:t>
            </a:r>
            <a:r>
              <a:rPr lang="en-GB" sz="3200" dirty="0"/>
              <a:t>: from donor , AID) using the semen of someone  other than the husband </a:t>
            </a:r>
            <a:r>
              <a:rPr lang="en-GB" sz="3200" dirty="0" err="1"/>
              <a:t>ie</a:t>
            </a:r>
            <a:r>
              <a:rPr lang="en-GB" sz="3200" dirty="0"/>
              <a:t>. donor.</a:t>
            </a:r>
            <a:endParaRPr lang="en-US" sz="3200" dirty="0"/>
          </a:p>
          <a:p>
            <a:pPr marL="0" indent="0" algn="just" rtl="0">
              <a:buNone/>
            </a:pPr>
            <a:endParaRPr lang="en-US" b="1" dirty="0"/>
          </a:p>
          <a:p>
            <a:pPr algn="just" rtl="0"/>
            <a:r>
              <a:rPr lang="en-US" b="1" dirty="0"/>
              <a:t>AIH causes almost no legal problems , since any child born of the procedure is the biologic offspring of the husband and wife.</a:t>
            </a:r>
          </a:p>
          <a:p>
            <a:pPr algn="just" rtl="0">
              <a:buNone/>
            </a:pPr>
            <a:endParaRPr lang="en-US" b="1" u="sng" dirty="0"/>
          </a:p>
          <a:p>
            <a:pPr algn="just" rtl="0"/>
            <a:r>
              <a:rPr lang="en-GB" b="1" dirty="0"/>
              <a:t>AID with or without the consent of the husband , is against the public policy , morals and religion . A child so conceived is the child of the mother but not belonging to the father. A legal issue also arises concerning the possibility of sperm banking for use by a wife after her husband’s death. </a:t>
            </a:r>
            <a:endParaRPr lang="en-US" b="1" dirty="0"/>
          </a:p>
          <a:p>
            <a:pPr algn="just" rtl="0">
              <a:buNone/>
            </a:pPr>
            <a:r>
              <a:rPr lang="en-GB" b="1" dirty="0"/>
              <a:t>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/>
          <a:lstStyle/>
          <a:p>
            <a:pPr algn="l"/>
            <a:r>
              <a:rPr lang="en-GB" b="1" i="1" u="sng" dirty="0">
                <a:solidFill>
                  <a:srgbClr val="FF0000"/>
                </a:solidFill>
              </a:rPr>
              <a:t>2.In vitro fertilization :IVF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5400675"/>
          </a:xfrm>
        </p:spPr>
        <p:txBody>
          <a:bodyPr>
            <a:normAutofit/>
          </a:bodyPr>
          <a:lstStyle/>
          <a:p>
            <a:pPr algn="just" rtl="0"/>
            <a:r>
              <a:rPr lang="en-GB" b="1" i="1" dirty="0"/>
              <a:t>Taken literally , IVF means fertilization in glassware .</a:t>
            </a:r>
            <a:endParaRPr lang="en-US" b="1" i="1" dirty="0"/>
          </a:p>
          <a:p>
            <a:pPr algn="just" rtl="0"/>
            <a:r>
              <a:rPr lang="en-GB" b="1" i="1" dirty="0"/>
              <a:t>  </a:t>
            </a:r>
            <a:r>
              <a:rPr lang="en-US" dirty="0"/>
              <a:t>The term test tube baby is a non-medical term used decades ago while referring to IVF or In-Vitro Fertilization. The term test tube baby came into being because of the general idea that an embryo is formed in a test tube instead of the woman’s fallopian tube. 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KnowIVF: Steps Included In IVF Procedure | Credihealth">
            <a:extLst>
              <a:ext uri="{FF2B5EF4-FFF2-40B4-BE49-F238E27FC236}">
                <a16:creationId xmlns:a16="http://schemas.microsoft.com/office/drawing/2014/main" id="{DE34AB4B-776F-EC3A-9887-2CED1BC76A3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0"/>
            <a:ext cx="828092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9363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pPr algn="just" rtl="0"/>
            <a:r>
              <a:rPr lang="en-GB" b="1" i="1" dirty="0"/>
              <a:t>Because of the relatively low success rate of implanting embryos that have been conceived in vitro back into the uterus , it has become a standard practice for clinics to freeze extra embryos for possible later use. </a:t>
            </a:r>
          </a:p>
          <a:p>
            <a:pPr algn="just" rtl="0">
              <a:buNone/>
            </a:pPr>
            <a:endParaRPr lang="en-US" b="1" i="1" dirty="0"/>
          </a:p>
          <a:p>
            <a:pPr algn="just" rtl="0"/>
            <a:r>
              <a:rPr lang="en-GB" b="1" i="1" dirty="0"/>
              <a:t>What happens to the embryos that are not needed ; here is the question .</a:t>
            </a:r>
            <a:endParaRPr lang="en-US" b="1" i="1" dirty="0"/>
          </a:p>
          <a:p>
            <a:pPr algn="just" rtl="0"/>
            <a:r>
              <a:rPr lang="en-GB" b="1" i="1" dirty="0"/>
              <a:t>Clinical IVF is permitted only between married couples .</a:t>
            </a:r>
            <a:endParaRPr lang="en-US" b="1" i="1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b="1" i="1" u="sng" dirty="0">
                <a:solidFill>
                  <a:srgbClr val="FF0000"/>
                </a:solidFill>
              </a:rPr>
            </a:br>
            <a:r>
              <a:rPr lang="en-GB" b="1" i="1" u="sng" dirty="0">
                <a:solidFill>
                  <a:srgbClr val="FF0000"/>
                </a:solidFill>
              </a:rPr>
              <a:t>Legal precautions are :</a:t>
            </a:r>
            <a:br>
              <a:rPr lang="en-US" dirty="0"/>
            </a:br>
            <a:endParaRPr lang="ar-E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1- Consent of both partners .</a:t>
            </a:r>
            <a:endParaRPr lang="en-US" dirty="0"/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2- The physician should be honest in using the husband’s sperms &amp; the woman’s ova.</a:t>
            </a:r>
            <a:endParaRPr lang="en-US" dirty="0"/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3- Legal procedures should be fulfilled in use not the abuse</a:t>
            </a:r>
            <a:r>
              <a:rPr lang="ar-EG" dirty="0"/>
              <a:t>  </a:t>
            </a:r>
            <a:r>
              <a:rPr lang="en-GB" dirty="0"/>
              <a:t>of the  remaining parts of semen. </a:t>
            </a:r>
            <a:endParaRPr lang="en-US" dirty="0"/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 4- Fear of disputes of paternity.</a:t>
            </a:r>
          </a:p>
          <a:p>
            <a:pPr marL="0" indent="0" algn="just" rtl="0">
              <a:buFont typeface="Arial" charset="0"/>
              <a:buNone/>
              <a:defRPr/>
            </a:pPr>
            <a:r>
              <a:rPr lang="en-GB" dirty="0"/>
              <a:t>5-Sperm and ovum donation are not allowed because of violation of the principle of preserving lineage, </a:t>
            </a:r>
            <a:r>
              <a:rPr lang="en-GB" dirty="0" err="1"/>
              <a:t>hifdh</a:t>
            </a:r>
            <a:r>
              <a:rPr lang="en-GB" dirty="0"/>
              <a:t> al </a:t>
            </a:r>
            <a:r>
              <a:rPr lang="en-GB" dirty="0" err="1"/>
              <a:t>nasab</a:t>
            </a:r>
            <a:r>
              <a:rPr lang="en-GB" dirty="0"/>
              <a:t> ( </a:t>
            </a:r>
            <a:r>
              <a:rPr lang="ar-EG" dirty="0"/>
              <a:t>حفظ النسب). </a:t>
            </a:r>
            <a:r>
              <a:rPr lang="en-GB" dirty="0"/>
              <a:t>Sperm banks are not allowed because this would mix up the lineage.</a:t>
            </a:r>
          </a:p>
          <a:p>
            <a:pPr algn="just">
              <a:buFont typeface="Arial" charset="0"/>
              <a:buChar char="•"/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5BD0D362FE4498F457B21D75D702E" ma:contentTypeVersion="4" ma:contentTypeDescription="Create a new document." ma:contentTypeScope="" ma:versionID="abbba0ae70455f6d4c9bd8e40f68085f">
  <xsd:schema xmlns:xsd="http://www.w3.org/2001/XMLSchema" xmlns:xs="http://www.w3.org/2001/XMLSchema" xmlns:p="http://schemas.microsoft.com/office/2006/metadata/properties" xmlns:ns2="1f03ce4d-2404-4236-8700-bd01b623a4ab" targetNamespace="http://schemas.microsoft.com/office/2006/metadata/properties" ma:root="true" ma:fieldsID="ac039211ef6c9fd60a12070104ec8f04" ns2:_="">
    <xsd:import namespace="1f03ce4d-2404-4236-8700-bd01b623a4a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03ce4d-2404-4236-8700-bd01b623a4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92709D-80D3-4BC1-8F31-BEA2E90CDA5B}"/>
</file>

<file path=customXml/itemProps2.xml><?xml version="1.0" encoding="utf-8"?>
<ds:datastoreItem xmlns:ds="http://schemas.openxmlformats.org/officeDocument/2006/customXml" ds:itemID="{0D7F7412-7F26-44C0-B50E-89F655E03FEF}"/>
</file>

<file path=customXml/itemProps3.xml><?xml version="1.0" encoding="utf-8"?>
<ds:datastoreItem xmlns:ds="http://schemas.openxmlformats.org/officeDocument/2006/customXml" ds:itemID="{611D4BCD-6BE8-46BB-82DC-225B3C68EE8A}"/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1122</Words>
  <Application>Microsoft Office PowerPoint</Application>
  <PresentationFormat>On-screen Show (4:3)</PresentationFormat>
  <Paragraphs>87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Tahoma</vt:lpstr>
      <vt:lpstr>Tahoma,Bold</vt:lpstr>
      <vt:lpstr>Times New Roman</vt:lpstr>
      <vt:lpstr>Wingdings 3</vt:lpstr>
      <vt:lpstr>Office Theme</vt:lpstr>
      <vt:lpstr>Legal aspects of reproduction and abortion</vt:lpstr>
      <vt:lpstr>Definitions </vt:lpstr>
      <vt:lpstr> Assisted reproductive technology (ART) </vt:lpstr>
      <vt:lpstr>PowerPoint Presentation</vt:lpstr>
      <vt:lpstr>PowerPoint Presentation</vt:lpstr>
      <vt:lpstr>2.In vitro fertilization :IVF</vt:lpstr>
      <vt:lpstr>PowerPoint Presentation</vt:lpstr>
      <vt:lpstr>PowerPoint Presentation</vt:lpstr>
      <vt:lpstr> Legal precautions are : </vt:lpstr>
      <vt:lpstr>3. Intra cytoplasmic sperm injection</vt:lpstr>
      <vt:lpstr>Surrogacy </vt:lpstr>
      <vt:lpstr>PowerPoint Presentation</vt:lpstr>
      <vt:lpstr>Abortion</vt:lpstr>
      <vt:lpstr>Abortion </vt:lpstr>
      <vt:lpstr>I. SPONTANEOUS ABORTION </vt:lpstr>
      <vt:lpstr>II. INDUCED ABORTION </vt:lpstr>
      <vt:lpstr>Indications of therapeutic abortion </vt:lpstr>
      <vt:lpstr>Legal precautions before therapeutic abortion: </vt:lpstr>
      <vt:lpstr>Criminal abortion :    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Legal aspects of Reproductive medicine </dc:title>
  <dc:creator>AL-DO3AA</dc:creator>
  <cp:lastModifiedBy>melad.boulis</cp:lastModifiedBy>
  <cp:revision>8</cp:revision>
  <dcterms:created xsi:type="dcterms:W3CDTF">2016-01-22T13:58:03Z</dcterms:created>
  <dcterms:modified xsi:type="dcterms:W3CDTF">2022-05-16T18:50:57Z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0x0101006F85BD0D362FE4498F457B21D75D702E</vt:lpwstr>
  </property>
</Properties>
</file>