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6"/>
  </p:notesMasterIdLst>
  <p:sldIdLst>
    <p:sldId id="347" r:id="rId2"/>
    <p:sldId id="348" r:id="rId3"/>
    <p:sldId id="353" r:id="rId4"/>
    <p:sldId id="413" r:id="rId5"/>
    <p:sldId id="357" r:id="rId6"/>
    <p:sldId id="377" r:id="rId7"/>
    <p:sldId id="379" r:id="rId8"/>
    <p:sldId id="416" r:id="rId9"/>
    <p:sldId id="380" r:id="rId10"/>
    <p:sldId id="381" r:id="rId11"/>
    <p:sldId id="359" r:id="rId12"/>
    <p:sldId id="402" r:id="rId13"/>
    <p:sldId id="370" r:id="rId14"/>
    <p:sldId id="385" r:id="rId1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9" d="100"/>
          <a:sy n="59" d="100"/>
        </p:scale>
        <p:origin x="17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97D4C71-861A-4365-9245-CFA58594CAEC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31C8080-9358-4DFB-93D1-3E72E2855F84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61303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8FD34F8-A8B6-4424-BD4D-33A60B9B392D}" type="slidenum">
              <a:rPr lang="ar-SA" u="none"/>
              <a:pPr/>
              <a:t>14</a:t>
            </a:fld>
            <a:endParaRPr lang="en-US" u="none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EG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C035B4-0411-4227-96C9-3477D3E883CB}" type="datetimeFigureOut">
              <a:rPr lang="ar-EG" smtClean="0"/>
              <a:pPr/>
              <a:t>16/01/1446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4E763F-328D-47DD-AD42-D66584A9C1AA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1"/>
            <a:ext cx="5004048" cy="4320479"/>
          </a:xfrm>
        </p:spPr>
        <p:txBody>
          <a:bodyPr>
            <a:normAutofit/>
          </a:bodyPr>
          <a:lstStyle/>
          <a:p>
            <a:r>
              <a:rPr lang="en-US" sz="6000" b="1" dirty="0"/>
              <a:t>Auscultation</a:t>
            </a:r>
            <a:endParaRPr lang="ar-EG" sz="6000" b="1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8640"/>
            <a:ext cx="396044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1006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B)Late inspiratory </a:t>
            </a:r>
          </a:p>
          <a:p>
            <a:pPr algn="l" rtl="0">
              <a:buNone/>
            </a:pPr>
            <a:r>
              <a:rPr lang="en-US" b="1" dirty="0"/>
              <a:t>Sudden reopening of partially collapsed alveoli and small airways in inspiration due to presence of interstitial fluid ,fibrosis</a:t>
            </a:r>
          </a:p>
          <a:p>
            <a:pPr algn="l" rtl="0">
              <a:buNone/>
            </a:pPr>
            <a:r>
              <a:rPr lang="en-US" b="1" dirty="0"/>
              <a:t>Fine late high pitched</a:t>
            </a:r>
          </a:p>
          <a:p>
            <a:pPr algn="l" rtl="0">
              <a:buNone/>
            </a:pPr>
            <a:r>
              <a:rPr lang="en-US" b="1" dirty="0"/>
              <a:t>Don’t clear with </a:t>
            </a:r>
            <a:r>
              <a:rPr lang="en-US" b="1" dirty="0" err="1"/>
              <a:t>coughing,gravity</a:t>
            </a:r>
            <a:r>
              <a:rPr lang="en-US" b="1" dirty="0"/>
              <a:t> dependent</a:t>
            </a:r>
          </a:p>
          <a:p>
            <a:pPr algn="l" rtl="0">
              <a:buNone/>
            </a:pPr>
            <a:r>
              <a:rPr lang="en-US" b="1" dirty="0"/>
              <a:t>In: </a:t>
            </a:r>
            <a:r>
              <a:rPr lang="en-US" b="1" dirty="0" err="1"/>
              <a:t>IPF,interstitial</a:t>
            </a:r>
            <a:r>
              <a:rPr lang="en-US" b="1" dirty="0"/>
              <a:t> pulmonary edema</a:t>
            </a:r>
            <a:endParaRPr lang="ar-EG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Crackles</a:t>
            </a:r>
            <a:endParaRPr lang="ar-EG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733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Continuous adventitious sound lasts more than 250 </a:t>
            </a:r>
            <a:r>
              <a:rPr lang="en-US" dirty="0" err="1"/>
              <a:t>ms.</a:t>
            </a:r>
            <a:endParaRPr lang="en-US" dirty="0"/>
          </a:p>
          <a:p>
            <a:pPr algn="just" rtl="0"/>
            <a:r>
              <a:rPr lang="en-US" dirty="0">
                <a:solidFill>
                  <a:srgbClr val="FF0000"/>
                </a:solidFill>
              </a:rPr>
              <a:t>Wheezes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rhonchi</a:t>
            </a:r>
            <a:r>
              <a:rPr lang="en-US" dirty="0"/>
              <a:t> are continuous musical lung sounds. </a:t>
            </a:r>
            <a:r>
              <a:rPr lang="en-US" b="1" dirty="0"/>
              <a:t>due to partial airway obstruction mostly during expiration(may be in insp.)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Adventitious sounds</a:t>
            </a:r>
            <a:br>
              <a:rPr lang="en-US" b="1" dirty="0"/>
            </a:br>
            <a:r>
              <a:rPr lang="en-US" dirty="0">
                <a:solidFill>
                  <a:srgbClr val="C00000"/>
                </a:solidFill>
              </a:rPr>
              <a:t>Wheeze and Rhonchi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320308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915400" cy="4525963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rtl="0">
              <a:buNone/>
            </a:pP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Stridor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inspiratory wheezes(never exp. Alone) ,upper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aiway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&gt;lower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chest,heard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over the trachea and larynx</a:t>
            </a:r>
          </a:p>
          <a:p>
            <a:pPr marL="0" indent="0" algn="just" rtl="0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09543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Autofit/>
          </a:bodyPr>
          <a:lstStyle/>
          <a:p>
            <a:pPr algn="just" rtl="0">
              <a:lnSpc>
                <a:spcPct val="150000"/>
              </a:lnSpc>
            </a:pPr>
            <a:r>
              <a:rPr lang="en-US" sz="3200" b="1" dirty="0"/>
              <a:t>Interrupted adv. Sound ,leathery </a:t>
            </a:r>
            <a:r>
              <a:rPr lang="en-US" sz="3200" b="1" dirty="0" err="1"/>
              <a:t>like,localized</a:t>
            </a:r>
            <a:r>
              <a:rPr lang="en-US" sz="3200" b="1" dirty="0"/>
              <a:t> low pitched than crackles, mainly during inspiration  &amp;expiration but never exp. alone, fleeting</a:t>
            </a:r>
          </a:p>
          <a:p>
            <a:pPr algn="just" rtl="0">
              <a:lnSpc>
                <a:spcPct val="150000"/>
              </a:lnSpc>
            </a:pPr>
            <a:r>
              <a:rPr lang="en-US" sz="3200" b="1" dirty="0"/>
              <a:t>Mech. Friction of  rough pleural surfaces</a:t>
            </a:r>
          </a:p>
          <a:p>
            <a:pPr algn="just" rtl="0">
              <a:lnSpc>
                <a:spcPct val="150000"/>
              </a:lnSpc>
            </a:pPr>
            <a:r>
              <a:rPr lang="en-US" sz="3200" b="1" dirty="0"/>
              <a:t>In: primary or secondary pleurisy</a:t>
            </a:r>
          </a:p>
          <a:p>
            <a:pPr algn="just" rtl="0">
              <a:lnSpc>
                <a:spcPct val="150000"/>
              </a:lnSpc>
            </a:pPr>
            <a:endParaRPr lang="ar-EG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Pleural rub</a:t>
            </a:r>
            <a:endParaRPr lang="ar-EG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987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2915" name="Picture 3" descr="thank%2520you%2520ki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792480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4867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62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algn="l" rtl="0">
              <a:buFontTx/>
              <a:buChar char="•"/>
            </a:pPr>
            <a:r>
              <a:rPr lang="en-US" b="1" dirty="0"/>
              <a:t>Patient should be relaxed in a proper position.</a:t>
            </a:r>
          </a:p>
          <a:p>
            <a:pPr algn="l" rtl="0">
              <a:buFontTx/>
              <a:buChar char="•"/>
            </a:pPr>
            <a:r>
              <a:rPr lang="en-US" b="1" dirty="0"/>
              <a:t>Ask the patient to take deep breaths with his/her mouth open </a:t>
            </a:r>
          </a:p>
          <a:p>
            <a:pPr algn="l" rtl="0">
              <a:buClr>
                <a:srgbClr val="6666FF"/>
              </a:buClr>
              <a:buSzPct val="50000"/>
              <a:buFont typeface="Wingdings" pitchFamily="2" charset="2"/>
              <a:buChar char="u"/>
            </a:pPr>
            <a:r>
              <a:rPr lang="en-US" b="1" dirty="0"/>
              <a:t>Attempt to minimize as much outside noise as possible</a:t>
            </a:r>
          </a:p>
          <a:p>
            <a:pPr algn="l" rtl="0">
              <a:buClr>
                <a:srgbClr val="6666FF"/>
              </a:buClr>
              <a:buSzPct val="50000"/>
              <a:buFont typeface="Wingdings" pitchFamily="2" charset="2"/>
              <a:buChar char="u"/>
            </a:pPr>
            <a:r>
              <a:rPr lang="en-US" b="1" dirty="0"/>
              <a:t>Encourage patient not to make any moaning and groaning noises</a:t>
            </a:r>
          </a:p>
          <a:p>
            <a:endParaRPr lang="en-US" b="1" dirty="0"/>
          </a:p>
          <a:p>
            <a:pPr algn="l" rtl="0">
              <a:buFontTx/>
              <a:buChar char="•"/>
            </a:pPr>
            <a:r>
              <a:rPr lang="en-US" b="1" dirty="0"/>
              <a:t>Listen to complete inspiration and expiration</a:t>
            </a:r>
          </a:p>
          <a:p>
            <a:pPr marL="0" indent="0" algn="l" rtl="0">
              <a:buNone/>
            </a:pPr>
            <a:r>
              <a:rPr lang="en-US" b="1" dirty="0"/>
              <a:t>     at least in  3-4 places</a:t>
            </a:r>
          </a:p>
          <a:p>
            <a:pPr algn="l" rtl="0">
              <a:buFontTx/>
              <a:buChar char="•"/>
            </a:pPr>
            <a:r>
              <a:rPr lang="en-US" b="1" dirty="0"/>
              <a:t>Start with the suspected healthy side</a:t>
            </a:r>
          </a:p>
          <a:p>
            <a:pPr algn="l" rtl="0">
              <a:buFontTx/>
              <a:buChar char="•"/>
            </a:pPr>
            <a:r>
              <a:rPr lang="en-US" b="1" dirty="0"/>
              <a:t>Compare both sides from side to side and from up to down</a:t>
            </a:r>
          </a:p>
          <a:p>
            <a:pPr algn="l" rtl="0">
              <a:buFontTx/>
              <a:buChar char="•"/>
            </a:pPr>
            <a:endParaRPr lang="en-US" b="1" dirty="0"/>
          </a:p>
          <a:p>
            <a:endParaRPr lang="ar-EG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Techniques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425015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4000" b="1" dirty="0"/>
              <a:t>1-Heart sounds</a:t>
            </a:r>
          </a:p>
          <a:p>
            <a:pPr marL="0" indent="0" algn="l" rtl="0">
              <a:buNone/>
            </a:pPr>
            <a:r>
              <a:rPr lang="en-US" sz="4000" b="1" dirty="0"/>
              <a:t>2- Breath sounds(Basic lung sounds)</a:t>
            </a:r>
          </a:p>
          <a:p>
            <a:pPr marL="0" indent="0" algn="l" rtl="0">
              <a:buNone/>
            </a:pPr>
            <a:r>
              <a:rPr lang="en-US" sz="4000" b="1" dirty="0"/>
              <a:t>3-Vocal resonance(</a:t>
            </a:r>
            <a:r>
              <a:rPr lang="en-US" sz="4000" b="1" dirty="0" err="1"/>
              <a:t>Transmited</a:t>
            </a:r>
            <a:r>
              <a:rPr lang="en-US" sz="4000" b="1" dirty="0"/>
              <a:t> sounds) </a:t>
            </a:r>
          </a:p>
          <a:p>
            <a:pPr marL="0" indent="0" algn="l" rtl="0">
              <a:buNone/>
            </a:pPr>
            <a:r>
              <a:rPr lang="en-US" sz="4000" b="1" dirty="0"/>
              <a:t>4-Adventitious breath sounds </a:t>
            </a:r>
          </a:p>
          <a:p>
            <a:pPr marL="0" indent="0" algn="l" rtl="0">
              <a:buNone/>
            </a:pPr>
            <a:endParaRPr lang="ar-EG" sz="4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Auscultate the following: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1333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0"/>
            <a:ext cx="5486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2400" y="1295400"/>
            <a:ext cx="883920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0"/>
            <a:r>
              <a:rPr lang="en-US" b="1" dirty="0"/>
              <a:t>Characteristics of vesicular:</a:t>
            </a:r>
            <a:endParaRPr lang="en-US" dirty="0"/>
          </a:p>
          <a:p>
            <a:pPr lvl="0" algn="just" rtl="0">
              <a:buFont typeface="Arial" pitchFamily="34" charset="0"/>
              <a:buChar char="•"/>
            </a:pPr>
            <a:r>
              <a:rPr lang="en-US" dirty="0"/>
              <a:t>Soft, low pitched, and rustling in quality.</a:t>
            </a:r>
          </a:p>
          <a:p>
            <a:pPr algn="just" rtl="0">
              <a:buFont typeface="Arial" pitchFamily="34" charset="0"/>
              <a:buChar char="•"/>
            </a:pPr>
            <a:r>
              <a:rPr lang="en-US" dirty="0"/>
              <a:t>Inspiratory phase lasts longer than the expiratory phase with an inspiratory-expiratory ratio (I:E) of about 3:1 during tidal breathing. (</a:t>
            </a:r>
            <a:r>
              <a:rPr lang="en-US" dirty="0">
                <a:solidFill>
                  <a:srgbClr val="FF0000"/>
                </a:solidFill>
              </a:rPr>
              <a:t>Short duration of exhalation because most high frequencies are concentrated in the last two thirds of exhalation and thus totally eliminated by the presence of alveolar air.)</a:t>
            </a:r>
          </a:p>
          <a:p>
            <a:pPr algn="just" rtl="0">
              <a:buFont typeface="Arial" pitchFamily="34" charset="0"/>
              <a:buChar char="•"/>
            </a:pPr>
            <a:r>
              <a:rPr lang="en-US" dirty="0"/>
              <a:t>Intensity of inspiration is greater than that of expiration</a:t>
            </a:r>
          </a:p>
          <a:p>
            <a:pPr lvl="0" algn="just" rtl="0">
              <a:buFont typeface="Arial" pitchFamily="34" charset="0"/>
              <a:buChar char="•"/>
            </a:pPr>
            <a:r>
              <a:rPr lang="en-US" dirty="0"/>
              <a:t>Inspiration is higher pitch than expiration</a:t>
            </a:r>
          </a:p>
          <a:p>
            <a:pPr lvl="0" algn="just" rtl="0">
              <a:buFont typeface="Arial" pitchFamily="34" charset="0"/>
              <a:buChar char="•"/>
            </a:pPr>
            <a:r>
              <a:rPr lang="en-US" dirty="0"/>
              <a:t>No pause between inspiration and expiration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191000"/>
            <a:ext cx="8839200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0"/>
            <a:r>
              <a:rPr lang="en-US" b="1" dirty="0"/>
              <a:t>Characteristics of bronchial:</a:t>
            </a:r>
            <a:endParaRPr lang="en-US" dirty="0"/>
          </a:p>
          <a:p>
            <a:pPr lvl="0" algn="just" rtl="0">
              <a:buFont typeface="Arial" pitchFamily="34" charset="0"/>
              <a:buChar char="•"/>
            </a:pPr>
            <a:r>
              <a:rPr lang="en-US" dirty="0"/>
              <a:t>It is loud, hollow, and high pitch</a:t>
            </a:r>
          </a:p>
          <a:p>
            <a:pPr lvl="0" algn="just" rtl="0">
              <a:buFont typeface="Arial" pitchFamily="34" charset="0"/>
              <a:buChar char="•"/>
            </a:pPr>
            <a:r>
              <a:rPr lang="en-US" dirty="0"/>
              <a:t>Expiratory phase is longer than inspiratory phase with the I:E changing from normal 3:1 to 1:1</a:t>
            </a:r>
          </a:p>
          <a:p>
            <a:pPr lvl="0" algn="just" rtl="0">
              <a:buFont typeface="Arial" pitchFamily="34" charset="0"/>
              <a:buChar char="•"/>
            </a:pPr>
            <a:r>
              <a:rPr lang="en-US" dirty="0"/>
              <a:t>There is distinct pause between inspiration and expiration due to absent alveolar phase.</a:t>
            </a:r>
          </a:p>
          <a:p>
            <a:pPr lvl="0" algn="just" rtl="0">
              <a:buFont typeface="Arial" pitchFamily="34" charset="0"/>
              <a:buChar char="•"/>
            </a:pPr>
            <a:r>
              <a:rPr lang="en-US" dirty="0"/>
              <a:t>It is associated with whispering pectoriloquy.</a:t>
            </a:r>
          </a:p>
          <a:p>
            <a:pPr lvl="0" algn="just" rtl="0">
              <a:buFont typeface="Arial" pitchFamily="34" charset="0"/>
              <a:buChar char="•"/>
            </a:pPr>
            <a:r>
              <a:rPr lang="en-US" dirty="0"/>
              <a:t>It is normally heard over the </a:t>
            </a:r>
            <a:r>
              <a:rPr lang="en-US" dirty="0" err="1"/>
              <a:t>manubrium</a:t>
            </a:r>
            <a:r>
              <a:rPr lang="en-US" dirty="0"/>
              <a:t> and right upper chest and </a:t>
            </a:r>
            <a:r>
              <a:rPr lang="en-US" dirty="0" err="1"/>
              <a:t>interscapular</a:t>
            </a:r>
            <a:r>
              <a:rPr lang="en-US" dirty="0"/>
              <a:t> area.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b="1" u="sng" dirty="0">
                <a:solidFill>
                  <a:srgbClr val="7030A0"/>
                </a:solidFill>
              </a:rPr>
              <a:t>Vesicular BS</a:t>
            </a:r>
            <a:r>
              <a:rPr lang="en-US" u="sng" dirty="0"/>
              <a:t>:</a:t>
            </a:r>
          </a:p>
          <a:p>
            <a:pPr algn="l" rtl="0"/>
            <a:endParaRPr lang="en-US" u="sng" dirty="0"/>
          </a:p>
          <a:p>
            <a:pPr marL="0" indent="0" algn="l" rtl="0">
              <a:buNone/>
            </a:pPr>
            <a:r>
              <a:rPr lang="en-US" b="1" dirty="0"/>
              <a:t>1-Harsh with prolonged </a:t>
            </a:r>
            <a:r>
              <a:rPr lang="en-US" b="1" dirty="0" err="1"/>
              <a:t>exp</a:t>
            </a:r>
            <a:r>
              <a:rPr lang="en-US" b="1" dirty="0"/>
              <a:t>.:</a:t>
            </a:r>
            <a:r>
              <a:rPr lang="en-US" b="1" dirty="0" err="1"/>
              <a:t>BA,ch.bronchitis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2-Diminished or Absent:</a:t>
            </a:r>
          </a:p>
          <a:p>
            <a:pPr marL="0" indent="0" algn="l" rtl="0">
              <a:buNone/>
            </a:pPr>
            <a:r>
              <a:rPr lang="en-US" b="1" dirty="0"/>
              <a:t>    Pneumothorax, Pleural effusion, Atelectasis, </a:t>
            </a:r>
            <a:r>
              <a:rPr lang="en-US" b="1" dirty="0" err="1"/>
              <a:t>Obesity,Acute</a:t>
            </a:r>
            <a:r>
              <a:rPr lang="en-US" b="1" dirty="0"/>
              <a:t> severe asthma </a:t>
            </a:r>
          </a:p>
          <a:p>
            <a:pPr marL="0" indent="0" algn="l" rtl="0">
              <a:buNone/>
            </a:pPr>
            <a:r>
              <a:rPr lang="en-US" b="1" dirty="0"/>
              <a:t> 3-Diminished with prolonged exp. (COPD)</a:t>
            </a:r>
          </a:p>
          <a:p>
            <a:pPr marL="457200" indent="-457200" algn="l" rtl="0"/>
            <a:r>
              <a:rPr lang="en-US" b="1" u="sng" dirty="0">
                <a:solidFill>
                  <a:srgbClr val="7030A0"/>
                </a:solidFill>
              </a:rPr>
              <a:t>bronchial BS</a:t>
            </a:r>
            <a:r>
              <a:rPr lang="en-US" u="sng" dirty="0"/>
              <a:t>: </a:t>
            </a:r>
            <a:r>
              <a:rPr lang="en-US" b="1" dirty="0"/>
              <a:t>as tracheal breath sounds but in other abnormal sites</a:t>
            </a:r>
          </a:p>
          <a:p>
            <a:pPr marL="0" indent="0" algn="l" rtl="0">
              <a:buNone/>
            </a:pPr>
            <a:r>
              <a:rPr lang="en-US" dirty="0"/>
              <a:t>       May be low pitched ( blowing in a cuffed hand) in a cavity with        relaxed wall </a:t>
            </a:r>
            <a:r>
              <a:rPr lang="en-US" dirty="0" err="1"/>
              <a:t>eg.</a:t>
            </a:r>
            <a:r>
              <a:rPr lang="en-US" dirty="0"/>
              <a:t> Lung abscess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     Or high pitched ( blowing into an empty bottle) in a cavity under  tension </a:t>
            </a:r>
            <a:r>
              <a:rPr lang="en-US" dirty="0" err="1"/>
              <a:t>eg.</a:t>
            </a:r>
            <a:r>
              <a:rPr lang="en-US" dirty="0"/>
              <a:t> pneumothorax</a:t>
            </a:r>
          </a:p>
          <a:p>
            <a:pPr marL="0" indent="0" algn="l" rtl="0">
              <a:buNone/>
            </a:pPr>
            <a:endParaRPr lang="en-US" b="1" dirty="0"/>
          </a:p>
          <a:p>
            <a:pPr algn="l" rtl="0"/>
            <a:endParaRPr lang="ar-EG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US" b="1" dirty="0"/>
              <a:t>Abnormal Breath Sounds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4104724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4582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 rtl="0">
              <a:lnSpc>
                <a:spcPct val="150000"/>
              </a:lnSpc>
            </a:pPr>
            <a:r>
              <a:rPr lang="en-US" b="1" dirty="0"/>
              <a:t>It is a sound results from transmitted voice from </a:t>
            </a:r>
            <a:r>
              <a:rPr lang="en-US" b="1" dirty="0" err="1"/>
              <a:t>larynex</a:t>
            </a:r>
            <a:r>
              <a:rPr lang="en-US" b="1" dirty="0"/>
              <a:t> (when pt. says 99 or 44) depending upon filtering rule of high frequency component of vowels by healthy alveoli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/>
              <a:t>Types: </a:t>
            </a:r>
          </a:p>
          <a:p>
            <a:pPr algn="just" rtl="0">
              <a:lnSpc>
                <a:spcPct val="150000"/>
              </a:lnSpc>
              <a:buNone/>
            </a:pPr>
            <a:endParaRPr lang="en-US" b="1" dirty="0"/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b="1" dirty="0">
                <a:solidFill>
                  <a:srgbClr val="C00000"/>
                </a:solidFill>
              </a:rPr>
              <a:t>1-Bronchophony</a:t>
            </a:r>
            <a:r>
              <a:rPr lang="en-US" b="1" dirty="0"/>
              <a:t>:normally the spoken sounds are unclear ,but in diseased side it becomes loud and clear.</a:t>
            </a:r>
            <a:endParaRPr lang="ar-EG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/>
              <a:t>Transmitted sounds</a:t>
            </a:r>
            <a:br>
              <a:rPr lang="en-US" sz="4400" b="1" dirty="0"/>
            </a:br>
            <a:r>
              <a:rPr lang="en-US" sz="4400" b="1" dirty="0"/>
              <a:t>(Vocal resonance)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132189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678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 rtl="0">
              <a:buNone/>
            </a:pPr>
            <a:r>
              <a:rPr lang="en-US" altLang="zh-TW" b="1" dirty="0">
                <a:solidFill>
                  <a:srgbClr val="C00000"/>
                </a:solidFill>
                <a:cs typeface="Arial" pitchFamily="34" charset="0"/>
              </a:rPr>
              <a:t>2-Whispered pectoriloquy </a:t>
            </a:r>
            <a:r>
              <a:rPr lang="en-US" altLang="zh-TW" b="1" dirty="0">
                <a:cs typeface="Arial" pitchFamily="34" charset="0"/>
              </a:rPr>
              <a:t>(pure high frequency sound) more specific</a:t>
            </a:r>
          </a:p>
          <a:p>
            <a:pPr marL="0" indent="0" algn="just" rtl="0">
              <a:buNone/>
            </a:pPr>
            <a:r>
              <a:rPr lang="en-US" altLang="zh-TW" b="1" dirty="0">
                <a:cs typeface="Arial" pitchFamily="34" charset="0"/>
              </a:rPr>
              <a:t>Normally it is absent, but</a:t>
            </a:r>
            <a:r>
              <a:rPr lang="en-US" b="1" dirty="0"/>
              <a:t> in diseased side it becomes</a:t>
            </a:r>
            <a:r>
              <a:rPr lang="en-US" altLang="zh-TW" b="1" dirty="0">
                <a:cs typeface="Arial" pitchFamily="34" charset="0"/>
              </a:rPr>
              <a:t> louder , clearer whispered sounds </a:t>
            </a:r>
          </a:p>
          <a:p>
            <a:pPr marL="0" indent="0" algn="just" rtl="0">
              <a:buNone/>
            </a:pPr>
            <a:r>
              <a:rPr lang="en-US" altLang="zh-TW" b="1" dirty="0">
                <a:solidFill>
                  <a:srgbClr val="C00000"/>
                </a:solidFill>
              </a:rPr>
              <a:t>3-Egophony</a:t>
            </a:r>
            <a:r>
              <a:rPr lang="en-US" altLang="zh-TW" b="1" dirty="0"/>
              <a:t>: E</a:t>
            </a:r>
            <a:r>
              <a:rPr lang="en-US" altLang="zh-TW" b="1" dirty="0">
                <a:cs typeface="Arial" pitchFamily="34" charset="0"/>
              </a:rPr>
              <a:t>→A change at diseased side </a:t>
            </a:r>
          </a:p>
          <a:p>
            <a:pPr marL="0" indent="0" algn="just" rtl="0">
              <a:buNone/>
            </a:pPr>
            <a:r>
              <a:rPr lang="en-US" altLang="zh-TW" b="1" dirty="0">
                <a:cs typeface="Arial" pitchFamily="34" charset="0"/>
              </a:rPr>
              <a:t> in more consolidated areas, and upper border of massive effusion</a:t>
            </a:r>
          </a:p>
          <a:p>
            <a:pPr marL="0" indent="0" algn="just" rtl="0">
              <a:buNone/>
            </a:pPr>
            <a:r>
              <a:rPr lang="en-US" altLang="zh-TW" b="1" dirty="0">
                <a:cs typeface="Arial" pitchFamily="34" charset="0"/>
              </a:rPr>
              <a:t> </a:t>
            </a:r>
          </a:p>
          <a:p>
            <a:pPr marL="0" indent="0" algn="just" rtl="0">
              <a:buNone/>
            </a:pPr>
            <a:r>
              <a:rPr lang="en-US" altLang="zh-TW" b="1" dirty="0">
                <a:cs typeface="Arial" pitchFamily="34" charset="0"/>
              </a:rPr>
              <a:t> </a:t>
            </a:r>
            <a:r>
              <a:rPr lang="en-US" altLang="zh-TW" sz="3300" b="1" dirty="0">
                <a:solidFill>
                  <a:srgbClr val="C00000"/>
                </a:solidFill>
                <a:cs typeface="Arial" pitchFamily="34" charset="0"/>
              </a:rPr>
              <a:t>Positive vocal resonance </a:t>
            </a:r>
          </a:p>
          <a:p>
            <a:pPr marL="0" indent="0" algn="just" rtl="0">
              <a:buNone/>
            </a:pPr>
            <a:r>
              <a:rPr lang="en-US" altLang="zh-TW" b="1" dirty="0">
                <a:cs typeface="Arial" pitchFamily="34" charset="0"/>
              </a:rPr>
              <a:t>In </a:t>
            </a:r>
            <a:r>
              <a:rPr lang="en-US" altLang="zh-TW" b="1" dirty="0" err="1">
                <a:cs typeface="Arial" pitchFamily="34" charset="0"/>
              </a:rPr>
              <a:t>consolidation,collapse</a:t>
            </a:r>
            <a:r>
              <a:rPr lang="en-US" altLang="zh-TW" b="1" dirty="0">
                <a:cs typeface="Arial" pitchFamily="34" charset="0"/>
              </a:rPr>
              <a:t> with patent </a:t>
            </a:r>
            <a:r>
              <a:rPr lang="en-US" altLang="zh-TW" b="1" dirty="0" err="1">
                <a:cs typeface="Arial" pitchFamily="34" charset="0"/>
              </a:rPr>
              <a:t>bronchus,cavitation</a:t>
            </a:r>
            <a:r>
              <a:rPr lang="en-US" altLang="zh-TW" b="1" dirty="0">
                <a:cs typeface="Arial" pitchFamily="34" charset="0"/>
              </a:rPr>
              <a:t> with </a:t>
            </a:r>
            <a:r>
              <a:rPr lang="en-US" altLang="zh-TW" b="1" dirty="0" err="1">
                <a:cs typeface="Arial" pitchFamily="34" charset="0"/>
              </a:rPr>
              <a:t>pericavitary</a:t>
            </a:r>
            <a:r>
              <a:rPr lang="en-US" altLang="zh-TW" b="1" dirty="0">
                <a:cs typeface="Arial" pitchFamily="34" charset="0"/>
              </a:rPr>
              <a:t> </a:t>
            </a:r>
            <a:r>
              <a:rPr lang="en-US" altLang="zh-TW" b="1" dirty="0" err="1">
                <a:cs typeface="Arial" pitchFamily="34" charset="0"/>
              </a:rPr>
              <a:t>consolidation,extensive</a:t>
            </a:r>
            <a:r>
              <a:rPr lang="en-US" altLang="zh-TW" b="1" dirty="0">
                <a:cs typeface="Arial" pitchFamily="34" charset="0"/>
              </a:rPr>
              <a:t> fibrosis</a:t>
            </a:r>
          </a:p>
          <a:p>
            <a:pPr algn="just" rtl="0"/>
            <a:endParaRPr lang="en-US" altLang="zh-TW" dirty="0">
              <a:cs typeface="Arial" pitchFamily="34" charset="0"/>
            </a:endParaRPr>
          </a:p>
          <a:p>
            <a:pPr algn="just" rtl="0"/>
            <a:endParaRPr lang="en-US" altLang="zh-TW" dirty="0">
              <a:cs typeface="Arial" pitchFamily="34" charset="0"/>
            </a:endParaRPr>
          </a:p>
          <a:p>
            <a:pPr algn="just" rtl="0"/>
            <a:endParaRPr lang="ar-E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0"/>
            <a:r>
              <a:rPr lang="en-US" sz="4400" b="1" dirty="0"/>
              <a:t>Transmitted sounds</a:t>
            </a:r>
            <a:br>
              <a:rPr lang="en-US" sz="4400" b="1" dirty="0"/>
            </a:br>
            <a:r>
              <a:rPr lang="en-US" sz="4400" b="1" dirty="0"/>
              <a:t>(Vocal resonance)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191677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179637"/>
            <a:ext cx="8458200" cy="4525963"/>
          </a:xfrm>
        </p:spPr>
        <p:txBody>
          <a:bodyPr/>
          <a:lstStyle/>
          <a:p>
            <a:pPr algn="just" rtl="0">
              <a:buFont typeface="Wingdings" pitchFamily="2" charset="2"/>
              <a:buChar char="Ø"/>
            </a:pPr>
            <a:r>
              <a:rPr lang="en-US" dirty="0"/>
              <a:t>Depending on their number, as either scanty or profuse.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dirty="0"/>
              <a:t>Depending on their predominant frequency, as high-pitched (fine) or low-pitched (coarse)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dirty="0"/>
              <a:t>Finally, depending on their timing during inspiration, as either early, mid, or late inspiratory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33400"/>
            <a:ext cx="8763000" cy="1447800"/>
          </a:xfrm>
        </p:spPr>
        <p:txBody>
          <a:bodyPr>
            <a:noAutofit/>
          </a:bodyPr>
          <a:lstStyle/>
          <a:p>
            <a:pPr rtl="0"/>
            <a:br>
              <a:rPr lang="en-US" sz="3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Crackles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/>
              <a:t>it is a discontinuous adventitious sound &lt;250ms heard mostly during inspiration.</a:t>
            </a:r>
            <a:br>
              <a:rPr lang="en-US" sz="3200" dirty="0"/>
            </a:b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/>
              <a:t>Types:</a:t>
            </a:r>
          </a:p>
          <a:p>
            <a:pPr algn="l" rtl="0">
              <a:buNone/>
            </a:pPr>
            <a:endParaRPr lang="en-US" sz="2800" b="1" dirty="0">
              <a:solidFill>
                <a:srgbClr val="0070C0"/>
              </a:solidFill>
            </a:endParaRPr>
          </a:p>
          <a:p>
            <a:pPr algn="l" rtl="0">
              <a:buNone/>
            </a:pP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A)Early and mid inspiratory crackles</a:t>
            </a:r>
          </a:p>
          <a:p>
            <a:pPr algn="l" rtl="0">
              <a:buNone/>
            </a:pPr>
            <a:r>
              <a:rPr lang="en-US" sz="2800" b="1" dirty="0"/>
              <a:t>due to passage of air through  thin film of secretions in large and medium sized  airways</a:t>
            </a:r>
          </a:p>
          <a:p>
            <a:pPr algn="l" rtl="0">
              <a:buNone/>
            </a:pPr>
            <a:r>
              <a:rPr lang="en-US" sz="2800" b="1" dirty="0" err="1"/>
              <a:t>Coarse,resolves</a:t>
            </a:r>
            <a:r>
              <a:rPr lang="en-US" sz="2800" b="1" dirty="0"/>
              <a:t> with coughing</a:t>
            </a:r>
          </a:p>
          <a:p>
            <a:pPr algn="l" rtl="0">
              <a:buNone/>
            </a:pPr>
            <a:r>
              <a:rPr lang="en-US" sz="2800" b="1" dirty="0" err="1"/>
              <a:t>In:bronchitis</a:t>
            </a:r>
            <a:r>
              <a:rPr lang="en-US" sz="2800" b="1" dirty="0"/>
              <a:t> bronchiectasis</a:t>
            </a:r>
            <a:endParaRPr lang="ar-EG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Crackles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850866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6607</TotalTime>
  <Words>721</Words>
  <Application>Microsoft Office PowerPoint</Application>
  <PresentationFormat>On-screen Show (4:3)</PresentationFormat>
  <Paragraphs>80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Auscultation</vt:lpstr>
      <vt:lpstr>Techniques</vt:lpstr>
      <vt:lpstr>Auscultate the following:</vt:lpstr>
      <vt:lpstr>PowerPoint Presentation</vt:lpstr>
      <vt:lpstr>Abnormal Breath Sounds</vt:lpstr>
      <vt:lpstr>Transmitted sounds (Vocal resonance)</vt:lpstr>
      <vt:lpstr>Transmitted sounds (Vocal resonance)</vt:lpstr>
      <vt:lpstr> Crackles it is a discontinuous adventitious sound &lt;250ms heard mostly during inspiration. </vt:lpstr>
      <vt:lpstr>Crackles</vt:lpstr>
      <vt:lpstr>Crackles</vt:lpstr>
      <vt:lpstr>Adventitious sounds Wheeze and Rhonchi</vt:lpstr>
      <vt:lpstr>PowerPoint Presentation</vt:lpstr>
      <vt:lpstr>Pleural rub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Chest Examination</dc:title>
  <dc:creator>HP</dc:creator>
  <cp:lastModifiedBy>hp</cp:lastModifiedBy>
  <cp:revision>192</cp:revision>
  <dcterms:created xsi:type="dcterms:W3CDTF">2015-03-15T12:57:49Z</dcterms:created>
  <dcterms:modified xsi:type="dcterms:W3CDTF">2024-07-22T04:27:43Z</dcterms:modified>
</cp:coreProperties>
</file>