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17.xml" ContentType="application/vnd.openxmlformats-officedocument.drawingml.diagramData+xml"/>
  <Override PartName="/ppt/diagrams/data16.xml" ContentType="application/vnd.openxmlformats-officedocument.drawingml.diagramData+xml"/>
  <Override PartName="/ppt/diagrams/data15.xml" ContentType="application/vnd.openxmlformats-officedocument.drawingml.diagramData+xml"/>
  <Override PartName="/ppt/diagrams/data14.xml" ContentType="application/vnd.openxmlformats-officedocument.drawingml.diagramData+xml"/>
  <Override PartName="/ppt/diagrams/data13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32.xml" ContentType="application/vnd.openxmlformats-officedocument.presentationml.slide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drawing7.xml" ContentType="application/vnd.ms-office.drawingml.diagramDrawing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9.xml" ContentType="application/vnd.ms-office.drawingml.diagramDrawing+xml"/>
  <Override PartName="/ppt/diagrams/colors7.xml" ContentType="application/vnd.openxmlformats-officedocument.drawingml.diagramColors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layout3.xml" ContentType="application/vnd.openxmlformats-officedocument.drawingml.diagramLayout+xml"/>
  <Override PartName="/ppt/diagrams/colors4.xml" ContentType="application/vnd.openxmlformats-officedocument.drawingml.diagramColors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drawing4.xml" ContentType="application/vnd.ms-office.drawingml.diagramDrawing+xml"/>
  <Override PartName="/ppt/diagrams/quickStyle8.xml" ContentType="application/vnd.openxmlformats-officedocument.drawingml.diagramStyle+xml"/>
  <Override PartName="/ppt/diagrams/colors9.xml" ContentType="application/vnd.openxmlformats-officedocument.drawingml.diagramColors+xml"/>
  <Override PartName="/ppt/diagrams/layout13.xml" ContentType="application/vnd.openxmlformats-officedocument.drawingml.diagramLayout+xml"/>
  <Override PartName="/ppt/diagrams/drawing8.xml" ContentType="application/vnd.ms-office.drawingml.diagramDrawing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rawing14.xml" ContentType="application/vnd.ms-office.drawingml.diagramDrawing+xml"/>
  <Override PartName="/ppt/diagrams/colors14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4.xml" ContentType="application/vnd.openxmlformats-officedocument.drawingml.diagramLayout+xml"/>
  <Override PartName="/ppt/diagrams/colors8.xml" ContentType="application/vnd.openxmlformats-officedocument.drawingml.diagramColors+xml"/>
  <Override PartName="/ppt/diagrams/drawing12.xml" ContentType="application/vnd.ms-office.drawingml.diagramDrawing+xml"/>
  <Override PartName="/ppt/diagrams/colors12.xml" ContentType="application/vnd.openxmlformats-officedocument.drawingml.diagramColors+xml"/>
  <Override PartName="/ppt/diagrams/drawing10.xml" ContentType="application/vnd.ms-office.drawingml.diagramDrawing+xml"/>
  <Override PartName="/ppt/diagrams/colors10.xml" ContentType="application/vnd.openxmlformats-officedocument.drawingml.diagramColors+xml"/>
  <Override PartName="/ppt/diagrams/quickStyle10.xml" ContentType="application/vnd.openxmlformats-officedocument.drawingml.diagramStyle+xml"/>
  <Override PartName="/ppt/diagrams/layout10.xml" ContentType="application/vnd.openxmlformats-officedocument.drawingml.diagramLayout+xml"/>
  <Override PartName="/ppt/diagrams/quickStyle9.xml" ContentType="application/vnd.openxmlformats-officedocument.drawingml.diagramStyle+xml"/>
  <Override PartName="/ppt/diagrams/layout9.xml" ContentType="application/vnd.openxmlformats-officedocument.drawingml.diagramLayout+xml"/>
  <Override PartName="/ppt/diagrams/layout11.xml" ContentType="application/vnd.openxmlformats-officedocument.drawingml.diagramLayout+xml"/>
  <Override PartName="/ppt/diagrams/quickStyle12.xml" ContentType="application/vnd.openxmlformats-officedocument.drawingml.diagramStyle+xml"/>
  <Override PartName="/ppt/diagrams/layout12.xml" ContentType="application/vnd.openxmlformats-officedocument.drawingml.diagramLayout+xml"/>
  <Override PartName="/ppt/diagrams/drawing11.xml" ContentType="application/vnd.ms-office.drawingml.diagramDrawing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diagrams/layout15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layout8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theme/theme1.xml" ContentType="application/vnd.openxmlformats-officedocument.theme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5"/>
  </p:notesMasterIdLst>
  <p:sldIdLst>
    <p:sldId id="256" r:id="rId3"/>
    <p:sldId id="299" r:id="rId4"/>
    <p:sldId id="300" r:id="rId5"/>
    <p:sldId id="288" r:id="rId6"/>
    <p:sldId id="337" r:id="rId7"/>
    <p:sldId id="346" r:id="rId8"/>
    <p:sldId id="343" r:id="rId9"/>
    <p:sldId id="347" r:id="rId10"/>
    <p:sldId id="348" r:id="rId11"/>
    <p:sldId id="344" r:id="rId12"/>
    <p:sldId id="345" r:id="rId13"/>
    <p:sldId id="298" r:id="rId14"/>
    <p:sldId id="257" r:id="rId15"/>
    <p:sldId id="260" r:id="rId16"/>
    <p:sldId id="263" r:id="rId17"/>
    <p:sldId id="262" r:id="rId18"/>
    <p:sldId id="267" r:id="rId19"/>
    <p:sldId id="273" r:id="rId20"/>
    <p:sldId id="282" r:id="rId21"/>
    <p:sldId id="286" r:id="rId22"/>
    <p:sldId id="284" r:id="rId23"/>
    <p:sldId id="285" r:id="rId24"/>
    <p:sldId id="349" r:id="rId25"/>
    <p:sldId id="293" r:id="rId26"/>
    <p:sldId id="350" r:id="rId27"/>
    <p:sldId id="351" r:id="rId28"/>
    <p:sldId id="352" r:id="rId29"/>
    <p:sldId id="356" r:id="rId30"/>
    <p:sldId id="353" r:id="rId31"/>
    <p:sldId id="355" r:id="rId32"/>
    <p:sldId id="354" r:id="rId33"/>
    <p:sldId id="29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3" autoAdjust="0"/>
    <p:restoredTop sz="9466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4.png"/><Relationship Id="rId4" Type="http://schemas.openxmlformats.org/officeDocument/2006/relationships/image" Target="../media/image15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4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DAE313-2C32-45FF-B191-912936BF0CD6}" type="doc">
      <dgm:prSet loTypeId="urn:microsoft.com/office/officeart/2005/8/layout/target3" loCatId="relationship" qsTypeId="urn:microsoft.com/office/officeart/2005/8/quickstyle/3d1" qsCatId="3D" csTypeId="urn:microsoft.com/office/officeart/2005/8/colors/accent0_1" csCatId="mainScheme"/>
      <dgm:spPr/>
      <dgm:t>
        <a:bodyPr/>
        <a:lstStyle/>
        <a:p>
          <a:endParaRPr lang="en-GB"/>
        </a:p>
      </dgm:t>
    </dgm:pt>
    <dgm:pt modelId="{0E73D52A-82B5-42EC-97DC-C693DDED77DD}">
      <dgm:prSet/>
      <dgm:spPr/>
      <dgm:t>
        <a:bodyPr/>
        <a:lstStyle/>
        <a:p>
          <a:r>
            <a:rPr lang="en-GB"/>
            <a:t>Child Health problems</a:t>
          </a:r>
        </a:p>
      </dgm:t>
    </dgm:pt>
    <dgm:pt modelId="{B62A83D4-E55A-4C69-ADD0-01DED58F4D16}" type="parTrans" cxnId="{E8D6DA08-990E-4785-8610-13BEFB7561AE}">
      <dgm:prSet/>
      <dgm:spPr/>
      <dgm:t>
        <a:bodyPr/>
        <a:lstStyle/>
        <a:p>
          <a:endParaRPr lang="en-GB"/>
        </a:p>
      </dgm:t>
    </dgm:pt>
    <dgm:pt modelId="{811E486D-12B1-429C-A9ED-519571CE6479}" type="sibTrans" cxnId="{E8D6DA08-990E-4785-8610-13BEFB7561AE}">
      <dgm:prSet/>
      <dgm:spPr/>
      <dgm:t>
        <a:bodyPr/>
        <a:lstStyle/>
        <a:p>
          <a:endParaRPr lang="en-GB"/>
        </a:p>
      </dgm:t>
    </dgm:pt>
    <dgm:pt modelId="{45B3116A-921D-4254-B487-4674509CE939}" type="pres">
      <dgm:prSet presAssocID="{5BDAE313-2C32-45FF-B191-912936BF0CD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5383E48-EE86-4D76-9D72-EBB89462DA91}" type="pres">
      <dgm:prSet presAssocID="{0E73D52A-82B5-42EC-97DC-C693DDED77DD}" presName="circle1" presStyleLbl="node1" presStyleIdx="0" presStyleCnt="1"/>
      <dgm:spPr/>
    </dgm:pt>
    <dgm:pt modelId="{D768F4F3-EF86-45AC-AEBE-BF09B2F1D803}" type="pres">
      <dgm:prSet presAssocID="{0E73D52A-82B5-42EC-97DC-C693DDED77DD}" presName="space" presStyleCnt="0"/>
      <dgm:spPr/>
    </dgm:pt>
    <dgm:pt modelId="{6AECCD9D-4C3A-43DE-AAE3-7470DA0DB4C9}" type="pres">
      <dgm:prSet presAssocID="{0E73D52A-82B5-42EC-97DC-C693DDED77DD}" presName="rect1" presStyleLbl="alignAcc1" presStyleIdx="0" presStyleCnt="1"/>
      <dgm:spPr/>
      <dgm:t>
        <a:bodyPr/>
        <a:lstStyle/>
        <a:p>
          <a:endParaRPr lang="en-GB"/>
        </a:p>
      </dgm:t>
    </dgm:pt>
    <dgm:pt modelId="{88B2F320-B135-4326-812C-2972C37E3BF1}" type="pres">
      <dgm:prSet presAssocID="{0E73D52A-82B5-42EC-97DC-C693DDED77D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8D6DA08-990E-4785-8610-13BEFB7561AE}" srcId="{5BDAE313-2C32-45FF-B191-912936BF0CD6}" destId="{0E73D52A-82B5-42EC-97DC-C693DDED77DD}" srcOrd="0" destOrd="0" parTransId="{B62A83D4-E55A-4C69-ADD0-01DED58F4D16}" sibTransId="{811E486D-12B1-429C-A9ED-519571CE6479}"/>
    <dgm:cxn modelId="{C2D8502D-5C85-40D1-BA78-1859D47A5D42}" type="presOf" srcId="{0E73D52A-82B5-42EC-97DC-C693DDED77DD}" destId="{6AECCD9D-4C3A-43DE-AAE3-7470DA0DB4C9}" srcOrd="0" destOrd="0" presId="urn:microsoft.com/office/officeart/2005/8/layout/target3"/>
    <dgm:cxn modelId="{AD0C001A-F8BF-48D5-A349-D8F0D2216A77}" type="presOf" srcId="{0E73D52A-82B5-42EC-97DC-C693DDED77DD}" destId="{88B2F320-B135-4326-812C-2972C37E3BF1}" srcOrd="1" destOrd="0" presId="urn:microsoft.com/office/officeart/2005/8/layout/target3"/>
    <dgm:cxn modelId="{03C787F8-4D27-4E20-A2AB-6ADFEF0DB329}" type="presOf" srcId="{5BDAE313-2C32-45FF-B191-912936BF0CD6}" destId="{45B3116A-921D-4254-B487-4674509CE939}" srcOrd="0" destOrd="0" presId="urn:microsoft.com/office/officeart/2005/8/layout/target3"/>
    <dgm:cxn modelId="{B7C20F17-20A5-4AA2-B8D2-F04C663B966C}" type="presParOf" srcId="{45B3116A-921D-4254-B487-4674509CE939}" destId="{75383E48-EE86-4D76-9D72-EBB89462DA91}" srcOrd="0" destOrd="0" presId="urn:microsoft.com/office/officeart/2005/8/layout/target3"/>
    <dgm:cxn modelId="{58F87592-9533-41AA-9D8C-49EF72A16753}" type="presParOf" srcId="{45B3116A-921D-4254-B487-4674509CE939}" destId="{D768F4F3-EF86-45AC-AEBE-BF09B2F1D803}" srcOrd="1" destOrd="0" presId="urn:microsoft.com/office/officeart/2005/8/layout/target3"/>
    <dgm:cxn modelId="{1C215355-EA76-40B4-A41A-5C0597E5726A}" type="presParOf" srcId="{45B3116A-921D-4254-B487-4674509CE939}" destId="{6AECCD9D-4C3A-43DE-AAE3-7470DA0DB4C9}" srcOrd="2" destOrd="0" presId="urn:microsoft.com/office/officeart/2005/8/layout/target3"/>
    <dgm:cxn modelId="{DCD5BBD9-E5C3-4F0E-9475-CDADF6BC75A3}" type="presParOf" srcId="{45B3116A-921D-4254-B487-4674509CE939}" destId="{88B2F320-B135-4326-812C-2972C37E3BF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AE3926-11C7-4CD8-ADB1-7AF7550C7851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en-GB"/>
        </a:p>
      </dgm:t>
    </dgm:pt>
    <dgm:pt modelId="{A2547B94-758B-488A-AF47-17770DD5C462}">
      <dgm:prSet/>
      <dgm:spPr/>
      <dgm:t>
        <a:bodyPr/>
        <a:lstStyle/>
        <a:p>
          <a:r>
            <a:rPr lang="en-GB"/>
            <a:t>2. Infections</a:t>
          </a:r>
        </a:p>
      </dgm:t>
    </dgm:pt>
    <dgm:pt modelId="{5111664F-ECF9-4242-BA06-2F126D568AB4}" type="parTrans" cxnId="{2555FD54-F450-46E3-926D-05BE47C09C19}">
      <dgm:prSet/>
      <dgm:spPr/>
      <dgm:t>
        <a:bodyPr/>
        <a:lstStyle/>
        <a:p>
          <a:endParaRPr lang="en-GB"/>
        </a:p>
      </dgm:t>
    </dgm:pt>
    <dgm:pt modelId="{DB624475-9DA5-4AE9-AF53-07CA8C55E554}" type="sibTrans" cxnId="{2555FD54-F450-46E3-926D-05BE47C09C19}">
      <dgm:prSet/>
      <dgm:spPr/>
      <dgm:t>
        <a:bodyPr/>
        <a:lstStyle/>
        <a:p>
          <a:endParaRPr lang="en-GB"/>
        </a:p>
      </dgm:t>
    </dgm:pt>
    <dgm:pt modelId="{4D1400C6-F693-4D18-9CF0-F4CC9CECF0D6}" type="pres">
      <dgm:prSet presAssocID="{50AE3926-11C7-4CD8-ADB1-7AF7550C78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9C42FE8-7EA1-4850-80F6-429768269A13}" type="pres">
      <dgm:prSet presAssocID="{A2547B94-758B-488A-AF47-17770DD5C46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B2B50E0-8D4F-4D91-B344-C32D4958030E}" type="presOf" srcId="{A2547B94-758B-488A-AF47-17770DD5C462}" destId="{09C42FE8-7EA1-4850-80F6-429768269A13}" srcOrd="0" destOrd="0" presId="urn:microsoft.com/office/officeart/2005/8/layout/vList2"/>
    <dgm:cxn modelId="{2555FD54-F450-46E3-926D-05BE47C09C19}" srcId="{50AE3926-11C7-4CD8-ADB1-7AF7550C7851}" destId="{A2547B94-758B-488A-AF47-17770DD5C462}" srcOrd="0" destOrd="0" parTransId="{5111664F-ECF9-4242-BA06-2F126D568AB4}" sibTransId="{DB624475-9DA5-4AE9-AF53-07CA8C55E554}"/>
    <dgm:cxn modelId="{41C33DBC-14CF-4B92-A0E7-4C8168700BA5}" type="presOf" srcId="{50AE3926-11C7-4CD8-ADB1-7AF7550C7851}" destId="{4D1400C6-F693-4D18-9CF0-F4CC9CECF0D6}" srcOrd="0" destOrd="0" presId="urn:microsoft.com/office/officeart/2005/8/layout/vList2"/>
    <dgm:cxn modelId="{39C8C740-A2BE-448B-8B76-F297765B3A1E}" type="presParOf" srcId="{4D1400C6-F693-4D18-9CF0-F4CC9CECF0D6}" destId="{09C42FE8-7EA1-4850-80F6-429768269A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FB1D5CC-68A2-4A94-B2D8-F4B297897468}" type="doc">
      <dgm:prSet loTypeId="urn:microsoft.com/office/officeart/2005/8/layout/hProcess9" loCatId="process" qsTypeId="urn:microsoft.com/office/officeart/2005/8/quickstyle/3d1" qsCatId="3D" csTypeId="urn:microsoft.com/office/officeart/2005/8/colors/colorful3" csCatId="colorful"/>
      <dgm:spPr/>
      <dgm:t>
        <a:bodyPr/>
        <a:lstStyle/>
        <a:p>
          <a:endParaRPr lang="en-GB"/>
        </a:p>
      </dgm:t>
    </dgm:pt>
    <dgm:pt modelId="{E9D71A18-4068-4399-AA38-9FC200FA366B}">
      <dgm:prSet/>
      <dgm:spPr/>
      <dgm:t>
        <a:bodyPr/>
        <a:lstStyle/>
        <a:p>
          <a:r>
            <a:rPr lang="en-GB" dirty="0"/>
            <a:t>Most children have about </a:t>
          </a:r>
          <a:r>
            <a:rPr lang="en-GB" b="1" dirty="0">
              <a:solidFill>
                <a:srgbClr val="FF0000"/>
              </a:solidFill>
            </a:rPr>
            <a:t>four to eight acute respiratory infections each year. </a:t>
          </a:r>
        </a:p>
      </dgm:t>
    </dgm:pt>
    <dgm:pt modelId="{46C8EF2B-094D-4158-97F5-9D64AF947F6B}" type="parTrans" cxnId="{3168BCDB-1ACD-48B1-80E6-14BA68E8B422}">
      <dgm:prSet/>
      <dgm:spPr/>
      <dgm:t>
        <a:bodyPr/>
        <a:lstStyle/>
        <a:p>
          <a:endParaRPr lang="en-GB"/>
        </a:p>
      </dgm:t>
    </dgm:pt>
    <dgm:pt modelId="{0865CE81-3C4B-47AF-9E5A-248E2C8F9C3E}" type="sibTrans" cxnId="{3168BCDB-1ACD-48B1-80E6-14BA68E8B422}">
      <dgm:prSet/>
      <dgm:spPr/>
      <dgm:t>
        <a:bodyPr/>
        <a:lstStyle/>
        <a:p>
          <a:endParaRPr lang="en-GB"/>
        </a:p>
      </dgm:t>
    </dgm:pt>
    <dgm:pt modelId="{BB2E6FB6-0A79-4ADA-8B57-B25DCDE6701A}">
      <dgm:prSet/>
      <dgm:spPr/>
      <dgm:t>
        <a:bodyPr/>
        <a:lstStyle/>
        <a:p>
          <a:r>
            <a:rPr lang="en-GB"/>
            <a:t>Children with respiratory infections account for a large proportion of patients seen by health workers in health centres. </a:t>
          </a:r>
        </a:p>
      </dgm:t>
    </dgm:pt>
    <dgm:pt modelId="{DAD05638-DC6B-4AC4-8C0F-D0AFD1259248}" type="parTrans" cxnId="{61F9957E-781A-4089-BDDA-269CA1112683}">
      <dgm:prSet/>
      <dgm:spPr/>
      <dgm:t>
        <a:bodyPr/>
        <a:lstStyle/>
        <a:p>
          <a:endParaRPr lang="en-GB"/>
        </a:p>
      </dgm:t>
    </dgm:pt>
    <dgm:pt modelId="{56925E20-B378-4A51-8700-DC0B2F1C628A}" type="sibTrans" cxnId="{61F9957E-781A-4089-BDDA-269CA1112683}">
      <dgm:prSet/>
      <dgm:spPr/>
      <dgm:t>
        <a:bodyPr/>
        <a:lstStyle/>
        <a:p>
          <a:endParaRPr lang="en-GB"/>
        </a:p>
      </dgm:t>
    </dgm:pt>
    <dgm:pt modelId="{AAA37868-5C1C-448C-94D2-F062EA586D45}" type="pres">
      <dgm:prSet presAssocID="{5FB1D5CC-68A2-4A94-B2D8-F4B29789746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F6364BD-7C0B-4EE9-A643-CFC41D771016}" type="pres">
      <dgm:prSet presAssocID="{5FB1D5CC-68A2-4A94-B2D8-F4B297897468}" presName="arrow" presStyleLbl="bgShp" presStyleIdx="0" presStyleCnt="1"/>
      <dgm:spPr/>
    </dgm:pt>
    <dgm:pt modelId="{D55C2338-6923-4435-A5D3-EA497738BCD5}" type="pres">
      <dgm:prSet presAssocID="{5FB1D5CC-68A2-4A94-B2D8-F4B297897468}" presName="linearProcess" presStyleCnt="0"/>
      <dgm:spPr/>
    </dgm:pt>
    <dgm:pt modelId="{02AF6C80-3A1A-4ADC-9C42-F4F7D53FFAB3}" type="pres">
      <dgm:prSet presAssocID="{E9D71A18-4068-4399-AA38-9FC200FA366B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B741AF-5A1C-402B-AEC0-A65A4C9C7FD3}" type="pres">
      <dgm:prSet presAssocID="{0865CE81-3C4B-47AF-9E5A-248E2C8F9C3E}" presName="sibTrans" presStyleCnt="0"/>
      <dgm:spPr/>
    </dgm:pt>
    <dgm:pt modelId="{D9EBB08B-8585-438C-90B9-87673D43E96E}" type="pres">
      <dgm:prSet presAssocID="{BB2E6FB6-0A79-4ADA-8B57-B25DCDE6701A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C8A1692-E789-4944-AB4F-B4DF2B4A76F9}" type="presOf" srcId="{E9D71A18-4068-4399-AA38-9FC200FA366B}" destId="{02AF6C80-3A1A-4ADC-9C42-F4F7D53FFAB3}" srcOrd="0" destOrd="0" presId="urn:microsoft.com/office/officeart/2005/8/layout/hProcess9"/>
    <dgm:cxn modelId="{61F9957E-781A-4089-BDDA-269CA1112683}" srcId="{5FB1D5CC-68A2-4A94-B2D8-F4B297897468}" destId="{BB2E6FB6-0A79-4ADA-8B57-B25DCDE6701A}" srcOrd="1" destOrd="0" parTransId="{DAD05638-DC6B-4AC4-8C0F-D0AFD1259248}" sibTransId="{56925E20-B378-4A51-8700-DC0B2F1C628A}"/>
    <dgm:cxn modelId="{65171821-6A67-468D-A1DE-3720F99F7EFD}" type="presOf" srcId="{5FB1D5CC-68A2-4A94-B2D8-F4B297897468}" destId="{AAA37868-5C1C-448C-94D2-F062EA586D45}" srcOrd="0" destOrd="0" presId="urn:microsoft.com/office/officeart/2005/8/layout/hProcess9"/>
    <dgm:cxn modelId="{3168BCDB-1ACD-48B1-80E6-14BA68E8B422}" srcId="{5FB1D5CC-68A2-4A94-B2D8-F4B297897468}" destId="{E9D71A18-4068-4399-AA38-9FC200FA366B}" srcOrd="0" destOrd="0" parTransId="{46C8EF2B-094D-4158-97F5-9D64AF947F6B}" sibTransId="{0865CE81-3C4B-47AF-9E5A-248E2C8F9C3E}"/>
    <dgm:cxn modelId="{4E887D8C-0BAC-46B3-9907-19BD6897ADBD}" type="presOf" srcId="{BB2E6FB6-0A79-4ADA-8B57-B25DCDE6701A}" destId="{D9EBB08B-8585-438C-90B9-87673D43E96E}" srcOrd="0" destOrd="0" presId="urn:microsoft.com/office/officeart/2005/8/layout/hProcess9"/>
    <dgm:cxn modelId="{9264D2DA-CDEE-453E-AE1F-D580CE1EFCC7}" type="presParOf" srcId="{AAA37868-5C1C-448C-94D2-F062EA586D45}" destId="{3F6364BD-7C0B-4EE9-A643-CFC41D771016}" srcOrd="0" destOrd="0" presId="urn:microsoft.com/office/officeart/2005/8/layout/hProcess9"/>
    <dgm:cxn modelId="{FA1C9AA8-0776-450E-BE4F-8264255FD6ED}" type="presParOf" srcId="{AAA37868-5C1C-448C-94D2-F062EA586D45}" destId="{D55C2338-6923-4435-A5D3-EA497738BCD5}" srcOrd="1" destOrd="0" presId="urn:microsoft.com/office/officeart/2005/8/layout/hProcess9"/>
    <dgm:cxn modelId="{0CA0B130-6E13-4051-BB0B-72E433565430}" type="presParOf" srcId="{D55C2338-6923-4435-A5D3-EA497738BCD5}" destId="{02AF6C80-3A1A-4ADC-9C42-F4F7D53FFAB3}" srcOrd="0" destOrd="0" presId="urn:microsoft.com/office/officeart/2005/8/layout/hProcess9"/>
    <dgm:cxn modelId="{CCD4468D-6E6F-4C16-98BE-FD8D183C418C}" type="presParOf" srcId="{D55C2338-6923-4435-A5D3-EA497738BCD5}" destId="{31B741AF-5A1C-402B-AEC0-A65A4C9C7FD3}" srcOrd="1" destOrd="0" presId="urn:microsoft.com/office/officeart/2005/8/layout/hProcess9"/>
    <dgm:cxn modelId="{9E92F3ED-04B5-421A-B8AE-3F78EA82972B}" type="presParOf" srcId="{D55C2338-6923-4435-A5D3-EA497738BCD5}" destId="{D9EBB08B-8585-438C-90B9-87673D43E96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FDE755-1941-4C03-9D32-136F6FDED7D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GB"/>
        </a:p>
      </dgm:t>
    </dgm:pt>
    <dgm:pt modelId="{3301411C-647A-43A3-9F09-ACA0E01F9D54}">
      <dgm:prSet/>
      <dgm:spPr/>
      <dgm:t>
        <a:bodyPr/>
        <a:lstStyle/>
        <a:p>
          <a:r>
            <a:rPr lang="en-US" b="1" dirty="0"/>
            <a:t>The clinical features are</a:t>
          </a:r>
          <a:r>
            <a:rPr lang="en-US" dirty="0"/>
            <a:t>: fever, running nose, cough, sore throat, difficult breathing and ear problems.</a:t>
          </a:r>
          <a:endParaRPr lang="en-GB" dirty="0"/>
        </a:p>
      </dgm:t>
    </dgm:pt>
    <dgm:pt modelId="{A70FB8C9-C2BB-4F9A-B3C6-8C7B7875084A}" type="parTrans" cxnId="{823D0221-DC38-46C3-9B14-70C453D34DB4}">
      <dgm:prSet/>
      <dgm:spPr/>
      <dgm:t>
        <a:bodyPr/>
        <a:lstStyle/>
        <a:p>
          <a:endParaRPr lang="en-GB"/>
        </a:p>
      </dgm:t>
    </dgm:pt>
    <dgm:pt modelId="{4D27236A-3237-46D2-A191-2264EDAA901D}" type="sibTrans" cxnId="{823D0221-DC38-46C3-9B14-70C453D34DB4}">
      <dgm:prSet/>
      <dgm:spPr/>
      <dgm:t>
        <a:bodyPr/>
        <a:lstStyle/>
        <a:p>
          <a:endParaRPr lang="en-GB"/>
        </a:p>
      </dgm:t>
    </dgm:pt>
    <dgm:pt modelId="{FF8EAF58-158D-4864-9A85-78EE2BD04230}">
      <dgm:prSet/>
      <dgm:spPr/>
      <dgm:t>
        <a:bodyPr/>
        <a:lstStyle/>
        <a:p>
          <a:r>
            <a:rPr lang="en-US" b="1"/>
            <a:t>Mortality:</a:t>
          </a:r>
          <a:r>
            <a:rPr lang="en-US"/>
            <a:t> </a:t>
          </a:r>
          <a:endParaRPr lang="en-GB"/>
        </a:p>
      </dgm:t>
    </dgm:pt>
    <dgm:pt modelId="{D5FEF006-D0F0-4037-B324-C41E605EC4FD}" type="parTrans" cxnId="{67C910C0-E5E8-46CA-BE92-C0A24B47B070}">
      <dgm:prSet/>
      <dgm:spPr/>
      <dgm:t>
        <a:bodyPr/>
        <a:lstStyle/>
        <a:p>
          <a:endParaRPr lang="en-GB"/>
        </a:p>
      </dgm:t>
    </dgm:pt>
    <dgm:pt modelId="{3478360B-5CD4-469F-9294-DE3744826020}" type="sibTrans" cxnId="{67C910C0-E5E8-46CA-BE92-C0A24B47B070}">
      <dgm:prSet/>
      <dgm:spPr/>
      <dgm:t>
        <a:bodyPr/>
        <a:lstStyle/>
        <a:p>
          <a:endParaRPr lang="en-GB"/>
        </a:p>
      </dgm:t>
    </dgm:pt>
    <dgm:pt modelId="{76B2442D-8B80-440A-949D-571B2DB6B13D}">
      <dgm:prSet/>
      <dgm:spPr/>
      <dgm:t>
        <a:bodyPr/>
        <a:lstStyle/>
        <a:p>
          <a:r>
            <a:rPr lang="en-US" dirty="0"/>
            <a:t>The main causes of ARI deaths for children under five are: Pneumonia bronchopneumonia and bronchiolitis.</a:t>
          </a:r>
        </a:p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ARIs are common in urban areas than in rural ones.</a:t>
          </a:r>
          <a:r>
            <a:rPr lang="en-US" dirty="0"/>
            <a:t> </a:t>
          </a:r>
          <a:endParaRPr lang="en-GB" dirty="0"/>
        </a:p>
      </dgm:t>
    </dgm:pt>
    <dgm:pt modelId="{BDB9237D-C1FE-4455-8117-C023442336ED}" type="parTrans" cxnId="{6CCC03A1-4655-445A-ADDE-7452B641A258}">
      <dgm:prSet/>
      <dgm:spPr/>
      <dgm:t>
        <a:bodyPr/>
        <a:lstStyle/>
        <a:p>
          <a:endParaRPr lang="en-GB"/>
        </a:p>
      </dgm:t>
    </dgm:pt>
    <dgm:pt modelId="{6680BEFE-1225-4563-B29C-35A1977CFB01}" type="sibTrans" cxnId="{6CCC03A1-4655-445A-ADDE-7452B641A258}">
      <dgm:prSet/>
      <dgm:spPr/>
      <dgm:t>
        <a:bodyPr/>
        <a:lstStyle/>
        <a:p>
          <a:endParaRPr lang="en-GB"/>
        </a:p>
      </dgm:t>
    </dgm:pt>
    <dgm:pt modelId="{C64CC87C-E246-4FE1-9DCF-DFFAB1BD6F56}">
      <dgm:prSet/>
      <dgm:spPr/>
      <dgm:t>
        <a:bodyPr/>
        <a:lstStyle/>
        <a:p>
          <a:r>
            <a:rPr lang="en-US"/>
            <a:t>The death rates are 20-50 times higher in the developing ones.</a:t>
          </a:r>
          <a:endParaRPr lang="en-GB"/>
        </a:p>
      </dgm:t>
    </dgm:pt>
    <dgm:pt modelId="{4EB1BC05-AB98-4B74-8743-CE088164E41B}" type="parTrans" cxnId="{89A89FFE-FDFC-4CD8-B4F6-F63B41E16C1B}">
      <dgm:prSet/>
      <dgm:spPr/>
      <dgm:t>
        <a:bodyPr/>
        <a:lstStyle/>
        <a:p>
          <a:endParaRPr lang="en-GB"/>
        </a:p>
      </dgm:t>
    </dgm:pt>
    <dgm:pt modelId="{D3F0D9E6-8934-4BEE-A23E-BC3F07920409}" type="sibTrans" cxnId="{89A89FFE-FDFC-4CD8-B4F6-F63B41E16C1B}">
      <dgm:prSet/>
      <dgm:spPr/>
      <dgm:t>
        <a:bodyPr/>
        <a:lstStyle/>
        <a:p>
          <a:endParaRPr lang="en-GB"/>
        </a:p>
      </dgm:t>
    </dgm:pt>
    <dgm:pt modelId="{7A43E0A6-7439-4D6B-AA6B-992CDD1F3B36}" type="pres">
      <dgm:prSet presAssocID="{70FDE755-1941-4C03-9D32-136F6FDED7D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4B28F05-CE99-4003-AC0A-60B775AEE6A3}" type="pres">
      <dgm:prSet presAssocID="{3301411C-647A-43A3-9F09-ACA0E01F9D54}" presName="compNode" presStyleCnt="0"/>
      <dgm:spPr/>
    </dgm:pt>
    <dgm:pt modelId="{AEA05244-FC32-4984-9597-6695B45CCD07}" type="pres">
      <dgm:prSet presAssocID="{3301411C-647A-43A3-9F09-ACA0E01F9D54}" presName="bgRect" presStyleLbl="bgShp" presStyleIdx="0" presStyleCnt="4"/>
      <dgm:spPr/>
    </dgm:pt>
    <dgm:pt modelId="{A6B38EE0-CF42-410C-A798-7F81AB628FEE}" type="pres">
      <dgm:prSet presAssocID="{3301411C-647A-43A3-9F09-ACA0E01F9D54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DE2B3B18-C2B0-4E4C-AE2B-0C8DB43F3E69}" type="pres">
      <dgm:prSet presAssocID="{3301411C-647A-43A3-9F09-ACA0E01F9D54}" presName="spaceRect" presStyleCnt="0"/>
      <dgm:spPr/>
    </dgm:pt>
    <dgm:pt modelId="{15723CDE-E570-4E7D-B566-1DB9A1037181}" type="pres">
      <dgm:prSet presAssocID="{3301411C-647A-43A3-9F09-ACA0E01F9D54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0B82DC83-D96A-4C9A-8EEA-E920AF8F1119}" type="pres">
      <dgm:prSet presAssocID="{4D27236A-3237-46D2-A191-2264EDAA901D}" presName="sibTrans" presStyleCnt="0"/>
      <dgm:spPr/>
    </dgm:pt>
    <dgm:pt modelId="{263EB0CA-4CC0-4E3A-88DC-208D1BA30AD2}" type="pres">
      <dgm:prSet presAssocID="{FF8EAF58-158D-4864-9A85-78EE2BD04230}" presName="compNode" presStyleCnt="0"/>
      <dgm:spPr/>
    </dgm:pt>
    <dgm:pt modelId="{E4B1591B-4A3C-4BEC-BB7F-71E98C7DBA49}" type="pres">
      <dgm:prSet presAssocID="{FF8EAF58-158D-4864-9A85-78EE2BD04230}" presName="bgRect" presStyleLbl="bgShp" presStyleIdx="1" presStyleCnt="4"/>
      <dgm:spPr/>
    </dgm:pt>
    <dgm:pt modelId="{E1BC53F0-892B-44C0-89A7-BC6FBA344067}" type="pres">
      <dgm:prSet presAssocID="{FF8EAF58-158D-4864-9A85-78EE2BD04230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71C734D3-FE5A-4AE3-96CB-D9E652515081}" type="pres">
      <dgm:prSet presAssocID="{FF8EAF58-158D-4864-9A85-78EE2BD04230}" presName="spaceRect" presStyleCnt="0"/>
      <dgm:spPr/>
    </dgm:pt>
    <dgm:pt modelId="{BE69FACA-C045-4C7C-A40C-36394AC51F79}" type="pres">
      <dgm:prSet presAssocID="{FF8EAF58-158D-4864-9A85-78EE2BD04230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BDE8049A-FF6B-415C-9BA1-8CE13CE3013A}" type="pres">
      <dgm:prSet presAssocID="{3478360B-5CD4-469F-9294-DE3744826020}" presName="sibTrans" presStyleCnt="0"/>
      <dgm:spPr/>
    </dgm:pt>
    <dgm:pt modelId="{562CB170-A6D2-4F0D-A4C2-D5FBA1802E18}" type="pres">
      <dgm:prSet presAssocID="{76B2442D-8B80-440A-949D-571B2DB6B13D}" presName="compNode" presStyleCnt="0"/>
      <dgm:spPr/>
    </dgm:pt>
    <dgm:pt modelId="{CD052620-200B-4BA9-BDB4-0E78D42F4CC8}" type="pres">
      <dgm:prSet presAssocID="{76B2442D-8B80-440A-949D-571B2DB6B13D}" presName="bgRect" presStyleLbl="bgShp" presStyleIdx="2" presStyleCnt="4"/>
      <dgm:spPr/>
    </dgm:pt>
    <dgm:pt modelId="{7CA9A965-F02E-431F-9AD9-67550FAC5356}" type="pres">
      <dgm:prSet presAssocID="{76B2442D-8B80-440A-949D-571B2DB6B13D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70272B26-CDAB-404B-AB32-BD1B512F22C6}" type="pres">
      <dgm:prSet presAssocID="{76B2442D-8B80-440A-949D-571B2DB6B13D}" presName="spaceRect" presStyleCnt="0"/>
      <dgm:spPr/>
    </dgm:pt>
    <dgm:pt modelId="{B90CD9B3-8D48-4F19-AF25-767FAEA4D9DD}" type="pres">
      <dgm:prSet presAssocID="{76B2442D-8B80-440A-949D-571B2DB6B13D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E6608551-7277-490B-95B9-CAF03D3C505C}" type="pres">
      <dgm:prSet presAssocID="{6680BEFE-1225-4563-B29C-35A1977CFB01}" presName="sibTrans" presStyleCnt="0"/>
      <dgm:spPr/>
    </dgm:pt>
    <dgm:pt modelId="{F9F4164A-6EC9-4505-9AEF-784101B0EE9A}" type="pres">
      <dgm:prSet presAssocID="{C64CC87C-E246-4FE1-9DCF-DFFAB1BD6F56}" presName="compNode" presStyleCnt="0"/>
      <dgm:spPr/>
    </dgm:pt>
    <dgm:pt modelId="{11542DF5-6D6C-41C8-BB9D-241C28F1A277}" type="pres">
      <dgm:prSet presAssocID="{C64CC87C-E246-4FE1-9DCF-DFFAB1BD6F56}" presName="bgRect" presStyleLbl="bgShp" presStyleIdx="3" presStyleCnt="4"/>
      <dgm:spPr/>
    </dgm:pt>
    <dgm:pt modelId="{AD73B205-8062-4614-95C2-6E026642DD13}" type="pres">
      <dgm:prSet presAssocID="{C64CC87C-E246-4FE1-9DCF-DFFAB1BD6F56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5191B5A9-18F0-4924-9F28-2C5A0A51118A}" type="pres">
      <dgm:prSet presAssocID="{C64CC87C-E246-4FE1-9DCF-DFFAB1BD6F56}" presName="spaceRect" presStyleCnt="0"/>
      <dgm:spPr/>
    </dgm:pt>
    <dgm:pt modelId="{5FA27E3C-E667-43DF-AA39-4B4260ADA375}" type="pres">
      <dgm:prSet presAssocID="{C64CC87C-E246-4FE1-9DCF-DFFAB1BD6F56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823D0221-DC38-46C3-9B14-70C453D34DB4}" srcId="{70FDE755-1941-4C03-9D32-136F6FDED7DC}" destId="{3301411C-647A-43A3-9F09-ACA0E01F9D54}" srcOrd="0" destOrd="0" parTransId="{A70FB8C9-C2BB-4F9A-B3C6-8C7B7875084A}" sibTransId="{4D27236A-3237-46D2-A191-2264EDAA901D}"/>
    <dgm:cxn modelId="{67C910C0-E5E8-46CA-BE92-C0A24B47B070}" srcId="{70FDE755-1941-4C03-9D32-136F6FDED7DC}" destId="{FF8EAF58-158D-4864-9A85-78EE2BD04230}" srcOrd="1" destOrd="0" parTransId="{D5FEF006-D0F0-4037-B324-C41E605EC4FD}" sibTransId="{3478360B-5CD4-469F-9294-DE3744826020}"/>
    <dgm:cxn modelId="{6CCC03A1-4655-445A-ADDE-7452B641A258}" srcId="{70FDE755-1941-4C03-9D32-136F6FDED7DC}" destId="{76B2442D-8B80-440A-949D-571B2DB6B13D}" srcOrd="2" destOrd="0" parTransId="{BDB9237D-C1FE-4455-8117-C023442336ED}" sibTransId="{6680BEFE-1225-4563-B29C-35A1977CFB01}"/>
    <dgm:cxn modelId="{02E4F129-A5F4-426E-9EE9-5D269D185CDF}" type="presOf" srcId="{70FDE755-1941-4C03-9D32-136F6FDED7DC}" destId="{7A43E0A6-7439-4D6B-AA6B-992CDD1F3B36}" srcOrd="0" destOrd="0" presId="urn:microsoft.com/office/officeart/2018/2/layout/IconVerticalSolidList"/>
    <dgm:cxn modelId="{89A89FFE-FDFC-4CD8-B4F6-F63B41E16C1B}" srcId="{70FDE755-1941-4C03-9D32-136F6FDED7DC}" destId="{C64CC87C-E246-4FE1-9DCF-DFFAB1BD6F56}" srcOrd="3" destOrd="0" parTransId="{4EB1BC05-AB98-4B74-8743-CE088164E41B}" sibTransId="{D3F0D9E6-8934-4BEE-A23E-BC3F07920409}"/>
    <dgm:cxn modelId="{71449713-CB1A-486B-AA83-9826B5BDFB60}" type="presOf" srcId="{C64CC87C-E246-4FE1-9DCF-DFFAB1BD6F56}" destId="{5FA27E3C-E667-43DF-AA39-4B4260ADA375}" srcOrd="0" destOrd="0" presId="urn:microsoft.com/office/officeart/2018/2/layout/IconVerticalSolidList"/>
    <dgm:cxn modelId="{AB161FAE-E431-4117-85EB-2B16807C5730}" type="presOf" srcId="{76B2442D-8B80-440A-949D-571B2DB6B13D}" destId="{B90CD9B3-8D48-4F19-AF25-767FAEA4D9DD}" srcOrd="0" destOrd="0" presId="urn:microsoft.com/office/officeart/2018/2/layout/IconVerticalSolidList"/>
    <dgm:cxn modelId="{B003C495-B7AF-4E9E-910E-03086C34D9E4}" type="presOf" srcId="{3301411C-647A-43A3-9F09-ACA0E01F9D54}" destId="{15723CDE-E570-4E7D-B566-1DB9A1037181}" srcOrd="0" destOrd="0" presId="urn:microsoft.com/office/officeart/2018/2/layout/IconVerticalSolidList"/>
    <dgm:cxn modelId="{E7CDDD06-81F8-4113-A803-625A9544A472}" type="presOf" srcId="{FF8EAF58-158D-4864-9A85-78EE2BD04230}" destId="{BE69FACA-C045-4C7C-A40C-36394AC51F79}" srcOrd="0" destOrd="0" presId="urn:microsoft.com/office/officeart/2018/2/layout/IconVerticalSolidList"/>
    <dgm:cxn modelId="{82347B6B-C7D4-4B1C-9EBA-E0CCF48BE25D}" type="presParOf" srcId="{7A43E0A6-7439-4D6B-AA6B-992CDD1F3B36}" destId="{14B28F05-CE99-4003-AC0A-60B775AEE6A3}" srcOrd="0" destOrd="0" presId="urn:microsoft.com/office/officeart/2018/2/layout/IconVerticalSolidList"/>
    <dgm:cxn modelId="{2413BECB-4F6D-4B17-8D56-64F7A6DD08C9}" type="presParOf" srcId="{14B28F05-CE99-4003-AC0A-60B775AEE6A3}" destId="{AEA05244-FC32-4984-9597-6695B45CCD07}" srcOrd="0" destOrd="0" presId="urn:microsoft.com/office/officeart/2018/2/layout/IconVerticalSolidList"/>
    <dgm:cxn modelId="{DA4BE088-BFAD-4E97-9B58-BB65B820B8AE}" type="presParOf" srcId="{14B28F05-CE99-4003-AC0A-60B775AEE6A3}" destId="{A6B38EE0-CF42-410C-A798-7F81AB628FEE}" srcOrd="1" destOrd="0" presId="urn:microsoft.com/office/officeart/2018/2/layout/IconVerticalSolidList"/>
    <dgm:cxn modelId="{A36865EA-CDF5-438A-B06C-E6D0C2677D69}" type="presParOf" srcId="{14B28F05-CE99-4003-AC0A-60B775AEE6A3}" destId="{DE2B3B18-C2B0-4E4C-AE2B-0C8DB43F3E69}" srcOrd="2" destOrd="0" presId="urn:microsoft.com/office/officeart/2018/2/layout/IconVerticalSolidList"/>
    <dgm:cxn modelId="{02504A9D-0D20-4399-A9A0-B2209C2CABE5}" type="presParOf" srcId="{14B28F05-CE99-4003-AC0A-60B775AEE6A3}" destId="{15723CDE-E570-4E7D-B566-1DB9A1037181}" srcOrd="3" destOrd="0" presId="urn:microsoft.com/office/officeart/2018/2/layout/IconVerticalSolidList"/>
    <dgm:cxn modelId="{4DB69050-BCD5-4E17-A1C3-4DA9D732B0F7}" type="presParOf" srcId="{7A43E0A6-7439-4D6B-AA6B-992CDD1F3B36}" destId="{0B82DC83-D96A-4C9A-8EEA-E920AF8F1119}" srcOrd="1" destOrd="0" presId="urn:microsoft.com/office/officeart/2018/2/layout/IconVerticalSolidList"/>
    <dgm:cxn modelId="{5CB63AC1-451B-445E-95A1-3E3714FDA7C1}" type="presParOf" srcId="{7A43E0A6-7439-4D6B-AA6B-992CDD1F3B36}" destId="{263EB0CA-4CC0-4E3A-88DC-208D1BA30AD2}" srcOrd="2" destOrd="0" presId="urn:microsoft.com/office/officeart/2018/2/layout/IconVerticalSolidList"/>
    <dgm:cxn modelId="{0D891FE5-C5E3-4EBC-90F6-592C2D41B981}" type="presParOf" srcId="{263EB0CA-4CC0-4E3A-88DC-208D1BA30AD2}" destId="{E4B1591B-4A3C-4BEC-BB7F-71E98C7DBA49}" srcOrd="0" destOrd="0" presId="urn:microsoft.com/office/officeart/2018/2/layout/IconVerticalSolidList"/>
    <dgm:cxn modelId="{9F9041FF-BC62-4428-BE6C-F45AC8F8E357}" type="presParOf" srcId="{263EB0CA-4CC0-4E3A-88DC-208D1BA30AD2}" destId="{E1BC53F0-892B-44C0-89A7-BC6FBA344067}" srcOrd="1" destOrd="0" presId="urn:microsoft.com/office/officeart/2018/2/layout/IconVerticalSolidList"/>
    <dgm:cxn modelId="{57FC81B8-CE9E-4065-888C-6EC58D9FF0F7}" type="presParOf" srcId="{263EB0CA-4CC0-4E3A-88DC-208D1BA30AD2}" destId="{71C734D3-FE5A-4AE3-96CB-D9E652515081}" srcOrd="2" destOrd="0" presId="urn:microsoft.com/office/officeart/2018/2/layout/IconVerticalSolidList"/>
    <dgm:cxn modelId="{9EE775F5-E021-4461-9EA1-3818C2CA78A8}" type="presParOf" srcId="{263EB0CA-4CC0-4E3A-88DC-208D1BA30AD2}" destId="{BE69FACA-C045-4C7C-A40C-36394AC51F79}" srcOrd="3" destOrd="0" presId="urn:microsoft.com/office/officeart/2018/2/layout/IconVerticalSolidList"/>
    <dgm:cxn modelId="{59BB6B15-34E5-4756-A159-353AE7CDF157}" type="presParOf" srcId="{7A43E0A6-7439-4D6B-AA6B-992CDD1F3B36}" destId="{BDE8049A-FF6B-415C-9BA1-8CE13CE3013A}" srcOrd="3" destOrd="0" presId="urn:microsoft.com/office/officeart/2018/2/layout/IconVerticalSolidList"/>
    <dgm:cxn modelId="{106ABDF3-8521-4D70-A2A8-864B804D178F}" type="presParOf" srcId="{7A43E0A6-7439-4D6B-AA6B-992CDD1F3B36}" destId="{562CB170-A6D2-4F0D-A4C2-D5FBA1802E18}" srcOrd="4" destOrd="0" presId="urn:microsoft.com/office/officeart/2018/2/layout/IconVerticalSolidList"/>
    <dgm:cxn modelId="{75ACA217-F7E0-4D6F-9652-25DDCA1ACE03}" type="presParOf" srcId="{562CB170-A6D2-4F0D-A4C2-D5FBA1802E18}" destId="{CD052620-200B-4BA9-BDB4-0E78D42F4CC8}" srcOrd="0" destOrd="0" presId="urn:microsoft.com/office/officeart/2018/2/layout/IconVerticalSolidList"/>
    <dgm:cxn modelId="{5B16CDC9-0075-4472-984A-3CAAF76B3663}" type="presParOf" srcId="{562CB170-A6D2-4F0D-A4C2-D5FBA1802E18}" destId="{7CA9A965-F02E-431F-9AD9-67550FAC5356}" srcOrd="1" destOrd="0" presId="urn:microsoft.com/office/officeart/2018/2/layout/IconVerticalSolidList"/>
    <dgm:cxn modelId="{7E12E15B-22F3-44CF-A841-AE3F30CFB794}" type="presParOf" srcId="{562CB170-A6D2-4F0D-A4C2-D5FBA1802E18}" destId="{70272B26-CDAB-404B-AB32-BD1B512F22C6}" srcOrd="2" destOrd="0" presId="urn:microsoft.com/office/officeart/2018/2/layout/IconVerticalSolidList"/>
    <dgm:cxn modelId="{6E86DFC5-8455-44A9-9AB7-EBAB76F40FDE}" type="presParOf" srcId="{562CB170-A6D2-4F0D-A4C2-D5FBA1802E18}" destId="{B90CD9B3-8D48-4F19-AF25-767FAEA4D9DD}" srcOrd="3" destOrd="0" presId="urn:microsoft.com/office/officeart/2018/2/layout/IconVerticalSolidList"/>
    <dgm:cxn modelId="{BDDECD2F-C081-4465-B25D-2A3D12100C60}" type="presParOf" srcId="{7A43E0A6-7439-4D6B-AA6B-992CDD1F3B36}" destId="{E6608551-7277-490B-95B9-CAF03D3C505C}" srcOrd="5" destOrd="0" presId="urn:microsoft.com/office/officeart/2018/2/layout/IconVerticalSolidList"/>
    <dgm:cxn modelId="{F046B7B9-64B8-4075-9A61-42EC58DB706D}" type="presParOf" srcId="{7A43E0A6-7439-4D6B-AA6B-992CDD1F3B36}" destId="{F9F4164A-6EC9-4505-9AEF-784101B0EE9A}" srcOrd="6" destOrd="0" presId="urn:microsoft.com/office/officeart/2018/2/layout/IconVerticalSolidList"/>
    <dgm:cxn modelId="{6A1CBFE1-54B3-4B7D-9792-22F481F4E2BD}" type="presParOf" srcId="{F9F4164A-6EC9-4505-9AEF-784101B0EE9A}" destId="{11542DF5-6D6C-41C8-BB9D-241C28F1A277}" srcOrd="0" destOrd="0" presId="urn:microsoft.com/office/officeart/2018/2/layout/IconVerticalSolidList"/>
    <dgm:cxn modelId="{F2F1F891-F6DF-4DE7-95E4-FE980F8B5F3C}" type="presParOf" srcId="{F9F4164A-6EC9-4505-9AEF-784101B0EE9A}" destId="{AD73B205-8062-4614-95C2-6E026642DD13}" srcOrd="1" destOrd="0" presId="urn:microsoft.com/office/officeart/2018/2/layout/IconVerticalSolidList"/>
    <dgm:cxn modelId="{D934525D-5CDA-499B-B76C-B39C069BF4FD}" type="presParOf" srcId="{F9F4164A-6EC9-4505-9AEF-784101B0EE9A}" destId="{5191B5A9-18F0-4924-9F28-2C5A0A51118A}" srcOrd="2" destOrd="0" presId="urn:microsoft.com/office/officeart/2018/2/layout/IconVerticalSolidList"/>
    <dgm:cxn modelId="{89EF1395-7ADF-4760-8921-1097BF18553C}" type="presParOf" srcId="{F9F4164A-6EC9-4505-9AEF-784101B0EE9A}" destId="{5FA27E3C-E667-43DF-AA39-4B4260ADA3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88C58A9-D1E4-4A7D-8436-88AF105D5E3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359C2BD-0D51-4852-A1BB-3E57F3A62854}">
      <dgm:prSet custT="1"/>
      <dgm:spPr/>
      <dgm:t>
        <a:bodyPr/>
        <a:lstStyle/>
        <a:p>
          <a:r>
            <a:rPr lang="en-GB" sz="3200" b="1" dirty="0"/>
            <a:t>Diarrhoea</a:t>
          </a:r>
          <a:r>
            <a:rPr lang="en-GB" sz="2300" dirty="0"/>
            <a:t> is defined as the passage of three or more loose or liquid stools in a 24-h period (or more frequent passage than is normal for the individual). </a:t>
          </a:r>
          <a:r>
            <a:rPr lang="en-GB" sz="2300" i="1" u="sng" dirty="0"/>
            <a:t>However, it is the consistency of the stools rather than the number that is.</a:t>
          </a:r>
          <a:endParaRPr lang="en-US" sz="2300" dirty="0"/>
        </a:p>
      </dgm:t>
    </dgm:pt>
    <dgm:pt modelId="{299748EC-5783-4A17-9781-A2198B5DEDF3}" type="parTrans" cxnId="{617CB888-A9A0-446C-8943-32A6C59BEE43}">
      <dgm:prSet/>
      <dgm:spPr/>
      <dgm:t>
        <a:bodyPr/>
        <a:lstStyle/>
        <a:p>
          <a:endParaRPr lang="en-US"/>
        </a:p>
      </dgm:t>
    </dgm:pt>
    <dgm:pt modelId="{DE2883DA-2C89-4D83-9B63-77090EB09B02}" type="sibTrans" cxnId="{617CB888-A9A0-446C-8943-32A6C59BEE43}">
      <dgm:prSet/>
      <dgm:spPr/>
      <dgm:t>
        <a:bodyPr/>
        <a:lstStyle/>
        <a:p>
          <a:endParaRPr lang="en-US"/>
        </a:p>
      </dgm:t>
    </dgm:pt>
    <dgm:pt modelId="{FCA7C4E2-C583-41D5-B6FE-AA0C70D04F07}">
      <dgm:prSet custT="1"/>
      <dgm:spPr/>
      <dgm:t>
        <a:bodyPr/>
        <a:lstStyle/>
        <a:p>
          <a:r>
            <a:rPr lang="en-GB" sz="2000" b="1" dirty="0"/>
            <a:t>Diarrhoea is usually a symptom of an infection in the intestinal tract.</a:t>
          </a:r>
        </a:p>
        <a:p>
          <a:r>
            <a:rPr lang="en-GB" sz="2000" b="1" i="0" dirty="0">
              <a:solidFill>
                <a:srgbClr val="FF0000"/>
              </a:solidFill>
            </a:rPr>
            <a:t>Viruses</a:t>
          </a:r>
          <a:r>
            <a:rPr lang="en-GB" sz="2000" b="1" i="0" dirty="0"/>
            <a:t> are the most common cause of a child's diarrhoea in the first 5 years of life.</a:t>
          </a:r>
        </a:p>
        <a:p>
          <a:r>
            <a:rPr lang="en-GB" sz="2000" b="1" i="0" dirty="0">
              <a:solidFill>
                <a:srgbClr val="FF0000"/>
              </a:solidFill>
            </a:rPr>
            <a:t>Most common virus is rotaviruses. </a:t>
          </a:r>
          <a:endParaRPr lang="en-GB" sz="2000" b="1" i="0" dirty="0"/>
        </a:p>
        <a:p>
          <a:r>
            <a:rPr lang="en-GB" sz="2000" b="1" i="0" dirty="0"/>
            <a:t>Others: noroviruses and adenoviruses.</a:t>
          </a:r>
        </a:p>
        <a:p>
          <a:r>
            <a:rPr lang="en-GB" sz="2000" b="1" i="0" dirty="0">
              <a:solidFill>
                <a:srgbClr val="FF0000"/>
              </a:solidFill>
            </a:rPr>
            <a:t>Bacterial pathogen: </a:t>
          </a:r>
          <a:r>
            <a:rPr lang="en-GB" sz="2000" b="1" i="0" dirty="0"/>
            <a:t>Campylobacter </a:t>
          </a:r>
          <a:r>
            <a:rPr lang="en-GB" sz="2000" b="1" i="0" dirty="0" err="1"/>
            <a:t>jejuni</a:t>
          </a:r>
          <a:r>
            <a:rPr lang="en-GB" sz="2000" b="1" i="0" dirty="0"/>
            <a:t>, yersinia, salmonella, shigella, pathogenic E. coli, or clostridium difficile). </a:t>
          </a:r>
        </a:p>
        <a:p>
          <a:r>
            <a:rPr lang="en-GB" sz="2000" b="1" i="0" dirty="0">
              <a:solidFill>
                <a:srgbClr val="FF0000"/>
              </a:solidFill>
            </a:rPr>
            <a:t>Parasites</a:t>
          </a:r>
          <a:r>
            <a:rPr lang="en-GB" sz="2000" b="1" i="0" dirty="0"/>
            <a:t> are the cause in fewer than 5% (lamblia, </a:t>
          </a:r>
          <a:r>
            <a:rPr lang="en-GB" sz="2000" b="1" i="0" dirty="0" err="1"/>
            <a:t>cryptosporidia</a:t>
          </a:r>
          <a:r>
            <a:rPr lang="en-GB" sz="2000" b="1" i="0" dirty="0"/>
            <a:t>, Entamoeba histolytica, and others).</a:t>
          </a:r>
          <a:endParaRPr lang="en-GB" sz="2000" b="1" dirty="0"/>
        </a:p>
      </dgm:t>
    </dgm:pt>
    <dgm:pt modelId="{4360EB56-7FDB-4ECA-A647-E3075A45D211}" type="parTrans" cxnId="{BA4D1F21-6E1B-4FCF-9032-58FD05403365}">
      <dgm:prSet/>
      <dgm:spPr/>
      <dgm:t>
        <a:bodyPr/>
        <a:lstStyle/>
        <a:p>
          <a:endParaRPr lang="en-US"/>
        </a:p>
      </dgm:t>
    </dgm:pt>
    <dgm:pt modelId="{6429E72F-B758-408A-94A2-1FEBBA501562}" type="sibTrans" cxnId="{BA4D1F21-6E1B-4FCF-9032-58FD05403365}">
      <dgm:prSet/>
      <dgm:spPr/>
      <dgm:t>
        <a:bodyPr/>
        <a:lstStyle/>
        <a:p>
          <a:endParaRPr lang="en-US"/>
        </a:p>
      </dgm:t>
    </dgm:pt>
    <dgm:pt modelId="{B5268BD1-AC73-4478-A455-B5B5DDC7D655}" type="pres">
      <dgm:prSet presAssocID="{D88C58A9-D1E4-4A7D-8436-88AF105D5E3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8C371855-BB7D-4ABE-B777-3C697755CDAA}" type="pres">
      <dgm:prSet presAssocID="{7359C2BD-0D51-4852-A1BB-3E57F3A62854}" presName="thickLine" presStyleLbl="alignNode1" presStyleIdx="0" presStyleCnt="2"/>
      <dgm:spPr/>
    </dgm:pt>
    <dgm:pt modelId="{7C45ECA4-695A-4866-BE94-72F833BEB30C}" type="pres">
      <dgm:prSet presAssocID="{7359C2BD-0D51-4852-A1BB-3E57F3A62854}" presName="horz1" presStyleCnt="0"/>
      <dgm:spPr/>
    </dgm:pt>
    <dgm:pt modelId="{73403527-9B5D-44C5-9731-107BB5FA70F6}" type="pres">
      <dgm:prSet presAssocID="{7359C2BD-0D51-4852-A1BB-3E57F3A62854}" presName="tx1" presStyleLbl="revTx" presStyleIdx="0" presStyleCnt="2" custScaleY="55162"/>
      <dgm:spPr/>
      <dgm:t>
        <a:bodyPr/>
        <a:lstStyle/>
        <a:p>
          <a:endParaRPr lang="en-GB"/>
        </a:p>
      </dgm:t>
    </dgm:pt>
    <dgm:pt modelId="{AAA8F3B3-1CFC-487A-BA89-45682B499001}" type="pres">
      <dgm:prSet presAssocID="{7359C2BD-0D51-4852-A1BB-3E57F3A62854}" presName="vert1" presStyleCnt="0"/>
      <dgm:spPr/>
    </dgm:pt>
    <dgm:pt modelId="{42FC2988-C684-4460-9741-120C7A8683E2}" type="pres">
      <dgm:prSet presAssocID="{FCA7C4E2-C583-41D5-B6FE-AA0C70D04F07}" presName="thickLine" presStyleLbl="alignNode1" presStyleIdx="1" presStyleCnt="2"/>
      <dgm:spPr/>
    </dgm:pt>
    <dgm:pt modelId="{86B2AE57-5D90-4E47-8162-1C03A8F7D005}" type="pres">
      <dgm:prSet presAssocID="{FCA7C4E2-C583-41D5-B6FE-AA0C70D04F07}" presName="horz1" presStyleCnt="0"/>
      <dgm:spPr/>
    </dgm:pt>
    <dgm:pt modelId="{338D6432-448C-4ED7-827F-41B925151492}" type="pres">
      <dgm:prSet presAssocID="{FCA7C4E2-C583-41D5-B6FE-AA0C70D04F07}" presName="tx1" presStyleLbl="revTx" presStyleIdx="1" presStyleCnt="2" custScaleY="103598" custLinFactNeighborX="2964" custLinFactNeighborY="11673"/>
      <dgm:spPr/>
      <dgm:t>
        <a:bodyPr/>
        <a:lstStyle/>
        <a:p>
          <a:endParaRPr lang="en-GB"/>
        </a:p>
      </dgm:t>
    </dgm:pt>
    <dgm:pt modelId="{FEC081B4-E32A-45FD-BB62-1FA370EEFDFD}" type="pres">
      <dgm:prSet presAssocID="{FCA7C4E2-C583-41D5-B6FE-AA0C70D04F07}" presName="vert1" presStyleCnt="0"/>
      <dgm:spPr/>
    </dgm:pt>
  </dgm:ptLst>
  <dgm:cxnLst>
    <dgm:cxn modelId="{54E28D55-42EB-4BA8-B5B7-5E642012FD79}" type="presOf" srcId="{D88C58A9-D1E4-4A7D-8436-88AF105D5E3F}" destId="{B5268BD1-AC73-4478-A455-B5B5DDC7D655}" srcOrd="0" destOrd="0" presId="urn:microsoft.com/office/officeart/2008/layout/LinedList"/>
    <dgm:cxn modelId="{BA4D1F21-6E1B-4FCF-9032-58FD05403365}" srcId="{D88C58A9-D1E4-4A7D-8436-88AF105D5E3F}" destId="{FCA7C4E2-C583-41D5-B6FE-AA0C70D04F07}" srcOrd="1" destOrd="0" parTransId="{4360EB56-7FDB-4ECA-A647-E3075A45D211}" sibTransId="{6429E72F-B758-408A-94A2-1FEBBA501562}"/>
    <dgm:cxn modelId="{FB5ACD3D-F678-432F-B594-33A4449D95AF}" type="presOf" srcId="{FCA7C4E2-C583-41D5-B6FE-AA0C70D04F07}" destId="{338D6432-448C-4ED7-827F-41B925151492}" srcOrd="0" destOrd="0" presId="urn:microsoft.com/office/officeart/2008/layout/LinedList"/>
    <dgm:cxn modelId="{7376E96F-6CA7-4B26-A857-0AA7FA92223B}" type="presOf" srcId="{7359C2BD-0D51-4852-A1BB-3E57F3A62854}" destId="{73403527-9B5D-44C5-9731-107BB5FA70F6}" srcOrd="0" destOrd="0" presId="urn:microsoft.com/office/officeart/2008/layout/LinedList"/>
    <dgm:cxn modelId="{617CB888-A9A0-446C-8943-32A6C59BEE43}" srcId="{D88C58A9-D1E4-4A7D-8436-88AF105D5E3F}" destId="{7359C2BD-0D51-4852-A1BB-3E57F3A62854}" srcOrd="0" destOrd="0" parTransId="{299748EC-5783-4A17-9781-A2198B5DEDF3}" sibTransId="{DE2883DA-2C89-4D83-9B63-77090EB09B02}"/>
    <dgm:cxn modelId="{26A90EC6-3D77-42B4-8568-23327F026515}" type="presParOf" srcId="{B5268BD1-AC73-4478-A455-B5B5DDC7D655}" destId="{8C371855-BB7D-4ABE-B777-3C697755CDAA}" srcOrd="0" destOrd="0" presId="urn:microsoft.com/office/officeart/2008/layout/LinedList"/>
    <dgm:cxn modelId="{F30815CF-DB53-40D9-B94E-B63DD989A04B}" type="presParOf" srcId="{B5268BD1-AC73-4478-A455-B5B5DDC7D655}" destId="{7C45ECA4-695A-4866-BE94-72F833BEB30C}" srcOrd="1" destOrd="0" presId="urn:microsoft.com/office/officeart/2008/layout/LinedList"/>
    <dgm:cxn modelId="{A1F098A3-6BBE-437C-BFB9-B96FF7CF7B36}" type="presParOf" srcId="{7C45ECA4-695A-4866-BE94-72F833BEB30C}" destId="{73403527-9B5D-44C5-9731-107BB5FA70F6}" srcOrd="0" destOrd="0" presId="urn:microsoft.com/office/officeart/2008/layout/LinedList"/>
    <dgm:cxn modelId="{BC9BFD4D-5C62-4182-810F-B997650E9EB3}" type="presParOf" srcId="{7C45ECA4-695A-4866-BE94-72F833BEB30C}" destId="{AAA8F3B3-1CFC-487A-BA89-45682B499001}" srcOrd="1" destOrd="0" presId="urn:microsoft.com/office/officeart/2008/layout/LinedList"/>
    <dgm:cxn modelId="{C8AC5590-8DCD-4350-83FE-811A640FDD6B}" type="presParOf" srcId="{B5268BD1-AC73-4478-A455-B5B5DDC7D655}" destId="{42FC2988-C684-4460-9741-120C7A8683E2}" srcOrd="2" destOrd="0" presId="urn:microsoft.com/office/officeart/2008/layout/LinedList"/>
    <dgm:cxn modelId="{C06E6674-35AC-4ABD-8FA1-3FE82E4148AE}" type="presParOf" srcId="{B5268BD1-AC73-4478-A455-B5B5DDC7D655}" destId="{86B2AE57-5D90-4E47-8162-1C03A8F7D005}" srcOrd="3" destOrd="0" presId="urn:microsoft.com/office/officeart/2008/layout/LinedList"/>
    <dgm:cxn modelId="{3C3B14FD-127C-42C1-B800-19DFCA38ADC8}" type="presParOf" srcId="{86B2AE57-5D90-4E47-8162-1C03A8F7D005}" destId="{338D6432-448C-4ED7-827F-41B925151492}" srcOrd="0" destOrd="0" presId="urn:microsoft.com/office/officeart/2008/layout/LinedList"/>
    <dgm:cxn modelId="{C53090B8-97F1-4540-929D-83CB14F87AD2}" type="presParOf" srcId="{86B2AE57-5D90-4E47-8162-1C03A8F7D005}" destId="{FEC081B4-E32A-45FD-BB62-1FA370EEFDF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3F88F27-D4CE-4930-8FFB-F647A88EA74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556B31-7D7A-40A4-BB77-0B82FEBE632B}">
      <dgm:prSet/>
      <dgm:spPr/>
      <dgm:t>
        <a:bodyPr/>
        <a:lstStyle/>
        <a:p>
          <a:r>
            <a:rPr lang="en-GB" dirty="0"/>
            <a:t>Diarrhoeal disease is the second leading cause of death in children under five years old.</a:t>
          </a:r>
        </a:p>
      </dgm:t>
    </dgm:pt>
    <dgm:pt modelId="{C111EDEF-918E-41EB-87B2-DF80BEB511A1}" type="parTrans" cxnId="{A84B1B02-6CFD-47D2-B168-EDC4B9F2757D}">
      <dgm:prSet/>
      <dgm:spPr/>
      <dgm:t>
        <a:bodyPr/>
        <a:lstStyle/>
        <a:p>
          <a:endParaRPr lang="en-US"/>
        </a:p>
      </dgm:t>
    </dgm:pt>
    <dgm:pt modelId="{E2A77E56-E86E-4410-B39E-0B91C4CE8590}" type="sibTrans" cxnId="{A84B1B02-6CFD-47D2-B168-EDC4B9F2757D}">
      <dgm:prSet/>
      <dgm:spPr/>
      <dgm:t>
        <a:bodyPr/>
        <a:lstStyle/>
        <a:p>
          <a:endParaRPr lang="en-US"/>
        </a:p>
      </dgm:t>
    </dgm:pt>
    <dgm:pt modelId="{DA0FC32F-CAB7-4D56-8419-8E629C9D1370}">
      <dgm:prSet/>
      <dgm:spPr/>
      <dgm:t>
        <a:bodyPr/>
        <a:lstStyle/>
        <a:p>
          <a:r>
            <a:rPr lang="en-GB"/>
            <a:t>In low-income countries, children under three years old experience </a:t>
          </a:r>
          <a:r>
            <a:rPr lang="en-GB" b="1"/>
            <a:t>on average three episodes of diarrhoea every year. </a:t>
          </a:r>
          <a:endParaRPr lang="en-US"/>
        </a:p>
      </dgm:t>
    </dgm:pt>
    <dgm:pt modelId="{7A4FB95F-F467-464E-9C6B-D75B77EB5968}" type="parTrans" cxnId="{C60398D5-9804-4F78-8583-ECA54FF228F3}">
      <dgm:prSet/>
      <dgm:spPr/>
      <dgm:t>
        <a:bodyPr/>
        <a:lstStyle/>
        <a:p>
          <a:endParaRPr lang="en-US"/>
        </a:p>
      </dgm:t>
    </dgm:pt>
    <dgm:pt modelId="{DA5D79A8-4E0B-4063-A92A-A293CD049CB3}" type="sibTrans" cxnId="{C60398D5-9804-4F78-8583-ECA54FF228F3}">
      <dgm:prSet/>
      <dgm:spPr/>
      <dgm:t>
        <a:bodyPr/>
        <a:lstStyle/>
        <a:p>
          <a:endParaRPr lang="en-US"/>
        </a:p>
      </dgm:t>
    </dgm:pt>
    <dgm:pt modelId="{01E930D2-DB7F-43CE-ADC1-1BEF53ADC97A}">
      <dgm:prSet/>
      <dgm:spPr/>
      <dgm:t>
        <a:bodyPr/>
        <a:lstStyle/>
        <a:p>
          <a:r>
            <a:rPr lang="en-GB"/>
            <a:t>Each episode deprives the child of the nutrition necessary for growth. As a result, diarrhoea is a major cause of malnutrition, and malnourished children are more likely to fall ill from diarrhoea.</a:t>
          </a:r>
          <a:endParaRPr lang="en-US"/>
        </a:p>
      </dgm:t>
    </dgm:pt>
    <dgm:pt modelId="{B5729DF1-F946-448C-9AA6-67D4510B1C1A}" type="parTrans" cxnId="{245C2F42-73FB-49A7-8CC5-E61733E6968D}">
      <dgm:prSet/>
      <dgm:spPr/>
      <dgm:t>
        <a:bodyPr/>
        <a:lstStyle/>
        <a:p>
          <a:endParaRPr lang="en-US"/>
        </a:p>
      </dgm:t>
    </dgm:pt>
    <dgm:pt modelId="{6C4462A2-8837-4A4A-9D69-00E2DB957EBD}" type="sibTrans" cxnId="{245C2F42-73FB-49A7-8CC5-E61733E6968D}">
      <dgm:prSet/>
      <dgm:spPr/>
      <dgm:t>
        <a:bodyPr/>
        <a:lstStyle/>
        <a:p>
          <a:endParaRPr lang="en-US"/>
        </a:p>
      </dgm:t>
    </dgm:pt>
    <dgm:pt modelId="{908D3950-6FC8-4A4F-93F0-5042D5C1BDA9}" type="pres">
      <dgm:prSet presAssocID="{33F88F27-D4CE-4930-8FFB-F647A88EA74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B8D9B3C5-47CF-4846-AFB4-A416F55B6BFF}" type="pres">
      <dgm:prSet presAssocID="{CC556B31-7D7A-40A4-BB77-0B82FEBE632B}" presName="thickLine" presStyleLbl="alignNode1" presStyleIdx="0" presStyleCnt="3"/>
      <dgm:spPr/>
    </dgm:pt>
    <dgm:pt modelId="{2970577D-80EC-455C-B52F-21F1E58A81AB}" type="pres">
      <dgm:prSet presAssocID="{CC556B31-7D7A-40A4-BB77-0B82FEBE632B}" presName="horz1" presStyleCnt="0"/>
      <dgm:spPr/>
    </dgm:pt>
    <dgm:pt modelId="{484F4A54-1079-4488-AA6D-C30DAA7AA7EF}" type="pres">
      <dgm:prSet presAssocID="{CC556B31-7D7A-40A4-BB77-0B82FEBE632B}" presName="tx1" presStyleLbl="revTx" presStyleIdx="0" presStyleCnt="3"/>
      <dgm:spPr/>
      <dgm:t>
        <a:bodyPr/>
        <a:lstStyle/>
        <a:p>
          <a:endParaRPr lang="en-GB"/>
        </a:p>
      </dgm:t>
    </dgm:pt>
    <dgm:pt modelId="{492F017C-149D-4CE8-83BE-54983D6E31D4}" type="pres">
      <dgm:prSet presAssocID="{CC556B31-7D7A-40A4-BB77-0B82FEBE632B}" presName="vert1" presStyleCnt="0"/>
      <dgm:spPr/>
    </dgm:pt>
    <dgm:pt modelId="{9E012D09-6D14-48CD-988F-59BD89C98604}" type="pres">
      <dgm:prSet presAssocID="{DA0FC32F-CAB7-4D56-8419-8E629C9D1370}" presName="thickLine" presStyleLbl="alignNode1" presStyleIdx="1" presStyleCnt="3"/>
      <dgm:spPr/>
    </dgm:pt>
    <dgm:pt modelId="{919801F5-B224-4FFF-A43D-9A8DB3EEC43F}" type="pres">
      <dgm:prSet presAssocID="{DA0FC32F-CAB7-4D56-8419-8E629C9D1370}" presName="horz1" presStyleCnt="0"/>
      <dgm:spPr/>
    </dgm:pt>
    <dgm:pt modelId="{7ABD83F9-09DB-4C3B-8B97-E6FD6CCE8027}" type="pres">
      <dgm:prSet presAssocID="{DA0FC32F-CAB7-4D56-8419-8E629C9D1370}" presName="tx1" presStyleLbl="revTx" presStyleIdx="1" presStyleCnt="3"/>
      <dgm:spPr/>
      <dgm:t>
        <a:bodyPr/>
        <a:lstStyle/>
        <a:p>
          <a:endParaRPr lang="en-GB"/>
        </a:p>
      </dgm:t>
    </dgm:pt>
    <dgm:pt modelId="{3D728E96-D0BA-43FF-A54F-9C3D62FE34CE}" type="pres">
      <dgm:prSet presAssocID="{DA0FC32F-CAB7-4D56-8419-8E629C9D1370}" presName="vert1" presStyleCnt="0"/>
      <dgm:spPr/>
    </dgm:pt>
    <dgm:pt modelId="{1FF7642F-3BD9-4CC1-B1CA-891842843DAE}" type="pres">
      <dgm:prSet presAssocID="{01E930D2-DB7F-43CE-ADC1-1BEF53ADC97A}" presName="thickLine" presStyleLbl="alignNode1" presStyleIdx="2" presStyleCnt="3"/>
      <dgm:spPr/>
    </dgm:pt>
    <dgm:pt modelId="{6753D0F7-BA41-43A8-AD94-D760E665BF8E}" type="pres">
      <dgm:prSet presAssocID="{01E930D2-DB7F-43CE-ADC1-1BEF53ADC97A}" presName="horz1" presStyleCnt="0"/>
      <dgm:spPr/>
    </dgm:pt>
    <dgm:pt modelId="{5A03179B-61C0-4188-8AAE-A258CB553B1F}" type="pres">
      <dgm:prSet presAssocID="{01E930D2-DB7F-43CE-ADC1-1BEF53ADC97A}" presName="tx1" presStyleLbl="revTx" presStyleIdx="2" presStyleCnt="3"/>
      <dgm:spPr/>
      <dgm:t>
        <a:bodyPr/>
        <a:lstStyle/>
        <a:p>
          <a:endParaRPr lang="en-GB"/>
        </a:p>
      </dgm:t>
    </dgm:pt>
    <dgm:pt modelId="{5F0D3E59-98CA-45C8-97C8-7348B7FDE56E}" type="pres">
      <dgm:prSet presAssocID="{01E930D2-DB7F-43CE-ADC1-1BEF53ADC97A}" presName="vert1" presStyleCnt="0"/>
      <dgm:spPr/>
    </dgm:pt>
  </dgm:ptLst>
  <dgm:cxnLst>
    <dgm:cxn modelId="{DE060E7D-CB24-405A-8FB8-31E2F1F15891}" type="presOf" srcId="{01E930D2-DB7F-43CE-ADC1-1BEF53ADC97A}" destId="{5A03179B-61C0-4188-8AAE-A258CB553B1F}" srcOrd="0" destOrd="0" presId="urn:microsoft.com/office/officeart/2008/layout/LinedList"/>
    <dgm:cxn modelId="{31301895-BE9F-404A-AF9C-33E855605FAC}" type="presOf" srcId="{DA0FC32F-CAB7-4D56-8419-8E629C9D1370}" destId="{7ABD83F9-09DB-4C3B-8B97-E6FD6CCE8027}" srcOrd="0" destOrd="0" presId="urn:microsoft.com/office/officeart/2008/layout/LinedList"/>
    <dgm:cxn modelId="{C60398D5-9804-4F78-8583-ECA54FF228F3}" srcId="{33F88F27-D4CE-4930-8FFB-F647A88EA748}" destId="{DA0FC32F-CAB7-4D56-8419-8E629C9D1370}" srcOrd="1" destOrd="0" parTransId="{7A4FB95F-F467-464E-9C6B-D75B77EB5968}" sibTransId="{DA5D79A8-4E0B-4063-A92A-A293CD049CB3}"/>
    <dgm:cxn modelId="{245C2F42-73FB-49A7-8CC5-E61733E6968D}" srcId="{33F88F27-D4CE-4930-8FFB-F647A88EA748}" destId="{01E930D2-DB7F-43CE-ADC1-1BEF53ADC97A}" srcOrd="2" destOrd="0" parTransId="{B5729DF1-F946-448C-9AA6-67D4510B1C1A}" sibTransId="{6C4462A2-8837-4A4A-9D69-00E2DB957EBD}"/>
    <dgm:cxn modelId="{8971F074-99F9-4DFC-8441-4425E6918432}" type="presOf" srcId="{33F88F27-D4CE-4930-8FFB-F647A88EA748}" destId="{908D3950-6FC8-4A4F-93F0-5042D5C1BDA9}" srcOrd="0" destOrd="0" presId="urn:microsoft.com/office/officeart/2008/layout/LinedList"/>
    <dgm:cxn modelId="{12CA12D2-E2B5-4B48-BC21-E3E1484F7189}" type="presOf" srcId="{CC556B31-7D7A-40A4-BB77-0B82FEBE632B}" destId="{484F4A54-1079-4488-AA6D-C30DAA7AA7EF}" srcOrd="0" destOrd="0" presId="urn:microsoft.com/office/officeart/2008/layout/LinedList"/>
    <dgm:cxn modelId="{A84B1B02-6CFD-47D2-B168-EDC4B9F2757D}" srcId="{33F88F27-D4CE-4930-8FFB-F647A88EA748}" destId="{CC556B31-7D7A-40A4-BB77-0B82FEBE632B}" srcOrd="0" destOrd="0" parTransId="{C111EDEF-918E-41EB-87B2-DF80BEB511A1}" sibTransId="{E2A77E56-E86E-4410-B39E-0B91C4CE8590}"/>
    <dgm:cxn modelId="{38CA80C8-2C0C-4F31-9881-7BDCFB05AC03}" type="presParOf" srcId="{908D3950-6FC8-4A4F-93F0-5042D5C1BDA9}" destId="{B8D9B3C5-47CF-4846-AFB4-A416F55B6BFF}" srcOrd="0" destOrd="0" presId="urn:microsoft.com/office/officeart/2008/layout/LinedList"/>
    <dgm:cxn modelId="{C46D4FAC-6351-4282-9E3B-008F72E4ABC6}" type="presParOf" srcId="{908D3950-6FC8-4A4F-93F0-5042D5C1BDA9}" destId="{2970577D-80EC-455C-B52F-21F1E58A81AB}" srcOrd="1" destOrd="0" presId="urn:microsoft.com/office/officeart/2008/layout/LinedList"/>
    <dgm:cxn modelId="{6351156E-61C8-457E-ADB3-D30B36E8AD13}" type="presParOf" srcId="{2970577D-80EC-455C-B52F-21F1E58A81AB}" destId="{484F4A54-1079-4488-AA6D-C30DAA7AA7EF}" srcOrd="0" destOrd="0" presId="urn:microsoft.com/office/officeart/2008/layout/LinedList"/>
    <dgm:cxn modelId="{453B23B5-E7D8-4FB1-9B40-D3A78343DA49}" type="presParOf" srcId="{2970577D-80EC-455C-B52F-21F1E58A81AB}" destId="{492F017C-149D-4CE8-83BE-54983D6E31D4}" srcOrd="1" destOrd="0" presId="urn:microsoft.com/office/officeart/2008/layout/LinedList"/>
    <dgm:cxn modelId="{5097AE79-9AA0-41B8-AE63-7949B121A4B7}" type="presParOf" srcId="{908D3950-6FC8-4A4F-93F0-5042D5C1BDA9}" destId="{9E012D09-6D14-48CD-988F-59BD89C98604}" srcOrd="2" destOrd="0" presId="urn:microsoft.com/office/officeart/2008/layout/LinedList"/>
    <dgm:cxn modelId="{92B82972-D2D4-422F-AB71-BE18F4E0CF7E}" type="presParOf" srcId="{908D3950-6FC8-4A4F-93F0-5042D5C1BDA9}" destId="{919801F5-B224-4FFF-A43D-9A8DB3EEC43F}" srcOrd="3" destOrd="0" presId="urn:microsoft.com/office/officeart/2008/layout/LinedList"/>
    <dgm:cxn modelId="{56C7BD3C-117C-4F30-8EBF-FAE358C8F82A}" type="presParOf" srcId="{919801F5-B224-4FFF-A43D-9A8DB3EEC43F}" destId="{7ABD83F9-09DB-4C3B-8B97-E6FD6CCE8027}" srcOrd="0" destOrd="0" presId="urn:microsoft.com/office/officeart/2008/layout/LinedList"/>
    <dgm:cxn modelId="{086C35C3-FDB6-45E2-9D91-EA5F541B06C2}" type="presParOf" srcId="{919801F5-B224-4FFF-A43D-9A8DB3EEC43F}" destId="{3D728E96-D0BA-43FF-A54F-9C3D62FE34CE}" srcOrd="1" destOrd="0" presId="urn:microsoft.com/office/officeart/2008/layout/LinedList"/>
    <dgm:cxn modelId="{46B26780-0B8A-4671-BC2E-2EDD6A87CB54}" type="presParOf" srcId="{908D3950-6FC8-4A4F-93F0-5042D5C1BDA9}" destId="{1FF7642F-3BD9-4CC1-B1CA-891842843DAE}" srcOrd="4" destOrd="0" presId="urn:microsoft.com/office/officeart/2008/layout/LinedList"/>
    <dgm:cxn modelId="{318B0428-B479-4050-9D60-EA0ADE1529B0}" type="presParOf" srcId="{908D3950-6FC8-4A4F-93F0-5042D5C1BDA9}" destId="{6753D0F7-BA41-43A8-AD94-D760E665BF8E}" srcOrd="5" destOrd="0" presId="urn:microsoft.com/office/officeart/2008/layout/LinedList"/>
    <dgm:cxn modelId="{0F321240-5FA6-4AF0-B1E7-9F665481F974}" type="presParOf" srcId="{6753D0F7-BA41-43A8-AD94-D760E665BF8E}" destId="{5A03179B-61C0-4188-8AAE-A258CB553B1F}" srcOrd="0" destOrd="0" presId="urn:microsoft.com/office/officeart/2008/layout/LinedList"/>
    <dgm:cxn modelId="{12136F09-5675-472A-9C50-690AFE26B4ED}" type="presParOf" srcId="{6753D0F7-BA41-43A8-AD94-D760E665BF8E}" destId="{5F0D3E59-98CA-45C8-97C8-7348B7FDE5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12FC212-0BBA-4E00-BE22-349CF9F21AF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GB"/>
        </a:p>
      </dgm:t>
    </dgm:pt>
    <dgm:pt modelId="{E90B0235-892D-4CD1-8420-E9B6BAF1A318}">
      <dgm:prSet/>
      <dgm:spPr/>
      <dgm:t>
        <a:bodyPr/>
        <a:lstStyle/>
        <a:p>
          <a:r>
            <a:rPr lang="en-GB" dirty="0"/>
            <a:t>Treatment</a:t>
          </a:r>
        </a:p>
      </dgm:t>
    </dgm:pt>
    <dgm:pt modelId="{24BD517F-A26B-4C0D-8EA9-85AD2049F86F}" type="parTrans" cxnId="{A6613D08-B80A-426F-ACB1-B9A4FCE049EA}">
      <dgm:prSet/>
      <dgm:spPr/>
      <dgm:t>
        <a:bodyPr/>
        <a:lstStyle/>
        <a:p>
          <a:endParaRPr lang="en-GB"/>
        </a:p>
      </dgm:t>
    </dgm:pt>
    <dgm:pt modelId="{99DB8419-9FB8-4033-9F53-1FBF6C16AE34}" type="sibTrans" cxnId="{A6613D08-B80A-426F-ACB1-B9A4FCE049EA}">
      <dgm:prSet/>
      <dgm:spPr/>
      <dgm:t>
        <a:bodyPr/>
        <a:lstStyle/>
        <a:p>
          <a:endParaRPr lang="en-GB"/>
        </a:p>
      </dgm:t>
    </dgm:pt>
    <dgm:pt modelId="{054345FE-1D12-4B61-A6A0-530899C6D028}" type="pres">
      <dgm:prSet presAssocID="{D12FC212-0BBA-4E00-BE22-349CF9F21A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0A9A122-4FF8-4256-A213-253C47384FF9}" type="pres">
      <dgm:prSet presAssocID="{E90B0235-892D-4CD1-8420-E9B6BAF1A3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6613D08-B80A-426F-ACB1-B9A4FCE049EA}" srcId="{D12FC212-0BBA-4E00-BE22-349CF9F21AF3}" destId="{E90B0235-892D-4CD1-8420-E9B6BAF1A318}" srcOrd="0" destOrd="0" parTransId="{24BD517F-A26B-4C0D-8EA9-85AD2049F86F}" sibTransId="{99DB8419-9FB8-4033-9F53-1FBF6C16AE34}"/>
    <dgm:cxn modelId="{045271FB-47E6-45E8-AE13-9FA31BD51F1E}" type="presOf" srcId="{D12FC212-0BBA-4E00-BE22-349CF9F21AF3}" destId="{054345FE-1D12-4B61-A6A0-530899C6D028}" srcOrd="0" destOrd="0" presId="urn:microsoft.com/office/officeart/2005/8/layout/vList2"/>
    <dgm:cxn modelId="{CCADAB0A-3031-4145-9583-1933BFCEB1D7}" type="presOf" srcId="{E90B0235-892D-4CD1-8420-E9B6BAF1A318}" destId="{60A9A122-4FF8-4256-A213-253C47384FF9}" srcOrd="0" destOrd="0" presId="urn:microsoft.com/office/officeart/2005/8/layout/vList2"/>
    <dgm:cxn modelId="{E7C8A480-8A53-4AB2-B36A-663EE3A3791F}" type="presParOf" srcId="{054345FE-1D12-4B61-A6A0-530899C6D028}" destId="{60A9A122-4FF8-4256-A213-253C47384F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A356D7D-A1CA-4974-910D-028D5040F508}" type="doc">
      <dgm:prSet loTypeId="urn:microsoft.com/office/officeart/2005/8/layout/vList2" loCatId="list" qsTypeId="urn:microsoft.com/office/officeart/2005/8/quickstyle/3d1" qsCatId="3D" csTypeId="urn:microsoft.com/office/officeart/2005/8/colors/accent6_2" csCatId="accent6"/>
      <dgm:spPr/>
      <dgm:t>
        <a:bodyPr/>
        <a:lstStyle/>
        <a:p>
          <a:endParaRPr lang="en-GB"/>
        </a:p>
      </dgm:t>
    </dgm:pt>
    <dgm:pt modelId="{A0FFACF2-D78A-404F-8470-D4239E1008BC}">
      <dgm:prSet/>
      <dgm:spPr/>
      <dgm:t>
        <a:bodyPr/>
        <a:lstStyle/>
        <a:p>
          <a:r>
            <a:rPr lang="en-GB" b="1" dirty="0"/>
            <a:t>Integrated Management of Childhood Illness (IMCI).</a:t>
          </a:r>
          <a:br>
            <a:rPr lang="en-GB" b="1" dirty="0"/>
          </a:br>
          <a:endParaRPr lang="en-GB" b="1" dirty="0"/>
        </a:p>
      </dgm:t>
    </dgm:pt>
    <dgm:pt modelId="{09CDD0D0-7AF7-4AB2-B2F1-E31F129F33B7}" type="parTrans" cxnId="{2094840E-A98B-4B4A-B3C1-B72002C4D5CA}">
      <dgm:prSet/>
      <dgm:spPr/>
      <dgm:t>
        <a:bodyPr/>
        <a:lstStyle/>
        <a:p>
          <a:endParaRPr lang="en-GB" b="1"/>
        </a:p>
      </dgm:t>
    </dgm:pt>
    <dgm:pt modelId="{74FB9F07-E8F8-4AD3-BC5F-46B598798578}" type="sibTrans" cxnId="{2094840E-A98B-4B4A-B3C1-B72002C4D5CA}">
      <dgm:prSet/>
      <dgm:spPr/>
      <dgm:t>
        <a:bodyPr/>
        <a:lstStyle/>
        <a:p>
          <a:endParaRPr lang="en-GB" b="1"/>
        </a:p>
      </dgm:t>
    </dgm:pt>
    <dgm:pt modelId="{CBD24583-7A78-4427-9AE7-B8C9D86F21D2}" type="pres">
      <dgm:prSet presAssocID="{4A356D7D-A1CA-4974-910D-028D5040F5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FCFF3C2-4230-458D-B5DC-0B974522F111}" type="pres">
      <dgm:prSet presAssocID="{A0FFACF2-D78A-404F-8470-D4239E1008B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094840E-A98B-4B4A-B3C1-B72002C4D5CA}" srcId="{4A356D7D-A1CA-4974-910D-028D5040F508}" destId="{A0FFACF2-D78A-404F-8470-D4239E1008BC}" srcOrd="0" destOrd="0" parTransId="{09CDD0D0-7AF7-4AB2-B2F1-E31F129F33B7}" sibTransId="{74FB9F07-E8F8-4AD3-BC5F-46B598798578}"/>
    <dgm:cxn modelId="{BC92F7C9-A72A-47E1-BFF9-0E1D9E7588AD}" type="presOf" srcId="{4A356D7D-A1CA-4974-910D-028D5040F508}" destId="{CBD24583-7A78-4427-9AE7-B8C9D86F21D2}" srcOrd="0" destOrd="0" presId="urn:microsoft.com/office/officeart/2005/8/layout/vList2"/>
    <dgm:cxn modelId="{607E7C95-AC80-4DCF-B293-A9EB7E0F60A8}" type="presOf" srcId="{A0FFACF2-D78A-404F-8470-D4239E1008BC}" destId="{BFCFF3C2-4230-458D-B5DC-0B974522F111}" srcOrd="0" destOrd="0" presId="urn:microsoft.com/office/officeart/2005/8/layout/vList2"/>
    <dgm:cxn modelId="{E12A205B-8922-4EC1-99DD-00BEACAED474}" type="presParOf" srcId="{CBD24583-7A78-4427-9AE7-B8C9D86F21D2}" destId="{BFCFF3C2-4230-458D-B5DC-0B974522F1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88B1D11-E693-4DBB-934A-4B6BD866BAA4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/>
      <dgm:spPr/>
      <dgm:t>
        <a:bodyPr/>
        <a:lstStyle/>
        <a:p>
          <a:endParaRPr lang="en-GB"/>
        </a:p>
      </dgm:t>
    </dgm:pt>
    <dgm:pt modelId="{4D4D8E42-9D58-47AF-81A3-87A77BDDDE8A}">
      <dgm:prSet/>
      <dgm:spPr/>
      <dgm:t>
        <a:bodyPr/>
        <a:lstStyle/>
        <a:p>
          <a:r>
            <a:rPr lang="en-GB" b="1"/>
            <a:t>Why is IMCI better than single-condition approaches?</a:t>
          </a:r>
          <a:endParaRPr lang="en-GB"/>
        </a:p>
      </dgm:t>
    </dgm:pt>
    <dgm:pt modelId="{6BC878E7-7BAA-49B9-808A-7A27E3BBE9BC}" type="parTrans" cxnId="{AE4A883C-6684-4484-8DC9-FB7C8CA269FB}">
      <dgm:prSet/>
      <dgm:spPr/>
      <dgm:t>
        <a:bodyPr/>
        <a:lstStyle/>
        <a:p>
          <a:endParaRPr lang="en-GB"/>
        </a:p>
      </dgm:t>
    </dgm:pt>
    <dgm:pt modelId="{41E2A168-8181-497D-A6F5-2769B95FD84A}" type="sibTrans" cxnId="{AE4A883C-6684-4484-8DC9-FB7C8CA269FB}">
      <dgm:prSet/>
      <dgm:spPr/>
      <dgm:t>
        <a:bodyPr/>
        <a:lstStyle/>
        <a:p>
          <a:endParaRPr lang="en-GB"/>
        </a:p>
      </dgm:t>
    </dgm:pt>
    <dgm:pt modelId="{73FE801A-A73D-4098-8F22-4CAFA50284F1}" type="pres">
      <dgm:prSet presAssocID="{C88B1D11-E693-4DBB-934A-4B6BD866BA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EBE687D-038E-432A-B9C8-9240AB9F838D}" type="pres">
      <dgm:prSet presAssocID="{4D4D8E42-9D58-47AF-81A3-87A77BDDDE8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E4A883C-6684-4484-8DC9-FB7C8CA269FB}" srcId="{C88B1D11-E693-4DBB-934A-4B6BD866BAA4}" destId="{4D4D8E42-9D58-47AF-81A3-87A77BDDDE8A}" srcOrd="0" destOrd="0" parTransId="{6BC878E7-7BAA-49B9-808A-7A27E3BBE9BC}" sibTransId="{41E2A168-8181-497D-A6F5-2769B95FD84A}"/>
    <dgm:cxn modelId="{A17372E9-A202-4B53-B6D8-88F87866D714}" type="presOf" srcId="{C88B1D11-E693-4DBB-934A-4B6BD866BAA4}" destId="{73FE801A-A73D-4098-8F22-4CAFA50284F1}" srcOrd="0" destOrd="0" presId="urn:microsoft.com/office/officeart/2005/8/layout/vList2"/>
    <dgm:cxn modelId="{CCD5C464-1628-4102-86B5-D595246F888A}" type="presOf" srcId="{4D4D8E42-9D58-47AF-81A3-87A77BDDDE8A}" destId="{EEBE687D-038E-432A-B9C8-9240AB9F838D}" srcOrd="0" destOrd="0" presId="urn:microsoft.com/office/officeart/2005/8/layout/vList2"/>
    <dgm:cxn modelId="{CC7A0E58-FCF3-4C61-A051-10C7E1CE72F0}" type="presParOf" srcId="{73FE801A-A73D-4098-8F22-4CAFA50284F1}" destId="{EEBE687D-038E-432A-B9C8-9240AB9F838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AEC856-5688-40C0-8235-20DFBB0221BC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4FDDE38-957C-442F-8111-E5858F9029D2}">
      <dgm:prSet/>
      <dgm:spPr/>
      <dgm:t>
        <a:bodyPr/>
        <a:lstStyle/>
        <a:p>
          <a:r>
            <a:rPr lang="en-GB" dirty="0"/>
            <a:t>1. Nutritional deficiency diseases</a:t>
          </a:r>
        </a:p>
      </dgm:t>
    </dgm:pt>
    <dgm:pt modelId="{D54AAFFD-04AB-4419-8EE0-DD26A32021E2}" type="parTrans" cxnId="{4129B3F1-25D4-4A5D-AB6C-7E9648A33BA8}">
      <dgm:prSet/>
      <dgm:spPr/>
      <dgm:t>
        <a:bodyPr/>
        <a:lstStyle/>
        <a:p>
          <a:endParaRPr lang="en-GB"/>
        </a:p>
      </dgm:t>
    </dgm:pt>
    <dgm:pt modelId="{DB620FD0-DAF1-45FD-8254-9C75F8D2A25A}" type="sibTrans" cxnId="{4129B3F1-25D4-4A5D-AB6C-7E9648A33BA8}">
      <dgm:prSet/>
      <dgm:spPr/>
      <dgm:t>
        <a:bodyPr/>
        <a:lstStyle/>
        <a:p>
          <a:endParaRPr lang="en-GB"/>
        </a:p>
      </dgm:t>
    </dgm:pt>
    <dgm:pt modelId="{CBC99FE5-C47A-47AC-AA49-E09408BC3354}">
      <dgm:prSet/>
      <dgm:spPr/>
      <dgm:t>
        <a:bodyPr/>
        <a:lstStyle/>
        <a:p>
          <a:r>
            <a:rPr lang="en-GB" dirty="0"/>
            <a:t>2. Infections</a:t>
          </a:r>
        </a:p>
      </dgm:t>
    </dgm:pt>
    <dgm:pt modelId="{100408E7-D8D9-420C-B672-A9531DFA0DE3}" type="parTrans" cxnId="{899E694E-AD55-48BF-9734-DBF2F9129491}">
      <dgm:prSet/>
      <dgm:spPr/>
      <dgm:t>
        <a:bodyPr/>
        <a:lstStyle/>
        <a:p>
          <a:endParaRPr lang="en-GB"/>
        </a:p>
      </dgm:t>
    </dgm:pt>
    <dgm:pt modelId="{41006A50-E770-4A06-BAEE-54AC61EBE125}" type="sibTrans" cxnId="{899E694E-AD55-48BF-9734-DBF2F9129491}">
      <dgm:prSet/>
      <dgm:spPr/>
      <dgm:t>
        <a:bodyPr/>
        <a:lstStyle/>
        <a:p>
          <a:endParaRPr lang="en-GB"/>
        </a:p>
      </dgm:t>
    </dgm:pt>
    <dgm:pt modelId="{D11AD353-D247-458C-B7D1-6ED5C4D95C87}" type="pres">
      <dgm:prSet presAssocID="{4FAEC856-5688-40C0-8235-20DFBB0221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46B5E19-4D7B-465A-9E23-E25145AC4AC1}" type="pres">
      <dgm:prSet presAssocID="{A4FDDE38-957C-442F-8111-E5858F9029D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FB299A-FA28-45A8-B96D-CFBA3F3573A3}" type="pres">
      <dgm:prSet presAssocID="{DB620FD0-DAF1-45FD-8254-9C75F8D2A25A}" presName="spacer" presStyleCnt="0"/>
      <dgm:spPr/>
    </dgm:pt>
    <dgm:pt modelId="{D8760B45-B11C-4530-A350-59A8D9D5746B}" type="pres">
      <dgm:prSet presAssocID="{CBC99FE5-C47A-47AC-AA49-E09408BC335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0FCA2DA-6D38-4AF0-A2F2-6EE949E467EB}" type="presOf" srcId="{A4FDDE38-957C-442F-8111-E5858F9029D2}" destId="{146B5E19-4D7B-465A-9E23-E25145AC4AC1}" srcOrd="0" destOrd="0" presId="urn:microsoft.com/office/officeart/2005/8/layout/vList2"/>
    <dgm:cxn modelId="{A1B95DEA-F0DE-4AAF-9B17-D3C12D22FA35}" type="presOf" srcId="{4FAEC856-5688-40C0-8235-20DFBB0221BC}" destId="{D11AD353-D247-458C-B7D1-6ED5C4D95C87}" srcOrd="0" destOrd="0" presId="urn:microsoft.com/office/officeart/2005/8/layout/vList2"/>
    <dgm:cxn modelId="{7EAD5416-7A71-4BAC-8005-1095634949B8}" type="presOf" srcId="{CBC99FE5-C47A-47AC-AA49-E09408BC3354}" destId="{D8760B45-B11C-4530-A350-59A8D9D5746B}" srcOrd="0" destOrd="0" presId="urn:microsoft.com/office/officeart/2005/8/layout/vList2"/>
    <dgm:cxn modelId="{4129B3F1-25D4-4A5D-AB6C-7E9648A33BA8}" srcId="{4FAEC856-5688-40C0-8235-20DFBB0221BC}" destId="{A4FDDE38-957C-442F-8111-E5858F9029D2}" srcOrd="0" destOrd="0" parTransId="{D54AAFFD-04AB-4419-8EE0-DD26A32021E2}" sibTransId="{DB620FD0-DAF1-45FD-8254-9C75F8D2A25A}"/>
    <dgm:cxn modelId="{899E694E-AD55-48BF-9734-DBF2F9129491}" srcId="{4FAEC856-5688-40C0-8235-20DFBB0221BC}" destId="{CBC99FE5-C47A-47AC-AA49-E09408BC3354}" srcOrd="1" destOrd="0" parTransId="{100408E7-D8D9-420C-B672-A9531DFA0DE3}" sibTransId="{41006A50-E770-4A06-BAEE-54AC61EBE125}"/>
    <dgm:cxn modelId="{C82632ED-6081-4E91-B4C5-094381CE1F2D}" type="presParOf" srcId="{D11AD353-D247-458C-B7D1-6ED5C4D95C87}" destId="{146B5E19-4D7B-465A-9E23-E25145AC4AC1}" srcOrd="0" destOrd="0" presId="urn:microsoft.com/office/officeart/2005/8/layout/vList2"/>
    <dgm:cxn modelId="{E33DBF3B-C610-4A93-AE00-64214228A80A}" type="presParOf" srcId="{D11AD353-D247-458C-B7D1-6ED5C4D95C87}" destId="{3FFB299A-FA28-45A8-B96D-CFBA3F3573A3}" srcOrd="1" destOrd="0" presId="urn:microsoft.com/office/officeart/2005/8/layout/vList2"/>
    <dgm:cxn modelId="{44361A38-2381-4C97-A835-02E5A8993A36}" type="presParOf" srcId="{D11AD353-D247-458C-B7D1-6ED5C4D95C87}" destId="{D8760B45-B11C-4530-A350-59A8D9D5746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56E2D7-8DFD-472B-96B9-3EDFD0118258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66A0E9B5-65ED-4415-BDCE-6BD0CB1BC3B7}">
      <dgm:prSet custT="1"/>
      <dgm:spPr/>
      <dgm:t>
        <a:bodyPr/>
        <a:lstStyle/>
        <a:p>
          <a:pPr algn="ctr"/>
          <a:endParaRPr lang="en-GB" sz="4400" b="1" dirty="0"/>
        </a:p>
        <a:p>
          <a:pPr algn="ctr"/>
          <a:r>
            <a:rPr lang="en-GB" sz="4400" b="1" dirty="0"/>
            <a:t>Nutritional deficiency diseases</a:t>
          </a:r>
          <a:br>
            <a:rPr lang="en-GB" sz="4400" b="1" dirty="0"/>
          </a:br>
          <a:endParaRPr lang="en-GB" sz="4400" b="1" dirty="0"/>
        </a:p>
      </dgm:t>
    </dgm:pt>
    <dgm:pt modelId="{FF73ADC5-ED6C-4BD4-AF75-020BFF458F01}" type="parTrans" cxnId="{CE96A426-2037-4903-A463-8CC8B3C3FCCE}">
      <dgm:prSet/>
      <dgm:spPr/>
      <dgm:t>
        <a:bodyPr/>
        <a:lstStyle/>
        <a:p>
          <a:endParaRPr lang="en-GB"/>
        </a:p>
      </dgm:t>
    </dgm:pt>
    <dgm:pt modelId="{E16FAA87-0F04-400E-B7CE-6FA3B341F55F}" type="sibTrans" cxnId="{CE96A426-2037-4903-A463-8CC8B3C3FCCE}">
      <dgm:prSet/>
      <dgm:spPr/>
      <dgm:t>
        <a:bodyPr/>
        <a:lstStyle/>
        <a:p>
          <a:endParaRPr lang="en-GB"/>
        </a:p>
      </dgm:t>
    </dgm:pt>
    <dgm:pt modelId="{C77513C8-9541-4F37-8CD1-31061716596E}" type="pres">
      <dgm:prSet presAssocID="{3D56E2D7-8DFD-472B-96B9-3EDFD01182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00F9662-8DDA-4C8C-B692-E9E66FFBE983}" type="pres">
      <dgm:prSet presAssocID="{66A0E9B5-65ED-4415-BDCE-6BD0CB1BC3B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E039CF2-8843-49E4-A1C7-A883AE452DEE}" type="presOf" srcId="{66A0E9B5-65ED-4415-BDCE-6BD0CB1BC3B7}" destId="{200F9662-8DDA-4C8C-B692-E9E66FFBE983}" srcOrd="0" destOrd="0" presId="urn:microsoft.com/office/officeart/2005/8/layout/vList2"/>
    <dgm:cxn modelId="{CE96A426-2037-4903-A463-8CC8B3C3FCCE}" srcId="{3D56E2D7-8DFD-472B-96B9-3EDFD0118258}" destId="{66A0E9B5-65ED-4415-BDCE-6BD0CB1BC3B7}" srcOrd="0" destOrd="0" parTransId="{FF73ADC5-ED6C-4BD4-AF75-020BFF458F01}" sibTransId="{E16FAA87-0F04-400E-B7CE-6FA3B341F55F}"/>
    <dgm:cxn modelId="{640A2152-8043-44DD-8901-937D154AED17}" type="presOf" srcId="{3D56E2D7-8DFD-472B-96B9-3EDFD0118258}" destId="{C77513C8-9541-4F37-8CD1-31061716596E}" srcOrd="0" destOrd="0" presId="urn:microsoft.com/office/officeart/2005/8/layout/vList2"/>
    <dgm:cxn modelId="{5817164A-0B8C-4B34-9109-9899CF57F2B8}" type="presParOf" srcId="{C77513C8-9541-4F37-8CD1-31061716596E}" destId="{200F9662-8DDA-4C8C-B692-E9E66FFBE9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3506C4-811B-46D9-A231-AFADF1DB48D2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en-GB"/>
        </a:p>
      </dgm:t>
    </dgm:pt>
    <dgm:pt modelId="{2FC55BF8-5EE1-4471-83DD-802A35D810EB}">
      <dgm:prSet/>
      <dgm:spPr/>
      <dgm:t>
        <a:bodyPr/>
        <a:lstStyle/>
        <a:p>
          <a:r>
            <a:rPr lang="en-GB" b="1"/>
            <a:t>Protein Energy Malnutrition (PEM)</a:t>
          </a:r>
          <a:endParaRPr lang="en-GB"/>
        </a:p>
      </dgm:t>
    </dgm:pt>
    <dgm:pt modelId="{28528679-298F-4C73-A052-3746148ADF83}" type="parTrans" cxnId="{BB615A0E-473A-4DEE-AF15-B1E5E0F80061}">
      <dgm:prSet/>
      <dgm:spPr/>
      <dgm:t>
        <a:bodyPr/>
        <a:lstStyle/>
        <a:p>
          <a:endParaRPr lang="en-GB"/>
        </a:p>
      </dgm:t>
    </dgm:pt>
    <dgm:pt modelId="{234D0957-DC35-4E31-85F5-36452833174B}" type="sibTrans" cxnId="{BB615A0E-473A-4DEE-AF15-B1E5E0F80061}">
      <dgm:prSet/>
      <dgm:spPr/>
      <dgm:t>
        <a:bodyPr/>
        <a:lstStyle/>
        <a:p>
          <a:endParaRPr lang="en-GB"/>
        </a:p>
      </dgm:t>
    </dgm:pt>
    <dgm:pt modelId="{AD1E0BFA-A8CE-4692-B3ED-BAEF6ACA2015}">
      <dgm:prSet/>
      <dgm:spPr/>
      <dgm:t>
        <a:bodyPr/>
        <a:lstStyle/>
        <a:p>
          <a:r>
            <a:rPr lang="en-GB" b="1"/>
            <a:t>Iron Deficiency Anaemia (IDA)</a:t>
          </a:r>
          <a:endParaRPr lang="en-GB"/>
        </a:p>
      </dgm:t>
    </dgm:pt>
    <dgm:pt modelId="{15AB2D85-15B6-42DD-8911-0330A7394E1B}" type="parTrans" cxnId="{C656ED34-8509-4B7A-89E5-6E694FAE3E45}">
      <dgm:prSet/>
      <dgm:spPr/>
      <dgm:t>
        <a:bodyPr/>
        <a:lstStyle/>
        <a:p>
          <a:endParaRPr lang="en-GB"/>
        </a:p>
      </dgm:t>
    </dgm:pt>
    <dgm:pt modelId="{2B04E852-5D13-4B64-A4D5-7D8C5EBE2CF5}" type="sibTrans" cxnId="{C656ED34-8509-4B7A-89E5-6E694FAE3E45}">
      <dgm:prSet/>
      <dgm:spPr/>
      <dgm:t>
        <a:bodyPr/>
        <a:lstStyle/>
        <a:p>
          <a:endParaRPr lang="en-GB"/>
        </a:p>
      </dgm:t>
    </dgm:pt>
    <dgm:pt modelId="{947E238C-EF67-42CB-95AF-B701E2B9EA42}" type="pres">
      <dgm:prSet presAssocID="{143506C4-811B-46D9-A231-AFADF1DB48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CBC9210-128F-40C3-8E5A-2F09F70BA69F}" type="pres">
      <dgm:prSet presAssocID="{2FC55BF8-5EE1-4471-83DD-802A35D810E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B5BA59-ED4F-4A60-9E0E-7A1C29F4590D}" type="pres">
      <dgm:prSet presAssocID="{234D0957-DC35-4E31-85F5-36452833174B}" presName="spacer" presStyleCnt="0"/>
      <dgm:spPr/>
    </dgm:pt>
    <dgm:pt modelId="{6EEB169B-AEDB-488F-A586-EADFFFE294FB}" type="pres">
      <dgm:prSet presAssocID="{AD1E0BFA-A8CE-4692-B3ED-BAEF6ACA201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F5F8E65-2E2E-487C-A1E3-42D7E38B82AB}" type="presOf" srcId="{AD1E0BFA-A8CE-4692-B3ED-BAEF6ACA2015}" destId="{6EEB169B-AEDB-488F-A586-EADFFFE294FB}" srcOrd="0" destOrd="0" presId="urn:microsoft.com/office/officeart/2005/8/layout/vList2"/>
    <dgm:cxn modelId="{C656ED34-8509-4B7A-89E5-6E694FAE3E45}" srcId="{143506C4-811B-46D9-A231-AFADF1DB48D2}" destId="{AD1E0BFA-A8CE-4692-B3ED-BAEF6ACA2015}" srcOrd="1" destOrd="0" parTransId="{15AB2D85-15B6-42DD-8911-0330A7394E1B}" sibTransId="{2B04E852-5D13-4B64-A4D5-7D8C5EBE2CF5}"/>
    <dgm:cxn modelId="{CC20EB63-AC66-4DD2-85C4-8998B5820759}" type="presOf" srcId="{2FC55BF8-5EE1-4471-83DD-802A35D810EB}" destId="{8CBC9210-128F-40C3-8E5A-2F09F70BA69F}" srcOrd="0" destOrd="0" presId="urn:microsoft.com/office/officeart/2005/8/layout/vList2"/>
    <dgm:cxn modelId="{BB615A0E-473A-4DEE-AF15-B1E5E0F80061}" srcId="{143506C4-811B-46D9-A231-AFADF1DB48D2}" destId="{2FC55BF8-5EE1-4471-83DD-802A35D810EB}" srcOrd="0" destOrd="0" parTransId="{28528679-298F-4C73-A052-3746148ADF83}" sibTransId="{234D0957-DC35-4E31-85F5-36452833174B}"/>
    <dgm:cxn modelId="{E0382480-AAF0-4C69-BD9F-D37E57729629}" type="presOf" srcId="{143506C4-811B-46D9-A231-AFADF1DB48D2}" destId="{947E238C-EF67-42CB-95AF-B701E2B9EA42}" srcOrd="0" destOrd="0" presId="urn:microsoft.com/office/officeart/2005/8/layout/vList2"/>
    <dgm:cxn modelId="{96B71D24-B0FF-4679-A178-300783817629}" type="presParOf" srcId="{947E238C-EF67-42CB-95AF-B701E2B9EA42}" destId="{8CBC9210-128F-40C3-8E5A-2F09F70BA69F}" srcOrd="0" destOrd="0" presId="urn:microsoft.com/office/officeart/2005/8/layout/vList2"/>
    <dgm:cxn modelId="{14BAD838-46A6-444E-B0BD-17A305AB832E}" type="presParOf" srcId="{947E238C-EF67-42CB-95AF-B701E2B9EA42}" destId="{08B5BA59-ED4F-4A60-9E0E-7A1C29F4590D}" srcOrd="1" destOrd="0" presId="urn:microsoft.com/office/officeart/2005/8/layout/vList2"/>
    <dgm:cxn modelId="{B5A48A34-5AC6-41C1-B209-7FCDC5682AF0}" type="presParOf" srcId="{947E238C-EF67-42CB-95AF-B701E2B9EA42}" destId="{6EEB169B-AEDB-488F-A586-EADFFFE294F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8F8A28-047F-4474-8718-5FFDCFF27903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GB"/>
        </a:p>
      </dgm:t>
    </dgm:pt>
    <dgm:pt modelId="{64582A82-9179-42B3-BB08-DC53B93781CD}">
      <dgm:prSet/>
      <dgm:spPr/>
      <dgm:t>
        <a:bodyPr/>
        <a:lstStyle/>
        <a:p>
          <a:r>
            <a:rPr lang="en-GB" b="1"/>
            <a:t>Around 45% of deaths among children under 5 years of age are linked to undernutrition.</a:t>
          </a:r>
        </a:p>
      </dgm:t>
    </dgm:pt>
    <dgm:pt modelId="{F6CDE2C4-9DA1-49BA-97EB-D7E114456BBB}" type="parTrans" cxnId="{FFAA46BC-021D-4AEA-B2D0-DDABBD5F535E}">
      <dgm:prSet/>
      <dgm:spPr/>
      <dgm:t>
        <a:bodyPr/>
        <a:lstStyle/>
        <a:p>
          <a:endParaRPr lang="en-GB"/>
        </a:p>
      </dgm:t>
    </dgm:pt>
    <dgm:pt modelId="{6EDCC92E-CBF6-4195-9195-90410E3B7D1D}" type="sibTrans" cxnId="{FFAA46BC-021D-4AEA-B2D0-DDABBD5F535E}">
      <dgm:prSet/>
      <dgm:spPr/>
      <dgm:t>
        <a:bodyPr/>
        <a:lstStyle/>
        <a:p>
          <a:endParaRPr lang="en-GB"/>
        </a:p>
      </dgm:t>
    </dgm:pt>
    <dgm:pt modelId="{1EF21E2C-0BA3-4EC9-99F8-26DD1D931673}">
      <dgm:prSet/>
      <dgm:spPr/>
      <dgm:t>
        <a:bodyPr/>
        <a:lstStyle/>
        <a:p>
          <a:r>
            <a:rPr lang="en-GB" b="1"/>
            <a:t>These mostly occur in low- and middle-income countries</a:t>
          </a:r>
        </a:p>
      </dgm:t>
    </dgm:pt>
    <dgm:pt modelId="{54A5D42C-E5EF-470D-89EA-57119C072BD7}" type="parTrans" cxnId="{104603A1-8DD1-4D1F-BA23-CF925EFEBD49}">
      <dgm:prSet/>
      <dgm:spPr/>
      <dgm:t>
        <a:bodyPr/>
        <a:lstStyle/>
        <a:p>
          <a:endParaRPr lang="en-GB"/>
        </a:p>
      </dgm:t>
    </dgm:pt>
    <dgm:pt modelId="{B8447389-A42C-4664-AAAB-FD03C51CDD78}" type="sibTrans" cxnId="{104603A1-8DD1-4D1F-BA23-CF925EFEBD49}">
      <dgm:prSet/>
      <dgm:spPr/>
      <dgm:t>
        <a:bodyPr/>
        <a:lstStyle/>
        <a:p>
          <a:endParaRPr lang="en-GB"/>
        </a:p>
      </dgm:t>
    </dgm:pt>
    <dgm:pt modelId="{07011D88-9123-4250-893C-58BD6A274951}">
      <dgm:prSet/>
      <dgm:spPr/>
      <dgm:t>
        <a:bodyPr/>
        <a:lstStyle/>
        <a:p>
          <a:r>
            <a:rPr lang="en-US" b="1"/>
            <a:t>The interaction between PEM &amp; infection is the major cause of death &amp; morbidity in young children.</a:t>
          </a:r>
          <a:endParaRPr lang="en-GB"/>
        </a:p>
      </dgm:t>
    </dgm:pt>
    <dgm:pt modelId="{5F6B29CB-B365-400D-B097-0FB5D2CD8296}" type="parTrans" cxnId="{DC97A144-DB6F-4FD1-8C0A-3F7C8FA83E36}">
      <dgm:prSet/>
      <dgm:spPr/>
      <dgm:t>
        <a:bodyPr/>
        <a:lstStyle/>
        <a:p>
          <a:endParaRPr lang="en-GB"/>
        </a:p>
      </dgm:t>
    </dgm:pt>
    <dgm:pt modelId="{CC2CEB60-72E7-47D0-A2E3-A8985C799C35}" type="sibTrans" cxnId="{DC97A144-DB6F-4FD1-8C0A-3F7C8FA83E36}">
      <dgm:prSet/>
      <dgm:spPr/>
      <dgm:t>
        <a:bodyPr/>
        <a:lstStyle/>
        <a:p>
          <a:endParaRPr lang="en-GB"/>
        </a:p>
      </dgm:t>
    </dgm:pt>
    <dgm:pt modelId="{655FD91A-F969-45CF-856B-C816B746B7D9}" type="pres">
      <dgm:prSet presAssocID="{3A8F8A28-047F-4474-8718-5FFDCFF2790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C1E4D83-EAD3-48D8-8DFB-DD1A488270DA}" type="pres">
      <dgm:prSet presAssocID="{64582A82-9179-42B3-BB08-DC53B93781CD}" presName="circle1" presStyleLbl="node1" presStyleIdx="0" presStyleCnt="3"/>
      <dgm:spPr/>
    </dgm:pt>
    <dgm:pt modelId="{5600D0AF-FF7B-4D22-9704-C8E12A015ED3}" type="pres">
      <dgm:prSet presAssocID="{64582A82-9179-42B3-BB08-DC53B93781CD}" presName="space" presStyleCnt="0"/>
      <dgm:spPr/>
    </dgm:pt>
    <dgm:pt modelId="{D8EBC6DA-1061-40AB-9C0C-B393DECFC957}" type="pres">
      <dgm:prSet presAssocID="{64582A82-9179-42B3-BB08-DC53B93781CD}" presName="rect1" presStyleLbl="alignAcc1" presStyleIdx="0" presStyleCnt="3"/>
      <dgm:spPr/>
      <dgm:t>
        <a:bodyPr/>
        <a:lstStyle/>
        <a:p>
          <a:endParaRPr lang="en-GB"/>
        </a:p>
      </dgm:t>
    </dgm:pt>
    <dgm:pt modelId="{3C445155-8733-4D33-9944-30111AB4745A}" type="pres">
      <dgm:prSet presAssocID="{1EF21E2C-0BA3-4EC9-99F8-26DD1D931673}" presName="vertSpace2" presStyleLbl="node1" presStyleIdx="0" presStyleCnt="3"/>
      <dgm:spPr/>
    </dgm:pt>
    <dgm:pt modelId="{AC55223B-88CA-40E3-BA0F-F6466BABB15E}" type="pres">
      <dgm:prSet presAssocID="{1EF21E2C-0BA3-4EC9-99F8-26DD1D931673}" presName="circle2" presStyleLbl="node1" presStyleIdx="1" presStyleCnt="3"/>
      <dgm:spPr/>
    </dgm:pt>
    <dgm:pt modelId="{EF372A12-939D-4BC5-BE6C-10897AA2DAE2}" type="pres">
      <dgm:prSet presAssocID="{1EF21E2C-0BA3-4EC9-99F8-26DD1D931673}" presName="rect2" presStyleLbl="alignAcc1" presStyleIdx="1" presStyleCnt="3"/>
      <dgm:spPr/>
      <dgm:t>
        <a:bodyPr/>
        <a:lstStyle/>
        <a:p>
          <a:endParaRPr lang="en-GB"/>
        </a:p>
      </dgm:t>
    </dgm:pt>
    <dgm:pt modelId="{1DB90773-A914-411B-8DE5-ADC3838F6F5D}" type="pres">
      <dgm:prSet presAssocID="{07011D88-9123-4250-893C-58BD6A274951}" presName="vertSpace3" presStyleLbl="node1" presStyleIdx="1" presStyleCnt="3"/>
      <dgm:spPr/>
    </dgm:pt>
    <dgm:pt modelId="{03C64BAE-26ED-4248-B0D5-420C2FE4F317}" type="pres">
      <dgm:prSet presAssocID="{07011D88-9123-4250-893C-58BD6A274951}" presName="circle3" presStyleLbl="node1" presStyleIdx="2" presStyleCnt="3"/>
      <dgm:spPr/>
    </dgm:pt>
    <dgm:pt modelId="{BF3F0A03-65D9-4317-99B0-F000B44021B1}" type="pres">
      <dgm:prSet presAssocID="{07011D88-9123-4250-893C-58BD6A274951}" presName="rect3" presStyleLbl="alignAcc1" presStyleIdx="2" presStyleCnt="3"/>
      <dgm:spPr/>
      <dgm:t>
        <a:bodyPr/>
        <a:lstStyle/>
        <a:p>
          <a:endParaRPr lang="en-GB"/>
        </a:p>
      </dgm:t>
    </dgm:pt>
    <dgm:pt modelId="{FFE7770D-F266-4329-9E55-33171173902C}" type="pres">
      <dgm:prSet presAssocID="{64582A82-9179-42B3-BB08-DC53B93781C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9D7D7A-E2FF-43F9-988A-EA1145D4852F}" type="pres">
      <dgm:prSet presAssocID="{1EF21E2C-0BA3-4EC9-99F8-26DD1D931673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FB215E-B081-4D8C-9D2E-DA2174AD830B}" type="pres">
      <dgm:prSet presAssocID="{07011D88-9123-4250-893C-58BD6A274951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04603A1-8DD1-4D1F-BA23-CF925EFEBD49}" srcId="{3A8F8A28-047F-4474-8718-5FFDCFF27903}" destId="{1EF21E2C-0BA3-4EC9-99F8-26DD1D931673}" srcOrd="1" destOrd="0" parTransId="{54A5D42C-E5EF-470D-89EA-57119C072BD7}" sibTransId="{B8447389-A42C-4664-AAAB-FD03C51CDD78}"/>
    <dgm:cxn modelId="{EDD8A5FB-6AC4-43CC-8C49-A2DEE93D24DE}" type="presOf" srcId="{64582A82-9179-42B3-BB08-DC53B93781CD}" destId="{FFE7770D-F266-4329-9E55-33171173902C}" srcOrd="1" destOrd="0" presId="urn:microsoft.com/office/officeart/2005/8/layout/target3"/>
    <dgm:cxn modelId="{DC97A144-DB6F-4FD1-8C0A-3F7C8FA83E36}" srcId="{3A8F8A28-047F-4474-8718-5FFDCFF27903}" destId="{07011D88-9123-4250-893C-58BD6A274951}" srcOrd="2" destOrd="0" parTransId="{5F6B29CB-B365-400D-B097-0FB5D2CD8296}" sibTransId="{CC2CEB60-72E7-47D0-A2E3-A8985C799C35}"/>
    <dgm:cxn modelId="{7170EAFC-7871-4675-B4F7-9B03A04C3372}" type="presOf" srcId="{3A8F8A28-047F-4474-8718-5FFDCFF27903}" destId="{655FD91A-F969-45CF-856B-C816B746B7D9}" srcOrd="0" destOrd="0" presId="urn:microsoft.com/office/officeart/2005/8/layout/target3"/>
    <dgm:cxn modelId="{0461843A-A293-4A80-9C73-776682363B75}" type="presOf" srcId="{1EF21E2C-0BA3-4EC9-99F8-26DD1D931673}" destId="{599D7D7A-E2FF-43F9-988A-EA1145D4852F}" srcOrd="1" destOrd="0" presId="urn:microsoft.com/office/officeart/2005/8/layout/target3"/>
    <dgm:cxn modelId="{FFAA46BC-021D-4AEA-B2D0-DDABBD5F535E}" srcId="{3A8F8A28-047F-4474-8718-5FFDCFF27903}" destId="{64582A82-9179-42B3-BB08-DC53B93781CD}" srcOrd="0" destOrd="0" parTransId="{F6CDE2C4-9DA1-49BA-97EB-D7E114456BBB}" sibTransId="{6EDCC92E-CBF6-4195-9195-90410E3B7D1D}"/>
    <dgm:cxn modelId="{209346B6-7805-426D-B9F1-2C6AE01E78D5}" type="presOf" srcId="{1EF21E2C-0BA3-4EC9-99F8-26DD1D931673}" destId="{EF372A12-939D-4BC5-BE6C-10897AA2DAE2}" srcOrd="0" destOrd="0" presId="urn:microsoft.com/office/officeart/2005/8/layout/target3"/>
    <dgm:cxn modelId="{C87EEADC-0898-487A-AAD8-BAC4260060DF}" type="presOf" srcId="{07011D88-9123-4250-893C-58BD6A274951}" destId="{BF3F0A03-65D9-4317-99B0-F000B44021B1}" srcOrd="0" destOrd="0" presId="urn:microsoft.com/office/officeart/2005/8/layout/target3"/>
    <dgm:cxn modelId="{885644B8-A569-4076-9476-925CACA45AAF}" type="presOf" srcId="{64582A82-9179-42B3-BB08-DC53B93781CD}" destId="{D8EBC6DA-1061-40AB-9C0C-B393DECFC957}" srcOrd="0" destOrd="0" presId="urn:microsoft.com/office/officeart/2005/8/layout/target3"/>
    <dgm:cxn modelId="{AC837156-0DD7-4BD7-934C-4EC3AE520A68}" type="presOf" srcId="{07011D88-9123-4250-893C-58BD6A274951}" destId="{A6FB215E-B081-4D8C-9D2E-DA2174AD830B}" srcOrd="1" destOrd="0" presId="urn:microsoft.com/office/officeart/2005/8/layout/target3"/>
    <dgm:cxn modelId="{73F665CA-CAAA-48C7-ADC0-4455FC5724D7}" type="presParOf" srcId="{655FD91A-F969-45CF-856B-C816B746B7D9}" destId="{DC1E4D83-EAD3-48D8-8DFB-DD1A488270DA}" srcOrd="0" destOrd="0" presId="urn:microsoft.com/office/officeart/2005/8/layout/target3"/>
    <dgm:cxn modelId="{930CF24A-2266-41B3-8988-E93358AE76E6}" type="presParOf" srcId="{655FD91A-F969-45CF-856B-C816B746B7D9}" destId="{5600D0AF-FF7B-4D22-9704-C8E12A015ED3}" srcOrd="1" destOrd="0" presId="urn:microsoft.com/office/officeart/2005/8/layout/target3"/>
    <dgm:cxn modelId="{16F1E255-E00A-4CBF-85C8-1ECF9F0A9886}" type="presParOf" srcId="{655FD91A-F969-45CF-856B-C816B746B7D9}" destId="{D8EBC6DA-1061-40AB-9C0C-B393DECFC957}" srcOrd="2" destOrd="0" presId="urn:microsoft.com/office/officeart/2005/8/layout/target3"/>
    <dgm:cxn modelId="{4A536C5A-0A7B-4570-8C86-7735D8E4E67F}" type="presParOf" srcId="{655FD91A-F969-45CF-856B-C816B746B7D9}" destId="{3C445155-8733-4D33-9944-30111AB4745A}" srcOrd="3" destOrd="0" presId="urn:microsoft.com/office/officeart/2005/8/layout/target3"/>
    <dgm:cxn modelId="{F8313316-4D55-451E-9318-D8F1CC6B273D}" type="presParOf" srcId="{655FD91A-F969-45CF-856B-C816B746B7D9}" destId="{AC55223B-88CA-40E3-BA0F-F6466BABB15E}" srcOrd="4" destOrd="0" presId="urn:microsoft.com/office/officeart/2005/8/layout/target3"/>
    <dgm:cxn modelId="{2FB08351-69EE-4719-A6C4-045B5755BF39}" type="presParOf" srcId="{655FD91A-F969-45CF-856B-C816B746B7D9}" destId="{EF372A12-939D-4BC5-BE6C-10897AA2DAE2}" srcOrd="5" destOrd="0" presId="urn:microsoft.com/office/officeart/2005/8/layout/target3"/>
    <dgm:cxn modelId="{60E6542F-EB14-4800-809C-4A2C9DD1FC11}" type="presParOf" srcId="{655FD91A-F969-45CF-856B-C816B746B7D9}" destId="{1DB90773-A914-411B-8DE5-ADC3838F6F5D}" srcOrd="6" destOrd="0" presId="urn:microsoft.com/office/officeart/2005/8/layout/target3"/>
    <dgm:cxn modelId="{29342E28-C0F9-4357-885E-7D12A35C2467}" type="presParOf" srcId="{655FD91A-F969-45CF-856B-C816B746B7D9}" destId="{03C64BAE-26ED-4248-B0D5-420C2FE4F317}" srcOrd="7" destOrd="0" presId="urn:microsoft.com/office/officeart/2005/8/layout/target3"/>
    <dgm:cxn modelId="{422DB715-7A0C-4DA2-A1E9-9136D65E338A}" type="presParOf" srcId="{655FD91A-F969-45CF-856B-C816B746B7D9}" destId="{BF3F0A03-65D9-4317-99B0-F000B44021B1}" srcOrd="8" destOrd="0" presId="urn:microsoft.com/office/officeart/2005/8/layout/target3"/>
    <dgm:cxn modelId="{C4EE8EE1-A415-4359-AF58-6C09421E34E8}" type="presParOf" srcId="{655FD91A-F969-45CF-856B-C816B746B7D9}" destId="{FFE7770D-F266-4329-9E55-33171173902C}" srcOrd="9" destOrd="0" presId="urn:microsoft.com/office/officeart/2005/8/layout/target3"/>
    <dgm:cxn modelId="{F9268A4F-4109-4911-AB10-68B171401491}" type="presParOf" srcId="{655FD91A-F969-45CF-856B-C816B746B7D9}" destId="{599D7D7A-E2FF-43F9-988A-EA1145D4852F}" srcOrd="10" destOrd="0" presId="urn:microsoft.com/office/officeart/2005/8/layout/target3"/>
    <dgm:cxn modelId="{385A1897-663E-45DB-9E88-7C931E8407D0}" type="presParOf" srcId="{655FD91A-F969-45CF-856B-C816B746B7D9}" destId="{A6FB215E-B081-4D8C-9D2E-DA2174AD830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AED87E-E99B-4C2C-83C7-EE4B9840AC3D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en-GB"/>
        </a:p>
      </dgm:t>
    </dgm:pt>
    <dgm:pt modelId="{4D9A6533-92D3-4AB6-B576-E833847B6DFE}">
      <dgm:prSet/>
      <dgm:spPr/>
      <dgm:t>
        <a:bodyPr/>
        <a:lstStyle/>
        <a:p>
          <a:r>
            <a:rPr lang="en-GB" b="1" u="sng" dirty="0"/>
            <a:t>1. Protein energy malnutrition</a:t>
          </a:r>
          <a:br>
            <a:rPr lang="en-GB" b="1" u="sng" dirty="0"/>
          </a:br>
          <a:endParaRPr lang="en-GB" dirty="0"/>
        </a:p>
      </dgm:t>
    </dgm:pt>
    <dgm:pt modelId="{9AECE311-B89B-41A2-8EBC-E83AF97AD089}" type="parTrans" cxnId="{EDC2549D-48EB-4BC7-BB54-987E165157FF}">
      <dgm:prSet/>
      <dgm:spPr/>
      <dgm:t>
        <a:bodyPr/>
        <a:lstStyle/>
        <a:p>
          <a:endParaRPr lang="en-GB"/>
        </a:p>
      </dgm:t>
    </dgm:pt>
    <dgm:pt modelId="{B47FB8FD-E972-4A99-BD31-F026EFFDDB75}" type="sibTrans" cxnId="{EDC2549D-48EB-4BC7-BB54-987E165157FF}">
      <dgm:prSet/>
      <dgm:spPr/>
      <dgm:t>
        <a:bodyPr/>
        <a:lstStyle/>
        <a:p>
          <a:endParaRPr lang="en-GB"/>
        </a:p>
      </dgm:t>
    </dgm:pt>
    <dgm:pt modelId="{B2EEC885-6171-4031-9F6C-8A287BCAA248}" type="pres">
      <dgm:prSet presAssocID="{44AED87E-E99B-4C2C-83C7-EE4B9840AC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EA1290C-E660-4462-BBD4-CAA0822186BE}" type="pres">
      <dgm:prSet presAssocID="{4D9A6533-92D3-4AB6-B576-E833847B6DF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DB9B6F1-A89C-45EF-A974-5A7046E4B0A5}" type="presOf" srcId="{4D9A6533-92D3-4AB6-B576-E833847B6DFE}" destId="{0EA1290C-E660-4462-BBD4-CAA0822186BE}" srcOrd="0" destOrd="0" presId="urn:microsoft.com/office/officeart/2005/8/layout/vList2"/>
    <dgm:cxn modelId="{908EF734-14E7-4B8B-8BE3-A7542F2B9F72}" type="presOf" srcId="{44AED87E-E99B-4C2C-83C7-EE4B9840AC3D}" destId="{B2EEC885-6171-4031-9F6C-8A287BCAA248}" srcOrd="0" destOrd="0" presId="urn:microsoft.com/office/officeart/2005/8/layout/vList2"/>
    <dgm:cxn modelId="{EDC2549D-48EB-4BC7-BB54-987E165157FF}" srcId="{44AED87E-E99B-4C2C-83C7-EE4B9840AC3D}" destId="{4D9A6533-92D3-4AB6-B576-E833847B6DFE}" srcOrd="0" destOrd="0" parTransId="{9AECE311-B89B-41A2-8EBC-E83AF97AD089}" sibTransId="{B47FB8FD-E972-4A99-BD31-F026EFFDDB75}"/>
    <dgm:cxn modelId="{C0EB66BB-204F-4840-893E-0B8C0ADDDE8E}" type="presParOf" srcId="{B2EEC885-6171-4031-9F6C-8A287BCAA248}" destId="{0EA1290C-E660-4462-BBD4-CAA0822186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D10E6B-8070-4E87-9C7D-77317586F478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GB"/>
        </a:p>
      </dgm:t>
    </dgm:pt>
    <dgm:pt modelId="{4C7573DF-648F-4521-8F3F-1F7CF3CEFEA5}">
      <dgm:prSet/>
      <dgm:spPr/>
      <dgm:t>
        <a:bodyPr/>
        <a:lstStyle/>
        <a:p>
          <a:r>
            <a:rPr lang="en-GB"/>
            <a:t>TREATMENT</a:t>
          </a:r>
        </a:p>
      </dgm:t>
    </dgm:pt>
    <dgm:pt modelId="{F458DC92-659B-4932-AAC6-1036CB155A4A}" type="parTrans" cxnId="{2CF33207-7917-4CEB-A527-0E88EE246ED5}">
      <dgm:prSet/>
      <dgm:spPr/>
      <dgm:t>
        <a:bodyPr/>
        <a:lstStyle/>
        <a:p>
          <a:endParaRPr lang="en-GB"/>
        </a:p>
      </dgm:t>
    </dgm:pt>
    <dgm:pt modelId="{5337BD39-6AA6-4B89-A921-EE8260123353}" type="sibTrans" cxnId="{2CF33207-7917-4CEB-A527-0E88EE246ED5}">
      <dgm:prSet/>
      <dgm:spPr/>
      <dgm:t>
        <a:bodyPr/>
        <a:lstStyle/>
        <a:p>
          <a:endParaRPr lang="en-GB"/>
        </a:p>
      </dgm:t>
    </dgm:pt>
    <dgm:pt modelId="{51D3A45D-3200-42D6-BB5B-CD335792BF32}" type="pres">
      <dgm:prSet presAssocID="{73D10E6B-8070-4E87-9C7D-77317586F4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0CDBE40-4E26-4FC4-B253-F27088C71E6C}" type="pres">
      <dgm:prSet presAssocID="{4C7573DF-648F-4521-8F3F-1F7CF3CEFEA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42FAA9D-DA42-4027-83B0-3BBD0FFA9047}" type="presOf" srcId="{73D10E6B-8070-4E87-9C7D-77317586F478}" destId="{51D3A45D-3200-42D6-BB5B-CD335792BF32}" srcOrd="0" destOrd="0" presId="urn:microsoft.com/office/officeart/2005/8/layout/process1"/>
    <dgm:cxn modelId="{F34764D1-4E73-44F8-B4DA-0F3F8E2CBD37}" type="presOf" srcId="{4C7573DF-648F-4521-8F3F-1F7CF3CEFEA5}" destId="{D0CDBE40-4E26-4FC4-B253-F27088C71E6C}" srcOrd="0" destOrd="0" presId="urn:microsoft.com/office/officeart/2005/8/layout/process1"/>
    <dgm:cxn modelId="{2CF33207-7917-4CEB-A527-0E88EE246ED5}" srcId="{73D10E6B-8070-4E87-9C7D-77317586F478}" destId="{4C7573DF-648F-4521-8F3F-1F7CF3CEFEA5}" srcOrd="0" destOrd="0" parTransId="{F458DC92-659B-4932-AAC6-1036CB155A4A}" sibTransId="{5337BD39-6AA6-4B89-A921-EE8260123353}"/>
    <dgm:cxn modelId="{0E3E097D-137F-4A9F-8F0D-15FC4A8F647F}" type="presParOf" srcId="{51D3A45D-3200-42D6-BB5B-CD335792BF32}" destId="{D0CDBE40-4E26-4FC4-B253-F27088C71E6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0E6B13-8CB4-4CB0-8F71-AA5A26FDBD4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0729E39-9EE4-4616-BFBA-CA6F22458B96}">
      <dgm:prSet/>
      <dgm:spPr/>
      <dgm:t>
        <a:bodyPr/>
        <a:lstStyle/>
        <a:p>
          <a:r>
            <a:rPr lang="en-GB" dirty="0"/>
            <a:t>Treatment strategy can be divided into </a:t>
          </a:r>
          <a:r>
            <a:rPr lang="en-GB" b="1" dirty="0">
              <a:solidFill>
                <a:srgbClr val="FF0000"/>
              </a:solidFill>
            </a:rPr>
            <a:t>three</a:t>
          </a:r>
          <a:r>
            <a:rPr lang="en-GB" dirty="0"/>
            <a:t> stages:</a:t>
          </a:r>
        </a:p>
      </dgm:t>
    </dgm:pt>
    <dgm:pt modelId="{702DA2B2-3087-418D-8FFE-8A307A208812}" type="parTrans" cxnId="{A78BAAA7-B165-4F09-AC28-336CFD87D39F}">
      <dgm:prSet/>
      <dgm:spPr/>
      <dgm:t>
        <a:bodyPr/>
        <a:lstStyle/>
        <a:p>
          <a:endParaRPr lang="en-GB"/>
        </a:p>
      </dgm:t>
    </dgm:pt>
    <dgm:pt modelId="{406EAFCC-A02F-4104-8E87-01CB17C05A7D}" type="sibTrans" cxnId="{A78BAAA7-B165-4F09-AC28-336CFD87D39F}">
      <dgm:prSet/>
      <dgm:spPr/>
      <dgm:t>
        <a:bodyPr/>
        <a:lstStyle/>
        <a:p>
          <a:endParaRPr lang="en-GB"/>
        </a:p>
      </dgm:t>
    </dgm:pt>
    <dgm:pt modelId="{1AC1891E-A3AF-4587-A047-E6A667E37682}">
      <dgm:prSet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Resolving life threatening conditions: </a:t>
          </a:r>
          <a:r>
            <a:rPr lang="en-GB" dirty="0"/>
            <a:t>Hospital Treatment: Hypothermia, </a:t>
          </a:r>
          <a:r>
            <a:rPr lang="en-GB" dirty="0" err="1"/>
            <a:t>hypoglycemia</a:t>
          </a:r>
          <a:r>
            <a:rPr lang="en-GB" dirty="0"/>
            <a:t>, infection, dehydration, electrolyte imbalance, anaemia and other vitamin and mineral deficiencies are corrected.</a:t>
          </a:r>
        </a:p>
      </dgm:t>
    </dgm:pt>
    <dgm:pt modelId="{12CB3C2A-794B-4B91-907B-732C184A8561}" type="parTrans" cxnId="{FA200F38-7CB8-45E5-8320-6907AA0482CD}">
      <dgm:prSet/>
      <dgm:spPr/>
      <dgm:t>
        <a:bodyPr/>
        <a:lstStyle/>
        <a:p>
          <a:endParaRPr lang="en-GB"/>
        </a:p>
      </dgm:t>
    </dgm:pt>
    <dgm:pt modelId="{268366DF-91DD-4F94-BAAC-136A3FAA3EE0}" type="sibTrans" cxnId="{FA200F38-7CB8-45E5-8320-6907AA0482CD}">
      <dgm:prSet/>
      <dgm:spPr/>
      <dgm:t>
        <a:bodyPr/>
        <a:lstStyle/>
        <a:p>
          <a:endParaRPr lang="en-GB"/>
        </a:p>
      </dgm:t>
    </dgm:pt>
    <dgm:pt modelId="{99298264-204A-4588-8E83-05C6025E67A9}">
      <dgm:prSet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Restoring nutritional status:  </a:t>
          </a:r>
          <a:r>
            <a:rPr lang="en-GB" dirty="0"/>
            <a:t>Dietary Management from locally available foods - inexpensive, easily digestible, evenly distributed throughout the day and increased number of feedings </a:t>
          </a:r>
          <a:r>
            <a:rPr lang="en-GB" dirty="0" smtClean="0"/>
            <a:t>gradually </a:t>
          </a:r>
          <a:r>
            <a:rPr lang="en-GB" dirty="0"/>
            <a:t>to increase the quantity of food.</a:t>
          </a:r>
        </a:p>
      </dgm:t>
    </dgm:pt>
    <dgm:pt modelId="{D68955E9-D94C-4AE6-B6B5-E982612CBA91}" type="parTrans" cxnId="{FB8A24E0-608C-4B34-86FA-2D629DCF7B11}">
      <dgm:prSet/>
      <dgm:spPr/>
      <dgm:t>
        <a:bodyPr/>
        <a:lstStyle/>
        <a:p>
          <a:endParaRPr lang="en-GB"/>
        </a:p>
      </dgm:t>
    </dgm:pt>
    <dgm:pt modelId="{174DC399-F5DE-440C-81E1-B353D68A0836}" type="sibTrans" cxnId="{FB8A24E0-608C-4B34-86FA-2D629DCF7B11}">
      <dgm:prSet/>
      <dgm:spPr/>
      <dgm:t>
        <a:bodyPr/>
        <a:lstStyle/>
        <a:p>
          <a:endParaRPr lang="en-GB"/>
        </a:p>
      </dgm:t>
    </dgm:pt>
    <dgm:pt modelId="{F40FA7FD-A3C6-4797-B8D3-CB45492CDFBE}">
      <dgm:prSet/>
      <dgm:spPr/>
      <dgm:t>
        <a:bodyPr/>
        <a:lstStyle/>
        <a:p>
          <a:r>
            <a:rPr lang="en-GB" b="1">
              <a:solidFill>
                <a:srgbClr val="FF0000"/>
              </a:solidFill>
            </a:rPr>
            <a:t>Rehabilitation: </a:t>
          </a:r>
          <a:r>
            <a:rPr lang="en-GB"/>
            <a:t>practical </a:t>
          </a:r>
          <a:r>
            <a:rPr lang="en-GB" dirty="0"/>
            <a:t>nutritional training for mothers to learn feeding their children back to health under supervision and using local foods.</a:t>
          </a:r>
        </a:p>
      </dgm:t>
    </dgm:pt>
    <dgm:pt modelId="{E04A3EA7-B629-420B-9A0B-ECCDD588C965}" type="parTrans" cxnId="{2BC06AD4-153F-477D-831F-A28EB8346D48}">
      <dgm:prSet/>
      <dgm:spPr/>
      <dgm:t>
        <a:bodyPr/>
        <a:lstStyle/>
        <a:p>
          <a:endParaRPr lang="en-GB"/>
        </a:p>
      </dgm:t>
    </dgm:pt>
    <dgm:pt modelId="{B229B96E-B8A6-44B7-AC5F-ED4C3A2F78F0}" type="sibTrans" cxnId="{2BC06AD4-153F-477D-831F-A28EB8346D48}">
      <dgm:prSet/>
      <dgm:spPr/>
      <dgm:t>
        <a:bodyPr/>
        <a:lstStyle/>
        <a:p>
          <a:endParaRPr lang="en-GB"/>
        </a:p>
      </dgm:t>
    </dgm:pt>
    <dgm:pt modelId="{EADF25C4-BF2C-4875-9F84-3967AA031E79}" type="pres">
      <dgm:prSet presAssocID="{FE0E6B13-8CB4-4CB0-8F71-AA5A26FDBD4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0E9EA4A-F577-49F9-85E9-547C69760975}" type="pres">
      <dgm:prSet presAssocID="{D0729E39-9EE4-4616-BFBA-CA6F22458B96}" presName="composite" presStyleCnt="0"/>
      <dgm:spPr/>
    </dgm:pt>
    <dgm:pt modelId="{5A8AA282-273F-4A1B-8BCE-10E161FAA906}" type="pres">
      <dgm:prSet presAssocID="{D0729E39-9EE4-4616-BFBA-CA6F22458B96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DCDDFC-6ACF-4DBC-9AA7-C26B72C88593}" type="pres">
      <dgm:prSet presAssocID="{D0729E39-9EE4-4616-BFBA-CA6F22458B96}" presName="descendantText" presStyleLbl="alignAcc1" presStyleIdx="0" presStyleCnt="1" custScaleY="2078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157BE5E-35BA-4ADE-8D30-25C84A485FC1}" type="presOf" srcId="{F40FA7FD-A3C6-4797-B8D3-CB45492CDFBE}" destId="{C5DCDDFC-6ACF-4DBC-9AA7-C26B72C88593}" srcOrd="0" destOrd="2" presId="urn:microsoft.com/office/officeart/2005/8/layout/chevron2"/>
    <dgm:cxn modelId="{1C96CC06-1BC6-4FC2-AABA-AAA79A19719B}" type="presOf" srcId="{1AC1891E-A3AF-4587-A047-E6A667E37682}" destId="{C5DCDDFC-6ACF-4DBC-9AA7-C26B72C88593}" srcOrd="0" destOrd="0" presId="urn:microsoft.com/office/officeart/2005/8/layout/chevron2"/>
    <dgm:cxn modelId="{A1B73F15-F104-4621-8593-8D91B0B6D63F}" type="presOf" srcId="{99298264-204A-4588-8E83-05C6025E67A9}" destId="{C5DCDDFC-6ACF-4DBC-9AA7-C26B72C88593}" srcOrd="0" destOrd="1" presId="urn:microsoft.com/office/officeart/2005/8/layout/chevron2"/>
    <dgm:cxn modelId="{FA200F38-7CB8-45E5-8320-6907AA0482CD}" srcId="{D0729E39-9EE4-4616-BFBA-CA6F22458B96}" destId="{1AC1891E-A3AF-4587-A047-E6A667E37682}" srcOrd="0" destOrd="0" parTransId="{12CB3C2A-794B-4B91-907B-732C184A8561}" sibTransId="{268366DF-91DD-4F94-BAAC-136A3FAA3EE0}"/>
    <dgm:cxn modelId="{E21A595B-789F-42A3-89E4-9329D5018345}" type="presOf" srcId="{D0729E39-9EE4-4616-BFBA-CA6F22458B96}" destId="{5A8AA282-273F-4A1B-8BCE-10E161FAA906}" srcOrd="0" destOrd="0" presId="urn:microsoft.com/office/officeart/2005/8/layout/chevron2"/>
    <dgm:cxn modelId="{A78BAAA7-B165-4F09-AC28-336CFD87D39F}" srcId="{FE0E6B13-8CB4-4CB0-8F71-AA5A26FDBD4D}" destId="{D0729E39-9EE4-4616-BFBA-CA6F22458B96}" srcOrd="0" destOrd="0" parTransId="{702DA2B2-3087-418D-8FFE-8A307A208812}" sibTransId="{406EAFCC-A02F-4104-8E87-01CB17C05A7D}"/>
    <dgm:cxn modelId="{9CD70A4E-1818-4BBF-A2F9-660C3375CBF8}" type="presOf" srcId="{FE0E6B13-8CB4-4CB0-8F71-AA5A26FDBD4D}" destId="{EADF25C4-BF2C-4875-9F84-3967AA031E79}" srcOrd="0" destOrd="0" presId="urn:microsoft.com/office/officeart/2005/8/layout/chevron2"/>
    <dgm:cxn modelId="{2BC06AD4-153F-477D-831F-A28EB8346D48}" srcId="{D0729E39-9EE4-4616-BFBA-CA6F22458B96}" destId="{F40FA7FD-A3C6-4797-B8D3-CB45492CDFBE}" srcOrd="2" destOrd="0" parTransId="{E04A3EA7-B629-420B-9A0B-ECCDD588C965}" sibTransId="{B229B96E-B8A6-44B7-AC5F-ED4C3A2F78F0}"/>
    <dgm:cxn modelId="{FB8A24E0-608C-4B34-86FA-2D629DCF7B11}" srcId="{D0729E39-9EE4-4616-BFBA-CA6F22458B96}" destId="{99298264-204A-4588-8E83-05C6025E67A9}" srcOrd="1" destOrd="0" parTransId="{D68955E9-D94C-4AE6-B6B5-E982612CBA91}" sibTransId="{174DC399-F5DE-440C-81E1-B353D68A0836}"/>
    <dgm:cxn modelId="{98921430-7D1D-4692-A9A1-2101FB4A9F4D}" type="presParOf" srcId="{EADF25C4-BF2C-4875-9F84-3967AA031E79}" destId="{F0E9EA4A-F577-49F9-85E9-547C69760975}" srcOrd="0" destOrd="0" presId="urn:microsoft.com/office/officeart/2005/8/layout/chevron2"/>
    <dgm:cxn modelId="{A006B7EE-ED43-43CF-8F17-1CC3EF916BF2}" type="presParOf" srcId="{F0E9EA4A-F577-49F9-85E9-547C69760975}" destId="{5A8AA282-273F-4A1B-8BCE-10E161FAA906}" srcOrd="0" destOrd="0" presId="urn:microsoft.com/office/officeart/2005/8/layout/chevron2"/>
    <dgm:cxn modelId="{5807CF50-9491-4FAE-81E6-D8020CBEF913}" type="presParOf" srcId="{F0E9EA4A-F577-49F9-85E9-547C69760975}" destId="{C5DCDDFC-6ACF-4DBC-9AA7-C26B72C8859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24330A-8BF5-42DF-967E-5408BA4BCBA8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4EBE401-1C27-4CF5-AB82-A1EBAACE7DD2}">
      <dgm:prSet custT="1"/>
      <dgm:spPr/>
      <dgm:t>
        <a:bodyPr/>
        <a:lstStyle/>
        <a:p>
          <a:endParaRPr lang="en-GB" sz="4800" b="1" dirty="0"/>
        </a:p>
        <a:p>
          <a:r>
            <a:rPr lang="en-GB" sz="4800" b="1" dirty="0"/>
            <a:t>2. Iron deficiency anaemia</a:t>
          </a:r>
          <a:br>
            <a:rPr lang="en-GB" sz="4800" b="1" dirty="0"/>
          </a:br>
          <a:endParaRPr lang="en-GB" sz="4800" b="1" dirty="0"/>
        </a:p>
      </dgm:t>
    </dgm:pt>
    <dgm:pt modelId="{761E024F-5AB2-4FD5-B103-A8D45B16ADE6}" type="parTrans" cxnId="{11CA9BD4-5426-4844-B56C-735475EFD9B5}">
      <dgm:prSet/>
      <dgm:spPr/>
      <dgm:t>
        <a:bodyPr/>
        <a:lstStyle/>
        <a:p>
          <a:endParaRPr lang="en-GB"/>
        </a:p>
      </dgm:t>
    </dgm:pt>
    <dgm:pt modelId="{B41186FA-D937-486E-9187-F87E5AA08108}" type="sibTrans" cxnId="{11CA9BD4-5426-4844-B56C-735475EFD9B5}">
      <dgm:prSet/>
      <dgm:spPr/>
      <dgm:t>
        <a:bodyPr/>
        <a:lstStyle/>
        <a:p>
          <a:endParaRPr lang="en-GB"/>
        </a:p>
      </dgm:t>
    </dgm:pt>
    <dgm:pt modelId="{290F18AB-7A96-4884-9883-90ADA66DEC12}" type="pres">
      <dgm:prSet presAssocID="{9724330A-8BF5-42DF-967E-5408BA4BCB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109AEB7-7B3A-4B38-9F41-F5A1A3909019}" type="pres">
      <dgm:prSet presAssocID="{F4EBE401-1C27-4CF5-AB82-A1EBAACE7DD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27C0D3F-FBED-42BC-9FBC-7810DD57C040}" type="presOf" srcId="{F4EBE401-1C27-4CF5-AB82-A1EBAACE7DD2}" destId="{3109AEB7-7B3A-4B38-9F41-F5A1A3909019}" srcOrd="0" destOrd="0" presId="urn:microsoft.com/office/officeart/2005/8/layout/vList2"/>
    <dgm:cxn modelId="{11CA9BD4-5426-4844-B56C-735475EFD9B5}" srcId="{9724330A-8BF5-42DF-967E-5408BA4BCBA8}" destId="{F4EBE401-1C27-4CF5-AB82-A1EBAACE7DD2}" srcOrd="0" destOrd="0" parTransId="{761E024F-5AB2-4FD5-B103-A8D45B16ADE6}" sibTransId="{B41186FA-D937-486E-9187-F87E5AA08108}"/>
    <dgm:cxn modelId="{62A6568F-99FC-4D0B-BAE2-6B05CB2EE8A1}" type="presOf" srcId="{9724330A-8BF5-42DF-967E-5408BA4BCBA8}" destId="{290F18AB-7A96-4884-9883-90ADA66DEC12}" srcOrd="0" destOrd="0" presId="urn:microsoft.com/office/officeart/2005/8/layout/vList2"/>
    <dgm:cxn modelId="{7A3D9AEA-BB42-4DF2-B072-0CBE3B2A25C0}" type="presParOf" srcId="{290F18AB-7A96-4884-9883-90ADA66DEC12}" destId="{3109AEB7-7B3A-4B38-9F41-F5A1A39090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83E48-EE86-4D76-9D72-EBB89462DA91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ECCD9D-4C3A-43DE-AAE3-7470DA0DB4C9}">
      <dsp:nvSpPr>
        <dsp:cNvPr id="0" name=""/>
        <dsp:cNvSpPr/>
      </dsp:nvSpPr>
      <dsp:spPr>
        <a:xfrm>
          <a:off x="571500" y="0"/>
          <a:ext cx="4119364" cy="1143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/>
            <a:t>Child Health problems</a:t>
          </a:r>
        </a:p>
      </dsp:txBody>
      <dsp:txXfrm>
        <a:off x="571500" y="0"/>
        <a:ext cx="4119364" cy="1143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42FE8-7EA1-4850-80F6-429768269A1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700" kern="1200"/>
            <a:t>2. Infections</a:t>
          </a:r>
        </a:p>
      </dsp:txBody>
      <dsp:txXfrm>
        <a:off x="55030" y="62882"/>
        <a:ext cx="8119540" cy="10172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364BD-7C0B-4EE9-A643-CFC41D771016}">
      <dsp:nvSpPr>
        <dsp:cNvPr id="0" name=""/>
        <dsp:cNvSpPr/>
      </dsp:nvSpPr>
      <dsp:spPr>
        <a:xfrm>
          <a:off x="632645" y="0"/>
          <a:ext cx="7169988" cy="5721499"/>
        </a:xfrm>
        <a:prstGeom prst="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2AF6C80-3A1A-4ADC-9C42-F4F7D53FFAB3}">
      <dsp:nvSpPr>
        <dsp:cNvPr id="0" name=""/>
        <dsp:cNvSpPr/>
      </dsp:nvSpPr>
      <dsp:spPr>
        <a:xfrm>
          <a:off x="194509" y="1716449"/>
          <a:ext cx="3920263" cy="22885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Most children have about </a:t>
          </a:r>
          <a:r>
            <a:rPr lang="en-GB" sz="2600" b="1" kern="1200" dirty="0">
              <a:solidFill>
                <a:srgbClr val="FF0000"/>
              </a:solidFill>
            </a:rPr>
            <a:t>four to eight acute respiratory infections each year. </a:t>
          </a:r>
        </a:p>
      </dsp:txBody>
      <dsp:txXfrm>
        <a:off x="306229" y="1828169"/>
        <a:ext cx="3696823" cy="2065159"/>
      </dsp:txXfrm>
    </dsp:sp>
    <dsp:sp modelId="{D9EBB08B-8585-438C-90B9-87673D43E96E}">
      <dsp:nvSpPr>
        <dsp:cNvPr id="0" name=""/>
        <dsp:cNvSpPr/>
      </dsp:nvSpPr>
      <dsp:spPr>
        <a:xfrm>
          <a:off x="4320506" y="1716449"/>
          <a:ext cx="3920263" cy="2288599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/>
            <a:t>Children with respiratory infections account for a large proportion of patients seen by health workers in health centres. </a:t>
          </a:r>
        </a:p>
      </dsp:txBody>
      <dsp:txXfrm>
        <a:off x="4432226" y="1828169"/>
        <a:ext cx="3696823" cy="206515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05244-FC32-4984-9597-6695B45CCD07}">
      <dsp:nvSpPr>
        <dsp:cNvPr id="0" name=""/>
        <dsp:cNvSpPr/>
      </dsp:nvSpPr>
      <dsp:spPr>
        <a:xfrm>
          <a:off x="0" y="2115"/>
          <a:ext cx="8171528" cy="10719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38EE0-CF42-410C-A798-7F81AB628FEE}">
      <dsp:nvSpPr>
        <dsp:cNvPr id="0" name=""/>
        <dsp:cNvSpPr/>
      </dsp:nvSpPr>
      <dsp:spPr>
        <a:xfrm>
          <a:off x="324261" y="243300"/>
          <a:ext cx="589565" cy="58956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23CDE-E570-4E7D-B566-1DB9A1037181}">
      <dsp:nvSpPr>
        <dsp:cNvPr id="0" name=""/>
        <dsp:cNvSpPr/>
      </dsp:nvSpPr>
      <dsp:spPr>
        <a:xfrm>
          <a:off x="1238087" y="2115"/>
          <a:ext cx="6933440" cy="1071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447" tIns="113447" rIns="113447" bIns="113447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The clinical features are</a:t>
          </a:r>
          <a:r>
            <a:rPr lang="en-US" sz="1700" kern="1200" dirty="0"/>
            <a:t>: fever, running nose, cough, sore throat, difficult breathing and ear problems.</a:t>
          </a:r>
          <a:endParaRPr lang="en-GB" sz="1700" kern="1200" dirty="0"/>
        </a:p>
      </dsp:txBody>
      <dsp:txXfrm>
        <a:off x="1238087" y="2115"/>
        <a:ext cx="6933440" cy="1071937"/>
      </dsp:txXfrm>
    </dsp:sp>
    <dsp:sp modelId="{E4B1591B-4A3C-4BEC-BB7F-71E98C7DBA49}">
      <dsp:nvSpPr>
        <dsp:cNvPr id="0" name=""/>
        <dsp:cNvSpPr/>
      </dsp:nvSpPr>
      <dsp:spPr>
        <a:xfrm>
          <a:off x="0" y="1342036"/>
          <a:ext cx="8171528" cy="10719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C53F0-892B-44C0-89A7-BC6FBA344067}">
      <dsp:nvSpPr>
        <dsp:cNvPr id="0" name=""/>
        <dsp:cNvSpPr/>
      </dsp:nvSpPr>
      <dsp:spPr>
        <a:xfrm>
          <a:off x="324261" y="1583222"/>
          <a:ext cx="589565" cy="58956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9FACA-C045-4C7C-A40C-36394AC51F79}">
      <dsp:nvSpPr>
        <dsp:cNvPr id="0" name=""/>
        <dsp:cNvSpPr/>
      </dsp:nvSpPr>
      <dsp:spPr>
        <a:xfrm>
          <a:off x="1238087" y="1342036"/>
          <a:ext cx="6933440" cy="1071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447" tIns="113447" rIns="113447" bIns="113447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/>
            <a:t>Mortality:</a:t>
          </a:r>
          <a:r>
            <a:rPr lang="en-US" sz="1700" kern="1200"/>
            <a:t> </a:t>
          </a:r>
          <a:endParaRPr lang="en-GB" sz="1700" kern="1200"/>
        </a:p>
      </dsp:txBody>
      <dsp:txXfrm>
        <a:off x="1238087" y="1342036"/>
        <a:ext cx="6933440" cy="1071937"/>
      </dsp:txXfrm>
    </dsp:sp>
    <dsp:sp modelId="{CD052620-200B-4BA9-BDB4-0E78D42F4CC8}">
      <dsp:nvSpPr>
        <dsp:cNvPr id="0" name=""/>
        <dsp:cNvSpPr/>
      </dsp:nvSpPr>
      <dsp:spPr>
        <a:xfrm>
          <a:off x="0" y="2681958"/>
          <a:ext cx="8171528" cy="10719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9A965-F02E-431F-9AD9-67550FAC5356}">
      <dsp:nvSpPr>
        <dsp:cNvPr id="0" name=""/>
        <dsp:cNvSpPr/>
      </dsp:nvSpPr>
      <dsp:spPr>
        <a:xfrm>
          <a:off x="324261" y="2923144"/>
          <a:ext cx="589565" cy="58956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CD9B3-8D48-4F19-AF25-767FAEA4D9DD}">
      <dsp:nvSpPr>
        <dsp:cNvPr id="0" name=""/>
        <dsp:cNvSpPr/>
      </dsp:nvSpPr>
      <dsp:spPr>
        <a:xfrm>
          <a:off x="1238087" y="2681958"/>
          <a:ext cx="6933440" cy="1071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447" tIns="113447" rIns="113447" bIns="113447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The main causes of ARI deaths for children under five are: Pneumonia bronchopneumonia and bronchiolitis.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ARIs are common in urban areas than in rural ones.</a:t>
          </a:r>
          <a:r>
            <a:rPr lang="en-US" sz="1700" kern="1200" dirty="0"/>
            <a:t> </a:t>
          </a:r>
          <a:endParaRPr lang="en-GB" sz="1700" kern="1200" dirty="0"/>
        </a:p>
      </dsp:txBody>
      <dsp:txXfrm>
        <a:off x="1238087" y="2681958"/>
        <a:ext cx="6933440" cy="1071937"/>
      </dsp:txXfrm>
    </dsp:sp>
    <dsp:sp modelId="{11542DF5-6D6C-41C8-BB9D-241C28F1A277}">
      <dsp:nvSpPr>
        <dsp:cNvPr id="0" name=""/>
        <dsp:cNvSpPr/>
      </dsp:nvSpPr>
      <dsp:spPr>
        <a:xfrm>
          <a:off x="0" y="4021880"/>
          <a:ext cx="8171528" cy="10719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3B205-8062-4614-95C2-6E026642DD13}">
      <dsp:nvSpPr>
        <dsp:cNvPr id="0" name=""/>
        <dsp:cNvSpPr/>
      </dsp:nvSpPr>
      <dsp:spPr>
        <a:xfrm>
          <a:off x="324261" y="4263066"/>
          <a:ext cx="589565" cy="589565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27E3C-E667-43DF-AA39-4B4260ADA375}">
      <dsp:nvSpPr>
        <dsp:cNvPr id="0" name=""/>
        <dsp:cNvSpPr/>
      </dsp:nvSpPr>
      <dsp:spPr>
        <a:xfrm>
          <a:off x="1238087" y="4021880"/>
          <a:ext cx="6933440" cy="1071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447" tIns="113447" rIns="113447" bIns="113447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The death rates are 20-50 times higher in the developing ones.</a:t>
          </a:r>
          <a:endParaRPr lang="en-GB" sz="1700" kern="1200"/>
        </a:p>
      </dsp:txBody>
      <dsp:txXfrm>
        <a:off x="1238087" y="4021880"/>
        <a:ext cx="6933440" cy="107193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71855-BB7D-4ABE-B777-3C697755CDAA}">
      <dsp:nvSpPr>
        <dsp:cNvPr id="0" name=""/>
        <dsp:cNvSpPr/>
      </dsp:nvSpPr>
      <dsp:spPr>
        <a:xfrm>
          <a:off x="0" y="4814"/>
          <a:ext cx="507443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03527-9B5D-44C5-9731-107BB5FA70F6}">
      <dsp:nvSpPr>
        <dsp:cNvPr id="0" name=""/>
        <dsp:cNvSpPr/>
      </dsp:nvSpPr>
      <dsp:spPr>
        <a:xfrm>
          <a:off x="0" y="4814"/>
          <a:ext cx="5074433" cy="2157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/>
            <a:t>Diarrhoea</a:t>
          </a:r>
          <a:r>
            <a:rPr lang="en-GB" sz="2300" kern="1200" dirty="0"/>
            <a:t> is defined as the passage of three or more loose or liquid stools in a 24-h period (or more frequent passage than is normal for the individual). </a:t>
          </a:r>
          <a:r>
            <a:rPr lang="en-GB" sz="2300" i="1" u="sng" kern="1200" dirty="0"/>
            <a:t>However, it is the consistency of the stools rather than the number that is.</a:t>
          </a:r>
          <a:endParaRPr lang="en-US" sz="2300" kern="1200" dirty="0"/>
        </a:p>
      </dsp:txBody>
      <dsp:txXfrm>
        <a:off x="0" y="4814"/>
        <a:ext cx="5074433" cy="2157460"/>
      </dsp:txXfrm>
    </dsp:sp>
    <dsp:sp modelId="{42FC2988-C684-4460-9741-120C7A8683E2}">
      <dsp:nvSpPr>
        <dsp:cNvPr id="0" name=""/>
        <dsp:cNvSpPr/>
      </dsp:nvSpPr>
      <dsp:spPr>
        <a:xfrm>
          <a:off x="0" y="2162274"/>
          <a:ext cx="5074433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D6432-448C-4ED7-827F-41B925151492}">
      <dsp:nvSpPr>
        <dsp:cNvPr id="0" name=""/>
        <dsp:cNvSpPr/>
      </dsp:nvSpPr>
      <dsp:spPr>
        <a:xfrm>
          <a:off x="4955" y="2167089"/>
          <a:ext cx="5069477" cy="4051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Diarrhoea is usually a symptom of an infection in the intestinal tract.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0" kern="1200" dirty="0">
              <a:solidFill>
                <a:srgbClr val="FF0000"/>
              </a:solidFill>
            </a:rPr>
            <a:t>Viruses</a:t>
          </a:r>
          <a:r>
            <a:rPr lang="en-GB" sz="2000" b="1" i="0" kern="1200" dirty="0"/>
            <a:t> are the most common cause of a child's diarrhoea in the first 5 years of life.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0" kern="1200" dirty="0">
              <a:solidFill>
                <a:srgbClr val="FF0000"/>
              </a:solidFill>
            </a:rPr>
            <a:t>Most common virus is rotaviruses. </a:t>
          </a:r>
          <a:endParaRPr lang="en-GB" sz="2000" b="1" i="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0" kern="1200" dirty="0"/>
            <a:t>Others: noroviruses and adenoviruses.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0" kern="1200" dirty="0">
              <a:solidFill>
                <a:srgbClr val="FF0000"/>
              </a:solidFill>
            </a:rPr>
            <a:t>Bacterial pathogen: </a:t>
          </a:r>
          <a:r>
            <a:rPr lang="en-GB" sz="2000" b="1" i="0" kern="1200" dirty="0"/>
            <a:t>Campylobacter </a:t>
          </a:r>
          <a:r>
            <a:rPr lang="en-GB" sz="2000" b="1" i="0" kern="1200" dirty="0" err="1"/>
            <a:t>jejuni</a:t>
          </a:r>
          <a:r>
            <a:rPr lang="en-GB" sz="2000" b="1" i="0" kern="1200" dirty="0"/>
            <a:t>, yersinia, salmonella, shigella, pathogenic E. coli, or clostridium difficile).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0" kern="1200" dirty="0">
              <a:solidFill>
                <a:srgbClr val="FF0000"/>
              </a:solidFill>
            </a:rPr>
            <a:t>Parasites</a:t>
          </a:r>
          <a:r>
            <a:rPr lang="en-GB" sz="2000" b="1" i="0" kern="1200" dirty="0"/>
            <a:t> are the cause in fewer than 5% (lamblia, </a:t>
          </a:r>
          <a:r>
            <a:rPr lang="en-GB" sz="2000" b="1" i="0" kern="1200" dirty="0" err="1"/>
            <a:t>cryptosporidia</a:t>
          </a:r>
          <a:r>
            <a:rPr lang="en-GB" sz="2000" b="1" i="0" kern="1200" dirty="0"/>
            <a:t>, Entamoeba histolytica, and others).</a:t>
          </a:r>
          <a:endParaRPr lang="en-GB" sz="2000" b="1" kern="1200" dirty="0"/>
        </a:p>
      </dsp:txBody>
      <dsp:txXfrm>
        <a:off x="4955" y="2167089"/>
        <a:ext cx="5069477" cy="405185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9B3C5-47CF-4846-AFB4-A416F55B6BFF}">
      <dsp:nvSpPr>
        <dsp:cNvPr id="0" name=""/>
        <dsp:cNvSpPr/>
      </dsp:nvSpPr>
      <dsp:spPr>
        <a:xfrm>
          <a:off x="0" y="2816"/>
          <a:ext cx="498512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F4A54-1079-4488-AA6D-C30DAA7AA7EF}">
      <dsp:nvSpPr>
        <dsp:cNvPr id="0" name=""/>
        <dsp:cNvSpPr/>
      </dsp:nvSpPr>
      <dsp:spPr>
        <a:xfrm>
          <a:off x="0" y="2816"/>
          <a:ext cx="4985123" cy="1920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Diarrhoeal disease is the second leading cause of death in children under five years old.</a:t>
          </a:r>
        </a:p>
      </dsp:txBody>
      <dsp:txXfrm>
        <a:off x="0" y="2816"/>
        <a:ext cx="4985123" cy="1920634"/>
      </dsp:txXfrm>
    </dsp:sp>
    <dsp:sp modelId="{9E012D09-6D14-48CD-988F-59BD89C98604}">
      <dsp:nvSpPr>
        <dsp:cNvPr id="0" name=""/>
        <dsp:cNvSpPr/>
      </dsp:nvSpPr>
      <dsp:spPr>
        <a:xfrm>
          <a:off x="0" y="1923450"/>
          <a:ext cx="4985123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D83F9-09DB-4C3B-8B97-E6FD6CCE8027}">
      <dsp:nvSpPr>
        <dsp:cNvPr id="0" name=""/>
        <dsp:cNvSpPr/>
      </dsp:nvSpPr>
      <dsp:spPr>
        <a:xfrm>
          <a:off x="0" y="1923450"/>
          <a:ext cx="4985123" cy="1920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/>
            <a:t>In low-income countries, children under three years old experience </a:t>
          </a:r>
          <a:r>
            <a:rPr lang="en-GB" sz="2300" b="1" kern="1200"/>
            <a:t>on average three episodes of diarrhoea every year. </a:t>
          </a:r>
          <a:endParaRPr lang="en-US" sz="2300" kern="1200"/>
        </a:p>
      </dsp:txBody>
      <dsp:txXfrm>
        <a:off x="0" y="1923450"/>
        <a:ext cx="4985123" cy="1920634"/>
      </dsp:txXfrm>
    </dsp:sp>
    <dsp:sp modelId="{1FF7642F-3BD9-4CC1-B1CA-891842843DAE}">
      <dsp:nvSpPr>
        <dsp:cNvPr id="0" name=""/>
        <dsp:cNvSpPr/>
      </dsp:nvSpPr>
      <dsp:spPr>
        <a:xfrm>
          <a:off x="0" y="3844085"/>
          <a:ext cx="4985123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3179B-61C0-4188-8AAE-A258CB553B1F}">
      <dsp:nvSpPr>
        <dsp:cNvPr id="0" name=""/>
        <dsp:cNvSpPr/>
      </dsp:nvSpPr>
      <dsp:spPr>
        <a:xfrm>
          <a:off x="0" y="3844085"/>
          <a:ext cx="4985123" cy="1920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/>
            <a:t>Each episode deprives the child of the nutrition necessary for growth. As a result, diarrhoea is a major cause of malnutrition, and malnourished children are more likely to fall ill from diarrhoea.</a:t>
          </a:r>
          <a:endParaRPr lang="en-US" sz="2300" kern="1200"/>
        </a:p>
      </dsp:txBody>
      <dsp:txXfrm>
        <a:off x="0" y="3844085"/>
        <a:ext cx="4985123" cy="192063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9A122-4FF8-4256-A213-253C47384FF9}">
      <dsp:nvSpPr>
        <dsp:cNvPr id="0" name=""/>
        <dsp:cNvSpPr/>
      </dsp:nvSpPr>
      <dsp:spPr>
        <a:xfrm>
          <a:off x="0" y="5393"/>
          <a:ext cx="5605629" cy="9833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dirty="0"/>
            <a:t>Treatment</a:t>
          </a:r>
        </a:p>
      </dsp:txBody>
      <dsp:txXfrm>
        <a:off x="48005" y="53398"/>
        <a:ext cx="5509619" cy="88737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FF3C2-4230-458D-B5DC-0B974522F111}">
      <dsp:nvSpPr>
        <dsp:cNvPr id="0" name=""/>
        <dsp:cNvSpPr/>
      </dsp:nvSpPr>
      <dsp:spPr>
        <a:xfrm>
          <a:off x="0" y="3242"/>
          <a:ext cx="6721891" cy="16497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/>
            <a:t>Integrated Management of Childhood Illness (IMCI).</a:t>
          </a:r>
          <a:br>
            <a:rPr lang="en-GB" sz="3000" b="1" kern="1200" dirty="0"/>
          </a:br>
          <a:endParaRPr lang="en-GB" sz="3000" b="1" kern="1200" dirty="0"/>
        </a:p>
      </dsp:txBody>
      <dsp:txXfrm>
        <a:off x="80532" y="83774"/>
        <a:ext cx="6560827" cy="148863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E687D-038E-432A-B9C8-9240AB9F838D}">
      <dsp:nvSpPr>
        <dsp:cNvPr id="0" name=""/>
        <dsp:cNvSpPr/>
      </dsp:nvSpPr>
      <dsp:spPr>
        <a:xfrm>
          <a:off x="0" y="207524"/>
          <a:ext cx="7941325" cy="6475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b="1" kern="1200"/>
            <a:t>Why is IMCI better than single-condition approaches?</a:t>
          </a:r>
          <a:endParaRPr lang="en-GB" sz="2700" kern="1200"/>
        </a:p>
      </dsp:txBody>
      <dsp:txXfrm>
        <a:off x="31613" y="239137"/>
        <a:ext cx="7878099" cy="584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B5E19-4D7B-465A-9E23-E25145AC4AC1}">
      <dsp:nvSpPr>
        <dsp:cNvPr id="0" name=""/>
        <dsp:cNvSpPr/>
      </dsp:nvSpPr>
      <dsp:spPr>
        <a:xfrm>
          <a:off x="0" y="549901"/>
          <a:ext cx="7931224" cy="103135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dirty="0"/>
            <a:t>1. Nutritional deficiency diseases</a:t>
          </a:r>
        </a:p>
      </dsp:txBody>
      <dsp:txXfrm>
        <a:off x="50347" y="600248"/>
        <a:ext cx="7830530" cy="930660"/>
      </dsp:txXfrm>
    </dsp:sp>
    <dsp:sp modelId="{D8760B45-B11C-4530-A350-59A8D9D5746B}">
      <dsp:nvSpPr>
        <dsp:cNvPr id="0" name=""/>
        <dsp:cNvSpPr/>
      </dsp:nvSpPr>
      <dsp:spPr>
        <a:xfrm>
          <a:off x="0" y="1705096"/>
          <a:ext cx="7931224" cy="103135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dirty="0"/>
            <a:t>2. Infections</a:t>
          </a:r>
        </a:p>
      </dsp:txBody>
      <dsp:txXfrm>
        <a:off x="50347" y="1755443"/>
        <a:ext cx="7830530" cy="930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F9662-8DDA-4C8C-B692-E9E66FFBE983}">
      <dsp:nvSpPr>
        <dsp:cNvPr id="0" name=""/>
        <dsp:cNvSpPr/>
      </dsp:nvSpPr>
      <dsp:spPr>
        <a:xfrm>
          <a:off x="0" y="256"/>
          <a:ext cx="8229600" cy="11424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400" b="1" kern="1200" dirty="0"/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b="1" kern="1200" dirty="0"/>
            <a:t>Nutritional deficiency diseases</a:t>
          </a:r>
          <a:br>
            <a:rPr lang="en-GB" sz="4400" b="1" kern="1200" dirty="0"/>
          </a:br>
          <a:endParaRPr lang="en-GB" sz="4400" b="1" kern="1200" dirty="0"/>
        </a:p>
      </dsp:txBody>
      <dsp:txXfrm>
        <a:off x="55772" y="56028"/>
        <a:ext cx="8118056" cy="10309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C9210-128F-40C3-8E5A-2F09F70BA69F}">
      <dsp:nvSpPr>
        <dsp:cNvPr id="0" name=""/>
        <dsp:cNvSpPr/>
      </dsp:nvSpPr>
      <dsp:spPr>
        <a:xfrm>
          <a:off x="0" y="37101"/>
          <a:ext cx="8229600" cy="21481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400" b="1" kern="1200"/>
            <a:t>Protein Energy Malnutrition (PEM)</a:t>
          </a:r>
          <a:endParaRPr lang="en-GB" sz="5400" kern="1200"/>
        </a:p>
      </dsp:txBody>
      <dsp:txXfrm>
        <a:off x="104863" y="141964"/>
        <a:ext cx="8019874" cy="1938394"/>
      </dsp:txXfrm>
    </dsp:sp>
    <dsp:sp modelId="{6EEB169B-AEDB-488F-A586-EADFFFE294FB}">
      <dsp:nvSpPr>
        <dsp:cNvPr id="0" name=""/>
        <dsp:cNvSpPr/>
      </dsp:nvSpPr>
      <dsp:spPr>
        <a:xfrm>
          <a:off x="0" y="2340741"/>
          <a:ext cx="8229600" cy="214812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400" b="1" kern="1200"/>
            <a:t>Iron Deficiency Anaemia (IDA)</a:t>
          </a:r>
          <a:endParaRPr lang="en-GB" sz="5400" kern="1200"/>
        </a:p>
      </dsp:txBody>
      <dsp:txXfrm>
        <a:off x="104863" y="2445604"/>
        <a:ext cx="8019874" cy="19383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E4D83-EAD3-48D8-8DFB-DD1A488270DA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BC6DA-1061-40AB-9C0C-B393DECFC957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b="1" kern="1200"/>
            <a:t>Around 45% of deaths among children under 5 years of age are linked to undernutrition.</a:t>
          </a:r>
        </a:p>
      </dsp:txBody>
      <dsp:txXfrm>
        <a:off x="2262981" y="0"/>
        <a:ext cx="5966618" cy="1357791"/>
      </dsp:txXfrm>
    </dsp:sp>
    <dsp:sp modelId="{AC55223B-88CA-40E3-BA0F-F6466BABB15E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72A12-939D-4BC5-BE6C-10897AA2DAE2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b="1" kern="1200"/>
            <a:t>These mostly occur in low- and middle-income countries</a:t>
          </a:r>
        </a:p>
      </dsp:txBody>
      <dsp:txXfrm>
        <a:off x="2262981" y="1357791"/>
        <a:ext cx="5966618" cy="1357787"/>
      </dsp:txXfrm>
    </dsp:sp>
    <dsp:sp modelId="{03C64BAE-26ED-4248-B0D5-420C2FE4F317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F0A03-65D9-4317-99B0-F000B44021B1}">
      <dsp:nvSpPr>
        <dsp:cNvPr id="0" name=""/>
        <dsp:cNvSpPr/>
      </dsp:nvSpPr>
      <dsp:spPr>
        <a:xfrm>
          <a:off x="2262981" y="2715579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/>
            <a:t>The interaction between PEM &amp; infection is the major cause of death &amp; morbidity in young children.</a:t>
          </a:r>
          <a:endParaRPr lang="en-GB" sz="2700" kern="1200"/>
        </a:p>
      </dsp:txBody>
      <dsp:txXfrm>
        <a:off x="2262981" y="2715579"/>
        <a:ext cx="5966618" cy="13577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1290C-E660-4462-BBD4-CAA0822186BE}">
      <dsp:nvSpPr>
        <dsp:cNvPr id="0" name=""/>
        <dsp:cNvSpPr/>
      </dsp:nvSpPr>
      <dsp:spPr>
        <a:xfrm>
          <a:off x="0" y="14580"/>
          <a:ext cx="8229600" cy="1113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u="sng" kern="1200" dirty="0"/>
            <a:t>1. Protein energy malnutrition</a:t>
          </a:r>
          <a:br>
            <a:rPr lang="en-GB" sz="2800" b="1" u="sng" kern="1200" dirty="0"/>
          </a:br>
          <a:endParaRPr lang="en-GB" sz="2800" kern="1200" dirty="0"/>
        </a:p>
      </dsp:txBody>
      <dsp:txXfrm>
        <a:off x="54373" y="68953"/>
        <a:ext cx="8120854" cy="10050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DBE40-4E26-4FC4-B253-F27088C71E6C}">
      <dsp:nvSpPr>
        <dsp:cNvPr id="0" name=""/>
        <dsp:cNvSpPr/>
      </dsp:nvSpPr>
      <dsp:spPr>
        <a:xfrm>
          <a:off x="4018" y="0"/>
          <a:ext cx="8221563" cy="1143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900" kern="1200"/>
            <a:t>TREATMENT</a:t>
          </a:r>
        </a:p>
      </dsp:txBody>
      <dsp:txXfrm>
        <a:off x="37495" y="33477"/>
        <a:ext cx="8154609" cy="10760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AA282-273F-4A1B-8BCE-10E161FAA906}">
      <dsp:nvSpPr>
        <dsp:cNvPr id="0" name=""/>
        <dsp:cNvSpPr/>
      </dsp:nvSpPr>
      <dsp:spPr>
        <a:xfrm rot="5400000">
          <a:off x="-571715" y="2062307"/>
          <a:ext cx="3811437" cy="26680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Treatment strategy can be divided into </a:t>
          </a:r>
          <a:r>
            <a:rPr lang="en-GB" sz="2600" b="1" kern="1200" dirty="0">
              <a:solidFill>
                <a:srgbClr val="FF0000"/>
              </a:solidFill>
            </a:rPr>
            <a:t>three</a:t>
          </a:r>
          <a:r>
            <a:rPr lang="en-GB" sz="2600" kern="1200" dirty="0"/>
            <a:t> stages:</a:t>
          </a:r>
        </a:p>
      </dsp:txBody>
      <dsp:txXfrm rot="-5400000">
        <a:off x="1" y="2824594"/>
        <a:ext cx="2668006" cy="1143431"/>
      </dsp:txXfrm>
    </dsp:sp>
    <dsp:sp modelId="{C5DCDDFC-6ACF-4DBC-9AA7-C26B72C88593}">
      <dsp:nvSpPr>
        <dsp:cNvPr id="0" name=""/>
        <dsp:cNvSpPr/>
      </dsp:nvSpPr>
      <dsp:spPr>
        <a:xfrm rot="5400000">
          <a:off x="3012862" y="-190331"/>
          <a:ext cx="5149570" cy="58392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>
              <a:solidFill>
                <a:srgbClr val="FF0000"/>
              </a:solidFill>
            </a:rPr>
            <a:t>Resolving life threatening conditions: </a:t>
          </a:r>
          <a:r>
            <a:rPr lang="en-GB" sz="2000" kern="1200" dirty="0"/>
            <a:t>Hospital Treatment: Hypothermia, </a:t>
          </a:r>
          <a:r>
            <a:rPr lang="en-GB" sz="2000" kern="1200" dirty="0" err="1"/>
            <a:t>hypoglycemia</a:t>
          </a:r>
          <a:r>
            <a:rPr lang="en-GB" sz="2000" kern="1200" dirty="0"/>
            <a:t>, infection, dehydration, electrolyte imbalance, anaemia and other vitamin and mineral deficiencies are corrected.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>
              <a:solidFill>
                <a:srgbClr val="FF0000"/>
              </a:solidFill>
            </a:rPr>
            <a:t>Restoring nutritional status:  </a:t>
          </a:r>
          <a:r>
            <a:rPr lang="en-GB" sz="2000" kern="1200" dirty="0"/>
            <a:t>Dietary Management from locally available foods - inexpensive, easily digestible, evenly distributed throughout the day and increased number of feedings </a:t>
          </a:r>
          <a:r>
            <a:rPr lang="en-GB" sz="2000" kern="1200" dirty="0" smtClean="0"/>
            <a:t>gradually </a:t>
          </a:r>
          <a:r>
            <a:rPr lang="en-GB" sz="2000" kern="1200" dirty="0"/>
            <a:t>to increase the quantity of food.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>
              <a:solidFill>
                <a:srgbClr val="FF0000"/>
              </a:solidFill>
            </a:rPr>
            <a:t>Rehabilitation: </a:t>
          </a:r>
          <a:r>
            <a:rPr lang="en-GB" sz="2000" kern="1200"/>
            <a:t>practical </a:t>
          </a:r>
          <a:r>
            <a:rPr lang="en-GB" sz="2000" kern="1200" dirty="0"/>
            <a:t>nutritional training for mothers to learn feeding their children back to health under supervision and using local foods.</a:t>
          </a:r>
        </a:p>
      </dsp:txBody>
      <dsp:txXfrm rot="-5400000">
        <a:off x="2668007" y="405905"/>
        <a:ext cx="5587900" cy="46468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9AEB7-7B3A-4B38-9F41-F5A1A3909019}">
      <dsp:nvSpPr>
        <dsp:cNvPr id="0" name=""/>
        <dsp:cNvSpPr/>
      </dsp:nvSpPr>
      <dsp:spPr>
        <a:xfrm>
          <a:off x="0" y="679"/>
          <a:ext cx="8229600" cy="114164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800" b="1" kern="1200" dirty="0"/>
        </a:p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b="1" kern="1200" dirty="0"/>
            <a:t>2. Iron deficiency anaemia</a:t>
          </a:r>
          <a:br>
            <a:rPr lang="en-GB" sz="4800" b="1" kern="1200" dirty="0"/>
          </a:br>
          <a:endParaRPr lang="en-GB" sz="4800" b="1" kern="1200" dirty="0"/>
        </a:p>
      </dsp:txBody>
      <dsp:txXfrm>
        <a:off x="55730" y="56409"/>
        <a:ext cx="8118140" cy="1030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DC4E7-7CEE-4CB1-AD11-607DC59D4279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5B60B-995A-4A8A-8E1C-E3D530A00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18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922C7887-3AC3-4B66-8019-B0821E6383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3173E7-C2C5-4556-B73B-FF7CB5CD5CF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xmlns="" id="{0B449531-1983-47E3-94CE-F62833DB93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xmlns="" id="{1B065D25-D660-48DE-9775-EE3CDDD17F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9382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12/14/2020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12/14/2020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12/14/2020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12/14/2020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171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12/14/2020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568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12/14/2020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63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12/14/2020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346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12/14/2020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339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12/14/2020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365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12/14/2020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16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12/14/2020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56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12/14/2020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12/14/2020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941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12/14/2020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994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12/14/2020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556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12/14/2020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0229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12/14/2020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91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12/14/2020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941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12/14/2020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38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12/14/2020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810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12/14/2020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7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12/14/2020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12/14/2020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12/14/2020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12/14/2020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12/14/2020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12/14/2020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669-BEEE-4B6D-A7C5-5204CCB63C17}" type="datetimeFigureOut">
              <a:rPr lang="en-US" smtClean="0"/>
              <a:pPr/>
              <a:t>12/14/2020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D5669-BEEE-4B6D-A7C5-5204CCB63C17}" type="datetimeFigureOut">
              <a:rPr lang="en-US" smtClean="0"/>
              <a:pPr/>
              <a:t>12/14/2020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10D5669-BEEE-4B6D-A7C5-5204CCB63C17}" type="datetimeFigureOut">
              <a:rPr lang="en-US" smtClean="0"/>
              <a:pPr/>
              <a:t>12/14/2020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9287F-4EFD-46BD-89D3-32234D8098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690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8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diagramLayout" Target="../diagrams/layout16.xml"/><Relationship Id="rId7" Type="http://schemas.openxmlformats.org/officeDocument/2006/relationships/image" Target="../media/image19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diagramLayout" Target="../diagrams/layout17.xml"/><Relationship Id="rId7" Type="http://schemas.openxmlformats.org/officeDocument/2006/relationships/image" Target="../media/image20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276872"/>
            <a:ext cx="8640960" cy="197408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Child’s health </a:t>
            </a:r>
            <a:r>
              <a:rPr lang="en-US" b="1" dirty="0" smtClean="0">
                <a:solidFill>
                  <a:schemeClr val="tx2"/>
                </a:solidFill>
              </a:rPr>
              <a:t>(2)</a:t>
            </a: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GB" b="1" dirty="0">
                <a:solidFill>
                  <a:schemeClr val="tx2"/>
                </a:solidFill>
              </a:rPr>
              <a:t> Care in illness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139952" y="5286364"/>
            <a:ext cx="5004048" cy="15716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Dr.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Israa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Al-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Rawashdeh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MD, MPH ,PhD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Faculty of Medicine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Mutah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University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2020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A765FB87-7294-4A26-96F8-CBABB50FD2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793665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E72493B5-90A1-41D5-ABC9-5C1AEE3D1E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837060"/>
              </p:ext>
            </p:extLst>
          </p:nvPr>
        </p:nvGraphicFramePr>
        <p:xfrm>
          <a:off x="457200" y="1124744"/>
          <a:ext cx="8507288" cy="5458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05932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6C160BC0-BA57-4063-8204-9AE475326B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654991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F59A9E-2536-483C-9710-7829E967E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rgbClr val="FF0000"/>
                </a:solidFill>
              </a:rPr>
              <a:t>AETIOLOGY:</a:t>
            </a:r>
          </a:p>
          <a:p>
            <a:pPr>
              <a:buFontTx/>
              <a:buChar char="-"/>
            </a:pPr>
            <a:r>
              <a:rPr lang="en-GB" b="1" dirty="0"/>
              <a:t>Low intake of iron rich foods</a:t>
            </a:r>
          </a:p>
          <a:p>
            <a:pPr>
              <a:buFontTx/>
              <a:buChar char="-"/>
            </a:pPr>
            <a:r>
              <a:rPr lang="en-GB" b="1" dirty="0"/>
              <a:t>Infection, particularly parasitic diseases and diarrhoea causing agents</a:t>
            </a:r>
          </a:p>
          <a:p>
            <a:pPr>
              <a:buFontTx/>
              <a:buChar char="-"/>
            </a:pPr>
            <a:r>
              <a:rPr lang="en-GB" b="1" dirty="0"/>
              <a:t>Prematurity</a:t>
            </a:r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r>
              <a:rPr lang="en-GB" sz="4400" b="1" dirty="0">
                <a:solidFill>
                  <a:srgbClr val="FF0000"/>
                </a:solidFill>
              </a:rPr>
              <a:t>Prevention: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rgbClr val="7030A0"/>
                </a:solidFill>
              </a:rPr>
              <a:t>Food containing iron starting by age of 5-6 months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rgbClr val="7030A0"/>
                </a:solidFill>
              </a:rPr>
              <a:t>Iron fortified formula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rgbClr val="7030A0"/>
                </a:solidFill>
              </a:rPr>
              <a:t>Iron supplementation for breastfeeding infants at 4 months of 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rgbClr val="7030A0"/>
                </a:solidFill>
              </a:rPr>
              <a:t>Avoid cows milk before 1 year of 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rgbClr val="7030A0"/>
                </a:solidFill>
              </a:rPr>
              <a:t>Control of parasitic diseases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Treatment: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Iron supplementation</a:t>
            </a:r>
          </a:p>
        </p:txBody>
      </p:sp>
    </p:spTree>
    <p:extLst>
      <p:ext uri="{BB962C8B-B14F-4D97-AF65-F5344CB8AC3E}">
        <p14:creationId xmlns:p14="http://schemas.microsoft.com/office/powerpoint/2010/main" val="799056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06847848-8EC7-4E61-A4C9-EAE7A3D801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649141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b="1" dirty="0"/>
              <a:t>(Acute Respiratory Infections) ARI </a:t>
            </a:r>
          </a:p>
          <a:p>
            <a:pPr fontAlgn="base"/>
            <a:r>
              <a:rPr lang="en-GB" b="1" dirty="0"/>
              <a:t>Diarrhoeal diseases </a:t>
            </a:r>
          </a:p>
          <a:p>
            <a:pPr fontAlgn="base"/>
            <a:r>
              <a:rPr lang="en-GB" b="1" dirty="0"/>
              <a:t>Malaria </a:t>
            </a:r>
          </a:p>
          <a:p>
            <a:pPr algn="ctr" fontAlgn="base">
              <a:buNone/>
            </a:pPr>
            <a:r>
              <a:rPr lang="en-GB" b="1" dirty="0">
                <a:solidFill>
                  <a:srgbClr val="7030A0"/>
                </a:solidFill>
              </a:rPr>
              <a:t>About two-thirds of child deaths are preventable through practical, low-cost intervention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A0D3-79D6-4FFB-AEBB-55B4DFD59A53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1. Acute respiratory infections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913256"/>
            <a:ext cx="4324672" cy="4670106"/>
          </a:xfrm>
        </p:spPr>
        <p:txBody>
          <a:bodyPr>
            <a:normAutofit fontScale="77500" lnSpcReduction="20000"/>
          </a:bodyPr>
          <a:lstStyle/>
          <a:p>
            <a:pPr marL="69850" indent="0">
              <a:buNone/>
            </a:pPr>
            <a:r>
              <a:rPr lang="en-US" sz="4600" b="1" dirty="0">
                <a:cs typeface="Tahoma" pitchFamily="34" charset="0"/>
              </a:rPr>
              <a:t>ARIs are classified according to the site of infection into:</a:t>
            </a:r>
          </a:p>
          <a:p>
            <a:pPr marL="69850" indent="0">
              <a:buFont typeface="Wingdings" pitchFamily="2" charset="2"/>
              <a:buChar char="v"/>
            </a:pPr>
            <a:r>
              <a:rPr lang="en-US" dirty="0">
                <a:cs typeface="Tahoma" pitchFamily="34" charset="0"/>
              </a:rPr>
              <a:t>Acute upper respiratory tract infections (AURIs): these are common cold, </a:t>
            </a:r>
            <a:r>
              <a:rPr lang="en-US" dirty="0" err="1">
                <a:cs typeface="Tahoma" pitchFamily="34" charset="0"/>
              </a:rPr>
              <a:t>pharyngitis</a:t>
            </a:r>
            <a:r>
              <a:rPr lang="en-US" dirty="0">
                <a:cs typeface="Tahoma" pitchFamily="34" charset="0"/>
              </a:rPr>
              <a:t>, and </a:t>
            </a:r>
            <a:r>
              <a:rPr lang="en-US" dirty="0" err="1">
                <a:cs typeface="Tahoma" pitchFamily="34" charset="0"/>
              </a:rPr>
              <a:t>otitis</a:t>
            </a:r>
            <a:r>
              <a:rPr lang="en-US" dirty="0">
                <a:cs typeface="Tahoma" pitchFamily="34" charset="0"/>
              </a:rPr>
              <a:t> media</a:t>
            </a:r>
          </a:p>
          <a:p>
            <a:pPr marL="69850" indent="0">
              <a:buFont typeface="Wingdings" pitchFamily="2" charset="2"/>
              <a:buChar char="v"/>
            </a:pPr>
            <a:r>
              <a:rPr lang="en-US" dirty="0">
                <a:cs typeface="Tahoma" pitchFamily="34" charset="0"/>
              </a:rPr>
              <a:t>Acute lower respiratory infections (ALRIs): these are epiglottises, laryngitis; </a:t>
            </a:r>
            <a:r>
              <a:rPr lang="en-US" dirty="0" err="1">
                <a:cs typeface="Tahoma" pitchFamily="34" charset="0"/>
              </a:rPr>
              <a:t>trachiltis</a:t>
            </a:r>
            <a:r>
              <a:rPr lang="en-US" dirty="0">
                <a:cs typeface="Tahoma" pitchFamily="34" charset="0"/>
              </a:rPr>
              <a:t>, bronchitis, </a:t>
            </a:r>
            <a:r>
              <a:rPr lang="en-US" dirty="0" err="1">
                <a:cs typeface="Tahoma" pitchFamily="34" charset="0"/>
              </a:rPr>
              <a:t>bronchiolitis</a:t>
            </a:r>
            <a:r>
              <a:rPr lang="en-US" dirty="0">
                <a:cs typeface="Tahoma" pitchFamily="34" charset="0"/>
              </a:rPr>
              <a:t> </a:t>
            </a:r>
            <a:r>
              <a:rPr lang="en-US" dirty="0" err="1">
                <a:cs typeface="Tahoma" pitchFamily="34" charset="0"/>
              </a:rPr>
              <a:t>alveolitis</a:t>
            </a:r>
            <a:r>
              <a:rPr lang="en-US" dirty="0">
                <a:cs typeface="Tahoma" pitchFamily="34" charset="0"/>
              </a:rPr>
              <a:t> and pneumonia.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GB"/>
          </a:p>
        </p:txBody>
      </p:sp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689118"/>
            <a:ext cx="4173504" cy="452596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B2E78C-AA56-44AA-91D3-29EE41C96AF5}"/>
              </a:ext>
            </a:extLst>
          </p:cNvPr>
          <p:cNvSpPr txBox="1"/>
          <p:nvPr/>
        </p:nvSpPr>
        <p:spPr>
          <a:xfrm>
            <a:off x="323528" y="770255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cs typeface="Tahoma" pitchFamily="34" charset="0"/>
              </a:rPr>
              <a:t>An episode of acute symptoms and signs resulting from infection of any part of the respiratory tract or related structures (extending for less than 30 days).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32EB6FF-EE0B-42A6-96A6-20C2CF861D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21661"/>
              </p:ext>
            </p:extLst>
          </p:nvPr>
        </p:nvGraphicFramePr>
        <p:xfrm>
          <a:off x="457200" y="404664"/>
          <a:ext cx="8435280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cs typeface="Tahoma" pitchFamily="34" charset="0"/>
              </a:rPr>
              <a:t>Ecology of ARI</a:t>
            </a:r>
            <a:br>
              <a:rPr lang="en-US" b="1" dirty="0">
                <a:cs typeface="Tahoma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74642"/>
          </a:xfrm>
        </p:spPr>
        <p:txBody>
          <a:bodyPr>
            <a:normAutofit fontScale="92500" lnSpcReduction="20000"/>
          </a:bodyPr>
          <a:lstStyle/>
          <a:p>
            <a:pPr marL="69850" indent="0">
              <a:buNone/>
            </a:pPr>
            <a:r>
              <a:rPr lang="en-US" b="1" dirty="0">
                <a:cs typeface="Tahoma" pitchFamily="34" charset="0"/>
              </a:rPr>
              <a:t>Viral agents are </a:t>
            </a:r>
            <a:r>
              <a:rPr lang="en-US" dirty="0">
                <a:cs typeface="Tahoma" pitchFamily="34" charset="0"/>
              </a:rPr>
              <a:t>responsible for over 90% of cases of AURIs and a considerable proportion of ALRIs. </a:t>
            </a:r>
          </a:p>
          <a:p>
            <a:pPr marL="69850" indent="0">
              <a:buNone/>
            </a:pPr>
            <a:r>
              <a:rPr lang="en-US" dirty="0">
                <a:cs typeface="Tahoma" pitchFamily="34" charset="0"/>
              </a:rPr>
              <a:t>The most frequent viral agents of ALRI in infants and young children are: </a:t>
            </a:r>
          </a:p>
          <a:p>
            <a:pPr marL="69850" indent="0">
              <a:buNone/>
            </a:pPr>
            <a:r>
              <a:rPr lang="en-US" dirty="0">
                <a:cs typeface="Tahoma" pitchFamily="34" charset="0"/>
              </a:rPr>
              <a:t>a. </a:t>
            </a:r>
            <a:r>
              <a:rPr lang="en-US" b="1" dirty="0">
                <a:solidFill>
                  <a:srgbClr val="FF0000"/>
                </a:solidFill>
                <a:cs typeface="Tahoma" pitchFamily="34" charset="0"/>
              </a:rPr>
              <a:t>Respiratory syncytial virus</a:t>
            </a:r>
            <a:r>
              <a:rPr lang="en-US" dirty="0">
                <a:cs typeface="Tahoma" pitchFamily="34" charset="0"/>
              </a:rPr>
              <a:t>, </a:t>
            </a:r>
          </a:p>
          <a:p>
            <a:pPr marL="69850" indent="0">
              <a:buNone/>
            </a:pPr>
            <a:r>
              <a:rPr lang="en-US" dirty="0">
                <a:cs typeface="Tahoma" pitchFamily="34" charset="0"/>
              </a:rPr>
              <a:t>b. adenoviruses, </a:t>
            </a:r>
          </a:p>
          <a:p>
            <a:pPr marL="69850" indent="0">
              <a:buNone/>
            </a:pPr>
            <a:r>
              <a:rPr lang="en-US" dirty="0">
                <a:cs typeface="Tahoma" pitchFamily="34" charset="0"/>
              </a:rPr>
              <a:t>c. Para influenza and influenza A, B viruses, </a:t>
            </a:r>
          </a:p>
          <a:p>
            <a:pPr marL="69850" indent="0">
              <a:buNone/>
            </a:pPr>
            <a:r>
              <a:rPr lang="en-US" dirty="0">
                <a:cs typeface="Tahoma" pitchFamily="34" charset="0"/>
              </a:rPr>
              <a:t>d. measles, mumps, and German measles.</a:t>
            </a:r>
          </a:p>
          <a:p>
            <a:pPr marL="69850" indent="0">
              <a:buNone/>
            </a:pPr>
            <a:r>
              <a:rPr lang="en-US" b="1" dirty="0">
                <a:cs typeface="Tahoma" pitchFamily="34" charset="0"/>
              </a:rPr>
              <a:t>Bacterial agents include</a:t>
            </a:r>
            <a:r>
              <a:rPr lang="en-US" dirty="0">
                <a:cs typeface="Tahoma" pitchFamily="34" charset="0"/>
              </a:rPr>
              <a:t>: </a:t>
            </a:r>
          </a:p>
          <a:p>
            <a:pPr marL="69850" indent="0">
              <a:buNone/>
            </a:pPr>
            <a:r>
              <a:rPr lang="en-US" dirty="0">
                <a:cs typeface="Tahoma" pitchFamily="34" charset="0"/>
              </a:rPr>
              <a:t>Pertussis,         Streptococcal pyogenes .</a:t>
            </a:r>
          </a:p>
          <a:p>
            <a:pPr marL="69850" indent="0" algn="ctr">
              <a:buNone/>
            </a:pPr>
            <a:r>
              <a:rPr lang="en-US" b="1" dirty="0">
                <a:solidFill>
                  <a:srgbClr val="FF0000"/>
                </a:solidFill>
                <a:cs typeface="Tahoma" pitchFamily="34" charset="0"/>
              </a:rPr>
              <a:t>Streptococcus pneumonia and </a:t>
            </a:r>
            <a:r>
              <a:rPr lang="en-US" b="1" dirty="0" err="1">
                <a:solidFill>
                  <a:srgbClr val="FF0000"/>
                </a:solidFill>
                <a:cs typeface="Tahoma" pitchFamily="34" charset="0"/>
              </a:rPr>
              <a:t>Haemophilus</a:t>
            </a:r>
            <a:r>
              <a:rPr lang="en-US" b="1" dirty="0">
                <a:solidFill>
                  <a:srgbClr val="FF0000"/>
                </a:solidFill>
                <a:cs typeface="Tahoma" pitchFamily="34" charset="0"/>
              </a:rPr>
              <a:t> influenza are the commonest causes of pneumonia in children.</a:t>
            </a:r>
          </a:p>
          <a:p>
            <a:pPr marL="69850" indent="0" algn="ctr">
              <a:buNone/>
            </a:pPr>
            <a:endParaRPr lang="en-US" b="1" dirty="0">
              <a:solidFill>
                <a:srgbClr val="FF0000"/>
              </a:solidFill>
              <a:cs typeface="Tahoma" pitchFamily="34" charset="0"/>
            </a:endParaRP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747F1B4-B831-4277-8AB0-32767F7EB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xmlns="" id="{D80CFA21-AB7C-4BEB-9BFF-05764FBBF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2F7E335-851A-4CAE-B09F-E657819D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10B541F0-7F6E-402E-84D8-CF96EACA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xmlns="" id="{13001C32-0FC7-4E96-84CC-EE94269454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205624"/>
              </p:ext>
            </p:extLst>
          </p:nvPr>
        </p:nvGraphicFramePr>
        <p:xfrm>
          <a:off x="486697" y="1118600"/>
          <a:ext cx="8171528" cy="5095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28" name="Rectangle 70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9" name="Rectangle 72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24B741-B2FA-4E76-9E95-981B9895C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cs typeface="Tahoma" pitchFamily="34" charset="0"/>
              </a:rPr>
              <a:t>Prevention</a:t>
            </a:r>
            <a:br>
              <a:rPr lang="en-US" b="1" dirty="0">
                <a:solidFill>
                  <a:srgbClr val="FFFFFF"/>
                </a:solidFill>
                <a:cs typeface="Tahoma" pitchFamily="34" charset="0"/>
              </a:rPr>
            </a:b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711990" y="260648"/>
            <a:ext cx="5252498" cy="6336704"/>
          </a:xfrm>
        </p:spPr>
        <p:txBody>
          <a:bodyPr anchor="ctr">
            <a:normAutofit lnSpcReduction="10000"/>
          </a:bodyPr>
          <a:lstStyle/>
          <a:p>
            <a:pPr marL="584200" indent="-514350" rtl="0">
              <a:buFont typeface="Wingdings 2" pitchFamily="18" charset="2"/>
              <a:buAutoNum type="arabicPeriod"/>
            </a:pPr>
            <a:r>
              <a:rPr lang="en-US" sz="2800" b="1" dirty="0">
                <a:solidFill>
                  <a:srgbClr val="000000"/>
                </a:solidFill>
                <a:cs typeface="Tahoma" pitchFamily="34" charset="0"/>
              </a:rPr>
              <a:t>Immunization</a:t>
            </a:r>
          </a:p>
          <a:p>
            <a:pPr marL="584200" indent="-514350" rtl="0">
              <a:buFont typeface="Wingdings 2" pitchFamily="18" charset="2"/>
              <a:buAutoNum type="arabicPeriod"/>
            </a:pPr>
            <a:r>
              <a:rPr lang="en-US" sz="2800" b="1" dirty="0">
                <a:solidFill>
                  <a:srgbClr val="000000"/>
                </a:solidFill>
                <a:cs typeface="Tahoma" pitchFamily="34" charset="0"/>
              </a:rPr>
              <a:t>Chemoprophylaxis:</a:t>
            </a:r>
          </a:p>
          <a:p>
            <a:pPr marL="69850" indent="0" rtl="0">
              <a:buFont typeface="Wingdings 2" pitchFamily="18" charset="2"/>
              <a:buNone/>
            </a:pPr>
            <a:r>
              <a:rPr lang="en-US" sz="2800" dirty="0">
                <a:solidFill>
                  <a:srgbClr val="000000"/>
                </a:solidFill>
                <a:cs typeface="Tahoma" pitchFamily="34" charset="0"/>
              </a:rPr>
              <a:t>    o	Used in prevention of recurrent streptococcal infections by penicillin. </a:t>
            </a:r>
          </a:p>
          <a:p>
            <a:pPr marL="69850" indent="0" rtl="0">
              <a:buFont typeface="Wingdings 2" pitchFamily="18" charset="2"/>
              <a:buNone/>
            </a:pPr>
            <a:r>
              <a:rPr lang="en-US" sz="2800" dirty="0">
                <a:solidFill>
                  <a:srgbClr val="000000"/>
                </a:solidFill>
                <a:cs typeface="Tahoma" pitchFamily="34" charset="0"/>
              </a:rPr>
              <a:t>    o	It is possible to prevent some viral infections by anti-viral agents e.g. Tamil for influenza. </a:t>
            </a:r>
          </a:p>
          <a:p>
            <a:pPr marL="69850" indent="0" rtl="0">
              <a:buFont typeface="Wingdings 2" pitchFamily="18" charset="2"/>
              <a:buNone/>
            </a:pPr>
            <a:r>
              <a:rPr lang="en-US" sz="2800" b="1" dirty="0">
                <a:solidFill>
                  <a:srgbClr val="000000"/>
                </a:solidFill>
                <a:cs typeface="Tahoma" pitchFamily="34" charset="0"/>
              </a:rPr>
              <a:t>3. Non specific measures</a:t>
            </a:r>
            <a:r>
              <a:rPr lang="en-US" sz="2800" dirty="0">
                <a:solidFill>
                  <a:srgbClr val="000000"/>
                </a:solidFill>
                <a:cs typeface="Tahoma" pitchFamily="34" charset="0"/>
              </a:rPr>
              <a:t>: Improvement of socio-economic and health status in general e.g. control of malnutrition, encouraging breast feeding, control of air pollution …</a:t>
            </a:r>
            <a:r>
              <a:rPr lang="en-US" sz="2800" dirty="0" err="1">
                <a:solidFill>
                  <a:srgbClr val="000000"/>
                </a:solidFill>
                <a:cs typeface="Tahoma" pitchFamily="34" charset="0"/>
              </a:rPr>
              <a:t>etc</a:t>
            </a:r>
            <a:endParaRPr lang="en-US" sz="2800" dirty="0">
              <a:solidFill>
                <a:srgbClr val="000000"/>
              </a:solidFill>
              <a:cs typeface="Tahoma" pitchFamily="34" charset="0"/>
            </a:endParaRPr>
          </a:p>
          <a:p>
            <a:pPr marL="69850" indent="0" rtl="0">
              <a:buFont typeface="Wingdings 2" pitchFamily="18" charset="2"/>
              <a:buNone/>
            </a:pPr>
            <a:endParaRPr lang="ar-EG" sz="2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 Care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/>
              <a:t>– Keep the baby warm </a:t>
            </a:r>
          </a:p>
          <a:p>
            <a:pPr>
              <a:buNone/>
            </a:pPr>
            <a:r>
              <a:rPr lang="en-GB" dirty="0"/>
              <a:t>– Continue breast feeding and feeding the child </a:t>
            </a:r>
          </a:p>
          <a:p>
            <a:pPr>
              <a:buNone/>
            </a:pPr>
            <a:r>
              <a:rPr lang="en-GB" dirty="0"/>
              <a:t>– To increase feeding after recovery</a:t>
            </a:r>
          </a:p>
          <a:p>
            <a:pPr>
              <a:buNone/>
            </a:pPr>
            <a:r>
              <a:rPr lang="en-GB" dirty="0"/>
              <a:t> – To clear the nose if it interferes with feeding </a:t>
            </a:r>
          </a:p>
          <a:p>
            <a:pPr>
              <a:buNone/>
            </a:pPr>
            <a:r>
              <a:rPr lang="en-GB" dirty="0"/>
              <a:t>– Proper dose of antibiotic for 5 days</a:t>
            </a:r>
          </a:p>
          <a:p>
            <a:pPr>
              <a:buNone/>
            </a:pPr>
            <a:r>
              <a:rPr lang="en-GB" dirty="0"/>
              <a:t> – Cough can be relieved by home made decoctions</a:t>
            </a:r>
          </a:p>
          <a:p>
            <a:pPr>
              <a:buNone/>
            </a:pPr>
            <a:r>
              <a:rPr lang="en-GB" dirty="0"/>
              <a:t>– To watch for danger signs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en-GB" sz="3500">
                <a:solidFill>
                  <a:srgbClr val="FFFFFF"/>
                </a:solidFill>
              </a:rPr>
              <a:t>2. </a:t>
            </a:r>
            <a:r>
              <a:rPr lang="en-US" sz="3500" b="1">
                <a:solidFill>
                  <a:srgbClr val="FFFFFF"/>
                </a:solidFill>
                <a:cs typeface="Tahoma" pitchFamily="34" charset="0"/>
              </a:rPr>
              <a:t>Diarrheal disease</a:t>
            </a:r>
            <a:endParaRPr lang="en-GB" sz="350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C73C0DBD-A05A-402C-9BEF-06917D24E8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697254"/>
              </p:ext>
            </p:extLst>
          </p:nvPr>
        </p:nvGraphicFramePr>
        <p:xfrm>
          <a:off x="3554460" y="234388"/>
          <a:ext cx="5074433" cy="6218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257402F6-05FB-4F82-9AED-1BDB457EBA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5472448"/>
              </p:ext>
            </p:extLst>
          </p:nvPr>
        </p:nvGraphicFramePr>
        <p:xfrm>
          <a:off x="457200" y="274638"/>
          <a:ext cx="469086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7A5177B8-3FDD-4FD0-BC4A-E1F73884B3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282845"/>
              </p:ext>
            </p:extLst>
          </p:nvPr>
        </p:nvGraphicFramePr>
        <p:xfrm>
          <a:off x="457200" y="2839810"/>
          <a:ext cx="7931224" cy="3286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41B42A-B680-4F9E-B1FF-A298F9E477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64726" y="178028"/>
            <a:ext cx="3879274" cy="284434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253F7992-A995-4FF6-832C-F2B695AC42F1}"/>
              </a:ext>
            </a:extLst>
          </p:cNvPr>
          <p:cNvSpPr/>
          <p:nvPr/>
        </p:nvSpPr>
        <p:spPr>
          <a:xfrm>
            <a:off x="5523816" y="1600200"/>
            <a:ext cx="2567463" cy="4991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62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endParaRPr lang="en-GB" sz="35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7F247507-489C-4D7F-BB86-D893E2F57E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373995"/>
              </p:ext>
            </p:extLst>
          </p:nvPr>
        </p:nvGraphicFramePr>
        <p:xfrm>
          <a:off x="3757611" y="685800"/>
          <a:ext cx="4985123" cy="5767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7E933B-F8E1-418A-9B85-9205EC0A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00B050"/>
                </a:solidFill>
                <a:cs typeface="Tahoma" pitchFamily="34" charset="0"/>
              </a:rPr>
              <a:t>Types of diarrhea:</a:t>
            </a:r>
            <a:br>
              <a:rPr lang="en-US" b="1">
                <a:solidFill>
                  <a:srgbClr val="00B050"/>
                </a:solidFill>
                <a:cs typeface="Tahoma" pitchFamily="34" charset="0"/>
              </a:rPr>
            </a:br>
            <a:endParaRPr lang="en-GB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69850" indent="0" algn="l" rtl="0">
              <a:buFont typeface="Wingdings 2" pitchFamily="18" charset="2"/>
              <a:buNone/>
            </a:pPr>
            <a:r>
              <a:rPr lang="en-US" dirty="0">
                <a:cs typeface="Tahoma" pitchFamily="34" charset="0"/>
              </a:rPr>
              <a:t>Three main clinical types of diarrhea</a:t>
            </a:r>
            <a:r>
              <a:rPr lang="en-US" b="1" dirty="0">
                <a:cs typeface="Tahoma" pitchFamily="34" charset="0"/>
              </a:rPr>
              <a:t> </a:t>
            </a:r>
          </a:p>
          <a:p>
            <a:pPr marL="527050" indent="-457200" algn="l" rtl="0">
              <a:buFont typeface="Wingdings" panose="05000000000000000000" pitchFamily="2" charset="2"/>
              <a:buChar char="§"/>
            </a:pPr>
            <a:r>
              <a:rPr lang="en-US" b="1" dirty="0">
                <a:cs typeface="Tahoma" pitchFamily="34" charset="0"/>
              </a:rPr>
              <a:t>Acute watery diarrhea: </a:t>
            </a:r>
            <a:r>
              <a:rPr lang="en-US" dirty="0">
                <a:cs typeface="Tahoma" pitchFamily="34" charset="0"/>
              </a:rPr>
              <a:t>This refers to acute diarrhea, lasts less than 14 days (average 7 days) and involves the passage of frequent loose or watery stools without visible blood. </a:t>
            </a:r>
          </a:p>
          <a:p>
            <a:pPr marL="527050" indent="-457200" algn="l" rtl="0">
              <a:buFont typeface="Wingdings" panose="05000000000000000000" pitchFamily="2" charset="2"/>
              <a:buChar char="§"/>
            </a:pPr>
            <a:r>
              <a:rPr lang="en-US" b="1" dirty="0">
                <a:cs typeface="Tahoma" pitchFamily="34" charset="0"/>
              </a:rPr>
              <a:t>Dysentery: </a:t>
            </a:r>
            <a:r>
              <a:rPr lang="en-US" dirty="0">
                <a:cs typeface="Tahoma" pitchFamily="34" charset="0"/>
              </a:rPr>
              <a:t>It is diarrhea with </a:t>
            </a:r>
            <a:r>
              <a:rPr lang="en-US" b="1" dirty="0">
                <a:solidFill>
                  <a:srgbClr val="FF0000"/>
                </a:solidFill>
                <a:cs typeface="Tahoma" pitchFamily="34" charset="0"/>
              </a:rPr>
              <a:t>visible blood </a:t>
            </a:r>
            <a:r>
              <a:rPr lang="en-US" dirty="0">
                <a:cs typeface="Tahoma" pitchFamily="34" charset="0"/>
              </a:rPr>
              <a:t>in </a:t>
            </a:r>
            <a:r>
              <a:rPr lang="en-US" dirty="0" err="1">
                <a:cs typeface="Tahoma" pitchFamily="34" charset="0"/>
              </a:rPr>
              <a:t>faeces</a:t>
            </a:r>
            <a:r>
              <a:rPr lang="en-US" dirty="0">
                <a:cs typeface="Tahoma" pitchFamily="34" charset="0"/>
              </a:rPr>
              <a:t> accompanied by anorexia, rapid weight loss and damage to the intestinal mucosa by the invasive bacteria.</a:t>
            </a:r>
          </a:p>
          <a:p>
            <a:pPr marL="69850" indent="0" algn="l" rtl="0">
              <a:buFont typeface="Wingdings 2" pitchFamily="18" charset="2"/>
              <a:buNone/>
            </a:pPr>
            <a:r>
              <a:rPr lang="en-US" dirty="0">
                <a:cs typeface="Tahoma" pitchFamily="34" charset="0"/>
              </a:rPr>
              <a:t>   </a:t>
            </a:r>
            <a:endParaRPr lang="ar-EG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539750" y="836613"/>
            <a:ext cx="8135938" cy="5616575"/>
          </a:xfrm>
        </p:spPr>
        <p:txBody>
          <a:bodyPr/>
          <a:lstStyle/>
          <a:p>
            <a:pPr marL="69850" indent="0" algn="l" rtl="0">
              <a:buFont typeface="Wingdings" pitchFamily="2" charset="2"/>
              <a:buChar char="§"/>
            </a:pPr>
            <a:r>
              <a:rPr lang="en-US" dirty="0">
                <a:cs typeface="Tahoma" pitchFamily="34" charset="0"/>
              </a:rPr>
              <a:t>    </a:t>
            </a:r>
            <a:r>
              <a:rPr lang="en-US" b="1" dirty="0">
                <a:cs typeface="Tahoma" pitchFamily="34" charset="0"/>
              </a:rPr>
              <a:t>Persistent diarrhea: </a:t>
            </a:r>
            <a:r>
              <a:rPr lang="en-US" dirty="0">
                <a:cs typeface="Tahoma" pitchFamily="34" charset="0"/>
              </a:rPr>
              <a:t>Diarrhea that begins acutely but is usually of long duration (more than 14 days). It may begin either as watery diarrhea or dysentery with risk of dehydration.</a:t>
            </a:r>
          </a:p>
          <a:p>
            <a:pPr marL="69850" indent="0" algn="l" rtl="0">
              <a:buFont typeface="Wingdings 2" pitchFamily="18" charset="2"/>
              <a:buNone/>
            </a:pPr>
            <a:r>
              <a:rPr lang="en-US" b="1" u="sng" dirty="0">
                <a:cs typeface="Tahoma" pitchFamily="34" charset="0"/>
              </a:rPr>
              <a:t>Persistent diarrhea </a:t>
            </a:r>
            <a:r>
              <a:rPr lang="en-US" dirty="0">
                <a:cs typeface="Tahoma" pitchFamily="34" charset="0"/>
              </a:rPr>
              <a:t>should not be confused with </a:t>
            </a:r>
            <a:r>
              <a:rPr lang="en-US" b="1" i="1" dirty="0">
                <a:cs typeface="Tahoma" pitchFamily="34" charset="0"/>
              </a:rPr>
              <a:t>chronic diarrhea </a:t>
            </a:r>
            <a:r>
              <a:rPr lang="en-US" dirty="0">
                <a:cs typeface="Tahoma" pitchFamily="34" charset="0"/>
              </a:rPr>
              <a:t>which is recurrent or long lasting diarrhea due to non infectious causes such as food sensitivity or metabolic disorders.</a:t>
            </a:r>
          </a:p>
          <a:p>
            <a:pPr marL="69850" indent="0" algn="l" rtl="0">
              <a:buFont typeface="Wingdings 2" pitchFamily="18" charset="2"/>
              <a:buNone/>
            </a:pPr>
            <a:endParaRPr lang="ar-EG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97391B-25AA-46E7-881E-1FD9513AE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GB" sz="4100">
                <a:solidFill>
                  <a:schemeClr val="accent1"/>
                </a:solidFill>
              </a:rPr>
              <a:t>Prevention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B7B5DC-3A5E-444B-9A2B-6D9C5DCF4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4" y="963876"/>
            <a:ext cx="4783326" cy="5345443"/>
          </a:xfrm>
        </p:spPr>
        <p:txBody>
          <a:bodyPr anchor="ctr">
            <a:normAutofit/>
          </a:bodyPr>
          <a:lstStyle/>
          <a:p>
            <a:pPr lvl="0"/>
            <a:r>
              <a:rPr lang="en-GB" sz="1900" b="1" dirty="0"/>
              <a:t>access to safe drinking-water;</a:t>
            </a:r>
            <a:endParaRPr lang="en-US" sz="1900" b="1" dirty="0"/>
          </a:p>
          <a:p>
            <a:pPr lvl="0"/>
            <a:r>
              <a:rPr lang="en-GB" sz="1900" b="1" dirty="0"/>
              <a:t>use of improved sanitation;</a:t>
            </a:r>
            <a:endParaRPr lang="en-US" sz="1900" b="1" dirty="0"/>
          </a:p>
          <a:p>
            <a:pPr lvl="0"/>
            <a:r>
              <a:rPr lang="en-GB" sz="1900" b="1" dirty="0"/>
              <a:t>hand washing with soap;</a:t>
            </a:r>
            <a:endParaRPr lang="en-US" sz="1900" b="1" dirty="0"/>
          </a:p>
          <a:p>
            <a:pPr lvl="0"/>
            <a:r>
              <a:rPr lang="en-GB" sz="1900" b="1" dirty="0"/>
              <a:t>exclusive breastfeeding for the first six months of life;</a:t>
            </a:r>
            <a:endParaRPr lang="en-US" sz="1900" b="1" dirty="0"/>
          </a:p>
          <a:p>
            <a:pPr lvl="0"/>
            <a:r>
              <a:rPr lang="en-GB" sz="1900" b="1" dirty="0"/>
              <a:t>good personal and food hygiene;</a:t>
            </a:r>
            <a:endParaRPr lang="en-US" sz="1900" b="1" dirty="0"/>
          </a:p>
          <a:p>
            <a:pPr lvl="0"/>
            <a:r>
              <a:rPr lang="en-GB" sz="1900" b="1" dirty="0"/>
              <a:t>health education about how infections spread; and</a:t>
            </a:r>
            <a:endParaRPr lang="en-US" sz="1900" b="1" dirty="0"/>
          </a:p>
          <a:p>
            <a:pPr lvl="0"/>
            <a:r>
              <a:rPr lang="en-GB" sz="1900" b="1" dirty="0"/>
              <a:t>Rotavirus vaccination </a:t>
            </a:r>
          </a:p>
          <a:p>
            <a:pPr lvl="0"/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Measles immunization is a very cost effective measure for reducing diarrhea morbidity and mortality. 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Measles vaccine given at the recommended age can prevent up to 25% of diarrhea-associated deaths in children under 5 years of age.</a:t>
            </a:r>
          </a:p>
          <a:p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840567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719" y="513612"/>
            <a:ext cx="7420599" cy="1031216"/>
          </a:xfrm>
        </p:spPr>
        <p:txBody>
          <a:bodyPr anchor="b">
            <a:normAutofit/>
          </a:bodyPr>
          <a:lstStyle/>
          <a:p>
            <a:r>
              <a:rPr lang="en-GB" dirty="0"/>
              <a:t>Treatment</a:t>
            </a:r>
          </a:p>
        </p:txBody>
      </p:sp>
      <p:pic>
        <p:nvPicPr>
          <p:cNvPr id="35842" name="Picture 2" descr="Image result for ors for dehydration prepare sachet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35719" y="2710220"/>
            <a:ext cx="3802037" cy="2513210"/>
          </a:xfrm>
          <a:prstGeom prst="rect">
            <a:avLst/>
          </a:prstGeom>
          <a:noFill/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C607803A-4E99-444E-94F7-8785CDDF58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585115" y="1884045"/>
            <a:ext cx="2456751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2989BE6A-C309-418E-8ADD-1616A98057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041866" y="3222529"/>
            <a:ext cx="2432214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6029" y="2279151"/>
            <a:ext cx="2720298" cy="3387145"/>
          </a:xfrm>
        </p:spPr>
        <p:txBody>
          <a:bodyPr anchor="ctr">
            <a:normAutofit/>
          </a:bodyPr>
          <a:lstStyle/>
          <a:p>
            <a:pPr marL="69850" indent="0">
              <a:lnSpc>
                <a:spcPct val="90000"/>
              </a:lnSpc>
              <a:buNone/>
              <a:defRPr/>
            </a:pPr>
            <a:r>
              <a:rPr lang="en-US"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 rehydration salts (ORS): This solution (glucose &amp; electrolytes) can be taken by cup and spoon to prevent or correct dehydration. Glucose is added in optimal amount (2%) to promote sodium absorption.</a:t>
            </a:r>
          </a:p>
          <a:p>
            <a:pPr marL="69850" indent="0">
              <a:lnSpc>
                <a:spcPct val="90000"/>
              </a:lnSpc>
              <a:buNone/>
              <a:defRPr/>
            </a:pPr>
            <a:endParaRPr lang="en-US" sz="2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FA6E3FB5-4C77-4347-9742-FF7D1EBB57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0913198"/>
              </p:ext>
            </p:extLst>
          </p:nvPr>
        </p:nvGraphicFramePr>
        <p:xfrm>
          <a:off x="840699" y="687480"/>
          <a:ext cx="5605629" cy="99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80DE6C-3071-4532-BD05-D602B7C3D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2227943"/>
            <a:ext cx="6043218" cy="3788227"/>
          </a:xfrm>
        </p:spPr>
        <p:txBody>
          <a:bodyPr anchor="ctr">
            <a:norm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A child classified with SEVERE </a:t>
            </a:r>
            <a:r>
              <a:rPr lang="en-GB" sz="2400" b="1" dirty="0" smtClean="0">
                <a:solidFill>
                  <a:srgbClr val="FF0000"/>
                </a:solidFill>
              </a:rPr>
              <a:t>Diarrhoea </a:t>
            </a:r>
            <a:r>
              <a:rPr lang="en-GB" sz="2400" b="1" dirty="0">
                <a:solidFill>
                  <a:srgbClr val="FF0000"/>
                </a:solidFill>
              </a:rPr>
              <a:t>(DEHYDRATION) needs fluids quickly. Treat with IV (intravenous) fluids. </a:t>
            </a:r>
          </a:p>
          <a:p>
            <a:pPr>
              <a:buNone/>
            </a:pPr>
            <a:r>
              <a:rPr lang="en-GB" sz="2100" b="1" dirty="0"/>
              <a:t>The four rules of home treatment are: </a:t>
            </a:r>
          </a:p>
          <a:p>
            <a:pPr>
              <a:buNone/>
            </a:pPr>
            <a:r>
              <a:rPr lang="en-GB" sz="2100" b="1" dirty="0"/>
              <a:t>1. Give extra fluid</a:t>
            </a:r>
          </a:p>
          <a:p>
            <a:pPr>
              <a:buNone/>
            </a:pPr>
            <a:r>
              <a:rPr lang="en-GB" sz="2100" b="1" dirty="0"/>
              <a:t> 2. Give zinc supplements</a:t>
            </a:r>
          </a:p>
          <a:p>
            <a:pPr>
              <a:buNone/>
            </a:pPr>
            <a:r>
              <a:rPr lang="en-GB" sz="2100" b="1" dirty="0"/>
              <a:t> 3. Continue feeding</a:t>
            </a:r>
          </a:p>
          <a:p>
            <a:pPr>
              <a:buNone/>
            </a:pPr>
            <a:r>
              <a:rPr lang="en-GB" sz="2100" b="1" dirty="0"/>
              <a:t> 4. Return immediately if the child develops danger signs, drinks poorly, or has blood in stool </a:t>
            </a:r>
          </a:p>
          <a:p>
            <a:endParaRPr lang="en-GB" sz="2100" dirty="0"/>
          </a:p>
          <a:p>
            <a:endParaRPr lang="en-GB" sz="2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IV">
            <a:extLst>
              <a:ext uri="{FF2B5EF4-FFF2-40B4-BE49-F238E27FC236}">
                <a16:creationId xmlns:a16="http://schemas.microsoft.com/office/drawing/2014/main" xmlns="" id="{319560A3-96BD-43B4-B991-6DFE755D62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64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9C72A56F-4D74-4B32-9BEA-7D51D0F18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2430611"/>
              </p:ext>
            </p:extLst>
          </p:nvPr>
        </p:nvGraphicFramePr>
        <p:xfrm>
          <a:off x="467544" y="332655"/>
          <a:ext cx="6721891" cy="165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43132B-85B3-4CF6-B35A-A6632568C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1988841"/>
            <a:ext cx="5277246" cy="402733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WHO and UNICEF developed a strategy known as Integrated Management of Childhood Illness (IMCI).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The strategy includes preventive and curative interventions, which aim to improve practices both in the health facilities and at home.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First Aid Kit">
            <a:extLst>
              <a:ext uri="{FF2B5EF4-FFF2-40B4-BE49-F238E27FC236}">
                <a16:creationId xmlns:a16="http://schemas.microsoft.com/office/drawing/2014/main" xmlns="" id="{67342CAB-DECB-477F-95AE-14F26E90D3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20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B29F1655-CC95-40A7-B483-B3AC4E5957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7030812"/>
              </p:ext>
            </p:extLst>
          </p:nvPr>
        </p:nvGraphicFramePr>
        <p:xfrm>
          <a:off x="251520" y="188642"/>
          <a:ext cx="7941325" cy="1062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9B7FDC9-F0CE-43A7-9F2A-83DD09DC3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6" descr="Doctor">
            <a:extLst>
              <a:ext uri="{FF2B5EF4-FFF2-40B4-BE49-F238E27FC236}">
                <a16:creationId xmlns:a16="http://schemas.microsoft.com/office/drawing/2014/main" xmlns="" id="{40A6539E-E95C-467B-91BE-F0BF2D654F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35517" y="2811104"/>
            <a:ext cx="2524860" cy="25248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D16BA1-8CDD-4E39-876C-3B058D40B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378" y="2348879"/>
            <a:ext cx="5019100" cy="432047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100" b="1" dirty="0"/>
              <a:t>Children brought for medical treatment in the developing world are often suffering from </a:t>
            </a:r>
            <a:r>
              <a:rPr lang="en-GB" sz="2100" b="1" dirty="0">
                <a:solidFill>
                  <a:srgbClr val="FF0000"/>
                </a:solidFill>
              </a:rPr>
              <a:t>more than one </a:t>
            </a:r>
            <a:r>
              <a:rPr lang="en-GB" sz="2100" b="1" dirty="0"/>
              <a:t>condition.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100" b="1" dirty="0"/>
              <a:t>A single diagnosis may not be possible or appropriate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100" b="1" dirty="0"/>
              <a:t>Treatment may need to combine therapy for several conditions.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FF0000"/>
                </a:solidFill>
              </a:rPr>
              <a:t>“Looking to The Child as a Whole”.</a:t>
            </a:r>
          </a:p>
        </p:txBody>
      </p:sp>
    </p:spTree>
    <p:extLst>
      <p:ext uri="{BB962C8B-B14F-4D97-AF65-F5344CB8AC3E}">
        <p14:creationId xmlns:p14="http://schemas.microsoft.com/office/powerpoint/2010/main" val="3579496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94" y="1450913"/>
            <a:ext cx="785441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29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681652-B803-44C2-979E-20344A085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5605629" cy="994172"/>
          </a:xfrm>
        </p:spPr>
        <p:txBody>
          <a:bodyPr>
            <a:normAutofit/>
          </a:bodyPr>
          <a:lstStyle/>
          <a:p>
            <a:r>
              <a:rPr lang="en-GB" sz="3850" b="1" dirty="0"/>
              <a:t>Diseases Covered By IMCI</a:t>
            </a:r>
            <a:endParaRPr lang="en-GB" sz="38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D876E6-234C-42FE-864F-E3A6A9CF7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10804"/>
            <a:ext cx="6085411" cy="5342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900" b="1" dirty="0"/>
              <a:t/>
            </a:r>
            <a:br>
              <a:rPr lang="en-GB" sz="1900" b="1" dirty="0"/>
            </a:br>
            <a:r>
              <a:rPr lang="en-GB" sz="2400" b="1" dirty="0"/>
              <a:t>1-Acute respiratory infections</a:t>
            </a:r>
          </a:p>
          <a:p>
            <a:pPr marL="0" indent="0">
              <a:buNone/>
            </a:pPr>
            <a:r>
              <a:rPr lang="en-GB" sz="2400" b="1" dirty="0"/>
              <a:t>2-Diarrhoeal diseases</a:t>
            </a:r>
          </a:p>
          <a:p>
            <a:pPr marL="0" indent="0">
              <a:buNone/>
            </a:pPr>
            <a:r>
              <a:rPr lang="en-GB" sz="2400" b="1" dirty="0"/>
              <a:t>3-Malaria</a:t>
            </a:r>
          </a:p>
          <a:p>
            <a:pPr marL="0" indent="0">
              <a:buNone/>
            </a:pPr>
            <a:r>
              <a:rPr lang="en-GB" sz="2400" b="1" dirty="0"/>
              <a:t>4-Measles</a:t>
            </a:r>
          </a:p>
          <a:p>
            <a:pPr marL="0" indent="0">
              <a:buNone/>
            </a:pPr>
            <a:r>
              <a:rPr lang="en-GB" sz="2400" b="1" dirty="0"/>
              <a:t>5-Malnutrition.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Age Groups Covered By IMCI </a:t>
            </a:r>
          </a:p>
          <a:p>
            <a:pPr marL="0" indent="0">
              <a:buNone/>
            </a:pPr>
            <a:r>
              <a:rPr lang="en-GB" sz="2400" b="1" dirty="0"/>
              <a:t>IMCI guidelines recommend case management procedures based on two age categories:-</a:t>
            </a:r>
          </a:p>
          <a:p>
            <a:pPr marL="0" indent="0">
              <a:buNone/>
            </a:pPr>
            <a:r>
              <a:rPr lang="en-GB" sz="2400" b="1" dirty="0"/>
              <a:t>• Young infants age up to 2 months</a:t>
            </a:r>
          </a:p>
          <a:p>
            <a:pPr marL="0" indent="0">
              <a:buNone/>
            </a:pPr>
            <a:r>
              <a:rPr lang="en-GB" sz="2400" b="1" dirty="0"/>
              <a:t>• Children age 2 months up to 5 years.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Baby">
            <a:extLst>
              <a:ext uri="{FF2B5EF4-FFF2-40B4-BE49-F238E27FC236}">
                <a16:creationId xmlns:a16="http://schemas.microsoft.com/office/drawing/2014/main" xmlns="" id="{3EF836B0-CDD6-447F-A65F-1E8E1196CA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0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7E043454-7740-4953-85B0-28D4CAFD07CF}"/>
              </a:ext>
            </a:extLst>
          </p:cNvPr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398EC27F-068C-4AD9-B955-1488350769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0251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33070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48A50-AB90-4214-AE78-E8FE6C341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BASIS FOR CLASSIFYING THE CHILD’S ILLNESS 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A7B48-2483-42E8-AB85-0D8861190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child’s illness is classified based on a </a:t>
            </a:r>
            <a:r>
              <a:rPr lang="en-GB" b="1" dirty="0"/>
              <a:t>color-coded triage system:</a:t>
            </a:r>
            <a:endParaRPr lang="en-GB" dirty="0"/>
          </a:p>
          <a:p>
            <a:r>
              <a:rPr lang="en-GB" sz="4400" b="1" dirty="0">
                <a:solidFill>
                  <a:srgbClr val="FF0066"/>
                </a:solidFill>
              </a:rPr>
              <a:t>PINK- </a:t>
            </a:r>
            <a:r>
              <a:rPr lang="en-GB" dirty="0"/>
              <a:t>        indicates urgent hospital referral or admission</a:t>
            </a:r>
          </a:p>
          <a:p>
            <a:r>
              <a:rPr lang="en-GB" sz="4000" b="1" dirty="0">
                <a:solidFill>
                  <a:srgbClr val="FFFF00"/>
                </a:solidFill>
              </a:rPr>
              <a:t>YELLOW-</a:t>
            </a:r>
            <a:r>
              <a:rPr lang="en-GB" b="1" dirty="0"/>
              <a:t> </a:t>
            </a:r>
            <a:r>
              <a:rPr lang="en-GB" dirty="0"/>
              <a:t>indicates initiation of specific Outpatient Treatment</a:t>
            </a:r>
          </a:p>
          <a:p>
            <a:r>
              <a:rPr lang="en-GB" sz="4400" b="1" dirty="0">
                <a:solidFill>
                  <a:srgbClr val="00B050"/>
                </a:solidFill>
              </a:rPr>
              <a:t>GREEN –   </a:t>
            </a:r>
            <a:r>
              <a:rPr lang="en-GB" dirty="0"/>
              <a:t>indicates supportive home care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367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0C1735-D9D4-4990-B8E7-4E05ACAF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4248EC88-1037-43FF-840D-875E45427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4" y="301173"/>
            <a:ext cx="8238264" cy="6178698"/>
          </a:xfrm>
        </p:spPr>
      </p:pic>
    </p:spTree>
    <p:extLst>
      <p:ext uri="{BB962C8B-B14F-4D97-AF65-F5344CB8AC3E}">
        <p14:creationId xmlns:p14="http://schemas.microsoft.com/office/powerpoint/2010/main" val="3453644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dirty="0"/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E0CFEEDC-70EE-478B-8ABC-A276149D2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 dirty="0"/>
              <a:t>Nutritional deficiency diseases</a:t>
            </a:r>
            <a:endParaRPr lang="en-GB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ADE72846-6E56-44C7-8AA9-D43D6A7EF1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12595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689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DF1D8-AA48-44CE-B6DF-2ABAD5C43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A2A208-3218-4B65-962B-C430564F7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7030A0"/>
                </a:solidFill>
              </a:rPr>
              <a:t>It is a group of body depletion disorders.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7030A0"/>
                </a:solidFill>
              </a:rPr>
              <a:t>PEM is due to “food gap” between the intake and requirement. </a:t>
            </a:r>
          </a:p>
          <a:p>
            <a:pPr marL="0" indent="0">
              <a:buNone/>
            </a:pPr>
            <a:r>
              <a:rPr lang="en-GB" dirty="0"/>
              <a:t>The most serious forms are </a:t>
            </a:r>
            <a:r>
              <a:rPr lang="en-GB" b="1" i="1" dirty="0">
                <a:solidFill>
                  <a:srgbClr val="C00000"/>
                </a:solidFill>
              </a:rPr>
              <a:t>kwashiorkor and marasmus.</a:t>
            </a:r>
          </a:p>
          <a:p>
            <a:r>
              <a:rPr lang="en-GB" b="1" dirty="0">
                <a:solidFill>
                  <a:srgbClr val="C00000"/>
                </a:solidFill>
              </a:rPr>
              <a:t> MARASMUS </a:t>
            </a:r>
            <a:r>
              <a:rPr lang="en-GB" dirty="0"/>
              <a:t>Represents simple starvation . The body adapts to a chronic state of insufficient </a:t>
            </a:r>
            <a:r>
              <a:rPr lang="en-GB" i="1" dirty="0"/>
              <a:t>caloric intake</a:t>
            </a:r>
          </a:p>
          <a:p>
            <a:r>
              <a:rPr lang="en-GB" b="1" dirty="0">
                <a:solidFill>
                  <a:srgbClr val="C00000"/>
                </a:solidFill>
              </a:rPr>
              <a:t>KWASHIORKOR</a:t>
            </a:r>
            <a:r>
              <a:rPr lang="en-GB" dirty="0"/>
              <a:t> It is the body’s response to insufficient </a:t>
            </a:r>
            <a:r>
              <a:rPr lang="en-GB" i="1" dirty="0"/>
              <a:t>protein intake </a:t>
            </a:r>
            <a:r>
              <a:rPr lang="en-GB" dirty="0"/>
              <a:t>but usually sufficient calories for energy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70FE1A5-FD79-40BA-AD77-8F5A4C3924A4}"/>
              </a:ext>
            </a:extLst>
          </p:cNvPr>
          <p:cNvGrpSpPr/>
          <p:nvPr/>
        </p:nvGrpSpPr>
        <p:grpSpPr>
          <a:xfrm>
            <a:off x="457200" y="274638"/>
            <a:ext cx="8229600" cy="1113840"/>
            <a:chOff x="0" y="14580"/>
            <a:chExt cx="8229600" cy="1113840"/>
          </a:xfrm>
          <a:scene3d>
            <a:camera prst="orthographicFront"/>
            <a:lightRig rig="flat" dir="t"/>
          </a:scene3d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23D0514D-36AE-45A9-99D5-EEEEB994155D}"/>
                </a:ext>
              </a:extLst>
            </p:cNvPr>
            <p:cNvSpPr/>
            <p:nvPr/>
          </p:nvSpPr>
          <p:spPr>
            <a:xfrm>
              <a:off x="0" y="14580"/>
              <a:ext cx="8229600" cy="111384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xmlns="" id="{6733F8D8-C0B0-40F7-859E-4B9ECC9C6573}"/>
                </a:ext>
              </a:extLst>
            </p:cNvPr>
            <p:cNvSpPr txBox="1"/>
            <p:nvPr/>
          </p:nvSpPr>
          <p:spPr>
            <a:xfrm>
              <a:off x="54373" y="68953"/>
              <a:ext cx="8120854" cy="10050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b="1" u="sng" kern="1200" dirty="0"/>
                <a:t>1. Protein energy malnutrition</a:t>
              </a:r>
              <a:br>
                <a:rPr lang="en-GB" sz="2800" b="1" u="sng" kern="1200" dirty="0"/>
              </a:br>
              <a:endParaRPr lang="en-GB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6481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004368F1-4052-43F4-ADC9-9676E742AE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246063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4953FC-6795-430B-8479-323309D16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Causes:</a:t>
            </a:r>
          </a:p>
          <a:p>
            <a:pPr marL="514350" indent="-514350">
              <a:buAutoNum type="arabicPeriod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Inadequate intake of protein or calories (</a:t>
            </a:r>
            <a:r>
              <a:rPr lang="en-GB" altLang="en-US" b="1" noProof="1">
                <a:solidFill>
                  <a:schemeClr val="tx2">
                    <a:lumMod val="75000"/>
                  </a:schemeClr>
                </a:solidFill>
              </a:rPr>
              <a:t>LACK OF FOOD (famine, poverty))</a:t>
            </a:r>
          </a:p>
          <a:p>
            <a:pPr marL="514350" indent="-514350">
              <a:buAutoNum type="arabicPeriod"/>
            </a:pPr>
            <a:r>
              <a:rPr lang="en-GB" altLang="en-US" b="1" noProof="1">
                <a:solidFill>
                  <a:schemeClr val="tx2">
                    <a:lumMod val="75000"/>
                  </a:schemeClr>
                </a:solidFill>
              </a:rPr>
              <a:t>INADEQUATE BREAST FEEDING</a:t>
            </a:r>
          </a:p>
          <a:p>
            <a:pPr marL="514350" indent="-514350">
              <a:buAutoNum type="arabicPeriod"/>
            </a:pPr>
            <a:r>
              <a:rPr lang="en-GB" altLang="en-US" b="1" noProof="1">
                <a:solidFill>
                  <a:schemeClr val="tx2">
                    <a:lumMod val="75000"/>
                  </a:schemeClr>
                </a:solidFill>
              </a:rPr>
              <a:t>DIARRHOEA &amp; MALABSORPTION</a:t>
            </a:r>
          </a:p>
          <a:p>
            <a:pPr marL="514350" indent="-514350">
              <a:buAutoNum type="arabicPeriod"/>
            </a:pPr>
            <a:r>
              <a:rPr lang="en-GB" altLang="en-US" b="1" noProof="1">
                <a:solidFill>
                  <a:schemeClr val="tx2">
                    <a:lumMod val="75000"/>
                  </a:schemeClr>
                </a:solidFill>
              </a:rPr>
              <a:t>INFECTIONS (worms, measles, T.B)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Contributory factors : poor environmental conditions, large family size, poor maternal health, </a:t>
            </a:r>
            <a:r>
              <a:rPr lang="en-GB" altLang="en-US" b="1" noProof="1">
                <a:solidFill>
                  <a:schemeClr val="tx2">
                    <a:lumMod val="75000"/>
                  </a:schemeClr>
                </a:solidFill>
              </a:rPr>
              <a:t>WRONG CONCEPTS ABOUT NUTRITION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463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C6A4E-CFC7-4E01-810A-5983067A4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3752"/>
            <a:ext cx="8229600" cy="926976"/>
          </a:xfrm>
        </p:spPr>
        <p:txBody>
          <a:bodyPr/>
          <a:lstStyle/>
          <a:p>
            <a:r>
              <a:rPr lang="en-GB" dirty="0"/>
              <a:t>kwashiorkor vs Marasmus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B36BB9A7-D154-4FEF-AD3E-57AEC7A93A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969437"/>
              </p:ext>
            </p:extLst>
          </p:nvPr>
        </p:nvGraphicFramePr>
        <p:xfrm>
          <a:off x="251520" y="836712"/>
          <a:ext cx="8640960" cy="57520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275059989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3751672274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3739646153"/>
                    </a:ext>
                  </a:extLst>
                </a:gridCol>
              </a:tblGrid>
              <a:tr h="427597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FFFF00"/>
                          </a:solidFill>
                        </a:rPr>
                        <a:t>Clinical parameter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FFFF00"/>
                          </a:solidFill>
                        </a:rPr>
                        <a:t>Kwashiorkor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FFFF00"/>
                          </a:solidFill>
                        </a:rPr>
                        <a:t>Marasmus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1229229"/>
                  </a:ext>
                </a:extLst>
              </a:tr>
              <a:tr h="427597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C00000"/>
                          </a:solidFill>
                        </a:rPr>
                        <a:t>Age of onset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70C0"/>
                          </a:solidFill>
                        </a:rPr>
                        <a:t>1-5 yrs old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Weaned infant (&lt;1)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5836653"/>
                  </a:ext>
                </a:extLst>
              </a:tr>
              <a:tr h="427597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C00000"/>
                          </a:solidFill>
                        </a:rPr>
                        <a:t>Main nutritional cause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70C0"/>
                          </a:solidFill>
                        </a:rPr>
                        <a:t>Low protein intake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B050"/>
                          </a:solidFill>
                        </a:rPr>
                        <a:t>Low calorie intake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514043"/>
                  </a:ext>
                </a:extLst>
              </a:tr>
              <a:tr h="427597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C00000"/>
                          </a:solidFill>
                        </a:rPr>
                        <a:t>Body weight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70C0"/>
                          </a:solidFill>
                        </a:rPr>
                        <a:t>60-80% of normal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B050"/>
                          </a:solidFill>
                        </a:rPr>
                        <a:t>&lt;60% of normal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6156055"/>
                  </a:ext>
                </a:extLst>
              </a:tr>
              <a:tr h="427597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C00000"/>
                          </a:solidFill>
                        </a:rPr>
                        <a:t>Abdomen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70C0"/>
                          </a:solidFill>
                        </a:rPr>
                        <a:t>protruding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B050"/>
                          </a:solidFill>
                        </a:rPr>
                        <a:t>Sunken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3229405"/>
                  </a:ext>
                </a:extLst>
              </a:tr>
              <a:tr h="427597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C00000"/>
                          </a:solidFill>
                        </a:rPr>
                        <a:t>Face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70C0"/>
                          </a:solidFill>
                        </a:rPr>
                        <a:t>Moon face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B050"/>
                          </a:solidFill>
                        </a:rPr>
                        <a:t>Old man’s face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4300037"/>
                  </a:ext>
                </a:extLst>
              </a:tr>
              <a:tr h="427597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C00000"/>
                          </a:solidFill>
                        </a:rPr>
                        <a:t>Muscle wasting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70C0"/>
                          </a:solidFill>
                        </a:rPr>
                        <a:t>Hidden by edema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B050"/>
                          </a:solidFill>
                        </a:rPr>
                        <a:t>wasted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6130169"/>
                  </a:ext>
                </a:extLst>
              </a:tr>
              <a:tr h="738043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C00000"/>
                          </a:solidFill>
                        </a:rPr>
                        <a:t>Fat wasting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70C0"/>
                          </a:solidFill>
                        </a:rPr>
                        <a:t>Fat often retained but not firm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B050"/>
                          </a:solidFill>
                        </a:rPr>
                        <a:t>Severe loss of cutaneous fat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4775631"/>
                  </a:ext>
                </a:extLst>
              </a:tr>
              <a:tr h="427597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C00000"/>
                          </a:solidFill>
                        </a:rPr>
                        <a:t>Weight for height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70C0"/>
                          </a:solidFill>
                        </a:rPr>
                        <a:t>Maybe masked by edema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B050"/>
                          </a:solidFill>
                        </a:rPr>
                        <a:t>Very low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6312283"/>
                  </a:ext>
                </a:extLst>
              </a:tr>
              <a:tr h="427597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C00000"/>
                          </a:solidFill>
                        </a:rPr>
                        <a:t>Mental appearance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70C0"/>
                          </a:solidFill>
                        </a:rPr>
                        <a:t>Irritable, moaning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B050"/>
                          </a:solidFill>
                        </a:rPr>
                        <a:t>Quite and apathic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3950782"/>
                  </a:ext>
                </a:extLst>
              </a:tr>
              <a:tr h="738043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C00000"/>
                          </a:solidFill>
                        </a:rPr>
                        <a:t>Hair changes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70C0"/>
                          </a:solidFill>
                        </a:rPr>
                        <a:t>Sparse, silky, easily pulled out, change color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B050"/>
                          </a:solidFill>
                        </a:rPr>
                        <a:t>No changes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5767054"/>
                  </a:ext>
                </a:extLst>
              </a:tr>
              <a:tr h="427597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C00000"/>
                          </a:solidFill>
                        </a:rPr>
                        <a:t>Appetite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0070C0"/>
                          </a:solidFill>
                        </a:rPr>
                        <a:t>Poor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7163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73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71087A-B3A8-4B04-8CBD-9F2B9EADA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47" y="4571216"/>
            <a:ext cx="8179506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endParaRPr lang="en-US" sz="6000"/>
          </a:p>
        </p:txBody>
      </p:sp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7273E8EC-1138-437F-B9F3-948B9BBA3A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" r="11855" b="-2"/>
          <a:stretch/>
        </p:blipFill>
        <p:spPr>
          <a:xfrm>
            <a:off x="5227767" y="-15077"/>
            <a:ext cx="3892642" cy="41727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CB32F0-9F41-46C4-9E21-656C2BE15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362" y="5610773"/>
            <a:ext cx="811392" cy="965943"/>
          </a:xfrm>
          <a:prstGeom prst="rect">
            <a:avLst/>
          </a:prstGeom>
        </p:spPr>
      </p:pic>
      <p:pic>
        <p:nvPicPr>
          <p:cNvPr id="9" name="Picture 8" descr="A person posing for the camera&#10;&#10;Description automatically generated">
            <a:extLst>
              <a:ext uri="{FF2B5EF4-FFF2-40B4-BE49-F238E27FC236}">
                <a16:creationId xmlns:a16="http://schemas.microsoft.com/office/drawing/2014/main" xmlns="" id="{66E638B3-CCAA-443A-A59A-72B0A9A231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224"/>
          <a:stretch/>
        </p:blipFill>
        <p:spPr>
          <a:xfrm>
            <a:off x="2843808" y="2836617"/>
            <a:ext cx="2911512" cy="4021383"/>
          </a:xfrm>
          <a:prstGeom prst="rect">
            <a:avLst/>
          </a:prstGeom>
        </p:spPr>
      </p:pic>
      <p:pic>
        <p:nvPicPr>
          <p:cNvPr id="5" name="Content Placeholder 4" descr="A picture containing outdoor, person, beach, young&#10;&#10;Description automatically generated">
            <a:extLst>
              <a:ext uri="{FF2B5EF4-FFF2-40B4-BE49-F238E27FC236}">
                <a16:creationId xmlns:a16="http://schemas.microsoft.com/office/drawing/2014/main" xmlns="" id="{AAA3BDB5-EE38-44E1-AF30-F3E5FF07D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79" b="1"/>
          <a:stretch/>
        </p:blipFill>
        <p:spPr>
          <a:xfrm>
            <a:off x="23591" y="-34792"/>
            <a:ext cx="3669436" cy="4172786"/>
          </a:xfrm>
          <a:prstGeom prst="rect">
            <a:avLst/>
          </a:prstGeom>
        </p:spPr>
      </p:pic>
      <p:cxnSp>
        <p:nvCxnSpPr>
          <p:cNvPr id="29" name="Straight Connector 18">
            <a:extLst>
              <a:ext uri="{FF2B5EF4-FFF2-40B4-BE49-F238E27FC236}">
                <a16:creationId xmlns:a16="http://schemas.microsoft.com/office/drawing/2014/main" xmlns="" id="{8733B210-462D-42A4-BA20-36743BB5E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43000" y="5778706"/>
            <a:ext cx="6858000" cy="0"/>
          </a:xfrm>
          <a:prstGeom prst="line">
            <a:avLst/>
          </a:prstGeom>
          <a:ln w="19050">
            <a:solidFill>
              <a:srgbClr val="A486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marasmus">
            <a:extLst>
              <a:ext uri="{FF2B5EF4-FFF2-40B4-BE49-F238E27FC236}">
                <a16:creationId xmlns:a16="http://schemas.microsoft.com/office/drawing/2014/main" xmlns="" id="{7ADC3147-347E-42E6-9A2A-A45A518DB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320" y="4187582"/>
            <a:ext cx="3203848" cy="24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516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D7BFC9-B377-4E77-A24F-EFED7903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AAB86B-6479-4EE4-867C-545CA419D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13" r="226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6491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1E3DA34-B7B1-4B3B-9492-656183B93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93" y="1020152"/>
            <a:ext cx="5559804" cy="520858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6B0D19F-3491-4C19-B6D6-E1D6533A8C89}"/>
              </a:ext>
            </a:extLst>
          </p:cNvPr>
          <p:cNvSpPr txBox="1"/>
          <p:nvPr/>
        </p:nvSpPr>
        <p:spPr>
          <a:xfrm>
            <a:off x="2411760" y="373821"/>
            <a:ext cx="187220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Hair changes, brittle rust colour</a:t>
            </a:r>
          </a:p>
        </p:txBody>
      </p:sp>
    </p:spTree>
    <p:extLst>
      <p:ext uri="{BB962C8B-B14F-4D97-AF65-F5344CB8AC3E}">
        <p14:creationId xmlns:p14="http://schemas.microsoft.com/office/powerpoint/2010/main" val="327074715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6" ma:contentTypeDescription="Create a new document." ma:contentTypeScope="" ma:versionID="f48d1b8c8c867eee902265cf36546137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865a30e56b997494d9cb9dc52bd11eee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693F89-574E-4894-B158-FBB0AFDBC00C}"/>
</file>

<file path=customXml/itemProps2.xml><?xml version="1.0" encoding="utf-8"?>
<ds:datastoreItem xmlns:ds="http://schemas.openxmlformats.org/officeDocument/2006/customXml" ds:itemID="{6319B3EE-C4DC-4724-A1B6-4E8F07CF16FE}"/>
</file>

<file path=customXml/itemProps3.xml><?xml version="1.0" encoding="utf-8"?>
<ds:datastoreItem xmlns:ds="http://schemas.openxmlformats.org/officeDocument/2006/customXml" ds:itemID="{1314E94C-1488-429E-901F-5CD3C11ADA40}"/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1377</Words>
  <Application>Microsoft Office PowerPoint</Application>
  <PresentationFormat>On-screen Show (4:3)</PresentationFormat>
  <Paragraphs>191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Century Gothic</vt:lpstr>
      <vt:lpstr>Tahoma</vt:lpstr>
      <vt:lpstr>Wingdings</vt:lpstr>
      <vt:lpstr>Wingdings 2</vt:lpstr>
      <vt:lpstr>Wingdings 3</vt:lpstr>
      <vt:lpstr>Office Theme</vt:lpstr>
      <vt:lpstr>Ion</vt:lpstr>
      <vt:lpstr>Child’s health (2)  Care in illness</vt:lpstr>
      <vt:lpstr>PowerPoint Presentation</vt:lpstr>
      <vt:lpstr>PowerPoint Presentation</vt:lpstr>
      <vt:lpstr>Nutritional deficiency diseases</vt:lpstr>
      <vt:lpstr>PowerPoint Presentation</vt:lpstr>
      <vt:lpstr>PowerPoint Presentation</vt:lpstr>
      <vt:lpstr>kwashiorkor vs Marasmus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Acute respiratory infections </vt:lpstr>
      <vt:lpstr>PowerPoint Presentation</vt:lpstr>
      <vt:lpstr>Ecology of ARI </vt:lpstr>
      <vt:lpstr>PowerPoint Presentation</vt:lpstr>
      <vt:lpstr>Prevention </vt:lpstr>
      <vt:lpstr>Home Care </vt:lpstr>
      <vt:lpstr>2. Diarrheal disease</vt:lpstr>
      <vt:lpstr>PowerPoint Presentation</vt:lpstr>
      <vt:lpstr>Types of diarrhea: </vt:lpstr>
      <vt:lpstr>PowerPoint Presentation</vt:lpstr>
      <vt:lpstr>Prevention</vt:lpstr>
      <vt:lpstr>Treatment</vt:lpstr>
      <vt:lpstr>PowerPoint Presentation</vt:lpstr>
      <vt:lpstr>PowerPoint Presentation</vt:lpstr>
      <vt:lpstr>PowerPoint Presentation</vt:lpstr>
      <vt:lpstr>PowerPoint Presentation</vt:lpstr>
      <vt:lpstr>Diseases Covered By IMCI</vt:lpstr>
      <vt:lpstr>BASIS FOR CLASSIFYING THE CHILD’S ILLNESS 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Child’s health (3)  Care in illness</dc:title>
  <dc:creator>Judah, Hassan</dc:creator>
  <cp:lastModifiedBy>israa rawashdeh</cp:lastModifiedBy>
  <cp:revision>20</cp:revision>
  <dcterms:created xsi:type="dcterms:W3CDTF">2019-11-11T21:14:30Z</dcterms:created>
  <dcterms:modified xsi:type="dcterms:W3CDTF">2020-12-15T05:40:21Z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