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6" r:id="rId5"/>
    <p:sldId id="277" r:id="rId6"/>
    <p:sldId id="265" r:id="rId7"/>
    <p:sldId id="269" r:id="rId8"/>
    <p:sldId id="266" r:id="rId9"/>
    <p:sldId id="270" r:id="rId10"/>
    <p:sldId id="271" r:id="rId11"/>
    <p:sldId id="267" r:id="rId12"/>
    <p:sldId id="272" r:id="rId13"/>
    <p:sldId id="273" r:id="rId14"/>
    <p:sldId id="275"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10" Type="http://schemas.openxmlformats.org/officeDocument/2006/relationships/slide" Target="slides/slide6.xml" /><Relationship Id="rId19"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24EE3B-C8D2-4CF4-8431-FAD41F0CEC73}"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93DB8-D59B-4E70-9B9E-E5473A16DAFA}" type="slidenum">
              <a:rPr lang="en-US" smtClean="0"/>
              <a:t>‹#›</a:t>
            </a:fld>
            <a:endParaRPr lang="en-US"/>
          </a:p>
        </p:txBody>
      </p:sp>
    </p:spTree>
    <p:extLst>
      <p:ext uri="{BB962C8B-B14F-4D97-AF65-F5344CB8AC3E}">
        <p14:creationId xmlns:p14="http://schemas.microsoft.com/office/powerpoint/2010/main" val="145957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93DB8-D59B-4E70-9B9E-E5473A16DAFA}" type="slidenum">
              <a:rPr lang="en-US" smtClean="0"/>
              <a:t>4</a:t>
            </a:fld>
            <a:endParaRPr lang="en-US"/>
          </a:p>
        </p:txBody>
      </p:sp>
    </p:spTree>
    <p:extLst>
      <p:ext uri="{BB962C8B-B14F-4D97-AF65-F5344CB8AC3E}">
        <p14:creationId xmlns:p14="http://schemas.microsoft.com/office/powerpoint/2010/main" val="1649836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BDF04-41C8-44C4-94F9-9BB271D92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733184-3AEA-462B-8F63-1A5FE545B8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D80E6-6260-45E7-A3EA-45E5EC67957D}"/>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5" name="Footer Placeholder 4">
            <a:extLst>
              <a:ext uri="{FF2B5EF4-FFF2-40B4-BE49-F238E27FC236}">
                <a16:creationId xmlns:a16="http://schemas.microsoft.com/office/drawing/2014/main" id="{D013C623-4A5D-40FA-9518-DEB29F7B5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B77AF-5862-439A-9CE4-5E3267FF7D0F}"/>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148166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8551-66BF-4636-9DE7-D0DF16B71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44A303-0A76-4102-BEAD-49B02653E5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1E36-A060-482D-A267-2CF7A0B63C8B}"/>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5" name="Footer Placeholder 4">
            <a:extLst>
              <a:ext uri="{FF2B5EF4-FFF2-40B4-BE49-F238E27FC236}">
                <a16:creationId xmlns:a16="http://schemas.microsoft.com/office/drawing/2014/main" id="{6A0507EC-8040-4D30-A08E-A0FA1B1E5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7121F-7604-4710-9488-42C7D04B2C77}"/>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00821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5DBC3E-1983-4689-A01D-1B8B7CE430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BB18C6-D7DC-4B6D-A7D4-B68A90F5EB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1D678-DD0E-409D-9C5C-B50009FB71A6}"/>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5" name="Footer Placeholder 4">
            <a:extLst>
              <a:ext uri="{FF2B5EF4-FFF2-40B4-BE49-F238E27FC236}">
                <a16:creationId xmlns:a16="http://schemas.microsoft.com/office/drawing/2014/main" id="{09A804AD-DDDD-414C-8A6B-7674CA3502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3C4F5-0D4F-4FB1-986F-98916D019AF3}"/>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7064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B79D3-DE7F-4FE3-92D1-30E958D6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2295DB-B064-49CB-ABB7-072A1729B1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85A95-09E2-4004-974E-BADBC8485DE6}"/>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5" name="Footer Placeholder 4">
            <a:extLst>
              <a:ext uri="{FF2B5EF4-FFF2-40B4-BE49-F238E27FC236}">
                <a16:creationId xmlns:a16="http://schemas.microsoft.com/office/drawing/2014/main" id="{98E04063-F338-45A0-9784-D261663FF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A0FE7-285A-45DA-BF08-62838C67DB5D}"/>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398920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D69F-B74E-4E23-A1FA-8543E6E7CE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C480F-C5C0-4134-8DEC-A8F1E4B4FD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DB671C-89A8-4B1C-8CDB-40F5B9C7581E}"/>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5" name="Footer Placeholder 4">
            <a:extLst>
              <a:ext uri="{FF2B5EF4-FFF2-40B4-BE49-F238E27FC236}">
                <a16:creationId xmlns:a16="http://schemas.microsoft.com/office/drawing/2014/main" id="{DB1D5C89-7595-4CBE-95D8-F0F55B62E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4DFB1C-D340-48A0-919E-88AF99CC6F97}"/>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137161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AC6F-8850-44E1-BC39-4FDC248985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13FE3-D105-4390-8DBF-2D37AE2849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D9CC2B-0277-45BD-B21B-2AAB9F84F5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2E5271-D258-4A74-8AD3-68AC21CE0DDC}"/>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6" name="Footer Placeholder 5">
            <a:extLst>
              <a:ext uri="{FF2B5EF4-FFF2-40B4-BE49-F238E27FC236}">
                <a16:creationId xmlns:a16="http://schemas.microsoft.com/office/drawing/2014/main" id="{AE347ADB-1D0D-49FB-AF67-13DC7C844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7CA29-8A09-430A-9952-4981AD395040}"/>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21027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B280D-43C7-4597-80B9-DA9DEE53E7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5E1DC1-AB13-4385-AB1F-5BEA8367C1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5885AA-4EE6-4530-9913-BE62E01CA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D447D-8F31-4F85-8827-9667AD7D8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D61AE6-C111-44E0-90F0-E68ADEB697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E312E8-D812-440F-A6CC-105E91779A51}"/>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8" name="Footer Placeholder 7">
            <a:extLst>
              <a:ext uri="{FF2B5EF4-FFF2-40B4-BE49-F238E27FC236}">
                <a16:creationId xmlns:a16="http://schemas.microsoft.com/office/drawing/2014/main" id="{3F51D2EF-CA19-4217-849D-86F61E88FC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8F9941-A197-499D-971C-03603B22088F}"/>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393684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7DF2-9D82-4DF1-929A-7E6EFFB9C7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261E74-9F6B-4279-921F-87F7D6AF7BCD}"/>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4" name="Footer Placeholder 3">
            <a:extLst>
              <a:ext uri="{FF2B5EF4-FFF2-40B4-BE49-F238E27FC236}">
                <a16:creationId xmlns:a16="http://schemas.microsoft.com/office/drawing/2014/main" id="{7F542E47-7221-43DC-AA70-D5BD461967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63683-CBD1-49BF-A22E-1B24A6B558C4}"/>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403964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A351C-AABC-4035-B05D-1C2482F05490}"/>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3" name="Footer Placeholder 2">
            <a:extLst>
              <a:ext uri="{FF2B5EF4-FFF2-40B4-BE49-F238E27FC236}">
                <a16:creationId xmlns:a16="http://schemas.microsoft.com/office/drawing/2014/main" id="{029C39D0-7ED0-4A77-AA74-A3DEDE2C99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02F73A-2111-40D5-9E38-876E3FA20F24}"/>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361900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AAB1-70E2-44E5-ADB9-195A28A08F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829902-4EB9-4CAB-83EA-AC49C6BB43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71DDE5-C221-4112-83E5-C7F992C2DF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8C1FD-771B-4939-AE1A-E6BE0156163C}"/>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6" name="Footer Placeholder 5">
            <a:extLst>
              <a:ext uri="{FF2B5EF4-FFF2-40B4-BE49-F238E27FC236}">
                <a16:creationId xmlns:a16="http://schemas.microsoft.com/office/drawing/2014/main" id="{637CA19F-8DBB-49DD-B4A7-47F0E8696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A6335-6A2A-4CED-97D3-04597AF22280}"/>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5251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71EBA-1493-4E05-A376-D54BC24E6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E24679-AC67-4793-B0CF-B2E620BF2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CFBE84-7519-4650-9402-40004104D0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595B8-87D2-4350-A24A-1CFF3ADF4121}"/>
              </a:ext>
            </a:extLst>
          </p:cNvPr>
          <p:cNvSpPr>
            <a:spLocks noGrp="1"/>
          </p:cNvSpPr>
          <p:nvPr>
            <p:ph type="dt" sz="half" idx="10"/>
          </p:nvPr>
        </p:nvSpPr>
        <p:spPr/>
        <p:txBody>
          <a:bodyPr/>
          <a:lstStyle/>
          <a:p>
            <a:fld id="{C240F023-B126-4CF4-B85B-1A147C3EEDF3}" type="datetimeFigureOut">
              <a:rPr lang="en-US" smtClean="0"/>
              <a:t>11/8/2021</a:t>
            </a:fld>
            <a:endParaRPr lang="en-US"/>
          </a:p>
        </p:txBody>
      </p:sp>
      <p:sp>
        <p:nvSpPr>
          <p:cNvPr id="6" name="Footer Placeholder 5">
            <a:extLst>
              <a:ext uri="{FF2B5EF4-FFF2-40B4-BE49-F238E27FC236}">
                <a16:creationId xmlns:a16="http://schemas.microsoft.com/office/drawing/2014/main" id="{4D088085-0C0A-43C5-8531-576EDF7E3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0E021-A777-4B32-89C0-54D76375E82A}"/>
              </a:ext>
            </a:extLst>
          </p:cNvPr>
          <p:cNvSpPr>
            <a:spLocks noGrp="1"/>
          </p:cNvSpPr>
          <p:nvPr>
            <p:ph type="sldNum" sz="quarter" idx="12"/>
          </p:nvPr>
        </p:nvSpPr>
        <p:spPr/>
        <p:txBody>
          <a:bodyPr/>
          <a:lstStyle/>
          <a:p>
            <a:fld id="{0E0DA016-AE10-4B56-8988-763CA9724E13}" type="slidenum">
              <a:rPr lang="en-US" smtClean="0"/>
              <a:t>‹#›</a:t>
            </a:fld>
            <a:endParaRPr lang="en-US"/>
          </a:p>
        </p:txBody>
      </p:sp>
    </p:spTree>
    <p:extLst>
      <p:ext uri="{BB962C8B-B14F-4D97-AF65-F5344CB8AC3E}">
        <p14:creationId xmlns:p14="http://schemas.microsoft.com/office/powerpoint/2010/main" val="290589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D5C42F-246A-45FE-8492-35DD63E9B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F850C8-DF2D-4533-9E40-C0A0A2F5C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E8F373-4CCC-4309-8059-5695993E1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0F023-B126-4CF4-B85B-1A147C3EEDF3}" type="datetimeFigureOut">
              <a:rPr lang="en-US" smtClean="0"/>
              <a:t>11/8/2021</a:t>
            </a:fld>
            <a:endParaRPr lang="en-US"/>
          </a:p>
        </p:txBody>
      </p:sp>
      <p:sp>
        <p:nvSpPr>
          <p:cNvPr id="5" name="Footer Placeholder 4">
            <a:extLst>
              <a:ext uri="{FF2B5EF4-FFF2-40B4-BE49-F238E27FC236}">
                <a16:creationId xmlns:a16="http://schemas.microsoft.com/office/drawing/2014/main" id="{427D5765-6F44-47B2-8C98-44F284DB9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F293E6-6876-429C-BBD4-88A7897267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DA016-AE10-4B56-8988-763CA9724E13}" type="slidenum">
              <a:rPr lang="en-US" smtClean="0"/>
              <a:t>‹#›</a:t>
            </a:fld>
            <a:endParaRPr lang="en-US"/>
          </a:p>
        </p:txBody>
      </p:sp>
    </p:spTree>
    <p:extLst>
      <p:ext uri="{BB962C8B-B14F-4D97-AF65-F5344CB8AC3E}">
        <p14:creationId xmlns:p14="http://schemas.microsoft.com/office/powerpoint/2010/main" val="63017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471B-05D4-45F4-BE10-86A1DE527AD2}"/>
              </a:ext>
            </a:extLst>
          </p:cNvPr>
          <p:cNvSpPr>
            <a:spLocks noGrp="1"/>
          </p:cNvSpPr>
          <p:nvPr>
            <p:ph type="ctrTitle"/>
          </p:nvPr>
        </p:nvSpPr>
        <p:spPr>
          <a:xfrm>
            <a:off x="1524000" y="1575581"/>
            <a:ext cx="9144000" cy="1021471"/>
          </a:xfrm>
        </p:spPr>
        <p:txBody>
          <a:bodyPr/>
          <a:lstStyle/>
          <a:p>
            <a:r>
              <a:rPr lang="en-US" b="1" dirty="0"/>
              <a:t>Pumping Action of the heart</a:t>
            </a:r>
          </a:p>
        </p:txBody>
      </p:sp>
      <p:sp>
        <p:nvSpPr>
          <p:cNvPr id="3" name="Subtitle 2">
            <a:extLst>
              <a:ext uri="{FF2B5EF4-FFF2-40B4-BE49-F238E27FC236}">
                <a16:creationId xmlns:a16="http://schemas.microsoft.com/office/drawing/2014/main" id="{12063227-3B15-4FD6-B9EB-A42B0F865192}"/>
              </a:ext>
            </a:extLst>
          </p:cNvPr>
          <p:cNvSpPr>
            <a:spLocks noGrp="1"/>
          </p:cNvSpPr>
          <p:nvPr>
            <p:ph type="subTitle" idx="1"/>
          </p:nvPr>
        </p:nvSpPr>
        <p:spPr>
          <a:xfrm>
            <a:off x="1524000" y="3823764"/>
            <a:ext cx="9144000" cy="1655762"/>
          </a:xfrm>
        </p:spPr>
        <p:txBody>
          <a:bodyPr/>
          <a:lstStyle/>
          <a:p>
            <a:r>
              <a:rPr lang="en-US" b="1" dirty="0"/>
              <a:t>Dr. Arwa  </a:t>
            </a:r>
            <a:r>
              <a:rPr lang="en-US" b="1" dirty="0" err="1"/>
              <a:t>Rawashdeh</a:t>
            </a:r>
            <a:endParaRPr lang="en-US" b="1" dirty="0"/>
          </a:p>
        </p:txBody>
      </p:sp>
    </p:spTree>
    <p:extLst>
      <p:ext uri="{BB962C8B-B14F-4D97-AF65-F5344CB8AC3E}">
        <p14:creationId xmlns:p14="http://schemas.microsoft.com/office/powerpoint/2010/main" val="77784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E03BF-02C1-4783-8EE4-4027D8DA87EF}"/>
              </a:ext>
            </a:extLst>
          </p:cNvPr>
          <p:cNvSpPr>
            <a:spLocks noGrp="1"/>
          </p:cNvSpPr>
          <p:nvPr>
            <p:ph type="title"/>
          </p:nvPr>
        </p:nvSpPr>
        <p:spPr>
          <a:xfrm>
            <a:off x="838200" y="365125"/>
            <a:ext cx="10515600" cy="903909"/>
          </a:xfrm>
        </p:spPr>
        <p:txBody>
          <a:bodyPr>
            <a:normAutofit/>
          </a:bodyPr>
          <a:lstStyle/>
          <a:p>
            <a:r>
              <a:rPr lang="en-US" sz="3200" b="1" dirty="0"/>
              <a:t>Continued repolarization of contractile cells </a:t>
            </a:r>
          </a:p>
        </p:txBody>
      </p:sp>
      <p:sp>
        <p:nvSpPr>
          <p:cNvPr id="3" name="Content Placeholder 2">
            <a:extLst>
              <a:ext uri="{FF2B5EF4-FFF2-40B4-BE49-F238E27FC236}">
                <a16:creationId xmlns:a16="http://schemas.microsoft.com/office/drawing/2014/main" id="{F16033F0-00B3-4755-AB5C-1FF6393FEF90}"/>
              </a:ext>
            </a:extLst>
          </p:cNvPr>
          <p:cNvSpPr>
            <a:spLocks noGrp="1"/>
          </p:cNvSpPr>
          <p:nvPr>
            <p:ph idx="1"/>
          </p:nvPr>
        </p:nvSpPr>
        <p:spPr>
          <a:xfrm>
            <a:off x="838200" y="1825625"/>
            <a:ext cx="6172200" cy="4840218"/>
          </a:xfrm>
        </p:spPr>
        <p:txBody>
          <a:bodyPr>
            <a:normAutofit lnSpcReduction="10000"/>
          </a:bodyPr>
          <a:lstStyle/>
          <a:p>
            <a:pPr marL="0" indent="0">
              <a:buNone/>
            </a:pPr>
            <a:r>
              <a:rPr lang="en-US" dirty="0"/>
              <a:t>1. Only the potassium channels start to move out more aggressive </a:t>
            </a:r>
          </a:p>
          <a:p>
            <a:pPr marL="0" indent="0">
              <a:buNone/>
            </a:pPr>
            <a:endParaRPr lang="en-US" dirty="0"/>
          </a:p>
          <a:p>
            <a:pPr marL="0" indent="0">
              <a:buNone/>
            </a:pPr>
            <a:r>
              <a:rPr lang="en-US" dirty="0"/>
              <a:t>2. The action potential start to dropping because of losing positive charges until it gets to resting membrane potential </a:t>
            </a:r>
          </a:p>
          <a:p>
            <a:pPr marL="0" indent="0">
              <a:buNone/>
            </a:pPr>
            <a:endParaRPr lang="en-US" dirty="0"/>
          </a:p>
          <a:p>
            <a:pPr marL="0" indent="0">
              <a:buNone/>
            </a:pPr>
            <a:r>
              <a:rPr lang="en-US" dirty="0"/>
              <a:t>It will have this brief of time where it actually kind of stay rested until ions from the nodal cells leak into these contractile cells  again via gap junction and back to the threshold potential </a:t>
            </a:r>
          </a:p>
          <a:p>
            <a:endParaRPr lang="en-US" dirty="0"/>
          </a:p>
        </p:txBody>
      </p:sp>
      <p:pic>
        <p:nvPicPr>
          <p:cNvPr id="6" name="Picture 5">
            <a:extLst>
              <a:ext uri="{FF2B5EF4-FFF2-40B4-BE49-F238E27FC236}">
                <a16:creationId xmlns:a16="http://schemas.microsoft.com/office/drawing/2014/main" id="{38720067-AA9C-40E3-A9AD-36F5A6605E12}"/>
              </a:ext>
            </a:extLst>
          </p:cNvPr>
          <p:cNvPicPr>
            <a:picLocks noChangeAspect="1"/>
          </p:cNvPicPr>
          <p:nvPr/>
        </p:nvPicPr>
        <p:blipFill>
          <a:blip r:embed="rId2"/>
          <a:stretch>
            <a:fillRect/>
          </a:stretch>
        </p:blipFill>
        <p:spPr>
          <a:xfrm>
            <a:off x="7010400" y="1825625"/>
            <a:ext cx="5181600" cy="4438759"/>
          </a:xfrm>
          <a:prstGeom prst="rect">
            <a:avLst/>
          </a:prstGeom>
        </p:spPr>
      </p:pic>
    </p:spTree>
    <p:extLst>
      <p:ext uri="{BB962C8B-B14F-4D97-AF65-F5344CB8AC3E}">
        <p14:creationId xmlns:p14="http://schemas.microsoft.com/office/powerpoint/2010/main" val="288633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041E-14E4-4A69-B878-35F875E74407}"/>
              </a:ext>
            </a:extLst>
          </p:cNvPr>
          <p:cNvSpPr>
            <a:spLocks noGrp="1"/>
          </p:cNvSpPr>
          <p:nvPr>
            <p:ph type="title"/>
          </p:nvPr>
        </p:nvSpPr>
        <p:spPr>
          <a:xfrm>
            <a:off x="838200" y="365125"/>
            <a:ext cx="5562600" cy="1013101"/>
          </a:xfrm>
        </p:spPr>
        <p:txBody>
          <a:bodyPr>
            <a:normAutofit/>
          </a:bodyPr>
          <a:lstStyle/>
          <a:p>
            <a:r>
              <a:rPr lang="en-US" sz="3600" b="1" dirty="0"/>
              <a:t>Refractory period </a:t>
            </a:r>
          </a:p>
        </p:txBody>
      </p:sp>
      <p:sp>
        <p:nvSpPr>
          <p:cNvPr id="3" name="Content Placeholder 2">
            <a:extLst>
              <a:ext uri="{FF2B5EF4-FFF2-40B4-BE49-F238E27FC236}">
                <a16:creationId xmlns:a16="http://schemas.microsoft.com/office/drawing/2014/main" id="{D6222D1B-8A44-4E1F-8BDB-66D70D4CB300}"/>
              </a:ext>
            </a:extLst>
          </p:cNvPr>
          <p:cNvSpPr>
            <a:spLocks noGrp="1"/>
          </p:cNvSpPr>
          <p:nvPr>
            <p:ph idx="1"/>
          </p:nvPr>
        </p:nvSpPr>
        <p:spPr>
          <a:xfrm>
            <a:off x="838200" y="1825625"/>
            <a:ext cx="3415748" cy="4351338"/>
          </a:xfrm>
        </p:spPr>
        <p:txBody>
          <a:bodyPr>
            <a:normAutofit fontScale="85000" lnSpcReduction="10000"/>
          </a:bodyPr>
          <a:lstStyle/>
          <a:p>
            <a:r>
              <a:rPr lang="en-US" dirty="0"/>
              <a:t>Absolute refractory period - phase 1 - midway through phase 3 </a:t>
            </a:r>
          </a:p>
          <a:p>
            <a:r>
              <a:rPr lang="en-US" dirty="0"/>
              <a:t>Relative refractory period - midway through phase 3 - end of phase 3</a:t>
            </a:r>
          </a:p>
          <a:p>
            <a:endParaRPr lang="en-US" dirty="0"/>
          </a:p>
          <a:p>
            <a:r>
              <a:rPr lang="en-US" dirty="0"/>
              <a:t>Cardiac muscle cannot sum action potentials or contractions and can’t be tetanized</a:t>
            </a:r>
          </a:p>
          <a:p>
            <a:endParaRPr lang="en-US" dirty="0"/>
          </a:p>
          <a:p>
            <a:endParaRPr lang="en-US" dirty="0"/>
          </a:p>
        </p:txBody>
      </p:sp>
      <p:pic>
        <p:nvPicPr>
          <p:cNvPr id="5" name="Picture 4">
            <a:extLst>
              <a:ext uri="{FF2B5EF4-FFF2-40B4-BE49-F238E27FC236}">
                <a16:creationId xmlns:a16="http://schemas.microsoft.com/office/drawing/2014/main" id="{F110B47D-3884-40F3-AD22-7B2B04C4235F}"/>
              </a:ext>
            </a:extLst>
          </p:cNvPr>
          <p:cNvPicPr>
            <a:picLocks noChangeAspect="1"/>
          </p:cNvPicPr>
          <p:nvPr/>
        </p:nvPicPr>
        <p:blipFill>
          <a:blip r:embed="rId2"/>
          <a:stretch>
            <a:fillRect/>
          </a:stretch>
        </p:blipFill>
        <p:spPr>
          <a:xfrm>
            <a:off x="6202017" y="1547446"/>
            <a:ext cx="5273775" cy="4505301"/>
          </a:xfrm>
          <a:prstGeom prst="rect">
            <a:avLst/>
          </a:prstGeom>
        </p:spPr>
      </p:pic>
    </p:spTree>
    <p:extLst>
      <p:ext uri="{BB962C8B-B14F-4D97-AF65-F5344CB8AC3E}">
        <p14:creationId xmlns:p14="http://schemas.microsoft.com/office/powerpoint/2010/main" val="234293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95F5-E085-4D95-B936-D529C1BB53A5}"/>
              </a:ext>
            </a:extLst>
          </p:cNvPr>
          <p:cNvSpPr>
            <a:spLocks noGrp="1"/>
          </p:cNvSpPr>
          <p:nvPr>
            <p:ph type="title"/>
          </p:nvPr>
        </p:nvSpPr>
        <p:spPr>
          <a:xfrm>
            <a:off x="838200" y="365126"/>
            <a:ext cx="10515600" cy="1079362"/>
          </a:xfrm>
        </p:spPr>
        <p:txBody>
          <a:bodyPr>
            <a:normAutofit/>
          </a:bodyPr>
          <a:lstStyle/>
          <a:p>
            <a:r>
              <a:rPr lang="en-US" sz="3200" b="1" dirty="0"/>
              <a:t>Continued repolarization of contractile cells </a:t>
            </a:r>
          </a:p>
        </p:txBody>
      </p:sp>
      <p:pic>
        <p:nvPicPr>
          <p:cNvPr id="5" name="Content Placeholder 4">
            <a:extLst>
              <a:ext uri="{FF2B5EF4-FFF2-40B4-BE49-F238E27FC236}">
                <a16:creationId xmlns:a16="http://schemas.microsoft.com/office/drawing/2014/main" id="{9BC977F7-17E2-42BD-A2A6-E72D2FE6E22C}"/>
              </a:ext>
            </a:extLst>
          </p:cNvPr>
          <p:cNvPicPr>
            <a:picLocks noGrp="1" noChangeAspect="1"/>
          </p:cNvPicPr>
          <p:nvPr>
            <p:ph idx="1"/>
          </p:nvPr>
        </p:nvPicPr>
        <p:blipFill>
          <a:blip r:embed="rId2"/>
          <a:stretch>
            <a:fillRect/>
          </a:stretch>
        </p:blipFill>
        <p:spPr>
          <a:xfrm>
            <a:off x="7450586" y="2162648"/>
            <a:ext cx="4261473" cy="3416516"/>
          </a:xfrm>
        </p:spPr>
      </p:pic>
      <p:sp>
        <p:nvSpPr>
          <p:cNvPr id="7" name="TextBox 6">
            <a:extLst>
              <a:ext uri="{FF2B5EF4-FFF2-40B4-BE49-F238E27FC236}">
                <a16:creationId xmlns:a16="http://schemas.microsoft.com/office/drawing/2014/main" id="{DC632F40-564B-422A-AA13-9D8C7B072B44}"/>
              </a:ext>
            </a:extLst>
          </p:cNvPr>
          <p:cNvSpPr txBox="1"/>
          <p:nvPr/>
        </p:nvSpPr>
        <p:spPr>
          <a:xfrm>
            <a:off x="838200" y="2162648"/>
            <a:ext cx="6096000" cy="3539430"/>
          </a:xfrm>
          <a:prstGeom prst="rect">
            <a:avLst/>
          </a:prstGeom>
          <a:noFill/>
        </p:spPr>
        <p:txBody>
          <a:bodyPr wrap="square">
            <a:spAutoFit/>
          </a:bodyPr>
          <a:lstStyle/>
          <a:p>
            <a:r>
              <a:rPr lang="en-US" sz="2800" dirty="0"/>
              <a:t>Phase 3 : just potassium channels </a:t>
            </a:r>
          </a:p>
          <a:p>
            <a:endParaRPr lang="en-US" sz="2800" dirty="0"/>
          </a:p>
          <a:p>
            <a:r>
              <a:rPr lang="en-US" sz="2800" dirty="0"/>
              <a:t>Phase 4: no sodium no calcium just potassium ions leaking very </a:t>
            </a:r>
            <a:r>
              <a:rPr lang="en-US" sz="2800" dirty="0" err="1"/>
              <a:t>very</a:t>
            </a:r>
            <a:r>
              <a:rPr lang="en-US" sz="2800" dirty="0"/>
              <a:t> slowly to keep it at resting membrane potential until the sodium or other cations from the gap junctions leak into the cell again and go to the threshold </a:t>
            </a:r>
          </a:p>
        </p:txBody>
      </p:sp>
    </p:spTree>
    <p:extLst>
      <p:ext uri="{BB962C8B-B14F-4D97-AF65-F5344CB8AC3E}">
        <p14:creationId xmlns:p14="http://schemas.microsoft.com/office/powerpoint/2010/main" val="3891309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27DB-FECF-46DC-8923-0CA7E8DCC449}"/>
              </a:ext>
            </a:extLst>
          </p:cNvPr>
          <p:cNvSpPr>
            <a:spLocks noGrp="1"/>
          </p:cNvSpPr>
          <p:nvPr>
            <p:ph type="title"/>
          </p:nvPr>
        </p:nvSpPr>
        <p:spPr/>
        <p:txBody>
          <a:bodyPr/>
          <a:lstStyle/>
          <a:p>
            <a:r>
              <a:rPr lang="en-US" dirty="0"/>
              <a:t>Objectives </a:t>
            </a:r>
          </a:p>
        </p:txBody>
      </p:sp>
      <p:sp>
        <p:nvSpPr>
          <p:cNvPr id="3" name="Content Placeholder 2">
            <a:extLst>
              <a:ext uri="{FF2B5EF4-FFF2-40B4-BE49-F238E27FC236}">
                <a16:creationId xmlns:a16="http://schemas.microsoft.com/office/drawing/2014/main" id="{7F6CD1CE-1FEE-4559-AA95-B76269245192}"/>
              </a:ext>
            </a:extLst>
          </p:cNvPr>
          <p:cNvSpPr>
            <a:spLocks noGrp="1"/>
          </p:cNvSpPr>
          <p:nvPr>
            <p:ph idx="1"/>
          </p:nvPr>
        </p:nvSpPr>
        <p:spPr>
          <a:xfrm>
            <a:off x="697523" y="1586474"/>
            <a:ext cx="10515600" cy="4351338"/>
          </a:xfrm>
        </p:spPr>
        <p:txBody>
          <a:bodyPr/>
          <a:lstStyle/>
          <a:p>
            <a:r>
              <a:rPr lang="en-US" dirty="0"/>
              <a:t>Depolarization of contractile cells </a:t>
            </a:r>
          </a:p>
          <a:p>
            <a:r>
              <a:rPr lang="en-US" dirty="0"/>
              <a:t>Microscopic contractile cell depolarization</a:t>
            </a:r>
          </a:p>
          <a:p>
            <a:r>
              <a:rPr lang="en-US" dirty="0"/>
              <a:t>Repolarization of nodal cells </a:t>
            </a:r>
          </a:p>
          <a:p>
            <a:r>
              <a:rPr lang="en-US" dirty="0"/>
              <a:t>Repolarization of contractile cells </a:t>
            </a:r>
          </a:p>
          <a:p>
            <a:r>
              <a:rPr lang="en-US" dirty="0"/>
              <a:t>Refractory period </a:t>
            </a:r>
          </a:p>
          <a:p>
            <a:endParaRPr lang="en-US" dirty="0"/>
          </a:p>
          <a:p>
            <a:endParaRPr lang="en-US" dirty="0"/>
          </a:p>
          <a:p>
            <a:endParaRPr lang="en-US" dirty="0"/>
          </a:p>
        </p:txBody>
      </p:sp>
    </p:spTree>
    <p:extLst>
      <p:ext uri="{BB962C8B-B14F-4D97-AF65-F5344CB8AC3E}">
        <p14:creationId xmlns:p14="http://schemas.microsoft.com/office/powerpoint/2010/main" val="361017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AED4-CEF1-404B-97DA-EDDCBE81963F}"/>
              </a:ext>
            </a:extLst>
          </p:cNvPr>
          <p:cNvSpPr>
            <a:spLocks noGrp="1"/>
          </p:cNvSpPr>
          <p:nvPr>
            <p:ph type="title"/>
          </p:nvPr>
        </p:nvSpPr>
        <p:spPr>
          <a:xfrm>
            <a:off x="255104" y="18255"/>
            <a:ext cx="5363817" cy="1325563"/>
          </a:xfrm>
        </p:spPr>
        <p:txBody>
          <a:bodyPr>
            <a:normAutofit fontScale="90000"/>
          </a:bodyPr>
          <a:lstStyle/>
          <a:p>
            <a:r>
              <a:rPr lang="en-US" sz="3200" b="1" dirty="0"/>
              <a:t>Continued depolarization of contractile cells (non-pace maker)</a:t>
            </a:r>
          </a:p>
        </p:txBody>
      </p:sp>
      <p:sp>
        <p:nvSpPr>
          <p:cNvPr id="3" name="Content Placeholder 2">
            <a:extLst>
              <a:ext uri="{FF2B5EF4-FFF2-40B4-BE49-F238E27FC236}">
                <a16:creationId xmlns:a16="http://schemas.microsoft.com/office/drawing/2014/main" id="{217FC617-0F4B-466C-B35D-654B3789FC7D}"/>
              </a:ext>
            </a:extLst>
          </p:cNvPr>
          <p:cNvSpPr>
            <a:spLocks noGrp="1"/>
          </p:cNvSpPr>
          <p:nvPr>
            <p:ph idx="1"/>
          </p:nvPr>
        </p:nvSpPr>
        <p:spPr>
          <a:xfrm>
            <a:off x="255104" y="1494321"/>
            <a:ext cx="7046843" cy="4508914"/>
          </a:xfrm>
        </p:spPr>
        <p:txBody>
          <a:bodyPr>
            <a:normAutofit/>
          </a:bodyPr>
          <a:lstStyle/>
          <a:p>
            <a:r>
              <a:rPr lang="en-US" dirty="0"/>
              <a:t>Phase 0: where sodium coming very aggressively </a:t>
            </a:r>
          </a:p>
          <a:p>
            <a:pPr marL="0" indent="0">
              <a:buNone/>
            </a:pPr>
            <a:endParaRPr lang="en-US" dirty="0"/>
          </a:p>
          <a:p>
            <a:r>
              <a:rPr lang="en-US" dirty="0"/>
              <a:t>Phase 1 : dip down where the potassium channels open start to leak and bring down the membrane potential from ten to zero mainly potassium and a little of calcium </a:t>
            </a:r>
          </a:p>
          <a:p>
            <a:pPr marL="0" indent="0">
              <a:buNone/>
            </a:pPr>
            <a:endParaRPr lang="en-US" dirty="0"/>
          </a:p>
          <a:p>
            <a:r>
              <a:rPr lang="en-US" dirty="0"/>
              <a:t>Phase 2 : plateau where the calcium is coming in and potassium are going out </a:t>
            </a:r>
          </a:p>
          <a:p>
            <a:endParaRPr lang="en-US" dirty="0"/>
          </a:p>
        </p:txBody>
      </p:sp>
      <p:pic>
        <p:nvPicPr>
          <p:cNvPr id="5" name="Picture 4">
            <a:extLst>
              <a:ext uri="{FF2B5EF4-FFF2-40B4-BE49-F238E27FC236}">
                <a16:creationId xmlns:a16="http://schemas.microsoft.com/office/drawing/2014/main" id="{9DFFD37F-8FF4-4E96-A762-7E9AFE213B07}"/>
              </a:ext>
            </a:extLst>
          </p:cNvPr>
          <p:cNvPicPr>
            <a:picLocks noChangeAspect="1"/>
          </p:cNvPicPr>
          <p:nvPr/>
        </p:nvPicPr>
        <p:blipFill>
          <a:blip r:embed="rId2"/>
          <a:stretch>
            <a:fillRect/>
          </a:stretch>
        </p:blipFill>
        <p:spPr>
          <a:xfrm>
            <a:off x="7805530" y="1905138"/>
            <a:ext cx="3339548" cy="3276600"/>
          </a:xfrm>
          <a:prstGeom prst="rect">
            <a:avLst/>
          </a:prstGeom>
        </p:spPr>
      </p:pic>
    </p:spTree>
    <p:extLst>
      <p:ext uri="{BB962C8B-B14F-4D97-AF65-F5344CB8AC3E}">
        <p14:creationId xmlns:p14="http://schemas.microsoft.com/office/powerpoint/2010/main" val="207033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4ADA-D1D5-405C-A73D-68C0912462BB}"/>
              </a:ext>
            </a:extLst>
          </p:cNvPr>
          <p:cNvSpPr>
            <a:spLocks noGrp="1"/>
          </p:cNvSpPr>
          <p:nvPr>
            <p:ph type="title"/>
          </p:nvPr>
        </p:nvSpPr>
        <p:spPr>
          <a:xfrm>
            <a:off x="838200" y="206099"/>
            <a:ext cx="8040757" cy="1325563"/>
          </a:xfrm>
        </p:spPr>
        <p:txBody>
          <a:bodyPr>
            <a:normAutofit/>
          </a:bodyPr>
          <a:lstStyle/>
          <a:p>
            <a:r>
              <a:rPr lang="en-US" sz="3200" b="1" dirty="0"/>
              <a:t>Microscopic contractile cell contraction</a:t>
            </a:r>
          </a:p>
        </p:txBody>
      </p:sp>
      <p:sp>
        <p:nvSpPr>
          <p:cNvPr id="3" name="Content Placeholder 2">
            <a:extLst>
              <a:ext uri="{FF2B5EF4-FFF2-40B4-BE49-F238E27FC236}">
                <a16:creationId xmlns:a16="http://schemas.microsoft.com/office/drawing/2014/main" id="{B41FA139-3152-4475-AEBF-E32BA8AF4F1A}"/>
              </a:ext>
            </a:extLst>
          </p:cNvPr>
          <p:cNvSpPr>
            <a:spLocks noGrp="1"/>
          </p:cNvSpPr>
          <p:nvPr>
            <p:ph idx="1"/>
          </p:nvPr>
        </p:nvSpPr>
        <p:spPr>
          <a:xfrm>
            <a:off x="838200" y="1825625"/>
            <a:ext cx="5098774" cy="4351338"/>
          </a:xfrm>
        </p:spPr>
        <p:txBody>
          <a:bodyPr>
            <a:normAutofit lnSpcReduction="10000"/>
          </a:bodyPr>
          <a:lstStyle/>
          <a:p>
            <a:pPr marL="0" indent="0">
              <a:buNone/>
            </a:pPr>
            <a:r>
              <a:rPr lang="en-US" dirty="0"/>
              <a:t>How the calcium cause contraction? </a:t>
            </a:r>
          </a:p>
          <a:p>
            <a:pPr marL="0" indent="0">
              <a:buNone/>
            </a:pPr>
            <a:r>
              <a:rPr lang="en-US" dirty="0"/>
              <a:t>1.Calcium ions start to flow in t- tubules (invagination in the cell membrane ) when sodium flow in and trigger calcium to flow in the tubules </a:t>
            </a:r>
          </a:p>
          <a:p>
            <a:pPr marL="0" indent="0">
              <a:buNone/>
            </a:pPr>
            <a:endParaRPr lang="en-US" dirty="0"/>
          </a:p>
          <a:p>
            <a:pPr marL="0" indent="0">
              <a:buNone/>
            </a:pPr>
            <a:r>
              <a:rPr lang="en-US" dirty="0"/>
              <a:t>2.The calcium ions would go to              special organelle in the cell called the sarcoplasmic reticulum  </a:t>
            </a:r>
          </a:p>
          <a:p>
            <a:endParaRPr lang="en-US" dirty="0"/>
          </a:p>
        </p:txBody>
      </p:sp>
      <p:pic>
        <p:nvPicPr>
          <p:cNvPr id="5" name="Picture 4">
            <a:extLst>
              <a:ext uri="{FF2B5EF4-FFF2-40B4-BE49-F238E27FC236}">
                <a16:creationId xmlns:a16="http://schemas.microsoft.com/office/drawing/2014/main" id="{04306044-26C0-4F94-93BE-C813A509F655}"/>
              </a:ext>
            </a:extLst>
          </p:cNvPr>
          <p:cNvPicPr>
            <a:picLocks noChangeAspect="1"/>
          </p:cNvPicPr>
          <p:nvPr/>
        </p:nvPicPr>
        <p:blipFill>
          <a:blip r:embed="rId3"/>
          <a:stretch>
            <a:fillRect/>
          </a:stretch>
        </p:blipFill>
        <p:spPr>
          <a:xfrm>
            <a:off x="6355038" y="1825625"/>
            <a:ext cx="5836962" cy="4351338"/>
          </a:xfrm>
          <a:prstGeom prst="rect">
            <a:avLst/>
          </a:prstGeom>
        </p:spPr>
      </p:pic>
    </p:spTree>
    <p:extLst>
      <p:ext uri="{BB962C8B-B14F-4D97-AF65-F5344CB8AC3E}">
        <p14:creationId xmlns:p14="http://schemas.microsoft.com/office/powerpoint/2010/main" val="3834878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38C9-436F-41F4-B272-F5CF126C4392}"/>
              </a:ext>
            </a:extLst>
          </p:cNvPr>
          <p:cNvSpPr>
            <a:spLocks noGrp="1"/>
          </p:cNvSpPr>
          <p:nvPr>
            <p:ph type="title"/>
          </p:nvPr>
        </p:nvSpPr>
        <p:spPr>
          <a:xfrm>
            <a:off x="838200" y="165652"/>
            <a:ext cx="8888896" cy="708991"/>
          </a:xfrm>
        </p:spPr>
        <p:txBody>
          <a:bodyPr>
            <a:normAutofit/>
          </a:bodyPr>
          <a:lstStyle/>
          <a:p>
            <a:r>
              <a:rPr lang="en-US" sz="3200" b="1" dirty="0"/>
              <a:t>Continued microscopic contractile cell contraction </a:t>
            </a:r>
          </a:p>
        </p:txBody>
      </p:sp>
      <p:sp>
        <p:nvSpPr>
          <p:cNvPr id="3" name="Content Placeholder 2">
            <a:extLst>
              <a:ext uri="{FF2B5EF4-FFF2-40B4-BE49-F238E27FC236}">
                <a16:creationId xmlns:a16="http://schemas.microsoft.com/office/drawing/2014/main" id="{C24BDA13-485F-4D32-9AC1-FF4A70032445}"/>
              </a:ext>
            </a:extLst>
          </p:cNvPr>
          <p:cNvSpPr>
            <a:spLocks noGrp="1"/>
          </p:cNvSpPr>
          <p:nvPr>
            <p:ph idx="1"/>
          </p:nvPr>
        </p:nvSpPr>
        <p:spPr>
          <a:xfrm>
            <a:off x="838200" y="1371600"/>
            <a:ext cx="6092687" cy="5141843"/>
          </a:xfrm>
        </p:spPr>
        <p:txBody>
          <a:bodyPr>
            <a:normAutofit/>
          </a:bodyPr>
          <a:lstStyle/>
          <a:p>
            <a:r>
              <a:rPr lang="en-US" dirty="0"/>
              <a:t>Calcium is going to bind to special protein called calmodulin </a:t>
            </a:r>
          </a:p>
          <a:p>
            <a:pPr marL="0" indent="0">
              <a:buNone/>
            </a:pPr>
            <a:endParaRPr lang="en-US" dirty="0"/>
          </a:p>
          <a:p>
            <a:pPr marL="0" indent="0">
              <a:buNone/>
            </a:pPr>
            <a:endParaRPr lang="en-US" dirty="0"/>
          </a:p>
          <a:p>
            <a:r>
              <a:rPr lang="en-US" dirty="0"/>
              <a:t>Calcium can bind on very sensitive receptors called ryanodine receptor type 2 when it binds to calcium it opens up a channel and calcium starts to come out from sarcoplasmic reticulum where the calcium is very concentrated through different mechanisms</a:t>
            </a:r>
          </a:p>
          <a:p>
            <a:endParaRPr lang="en-US" dirty="0"/>
          </a:p>
        </p:txBody>
      </p:sp>
      <p:pic>
        <p:nvPicPr>
          <p:cNvPr id="7" name="Picture 6">
            <a:extLst>
              <a:ext uri="{FF2B5EF4-FFF2-40B4-BE49-F238E27FC236}">
                <a16:creationId xmlns:a16="http://schemas.microsoft.com/office/drawing/2014/main" id="{9C725111-C6B7-4C45-AB85-B7478EEDCA78}"/>
              </a:ext>
            </a:extLst>
          </p:cNvPr>
          <p:cNvPicPr>
            <a:picLocks noChangeAspect="1"/>
          </p:cNvPicPr>
          <p:nvPr/>
        </p:nvPicPr>
        <p:blipFill>
          <a:blip r:embed="rId2"/>
          <a:stretch>
            <a:fillRect/>
          </a:stretch>
        </p:blipFill>
        <p:spPr>
          <a:xfrm>
            <a:off x="7797249" y="1371599"/>
            <a:ext cx="3859694" cy="4976191"/>
          </a:xfrm>
          <a:prstGeom prst="rect">
            <a:avLst/>
          </a:prstGeom>
        </p:spPr>
      </p:pic>
    </p:spTree>
    <p:extLst>
      <p:ext uri="{BB962C8B-B14F-4D97-AF65-F5344CB8AC3E}">
        <p14:creationId xmlns:p14="http://schemas.microsoft.com/office/powerpoint/2010/main" val="87417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F0B9-992E-48A1-94DC-1BA0B7975942}"/>
              </a:ext>
            </a:extLst>
          </p:cNvPr>
          <p:cNvSpPr>
            <a:spLocks noGrp="1"/>
          </p:cNvSpPr>
          <p:nvPr>
            <p:ph type="title"/>
          </p:nvPr>
        </p:nvSpPr>
        <p:spPr>
          <a:xfrm>
            <a:off x="838200" y="365125"/>
            <a:ext cx="10515600" cy="854075"/>
          </a:xfrm>
        </p:spPr>
        <p:txBody>
          <a:bodyPr>
            <a:normAutofit/>
          </a:bodyPr>
          <a:lstStyle/>
          <a:p>
            <a:r>
              <a:rPr lang="en-US" sz="3200" b="1" dirty="0"/>
              <a:t>Continued microscopic contractile cell contraction </a:t>
            </a:r>
          </a:p>
        </p:txBody>
      </p:sp>
      <p:sp>
        <p:nvSpPr>
          <p:cNvPr id="3" name="Content Placeholder 2">
            <a:extLst>
              <a:ext uri="{FF2B5EF4-FFF2-40B4-BE49-F238E27FC236}">
                <a16:creationId xmlns:a16="http://schemas.microsoft.com/office/drawing/2014/main" id="{8D8BCA80-EA8F-48AF-9518-C5BAEC1F7BB9}"/>
              </a:ext>
            </a:extLst>
          </p:cNvPr>
          <p:cNvSpPr>
            <a:spLocks noGrp="1"/>
          </p:cNvSpPr>
          <p:nvPr>
            <p:ph idx="1"/>
          </p:nvPr>
        </p:nvSpPr>
        <p:spPr>
          <a:xfrm>
            <a:off x="838200" y="1825625"/>
            <a:ext cx="5999922" cy="4351338"/>
          </a:xfrm>
        </p:spPr>
        <p:txBody>
          <a:bodyPr>
            <a:normAutofit fontScale="85000" lnSpcReduction="20000"/>
          </a:bodyPr>
          <a:lstStyle/>
          <a:p>
            <a:r>
              <a:rPr lang="en-US" dirty="0"/>
              <a:t>Then calcium is going to bind to special protein called troponin and composed of troponin (I, T, C) and troponin C is where the calcium binds , troponin T where the tropomyosin bind and I where the troponin is bind to actin </a:t>
            </a:r>
          </a:p>
          <a:p>
            <a:pPr marL="0" indent="0">
              <a:buNone/>
            </a:pPr>
            <a:r>
              <a:rPr lang="en-US" dirty="0"/>
              <a:t> </a:t>
            </a:r>
          </a:p>
          <a:p>
            <a:r>
              <a:rPr lang="en-US" dirty="0"/>
              <a:t>The calcium change the shape of myosin once it binds to troponin and move the tropomyosin out of the way </a:t>
            </a:r>
          </a:p>
          <a:p>
            <a:pPr marL="0" indent="0">
              <a:buNone/>
            </a:pPr>
            <a:endParaRPr lang="en-US" dirty="0"/>
          </a:p>
          <a:p>
            <a:r>
              <a:rPr lang="en-US" dirty="0"/>
              <a:t>So the myosin head (Thick filament) can interact with actin (Thin filament) </a:t>
            </a:r>
          </a:p>
          <a:p>
            <a:pPr marL="0" indent="0">
              <a:buNone/>
            </a:pPr>
            <a:endParaRPr lang="en-US" dirty="0"/>
          </a:p>
          <a:p>
            <a:endParaRPr lang="en-US" dirty="0"/>
          </a:p>
        </p:txBody>
      </p:sp>
      <p:pic>
        <p:nvPicPr>
          <p:cNvPr id="5" name="Picture 5">
            <a:extLst>
              <a:ext uri="{FF2B5EF4-FFF2-40B4-BE49-F238E27FC236}">
                <a16:creationId xmlns:a16="http://schemas.microsoft.com/office/drawing/2014/main" id="{2303D1F7-C49B-400D-A334-527C665BD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825625"/>
            <a:ext cx="4306955" cy="3856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74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67E4-46BE-41B4-85C4-09FB5FDF6A9D}"/>
              </a:ext>
            </a:extLst>
          </p:cNvPr>
          <p:cNvSpPr>
            <a:spLocks noGrp="1"/>
          </p:cNvSpPr>
          <p:nvPr>
            <p:ph type="title"/>
          </p:nvPr>
        </p:nvSpPr>
        <p:spPr/>
        <p:txBody>
          <a:bodyPr>
            <a:normAutofit/>
          </a:bodyPr>
          <a:lstStyle/>
          <a:p>
            <a:r>
              <a:rPr lang="en-US" sz="3600" b="1" dirty="0"/>
              <a:t>Continued microscopic contractile cell contraction </a:t>
            </a:r>
          </a:p>
        </p:txBody>
      </p:sp>
      <p:sp>
        <p:nvSpPr>
          <p:cNvPr id="6" name="Content Placeholder 5">
            <a:extLst>
              <a:ext uri="{FF2B5EF4-FFF2-40B4-BE49-F238E27FC236}">
                <a16:creationId xmlns:a16="http://schemas.microsoft.com/office/drawing/2014/main" id="{49F695F2-1670-4327-8F63-570ED6D3E891}"/>
              </a:ext>
            </a:extLst>
          </p:cNvPr>
          <p:cNvSpPr>
            <a:spLocks noGrp="1"/>
          </p:cNvSpPr>
          <p:nvPr>
            <p:ph idx="1"/>
          </p:nvPr>
        </p:nvSpPr>
        <p:spPr>
          <a:xfrm>
            <a:off x="838200" y="1732858"/>
            <a:ext cx="7245626" cy="5125141"/>
          </a:xfrm>
        </p:spPr>
        <p:txBody>
          <a:bodyPr>
            <a:normAutofit fontScale="62500" lnSpcReduction="20000"/>
          </a:bodyPr>
          <a:lstStyle/>
          <a:p>
            <a:pPr marL="0" indent="0">
              <a:buNone/>
            </a:pPr>
            <a:endParaRPr lang="en-US" sz="3400" dirty="0"/>
          </a:p>
          <a:p>
            <a:endParaRPr lang="en-US" sz="3400" dirty="0"/>
          </a:p>
          <a:p>
            <a:r>
              <a:rPr lang="en-US" sz="3400" dirty="0"/>
              <a:t>Calcium increase cross bridges between actin and myosin which means more contraction and cause the heart to pump </a:t>
            </a:r>
          </a:p>
          <a:p>
            <a:pPr marL="0" indent="0">
              <a:buNone/>
            </a:pPr>
            <a:endParaRPr lang="en-US" sz="34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Because gap junctions are connecting from cell to cell this is really </a:t>
            </a:r>
            <a:r>
              <a:rPr lang="en-US" dirty="0" err="1"/>
              <a:t>really</a:t>
            </a:r>
            <a:r>
              <a:rPr lang="en-US" dirty="0"/>
              <a:t> important that means the nodal and contractile cells are interconnected and that means that these cells are basically synchronized whenever nodal cell receiving signals the contractile cells are receiving it pretty much at the same time very rapid and fast and all the muscle cells are going to depolarized around the same time so they synchronize their action to where they contract as unit  they call this a </a:t>
            </a:r>
            <a:r>
              <a:rPr lang="en-US" b="1" dirty="0">
                <a:solidFill>
                  <a:srgbClr val="FF0000"/>
                </a:solidFill>
              </a:rPr>
              <a:t>functional syncytium </a:t>
            </a:r>
          </a:p>
          <a:p>
            <a:endParaRPr lang="en-US" dirty="0"/>
          </a:p>
        </p:txBody>
      </p:sp>
      <p:pic>
        <p:nvPicPr>
          <p:cNvPr id="8" name="Picture 7">
            <a:extLst>
              <a:ext uri="{FF2B5EF4-FFF2-40B4-BE49-F238E27FC236}">
                <a16:creationId xmlns:a16="http://schemas.microsoft.com/office/drawing/2014/main" id="{03492ED8-7F12-4B29-BFB8-157F28E2A9D2}"/>
              </a:ext>
            </a:extLst>
          </p:cNvPr>
          <p:cNvPicPr>
            <a:picLocks noChangeAspect="1"/>
          </p:cNvPicPr>
          <p:nvPr/>
        </p:nvPicPr>
        <p:blipFill>
          <a:blip r:embed="rId2"/>
          <a:stretch>
            <a:fillRect/>
          </a:stretch>
        </p:blipFill>
        <p:spPr>
          <a:xfrm>
            <a:off x="8083826" y="1732858"/>
            <a:ext cx="3609975" cy="2054087"/>
          </a:xfrm>
          <a:prstGeom prst="rect">
            <a:avLst/>
          </a:prstGeom>
        </p:spPr>
      </p:pic>
      <p:pic>
        <p:nvPicPr>
          <p:cNvPr id="10" name="Picture 9">
            <a:extLst>
              <a:ext uri="{FF2B5EF4-FFF2-40B4-BE49-F238E27FC236}">
                <a16:creationId xmlns:a16="http://schemas.microsoft.com/office/drawing/2014/main" id="{FD68D2C8-9308-4898-A831-C3736F6D4E6F}"/>
              </a:ext>
            </a:extLst>
          </p:cNvPr>
          <p:cNvPicPr>
            <a:picLocks noChangeAspect="1"/>
          </p:cNvPicPr>
          <p:nvPr/>
        </p:nvPicPr>
        <p:blipFill>
          <a:blip r:embed="rId3"/>
          <a:stretch>
            <a:fillRect/>
          </a:stretch>
        </p:blipFill>
        <p:spPr>
          <a:xfrm>
            <a:off x="8415130" y="4611756"/>
            <a:ext cx="3445566" cy="2080591"/>
          </a:xfrm>
          <a:prstGeom prst="rect">
            <a:avLst/>
          </a:prstGeom>
        </p:spPr>
      </p:pic>
    </p:spTree>
    <p:extLst>
      <p:ext uri="{BB962C8B-B14F-4D97-AF65-F5344CB8AC3E}">
        <p14:creationId xmlns:p14="http://schemas.microsoft.com/office/powerpoint/2010/main" val="1787814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E68F1-1F51-4DC7-9626-25F29B35511E}"/>
              </a:ext>
            </a:extLst>
          </p:cNvPr>
          <p:cNvSpPr>
            <a:spLocks noGrp="1"/>
          </p:cNvSpPr>
          <p:nvPr>
            <p:ph type="title"/>
          </p:nvPr>
        </p:nvSpPr>
        <p:spPr>
          <a:xfrm>
            <a:off x="838200" y="365125"/>
            <a:ext cx="10515600" cy="810867"/>
          </a:xfrm>
        </p:spPr>
        <p:txBody>
          <a:bodyPr>
            <a:normAutofit/>
          </a:bodyPr>
          <a:lstStyle/>
          <a:p>
            <a:r>
              <a:rPr lang="en-US" sz="3200" b="1" dirty="0"/>
              <a:t>Repolarization of nodal cells </a:t>
            </a:r>
          </a:p>
        </p:txBody>
      </p:sp>
      <p:sp>
        <p:nvSpPr>
          <p:cNvPr id="3" name="Content Placeholder 2">
            <a:extLst>
              <a:ext uri="{FF2B5EF4-FFF2-40B4-BE49-F238E27FC236}">
                <a16:creationId xmlns:a16="http://schemas.microsoft.com/office/drawing/2014/main" id="{50FC8939-4A08-4C63-8502-37342561FA71}"/>
              </a:ext>
            </a:extLst>
          </p:cNvPr>
          <p:cNvSpPr>
            <a:spLocks noGrp="1"/>
          </p:cNvSpPr>
          <p:nvPr>
            <p:ph idx="1"/>
          </p:nvPr>
        </p:nvSpPr>
        <p:spPr>
          <a:xfrm>
            <a:off x="281608" y="1534077"/>
            <a:ext cx="6914322" cy="4351338"/>
          </a:xfrm>
        </p:spPr>
        <p:txBody>
          <a:bodyPr>
            <a:normAutofit fontScale="92500" lnSpcReduction="10000"/>
          </a:bodyPr>
          <a:lstStyle/>
          <a:p>
            <a:pPr marL="0" indent="0">
              <a:buNone/>
            </a:pPr>
            <a:r>
              <a:rPr lang="en-US" dirty="0"/>
              <a:t>1. When the potential in the nodal cells +40mv the calcium channels turn off and potassium channels open up very powerfully and inside the cells becomes more negative and get the membrane potential to -60mv around the resting membrane potential </a:t>
            </a:r>
          </a:p>
          <a:p>
            <a:pPr marL="0" indent="0">
              <a:buNone/>
            </a:pPr>
            <a:endParaRPr lang="en-US" dirty="0"/>
          </a:p>
          <a:p>
            <a:pPr marL="0" indent="0">
              <a:buNone/>
            </a:pPr>
            <a:r>
              <a:rPr lang="en-US" dirty="0"/>
              <a:t>2. But remember the nodal cells don’t have stable membrane once the potassium gets the potential to around -60mv the potassium channels closed and the funny sodium channel re open again and the T type and the L type </a:t>
            </a:r>
          </a:p>
          <a:p>
            <a:endParaRPr lang="en-US" dirty="0"/>
          </a:p>
          <a:p>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9F04B56A-A97E-4128-BCA7-8C997FCDEF8A}"/>
              </a:ext>
            </a:extLst>
          </p:cNvPr>
          <p:cNvPicPr>
            <a:picLocks noChangeAspect="1"/>
          </p:cNvPicPr>
          <p:nvPr/>
        </p:nvPicPr>
        <p:blipFill>
          <a:blip r:embed="rId2"/>
          <a:stretch>
            <a:fillRect/>
          </a:stretch>
        </p:blipFill>
        <p:spPr>
          <a:xfrm>
            <a:off x="7195930" y="1175992"/>
            <a:ext cx="4714462" cy="4709423"/>
          </a:xfrm>
          <a:prstGeom prst="rect">
            <a:avLst/>
          </a:prstGeom>
        </p:spPr>
      </p:pic>
    </p:spTree>
    <p:extLst>
      <p:ext uri="{BB962C8B-B14F-4D97-AF65-F5344CB8AC3E}">
        <p14:creationId xmlns:p14="http://schemas.microsoft.com/office/powerpoint/2010/main" val="194112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FCE0-B6F8-4448-9776-DF8F8C2C62AC}"/>
              </a:ext>
            </a:extLst>
          </p:cNvPr>
          <p:cNvSpPr>
            <a:spLocks noGrp="1"/>
          </p:cNvSpPr>
          <p:nvPr>
            <p:ph type="title"/>
          </p:nvPr>
        </p:nvSpPr>
        <p:spPr>
          <a:xfrm>
            <a:off x="838200" y="192157"/>
            <a:ext cx="5536096" cy="907084"/>
          </a:xfrm>
        </p:spPr>
        <p:txBody>
          <a:bodyPr>
            <a:normAutofit/>
          </a:bodyPr>
          <a:lstStyle/>
          <a:p>
            <a:r>
              <a:rPr lang="en-US" sz="3200" b="1" dirty="0"/>
              <a:t>Repolarization of contractile cells </a:t>
            </a:r>
          </a:p>
        </p:txBody>
      </p:sp>
      <p:sp>
        <p:nvSpPr>
          <p:cNvPr id="3" name="Content Placeholder 2">
            <a:extLst>
              <a:ext uri="{FF2B5EF4-FFF2-40B4-BE49-F238E27FC236}">
                <a16:creationId xmlns:a16="http://schemas.microsoft.com/office/drawing/2014/main" id="{6213CBA8-51F0-489C-832C-75599FC4009A}"/>
              </a:ext>
            </a:extLst>
          </p:cNvPr>
          <p:cNvSpPr>
            <a:spLocks noGrp="1"/>
          </p:cNvSpPr>
          <p:nvPr>
            <p:ph idx="1"/>
          </p:nvPr>
        </p:nvSpPr>
        <p:spPr>
          <a:xfrm>
            <a:off x="516835" y="1272211"/>
            <a:ext cx="6480313" cy="5393632"/>
          </a:xfrm>
        </p:spPr>
        <p:txBody>
          <a:bodyPr>
            <a:normAutofit fontScale="77500" lnSpcReduction="20000"/>
          </a:bodyPr>
          <a:lstStyle/>
          <a:p>
            <a:r>
              <a:rPr lang="en-US" dirty="0"/>
              <a:t>Because of repolarization less cations are coming to contractile cells so the cell is at plateau phase it gets to point where the L- type calcium ions channels start closing </a:t>
            </a:r>
          </a:p>
          <a:p>
            <a:r>
              <a:rPr lang="en-US" dirty="0"/>
              <a:t>We want to stop contraction by replenishing calcium and pumping in back to the sarcoplasmic reticulum </a:t>
            </a:r>
          </a:p>
          <a:p>
            <a:r>
              <a:rPr lang="en-US" dirty="0"/>
              <a:t>1. There are calcium channels on the sarcoplasmic reticulum are actually move some of calcium into back to the sarcoplasmic reticulum against the concentration of calcium gradient by pumping proton out and calcium in by antiporter like system (calcium proton ATPase)</a:t>
            </a:r>
          </a:p>
          <a:p>
            <a:r>
              <a:rPr lang="en-US" dirty="0"/>
              <a:t>2. anther mechanism by helping sodium ions to move out down its concentration gradient and  the calcium against its concentration gradient and this is called secondary active transport (sodium- calcium exchanger)</a:t>
            </a:r>
          </a:p>
          <a:p>
            <a:r>
              <a:rPr lang="en-US" dirty="0"/>
              <a:t>3. Replenishing the calcium ions out to the extracellular fluid by the same above mechanisms </a:t>
            </a:r>
          </a:p>
          <a:p>
            <a:endParaRPr lang="en-US" dirty="0"/>
          </a:p>
        </p:txBody>
      </p:sp>
      <p:pic>
        <p:nvPicPr>
          <p:cNvPr id="5" name="Picture 4">
            <a:extLst>
              <a:ext uri="{FF2B5EF4-FFF2-40B4-BE49-F238E27FC236}">
                <a16:creationId xmlns:a16="http://schemas.microsoft.com/office/drawing/2014/main" id="{6F4ECB14-CFED-44EA-A953-FA4134C8D205}"/>
              </a:ext>
            </a:extLst>
          </p:cNvPr>
          <p:cNvPicPr>
            <a:picLocks noChangeAspect="1"/>
          </p:cNvPicPr>
          <p:nvPr/>
        </p:nvPicPr>
        <p:blipFill>
          <a:blip r:embed="rId2"/>
          <a:stretch>
            <a:fillRect/>
          </a:stretch>
        </p:blipFill>
        <p:spPr>
          <a:xfrm>
            <a:off x="7010400" y="1272211"/>
            <a:ext cx="5181600" cy="5030115"/>
          </a:xfrm>
          <a:prstGeom prst="rect">
            <a:avLst/>
          </a:prstGeom>
        </p:spPr>
      </p:pic>
    </p:spTree>
    <p:extLst>
      <p:ext uri="{BB962C8B-B14F-4D97-AF65-F5344CB8AC3E}">
        <p14:creationId xmlns:p14="http://schemas.microsoft.com/office/powerpoint/2010/main" val="10616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مستند" ma:contentTypeID="0x0101009DA8B54F045A074CA01257B5EBC94D5C" ma:contentTypeVersion="2" ma:contentTypeDescription="إنشاء مستند جديد." ma:contentTypeScope="" ma:versionID="63a67e264f8d6486838c0a2349849f6c">
  <xsd:schema xmlns:xsd="http://www.w3.org/2001/XMLSchema" xmlns:xs="http://www.w3.org/2001/XMLSchema" xmlns:p="http://schemas.microsoft.com/office/2006/metadata/properties" xmlns:ns2="c06123a4-c520-4464-9d0d-f3777228c10d" targetNamespace="http://schemas.microsoft.com/office/2006/metadata/properties" ma:root="true" ma:fieldsID="0085e381365d59efcafaecb3e207d28e" ns2:_="">
    <xsd:import namespace="c06123a4-c520-4464-9d0d-f3777228c1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6123a4-c520-4464-9d0d-f3777228c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36C127-91EE-4118-84C5-FC06101D1EAD}">
  <ds:schemaRefs>
    <ds:schemaRef ds:uri="http://schemas.microsoft.com/sharepoint/v3/contenttype/forms"/>
  </ds:schemaRefs>
</ds:datastoreItem>
</file>

<file path=customXml/itemProps2.xml><?xml version="1.0" encoding="utf-8"?>
<ds:datastoreItem xmlns:ds="http://schemas.openxmlformats.org/officeDocument/2006/customXml" ds:itemID="{79ECA55E-68F6-4B4A-A4D5-D18E5A009E75}">
  <ds:schemaRefs>
    <ds:schemaRef ds:uri="http://schemas.microsoft.com/office/2006/metadata/contentType"/>
    <ds:schemaRef ds:uri="http://schemas.microsoft.com/office/2006/metadata/properties/metaAttributes"/>
    <ds:schemaRef ds:uri="http://www.w3.org/2000/xmlns/"/>
    <ds:schemaRef ds:uri="http://www.w3.org/2001/XMLSchema"/>
    <ds:schemaRef ds:uri="c06123a4-c520-4464-9d0d-f3777228c10d"/>
  </ds:schemaRefs>
</ds:datastoreItem>
</file>

<file path=customXml/itemProps3.xml><?xml version="1.0" encoding="utf-8"?>
<ds:datastoreItem xmlns:ds="http://schemas.openxmlformats.org/officeDocument/2006/customXml" ds:itemID="{33BBC1EE-5578-4AF0-A2E0-DD25E1C64427}">
  <ds:schemaRefs>
    <ds:schemaRef ds:uri="http://schemas.microsoft.com/office/2006/metadata/properties"/>
    <ds:schemaRef ds:uri="http://www.w3.org/2000/xmlns/"/>
  </ds:schemaRefs>
</ds:datastoreItem>
</file>

<file path=docProps/app.xml><?xml version="1.0" encoding="utf-8"?>
<Properties xmlns="http://schemas.openxmlformats.org/officeDocument/2006/extended-properties" xmlns:vt="http://schemas.openxmlformats.org/officeDocument/2006/docPropsVTypes">
  <Template/>
  <TotalTime>17</TotalTime>
  <Words>790</Words>
  <Application>Microsoft Office PowerPoint</Application>
  <PresentationFormat>Widescreen</PresentationFormat>
  <Paragraphs>69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Pumping Action of the heart</vt:lpstr>
      <vt:lpstr>Objectives </vt:lpstr>
      <vt:lpstr>Continued depolarization of contractile cells (non-pace maker)</vt:lpstr>
      <vt:lpstr>Microscopic contractile cell contraction</vt:lpstr>
      <vt:lpstr>Continued microscopic contractile cell contraction </vt:lpstr>
      <vt:lpstr>Continued microscopic contractile cell contraction </vt:lpstr>
      <vt:lpstr>Continued microscopic contractile cell contraction </vt:lpstr>
      <vt:lpstr>Repolarization of nodal cells </vt:lpstr>
      <vt:lpstr>Repolarization of contractile cells </vt:lpstr>
      <vt:lpstr>Continued repolarization of contractile cells </vt:lpstr>
      <vt:lpstr>Refractory period </vt:lpstr>
      <vt:lpstr>Continued repolarization of contractile cells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Continued depolarization of contractile cells (non-pace maker)</dc:title>
  <dc:creator>rawashdeha@yahoo.com</dc:creator>
  <cp:lastModifiedBy>Sanabil Hassanat</cp:lastModifiedBy>
  <cp:revision>13</cp:revision>
  <dcterms:created xsi:type="dcterms:W3CDTF">2020-11-04T19:36:42Z</dcterms:created>
  <dcterms:modified xsi:type="dcterms:W3CDTF">2021-11-08T09:27:46Z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0x0101009DA8B54F045A074CA01257B5EBC94D5C</vt:lpwstr>
  </property>
</Properties>
</file>