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1" r:id="rId8"/>
    <p:sldId id="262" r:id="rId9"/>
    <p:sldId id="263" r:id="rId10"/>
    <p:sldId id="269" r:id="rId11"/>
    <p:sldId id="264" r:id="rId12"/>
    <p:sldId id="271" r:id="rId13"/>
    <p:sldId id="272" r:id="rId14"/>
    <p:sldId id="274" r:id="rId15"/>
    <p:sldId id="265" r:id="rId16"/>
    <p:sldId id="266" r:id="rId17"/>
    <p:sldId id="278" r:id="rId18"/>
    <p:sldId id="277"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724" autoAdjust="0"/>
  </p:normalViewPr>
  <p:slideViewPr>
    <p:cSldViewPr snapToGrid="0">
      <p:cViewPr>
        <p:scale>
          <a:sx n="78" d="100"/>
          <a:sy n="78" d="100"/>
        </p:scale>
        <p:origin x="-4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5F1A4-3B7C-4364-910C-7AB1AA530B3D}"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221795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5F1A4-3B7C-4364-910C-7AB1AA530B3D}"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98410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5F1A4-3B7C-4364-910C-7AB1AA530B3D}"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330961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8" name="Google Shape;28;p5"/>
          <p:cNvSpPr txBox="1">
            <a:spLocks noGrp="1"/>
          </p:cNvSpPr>
          <p:nvPr>
            <p:ph type="title"/>
          </p:nvPr>
        </p:nvSpPr>
        <p:spPr>
          <a:xfrm>
            <a:off x="1125900" y="7464"/>
            <a:ext cx="4736800" cy="152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1125900" y="2050767"/>
            <a:ext cx="6892000" cy="4517200"/>
          </a:xfrm>
          <a:prstGeom prst="rect">
            <a:avLst/>
          </a:prstGeom>
        </p:spPr>
        <p:txBody>
          <a:bodyPr spcFirstLastPara="1" wrap="square" lIns="91425" tIns="91425" rIns="91425" bIns="91425" anchor="t" anchorCtr="0"/>
          <a:lstStyle>
            <a:lvl1pPr marL="609600" lvl="0" indent="-508000">
              <a:spcBef>
                <a:spcPts val="800"/>
              </a:spcBef>
              <a:spcAft>
                <a:spcPts val="0"/>
              </a:spcAft>
              <a:buSzPts val="2400"/>
              <a:buChar char="▹"/>
              <a:defRPr sz="3200"/>
            </a:lvl1pPr>
            <a:lvl2pPr marL="1219200" lvl="1" indent="-508000">
              <a:spcBef>
                <a:spcPts val="0"/>
              </a:spcBef>
              <a:spcAft>
                <a:spcPts val="0"/>
              </a:spcAft>
              <a:buSzPts val="2400"/>
              <a:buChar char="▸"/>
              <a:defRPr/>
            </a:lvl2pPr>
            <a:lvl3pPr marL="1828800" lvl="2" indent="-508000">
              <a:spcBef>
                <a:spcPts val="0"/>
              </a:spcBef>
              <a:spcAft>
                <a:spcPts val="0"/>
              </a:spcAft>
              <a:buSzPts val="2400"/>
              <a:buChar char="⬩"/>
              <a:defRPr/>
            </a:lvl3pPr>
            <a:lvl4pPr marL="2438400" lvl="3" indent="-508000">
              <a:spcBef>
                <a:spcPts val="0"/>
              </a:spcBef>
              <a:spcAft>
                <a:spcPts val="0"/>
              </a:spcAft>
              <a:buSzPts val="2400"/>
              <a:buChar char="⬞"/>
              <a:defRPr sz="3200"/>
            </a:lvl4pPr>
            <a:lvl5pPr marL="3048000" lvl="4" indent="-508000">
              <a:spcBef>
                <a:spcPts val="0"/>
              </a:spcBef>
              <a:spcAft>
                <a:spcPts val="0"/>
              </a:spcAft>
              <a:buSzPts val="2400"/>
              <a:buChar char="○"/>
              <a:defRPr sz="3200"/>
            </a:lvl5pPr>
            <a:lvl6pPr marL="3657600" lvl="5" indent="-508000">
              <a:spcBef>
                <a:spcPts val="0"/>
              </a:spcBef>
              <a:spcAft>
                <a:spcPts val="0"/>
              </a:spcAft>
              <a:buSzPts val="2400"/>
              <a:buChar char="■"/>
              <a:defRPr sz="3200"/>
            </a:lvl6pPr>
            <a:lvl7pPr marL="4267200" lvl="6" indent="-508000">
              <a:spcBef>
                <a:spcPts val="0"/>
              </a:spcBef>
              <a:spcAft>
                <a:spcPts val="0"/>
              </a:spcAft>
              <a:buSzPts val="2400"/>
              <a:buChar char="●"/>
              <a:defRPr sz="3200"/>
            </a:lvl7pPr>
            <a:lvl8pPr marL="4876800" lvl="7" indent="-508000">
              <a:spcBef>
                <a:spcPts val="0"/>
              </a:spcBef>
              <a:spcAft>
                <a:spcPts val="0"/>
              </a:spcAft>
              <a:buSzPts val="2400"/>
              <a:buChar char="○"/>
              <a:defRPr sz="3200"/>
            </a:lvl8pPr>
            <a:lvl9pPr marL="5486400" lvl="8" indent="-508000">
              <a:spcBef>
                <a:spcPts val="0"/>
              </a:spcBef>
              <a:spcAft>
                <a:spcPts val="0"/>
              </a:spcAft>
              <a:buSzPts val="2400"/>
              <a:buChar char="■"/>
              <a:defRPr sz="3200"/>
            </a:lvl9pPr>
          </a:lstStyle>
          <a:p>
            <a:endParaRPr/>
          </a:p>
        </p:txBody>
      </p:sp>
      <p:sp>
        <p:nvSpPr>
          <p:cNvPr id="30" name="Google Shape;30;p5"/>
          <p:cNvSpPr txBox="1">
            <a:spLocks noGrp="1"/>
          </p:cNvSpPr>
          <p:nvPr>
            <p:ph type="sldNum" idx="12"/>
          </p:nvPr>
        </p:nvSpPr>
        <p:spPr>
          <a:xfrm>
            <a:off x="-100" y="0"/>
            <a:ext cx="892800" cy="152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GB" smtClean="0"/>
              <a:t>‹#›</a:t>
            </a:fld>
            <a:endParaRPr lang="en-GB" dirty="0"/>
          </a:p>
        </p:txBody>
      </p:sp>
    </p:spTree>
    <p:extLst>
      <p:ext uri="{BB962C8B-B14F-4D97-AF65-F5344CB8AC3E}">
        <p14:creationId xmlns:p14="http://schemas.microsoft.com/office/powerpoint/2010/main" val="391586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5F1A4-3B7C-4364-910C-7AB1AA530B3D}"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387263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85F1A4-3B7C-4364-910C-7AB1AA530B3D}"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50097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5F1A4-3B7C-4364-910C-7AB1AA530B3D}"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220390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5F1A4-3B7C-4364-910C-7AB1AA530B3D}" type="datetimeFigureOut">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38766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5F1A4-3B7C-4364-910C-7AB1AA530B3D}"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212557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5F1A4-3B7C-4364-910C-7AB1AA530B3D}" type="datetimeFigureOut">
              <a:rPr lang="en-US" smtClean="0"/>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293895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85F1A4-3B7C-4364-910C-7AB1AA530B3D}"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364182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85F1A4-3B7C-4364-910C-7AB1AA530B3D}"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193216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5F1A4-3B7C-4364-910C-7AB1AA530B3D}" type="datetimeFigureOut">
              <a:rPr lang="en-US" smtClean="0"/>
              <a:t>10/3/2022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5854A-C4BF-4F6B-8F86-74E0BEE344F9}" type="slidenum">
              <a:rPr lang="en-US" smtClean="0"/>
              <a:t>‹#›</a:t>
            </a:fld>
            <a:endParaRPr lang="en-US"/>
          </a:p>
        </p:txBody>
      </p:sp>
    </p:spTree>
    <p:extLst>
      <p:ext uri="{BB962C8B-B14F-4D97-AF65-F5344CB8AC3E}">
        <p14:creationId xmlns:p14="http://schemas.microsoft.com/office/powerpoint/2010/main" val="3976406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9888" y="841947"/>
            <a:ext cx="9144000" cy="2387600"/>
          </a:xfrm>
        </p:spPr>
        <p:txBody>
          <a:bodyPr>
            <a:normAutofit/>
          </a:bodyPr>
          <a:lstStyle/>
          <a:p>
            <a:r>
              <a:rPr lang="en-US" altLang="en-US" dirty="0">
                <a:latin typeface="Andalus" panose="02020603050405020304" pitchFamily="18" charset="-78"/>
                <a:cs typeface="Andalus" panose="02020603050405020304" pitchFamily="18" charset="-78"/>
              </a:rPr>
              <a:t>Henoch–</a:t>
            </a:r>
            <a:r>
              <a:rPr lang="en-US" altLang="en-US" dirty="0" err="1">
                <a:latin typeface="Andalus" panose="02020603050405020304" pitchFamily="18" charset="-78"/>
                <a:cs typeface="Andalus" panose="02020603050405020304" pitchFamily="18" charset="-78"/>
              </a:rPr>
              <a:t>Schönlein</a:t>
            </a:r>
            <a:r>
              <a:rPr lang="en-US" altLang="en-US" dirty="0">
                <a:latin typeface="Andalus" panose="02020603050405020304" pitchFamily="18" charset="-78"/>
                <a:cs typeface="Andalus" panose="02020603050405020304" pitchFamily="18" charset="-78"/>
              </a:rPr>
              <a:t> </a:t>
            </a:r>
            <a:r>
              <a:rPr lang="en-US" altLang="en-US" dirty="0" smtClean="0">
                <a:latin typeface="Andalus" panose="02020603050405020304" pitchFamily="18" charset="-78"/>
                <a:cs typeface="Andalus" panose="02020603050405020304" pitchFamily="18" charset="-78"/>
              </a:rPr>
              <a:t>purpura,</a:t>
            </a:r>
            <a:r>
              <a:rPr lang="en-US" altLang="en-US" dirty="0">
                <a:latin typeface="Andalus" panose="02020603050405020304" pitchFamily="18" charset="-78"/>
                <a:cs typeface="Andalus" panose="02020603050405020304" pitchFamily="18" charset="-78"/>
              </a:rPr>
              <a:t> </a:t>
            </a:r>
            <a:r>
              <a:rPr lang="en-US" altLang="en-US" dirty="0" smtClean="0">
                <a:latin typeface="Andalus" panose="02020603050405020304" pitchFamily="18" charset="-78"/>
                <a:cs typeface="Andalus" panose="02020603050405020304" pitchFamily="18" charset="-78"/>
              </a:rPr>
              <a:t>HSP</a:t>
            </a:r>
            <a:br>
              <a:rPr lang="en-US" altLang="en-US" dirty="0" smtClean="0">
                <a:latin typeface="Andalus" panose="02020603050405020304" pitchFamily="18" charset="-78"/>
                <a:cs typeface="Andalus" panose="02020603050405020304" pitchFamily="18" charset="-78"/>
              </a:rPr>
            </a:br>
            <a:r>
              <a:rPr lang="en-US" sz="4000" b="1" dirty="0" smtClean="0"/>
              <a:t>IgA vasculitis</a:t>
            </a:r>
            <a:endParaRPr lang="en-US" sz="4000" dirty="0"/>
          </a:p>
        </p:txBody>
      </p:sp>
      <p:sp>
        <p:nvSpPr>
          <p:cNvPr id="3" name="Subtitle 2"/>
          <p:cNvSpPr>
            <a:spLocks noGrp="1"/>
          </p:cNvSpPr>
          <p:nvPr>
            <p:ph type="subTitle" idx="1"/>
          </p:nvPr>
        </p:nvSpPr>
        <p:spPr>
          <a:xfrm>
            <a:off x="-1633728" y="3285046"/>
            <a:ext cx="9144000" cy="1655762"/>
          </a:xfrm>
        </p:spPr>
        <p:txBody>
          <a:bodyPr/>
          <a:lstStyle/>
          <a:p>
            <a:r>
              <a:rPr lang="en-US" dirty="0" err="1" smtClean="0"/>
              <a:t>Dr</a:t>
            </a:r>
            <a:r>
              <a:rPr lang="en-US" dirty="0" smtClean="0"/>
              <a:t> Rami </a:t>
            </a:r>
            <a:r>
              <a:rPr lang="en-US" dirty="0" err="1" smtClean="0"/>
              <a:t>Almajali</a:t>
            </a:r>
            <a:endParaRPr lang="ar-JO" dirty="0" smtClean="0"/>
          </a:p>
          <a:p>
            <a:r>
              <a:rPr lang="en-US" dirty="0" smtClean="0"/>
              <a:t>30/9/2021</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669" y="0"/>
            <a:ext cx="5573331" cy="431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844758" y="4460486"/>
            <a:ext cx="3121152" cy="369332"/>
          </a:xfrm>
          <a:prstGeom prst="rect">
            <a:avLst/>
          </a:prstGeom>
          <a:noFill/>
        </p:spPr>
        <p:txBody>
          <a:bodyPr wrap="square" rtlCol="0">
            <a:spAutoFit/>
          </a:bodyPr>
          <a:lstStyle/>
          <a:p>
            <a:pPr algn="ctr"/>
            <a:r>
              <a:rPr lang="ar-JO" dirty="0" smtClean="0"/>
              <a:t>تبييض الطالبة : لينا محمود</a:t>
            </a:r>
            <a:endParaRPr lang="en-US" dirty="0"/>
          </a:p>
        </p:txBody>
      </p:sp>
    </p:spTree>
    <p:extLst>
      <p:ext uri="{BB962C8B-B14F-4D97-AF65-F5344CB8AC3E}">
        <p14:creationId xmlns:p14="http://schemas.microsoft.com/office/powerpoint/2010/main" val="505967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25537" y="456565"/>
            <a:ext cx="10515600" cy="980349"/>
          </a:xfrm>
        </p:spPr>
        <p:txBody>
          <a:bodyPr>
            <a:normAutofit/>
          </a:bodyPr>
          <a:lstStyle/>
          <a:p>
            <a:pPr algn="l" eaLnBrk="1" hangingPunct="1"/>
            <a:r>
              <a:rPr lang="en-US" altLang="en-US" dirty="0">
                <a:latin typeface="+mn-lt"/>
                <a:cs typeface="Andalus" panose="02020603050405020304" pitchFamily="18" charset="-78"/>
              </a:rPr>
              <a:t>Work Up</a:t>
            </a:r>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537" y="1586185"/>
            <a:ext cx="8945926" cy="425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rot="10800000" flipV="1">
            <a:off x="9838942" y="1938527"/>
            <a:ext cx="1804417" cy="5059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Usually (-)</a:t>
            </a:r>
          </a:p>
          <a:p>
            <a:pPr algn="ctr"/>
            <a:r>
              <a:rPr lang="en-US" dirty="0" smtClean="0"/>
              <a:t>VS PSGN</a:t>
            </a:r>
            <a:endParaRPr lang="en-US" dirty="0"/>
          </a:p>
        </p:txBody>
      </p:sp>
      <p:sp>
        <p:nvSpPr>
          <p:cNvPr id="3" name="Rounded Rectangle 2"/>
          <p:cNvSpPr/>
          <p:nvPr/>
        </p:nvSpPr>
        <p:spPr>
          <a:xfrm>
            <a:off x="9838942" y="2938272"/>
            <a:ext cx="2353058" cy="12435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PT,PTT,D </a:t>
            </a:r>
            <a:r>
              <a:rPr lang="en-US" dirty="0" err="1" smtClean="0"/>
              <a:t>dimer,BT,PC</a:t>
            </a:r>
            <a:r>
              <a:rPr lang="en-US" dirty="0" smtClean="0"/>
              <a:t> </a:t>
            </a:r>
            <a:r>
              <a:rPr lang="en-US" dirty="0"/>
              <a:t>all normal ! Its not a platelet </a:t>
            </a:r>
            <a:r>
              <a:rPr lang="en-US" dirty="0" smtClean="0"/>
              <a:t>abnormality!</a:t>
            </a:r>
          </a:p>
          <a:p>
            <a:pPr algn="ctr"/>
            <a:r>
              <a:rPr lang="en-US" dirty="0" smtClean="0"/>
              <a:t>VS ITP</a:t>
            </a:r>
            <a:endParaRPr lang="en-US" dirty="0"/>
          </a:p>
        </p:txBody>
      </p:sp>
    </p:spTree>
    <p:extLst>
      <p:ext uri="{BB962C8B-B14F-4D97-AF65-F5344CB8AC3E}">
        <p14:creationId xmlns:p14="http://schemas.microsoft.com/office/powerpoint/2010/main" val="4040440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47560"/>
            <a:ext cx="10515600" cy="849721"/>
          </a:xfrm>
        </p:spPr>
        <p:txBody>
          <a:bodyPr/>
          <a:lstStyle/>
          <a:p>
            <a:r>
              <a:rPr lang="en-US" b="1" dirty="0"/>
              <a:t>Treatment</a:t>
            </a:r>
            <a:endParaRPr lang="en-US" dirty="0"/>
          </a:p>
        </p:txBody>
      </p:sp>
      <p:sp>
        <p:nvSpPr>
          <p:cNvPr id="3" name="Content Placeholder 2"/>
          <p:cNvSpPr>
            <a:spLocks noGrp="1"/>
          </p:cNvSpPr>
          <p:nvPr>
            <p:ph idx="1"/>
          </p:nvPr>
        </p:nvSpPr>
        <p:spPr>
          <a:xfrm>
            <a:off x="274320" y="1276985"/>
            <a:ext cx="11586754" cy="5293632"/>
          </a:xfrm>
        </p:spPr>
        <p:txBody>
          <a:bodyPr>
            <a:normAutofit fontScale="92500" lnSpcReduction="20000"/>
          </a:bodyPr>
          <a:lstStyle/>
          <a:p>
            <a:pPr marL="0" indent="0" algn="just">
              <a:buNone/>
            </a:pPr>
            <a:r>
              <a:rPr lang="en-US" dirty="0"/>
              <a:t>Treatment for mild and self-limited HSP is </a:t>
            </a:r>
            <a:r>
              <a:rPr lang="en-US" i="1" dirty="0" smtClean="0"/>
              <a:t>supportive (NSAID). </a:t>
            </a:r>
          </a:p>
          <a:p>
            <a:pPr marL="0" indent="0" algn="just">
              <a:buNone/>
            </a:pPr>
            <a:endParaRPr lang="en-US" dirty="0"/>
          </a:p>
          <a:p>
            <a:pPr marL="0" indent="0" algn="just">
              <a:buNone/>
            </a:pPr>
            <a:r>
              <a:rPr lang="en-US" dirty="0"/>
              <a:t>Corticosteroids are </a:t>
            </a:r>
            <a:r>
              <a:rPr lang="en-US" dirty="0" smtClean="0"/>
              <a:t>most often </a:t>
            </a:r>
            <a:r>
              <a:rPr lang="en-US" dirty="0"/>
              <a:t>used to treat significant GI involvement or other </a:t>
            </a:r>
            <a:r>
              <a:rPr lang="en-US" dirty="0" smtClean="0"/>
              <a:t>life-threatening manifestations</a:t>
            </a:r>
            <a:r>
              <a:rPr lang="en-US" dirty="0"/>
              <a:t>. </a:t>
            </a:r>
            <a:endParaRPr lang="en-US" dirty="0" smtClean="0"/>
          </a:p>
          <a:p>
            <a:pPr marL="0" indent="0" algn="just">
              <a:buNone/>
            </a:pPr>
            <a:endParaRPr lang="en-US" dirty="0" smtClean="0"/>
          </a:p>
          <a:p>
            <a:pPr marL="0" indent="0" algn="just">
              <a:buNone/>
            </a:pPr>
            <a:r>
              <a:rPr lang="en-US" dirty="0" smtClean="0"/>
              <a:t>Glucocorticoids </a:t>
            </a:r>
            <a:r>
              <a:rPr lang="en-US" dirty="0"/>
              <a:t>such as oral prednisone (1-2 mg/kg/day), or </a:t>
            </a:r>
            <a:r>
              <a:rPr lang="en-US" dirty="0" smtClean="0"/>
              <a:t>in severe </a:t>
            </a:r>
            <a:r>
              <a:rPr lang="en-US" dirty="0"/>
              <a:t>cases, intravenous (IV) methylprednisolone for 1-2 </a:t>
            </a:r>
            <a:r>
              <a:rPr lang="en-US" dirty="0" err="1"/>
              <a:t>wk</a:t>
            </a:r>
            <a:r>
              <a:rPr lang="en-US" dirty="0"/>
              <a:t>, followed by </a:t>
            </a:r>
            <a:r>
              <a:rPr lang="en-US" dirty="0" smtClean="0"/>
              <a:t>taper.</a:t>
            </a:r>
          </a:p>
          <a:p>
            <a:pPr marL="0" indent="0" algn="just">
              <a:buNone/>
            </a:pPr>
            <a:endParaRPr lang="en-US" dirty="0"/>
          </a:p>
          <a:p>
            <a:pPr marL="0" indent="0" algn="just">
              <a:buNone/>
            </a:pPr>
            <a:r>
              <a:rPr lang="en-US" dirty="0" smtClean="0"/>
              <a:t>It reduces </a:t>
            </a:r>
            <a:r>
              <a:rPr lang="en-US" dirty="0"/>
              <a:t>abdominal and joint pain but do not alter overall prognosis</a:t>
            </a:r>
            <a:r>
              <a:rPr lang="en-US" dirty="0" smtClean="0"/>
              <a:t>.</a:t>
            </a:r>
          </a:p>
          <a:p>
            <a:pPr marL="0" indent="0" algn="just">
              <a:buNone/>
            </a:pPr>
            <a:endParaRPr lang="en-US" dirty="0" smtClean="0"/>
          </a:p>
          <a:p>
            <a:pPr marL="0" indent="0" algn="just">
              <a:buNone/>
            </a:pPr>
            <a:r>
              <a:rPr lang="en-US" dirty="0" smtClean="0"/>
              <a:t>Intravenous Immune </a:t>
            </a:r>
            <a:r>
              <a:rPr lang="en-US" dirty="0"/>
              <a:t>globulin (IVIG) and plasma exchange are sometimes used for </a:t>
            </a:r>
            <a:r>
              <a:rPr lang="en-US" dirty="0" smtClean="0"/>
              <a:t>severe disease.</a:t>
            </a:r>
          </a:p>
          <a:p>
            <a:pPr marL="0" indent="0" algn="just">
              <a:buNone/>
            </a:pPr>
            <a:endParaRPr lang="en-US" dirty="0" smtClean="0"/>
          </a:p>
          <a:p>
            <a:pPr marL="0" indent="0" algn="just">
              <a:buNone/>
            </a:pPr>
            <a:r>
              <a:rPr lang="en-US" dirty="0"/>
              <a:t>ESRD develops in &lt;5% of children with </a:t>
            </a:r>
            <a:r>
              <a:rPr lang="en-US" dirty="0" smtClean="0"/>
              <a:t>HSP nephritis</a:t>
            </a:r>
            <a:r>
              <a:rPr lang="en-US" dirty="0"/>
              <a:t>.</a:t>
            </a:r>
          </a:p>
        </p:txBody>
      </p:sp>
      <p:sp>
        <p:nvSpPr>
          <p:cNvPr id="4" name="Rounded Rectangle 3"/>
          <p:cNvSpPr/>
          <p:nvPr/>
        </p:nvSpPr>
        <p:spPr>
          <a:xfrm>
            <a:off x="585216" y="4632960"/>
            <a:ext cx="6498336" cy="390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Symptomatic only, intussusception may occur despite taking CS</a:t>
            </a:r>
            <a:endParaRPr lang="en-US" dirty="0"/>
          </a:p>
        </p:txBody>
      </p:sp>
    </p:spTree>
    <p:extLst>
      <p:ext uri="{BB962C8B-B14F-4D97-AF65-F5344CB8AC3E}">
        <p14:creationId xmlns:p14="http://schemas.microsoft.com/office/powerpoint/2010/main" val="2493927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l" eaLnBrk="1" hangingPunct="1"/>
            <a:r>
              <a:rPr lang="en-US" altLang="en-US" sz="4000" dirty="0">
                <a:latin typeface="+mn-lt"/>
                <a:cs typeface="Andalus" panose="02020603050405020304" pitchFamily="18" charset="-78"/>
              </a:rPr>
              <a:t>Management/General Guidance</a:t>
            </a:r>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90688"/>
            <a:ext cx="9690463" cy="446191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rot="10800000" flipV="1">
            <a:off x="999741" y="4181855"/>
            <a:ext cx="3096770" cy="2529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Here corticosteroids is a must !</a:t>
            </a:r>
            <a:endParaRPr lang="en-US" dirty="0"/>
          </a:p>
        </p:txBody>
      </p:sp>
    </p:spTree>
    <p:extLst>
      <p:ext uri="{BB962C8B-B14F-4D97-AF65-F5344CB8AC3E}">
        <p14:creationId xmlns:p14="http://schemas.microsoft.com/office/powerpoint/2010/main" val="2029113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189411"/>
            <a:ext cx="8763000" cy="556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Rectangle 2"/>
          <p:cNvSpPr>
            <a:spLocks noChangeArrowheads="1"/>
          </p:cNvSpPr>
          <p:nvPr/>
        </p:nvSpPr>
        <p:spPr bwMode="auto">
          <a:xfrm>
            <a:off x="5638800" y="60198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i="1"/>
              <a:t>Am Fam Physician. </a:t>
            </a:r>
            <a:r>
              <a:rPr lang="en-US" altLang="en-US"/>
              <a:t>2009;80(7):697-704.</a:t>
            </a:r>
          </a:p>
        </p:txBody>
      </p:sp>
      <p:sp>
        <p:nvSpPr>
          <p:cNvPr id="2" name="Left Arrow 1"/>
          <p:cNvSpPr/>
          <p:nvPr/>
        </p:nvSpPr>
        <p:spPr>
          <a:xfrm>
            <a:off x="8153400" y="2279650"/>
            <a:ext cx="901700" cy="484188"/>
          </a:xfrm>
          <a:prstGeom prst="leftArrow">
            <a:avLst/>
          </a:prstGeom>
          <a:solidFill>
            <a:srgbClr val="C00000"/>
          </a:solidFill>
          <a:ln w="412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Left Arrow 4"/>
          <p:cNvSpPr/>
          <p:nvPr/>
        </p:nvSpPr>
        <p:spPr>
          <a:xfrm>
            <a:off x="8153400" y="3414714"/>
            <a:ext cx="901700" cy="395287"/>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 Same Side Corner Rectangle 5"/>
          <p:cNvSpPr/>
          <p:nvPr/>
        </p:nvSpPr>
        <p:spPr>
          <a:xfrm>
            <a:off x="1676400" y="3414714"/>
            <a:ext cx="5562600" cy="623887"/>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5-Point Star 2"/>
          <p:cNvSpPr/>
          <p:nvPr/>
        </p:nvSpPr>
        <p:spPr>
          <a:xfrm>
            <a:off x="1231392" y="2294065"/>
            <a:ext cx="445008" cy="3085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848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42256" y="466453"/>
            <a:ext cx="10515600" cy="1084852"/>
          </a:xfrm>
        </p:spPr>
        <p:txBody>
          <a:bodyPr/>
          <a:lstStyle/>
          <a:p>
            <a:pPr algn="l" eaLnBrk="1" hangingPunct="1"/>
            <a:r>
              <a:rPr lang="en-US" altLang="en-US" sz="4000" dirty="0">
                <a:latin typeface="+mn-lt"/>
                <a:cs typeface="Andalus" panose="02020603050405020304" pitchFamily="18" charset="-78"/>
              </a:rPr>
              <a:t>Treatment </a:t>
            </a:r>
            <a:r>
              <a:rPr lang="en-US" altLang="en-US" sz="4000" dirty="0" smtClean="0">
                <a:latin typeface="+mn-lt"/>
                <a:cs typeface="Andalus" panose="02020603050405020304" pitchFamily="18" charset="-78"/>
              </a:rPr>
              <a:t>Controversy</a:t>
            </a:r>
            <a:endParaRPr lang="en-US" altLang="en-US" sz="4000" dirty="0">
              <a:latin typeface="+mn-lt"/>
            </a:endParaRPr>
          </a:p>
        </p:txBody>
      </p:sp>
      <p:sp>
        <p:nvSpPr>
          <p:cNvPr id="3" name="Content Placeholder 2"/>
          <p:cNvSpPr>
            <a:spLocks noGrp="1"/>
          </p:cNvSpPr>
          <p:nvPr>
            <p:ph idx="1"/>
          </p:nvPr>
        </p:nvSpPr>
        <p:spPr>
          <a:xfrm>
            <a:off x="642256" y="1551305"/>
            <a:ext cx="10905309" cy="4351338"/>
          </a:xfrm>
        </p:spPr>
        <p:txBody>
          <a:bodyPr/>
          <a:lstStyle/>
          <a:p>
            <a:pPr marL="0" indent="0" algn="just" eaLnBrk="1" hangingPunct="1">
              <a:buNone/>
              <a:defRPr/>
            </a:pPr>
            <a:r>
              <a:rPr lang="en-US" dirty="0"/>
              <a:t>Current evidence does not support universal treatment of HSP with corticosteroids, as they do not appear to prevent the onset of renal disease or abdominal complications, nor do they alter recurrence rates. </a:t>
            </a:r>
            <a:endParaRPr lang="en-US" dirty="0" smtClean="0"/>
          </a:p>
          <a:p>
            <a:pPr marL="0" indent="0" algn="just" eaLnBrk="1" hangingPunct="1">
              <a:buNone/>
              <a:defRPr/>
            </a:pPr>
            <a:endParaRPr lang="en-US" dirty="0"/>
          </a:p>
          <a:p>
            <a:pPr marL="0" indent="0" algn="just" eaLnBrk="1" hangingPunct="1">
              <a:buNone/>
              <a:defRPr/>
            </a:pPr>
            <a:r>
              <a:rPr lang="en-US" dirty="0"/>
              <a:t>However, corticosteroids do seem to have a role in the symptomatic management of HSP, specifically in treating abdominal pain, arthralgia, and </a:t>
            </a:r>
            <a:r>
              <a:rPr lang="en-US" dirty="0" err="1"/>
              <a:t>purpura</a:t>
            </a:r>
            <a:endParaRPr lang="en-US" dirty="0"/>
          </a:p>
          <a:p>
            <a:pPr marL="0" indent="0">
              <a:buNone/>
              <a:defRPr/>
            </a:pPr>
            <a:endParaRPr lang="en-US" dirty="0"/>
          </a:p>
        </p:txBody>
      </p:sp>
    </p:spTree>
    <p:extLst>
      <p:ext uri="{BB962C8B-B14F-4D97-AF65-F5344CB8AC3E}">
        <p14:creationId xmlns:p14="http://schemas.microsoft.com/office/powerpoint/2010/main" val="1745118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06" y="404314"/>
            <a:ext cx="10515600" cy="797469"/>
          </a:xfrm>
        </p:spPr>
        <p:txBody>
          <a:bodyPr/>
          <a:lstStyle/>
          <a:p>
            <a:r>
              <a:rPr lang="en-US" b="1" dirty="0"/>
              <a:t>Complications</a:t>
            </a:r>
            <a:endParaRPr lang="en-US" dirty="0"/>
          </a:p>
        </p:txBody>
      </p:sp>
      <p:sp>
        <p:nvSpPr>
          <p:cNvPr id="3" name="Content Placeholder 2"/>
          <p:cNvSpPr>
            <a:spLocks noGrp="1"/>
          </p:cNvSpPr>
          <p:nvPr>
            <p:ph idx="1"/>
          </p:nvPr>
        </p:nvSpPr>
        <p:spPr>
          <a:xfrm>
            <a:off x="590006" y="1436914"/>
            <a:ext cx="11011988" cy="4351338"/>
          </a:xfrm>
        </p:spPr>
        <p:txBody>
          <a:bodyPr/>
          <a:lstStyle/>
          <a:p>
            <a:pPr marL="0" indent="0" algn="just">
              <a:buNone/>
            </a:pPr>
            <a:r>
              <a:rPr lang="en-US" dirty="0"/>
              <a:t>Acutely, serious GI involvement, including intussusception and </a:t>
            </a:r>
            <a:r>
              <a:rPr lang="en-US" dirty="0" smtClean="0"/>
              <a:t>intestinal perforation</a:t>
            </a:r>
            <a:r>
              <a:rPr lang="en-US" dirty="0"/>
              <a:t>, </a:t>
            </a:r>
            <a:r>
              <a:rPr lang="en-US" dirty="0" smtClean="0"/>
              <a:t>affect </a:t>
            </a:r>
            <a:r>
              <a:rPr lang="en-US" dirty="0"/>
              <a:t>significant morbidity and mortality. </a:t>
            </a:r>
            <a:endParaRPr lang="en-US" dirty="0" smtClean="0"/>
          </a:p>
          <a:p>
            <a:pPr marL="0" indent="0" algn="just">
              <a:buNone/>
            </a:pPr>
            <a:endParaRPr lang="en-US" dirty="0" smtClean="0"/>
          </a:p>
          <a:p>
            <a:pPr marL="0" indent="0" algn="just">
              <a:buNone/>
            </a:pPr>
            <a:r>
              <a:rPr lang="en-US" dirty="0" smtClean="0"/>
              <a:t>Renal </a:t>
            </a:r>
            <a:r>
              <a:rPr lang="en-US" dirty="0"/>
              <a:t>disease is </a:t>
            </a:r>
            <a:r>
              <a:rPr lang="en-US" dirty="0" smtClean="0"/>
              <a:t>the major </a:t>
            </a:r>
            <a:r>
              <a:rPr lang="en-US" dirty="0"/>
              <a:t>long-term complication, occurring in 1–2% of children with HSP.</a:t>
            </a:r>
          </a:p>
        </p:txBody>
      </p:sp>
    </p:spTree>
    <p:extLst>
      <p:ext uri="{BB962C8B-B14F-4D97-AF65-F5344CB8AC3E}">
        <p14:creationId xmlns:p14="http://schemas.microsoft.com/office/powerpoint/2010/main" val="88261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430440"/>
            <a:ext cx="10515600" cy="901972"/>
          </a:xfrm>
        </p:spPr>
        <p:txBody>
          <a:bodyPr/>
          <a:lstStyle/>
          <a:p>
            <a:r>
              <a:rPr lang="en-US" b="1" dirty="0"/>
              <a:t>Prognosis</a:t>
            </a:r>
            <a:endParaRPr lang="en-US" dirty="0"/>
          </a:p>
        </p:txBody>
      </p:sp>
      <p:sp>
        <p:nvSpPr>
          <p:cNvPr id="3" name="Content Placeholder 2"/>
          <p:cNvSpPr>
            <a:spLocks noGrp="1"/>
          </p:cNvSpPr>
          <p:nvPr>
            <p:ph idx="1"/>
          </p:nvPr>
        </p:nvSpPr>
        <p:spPr>
          <a:xfrm>
            <a:off x="391886" y="1825625"/>
            <a:ext cx="11377748" cy="4718866"/>
          </a:xfrm>
        </p:spPr>
        <p:txBody>
          <a:bodyPr/>
          <a:lstStyle/>
          <a:p>
            <a:pPr marL="0" indent="0" algn="just">
              <a:buNone/>
            </a:pPr>
            <a:r>
              <a:rPr lang="en-US" dirty="0"/>
              <a:t>Overall, the prognosis for childhood HSP is excellent, and most </a:t>
            </a:r>
            <a:r>
              <a:rPr lang="en-US" dirty="0" smtClean="0"/>
              <a:t>children experience </a:t>
            </a:r>
            <a:r>
              <a:rPr lang="en-US" dirty="0"/>
              <a:t>an acute, self-limited course lasting on average 4 wk. </a:t>
            </a:r>
            <a:endParaRPr lang="en-US" dirty="0" smtClean="0"/>
          </a:p>
          <a:p>
            <a:pPr marL="0" indent="0" algn="just">
              <a:buNone/>
            </a:pPr>
            <a:endParaRPr lang="en-US" dirty="0"/>
          </a:p>
          <a:p>
            <a:pPr marL="0" indent="0" algn="just">
              <a:buNone/>
            </a:pPr>
            <a:r>
              <a:rPr lang="en-US" dirty="0" smtClean="0"/>
              <a:t>However</a:t>
            </a:r>
            <a:r>
              <a:rPr lang="en-US" dirty="0"/>
              <a:t>, </a:t>
            </a:r>
            <a:r>
              <a:rPr lang="en-US" dirty="0" smtClean="0"/>
              <a:t>15– 60</a:t>
            </a:r>
            <a:r>
              <a:rPr lang="en-US" dirty="0"/>
              <a:t>% of children with HSP experience 1 or more recurrences, typically within </a:t>
            </a:r>
            <a:r>
              <a:rPr lang="en-US" dirty="0" smtClean="0"/>
              <a:t>4-6 </a:t>
            </a:r>
            <a:r>
              <a:rPr lang="en-US" dirty="0" err="1" smtClean="0"/>
              <a:t>mo</a:t>
            </a:r>
            <a:r>
              <a:rPr lang="en-US" dirty="0" smtClean="0"/>
              <a:t> </a:t>
            </a:r>
            <a:r>
              <a:rPr lang="en-US" dirty="0"/>
              <a:t>of diagnosis. </a:t>
            </a:r>
            <a:endParaRPr lang="en-US" dirty="0" smtClean="0"/>
          </a:p>
          <a:p>
            <a:pPr marL="0" indent="0" algn="just">
              <a:buNone/>
            </a:pPr>
            <a:endParaRPr lang="en-US" dirty="0" smtClean="0"/>
          </a:p>
          <a:p>
            <a:pPr marL="0" indent="0" algn="just">
              <a:buNone/>
            </a:pPr>
            <a:r>
              <a:rPr lang="en-US" dirty="0" smtClean="0"/>
              <a:t>With </a:t>
            </a:r>
            <a:r>
              <a:rPr lang="en-US" dirty="0"/>
              <a:t>each relapse, symptoms are usually milder than </a:t>
            </a:r>
            <a:r>
              <a:rPr lang="en-US" dirty="0" smtClean="0"/>
              <a:t>at presentation.</a:t>
            </a:r>
            <a:endParaRPr lang="en-US" dirty="0"/>
          </a:p>
        </p:txBody>
      </p:sp>
    </p:spTree>
    <p:extLst>
      <p:ext uri="{BB962C8B-B14F-4D97-AF65-F5344CB8AC3E}">
        <p14:creationId xmlns:p14="http://schemas.microsoft.com/office/powerpoint/2010/main" val="1193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888" y="2559685"/>
            <a:ext cx="10515600" cy="1325563"/>
          </a:xfrm>
        </p:spPr>
        <p:txBody>
          <a:bodyPr>
            <a:normAutofit/>
          </a:bodyPr>
          <a:lstStyle/>
          <a:p>
            <a:pPr algn="ctr"/>
            <a:r>
              <a:rPr lang="en-US" sz="8000" b="1" dirty="0" smtClean="0"/>
              <a:t>Mini OSCE Questions</a:t>
            </a:r>
            <a:endParaRPr lang="en-US" sz="8000" b="1" dirty="0"/>
          </a:p>
        </p:txBody>
      </p:sp>
    </p:spTree>
    <p:extLst>
      <p:ext uri="{BB962C8B-B14F-4D97-AF65-F5344CB8AC3E}">
        <p14:creationId xmlns:p14="http://schemas.microsoft.com/office/powerpoint/2010/main" val="121890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8374" y="475852"/>
            <a:ext cx="10181230" cy="6625988"/>
          </a:xfrm>
        </p:spPr>
        <p:txBody>
          <a:bodyPr>
            <a:normAutofit/>
          </a:bodyPr>
          <a:lstStyle/>
          <a:p>
            <a:pPr algn="l" rtl="0">
              <a:buNone/>
            </a:pPr>
            <a:r>
              <a:rPr lang="en-GB" sz="2400" dirty="0"/>
              <a:t>A 7 year old boy presented with intermittent abdominal pain and difficulty walking due to painful knees. He had been previously well except for a mild upper respiratory tract infection approximately one week ago. On examination he seems well but a non-blanching rash was seen on the buttocks and the legs (see photo). The rest of the body was spared</a:t>
            </a:r>
          </a:p>
          <a:p>
            <a:pPr algn="l" rtl="0">
              <a:buNone/>
            </a:pPr>
            <a:endParaRPr lang="en-GB" sz="2400" dirty="0"/>
          </a:p>
          <a:p>
            <a:pPr algn="l" rtl="0">
              <a:buNone/>
            </a:pPr>
            <a:r>
              <a:rPr lang="en-GB" sz="2400" dirty="0"/>
              <a:t>1-What is the diagnosis?</a:t>
            </a:r>
            <a:endParaRPr lang="en-US" sz="2400" dirty="0"/>
          </a:p>
          <a:p>
            <a:pPr algn="l" rtl="0">
              <a:buNone/>
            </a:pPr>
            <a:r>
              <a:rPr lang="en-GB" sz="2400" dirty="0" err="1">
                <a:solidFill>
                  <a:srgbClr val="FF0000"/>
                </a:solidFill>
              </a:rPr>
              <a:t>Henoch</a:t>
            </a:r>
            <a:r>
              <a:rPr lang="en-GB" sz="2400" dirty="0">
                <a:solidFill>
                  <a:srgbClr val="FF0000"/>
                </a:solidFill>
              </a:rPr>
              <a:t>-</a:t>
            </a:r>
            <a:r>
              <a:rPr lang="en-GB" sz="2400" dirty="0" err="1">
                <a:solidFill>
                  <a:srgbClr val="FF0000"/>
                </a:solidFill>
              </a:rPr>
              <a:t>Schönlein</a:t>
            </a:r>
            <a:r>
              <a:rPr lang="en-GB" sz="2400" dirty="0">
                <a:solidFill>
                  <a:srgbClr val="FF0000"/>
                </a:solidFill>
              </a:rPr>
              <a:t> </a:t>
            </a:r>
            <a:r>
              <a:rPr lang="en-GB" sz="2400" dirty="0" err="1">
                <a:solidFill>
                  <a:srgbClr val="FF0000"/>
                </a:solidFill>
              </a:rPr>
              <a:t>Purpura</a:t>
            </a:r>
            <a:r>
              <a:rPr lang="en-GB" sz="2400" dirty="0">
                <a:solidFill>
                  <a:srgbClr val="FF0000"/>
                </a:solidFill>
              </a:rPr>
              <a:t> (HSP).</a:t>
            </a:r>
          </a:p>
          <a:p>
            <a:pPr algn="l" rtl="0">
              <a:buNone/>
            </a:pPr>
            <a:endParaRPr lang="en-GB" sz="2400" dirty="0"/>
          </a:p>
          <a:p>
            <a:pPr algn="l" rtl="0">
              <a:buNone/>
            </a:pPr>
            <a:r>
              <a:rPr lang="en-GB" sz="2400" dirty="0"/>
              <a:t>2-What renal complication can occur?</a:t>
            </a:r>
            <a:endParaRPr lang="en-US" sz="2400" dirty="0"/>
          </a:p>
          <a:p>
            <a:pPr algn="l" rtl="0">
              <a:buNone/>
            </a:pPr>
            <a:r>
              <a:rPr lang="en-GB" sz="2400" dirty="0" err="1">
                <a:solidFill>
                  <a:srgbClr val="FF0000"/>
                </a:solidFill>
              </a:rPr>
              <a:t>Glomerulonephritis</a:t>
            </a:r>
            <a:endParaRPr lang="en-GB" sz="2400" dirty="0">
              <a:solidFill>
                <a:srgbClr val="FF0000"/>
              </a:solidFill>
            </a:endParaRPr>
          </a:p>
          <a:p>
            <a:pPr algn="l" rtl="0">
              <a:buNone/>
            </a:pPr>
            <a:endParaRPr lang="ar-SA" sz="2400" dirty="0"/>
          </a:p>
        </p:txBody>
      </p:sp>
      <p:pic>
        <p:nvPicPr>
          <p:cNvPr id="135170" name="Picture 2" descr="The non-blanching rash."/>
          <p:cNvPicPr>
            <a:picLocks noChangeAspect="1" noChangeArrowheads="1"/>
          </p:cNvPicPr>
          <p:nvPr/>
        </p:nvPicPr>
        <p:blipFill>
          <a:blip r:embed="rId2" cstate="print"/>
          <a:srcRect/>
          <a:stretch>
            <a:fillRect/>
          </a:stretch>
        </p:blipFill>
        <p:spPr bwMode="auto">
          <a:xfrm>
            <a:off x="5747117" y="2947916"/>
            <a:ext cx="5516835" cy="3910084"/>
          </a:xfrm>
          <a:prstGeom prst="rect">
            <a:avLst/>
          </a:prstGeom>
          <a:noFill/>
          <a:ln w="9525">
            <a:noFill/>
            <a:miter lim="800000"/>
            <a:headEnd/>
            <a:tailEnd/>
          </a:ln>
        </p:spPr>
      </p:pic>
    </p:spTree>
    <p:extLst>
      <p:ext uri="{BB962C8B-B14F-4D97-AF65-F5344CB8AC3E}">
        <p14:creationId xmlns:p14="http://schemas.microsoft.com/office/powerpoint/2010/main" val="4045675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JO" sz="4265" b="1" dirty="0">
              <a:solidFill>
                <a:srgbClr val="FF0000"/>
              </a:solidFill>
            </a:endParaRPr>
          </a:p>
        </p:txBody>
      </p:sp>
      <p:sp>
        <p:nvSpPr>
          <p:cNvPr id="3" name="عنصر نائب للنص 2"/>
          <p:cNvSpPr>
            <a:spLocks noGrp="1"/>
          </p:cNvSpPr>
          <p:nvPr>
            <p:ph type="body" idx="1"/>
          </p:nvPr>
        </p:nvSpPr>
        <p:spPr>
          <a:xfrm>
            <a:off x="879844" y="1335872"/>
            <a:ext cx="6892000" cy="4517200"/>
          </a:xfrm>
        </p:spPr>
        <p:txBody>
          <a:bodyPr>
            <a:normAutofit fontScale="85000" lnSpcReduction="20000"/>
          </a:bodyPr>
          <a:lstStyle/>
          <a:p>
            <a:r>
              <a:rPr lang="en-US" dirty="0"/>
              <a:t>Child complains of abdominal pain , and </a:t>
            </a:r>
            <a:r>
              <a:rPr lang="en-US" dirty="0" err="1"/>
              <a:t>limbing</a:t>
            </a:r>
            <a:r>
              <a:rPr lang="en-US" dirty="0"/>
              <a:t>   :</a:t>
            </a:r>
          </a:p>
          <a:p>
            <a:r>
              <a:rPr lang="en-US" dirty="0"/>
              <a:t>1 : </a:t>
            </a:r>
            <a:r>
              <a:rPr lang="en-US" dirty="0" err="1"/>
              <a:t>dx</a:t>
            </a:r>
            <a:r>
              <a:rPr lang="en-US" dirty="0"/>
              <a:t> ?</a:t>
            </a:r>
          </a:p>
          <a:p>
            <a:pPr>
              <a:buNone/>
            </a:pPr>
            <a:r>
              <a:rPr lang="en-US" dirty="0" err="1">
                <a:solidFill>
                  <a:srgbClr val="FF0000"/>
                </a:solidFill>
              </a:rPr>
              <a:t>Henoch-scolonlein</a:t>
            </a:r>
            <a:r>
              <a:rPr lang="en-US" dirty="0">
                <a:solidFill>
                  <a:srgbClr val="FF0000"/>
                </a:solidFill>
              </a:rPr>
              <a:t> </a:t>
            </a:r>
            <a:r>
              <a:rPr lang="en-US" dirty="0" err="1">
                <a:solidFill>
                  <a:srgbClr val="FF0000"/>
                </a:solidFill>
              </a:rPr>
              <a:t>purpura</a:t>
            </a:r>
            <a:r>
              <a:rPr lang="en-US" dirty="0">
                <a:solidFill>
                  <a:srgbClr val="FF0000"/>
                </a:solidFill>
              </a:rPr>
              <a:t> </a:t>
            </a:r>
          </a:p>
          <a:p>
            <a:r>
              <a:rPr lang="en-US" dirty="0"/>
              <a:t>2 :skin manifestation percentage ?</a:t>
            </a:r>
          </a:p>
          <a:p>
            <a:pPr>
              <a:buNone/>
            </a:pPr>
            <a:r>
              <a:rPr lang="en-US" dirty="0">
                <a:solidFill>
                  <a:srgbClr val="FF0000"/>
                </a:solidFill>
              </a:rPr>
              <a:t>100%</a:t>
            </a:r>
          </a:p>
          <a:p>
            <a:r>
              <a:rPr lang="en-US" dirty="0"/>
              <a:t>3: histological finding ?</a:t>
            </a:r>
          </a:p>
          <a:p>
            <a:pPr>
              <a:buNone/>
            </a:pPr>
            <a:r>
              <a:rPr lang="en-US" dirty="0" err="1">
                <a:solidFill>
                  <a:srgbClr val="FF0000"/>
                </a:solidFill>
              </a:rPr>
              <a:t>IgA</a:t>
            </a:r>
            <a:r>
              <a:rPr lang="en-US" dirty="0">
                <a:solidFill>
                  <a:srgbClr val="FF0000"/>
                </a:solidFill>
              </a:rPr>
              <a:t> deposition </a:t>
            </a:r>
          </a:p>
          <a:p>
            <a:r>
              <a:rPr lang="en-US" dirty="0"/>
              <a:t>4: true or false , progression to end stage renal disease is 30% .</a:t>
            </a:r>
          </a:p>
          <a:p>
            <a:pPr>
              <a:buNone/>
            </a:pPr>
            <a:r>
              <a:rPr lang="en-US" dirty="0">
                <a:solidFill>
                  <a:srgbClr val="FF0000"/>
                </a:solidFill>
              </a:rPr>
              <a:t>False </a:t>
            </a:r>
            <a:endParaRPr lang="ar-JO" dirty="0">
              <a:solidFill>
                <a:srgbClr val="FF0000"/>
              </a:solidFill>
            </a:endParaRPr>
          </a:p>
        </p:txBody>
      </p:sp>
      <p:sp>
        <p:nvSpPr>
          <p:cNvPr id="4" name="عنصر نائب لرقم الشريحة 3"/>
          <p:cNvSpPr>
            <a:spLocks noGrp="1"/>
          </p:cNvSpPr>
          <p:nvPr>
            <p:ph type="sldNum" idx="12"/>
          </p:nvPr>
        </p:nvSpPr>
        <p:spPr/>
        <p:txBody>
          <a:bodyPr/>
          <a:lstStyle/>
          <a:p>
            <a:pPr algn="ctr"/>
            <a:endParaRPr lang="en-GB" dirty="0"/>
          </a:p>
        </p:txBody>
      </p:sp>
      <p:pic>
        <p:nvPicPr>
          <p:cNvPr id="5122" name="Picture 2" descr="C:\Users\Mr.Computer\Documents\Downloads\248648369_1642202419461409_4597916636843294934_n.jpg"/>
          <p:cNvPicPr>
            <a:picLocks noChangeAspect="1" noChangeArrowheads="1"/>
          </p:cNvPicPr>
          <p:nvPr/>
        </p:nvPicPr>
        <p:blipFill>
          <a:blip r:embed="rId2"/>
          <a:srcRect/>
          <a:stretch>
            <a:fillRect/>
          </a:stretch>
        </p:blipFill>
        <p:spPr bwMode="auto">
          <a:xfrm>
            <a:off x="8360643" y="2142837"/>
            <a:ext cx="2120900" cy="3098800"/>
          </a:xfrm>
          <a:prstGeom prst="rect">
            <a:avLst/>
          </a:prstGeom>
          <a:noFill/>
        </p:spPr>
      </p:pic>
    </p:spTree>
    <p:extLst>
      <p:ext uri="{BB962C8B-B14F-4D97-AF65-F5344CB8AC3E}">
        <p14:creationId xmlns:p14="http://schemas.microsoft.com/office/powerpoint/2010/main" val="212123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30" y="532402"/>
            <a:ext cx="11717383" cy="5894524"/>
          </a:xfrm>
        </p:spPr>
        <p:txBody>
          <a:bodyPr>
            <a:normAutofit lnSpcReduction="10000"/>
          </a:bodyPr>
          <a:lstStyle/>
          <a:p>
            <a:pPr marL="0" indent="0" algn="just">
              <a:buNone/>
            </a:pPr>
            <a:r>
              <a:rPr lang="en-US" dirty="0"/>
              <a:t>I</a:t>
            </a:r>
            <a:r>
              <a:rPr lang="en-US" dirty="0" smtClean="0"/>
              <a:t>s the most common vasculitis of childhood.</a:t>
            </a:r>
          </a:p>
          <a:p>
            <a:pPr marL="0" indent="0" algn="just">
              <a:buNone/>
            </a:pPr>
            <a:endParaRPr lang="en-US" dirty="0" smtClean="0"/>
          </a:p>
          <a:p>
            <a:pPr marL="0" indent="0" algn="just">
              <a:buNone/>
            </a:pPr>
            <a:r>
              <a:rPr lang="en-US" dirty="0"/>
              <a:t>C</a:t>
            </a:r>
            <a:r>
              <a:rPr lang="en-US" dirty="0" smtClean="0"/>
              <a:t>haracterized by </a:t>
            </a:r>
            <a:r>
              <a:rPr lang="en-US" dirty="0" err="1" smtClean="0"/>
              <a:t>leukocytoclastic</a:t>
            </a:r>
            <a:r>
              <a:rPr lang="en-US" dirty="0" smtClean="0"/>
              <a:t> vasculitis and immunoglobulin A deposition in the small vessels in the skin, joints, gastrointestinal tract, and kidney.</a:t>
            </a:r>
          </a:p>
          <a:p>
            <a:pPr marL="0" indent="0" algn="just">
              <a:buNone/>
            </a:pPr>
            <a:endParaRPr lang="en-US" dirty="0" smtClean="0"/>
          </a:p>
          <a:p>
            <a:pPr marL="0" indent="0" algn="just">
              <a:buNone/>
            </a:pPr>
            <a:r>
              <a:rPr lang="en-US" dirty="0" err="1"/>
              <a:t>L</a:t>
            </a:r>
            <a:r>
              <a:rPr lang="en-US" dirty="0" err="1" smtClean="0"/>
              <a:t>eukocytoclastic</a:t>
            </a:r>
            <a:r>
              <a:rPr lang="en-US" dirty="0" smtClean="0"/>
              <a:t> refers to the debris of neutrophils within the blood vessel walls.</a:t>
            </a:r>
          </a:p>
          <a:p>
            <a:pPr marL="0" indent="0" algn="just">
              <a:buNone/>
            </a:pPr>
            <a:endParaRPr lang="en-US" dirty="0"/>
          </a:p>
          <a:p>
            <a:pPr marL="0" indent="0" algn="just">
              <a:buNone/>
            </a:pPr>
            <a:r>
              <a:rPr lang="en-US" dirty="0" smtClean="0"/>
              <a:t>90% of HSP cases occur in children, usually between ages 3 and 10 yr.</a:t>
            </a:r>
          </a:p>
          <a:p>
            <a:pPr marL="0" indent="0" algn="just">
              <a:buNone/>
            </a:pPr>
            <a:endParaRPr lang="en-US" dirty="0" smtClean="0"/>
          </a:p>
          <a:p>
            <a:pPr marL="0" indent="0" algn="just">
              <a:buNone/>
            </a:pPr>
            <a:r>
              <a:rPr lang="en-US" dirty="0" smtClean="0"/>
              <a:t>Is more common in the winter.</a:t>
            </a:r>
          </a:p>
          <a:p>
            <a:pPr marL="0" indent="0" algn="just">
              <a:buNone/>
            </a:pPr>
            <a:endParaRPr lang="en-US" dirty="0" smtClean="0"/>
          </a:p>
          <a:p>
            <a:pPr marL="0" indent="0" algn="just">
              <a:buNone/>
            </a:pPr>
            <a:r>
              <a:rPr lang="en-US" dirty="0" smtClean="0"/>
              <a:t>Many cases of HSP follow a documented upper respiratory infection.</a:t>
            </a:r>
          </a:p>
          <a:p>
            <a:pPr marL="0" indent="0">
              <a:buNone/>
            </a:pPr>
            <a:endParaRPr lang="en-US" dirty="0"/>
          </a:p>
        </p:txBody>
      </p:sp>
      <p:sp>
        <p:nvSpPr>
          <p:cNvPr id="2" name="Rounded Rectangle 1"/>
          <p:cNvSpPr/>
          <p:nvPr/>
        </p:nvSpPr>
        <p:spPr>
          <a:xfrm>
            <a:off x="10180320" y="5803392"/>
            <a:ext cx="1743456" cy="6217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Usually after viral infection</a:t>
            </a:r>
            <a:endParaRPr lang="en-US" dirty="0"/>
          </a:p>
        </p:txBody>
      </p:sp>
      <p:sp>
        <p:nvSpPr>
          <p:cNvPr id="4" name="Rounded Rectangle 3"/>
          <p:cNvSpPr/>
          <p:nvPr/>
        </p:nvSpPr>
        <p:spPr>
          <a:xfrm>
            <a:off x="6711696" y="359664"/>
            <a:ext cx="1743456" cy="6217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Small vessel </a:t>
            </a:r>
            <a:r>
              <a:rPr lang="en-US" dirty="0" err="1" smtClean="0"/>
              <a:t>vasculitis</a:t>
            </a:r>
            <a:endParaRPr lang="en-US" dirty="0"/>
          </a:p>
        </p:txBody>
      </p:sp>
    </p:spTree>
    <p:extLst>
      <p:ext uri="{BB962C8B-B14F-4D97-AF65-F5344CB8AC3E}">
        <p14:creationId xmlns:p14="http://schemas.microsoft.com/office/powerpoint/2010/main" val="333595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87403" y="934401"/>
            <a:ext cx="4221707" cy="4722596"/>
          </a:xfrm>
        </p:spPr>
        <p:txBody>
          <a:bodyPr>
            <a:normAutofit fontScale="90000"/>
          </a:bodyPr>
          <a:lstStyle/>
          <a:p>
            <a:pPr algn="ctr"/>
            <a:r>
              <a:rPr lang="en-US" dirty="0"/>
              <a:t>Mention two needed investigation</a:t>
            </a:r>
            <a:br>
              <a:rPr lang="en-US" dirty="0"/>
            </a:br>
            <a:r>
              <a:rPr lang="en-US" dirty="0"/>
              <a:t> </a:t>
            </a:r>
            <a:br>
              <a:rPr lang="en-US" dirty="0"/>
            </a:br>
            <a:r>
              <a:rPr lang="en-US" dirty="0"/>
              <a:t>1- To diagnose: </a:t>
            </a:r>
            <a:br>
              <a:rPr lang="en-US" dirty="0"/>
            </a:br>
            <a:r>
              <a:rPr lang="en-US" dirty="0"/>
              <a:t/>
            </a:r>
            <a:br>
              <a:rPr lang="en-US" dirty="0"/>
            </a:br>
            <a:r>
              <a:rPr lang="en-US" dirty="0">
                <a:solidFill>
                  <a:srgbClr val="FF0000"/>
                </a:solidFill>
              </a:rPr>
              <a:t>Urine analysis </a:t>
            </a:r>
            <a:br>
              <a:rPr lang="en-US" dirty="0">
                <a:solidFill>
                  <a:srgbClr val="FF0000"/>
                </a:solidFill>
              </a:rPr>
            </a:br>
            <a:r>
              <a:rPr lang="en-US" dirty="0">
                <a:solidFill>
                  <a:srgbClr val="FF0000"/>
                </a:solidFill>
              </a:rPr>
              <a:t>&amp; </a:t>
            </a:r>
            <a:r>
              <a:rPr lang="en-US" dirty="0" smtClean="0">
                <a:solidFill>
                  <a:srgbClr val="FF0000"/>
                </a:solidFill>
              </a:rPr>
              <a:t>Renal biopsy</a:t>
            </a:r>
            <a:r>
              <a:rPr lang="en-US" dirty="0">
                <a:solidFill>
                  <a:srgbClr val="FF0000"/>
                </a:solidFill>
              </a:rPr>
              <a:t/>
            </a:r>
            <a:br>
              <a:rPr lang="en-US" dirty="0">
                <a:solidFill>
                  <a:srgbClr val="FF0000"/>
                </a:solidFill>
              </a:rPr>
            </a:br>
            <a:r>
              <a:rPr lang="en-US" dirty="0" smtClean="0"/>
              <a:t> </a:t>
            </a:r>
            <a:r>
              <a:rPr lang="en-US" dirty="0"/>
              <a:t/>
            </a:r>
            <a:br>
              <a:rPr lang="en-US" dirty="0"/>
            </a:br>
            <a:r>
              <a:rPr lang="en-US" dirty="0"/>
              <a:t>2- DDx: </a:t>
            </a:r>
            <a:br>
              <a:rPr lang="en-US" dirty="0"/>
            </a:br>
            <a:r>
              <a:rPr lang="en-US" dirty="0"/>
              <a:t/>
            </a:r>
            <a:br>
              <a:rPr lang="en-US" dirty="0"/>
            </a:br>
            <a:r>
              <a:rPr lang="en-US" dirty="0">
                <a:solidFill>
                  <a:srgbClr val="FF0000"/>
                </a:solidFill>
              </a:rPr>
              <a:t>CBC (low platelets/ITP) </a:t>
            </a:r>
            <a:br>
              <a:rPr lang="en-US" dirty="0">
                <a:solidFill>
                  <a:srgbClr val="FF0000"/>
                </a:solidFill>
              </a:rPr>
            </a:br>
            <a:r>
              <a:rPr lang="en-US" dirty="0">
                <a:solidFill>
                  <a:srgbClr val="FF0000"/>
                </a:solidFill>
              </a:rPr>
              <a:t>&amp; </a:t>
            </a:r>
            <a:br>
              <a:rPr lang="en-US" dirty="0">
                <a:solidFill>
                  <a:srgbClr val="FF0000"/>
                </a:solidFill>
              </a:rPr>
            </a:br>
            <a:r>
              <a:rPr lang="en-US" dirty="0">
                <a:solidFill>
                  <a:srgbClr val="FF0000"/>
                </a:solidFill>
              </a:rPr>
              <a:t>PT/PTT (Protein S or C deficiency) </a:t>
            </a:r>
            <a:endParaRPr lang="ar-JO" dirty="0">
              <a:solidFill>
                <a:srgbClr val="FF0000"/>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38" t="23060" r="28753" b="22414"/>
          <a:stretch>
            <a:fillRect/>
          </a:stretch>
        </p:blipFill>
        <p:spPr bwMode="auto">
          <a:xfrm>
            <a:off x="509673" y="709213"/>
            <a:ext cx="6000309" cy="517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93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9" y="506275"/>
            <a:ext cx="11495314" cy="5907587"/>
          </a:xfrm>
        </p:spPr>
        <p:txBody>
          <a:bodyPr>
            <a:normAutofit/>
          </a:bodyPr>
          <a:lstStyle/>
          <a:p>
            <a:pPr marL="0" indent="0">
              <a:buNone/>
            </a:pPr>
            <a:r>
              <a:rPr lang="en-US" dirty="0" smtClean="0"/>
              <a:t>The incidence of HSP is estimated at 14-20 per 100,000 children per year and affects males more than females, with a 1.2-1.8 : 1.</a:t>
            </a:r>
          </a:p>
          <a:p>
            <a:pPr marL="0" indent="0">
              <a:buNone/>
            </a:pPr>
            <a:endParaRPr lang="en-US" dirty="0" smtClean="0"/>
          </a:p>
          <a:p>
            <a:pPr marL="0" indent="0">
              <a:buNone/>
              <a:defRPr/>
            </a:pPr>
            <a:r>
              <a:rPr lang="en-US" dirty="0"/>
              <a:t>Skin 100 %, GI 2/3, Joints 75- 85% , 3-4% </a:t>
            </a:r>
            <a:r>
              <a:rPr lang="en-US" dirty="0" smtClean="0"/>
              <a:t>intussusception.</a:t>
            </a:r>
            <a:endParaRPr lang="en-US" dirty="0"/>
          </a:p>
          <a:p>
            <a:pPr marL="0" indent="0">
              <a:buNone/>
              <a:defRPr/>
            </a:pPr>
            <a:endParaRPr lang="en-US" dirty="0"/>
          </a:p>
          <a:p>
            <a:pPr marL="0" indent="0">
              <a:buNone/>
              <a:defRPr/>
            </a:pPr>
            <a:r>
              <a:rPr lang="en-US" dirty="0"/>
              <a:t>15-35 % GI manifestations precede skin </a:t>
            </a:r>
            <a:r>
              <a:rPr lang="en-US" dirty="0" smtClean="0"/>
              <a:t>rash.</a:t>
            </a:r>
          </a:p>
          <a:p>
            <a:pPr marL="0" indent="0">
              <a:buNone/>
              <a:defRPr/>
            </a:pPr>
            <a:endParaRPr lang="en-US" dirty="0"/>
          </a:p>
          <a:p>
            <a:pPr marL="0" indent="0">
              <a:buNone/>
              <a:defRPr/>
            </a:pPr>
            <a:r>
              <a:rPr lang="en-US" dirty="0" smtClean="0"/>
              <a:t> Renal manifestations </a:t>
            </a:r>
            <a:r>
              <a:rPr lang="en-US" dirty="0"/>
              <a:t>20-55 </a:t>
            </a:r>
            <a:r>
              <a:rPr lang="en-US" dirty="0" smtClean="0"/>
              <a:t>%.</a:t>
            </a:r>
          </a:p>
          <a:p>
            <a:pPr marL="0" indent="0">
              <a:buNone/>
              <a:defRPr/>
            </a:pPr>
            <a:endParaRPr lang="en-US" dirty="0" smtClean="0"/>
          </a:p>
          <a:p>
            <a:pPr marL="0" indent="0">
              <a:buNone/>
            </a:pPr>
            <a:r>
              <a:rPr lang="en-US" dirty="0" smtClean="0"/>
              <a:t>Immunofluorescence identifies IgA deposition in walls of small vessels accompanied to a lesser extent by deposition of C3, fibrin, and IgM.</a:t>
            </a:r>
            <a:endParaRPr lang="en-US" dirty="0"/>
          </a:p>
        </p:txBody>
      </p:sp>
      <p:sp>
        <p:nvSpPr>
          <p:cNvPr id="2" name="Rounded Rectangle 1"/>
          <p:cNvSpPr/>
          <p:nvPr/>
        </p:nvSpPr>
        <p:spPr>
          <a:xfrm>
            <a:off x="146304" y="2328672"/>
            <a:ext cx="1682496" cy="6339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Is a must to diagnose HSP!</a:t>
            </a:r>
            <a:endParaRPr lang="en-US" dirty="0"/>
          </a:p>
        </p:txBody>
      </p:sp>
      <p:sp>
        <p:nvSpPr>
          <p:cNvPr id="4" name="Rounded Rectangle 3"/>
          <p:cNvSpPr/>
          <p:nvPr/>
        </p:nvSpPr>
        <p:spPr>
          <a:xfrm>
            <a:off x="353568" y="3352800"/>
            <a:ext cx="8327136" cy="5730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We cant diagnose HSP if no rash present !</a:t>
            </a:r>
          </a:p>
          <a:p>
            <a:pPr algn="ctr"/>
            <a:r>
              <a:rPr lang="en-US" dirty="0" smtClean="0"/>
              <a:t>Here a patient presents w Abdominal pain of unknown cause then </a:t>
            </a:r>
            <a:r>
              <a:rPr lang="en-US" b="1" dirty="0" smtClean="0"/>
              <a:t>rash </a:t>
            </a:r>
            <a:r>
              <a:rPr lang="en-US" dirty="0" smtClean="0"/>
              <a:t>= HSP </a:t>
            </a:r>
            <a:endParaRPr lang="en-US" dirty="0"/>
          </a:p>
        </p:txBody>
      </p:sp>
    </p:spTree>
    <p:extLst>
      <p:ext uri="{BB962C8B-B14F-4D97-AF65-F5344CB8AC3E}">
        <p14:creationId xmlns:p14="http://schemas.microsoft.com/office/powerpoint/2010/main" val="297919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245"/>
            <a:ext cx="10515600" cy="888909"/>
          </a:xfrm>
        </p:spPr>
        <p:txBody>
          <a:bodyPr/>
          <a:lstStyle/>
          <a:p>
            <a:r>
              <a:rPr lang="en-US" b="1" dirty="0"/>
              <a:t>Clinical Manifestations</a:t>
            </a:r>
            <a:endParaRPr lang="en-US" dirty="0"/>
          </a:p>
        </p:txBody>
      </p:sp>
      <p:sp>
        <p:nvSpPr>
          <p:cNvPr id="3" name="Content Placeholder 2"/>
          <p:cNvSpPr>
            <a:spLocks noGrp="1"/>
          </p:cNvSpPr>
          <p:nvPr>
            <p:ph idx="1"/>
          </p:nvPr>
        </p:nvSpPr>
        <p:spPr>
          <a:xfrm>
            <a:off x="274320" y="1371599"/>
            <a:ext cx="11560629" cy="5512526"/>
          </a:xfrm>
        </p:spPr>
        <p:txBody>
          <a:bodyPr>
            <a:normAutofit fontScale="92500" lnSpcReduction="10000"/>
          </a:bodyPr>
          <a:lstStyle/>
          <a:p>
            <a:pPr marL="0" indent="0" algn="just">
              <a:buNone/>
            </a:pPr>
            <a:r>
              <a:rPr lang="en-US" dirty="0"/>
              <a:t>The hallmark of HSP is its </a:t>
            </a:r>
            <a:r>
              <a:rPr lang="en-US" b="1" dirty="0" smtClean="0"/>
              <a:t>rash </a:t>
            </a:r>
            <a:r>
              <a:rPr lang="en-US" dirty="0"/>
              <a:t>palpable purpura starting as pink macules </a:t>
            </a:r>
            <a:r>
              <a:rPr lang="en-US" dirty="0" smtClean="0"/>
              <a:t>or wheals </a:t>
            </a:r>
            <a:r>
              <a:rPr lang="en-US" dirty="0"/>
              <a:t>and developing into </a:t>
            </a:r>
            <a:r>
              <a:rPr lang="en-US" dirty="0" err="1"/>
              <a:t>petechiae</a:t>
            </a:r>
            <a:r>
              <a:rPr lang="en-US" dirty="0"/>
              <a:t>, raised purpura, or larger </a:t>
            </a:r>
            <a:r>
              <a:rPr lang="en-US" dirty="0" err="1"/>
              <a:t>ecchymoses</a:t>
            </a:r>
            <a:r>
              <a:rPr lang="en-US" dirty="0" smtClean="0"/>
              <a:t>. 100%.</a:t>
            </a:r>
          </a:p>
          <a:p>
            <a:pPr marL="0" indent="0" algn="just">
              <a:buNone/>
            </a:pPr>
            <a:endParaRPr lang="en-US" dirty="0" smtClean="0"/>
          </a:p>
          <a:p>
            <a:pPr marL="0" indent="0" algn="just">
              <a:buNone/>
            </a:pPr>
            <a:r>
              <a:rPr lang="en-US" dirty="0"/>
              <a:t>Musculoskeletal involvement, including arthritis and </a:t>
            </a:r>
            <a:r>
              <a:rPr lang="en-US" dirty="0" err="1" smtClean="0"/>
              <a:t>arthralgias</a:t>
            </a:r>
            <a:r>
              <a:rPr lang="en-US" dirty="0" smtClean="0"/>
              <a:t>, occurring </a:t>
            </a:r>
            <a:r>
              <a:rPr lang="en-US" dirty="0"/>
              <a:t>in up to 75% of children with HSP</a:t>
            </a:r>
            <a:r>
              <a:rPr lang="en-US" dirty="0" smtClean="0"/>
              <a:t>.</a:t>
            </a:r>
            <a:r>
              <a:rPr lang="en-US" dirty="0"/>
              <a:t> The arthritis </a:t>
            </a:r>
            <a:r>
              <a:rPr lang="en-US" dirty="0" smtClean="0"/>
              <a:t>usually resolves </a:t>
            </a:r>
            <a:r>
              <a:rPr lang="en-US" dirty="0"/>
              <a:t>within 2 </a:t>
            </a:r>
            <a:r>
              <a:rPr lang="en-US" dirty="0" err="1"/>
              <a:t>wk</a:t>
            </a:r>
            <a:r>
              <a:rPr lang="en-US" dirty="0"/>
              <a:t> but can </a:t>
            </a:r>
            <a:r>
              <a:rPr lang="en-US" dirty="0" smtClean="0"/>
              <a:t>recur.</a:t>
            </a:r>
          </a:p>
          <a:p>
            <a:pPr marL="0" indent="0" algn="just">
              <a:buNone/>
            </a:pPr>
            <a:endParaRPr lang="en-US" dirty="0" smtClean="0"/>
          </a:p>
          <a:p>
            <a:pPr marL="0" indent="0" algn="just">
              <a:buNone/>
            </a:pPr>
            <a:r>
              <a:rPr lang="en-US" dirty="0"/>
              <a:t>Gastrointestinal manifestations occur in up to 80% of children with </a:t>
            </a:r>
            <a:r>
              <a:rPr lang="en-US" dirty="0" smtClean="0"/>
              <a:t>HSP and </a:t>
            </a:r>
            <a:r>
              <a:rPr lang="en-US" dirty="0"/>
              <a:t>include abdominal pain, vomiting, diarrhea, paralytic ileus, and </a:t>
            </a:r>
            <a:r>
              <a:rPr lang="en-US" dirty="0" smtClean="0"/>
              <a:t>melena. Intussusception</a:t>
            </a:r>
            <a:r>
              <a:rPr lang="en-US" dirty="0"/>
              <a:t>, mesenteric ischemia, and intestinal perforation are rare </a:t>
            </a:r>
            <a:r>
              <a:rPr lang="en-US" dirty="0" smtClean="0"/>
              <a:t>but serious </a:t>
            </a:r>
            <a:r>
              <a:rPr lang="en-US" dirty="0"/>
              <a:t>complications</a:t>
            </a:r>
            <a:r>
              <a:rPr lang="en-US" dirty="0" smtClean="0"/>
              <a:t>.</a:t>
            </a:r>
          </a:p>
          <a:p>
            <a:pPr marL="0" indent="0" algn="just">
              <a:buNone/>
            </a:pPr>
            <a:endParaRPr lang="ar-JO" dirty="0"/>
          </a:p>
          <a:p>
            <a:pPr marL="0" indent="0" algn="just">
              <a:buNone/>
            </a:pPr>
            <a:r>
              <a:rPr lang="en-US" dirty="0"/>
              <a:t>Renal involvement occurs in up to 30% of children with HSP, manifesting </a:t>
            </a:r>
            <a:r>
              <a:rPr lang="en-US" dirty="0" smtClean="0"/>
              <a:t>as microscopic </a:t>
            </a:r>
            <a:r>
              <a:rPr lang="en-US" dirty="0"/>
              <a:t>hematuria, proteinuria, hypertension, frank nephritis, </a:t>
            </a:r>
            <a:r>
              <a:rPr lang="en-US" dirty="0" smtClean="0"/>
              <a:t>nephrotic syndrome</a:t>
            </a:r>
            <a:r>
              <a:rPr lang="en-US" dirty="0"/>
              <a:t>, and acute or chronic renal </a:t>
            </a:r>
            <a:r>
              <a:rPr lang="en-US" dirty="0" smtClean="0"/>
              <a:t>failure.</a:t>
            </a:r>
          </a:p>
          <a:p>
            <a:pPr marL="0" indent="0" algn="just">
              <a:buNone/>
            </a:pPr>
            <a:r>
              <a:rPr lang="en-US" dirty="0" smtClean="0"/>
              <a:t>progression </a:t>
            </a:r>
            <a:r>
              <a:rPr lang="en-US" dirty="0"/>
              <a:t>to end-stage renal disease (ESRD) is uncommon in children (1–2</a:t>
            </a:r>
            <a:r>
              <a:rPr lang="en-US" dirty="0" smtClean="0"/>
              <a:t>%).</a:t>
            </a:r>
            <a:endParaRPr lang="en-US" dirty="0"/>
          </a:p>
          <a:p>
            <a:pPr marL="0" indent="0">
              <a:buNone/>
            </a:pPr>
            <a:endParaRPr lang="en-US" dirty="0"/>
          </a:p>
          <a:p>
            <a:pPr marL="0" indent="0">
              <a:buNone/>
            </a:pPr>
            <a:endParaRPr lang="ar-JO" dirty="0"/>
          </a:p>
          <a:p>
            <a:pPr marL="0" indent="0">
              <a:buNone/>
            </a:pPr>
            <a:endParaRPr lang="en-US" dirty="0"/>
          </a:p>
        </p:txBody>
      </p:sp>
    </p:spTree>
    <p:extLst>
      <p:ext uri="{BB962C8B-B14F-4D97-AF65-F5344CB8AC3E}">
        <p14:creationId xmlns:p14="http://schemas.microsoft.com/office/powerpoint/2010/main" val="3096792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6" y="963476"/>
            <a:ext cx="11194869" cy="4953998"/>
          </a:xfrm>
        </p:spPr>
        <p:txBody>
          <a:bodyPr/>
          <a:lstStyle/>
          <a:p>
            <a:pPr marL="0" indent="0" algn="just">
              <a:buNone/>
            </a:pPr>
            <a:r>
              <a:rPr lang="en-US" dirty="0"/>
              <a:t>Neurologic manifestations of HSP, caused by hypertension (</a:t>
            </a:r>
            <a:r>
              <a:rPr lang="en-US" dirty="0" smtClean="0"/>
              <a:t>posterior reversible </a:t>
            </a:r>
            <a:r>
              <a:rPr lang="en-US" dirty="0"/>
              <a:t>encephalopathy syndrome) or central nervous system (</a:t>
            </a:r>
            <a:r>
              <a:rPr lang="en-US" dirty="0" smtClean="0"/>
              <a:t>CNS) vasculitis</a:t>
            </a:r>
            <a:r>
              <a:rPr lang="en-US" dirty="0"/>
              <a:t>, may also occur, including intracerebral hemorrhage, </a:t>
            </a:r>
            <a:r>
              <a:rPr lang="en-US" dirty="0" smtClean="0"/>
              <a:t>seizures, headaches</a:t>
            </a:r>
            <a:r>
              <a:rPr lang="en-US" dirty="0"/>
              <a:t>, depressed level of consciousness, cranial or peripheral </a:t>
            </a:r>
            <a:r>
              <a:rPr lang="en-US" dirty="0" smtClean="0"/>
              <a:t>neuropathies, and </a:t>
            </a:r>
            <a:r>
              <a:rPr lang="en-US" dirty="0"/>
              <a:t>behavior changes.</a:t>
            </a:r>
          </a:p>
        </p:txBody>
      </p:sp>
    </p:spTree>
    <p:extLst>
      <p:ext uri="{BB962C8B-B14F-4D97-AF65-F5344CB8AC3E}">
        <p14:creationId xmlns:p14="http://schemas.microsoft.com/office/powerpoint/2010/main" val="376150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74763" y="1031965"/>
            <a:ext cx="3631475" cy="4481769"/>
          </a:xfrm>
          <a:prstGeom prst="rect">
            <a:avLst/>
          </a:prstGeom>
        </p:spPr>
      </p:pic>
      <p:sp>
        <p:nvSpPr>
          <p:cNvPr id="5" name="Rectangle 4"/>
          <p:cNvSpPr/>
          <p:nvPr/>
        </p:nvSpPr>
        <p:spPr>
          <a:xfrm>
            <a:off x="3383281" y="5816925"/>
            <a:ext cx="5603965" cy="584775"/>
          </a:xfrm>
          <a:prstGeom prst="rect">
            <a:avLst/>
          </a:prstGeom>
        </p:spPr>
        <p:txBody>
          <a:bodyPr wrap="square">
            <a:spAutoFit/>
          </a:bodyPr>
          <a:lstStyle/>
          <a:p>
            <a:r>
              <a:rPr lang="en-US" sz="3200" b="1" dirty="0" smtClean="0">
                <a:latin typeface="LiberationSans-Bold"/>
              </a:rPr>
              <a:t>Henoch-</a:t>
            </a:r>
            <a:r>
              <a:rPr lang="en-US" sz="3200" b="1" dirty="0" err="1" smtClean="0">
                <a:latin typeface="LiberationSans-Bold"/>
              </a:rPr>
              <a:t>Schönlein</a:t>
            </a:r>
            <a:r>
              <a:rPr lang="en-US" sz="3200" b="1" dirty="0" smtClean="0">
                <a:latin typeface="LiberationSans-Bold"/>
              </a:rPr>
              <a:t> </a:t>
            </a:r>
            <a:r>
              <a:rPr lang="en-US" sz="3200" b="1" dirty="0">
                <a:latin typeface="LiberationSans-Bold"/>
              </a:rPr>
              <a:t>purpura. </a:t>
            </a:r>
            <a:endParaRPr lang="en-US" sz="3200" dirty="0"/>
          </a:p>
        </p:txBody>
      </p:sp>
      <p:graphicFrame>
        <p:nvGraphicFramePr>
          <p:cNvPr id="6" name="Object 2">
            <a:extLst>
              <a:ext uri="{FF2B5EF4-FFF2-40B4-BE49-F238E27FC236}">
                <a16:creationId xmlns="" xmlns:a16="http://schemas.microsoft.com/office/drawing/2014/main" id="{B2C37598-4CA5-4204-B182-A2B592AA05B8}"/>
              </a:ext>
            </a:extLst>
          </p:cNvPr>
          <p:cNvGraphicFramePr>
            <a:graphicFrameLocks noChangeAspect="1"/>
          </p:cNvGraphicFramePr>
          <p:nvPr>
            <p:extLst>
              <p:ext uri="{D42A27DB-BD31-4B8C-83A1-F6EECF244321}">
                <p14:modId xmlns:p14="http://schemas.microsoft.com/office/powerpoint/2010/main" val="4206539934"/>
              </p:ext>
            </p:extLst>
          </p:nvPr>
        </p:nvGraphicFramePr>
        <p:xfrm>
          <a:off x="4715692" y="1083614"/>
          <a:ext cx="3396343" cy="4430120"/>
        </p:xfrm>
        <a:graphic>
          <a:graphicData uri="http://schemas.openxmlformats.org/presentationml/2006/ole">
            <mc:AlternateContent xmlns:mc="http://schemas.openxmlformats.org/markup-compatibility/2006">
              <mc:Choice xmlns:v="urn:schemas-microsoft-com:vml" Requires="v">
                <p:oleObj spid="_x0000_s1037" name="Slide" r:id="rId4" imgW="2149000" imgH="1610698" progId="PowerPoint.Slide.8">
                  <p:embed/>
                </p:oleObj>
              </mc:Choice>
              <mc:Fallback>
                <p:oleObj name="Slide" r:id="rId4" imgW="2149000" imgH="1610698" progId="PowerPoint.Slide.8">
                  <p:embed/>
                  <p:pic>
                    <p:nvPicPr>
                      <p:cNvPr id="1026" name="Object 2">
                        <a:extLst>
                          <a:ext uri="{FF2B5EF4-FFF2-40B4-BE49-F238E27FC236}">
                            <a16:creationId xmlns="" xmlns:a16="http://schemas.microsoft.com/office/drawing/2014/main" id="{B2C37598-4CA5-4204-B182-A2B592AA05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692" y="1083614"/>
                        <a:ext cx="3396343" cy="4430120"/>
                      </a:xfrm>
                      <a:prstGeom prst="rect">
                        <a:avLst/>
                      </a:prstGeom>
                      <a:noFill/>
                      <a:ln>
                        <a:noFill/>
                      </a:ln>
                      <a:effectLst/>
                    </p:spPr>
                  </p:pic>
                </p:oleObj>
              </mc:Fallback>
            </mc:AlternateContent>
          </a:graphicData>
        </a:graphic>
      </p:graphicFrame>
      <p:pic>
        <p:nvPicPr>
          <p:cNvPr id="7" name="Picture 4" descr="HLP">
            <a:extLst>
              <a:ext uri="{FF2B5EF4-FFF2-40B4-BE49-F238E27FC236}">
                <a16:creationId xmlns="" xmlns:a16="http://schemas.microsoft.com/office/drawing/2014/main" id="{64641C64-99D2-4D72-98C0-D6720F2E1B8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6099" b="41376"/>
          <a:stretch/>
        </p:blipFill>
        <p:spPr>
          <a:xfrm>
            <a:off x="8987246" y="1136469"/>
            <a:ext cx="2899954" cy="4271554"/>
          </a:xfrm>
          <a:prstGeom prst="rect">
            <a:avLst/>
          </a:prstGeom>
          <a:noFill/>
        </p:spPr>
      </p:pic>
      <p:sp>
        <p:nvSpPr>
          <p:cNvPr id="2" name="Rounded Rectangle 1"/>
          <p:cNvSpPr/>
          <p:nvPr/>
        </p:nvSpPr>
        <p:spPr>
          <a:xfrm>
            <a:off x="9285079" y="5652112"/>
            <a:ext cx="2304288"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Usually on buttocks \ legs</a:t>
            </a:r>
            <a:endParaRPr lang="en-US" dirty="0"/>
          </a:p>
        </p:txBody>
      </p:sp>
    </p:spTree>
    <p:extLst>
      <p:ext uri="{BB962C8B-B14F-4D97-AF65-F5344CB8AC3E}">
        <p14:creationId xmlns:p14="http://schemas.microsoft.com/office/powerpoint/2010/main" val="3926928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466453"/>
            <a:ext cx="10515600" cy="915035"/>
          </a:xfrm>
        </p:spPr>
        <p:txBody>
          <a:bodyPr/>
          <a:lstStyle/>
          <a:p>
            <a:r>
              <a:rPr lang="en-US" b="1" dirty="0"/>
              <a:t>Diagnosis</a:t>
            </a:r>
            <a:endParaRPr lang="en-US" dirty="0"/>
          </a:p>
        </p:txBody>
      </p:sp>
      <p:sp>
        <p:nvSpPr>
          <p:cNvPr id="3" name="Content Placeholder 2"/>
          <p:cNvSpPr>
            <a:spLocks noGrp="1"/>
          </p:cNvSpPr>
          <p:nvPr>
            <p:ph idx="1"/>
          </p:nvPr>
        </p:nvSpPr>
        <p:spPr>
          <a:xfrm>
            <a:off x="535577" y="1655808"/>
            <a:ext cx="11103429" cy="4351338"/>
          </a:xfrm>
        </p:spPr>
        <p:txBody>
          <a:bodyPr/>
          <a:lstStyle/>
          <a:p>
            <a:pPr marL="0" indent="0">
              <a:buNone/>
            </a:pPr>
            <a:r>
              <a:rPr lang="en-US" dirty="0"/>
              <a:t>The diagnosis of HSP is clinical and often straightforward when the typical </a:t>
            </a:r>
            <a:r>
              <a:rPr lang="en-US" dirty="0" smtClean="0"/>
              <a:t>rash is </a:t>
            </a:r>
            <a:r>
              <a:rPr lang="en-US" dirty="0"/>
              <a:t>present</a:t>
            </a:r>
            <a:r>
              <a:rPr lang="en-US" dirty="0" smtClean="0"/>
              <a:t>.</a:t>
            </a:r>
          </a:p>
          <a:p>
            <a:pPr marL="0" indent="0">
              <a:buNone/>
            </a:pPr>
            <a:endParaRPr lang="en-US" dirty="0" smtClean="0"/>
          </a:p>
          <a:p>
            <a:pPr marL="0" indent="0">
              <a:buNone/>
            </a:pPr>
            <a:r>
              <a:rPr lang="en-US" dirty="0"/>
              <a:t>Most patients are afebrile</a:t>
            </a:r>
            <a:r>
              <a:rPr lang="en-US" dirty="0" smtClean="0"/>
              <a:t>.</a:t>
            </a:r>
          </a:p>
          <a:p>
            <a:pPr marL="0" indent="0">
              <a:buNone/>
            </a:pPr>
            <a:endParaRPr lang="en-US" dirty="0" smtClean="0"/>
          </a:p>
          <a:p>
            <a:pPr marL="0" indent="0">
              <a:buNone/>
            </a:pPr>
            <a:r>
              <a:rPr lang="en-US" dirty="0" smtClean="0"/>
              <a:t>A round 25</a:t>
            </a:r>
            <a:r>
              <a:rPr lang="en-US" dirty="0"/>
              <a:t>% of cases, the rash appears after </a:t>
            </a:r>
            <a:r>
              <a:rPr lang="en-US" dirty="0" smtClean="0"/>
              <a:t>other manifestations, making </a:t>
            </a:r>
            <a:r>
              <a:rPr lang="en-US" dirty="0"/>
              <a:t>early diagnosis </a:t>
            </a:r>
            <a:r>
              <a:rPr lang="en-US" dirty="0" smtClean="0"/>
              <a:t>challenging.</a:t>
            </a:r>
            <a:endParaRPr lang="en-US" dirty="0"/>
          </a:p>
        </p:txBody>
      </p:sp>
    </p:spTree>
    <p:extLst>
      <p:ext uri="{BB962C8B-B14F-4D97-AF65-F5344CB8AC3E}">
        <p14:creationId xmlns:p14="http://schemas.microsoft.com/office/powerpoint/2010/main" val="2835053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8909"/>
          </a:xfrm>
        </p:spPr>
        <p:txBody>
          <a:bodyPr>
            <a:normAutofit/>
          </a:bodyPr>
          <a:lstStyle/>
          <a:p>
            <a:r>
              <a:rPr lang="en-US" sz="3600" b="1" dirty="0"/>
              <a:t>Classification Criteria for </a:t>
            </a:r>
            <a:r>
              <a:rPr lang="en-US" sz="3600" b="1" dirty="0" smtClean="0"/>
              <a:t>Henoch-</a:t>
            </a:r>
            <a:r>
              <a:rPr lang="en-US" sz="3600" b="1" dirty="0" err="1" smtClean="0"/>
              <a:t>Schönlein</a:t>
            </a:r>
            <a:r>
              <a:rPr lang="en-US" sz="3600" b="1" dirty="0"/>
              <a:t> </a:t>
            </a:r>
            <a:r>
              <a:rPr lang="en-US" sz="3600" b="1" dirty="0" smtClean="0"/>
              <a:t>Purpura</a:t>
            </a:r>
            <a:endParaRPr lang="en-US" sz="3600" dirty="0"/>
          </a:p>
        </p:txBody>
      </p:sp>
      <p:sp>
        <p:nvSpPr>
          <p:cNvPr id="3" name="Content Placeholder 2"/>
          <p:cNvSpPr>
            <a:spLocks noGrp="1"/>
          </p:cNvSpPr>
          <p:nvPr>
            <p:ph idx="1"/>
          </p:nvPr>
        </p:nvSpPr>
        <p:spPr/>
        <p:txBody>
          <a:bodyPr/>
          <a:lstStyle/>
          <a:p>
            <a:r>
              <a:rPr lang="en-US" dirty="0"/>
              <a:t>Palpable purpura (in absence of coagulopathy or thrombocytopenia) and </a:t>
            </a:r>
            <a:r>
              <a:rPr lang="en-US" dirty="0" smtClean="0"/>
              <a:t>1 or </a:t>
            </a:r>
            <a:r>
              <a:rPr lang="en-US" dirty="0"/>
              <a:t>more of the following criteria must be present</a:t>
            </a:r>
            <a:r>
              <a:rPr lang="en-US" dirty="0" smtClean="0"/>
              <a:t>:</a:t>
            </a:r>
          </a:p>
          <a:p>
            <a:pPr marL="0" indent="0">
              <a:buNone/>
            </a:pPr>
            <a:endParaRPr lang="en-US" dirty="0"/>
          </a:p>
        </p:txBody>
      </p:sp>
      <p:pic>
        <p:nvPicPr>
          <p:cNvPr id="4" name="Picture 3"/>
          <p:cNvPicPr>
            <a:picLocks noChangeAspect="1"/>
          </p:cNvPicPr>
          <p:nvPr/>
        </p:nvPicPr>
        <p:blipFill>
          <a:blip r:embed="rId2"/>
          <a:stretch>
            <a:fillRect/>
          </a:stretch>
        </p:blipFill>
        <p:spPr>
          <a:xfrm>
            <a:off x="980950" y="2948852"/>
            <a:ext cx="8271908" cy="2216352"/>
          </a:xfrm>
          <a:prstGeom prst="rect">
            <a:avLst/>
          </a:prstGeom>
        </p:spPr>
      </p:pic>
    </p:spTree>
    <p:extLst>
      <p:ext uri="{BB962C8B-B14F-4D97-AF65-F5344CB8AC3E}">
        <p14:creationId xmlns:p14="http://schemas.microsoft.com/office/powerpoint/2010/main" val="1304057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352063"/>
            <a:ext cx="10515600" cy="771344"/>
          </a:xfrm>
        </p:spPr>
        <p:txBody>
          <a:bodyPr/>
          <a:lstStyle/>
          <a:p>
            <a:r>
              <a:rPr lang="en-US" b="1" dirty="0"/>
              <a:t>Laboratory Findings</a:t>
            </a:r>
            <a:endParaRPr lang="en-US" dirty="0"/>
          </a:p>
        </p:txBody>
      </p:sp>
      <p:sp>
        <p:nvSpPr>
          <p:cNvPr id="3" name="Content Placeholder 2"/>
          <p:cNvSpPr>
            <a:spLocks noGrp="1"/>
          </p:cNvSpPr>
          <p:nvPr>
            <p:ph idx="1"/>
          </p:nvPr>
        </p:nvSpPr>
        <p:spPr>
          <a:xfrm>
            <a:off x="535577" y="1512116"/>
            <a:ext cx="11025052" cy="5097689"/>
          </a:xfrm>
        </p:spPr>
        <p:txBody>
          <a:bodyPr>
            <a:normAutofit fontScale="92500" lnSpcReduction="10000"/>
          </a:bodyPr>
          <a:lstStyle/>
          <a:p>
            <a:pPr marL="0" indent="0" algn="just">
              <a:buNone/>
            </a:pPr>
            <a:r>
              <a:rPr lang="en-US" dirty="0"/>
              <a:t>No laboratory finding is diagnostic of </a:t>
            </a:r>
            <a:r>
              <a:rPr lang="en-US" dirty="0" smtClean="0"/>
              <a:t>HSP.</a:t>
            </a:r>
          </a:p>
          <a:p>
            <a:pPr marL="0" indent="0" algn="just">
              <a:buNone/>
            </a:pPr>
            <a:endParaRPr lang="en-US" dirty="0" smtClean="0"/>
          </a:p>
          <a:p>
            <a:pPr marL="0" indent="0" algn="just">
              <a:buNone/>
            </a:pPr>
            <a:r>
              <a:rPr lang="en-US" dirty="0" smtClean="0"/>
              <a:t>Common </a:t>
            </a:r>
            <a:r>
              <a:rPr lang="en-US" dirty="0"/>
              <a:t>nonspecific </a:t>
            </a:r>
            <a:r>
              <a:rPr lang="en-US" dirty="0" smtClean="0"/>
              <a:t>findings Include :</a:t>
            </a:r>
          </a:p>
          <a:p>
            <a:pPr marL="0" indent="0" algn="just">
              <a:buNone/>
            </a:pPr>
            <a:r>
              <a:rPr lang="en-US" dirty="0" smtClean="0"/>
              <a:t>    </a:t>
            </a:r>
            <a:r>
              <a:rPr lang="en-US" dirty="0"/>
              <a:t>leukocytosis, thrombocytosis, mild anemia, and elevations </a:t>
            </a:r>
            <a:r>
              <a:rPr lang="en-US" dirty="0" smtClean="0"/>
              <a:t>of</a:t>
            </a:r>
          </a:p>
          <a:p>
            <a:pPr marL="0" indent="0" algn="just">
              <a:buNone/>
            </a:pPr>
            <a:r>
              <a:rPr lang="en-US" dirty="0"/>
              <a:t> </a:t>
            </a:r>
            <a:r>
              <a:rPr lang="en-US" dirty="0" smtClean="0"/>
              <a:t>   erythrocyte sedimentation </a:t>
            </a:r>
            <a:r>
              <a:rPr lang="en-US" dirty="0"/>
              <a:t>rate (ESR) and C-reactive protein (CRP). </a:t>
            </a:r>
            <a:endParaRPr lang="en-US" dirty="0" smtClean="0"/>
          </a:p>
          <a:p>
            <a:pPr marL="0" indent="0" algn="just">
              <a:buNone/>
            </a:pPr>
            <a:endParaRPr lang="en-US" dirty="0" smtClean="0"/>
          </a:p>
          <a:p>
            <a:pPr marL="0" indent="0" algn="just">
              <a:buNone/>
            </a:pPr>
            <a:r>
              <a:rPr lang="en-US" i="1" dirty="0" smtClean="0"/>
              <a:t>The </a:t>
            </a:r>
            <a:r>
              <a:rPr lang="en-US" i="1" dirty="0"/>
              <a:t>platelet count </a:t>
            </a:r>
            <a:r>
              <a:rPr lang="en-US" i="1" dirty="0" smtClean="0"/>
              <a:t>is normal </a:t>
            </a:r>
            <a:r>
              <a:rPr lang="en-US" i="1" dirty="0"/>
              <a:t>in HSP </a:t>
            </a:r>
            <a:r>
              <a:rPr lang="en-US" dirty="0"/>
              <a:t>. </a:t>
            </a:r>
            <a:endParaRPr lang="en-US" dirty="0" smtClean="0"/>
          </a:p>
          <a:p>
            <a:pPr marL="0" indent="0" algn="just">
              <a:buNone/>
            </a:pPr>
            <a:endParaRPr lang="en-US" dirty="0" smtClean="0"/>
          </a:p>
          <a:p>
            <a:pPr marL="0" indent="0" algn="just">
              <a:buNone/>
            </a:pPr>
            <a:r>
              <a:rPr lang="en-US" dirty="0" smtClean="0"/>
              <a:t>Occult </a:t>
            </a:r>
            <a:r>
              <a:rPr lang="en-US" dirty="0"/>
              <a:t>blood is frequently found in stool specimens. </a:t>
            </a:r>
            <a:endParaRPr lang="en-US" dirty="0" smtClean="0"/>
          </a:p>
          <a:p>
            <a:pPr marL="0" indent="0" algn="just">
              <a:buNone/>
            </a:pPr>
            <a:endParaRPr lang="en-US" dirty="0" smtClean="0"/>
          </a:p>
          <a:p>
            <a:pPr marL="0" indent="0" algn="just">
              <a:buNone/>
            </a:pPr>
            <a:r>
              <a:rPr lang="en-US" dirty="0" smtClean="0"/>
              <a:t>Serum</a:t>
            </a:r>
            <a:r>
              <a:rPr lang="en-US" dirty="0"/>
              <a:t> </a:t>
            </a:r>
            <a:r>
              <a:rPr lang="en-US" dirty="0" smtClean="0"/>
              <a:t>albumin </a:t>
            </a:r>
            <a:r>
              <a:rPr lang="en-US" dirty="0"/>
              <a:t>levels may be low because of renal or intestinal protein loss.</a:t>
            </a:r>
          </a:p>
        </p:txBody>
      </p:sp>
      <p:sp>
        <p:nvSpPr>
          <p:cNvPr id="4" name="Rounded Rectangle 3"/>
          <p:cNvSpPr/>
          <p:nvPr/>
        </p:nvSpPr>
        <p:spPr>
          <a:xfrm>
            <a:off x="5462016" y="3803904"/>
            <a:ext cx="2194560" cy="12557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So if a patient presents w 15000 platelets then its not HSP!</a:t>
            </a:r>
            <a:endParaRPr lang="en-US" dirty="0"/>
          </a:p>
        </p:txBody>
      </p:sp>
    </p:spTree>
    <p:extLst>
      <p:ext uri="{BB962C8B-B14F-4D97-AF65-F5344CB8AC3E}">
        <p14:creationId xmlns:p14="http://schemas.microsoft.com/office/powerpoint/2010/main" val="3663140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1001</Words>
  <Application>Microsoft Office PowerPoint</Application>
  <PresentationFormat>Custom</PresentationFormat>
  <Paragraphs>116</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Slide</vt:lpstr>
      <vt:lpstr>Henoch–Schönlein purpura, HSP IgA vasculitis</vt:lpstr>
      <vt:lpstr>PowerPoint Presentation</vt:lpstr>
      <vt:lpstr>PowerPoint Presentation</vt:lpstr>
      <vt:lpstr>Clinical Manifestations</vt:lpstr>
      <vt:lpstr>PowerPoint Presentation</vt:lpstr>
      <vt:lpstr>PowerPoint Presentation</vt:lpstr>
      <vt:lpstr>Diagnosis</vt:lpstr>
      <vt:lpstr>Classification Criteria for Henoch-Schönlein Purpura</vt:lpstr>
      <vt:lpstr>Laboratory Findings</vt:lpstr>
      <vt:lpstr>Work Up</vt:lpstr>
      <vt:lpstr>Treatment</vt:lpstr>
      <vt:lpstr>Management/General Guidance</vt:lpstr>
      <vt:lpstr>PowerPoint Presentation</vt:lpstr>
      <vt:lpstr>Treatment Controversy</vt:lpstr>
      <vt:lpstr>Complications</vt:lpstr>
      <vt:lpstr>Prognosis</vt:lpstr>
      <vt:lpstr>Mini OSCE Questions</vt:lpstr>
      <vt:lpstr>PowerPoint Presentation</vt:lpstr>
      <vt:lpstr>PowerPoint Presentation</vt:lpstr>
      <vt:lpstr>Mention two needed investigation   1- To diagnose:   Urine analysis  &amp; Renal biopsy   2- DDx:   CBC (low platelets/ITP)  &amp;  PT/PTT (Protein S or C deficiency)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Henoch–Schönlein purpura, HSP IgA vasculitis</dc:title>
  <dc:creator>pc</dc:creator>
  <cp:lastModifiedBy>leena mahmoud</cp:lastModifiedBy>
  <cp:revision>25</cp:revision>
  <dcterms:created xsi:type="dcterms:W3CDTF">2021-09-22T04:25:14Z</dcterms:created>
  <dcterms:modified xsi:type="dcterms:W3CDTF">2022-10-03T15:01:06Z</dcterms:modified>
</cp:coreProperties>
</file>