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72" r:id="rId4"/>
    <p:sldId id="390" r:id="rId5"/>
    <p:sldId id="273" r:id="rId6"/>
    <p:sldId id="274" r:id="rId7"/>
    <p:sldId id="264" r:id="rId8"/>
    <p:sldId id="280" r:id="rId9"/>
    <p:sldId id="271" r:id="rId10"/>
    <p:sldId id="278" r:id="rId11"/>
    <p:sldId id="302" r:id="rId12"/>
    <p:sldId id="258" r:id="rId13"/>
    <p:sldId id="362" r:id="rId14"/>
    <p:sldId id="289" r:id="rId15"/>
    <p:sldId id="290" r:id="rId16"/>
    <p:sldId id="297" r:id="rId17"/>
    <p:sldId id="296" r:id="rId18"/>
    <p:sldId id="295" r:id="rId19"/>
    <p:sldId id="298" r:id="rId20"/>
    <p:sldId id="305" r:id="rId21"/>
    <p:sldId id="306" r:id="rId22"/>
    <p:sldId id="308" r:id="rId23"/>
    <p:sldId id="309" r:id="rId24"/>
    <p:sldId id="335" r:id="rId25"/>
    <p:sldId id="334" r:id="rId26"/>
    <p:sldId id="369" r:id="rId27"/>
    <p:sldId id="310" r:id="rId28"/>
    <p:sldId id="336" r:id="rId29"/>
    <p:sldId id="257" r:id="rId30"/>
    <p:sldId id="261" r:id="rId31"/>
    <p:sldId id="260" r:id="rId32"/>
    <p:sldId id="262" r:id="rId33"/>
    <p:sldId id="265" r:id="rId34"/>
    <p:sldId id="266" r:id="rId35"/>
    <p:sldId id="267" r:id="rId36"/>
    <p:sldId id="269" r:id="rId37"/>
    <p:sldId id="391" r:id="rId38"/>
    <p:sldId id="268" r:id="rId39"/>
    <p:sldId id="281" r:id="rId40"/>
    <p:sldId id="311" r:id="rId41"/>
    <p:sldId id="312" r:id="rId42"/>
    <p:sldId id="313" r:id="rId43"/>
    <p:sldId id="314" r:id="rId44"/>
    <p:sldId id="315" r:id="rId45"/>
    <p:sldId id="316" r:id="rId46"/>
    <p:sldId id="317" r:id="rId47"/>
    <p:sldId id="318" r:id="rId48"/>
    <p:sldId id="319" r:id="rId49"/>
    <p:sldId id="320" r:id="rId50"/>
    <p:sldId id="321" r:id="rId51"/>
    <p:sldId id="282" r:id="rId52"/>
    <p:sldId id="283" r:id="rId53"/>
    <p:sldId id="285" r:id="rId54"/>
    <p:sldId id="286" r:id="rId55"/>
    <p:sldId id="284" r:id="rId56"/>
    <p:sldId id="371" r:id="rId57"/>
    <p:sldId id="379" r:id="rId58"/>
    <p:sldId id="380" r:id="rId59"/>
    <p:sldId id="386" r:id="rId60"/>
    <p:sldId id="387" r:id="rId61"/>
    <p:sldId id="373" r:id="rId62"/>
    <p:sldId id="374" r:id="rId63"/>
    <p:sldId id="381" r:id="rId64"/>
    <p:sldId id="388" r:id="rId65"/>
    <p:sldId id="376" r:id="rId66"/>
    <p:sldId id="382" r:id="rId67"/>
    <p:sldId id="383" r:id="rId68"/>
    <p:sldId id="385" r:id="rId69"/>
    <p:sldId id="287" r:id="rId70"/>
    <p:sldId id="322" r:id="rId71"/>
    <p:sldId id="324" r:id="rId72"/>
    <p:sldId id="325" r:id="rId73"/>
    <p:sldId id="326" r:id="rId74"/>
    <p:sldId id="327" r:id="rId75"/>
    <p:sldId id="328" r:id="rId76"/>
    <p:sldId id="329" r:id="rId77"/>
    <p:sldId id="330" r:id="rId78"/>
    <p:sldId id="331" r:id="rId79"/>
    <p:sldId id="332" r:id="rId80"/>
    <p:sldId id="333"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176" autoAdjust="0"/>
    <p:restoredTop sz="94660"/>
  </p:normalViewPr>
  <p:slideViewPr>
    <p:cSldViewPr snapToGrid="0">
      <p:cViewPr varScale="1">
        <p:scale>
          <a:sx n="70" d="100"/>
          <a:sy n="70" d="100"/>
        </p:scale>
        <p:origin x="78" y="42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15-Aug-23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15-Aug-23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15-Aug-23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15-Aug-23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15-Aug-23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15-Aug-23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15-Aug-23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15-Aug-23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15-Aug-23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15-Aug-23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15-Aug-23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15-Aug-23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AF9B66A-72EA-AD06-329E-84EDF78C936A}"/>
              </a:ext>
            </a:extLst>
          </p:cNvPr>
          <p:cNvSpPr>
            <a:spLocks noGrp="1"/>
          </p:cNvSpPr>
          <p:nvPr>
            <p:ph type="ctrTitle"/>
          </p:nvPr>
        </p:nvSpPr>
        <p:spPr>
          <a:xfrm>
            <a:off x="1915127" y="416854"/>
            <a:ext cx="8361229" cy="2098226"/>
          </a:xfrm>
        </p:spPr>
        <p:txBody>
          <a:bodyPr/>
          <a:lstStyle/>
          <a:p>
            <a:r>
              <a:rPr lang="en-US" b="1" dirty="0"/>
              <a:t>rickets</a:t>
            </a:r>
          </a:p>
        </p:txBody>
      </p:sp>
      <p:sp>
        <p:nvSpPr>
          <p:cNvPr id="3" name="عنوان فرعي 2">
            <a:extLst>
              <a:ext uri="{FF2B5EF4-FFF2-40B4-BE49-F238E27FC236}">
                <a16:creationId xmlns:a16="http://schemas.microsoft.com/office/drawing/2014/main" xmlns="" id="{5880D732-7C2F-3FBE-51C3-BEBDEB448FF9}"/>
              </a:ext>
            </a:extLst>
          </p:cNvPr>
          <p:cNvSpPr>
            <a:spLocks noGrp="1"/>
          </p:cNvSpPr>
          <p:nvPr>
            <p:ph type="subTitle" idx="1"/>
          </p:nvPr>
        </p:nvSpPr>
        <p:spPr>
          <a:xfrm>
            <a:off x="1682056" y="3756988"/>
            <a:ext cx="5196416" cy="2000548"/>
          </a:xfrm>
        </p:spPr>
        <p:txBody>
          <a:bodyPr>
            <a:noAutofit/>
          </a:bodyPr>
          <a:lstStyle/>
          <a:p>
            <a:pPr algn="l"/>
            <a:r>
              <a:rPr lang="en-US" sz="2800" b="1" u="sng" dirty="0" smtClean="0"/>
              <a:t>Presented by:</a:t>
            </a:r>
          </a:p>
          <a:p>
            <a:pPr algn="l"/>
            <a:r>
              <a:rPr lang="en-US" sz="2800" b="1" dirty="0" smtClean="0"/>
              <a:t>Mohammad </a:t>
            </a:r>
            <a:r>
              <a:rPr lang="en-US" sz="2800" b="1" dirty="0"/>
              <a:t>Ibrahim </a:t>
            </a:r>
            <a:r>
              <a:rPr lang="en-US" sz="2800" b="1" dirty="0" err="1"/>
              <a:t>Rbabaa</a:t>
            </a:r>
            <a:endParaRPr lang="en-US" sz="2800" b="1" dirty="0"/>
          </a:p>
          <a:p>
            <a:pPr algn="l"/>
            <a:r>
              <a:rPr lang="en-US" sz="2800" b="1" dirty="0" err="1"/>
              <a:t>Amro</a:t>
            </a:r>
            <a:r>
              <a:rPr lang="en-US" sz="2800" b="1" dirty="0"/>
              <a:t> Zaid </a:t>
            </a:r>
            <a:r>
              <a:rPr lang="en-US" sz="2800" b="1" dirty="0" err="1"/>
              <a:t>Suhimat</a:t>
            </a:r>
            <a:endParaRPr lang="en-US" sz="2800" b="1" dirty="0"/>
          </a:p>
          <a:p>
            <a:pPr algn="l"/>
            <a:r>
              <a:rPr lang="en-US" sz="2800" b="1" dirty="0"/>
              <a:t>Ahmad Maher </a:t>
            </a:r>
            <a:r>
              <a:rPr lang="en-US" sz="2800" b="1" dirty="0" err="1" smtClean="0"/>
              <a:t>Harazneh</a:t>
            </a:r>
            <a:endParaRPr lang="en-US" sz="2800" b="1" dirty="0"/>
          </a:p>
        </p:txBody>
      </p:sp>
      <p:sp>
        <p:nvSpPr>
          <p:cNvPr id="5" name="مربع نص 4">
            <a:extLst>
              <a:ext uri="{FF2B5EF4-FFF2-40B4-BE49-F238E27FC236}">
                <a16:creationId xmlns:a16="http://schemas.microsoft.com/office/drawing/2014/main" xmlns="" id="{700C50D4-C655-A54A-6BBF-0E23EEF761A9}"/>
              </a:ext>
            </a:extLst>
          </p:cNvPr>
          <p:cNvSpPr txBox="1"/>
          <p:nvPr/>
        </p:nvSpPr>
        <p:spPr>
          <a:xfrm>
            <a:off x="6523630" y="3941654"/>
            <a:ext cx="6093994" cy="1815882"/>
          </a:xfrm>
          <a:prstGeom prst="rect">
            <a:avLst/>
          </a:prstGeom>
          <a:noFill/>
        </p:spPr>
        <p:txBody>
          <a:bodyPr wrap="square">
            <a:spAutoFit/>
          </a:bodyPr>
          <a:lstStyle/>
          <a:p>
            <a:r>
              <a:rPr lang="en-US" sz="2800" b="1" dirty="0" smtClean="0"/>
              <a:t>Timaa </a:t>
            </a:r>
            <a:r>
              <a:rPr lang="en-US" sz="2800" b="1" dirty="0" err="1" smtClean="0"/>
              <a:t>Bani</a:t>
            </a:r>
            <a:r>
              <a:rPr lang="en-US" sz="2800" b="1" dirty="0" smtClean="0"/>
              <a:t> </a:t>
            </a:r>
            <a:r>
              <a:rPr lang="en-US" sz="2800" b="1" dirty="0" err="1" smtClean="0"/>
              <a:t>naser</a:t>
            </a:r>
            <a:endParaRPr lang="en-US" sz="2800" b="1" dirty="0" smtClean="0"/>
          </a:p>
          <a:p>
            <a:r>
              <a:rPr lang="en-US" sz="2800" b="1" dirty="0" smtClean="0"/>
              <a:t>Nadia </a:t>
            </a:r>
            <a:r>
              <a:rPr lang="en-US" sz="2800" b="1" dirty="0" err="1" smtClean="0"/>
              <a:t>Rawashdeh</a:t>
            </a:r>
            <a:endParaRPr lang="en-US" sz="2800" b="1" dirty="0" smtClean="0"/>
          </a:p>
          <a:p>
            <a:r>
              <a:rPr lang="en-US" sz="2800" b="1" dirty="0" err="1" smtClean="0"/>
              <a:t>Wasan</a:t>
            </a:r>
            <a:r>
              <a:rPr lang="en-US" sz="2800" b="1" dirty="0" smtClean="0"/>
              <a:t> </a:t>
            </a:r>
            <a:r>
              <a:rPr lang="en-US" sz="2800" b="1" dirty="0" err="1" smtClean="0"/>
              <a:t>Habashneh</a:t>
            </a:r>
            <a:endParaRPr lang="en-US" sz="2800" b="1" dirty="0" smtClean="0"/>
          </a:p>
          <a:p>
            <a:r>
              <a:rPr lang="en-US" sz="2800" b="1" dirty="0" smtClean="0"/>
              <a:t>Nancy </a:t>
            </a:r>
            <a:r>
              <a:rPr lang="en-US" sz="2800" b="1" dirty="0" err="1" smtClean="0"/>
              <a:t>AlQurashi</a:t>
            </a:r>
            <a:endParaRPr lang="en-US" sz="2800" b="1" dirty="0"/>
          </a:p>
        </p:txBody>
      </p:sp>
      <p:sp>
        <p:nvSpPr>
          <p:cNvPr id="4" name="مستطيل 3"/>
          <p:cNvSpPr/>
          <p:nvPr/>
        </p:nvSpPr>
        <p:spPr>
          <a:xfrm>
            <a:off x="4041920" y="2782091"/>
            <a:ext cx="4107642" cy="523220"/>
          </a:xfrm>
          <a:prstGeom prst="rect">
            <a:avLst/>
          </a:prstGeom>
        </p:spPr>
        <p:txBody>
          <a:bodyPr wrap="square">
            <a:spAutoFit/>
          </a:bodyPr>
          <a:lstStyle/>
          <a:p>
            <a:r>
              <a:rPr lang="en-US" sz="2800" b="1" u="sng" dirty="0" smtClean="0"/>
              <a:t>Supervised by</a:t>
            </a:r>
            <a:r>
              <a:rPr lang="en-US" sz="2800" b="1" dirty="0" smtClean="0"/>
              <a:t> </a:t>
            </a:r>
            <a:r>
              <a:rPr lang="en-US" sz="2800" b="1" dirty="0" err="1" smtClean="0"/>
              <a:t>Dr</a:t>
            </a:r>
            <a:r>
              <a:rPr lang="en-US" sz="2800" b="1" dirty="0" smtClean="0"/>
              <a:t> </a:t>
            </a:r>
            <a:r>
              <a:rPr lang="en-US" sz="2800" b="1" dirty="0" err="1" smtClean="0"/>
              <a:t>Reham</a:t>
            </a:r>
            <a:endParaRPr lang="en-US" sz="2800" b="1" dirty="0" smtClean="0"/>
          </a:p>
        </p:txBody>
      </p:sp>
    </p:spTree>
    <p:extLst>
      <p:ext uri="{BB962C8B-B14F-4D97-AF65-F5344CB8AC3E}">
        <p14:creationId xmlns:p14="http://schemas.microsoft.com/office/powerpoint/2010/main" val="3556906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52458B9B-19B3-D20F-436A-B2B45453FE4F}"/>
              </a:ext>
            </a:extLst>
          </p:cNvPr>
          <p:cNvSpPr>
            <a:spLocks noGrp="1"/>
          </p:cNvSpPr>
          <p:nvPr>
            <p:ph type="title"/>
          </p:nvPr>
        </p:nvSpPr>
        <p:spPr>
          <a:xfrm>
            <a:off x="1371600" y="247650"/>
            <a:ext cx="9601200" cy="1485900"/>
          </a:xfrm>
        </p:spPr>
        <p:txBody>
          <a:bodyPr/>
          <a:lstStyle/>
          <a:p>
            <a:pPr algn="ctr"/>
            <a:r>
              <a:rPr lang="en-US" b="1" dirty="0"/>
              <a:t>Types of Rickets</a:t>
            </a:r>
          </a:p>
        </p:txBody>
      </p:sp>
      <p:sp>
        <p:nvSpPr>
          <p:cNvPr id="3" name="عنصر نائب للمحتوى 2">
            <a:extLst>
              <a:ext uri="{FF2B5EF4-FFF2-40B4-BE49-F238E27FC236}">
                <a16:creationId xmlns:a16="http://schemas.microsoft.com/office/drawing/2014/main" xmlns="" id="{C8D4A17D-2681-838A-6A66-2E34B9C86448}"/>
              </a:ext>
            </a:extLst>
          </p:cNvPr>
          <p:cNvSpPr>
            <a:spLocks noGrp="1"/>
          </p:cNvSpPr>
          <p:nvPr>
            <p:ph idx="1"/>
          </p:nvPr>
        </p:nvSpPr>
        <p:spPr>
          <a:xfrm>
            <a:off x="1371600" y="1200150"/>
            <a:ext cx="9601200" cy="5067299"/>
          </a:xfrm>
        </p:spPr>
        <p:txBody>
          <a:bodyPr>
            <a:noAutofit/>
          </a:bodyPr>
          <a:lstStyle/>
          <a:p>
            <a:r>
              <a:rPr lang="en-US" sz="2400" dirty="0"/>
              <a:t>TYPES OF RICKETS Mineralization defects are classified according to the predominant mineral deficiency:</a:t>
            </a:r>
          </a:p>
          <a:p>
            <a:r>
              <a:rPr lang="en-US" sz="2400" b="1" dirty="0"/>
              <a:t>Calcipenic rickets </a:t>
            </a:r>
            <a:r>
              <a:rPr lang="en-US" sz="2400" dirty="0"/>
              <a:t>is caused by calcium deficiency, which usually is due to insufficient intake of vitamin D or failure to metabolize dietary vitamin D into its active form. In some cases, it is caused by insufficient intake or absorption of calcium in the setting of normal vitamin D levels. Calcipenic rickets may be associated with low serum calcium levels but also occurs in the setting of </a:t>
            </a:r>
            <a:r>
              <a:rPr lang="en-US" sz="2400" dirty="0" err="1"/>
              <a:t>normocalcemia</a:t>
            </a:r>
            <a:r>
              <a:rPr lang="en-US" sz="2400" dirty="0"/>
              <a:t>.</a:t>
            </a:r>
          </a:p>
          <a:p>
            <a:r>
              <a:rPr lang="en-US" sz="2400" b="1" dirty="0"/>
              <a:t>Phosphopenic rickets </a:t>
            </a:r>
            <a:r>
              <a:rPr lang="en-US" sz="2400" dirty="0"/>
              <a:t>is characterized by low serum levels of phosphorus, usually caused by renal phosphate wasting and, less commonly, by nutritional phosphorus deficiency.</a:t>
            </a:r>
            <a:endParaRPr lang="en-US" sz="2800" b="1" dirty="0"/>
          </a:p>
        </p:txBody>
      </p:sp>
    </p:spTree>
    <p:extLst>
      <p:ext uri="{BB962C8B-B14F-4D97-AF65-F5344CB8AC3E}">
        <p14:creationId xmlns:p14="http://schemas.microsoft.com/office/powerpoint/2010/main" val="2226576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1BCD4D45-E151-00FC-6EB6-9BF70D1A5959}"/>
              </a:ext>
            </a:extLst>
          </p:cNvPr>
          <p:cNvSpPr>
            <a:spLocks noGrp="1"/>
          </p:cNvSpPr>
          <p:nvPr>
            <p:ph type="title"/>
          </p:nvPr>
        </p:nvSpPr>
        <p:spPr/>
        <p:txBody>
          <a:bodyPr/>
          <a:lstStyle/>
          <a:p>
            <a:pPr algn="ctr"/>
            <a:r>
              <a:rPr lang="en-US" b="1" dirty="0"/>
              <a:t>Clinical manifestation - Skeletal</a:t>
            </a:r>
          </a:p>
        </p:txBody>
      </p:sp>
      <p:sp>
        <p:nvSpPr>
          <p:cNvPr id="3" name="عنصر نائب للمحتوى 2">
            <a:extLst>
              <a:ext uri="{FF2B5EF4-FFF2-40B4-BE49-F238E27FC236}">
                <a16:creationId xmlns:a16="http://schemas.microsoft.com/office/drawing/2014/main" xmlns="" id="{422B3806-C71B-F0DD-EE20-CC2CFBDFBF2C}"/>
              </a:ext>
            </a:extLst>
          </p:cNvPr>
          <p:cNvSpPr>
            <a:spLocks noGrp="1"/>
          </p:cNvSpPr>
          <p:nvPr>
            <p:ph idx="1"/>
          </p:nvPr>
        </p:nvSpPr>
        <p:spPr>
          <a:xfrm>
            <a:off x="1371600" y="1638300"/>
            <a:ext cx="10287000" cy="5013960"/>
          </a:xfrm>
        </p:spPr>
        <p:txBody>
          <a:bodyPr>
            <a:noAutofit/>
          </a:bodyPr>
          <a:lstStyle/>
          <a:p>
            <a:pPr>
              <a:buFont typeface="Wingdings" panose="05000000000000000000" pitchFamily="2" charset="2"/>
              <a:buChar char="q"/>
            </a:pPr>
            <a:r>
              <a:rPr lang="en-US" sz="2800" dirty="0">
                <a:latin typeface="+mj-lt"/>
              </a:rPr>
              <a:t>Head</a:t>
            </a:r>
          </a:p>
          <a:p>
            <a:r>
              <a:rPr lang="en-US" sz="2800" dirty="0">
                <a:latin typeface="+mj-lt"/>
              </a:rPr>
              <a:t>Delayed closure of the fontanelles</a:t>
            </a:r>
          </a:p>
          <a:p>
            <a:r>
              <a:rPr lang="en-US" sz="2800" dirty="0">
                <a:latin typeface="+mj-lt"/>
              </a:rPr>
              <a:t>Parietal and frontal bossing - square vault (caput quadratum)</a:t>
            </a:r>
          </a:p>
          <a:p>
            <a:r>
              <a:rPr lang="en-US" sz="2800" dirty="0">
                <a:latin typeface="+mj-lt"/>
              </a:rPr>
              <a:t>Craniotabes (soft skull bones) - </a:t>
            </a:r>
            <a:r>
              <a:rPr lang="en-US" sz="2800" b="0" i="0" dirty="0">
                <a:solidFill>
                  <a:srgbClr val="111111"/>
                </a:solidFill>
                <a:effectLst/>
                <a:latin typeface="+mj-lt"/>
              </a:rPr>
              <a:t>The skull bone can be indented with gentle pressure like a table tennis ball.</a:t>
            </a:r>
          </a:p>
          <a:p>
            <a:r>
              <a:rPr lang="en-US" sz="2800" dirty="0"/>
              <a:t>Head Circumference…….Enlargement.</a:t>
            </a:r>
          </a:p>
          <a:p>
            <a:r>
              <a:rPr lang="en-US" sz="2800" dirty="0"/>
              <a:t>-Delayed Dentition.</a:t>
            </a:r>
          </a:p>
          <a:p>
            <a:endParaRPr lang="en-US" sz="2800" dirty="0">
              <a:latin typeface="+mj-lt"/>
            </a:endParaRPr>
          </a:p>
        </p:txBody>
      </p:sp>
    </p:spTree>
    <p:extLst>
      <p:ext uri="{BB962C8B-B14F-4D97-AF65-F5344CB8AC3E}">
        <p14:creationId xmlns:p14="http://schemas.microsoft.com/office/powerpoint/2010/main" val="3107842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7C410DB-08BD-4E35-BF90-243F1486695B}"/>
              </a:ext>
            </a:extLst>
          </p:cNvPr>
          <p:cNvSpPr>
            <a:spLocks noGrp="1"/>
          </p:cNvSpPr>
          <p:nvPr>
            <p:ph idx="1"/>
          </p:nvPr>
        </p:nvSpPr>
        <p:spPr>
          <a:xfrm>
            <a:off x="738326" y="1109243"/>
            <a:ext cx="8272508" cy="5591577"/>
          </a:xfrm>
        </p:spPr>
        <p:txBody>
          <a:bodyPr>
            <a:normAutofit/>
          </a:bodyPr>
          <a:lstStyle/>
          <a:p>
            <a:pPr>
              <a:buFont typeface="Wingdings" panose="05000000000000000000" pitchFamily="2" charset="2"/>
              <a:buChar char="q"/>
            </a:pPr>
            <a:r>
              <a:rPr lang="en-US" dirty="0"/>
              <a:t>Extremities</a:t>
            </a:r>
          </a:p>
          <a:p>
            <a:pPr marL="0" indent="0">
              <a:buNone/>
            </a:pPr>
            <a:r>
              <a:rPr lang="en-US" dirty="0"/>
              <a:t>The site and type of deformity of the extremities depend upon the </a:t>
            </a:r>
            <a:r>
              <a:rPr lang="en-US" b="1" dirty="0"/>
              <a:t>age of the child</a:t>
            </a:r>
            <a:r>
              <a:rPr lang="en-US" dirty="0"/>
              <a:t> and </a:t>
            </a:r>
            <a:r>
              <a:rPr lang="en-US" b="1" dirty="0"/>
              <a:t>the weight-bearing patterns in the limbs</a:t>
            </a:r>
            <a:r>
              <a:rPr lang="en-US" dirty="0"/>
              <a:t>.</a:t>
            </a:r>
          </a:p>
          <a:p>
            <a:pPr>
              <a:buFont typeface="Wingdings" panose="05000000000000000000" pitchFamily="2" charset="2"/>
              <a:buChar char="Ø"/>
            </a:pPr>
            <a:r>
              <a:rPr lang="en-US" dirty="0"/>
              <a:t>Upper limb : deformities of the forearms are more common in infants.</a:t>
            </a:r>
          </a:p>
          <a:p>
            <a:r>
              <a:rPr lang="en-US" dirty="0"/>
              <a:t>-convex deformity of radius &amp; ulna(in crawling baby).</a:t>
            </a:r>
          </a:p>
          <a:p>
            <a:r>
              <a:rPr lang="en-US" dirty="0"/>
              <a:t>-Broad lower end of radius &amp; ulna (widening).</a:t>
            </a:r>
          </a:p>
          <a:p>
            <a:pPr>
              <a:buFont typeface="Wingdings" panose="05000000000000000000" pitchFamily="2" charset="2"/>
              <a:buChar char="Ø"/>
            </a:pPr>
            <a:r>
              <a:rPr lang="en-US" dirty="0"/>
              <a:t> Lower limbs : mainly in toddlers who have started to walk.</a:t>
            </a:r>
          </a:p>
          <a:p>
            <a:r>
              <a:rPr lang="en-US" dirty="0"/>
              <a:t>Deformity in walking infant </a:t>
            </a:r>
          </a:p>
          <a:p>
            <a:r>
              <a:rPr lang="en-US" dirty="0"/>
              <a:t>- genu Varum(Bow legs ) or knock knees (Genu </a:t>
            </a:r>
            <a:r>
              <a:rPr lang="en-US" dirty="0" err="1"/>
              <a:t>Valgum</a:t>
            </a:r>
            <a:r>
              <a:rPr lang="en-US" dirty="0"/>
              <a:t>).</a:t>
            </a:r>
          </a:p>
          <a:p>
            <a:r>
              <a:rPr lang="en-US" dirty="0"/>
              <a:t>-Broad lower end of tibia and fibula .</a:t>
            </a:r>
          </a:p>
          <a:p>
            <a:endParaRPr lang="en-US" dirty="0"/>
          </a:p>
        </p:txBody>
      </p:sp>
      <p:pic>
        <p:nvPicPr>
          <p:cNvPr id="4" name="Picture 3">
            <a:extLst>
              <a:ext uri="{FF2B5EF4-FFF2-40B4-BE49-F238E27FC236}">
                <a16:creationId xmlns:a16="http://schemas.microsoft.com/office/drawing/2014/main" xmlns="" id="{860AA177-1C71-4022-B4DC-ABAC52F078A8}"/>
              </a:ext>
            </a:extLst>
          </p:cNvPr>
          <p:cNvPicPr>
            <a:picLocks noChangeAspect="1"/>
          </p:cNvPicPr>
          <p:nvPr/>
        </p:nvPicPr>
        <p:blipFill>
          <a:blip r:embed="rId2"/>
          <a:stretch>
            <a:fillRect/>
          </a:stretch>
        </p:blipFill>
        <p:spPr>
          <a:xfrm>
            <a:off x="9010835" y="0"/>
            <a:ext cx="3181165" cy="3548440"/>
          </a:xfrm>
          <a:prstGeom prst="rect">
            <a:avLst/>
          </a:prstGeom>
        </p:spPr>
      </p:pic>
      <p:pic>
        <p:nvPicPr>
          <p:cNvPr id="5" name="Picture 4">
            <a:extLst>
              <a:ext uri="{FF2B5EF4-FFF2-40B4-BE49-F238E27FC236}">
                <a16:creationId xmlns:a16="http://schemas.microsoft.com/office/drawing/2014/main" xmlns="" id="{85A0BB4E-D311-4EEB-BB8F-082448B84735}"/>
              </a:ext>
            </a:extLst>
          </p:cNvPr>
          <p:cNvPicPr>
            <a:picLocks noChangeAspect="1"/>
          </p:cNvPicPr>
          <p:nvPr/>
        </p:nvPicPr>
        <p:blipFill>
          <a:blip r:embed="rId3"/>
          <a:stretch>
            <a:fillRect/>
          </a:stretch>
        </p:blipFill>
        <p:spPr>
          <a:xfrm>
            <a:off x="9854215" y="3548440"/>
            <a:ext cx="2337786" cy="3286528"/>
          </a:xfrm>
          <a:prstGeom prst="rect">
            <a:avLst/>
          </a:prstGeom>
        </p:spPr>
      </p:pic>
      <p:pic>
        <p:nvPicPr>
          <p:cNvPr id="6" name="Picture 5">
            <a:extLst>
              <a:ext uri="{FF2B5EF4-FFF2-40B4-BE49-F238E27FC236}">
                <a16:creationId xmlns:a16="http://schemas.microsoft.com/office/drawing/2014/main" xmlns="" id="{38FD1ADD-F16A-4945-A397-B9BDF7504969}"/>
              </a:ext>
            </a:extLst>
          </p:cNvPr>
          <p:cNvPicPr>
            <a:picLocks noChangeAspect="1"/>
          </p:cNvPicPr>
          <p:nvPr/>
        </p:nvPicPr>
        <p:blipFill>
          <a:blip r:embed="rId4"/>
          <a:stretch>
            <a:fillRect/>
          </a:stretch>
        </p:blipFill>
        <p:spPr>
          <a:xfrm>
            <a:off x="7448366" y="3295052"/>
            <a:ext cx="2405849" cy="3562948"/>
          </a:xfrm>
          <a:prstGeom prst="rect">
            <a:avLst/>
          </a:prstGeom>
        </p:spPr>
      </p:pic>
      <p:sp>
        <p:nvSpPr>
          <p:cNvPr id="7" name="عنوان 1">
            <a:extLst>
              <a:ext uri="{FF2B5EF4-FFF2-40B4-BE49-F238E27FC236}">
                <a16:creationId xmlns:a16="http://schemas.microsoft.com/office/drawing/2014/main" xmlns="" id="{A8FAA738-F7D9-4BB0-94DC-EB75CA62329D}"/>
              </a:ext>
            </a:extLst>
          </p:cNvPr>
          <p:cNvSpPr>
            <a:spLocks noGrp="1"/>
          </p:cNvSpPr>
          <p:nvPr>
            <p:ph type="title"/>
          </p:nvPr>
        </p:nvSpPr>
        <p:spPr>
          <a:xfrm>
            <a:off x="0" y="157180"/>
            <a:ext cx="9601200" cy="1485900"/>
          </a:xfrm>
        </p:spPr>
        <p:txBody>
          <a:bodyPr/>
          <a:lstStyle/>
          <a:p>
            <a:pPr algn="ctr"/>
            <a:r>
              <a:rPr lang="en-US" b="1" dirty="0"/>
              <a:t>Clinical manifestation - Skeletal</a:t>
            </a:r>
          </a:p>
        </p:txBody>
      </p:sp>
    </p:spTree>
    <p:extLst>
      <p:ext uri="{BB962C8B-B14F-4D97-AF65-F5344CB8AC3E}">
        <p14:creationId xmlns:p14="http://schemas.microsoft.com/office/powerpoint/2010/main" val="1693956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E883158-349F-4042-A5B5-FB7F7F52F905}"/>
              </a:ext>
            </a:extLst>
          </p:cNvPr>
          <p:cNvSpPr txBox="1"/>
          <p:nvPr/>
        </p:nvSpPr>
        <p:spPr>
          <a:xfrm>
            <a:off x="670769" y="1597979"/>
            <a:ext cx="8650785" cy="4154984"/>
          </a:xfrm>
          <a:prstGeom prst="rect">
            <a:avLst/>
          </a:prstGeom>
          <a:noFill/>
        </p:spPr>
        <p:txBody>
          <a:bodyPr wrap="square" rtlCol="0">
            <a:spAutoFit/>
          </a:bodyPr>
          <a:lstStyle/>
          <a:p>
            <a:pPr marL="285750" indent="-285750">
              <a:buFont typeface="Wingdings" panose="05000000000000000000" pitchFamily="2" charset="2"/>
              <a:buChar char="q"/>
            </a:pPr>
            <a:r>
              <a:rPr lang="en-US" sz="2400" dirty="0"/>
              <a:t> Thorax</a:t>
            </a:r>
          </a:p>
          <a:p>
            <a:pPr marL="285750" indent="-285750">
              <a:buFont typeface="Wingdings" panose="05000000000000000000" pitchFamily="2" charset="2"/>
              <a:buChar char="Ø"/>
            </a:pPr>
            <a:r>
              <a:rPr lang="en-US" sz="2400" dirty="0"/>
              <a:t>Harrison sulcus : Horizontal groove along the lower part of the chest(costal insertion of the diaphragm), caused by the</a:t>
            </a:r>
          </a:p>
          <a:p>
            <a:r>
              <a:rPr lang="en-US" sz="2400" dirty="0"/>
              <a:t>inward pull by diaphragmatic attachments of the softened lower ribs.</a:t>
            </a:r>
          </a:p>
          <a:p>
            <a:pPr marL="285750" indent="-285750">
              <a:buFont typeface="Wingdings" panose="05000000000000000000" pitchFamily="2" charset="2"/>
              <a:buChar char="Ø"/>
            </a:pPr>
            <a:r>
              <a:rPr lang="en-US" sz="2400" dirty="0"/>
              <a:t>Flaring of the lower ribs.</a:t>
            </a:r>
          </a:p>
          <a:p>
            <a:pPr marL="285750" indent="-285750">
              <a:buFont typeface="Wingdings" panose="05000000000000000000" pitchFamily="2" charset="2"/>
              <a:buChar char="Ø"/>
            </a:pPr>
            <a:r>
              <a:rPr lang="en-US" sz="2400" dirty="0"/>
              <a:t>Longitudinal sulcus: Longitudinal groove at the sides of the thorax behind rosary.</a:t>
            </a:r>
          </a:p>
          <a:p>
            <a:pPr marL="285750" indent="-285750">
              <a:buFont typeface="Wingdings" panose="05000000000000000000" pitchFamily="2" charset="2"/>
              <a:buChar char="Ø"/>
            </a:pPr>
            <a:r>
              <a:rPr lang="en-US" sz="2400" dirty="0"/>
              <a:t>chest deformities: Pigeon chest.</a:t>
            </a:r>
          </a:p>
          <a:p>
            <a:pPr marL="285750" indent="-285750">
              <a:buFont typeface="Wingdings" panose="05000000000000000000" pitchFamily="2" charset="2"/>
              <a:buChar char="Ø"/>
            </a:pPr>
            <a:r>
              <a:rPr lang="en-US" sz="2400" dirty="0"/>
              <a:t>Rosary beads : Enlargement of the costochondral junction visible as beading along the anterolateral aspects of the chest .</a:t>
            </a:r>
          </a:p>
        </p:txBody>
      </p:sp>
      <p:pic>
        <p:nvPicPr>
          <p:cNvPr id="3" name="Picture 2">
            <a:extLst>
              <a:ext uri="{FF2B5EF4-FFF2-40B4-BE49-F238E27FC236}">
                <a16:creationId xmlns:a16="http://schemas.microsoft.com/office/drawing/2014/main" xmlns="" id="{FC7EB1B1-EB92-4D44-890A-B3877C8698B7}"/>
              </a:ext>
            </a:extLst>
          </p:cNvPr>
          <p:cNvPicPr>
            <a:picLocks noChangeAspect="1"/>
          </p:cNvPicPr>
          <p:nvPr/>
        </p:nvPicPr>
        <p:blipFill>
          <a:blip r:embed="rId2"/>
          <a:stretch>
            <a:fillRect/>
          </a:stretch>
        </p:blipFill>
        <p:spPr>
          <a:xfrm>
            <a:off x="9255475" y="285658"/>
            <a:ext cx="2700762" cy="3286029"/>
          </a:xfrm>
          <a:prstGeom prst="rect">
            <a:avLst/>
          </a:prstGeom>
        </p:spPr>
      </p:pic>
      <p:pic>
        <p:nvPicPr>
          <p:cNvPr id="4" name="Picture 3">
            <a:extLst>
              <a:ext uri="{FF2B5EF4-FFF2-40B4-BE49-F238E27FC236}">
                <a16:creationId xmlns:a16="http://schemas.microsoft.com/office/drawing/2014/main" xmlns="" id="{0EC2773D-298C-4617-98B2-8B0F7CCED911}"/>
              </a:ext>
            </a:extLst>
          </p:cNvPr>
          <p:cNvPicPr>
            <a:picLocks noChangeAspect="1"/>
          </p:cNvPicPr>
          <p:nvPr/>
        </p:nvPicPr>
        <p:blipFill>
          <a:blip r:embed="rId3"/>
          <a:stretch>
            <a:fillRect/>
          </a:stretch>
        </p:blipFill>
        <p:spPr>
          <a:xfrm>
            <a:off x="8778076" y="3221718"/>
            <a:ext cx="3413924" cy="3215696"/>
          </a:xfrm>
          <a:prstGeom prst="rect">
            <a:avLst/>
          </a:prstGeom>
        </p:spPr>
      </p:pic>
      <p:sp>
        <p:nvSpPr>
          <p:cNvPr id="5" name="عنوان 1">
            <a:extLst>
              <a:ext uri="{FF2B5EF4-FFF2-40B4-BE49-F238E27FC236}">
                <a16:creationId xmlns:a16="http://schemas.microsoft.com/office/drawing/2014/main" xmlns="" id="{658B76ED-3AB0-47FB-BB49-1BC637A01865}"/>
              </a:ext>
            </a:extLst>
          </p:cNvPr>
          <p:cNvSpPr txBox="1">
            <a:spLocks/>
          </p:cNvSpPr>
          <p:nvPr/>
        </p:nvSpPr>
        <p:spPr>
          <a:xfrm>
            <a:off x="235763" y="420586"/>
            <a:ext cx="9601200" cy="1485900"/>
          </a:xfrm>
          <a:prstGeom prst="rect">
            <a:avLst/>
          </a:prstGeom>
        </p:spPr>
        <p:txBody>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b="1"/>
              <a:t>Clinical manifestation - Skeletal</a:t>
            </a:r>
            <a:endParaRPr lang="en-US" b="1" dirty="0"/>
          </a:p>
        </p:txBody>
      </p:sp>
    </p:spTree>
    <p:extLst>
      <p:ext uri="{BB962C8B-B14F-4D97-AF65-F5344CB8AC3E}">
        <p14:creationId xmlns:p14="http://schemas.microsoft.com/office/powerpoint/2010/main" val="4084753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624E16E8-84BF-4D4C-A746-2537B1C1597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52858" y="744469"/>
            <a:ext cx="10674117" cy="5349671"/>
            <a:chOff x="752858" y="744469"/>
            <a:chExt cx="10674117" cy="5349671"/>
          </a:xfrm>
        </p:grpSpPr>
        <p:sp>
          <p:nvSpPr>
            <p:cNvPr id="12" name="Freeform 6">
              <a:extLst>
                <a:ext uri="{FF2B5EF4-FFF2-40B4-BE49-F238E27FC236}">
                  <a16:creationId xmlns:a16="http://schemas.microsoft.com/office/drawing/2014/main" xmlns="" id="{F890A3A2-97E0-41D2-BD93-30D3DFA732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3" name="Freeform 6">
              <a:extLst>
                <a:ext uri="{FF2B5EF4-FFF2-40B4-BE49-F238E27FC236}">
                  <a16:creationId xmlns:a16="http://schemas.microsoft.com/office/drawing/2014/main" xmlns="" id="{718CB90A-6005-4951-84F5-70B5863EF7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useBgFill="1">
        <p:nvSpPr>
          <p:cNvPr id="15" name="Rectangle 14">
            <a:extLst>
              <a:ext uri="{FF2B5EF4-FFF2-40B4-BE49-F238E27FC236}">
                <a16:creationId xmlns:a16="http://schemas.microsoft.com/office/drawing/2014/main" xmlns="" id="{7BB74091-09FE-44AF-8325-7FE6E175F7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xmlns="" id="{156908A4-08F8-2C76-A861-DB233F317F6C}"/>
              </a:ext>
            </a:extLst>
          </p:cNvPr>
          <p:cNvSpPr>
            <a:spLocks noGrp="1"/>
          </p:cNvSpPr>
          <p:nvPr>
            <p:ph type="title"/>
          </p:nvPr>
        </p:nvSpPr>
        <p:spPr>
          <a:xfrm>
            <a:off x="752858" y="4736961"/>
            <a:ext cx="10720685" cy="936769"/>
          </a:xfrm>
        </p:spPr>
        <p:txBody>
          <a:bodyPr vert="horz" lIns="91440" tIns="45720" rIns="91440" bIns="45720" rtlCol="0" anchor="b">
            <a:normAutofit/>
          </a:bodyPr>
          <a:lstStyle/>
          <a:p>
            <a:pPr algn="ctr"/>
            <a:r>
              <a:rPr lang="en-US" sz="4800" cap="all"/>
              <a:t>Caput quadratum</a:t>
            </a:r>
          </a:p>
        </p:txBody>
      </p:sp>
      <p:pic>
        <p:nvPicPr>
          <p:cNvPr id="5" name="صورة 4" descr="صورة تحتوي على شخص, جبين, الحاجب, بشرة&#10;&#10;تم إنشاء الوصف تلقائياً">
            <a:extLst>
              <a:ext uri="{FF2B5EF4-FFF2-40B4-BE49-F238E27FC236}">
                <a16:creationId xmlns:a16="http://schemas.microsoft.com/office/drawing/2014/main" xmlns="" id="{738DB333-9DFC-063E-CA95-CBA10D70E312}"/>
              </a:ext>
            </a:extLst>
          </p:cNvPr>
          <p:cNvPicPr>
            <a:picLocks noChangeAspect="1"/>
          </p:cNvPicPr>
          <p:nvPr/>
        </p:nvPicPr>
        <p:blipFill rotWithShape="1">
          <a:blip r:embed="rId2" cstate="print"/>
          <a:srcRect l="11912" r="5999"/>
          <a:stretch/>
        </p:blipFill>
        <p:spPr>
          <a:xfrm>
            <a:off x="20" y="10"/>
            <a:ext cx="3979875" cy="4187119"/>
          </a:xfrm>
          <a:prstGeom prst="rect">
            <a:avLst/>
          </a:prstGeom>
        </p:spPr>
      </p:pic>
      <p:pic>
        <p:nvPicPr>
          <p:cNvPr id="4" name="صورة 3" descr="صورة تحتوي على شخص, الوجه الإنساني, داخلي, طفل صغير&#10;&#10;تم إنشاء الوصف تلقائياً">
            <a:extLst>
              <a:ext uri="{FF2B5EF4-FFF2-40B4-BE49-F238E27FC236}">
                <a16:creationId xmlns:a16="http://schemas.microsoft.com/office/drawing/2014/main" xmlns="" id="{D90EFCBF-CE4A-E73F-58A1-81CBFBA2E816}"/>
              </a:ext>
            </a:extLst>
          </p:cNvPr>
          <p:cNvPicPr>
            <a:picLocks noChangeAspect="1"/>
          </p:cNvPicPr>
          <p:nvPr/>
        </p:nvPicPr>
        <p:blipFill rotWithShape="1">
          <a:blip r:embed="rId3" cstate="print"/>
          <a:srcRect l="22864" r="13033" b="2"/>
          <a:stretch/>
        </p:blipFill>
        <p:spPr>
          <a:xfrm>
            <a:off x="4094479" y="10"/>
            <a:ext cx="4026180" cy="4187119"/>
          </a:xfrm>
          <a:prstGeom prst="rect">
            <a:avLst/>
          </a:prstGeom>
        </p:spPr>
      </p:pic>
      <p:pic>
        <p:nvPicPr>
          <p:cNvPr id="6" name="عنصر نائب للمحتوى 3" descr="صورة تحتوي على شخص, الوجه الإنساني, بشرة, العنق&#10;&#10;تم إنشاء الوصف تلقائياً">
            <a:extLst>
              <a:ext uri="{FF2B5EF4-FFF2-40B4-BE49-F238E27FC236}">
                <a16:creationId xmlns:a16="http://schemas.microsoft.com/office/drawing/2014/main" xmlns="" id="{D26E27ED-AFC5-68EF-CC4F-EFC247FC250F}"/>
              </a:ext>
            </a:extLst>
          </p:cNvPr>
          <p:cNvPicPr>
            <a:picLocks noGrp="1" noChangeAspect="1"/>
          </p:cNvPicPr>
          <p:nvPr/>
        </p:nvPicPr>
        <p:blipFill rotWithShape="1">
          <a:blip r:embed="rId4" cstate="print"/>
          <a:srcRect l="8100" r="2" b="2"/>
          <a:stretch/>
        </p:blipFill>
        <p:spPr>
          <a:xfrm rot="10800000" flipV="1">
            <a:off x="8235242" y="10"/>
            <a:ext cx="3956755" cy="4187119"/>
          </a:xfrm>
          <a:prstGeom prst="rect">
            <a:avLst/>
          </a:prstGeom>
        </p:spPr>
      </p:pic>
      <p:sp>
        <p:nvSpPr>
          <p:cNvPr id="17" name="Freeform: Shape 16">
            <a:extLst>
              <a:ext uri="{FF2B5EF4-FFF2-40B4-BE49-F238E27FC236}">
                <a16:creationId xmlns:a16="http://schemas.microsoft.com/office/drawing/2014/main" xmlns="" id="{0F30CCEB-94C4-4F72-BA5A-9CEA853022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434936" y="4446551"/>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txBody>
          <a:bodyPr/>
          <a:lstStyle/>
          <a:p>
            <a:endParaRPr lang="en-US"/>
          </a:p>
        </p:txBody>
      </p:sp>
      <p:sp>
        <p:nvSpPr>
          <p:cNvPr id="19" name="Freeform: Shape 18">
            <a:extLst>
              <a:ext uri="{FF2B5EF4-FFF2-40B4-BE49-F238E27FC236}">
                <a16:creationId xmlns:a16="http://schemas.microsoft.com/office/drawing/2014/main" xmlns="" id="{0DE1A94F-CC8B-4954-97A7-ADD4F300D6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txBody>
          <a:bodyPr/>
          <a:lstStyle/>
          <a:p>
            <a:endParaRPr lang="en-US"/>
          </a:p>
        </p:txBody>
      </p:sp>
    </p:spTree>
    <p:extLst>
      <p:ext uri="{BB962C8B-B14F-4D97-AF65-F5344CB8AC3E}">
        <p14:creationId xmlns:p14="http://schemas.microsoft.com/office/powerpoint/2010/main" val="32226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449BC34D-9C23-4D6D-8213-1F471AF85B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xmlns="" id="{FA0F5D6C-5025-4D7E-82DD-C2C6FDA1E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1" name="Freeform 6">
              <a:extLst>
                <a:ext uri="{FF2B5EF4-FFF2-40B4-BE49-F238E27FC236}">
                  <a16:creationId xmlns:a16="http://schemas.microsoft.com/office/drawing/2014/main" xmlns="" id="{E2AF2C17-4AB4-4402-B84B-129EF95D16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useBgFill="1">
        <p:nvSpPr>
          <p:cNvPr id="13" name="Rectangle 12">
            <a:extLst>
              <a:ext uri="{FF2B5EF4-FFF2-40B4-BE49-F238E27FC236}">
                <a16:creationId xmlns:a16="http://schemas.microsoft.com/office/drawing/2014/main" xmlns="" id="{1F9A0C1C-8ABC-401B-8FE9-AC9327C4C5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xmlns="" id="{356172F6-74A7-CAD6-F202-FEFB788DECA3}"/>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sz="4200" b="1" cap="all"/>
              <a:t>Craniotabes</a:t>
            </a:r>
          </a:p>
        </p:txBody>
      </p:sp>
      <p:sp>
        <p:nvSpPr>
          <p:cNvPr id="15" name="Freeform 6">
            <a:extLst>
              <a:ext uri="{FF2B5EF4-FFF2-40B4-BE49-F238E27FC236}">
                <a16:creationId xmlns:a16="http://schemas.microsoft.com/office/drawing/2014/main" xmlns="" id="{BA5783C3-2F96-40A7-A24F-30CB07AA3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sp>
        <p:nvSpPr>
          <p:cNvPr id="17" name="Freeform 6">
            <a:extLst>
              <a:ext uri="{FF2B5EF4-FFF2-40B4-BE49-F238E27FC236}">
                <a16:creationId xmlns:a16="http://schemas.microsoft.com/office/drawing/2014/main" xmlns="" id="{A9D08DBA-0326-4C4E-ACFB-576F3ABDD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pic>
        <p:nvPicPr>
          <p:cNvPr id="4" name="Content Placeholder 3" descr="صورة تحتوي على نص, بشرة, شخص, حديث الولادة&#10;&#10;تم إنشاء الوصف تلقائياً">
            <a:extLst>
              <a:ext uri="{FF2B5EF4-FFF2-40B4-BE49-F238E27FC236}">
                <a16:creationId xmlns:a16="http://schemas.microsoft.com/office/drawing/2014/main" xmlns="" id="{762E543E-4A37-C047-6F77-8E4472EA127D}"/>
              </a:ext>
            </a:extLst>
          </p:cNvPr>
          <p:cNvPicPr>
            <a:picLocks noGrp="1" noChangeAspect="1"/>
          </p:cNvPicPr>
          <p:nvPr/>
        </p:nvPicPr>
        <p:blipFill rotWithShape="1">
          <a:blip r:embed="rId2" cstate="print">
            <a:extLst>
              <a:ext uri="{28A0092B-C50C-407E-A947-70E740481C1C}">
                <a14:useLocalDpi xmlns:a14="http://schemas.microsoft.com/office/drawing/2010/main" val="0"/>
              </a:ext>
            </a:extLst>
          </a:blip>
          <a:srcRect l="24538" t="21000" r="24367" b="12333"/>
          <a:stretch/>
        </p:blipFill>
        <p:spPr>
          <a:xfrm>
            <a:off x="1379023" y="1451858"/>
            <a:ext cx="5659222" cy="4153475"/>
          </a:xfrm>
          <a:prstGeom prst="rect">
            <a:avLst/>
          </a:prstGeom>
        </p:spPr>
      </p:pic>
    </p:spTree>
    <p:extLst>
      <p:ext uri="{BB962C8B-B14F-4D97-AF65-F5344CB8AC3E}">
        <p14:creationId xmlns:p14="http://schemas.microsoft.com/office/powerpoint/2010/main" val="4022594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D7935041-A329-B046-6BBC-78B94955D9FE}"/>
              </a:ext>
            </a:extLst>
          </p:cNvPr>
          <p:cNvSpPr>
            <a:spLocks noGrp="1"/>
          </p:cNvSpPr>
          <p:nvPr>
            <p:ph type="title"/>
          </p:nvPr>
        </p:nvSpPr>
        <p:spPr>
          <a:xfrm>
            <a:off x="1413034" y="194309"/>
            <a:ext cx="9601200" cy="1485900"/>
          </a:xfrm>
        </p:spPr>
        <p:txBody>
          <a:bodyPr/>
          <a:lstStyle/>
          <a:p>
            <a:r>
              <a:rPr lang="en-US" dirty="0"/>
              <a:t>Rachitic Rosary</a:t>
            </a:r>
          </a:p>
        </p:txBody>
      </p:sp>
      <p:pic>
        <p:nvPicPr>
          <p:cNvPr id="4" name="Content Placeholder 3">
            <a:extLst>
              <a:ext uri="{FF2B5EF4-FFF2-40B4-BE49-F238E27FC236}">
                <a16:creationId xmlns:a16="http://schemas.microsoft.com/office/drawing/2014/main" xmlns="" id="{454C2F21-442D-42CC-BA74-B8FBC654BC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62" t="3000" r="24437"/>
          <a:stretch/>
        </p:blipFill>
        <p:spPr>
          <a:xfrm>
            <a:off x="780098" y="1189432"/>
            <a:ext cx="4815840" cy="5474259"/>
          </a:xfrm>
          <a:prstGeom prst="rect">
            <a:avLst/>
          </a:prstGeom>
        </p:spPr>
      </p:pic>
    </p:spTree>
    <p:extLst>
      <p:ext uri="{BB962C8B-B14F-4D97-AF65-F5344CB8AC3E}">
        <p14:creationId xmlns:p14="http://schemas.microsoft.com/office/powerpoint/2010/main" val="2410859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47064EA-C840-B6CF-550B-6989A3FE3E47}"/>
              </a:ext>
            </a:extLst>
          </p:cNvPr>
          <p:cNvSpPr>
            <a:spLocks noGrp="1"/>
          </p:cNvSpPr>
          <p:nvPr/>
        </p:nvSpPr>
        <p:spPr>
          <a:xfrm>
            <a:off x="1361156" y="-68580"/>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Pigeon chest</a:t>
            </a:r>
          </a:p>
        </p:txBody>
      </p:sp>
      <p:pic>
        <p:nvPicPr>
          <p:cNvPr id="5" name="Content Placeholder 3">
            <a:extLst>
              <a:ext uri="{FF2B5EF4-FFF2-40B4-BE49-F238E27FC236}">
                <a16:creationId xmlns:a16="http://schemas.microsoft.com/office/drawing/2014/main" xmlns="" id="{42BD0D30-BE0C-A908-ACFE-50E13DA9B123}"/>
              </a:ext>
            </a:extLst>
          </p:cNvPr>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1156" y="1612136"/>
            <a:ext cx="4372495" cy="4618659"/>
          </a:xfrm>
          <a:prstGeom prst="rect">
            <a:avLst/>
          </a:prstGeom>
        </p:spPr>
      </p:pic>
      <p:pic>
        <p:nvPicPr>
          <p:cNvPr id="6" name="Picture 2">
            <a:extLst>
              <a:ext uri="{FF2B5EF4-FFF2-40B4-BE49-F238E27FC236}">
                <a16:creationId xmlns:a16="http://schemas.microsoft.com/office/drawing/2014/main" xmlns="" id="{B9B0F848-28BB-6407-8170-2685D9514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646" y="1612136"/>
            <a:ext cx="3537198" cy="4582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67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xmlns="" id="{AA6EC888-B85F-410F-B430-06583E94B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xmlns="" id="{9485DA84-CB73-4E5E-9864-2460CE2805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7D49185E-361A-421B-8F2D-11C7FFC686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14B85BAA-C37F-44B4-B427-B4F10EBB41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EDC4EE06-D7B4-4FAC-A561-38A1C38023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9018D83B-903C-4782-B1BB-A45164A71F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8785589A-A5AC-409A-B2A2-24D871B4C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xmlns="" id="{1DF3F046-6C90-4D43-BEF3-2C8B1CADE1EB}"/>
              </a:ext>
            </a:extLst>
          </p:cNvPr>
          <p:cNvPicPr>
            <a:picLocks noGrp="1" noChangeAspect="1"/>
          </p:cNvPicPr>
          <p:nvPr>
            <p:ph idx="1"/>
          </p:nvPr>
        </p:nvPicPr>
        <p:blipFill>
          <a:blip r:embed="rId2"/>
          <a:stretch>
            <a:fillRect/>
          </a:stretch>
        </p:blipFill>
        <p:spPr>
          <a:xfrm>
            <a:off x="2167798" y="480515"/>
            <a:ext cx="7856402" cy="5892302"/>
          </a:xfrm>
          <a:prstGeom prst="rect">
            <a:avLst/>
          </a:prstGeom>
        </p:spPr>
      </p:pic>
    </p:spTree>
    <p:extLst>
      <p:ext uri="{BB962C8B-B14F-4D97-AF65-F5344CB8AC3E}">
        <p14:creationId xmlns:p14="http://schemas.microsoft.com/office/powerpoint/2010/main" val="1903116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A6EC888-B85F-410F-B430-06583E94B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xmlns="" id="{9485DA84-CB73-4E5E-9864-2460CE2805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7D49185E-361A-421B-8F2D-11C7FFC686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14B85BAA-C37F-44B4-B427-B4F10EBB41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EDC4EE06-D7B4-4FAC-A561-38A1C38023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9018D83B-903C-4782-B1BB-A45164A71F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8785589A-A5AC-409A-B2A2-24D871B4C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عنصر نائب للمحتوى 3" descr="صورة تحتوي على نص, الوجه الإنساني, صبي, رسوم متحركة&#10;&#10;تم إنشاء الوصف تلقائياً">
            <a:extLst>
              <a:ext uri="{FF2B5EF4-FFF2-40B4-BE49-F238E27FC236}">
                <a16:creationId xmlns:a16="http://schemas.microsoft.com/office/drawing/2014/main" xmlns="" id="{B67F8E0C-CA0F-6AE0-0043-31EBD0CA70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9848" y="480515"/>
            <a:ext cx="5892302" cy="5892302"/>
          </a:xfrm>
          <a:prstGeom prst="rect">
            <a:avLst/>
          </a:prstGeom>
        </p:spPr>
      </p:pic>
    </p:spTree>
    <p:extLst>
      <p:ext uri="{BB962C8B-B14F-4D97-AF65-F5344CB8AC3E}">
        <p14:creationId xmlns:p14="http://schemas.microsoft.com/office/powerpoint/2010/main" val="552328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52458B9B-19B3-D20F-436A-B2B45453FE4F}"/>
              </a:ext>
            </a:extLst>
          </p:cNvPr>
          <p:cNvSpPr>
            <a:spLocks noGrp="1"/>
          </p:cNvSpPr>
          <p:nvPr>
            <p:ph type="title"/>
          </p:nvPr>
        </p:nvSpPr>
        <p:spPr>
          <a:xfrm>
            <a:off x="1371600" y="247650"/>
            <a:ext cx="9601200" cy="1485900"/>
          </a:xfrm>
        </p:spPr>
        <p:txBody>
          <a:bodyPr/>
          <a:lstStyle/>
          <a:p>
            <a:pPr algn="ctr"/>
            <a:r>
              <a:rPr lang="en-US" b="1" dirty="0"/>
              <a:t>Introduction</a:t>
            </a:r>
          </a:p>
        </p:txBody>
      </p:sp>
      <p:sp>
        <p:nvSpPr>
          <p:cNvPr id="3" name="عنصر نائب للمحتوى 2">
            <a:extLst>
              <a:ext uri="{FF2B5EF4-FFF2-40B4-BE49-F238E27FC236}">
                <a16:creationId xmlns:a16="http://schemas.microsoft.com/office/drawing/2014/main" xmlns="" id="{C8D4A17D-2681-838A-6A66-2E34B9C86448}"/>
              </a:ext>
            </a:extLst>
          </p:cNvPr>
          <p:cNvSpPr>
            <a:spLocks noGrp="1"/>
          </p:cNvSpPr>
          <p:nvPr>
            <p:ph idx="1"/>
          </p:nvPr>
        </p:nvSpPr>
        <p:spPr>
          <a:xfrm>
            <a:off x="1371600" y="1543050"/>
            <a:ext cx="9601200" cy="5067299"/>
          </a:xfrm>
        </p:spPr>
        <p:txBody>
          <a:bodyPr>
            <a:noAutofit/>
          </a:bodyPr>
          <a:lstStyle/>
          <a:p>
            <a:r>
              <a:rPr lang="en-US" sz="2800" dirty="0"/>
              <a:t>Normal bone growth and mineralization require adequate calcium and phosphate, the two major nutritional elements that constitute the crystalline component of bone. Deficient mineralization can result in rickets and/or </a:t>
            </a:r>
            <a:r>
              <a:rPr lang="en-US" sz="2800" dirty="0" err="1"/>
              <a:t>osteomalacia</a:t>
            </a:r>
            <a:r>
              <a:rPr lang="en-US" sz="2800" dirty="0"/>
              <a:t>.</a:t>
            </a:r>
            <a:endParaRPr lang="en-US" sz="2800" b="1" dirty="0"/>
          </a:p>
          <a:p>
            <a:r>
              <a:rPr lang="en-US" sz="2800" b="1" dirty="0"/>
              <a:t>Rickets: </a:t>
            </a:r>
            <a:r>
              <a:rPr lang="en-US" sz="2800" dirty="0"/>
              <a:t>deficient mineralization at the growth plate, as well as architectural disruption of this structure.</a:t>
            </a:r>
          </a:p>
          <a:p>
            <a:r>
              <a:rPr lang="en-US" sz="2800" b="1" dirty="0" err="1"/>
              <a:t>Osteomalacia</a:t>
            </a:r>
            <a:r>
              <a:rPr lang="en-US" sz="2800" b="1" dirty="0"/>
              <a:t>:</a:t>
            </a:r>
            <a:r>
              <a:rPr lang="en-US" sz="2800" dirty="0"/>
              <a:t> impaired mineralization of the bone matrix.</a:t>
            </a:r>
          </a:p>
          <a:p>
            <a:r>
              <a:rPr lang="en-US" sz="2800" dirty="0"/>
              <a:t>Rickets and </a:t>
            </a:r>
            <a:r>
              <a:rPr lang="en-US" sz="2800" dirty="0" err="1"/>
              <a:t>osteomalacia</a:t>
            </a:r>
            <a:r>
              <a:rPr lang="en-US" sz="2800" dirty="0"/>
              <a:t> usually occur together as long as the growth plates are open; </a:t>
            </a:r>
            <a:r>
              <a:rPr lang="en-US" sz="2800" u="sng" dirty="0"/>
              <a:t>only </a:t>
            </a:r>
            <a:r>
              <a:rPr lang="en-US" sz="2800" u="sng" dirty="0" err="1"/>
              <a:t>osteomalacia</a:t>
            </a:r>
            <a:r>
              <a:rPr lang="en-US" sz="2800" u="sng" dirty="0"/>
              <a:t> occurs after the growth plates have fused</a:t>
            </a:r>
            <a:r>
              <a:rPr lang="en-US" sz="2800" dirty="0"/>
              <a:t>.</a:t>
            </a:r>
          </a:p>
        </p:txBody>
      </p:sp>
    </p:spTree>
    <p:extLst>
      <p:ext uri="{BB962C8B-B14F-4D97-AF65-F5344CB8AC3E}">
        <p14:creationId xmlns:p14="http://schemas.microsoft.com/office/powerpoint/2010/main" val="445489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6C07DD6-31D0-4833-518A-DFDBBB9B9458}"/>
              </a:ext>
            </a:extLst>
          </p:cNvPr>
          <p:cNvSpPr>
            <a:spLocks noGrp="1"/>
          </p:cNvSpPr>
          <p:nvPr>
            <p:ph type="title"/>
          </p:nvPr>
        </p:nvSpPr>
        <p:spPr>
          <a:xfrm>
            <a:off x="1371600" y="247650"/>
            <a:ext cx="9601200" cy="1485900"/>
          </a:xfrm>
        </p:spPr>
        <p:txBody>
          <a:bodyPr/>
          <a:lstStyle/>
          <a:p>
            <a:pPr algn="ctr"/>
            <a:r>
              <a:rPr lang="en-US" b="1" dirty="0"/>
              <a:t> Radiological Findings</a:t>
            </a:r>
          </a:p>
        </p:txBody>
      </p:sp>
      <p:sp>
        <p:nvSpPr>
          <p:cNvPr id="3" name="عنصر نائب للمحتوى 2">
            <a:extLst>
              <a:ext uri="{FF2B5EF4-FFF2-40B4-BE49-F238E27FC236}">
                <a16:creationId xmlns:a16="http://schemas.microsoft.com/office/drawing/2014/main" xmlns="" id="{12C2DD52-B2C8-060C-0E2E-FD9E72B82CC8}"/>
              </a:ext>
            </a:extLst>
          </p:cNvPr>
          <p:cNvSpPr>
            <a:spLocks noGrp="1"/>
          </p:cNvSpPr>
          <p:nvPr>
            <p:ph idx="1"/>
          </p:nvPr>
        </p:nvSpPr>
        <p:spPr>
          <a:xfrm>
            <a:off x="1371600" y="1165860"/>
            <a:ext cx="9601200" cy="3581400"/>
          </a:xfrm>
        </p:spPr>
        <p:txBody>
          <a:bodyPr>
            <a:normAutofit/>
          </a:bodyPr>
          <a:lstStyle/>
          <a:p>
            <a:r>
              <a:rPr lang="en-US" sz="2800" dirty="0"/>
              <a:t>The changes of rickets are </a:t>
            </a:r>
            <a:r>
              <a:rPr lang="en-US" sz="2800" u="sng" dirty="0"/>
              <a:t>best visualized at the growth plates of rapidly growing bones</a:t>
            </a:r>
            <a:r>
              <a:rPr lang="en-US" sz="2800" dirty="0"/>
              <a:t>, where mineral demand is greatest. Thus, in the upper limbs, </a:t>
            </a:r>
            <a:r>
              <a:rPr lang="en-US" sz="2800" b="1" dirty="0"/>
              <a:t>the distal ulna is the site that best demonstrates the early signs of impaired mineralization</a:t>
            </a:r>
            <a:r>
              <a:rPr lang="en-US" sz="2800" dirty="0"/>
              <a:t>. In the lower extremities, </a:t>
            </a:r>
            <a:r>
              <a:rPr lang="en-US" sz="2800" b="1" dirty="0"/>
              <a:t>the metaphysis above and below the knees are the most useful sites</a:t>
            </a:r>
            <a:r>
              <a:rPr lang="en-US" sz="2800" dirty="0"/>
              <a:t>.</a:t>
            </a:r>
          </a:p>
        </p:txBody>
      </p:sp>
    </p:spTree>
    <p:extLst>
      <p:ext uri="{BB962C8B-B14F-4D97-AF65-F5344CB8AC3E}">
        <p14:creationId xmlns:p14="http://schemas.microsoft.com/office/powerpoint/2010/main" val="1153661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6C07DD6-31D0-4833-518A-DFDBBB9B9458}"/>
              </a:ext>
            </a:extLst>
          </p:cNvPr>
          <p:cNvSpPr>
            <a:spLocks noGrp="1"/>
          </p:cNvSpPr>
          <p:nvPr>
            <p:ph type="title"/>
          </p:nvPr>
        </p:nvSpPr>
        <p:spPr>
          <a:xfrm>
            <a:off x="1371600" y="247650"/>
            <a:ext cx="9601200" cy="1485900"/>
          </a:xfrm>
        </p:spPr>
        <p:txBody>
          <a:bodyPr/>
          <a:lstStyle/>
          <a:p>
            <a:pPr algn="ctr"/>
            <a:r>
              <a:rPr lang="en-US" b="1" dirty="0"/>
              <a:t> Radiological Findings</a:t>
            </a:r>
          </a:p>
        </p:txBody>
      </p:sp>
      <p:sp>
        <p:nvSpPr>
          <p:cNvPr id="3" name="عنصر نائب للمحتوى 2">
            <a:extLst>
              <a:ext uri="{FF2B5EF4-FFF2-40B4-BE49-F238E27FC236}">
                <a16:creationId xmlns:a16="http://schemas.microsoft.com/office/drawing/2014/main" xmlns="" id="{12C2DD52-B2C8-060C-0E2E-FD9E72B82CC8}"/>
              </a:ext>
            </a:extLst>
          </p:cNvPr>
          <p:cNvSpPr>
            <a:spLocks noGrp="1"/>
          </p:cNvSpPr>
          <p:nvPr>
            <p:ph idx="1"/>
          </p:nvPr>
        </p:nvSpPr>
        <p:spPr>
          <a:xfrm>
            <a:off x="1371600" y="1165860"/>
            <a:ext cx="9601200" cy="3581400"/>
          </a:xfrm>
        </p:spPr>
        <p:txBody>
          <a:bodyPr>
            <a:noAutofit/>
          </a:bodyPr>
          <a:lstStyle/>
          <a:p>
            <a:pPr>
              <a:buFont typeface="Wingdings" panose="05000000000000000000" pitchFamily="2" charset="2"/>
              <a:buChar char="q"/>
            </a:pPr>
            <a:r>
              <a:rPr lang="en-US" sz="2800" dirty="0"/>
              <a:t> </a:t>
            </a:r>
            <a:r>
              <a:rPr lang="en-US" sz="2800" b="1" dirty="0"/>
              <a:t>METAPHYSIS</a:t>
            </a:r>
          </a:p>
          <a:p>
            <a:r>
              <a:rPr lang="en-US" sz="2800" dirty="0"/>
              <a:t>fraying: indistinct margins of the metaphysis.</a:t>
            </a:r>
          </a:p>
          <a:p>
            <a:r>
              <a:rPr lang="en-US" sz="2800" dirty="0"/>
              <a:t>splaying: widening of </a:t>
            </a:r>
            <a:r>
              <a:rPr lang="en-US" sz="2800" dirty="0" err="1"/>
              <a:t>metaphysial</a:t>
            </a:r>
            <a:r>
              <a:rPr lang="en-US" sz="2800" dirty="0"/>
              <a:t> ends.</a:t>
            </a:r>
          </a:p>
          <a:p>
            <a:r>
              <a:rPr lang="en-US" sz="2800" dirty="0"/>
              <a:t>cupping: concavity of metaphysis.</a:t>
            </a:r>
          </a:p>
          <a:p>
            <a:pPr>
              <a:buFont typeface="Wingdings" panose="05000000000000000000" pitchFamily="2" charset="2"/>
              <a:buChar char="q"/>
            </a:pPr>
            <a:r>
              <a:rPr lang="en-US" sz="2800" b="1" dirty="0"/>
              <a:t>EPIPHYSEAL WIDENING</a:t>
            </a:r>
          </a:p>
          <a:p>
            <a:pPr>
              <a:buFont typeface="Wingdings" panose="05000000000000000000" pitchFamily="2" charset="2"/>
              <a:buChar char="q"/>
            </a:pPr>
            <a:r>
              <a:rPr lang="en-US" sz="2800" b="1" dirty="0"/>
              <a:t>GENERAL BONE :</a:t>
            </a:r>
          </a:p>
          <a:p>
            <a:r>
              <a:rPr lang="en-US" sz="2800" dirty="0"/>
              <a:t>DEMINERALISATION.</a:t>
            </a:r>
          </a:p>
          <a:p>
            <a:r>
              <a:rPr lang="en-US" sz="2800" dirty="0"/>
              <a:t>BOWING OF WEIGHT BEARING BONES.</a:t>
            </a:r>
          </a:p>
          <a:p>
            <a:r>
              <a:rPr lang="en-US" sz="2800" dirty="0"/>
              <a:t>PROTRUSIO ACETABULI.</a:t>
            </a:r>
          </a:p>
        </p:txBody>
      </p:sp>
    </p:spTree>
    <p:extLst>
      <p:ext uri="{BB962C8B-B14F-4D97-AF65-F5344CB8AC3E}">
        <p14:creationId xmlns:p14="http://schemas.microsoft.com/office/powerpoint/2010/main" val="2972291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39856C9-B699-4894-AF50-7025D59A58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3" descr="صورة تحتوي على فيلم التصوير بالأشعة السينية, التصوير الطبي, علم الأشعة, التصوير الشعاعي&#10;&#10;تم إنشاء الوصف تلقائياً">
            <a:extLst>
              <a:ext uri="{FF2B5EF4-FFF2-40B4-BE49-F238E27FC236}">
                <a16:creationId xmlns:a16="http://schemas.microsoft.com/office/drawing/2014/main" xmlns="" id="{44FF012E-2E14-4D8C-A86C-B5E6CD0A8FA5}"/>
              </a:ext>
            </a:extLst>
          </p:cNvPr>
          <p:cNvPicPr>
            <a:picLocks noChangeAspect="1"/>
          </p:cNvPicPr>
          <p:nvPr/>
        </p:nvPicPr>
        <p:blipFill rotWithShape="1">
          <a:blip r:embed="rId2">
            <a:extLst>
              <a:ext uri="{28A0092B-C50C-407E-A947-70E740481C1C}">
                <a14:useLocalDpi xmlns:a14="http://schemas.microsoft.com/office/drawing/2010/main" val="0"/>
              </a:ext>
            </a:extLst>
          </a:blip>
          <a:srcRect r="13821"/>
          <a:stretch/>
        </p:blipFill>
        <p:spPr>
          <a:xfrm>
            <a:off x="20" y="10"/>
            <a:ext cx="4654274" cy="6857990"/>
          </a:xfrm>
          <a:prstGeom prst="rect">
            <a:avLst/>
          </a:prstGeom>
        </p:spPr>
      </p:pic>
      <p:pic>
        <p:nvPicPr>
          <p:cNvPr id="4" name="Picture 2" descr="Image">
            <a:extLst>
              <a:ext uri="{FF2B5EF4-FFF2-40B4-BE49-F238E27FC236}">
                <a16:creationId xmlns:a16="http://schemas.microsoft.com/office/drawing/2014/main" xmlns="" id="{229F596C-3FCD-0CBF-B380-FC142B3ADD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244" r="25174" b="-1"/>
          <a:stretch/>
        </p:blipFill>
        <p:spPr bwMode="auto">
          <a:xfrm>
            <a:off x="4654294" y="10"/>
            <a:ext cx="7537706"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693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39856C9-B699-4894-AF50-7025D59A58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6">
            <a:extLst>
              <a:ext uri="{FF2B5EF4-FFF2-40B4-BE49-F238E27FC236}">
                <a16:creationId xmlns:a16="http://schemas.microsoft.com/office/drawing/2014/main" xmlns="" id="{4EC6CE97-833A-B3DB-2FEF-B8C29CF703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76" r="10445"/>
          <a:stretch/>
        </p:blipFill>
        <p:spPr bwMode="auto">
          <a:xfrm>
            <a:off x="0" y="10"/>
            <a:ext cx="4654293" cy="64394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a:extLst>
              <a:ext uri="{FF2B5EF4-FFF2-40B4-BE49-F238E27FC236}">
                <a16:creationId xmlns:a16="http://schemas.microsoft.com/office/drawing/2014/main" xmlns="" id="{9E2645D3-E2D5-D9FB-D437-C636B4AEF307}"/>
              </a:ext>
            </a:extLst>
          </p:cNvPr>
          <p:cNvPicPr>
            <a:picLocks noGrp="1" noChangeAspect="1" noChangeArrowheads="1"/>
          </p:cNvPicPr>
          <p:nvPr/>
        </p:nvPicPr>
        <p:blipFill rotWithShape="1">
          <a:blip r:embed="rId3" cstate="print">
            <a:extLst>
              <a:ext uri="{28A0092B-C50C-407E-A947-70E740481C1C}">
                <a14:useLocalDpi xmlns:a14="http://schemas.microsoft.com/office/drawing/2010/main" val="0"/>
              </a:ext>
            </a:extLst>
          </a:blip>
          <a:srcRect l="10430" r="15105" b="-1"/>
          <a:stretch/>
        </p:blipFill>
        <p:spPr bwMode="auto">
          <a:xfrm>
            <a:off x="4654294" y="10"/>
            <a:ext cx="7537706"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xmlns="" id="{2E3959E7-3973-412C-BD70-D2DD7D2FF149}"/>
              </a:ext>
            </a:extLst>
          </p:cNvPr>
          <p:cNvSpPr txBox="1"/>
          <p:nvPr/>
        </p:nvSpPr>
        <p:spPr>
          <a:xfrm>
            <a:off x="1106466" y="6439435"/>
            <a:ext cx="2441359" cy="369332"/>
          </a:xfrm>
          <a:prstGeom prst="rect">
            <a:avLst/>
          </a:prstGeom>
          <a:noFill/>
        </p:spPr>
        <p:txBody>
          <a:bodyPr wrap="square" rtlCol="0">
            <a:spAutoFit/>
          </a:bodyPr>
          <a:lstStyle/>
          <a:p>
            <a:r>
              <a:rPr lang="en-US"/>
              <a:t>normal hand X-RAY</a:t>
            </a:r>
            <a:endParaRPr lang="en-US" dirty="0"/>
          </a:p>
        </p:txBody>
      </p:sp>
    </p:spTree>
    <p:extLst>
      <p:ext uri="{BB962C8B-B14F-4D97-AF65-F5344CB8AC3E}">
        <p14:creationId xmlns:p14="http://schemas.microsoft.com/office/powerpoint/2010/main" val="2294627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F6EA9AD8-BF20-5193-7374-4509A9E511E1}"/>
              </a:ext>
            </a:extLst>
          </p:cNvPr>
          <p:cNvSpPr>
            <a:spLocks noGrp="1"/>
          </p:cNvSpPr>
          <p:nvPr>
            <p:ph type="title"/>
          </p:nvPr>
        </p:nvSpPr>
        <p:spPr/>
        <p:txBody>
          <a:bodyPr/>
          <a:lstStyle/>
          <a:p>
            <a:pPr algn="ctr"/>
            <a:r>
              <a:rPr lang="ar-SA" b="1" dirty="0">
                <a:cs typeface="Times New Roman"/>
              </a:rPr>
              <a:t>Extraskeletal </a:t>
            </a:r>
            <a:r>
              <a:rPr lang="en-US" b="1" dirty="0"/>
              <a:t>manifestation</a:t>
            </a:r>
          </a:p>
        </p:txBody>
      </p:sp>
      <p:sp>
        <p:nvSpPr>
          <p:cNvPr id="3" name="عنصر نائب للمحتوى 2">
            <a:extLst>
              <a:ext uri="{FF2B5EF4-FFF2-40B4-BE49-F238E27FC236}">
                <a16:creationId xmlns:a16="http://schemas.microsoft.com/office/drawing/2014/main" xmlns="" id="{AE6C51D6-0E44-7068-FCB4-8E24BCE0D39E}"/>
              </a:ext>
            </a:extLst>
          </p:cNvPr>
          <p:cNvSpPr>
            <a:spLocks noGrp="1"/>
          </p:cNvSpPr>
          <p:nvPr>
            <p:ph idx="1"/>
          </p:nvPr>
        </p:nvSpPr>
        <p:spPr>
          <a:xfrm>
            <a:off x="1371600" y="1638300"/>
            <a:ext cx="9601200" cy="5013960"/>
          </a:xfrm>
        </p:spPr>
        <p:txBody>
          <a:bodyPr>
            <a:noAutofit/>
          </a:bodyPr>
          <a:lstStyle/>
          <a:p>
            <a:r>
              <a:rPr lang="en-US" sz="2800" dirty="0"/>
              <a:t>The </a:t>
            </a:r>
            <a:r>
              <a:rPr lang="en-US" sz="2800" dirty="0" err="1"/>
              <a:t>extraskeletal</a:t>
            </a:r>
            <a:r>
              <a:rPr lang="en-US" sz="2800" dirty="0"/>
              <a:t> manifestations of rickets vary depending upon the primary mineral deficiency. </a:t>
            </a:r>
          </a:p>
          <a:p>
            <a:r>
              <a:rPr lang="en-US" sz="2800" b="1" dirty="0"/>
              <a:t>Hypoplasia of the dental enamel is a typical finding of </a:t>
            </a:r>
            <a:r>
              <a:rPr lang="en-US" sz="2800" b="1" dirty="0" err="1"/>
              <a:t>calcipenic</a:t>
            </a:r>
            <a:r>
              <a:rPr lang="en-US" sz="2800" b="1" dirty="0"/>
              <a:t> rickets,</a:t>
            </a:r>
          </a:p>
          <a:p>
            <a:r>
              <a:rPr lang="en-US" sz="2800" b="1" dirty="0"/>
              <a:t>whereas dental abscesses occur more often in heritable forms of </a:t>
            </a:r>
            <a:r>
              <a:rPr lang="en-US" sz="2800" b="1" dirty="0" err="1"/>
              <a:t>phosphopenic</a:t>
            </a:r>
            <a:r>
              <a:rPr lang="en-US" sz="2800" b="1" dirty="0"/>
              <a:t> rickets. </a:t>
            </a:r>
          </a:p>
          <a:p>
            <a:r>
              <a:rPr lang="en-US" sz="2800" dirty="0"/>
              <a:t>Calcipenic rickets can affect the musculoskeletal system with decreased muscle tone, </a:t>
            </a:r>
            <a:r>
              <a:rPr lang="en-US" sz="2800" b="1" dirty="0"/>
              <a:t>leading to delayed achievement of motor milestones</a:t>
            </a:r>
            <a:r>
              <a:rPr lang="en-US" sz="2800" dirty="0"/>
              <a:t>. </a:t>
            </a:r>
          </a:p>
        </p:txBody>
      </p:sp>
    </p:spTree>
    <p:extLst>
      <p:ext uri="{BB962C8B-B14F-4D97-AF65-F5344CB8AC3E}">
        <p14:creationId xmlns:p14="http://schemas.microsoft.com/office/powerpoint/2010/main" val="3876674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F6EA9AD8-BF20-5193-7374-4509A9E511E1}"/>
              </a:ext>
            </a:extLst>
          </p:cNvPr>
          <p:cNvSpPr>
            <a:spLocks noGrp="1"/>
          </p:cNvSpPr>
          <p:nvPr>
            <p:ph type="title"/>
          </p:nvPr>
        </p:nvSpPr>
        <p:spPr/>
        <p:txBody>
          <a:bodyPr/>
          <a:lstStyle/>
          <a:p>
            <a:pPr algn="ctr"/>
            <a:r>
              <a:rPr lang="ar-SA" b="1" dirty="0">
                <a:cs typeface="Times New Roman"/>
              </a:rPr>
              <a:t>Extraskeletal </a:t>
            </a:r>
            <a:r>
              <a:rPr lang="en-US" b="1" dirty="0"/>
              <a:t>manifestation</a:t>
            </a:r>
          </a:p>
        </p:txBody>
      </p:sp>
      <p:sp>
        <p:nvSpPr>
          <p:cNvPr id="3" name="عنصر نائب للمحتوى 2">
            <a:extLst>
              <a:ext uri="{FF2B5EF4-FFF2-40B4-BE49-F238E27FC236}">
                <a16:creationId xmlns:a16="http://schemas.microsoft.com/office/drawing/2014/main" xmlns="" id="{AE6C51D6-0E44-7068-FCB4-8E24BCE0D39E}"/>
              </a:ext>
            </a:extLst>
          </p:cNvPr>
          <p:cNvSpPr>
            <a:spLocks noGrp="1"/>
          </p:cNvSpPr>
          <p:nvPr>
            <p:ph idx="1"/>
          </p:nvPr>
        </p:nvSpPr>
        <p:spPr>
          <a:xfrm>
            <a:off x="1371600" y="1638300"/>
            <a:ext cx="9601200" cy="5013960"/>
          </a:xfrm>
        </p:spPr>
        <p:txBody>
          <a:bodyPr>
            <a:noAutofit/>
          </a:bodyPr>
          <a:lstStyle/>
          <a:p>
            <a:r>
              <a:rPr lang="en-US" sz="2800" b="1" dirty="0"/>
              <a:t>Transient cardiomyopathy </a:t>
            </a:r>
            <a:r>
              <a:rPr lang="en-US" sz="2800" dirty="0"/>
              <a:t>may be evident.</a:t>
            </a:r>
          </a:p>
          <a:p>
            <a:r>
              <a:rPr lang="en-US" sz="2800" dirty="0"/>
              <a:t>Children with </a:t>
            </a:r>
            <a:r>
              <a:rPr lang="en-US" sz="2800" dirty="0" err="1"/>
              <a:t>calcipenic</a:t>
            </a:r>
            <a:r>
              <a:rPr lang="en-US" sz="2800" dirty="0"/>
              <a:t> rickets also are particularly </a:t>
            </a:r>
            <a:r>
              <a:rPr lang="en-US" sz="2800" b="1" dirty="0"/>
              <a:t>prone to acquiring infectious diseases</a:t>
            </a:r>
            <a:r>
              <a:rPr lang="en-US" sz="2800" dirty="0"/>
              <a:t>.</a:t>
            </a:r>
          </a:p>
          <a:p>
            <a:r>
              <a:rPr lang="en-US" sz="2800" dirty="0"/>
              <a:t>Presentation with </a:t>
            </a:r>
            <a:r>
              <a:rPr lang="en-US" sz="2800" b="1" dirty="0" err="1"/>
              <a:t>hypocalcemic</a:t>
            </a:r>
            <a:r>
              <a:rPr lang="en-US" sz="2800" b="1" dirty="0"/>
              <a:t> seizures </a:t>
            </a:r>
            <a:r>
              <a:rPr lang="en-US" sz="2800" dirty="0"/>
              <a:t>occurs most frequently in the first year of life. </a:t>
            </a:r>
            <a:endParaRPr lang="ar-SA" sz="2800" dirty="0">
              <a:latin typeface="+mj-lt"/>
              <a:cs typeface="Arial"/>
            </a:endParaRPr>
          </a:p>
          <a:p>
            <a:endParaRPr lang="ar-SA" sz="2800" dirty="0">
              <a:latin typeface="+mj-lt"/>
              <a:cs typeface="Arial"/>
            </a:endParaRPr>
          </a:p>
        </p:txBody>
      </p:sp>
    </p:spTree>
    <p:extLst>
      <p:ext uri="{BB962C8B-B14F-4D97-AF65-F5344CB8AC3E}">
        <p14:creationId xmlns:p14="http://schemas.microsoft.com/office/powerpoint/2010/main" val="2436163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37F6D38-6124-48C0-B798-5A0A1D13F860}"/>
              </a:ext>
            </a:extLst>
          </p:cNvPr>
          <p:cNvSpPr txBox="1"/>
          <p:nvPr/>
        </p:nvSpPr>
        <p:spPr>
          <a:xfrm>
            <a:off x="677662" y="229673"/>
            <a:ext cx="4693328" cy="1938992"/>
          </a:xfrm>
          <a:prstGeom prst="rect">
            <a:avLst/>
          </a:prstGeom>
          <a:noFill/>
        </p:spPr>
        <p:txBody>
          <a:bodyPr wrap="square" rtlCol="0">
            <a:spAutoFit/>
          </a:bodyPr>
          <a:lstStyle/>
          <a:p>
            <a:r>
              <a:rPr lang="en-US" sz="2400" b="1" dirty="0"/>
              <a:t>Spine</a:t>
            </a:r>
          </a:p>
          <a:p>
            <a:pPr marL="342900" indent="-342900">
              <a:buFont typeface="Arial" panose="020B0604020202020204" pitchFamily="34" charset="0"/>
              <a:buChar char="•"/>
            </a:pPr>
            <a:r>
              <a:rPr lang="en-US" sz="2400" dirty="0" err="1"/>
              <a:t>Dorsolumber</a:t>
            </a:r>
            <a:r>
              <a:rPr lang="en-US" sz="2400" dirty="0"/>
              <a:t> kyphosis when sitting.</a:t>
            </a:r>
          </a:p>
          <a:p>
            <a:pPr marL="342900" indent="-342900">
              <a:buFont typeface="Arial" panose="020B0604020202020204" pitchFamily="34" charset="0"/>
              <a:buChar char="•"/>
            </a:pPr>
            <a:r>
              <a:rPr lang="en-US" sz="2400" dirty="0" err="1"/>
              <a:t>Dorsolumber</a:t>
            </a:r>
            <a:r>
              <a:rPr lang="en-US" sz="2400" dirty="0"/>
              <a:t> </a:t>
            </a:r>
            <a:r>
              <a:rPr lang="en-US" sz="2400" dirty="0" err="1"/>
              <a:t>lordasis</a:t>
            </a:r>
            <a:r>
              <a:rPr lang="en-US" sz="2400" dirty="0"/>
              <a:t> when standing</a:t>
            </a:r>
          </a:p>
        </p:txBody>
      </p:sp>
      <p:pic>
        <p:nvPicPr>
          <p:cNvPr id="3" name="Picture 2">
            <a:extLst>
              <a:ext uri="{FF2B5EF4-FFF2-40B4-BE49-F238E27FC236}">
                <a16:creationId xmlns:a16="http://schemas.microsoft.com/office/drawing/2014/main" xmlns="" id="{4A8ACD8C-34E7-47A6-8A07-863CCF3FD245}"/>
              </a:ext>
            </a:extLst>
          </p:cNvPr>
          <p:cNvPicPr>
            <a:picLocks noChangeAspect="1"/>
          </p:cNvPicPr>
          <p:nvPr/>
        </p:nvPicPr>
        <p:blipFill>
          <a:blip r:embed="rId2"/>
          <a:stretch>
            <a:fillRect/>
          </a:stretch>
        </p:blipFill>
        <p:spPr>
          <a:xfrm>
            <a:off x="2804858" y="2334376"/>
            <a:ext cx="1902117" cy="4523624"/>
          </a:xfrm>
          <a:prstGeom prst="rect">
            <a:avLst/>
          </a:prstGeom>
        </p:spPr>
      </p:pic>
      <p:pic>
        <p:nvPicPr>
          <p:cNvPr id="4" name="Picture 3">
            <a:extLst>
              <a:ext uri="{FF2B5EF4-FFF2-40B4-BE49-F238E27FC236}">
                <a16:creationId xmlns:a16="http://schemas.microsoft.com/office/drawing/2014/main" xmlns="" id="{5C43ACF9-CD6B-47C2-A07F-206ADD65E064}"/>
              </a:ext>
            </a:extLst>
          </p:cNvPr>
          <p:cNvPicPr>
            <a:picLocks noChangeAspect="1"/>
          </p:cNvPicPr>
          <p:nvPr/>
        </p:nvPicPr>
        <p:blipFill>
          <a:blip r:embed="rId3"/>
          <a:stretch>
            <a:fillRect/>
          </a:stretch>
        </p:blipFill>
        <p:spPr>
          <a:xfrm>
            <a:off x="798990" y="2283036"/>
            <a:ext cx="1908213" cy="4523624"/>
          </a:xfrm>
          <a:prstGeom prst="rect">
            <a:avLst/>
          </a:prstGeom>
        </p:spPr>
      </p:pic>
      <p:sp>
        <p:nvSpPr>
          <p:cNvPr id="5" name="TextBox 4">
            <a:extLst>
              <a:ext uri="{FF2B5EF4-FFF2-40B4-BE49-F238E27FC236}">
                <a16:creationId xmlns:a16="http://schemas.microsoft.com/office/drawing/2014/main" xmlns="" id="{C005E3F8-EA47-4CC3-ABB8-49F161D7AED5}"/>
              </a:ext>
            </a:extLst>
          </p:cNvPr>
          <p:cNvSpPr txBox="1"/>
          <p:nvPr/>
        </p:nvSpPr>
        <p:spPr>
          <a:xfrm>
            <a:off x="5370990" y="346229"/>
            <a:ext cx="6587231" cy="6124754"/>
          </a:xfrm>
          <a:prstGeom prst="rect">
            <a:avLst/>
          </a:prstGeom>
          <a:noFill/>
        </p:spPr>
        <p:txBody>
          <a:bodyPr wrap="square" rtlCol="0">
            <a:spAutoFit/>
          </a:bodyPr>
          <a:lstStyle/>
          <a:p>
            <a:r>
              <a:rPr lang="en-US" sz="2800" b="1" dirty="0"/>
              <a:t>Muscles and ligament:</a:t>
            </a:r>
          </a:p>
          <a:p>
            <a:pPr marL="457200" indent="-457200">
              <a:buFont typeface="Wingdings" panose="05000000000000000000" pitchFamily="2" charset="2"/>
              <a:buChar char="§"/>
            </a:pPr>
            <a:r>
              <a:rPr lang="en-US" sz="2800" dirty="0"/>
              <a:t>Genarlized hypotonia and laxity of ligaments due to hypophosphatemia.</a:t>
            </a:r>
          </a:p>
          <a:p>
            <a:pPr marL="457200" indent="-457200">
              <a:buFont typeface="Wingdings" panose="05000000000000000000" pitchFamily="2" charset="2"/>
              <a:buChar char="§"/>
            </a:pPr>
            <a:r>
              <a:rPr lang="en-US" sz="2800" dirty="0"/>
              <a:t>Delayed milestones (sitting, standing &amp; walking).</a:t>
            </a:r>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r>
              <a:rPr lang="en-US" sz="2800" dirty="0"/>
              <a:t> Deformities&gt;&gt;&gt; kyphosis.</a:t>
            </a:r>
          </a:p>
          <a:p>
            <a:pPr marL="457200" indent="-457200">
              <a:buFont typeface="Wingdings" panose="05000000000000000000" pitchFamily="2" charset="2"/>
              <a:buChar char="§"/>
            </a:pPr>
            <a:r>
              <a:rPr lang="en-US" sz="2800" dirty="0"/>
              <a:t>Distention&gt;&gt;&gt;&gt; displacement of liver and spleen downwards(lax ligament).</a:t>
            </a:r>
          </a:p>
          <a:p>
            <a:endParaRPr lang="en-US" sz="2800" dirty="0"/>
          </a:p>
          <a:p>
            <a:endParaRPr lang="en-US" sz="2800" dirty="0"/>
          </a:p>
          <a:p>
            <a:r>
              <a:rPr lang="en-US" sz="2800" b="1" dirty="0"/>
              <a:t>Neurological</a:t>
            </a:r>
            <a:r>
              <a:rPr lang="en-US" sz="2800" dirty="0"/>
              <a:t>:</a:t>
            </a:r>
          </a:p>
          <a:p>
            <a:r>
              <a:rPr lang="en-US" sz="2800" dirty="0"/>
              <a:t>Restlessness &amp; increased Sweating.</a:t>
            </a:r>
          </a:p>
        </p:txBody>
      </p:sp>
    </p:spTree>
    <p:extLst>
      <p:ext uri="{BB962C8B-B14F-4D97-AF65-F5344CB8AC3E}">
        <p14:creationId xmlns:p14="http://schemas.microsoft.com/office/powerpoint/2010/main" val="2886073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F6EA9AD8-BF20-5193-7374-4509A9E511E1}"/>
              </a:ext>
            </a:extLst>
          </p:cNvPr>
          <p:cNvSpPr>
            <a:spLocks noGrp="1"/>
          </p:cNvSpPr>
          <p:nvPr>
            <p:ph type="title"/>
          </p:nvPr>
        </p:nvSpPr>
        <p:spPr/>
        <p:txBody>
          <a:bodyPr/>
          <a:lstStyle/>
          <a:p>
            <a:pPr algn="ctr"/>
            <a:r>
              <a:rPr lang="en-US" b="1" dirty="0"/>
              <a:t>Laboratory findings</a:t>
            </a:r>
          </a:p>
        </p:txBody>
      </p:sp>
      <p:sp>
        <p:nvSpPr>
          <p:cNvPr id="3" name="عنصر نائب للمحتوى 2">
            <a:extLst>
              <a:ext uri="{FF2B5EF4-FFF2-40B4-BE49-F238E27FC236}">
                <a16:creationId xmlns:a16="http://schemas.microsoft.com/office/drawing/2014/main" xmlns="" id="{AE6C51D6-0E44-7068-FCB4-8E24BCE0D39E}"/>
              </a:ext>
            </a:extLst>
          </p:cNvPr>
          <p:cNvSpPr>
            <a:spLocks noGrp="1"/>
          </p:cNvSpPr>
          <p:nvPr>
            <p:ph idx="1"/>
          </p:nvPr>
        </p:nvSpPr>
        <p:spPr>
          <a:xfrm>
            <a:off x="1371600" y="1638300"/>
            <a:ext cx="9601200" cy="3581400"/>
          </a:xfrm>
        </p:spPr>
        <p:txBody>
          <a:bodyPr>
            <a:noAutofit/>
          </a:bodyPr>
          <a:lstStyle/>
          <a:p>
            <a:pPr marL="0" indent="0" algn="l">
              <a:buNone/>
            </a:pPr>
            <a:r>
              <a:rPr lang="ar-SA" sz="2800" b="1" dirty="0">
                <a:cs typeface="Arial"/>
              </a:rPr>
              <a:t>ALKALINE PHOSPHATASE</a:t>
            </a:r>
            <a:r>
              <a:rPr lang="en-US" sz="2800" b="1" dirty="0">
                <a:cs typeface="Arial" panose="020B0604020202020204" pitchFamily="34" charset="0"/>
              </a:rPr>
              <a:t>: </a:t>
            </a:r>
          </a:p>
          <a:p>
            <a:r>
              <a:rPr lang="ar-SA" sz="2800" dirty="0">
                <a:cs typeface="Arial"/>
              </a:rPr>
              <a:t>A </a:t>
            </a:r>
            <a:r>
              <a:rPr lang="ar-SA" sz="2800" dirty="0" err="1">
                <a:cs typeface="Arial"/>
              </a:rPr>
              <a:t>good</a:t>
            </a:r>
            <a:r>
              <a:rPr lang="ar-SA" sz="2800" dirty="0">
                <a:cs typeface="Arial"/>
              </a:rPr>
              <a:t> </a:t>
            </a:r>
            <a:r>
              <a:rPr lang="ar-SA" sz="2800" dirty="0" err="1">
                <a:cs typeface="Arial"/>
              </a:rPr>
              <a:t>indicator</a:t>
            </a:r>
            <a:r>
              <a:rPr lang="ar-SA" sz="2800" dirty="0">
                <a:cs typeface="Arial"/>
              </a:rPr>
              <a:t> </a:t>
            </a:r>
            <a:r>
              <a:rPr lang="ar-SA" sz="2800" dirty="0" err="1">
                <a:cs typeface="Arial"/>
              </a:rPr>
              <a:t>for</a:t>
            </a:r>
            <a:r>
              <a:rPr lang="ar-SA" sz="2800" dirty="0">
                <a:cs typeface="Arial"/>
              </a:rPr>
              <a:t> </a:t>
            </a:r>
            <a:r>
              <a:rPr lang="ar-SA" sz="2800" dirty="0" err="1">
                <a:cs typeface="Arial"/>
              </a:rPr>
              <a:t>the</a:t>
            </a:r>
            <a:r>
              <a:rPr lang="ar-SA" sz="2800" dirty="0">
                <a:cs typeface="Arial"/>
              </a:rPr>
              <a:t> </a:t>
            </a:r>
            <a:r>
              <a:rPr lang="ar-SA" sz="2800" dirty="0" err="1">
                <a:cs typeface="Arial"/>
              </a:rPr>
              <a:t>activity</a:t>
            </a:r>
            <a:r>
              <a:rPr lang="ar-SA" sz="2800" dirty="0">
                <a:cs typeface="Arial"/>
              </a:rPr>
              <a:t> </a:t>
            </a:r>
            <a:r>
              <a:rPr lang="ar-SA" sz="2800" dirty="0" err="1">
                <a:cs typeface="Arial"/>
              </a:rPr>
              <a:t>of</a:t>
            </a:r>
            <a:r>
              <a:rPr lang="ar-SA" sz="2800" dirty="0">
                <a:cs typeface="Arial"/>
              </a:rPr>
              <a:t> </a:t>
            </a:r>
            <a:r>
              <a:rPr lang="ar-SA" sz="2800" dirty="0" err="1">
                <a:cs typeface="Arial"/>
              </a:rPr>
              <a:t>the</a:t>
            </a:r>
            <a:r>
              <a:rPr lang="ar-SA" sz="2800" dirty="0">
                <a:cs typeface="Arial"/>
              </a:rPr>
              <a:t> </a:t>
            </a:r>
            <a:r>
              <a:rPr lang="ar-SA" sz="2800" dirty="0" err="1">
                <a:cs typeface="Arial"/>
              </a:rPr>
              <a:t>disease</a:t>
            </a:r>
            <a:r>
              <a:rPr lang="ar-SA" sz="2800" dirty="0">
                <a:cs typeface="Arial"/>
              </a:rPr>
              <a:t>, </a:t>
            </a:r>
            <a:r>
              <a:rPr lang="ar-SA" sz="2800" dirty="0" err="1">
                <a:cs typeface="Arial"/>
              </a:rPr>
              <a:t>so</a:t>
            </a:r>
            <a:r>
              <a:rPr lang="ar-SA" sz="2800" dirty="0">
                <a:cs typeface="Arial"/>
              </a:rPr>
              <a:t> </a:t>
            </a:r>
            <a:r>
              <a:rPr lang="ar-SA" sz="2800" dirty="0" err="1">
                <a:cs typeface="Arial"/>
              </a:rPr>
              <a:t>increased</a:t>
            </a:r>
            <a:r>
              <a:rPr lang="ar-SA" sz="2800" dirty="0">
                <a:cs typeface="Arial"/>
              </a:rPr>
              <a:t> </a:t>
            </a:r>
            <a:r>
              <a:rPr lang="ar-SA" sz="2800" dirty="0" err="1">
                <a:cs typeface="Arial"/>
              </a:rPr>
              <a:t>in</a:t>
            </a:r>
            <a:r>
              <a:rPr lang="ar-SA" sz="2800" dirty="0">
                <a:cs typeface="Arial"/>
              </a:rPr>
              <a:t> </a:t>
            </a:r>
            <a:r>
              <a:rPr lang="ar-SA" sz="2800" dirty="0" err="1">
                <a:cs typeface="Arial"/>
              </a:rPr>
              <a:t>rickets</a:t>
            </a:r>
            <a:r>
              <a:rPr lang="ar-SA" sz="2800" dirty="0">
                <a:cs typeface="Arial"/>
              </a:rPr>
              <a:t> </a:t>
            </a:r>
            <a:r>
              <a:rPr lang="ar-SA" sz="2800" dirty="0" err="1">
                <a:cs typeface="Arial"/>
              </a:rPr>
              <a:t>patient</a:t>
            </a:r>
            <a:r>
              <a:rPr lang="en-US" sz="2800" dirty="0">
                <a:cs typeface="Arial"/>
              </a:rPr>
              <a:t>.</a:t>
            </a:r>
          </a:p>
          <a:p>
            <a:r>
              <a:rPr lang="en-US" sz="2800" dirty="0"/>
              <a:t>Alkaline phosphatase participates in the mineralization of bone and growth plate cartilage and is an excellent marker of disease activity</a:t>
            </a:r>
            <a:endParaRPr lang="ar-SA" sz="2800" dirty="0">
              <a:cs typeface="Arial"/>
            </a:endParaRPr>
          </a:p>
          <a:p>
            <a:pPr marL="0" indent="0" algn="l">
              <a:buNone/>
            </a:pPr>
            <a:r>
              <a:rPr lang="ar-SA" sz="2800" b="1" dirty="0">
                <a:cs typeface="Arial"/>
              </a:rPr>
              <a:t>CALCIUM LEVEL</a:t>
            </a:r>
          </a:p>
          <a:p>
            <a:pPr algn="l"/>
            <a:r>
              <a:rPr lang="en-US" sz="2800" dirty="0"/>
              <a:t>The serum calcium concentration may be either decreased or normal in </a:t>
            </a:r>
            <a:r>
              <a:rPr lang="en-US" sz="2800" dirty="0" err="1"/>
              <a:t>calcipenic</a:t>
            </a:r>
            <a:r>
              <a:rPr lang="en-US" sz="2800" dirty="0"/>
              <a:t> rickets, depending on the stage of rickets; serum calcium usually is normal in </a:t>
            </a:r>
            <a:r>
              <a:rPr lang="en-US" sz="2800" dirty="0" err="1"/>
              <a:t>phosphopenic</a:t>
            </a:r>
            <a:r>
              <a:rPr lang="en-US" sz="2800" dirty="0"/>
              <a:t> rickets. </a:t>
            </a:r>
            <a:endParaRPr lang="ar-SA" sz="2800" dirty="0">
              <a:cs typeface="Arial"/>
            </a:endParaRPr>
          </a:p>
        </p:txBody>
      </p:sp>
    </p:spTree>
    <p:extLst>
      <p:ext uri="{BB962C8B-B14F-4D97-AF65-F5344CB8AC3E}">
        <p14:creationId xmlns:p14="http://schemas.microsoft.com/office/powerpoint/2010/main" val="1097963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F6EA9AD8-BF20-5193-7374-4509A9E511E1}"/>
              </a:ext>
            </a:extLst>
          </p:cNvPr>
          <p:cNvSpPr>
            <a:spLocks noGrp="1"/>
          </p:cNvSpPr>
          <p:nvPr>
            <p:ph type="title"/>
          </p:nvPr>
        </p:nvSpPr>
        <p:spPr>
          <a:xfrm>
            <a:off x="1371600" y="251460"/>
            <a:ext cx="9601200" cy="1485900"/>
          </a:xfrm>
        </p:spPr>
        <p:txBody>
          <a:bodyPr/>
          <a:lstStyle/>
          <a:p>
            <a:pPr algn="ctr"/>
            <a:r>
              <a:rPr lang="en-US" b="1" dirty="0"/>
              <a:t>Laboratory findings</a:t>
            </a:r>
          </a:p>
        </p:txBody>
      </p:sp>
      <p:sp>
        <p:nvSpPr>
          <p:cNvPr id="3" name="عنصر نائب للمحتوى 2">
            <a:extLst>
              <a:ext uri="{FF2B5EF4-FFF2-40B4-BE49-F238E27FC236}">
                <a16:creationId xmlns:a16="http://schemas.microsoft.com/office/drawing/2014/main" xmlns="" id="{AE6C51D6-0E44-7068-FCB4-8E24BCE0D39E}"/>
              </a:ext>
            </a:extLst>
          </p:cNvPr>
          <p:cNvSpPr>
            <a:spLocks noGrp="1"/>
          </p:cNvSpPr>
          <p:nvPr>
            <p:ph idx="1"/>
          </p:nvPr>
        </p:nvSpPr>
        <p:spPr>
          <a:xfrm>
            <a:off x="1371600" y="1181100"/>
            <a:ext cx="9601200" cy="4991100"/>
          </a:xfrm>
        </p:spPr>
        <p:txBody>
          <a:bodyPr>
            <a:noAutofit/>
          </a:bodyPr>
          <a:lstStyle/>
          <a:p>
            <a:pPr marL="0" indent="0" algn="l">
              <a:buNone/>
            </a:pPr>
            <a:r>
              <a:rPr lang="ar-SA" sz="2800" b="1" dirty="0">
                <a:latin typeface="+mj-lt"/>
                <a:cs typeface="Arial"/>
              </a:rPr>
              <a:t>PHOSPHATE LEVEL</a:t>
            </a:r>
          </a:p>
          <a:p>
            <a:pPr algn="l"/>
            <a:r>
              <a:rPr lang="en-US" sz="2800" dirty="0">
                <a:latin typeface="+mj-lt"/>
              </a:rPr>
              <a:t>Serum phosphorus concentrations usually are low in both </a:t>
            </a:r>
            <a:r>
              <a:rPr lang="en-US" sz="2800" dirty="0" err="1">
                <a:latin typeface="+mj-lt"/>
              </a:rPr>
              <a:t>calcipenic</a:t>
            </a:r>
            <a:r>
              <a:rPr lang="en-US" sz="2800" dirty="0">
                <a:latin typeface="+mj-lt"/>
              </a:rPr>
              <a:t> and </a:t>
            </a:r>
            <a:r>
              <a:rPr lang="en-US" sz="2800" dirty="0" err="1">
                <a:latin typeface="+mj-lt"/>
              </a:rPr>
              <a:t>phosphopenic</a:t>
            </a:r>
            <a:r>
              <a:rPr lang="en-US" sz="2800" dirty="0">
                <a:latin typeface="+mj-lt"/>
              </a:rPr>
              <a:t> rickets.</a:t>
            </a:r>
          </a:p>
          <a:p>
            <a:pPr marL="0" indent="0" algn="l">
              <a:buNone/>
            </a:pPr>
            <a:r>
              <a:rPr lang="ar-SA" sz="2800" b="1" dirty="0">
                <a:latin typeface="+mj-lt"/>
                <a:cs typeface="Arial"/>
              </a:rPr>
              <a:t>VITAMEN D</a:t>
            </a:r>
          </a:p>
          <a:p>
            <a:pPr algn="l"/>
            <a:r>
              <a:rPr lang="ar-SA" sz="2800" dirty="0">
                <a:latin typeface="+mj-lt"/>
                <a:cs typeface="Arial"/>
              </a:rPr>
              <a:t> </a:t>
            </a:r>
            <a:r>
              <a:rPr lang="ar-SA" sz="2800" dirty="0" err="1">
                <a:latin typeface="+mj-lt"/>
                <a:cs typeface="Arial"/>
              </a:rPr>
              <a:t>In</a:t>
            </a:r>
            <a:r>
              <a:rPr lang="ar-SA" sz="2800" dirty="0">
                <a:latin typeface="+mj-lt"/>
                <a:cs typeface="Arial"/>
              </a:rPr>
              <a:t> </a:t>
            </a:r>
            <a:r>
              <a:rPr lang="ar-SA" sz="2800" dirty="0" err="1">
                <a:latin typeface="+mj-lt"/>
                <a:cs typeface="Arial"/>
              </a:rPr>
              <a:t>calcipenic</a:t>
            </a:r>
            <a:r>
              <a:rPr lang="ar-SA" sz="2800" dirty="0">
                <a:latin typeface="+mj-lt"/>
                <a:cs typeface="Arial"/>
              </a:rPr>
              <a:t> </a:t>
            </a:r>
            <a:r>
              <a:rPr lang="ar-SA" sz="2800" dirty="0" err="1">
                <a:latin typeface="+mj-lt"/>
                <a:cs typeface="Arial"/>
              </a:rPr>
              <a:t>rickets</a:t>
            </a:r>
            <a:r>
              <a:rPr lang="ar-SA" sz="2800" dirty="0">
                <a:latin typeface="+mj-lt"/>
                <a:cs typeface="Arial"/>
              </a:rPr>
              <a:t> </a:t>
            </a:r>
            <a:r>
              <a:rPr lang="ar-SA" sz="2800" dirty="0" err="1">
                <a:latin typeface="+mj-lt"/>
                <a:cs typeface="Arial"/>
              </a:rPr>
              <a:t>the</a:t>
            </a:r>
            <a:r>
              <a:rPr lang="ar-SA" sz="2800" dirty="0">
                <a:latin typeface="+mj-lt"/>
                <a:cs typeface="Arial"/>
              </a:rPr>
              <a:t> </a:t>
            </a:r>
            <a:r>
              <a:rPr lang="ar-SA" sz="2800" dirty="0" err="1">
                <a:latin typeface="+mj-lt"/>
                <a:cs typeface="Arial"/>
              </a:rPr>
              <a:t>level</a:t>
            </a:r>
            <a:r>
              <a:rPr lang="ar-SA" sz="2800" dirty="0">
                <a:latin typeface="+mj-lt"/>
                <a:cs typeface="Arial"/>
              </a:rPr>
              <a:t> </a:t>
            </a:r>
            <a:r>
              <a:rPr lang="ar-SA" sz="2800" dirty="0" err="1">
                <a:latin typeface="+mj-lt"/>
                <a:cs typeface="Arial"/>
              </a:rPr>
              <a:t>could</a:t>
            </a:r>
            <a:r>
              <a:rPr lang="ar-SA" sz="2800" dirty="0">
                <a:latin typeface="+mj-lt"/>
                <a:cs typeface="Arial"/>
              </a:rPr>
              <a:t> </a:t>
            </a:r>
            <a:r>
              <a:rPr lang="ar-SA" sz="2800" dirty="0" err="1">
                <a:latin typeface="+mj-lt"/>
                <a:cs typeface="Arial"/>
              </a:rPr>
              <a:t>be</a:t>
            </a:r>
            <a:r>
              <a:rPr lang="ar-SA" sz="2800" dirty="0">
                <a:latin typeface="+mj-lt"/>
                <a:cs typeface="Arial"/>
              </a:rPr>
              <a:t> </a:t>
            </a:r>
            <a:r>
              <a:rPr lang="ar-SA" sz="2800" dirty="0" err="1">
                <a:latin typeface="+mj-lt"/>
                <a:cs typeface="Arial"/>
              </a:rPr>
              <a:t>low</a:t>
            </a:r>
            <a:r>
              <a:rPr lang="en-US" sz="2800" dirty="0">
                <a:latin typeface="+mj-lt"/>
                <a:cs typeface="Arial"/>
              </a:rPr>
              <a:t>, </a:t>
            </a:r>
            <a:r>
              <a:rPr lang="ar-SA" sz="2800" dirty="0" err="1">
                <a:latin typeface="+mj-lt"/>
                <a:cs typeface="Arial"/>
              </a:rPr>
              <a:t>normal</a:t>
            </a:r>
            <a:r>
              <a:rPr lang="ar-SA" sz="2800" dirty="0">
                <a:latin typeface="+mj-lt"/>
                <a:cs typeface="Arial"/>
              </a:rPr>
              <a:t> </a:t>
            </a:r>
            <a:r>
              <a:rPr lang="ar-SA" sz="2800" dirty="0" err="1">
                <a:latin typeface="+mj-lt"/>
                <a:cs typeface="Arial"/>
              </a:rPr>
              <a:t>or</a:t>
            </a:r>
            <a:r>
              <a:rPr lang="ar-SA" sz="2800" dirty="0">
                <a:latin typeface="+mj-lt"/>
                <a:cs typeface="Arial"/>
              </a:rPr>
              <a:t> </a:t>
            </a:r>
            <a:r>
              <a:rPr lang="ar-SA" sz="2800" dirty="0" err="1">
                <a:latin typeface="+mj-lt"/>
                <a:cs typeface="Arial"/>
              </a:rPr>
              <a:t>elevated</a:t>
            </a:r>
            <a:r>
              <a:rPr lang="ar-SA" sz="2800" dirty="0">
                <a:latin typeface="+mj-lt"/>
                <a:cs typeface="Arial"/>
              </a:rPr>
              <a:t> </a:t>
            </a:r>
            <a:r>
              <a:rPr lang="ar-SA" sz="2800" dirty="0" err="1">
                <a:latin typeface="+mj-lt"/>
                <a:cs typeface="Arial"/>
              </a:rPr>
              <a:t>but</a:t>
            </a:r>
            <a:r>
              <a:rPr lang="ar-SA" sz="2800" dirty="0">
                <a:latin typeface="+mj-lt"/>
                <a:cs typeface="Arial"/>
              </a:rPr>
              <a:t> </a:t>
            </a:r>
            <a:r>
              <a:rPr lang="ar-SA" sz="2800" dirty="0" err="1">
                <a:latin typeface="+mj-lt"/>
                <a:cs typeface="Arial"/>
              </a:rPr>
              <a:t>in</a:t>
            </a:r>
            <a:r>
              <a:rPr lang="ar-SA" sz="2800" dirty="0">
                <a:latin typeface="+mj-lt"/>
                <a:cs typeface="Arial"/>
              </a:rPr>
              <a:t> </a:t>
            </a:r>
            <a:r>
              <a:rPr lang="ar-SA" sz="2800" dirty="0" err="1">
                <a:latin typeface="+mj-lt"/>
                <a:cs typeface="Arial"/>
              </a:rPr>
              <a:t>phosphpenic</a:t>
            </a:r>
            <a:r>
              <a:rPr lang="ar-SA" sz="2800" dirty="0">
                <a:latin typeface="+mj-lt"/>
                <a:cs typeface="Arial"/>
              </a:rPr>
              <a:t> </a:t>
            </a:r>
            <a:r>
              <a:rPr lang="ar-SA" sz="2800" dirty="0" err="1">
                <a:latin typeface="+mj-lt"/>
                <a:cs typeface="Arial"/>
              </a:rPr>
              <a:t>rickets</a:t>
            </a:r>
            <a:r>
              <a:rPr lang="ar-SA" sz="2800" dirty="0">
                <a:latin typeface="+mj-lt"/>
                <a:cs typeface="Arial"/>
              </a:rPr>
              <a:t> </a:t>
            </a:r>
            <a:r>
              <a:rPr lang="ar-SA" sz="2800" dirty="0" err="1">
                <a:latin typeface="+mj-lt"/>
                <a:cs typeface="Arial"/>
              </a:rPr>
              <a:t>either</a:t>
            </a:r>
            <a:r>
              <a:rPr lang="ar-SA" sz="2800" dirty="0">
                <a:latin typeface="+mj-lt"/>
                <a:cs typeface="Arial"/>
              </a:rPr>
              <a:t> </a:t>
            </a:r>
            <a:r>
              <a:rPr lang="ar-SA" sz="2800" dirty="0" err="1">
                <a:latin typeface="+mj-lt"/>
                <a:cs typeface="Arial"/>
              </a:rPr>
              <a:t>elevated</a:t>
            </a:r>
            <a:r>
              <a:rPr lang="ar-SA" sz="2800" dirty="0">
                <a:latin typeface="+mj-lt"/>
                <a:cs typeface="Arial"/>
              </a:rPr>
              <a:t> </a:t>
            </a:r>
            <a:r>
              <a:rPr lang="ar-SA" sz="2800" dirty="0" err="1">
                <a:latin typeface="+mj-lt"/>
                <a:cs typeface="Arial"/>
              </a:rPr>
              <a:t>or</a:t>
            </a:r>
            <a:r>
              <a:rPr lang="ar-SA" sz="2800" dirty="0">
                <a:latin typeface="+mj-lt"/>
                <a:cs typeface="Arial"/>
              </a:rPr>
              <a:t> </a:t>
            </a:r>
            <a:r>
              <a:rPr lang="ar-SA" sz="2800" dirty="0" err="1">
                <a:latin typeface="+mj-lt"/>
                <a:cs typeface="Arial"/>
              </a:rPr>
              <a:t>low</a:t>
            </a:r>
            <a:r>
              <a:rPr lang="ar-SA" sz="2800" dirty="0">
                <a:latin typeface="+mj-lt"/>
                <a:cs typeface="Arial"/>
              </a:rPr>
              <a:t> </a:t>
            </a:r>
            <a:r>
              <a:rPr lang="ar-SA" sz="2800" dirty="0" err="1">
                <a:latin typeface="+mj-lt"/>
                <a:cs typeface="Arial"/>
              </a:rPr>
              <a:t>according</a:t>
            </a:r>
            <a:r>
              <a:rPr lang="ar-SA" sz="2800" dirty="0">
                <a:latin typeface="+mj-lt"/>
                <a:cs typeface="Arial"/>
              </a:rPr>
              <a:t> </a:t>
            </a:r>
            <a:r>
              <a:rPr lang="ar-SA" sz="2800" dirty="0" err="1">
                <a:latin typeface="+mj-lt"/>
                <a:cs typeface="Arial"/>
              </a:rPr>
              <a:t>to</a:t>
            </a:r>
            <a:r>
              <a:rPr lang="ar-SA" sz="2800" dirty="0">
                <a:latin typeface="+mj-lt"/>
                <a:cs typeface="Arial"/>
              </a:rPr>
              <a:t> </a:t>
            </a:r>
            <a:r>
              <a:rPr lang="ar-SA" sz="2800" dirty="0" err="1">
                <a:latin typeface="+mj-lt"/>
                <a:cs typeface="Arial"/>
              </a:rPr>
              <a:t>the</a:t>
            </a:r>
            <a:r>
              <a:rPr lang="ar-SA" sz="2800" dirty="0">
                <a:latin typeface="+mj-lt"/>
                <a:cs typeface="Arial"/>
              </a:rPr>
              <a:t> </a:t>
            </a:r>
            <a:r>
              <a:rPr lang="ar-SA" sz="2800" dirty="0" err="1">
                <a:latin typeface="+mj-lt"/>
                <a:cs typeface="Arial"/>
              </a:rPr>
              <a:t>underlying</a:t>
            </a:r>
            <a:r>
              <a:rPr lang="ar-SA" sz="2800" dirty="0">
                <a:latin typeface="+mj-lt"/>
                <a:cs typeface="Arial"/>
              </a:rPr>
              <a:t> </a:t>
            </a:r>
            <a:r>
              <a:rPr lang="ar-SA" sz="2800" dirty="0" err="1">
                <a:latin typeface="+mj-lt"/>
                <a:cs typeface="Arial"/>
              </a:rPr>
              <a:t>cause</a:t>
            </a:r>
            <a:endParaRPr lang="ar-SA" sz="2800" dirty="0">
              <a:latin typeface="+mj-lt"/>
              <a:cs typeface="Arial"/>
            </a:endParaRPr>
          </a:p>
          <a:p>
            <a:pPr marL="0" indent="0" algn="l">
              <a:buNone/>
            </a:pPr>
            <a:r>
              <a:rPr lang="ar-SA" sz="2800" b="1" dirty="0">
                <a:latin typeface="+mj-lt"/>
                <a:cs typeface="Arial"/>
              </a:rPr>
              <a:t>PARATHYROID HORMONE</a:t>
            </a:r>
            <a:endParaRPr lang="ar-SA" sz="2800" b="1" dirty="0">
              <a:latin typeface="+mj-lt"/>
            </a:endParaRPr>
          </a:p>
          <a:p>
            <a:pPr algn="l"/>
            <a:r>
              <a:rPr lang="en-US" sz="2800" dirty="0">
                <a:latin typeface="+mj-lt"/>
              </a:rPr>
              <a:t>The serum concentration of PTH typically is elevated in </a:t>
            </a:r>
            <a:r>
              <a:rPr lang="en-US" sz="2800" dirty="0" err="1">
                <a:latin typeface="+mj-lt"/>
              </a:rPr>
              <a:t>calcipenic</a:t>
            </a:r>
            <a:r>
              <a:rPr lang="en-US" sz="2800" dirty="0">
                <a:latin typeface="+mj-lt"/>
              </a:rPr>
              <a:t> rickets. In contrast, PTH concentrations are usually normal or only modestly elevated in </a:t>
            </a:r>
            <a:r>
              <a:rPr lang="en-US" sz="2800" dirty="0" err="1">
                <a:latin typeface="+mj-lt"/>
              </a:rPr>
              <a:t>phosphopenic</a:t>
            </a:r>
            <a:r>
              <a:rPr lang="en-US" sz="2800" dirty="0">
                <a:latin typeface="+mj-lt"/>
              </a:rPr>
              <a:t> rickets.</a:t>
            </a:r>
            <a:endParaRPr lang="ar-SA" sz="2800" dirty="0">
              <a:latin typeface="+mj-lt"/>
              <a:cs typeface="Arial"/>
            </a:endParaRPr>
          </a:p>
        </p:txBody>
      </p:sp>
    </p:spTree>
    <p:extLst>
      <p:ext uri="{BB962C8B-B14F-4D97-AF65-F5344CB8AC3E}">
        <p14:creationId xmlns:p14="http://schemas.microsoft.com/office/powerpoint/2010/main" val="2403818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587933C5-5118-5794-3B5A-8111C93A773F}"/>
              </a:ext>
            </a:extLst>
          </p:cNvPr>
          <p:cNvSpPr>
            <a:spLocks noGrp="1"/>
          </p:cNvSpPr>
          <p:nvPr>
            <p:ph type="title"/>
          </p:nvPr>
        </p:nvSpPr>
        <p:spPr>
          <a:xfrm>
            <a:off x="1371600" y="331470"/>
            <a:ext cx="9601200" cy="1485900"/>
          </a:xfrm>
        </p:spPr>
        <p:txBody>
          <a:bodyPr/>
          <a:lstStyle/>
          <a:p>
            <a:pPr algn="ctr"/>
            <a:r>
              <a:rPr lang="en-US" b="1" dirty="0"/>
              <a:t>Evaluation</a:t>
            </a:r>
          </a:p>
        </p:txBody>
      </p:sp>
      <p:sp>
        <p:nvSpPr>
          <p:cNvPr id="3" name="عنصر نائب للمحتوى 2">
            <a:extLst>
              <a:ext uri="{FF2B5EF4-FFF2-40B4-BE49-F238E27FC236}">
                <a16:creationId xmlns:a16="http://schemas.microsoft.com/office/drawing/2014/main" xmlns="" id="{64B5BA4E-ADFE-DDD0-CEF4-866D4E090D19}"/>
              </a:ext>
            </a:extLst>
          </p:cNvPr>
          <p:cNvSpPr>
            <a:spLocks noGrp="1"/>
          </p:cNvSpPr>
          <p:nvPr>
            <p:ph idx="1"/>
          </p:nvPr>
        </p:nvSpPr>
        <p:spPr>
          <a:xfrm>
            <a:off x="1069643" y="1405890"/>
            <a:ext cx="10698480" cy="5452110"/>
          </a:xfrm>
        </p:spPr>
        <p:txBody>
          <a:bodyPr>
            <a:noAutofit/>
          </a:bodyPr>
          <a:lstStyle/>
          <a:p>
            <a:r>
              <a:rPr lang="en-US" sz="2800" dirty="0"/>
              <a:t>The evaluation of a child with clinical signs of rickets should include a dietary history, with particular attention to calcium and vitamin D intake, along with a medication history and a history of sun exposure. </a:t>
            </a:r>
            <a:endParaRPr lang="en-US" sz="2800" dirty="0" smtClean="0"/>
          </a:p>
          <a:p>
            <a:endParaRPr lang="en-US" sz="2800" dirty="0" smtClean="0"/>
          </a:p>
          <a:p>
            <a:r>
              <a:rPr lang="en-US" sz="2800" b="1" dirty="0" smtClean="0"/>
              <a:t>Initial </a:t>
            </a:r>
            <a:r>
              <a:rPr lang="en-US" sz="2800" b="1" dirty="0"/>
              <a:t>classification </a:t>
            </a:r>
            <a:r>
              <a:rPr lang="en-US" sz="2800" dirty="0"/>
              <a:t>— Serum </a:t>
            </a:r>
            <a:r>
              <a:rPr lang="en-US" sz="2800" dirty="0" smtClean="0"/>
              <a:t>PTH, </a:t>
            </a:r>
            <a:r>
              <a:rPr lang="en-US" sz="2800" dirty="0"/>
              <a:t>alkaline phosphatase, inorganic phosphorus, and calcium concentrations are used to determine the initial classification of rickets</a:t>
            </a:r>
            <a:r>
              <a:rPr lang="en-US" sz="2800" dirty="0" smtClean="0"/>
              <a:t>.</a:t>
            </a:r>
          </a:p>
          <a:p>
            <a:r>
              <a:rPr lang="en-US" sz="2800" dirty="0" smtClean="0"/>
              <a:t>Serum </a:t>
            </a:r>
            <a:r>
              <a:rPr lang="en-US" sz="2800" b="1" dirty="0"/>
              <a:t>creatinine</a:t>
            </a:r>
            <a:r>
              <a:rPr lang="en-US" sz="2800" dirty="0"/>
              <a:t> and </a:t>
            </a:r>
            <a:r>
              <a:rPr lang="en-US" sz="2800" b="1" dirty="0"/>
              <a:t>liver enzymes </a:t>
            </a:r>
            <a:r>
              <a:rPr lang="en-US" sz="2800" dirty="0"/>
              <a:t>should be measured to screen for renal and liver </a:t>
            </a:r>
            <a:r>
              <a:rPr lang="en-US" sz="2800" dirty="0" smtClean="0"/>
              <a:t>disease.</a:t>
            </a:r>
            <a:endParaRPr lang="en-US" sz="2800" dirty="0"/>
          </a:p>
        </p:txBody>
      </p:sp>
    </p:spTree>
    <p:extLst>
      <p:ext uri="{BB962C8B-B14F-4D97-AF65-F5344CB8AC3E}">
        <p14:creationId xmlns:p14="http://schemas.microsoft.com/office/powerpoint/2010/main" val="4030411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A6EC888-B85F-410F-B430-06583E94B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xmlns="" id="{9485DA84-CB73-4E5E-9864-2460CE2805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7D49185E-361A-421B-8F2D-11C7FFC686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14B85BAA-C37F-44B4-B427-B4F10EBB41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EDC4EE06-D7B4-4FAC-A561-38A1C38023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9018D83B-903C-4782-B1BB-A45164A71F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8785589A-A5AC-409A-B2A2-24D871B4C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صورة تحتوي على نص&#10;&#10;تم إنشاء الوصف تلقائياً">
            <a:extLst>
              <a:ext uri="{FF2B5EF4-FFF2-40B4-BE49-F238E27FC236}">
                <a16:creationId xmlns:a16="http://schemas.microsoft.com/office/drawing/2014/main" xmlns="" id="{F60F16B3-963B-8C92-DD19-6BF49C53440A}"/>
              </a:ext>
            </a:extLst>
          </p:cNvPr>
          <p:cNvPicPr>
            <a:picLocks noChangeAspect="1"/>
          </p:cNvPicPr>
          <p:nvPr/>
        </p:nvPicPr>
        <p:blipFill>
          <a:blip r:embed="rId2"/>
          <a:stretch>
            <a:fillRect/>
          </a:stretch>
        </p:blipFill>
        <p:spPr>
          <a:xfrm>
            <a:off x="2232195" y="480515"/>
            <a:ext cx="7727608" cy="5892302"/>
          </a:xfrm>
          <a:prstGeom prst="rect">
            <a:avLst/>
          </a:prstGeom>
        </p:spPr>
      </p:pic>
    </p:spTree>
    <p:extLst>
      <p:ext uri="{BB962C8B-B14F-4D97-AF65-F5344CB8AC3E}">
        <p14:creationId xmlns:p14="http://schemas.microsoft.com/office/powerpoint/2010/main" val="574992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xmlns="" id="{AA6EC888-B85F-410F-B430-06583E94B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33" name="Rectangle 1032">
            <a:extLst>
              <a:ext uri="{FF2B5EF4-FFF2-40B4-BE49-F238E27FC236}">
                <a16:creationId xmlns:a16="http://schemas.microsoft.com/office/drawing/2014/main" xmlns="" id="{9485DA84-CB73-4E5E-9864-2460CE2805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xmlns="" id="{7D49185E-361A-421B-8F2D-11C7FFC686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xmlns="" id="{14B85BAA-C37F-44B4-B427-B4F10EBB41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xmlns="" id="{EDC4EE06-D7B4-4FAC-A561-38A1C38023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xmlns="" id="{9018D83B-903C-4782-B1BB-A45164A71F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xmlns="" id="{8785589A-A5AC-409A-B2A2-24D871B4C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a:extLst>
              <a:ext uri="{FF2B5EF4-FFF2-40B4-BE49-F238E27FC236}">
                <a16:creationId xmlns:a16="http://schemas.microsoft.com/office/drawing/2014/main" xmlns="" id="{539B4AA4-3C37-F1A2-9ED3-9488EE4528F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600" y="695531"/>
            <a:ext cx="11226799" cy="5462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4757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587933C5-5118-5794-3B5A-8111C93A773F}"/>
              </a:ext>
            </a:extLst>
          </p:cNvPr>
          <p:cNvSpPr>
            <a:spLocks noGrp="1"/>
          </p:cNvSpPr>
          <p:nvPr>
            <p:ph type="title"/>
          </p:nvPr>
        </p:nvSpPr>
        <p:spPr>
          <a:xfrm>
            <a:off x="1371600" y="331470"/>
            <a:ext cx="9601200" cy="1485900"/>
          </a:xfrm>
        </p:spPr>
        <p:txBody>
          <a:bodyPr/>
          <a:lstStyle/>
          <a:p>
            <a:pPr algn="ctr"/>
            <a:r>
              <a:rPr lang="en-US" b="1" dirty="0"/>
              <a:t>Evaluation</a:t>
            </a:r>
          </a:p>
        </p:txBody>
      </p:sp>
      <p:sp>
        <p:nvSpPr>
          <p:cNvPr id="3" name="عنصر نائب للمحتوى 2">
            <a:extLst>
              <a:ext uri="{FF2B5EF4-FFF2-40B4-BE49-F238E27FC236}">
                <a16:creationId xmlns:a16="http://schemas.microsoft.com/office/drawing/2014/main" xmlns="" id="{64B5BA4E-ADFE-DDD0-CEF4-866D4E090D19}"/>
              </a:ext>
            </a:extLst>
          </p:cNvPr>
          <p:cNvSpPr>
            <a:spLocks noGrp="1"/>
          </p:cNvSpPr>
          <p:nvPr>
            <p:ph idx="1"/>
          </p:nvPr>
        </p:nvSpPr>
        <p:spPr>
          <a:xfrm>
            <a:off x="1028700" y="1074420"/>
            <a:ext cx="10698480" cy="5452110"/>
          </a:xfrm>
        </p:spPr>
        <p:txBody>
          <a:bodyPr>
            <a:noAutofit/>
          </a:bodyPr>
          <a:lstStyle/>
          <a:p>
            <a:r>
              <a:rPr lang="en-US" sz="2800" b="1" dirty="0"/>
              <a:t>Calcipenic</a:t>
            </a:r>
            <a:r>
              <a:rPr lang="en-US" sz="2800" dirty="0"/>
              <a:t> rickets – If the </a:t>
            </a:r>
            <a:r>
              <a:rPr lang="en-US" sz="2800" b="1" dirty="0"/>
              <a:t>serum PTH is considerably elevated </a:t>
            </a:r>
            <a:r>
              <a:rPr lang="en-US" sz="2800" dirty="0"/>
              <a:t>and phosphorus concentration is normal or low, then a provisional diagnosis of </a:t>
            </a:r>
            <a:r>
              <a:rPr lang="en-US" sz="2800" dirty="0" err="1"/>
              <a:t>calcipenic</a:t>
            </a:r>
            <a:r>
              <a:rPr lang="en-US" sz="2800" dirty="0"/>
              <a:t> rickets can be made. </a:t>
            </a:r>
            <a:endParaRPr lang="en-US" sz="2800" dirty="0" smtClean="0"/>
          </a:p>
          <a:p>
            <a:r>
              <a:rPr lang="en-US" sz="2800" b="1" dirty="0" smtClean="0"/>
              <a:t>Serum </a:t>
            </a:r>
            <a:r>
              <a:rPr lang="en-US" sz="2800" b="1" dirty="0"/>
              <a:t>calcium may be normal in </a:t>
            </a:r>
            <a:r>
              <a:rPr lang="en-US" sz="2800" b="1" dirty="0" err="1"/>
              <a:t>calcipenic</a:t>
            </a:r>
            <a:r>
              <a:rPr lang="en-US" sz="2800" b="1" dirty="0"/>
              <a:t> rickets or may be low in advanced disease</a:t>
            </a:r>
            <a:r>
              <a:rPr lang="en-US" sz="2800" dirty="0"/>
              <a:t>. </a:t>
            </a:r>
            <a:endParaRPr lang="en-US" sz="2800" dirty="0" smtClean="0"/>
          </a:p>
          <a:p>
            <a:r>
              <a:rPr lang="en-US" sz="2800" dirty="0" smtClean="0"/>
              <a:t>The </a:t>
            </a:r>
            <a:r>
              <a:rPr lang="en-US" sz="2800" dirty="0"/>
              <a:t>diagnosis is confirmed if appropriate healing is observed on a radiograph during the course of therapy</a:t>
            </a:r>
            <a:r>
              <a:rPr lang="en-US" sz="2800" dirty="0" smtClean="0"/>
              <a:t>.</a:t>
            </a:r>
            <a:endParaRPr lang="en-US" sz="2800" dirty="0"/>
          </a:p>
          <a:p>
            <a:r>
              <a:rPr lang="en-US" sz="2800" b="1" dirty="0"/>
              <a:t>Phosphopenic</a:t>
            </a:r>
            <a:r>
              <a:rPr lang="en-US" sz="2800" dirty="0"/>
              <a:t> rickets – If the serum PTH is normal or only mildly elevated and the phosphorus concentration is </a:t>
            </a:r>
            <a:r>
              <a:rPr lang="en-US" sz="2800" dirty="0" smtClean="0"/>
              <a:t>very low</a:t>
            </a:r>
            <a:r>
              <a:rPr lang="en-US" sz="2800" dirty="0"/>
              <a:t>, then </a:t>
            </a:r>
            <a:r>
              <a:rPr lang="en-US" sz="2800" dirty="0" err="1"/>
              <a:t>phosphopenic</a:t>
            </a:r>
            <a:r>
              <a:rPr lang="en-US" sz="2800" dirty="0"/>
              <a:t> rickets should be suspected. </a:t>
            </a:r>
          </a:p>
        </p:txBody>
      </p:sp>
    </p:spTree>
    <p:extLst>
      <p:ext uri="{BB962C8B-B14F-4D97-AF65-F5344CB8AC3E}">
        <p14:creationId xmlns:p14="http://schemas.microsoft.com/office/powerpoint/2010/main" val="66503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587933C5-5118-5794-3B5A-8111C93A773F}"/>
              </a:ext>
            </a:extLst>
          </p:cNvPr>
          <p:cNvSpPr>
            <a:spLocks noGrp="1"/>
          </p:cNvSpPr>
          <p:nvPr>
            <p:ph type="title"/>
          </p:nvPr>
        </p:nvSpPr>
        <p:spPr>
          <a:xfrm>
            <a:off x="1398895" y="522539"/>
            <a:ext cx="9601200" cy="1485900"/>
          </a:xfrm>
        </p:spPr>
        <p:txBody>
          <a:bodyPr/>
          <a:lstStyle/>
          <a:p>
            <a:pPr algn="ctr"/>
            <a:r>
              <a:rPr lang="en-US" sz="4400" b="1" dirty="0"/>
              <a:t>Further evaluation</a:t>
            </a:r>
            <a:r>
              <a:rPr lang="en-US" b="1" dirty="0"/>
              <a:t> of </a:t>
            </a:r>
            <a:r>
              <a:rPr lang="en-US" sz="4400" b="1" dirty="0"/>
              <a:t>Calcipenic rickets </a:t>
            </a:r>
            <a:endParaRPr lang="en-US" b="1" dirty="0"/>
          </a:p>
        </p:txBody>
      </p:sp>
      <p:sp>
        <p:nvSpPr>
          <p:cNvPr id="3" name="عنصر نائب للمحتوى 2">
            <a:extLst>
              <a:ext uri="{FF2B5EF4-FFF2-40B4-BE49-F238E27FC236}">
                <a16:creationId xmlns:a16="http://schemas.microsoft.com/office/drawing/2014/main" xmlns="" id="{64B5BA4E-ADFE-DDD0-CEF4-866D4E090D19}"/>
              </a:ext>
            </a:extLst>
          </p:cNvPr>
          <p:cNvSpPr>
            <a:spLocks noGrp="1"/>
          </p:cNvSpPr>
          <p:nvPr>
            <p:ph idx="1"/>
          </p:nvPr>
        </p:nvSpPr>
        <p:spPr>
          <a:xfrm>
            <a:off x="1028700" y="1074420"/>
            <a:ext cx="10698480" cy="5452110"/>
          </a:xfrm>
        </p:spPr>
        <p:txBody>
          <a:bodyPr>
            <a:noAutofit/>
          </a:bodyPr>
          <a:lstStyle/>
          <a:p>
            <a:endParaRPr lang="en-US" sz="2800" dirty="0" smtClean="0"/>
          </a:p>
          <a:p>
            <a:endParaRPr lang="en-US" sz="2800" dirty="0"/>
          </a:p>
          <a:p>
            <a:r>
              <a:rPr lang="en-US" sz="2800" dirty="0" smtClean="0"/>
              <a:t>The </a:t>
            </a:r>
            <a:r>
              <a:rPr lang="en-US" sz="2800" dirty="0"/>
              <a:t>causes of rickets include conditions that lead to hypocalcemia and/or hypophosphatemia as a result of </a:t>
            </a:r>
            <a:r>
              <a:rPr lang="en-US" sz="2800" b="1" dirty="0"/>
              <a:t>decreased intake</a:t>
            </a:r>
            <a:r>
              <a:rPr lang="en-US" sz="2800" dirty="0"/>
              <a:t>, </a:t>
            </a:r>
            <a:r>
              <a:rPr lang="en-US" sz="2800" b="1" dirty="0"/>
              <a:t>malabsorption</a:t>
            </a:r>
            <a:r>
              <a:rPr lang="en-US" sz="2800" dirty="0"/>
              <a:t>, and/or </a:t>
            </a:r>
            <a:r>
              <a:rPr lang="en-US" sz="2800" b="1" dirty="0"/>
              <a:t>increased excretion of calcium</a:t>
            </a:r>
            <a:r>
              <a:rPr lang="en-US" sz="2800" dirty="0"/>
              <a:t>, </a:t>
            </a:r>
            <a:r>
              <a:rPr lang="en-US" sz="2800" b="1" dirty="0"/>
              <a:t>phosphate</a:t>
            </a:r>
            <a:r>
              <a:rPr lang="en-US" sz="2800" dirty="0"/>
              <a:t>, or </a:t>
            </a:r>
            <a:r>
              <a:rPr lang="en-US" sz="2800" b="1" dirty="0"/>
              <a:t>vitamin D</a:t>
            </a:r>
            <a:r>
              <a:rPr lang="en-US" sz="2800" dirty="0"/>
              <a:t>. </a:t>
            </a:r>
            <a:endParaRPr lang="en-US" sz="2800" dirty="0" smtClean="0"/>
          </a:p>
          <a:p>
            <a:r>
              <a:rPr lang="en-US" sz="2800" dirty="0" smtClean="0"/>
              <a:t>To </a:t>
            </a:r>
            <a:r>
              <a:rPr lang="en-US" sz="2800" dirty="0"/>
              <a:t>determine the optimal treatment, the common nutritional causes of rickets must be distinguished from the forms caused by a gastrointestinal or renal disease or an inherited disorder.</a:t>
            </a:r>
          </a:p>
        </p:txBody>
      </p:sp>
    </p:spTree>
    <p:extLst>
      <p:ext uri="{BB962C8B-B14F-4D97-AF65-F5344CB8AC3E}">
        <p14:creationId xmlns:p14="http://schemas.microsoft.com/office/powerpoint/2010/main" val="1530351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xmlns="" id="{AA6EC888-B85F-410F-B430-06583E94B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57" name="Rectangle 2056">
            <a:extLst>
              <a:ext uri="{FF2B5EF4-FFF2-40B4-BE49-F238E27FC236}">
                <a16:creationId xmlns:a16="http://schemas.microsoft.com/office/drawing/2014/main" xmlns="" id="{9485DA84-CB73-4E5E-9864-2460CE2805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xmlns="" id="{7D49185E-361A-421B-8F2D-11C7FFC686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xmlns="" id="{14B85BAA-C37F-44B4-B427-B4F10EBB41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xmlns="" id="{EDC4EE06-D7B4-4FAC-A561-38A1C38023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64">
            <a:extLst>
              <a:ext uri="{FF2B5EF4-FFF2-40B4-BE49-F238E27FC236}">
                <a16:creationId xmlns:a16="http://schemas.microsoft.com/office/drawing/2014/main" xmlns="" id="{9018D83B-903C-4782-B1BB-A45164A71F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Rectangle 2066">
            <a:extLst>
              <a:ext uri="{FF2B5EF4-FFF2-40B4-BE49-F238E27FC236}">
                <a16:creationId xmlns:a16="http://schemas.microsoft.com/office/drawing/2014/main" xmlns="" id="{8785589A-A5AC-409A-B2A2-24D871B4C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a:extLst>
              <a:ext uri="{FF2B5EF4-FFF2-40B4-BE49-F238E27FC236}">
                <a16:creationId xmlns:a16="http://schemas.microsoft.com/office/drawing/2014/main" xmlns="" id="{DE30B2FB-DEA8-EAA4-7FD5-632160B32EE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600" y="711124"/>
            <a:ext cx="11226799" cy="5431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1156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587933C5-5118-5794-3B5A-8111C93A773F}"/>
              </a:ext>
            </a:extLst>
          </p:cNvPr>
          <p:cNvSpPr>
            <a:spLocks noGrp="1"/>
          </p:cNvSpPr>
          <p:nvPr>
            <p:ph type="title"/>
          </p:nvPr>
        </p:nvSpPr>
        <p:spPr>
          <a:xfrm>
            <a:off x="1371600" y="331470"/>
            <a:ext cx="9601200" cy="1485900"/>
          </a:xfrm>
        </p:spPr>
        <p:txBody>
          <a:bodyPr/>
          <a:lstStyle/>
          <a:p>
            <a:pPr algn="ctr"/>
            <a:r>
              <a:rPr lang="en-US" b="1" dirty="0"/>
              <a:t>Calcipenic rickets</a:t>
            </a:r>
          </a:p>
        </p:txBody>
      </p:sp>
      <p:sp>
        <p:nvSpPr>
          <p:cNvPr id="3" name="عنصر نائب للمحتوى 2">
            <a:extLst>
              <a:ext uri="{FF2B5EF4-FFF2-40B4-BE49-F238E27FC236}">
                <a16:creationId xmlns:a16="http://schemas.microsoft.com/office/drawing/2014/main" xmlns="" id="{64B5BA4E-ADFE-DDD0-CEF4-866D4E090D19}"/>
              </a:ext>
            </a:extLst>
          </p:cNvPr>
          <p:cNvSpPr>
            <a:spLocks noGrp="1"/>
          </p:cNvSpPr>
          <p:nvPr>
            <p:ph idx="1"/>
          </p:nvPr>
        </p:nvSpPr>
        <p:spPr>
          <a:xfrm>
            <a:off x="1028700" y="1538443"/>
            <a:ext cx="10698480" cy="5452110"/>
          </a:xfrm>
        </p:spPr>
        <p:txBody>
          <a:bodyPr>
            <a:noAutofit/>
          </a:bodyPr>
          <a:lstStyle/>
          <a:p>
            <a:r>
              <a:rPr lang="en-US" sz="2800" dirty="0" smtClean="0"/>
              <a:t>Calcipenic rickets can be further divided into the following disorders, which can be distinguished by measuring serum levels of 25-hydroxyvitamin D (25OHD) and, in rare cases, 1,25-dihydroxyvitamin D (1,25[OH] D):</a:t>
            </a:r>
          </a:p>
          <a:p>
            <a:endParaRPr lang="en-US" sz="2800" dirty="0" smtClean="0"/>
          </a:p>
          <a:p>
            <a:pPr marL="514350" indent="-514350">
              <a:buFont typeface="+mj-lt"/>
              <a:buAutoNum type="arabicParenR"/>
            </a:pPr>
            <a:r>
              <a:rPr lang="en-US" sz="2800" b="1" dirty="0" smtClean="0"/>
              <a:t>Low serum 25OHD: </a:t>
            </a:r>
            <a:r>
              <a:rPr lang="en-US" sz="2800" dirty="0" smtClean="0"/>
              <a:t>Nutritional rickets, Genetic disorders &amp; Secondary defects in vitamin D metabolism or absorption of calcium or vitamin D</a:t>
            </a:r>
          </a:p>
          <a:p>
            <a:pPr marL="514350" indent="-514350">
              <a:buFont typeface="+mj-lt"/>
              <a:buAutoNum type="arabicParenR"/>
            </a:pPr>
            <a:r>
              <a:rPr lang="en-US" sz="2800" b="1" dirty="0" smtClean="0"/>
              <a:t>Normal serum 25OHD</a:t>
            </a:r>
            <a:r>
              <a:rPr lang="en-US" sz="2800" dirty="0" smtClean="0"/>
              <a:t>: 1-alpha-hydroxylase deficiency &amp; Hereditary resistance to vitamin D</a:t>
            </a:r>
            <a:endParaRPr lang="en-US" sz="2800" dirty="0"/>
          </a:p>
        </p:txBody>
      </p:sp>
    </p:spTree>
    <p:extLst>
      <p:ext uri="{BB962C8B-B14F-4D97-AF65-F5344CB8AC3E}">
        <p14:creationId xmlns:p14="http://schemas.microsoft.com/office/powerpoint/2010/main" val="9550807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587933C5-5118-5794-3B5A-8111C93A773F}"/>
              </a:ext>
            </a:extLst>
          </p:cNvPr>
          <p:cNvSpPr>
            <a:spLocks noGrp="1"/>
          </p:cNvSpPr>
          <p:nvPr>
            <p:ph type="title"/>
          </p:nvPr>
        </p:nvSpPr>
        <p:spPr>
          <a:xfrm>
            <a:off x="1371600" y="331470"/>
            <a:ext cx="9601200" cy="1485900"/>
          </a:xfrm>
        </p:spPr>
        <p:txBody>
          <a:bodyPr/>
          <a:lstStyle/>
          <a:p>
            <a:pPr algn="ctr"/>
            <a:r>
              <a:rPr lang="en-US" b="1" dirty="0"/>
              <a:t>Calcipenic rickets - Low serum 25OHD </a:t>
            </a:r>
          </a:p>
        </p:txBody>
      </p:sp>
      <p:sp>
        <p:nvSpPr>
          <p:cNvPr id="3" name="عنصر نائب للمحتوى 2">
            <a:extLst>
              <a:ext uri="{FF2B5EF4-FFF2-40B4-BE49-F238E27FC236}">
                <a16:creationId xmlns:a16="http://schemas.microsoft.com/office/drawing/2014/main" xmlns="" id="{64B5BA4E-ADFE-DDD0-CEF4-866D4E090D19}"/>
              </a:ext>
            </a:extLst>
          </p:cNvPr>
          <p:cNvSpPr>
            <a:spLocks noGrp="1"/>
          </p:cNvSpPr>
          <p:nvPr>
            <p:ph idx="1"/>
          </p:nvPr>
        </p:nvSpPr>
        <p:spPr>
          <a:xfrm>
            <a:off x="973085" y="1296708"/>
            <a:ext cx="10698480" cy="5452110"/>
          </a:xfrm>
        </p:spPr>
        <p:txBody>
          <a:bodyPr>
            <a:noAutofit/>
          </a:bodyPr>
          <a:lstStyle/>
          <a:p>
            <a:r>
              <a:rPr lang="en-US" sz="2700" b="1" dirty="0" smtClean="0"/>
              <a:t>Nutritional </a:t>
            </a:r>
            <a:r>
              <a:rPr lang="en-US" sz="2700" b="1" dirty="0"/>
              <a:t>rickets </a:t>
            </a:r>
            <a:r>
              <a:rPr lang="en-US" sz="2700" dirty="0" smtClean="0"/>
              <a:t>– caused </a:t>
            </a:r>
            <a:r>
              <a:rPr lang="en-US" sz="2700" dirty="0"/>
              <a:t>by dietary deficiency of vitamin </a:t>
            </a:r>
            <a:r>
              <a:rPr lang="en-US" sz="2700" dirty="0" smtClean="0"/>
              <a:t>D</a:t>
            </a:r>
            <a:r>
              <a:rPr lang="en-US" sz="2700" dirty="0"/>
              <a:t> </a:t>
            </a:r>
            <a:r>
              <a:rPr lang="en-US" sz="2700" dirty="0" smtClean="0"/>
              <a:t>and/or calcium. </a:t>
            </a:r>
            <a:r>
              <a:rPr lang="en-US" sz="2700" dirty="0" smtClean="0"/>
              <a:t>25OHD </a:t>
            </a:r>
            <a:r>
              <a:rPr lang="en-US" sz="2700" dirty="0"/>
              <a:t>levels are typically low, but they may be normal if calcium deficiency is the primary nutritional deficiency</a:t>
            </a:r>
            <a:r>
              <a:rPr lang="en-US" sz="2700" dirty="0" smtClean="0"/>
              <a:t>. Infrequently nutritional rickets can also occur as a result of be Phosphate deprivation (</a:t>
            </a:r>
            <a:r>
              <a:rPr lang="en-US" sz="2700" dirty="0" err="1" smtClean="0"/>
              <a:t>eg</a:t>
            </a:r>
            <a:r>
              <a:rPr lang="en-US" sz="2700" dirty="0" smtClean="0"/>
              <a:t>. Premature on Breast milk only).</a:t>
            </a:r>
          </a:p>
          <a:p>
            <a:r>
              <a:rPr lang="en-US" sz="2700" b="1" dirty="0" smtClean="0"/>
              <a:t>Hepatic dysfunction </a:t>
            </a:r>
            <a:r>
              <a:rPr lang="en-US" sz="2700" dirty="0" smtClean="0"/>
              <a:t>– severe liver disease may have impaired 25-hydroxylation of vitamin D.</a:t>
            </a:r>
          </a:p>
          <a:p>
            <a:r>
              <a:rPr lang="en-US" sz="2700" b="1" dirty="0" smtClean="0"/>
              <a:t>25-hydroxylase </a:t>
            </a:r>
            <a:r>
              <a:rPr lang="en-US" sz="2700" b="1" dirty="0"/>
              <a:t>deficiency</a:t>
            </a:r>
            <a:r>
              <a:rPr lang="en-US" sz="2700" dirty="0"/>
              <a:t> is caused by </a:t>
            </a:r>
            <a:r>
              <a:rPr lang="en-US" sz="2700" dirty="0" smtClean="0"/>
              <a:t>mutation in </a:t>
            </a:r>
            <a:r>
              <a:rPr lang="en-US" sz="2700" dirty="0" smtClean="0"/>
              <a:t>the </a:t>
            </a:r>
            <a:r>
              <a:rPr lang="en-US" sz="2700" dirty="0" smtClean="0"/>
              <a:t>gene </a:t>
            </a:r>
            <a:r>
              <a:rPr lang="en-US" sz="2700" dirty="0"/>
              <a:t>encoding the enzyme that converts vitamin D to the major circulating vitamin D metabolite, 25OHD, thus limiting the biosynthesis of 25OHD. </a:t>
            </a:r>
          </a:p>
          <a:p>
            <a:r>
              <a:rPr lang="en-US" sz="2700" b="1" dirty="0" smtClean="0"/>
              <a:t>Increased catabolism of vitamin D - </a:t>
            </a:r>
            <a:r>
              <a:rPr lang="en-US" sz="2800" dirty="0"/>
              <a:t>is caused by mutation in the gene encoding </a:t>
            </a:r>
            <a:r>
              <a:rPr lang="en-US" sz="2800" dirty="0" smtClean="0"/>
              <a:t>vitamin </a:t>
            </a:r>
            <a:r>
              <a:rPr lang="en-US" sz="2800" dirty="0"/>
              <a:t>D catabolic enzyme, cause increased degradation of both 25OHD and the active 1,25(OH) D metabolite. </a:t>
            </a:r>
            <a:endParaRPr lang="en-US" sz="2700" dirty="0"/>
          </a:p>
        </p:txBody>
      </p:sp>
    </p:spTree>
    <p:extLst>
      <p:ext uri="{BB962C8B-B14F-4D97-AF65-F5344CB8AC3E}">
        <p14:creationId xmlns:p14="http://schemas.microsoft.com/office/powerpoint/2010/main" val="18164684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587933C5-5118-5794-3B5A-8111C93A773F}"/>
              </a:ext>
            </a:extLst>
          </p:cNvPr>
          <p:cNvSpPr>
            <a:spLocks noGrp="1"/>
          </p:cNvSpPr>
          <p:nvPr>
            <p:ph type="title"/>
          </p:nvPr>
        </p:nvSpPr>
        <p:spPr>
          <a:xfrm>
            <a:off x="1028700" y="331470"/>
            <a:ext cx="10698480" cy="1485900"/>
          </a:xfrm>
        </p:spPr>
        <p:txBody>
          <a:bodyPr/>
          <a:lstStyle/>
          <a:p>
            <a:pPr algn="ctr"/>
            <a:r>
              <a:rPr lang="en-US" b="1" dirty="0"/>
              <a:t>Calcipenic rickets - Normal serum 25OHD</a:t>
            </a:r>
          </a:p>
        </p:txBody>
      </p:sp>
      <p:sp>
        <p:nvSpPr>
          <p:cNvPr id="3" name="عنصر نائب للمحتوى 2">
            <a:extLst>
              <a:ext uri="{FF2B5EF4-FFF2-40B4-BE49-F238E27FC236}">
                <a16:creationId xmlns:a16="http://schemas.microsoft.com/office/drawing/2014/main" xmlns="" id="{64B5BA4E-ADFE-DDD0-CEF4-866D4E090D19}"/>
              </a:ext>
            </a:extLst>
          </p:cNvPr>
          <p:cNvSpPr>
            <a:spLocks noGrp="1"/>
          </p:cNvSpPr>
          <p:nvPr>
            <p:ph idx="1"/>
          </p:nvPr>
        </p:nvSpPr>
        <p:spPr>
          <a:xfrm>
            <a:off x="919518" y="1197250"/>
            <a:ext cx="10698480" cy="5452110"/>
          </a:xfrm>
        </p:spPr>
        <p:txBody>
          <a:bodyPr>
            <a:noAutofit/>
          </a:bodyPr>
          <a:lstStyle/>
          <a:p>
            <a:pPr marL="0" indent="0" algn="ctr">
              <a:buNone/>
            </a:pPr>
            <a:r>
              <a:rPr lang="en-US" sz="2800" b="1" dirty="0"/>
              <a:t>1-alpha-hydroxylase deficiency </a:t>
            </a:r>
            <a:r>
              <a:rPr lang="en-US" sz="2800" dirty="0" smtClean="0"/>
              <a:t>(</a:t>
            </a:r>
            <a:r>
              <a:rPr lang="en-US" sz="2800" dirty="0"/>
              <a:t>vitamin D-dependent rickets type I or </a:t>
            </a:r>
            <a:r>
              <a:rPr lang="en-US" sz="2800" dirty="0" err="1"/>
              <a:t>pseudovitamin</a:t>
            </a:r>
            <a:r>
              <a:rPr lang="en-US" sz="2800" dirty="0"/>
              <a:t> D </a:t>
            </a:r>
            <a:r>
              <a:rPr lang="en-US" sz="2800" dirty="0" smtClean="0"/>
              <a:t>deficiency) is </a:t>
            </a:r>
            <a:r>
              <a:rPr lang="en-US" sz="2800" dirty="0" smtClean="0"/>
              <a:t>characterized </a:t>
            </a:r>
            <a:r>
              <a:rPr lang="en-US" sz="2800" dirty="0"/>
              <a:t>by </a:t>
            </a:r>
            <a:endParaRPr lang="en-US" sz="2800" dirty="0" smtClean="0"/>
          </a:p>
          <a:p>
            <a:pPr>
              <a:buFont typeface="Wingdings" panose="05000000000000000000" pitchFamily="2" charset="2"/>
              <a:buChar char="§"/>
            </a:pPr>
            <a:r>
              <a:rPr lang="en-US" sz="2800" dirty="0" smtClean="0"/>
              <a:t>early </a:t>
            </a:r>
            <a:r>
              <a:rPr lang="en-US" sz="2800" dirty="0"/>
              <a:t>onset of skeletal disease (within the first year of life</a:t>
            </a:r>
            <a:r>
              <a:rPr lang="en-US" sz="2800" dirty="0" smtClean="0"/>
              <a:t>)</a:t>
            </a:r>
          </a:p>
          <a:p>
            <a:pPr>
              <a:buFont typeface="Wingdings" panose="05000000000000000000" pitchFamily="2" charset="2"/>
              <a:buChar char="§"/>
            </a:pPr>
            <a:r>
              <a:rPr lang="en-US" sz="2800" dirty="0" smtClean="0"/>
              <a:t>severe </a:t>
            </a:r>
            <a:r>
              <a:rPr lang="en-US" sz="2800" dirty="0"/>
              <a:t>hypocalcemia (sometimes with tetany) </a:t>
            </a:r>
            <a:endParaRPr lang="en-US" sz="2800" dirty="0" smtClean="0"/>
          </a:p>
          <a:p>
            <a:pPr>
              <a:buFont typeface="Wingdings" panose="05000000000000000000" pitchFamily="2" charset="2"/>
              <a:buChar char="§"/>
            </a:pPr>
            <a:r>
              <a:rPr lang="en-US" sz="2800" dirty="0" smtClean="0"/>
              <a:t>secondary </a:t>
            </a:r>
            <a:r>
              <a:rPr lang="en-US" sz="2800" dirty="0"/>
              <a:t>hyperparathyroidism with modest to moderate hypophosphatemia. </a:t>
            </a:r>
            <a:endParaRPr lang="en-US" sz="2800" dirty="0" smtClean="0"/>
          </a:p>
          <a:p>
            <a:pPr>
              <a:buFont typeface="Wingdings" panose="05000000000000000000" pitchFamily="2" charset="2"/>
              <a:buChar char="§"/>
            </a:pPr>
            <a:endParaRPr lang="en-US" sz="2800" dirty="0"/>
          </a:p>
          <a:p>
            <a:pPr>
              <a:buFont typeface="Wingdings" panose="05000000000000000000" pitchFamily="2" charset="2"/>
              <a:buChar char="§"/>
            </a:pPr>
            <a:r>
              <a:rPr lang="en-US" sz="2800" dirty="0" smtClean="0"/>
              <a:t>These </a:t>
            </a:r>
            <a:r>
              <a:rPr lang="en-US" sz="2800" dirty="0"/>
              <a:t>features differ from those encountered in X-linked </a:t>
            </a:r>
            <a:r>
              <a:rPr lang="en-US" sz="2800" dirty="0" err="1"/>
              <a:t>hypophosphatemic</a:t>
            </a:r>
            <a:r>
              <a:rPr lang="en-US" sz="2800" dirty="0"/>
              <a:t> </a:t>
            </a:r>
            <a:r>
              <a:rPr lang="en-US" sz="2800" dirty="0" smtClean="0"/>
              <a:t>rickets, </a:t>
            </a:r>
            <a:r>
              <a:rPr lang="en-US" sz="2800" dirty="0"/>
              <a:t>which is characterized by markedly low serum phosphorus and a normal or slightly elevated serum PTH level, and serum calcium is usually normal prior to treatment</a:t>
            </a:r>
            <a:r>
              <a:rPr lang="en-US" sz="2800" dirty="0" smtClean="0"/>
              <a:t>.</a:t>
            </a:r>
            <a:endParaRPr lang="en-US" sz="2800" dirty="0"/>
          </a:p>
        </p:txBody>
      </p:sp>
    </p:spTree>
    <p:extLst>
      <p:ext uri="{BB962C8B-B14F-4D97-AF65-F5344CB8AC3E}">
        <p14:creationId xmlns:p14="http://schemas.microsoft.com/office/powerpoint/2010/main" val="31692397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587933C5-5118-5794-3B5A-8111C93A773F}"/>
              </a:ext>
            </a:extLst>
          </p:cNvPr>
          <p:cNvSpPr>
            <a:spLocks noGrp="1"/>
          </p:cNvSpPr>
          <p:nvPr>
            <p:ph type="title"/>
          </p:nvPr>
        </p:nvSpPr>
        <p:spPr>
          <a:xfrm>
            <a:off x="1028700" y="331470"/>
            <a:ext cx="10698480" cy="1485900"/>
          </a:xfrm>
        </p:spPr>
        <p:txBody>
          <a:bodyPr/>
          <a:lstStyle/>
          <a:p>
            <a:pPr algn="ctr"/>
            <a:r>
              <a:rPr lang="en-US" b="1" dirty="0"/>
              <a:t>Calcipenic rickets - Normal serum 25OHD</a:t>
            </a:r>
          </a:p>
        </p:txBody>
      </p:sp>
      <p:sp>
        <p:nvSpPr>
          <p:cNvPr id="3" name="عنصر نائب للمحتوى 2">
            <a:extLst>
              <a:ext uri="{FF2B5EF4-FFF2-40B4-BE49-F238E27FC236}">
                <a16:creationId xmlns:a16="http://schemas.microsoft.com/office/drawing/2014/main" xmlns="" id="{64B5BA4E-ADFE-DDD0-CEF4-866D4E090D19}"/>
              </a:ext>
            </a:extLst>
          </p:cNvPr>
          <p:cNvSpPr>
            <a:spLocks noGrp="1"/>
          </p:cNvSpPr>
          <p:nvPr>
            <p:ph idx="1"/>
          </p:nvPr>
        </p:nvSpPr>
        <p:spPr>
          <a:xfrm>
            <a:off x="919518" y="1197250"/>
            <a:ext cx="10698480" cy="5452110"/>
          </a:xfrm>
        </p:spPr>
        <p:txBody>
          <a:bodyPr>
            <a:noAutofit/>
          </a:bodyPr>
          <a:lstStyle/>
          <a:p>
            <a:pPr marL="0" indent="0" algn="ctr">
              <a:buNone/>
            </a:pPr>
            <a:r>
              <a:rPr lang="en-US" sz="2800" b="1" dirty="0" smtClean="0"/>
              <a:t>Hereditary </a:t>
            </a:r>
            <a:r>
              <a:rPr lang="en-US" sz="2800" b="1" dirty="0"/>
              <a:t>resistance to vitamin D</a:t>
            </a:r>
            <a:r>
              <a:rPr lang="en-US" sz="2800" dirty="0"/>
              <a:t> – (vitamin D-dependent rickets type II), </a:t>
            </a:r>
            <a:endParaRPr lang="en-US" sz="2800" dirty="0"/>
          </a:p>
          <a:p>
            <a:pPr>
              <a:buFont typeface="Wingdings" panose="05000000000000000000" pitchFamily="2" charset="2"/>
              <a:buChar char="§"/>
            </a:pPr>
            <a:r>
              <a:rPr lang="en-US" sz="2800" dirty="0" smtClean="0"/>
              <a:t>Usually caused by mutations in </a:t>
            </a:r>
            <a:r>
              <a:rPr lang="en-US" sz="2800" dirty="0"/>
              <a:t>the gene that encodes the </a:t>
            </a:r>
            <a:r>
              <a:rPr lang="en-US" sz="2800" b="1" dirty="0"/>
              <a:t>vitamin D </a:t>
            </a:r>
            <a:r>
              <a:rPr lang="en-US" sz="2800" b="1" dirty="0" smtClean="0"/>
              <a:t>receptor</a:t>
            </a:r>
            <a:r>
              <a:rPr lang="en-US" sz="2800" dirty="0" smtClean="0"/>
              <a:t>. </a:t>
            </a:r>
          </a:p>
          <a:p>
            <a:pPr>
              <a:buFont typeface="Wingdings" panose="05000000000000000000" pitchFamily="2" charset="2"/>
              <a:buChar char="§"/>
            </a:pPr>
            <a:r>
              <a:rPr lang="en-US" sz="2800" dirty="0"/>
              <a:t>The clinical spectrum of HRVD varies </a:t>
            </a:r>
            <a:r>
              <a:rPr lang="en-US" sz="2800" dirty="0" smtClean="0"/>
              <a:t>widely.</a:t>
            </a:r>
          </a:p>
          <a:p>
            <a:pPr>
              <a:buFont typeface="Wingdings" panose="05000000000000000000" pitchFamily="2" charset="2"/>
              <a:buChar char="§"/>
            </a:pPr>
            <a:r>
              <a:rPr lang="en-US" sz="2800" dirty="0" smtClean="0"/>
              <a:t>Affected </a:t>
            </a:r>
            <a:r>
              <a:rPr lang="en-US" sz="2800" dirty="0"/>
              <a:t>children usually appear normal at birth but develop rickets within the first two years of life. </a:t>
            </a:r>
            <a:endParaRPr lang="en-US" sz="2800" dirty="0" smtClean="0"/>
          </a:p>
          <a:p>
            <a:pPr>
              <a:buFont typeface="Wingdings" panose="05000000000000000000" pitchFamily="2" charset="2"/>
              <a:buChar char="§"/>
            </a:pPr>
            <a:r>
              <a:rPr lang="en-US" sz="2800" dirty="0" smtClean="0"/>
              <a:t>Alopecia </a:t>
            </a:r>
            <a:r>
              <a:rPr lang="en-US" sz="2800" dirty="0"/>
              <a:t>and ectodermal anomalies resulting from the lack of vitamin D receptor activity within keratinocytes develops in approximately two-thirds of cases and is a marker of disease </a:t>
            </a:r>
            <a:r>
              <a:rPr lang="en-US" sz="2800" dirty="0" smtClean="0"/>
              <a:t>severity.</a:t>
            </a:r>
          </a:p>
        </p:txBody>
      </p:sp>
    </p:spTree>
    <p:extLst>
      <p:ext uri="{BB962C8B-B14F-4D97-AF65-F5344CB8AC3E}">
        <p14:creationId xmlns:p14="http://schemas.microsoft.com/office/powerpoint/2010/main" val="17924558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587933C5-5118-5794-3B5A-8111C93A773F}"/>
              </a:ext>
            </a:extLst>
          </p:cNvPr>
          <p:cNvSpPr>
            <a:spLocks noGrp="1"/>
          </p:cNvSpPr>
          <p:nvPr>
            <p:ph type="title"/>
          </p:nvPr>
        </p:nvSpPr>
        <p:spPr>
          <a:xfrm>
            <a:off x="1371600" y="331470"/>
            <a:ext cx="9601200" cy="1485900"/>
          </a:xfrm>
        </p:spPr>
        <p:txBody>
          <a:bodyPr/>
          <a:lstStyle/>
          <a:p>
            <a:pPr algn="ctr"/>
            <a:r>
              <a:rPr lang="en-US" b="1" dirty="0"/>
              <a:t>Calcipenic </a:t>
            </a:r>
            <a:r>
              <a:rPr lang="en-US" b="1" dirty="0" smtClean="0"/>
              <a:t>rickets</a:t>
            </a:r>
            <a:endParaRPr lang="en-US" b="1" dirty="0"/>
          </a:p>
        </p:txBody>
      </p:sp>
      <p:sp>
        <p:nvSpPr>
          <p:cNvPr id="3" name="عنصر نائب للمحتوى 2">
            <a:extLst>
              <a:ext uri="{FF2B5EF4-FFF2-40B4-BE49-F238E27FC236}">
                <a16:creationId xmlns:a16="http://schemas.microsoft.com/office/drawing/2014/main" xmlns="" id="{64B5BA4E-ADFE-DDD0-CEF4-866D4E090D19}"/>
              </a:ext>
            </a:extLst>
          </p:cNvPr>
          <p:cNvSpPr>
            <a:spLocks noGrp="1"/>
          </p:cNvSpPr>
          <p:nvPr>
            <p:ph idx="1"/>
          </p:nvPr>
        </p:nvSpPr>
        <p:spPr>
          <a:xfrm>
            <a:off x="1028700" y="1817370"/>
            <a:ext cx="10698480" cy="3778212"/>
          </a:xfrm>
        </p:spPr>
        <p:txBody>
          <a:bodyPr>
            <a:noAutofit/>
          </a:bodyPr>
          <a:lstStyle/>
          <a:p>
            <a:r>
              <a:rPr lang="en-US" sz="2800" dirty="0"/>
              <a:t> Genetic disorders are exceedingly rare and may be suspected when pharmacologic doses of vitamin D used in the treatment of nutritional rickets do not result in appropriate correction of the serum level of 25OHD. </a:t>
            </a:r>
            <a:endParaRPr lang="en-US" sz="2800" dirty="0" smtClean="0"/>
          </a:p>
          <a:p>
            <a:r>
              <a:rPr lang="en-US" sz="2800" dirty="0" smtClean="0"/>
              <a:t>The </a:t>
            </a:r>
            <a:r>
              <a:rPr lang="en-US" sz="2800" dirty="0"/>
              <a:t>differential diagnosis includes poor compliance with medication or fat malabsorption. </a:t>
            </a:r>
          </a:p>
        </p:txBody>
      </p:sp>
    </p:spTree>
    <p:extLst>
      <p:ext uri="{BB962C8B-B14F-4D97-AF65-F5344CB8AC3E}">
        <p14:creationId xmlns:p14="http://schemas.microsoft.com/office/powerpoint/2010/main" val="12486150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E7FC5B5-3778-0768-CC15-36AD146ED82A}"/>
              </a:ext>
            </a:extLst>
          </p:cNvPr>
          <p:cNvSpPr>
            <a:spLocks noGrp="1"/>
          </p:cNvSpPr>
          <p:nvPr>
            <p:ph type="title"/>
          </p:nvPr>
        </p:nvSpPr>
        <p:spPr>
          <a:xfrm>
            <a:off x="1371600" y="247650"/>
            <a:ext cx="9601200" cy="1485900"/>
          </a:xfrm>
        </p:spPr>
        <p:txBody>
          <a:bodyPr/>
          <a:lstStyle/>
          <a:p>
            <a:pPr algn="ctr"/>
            <a:r>
              <a:rPr lang="en-US" b="1" dirty="0"/>
              <a:t>Phosphopenic rickets</a:t>
            </a:r>
          </a:p>
        </p:txBody>
      </p:sp>
      <p:sp>
        <p:nvSpPr>
          <p:cNvPr id="3" name="عنصر نائب للمحتوى 2">
            <a:extLst>
              <a:ext uri="{FF2B5EF4-FFF2-40B4-BE49-F238E27FC236}">
                <a16:creationId xmlns:a16="http://schemas.microsoft.com/office/drawing/2014/main" xmlns="" id="{DC54E42A-5D8B-8381-C488-4633DF67FA8A}"/>
              </a:ext>
            </a:extLst>
          </p:cNvPr>
          <p:cNvSpPr>
            <a:spLocks noGrp="1"/>
          </p:cNvSpPr>
          <p:nvPr>
            <p:ph idx="1"/>
          </p:nvPr>
        </p:nvSpPr>
        <p:spPr>
          <a:xfrm>
            <a:off x="1371600" y="1431758"/>
            <a:ext cx="9601200" cy="3581400"/>
          </a:xfrm>
        </p:spPr>
        <p:txBody>
          <a:bodyPr>
            <a:normAutofit/>
          </a:bodyPr>
          <a:lstStyle/>
          <a:p>
            <a:r>
              <a:rPr lang="en-US" sz="2800" dirty="0"/>
              <a:t>characterized by low serum levels of phosphorus, usually caused by renal phosphate wasting and, less commonly, by nutritional phosphorus deficiency.</a:t>
            </a:r>
          </a:p>
          <a:p>
            <a:r>
              <a:rPr lang="en-US" sz="2800" dirty="0"/>
              <a:t>If the serum PTH is normal or only mildly elevated and the phosphorus concentration is low, then </a:t>
            </a:r>
            <a:r>
              <a:rPr lang="en-US" sz="2800" dirty="0" err="1"/>
              <a:t>phosphopenic</a:t>
            </a:r>
            <a:r>
              <a:rPr lang="en-US" sz="2800" dirty="0"/>
              <a:t> rickets should be suspected. </a:t>
            </a:r>
          </a:p>
        </p:txBody>
      </p:sp>
    </p:spTree>
    <p:extLst>
      <p:ext uri="{BB962C8B-B14F-4D97-AF65-F5344CB8AC3E}">
        <p14:creationId xmlns:p14="http://schemas.microsoft.com/office/powerpoint/2010/main" val="620548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7285" y="75351"/>
            <a:ext cx="7339795" cy="6782649"/>
          </a:xfrm>
          <a:prstGeom prst="rect">
            <a:avLst/>
          </a:prstGeom>
        </p:spPr>
      </p:pic>
    </p:spTree>
    <p:extLst>
      <p:ext uri="{BB962C8B-B14F-4D97-AF65-F5344CB8AC3E}">
        <p14:creationId xmlns:p14="http://schemas.microsoft.com/office/powerpoint/2010/main" val="456095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E7FC5B5-3778-0768-CC15-36AD146ED82A}"/>
              </a:ext>
            </a:extLst>
          </p:cNvPr>
          <p:cNvSpPr>
            <a:spLocks noGrp="1"/>
          </p:cNvSpPr>
          <p:nvPr>
            <p:ph type="title"/>
          </p:nvPr>
        </p:nvSpPr>
        <p:spPr>
          <a:xfrm>
            <a:off x="1371600" y="247650"/>
            <a:ext cx="9601200" cy="1485900"/>
          </a:xfrm>
        </p:spPr>
        <p:txBody>
          <a:bodyPr/>
          <a:lstStyle/>
          <a:p>
            <a:pPr algn="ctr"/>
            <a:r>
              <a:rPr lang="en-US" b="1" dirty="0"/>
              <a:t>Types of Phosphopenic rickets</a:t>
            </a:r>
          </a:p>
        </p:txBody>
      </p:sp>
      <p:sp>
        <p:nvSpPr>
          <p:cNvPr id="3" name="عنصر نائب للمحتوى 2">
            <a:extLst>
              <a:ext uri="{FF2B5EF4-FFF2-40B4-BE49-F238E27FC236}">
                <a16:creationId xmlns:a16="http://schemas.microsoft.com/office/drawing/2014/main" xmlns="" id="{DC54E42A-5D8B-8381-C488-4633DF67FA8A}"/>
              </a:ext>
            </a:extLst>
          </p:cNvPr>
          <p:cNvSpPr>
            <a:spLocks noGrp="1"/>
          </p:cNvSpPr>
          <p:nvPr>
            <p:ph idx="1"/>
          </p:nvPr>
        </p:nvSpPr>
        <p:spPr>
          <a:xfrm>
            <a:off x="1371600" y="1638300"/>
            <a:ext cx="9601200" cy="3581400"/>
          </a:xfrm>
        </p:spPr>
        <p:txBody>
          <a:bodyPr>
            <a:noAutofit/>
          </a:bodyPr>
          <a:lstStyle/>
          <a:p>
            <a:r>
              <a:rPr lang="en-US" sz="2800" dirty="0">
                <a:latin typeface="+mj-lt"/>
              </a:rPr>
              <a:t>Renal Phosphate wasting:</a:t>
            </a:r>
          </a:p>
          <a:p>
            <a:pPr marL="681228" indent="-571500">
              <a:buFont typeface="+mj-lt"/>
              <a:buAutoNum type="romanLcPeriod"/>
            </a:pPr>
            <a:r>
              <a:rPr lang="en-US" sz="2800" dirty="0">
                <a:latin typeface="+mj-lt"/>
              </a:rPr>
              <a:t>Renal tubular disorder as </a:t>
            </a:r>
            <a:r>
              <a:rPr lang="en-US" sz="2800" dirty="0" err="1">
                <a:latin typeface="+mj-lt"/>
              </a:rPr>
              <a:t>fanconi</a:t>
            </a:r>
            <a:r>
              <a:rPr lang="en-US" sz="2800" dirty="0">
                <a:latin typeface="+mj-lt"/>
              </a:rPr>
              <a:t> syndrome, proximal renal tubular acidosis</a:t>
            </a:r>
          </a:p>
          <a:p>
            <a:pPr marL="681228" indent="-571500">
              <a:buFont typeface="+mj-lt"/>
              <a:buAutoNum type="romanLcPeriod"/>
            </a:pPr>
            <a:r>
              <a:rPr lang="en-US" sz="2800" dirty="0">
                <a:latin typeface="+mj-lt"/>
              </a:rPr>
              <a:t>FGF23-mediated disorders</a:t>
            </a:r>
          </a:p>
          <a:p>
            <a:pPr marL="681228" indent="-571500">
              <a:buFont typeface="+mj-lt"/>
              <a:buAutoNum type="romanLcPeriod"/>
            </a:pPr>
            <a:r>
              <a:rPr lang="en-US" sz="2800" dirty="0">
                <a:latin typeface="+mj-lt"/>
              </a:rPr>
              <a:t>Not FGF23-mediated disorders</a:t>
            </a:r>
          </a:p>
          <a:p>
            <a:pPr marL="681228" indent="-571500">
              <a:buFont typeface="+mj-lt"/>
              <a:buAutoNum type="romanLcPeriod"/>
            </a:pPr>
            <a:endParaRPr lang="en-US" sz="2800" dirty="0">
              <a:latin typeface="+mj-lt"/>
            </a:endParaRPr>
          </a:p>
          <a:p>
            <a:r>
              <a:rPr lang="en-US" sz="2800" dirty="0">
                <a:latin typeface="+mj-lt"/>
              </a:rPr>
              <a:t>Nutritional phosphate deficiency</a:t>
            </a:r>
          </a:p>
        </p:txBody>
      </p:sp>
    </p:spTree>
    <p:extLst>
      <p:ext uri="{BB962C8B-B14F-4D97-AF65-F5344CB8AC3E}">
        <p14:creationId xmlns:p14="http://schemas.microsoft.com/office/powerpoint/2010/main" val="20720248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E7FC5B5-3778-0768-CC15-36AD146ED82A}"/>
              </a:ext>
            </a:extLst>
          </p:cNvPr>
          <p:cNvSpPr>
            <a:spLocks noGrp="1"/>
          </p:cNvSpPr>
          <p:nvPr>
            <p:ph type="title"/>
          </p:nvPr>
        </p:nvSpPr>
        <p:spPr>
          <a:xfrm>
            <a:off x="1371600" y="247650"/>
            <a:ext cx="9601200" cy="1485900"/>
          </a:xfrm>
        </p:spPr>
        <p:txBody>
          <a:bodyPr/>
          <a:lstStyle/>
          <a:p>
            <a:pPr algn="ctr"/>
            <a:r>
              <a:rPr lang="en-US" b="1" dirty="0"/>
              <a:t>Phosphopenic rickets - The steps of evaluation</a:t>
            </a:r>
          </a:p>
        </p:txBody>
      </p:sp>
      <p:sp>
        <p:nvSpPr>
          <p:cNvPr id="3" name="عنصر نائب للمحتوى 2">
            <a:extLst>
              <a:ext uri="{FF2B5EF4-FFF2-40B4-BE49-F238E27FC236}">
                <a16:creationId xmlns:a16="http://schemas.microsoft.com/office/drawing/2014/main" xmlns="" id="{DC54E42A-5D8B-8381-C488-4633DF67FA8A}"/>
              </a:ext>
            </a:extLst>
          </p:cNvPr>
          <p:cNvSpPr>
            <a:spLocks noGrp="1"/>
          </p:cNvSpPr>
          <p:nvPr>
            <p:ph idx="1"/>
          </p:nvPr>
        </p:nvSpPr>
        <p:spPr>
          <a:xfrm>
            <a:off x="1371600" y="1733550"/>
            <a:ext cx="9601200" cy="4621530"/>
          </a:xfrm>
        </p:spPr>
        <p:txBody>
          <a:bodyPr>
            <a:noAutofit/>
          </a:bodyPr>
          <a:lstStyle/>
          <a:p>
            <a:r>
              <a:rPr lang="en-US" sz="2800" dirty="0"/>
              <a:t>Tubular reabsorption of phosphorus (TRP) and </a:t>
            </a:r>
            <a:r>
              <a:rPr lang="en-US" sz="2800" dirty="0" err="1"/>
              <a:t>TmP</a:t>
            </a:r>
            <a:r>
              <a:rPr lang="en-US" sz="2800" dirty="0"/>
              <a:t>/GFR ratio – Perform a fasting urine collection (usually for two hours) and obtain a blood sample during the course of the urine collection with measurement of phosphorus and creatinine concentrations in both the blood and the urine samples. </a:t>
            </a:r>
          </a:p>
          <a:p>
            <a:r>
              <a:rPr lang="en-US" sz="2800" dirty="0"/>
              <a:t>The finding of very low </a:t>
            </a:r>
            <a:r>
              <a:rPr lang="en-US" sz="2800" dirty="0" err="1"/>
              <a:t>TmP</a:t>
            </a:r>
            <a:r>
              <a:rPr lang="en-US" sz="2800" dirty="0"/>
              <a:t>/GFR confirms renal phosphate wasting. </a:t>
            </a:r>
          </a:p>
          <a:p>
            <a:r>
              <a:rPr lang="en-US" sz="2800" dirty="0"/>
              <a:t>In contrast, very high TRP and </a:t>
            </a:r>
            <a:r>
              <a:rPr lang="en-US" sz="2800" dirty="0" err="1"/>
              <a:t>TmP</a:t>
            </a:r>
            <a:r>
              <a:rPr lang="en-US" sz="2800" dirty="0"/>
              <a:t>/GFR indicate renal conservation of phosphate, implicating compromised dietary supply or intestinal absorption.</a:t>
            </a:r>
          </a:p>
        </p:txBody>
      </p:sp>
    </p:spTree>
    <p:extLst>
      <p:ext uri="{BB962C8B-B14F-4D97-AF65-F5344CB8AC3E}">
        <p14:creationId xmlns:p14="http://schemas.microsoft.com/office/powerpoint/2010/main" val="8842134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E7FC5B5-3778-0768-CC15-36AD146ED82A}"/>
              </a:ext>
            </a:extLst>
          </p:cNvPr>
          <p:cNvSpPr>
            <a:spLocks noGrp="1"/>
          </p:cNvSpPr>
          <p:nvPr>
            <p:ph type="title"/>
          </p:nvPr>
        </p:nvSpPr>
        <p:spPr>
          <a:xfrm>
            <a:off x="1371600" y="247650"/>
            <a:ext cx="9601200" cy="1485900"/>
          </a:xfrm>
        </p:spPr>
        <p:txBody>
          <a:bodyPr/>
          <a:lstStyle/>
          <a:p>
            <a:pPr algn="ctr"/>
            <a:r>
              <a:rPr lang="en-US" b="1" dirty="0"/>
              <a:t>Phosphopenic rickets - The steps of evaluation</a:t>
            </a:r>
          </a:p>
        </p:txBody>
      </p:sp>
      <p:sp>
        <p:nvSpPr>
          <p:cNvPr id="3" name="عنصر نائب للمحتوى 2">
            <a:extLst>
              <a:ext uri="{FF2B5EF4-FFF2-40B4-BE49-F238E27FC236}">
                <a16:creationId xmlns:a16="http://schemas.microsoft.com/office/drawing/2014/main" xmlns="" id="{DC54E42A-5D8B-8381-C488-4633DF67FA8A}"/>
              </a:ext>
            </a:extLst>
          </p:cNvPr>
          <p:cNvSpPr>
            <a:spLocks noGrp="1"/>
          </p:cNvSpPr>
          <p:nvPr>
            <p:ph idx="1"/>
          </p:nvPr>
        </p:nvSpPr>
        <p:spPr>
          <a:xfrm>
            <a:off x="1371600" y="1733550"/>
            <a:ext cx="9601200" cy="4621530"/>
          </a:xfrm>
        </p:spPr>
        <p:txBody>
          <a:bodyPr>
            <a:noAutofit/>
          </a:bodyPr>
          <a:lstStyle/>
          <a:p>
            <a:r>
              <a:rPr lang="en-US" sz="2800" dirty="0"/>
              <a:t>If renal phosphate wasting is present, perform a routine urinalysis to determine pH and glucose, and an assessment of urinary calcium excretion.</a:t>
            </a:r>
          </a:p>
          <a:p>
            <a:r>
              <a:rPr lang="en-US" sz="2800" dirty="0"/>
              <a:t>If renal phosphate wasting is present, measurement of serum 1,25(OH) D may help to distinguish the causes that are mediated by fibroblast growth factor 23 (FGF23) from those that are not:</a:t>
            </a:r>
          </a:p>
          <a:p>
            <a:pPr marL="457200" indent="-457200">
              <a:buAutoNum type="arabicPeriod"/>
            </a:pPr>
            <a:r>
              <a:rPr lang="en-US" sz="2800" dirty="0"/>
              <a:t>In FGF23-mediated :normal or low serum 1,25[OH] D and urinary calcium excretion.</a:t>
            </a:r>
          </a:p>
          <a:p>
            <a:pPr marL="457200" indent="-457200">
              <a:buAutoNum type="arabicPeriod"/>
            </a:pPr>
            <a:r>
              <a:rPr lang="en-US" sz="2800" dirty="0"/>
              <a:t>In non FGF23-mediated : increased serum 1,25[OH]D and urinary calcium excretion</a:t>
            </a:r>
          </a:p>
        </p:txBody>
      </p:sp>
    </p:spTree>
    <p:extLst>
      <p:ext uri="{BB962C8B-B14F-4D97-AF65-F5344CB8AC3E}">
        <p14:creationId xmlns:p14="http://schemas.microsoft.com/office/powerpoint/2010/main" val="1604484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E7FC5B5-3778-0768-CC15-36AD146ED82A}"/>
              </a:ext>
            </a:extLst>
          </p:cNvPr>
          <p:cNvSpPr>
            <a:spLocks noGrp="1"/>
          </p:cNvSpPr>
          <p:nvPr>
            <p:ph type="title"/>
          </p:nvPr>
        </p:nvSpPr>
        <p:spPr>
          <a:xfrm>
            <a:off x="1371600" y="247650"/>
            <a:ext cx="9601200" cy="1485900"/>
          </a:xfrm>
        </p:spPr>
        <p:txBody>
          <a:bodyPr/>
          <a:lstStyle/>
          <a:p>
            <a:pPr algn="ctr"/>
            <a:r>
              <a:rPr lang="en-US" sz="4400" b="1" dirty="0"/>
              <a:t>Renal phosphate wasting (low TRP and </a:t>
            </a:r>
            <a:r>
              <a:rPr lang="en-US" sz="4400" b="1" dirty="0" err="1"/>
              <a:t>TmP</a:t>
            </a:r>
            <a:r>
              <a:rPr lang="en-US" sz="4400" b="1" dirty="0"/>
              <a:t>/GFR</a:t>
            </a:r>
            <a:r>
              <a:rPr lang="en-US" sz="3200" b="1" dirty="0"/>
              <a:t>)</a:t>
            </a:r>
            <a:endParaRPr lang="en-US" b="1" dirty="0"/>
          </a:p>
        </p:txBody>
      </p:sp>
      <p:sp>
        <p:nvSpPr>
          <p:cNvPr id="3" name="عنصر نائب للمحتوى 2">
            <a:extLst>
              <a:ext uri="{FF2B5EF4-FFF2-40B4-BE49-F238E27FC236}">
                <a16:creationId xmlns:a16="http://schemas.microsoft.com/office/drawing/2014/main" xmlns="" id="{DC54E42A-5D8B-8381-C488-4633DF67FA8A}"/>
              </a:ext>
            </a:extLst>
          </p:cNvPr>
          <p:cNvSpPr>
            <a:spLocks noGrp="1"/>
          </p:cNvSpPr>
          <p:nvPr>
            <p:ph idx="1"/>
          </p:nvPr>
        </p:nvSpPr>
        <p:spPr>
          <a:xfrm>
            <a:off x="1371600" y="1733550"/>
            <a:ext cx="9601200" cy="4621530"/>
          </a:xfrm>
        </p:spPr>
        <p:txBody>
          <a:bodyPr>
            <a:noAutofit/>
          </a:bodyPr>
          <a:lstStyle/>
          <a:p>
            <a:pPr marL="457200" indent="-457200">
              <a:buFont typeface="+mj-lt"/>
              <a:buAutoNum type="arabicPeriod"/>
            </a:pPr>
            <a:r>
              <a:rPr lang="en-US" sz="2800" dirty="0"/>
              <a:t>Renal tubular disorders – Renal tubular disorders such as Fanconi syndrome can cause rickets due to renal loss of phosphate. Fanconi syndrome is characterized by hypophosphatemia due to phosphaturia, variably accompanied by renal glucosuria (glucosuria with a normal plasma glucose concentration), aminoaciduria, tubular proteinuria.</a:t>
            </a:r>
          </a:p>
          <a:p>
            <a:pPr marL="457200" indent="-457200">
              <a:buFont typeface="+mj-lt"/>
              <a:buAutoNum type="arabicPeriod"/>
            </a:pPr>
            <a:r>
              <a:rPr lang="en-US" sz="2800" dirty="0"/>
              <a:t>FGF23-mediated disorders (normal or low serum 1,25[OH] D and urinary calcium excretion) .</a:t>
            </a:r>
          </a:p>
          <a:p>
            <a:pPr marL="457200" indent="-457200">
              <a:buFont typeface="+mj-lt"/>
              <a:buAutoNum type="arabicPeriod"/>
            </a:pPr>
            <a:r>
              <a:rPr lang="en-US" sz="2800" dirty="0"/>
              <a:t>Not FGF23-mediated (increased serum 1,25[OH]D and urinary calcium excretion).</a:t>
            </a:r>
          </a:p>
          <a:p>
            <a:pPr marL="457200" indent="-457200">
              <a:buFont typeface="+mj-lt"/>
              <a:buAutoNum type="arabicPeriod"/>
            </a:pPr>
            <a:endParaRPr lang="en-US" sz="2800" dirty="0"/>
          </a:p>
        </p:txBody>
      </p:sp>
    </p:spTree>
    <p:extLst>
      <p:ext uri="{BB962C8B-B14F-4D97-AF65-F5344CB8AC3E}">
        <p14:creationId xmlns:p14="http://schemas.microsoft.com/office/powerpoint/2010/main" val="882751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E7FC5B5-3778-0768-CC15-36AD146ED82A}"/>
              </a:ext>
            </a:extLst>
          </p:cNvPr>
          <p:cNvSpPr>
            <a:spLocks noGrp="1"/>
          </p:cNvSpPr>
          <p:nvPr>
            <p:ph type="title"/>
          </p:nvPr>
        </p:nvSpPr>
        <p:spPr>
          <a:xfrm>
            <a:off x="1371600" y="247650"/>
            <a:ext cx="9601200" cy="1485900"/>
          </a:xfrm>
        </p:spPr>
        <p:txBody>
          <a:bodyPr/>
          <a:lstStyle/>
          <a:p>
            <a:pPr algn="ctr"/>
            <a:r>
              <a:rPr lang="en-US" b="1" dirty="0"/>
              <a:t>Fibroblast growth factor 23</a:t>
            </a:r>
          </a:p>
        </p:txBody>
      </p:sp>
      <p:sp>
        <p:nvSpPr>
          <p:cNvPr id="3" name="عنصر نائب للمحتوى 2">
            <a:extLst>
              <a:ext uri="{FF2B5EF4-FFF2-40B4-BE49-F238E27FC236}">
                <a16:creationId xmlns:a16="http://schemas.microsoft.com/office/drawing/2014/main" xmlns="" id="{DC54E42A-5D8B-8381-C488-4633DF67FA8A}"/>
              </a:ext>
            </a:extLst>
          </p:cNvPr>
          <p:cNvSpPr>
            <a:spLocks noGrp="1"/>
          </p:cNvSpPr>
          <p:nvPr>
            <p:ph idx="1"/>
          </p:nvPr>
        </p:nvSpPr>
        <p:spPr>
          <a:xfrm>
            <a:off x="1371600" y="1733550"/>
            <a:ext cx="9601200" cy="4621530"/>
          </a:xfrm>
        </p:spPr>
        <p:txBody>
          <a:bodyPr>
            <a:noAutofit/>
          </a:bodyPr>
          <a:lstStyle/>
          <a:p>
            <a:pPr>
              <a:defRPr/>
            </a:pPr>
            <a:r>
              <a:rPr lang="en-US" sz="2800" dirty="0"/>
              <a:t> </a:t>
            </a:r>
            <a:r>
              <a:rPr lang="en-US" altLang="ar-JO" sz="2800" dirty="0"/>
              <a:t>The main function of FGF23 seems to be regulation of phosphate concentration in plasma. FGF23 is secreted by osteocytes in response to elevated calcitriol ”active form of vitamin D”. FGF23 acts on the kidneys, where it decreases the expression of NPT2, a sodium-phosphate cotransporter in the proximal tubule.</a:t>
            </a:r>
          </a:p>
          <a:p>
            <a:pPr>
              <a:defRPr/>
            </a:pPr>
            <a:r>
              <a:rPr lang="en-US" altLang="ar-JO" sz="2800" dirty="0"/>
              <a:t>Thus, FGF23 decreases the reabsorption and increases excretion of phosphate. FGF23 may also suppress 1-alpha-hydroxylase, reducing its ability to activate vitamin D, also decreases PTH subsequently impairing calcium absorption</a:t>
            </a:r>
          </a:p>
        </p:txBody>
      </p:sp>
    </p:spTree>
    <p:extLst>
      <p:ext uri="{BB962C8B-B14F-4D97-AF65-F5344CB8AC3E}">
        <p14:creationId xmlns:p14="http://schemas.microsoft.com/office/powerpoint/2010/main" val="40661026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E7FC5B5-3778-0768-CC15-36AD146ED82A}"/>
              </a:ext>
            </a:extLst>
          </p:cNvPr>
          <p:cNvSpPr>
            <a:spLocks noGrp="1"/>
          </p:cNvSpPr>
          <p:nvPr>
            <p:ph type="title"/>
          </p:nvPr>
        </p:nvSpPr>
        <p:spPr>
          <a:xfrm>
            <a:off x="1371600" y="247650"/>
            <a:ext cx="9601200" cy="1485900"/>
          </a:xfrm>
        </p:spPr>
        <p:txBody>
          <a:bodyPr/>
          <a:lstStyle/>
          <a:p>
            <a:pPr algn="ctr"/>
            <a:r>
              <a:rPr lang="en-US" sz="4400" b="1" dirty="0"/>
              <a:t>Renal phosphate wasting (low TRP and </a:t>
            </a:r>
            <a:r>
              <a:rPr lang="en-US" sz="4400" b="1" dirty="0" err="1"/>
              <a:t>TmP</a:t>
            </a:r>
            <a:r>
              <a:rPr lang="en-US" sz="4400" b="1" dirty="0"/>
              <a:t>/GFR</a:t>
            </a:r>
            <a:r>
              <a:rPr lang="en-US" sz="3200" b="1" dirty="0"/>
              <a:t>)</a:t>
            </a:r>
            <a:endParaRPr lang="en-US" b="1" dirty="0"/>
          </a:p>
        </p:txBody>
      </p:sp>
      <p:sp>
        <p:nvSpPr>
          <p:cNvPr id="3" name="عنصر نائب للمحتوى 2">
            <a:extLst>
              <a:ext uri="{FF2B5EF4-FFF2-40B4-BE49-F238E27FC236}">
                <a16:creationId xmlns:a16="http://schemas.microsoft.com/office/drawing/2014/main" xmlns="" id="{DC54E42A-5D8B-8381-C488-4633DF67FA8A}"/>
              </a:ext>
            </a:extLst>
          </p:cNvPr>
          <p:cNvSpPr>
            <a:spLocks noGrp="1"/>
          </p:cNvSpPr>
          <p:nvPr>
            <p:ph idx="1"/>
          </p:nvPr>
        </p:nvSpPr>
        <p:spPr>
          <a:xfrm>
            <a:off x="1371600" y="1733550"/>
            <a:ext cx="9601200" cy="4621530"/>
          </a:xfrm>
        </p:spPr>
        <p:txBody>
          <a:bodyPr>
            <a:noAutofit/>
          </a:bodyPr>
          <a:lstStyle/>
          <a:p>
            <a:r>
              <a:rPr lang="en-US" sz="2800" dirty="0"/>
              <a:t>FGF23-mediated disorders  : </a:t>
            </a:r>
          </a:p>
          <a:p>
            <a:pPr marL="514350" indent="-514350">
              <a:buAutoNum type="alphaUcPeriod"/>
            </a:pPr>
            <a:r>
              <a:rPr lang="en-US" sz="2800" dirty="0"/>
              <a:t>X-linked dominant hypophosphatemia is the most common cause of isolated renal phosphate loss, caused by mutations in the PHEX </a:t>
            </a:r>
            <a:r>
              <a:rPr lang="en-US" sz="2800" dirty="0" err="1"/>
              <a:t>gene,which</a:t>
            </a:r>
            <a:r>
              <a:rPr lang="en-US" sz="2800" dirty="0"/>
              <a:t> impairs the inactivation of FGF-23 . Renal phosphate wasting is apparent beginning shortly after birth, but the disorder is generally recognized clinically when the child begins to walk, causing bowing of the legs.</a:t>
            </a:r>
          </a:p>
          <a:p>
            <a:pPr marL="0" indent="0">
              <a:buNone/>
            </a:pPr>
            <a:r>
              <a:rPr lang="en-US" sz="2800" dirty="0"/>
              <a:t>- Less common autosomal dominant and autosomal recessive forms of </a:t>
            </a:r>
            <a:r>
              <a:rPr lang="en-US" sz="2800" dirty="0" err="1"/>
              <a:t>hypophosphatemic</a:t>
            </a:r>
            <a:r>
              <a:rPr lang="en-US" sz="2800" dirty="0"/>
              <a:t> rickets also exist.</a:t>
            </a:r>
          </a:p>
        </p:txBody>
      </p:sp>
    </p:spTree>
    <p:extLst>
      <p:ext uri="{BB962C8B-B14F-4D97-AF65-F5344CB8AC3E}">
        <p14:creationId xmlns:p14="http://schemas.microsoft.com/office/powerpoint/2010/main" val="31692378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E7FC5B5-3778-0768-CC15-36AD146ED82A}"/>
              </a:ext>
            </a:extLst>
          </p:cNvPr>
          <p:cNvSpPr>
            <a:spLocks noGrp="1"/>
          </p:cNvSpPr>
          <p:nvPr>
            <p:ph type="title"/>
          </p:nvPr>
        </p:nvSpPr>
        <p:spPr>
          <a:xfrm>
            <a:off x="1371600" y="247650"/>
            <a:ext cx="9601200" cy="1485900"/>
          </a:xfrm>
        </p:spPr>
        <p:txBody>
          <a:bodyPr/>
          <a:lstStyle/>
          <a:p>
            <a:pPr algn="ctr"/>
            <a:r>
              <a:rPr lang="en-US" sz="4400" b="1" dirty="0"/>
              <a:t>Renal phosphate wasting (low TRP and </a:t>
            </a:r>
            <a:r>
              <a:rPr lang="en-US" sz="4400" b="1" dirty="0" err="1"/>
              <a:t>TmP</a:t>
            </a:r>
            <a:r>
              <a:rPr lang="en-US" sz="4400" b="1" dirty="0"/>
              <a:t>/GFR</a:t>
            </a:r>
            <a:r>
              <a:rPr lang="en-US" sz="3200" b="1" dirty="0"/>
              <a:t>)</a:t>
            </a:r>
            <a:endParaRPr lang="en-US" b="1" dirty="0"/>
          </a:p>
        </p:txBody>
      </p:sp>
      <p:sp>
        <p:nvSpPr>
          <p:cNvPr id="3" name="عنصر نائب للمحتوى 2">
            <a:extLst>
              <a:ext uri="{FF2B5EF4-FFF2-40B4-BE49-F238E27FC236}">
                <a16:creationId xmlns:a16="http://schemas.microsoft.com/office/drawing/2014/main" xmlns="" id="{DC54E42A-5D8B-8381-C488-4633DF67FA8A}"/>
              </a:ext>
            </a:extLst>
          </p:cNvPr>
          <p:cNvSpPr>
            <a:spLocks noGrp="1"/>
          </p:cNvSpPr>
          <p:nvPr>
            <p:ph idx="1"/>
          </p:nvPr>
        </p:nvSpPr>
        <p:spPr>
          <a:xfrm>
            <a:off x="1371600" y="1504950"/>
            <a:ext cx="9601200" cy="4621530"/>
          </a:xfrm>
        </p:spPr>
        <p:txBody>
          <a:bodyPr>
            <a:noAutofit/>
          </a:bodyPr>
          <a:lstStyle/>
          <a:p>
            <a:r>
              <a:rPr lang="en-US" sz="2800" dirty="0"/>
              <a:t>FGF23-mediated disorders  : </a:t>
            </a:r>
          </a:p>
          <a:p>
            <a:pPr marL="0" indent="0">
              <a:buNone/>
            </a:pPr>
            <a:r>
              <a:rPr lang="en-US" sz="2800" dirty="0"/>
              <a:t>B. Tumor-induced </a:t>
            </a:r>
            <a:r>
              <a:rPr lang="en-US" sz="2800" dirty="0" err="1"/>
              <a:t>osteomalacia</a:t>
            </a:r>
            <a:r>
              <a:rPr lang="en-US" sz="2800" dirty="0"/>
              <a:t> – TIO also causes isolated phosphate loss. It is an acquired disorder caused by a tumor, which usually, but not always, is benign. These tumors express FGF23 . The treatment of choice is complete removal of the tumor, which will remove the source of FGF23, thereby curing the disorder. However, other measures may be required if the tumor is not localized or is unable to be resected completely. TIO may present in late childhood and adolescence but is more commonly seen in adults</a:t>
            </a:r>
          </a:p>
        </p:txBody>
      </p:sp>
    </p:spTree>
    <p:extLst>
      <p:ext uri="{BB962C8B-B14F-4D97-AF65-F5344CB8AC3E}">
        <p14:creationId xmlns:p14="http://schemas.microsoft.com/office/powerpoint/2010/main" val="6829814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E7FC5B5-3778-0768-CC15-36AD146ED82A}"/>
              </a:ext>
            </a:extLst>
          </p:cNvPr>
          <p:cNvSpPr>
            <a:spLocks noGrp="1"/>
          </p:cNvSpPr>
          <p:nvPr>
            <p:ph type="title"/>
          </p:nvPr>
        </p:nvSpPr>
        <p:spPr>
          <a:xfrm>
            <a:off x="1371600" y="247650"/>
            <a:ext cx="9601200" cy="1485900"/>
          </a:xfrm>
        </p:spPr>
        <p:txBody>
          <a:bodyPr/>
          <a:lstStyle/>
          <a:p>
            <a:pPr algn="ctr"/>
            <a:r>
              <a:rPr lang="en-US" sz="4400" b="1" dirty="0"/>
              <a:t>Renal phosphate wasting (low TRP and </a:t>
            </a:r>
            <a:r>
              <a:rPr lang="en-US" sz="4400" b="1" dirty="0" err="1"/>
              <a:t>TmP</a:t>
            </a:r>
            <a:r>
              <a:rPr lang="en-US" sz="4400" b="1" dirty="0"/>
              <a:t>/GFR</a:t>
            </a:r>
            <a:r>
              <a:rPr lang="en-US" sz="3200" b="1" dirty="0"/>
              <a:t>)</a:t>
            </a:r>
            <a:endParaRPr lang="en-US" b="1" dirty="0"/>
          </a:p>
        </p:txBody>
      </p:sp>
      <p:sp>
        <p:nvSpPr>
          <p:cNvPr id="3" name="عنصر نائب للمحتوى 2">
            <a:extLst>
              <a:ext uri="{FF2B5EF4-FFF2-40B4-BE49-F238E27FC236}">
                <a16:creationId xmlns:a16="http://schemas.microsoft.com/office/drawing/2014/main" xmlns="" id="{DC54E42A-5D8B-8381-C488-4633DF67FA8A}"/>
              </a:ext>
            </a:extLst>
          </p:cNvPr>
          <p:cNvSpPr>
            <a:spLocks noGrp="1"/>
          </p:cNvSpPr>
          <p:nvPr>
            <p:ph idx="1"/>
          </p:nvPr>
        </p:nvSpPr>
        <p:spPr>
          <a:xfrm>
            <a:off x="1371600" y="1504950"/>
            <a:ext cx="9601200" cy="4621530"/>
          </a:xfrm>
        </p:spPr>
        <p:txBody>
          <a:bodyPr>
            <a:noAutofit/>
          </a:bodyPr>
          <a:lstStyle/>
          <a:p>
            <a:r>
              <a:rPr lang="en-US" sz="2800" dirty="0"/>
              <a:t>FGF23-mediated disorders  : </a:t>
            </a:r>
          </a:p>
          <a:p>
            <a:pPr marL="0" indent="0">
              <a:buNone/>
            </a:pPr>
            <a:r>
              <a:rPr lang="en-US" sz="2800" dirty="0"/>
              <a:t>C. Other causes of excess FGF23 production:</a:t>
            </a:r>
          </a:p>
          <a:p>
            <a:pPr marL="0" indent="0">
              <a:buNone/>
            </a:pPr>
            <a:r>
              <a:rPr lang="en-US" sz="2800" dirty="0"/>
              <a:t> Phenotypes of FGF23-mediated renal phosphate loss  may be observed in other conditions, which generally occur in sporadic fashion. These disorders include cutaneous skeletal hypophosphatemia syndrome, and fibrous dysplasia of bone, as occurs in McCune-Albright syndrome </a:t>
            </a:r>
          </a:p>
        </p:txBody>
      </p:sp>
    </p:spTree>
    <p:extLst>
      <p:ext uri="{BB962C8B-B14F-4D97-AF65-F5344CB8AC3E}">
        <p14:creationId xmlns:p14="http://schemas.microsoft.com/office/powerpoint/2010/main" val="25199525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E7FC5B5-3778-0768-CC15-36AD146ED82A}"/>
              </a:ext>
            </a:extLst>
          </p:cNvPr>
          <p:cNvSpPr>
            <a:spLocks noGrp="1"/>
          </p:cNvSpPr>
          <p:nvPr>
            <p:ph type="title"/>
          </p:nvPr>
        </p:nvSpPr>
        <p:spPr>
          <a:xfrm>
            <a:off x="1371600" y="247650"/>
            <a:ext cx="9601200" cy="1485900"/>
          </a:xfrm>
        </p:spPr>
        <p:txBody>
          <a:bodyPr/>
          <a:lstStyle/>
          <a:p>
            <a:pPr algn="ctr"/>
            <a:r>
              <a:rPr lang="en-US" sz="4400" b="1" dirty="0"/>
              <a:t>Renal phosphate wasting (low TRP and </a:t>
            </a:r>
            <a:r>
              <a:rPr lang="en-US" sz="4400" b="1" dirty="0" err="1"/>
              <a:t>TmP</a:t>
            </a:r>
            <a:r>
              <a:rPr lang="en-US" sz="4400" b="1" dirty="0"/>
              <a:t>/GFR</a:t>
            </a:r>
            <a:r>
              <a:rPr lang="en-US" sz="3200" b="1" dirty="0"/>
              <a:t>)</a:t>
            </a:r>
            <a:endParaRPr lang="en-US" b="1" dirty="0"/>
          </a:p>
        </p:txBody>
      </p:sp>
      <p:sp>
        <p:nvSpPr>
          <p:cNvPr id="3" name="عنصر نائب للمحتوى 2">
            <a:extLst>
              <a:ext uri="{FF2B5EF4-FFF2-40B4-BE49-F238E27FC236}">
                <a16:creationId xmlns:a16="http://schemas.microsoft.com/office/drawing/2014/main" xmlns="" id="{DC54E42A-5D8B-8381-C488-4633DF67FA8A}"/>
              </a:ext>
            </a:extLst>
          </p:cNvPr>
          <p:cNvSpPr>
            <a:spLocks noGrp="1"/>
          </p:cNvSpPr>
          <p:nvPr>
            <p:ph idx="1"/>
          </p:nvPr>
        </p:nvSpPr>
        <p:spPr>
          <a:xfrm>
            <a:off x="1371600" y="1504950"/>
            <a:ext cx="9601200" cy="5353050"/>
          </a:xfrm>
        </p:spPr>
        <p:txBody>
          <a:bodyPr>
            <a:noAutofit/>
          </a:bodyPr>
          <a:lstStyle/>
          <a:p>
            <a:r>
              <a:rPr lang="en-US" sz="2800" dirty="0"/>
              <a:t>Not FGF23-mediated :</a:t>
            </a:r>
          </a:p>
          <a:p>
            <a:pPr>
              <a:buNone/>
            </a:pPr>
            <a:r>
              <a:rPr lang="en-US" sz="2800" dirty="0"/>
              <a:t> Hereditary </a:t>
            </a:r>
            <a:r>
              <a:rPr lang="en-US" sz="2800" dirty="0" err="1"/>
              <a:t>hypophosphatemic</a:t>
            </a:r>
            <a:r>
              <a:rPr lang="en-US" sz="2800" dirty="0"/>
              <a:t> rickets with hypercalciuria (HHRH) –  is an autosomal recessive disease and is another rare cause of </a:t>
            </a:r>
            <a:r>
              <a:rPr lang="en-US" sz="2800" dirty="0" err="1"/>
              <a:t>phosphopenic</a:t>
            </a:r>
            <a:r>
              <a:rPr lang="en-US" sz="2800" dirty="0"/>
              <a:t> rickets. This disorder is distinguished from the FGF23-mediated forms of </a:t>
            </a:r>
            <a:r>
              <a:rPr lang="en-US" sz="2800" dirty="0" err="1"/>
              <a:t>hypophosphatemic</a:t>
            </a:r>
            <a:r>
              <a:rPr lang="en-US" sz="2800" dirty="0"/>
              <a:t> rickets by an elevated serum 1,25(OH) D concentration and increased urinary calcium excretion. The disorder is due to loss of function variants in NPT2C (encoded by SLC34A3), a sodium-phosphate </a:t>
            </a:r>
            <a:r>
              <a:rPr lang="en-US" sz="2800" dirty="0" err="1"/>
              <a:t>cotransporter</a:t>
            </a:r>
            <a:r>
              <a:rPr lang="en-US" sz="2800" dirty="0"/>
              <a:t> expressed in renal tubules. These patients also exhibit </a:t>
            </a:r>
            <a:r>
              <a:rPr lang="en-US" sz="2800" dirty="0" err="1"/>
              <a:t>hypercalciuria</a:t>
            </a:r>
            <a:r>
              <a:rPr lang="en-US" sz="2800" dirty="0"/>
              <a:t>, which predisposes them to nephrolithiasis</a:t>
            </a:r>
          </a:p>
        </p:txBody>
      </p:sp>
    </p:spTree>
    <p:extLst>
      <p:ext uri="{BB962C8B-B14F-4D97-AF65-F5344CB8AC3E}">
        <p14:creationId xmlns:p14="http://schemas.microsoft.com/office/powerpoint/2010/main" val="11301152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E7FC5B5-3778-0768-CC15-36AD146ED82A}"/>
              </a:ext>
            </a:extLst>
          </p:cNvPr>
          <p:cNvSpPr>
            <a:spLocks noGrp="1"/>
          </p:cNvSpPr>
          <p:nvPr>
            <p:ph type="title"/>
          </p:nvPr>
        </p:nvSpPr>
        <p:spPr>
          <a:xfrm>
            <a:off x="1371600" y="247650"/>
            <a:ext cx="9601200" cy="1485900"/>
          </a:xfrm>
        </p:spPr>
        <p:txBody>
          <a:bodyPr/>
          <a:lstStyle/>
          <a:p>
            <a:pPr algn="ctr"/>
            <a:r>
              <a:rPr lang="en-US" sz="4400" b="1" dirty="0"/>
              <a:t>Nutritional phosphate deficiency (high TRP and </a:t>
            </a:r>
            <a:r>
              <a:rPr lang="en-US" sz="4400" b="1" dirty="0" err="1"/>
              <a:t>TmP</a:t>
            </a:r>
            <a:r>
              <a:rPr lang="en-US" sz="4400" b="1" dirty="0"/>
              <a:t>/GFR)</a:t>
            </a:r>
            <a:endParaRPr lang="en-US" b="1" dirty="0"/>
          </a:p>
        </p:txBody>
      </p:sp>
      <p:sp>
        <p:nvSpPr>
          <p:cNvPr id="3" name="عنصر نائب للمحتوى 2">
            <a:extLst>
              <a:ext uri="{FF2B5EF4-FFF2-40B4-BE49-F238E27FC236}">
                <a16:creationId xmlns:a16="http://schemas.microsoft.com/office/drawing/2014/main" xmlns="" id="{DC54E42A-5D8B-8381-C488-4633DF67FA8A}"/>
              </a:ext>
            </a:extLst>
          </p:cNvPr>
          <p:cNvSpPr>
            <a:spLocks noGrp="1"/>
          </p:cNvSpPr>
          <p:nvPr>
            <p:ph idx="1"/>
          </p:nvPr>
        </p:nvSpPr>
        <p:spPr>
          <a:xfrm>
            <a:off x="1371600" y="1504950"/>
            <a:ext cx="9601200" cy="5353050"/>
          </a:xfrm>
        </p:spPr>
        <p:txBody>
          <a:bodyPr>
            <a:noAutofit/>
          </a:bodyPr>
          <a:lstStyle/>
          <a:p>
            <a:pPr marL="976122" lvl="1" indent="-457200">
              <a:spcBef>
                <a:spcPts val="580"/>
              </a:spcBef>
              <a:buClr>
                <a:srgbClr val="0070C0"/>
              </a:buClr>
              <a:buSzPct val="95000"/>
              <a:defRPr/>
            </a:pPr>
            <a:r>
              <a:rPr lang="en-US" sz="2800" dirty="0"/>
              <a:t>This may occur in premature infants who receive breast milk as their sole source of nutrition and reflects the relatively low phosphate content of breast milk. </a:t>
            </a:r>
          </a:p>
          <a:p>
            <a:pPr marL="861822" lvl="1" indent="-342900">
              <a:spcBef>
                <a:spcPts val="580"/>
              </a:spcBef>
              <a:buClr>
                <a:srgbClr val="0070C0"/>
              </a:buClr>
              <a:buSzPct val="95000"/>
              <a:defRPr/>
            </a:pPr>
            <a:r>
              <a:rPr lang="en-US" sz="2800" dirty="0"/>
              <a:t>It was also reported in several case series of young children with amino acid-based elemental formula designed for children with multiple food allergies, suggesting a problem with phosphate bioavailability compared with standard formulas  . </a:t>
            </a:r>
          </a:p>
          <a:p>
            <a:pPr marL="518922" lvl="1" indent="0">
              <a:spcBef>
                <a:spcPts val="580"/>
              </a:spcBef>
              <a:buClr>
                <a:srgbClr val="0070C0"/>
              </a:buClr>
              <a:buSzPct val="95000"/>
              <a:buNone/>
              <a:defRPr/>
            </a:pPr>
            <a:r>
              <a:rPr lang="en-US" sz="2800" dirty="0"/>
              <a:t>-drug that decreased intestinal absorption of phosphate :</a:t>
            </a:r>
          </a:p>
          <a:p>
            <a:pPr marL="518922" lvl="1" indent="0">
              <a:spcBef>
                <a:spcPts val="580"/>
              </a:spcBef>
              <a:buClr>
                <a:srgbClr val="0070C0"/>
              </a:buClr>
              <a:buSzPct val="95000"/>
              <a:buNone/>
              <a:defRPr/>
            </a:pPr>
            <a:r>
              <a:rPr lang="en-US" sz="2800" dirty="0"/>
              <a:t>1. Ingestion of phosphate binders ”aluminum hydroxide”</a:t>
            </a:r>
          </a:p>
          <a:p>
            <a:pPr marL="518922" lvl="1" indent="0">
              <a:spcBef>
                <a:spcPts val="580"/>
              </a:spcBef>
              <a:buClr>
                <a:srgbClr val="0070C0"/>
              </a:buClr>
              <a:buSzPct val="95000"/>
              <a:buNone/>
              <a:defRPr/>
            </a:pPr>
            <a:r>
              <a:rPr lang="en-US" sz="2800" dirty="0"/>
              <a:t>2.H2-receptor blocking agents </a:t>
            </a:r>
            <a:r>
              <a:rPr lang="en-US" sz="2800" dirty="0">
                <a:solidFill>
                  <a:prstClr val="black"/>
                </a:solidFill>
                <a:latin typeface="Perpetua"/>
                <a:cs typeface="Times New Roman"/>
              </a:rPr>
              <a:t>“</a:t>
            </a:r>
            <a:r>
              <a:rPr lang="en-US" sz="2800" dirty="0"/>
              <a:t>Aluminum containing antacids”</a:t>
            </a:r>
          </a:p>
        </p:txBody>
      </p:sp>
    </p:spTree>
    <p:extLst>
      <p:ext uri="{BB962C8B-B14F-4D97-AF65-F5344CB8AC3E}">
        <p14:creationId xmlns:p14="http://schemas.microsoft.com/office/powerpoint/2010/main" val="2411153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52458B9B-19B3-D20F-436A-B2B45453FE4F}"/>
              </a:ext>
            </a:extLst>
          </p:cNvPr>
          <p:cNvSpPr>
            <a:spLocks noGrp="1"/>
          </p:cNvSpPr>
          <p:nvPr>
            <p:ph type="title"/>
          </p:nvPr>
        </p:nvSpPr>
        <p:spPr>
          <a:xfrm>
            <a:off x="1371600" y="247650"/>
            <a:ext cx="9601200" cy="1485900"/>
          </a:xfrm>
        </p:spPr>
        <p:txBody>
          <a:bodyPr/>
          <a:lstStyle/>
          <a:p>
            <a:pPr algn="ctr"/>
            <a:r>
              <a:rPr lang="en-US" b="1" dirty="0"/>
              <a:t>Introduction – PTH actions</a:t>
            </a:r>
          </a:p>
        </p:txBody>
      </p:sp>
      <p:sp>
        <p:nvSpPr>
          <p:cNvPr id="3" name="عنصر نائب للمحتوى 2">
            <a:extLst>
              <a:ext uri="{FF2B5EF4-FFF2-40B4-BE49-F238E27FC236}">
                <a16:creationId xmlns:a16="http://schemas.microsoft.com/office/drawing/2014/main" xmlns="" id="{C8D4A17D-2681-838A-6A66-2E34B9C86448}"/>
              </a:ext>
            </a:extLst>
          </p:cNvPr>
          <p:cNvSpPr>
            <a:spLocks noGrp="1"/>
          </p:cNvSpPr>
          <p:nvPr>
            <p:ph idx="1"/>
          </p:nvPr>
        </p:nvSpPr>
        <p:spPr>
          <a:xfrm>
            <a:off x="1371600" y="1200150"/>
            <a:ext cx="9601200" cy="5067299"/>
          </a:xfrm>
        </p:spPr>
        <p:txBody>
          <a:bodyPr>
            <a:noAutofit/>
          </a:bodyPr>
          <a:lstStyle/>
          <a:p>
            <a:pPr marL="0" indent="0">
              <a:buNone/>
            </a:pPr>
            <a:r>
              <a:rPr lang="en-US" sz="2800" b="1" dirty="0"/>
              <a:t>Major target organs:</a:t>
            </a:r>
          </a:p>
          <a:p>
            <a:r>
              <a:rPr lang="en-US" sz="2800" b="1" dirty="0"/>
              <a:t>Bones: increase bone resorption by stimulating osteoclasts and inhibiting osteoblasts (Calcium goes from bone into circulation)</a:t>
            </a:r>
          </a:p>
          <a:p>
            <a:r>
              <a:rPr lang="en-US" sz="2800" b="1" dirty="0"/>
              <a:t>Kidneys: increase reabsorption of calcium and excretion of phosphate</a:t>
            </a:r>
          </a:p>
          <a:p>
            <a:r>
              <a:rPr lang="en-US" sz="2800" b="1" dirty="0"/>
              <a:t>Intestinal Tract (indirect effect): increase absorption of calcium </a:t>
            </a:r>
          </a:p>
        </p:txBody>
      </p:sp>
    </p:spTree>
    <p:extLst>
      <p:ext uri="{BB962C8B-B14F-4D97-AF65-F5344CB8AC3E}">
        <p14:creationId xmlns:p14="http://schemas.microsoft.com/office/powerpoint/2010/main" val="28857366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A6EC888-B85F-410F-B430-06583E94B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xmlns="" id="{9485DA84-CB73-4E5E-9864-2460CE2805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7D49185E-361A-421B-8F2D-11C7FFC686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14B85BAA-C37F-44B4-B427-B4F10EBB41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EDC4EE06-D7B4-4FAC-A561-38A1C38023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9018D83B-903C-4782-B1BB-A45164A71F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8785589A-A5AC-409A-B2A2-24D871B4C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2543DC8C-EDFC-01C8-EBFD-7B1A8AC6A38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880" y="146027"/>
            <a:ext cx="11262360" cy="634829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6660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CEC6AB57-6140-3C4B-1D0B-15D021B6899C}"/>
              </a:ext>
            </a:extLst>
          </p:cNvPr>
          <p:cNvSpPr>
            <a:spLocks noGrp="1"/>
          </p:cNvSpPr>
          <p:nvPr>
            <p:ph type="title"/>
          </p:nvPr>
        </p:nvSpPr>
        <p:spPr>
          <a:xfrm>
            <a:off x="1371600" y="247650"/>
            <a:ext cx="9601200" cy="1485900"/>
          </a:xfrm>
        </p:spPr>
        <p:txBody>
          <a:bodyPr/>
          <a:lstStyle/>
          <a:p>
            <a:pPr algn="ctr"/>
            <a:r>
              <a:rPr lang="en-US" b="1" dirty="0"/>
              <a:t>DISORDERS THAT MIMIC RICKETS</a:t>
            </a:r>
          </a:p>
        </p:txBody>
      </p:sp>
      <p:sp>
        <p:nvSpPr>
          <p:cNvPr id="3" name="عنصر نائب للمحتوى 2">
            <a:extLst>
              <a:ext uri="{FF2B5EF4-FFF2-40B4-BE49-F238E27FC236}">
                <a16:creationId xmlns:a16="http://schemas.microsoft.com/office/drawing/2014/main" xmlns="" id="{9887B138-CDF4-49B6-8BB5-1E4DAAEC5B54}"/>
              </a:ext>
            </a:extLst>
          </p:cNvPr>
          <p:cNvSpPr>
            <a:spLocks noGrp="1"/>
          </p:cNvSpPr>
          <p:nvPr>
            <p:ph idx="1"/>
          </p:nvPr>
        </p:nvSpPr>
        <p:spPr>
          <a:xfrm>
            <a:off x="1371600" y="1215188"/>
            <a:ext cx="9601200" cy="5642811"/>
          </a:xfrm>
        </p:spPr>
        <p:txBody>
          <a:bodyPr>
            <a:noAutofit/>
          </a:bodyPr>
          <a:lstStyle/>
          <a:p>
            <a:pPr marL="0" indent="0">
              <a:buNone/>
            </a:pPr>
            <a:r>
              <a:rPr lang="en-US" sz="2800" b="1" dirty="0"/>
              <a:t>Skeletal abnormalities or bowing</a:t>
            </a:r>
          </a:p>
          <a:p>
            <a:r>
              <a:rPr lang="en-US" sz="2800" b="1" dirty="0"/>
              <a:t>Skeletal </a:t>
            </a:r>
            <a:r>
              <a:rPr lang="en-US" sz="2800" b="1" dirty="0" err="1"/>
              <a:t>dysplasias</a:t>
            </a:r>
            <a:r>
              <a:rPr lang="en-US" sz="2800" b="1" dirty="0"/>
              <a:t> </a:t>
            </a:r>
            <a:r>
              <a:rPr lang="en-US" sz="2800" dirty="0"/>
              <a:t>– (</a:t>
            </a:r>
            <a:r>
              <a:rPr lang="en-US" sz="2800" dirty="0" err="1"/>
              <a:t>eg</a:t>
            </a:r>
            <a:r>
              <a:rPr lang="en-US" sz="2800" dirty="0"/>
              <a:t>, achondroplasia, </a:t>
            </a:r>
            <a:r>
              <a:rPr lang="en-US" sz="2800" dirty="0" err="1"/>
              <a:t>pseudoachondroplasia</a:t>
            </a:r>
            <a:r>
              <a:rPr lang="en-US" sz="2800" dirty="0"/>
              <a:t>, metaphyseal chondrodysplasia) is another cause of bilateral, symmetric bowed legs. The radiographic features can be similar to those of rickets. However, </a:t>
            </a:r>
            <a:r>
              <a:rPr lang="en-US" sz="2800" u="sng" dirty="0"/>
              <a:t>serum inorganic phosphorus and parathyroid hormone (PTH) concentrations usually are normal in children with skeletal dysplasia</a:t>
            </a:r>
            <a:r>
              <a:rPr lang="en-US" sz="2800" dirty="0"/>
              <a:t>.</a:t>
            </a:r>
          </a:p>
          <a:p>
            <a:r>
              <a:rPr lang="en-US" sz="2800" b="1" dirty="0"/>
              <a:t>Blount disease </a:t>
            </a:r>
            <a:r>
              <a:rPr lang="en-US" sz="2800" dirty="0"/>
              <a:t>–is a pathologic varus deformity of the knee that results from disruption of normal cartilage growth at the medial aspect of the proximal tibial physis. It can be distinguished from rickets by </a:t>
            </a:r>
            <a:r>
              <a:rPr lang="en-US" sz="2800" u="sng" dirty="0"/>
              <a:t>distinct radiographic findings and normal serum biochemistry values</a:t>
            </a:r>
            <a:r>
              <a:rPr lang="en-US" sz="2800" dirty="0"/>
              <a:t>.</a:t>
            </a:r>
          </a:p>
        </p:txBody>
      </p:sp>
    </p:spTree>
    <p:extLst>
      <p:ext uri="{BB962C8B-B14F-4D97-AF65-F5344CB8AC3E}">
        <p14:creationId xmlns:p14="http://schemas.microsoft.com/office/powerpoint/2010/main" val="5621946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CEC6AB57-6140-3C4B-1D0B-15D021B6899C}"/>
              </a:ext>
            </a:extLst>
          </p:cNvPr>
          <p:cNvSpPr>
            <a:spLocks noGrp="1"/>
          </p:cNvSpPr>
          <p:nvPr>
            <p:ph type="title"/>
          </p:nvPr>
        </p:nvSpPr>
        <p:spPr>
          <a:xfrm>
            <a:off x="1371600" y="247650"/>
            <a:ext cx="9601200" cy="1485900"/>
          </a:xfrm>
        </p:spPr>
        <p:txBody>
          <a:bodyPr/>
          <a:lstStyle/>
          <a:p>
            <a:pPr algn="ctr"/>
            <a:r>
              <a:rPr lang="en-US" sz="4400" b="1" dirty="0"/>
              <a:t>Labs </a:t>
            </a:r>
            <a:r>
              <a:rPr lang="en-US" b="1" dirty="0"/>
              <a:t>THAT MIMIC RICKETS</a:t>
            </a:r>
          </a:p>
        </p:txBody>
      </p:sp>
      <p:sp>
        <p:nvSpPr>
          <p:cNvPr id="3" name="عنصر نائب للمحتوى 2">
            <a:extLst>
              <a:ext uri="{FF2B5EF4-FFF2-40B4-BE49-F238E27FC236}">
                <a16:creationId xmlns:a16="http://schemas.microsoft.com/office/drawing/2014/main" xmlns="" id="{9887B138-CDF4-49B6-8BB5-1E4DAAEC5B54}"/>
              </a:ext>
            </a:extLst>
          </p:cNvPr>
          <p:cNvSpPr>
            <a:spLocks noGrp="1"/>
          </p:cNvSpPr>
          <p:nvPr>
            <p:ph idx="1"/>
          </p:nvPr>
        </p:nvSpPr>
        <p:spPr>
          <a:xfrm>
            <a:off x="1371600" y="1462839"/>
            <a:ext cx="9601200" cy="5298908"/>
          </a:xfrm>
        </p:spPr>
        <p:txBody>
          <a:bodyPr>
            <a:noAutofit/>
          </a:bodyPr>
          <a:lstStyle/>
          <a:p>
            <a:r>
              <a:rPr lang="en-US" sz="2800" b="1" dirty="0"/>
              <a:t>Liver disease </a:t>
            </a:r>
            <a:r>
              <a:rPr lang="en-US" sz="2800" dirty="0"/>
              <a:t>– Elevations of serum alkaline phosphatase activity is seen in rickets but also can be caused by liver disease. The possibility of liver disease can be further evaluated by measuring liver enzymes (serum alanine aminotransferase [ALT], aspartate aminotransferase [AST], and gamma-glutamyl transpeptidase [GGT]).</a:t>
            </a:r>
          </a:p>
          <a:p>
            <a:r>
              <a:rPr lang="en-US" sz="2800" b="1" dirty="0"/>
              <a:t>Transient hyperphosphatasemia </a:t>
            </a:r>
            <a:r>
              <a:rPr lang="en-US" sz="2800" dirty="0"/>
              <a:t>– Children with isolated elevations of serum alkaline phosphatase but normal liver enzymes and no radiographic evidence of rickets may have </a:t>
            </a:r>
            <a:r>
              <a:rPr lang="en-US" sz="2800" u="sng" dirty="0"/>
              <a:t>transient hyperphosphatasemia of infancy and early childhood. </a:t>
            </a:r>
            <a:r>
              <a:rPr lang="en-US" sz="2800" dirty="0"/>
              <a:t>This is usually a benign condition that arises after a minor infectious illness and spontaneously remits over a several-month period.</a:t>
            </a:r>
          </a:p>
        </p:txBody>
      </p:sp>
    </p:spTree>
    <p:extLst>
      <p:ext uri="{BB962C8B-B14F-4D97-AF65-F5344CB8AC3E}">
        <p14:creationId xmlns:p14="http://schemas.microsoft.com/office/powerpoint/2010/main" val="32575869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CEC6AB57-6140-3C4B-1D0B-15D021B6899C}"/>
              </a:ext>
            </a:extLst>
          </p:cNvPr>
          <p:cNvSpPr>
            <a:spLocks noGrp="1"/>
          </p:cNvSpPr>
          <p:nvPr>
            <p:ph type="title"/>
          </p:nvPr>
        </p:nvSpPr>
        <p:spPr>
          <a:xfrm>
            <a:off x="1371600" y="247650"/>
            <a:ext cx="9601200" cy="1485900"/>
          </a:xfrm>
        </p:spPr>
        <p:txBody>
          <a:bodyPr/>
          <a:lstStyle/>
          <a:p>
            <a:pPr algn="ctr"/>
            <a:r>
              <a:rPr lang="en-US" sz="4400" b="1" dirty="0"/>
              <a:t>Labs </a:t>
            </a:r>
            <a:r>
              <a:rPr lang="en-US" b="1" dirty="0"/>
              <a:t>THAT MIMIC RICKETS</a:t>
            </a:r>
          </a:p>
        </p:txBody>
      </p:sp>
      <p:sp>
        <p:nvSpPr>
          <p:cNvPr id="3" name="عنصر نائب للمحتوى 2">
            <a:extLst>
              <a:ext uri="{FF2B5EF4-FFF2-40B4-BE49-F238E27FC236}">
                <a16:creationId xmlns:a16="http://schemas.microsoft.com/office/drawing/2014/main" xmlns="" id="{9887B138-CDF4-49B6-8BB5-1E4DAAEC5B54}"/>
              </a:ext>
            </a:extLst>
          </p:cNvPr>
          <p:cNvSpPr>
            <a:spLocks noGrp="1"/>
          </p:cNvSpPr>
          <p:nvPr>
            <p:ph idx="1"/>
          </p:nvPr>
        </p:nvSpPr>
        <p:spPr>
          <a:xfrm>
            <a:off x="1371600" y="1462839"/>
            <a:ext cx="9601200" cy="5298908"/>
          </a:xfrm>
        </p:spPr>
        <p:txBody>
          <a:bodyPr>
            <a:noAutofit/>
          </a:bodyPr>
          <a:lstStyle/>
          <a:p>
            <a:r>
              <a:rPr lang="en-US" sz="2800" b="1" dirty="0"/>
              <a:t>Primary hypoparathyroidism </a:t>
            </a:r>
            <a:r>
              <a:rPr lang="en-US" sz="2800" dirty="0"/>
              <a:t>–causes marked hypocalcemia but is usually not associated with rickets. This observation suggests that low serum phosphorus and/or PTH itself may play roles in mediating the growth plate lesion.</a:t>
            </a:r>
          </a:p>
          <a:p>
            <a:r>
              <a:rPr lang="en-US" sz="2800" b="1" dirty="0"/>
              <a:t>Hypophosphatasia</a:t>
            </a:r>
            <a:r>
              <a:rPr lang="en-US" sz="2800" dirty="0"/>
              <a:t> – Hypophosphatasia is a rare genetic disorder of alkaline phosphatase activity. Like rickets, it is characterized by bone demineralization. In contrast to rickets, serum alkaline phosphatase activity is very low. Childhood forms are characterized by premature loss of primary teeth.</a:t>
            </a:r>
          </a:p>
        </p:txBody>
      </p:sp>
    </p:spTree>
    <p:extLst>
      <p:ext uri="{BB962C8B-B14F-4D97-AF65-F5344CB8AC3E}">
        <p14:creationId xmlns:p14="http://schemas.microsoft.com/office/powerpoint/2010/main" val="1968290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CEC6AB57-6140-3C4B-1D0B-15D021B6899C}"/>
              </a:ext>
            </a:extLst>
          </p:cNvPr>
          <p:cNvSpPr>
            <a:spLocks noGrp="1"/>
          </p:cNvSpPr>
          <p:nvPr>
            <p:ph type="title"/>
          </p:nvPr>
        </p:nvSpPr>
        <p:spPr>
          <a:xfrm>
            <a:off x="1371600" y="247650"/>
            <a:ext cx="9601200" cy="1485900"/>
          </a:xfrm>
        </p:spPr>
        <p:txBody>
          <a:bodyPr/>
          <a:lstStyle/>
          <a:p>
            <a:pPr algn="ctr"/>
            <a:r>
              <a:rPr lang="en-US" sz="4400" b="1" dirty="0"/>
              <a:t>Labs </a:t>
            </a:r>
            <a:r>
              <a:rPr lang="en-US" b="1" dirty="0"/>
              <a:t>THAT MIMIC RICKETS</a:t>
            </a:r>
          </a:p>
        </p:txBody>
      </p:sp>
      <p:sp>
        <p:nvSpPr>
          <p:cNvPr id="3" name="عنصر نائب للمحتوى 2">
            <a:extLst>
              <a:ext uri="{FF2B5EF4-FFF2-40B4-BE49-F238E27FC236}">
                <a16:creationId xmlns:a16="http://schemas.microsoft.com/office/drawing/2014/main" xmlns="" id="{9887B138-CDF4-49B6-8BB5-1E4DAAEC5B54}"/>
              </a:ext>
            </a:extLst>
          </p:cNvPr>
          <p:cNvSpPr>
            <a:spLocks noGrp="1"/>
          </p:cNvSpPr>
          <p:nvPr>
            <p:ph idx="1"/>
          </p:nvPr>
        </p:nvSpPr>
        <p:spPr>
          <a:xfrm>
            <a:off x="1371600" y="1462839"/>
            <a:ext cx="9601200" cy="5298908"/>
          </a:xfrm>
        </p:spPr>
        <p:txBody>
          <a:bodyPr>
            <a:noAutofit/>
          </a:bodyPr>
          <a:lstStyle/>
          <a:p>
            <a:r>
              <a:rPr lang="en-US" sz="2800" b="1" dirty="0"/>
              <a:t>Primary hypoparathyroidism </a:t>
            </a:r>
            <a:r>
              <a:rPr lang="en-US" sz="2800" dirty="0"/>
              <a:t>–causes marked hypocalcemia but is usually not associated with rickets. This observation suggests that low serum phosphorus and/or PTH itself may play roles in mediating the growth plate lesion.</a:t>
            </a:r>
          </a:p>
          <a:p>
            <a:r>
              <a:rPr lang="en-US" sz="2800" b="1" dirty="0"/>
              <a:t>Hypophosphatasia</a:t>
            </a:r>
            <a:r>
              <a:rPr lang="en-US" sz="2800" dirty="0"/>
              <a:t> – Hypophosphatasia is a rare genetic disorder of alkaline phosphatase activity. Like rickets, it is characterized by bone demineralization. In contrast to rickets, serum alkaline phosphatase activity is very low. Childhood forms are characterized by premature loss of primary teeth.</a:t>
            </a:r>
          </a:p>
        </p:txBody>
      </p:sp>
    </p:spTree>
    <p:extLst>
      <p:ext uri="{BB962C8B-B14F-4D97-AF65-F5344CB8AC3E}">
        <p14:creationId xmlns:p14="http://schemas.microsoft.com/office/powerpoint/2010/main" val="21394064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CEC6AB57-6140-3C4B-1D0B-15D021B6899C}"/>
              </a:ext>
            </a:extLst>
          </p:cNvPr>
          <p:cNvSpPr>
            <a:spLocks noGrp="1"/>
          </p:cNvSpPr>
          <p:nvPr>
            <p:ph type="title"/>
          </p:nvPr>
        </p:nvSpPr>
        <p:spPr>
          <a:xfrm>
            <a:off x="1371600" y="247650"/>
            <a:ext cx="9601200" cy="1485900"/>
          </a:xfrm>
        </p:spPr>
        <p:txBody>
          <a:bodyPr/>
          <a:lstStyle/>
          <a:p>
            <a:pPr algn="ctr"/>
            <a:r>
              <a:rPr lang="en-US" b="1" dirty="0"/>
              <a:t>Labs THAT MIMIC RICKETS</a:t>
            </a:r>
          </a:p>
        </p:txBody>
      </p:sp>
      <p:sp>
        <p:nvSpPr>
          <p:cNvPr id="3" name="عنصر نائب للمحتوى 2">
            <a:extLst>
              <a:ext uri="{FF2B5EF4-FFF2-40B4-BE49-F238E27FC236}">
                <a16:creationId xmlns:a16="http://schemas.microsoft.com/office/drawing/2014/main" xmlns="" id="{9887B138-CDF4-49B6-8BB5-1E4DAAEC5B54}"/>
              </a:ext>
            </a:extLst>
          </p:cNvPr>
          <p:cNvSpPr>
            <a:spLocks noGrp="1"/>
          </p:cNvSpPr>
          <p:nvPr>
            <p:ph idx="1"/>
          </p:nvPr>
        </p:nvSpPr>
        <p:spPr/>
        <p:txBody>
          <a:bodyPr>
            <a:noAutofit/>
          </a:bodyPr>
          <a:lstStyle/>
          <a:p>
            <a:r>
              <a:rPr lang="en-US" sz="2800" b="1" dirty="0"/>
              <a:t>Pseudohypoparathyroidism</a:t>
            </a:r>
            <a:r>
              <a:rPr lang="en-US" sz="2800" dirty="0"/>
              <a:t> – Occasionally, patients, usually infants, may present with hypocalcemia, elevated phosphorus and PTH levels, and normal 25-hydroxyvitamin D (25OHD) concentrations. A potential diagnosis of pseudohypoparathyroidism is sometimes made, but these findings could also be caused by primary calcium deficiency, or even vitamin D deficiency with a recent dosing of vitamin D. Transient resistance to PTH has been suggested as the mechanism for the hypophosphatemia, which has been described in long-standing vitamin D deficiency</a:t>
            </a:r>
          </a:p>
        </p:txBody>
      </p:sp>
    </p:spTree>
    <p:extLst>
      <p:ext uri="{BB962C8B-B14F-4D97-AF65-F5344CB8AC3E}">
        <p14:creationId xmlns:p14="http://schemas.microsoft.com/office/powerpoint/2010/main" val="28717322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CF1A3E28-CBB8-4B11-6278-7AE9DC88E714}"/>
              </a:ext>
            </a:extLst>
          </p:cNvPr>
          <p:cNvSpPr>
            <a:spLocks noGrp="1"/>
          </p:cNvSpPr>
          <p:nvPr>
            <p:ph type="title"/>
          </p:nvPr>
        </p:nvSpPr>
        <p:spPr/>
        <p:txBody>
          <a:bodyPr/>
          <a:lstStyle/>
          <a:p>
            <a:pPr algn="ctr"/>
            <a:r>
              <a:rPr lang="ar-SA" dirty="0"/>
              <a:t>Fanconi </a:t>
            </a:r>
            <a:r>
              <a:rPr lang="ar-SA" dirty="0" err="1"/>
              <a:t>syndrome</a:t>
            </a:r>
            <a:r>
              <a:rPr lang="ar-SA" dirty="0"/>
              <a:t> </a:t>
            </a:r>
            <a:endParaRPr lang="ar-AE" dirty="0"/>
          </a:p>
        </p:txBody>
      </p:sp>
      <p:sp>
        <p:nvSpPr>
          <p:cNvPr id="5" name="عنصر نائب للمحتوى 4">
            <a:extLst>
              <a:ext uri="{FF2B5EF4-FFF2-40B4-BE49-F238E27FC236}">
                <a16:creationId xmlns:a16="http://schemas.microsoft.com/office/drawing/2014/main" xmlns="" id="{539539A6-5A7F-56B7-5684-1E3CA3D1972F}"/>
              </a:ext>
            </a:extLst>
          </p:cNvPr>
          <p:cNvSpPr>
            <a:spLocks noGrp="1"/>
          </p:cNvSpPr>
          <p:nvPr>
            <p:ph idx="1"/>
          </p:nvPr>
        </p:nvSpPr>
        <p:spPr/>
        <p:txBody>
          <a:bodyPr>
            <a:normAutofit/>
          </a:bodyPr>
          <a:lstStyle/>
          <a:p>
            <a:pPr algn="l" rtl="0"/>
            <a:r>
              <a:rPr lang="en-US" dirty="0"/>
              <a:t>Fanconi syndrome is a rare medical disorder that primarily affects the proximal tubules of the kidneys, which are responsible for reabsorbing various substances from the filtrate and returning them to the bloodstream. In Fanconi syndrome, there is a dysfunction in these tubules, causing the excessive loss of certain substances in the urine.</a:t>
            </a:r>
            <a:endParaRPr lang="ar-SA" dirty="0"/>
          </a:p>
          <a:p>
            <a:pPr algn="l" rtl="0"/>
            <a:r>
              <a:rPr lang="ar-SA" dirty="0"/>
              <a:t>Fanconi </a:t>
            </a:r>
            <a:r>
              <a:rPr lang="ar-SA" dirty="0" err="1"/>
              <a:t>syndrome</a:t>
            </a:r>
            <a:r>
              <a:rPr lang="ar-SA" dirty="0"/>
              <a:t> </a:t>
            </a:r>
            <a:r>
              <a:rPr lang="ar-SA" dirty="0" err="1"/>
              <a:t>can</a:t>
            </a:r>
            <a:r>
              <a:rPr lang="ar-SA" dirty="0"/>
              <a:t> </a:t>
            </a:r>
            <a:r>
              <a:rPr lang="ar-SA" dirty="0" err="1"/>
              <a:t>be</a:t>
            </a:r>
            <a:r>
              <a:rPr lang="ar-SA" dirty="0"/>
              <a:t> </a:t>
            </a:r>
            <a:r>
              <a:rPr lang="ar-SA" dirty="0" err="1"/>
              <a:t>either</a:t>
            </a:r>
            <a:r>
              <a:rPr lang="ar-SA" dirty="0"/>
              <a:t> </a:t>
            </a:r>
            <a:r>
              <a:rPr lang="ar-SA" dirty="0" err="1"/>
              <a:t>inherited</a:t>
            </a:r>
            <a:r>
              <a:rPr lang="ar-SA" dirty="0"/>
              <a:t> (</a:t>
            </a:r>
            <a:r>
              <a:rPr lang="ar-SA" dirty="0" err="1"/>
              <a:t>genetic</a:t>
            </a:r>
            <a:r>
              <a:rPr lang="ar-SA" dirty="0"/>
              <a:t>) </a:t>
            </a:r>
            <a:r>
              <a:rPr lang="ar-SA" dirty="0" err="1"/>
              <a:t>or</a:t>
            </a:r>
            <a:r>
              <a:rPr lang="ar-SA" dirty="0"/>
              <a:t> </a:t>
            </a:r>
            <a:r>
              <a:rPr lang="ar-SA" dirty="0" err="1"/>
              <a:t>acquired</a:t>
            </a:r>
            <a:r>
              <a:rPr lang="ar-SA" dirty="0"/>
              <a:t>. </a:t>
            </a:r>
            <a:r>
              <a:rPr lang="ar-SA" dirty="0" err="1"/>
              <a:t>Inherited</a:t>
            </a:r>
            <a:r>
              <a:rPr lang="ar-SA" dirty="0"/>
              <a:t> </a:t>
            </a:r>
            <a:r>
              <a:rPr lang="ar-SA" dirty="0" err="1"/>
              <a:t>forms</a:t>
            </a:r>
            <a:r>
              <a:rPr lang="ar-SA" dirty="0"/>
              <a:t> </a:t>
            </a:r>
            <a:r>
              <a:rPr lang="ar-SA" dirty="0" err="1"/>
              <a:t>often</a:t>
            </a:r>
            <a:r>
              <a:rPr lang="ar-SA" dirty="0"/>
              <a:t> </a:t>
            </a:r>
            <a:r>
              <a:rPr lang="ar-SA" dirty="0" err="1"/>
              <a:t>manifest</a:t>
            </a:r>
            <a:r>
              <a:rPr lang="ar-SA" dirty="0"/>
              <a:t> </a:t>
            </a:r>
            <a:r>
              <a:rPr lang="ar-SA" dirty="0" err="1"/>
              <a:t>in</a:t>
            </a:r>
            <a:r>
              <a:rPr lang="ar-SA" dirty="0"/>
              <a:t> </a:t>
            </a:r>
            <a:r>
              <a:rPr lang="ar-SA" dirty="0" err="1"/>
              <a:t>childhood</a:t>
            </a:r>
            <a:r>
              <a:rPr lang="ar-SA" dirty="0"/>
              <a:t>, </a:t>
            </a:r>
            <a:r>
              <a:rPr lang="ar-SA" dirty="0" err="1"/>
              <a:t>whereas</a:t>
            </a:r>
            <a:r>
              <a:rPr lang="ar-SA" dirty="0"/>
              <a:t> </a:t>
            </a:r>
            <a:r>
              <a:rPr lang="ar-SA" dirty="0" err="1"/>
              <a:t>acquired</a:t>
            </a:r>
            <a:r>
              <a:rPr lang="ar-SA" dirty="0"/>
              <a:t> </a:t>
            </a:r>
            <a:r>
              <a:rPr lang="ar-SA" dirty="0" err="1"/>
              <a:t>forms</a:t>
            </a:r>
            <a:r>
              <a:rPr lang="ar-SA" dirty="0"/>
              <a:t> </a:t>
            </a:r>
            <a:r>
              <a:rPr lang="ar-SA" dirty="0" err="1"/>
              <a:t>can</a:t>
            </a:r>
            <a:r>
              <a:rPr lang="ar-SA" dirty="0"/>
              <a:t> </a:t>
            </a:r>
            <a:r>
              <a:rPr lang="ar-SA" dirty="0" err="1"/>
              <a:t>result</a:t>
            </a:r>
            <a:r>
              <a:rPr lang="ar-SA" dirty="0"/>
              <a:t> </a:t>
            </a:r>
            <a:r>
              <a:rPr lang="ar-SA" dirty="0" err="1"/>
              <a:t>from</a:t>
            </a:r>
            <a:r>
              <a:rPr lang="ar-SA" dirty="0"/>
              <a:t> </a:t>
            </a:r>
            <a:r>
              <a:rPr lang="ar-SA" dirty="0" err="1"/>
              <a:t>various</a:t>
            </a:r>
            <a:r>
              <a:rPr lang="ar-SA" dirty="0"/>
              <a:t> </a:t>
            </a:r>
            <a:r>
              <a:rPr lang="ar-SA" dirty="0" err="1"/>
              <a:t>factors</a:t>
            </a:r>
            <a:r>
              <a:rPr lang="ar-SA" dirty="0"/>
              <a:t> </a:t>
            </a:r>
            <a:r>
              <a:rPr lang="ar-SA" dirty="0" err="1"/>
              <a:t>such</a:t>
            </a:r>
            <a:r>
              <a:rPr lang="ar-SA" dirty="0"/>
              <a:t> </a:t>
            </a:r>
            <a:r>
              <a:rPr lang="ar-SA" dirty="0" err="1"/>
              <a:t>as</a:t>
            </a:r>
            <a:r>
              <a:rPr lang="ar-SA" dirty="0"/>
              <a:t> </a:t>
            </a:r>
            <a:r>
              <a:rPr lang="ar-SA" dirty="0" err="1"/>
              <a:t>medications</a:t>
            </a:r>
            <a:r>
              <a:rPr lang="ar-SA" dirty="0"/>
              <a:t>, </a:t>
            </a:r>
            <a:r>
              <a:rPr lang="ar-SA" dirty="0" err="1"/>
              <a:t>toxins</a:t>
            </a:r>
            <a:r>
              <a:rPr lang="ar-SA" dirty="0"/>
              <a:t>, </a:t>
            </a:r>
            <a:r>
              <a:rPr lang="ar-SA" dirty="0" err="1"/>
              <a:t>infections</a:t>
            </a:r>
            <a:r>
              <a:rPr lang="ar-SA" dirty="0"/>
              <a:t>, </a:t>
            </a:r>
            <a:r>
              <a:rPr lang="ar-SA" dirty="0" err="1"/>
              <a:t>or</a:t>
            </a:r>
            <a:r>
              <a:rPr lang="ar-SA" dirty="0"/>
              <a:t> </a:t>
            </a:r>
            <a:r>
              <a:rPr lang="ar-SA" dirty="0" err="1"/>
              <a:t>certain</a:t>
            </a:r>
            <a:r>
              <a:rPr lang="ar-SA" dirty="0"/>
              <a:t> </a:t>
            </a:r>
            <a:r>
              <a:rPr lang="ar-SA" dirty="0" err="1"/>
              <a:t>underlying</a:t>
            </a:r>
            <a:r>
              <a:rPr lang="ar-SA" dirty="0"/>
              <a:t> </a:t>
            </a:r>
            <a:r>
              <a:rPr lang="ar-SA" dirty="0" err="1"/>
              <a:t>conditions</a:t>
            </a:r>
            <a:r>
              <a:rPr lang="ar-SA" dirty="0"/>
              <a:t> </a:t>
            </a:r>
            <a:r>
              <a:rPr lang="ar-SA" dirty="0" err="1"/>
              <a:t>like</a:t>
            </a:r>
            <a:r>
              <a:rPr lang="ar-SA" dirty="0"/>
              <a:t> </a:t>
            </a:r>
            <a:r>
              <a:rPr lang="ar-SA" dirty="0" err="1"/>
              <a:t>multiple</a:t>
            </a:r>
            <a:r>
              <a:rPr lang="ar-SA" dirty="0"/>
              <a:t> </a:t>
            </a:r>
            <a:r>
              <a:rPr lang="ar-SA" dirty="0" err="1"/>
              <a:t>myeloma</a:t>
            </a:r>
            <a:r>
              <a:rPr lang="ar-SA" dirty="0"/>
              <a:t> </a:t>
            </a:r>
            <a:r>
              <a:rPr lang="ar-SA" dirty="0" err="1"/>
              <a:t>or</a:t>
            </a:r>
            <a:r>
              <a:rPr lang="ar-SA" dirty="0"/>
              <a:t> </a:t>
            </a:r>
            <a:r>
              <a:rPr lang="ar-SA" dirty="0" err="1"/>
              <a:t>other</a:t>
            </a:r>
            <a:r>
              <a:rPr lang="ar-SA" dirty="0"/>
              <a:t> </a:t>
            </a:r>
            <a:r>
              <a:rPr lang="ar-SA" dirty="0" err="1"/>
              <a:t>metabolic</a:t>
            </a:r>
            <a:r>
              <a:rPr lang="ar-SA" dirty="0"/>
              <a:t> </a:t>
            </a:r>
            <a:r>
              <a:rPr lang="ar-SA" dirty="0" err="1"/>
              <a:t>disorders</a:t>
            </a:r>
            <a:r>
              <a:rPr lang="ar-SA" dirty="0"/>
              <a:t>.</a:t>
            </a:r>
            <a:endParaRPr lang="ar-AE" dirty="0"/>
          </a:p>
        </p:txBody>
      </p:sp>
    </p:spTree>
    <p:extLst>
      <p:ext uri="{BB962C8B-B14F-4D97-AF65-F5344CB8AC3E}">
        <p14:creationId xmlns:p14="http://schemas.microsoft.com/office/powerpoint/2010/main" val="3436829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CF1A3E28-CBB8-4B11-6278-7AE9DC88E714}"/>
              </a:ext>
            </a:extLst>
          </p:cNvPr>
          <p:cNvSpPr>
            <a:spLocks noGrp="1"/>
          </p:cNvSpPr>
          <p:nvPr>
            <p:ph type="title"/>
          </p:nvPr>
        </p:nvSpPr>
        <p:spPr/>
        <p:txBody>
          <a:bodyPr/>
          <a:lstStyle/>
          <a:p>
            <a:pPr algn="ctr"/>
            <a:r>
              <a:rPr lang="ar-SA" dirty="0"/>
              <a:t>Fanconi </a:t>
            </a:r>
            <a:r>
              <a:rPr lang="ar-SA" dirty="0" err="1"/>
              <a:t>syndrome</a:t>
            </a:r>
            <a:r>
              <a:rPr lang="ar-SA" dirty="0"/>
              <a:t> </a:t>
            </a:r>
            <a:endParaRPr lang="ar-AE" dirty="0"/>
          </a:p>
        </p:txBody>
      </p:sp>
      <p:sp>
        <p:nvSpPr>
          <p:cNvPr id="5" name="عنصر نائب للمحتوى 4">
            <a:extLst>
              <a:ext uri="{FF2B5EF4-FFF2-40B4-BE49-F238E27FC236}">
                <a16:creationId xmlns:a16="http://schemas.microsoft.com/office/drawing/2014/main" xmlns="" id="{539539A6-5A7F-56B7-5684-1E3CA3D1972F}"/>
              </a:ext>
            </a:extLst>
          </p:cNvPr>
          <p:cNvSpPr>
            <a:spLocks noGrp="1"/>
          </p:cNvSpPr>
          <p:nvPr>
            <p:ph idx="1"/>
          </p:nvPr>
        </p:nvSpPr>
        <p:spPr/>
        <p:txBody>
          <a:bodyPr>
            <a:normAutofit/>
          </a:bodyPr>
          <a:lstStyle/>
          <a:p>
            <a:r>
              <a:rPr lang="en-US" dirty="0"/>
              <a:t>The relationship between Fanconi syndrome and rickets lies in the potential impact of Fanconi syndrome on vitamin D metabolism. In Fanconi syndrome, the kidneys lose essential nutrients and minerals, including phosphate.</a:t>
            </a:r>
            <a:endParaRPr lang="ar-SA" dirty="0"/>
          </a:p>
          <a:p>
            <a:r>
              <a:rPr lang="en-US" dirty="0"/>
              <a:t> Since phosphate is necessary for bone health, its loss can lead to decreased mineralization of bones and potentially contribute to the development of rickets.</a:t>
            </a:r>
            <a:endParaRPr lang="ar-SA" dirty="0"/>
          </a:p>
          <a:p>
            <a:r>
              <a:rPr lang="en-US" dirty="0"/>
              <a:t>Furthermore, the impaired reabsorption of certain substances in Fanconi syndrome can also lead to loss of important compounds like vitamin D. Vitamin D is essential for calcium absorption and bone health. A deficiency in vitamin D due to Fanconi syndrome could exacerbate the risk of developing rickets, as vitamin D plays a crucial role in maintaining proper bone structure and strength</a:t>
            </a:r>
            <a:endParaRPr lang="ar-AE" dirty="0"/>
          </a:p>
        </p:txBody>
      </p:sp>
    </p:spTree>
    <p:extLst>
      <p:ext uri="{BB962C8B-B14F-4D97-AF65-F5344CB8AC3E}">
        <p14:creationId xmlns:p14="http://schemas.microsoft.com/office/powerpoint/2010/main" val="1343054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CF1A3E28-CBB8-4B11-6278-7AE9DC88E714}"/>
              </a:ext>
            </a:extLst>
          </p:cNvPr>
          <p:cNvSpPr>
            <a:spLocks noGrp="1"/>
          </p:cNvSpPr>
          <p:nvPr>
            <p:ph type="title"/>
          </p:nvPr>
        </p:nvSpPr>
        <p:spPr/>
        <p:txBody>
          <a:bodyPr/>
          <a:lstStyle/>
          <a:p>
            <a:pPr algn="ctr"/>
            <a:r>
              <a:rPr lang="ar-SA" dirty="0"/>
              <a:t>Fanconi </a:t>
            </a:r>
            <a:r>
              <a:rPr lang="ar-SA" dirty="0" err="1"/>
              <a:t>syndrome</a:t>
            </a:r>
            <a:r>
              <a:rPr lang="ar-SA" dirty="0"/>
              <a:t> </a:t>
            </a:r>
            <a:endParaRPr lang="ar-AE" dirty="0"/>
          </a:p>
        </p:txBody>
      </p:sp>
      <p:sp>
        <p:nvSpPr>
          <p:cNvPr id="5" name="عنصر نائب للمحتوى 4">
            <a:extLst>
              <a:ext uri="{FF2B5EF4-FFF2-40B4-BE49-F238E27FC236}">
                <a16:creationId xmlns:a16="http://schemas.microsoft.com/office/drawing/2014/main" xmlns="" id="{539539A6-5A7F-56B7-5684-1E3CA3D1972F}"/>
              </a:ext>
            </a:extLst>
          </p:cNvPr>
          <p:cNvSpPr>
            <a:spLocks noGrp="1"/>
          </p:cNvSpPr>
          <p:nvPr>
            <p:ph idx="1"/>
          </p:nvPr>
        </p:nvSpPr>
        <p:spPr/>
        <p:txBody>
          <a:bodyPr>
            <a:normAutofit/>
          </a:bodyPr>
          <a:lstStyle/>
          <a:p>
            <a:r>
              <a:rPr lang="ar-SA" dirty="0" err="1"/>
              <a:t>It’s</a:t>
            </a:r>
            <a:r>
              <a:rPr lang="ar-SA" dirty="0"/>
              <a:t> </a:t>
            </a:r>
            <a:r>
              <a:rPr lang="ar-SA" dirty="0" err="1"/>
              <a:t>important</a:t>
            </a:r>
            <a:r>
              <a:rPr lang="ar-SA" dirty="0"/>
              <a:t> </a:t>
            </a:r>
            <a:r>
              <a:rPr lang="ar-SA" dirty="0" err="1"/>
              <a:t>to</a:t>
            </a:r>
            <a:r>
              <a:rPr lang="ar-SA" dirty="0"/>
              <a:t> </a:t>
            </a:r>
            <a:r>
              <a:rPr lang="ar-SA" dirty="0" err="1"/>
              <a:t>note</a:t>
            </a:r>
            <a:r>
              <a:rPr lang="ar-SA" dirty="0"/>
              <a:t> </a:t>
            </a:r>
            <a:r>
              <a:rPr lang="ar-SA" dirty="0" err="1"/>
              <a:t>that</a:t>
            </a:r>
            <a:r>
              <a:rPr lang="ar-SA" dirty="0"/>
              <a:t> </a:t>
            </a:r>
            <a:r>
              <a:rPr lang="ar-SA" dirty="0" err="1"/>
              <a:t>not</a:t>
            </a:r>
            <a:r>
              <a:rPr lang="ar-SA" dirty="0"/>
              <a:t> </a:t>
            </a:r>
            <a:r>
              <a:rPr lang="ar-SA" dirty="0" err="1"/>
              <a:t>all</a:t>
            </a:r>
            <a:r>
              <a:rPr lang="ar-SA" dirty="0"/>
              <a:t> </a:t>
            </a:r>
            <a:r>
              <a:rPr lang="ar-SA" dirty="0" err="1"/>
              <a:t>cases</a:t>
            </a:r>
            <a:r>
              <a:rPr lang="ar-SA" dirty="0"/>
              <a:t> </a:t>
            </a:r>
            <a:r>
              <a:rPr lang="ar-SA" dirty="0" err="1"/>
              <a:t>of</a:t>
            </a:r>
            <a:r>
              <a:rPr lang="ar-SA" dirty="0"/>
              <a:t> Fanconi </a:t>
            </a:r>
            <a:r>
              <a:rPr lang="ar-SA" dirty="0" err="1"/>
              <a:t>syndrome</a:t>
            </a:r>
            <a:r>
              <a:rPr lang="ar-SA" dirty="0"/>
              <a:t> </a:t>
            </a:r>
            <a:r>
              <a:rPr lang="ar-SA" dirty="0" err="1"/>
              <a:t>lead</a:t>
            </a:r>
            <a:r>
              <a:rPr lang="ar-SA" dirty="0"/>
              <a:t> </a:t>
            </a:r>
            <a:r>
              <a:rPr lang="ar-SA" dirty="0" err="1"/>
              <a:t>to</a:t>
            </a:r>
            <a:r>
              <a:rPr lang="ar-SA" dirty="0"/>
              <a:t> </a:t>
            </a:r>
            <a:r>
              <a:rPr lang="ar-SA" dirty="0" err="1"/>
              <a:t>rickets</a:t>
            </a:r>
            <a:r>
              <a:rPr lang="ar-SA" dirty="0"/>
              <a:t>, </a:t>
            </a:r>
            <a:r>
              <a:rPr lang="ar-SA" dirty="0" err="1"/>
              <a:t>but</a:t>
            </a:r>
            <a:r>
              <a:rPr lang="ar-SA" dirty="0"/>
              <a:t> </a:t>
            </a:r>
            <a:r>
              <a:rPr lang="ar-SA" dirty="0" err="1"/>
              <a:t>the</a:t>
            </a:r>
            <a:r>
              <a:rPr lang="ar-SA" dirty="0"/>
              <a:t> </a:t>
            </a:r>
            <a:r>
              <a:rPr lang="ar-SA" dirty="0" err="1"/>
              <a:t>potential</a:t>
            </a:r>
            <a:r>
              <a:rPr lang="ar-SA" dirty="0"/>
              <a:t> </a:t>
            </a:r>
            <a:r>
              <a:rPr lang="ar-SA" dirty="0" err="1"/>
              <a:t>for</a:t>
            </a:r>
            <a:r>
              <a:rPr lang="ar-SA" dirty="0"/>
              <a:t> </a:t>
            </a:r>
            <a:r>
              <a:rPr lang="ar-SA" dirty="0" err="1"/>
              <a:t>such</a:t>
            </a:r>
            <a:r>
              <a:rPr lang="ar-SA" dirty="0"/>
              <a:t> </a:t>
            </a:r>
            <a:r>
              <a:rPr lang="ar-SA" dirty="0" err="1"/>
              <a:t>complications</a:t>
            </a:r>
            <a:r>
              <a:rPr lang="ar-SA" dirty="0"/>
              <a:t> </a:t>
            </a:r>
            <a:r>
              <a:rPr lang="ar-SA" dirty="0" err="1"/>
              <a:t>exists</a:t>
            </a:r>
            <a:r>
              <a:rPr lang="ar-SA" dirty="0"/>
              <a:t> </a:t>
            </a:r>
            <a:r>
              <a:rPr lang="ar-SA" dirty="0" err="1"/>
              <a:t>due</a:t>
            </a:r>
            <a:r>
              <a:rPr lang="ar-SA" dirty="0"/>
              <a:t> </a:t>
            </a:r>
            <a:r>
              <a:rPr lang="ar-SA" dirty="0" err="1"/>
              <a:t>to</a:t>
            </a:r>
            <a:r>
              <a:rPr lang="ar-SA" dirty="0"/>
              <a:t> </a:t>
            </a:r>
            <a:r>
              <a:rPr lang="ar-SA" dirty="0" err="1"/>
              <a:t>the</a:t>
            </a:r>
            <a:r>
              <a:rPr lang="ar-SA" dirty="0"/>
              <a:t> </a:t>
            </a:r>
            <a:r>
              <a:rPr lang="ar-SA" dirty="0" err="1"/>
              <a:t>disruption</a:t>
            </a:r>
            <a:r>
              <a:rPr lang="ar-SA" dirty="0"/>
              <a:t> </a:t>
            </a:r>
            <a:r>
              <a:rPr lang="ar-SA" dirty="0" err="1"/>
              <a:t>of</a:t>
            </a:r>
            <a:r>
              <a:rPr lang="ar-SA" dirty="0"/>
              <a:t> </a:t>
            </a:r>
            <a:r>
              <a:rPr lang="ar-SA" dirty="0" err="1"/>
              <a:t>nutrient</a:t>
            </a:r>
            <a:r>
              <a:rPr lang="ar-SA" dirty="0"/>
              <a:t> </a:t>
            </a:r>
            <a:r>
              <a:rPr lang="ar-SA" dirty="0" err="1"/>
              <a:t>balance</a:t>
            </a:r>
            <a:r>
              <a:rPr lang="ar-SA" dirty="0"/>
              <a:t> </a:t>
            </a:r>
            <a:r>
              <a:rPr lang="ar-SA" dirty="0" err="1"/>
              <a:t>caused</a:t>
            </a:r>
            <a:r>
              <a:rPr lang="ar-SA" dirty="0"/>
              <a:t> </a:t>
            </a:r>
            <a:r>
              <a:rPr lang="ar-SA" dirty="0" err="1"/>
              <a:t>by</a:t>
            </a:r>
            <a:r>
              <a:rPr lang="ar-SA" dirty="0"/>
              <a:t> </a:t>
            </a:r>
            <a:r>
              <a:rPr lang="ar-SA" dirty="0" err="1"/>
              <a:t>the</a:t>
            </a:r>
            <a:r>
              <a:rPr lang="ar-SA" dirty="0"/>
              <a:t> </a:t>
            </a:r>
            <a:r>
              <a:rPr lang="ar-SA" dirty="0" err="1"/>
              <a:t>tubular</a:t>
            </a:r>
            <a:r>
              <a:rPr lang="ar-SA" dirty="0"/>
              <a:t> </a:t>
            </a:r>
            <a:r>
              <a:rPr lang="ar-SA" dirty="0" err="1"/>
              <a:t>dysfunction</a:t>
            </a:r>
            <a:r>
              <a:rPr lang="ar-SA" dirty="0"/>
              <a:t>. </a:t>
            </a:r>
            <a:r>
              <a:rPr lang="ar-SA" dirty="0" err="1"/>
              <a:t>Proper</a:t>
            </a:r>
            <a:r>
              <a:rPr lang="ar-SA" dirty="0"/>
              <a:t> </a:t>
            </a:r>
            <a:r>
              <a:rPr lang="ar-SA" dirty="0" err="1"/>
              <a:t>medical</a:t>
            </a:r>
            <a:r>
              <a:rPr lang="ar-SA" dirty="0"/>
              <a:t> </a:t>
            </a:r>
            <a:r>
              <a:rPr lang="ar-SA" dirty="0" err="1"/>
              <a:t>management</a:t>
            </a:r>
            <a:r>
              <a:rPr lang="ar-SA" dirty="0"/>
              <a:t>, </a:t>
            </a:r>
            <a:r>
              <a:rPr lang="ar-SA" dirty="0" err="1"/>
              <a:t>including</a:t>
            </a:r>
            <a:r>
              <a:rPr lang="ar-SA" dirty="0"/>
              <a:t> </a:t>
            </a:r>
            <a:r>
              <a:rPr lang="ar-SA" dirty="0" err="1"/>
              <a:t>addressing</a:t>
            </a:r>
            <a:r>
              <a:rPr lang="ar-SA" dirty="0"/>
              <a:t> </a:t>
            </a:r>
            <a:r>
              <a:rPr lang="ar-SA" dirty="0" err="1"/>
              <a:t>the</a:t>
            </a:r>
            <a:r>
              <a:rPr lang="ar-SA" dirty="0"/>
              <a:t> </a:t>
            </a:r>
            <a:r>
              <a:rPr lang="ar-SA" dirty="0" err="1"/>
              <a:t>underlying</a:t>
            </a:r>
            <a:r>
              <a:rPr lang="ar-SA" dirty="0"/>
              <a:t> </a:t>
            </a:r>
            <a:r>
              <a:rPr lang="ar-SA" dirty="0" err="1"/>
              <a:t>cause</a:t>
            </a:r>
            <a:r>
              <a:rPr lang="ar-SA" dirty="0"/>
              <a:t> </a:t>
            </a:r>
            <a:r>
              <a:rPr lang="ar-SA" dirty="0" err="1"/>
              <a:t>of</a:t>
            </a:r>
            <a:r>
              <a:rPr lang="ar-SA" dirty="0"/>
              <a:t> Fanconi </a:t>
            </a:r>
            <a:r>
              <a:rPr lang="ar-SA" dirty="0" err="1"/>
              <a:t>syndrome</a:t>
            </a:r>
            <a:r>
              <a:rPr lang="ar-SA" dirty="0"/>
              <a:t> </a:t>
            </a:r>
            <a:r>
              <a:rPr lang="ar-SA" dirty="0" err="1"/>
              <a:t>and</a:t>
            </a:r>
            <a:r>
              <a:rPr lang="ar-SA" dirty="0"/>
              <a:t> </a:t>
            </a:r>
            <a:r>
              <a:rPr lang="ar-SA" dirty="0" err="1"/>
              <a:t>providing</a:t>
            </a:r>
            <a:r>
              <a:rPr lang="ar-SA" dirty="0"/>
              <a:t> </a:t>
            </a:r>
            <a:r>
              <a:rPr lang="ar-SA" dirty="0" err="1"/>
              <a:t>necessary</a:t>
            </a:r>
            <a:r>
              <a:rPr lang="ar-SA" dirty="0"/>
              <a:t> </a:t>
            </a:r>
            <a:r>
              <a:rPr lang="ar-SA" dirty="0" err="1"/>
              <a:t>supplements</a:t>
            </a:r>
            <a:r>
              <a:rPr lang="ar-SA" dirty="0"/>
              <a:t>, </a:t>
            </a:r>
            <a:r>
              <a:rPr lang="ar-SA" dirty="0" err="1"/>
              <a:t>is</a:t>
            </a:r>
            <a:r>
              <a:rPr lang="ar-SA" dirty="0"/>
              <a:t> </a:t>
            </a:r>
            <a:r>
              <a:rPr lang="ar-SA" dirty="0" err="1"/>
              <a:t>crucial</a:t>
            </a:r>
            <a:r>
              <a:rPr lang="ar-SA" dirty="0"/>
              <a:t> </a:t>
            </a:r>
            <a:r>
              <a:rPr lang="ar-SA" dirty="0" err="1"/>
              <a:t>to</a:t>
            </a:r>
            <a:r>
              <a:rPr lang="ar-SA" dirty="0"/>
              <a:t> </a:t>
            </a:r>
            <a:r>
              <a:rPr lang="ar-SA" dirty="0" err="1"/>
              <a:t>prevent</a:t>
            </a:r>
            <a:r>
              <a:rPr lang="ar-SA" dirty="0"/>
              <a:t> </a:t>
            </a:r>
            <a:r>
              <a:rPr lang="ar-SA" dirty="0" err="1"/>
              <a:t>or</a:t>
            </a:r>
            <a:r>
              <a:rPr lang="ar-SA" dirty="0"/>
              <a:t> </a:t>
            </a:r>
            <a:r>
              <a:rPr lang="ar-SA" dirty="0" err="1"/>
              <a:t>manage</a:t>
            </a:r>
            <a:r>
              <a:rPr lang="ar-SA" dirty="0"/>
              <a:t> </a:t>
            </a:r>
            <a:r>
              <a:rPr lang="ar-SA" dirty="0" err="1"/>
              <a:t>these</a:t>
            </a:r>
            <a:r>
              <a:rPr lang="ar-SA" dirty="0"/>
              <a:t> </a:t>
            </a:r>
            <a:r>
              <a:rPr lang="ar-SA" dirty="0" err="1"/>
              <a:t>complications</a:t>
            </a:r>
            <a:r>
              <a:rPr lang="ar-SA" dirty="0"/>
              <a:t> </a:t>
            </a:r>
            <a:r>
              <a:rPr lang="ar-SA" dirty="0" err="1"/>
              <a:t>and</a:t>
            </a:r>
            <a:r>
              <a:rPr lang="ar-SA" dirty="0"/>
              <a:t> </a:t>
            </a:r>
            <a:r>
              <a:rPr lang="ar-SA" dirty="0" err="1"/>
              <a:t>rickets</a:t>
            </a:r>
            <a:r>
              <a:rPr lang="ar-SA" dirty="0"/>
              <a:t>.</a:t>
            </a:r>
            <a:endParaRPr lang="ar-AE" dirty="0"/>
          </a:p>
        </p:txBody>
      </p:sp>
    </p:spTree>
    <p:extLst>
      <p:ext uri="{BB962C8B-B14F-4D97-AF65-F5344CB8AC3E}">
        <p14:creationId xmlns:p14="http://schemas.microsoft.com/office/powerpoint/2010/main" val="29626417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CF1A3E28-CBB8-4B11-6278-7AE9DC88E714}"/>
              </a:ext>
            </a:extLst>
          </p:cNvPr>
          <p:cNvSpPr>
            <a:spLocks noGrp="1"/>
          </p:cNvSpPr>
          <p:nvPr>
            <p:ph type="title"/>
          </p:nvPr>
        </p:nvSpPr>
        <p:spPr>
          <a:xfrm>
            <a:off x="1371600" y="245327"/>
            <a:ext cx="9601200" cy="1485900"/>
          </a:xfrm>
        </p:spPr>
        <p:txBody>
          <a:bodyPr/>
          <a:lstStyle/>
          <a:p>
            <a:pPr algn="ctr"/>
            <a:r>
              <a:rPr lang="ar-SA" b="1" dirty="0"/>
              <a:t>Fanconi </a:t>
            </a:r>
            <a:r>
              <a:rPr lang="ar-SA" b="1" dirty="0" err="1"/>
              <a:t>syndrome</a:t>
            </a:r>
            <a:r>
              <a:rPr lang="ar-SA" b="1" dirty="0"/>
              <a:t> </a:t>
            </a:r>
            <a:endParaRPr lang="ar-AE" b="1" dirty="0"/>
          </a:p>
        </p:txBody>
      </p:sp>
      <p:sp>
        <p:nvSpPr>
          <p:cNvPr id="5" name="عنصر نائب للمحتوى 4">
            <a:extLst>
              <a:ext uri="{FF2B5EF4-FFF2-40B4-BE49-F238E27FC236}">
                <a16:creationId xmlns:a16="http://schemas.microsoft.com/office/drawing/2014/main" xmlns="" id="{539539A6-5A7F-56B7-5684-1E3CA3D1972F}"/>
              </a:ext>
            </a:extLst>
          </p:cNvPr>
          <p:cNvSpPr>
            <a:spLocks noGrp="1"/>
          </p:cNvSpPr>
          <p:nvPr>
            <p:ph idx="1"/>
          </p:nvPr>
        </p:nvSpPr>
        <p:spPr>
          <a:xfrm>
            <a:off x="1048215" y="1349296"/>
            <a:ext cx="10326029" cy="5140713"/>
          </a:xfrm>
        </p:spPr>
        <p:txBody>
          <a:bodyPr>
            <a:noAutofit/>
          </a:bodyPr>
          <a:lstStyle/>
          <a:p>
            <a:pPr marL="0" indent="0">
              <a:buNone/>
            </a:pPr>
            <a:r>
              <a:rPr lang="en-US" sz="2400" dirty="0"/>
              <a:t>Fanconi syndrome can be associated with various underlying conditions, including:</a:t>
            </a:r>
          </a:p>
          <a:p>
            <a:pPr>
              <a:buAutoNum type="arabicPeriod"/>
            </a:pPr>
            <a:r>
              <a:rPr lang="en-US" sz="2400" b="1" dirty="0"/>
              <a:t>Genetic Disorders</a:t>
            </a:r>
            <a:r>
              <a:rPr lang="en-US" sz="2400" dirty="0"/>
              <a:t>: Fanconi syndrome can be inherited as a primary genetic disorder. Examples include: </a:t>
            </a:r>
          </a:p>
          <a:p>
            <a:pPr marL="0" indent="0">
              <a:buNone/>
            </a:pPr>
            <a:r>
              <a:rPr lang="en-US" sz="2400" dirty="0"/>
              <a:t>  a. </a:t>
            </a:r>
            <a:r>
              <a:rPr lang="en-US" sz="2400" b="1" dirty="0"/>
              <a:t>Fanconi anemia</a:t>
            </a:r>
            <a:r>
              <a:rPr lang="en-US" sz="2400" dirty="0"/>
              <a:t>: A rare inherited disorder characterized by bone marrow failure, physical abnormalities, and an increased risk of cancer.  </a:t>
            </a:r>
          </a:p>
          <a:p>
            <a:pPr marL="0" indent="0">
              <a:buNone/>
            </a:pPr>
            <a:r>
              <a:rPr lang="en-US" sz="2400" dirty="0"/>
              <a:t> b. </a:t>
            </a:r>
            <a:r>
              <a:rPr lang="en-US" sz="2400" b="1" dirty="0" err="1"/>
              <a:t>Cystinosis</a:t>
            </a:r>
            <a:r>
              <a:rPr lang="en-US" sz="2400" dirty="0"/>
              <a:t>: A genetic disorder in which the amino acid </a:t>
            </a:r>
            <a:r>
              <a:rPr lang="en-US" sz="2400" dirty="0" err="1"/>
              <a:t>cystine</a:t>
            </a:r>
            <a:r>
              <a:rPr lang="en-US" sz="2400" dirty="0"/>
              <a:t> accumulates in the cells, leading to kidney dysfunction and other complications.  </a:t>
            </a:r>
          </a:p>
          <a:p>
            <a:pPr marL="0" indent="0">
              <a:buNone/>
            </a:pPr>
            <a:r>
              <a:rPr lang="en-US" sz="2400" dirty="0"/>
              <a:t> c. </a:t>
            </a:r>
            <a:r>
              <a:rPr lang="en-US" sz="2400" b="1" dirty="0"/>
              <a:t>Lowe syndrome</a:t>
            </a:r>
            <a:r>
              <a:rPr lang="en-US" sz="2400" dirty="0"/>
              <a:t>: A rare X-linked genetic disorder that affects multiple organ systems, including the kidneys, eyes, and brain</a:t>
            </a:r>
            <a:r>
              <a:rPr lang="en-US" sz="2400" dirty="0" smtClean="0"/>
              <a:t>.</a:t>
            </a:r>
            <a:endParaRPr lang="en-US" sz="2400" dirty="0"/>
          </a:p>
          <a:p>
            <a:pPr marL="0" indent="0">
              <a:buNone/>
            </a:pPr>
            <a:r>
              <a:rPr lang="en-US" sz="2400" dirty="0"/>
              <a:t>   d. </a:t>
            </a:r>
            <a:r>
              <a:rPr lang="en-US" sz="2400" b="1" dirty="0" err="1"/>
              <a:t>Tyrosinemia</a:t>
            </a:r>
            <a:r>
              <a:rPr lang="en-US" sz="2400" dirty="0"/>
              <a:t>: An inherited metabolic disorder that impairs the breakdown of the amino acid tyrosine, leading to liver and kidney problems.</a:t>
            </a:r>
          </a:p>
        </p:txBody>
      </p:sp>
    </p:spTree>
    <p:extLst>
      <p:ext uri="{BB962C8B-B14F-4D97-AF65-F5344CB8AC3E}">
        <p14:creationId xmlns:p14="http://schemas.microsoft.com/office/powerpoint/2010/main" val="2034924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A6EC888-B85F-410F-B430-06583E94B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xmlns="" id="{9485DA84-CB73-4E5E-9864-2460CE2805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D49185E-361A-421B-8F2D-11C7FFC686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14B85BAA-C37F-44B4-B427-B4F10EBB41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EDC4EE06-D7B4-4FAC-A561-38A1C38023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9018D83B-903C-4782-B1BB-A45164A71F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8785589A-A5AC-409A-B2A2-24D871B4C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صورة 4" descr="صورة تحتوي على نص, رسم بياني, لقطة شاشة&#10;&#10;تم إنشاء الوصف تلقائياً">
            <a:extLst>
              <a:ext uri="{FF2B5EF4-FFF2-40B4-BE49-F238E27FC236}">
                <a16:creationId xmlns:a16="http://schemas.microsoft.com/office/drawing/2014/main" xmlns="" id="{FBF8D6F9-2303-709B-C7AA-7A974E149E5E}"/>
              </a:ext>
            </a:extLst>
          </p:cNvPr>
          <p:cNvPicPr>
            <a:picLocks noChangeAspect="1"/>
          </p:cNvPicPr>
          <p:nvPr/>
        </p:nvPicPr>
        <p:blipFill>
          <a:blip r:embed="rId2"/>
          <a:stretch>
            <a:fillRect/>
          </a:stretch>
        </p:blipFill>
        <p:spPr>
          <a:xfrm>
            <a:off x="1349829" y="480515"/>
            <a:ext cx="8969828" cy="5892302"/>
          </a:xfrm>
          <a:prstGeom prst="rect">
            <a:avLst/>
          </a:prstGeom>
        </p:spPr>
      </p:pic>
    </p:spTree>
    <p:extLst>
      <p:ext uri="{BB962C8B-B14F-4D97-AF65-F5344CB8AC3E}">
        <p14:creationId xmlns:p14="http://schemas.microsoft.com/office/powerpoint/2010/main" val="6399686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CF1A3E28-CBB8-4B11-6278-7AE9DC88E714}"/>
              </a:ext>
            </a:extLst>
          </p:cNvPr>
          <p:cNvSpPr>
            <a:spLocks noGrp="1"/>
          </p:cNvSpPr>
          <p:nvPr>
            <p:ph type="title"/>
          </p:nvPr>
        </p:nvSpPr>
        <p:spPr>
          <a:xfrm>
            <a:off x="1371600" y="245327"/>
            <a:ext cx="9601200" cy="1485900"/>
          </a:xfrm>
        </p:spPr>
        <p:txBody>
          <a:bodyPr/>
          <a:lstStyle/>
          <a:p>
            <a:pPr algn="ctr"/>
            <a:r>
              <a:rPr lang="ar-SA" b="1" dirty="0"/>
              <a:t>Fanconi </a:t>
            </a:r>
            <a:r>
              <a:rPr lang="ar-SA" b="1" dirty="0" err="1"/>
              <a:t>syndrome</a:t>
            </a:r>
            <a:r>
              <a:rPr lang="ar-SA" b="1" dirty="0"/>
              <a:t> </a:t>
            </a:r>
            <a:endParaRPr lang="ar-AE" b="1" dirty="0"/>
          </a:p>
        </p:txBody>
      </p:sp>
      <p:sp>
        <p:nvSpPr>
          <p:cNvPr id="5" name="عنصر نائب للمحتوى 4">
            <a:extLst>
              <a:ext uri="{FF2B5EF4-FFF2-40B4-BE49-F238E27FC236}">
                <a16:creationId xmlns:a16="http://schemas.microsoft.com/office/drawing/2014/main" xmlns="" id="{539539A6-5A7F-56B7-5684-1E3CA3D1972F}"/>
              </a:ext>
            </a:extLst>
          </p:cNvPr>
          <p:cNvSpPr>
            <a:spLocks noGrp="1"/>
          </p:cNvSpPr>
          <p:nvPr>
            <p:ph idx="1"/>
          </p:nvPr>
        </p:nvSpPr>
        <p:spPr>
          <a:xfrm>
            <a:off x="1371600" y="1338144"/>
            <a:ext cx="9601200" cy="5319133"/>
          </a:xfrm>
        </p:spPr>
        <p:txBody>
          <a:bodyPr>
            <a:noAutofit/>
          </a:bodyPr>
          <a:lstStyle/>
          <a:p>
            <a:pPr marL="0" indent="0">
              <a:buNone/>
            </a:pPr>
            <a:r>
              <a:rPr lang="en-US" sz="2400" dirty="0"/>
              <a:t>2. </a:t>
            </a:r>
            <a:r>
              <a:rPr lang="en-US" sz="2400" b="1" dirty="0"/>
              <a:t>Medication-Induced</a:t>
            </a:r>
            <a:r>
              <a:rPr lang="en-US" sz="2400" dirty="0" smtClean="0"/>
              <a:t>: Certain </a:t>
            </a:r>
            <a:r>
              <a:rPr lang="en-US" sz="2400" dirty="0"/>
              <a:t>antibiotics, </a:t>
            </a:r>
            <a:r>
              <a:rPr lang="en-US" sz="2400" dirty="0" err="1"/>
              <a:t>antiretrovirals</a:t>
            </a:r>
            <a:r>
              <a:rPr lang="en-US" sz="2400" dirty="0"/>
              <a:t>, chemotherapy drugs and anticancer drugs can have toxic side effects that damage your kidneys and cause Fanconi syndrome.</a:t>
            </a:r>
          </a:p>
          <a:p>
            <a:pPr marL="0" indent="0">
              <a:buNone/>
            </a:pPr>
            <a:r>
              <a:rPr lang="en-US" sz="2400" dirty="0"/>
              <a:t>. Examples include: </a:t>
            </a:r>
            <a:r>
              <a:rPr lang="en-US" sz="2400" dirty="0" err="1"/>
              <a:t>Tenofovir</a:t>
            </a:r>
            <a:r>
              <a:rPr lang="en-US" sz="2400" dirty="0"/>
              <a:t>, </a:t>
            </a:r>
            <a:r>
              <a:rPr lang="en-US" sz="2400" dirty="0" err="1"/>
              <a:t>ifosfamide</a:t>
            </a:r>
            <a:r>
              <a:rPr lang="en-US" sz="2400" dirty="0"/>
              <a:t> and cisplatin</a:t>
            </a:r>
            <a:r>
              <a:rPr lang="en-US" sz="2400" dirty="0" smtClean="0"/>
              <a:t>.</a:t>
            </a:r>
            <a:endParaRPr lang="en-US" sz="2400" dirty="0"/>
          </a:p>
          <a:p>
            <a:pPr marL="0" indent="0">
              <a:buNone/>
            </a:pPr>
            <a:r>
              <a:rPr lang="en-US" sz="2400" dirty="0"/>
              <a:t>3</a:t>
            </a:r>
            <a:r>
              <a:rPr lang="en-US" sz="2400" dirty="0" smtClean="0"/>
              <a:t>. </a:t>
            </a:r>
            <a:r>
              <a:rPr lang="en-US" sz="2400" b="1" dirty="0" smtClean="0"/>
              <a:t>Other</a:t>
            </a:r>
            <a:r>
              <a:rPr lang="en-US" sz="2400" dirty="0" smtClean="0"/>
              <a:t> Conditions:</a:t>
            </a:r>
          </a:p>
          <a:p>
            <a:pPr marL="0" indent="0">
              <a:buNone/>
            </a:pPr>
            <a:r>
              <a:rPr lang="en-US" sz="2400" dirty="0" smtClean="0"/>
              <a:t>a</a:t>
            </a:r>
            <a:r>
              <a:rPr lang="en-US" sz="2400" dirty="0"/>
              <a:t>. </a:t>
            </a:r>
            <a:r>
              <a:rPr lang="en-US" sz="2400" b="1" dirty="0"/>
              <a:t>Multiple myeloma</a:t>
            </a:r>
            <a:r>
              <a:rPr lang="en-US" sz="2400" dirty="0"/>
              <a:t>: A type of blood cancer that can affect the kidneys and cause renal tubular dysfunction.  </a:t>
            </a:r>
          </a:p>
          <a:p>
            <a:pPr marL="0" indent="0">
              <a:buNone/>
            </a:pPr>
            <a:r>
              <a:rPr lang="en-US" sz="2400" dirty="0" smtClean="0"/>
              <a:t>b</a:t>
            </a:r>
            <a:r>
              <a:rPr lang="en-US" sz="2400" dirty="0"/>
              <a:t>. </a:t>
            </a:r>
            <a:r>
              <a:rPr lang="en-US" sz="2400" b="1" dirty="0"/>
              <a:t>Wilson disease</a:t>
            </a:r>
            <a:r>
              <a:rPr lang="en-US" sz="2400" dirty="0"/>
              <a:t>: An inherited disorder that affects copper metabolism, leading to copper accumulation in various organs, including the kidneys</a:t>
            </a:r>
            <a:r>
              <a:rPr lang="en-US" sz="2400" dirty="0" smtClean="0"/>
              <a:t>.</a:t>
            </a:r>
            <a:endParaRPr lang="en-US" sz="2400" dirty="0"/>
          </a:p>
          <a:p>
            <a:pPr marL="0" indent="0">
              <a:buNone/>
            </a:pPr>
            <a:r>
              <a:rPr lang="en-US" sz="2400" dirty="0" smtClean="0"/>
              <a:t>c</a:t>
            </a:r>
            <a:r>
              <a:rPr lang="en-US" sz="2400" dirty="0"/>
              <a:t>. </a:t>
            </a:r>
            <a:r>
              <a:rPr lang="en-US" sz="2400" b="1" dirty="0" err="1"/>
              <a:t>Sjögren</a:t>
            </a:r>
            <a:r>
              <a:rPr lang="en-US" sz="2400" b="1" dirty="0"/>
              <a:t> syndrome</a:t>
            </a:r>
            <a:r>
              <a:rPr lang="en-US" sz="2400" dirty="0"/>
              <a:t>: An autoimmune disorder characterized by dry eyes and mouth, which can also involve the kidneys and cause Fanconi syndrome.</a:t>
            </a:r>
          </a:p>
        </p:txBody>
      </p:sp>
    </p:spTree>
    <p:extLst>
      <p:ext uri="{BB962C8B-B14F-4D97-AF65-F5344CB8AC3E}">
        <p14:creationId xmlns:p14="http://schemas.microsoft.com/office/powerpoint/2010/main" val="25344818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CF4E1D0F-3FA1-DF79-F707-CA02213D37C8}"/>
              </a:ext>
            </a:extLst>
          </p:cNvPr>
          <p:cNvSpPr>
            <a:spLocks noGrp="1"/>
          </p:cNvSpPr>
          <p:nvPr>
            <p:ph type="title"/>
          </p:nvPr>
        </p:nvSpPr>
        <p:spPr/>
        <p:txBody>
          <a:bodyPr/>
          <a:lstStyle/>
          <a:p>
            <a:pPr algn="ctr" rtl="0"/>
            <a:r>
              <a:rPr lang="ar-SA" b="1" dirty="0"/>
              <a:t>Cystinosis</a:t>
            </a:r>
            <a:endParaRPr lang="ar-AE" b="1" dirty="0"/>
          </a:p>
        </p:txBody>
      </p:sp>
      <p:sp>
        <p:nvSpPr>
          <p:cNvPr id="3" name="عنصر نائب للمحتوى 2">
            <a:extLst>
              <a:ext uri="{FF2B5EF4-FFF2-40B4-BE49-F238E27FC236}">
                <a16:creationId xmlns:a16="http://schemas.microsoft.com/office/drawing/2014/main" xmlns="" id="{D6E6D470-2D34-9007-E0DD-3ADBC2DE4394}"/>
              </a:ext>
            </a:extLst>
          </p:cNvPr>
          <p:cNvSpPr>
            <a:spLocks noGrp="1"/>
          </p:cNvSpPr>
          <p:nvPr>
            <p:ph idx="1"/>
          </p:nvPr>
        </p:nvSpPr>
        <p:spPr/>
        <p:txBody>
          <a:bodyPr/>
          <a:lstStyle/>
          <a:p>
            <a:pPr algn="l" rtl="0"/>
            <a:r>
              <a:rPr lang="en-US" dirty="0"/>
              <a:t>Cystinosis is a rare autosomal recessive genetic disorder caused by mutations in the CTNS gene, which encodes a protein called cystinosin. This protein is responsible for transporting the amino acid cystine out of the lysosomes within cells. Lysosomes are cellular compartments that break down waste materials.Without functional cystinosin, cystine accumulates within lysosomes, forming crystals that can damage various organs and tissues.</a:t>
            </a:r>
            <a:endParaRPr lang="ar-SA" dirty="0"/>
          </a:p>
          <a:p>
            <a:pPr algn="l" rtl="0"/>
            <a:r>
              <a:rPr lang="en-US" dirty="0"/>
              <a:t>S</a:t>
            </a:r>
            <a:r>
              <a:rPr lang="ar-SA" dirty="0"/>
              <a:t>o </a:t>
            </a:r>
            <a:r>
              <a:rPr lang="ar-SA" dirty="0" err="1"/>
              <a:t>it</a:t>
            </a:r>
            <a:r>
              <a:rPr lang="ar-SA" dirty="0"/>
              <a:t> </a:t>
            </a:r>
            <a:r>
              <a:rPr lang="ar-SA" dirty="0" err="1"/>
              <a:t>may</a:t>
            </a:r>
            <a:r>
              <a:rPr lang="ar-SA" dirty="0"/>
              <a:t> </a:t>
            </a:r>
            <a:r>
              <a:rPr lang="ar-SA" dirty="0" err="1"/>
              <a:t>lead</a:t>
            </a:r>
            <a:r>
              <a:rPr lang="ar-SA" dirty="0"/>
              <a:t> </a:t>
            </a:r>
            <a:r>
              <a:rPr lang="ar-SA" dirty="0" err="1"/>
              <a:t>to</a:t>
            </a:r>
            <a:r>
              <a:rPr lang="ar-SA" dirty="0"/>
              <a:t> </a:t>
            </a:r>
            <a:r>
              <a:rPr lang="ar-SA" dirty="0" err="1"/>
              <a:t>kidney</a:t>
            </a:r>
            <a:r>
              <a:rPr lang="ar-SA" dirty="0"/>
              <a:t> </a:t>
            </a:r>
            <a:r>
              <a:rPr lang="ar-SA" dirty="0" err="1"/>
              <a:t>dysfunction</a:t>
            </a:r>
            <a:r>
              <a:rPr lang="ar-SA" dirty="0"/>
              <a:t>, </a:t>
            </a:r>
            <a:r>
              <a:rPr lang="ar-SA" dirty="0" err="1"/>
              <a:t>growth</a:t>
            </a:r>
            <a:r>
              <a:rPr lang="ar-SA" dirty="0"/>
              <a:t> </a:t>
            </a:r>
            <a:r>
              <a:rPr lang="ar-SA" dirty="0" err="1"/>
              <a:t>retardation</a:t>
            </a:r>
            <a:r>
              <a:rPr lang="ar-SA" dirty="0"/>
              <a:t>, </a:t>
            </a:r>
            <a:r>
              <a:rPr lang="ar-SA" dirty="0" err="1"/>
              <a:t>and</a:t>
            </a:r>
            <a:r>
              <a:rPr lang="ar-SA" dirty="0"/>
              <a:t> </a:t>
            </a:r>
            <a:r>
              <a:rPr lang="ar-SA" dirty="0" err="1"/>
              <a:t>muscle</a:t>
            </a:r>
            <a:r>
              <a:rPr lang="ar-SA" dirty="0"/>
              <a:t> </a:t>
            </a:r>
            <a:r>
              <a:rPr lang="ar-SA" dirty="0" err="1"/>
              <a:t>wasting</a:t>
            </a:r>
            <a:r>
              <a:rPr lang="ar-SA" dirty="0"/>
              <a:t>. </a:t>
            </a:r>
            <a:r>
              <a:rPr lang="ar-SA" dirty="0" err="1"/>
              <a:t>These</a:t>
            </a:r>
            <a:r>
              <a:rPr lang="ar-SA" dirty="0"/>
              <a:t> </a:t>
            </a:r>
            <a:r>
              <a:rPr lang="ar-SA" dirty="0" err="1"/>
              <a:t>complications</a:t>
            </a:r>
            <a:r>
              <a:rPr lang="ar-SA" dirty="0"/>
              <a:t> </a:t>
            </a:r>
            <a:r>
              <a:rPr lang="ar-SA" dirty="0" err="1"/>
              <a:t>may</a:t>
            </a:r>
            <a:r>
              <a:rPr lang="ar-SA" dirty="0"/>
              <a:t> </a:t>
            </a:r>
            <a:r>
              <a:rPr lang="ar-SA" dirty="0" err="1"/>
              <a:t>affect</a:t>
            </a:r>
            <a:r>
              <a:rPr lang="ar-SA" dirty="0"/>
              <a:t> </a:t>
            </a:r>
            <a:r>
              <a:rPr lang="ar-SA" dirty="0" err="1"/>
              <a:t>nutrient</a:t>
            </a:r>
            <a:r>
              <a:rPr lang="ar-SA" dirty="0"/>
              <a:t> </a:t>
            </a:r>
            <a:r>
              <a:rPr lang="ar-SA" dirty="0" err="1"/>
              <a:t>absorption</a:t>
            </a:r>
            <a:r>
              <a:rPr lang="ar-SA" dirty="0"/>
              <a:t> </a:t>
            </a:r>
            <a:r>
              <a:rPr lang="ar-SA" dirty="0" err="1"/>
              <a:t>and</a:t>
            </a:r>
            <a:r>
              <a:rPr lang="ar-SA" dirty="0"/>
              <a:t> </a:t>
            </a:r>
            <a:r>
              <a:rPr lang="ar-SA" dirty="0" err="1"/>
              <a:t>utilization</a:t>
            </a:r>
            <a:r>
              <a:rPr lang="ar-SA" dirty="0"/>
              <a:t>, </a:t>
            </a:r>
            <a:r>
              <a:rPr lang="ar-SA" dirty="0" err="1"/>
              <a:t>which</a:t>
            </a:r>
            <a:r>
              <a:rPr lang="ar-SA" dirty="0"/>
              <a:t> </a:t>
            </a:r>
            <a:r>
              <a:rPr lang="ar-SA" dirty="0" err="1"/>
              <a:t>could</a:t>
            </a:r>
            <a:r>
              <a:rPr lang="ar-SA" dirty="0"/>
              <a:t> </a:t>
            </a:r>
            <a:r>
              <a:rPr lang="ar-SA" dirty="0" err="1"/>
              <a:t>potentially</a:t>
            </a:r>
            <a:r>
              <a:rPr lang="ar-SA" dirty="0"/>
              <a:t> </a:t>
            </a:r>
            <a:r>
              <a:rPr lang="ar-SA" dirty="0" err="1"/>
              <a:t>impact</a:t>
            </a:r>
            <a:r>
              <a:rPr lang="ar-SA" dirty="0"/>
              <a:t> </a:t>
            </a:r>
            <a:r>
              <a:rPr lang="ar-SA" dirty="0" err="1"/>
              <a:t>bone</a:t>
            </a:r>
            <a:r>
              <a:rPr lang="ar-SA" dirty="0"/>
              <a:t> </a:t>
            </a:r>
            <a:r>
              <a:rPr lang="ar-SA" dirty="0" err="1"/>
              <a:t>health</a:t>
            </a:r>
            <a:r>
              <a:rPr lang="ar-SA" dirty="0"/>
              <a:t>.</a:t>
            </a:r>
            <a:endParaRPr lang="ar-AE" dirty="0"/>
          </a:p>
        </p:txBody>
      </p:sp>
    </p:spTree>
    <p:extLst>
      <p:ext uri="{BB962C8B-B14F-4D97-AF65-F5344CB8AC3E}">
        <p14:creationId xmlns:p14="http://schemas.microsoft.com/office/powerpoint/2010/main" val="4194466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8DDC0667-D136-3263-08C1-588BD61BC3D6}"/>
              </a:ext>
            </a:extLst>
          </p:cNvPr>
          <p:cNvSpPr>
            <a:spLocks noGrp="1"/>
          </p:cNvSpPr>
          <p:nvPr>
            <p:ph type="title"/>
          </p:nvPr>
        </p:nvSpPr>
        <p:spPr>
          <a:xfrm>
            <a:off x="838200" y="365125"/>
            <a:ext cx="10515600" cy="1325563"/>
          </a:xfrm>
        </p:spPr>
        <p:txBody>
          <a:bodyPr/>
          <a:lstStyle/>
          <a:p>
            <a:pPr algn="ctr" rtl="0"/>
            <a:r>
              <a:rPr lang="ar-SA" b="1" dirty="0"/>
              <a:t>Cystinosis </a:t>
            </a:r>
            <a:r>
              <a:rPr lang="ar-SA" b="1" dirty="0" err="1"/>
              <a:t>and</a:t>
            </a:r>
            <a:r>
              <a:rPr lang="ar-SA" b="1" dirty="0"/>
              <a:t> </a:t>
            </a:r>
            <a:r>
              <a:rPr lang="ar-SA" b="1" dirty="0" err="1"/>
              <a:t>rickets</a:t>
            </a:r>
            <a:r>
              <a:rPr lang="ar-SA" b="1" dirty="0"/>
              <a:t> </a:t>
            </a:r>
            <a:endParaRPr lang="ar-AE" b="1" dirty="0"/>
          </a:p>
        </p:txBody>
      </p:sp>
      <p:sp>
        <p:nvSpPr>
          <p:cNvPr id="3" name="عنصر نائب للمحتوى 2">
            <a:extLst>
              <a:ext uri="{FF2B5EF4-FFF2-40B4-BE49-F238E27FC236}">
                <a16:creationId xmlns:a16="http://schemas.microsoft.com/office/drawing/2014/main" xmlns="" id="{6A876D7C-8FE8-211D-B6E2-67DAB7328236}"/>
              </a:ext>
            </a:extLst>
          </p:cNvPr>
          <p:cNvSpPr>
            <a:spLocks noGrp="1"/>
          </p:cNvSpPr>
          <p:nvPr>
            <p:ph idx="1"/>
          </p:nvPr>
        </p:nvSpPr>
        <p:spPr/>
        <p:txBody>
          <a:bodyPr/>
          <a:lstStyle/>
          <a:p>
            <a:pPr marL="0" indent="0" algn="l" rtl="0">
              <a:buNone/>
            </a:pPr>
            <a:r>
              <a:rPr lang="ar-SA" dirty="0" err="1"/>
              <a:t>The</a:t>
            </a:r>
            <a:r>
              <a:rPr lang="ar-SA" dirty="0"/>
              <a:t> </a:t>
            </a:r>
            <a:r>
              <a:rPr lang="ar-SA" dirty="0" err="1"/>
              <a:t>effects</a:t>
            </a:r>
            <a:r>
              <a:rPr lang="ar-SA" dirty="0"/>
              <a:t> </a:t>
            </a:r>
            <a:r>
              <a:rPr lang="ar-SA" dirty="0" err="1"/>
              <a:t>of</a:t>
            </a:r>
            <a:r>
              <a:rPr lang="ar-SA" dirty="0"/>
              <a:t> </a:t>
            </a:r>
            <a:r>
              <a:rPr lang="ar-SA" dirty="0" err="1"/>
              <a:t>cystinosis</a:t>
            </a:r>
            <a:r>
              <a:rPr lang="ar-SA" dirty="0"/>
              <a:t> </a:t>
            </a:r>
            <a:r>
              <a:rPr lang="ar-SA" dirty="0" err="1"/>
              <a:t>on</a:t>
            </a:r>
            <a:r>
              <a:rPr lang="ar-SA" dirty="0"/>
              <a:t> </a:t>
            </a:r>
            <a:r>
              <a:rPr lang="ar-SA" dirty="0" err="1"/>
              <a:t>overall</a:t>
            </a:r>
            <a:r>
              <a:rPr lang="ar-SA" dirty="0"/>
              <a:t> </a:t>
            </a:r>
            <a:r>
              <a:rPr lang="ar-SA" dirty="0" err="1"/>
              <a:t>health</a:t>
            </a:r>
            <a:r>
              <a:rPr lang="ar-SA" dirty="0"/>
              <a:t> </a:t>
            </a:r>
            <a:r>
              <a:rPr lang="ar-SA" dirty="0" err="1"/>
              <a:t>could</a:t>
            </a:r>
            <a:r>
              <a:rPr lang="ar-SA" dirty="0"/>
              <a:t> </a:t>
            </a:r>
            <a:r>
              <a:rPr lang="ar-SA" dirty="0" err="1"/>
              <a:t>potentially</a:t>
            </a:r>
            <a:r>
              <a:rPr lang="ar-SA" dirty="0"/>
              <a:t> </a:t>
            </a:r>
            <a:r>
              <a:rPr lang="ar-SA" dirty="0" err="1"/>
              <a:t>lead</a:t>
            </a:r>
            <a:r>
              <a:rPr lang="ar-SA" dirty="0"/>
              <a:t> </a:t>
            </a:r>
            <a:r>
              <a:rPr lang="ar-SA" dirty="0" err="1"/>
              <a:t>to</a:t>
            </a:r>
            <a:r>
              <a:rPr lang="ar-SA" dirty="0"/>
              <a:t> </a:t>
            </a:r>
            <a:r>
              <a:rPr lang="ar-SA" dirty="0" err="1"/>
              <a:t>nutritional</a:t>
            </a:r>
            <a:r>
              <a:rPr lang="ar-SA" dirty="0"/>
              <a:t> </a:t>
            </a:r>
            <a:r>
              <a:rPr lang="ar-SA" dirty="0" err="1"/>
              <a:t>imbalances</a:t>
            </a:r>
            <a:r>
              <a:rPr lang="ar-SA" dirty="0"/>
              <a:t> </a:t>
            </a:r>
            <a:r>
              <a:rPr lang="ar-SA" dirty="0" err="1"/>
              <a:t>or</a:t>
            </a:r>
            <a:r>
              <a:rPr lang="ar-SA" dirty="0"/>
              <a:t> </a:t>
            </a:r>
            <a:r>
              <a:rPr lang="ar-SA" dirty="0" err="1"/>
              <a:t>secondary</a:t>
            </a:r>
            <a:r>
              <a:rPr lang="ar-SA" dirty="0"/>
              <a:t> </a:t>
            </a:r>
            <a:r>
              <a:rPr lang="ar-SA" dirty="0" err="1"/>
              <a:t>issues</a:t>
            </a:r>
            <a:r>
              <a:rPr lang="ar-SA" dirty="0"/>
              <a:t> </a:t>
            </a:r>
            <a:r>
              <a:rPr lang="ar-SA" dirty="0" err="1"/>
              <a:t>that</a:t>
            </a:r>
            <a:r>
              <a:rPr lang="ar-SA" dirty="0"/>
              <a:t> </a:t>
            </a:r>
            <a:r>
              <a:rPr lang="ar-SA" dirty="0" err="1"/>
              <a:t>might</a:t>
            </a:r>
            <a:r>
              <a:rPr lang="ar-SA" dirty="0"/>
              <a:t> </a:t>
            </a:r>
            <a:r>
              <a:rPr lang="ar-SA" dirty="0" err="1"/>
              <a:t>contribute</a:t>
            </a:r>
            <a:r>
              <a:rPr lang="ar-SA" dirty="0"/>
              <a:t> </a:t>
            </a:r>
            <a:r>
              <a:rPr lang="ar-SA" dirty="0" err="1"/>
              <a:t>to</a:t>
            </a:r>
            <a:r>
              <a:rPr lang="ar-SA" dirty="0"/>
              <a:t> </a:t>
            </a:r>
            <a:r>
              <a:rPr lang="ar-SA" dirty="0" err="1"/>
              <a:t>bone</a:t>
            </a:r>
            <a:r>
              <a:rPr lang="ar-SA" dirty="0"/>
              <a:t> </a:t>
            </a:r>
            <a:r>
              <a:rPr lang="ar-SA" dirty="0" err="1"/>
              <a:t>health</a:t>
            </a:r>
            <a:r>
              <a:rPr lang="ar-SA" dirty="0"/>
              <a:t> </a:t>
            </a:r>
            <a:r>
              <a:rPr lang="ar-SA" dirty="0" err="1"/>
              <a:t>problems</a:t>
            </a:r>
            <a:r>
              <a:rPr lang="ar-SA" dirty="0"/>
              <a:t>, </a:t>
            </a:r>
            <a:r>
              <a:rPr lang="ar-SA" dirty="0" err="1"/>
              <a:t>including</a:t>
            </a:r>
            <a:r>
              <a:rPr lang="ar-SA" dirty="0"/>
              <a:t> a </a:t>
            </a:r>
            <a:r>
              <a:rPr lang="ar-SA" dirty="0" err="1"/>
              <a:t>risk</a:t>
            </a:r>
            <a:r>
              <a:rPr lang="ar-SA" dirty="0"/>
              <a:t> </a:t>
            </a:r>
            <a:r>
              <a:rPr lang="ar-SA" dirty="0" err="1"/>
              <a:t>of</a:t>
            </a:r>
            <a:r>
              <a:rPr lang="ar-SA" dirty="0"/>
              <a:t> </a:t>
            </a:r>
            <a:r>
              <a:rPr lang="ar-SA" dirty="0" err="1"/>
              <a:t>developing</a:t>
            </a:r>
            <a:r>
              <a:rPr lang="ar-SA" dirty="0"/>
              <a:t> </a:t>
            </a:r>
            <a:r>
              <a:rPr lang="ar-SA" dirty="0" err="1"/>
              <a:t>rickets</a:t>
            </a:r>
            <a:r>
              <a:rPr lang="ar-SA" dirty="0"/>
              <a:t>. </a:t>
            </a:r>
            <a:r>
              <a:rPr lang="ar-SA" dirty="0" err="1"/>
              <a:t>For</a:t>
            </a:r>
            <a:r>
              <a:rPr lang="ar-SA" dirty="0"/>
              <a:t> </a:t>
            </a:r>
            <a:r>
              <a:rPr lang="ar-SA" dirty="0" err="1"/>
              <a:t>example</a:t>
            </a:r>
            <a:r>
              <a:rPr lang="ar-SA" dirty="0"/>
              <a:t>, </a:t>
            </a:r>
            <a:r>
              <a:rPr lang="ar-SA" dirty="0" err="1"/>
              <a:t>if</a:t>
            </a:r>
            <a:r>
              <a:rPr lang="ar-SA" dirty="0"/>
              <a:t> </a:t>
            </a:r>
            <a:r>
              <a:rPr lang="ar-SA" dirty="0" err="1"/>
              <a:t>cystinosis</a:t>
            </a:r>
            <a:r>
              <a:rPr lang="ar-SA" dirty="0"/>
              <a:t> </a:t>
            </a:r>
            <a:r>
              <a:rPr lang="ar-SA" dirty="0" err="1"/>
              <a:t>affects</a:t>
            </a:r>
            <a:r>
              <a:rPr lang="ar-SA" dirty="0"/>
              <a:t> </a:t>
            </a:r>
            <a:r>
              <a:rPr lang="ar-SA" dirty="0" err="1"/>
              <a:t>kidney</a:t>
            </a:r>
            <a:r>
              <a:rPr lang="ar-SA" dirty="0"/>
              <a:t> </a:t>
            </a:r>
            <a:r>
              <a:rPr lang="ar-SA" dirty="0" err="1"/>
              <a:t>function</a:t>
            </a:r>
            <a:r>
              <a:rPr lang="ar-SA" dirty="0"/>
              <a:t> </a:t>
            </a:r>
            <a:r>
              <a:rPr lang="ar-SA" dirty="0" err="1"/>
              <a:t>and</a:t>
            </a:r>
            <a:r>
              <a:rPr lang="ar-SA" dirty="0"/>
              <a:t> </a:t>
            </a:r>
            <a:r>
              <a:rPr lang="ar-SA" dirty="0" err="1"/>
              <a:t>nutrient</a:t>
            </a:r>
            <a:r>
              <a:rPr lang="ar-SA" dirty="0"/>
              <a:t> </a:t>
            </a:r>
            <a:r>
              <a:rPr lang="ar-SA" dirty="0" err="1"/>
              <a:t>absorption</a:t>
            </a:r>
            <a:r>
              <a:rPr lang="ar-SA" dirty="0"/>
              <a:t>, </a:t>
            </a:r>
            <a:r>
              <a:rPr lang="ar-SA" dirty="0" err="1"/>
              <a:t>it</a:t>
            </a:r>
            <a:r>
              <a:rPr lang="ar-SA" dirty="0"/>
              <a:t> </a:t>
            </a:r>
            <a:r>
              <a:rPr lang="ar-SA" dirty="0" err="1"/>
              <a:t>could</a:t>
            </a:r>
            <a:r>
              <a:rPr lang="ar-SA" dirty="0"/>
              <a:t> </a:t>
            </a:r>
            <a:r>
              <a:rPr lang="ar-SA" dirty="0" err="1"/>
              <a:t>indirectly</a:t>
            </a:r>
            <a:r>
              <a:rPr lang="ar-SA" dirty="0"/>
              <a:t> </a:t>
            </a:r>
            <a:r>
              <a:rPr lang="ar-SA" dirty="0" err="1"/>
              <a:t>impact</a:t>
            </a:r>
            <a:r>
              <a:rPr lang="ar-SA" dirty="0"/>
              <a:t> </a:t>
            </a:r>
            <a:r>
              <a:rPr lang="ar-SA" dirty="0" err="1"/>
              <a:t>the</a:t>
            </a:r>
            <a:r>
              <a:rPr lang="ar-SA" dirty="0"/>
              <a:t> </a:t>
            </a:r>
            <a:r>
              <a:rPr lang="ar-SA" dirty="0" err="1"/>
              <a:t>body’s</a:t>
            </a:r>
            <a:r>
              <a:rPr lang="ar-SA" dirty="0"/>
              <a:t> </a:t>
            </a:r>
            <a:r>
              <a:rPr lang="ar-SA" dirty="0" err="1"/>
              <a:t>ability</a:t>
            </a:r>
            <a:r>
              <a:rPr lang="ar-SA" dirty="0"/>
              <a:t> </a:t>
            </a:r>
            <a:r>
              <a:rPr lang="ar-SA" dirty="0" err="1"/>
              <a:t>to</a:t>
            </a:r>
            <a:r>
              <a:rPr lang="ar-SA" dirty="0"/>
              <a:t> </a:t>
            </a:r>
            <a:r>
              <a:rPr lang="ar-SA" dirty="0" err="1"/>
              <a:t>maintain</a:t>
            </a:r>
            <a:r>
              <a:rPr lang="ar-SA" dirty="0"/>
              <a:t> </a:t>
            </a:r>
            <a:r>
              <a:rPr lang="ar-SA" dirty="0" err="1"/>
              <a:t>appropriate</a:t>
            </a:r>
            <a:r>
              <a:rPr lang="ar-SA" dirty="0"/>
              <a:t> </a:t>
            </a:r>
            <a:r>
              <a:rPr lang="ar-SA" dirty="0" err="1"/>
              <a:t>levels</a:t>
            </a:r>
            <a:r>
              <a:rPr lang="ar-SA" dirty="0"/>
              <a:t> </a:t>
            </a:r>
            <a:r>
              <a:rPr lang="ar-SA" dirty="0" err="1"/>
              <a:t>of</a:t>
            </a:r>
            <a:r>
              <a:rPr lang="ar-SA" dirty="0"/>
              <a:t> </a:t>
            </a:r>
            <a:r>
              <a:rPr lang="ar-SA" dirty="0" err="1"/>
              <a:t>vitamin</a:t>
            </a:r>
            <a:r>
              <a:rPr lang="ar-SA" dirty="0"/>
              <a:t> D, </a:t>
            </a:r>
            <a:r>
              <a:rPr lang="ar-SA" dirty="0" err="1"/>
              <a:t>calcium</a:t>
            </a:r>
            <a:r>
              <a:rPr lang="ar-SA" dirty="0"/>
              <a:t>, </a:t>
            </a:r>
            <a:r>
              <a:rPr lang="ar-SA" dirty="0" err="1"/>
              <a:t>and</a:t>
            </a:r>
            <a:r>
              <a:rPr lang="ar-SA" dirty="0"/>
              <a:t> </a:t>
            </a:r>
            <a:r>
              <a:rPr lang="ar-SA" dirty="0" err="1"/>
              <a:t>phosphate</a:t>
            </a:r>
            <a:r>
              <a:rPr lang="ar-SA" dirty="0"/>
              <a:t>, </a:t>
            </a:r>
            <a:r>
              <a:rPr lang="ar-SA" dirty="0" err="1"/>
              <a:t>which</a:t>
            </a:r>
            <a:r>
              <a:rPr lang="ar-SA" dirty="0"/>
              <a:t> </a:t>
            </a:r>
            <a:r>
              <a:rPr lang="ar-SA" dirty="0" err="1"/>
              <a:t>are</a:t>
            </a:r>
            <a:r>
              <a:rPr lang="ar-SA" dirty="0"/>
              <a:t> </a:t>
            </a:r>
            <a:r>
              <a:rPr lang="ar-SA" dirty="0" err="1"/>
              <a:t>important</a:t>
            </a:r>
            <a:r>
              <a:rPr lang="ar-SA" dirty="0"/>
              <a:t> </a:t>
            </a:r>
            <a:r>
              <a:rPr lang="ar-SA" dirty="0" err="1"/>
              <a:t>for</a:t>
            </a:r>
            <a:r>
              <a:rPr lang="ar-SA" dirty="0"/>
              <a:t> </a:t>
            </a:r>
            <a:r>
              <a:rPr lang="ar-SA" dirty="0" err="1"/>
              <a:t>bone</a:t>
            </a:r>
            <a:r>
              <a:rPr lang="ar-SA" dirty="0"/>
              <a:t> </a:t>
            </a:r>
            <a:r>
              <a:rPr lang="ar-SA" dirty="0" err="1"/>
              <a:t>health</a:t>
            </a:r>
            <a:r>
              <a:rPr lang="ar-SA" dirty="0"/>
              <a:t>.</a:t>
            </a:r>
            <a:endParaRPr lang="ar-AE" dirty="0"/>
          </a:p>
        </p:txBody>
      </p:sp>
    </p:spTree>
    <p:extLst>
      <p:ext uri="{BB962C8B-B14F-4D97-AF65-F5344CB8AC3E}">
        <p14:creationId xmlns:p14="http://schemas.microsoft.com/office/powerpoint/2010/main" val="12894601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CF4E1D0F-3FA1-DF79-F707-CA02213D37C8}"/>
              </a:ext>
            </a:extLst>
          </p:cNvPr>
          <p:cNvSpPr>
            <a:spLocks noGrp="1"/>
          </p:cNvSpPr>
          <p:nvPr>
            <p:ph type="title"/>
          </p:nvPr>
        </p:nvSpPr>
        <p:spPr/>
        <p:txBody>
          <a:bodyPr/>
          <a:lstStyle/>
          <a:p>
            <a:pPr algn="ctr"/>
            <a:r>
              <a:rPr lang="ar-SA" dirty="0" smtClean="0"/>
              <a:t>Cystinosis</a:t>
            </a:r>
            <a:r>
              <a:rPr lang="en-US" dirty="0" smtClean="0"/>
              <a:t> - </a:t>
            </a:r>
            <a:r>
              <a:rPr lang="en-US" dirty="0"/>
              <a:t>Treatment</a:t>
            </a:r>
            <a:endParaRPr lang="ar-AE" dirty="0"/>
          </a:p>
        </p:txBody>
      </p:sp>
      <p:sp>
        <p:nvSpPr>
          <p:cNvPr id="3" name="عنصر نائب للمحتوى 2">
            <a:extLst>
              <a:ext uri="{FF2B5EF4-FFF2-40B4-BE49-F238E27FC236}">
                <a16:creationId xmlns:a16="http://schemas.microsoft.com/office/drawing/2014/main" xmlns="" id="{D6E6D470-2D34-9007-E0DD-3ADBC2DE4394}"/>
              </a:ext>
            </a:extLst>
          </p:cNvPr>
          <p:cNvSpPr>
            <a:spLocks noGrp="1"/>
          </p:cNvSpPr>
          <p:nvPr>
            <p:ph idx="1"/>
          </p:nvPr>
        </p:nvSpPr>
        <p:spPr/>
        <p:txBody>
          <a:bodyPr/>
          <a:lstStyle/>
          <a:p>
            <a:r>
              <a:rPr lang="en-US" dirty="0"/>
              <a:t> Treatment aims to manage symptoms and slow down the progression of the disease. This may include</a:t>
            </a:r>
            <a:endParaRPr lang="ar-SA" dirty="0"/>
          </a:p>
          <a:p>
            <a:r>
              <a:rPr lang="en-US" dirty="0" err="1"/>
              <a:t>Cystine</a:t>
            </a:r>
            <a:r>
              <a:rPr lang="en-US" dirty="0"/>
              <a:t>-depleting medications such as </a:t>
            </a:r>
            <a:r>
              <a:rPr lang="en-US" dirty="0" err="1"/>
              <a:t>cysteamine</a:t>
            </a:r>
            <a:r>
              <a:rPr lang="en-US" dirty="0"/>
              <a:t> to reduce </a:t>
            </a:r>
            <a:r>
              <a:rPr lang="en-US" dirty="0" err="1"/>
              <a:t>cystine</a:t>
            </a:r>
            <a:r>
              <a:rPr lang="en-US" dirty="0"/>
              <a:t> buildup.</a:t>
            </a:r>
            <a:endParaRPr lang="ar-SA" dirty="0"/>
          </a:p>
          <a:p>
            <a:r>
              <a:rPr lang="en-US" dirty="0"/>
              <a:t>Nutritional supplements to address nutrient losses due to kidney dysfunction.</a:t>
            </a:r>
            <a:endParaRPr lang="ar-SA" dirty="0"/>
          </a:p>
          <a:p>
            <a:r>
              <a:rPr lang="en-US" dirty="0"/>
              <a:t>Kidney transplantation in severe cases of nephropathic </a:t>
            </a:r>
            <a:r>
              <a:rPr lang="en-US" dirty="0" err="1"/>
              <a:t>cystinosis</a:t>
            </a:r>
            <a:r>
              <a:rPr lang="en-US" dirty="0"/>
              <a:t>.</a:t>
            </a:r>
            <a:endParaRPr lang="ar-SA" dirty="0"/>
          </a:p>
          <a:p>
            <a:r>
              <a:rPr lang="en-US" dirty="0"/>
              <a:t>Regular monitoring by a medical team including nephrologists, ophthalmologists, and other specialists.</a:t>
            </a:r>
            <a:endParaRPr lang="ar-AE" dirty="0"/>
          </a:p>
        </p:txBody>
      </p:sp>
    </p:spTree>
    <p:extLst>
      <p:ext uri="{BB962C8B-B14F-4D97-AF65-F5344CB8AC3E}">
        <p14:creationId xmlns:p14="http://schemas.microsoft.com/office/powerpoint/2010/main" val="28376680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lc="http://schemas.openxmlformats.org/drawingml/2006/lockedCanvas" xmlns:a16="http://schemas.microsoft.com/office/drawing/2014/main" xmlns="" id="{FEA630D5-80B3-4951-9DCF-A2B803D39E8D}"/>
              </a:ext>
            </a:extLst>
          </p:cNvPr>
          <p:cNvPicPr>
            <a:picLocks noGrp="1" noChangeAspect="1"/>
          </p:cNvPicPr>
          <p:nvPr>
            <p:ph idx="1"/>
          </p:nvPr>
        </p:nvPicPr>
        <p:blipFill>
          <a:blip r:embed="rId2"/>
          <a:stretch>
            <a:fillRect/>
          </a:stretch>
        </p:blipFill>
        <p:spPr>
          <a:xfrm>
            <a:off x="1483112" y="0"/>
            <a:ext cx="9173200" cy="6858000"/>
          </a:xfrm>
          <a:prstGeom prst="rect">
            <a:avLst/>
          </a:prstGeom>
        </p:spPr>
      </p:pic>
    </p:spTree>
    <p:extLst>
      <p:ext uri="{BB962C8B-B14F-4D97-AF65-F5344CB8AC3E}">
        <p14:creationId xmlns:p14="http://schemas.microsoft.com/office/powerpoint/2010/main" val="25248463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D14026-BF17-48F5-81DC-B18921E26E84}"/>
              </a:ext>
            </a:extLst>
          </p:cNvPr>
          <p:cNvSpPr>
            <a:spLocks noGrp="1"/>
          </p:cNvSpPr>
          <p:nvPr>
            <p:ph type="title"/>
          </p:nvPr>
        </p:nvSpPr>
        <p:spPr/>
        <p:txBody>
          <a:bodyPr/>
          <a:lstStyle/>
          <a:p>
            <a:pPr algn="ctr"/>
            <a:r>
              <a:rPr lang="en-US" b="1" dirty="0"/>
              <a:t>Renal tubular acidosis in rickets</a:t>
            </a:r>
          </a:p>
        </p:txBody>
      </p:sp>
      <p:sp>
        <p:nvSpPr>
          <p:cNvPr id="3" name="Content Placeholder 2">
            <a:extLst>
              <a:ext uri="{FF2B5EF4-FFF2-40B4-BE49-F238E27FC236}">
                <a16:creationId xmlns:a16="http://schemas.microsoft.com/office/drawing/2014/main" xmlns="" id="{89A1D1F6-52F8-4BD3-B635-ED5F4DD379A8}"/>
              </a:ext>
            </a:extLst>
          </p:cNvPr>
          <p:cNvSpPr>
            <a:spLocks noGrp="1"/>
          </p:cNvSpPr>
          <p:nvPr>
            <p:ph idx="1"/>
          </p:nvPr>
        </p:nvSpPr>
        <p:spPr>
          <a:xfrm>
            <a:off x="1873866" y="2171700"/>
            <a:ext cx="8596668" cy="5143006"/>
          </a:xfrm>
        </p:spPr>
        <p:txBody>
          <a:bodyPr>
            <a:normAutofit/>
          </a:bodyPr>
          <a:lstStyle/>
          <a:p>
            <a:r>
              <a:rPr lang="en-US" sz="2000" dirty="0"/>
              <a:t>RTA is a heterogeneous group of disorders characterized by hyperchloremic metabolic acidosis due to failure of urinary acidification. This failure of acidification can be due to impaired bicarbonate absorption at the proximal tubules or impaired H</a:t>
            </a:r>
            <a:r>
              <a:rPr lang="en-US" sz="2000" baseline="30000" dirty="0"/>
              <a:t>+</a:t>
            </a:r>
            <a:r>
              <a:rPr lang="en-US" sz="2000" dirty="0"/>
              <a:t> secretion by the intercalated cells of the distal tubule.</a:t>
            </a:r>
          </a:p>
          <a:p>
            <a:endParaRPr lang="en-US" sz="2000" dirty="0"/>
          </a:p>
          <a:p>
            <a:endParaRPr lang="en-US" sz="2000" dirty="0"/>
          </a:p>
          <a:p>
            <a:r>
              <a:rPr lang="en-US" sz="2000" dirty="0"/>
              <a:t> Systemic acidosis is associated with defective mineralization of the cartilages and bones due to increased solubility of the mineral phase. During acidosis, calcium and phosphate are mobilized from bones for the purpose of buffering by enhanced osteoclastic resorption. </a:t>
            </a:r>
          </a:p>
        </p:txBody>
      </p:sp>
    </p:spTree>
    <p:extLst>
      <p:ext uri="{BB962C8B-B14F-4D97-AF65-F5344CB8AC3E}">
        <p14:creationId xmlns:p14="http://schemas.microsoft.com/office/powerpoint/2010/main" val="34458002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D14026-BF17-48F5-81DC-B18921E26E84}"/>
              </a:ext>
            </a:extLst>
          </p:cNvPr>
          <p:cNvSpPr>
            <a:spLocks noGrp="1"/>
          </p:cNvSpPr>
          <p:nvPr>
            <p:ph type="title"/>
          </p:nvPr>
        </p:nvSpPr>
        <p:spPr/>
        <p:txBody>
          <a:bodyPr/>
          <a:lstStyle/>
          <a:p>
            <a:pPr algn="ctr"/>
            <a:r>
              <a:rPr lang="en-US" b="1" dirty="0"/>
              <a:t>Renal tubular acidosis in rickets</a:t>
            </a:r>
          </a:p>
        </p:txBody>
      </p:sp>
      <p:sp>
        <p:nvSpPr>
          <p:cNvPr id="3" name="Content Placeholder 2">
            <a:extLst>
              <a:ext uri="{FF2B5EF4-FFF2-40B4-BE49-F238E27FC236}">
                <a16:creationId xmlns:a16="http://schemas.microsoft.com/office/drawing/2014/main" xmlns="" id="{89A1D1F6-52F8-4BD3-B635-ED5F4DD379A8}"/>
              </a:ext>
            </a:extLst>
          </p:cNvPr>
          <p:cNvSpPr>
            <a:spLocks noGrp="1"/>
          </p:cNvSpPr>
          <p:nvPr>
            <p:ph idx="1"/>
          </p:nvPr>
        </p:nvSpPr>
        <p:spPr>
          <a:xfrm>
            <a:off x="1371600" y="1625290"/>
            <a:ext cx="9768468" cy="5143006"/>
          </a:xfrm>
        </p:spPr>
        <p:txBody>
          <a:bodyPr>
            <a:normAutofit fontScale="92500" lnSpcReduction="10000"/>
          </a:bodyPr>
          <a:lstStyle/>
          <a:p>
            <a:r>
              <a:rPr lang="en-US" dirty="0"/>
              <a:t>Enhanced activity of the osteoclasts is associated with influx of calcium and phosphate into the circulation. These molecules are subsequently excreted through kidneys due to following reasons: increased filtered load and reduced proximal tubular reabsorption (secondary to systemic acidosis</a:t>
            </a:r>
            <a:r>
              <a:rPr lang="en-US" dirty="0" smtClean="0"/>
              <a:t>).</a:t>
            </a:r>
          </a:p>
          <a:p>
            <a:pPr marL="0" indent="0">
              <a:buNone/>
            </a:pPr>
            <a:endParaRPr lang="en-US" dirty="0" smtClean="0"/>
          </a:p>
          <a:p>
            <a:r>
              <a:rPr lang="en-US" dirty="0" err="1" smtClean="0"/>
              <a:t>Hypercalciuria</a:t>
            </a:r>
            <a:r>
              <a:rPr lang="en-US" dirty="0" smtClean="0"/>
              <a:t> </a:t>
            </a:r>
            <a:r>
              <a:rPr lang="en-US" dirty="0"/>
              <a:t>results in secondary hyperparathyroidism that further aggravates hypophosphatemia due to renal phosphate loss.</a:t>
            </a:r>
          </a:p>
          <a:p>
            <a:endParaRPr lang="en-US" dirty="0"/>
          </a:p>
          <a:p>
            <a:r>
              <a:rPr lang="en-US" dirty="0"/>
              <a:t>In addition, </a:t>
            </a:r>
            <a:r>
              <a:rPr lang="en-US" dirty="0" err="1"/>
              <a:t>pRTA</a:t>
            </a:r>
            <a:r>
              <a:rPr lang="en-US" dirty="0"/>
              <a:t> itself may be associated with </a:t>
            </a:r>
            <a:r>
              <a:rPr lang="en-US" dirty="0" err="1"/>
              <a:t>phosphaturia</a:t>
            </a:r>
            <a:r>
              <a:rPr lang="en-US" dirty="0"/>
              <a:t> and low renal 1α-hydroxylase activity, which leads to impaired conversion of 25-hydroxy vitamin D to calcitriol (1, 25-dihydroxy vitamin D), the active form of vitamin D.</a:t>
            </a:r>
          </a:p>
          <a:p>
            <a:endParaRPr lang="en-US" dirty="0"/>
          </a:p>
          <a:p>
            <a:r>
              <a:rPr lang="en-US" dirty="0"/>
              <a:t>Common presentations of RTA in children are growth failure, failure to thrive, and refractory rickets. Rickets in RTA is mainly caused by bone acting as a buffer for acidosis, leading to leaching of the mineral matrix from the bone and growth plate. Renal loss of phosphate and impaired synthesis of 1,25 </a:t>
            </a:r>
            <a:r>
              <a:rPr lang="en-US" dirty="0" err="1"/>
              <a:t>dihydroxy</a:t>
            </a:r>
            <a:r>
              <a:rPr lang="en-US" dirty="0"/>
              <a:t> D3 are also contributors.</a:t>
            </a:r>
          </a:p>
        </p:txBody>
      </p:sp>
    </p:spTree>
    <p:extLst>
      <p:ext uri="{BB962C8B-B14F-4D97-AF65-F5344CB8AC3E}">
        <p14:creationId xmlns:p14="http://schemas.microsoft.com/office/powerpoint/2010/main" val="18170681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D14026-BF17-48F5-81DC-B18921E26E84}"/>
              </a:ext>
            </a:extLst>
          </p:cNvPr>
          <p:cNvSpPr>
            <a:spLocks noGrp="1"/>
          </p:cNvSpPr>
          <p:nvPr>
            <p:ph type="title"/>
          </p:nvPr>
        </p:nvSpPr>
        <p:spPr/>
        <p:txBody>
          <a:bodyPr/>
          <a:lstStyle/>
          <a:p>
            <a:pPr algn="ctr"/>
            <a:r>
              <a:rPr lang="en-US" b="1" dirty="0" smtClean="0"/>
              <a:t>RTA - Treatment</a:t>
            </a:r>
            <a:endParaRPr lang="en-US" b="1" dirty="0"/>
          </a:p>
        </p:txBody>
      </p:sp>
      <p:sp>
        <p:nvSpPr>
          <p:cNvPr id="3" name="Content Placeholder 2">
            <a:extLst>
              <a:ext uri="{FF2B5EF4-FFF2-40B4-BE49-F238E27FC236}">
                <a16:creationId xmlns:a16="http://schemas.microsoft.com/office/drawing/2014/main" xmlns="" id="{89A1D1F6-52F8-4BD3-B635-ED5F4DD379A8}"/>
              </a:ext>
            </a:extLst>
          </p:cNvPr>
          <p:cNvSpPr>
            <a:spLocks noGrp="1"/>
          </p:cNvSpPr>
          <p:nvPr>
            <p:ph idx="1"/>
          </p:nvPr>
        </p:nvSpPr>
        <p:spPr>
          <a:xfrm>
            <a:off x="1371600" y="1625290"/>
            <a:ext cx="9768468" cy="5143006"/>
          </a:xfrm>
        </p:spPr>
        <p:txBody>
          <a:bodyPr>
            <a:normAutofit/>
          </a:bodyPr>
          <a:lstStyle/>
          <a:p>
            <a:pPr>
              <a:buFont typeface="Wingdings" panose="05000000000000000000" pitchFamily="2" charset="2"/>
              <a:buChar char="ü"/>
            </a:pPr>
            <a:r>
              <a:rPr lang="en-US" dirty="0"/>
              <a:t>The aim of distal RTA treatment in children is not only to correct biochemical abnormalities but also to improve growth and prevent kidney stones (because The risk of </a:t>
            </a:r>
            <a:r>
              <a:rPr lang="en-US" dirty="0" err="1"/>
              <a:t>nephrocalcinosis</a:t>
            </a:r>
            <a:r>
              <a:rPr lang="en-US" dirty="0"/>
              <a:t> or nephrolithiasis is much more common in </a:t>
            </a:r>
            <a:r>
              <a:rPr lang="en-US" dirty="0" err="1"/>
              <a:t>dRTA</a:t>
            </a:r>
            <a:r>
              <a:rPr lang="en-US" dirty="0"/>
              <a:t> compared to other forms of RTA ) and skeletal abnormalities.</a:t>
            </a:r>
          </a:p>
          <a:p>
            <a:pPr>
              <a:buFont typeface="Wingdings" panose="05000000000000000000" pitchFamily="2" charset="2"/>
              <a:buChar char="ü"/>
            </a:pPr>
            <a:r>
              <a:rPr lang="en-US" dirty="0"/>
              <a:t>The basis of treatment is </a:t>
            </a:r>
            <a:r>
              <a:rPr lang="en-US" sz="3200" dirty="0"/>
              <a:t>alkali replacement.</a:t>
            </a:r>
          </a:p>
          <a:p>
            <a:pPr>
              <a:buFont typeface="Wingdings" panose="05000000000000000000" pitchFamily="2" charset="2"/>
              <a:buChar char="ü"/>
            </a:pPr>
            <a:r>
              <a:rPr lang="en-US" dirty="0"/>
              <a:t>Potassium citrate or sodium citrate is preferable to bicarbonate because citrate salt can correct </a:t>
            </a:r>
            <a:r>
              <a:rPr lang="en-US" dirty="0" err="1"/>
              <a:t>hypocitraturia</a:t>
            </a:r>
            <a:r>
              <a:rPr lang="en-US" dirty="0"/>
              <a:t> and prevent nephrolithiasis.</a:t>
            </a:r>
          </a:p>
          <a:p>
            <a:pPr>
              <a:buFont typeface="Wingdings" panose="05000000000000000000" pitchFamily="2" charset="2"/>
              <a:buChar char="ü"/>
            </a:pPr>
            <a:r>
              <a:rPr lang="en-US" dirty="0"/>
              <a:t> Potassium supplementation and K</a:t>
            </a:r>
            <a:r>
              <a:rPr lang="en-US" baseline="30000" dirty="0"/>
              <a:t>+</a:t>
            </a:r>
            <a:r>
              <a:rPr lang="en-US" dirty="0"/>
              <a:t>-sparing diuretics, such as spironolactone or </a:t>
            </a:r>
            <a:r>
              <a:rPr lang="en-US" dirty="0" err="1"/>
              <a:t>amiloride</a:t>
            </a:r>
            <a:r>
              <a:rPr lang="en-US" dirty="0"/>
              <a:t>, may be necessary to manage hypokalemia. Once acidosis has been corrected, potassium supplements are seldom required.</a:t>
            </a:r>
            <a:endParaRPr lang="en-US" sz="3200" dirty="0"/>
          </a:p>
        </p:txBody>
      </p:sp>
    </p:spTree>
    <p:extLst>
      <p:ext uri="{BB962C8B-B14F-4D97-AF65-F5344CB8AC3E}">
        <p14:creationId xmlns:p14="http://schemas.microsoft.com/office/powerpoint/2010/main" val="31763568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AF9B66A-72EA-AD06-329E-84EDF78C936A}"/>
              </a:ext>
            </a:extLst>
          </p:cNvPr>
          <p:cNvSpPr>
            <a:spLocks noGrp="1"/>
          </p:cNvSpPr>
          <p:nvPr>
            <p:ph type="ctrTitle"/>
          </p:nvPr>
        </p:nvSpPr>
        <p:spPr>
          <a:xfrm>
            <a:off x="1881673" y="2357166"/>
            <a:ext cx="8361229" cy="2098226"/>
          </a:xfrm>
        </p:spPr>
        <p:txBody>
          <a:bodyPr/>
          <a:lstStyle/>
          <a:p>
            <a:r>
              <a:rPr lang="en-US" b="1" dirty="0"/>
              <a:t>Treatment of Rickets</a:t>
            </a:r>
          </a:p>
        </p:txBody>
      </p:sp>
    </p:spTree>
    <p:extLst>
      <p:ext uri="{BB962C8B-B14F-4D97-AF65-F5344CB8AC3E}">
        <p14:creationId xmlns:p14="http://schemas.microsoft.com/office/powerpoint/2010/main" val="12145204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9DF5D594-D215-B792-DF2F-52392BD24688}"/>
              </a:ext>
            </a:extLst>
          </p:cNvPr>
          <p:cNvSpPr>
            <a:spLocks noGrp="1"/>
          </p:cNvSpPr>
          <p:nvPr>
            <p:ph type="title"/>
          </p:nvPr>
        </p:nvSpPr>
        <p:spPr>
          <a:xfrm>
            <a:off x="1371600" y="800100"/>
            <a:ext cx="9601200" cy="1485900"/>
          </a:xfrm>
        </p:spPr>
        <p:txBody>
          <a:bodyPr/>
          <a:lstStyle/>
          <a:p>
            <a:pPr algn="ctr"/>
            <a:r>
              <a:rPr lang="en-US" b="1" dirty="0"/>
              <a:t>Treatment</a:t>
            </a:r>
          </a:p>
        </p:txBody>
      </p:sp>
      <p:sp>
        <p:nvSpPr>
          <p:cNvPr id="3" name="عنصر نائب للمحتوى 2">
            <a:extLst>
              <a:ext uri="{FF2B5EF4-FFF2-40B4-BE49-F238E27FC236}">
                <a16:creationId xmlns:a16="http://schemas.microsoft.com/office/drawing/2014/main" xmlns="" id="{BE72B5A1-DA9F-8A4C-A390-232456210492}"/>
              </a:ext>
            </a:extLst>
          </p:cNvPr>
          <p:cNvSpPr>
            <a:spLocks noGrp="1"/>
          </p:cNvSpPr>
          <p:nvPr>
            <p:ph idx="1"/>
          </p:nvPr>
        </p:nvSpPr>
        <p:spPr/>
        <p:txBody>
          <a:bodyPr>
            <a:normAutofit/>
          </a:bodyPr>
          <a:lstStyle/>
          <a:p>
            <a:pPr algn="l" rtl="0"/>
            <a:r>
              <a:rPr lang="en-US" sz="2800" dirty="0">
                <a:cs typeface="Arial" pitchFamily="34" charset="0"/>
              </a:rPr>
              <a:t>There is </a:t>
            </a:r>
            <a:r>
              <a:rPr lang="en-US" sz="2800" u="sng" dirty="0">
                <a:cs typeface="Arial" pitchFamily="34" charset="0"/>
              </a:rPr>
              <a:t>no simple regimen </a:t>
            </a:r>
            <a:r>
              <a:rPr lang="en-US" sz="2800" dirty="0">
                <a:cs typeface="Arial" pitchFamily="34" charset="0"/>
              </a:rPr>
              <a:t>for treatment for such a varied entity and even within each category the treatment must be carefully tailored to meet the needs of individual pt.</a:t>
            </a:r>
          </a:p>
          <a:p>
            <a:pPr algn="l" rtl="0"/>
            <a:r>
              <a:rPr lang="en-US" sz="2800" dirty="0">
                <a:cs typeface="Arial" pitchFamily="34" charset="0"/>
              </a:rPr>
              <a:t>Generally treatment include combination of </a:t>
            </a:r>
            <a:r>
              <a:rPr lang="en-US" sz="2800" b="1" dirty="0">
                <a:solidFill>
                  <a:srgbClr val="FF0000"/>
                </a:solidFill>
                <a:cs typeface="Arial" pitchFamily="34" charset="0"/>
              </a:rPr>
              <a:t>vit D , Ca and phosphate.</a:t>
            </a:r>
          </a:p>
          <a:p>
            <a:pPr algn="l" rtl="0"/>
            <a:r>
              <a:rPr lang="en-US" sz="2800" dirty="0">
                <a:solidFill>
                  <a:srgbClr val="FF0000"/>
                </a:solidFill>
                <a:cs typeface="Arial" pitchFamily="34" charset="0"/>
              </a:rPr>
              <a:t> Orthopedic </a:t>
            </a:r>
            <a:r>
              <a:rPr lang="en-US" sz="2800" dirty="0">
                <a:cs typeface="Arial" pitchFamily="34" charset="0"/>
              </a:rPr>
              <a:t>measures my be required to correct deformities that cannot be expected to improve with growth</a:t>
            </a:r>
            <a:endParaRPr lang="ar-JO" sz="2800" dirty="0"/>
          </a:p>
          <a:p>
            <a:endParaRPr lang="en-US" sz="2800" dirty="0"/>
          </a:p>
        </p:txBody>
      </p:sp>
    </p:spTree>
    <p:extLst>
      <p:ext uri="{BB962C8B-B14F-4D97-AF65-F5344CB8AC3E}">
        <p14:creationId xmlns:p14="http://schemas.microsoft.com/office/powerpoint/2010/main" val="357484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Rectangle 15">
            <a:extLst>
              <a:ext uri="{FF2B5EF4-FFF2-40B4-BE49-F238E27FC236}">
                <a16:creationId xmlns:a16="http://schemas.microsoft.com/office/drawing/2014/main" xmlns="" id="{AA6EC888-B85F-410F-B430-06583E94B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17">
            <a:extLst>
              <a:ext uri="{FF2B5EF4-FFF2-40B4-BE49-F238E27FC236}">
                <a16:creationId xmlns:a16="http://schemas.microsoft.com/office/drawing/2014/main" xmlns="" id="{9485DA84-CB73-4E5E-9864-2460CE2805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9">
            <a:extLst>
              <a:ext uri="{FF2B5EF4-FFF2-40B4-BE49-F238E27FC236}">
                <a16:creationId xmlns:a16="http://schemas.microsoft.com/office/drawing/2014/main" xmlns="" id="{7D49185E-361A-421B-8F2D-11C7FFC686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1">
            <a:extLst>
              <a:ext uri="{FF2B5EF4-FFF2-40B4-BE49-F238E27FC236}">
                <a16:creationId xmlns:a16="http://schemas.microsoft.com/office/drawing/2014/main" xmlns="" id="{14B85BAA-C37F-44B4-B427-B4F10EBB41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EDC4EE06-D7B4-4FAC-A561-38A1C38023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9018D83B-903C-4782-B1BB-A45164A71F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8785589A-A5AC-409A-B2A2-24D871B4C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صورة 10" descr="صورة تحتوي على نص, لقطة شاشة, المستند, الخط&#10;&#10;تم إنشاء الوصف تلقائياً">
            <a:extLst>
              <a:ext uri="{FF2B5EF4-FFF2-40B4-BE49-F238E27FC236}">
                <a16:creationId xmlns:a16="http://schemas.microsoft.com/office/drawing/2014/main" xmlns="" id="{68B946AB-C7AB-4330-F2C9-747D497C2EE4}"/>
              </a:ext>
            </a:extLst>
          </p:cNvPr>
          <p:cNvPicPr>
            <a:picLocks noChangeAspect="1"/>
          </p:cNvPicPr>
          <p:nvPr/>
        </p:nvPicPr>
        <p:blipFill>
          <a:blip r:embed="rId2"/>
          <a:stretch>
            <a:fillRect/>
          </a:stretch>
        </p:blipFill>
        <p:spPr>
          <a:xfrm>
            <a:off x="2763539" y="166988"/>
            <a:ext cx="5551786" cy="6570161"/>
          </a:xfrm>
          <a:prstGeom prst="rect">
            <a:avLst/>
          </a:prstGeom>
        </p:spPr>
      </p:pic>
    </p:spTree>
    <p:extLst>
      <p:ext uri="{BB962C8B-B14F-4D97-AF65-F5344CB8AC3E}">
        <p14:creationId xmlns:p14="http://schemas.microsoft.com/office/powerpoint/2010/main" val="37851242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9DF5D594-D215-B792-DF2F-52392BD24688}"/>
              </a:ext>
            </a:extLst>
          </p:cNvPr>
          <p:cNvSpPr>
            <a:spLocks noGrp="1"/>
          </p:cNvSpPr>
          <p:nvPr>
            <p:ph type="title"/>
          </p:nvPr>
        </p:nvSpPr>
        <p:spPr>
          <a:xfrm>
            <a:off x="1371600" y="800100"/>
            <a:ext cx="9601200" cy="1485900"/>
          </a:xfrm>
        </p:spPr>
        <p:txBody>
          <a:bodyPr/>
          <a:lstStyle/>
          <a:p>
            <a:pPr algn="ctr"/>
            <a:r>
              <a:rPr lang="en-US" b="1" dirty="0"/>
              <a:t>Treatment - </a:t>
            </a:r>
            <a:r>
              <a:rPr lang="en-US" sz="4400" b="1" dirty="0">
                <a:solidFill>
                  <a:srgbClr val="FF0000"/>
                </a:solidFill>
                <a:effectLst>
                  <a:outerShdw blurRad="38100" dist="38100" dir="2700000" algn="tl">
                    <a:srgbClr val="000000">
                      <a:alpha val="43137"/>
                    </a:srgbClr>
                  </a:outerShdw>
                </a:effectLst>
              </a:rPr>
              <a:t>Nutritional </a:t>
            </a:r>
            <a:r>
              <a:rPr lang="en-US" sz="4400" b="1" dirty="0" err="1">
                <a:solidFill>
                  <a:srgbClr val="FF0000"/>
                </a:solidFill>
                <a:effectLst>
                  <a:outerShdw blurRad="38100" dist="38100" dir="2700000" algn="tl">
                    <a:srgbClr val="000000">
                      <a:alpha val="43137"/>
                    </a:srgbClr>
                  </a:outerShdw>
                </a:effectLst>
              </a:rPr>
              <a:t>Vit.D</a:t>
            </a:r>
            <a:r>
              <a:rPr lang="en-US" sz="4400" b="1" dirty="0">
                <a:solidFill>
                  <a:srgbClr val="FF0000"/>
                </a:solidFill>
                <a:effectLst>
                  <a:outerShdw blurRad="38100" dist="38100" dir="2700000" algn="tl">
                    <a:srgbClr val="000000">
                      <a:alpha val="43137"/>
                    </a:srgbClr>
                  </a:outerShdw>
                </a:effectLst>
              </a:rPr>
              <a:t> Deficiency</a:t>
            </a:r>
            <a:endParaRPr lang="en-US" b="1" dirty="0"/>
          </a:p>
        </p:txBody>
      </p:sp>
      <p:sp>
        <p:nvSpPr>
          <p:cNvPr id="3" name="عنصر نائب للمحتوى 2">
            <a:extLst>
              <a:ext uri="{FF2B5EF4-FFF2-40B4-BE49-F238E27FC236}">
                <a16:creationId xmlns:a16="http://schemas.microsoft.com/office/drawing/2014/main" xmlns="" id="{BE72B5A1-DA9F-8A4C-A390-232456210492}"/>
              </a:ext>
            </a:extLst>
          </p:cNvPr>
          <p:cNvSpPr>
            <a:spLocks noGrp="1"/>
          </p:cNvSpPr>
          <p:nvPr>
            <p:ph idx="1"/>
          </p:nvPr>
        </p:nvSpPr>
        <p:spPr>
          <a:xfrm>
            <a:off x="1371600" y="1805940"/>
            <a:ext cx="9601200" cy="3581400"/>
          </a:xfrm>
        </p:spPr>
        <p:txBody>
          <a:bodyPr>
            <a:normAutofit/>
          </a:bodyPr>
          <a:lstStyle/>
          <a:p>
            <a:pPr>
              <a:defRPr/>
            </a:pPr>
            <a:r>
              <a:rPr lang="en-US" sz="2800" i="0" dirty="0">
                <a:solidFill>
                  <a:srgbClr val="232323"/>
                </a:solidFill>
                <a:effectLst/>
                <a:latin typeface="Noto Sans" panose="020B0502040504020204" pitchFamily="34" charset="0"/>
              </a:rPr>
              <a:t>Many types of vitamin D preparations are available for the treatment of vitamin D deficiency or insufficiency. The two commonly available forms of vitamin D supplements are </a:t>
            </a:r>
            <a:r>
              <a:rPr lang="en-US" sz="2800" b="1" i="0" dirty="0">
                <a:solidFill>
                  <a:srgbClr val="232323"/>
                </a:solidFill>
                <a:effectLst/>
                <a:latin typeface="Noto Sans" panose="020B0502040504020204" pitchFamily="34" charset="0"/>
              </a:rPr>
              <a:t>ergocalciferol</a:t>
            </a:r>
            <a:r>
              <a:rPr lang="en-US" sz="2800" i="0" dirty="0">
                <a:solidFill>
                  <a:srgbClr val="232323"/>
                </a:solidFill>
                <a:effectLst/>
                <a:latin typeface="Noto Sans" panose="020B0502040504020204" pitchFamily="34" charset="0"/>
              </a:rPr>
              <a:t> (vitamin D2) and </a:t>
            </a:r>
            <a:r>
              <a:rPr lang="en-US" sz="2800" b="1" i="0" dirty="0">
                <a:solidFill>
                  <a:srgbClr val="232323"/>
                </a:solidFill>
                <a:effectLst/>
                <a:latin typeface="Noto Sans" panose="020B0502040504020204" pitchFamily="34" charset="0"/>
              </a:rPr>
              <a:t>cholecalciferol </a:t>
            </a:r>
            <a:r>
              <a:rPr lang="en-US" sz="2800" i="0" dirty="0">
                <a:solidFill>
                  <a:srgbClr val="232323"/>
                </a:solidFill>
                <a:effectLst/>
                <a:latin typeface="Noto Sans" panose="020B0502040504020204" pitchFamily="34" charset="0"/>
              </a:rPr>
              <a:t>(vitamin D3). We suggest vitamin D3 when possible, rather than vitamin D2, because vitamin D3 may raise vitamin D levels more effectively.</a:t>
            </a:r>
            <a:endParaRPr lang="en-US" sz="4000"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41961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9DF5D594-D215-B792-DF2F-52392BD24688}"/>
              </a:ext>
            </a:extLst>
          </p:cNvPr>
          <p:cNvSpPr>
            <a:spLocks noGrp="1"/>
          </p:cNvSpPr>
          <p:nvPr>
            <p:ph type="title"/>
          </p:nvPr>
        </p:nvSpPr>
        <p:spPr>
          <a:xfrm>
            <a:off x="1371600" y="800100"/>
            <a:ext cx="9601200" cy="1485900"/>
          </a:xfrm>
        </p:spPr>
        <p:txBody>
          <a:bodyPr/>
          <a:lstStyle/>
          <a:p>
            <a:pPr algn="ctr"/>
            <a:r>
              <a:rPr lang="en-US" b="1" dirty="0"/>
              <a:t>Treatment - </a:t>
            </a:r>
            <a:r>
              <a:rPr lang="en-US" sz="4400" b="1" dirty="0">
                <a:solidFill>
                  <a:srgbClr val="FF0000"/>
                </a:solidFill>
                <a:effectLst>
                  <a:outerShdw blurRad="38100" dist="38100" dir="2700000" algn="tl">
                    <a:srgbClr val="000000">
                      <a:alpha val="43137"/>
                    </a:srgbClr>
                  </a:outerShdw>
                </a:effectLst>
              </a:rPr>
              <a:t>Nutritional </a:t>
            </a:r>
            <a:r>
              <a:rPr lang="en-US" sz="4400" b="1" dirty="0" err="1">
                <a:solidFill>
                  <a:srgbClr val="FF0000"/>
                </a:solidFill>
                <a:effectLst>
                  <a:outerShdw blurRad="38100" dist="38100" dir="2700000" algn="tl">
                    <a:srgbClr val="000000">
                      <a:alpha val="43137"/>
                    </a:srgbClr>
                  </a:outerShdw>
                </a:effectLst>
              </a:rPr>
              <a:t>Vit.D</a:t>
            </a:r>
            <a:r>
              <a:rPr lang="en-US" sz="4400" b="1" dirty="0">
                <a:solidFill>
                  <a:srgbClr val="FF0000"/>
                </a:solidFill>
                <a:effectLst>
                  <a:outerShdw blurRad="38100" dist="38100" dir="2700000" algn="tl">
                    <a:srgbClr val="000000">
                      <a:alpha val="43137"/>
                    </a:srgbClr>
                  </a:outerShdw>
                </a:effectLst>
              </a:rPr>
              <a:t> Deficiency</a:t>
            </a:r>
            <a:endParaRPr lang="en-US" b="1" dirty="0"/>
          </a:p>
        </p:txBody>
      </p:sp>
      <p:sp>
        <p:nvSpPr>
          <p:cNvPr id="3" name="عنصر نائب للمحتوى 2">
            <a:extLst>
              <a:ext uri="{FF2B5EF4-FFF2-40B4-BE49-F238E27FC236}">
                <a16:creationId xmlns:a16="http://schemas.microsoft.com/office/drawing/2014/main" xmlns="" id="{BE72B5A1-DA9F-8A4C-A390-232456210492}"/>
              </a:ext>
            </a:extLst>
          </p:cNvPr>
          <p:cNvSpPr>
            <a:spLocks noGrp="1"/>
          </p:cNvSpPr>
          <p:nvPr>
            <p:ph idx="1"/>
          </p:nvPr>
        </p:nvSpPr>
        <p:spPr/>
        <p:txBody>
          <a:bodyPr>
            <a:normAutofit fontScale="85000" lnSpcReduction="20000"/>
          </a:bodyPr>
          <a:lstStyle/>
          <a:p>
            <a:pPr algn="l"/>
            <a:r>
              <a:rPr lang="en-US" sz="4000" dirty="0"/>
              <a:t>For the treatment of vitamin D deficiency rickets, the AAP recommends an initial 2- to 3-month regimen of “high-dose” vitamin D therapy of 1000 units daily in neonates, 1000 to 5000 units daily in infants 1 to 12 months old, and 5000 units daily in patients over 12 months old</a:t>
            </a:r>
          </a:p>
          <a:p>
            <a:pPr algn="l"/>
            <a:r>
              <a:rPr lang="en-US" sz="4000" dirty="0"/>
              <a:t>It is important to ensure that the child receive adequate dietary calcium and phosphorus </a:t>
            </a:r>
          </a:p>
          <a:p>
            <a:pPr algn="l"/>
            <a:endParaRPr lang="en-US" sz="4000" dirty="0"/>
          </a:p>
        </p:txBody>
      </p:sp>
    </p:spTree>
    <p:extLst>
      <p:ext uri="{BB962C8B-B14F-4D97-AF65-F5344CB8AC3E}">
        <p14:creationId xmlns:p14="http://schemas.microsoft.com/office/powerpoint/2010/main" val="27143659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9DF5D594-D215-B792-DF2F-52392BD24688}"/>
              </a:ext>
            </a:extLst>
          </p:cNvPr>
          <p:cNvSpPr>
            <a:spLocks noGrp="1"/>
          </p:cNvSpPr>
          <p:nvPr>
            <p:ph type="title"/>
          </p:nvPr>
        </p:nvSpPr>
        <p:spPr>
          <a:xfrm>
            <a:off x="1371600" y="800100"/>
            <a:ext cx="9601200" cy="1485900"/>
          </a:xfrm>
        </p:spPr>
        <p:txBody>
          <a:bodyPr/>
          <a:lstStyle/>
          <a:p>
            <a:pPr algn="ctr"/>
            <a:r>
              <a:rPr lang="en-US" b="1" dirty="0"/>
              <a:t>Treatment - </a:t>
            </a:r>
            <a:r>
              <a:rPr lang="en-US" altLang="en-US" sz="4400" b="1" u="sng" dirty="0">
                <a:solidFill>
                  <a:srgbClr val="FF0000"/>
                </a:solidFill>
                <a:cs typeface="Times New Roman" pitchFamily="18" charset="0"/>
              </a:rPr>
              <a:t>Congenital </a:t>
            </a:r>
            <a:r>
              <a:rPr lang="en-US" altLang="en-US" sz="4400" b="1" u="sng" dirty="0" err="1">
                <a:solidFill>
                  <a:srgbClr val="FF0000"/>
                </a:solidFill>
                <a:cs typeface="Times New Roman" pitchFamily="18" charset="0"/>
              </a:rPr>
              <a:t>Vit.D</a:t>
            </a:r>
            <a:r>
              <a:rPr lang="en-US" altLang="en-US" sz="4400" b="1" u="sng" dirty="0">
                <a:solidFill>
                  <a:srgbClr val="FF0000"/>
                </a:solidFill>
                <a:cs typeface="Times New Roman" pitchFamily="18" charset="0"/>
              </a:rPr>
              <a:t> Deficiency </a:t>
            </a:r>
            <a:endParaRPr lang="en-US" b="1" dirty="0"/>
          </a:p>
        </p:txBody>
      </p:sp>
      <p:sp>
        <p:nvSpPr>
          <p:cNvPr id="3" name="عنصر نائب للمحتوى 2">
            <a:extLst>
              <a:ext uri="{FF2B5EF4-FFF2-40B4-BE49-F238E27FC236}">
                <a16:creationId xmlns:a16="http://schemas.microsoft.com/office/drawing/2014/main" xmlns="" id="{BE72B5A1-DA9F-8A4C-A390-232456210492}"/>
              </a:ext>
            </a:extLst>
          </p:cNvPr>
          <p:cNvSpPr>
            <a:spLocks noGrp="1"/>
          </p:cNvSpPr>
          <p:nvPr>
            <p:ph idx="1"/>
          </p:nvPr>
        </p:nvSpPr>
        <p:spPr/>
        <p:txBody>
          <a:bodyPr>
            <a:normAutofit fontScale="85000" lnSpcReduction="20000"/>
          </a:bodyPr>
          <a:lstStyle/>
          <a:p>
            <a:pPr algn="l">
              <a:buFont typeface="Arial" pitchFamily="34" charset="0"/>
              <a:buNone/>
            </a:pPr>
            <a:r>
              <a:rPr lang="en-US" altLang="en-US" sz="4000" dirty="0">
                <a:cs typeface="Arial" pitchFamily="34" charset="0"/>
              </a:rPr>
              <a:t>- Since the cause is sever maternal </a:t>
            </a:r>
            <a:r>
              <a:rPr lang="en-US" altLang="en-US" sz="4000" dirty="0" err="1">
                <a:cs typeface="Arial" pitchFamily="34" charset="0"/>
              </a:rPr>
              <a:t>Vit.D</a:t>
            </a:r>
            <a:r>
              <a:rPr lang="en-US" altLang="en-US" sz="4000" dirty="0">
                <a:cs typeface="Arial" pitchFamily="34" charset="0"/>
              </a:rPr>
              <a:t> deficiency the treatment includes </a:t>
            </a:r>
            <a:r>
              <a:rPr lang="en-US" altLang="en-US" sz="4000" dirty="0" err="1">
                <a:solidFill>
                  <a:srgbClr val="FF0000"/>
                </a:solidFill>
                <a:cs typeface="Arial" pitchFamily="34" charset="0"/>
              </a:rPr>
              <a:t>Vit.D</a:t>
            </a:r>
            <a:r>
              <a:rPr lang="en-US" altLang="en-US" sz="4000" dirty="0">
                <a:solidFill>
                  <a:srgbClr val="FF0000"/>
                </a:solidFill>
                <a:cs typeface="Arial" pitchFamily="34" charset="0"/>
              </a:rPr>
              <a:t> supplementation and </a:t>
            </a:r>
          </a:p>
          <a:p>
            <a:pPr algn="l">
              <a:buFont typeface="Arial" pitchFamily="34" charset="0"/>
              <a:buNone/>
            </a:pPr>
            <a:r>
              <a:rPr lang="en-US" altLang="en-US" sz="4000" dirty="0">
                <a:solidFill>
                  <a:srgbClr val="FF0000"/>
                </a:solidFill>
                <a:cs typeface="Arial" pitchFamily="34" charset="0"/>
              </a:rPr>
              <a:t>adequate intake of calcium and phosphorus</a:t>
            </a:r>
            <a:r>
              <a:rPr lang="en-US" altLang="en-US" sz="4000" dirty="0">
                <a:cs typeface="Arial" pitchFamily="34" charset="0"/>
              </a:rPr>
              <a:t>.</a:t>
            </a:r>
          </a:p>
          <a:p>
            <a:pPr algn="l">
              <a:buFont typeface="Arial" pitchFamily="34" charset="0"/>
              <a:buNone/>
            </a:pPr>
            <a:endParaRPr lang="en-US" altLang="en-US" sz="4000" dirty="0">
              <a:cs typeface="Arial" pitchFamily="34" charset="0"/>
            </a:endParaRPr>
          </a:p>
          <a:p>
            <a:pPr algn="l">
              <a:buFont typeface="Arial" pitchFamily="34" charset="0"/>
              <a:buNone/>
            </a:pPr>
            <a:r>
              <a:rPr lang="en-US" altLang="en-US" sz="4000" dirty="0">
                <a:cs typeface="Arial" pitchFamily="34" charset="0"/>
              </a:rPr>
              <a:t>- Nowadays the Use of prenatal vitamins containing</a:t>
            </a:r>
            <a:r>
              <a:rPr lang="en-US" altLang="en-US" sz="4000" dirty="0"/>
              <a:t> </a:t>
            </a:r>
            <a:r>
              <a:rPr lang="en-US" altLang="en-US" sz="4000" dirty="0" err="1">
                <a:cs typeface="Arial" pitchFamily="34" charset="0"/>
              </a:rPr>
              <a:t>Vit.D</a:t>
            </a:r>
            <a:r>
              <a:rPr lang="en-US" altLang="en-US" sz="4000" dirty="0">
                <a:cs typeface="Arial" pitchFamily="34" charset="0"/>
              </a:rPr>
              <a:t> prevents this entity.</a:t>
            </a:r>
          </a:p>
        </p:txBody>
      </p:sp>
    </p:spTree>
    <p:extLst>
      <p:ext uri="{BB962C8B-B14F-4D97-AF65-F5344CB8AC3E}">
        <p14:creationId xmlns:p14="http://schemas.microsoft.com/office/powerpoint/2010/main" val="8197347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9DF5D594-D215-B792-DF2F-52392BD24688}"/>
              </a:ext>
            </a:extLst>
          </p:cNvPr>
          <p:cNvSpPr>
            <a:spLocks noGrp="1"/>
          </p:cNvSpPr>
          <p:nvPr>
            <p:ph type="title"/>
          </p:nvPr>
        </p:nvSpPr>
        <p:spPr>
          <a:xfrm>
            <a:off x="1371600" y="800100"/>
            <a:ext cx="9601200" cy="1485900"/>
          </a:xfrm>
        </p:spPr>
        <p:txBody>
          <a:bodyPr/>
          <a:lstStyle/>
          <a:p>
            <a:pPr algn="ctr"/>
            <a:r>
              <a:rPr lang="en-US" b="1" dirty="0"/>
              <a:t>Treatment - </a:t>
            </a:r>
            <a:r>
              <a:rPr lang="en-US" altLang="en-US" sz="4400" b="1" dirty="0">
                <a:solidFill>
                  <a:srgbClr val="FF0000"/>
                </a:solidFill>
                <a:cs typeface="Times New Roman" pitchFamily="18" charset="0"/>
              </a:rPr>
              <a:t>Calcium deficiency </a:t>
            </a:r>
            <a:endParaRPr lang="en-US" b="1" dirty="0"/>
          </a:p>
        </p:txBody>
      </p:sp>
      <p:sp>
        <p:nvSpPr>
          <p:cNvPr id="3" name="عنصر نائب للمحتوى 2">
            <a:extLst>
              <a:ext uri="{FF2B5EF4-FFF2-40B4-BE49-F238E27FC236}">
                <a16:creationId xmlns:a16="http://schemas.microsoft.com/office/drawing/2014/main" xmlns="" id="{BE72B5A1-DA9F-8A4C-A390-232456210492}"/>
              </a:ext>
            </a:extLst>
          </p:cNvPr>
          <p:cNvSpPr>
            <a:spLocks noGrp="1"/>
          </p:cNvSpPr>
          <p:nvPr>
            <p:ph idx="1"/>
          </p:nvPr>
        </p:nvSpPr>
        <p:spPr/>
        <p:txBody>
          <a:bodyPr>
            <a:normAutofit fontScale="62500" lnSpcReduction="20000"/>
          </a:bodyPr>
          <a:lstStyle/>
          <a:p>
            <a:pPr algn="l">
              <a:buFont typeface="Arial" pitchFamily="34" charset="0"/>
              <a:buNone/>
            </a:pPr>
            <a:r>
              <a:rPr lang="en-US" altLang="en-US" sz="5400" dirty="0">
                <a:cs typeface="Arial" pitchFamily="34" charset="0"/>
              </a:rPr>
              <a:t>- Treatment focuses on providing adequate calcium typically as a </a:t>
            </a:r>
            <a:r>
              <a:rPr lang="en-US" altLang="en-US" sz="5400" u="sng" dirty="0">
                <a:cs typeface="Arial" pitchFamily="34" charset="0"/>
              </a:rPr>
              <a:t>dietary</a:t>
            </a:r>
            <a:r>
              <a:rPr lang="en-US" altLang="en-US" sz="5400" dirty="0">
                <a:cs typeface="Arial" pitchFamily="34" charset="0"/>
              </a:rPr>
              <a:t> supplement .</a:t>
            </a:r>
          </a:p>
          <a:p>
            <a:pPr algn="l">
              <a:buFont typeface="Arial" pitchFamily="34" charset="0"/>
              <a:buNone/>
            </a:pPr>
            <a:r>
              <a:rPr lang="en-US" altLang="en-US" sz="5400" dirty="0">
                <a:cs typeface="Arial" pitchFamily="34" charset="0"/>
              </a:rPr>
              <a:t> - </a:t>
            </a:r>
            <a:r>
              <a:rPr lang="en-US" altLang="en-US" sz="5400" dirty="0" err="1">
                <a:cs typeface="Arial" pitchFamily="34" charset="0"/>
              </a:rPr>
              <a:t>Vit.D</a:t>
            </a:r>
            <a:r>
              <a:rPr lang="en-US" altLang="en-US" sz="5400" dirty="0">
                <a:cs typeface="Arial" pitchFamily="34" charset="0"/>
              </a:rPr>
              <a:t> supplement is necessary if there is concurrent </a:t>
            </a:r>
            <a:r>
              <a:rPr lang="en-US" altLang="en-US" sz="5400" dirty="0" err="1">
                <a:cs typeface="Arial" pitchFamily="34" charset="0"/>
              </a:rPr>
              <a:t>Vit.D</a:t>
            </a:r>
            <a:r>
              <a:rPr lang="en-US" altLang="en-US" sz="5400" dirty="0">
                <a:cs typeface="Arial" pitchFamily="34" charset="0"/>
              </a:rPr>
              <a:t> deficiency.</a:t>
            </a:r>
          </a:p>
          <a:p>
            <a:pPr algn="l">
              <a:buFont typeface="Arial" pitchFamily="34" charset="0"/>
              <a:buNone/>
            </a:pPr>
            <a:r>
              <a:rPr lang="en-US" altLang="en-US" sz="5400" dirty="0">
                <a:cs typeface="Arial" pitchFamily="34" charset="0"/>
              </a:rPr>
              <a:t>- </a:t>
            </a:r>
            <a:r>
              <a:rPr lang="en-US" altLang="en-US" sz="5400" dirty="0">
                <a:solidFill>
                  <a:srgbClr val="FF0000"/>
                </a:solidFill>
                <a:cs typeface="Arial" pitchFamily="34" charset="0"/>
              </a:rPr>
              <a:t>Prevention</a:t>
            </a:r>
            <a:r>
              <a:rPr lang="en-US" altLang="en-US" sz="5400" dirty="0">
                <a:cs typeface="Arial" pitchFamily="34" charset="0"/>
              </a:rPr>
              <a:t> strategies include </a:t>
            </a:r>
            <a:r>
              <a:rPr lang="en-US" altLang="en-US" sz="5400" dirty="0">
                <a:cs typeface="Arial" pitchFamily="34" charset="0"/>
                <a:sym typeface="Wingdings" pitchFamily="2" charset="2"/>
              </a:rPr>
              <a:t> </a:t>
            </a:r>
            <a:r>
              <a:rPr lang="en-US" altLang="en-US" sz="5400" dirty="0">
                <a:cs typeface="Arial" pitchFamily="34" charset="0"/>
              </a:rPr>
              <a:t>discouraging early cessation of breastfeeding and increasing dietary sources of calcium.</a:t>
            </a:r>
            <a:endParaRPr lang="ar-JO" altLang="en-US" sz="5400" dirty="0"/>
          </a:p>
        </p:txBody>
      </p:sp>
    </p:spTree>
    <p:extLst>
      <p:ext uri="{BB962C8B-B14F-4D97-AF65-F5344CB8AC3E}">
        <p14:creationId xmlns:p14="http://schemas.microsoft.com/office/powerpoint/2010/main" val="1285450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9DF5D594-D215-B792-DF2F-52392BD24688}"/>
              </a:ext>
            </a:extLst>
          </p:cNvPr>
          <p:cNvSpPr>
            <a:spLocks noGrp="1"/>
          </p:cNvSpPr>
          <p:nvPr>
            <p:ph type="title"/>
          </p:nvPr>
        </p:nvSpPr>
        <p:spPr>
          <a:xfrm>
            <a:off x="937260" y="800100"/>
            <a:ext cx="10629900" cy="1485900"/>
          </a:xfrm>
        </p:spPr>
        <p:txBody>
          <a:bodyPr/>
          <a:lstStyle/>
          <a:p>
            <a:pPr algn="ctr"/>
            <a:r>
              <a:rPr lang="en-US" b="1" dirty="0"/>
              <a:t>Treatment - </a:t>
            </a:r>
            <a:r>
              <a:rPr lang="en-US" altLang="en-US" sz="4400" b="1" u="sng" dirty="0" err="1">
                <a:solidFill>
                  <a:srgbClr val="FF0000"/>
                </a:solidFill>
                <a:cs typeface="Times New Roman" pitchFamily="18" charset="0"/>
              </a:rPr>
              <a:t>Vit.D</a:t>
            </a:r>
            <a:r>
              <a:rPr lang="en-US" altLang="en-US" sz="4400" b="1" u="sng" dirty="0">
                <a:solidFill>
                  <a:srgbClr val="FF0000"/>
                </a:solidFill>
                <a:cs typeface="Times New Roman" pitchFamily="18" charset="0"/>
              </a:rPr>
              <a:t>-Dependent Rickets Type 1</a:t>
            </a:r>
            <a:endParaRPr lang="en-US" b="1" dirty="0"/>
          </a:p>
        </p:txBody>
      </p:sp>
      <p:sp>
        <p:nvSpPr>
          <p:cNvPr id="3" name="عنصر نائب للمحتوى 2">
            <a:extLst>
              <a:ext uri="{FF2B5EF4-FFF2-40B4-BE49-F238E27FC236}">
                <a16:creationId xmlns:a16="http://schemas.microsoft.com/office/drawing/2014/main" xmlns="" id="{BE72B5A1-DA9F-8A4C-A390-232456210492}"/>
              </a:ext>
            </a:extLst>
          </p:cNvPr>
          <p:cNvSpPr>
            <a:spLocks noGrp="1"/>
          </p:cNvSpPr>
          <p:nvPr>
            <p:ph idx="1"/>
          </p:nvPr>
        </p:nvSpPr>
        <p:spPr/>
        <p:txBody>
          <a:bodyPr>
            <a:normAutofit fontScale="55000" lnSpcReduction="20000"/>
          </a:bodyPr>
          <a:lstStyle/>
          <a:p>
            <a:pPr algn="l">
              <a:buFont typeface="Arial" pitchFamily="34" charset="0"/>
              <a:buNone/>
            </a:pPr>
            <a:r>
              <a:rPr lang="en-US" altLang="en-US" sz="5400" dirty="0">
                <a:cs typeface="Arial" pitchFamily="34" charset="0"/>
              </a:rPr>
              <a:t>- Since these children can’t convert 25-D into 1,25-D they respond to </a:t>
            </a:r>
            <a:r>
              <a:rPr lang="en-US" altLang="en-US" sz="5400" u="sng" dirty="0">
                <a:cs typeface="Arial" pitchFamily="34" charset="0"/>
              </a:rPr>
              <a:t>long-term treatment with </a:t>
            </a:r>
            <a:r>
              <a:rPr lang="en-US" altLang="en-US" sz="5400" b="1" dirty="0">
                <a:solidFill>
                  <a:srgbClr val="FF0000"/>
                </a:solidFill>
                <a:cs typeface="Arial" pitchFamily="34" charset="0"/>
              </a:rPr>
              <a:t>1,25-OHD ( calcitriol )</a:t>
            </a:r>
            <a:r>
              <a:rPr lang="en-US" altLang="en-US" sz="5400" dirty="0">
                <a:cs typeface="Arial" pitchFamily="34" charset="0"/>
              </a:rPr>
              <a:t> with initial high dose and lower doses once the rickets has healed .</a:t>
            </a:r>
          </a:p>
          <a:p>
            <a:pPr algn="l">
              <a:buFont typeface="Arial" pitchFamily="34" charset="0"/>
              <a:buNone/>
            </a:pPr>
            <a:r>
              <a:rPr lang="en-US" altLang="en-US" sz="5400" dirty="0">
                <a:cs typeface="Arial" pitchFamily="34" charset="0"/>
              </a:rPr>
              <a:t>- The dose of calcitriol is adjusted to maintain a low-normal serum calcium level , normal serum Phosphorus level and a high-normal PTH level . Targeting to </a:t>
            </a:r>
            <a:r>
              <a:rPr lang="en-US" altLang="en-US" sz="5400" u="sng" dirty="0">
                <a:cs typeface="Arial" pitchFamily="34" charset="0"/>
              </a:rPr>
              <a:t>avoids excessive dosing of calcitriol. Which can cause hypercalciuria and </a:t>
            </a:r>
            <a:r>
              <a:rPr lang="en-US" altLang="en-US" sz="5400" u="sng" dirty="0" err="1">
                <a:cs typeface="Arial" pitchFamily="34" charset="0"/>
              </a:rPr>
              <a:t>Nephrocalciuria</a:t>
            </a:r>
            <a:r>
              <a:rPr lang="en-US" altLang="en-US" sz="5400" dirty="0">
                <a:cs typeface="Arial" pitchFamily="34" charset="0"/>
              </a:rPr>
              <a:t> .  </a:t>
            </a:r>
            <a:endParaRPr lang="ar-JO" altLang="en-US" sz="5400" dirty="0"/>
          </a:p>
        </p:txBody>
      </p:sp>
    </p:spTree>
    <p:extLst>
      <p:ext uri="{BB962C8B-B14F-4D97-AF65-F5344CB8AC3E}">
        <p14:creationId xmlns:p14="http://schemas.microsoft.com/office/powerpoint/2010/main" val="9141294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9DF5D594-D215-B792-DF2F-52392BD24688}"/>
              </a:ext>
            </a:extLst>
          </p:cNvPr>
          <p:cNvSpPr>
            <a:spLocks noGrp="1"/>
          </p:cNvSpPr>
          <p:nvPr>
            <p:ph type="title"/>
          </p:nvPr>
        </p:nvSpPr>
        <p:spPr>
          <a:xfrm>
            <a:off x="937260" y="800100"/>
            <a:ext cx="10629900" cy="1485900"/>
          </a:xfrm>
        </p:spPr>
        <p:txBody>
          <a:bodyPr/>
          <a:lstStyle/>
          <a:p>
            <a:pPr algn="ctr"/>
            <a:r>
              <a:rPr lang="en-US" b="1" dirty="0"/>
              <a:t>Treatment - </a:t>
            </a:r>
            <a:r>
              <a:rPr lang="en-US" altLang="en-US" sz="4400" b="1" u="sng" dirty="0" err="1">
                <a:solidFill>
                  <a:srgbClr val="FF0000"/>
                </a:solidFill>
                <a:cs typeface="Times New Roman" pitchFamily="18" charset="0"/>
              </a:rPr>
              <a:t>Vit.D</a:t>
            </a:r>
            <a:r>
              <a:rPr lang="en-US" altLang="en-US" sz="4400" b="1" u="sng" dirty="0">
                <a:solidFill>
                  <a:srgbClr val="FF0000"/>
                </a:solidFill>
                <a:cs typeface="Times New Roman" pitchFamily="18" charset="0"/>
              </a:rPr>
              <a:t>-Dependent Rickets Type 2</a:t>
            </a:r>
            <a:endParaRPr lang="en-US" b="1" dirty="0"/>
          </a:p>
        </p:txBody>
      </p:sp>
      <p:sp>
        <p:nvSpPr>
          <p:cNvPr id="3" name="عنصر نائب للمحتوى 2">
            <a:extLst>
              <a:ext uri="{FF2B5EF4-FFF2-40B4-BE49-F238E27FC236}">
                <a16:creationId xmlns:a16="http://schemas.microsoft.com/office/drawing/2014/main" xmlns="" id="{BE72B5A1-DA9F-8A4C-A390-232456210492}"/>
              </a:ext>
            </a:extLst>
          </p:cNvPr>
          <p:cNvSpPr>
            <a:spLocks noGrp="1"/>
          </p:cNvSpPr>
          <p:nvPr>
            <p:ph idx="1"/>
          </p:nvPr>
        </p:nvSpPr>
        <p:spPr/>
        <p:txBody>
          <a:bodyPr>
            <a:normAutofit fontScale="55000" lnSpcReduction="20000"/>
          </a:bodyPr>
          <a:lstStyle/>
          <a:p>
            <a:pPr algn="l">
              <a:buFont typeface="Arial" pitchFamily="34" charset="0"/>
              <a:buNone/>
            </a:pPr>
            <a:r>
              <a:rPr lang="en-US" altLang="en-US" sz="5400" dirty="0">
                <a:cs typeface="Arial" pitchFamily="34" charset="0"/>
              </a:rPr>
              <a:t>- Some of these patient respond to </a:t>
            </a:r>
            <a:r>
              <a:rPr lang="en-US" altLang="en-US" sz="5400" u="sng" dirty="0">
                <a:solidFill>
                  <a:srgbClr val="FF0000"/>
                </a:solidFill>
                <a:cs typeface="Arial" pitchFamily="34" charset="0"/>
              </a:rPr>
              <a:t>extremely high doses</a:t>
            </a:r>
            <a:r>
              <a:rPr lang="en-US" altLang="en-US" sz="5400" dirty="0">
                <a:cs typeface="Arial" pitchFamily="34" charset="0"/>
              </a:rPr>
              <a:t>(supraphysiological dose of 1,25 </a:t>
            </a:r>
            <a:r>
              <a:rPr lang="en-US" altLang="en-US" sz="5400" dirty="0" err="1">
                <a:cs typeface="Arial" pitchFamily="34" charset="0"/>
              </a:rPr>
              <a:t>dih</a:t>
            </a:r>
            <a:r>
              <a:rPr lang="en-US" altLang="en-US" sz="5400" dirty="0">
                <a:cs typeface="Arial" pitchFamily="34" charset="0"/>
              </a:rPr>
              <a:t> vit D ) of </a:t>
            </a:r>
            <a:r>
              <a:rPr lang="en-US" altLang="en-US" sz="5400" dirty="0">
                <a:solidFill>
                  <a:srgbClr val="FF0000"/>
                </a:solidFill>
                <a:cs typeface="Arial" pitchFamily="34" charset="0"/>
              </a:rPr>
              <a:t>Vit.D2 , 25-D , 1,25-D </a:t>
            </a:r>
            <a:r>
              <a:rPr lang="en-US" altLang="en-US" sz="5400" dirty="0">
                <a:cs typeface="Arial" pitchFamily="34" charset="0"/>
              </a:rPr>
              <a:t> . </a:t>
            </a:r>
          </a:p>
          <a:p>
            <a:pPr algn="l">
              <a:buFont typeface="Arial" pitchFamily="34" charset="0"/>
              <a:buNone/>
            </a:pPr>
            <a:r>
              <a:rPr lang="en-US" altLang="en-US" sz="5400" dirty="0">
                <a:cs typeface="Arial" pitchFamily="34" charset="0"/>
              </a:rPr>
              <a:t>- This response is due to a </a:t>
            </a:r>
            <a:r>
              <a:rPr lang="en-US" altLang="en-US" sz="5400" u="sng" dirty="0">
                <a:cs typeface="Arial" pitchFamily="34" charset="0"/>
              </a:rPr>
              <a:t>partially functional </a:t>
            </a:r>
            <a:r>
              <a:rPr lang="en-US" altLang="en-US" sz="5400" u="sng" dirty="0" err="1">
                <a:cs typeface="Arial" pitchFamily="34" charset="0"/>
              </a:rPr>
              <a:t>Vit.D</a:t>
            </a:r>
            <a:r>
              <a:rPr lang="en-US" altLang="en-US" sz="5400" u="sng" dirty="0">
                <a:cs typeface="Arial" pitchFamily="34" charset="0"/>
              </a:rPr>
              <a:t> receptors</a:t>
            </a:r>
            <a:r>
              <a:rPr lang="en-US" altLang="en-US" sz="5400" dirty="0">
                <a:cs typeface="Arial" pitchFamily="34" charset="0"/>
              </a:rPr>
              <a:t> and all patients should be given a 3-6 month trial of high-dose </a:t>
            </a:r>
            <a:r>
              <a:rPr lang="en-US" altLang="en-US" sz="5400" dirty="0" err="1">
                <a:cs typeface="Arial" pitchFamily="34" charset="0"/>
              </a:rPr>
              <a:t>Vit.D</a:t>
            </a:r>
            <a:r>
              <a:rPr lang="en-US" altLang="en-US" sz="5400" dirty="0">
                <a:cs typeface="Arial" pitchFamily="34" charset="0"/>
              </a:rPr>
              <a:t> and high dose of oral or IV calcium.</a:t>
            </a:r>
          </a:p>
          <a:p>
            <a:pPr algn="l">
              <a:buFont typeface="Arial" pitchFamily="34" charset="0"/>
              <a:buNone/>
            </a:pPr>
            <a:r>
              <a:rPr lang="en-US" altLang="en-US" sz="5400" dirty="0">
                <a:cs typeface="Arial" pitchFamily="34" charset="0"/>
              </a:rPr>
              <a:t>- Treatment of patients who don’t respond to </a:t>
            </a:r>
            <a:r>
              <a:rPr lang="en-US" altLang="en-US" sz="5400" dirty="0" err="1">
                <a:cs typeface="Arial" pitchFamily="34" charset="0"/>
              </a:rPr>
              <a:t>Vit.D</a:t>
            </a:r>
            <a:r>
              <a:rPr lang="en-US" altLang="en-US" sz="5400" dirty="0">
                <a:cs typeface="Arial" pitchFamily="34" charset="0"/>
              </a:rPr>
              <a:t> is difficult and prognosis is poor . </a:t>
            </a:r>
            <a:endParaRPr lang="ar-JO" altLang="en-US" sz="5400" dirty="0"/>
          </a:p>
        </p:txBody>
      </p:sp>
    </p:spTree>
    <p:extLst>
      <p:ext uri="{BB962C8B-B14F-4D97-AF65-F5344CB8AC3E}">
        <p14:creationId xmlns:p14="http://schemas.microsoft.com/office/powerpoint/2010/main" val="17030679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9DF5D594-D215-B792-DF2F-52392BD24688}"/>
              </a:ext>
            </a:extLst>
          </p:cNvPr>
          <p:cNvSpPr>
            <a:spLocks noGrp="1"/>
          </p:cNvSpPr>
          <p:nvPr>
            <p:ph type="title"/>
          </p:nvPr>
        </p:nvSpPr>
        <p:spPr>
          <a:xfrm>
            <a:off x="937260" y="800100"/>
            <a:ext cx="10629900" cy="1485900"/>
          </a:xfrm>
        </p:spPr>
        <p:txBody>
          <a:bodyPr/>
          <a:lstStyle/>
          <a:p>
            <a:pPr algn="ctr"/>
            <a:r>
              <a:rPr lang="en-US" b="1" dirty="0"/>
              <a:t>Treatment - </a:t>
            </a:r>
            <a:r>
              <a:rPr lang="en-US" altLang="en-US" sz="4400" b="1" dirty="0">
                <a:solidFill>
                  <a:srgbClr val="FF0000"/>
                </a:solidFill>
                <a:cs typeface="Times New Roman" pitchFamily="18" charset="0"/>
              </a:rPr>
              <a:t>Chronic kidney disease </a:t>
            </a:r>
            <a:endParaRPr lang="en-US" b="1" dirty="0"/>
          </a:p>
        </p:txBody>
      </p:sp>
      <p:sp>
        <p:nvSpPr>
          <p:cNvPr id="3" name="عنصر نائب للمحتوى 2">
            <a:extLst>
              <a:ext uri="{FF2B5EF4-FFF2-40B4-BE49-F238E27FC236}">
                <a16:creationId xmlns:a16="http://schemas.microsoft.com/office/drawing/2014/main" xmlns="" id="{BE72B5A1-DA9F-8A4C-A390-232456210492}"/>
              </a:ext>
            </a:extLst>
          </p:cNvPr>
          <p:cNvSpPr>
            <a:spLocks noGrp="1"/>
          </p:cNvSpPr>
          <p:nvPr>
            <p:ph idx="1"/>
          </p:nvPr>
        </p:nvSpPr>
        <p:spPr/>
        <p:txBody>
          <a:bodyPr>
            <a:normAutofit fontScale="55000" lnSpcReduction="20000"/>
          </a:bodyPr>
          <a:lstStyle/>
          <a:p>
            <a:pPr algn="l">
              <a:buFont typeface="Arial" pitchFamily="34" charset="0"/>
              <a:buNone/>
            </a:pPr>
            <a:r>
              <a:rPr lang="en-US" altLang="en-US" sz="5400" dirty="0">
                <a:cs typeface="Arial" pitchFamily="34" charset="0"/>
              </a:rPr>
              <a:t>- Therapy requires the use of a form of </a:t>
            </a:r>
            <a:r>
              <a:rPr lang="en-US" altLang="en-US" sz="5400" dirty="0" err="1">
                <a:cs typeface="Arial" pitchFamily="34" charset="0"/>
              </a:rPr>
              <a:t>Vit.D</a:t>
            </a:r>
            <a:r>
              <a:rPr lang="en-US" altLang="en-US" sz="5400" dirty="0">
                <a:cs typeface="Arial" pitchFamily="34" charset="0"/>
              </a:rPr>
              <a:t> that can act </a:t>
            </a:r>
            <a:r>
              <a:rPr lang="en-US" altLang="en-US" sz="5400" dirty="0">
                <a:solidFill>
                  <a:srgbClr val="FF0000"/>
                </a:solidFill>
                <a:cs typeface="Arial" pitchFamily="34" charset="0"/>
              </a:rPr>
              <a:t>without 1</a:t>
            </a:r>
            <a:r>
              <a:rPr lang="el-GR" altLang="en-US" sz="5400" dirty="0">
                <a:solidFill>
                  <a:srgbClr val="FF0000"/>
                </a:solidFill>
                <a:cs typeface="Arial" pitchFamily="34" charset="0"/>
              </a:rPr>
              <a:t>α</a:t>
            </a:r>
            <a:r>
              <a:rPr lang="en-US" altLang="en-US" sz="5400" dirty="0">
                <a:solidFill>
                  <a:srgbClr val="FF0000"/>
                </a:solidFill>
                <a:cs typeface="Arial" pitchFamily="34" charset="0"/>
              </a:rPr>
              <a:t>-hydroxylation </a:t>
            </a:r>
            <a:r>
              <a:rPr lang="en-US" altLang="en-US" sz="5400" dirty="0">
                <a:cs typeface="Arial" pitchFamily="34" charset="0"/>
              </a:rPr>
              <a:t>by the kidney which is </a:t>
            </a:r>
            <a:r>
              <a:rPr lang="en-US" altLang="en-US" sz="5400" dirty="0">
                <a:solidFill>
                  <a:srgbClr val="FF0000"/>
                </a:solidFill>
                <a:cs typeface="Arial" pitchFamily="34" charset="0"/>
              </a:rPr>
              <a:t>calcitriol</a:t>
            </a:r>
            <a:r>
              <a:rPr lang="en-US" altLang="en-US" sz="5400" dirty="0">
                <a:cs typeface="Arial" pitchFamily="34" charset="0"/>
              </a:rPr>
              <a:t> , which both permits adequate absorption of calcium and directly suppresses the parathyroid gland . </a:t>
            </a:r>
          </a:p>
          <a:p>
            <a:pPr algn="l">
              <a:buFont typeface="Arial" pitchFamily="34" charset="0"/>
              <a:buNone/>
            </a:pPr>
            <a:r>
              <a:rPr lang="en-US" altLang="en-US" sz="5400" dirty="0">
                <a:cs typeface="Arial" pitchFamily="34" charset="0"/>
              </a:rPr>
              <a:t>- Because </a:t>
            </a:r>
            <a:r>
              <a:rPr lang="en-US" altLang="en-US" sz="5400" u="sng" dirty="0">
                <a:cs typeface="Arial" pitchFamily="34" charset="0"/>
              </a:rPr>
              <a:t>hyperphosphatemia</a:t>
            </a:r>
            <a:r>
              <a:rPr lang="en-US" altLang="en-US" sz="5400" dirty="0">
                <a:cs typeface="Arial" pitchFamily="34" charset="0"/>
              </a:rPr>
              <a:t> is a stimulus for </a:t>
            </a:r>
            <a:r>
              <a:rPr lang="en-US" altLang="en-US" sz="5400" u="sng" dirty="0">
                <a:cs typeface="Arial" pitchFamily="34" charset="0"/>
              </a:rPr>
              <a:t>PTH</a:t>
            </a:r>
            <a:r>
              <a:rPr lang="en-US" altLang="en-US" sz="5400" dirty="0">
                <a:cs typeface="Arial" pitchFamily="34" charset="0"/>
              </a:rPr>
              <a:t> secretion , normalization of serum phosphorus level via restriction and use of oral binders is as important as the use of activated </a:t>
            </a:r>
            <a:r>
              <a:rPr lang="en-US" altLang="en-US" sz="5400" dirty="0" err="1">
                <a:cs typeface="Arial" pitchFamily="34" charset="0"/>
              </a:rPr>
              <a:t>Vit.D</a:t>
            </a:r>
            <a:r>
              <a:rPr lang="en-US" altLang="en-US" sz="5400" dirty="0">
                <a:cs typeface="Arial" pitchFamily="34" charset="0"/>
              </a:rPr>
              <a:t> .</a:t>
            </a:r>
            <a:endParaRPr lang="ar-JO" altLang="en-US" sz="5400" dirty="0"/>
          </a:p>
        </p:txBody>
      </p:sp>
    </p:spTree>
    <p:extLst>
      <p:ext uri="{BB962C8B-B14F-4D97-AF65-F5344CB8AC3E}">
        <p14:creationId xmlns:p14="http://schemas.microsoft.com/office/powerpoint/2010/main" val="34342233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9DF5D594-D215-B792-DF2F-52392BD24688}"/>
              </a:ext>
            </a:extLst>
          </p:cNvPr>
          <p:cNvSpPr>
            <a:spLocks noGrp="1"/>
          </p:cNvSpPr>
          <p:nvPr>
            <p:ph type="title"/>
          </p:nvPr>
        </p:nvSpPr>
        <p:spPr>
          <a:xfrm>
            <a:off x="937260" y="800100"/>
            <a:ext cx="10629900" cy="1485900"/>
          </a:xfrm>
        </p:spPr>
        <p:txBody>
          <a:bodyPr/>
          <a:lstStyle/>
          <a:p>
            <a:pPr algn="ctr"/>
            <a:r>
              <a:rPr lang="en-US" b="1" dirty="0"/>
              <a:t>Treatment - </a:t>
            </a:r>
            <a:r>
              <a:rPr lang="en-US" altLang="en-US" sz="4400" b="1" dirty="0">
                <a:solidFill>
                  <a:srgbClr val="FF0000"/>
                </a:solidFill>
                <a:cs typeface="Times New Roman" pitchFamily="18" charset="0"/>
              </a:rPr>
              <a:t>Chronic kidney disease </a:t>
            </a:r>
            <a:endParaRPr lang="en-US" b="1" dirty="0"/>
          </a:p>
        </p:txBody>
      </p:sp>
      <p:sp>
        <p:nvSpPr>
          <p:cNvPr id="3" name="عنصر نائب للمحتوى 2">
            <a:extLst>
              <a:ext uri="{FF2B5EF4-FFF2-40B4-BE49-F238E27FC236}">
                <a16:creationId xmlns:a16="http://schemas.microsoft.com/office/drawing/2014/main" xmlns="" id="{BE72B5A1-DA9F-8A4C-A390-232456210492}"/>
              </a:ext>
            </a:extLst>
          </p:cNvPr>
          <p:cNvSpPr>
            <a:spLocks noGrp="1"/>
          </p:cNvSpPr>
          <p:nvPr>
            <p:ph idx="1"/>
          </p:nvPr>
        </p:nvSpPr>
        <p:spPr/>
        <p:txBody>
          <a:bodyPr>
            <a:normAutofit fontScale="55000" lnSpcReduction="20000"/>
          </a:bodyPr>
          <a:lstStyle/>
          <a:p>
            <a:pPr algn="l">
              <a:buFont typeface="Arial" pitchFamily="34" charset="0"/>
              <a:buNone/>
            </a:pPr>
            <a:r>
              <a:rPr lang="en-US" altLang="en-US" sz="5400" dirty="0">
                <a:cs typeface="Arial" pitchFamily="34" charset="0"/>
              </a:rPr>
              <a:t>- Therapy requires the use of a form of </a:t>
            </a:r>
            <a:r>
              <a:rPr lang="en-US" altLang="en-US" sz="5400" dirty="0" err="1">
                <a:cs typeface="Arial" pitchFamily="34" charset="0"/>
              </a:rPr>
              <a:t>Vit.D</a:t>
            </a:r>
            <a:r>
              <a:rPr lang="en-US" altLang="en-US" sz="5400" dirty="0">
                <a:cs typeface="Arial" pitchFamily="34" charset="0"/>
              </a:rPr>
              <a:t> that can act </a:t>
            </a:r>
            <a:r>
              <a:rPr lang="en-US" altLang="en-US" sz="5400" dirty="0">
                <a:solidFill>
                  <a:srgbClr val="FF0000"/>
                </a:solidFill>
                <a:cs typeface="Arial" pitchFamily="34" charset="0"/>
              </a:rPr>
              <a:t>without 1</a:t>
            </a:r>
            <a:r>
              <a:rPr lang="el-GR" altLang="en-US" sz="5400" dirty="0">
                <a:solidFill>
                  <a:srgbClr val="FF0000"/>
                </a:solidFill>
                <a:cs typeface="Arial" pitchFamily="34" charset="0"/>
              </a:rPr>
              <a:t>α</a:t>
            </a:r>
            <a:r>
              <a:rPr lang="en-US" altLang="en-US" sz="5400" dirty="0">
                <a:solidFill>
                  <a:srgbClr val="FF0000"/>
                </a:solidFill>
                <a:cs typeface="Arial" pitchFamily="34" charset="0"/>
              </a:rPr>
              <a:t>-hydroxylation </a:t>
            </a:r>
            <a:r>
              <a:rPr lang="en-US" altLang="en-US" sz="5400" dirty="0">
                <a:cs typeface="Arial" pitchFamily="34" charset="0"/>
              </a:rPr>
              <a:t>by the kidney which is </a:t>
            </a:r>
            <a:r>
              <a:rPr lang="en-US" altLang="en-US" sz="5400" dirty="0">
                <a:solidFill>
                  <a:srgbClr val="FF0000"/>
                </a:solidFill>
                <a:cs typeface="Arial" pitchFamily="34" charset="0"/>
              </a:rPr>
              <a:t>calcitriol</a:t>
            </a:r>
            <a:r>
              <a:rPr lang="en-US" altLang="en-US" sz="5400" dirty="0">
                <a:cs typeface="Arial" pitchFamily="34" charset="0"/>
              </a:rPr>
              <a:t> , which both permits adequate absorption of calcium and directly suppresses the parathyroid gland . </a:t>
            </a:r>
          </a:p>
          <a:p>
            <a:pPr algn="l">
              <a:buFont typeface="Arial" pitchFamily="34" charset="0"/>
              <a:buNone/>
            </a:pPr>
            <a:r>
              <a:rPr lang="en-US" altLang="en-US" sz="5400" dirty="0">
                <a:cs typeface="Arial" pitchFamily="34" charset="0"/>
              </a:rPr>
              <a:t>- Because </a:t>
            </a:r>
            <a:r>
              <a:rPr lang="en-US" altLang="en-US" sz="5400" u="sng" dirty="0">
                <a:cs typeface="Arial" pitchFamily="34" charset="0"/>
              </a:rPr>
              <a:t>hyperphosphatemia</a:t>
            </a:r>
            <a:r>
              <a:rPr lang="en-US" altLang="en-US" sz="5400" dirty="0">
                <a:cs typeface="Arial" pitchFamily="34" charset="0"/>
              </a:rPr>
              <a:t> is a stimulus for </a:t>
            </a:r>
            <a:r>
              <a:rPr lang="en-US" altLang="en-US" sz="5400" u="sng" dirty="0">
                <a:cs typeface="Arial" pitchFamily="34" charset="0"/>
              </a:rPr>
              <a:t>PTH</a:t>
            </a:r>
            <a:r>
              <a:rPr lang="en-US" altLang="en-US" sz="5400" dirty="0">
                <a:cs typeface="Arial" pitchFamily="34" charset="0"/>
              </a:rPr>
              <a:t> secretion , normalization of serum phosphorus level via restriction and use of oral binders is as important as the use of activated </a:t>
            </a:r>
            <a:r>
              <a:rPr lang="en-US" altLang="en-US" sz="5400" dirty="0" err="1">
                <a:cs typeface="Arial" pitchFamily="34" charset="0"/>
              </a:rPr>
              <a:t>Vit.D</a:t>
            </a:r>
            <a:r>
              <a:rPr lang="en-US" altLang="en-US" sz="5400" dirty="0">
                <a:cs typeface="Arial" pitchFamily="34" charset="0"/>
              </a:rPr>
              <a:t> .</a:t>
            </a:r>
            <a:endParaRPr lang="ar-JO" altLang="en-US" sz="5400" dirty="0"/>
          </a:p>
        </p:txBody>
      </p:sp>
    </p:spTree>
    <p:extLst>
      <p:ext uri="{BB962C8B-B14F-4D97-AF65-F5344CB8AC3E}">
        <p14:creationId xmlns:p14="http://schemas.microsoft.com/office/powerpoint/2010/main" val="8453136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9DF5D594-D215-B792-DF2F-52392BD24688}"/>
              </a:ext>
            </a:extLst>
          </p:cNvPr>
          <p:cNvSpPr>
            <a:spLocks noGrp="1"/>
          </p:cNvSpPr>
          <p:nvPr>
            <p:ph type="title"/>
          </p:nvPr>
        </p:nvSpPr>
        <p:spPr>
          <a:xfrm>
            <a:off x="937260" y="800100"/>
            <a:ext cx="10629900" cy="1485900"/>
          </a:xfrm>
        </p:spPr>
        <p:txBody>
          <a:bodyPr/>
          <a:lstStyle/>
          <a:p>
            <a:pPr algn="ctr"/>
            <a:r>
              <a:rPr lang="en-US" b="1" dirty="0"/>
              <a:t>Treatment - </a:t>
            </a:r>
            <a:r>
              <a:rPr lang="en-US" altLang="en-US" b="1" dirty="0">
                <a:solidFill>
                  <a:srgbClr val="FF0000"/>
                </a:solidFill>
                <a:cs typeface="Times New Roman" pitchFamily="18" charset="0"/>
              </a:rPr>
              <a:t>X-Linked hypophosphatemia Rickets</a:t>
            </a:r>
            <a:endParaRPr lang="en-US" b="1" dirty="0"/>
          </a:p>
        </p:txBody>
      </p:sp>
      <p:sp>
        <p:nvSpPr>
          <p:cNvPr id="3" name="عنصر نائب للمحتوى 2">
            <a:extLst>
              <a:ext uri="{FF2B5EF4-FFF2-40B4-BE49-F238E27FC236}">
                <a16:creationId xmlns:a16="http://schemas.microsoft.com/office/drawing/2014/main" xmlns="" id="{BE72B5A1-DA9F-8A4C-A390-232456210492}"/>
              </a:ext>
            </a:extLst>
          </p:cNvPr>
          <p:cNvSpPr>
            <a:spLocks noGrp="1"/>
          </p:cNvSpPr>
          <p:nvPr>
            <p:ph idx="1"/>
          </p:nvPr>
        </p:nvSpPr>
        <p:spPr/>
        <p:txBody>
          <a:bodyPr>
            <a:normAutofit fontScale="55000" lnSpcReduction="20000"/>
          </a:bodyPr>
          <a:lstStyle/>
          <a:p>
            <a:pPr algn="l">
              <a:buFont typeface="Arial" pitchFamily="34" charset="0"/>
              <a:buNone/>
            </a:pPr>
            <a:r>
              <a:rPr lang="en-US" altLang="en-US" sz="5400" dirty="0">
                <a:cs typeface="Arial" pitchFamily="34" charset="0"/>
              </a:rPr>
              <a:t>- Patients respond well to a </a:t>
            </a:r>
            <a:r>
              <a:rPr lang="en-US" altLang="en-US" sz="5400" b="1" dirty="0">
                <a:solidFill>
                  <a:srgbClr val="FF0000"/>
                </a:solidFill>
                <a:cs typeface="Arial" pitchFamily="34" charset="0"/>
              </a:rPr>
              <a:t>combination of oral phosphorus and Calcitrio</a:t>
            </a:r>
            <a:r>
              <a:rPr lang="en-US" altLang="en-US" sz="5400" dirty="0">
                <a:solidFill>
                  <a:srgbClr val="FF0000"/>
                </a:solidFill>
                <a:cs typeface="Arial" pitchFamily="34" charset="0"/>
              </a:rPr>
              <a:t>l</a:t>
            </a:r>
            <a:r>
              <a:rPr lang="en-US" altLang="en-US" sz="5400" dirty="0">
                <a:cs typeface="Arial" pitchFamily="34" charset="0"/>
              </a:rPr>
              <a:t> .</a:t>
            </a:r>
          </a:p>
          <a:p>
            <a:pPr algn="l">
              <a:buFont typeface="Arial" pitchFamily="34" charset="0"/>
              <a:buNone/>
            </a:pPr>
            <a:r>
              <a:rPr lang="en-US" altLang="en-US" sz="5400" dirty="0">
                <a:cs typeface="Arial" pitchFamily="34" charset="0"/>
              </a:rPr>
              <a:t>- The </a:t>
            </a:r>
            <a:r>
              <a:rPr lang="en-US" altLang="en-US" sz="5400" u="sng" dirty="0">
                <a:cs typeface="Arial" pitchFamily="34" charset="0"/>
              </a:rPr>
              <a:t>daily</a:t>
            </a:r>
            <a:r>
              <a:rPr lang="en-US" altLang="en-US" sz="5400" dirty="0">
                <a:cs typeface="Arial" pitchFamily="34" charset="0"/>
              </a:rPr>
              <a:t> need for phosphorus is </a:t>
            </a:r>
            <a:r>
              <a:rPr lang="en-US" altLang="en-US" sz="5400" u="sng" dirty="0">
                <a:cs typeface="Arial" pitchFamily="34" charset="0"/>
              </a:rPr>
              <a:t>1-3 g </a:t>
            </a:r>
            <a:r>
              <a:rPr lang="en-US" altLang="en-US" sz="5400" dirty="0">
                <a:cs typeface="Arial" pitchFamily="34" charset="0"/>
              </a:rPr>
              <a:t>of elemental phosphorus divided into </a:t>
            </a:r>
            <a:r>
              <a:rPr lang="en-US" altLang="en-US" sz="5400" u="sng" dirty="0">
                <a:cs typeface="Arial" pitchFamily="34" charset="0"/>
              </a:rPr>
              <a:t>4-5 doses .</a:t>
            </a:r>
          </a:p>
          <a:p>
            <a:pPr algn="l">
              <a:buFont typeface="Arial" pitchFamily="34" charset="0"/>
              <a:buNone/>
            </a:pPr>
            <a:r>
              <a:rPr lang="en-US" altLang="en-US" sz="5400" dirty="0">
                <a:cs typeface="Arial" pitchFamily="34" charset="0"/>
              </a:rPr>
              <a:t>- </a:t>
            </a:r>
            <a:r>
              <a:rPr lang="en-US" altLang="en-US" sz="5400" dirty="0">
                <a:solidFill>
                  <a:srgbClr val="FF0000"/>
                </a:solidFill>
                <a:cs typeface="Arial" pitchFamily="34" charset="0"/>
              </a:rPr>
              <a:t>Frequent dosing </a:t>
            </a:r>
            <a:r>
              <a:rPr lang="en-US" altLang="en-US" sz="5400" dirty="0">
                <a:cs typeface="Arial" pitchFamily="34" charset="0"/>
              </a:rPr>
              <a:t>helps to </a:t>
            </a:r>
            <a:r>
              <a:rPr lang="en-US" altLang="en-US" sz="5400" u="sng" dirty="0">
                <a:cs typeface="Arial" pitchFamily="34" charset="0"/>
              </a:rPr>
              <a:t>prevent decrements </a:t>
            </a:r>
            <a:r>
              <a:rPr lang="en-US" altLang="en-US" sz="5400" dirty="0">
                <a:cs typeface="Arial" pitchFamily="34" charset="0"/>
              </a:rPr>
              <a:t>in serum phosphorus because there is a rapid decline after each dose also it </a:t>
            </a:r>
            <a:r>
              <a:rPr lang="en-US" altLang="en-US" sz="5400" u="sng" dirty="0">
                <a:cs typeface="Arial" pitchFamily="34" charset="0"/>
              </a:rPr>
              <a:t>decreases diarrhea </a:t>
            </a:r>
            <a:r>
              <a:rPr lang="en-US" altLang="en-US" sz="5400" dirty="0">
                <a:cs typeface="Arial" pitchFamily="34" charset="0"/>
              </a:rPr>
              <a:t>which is a complication of high dose oral phosphorus .</a:t>
            </a:r>
            <a:endParaRPr lang="ar-JO" altLang="en-US" sz="5400" dirty="0"/>
          </a:p>
        </p:txBody>
      </p:sp>
    </p:spTree>
    <p:extLst>
      <p:ext uri="{BB962C8B-B14F-4D97-AF65-F5344CB8AC3E}">
        <p14:creationId xmlns:p14="http://schemas.microsoft.com/office/powerpoint/2010/main" val="27145438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9DF5D594-D215-B792-DF2F-52392BD24688}"/>
              </a:ext>
            </a:extLst>
          </p:cNvPr>
          <p:cNvSpPr>
            <a:spLocks noGrp="1"/>
          </p:cNvSpPr>
          <p:nvPr>
            <p:ph type="title"/>
          </p:nvPr>
        </p:nvSpPr>
        <p:spPr>
          <a:xfrm>
            <a:off x="937260" y="800100"/>
            <a:ext cx="10629900" cy="1485900"/>
          </a:xfrm>
        </p:spPr>
        <p:txBody>
          <a:bodyPr/>
          <a:lstStyle/>
          <a:p>
            <a:pPr algn="ctr"/>
            <a:r>
              <a:rPr lang="en-US" dirty="0">
                <a:cs typeface="Times New Roman" pitchFamily="18" charset="0"/>
              </a:rPr>
              <a:t>Prevention</a:t>
            </a:r>
            <a:endParaRPr lang="en-US" b="1" dirty="0"/>
          </a:p>
        </p:txBody>
      </p:sp>
      <p:sp>
        <p:nvSpPr>
          <p:cNvPr id="3" name="عنصر نائب للمحتوى 2">
            <a:extLst>
              <a:ext uri="{FF2B5EF4-FFF2-40B4-BE49-F238E27FC236}">
                <a16:creationId xmlns:a16="http://schemas.microsoft.com/office/drawing/2014/main" xmlns="" id="{BE72B5A1-DA9F-8A4C-A390-232456210492}"/>
              </a:ext>
            </a:extLst>
          </p:cNvPr>
          <p:cNvSpPr>
            <a:spLocks noGrp="1"/>
          </p:cNvSpPr>
          <p:nvPr>
            <p:ph idx="1"/>
          </p:nvPr>
        </p:nvSpPr>
        <p:spPr/>
        <p:txBody>
          <a:bodyPr>
            <a:normAutofit fontScale="47500" lnSpcReduction="20000"/>
          </a:bodyPr>
          <a:lstStyle/>
          <a:p>
            <a:pPr algn="l" rtl="0"/>
            <a:r>
              <a:rPr lang="en-US" sz="7200" dirty="0">
                <a:cs typeface="Arial" pitchFamily="34" charset="0"/>
              </a:rPr>
              <a:t>1. </a:t>
            </a:r>
            <a:r>
              <a:rPr lang="en-US" sz="7200" b="1" dirty="0">
                <a:solidFill>
                  <a:srgbClr val="FF0000"/>
                </a:solidFill>
                <a:cs typeface="Arial" pitchFamily="34" charset="0"/>
              </a:rPr>
              <a:t>sun</a:t>
            </a:r>
            <a:r>
              <a:rPr lang="en-US" sz="7200" dirty="0">
                <a:cs typeface="Arial" pitchFamily="34" charset="0"/>
              </a:rPr>
              <a:t> Exposure to mothers </a:t>
            </a:r>
          </a:p>
          <a:p>
            <a:pPr algn="l" rtl="0"/>
            <a:r>
              <a:rPr lang="en-US" sz="7200" dirty="0">
                <a:cs typeface="Arial" pitchFamily="34" charset="0"/>
              </a:rPr>
              <a:t>2. weaned and put on to </a:t>
            </a:r>
            <a:r>
              <a:rPr lang="en-US" sz="7200" b="1" dirty="0">
                <a:solidFill>
                  <a:srgbClr val="FF0000"/>
                </a:solidFill>
                <a:cs typeface="Arial" pitchFamily="34" charset="0"/>
              </a:rPr>
              <a:t>cows milk</a:t>
            </a:r>
            <a:r>
              <a:rPr lang="en-US" sz="7200" dirty="0">
                <a:cs typeface="Arial" pitchFamily="34" charset="0"/>
              </a:rPr>
              <a:t>, eggs , fish, and dairy products</a:t>
            </a:r>
            <a:endParaRPr lang="ar-JO" sz="7200" dirty="0"/>
          </a:p>
          <a:p>
            <a:pPr algn="l" rtl="0">
              <a:buFont typeface="Arial" pitchFamily="34" charset="0"/>
              <a:buNone/>
            </a:pPr>
            <a:r>
              <a:rPr lang="en-US" sz="7200" dirty="0">
                <a:cs typeface="Arial" pitchFamily="34" charset="0"/>
              </a:rPr>
              <a:t>3. </a:t>
            </a:r>
            <a:r>
              <a:rPr lang="en-US" sz="7200" b="1" dirty="0">
                <a:solidFill>
                  <a:srgbClr val="FF0000"/>
                </a:solidFill>
                <a:cs typeface="Arial" pitchFamily="34" charset="0"/>
              </a:rPr>
              <a:t>Daily intake of 400 </a:t>
            </a:r>
            <a:r>
              <a:rPr lang="en-US" sz="7200" b="1" dirty="0" err="1">
                <a:solidFill>
                  <a:srgbClr val="FF0000"/>
                </a:solidFill>
                <a:cs typeface="Arial" pitchFamily="34" charset="0"/>
              </a:rPr>
              <a:t>iu</a:t>
            </a:r>
            <a:r>
              <a:rPr lang="en-US" sz="7200" b="1" dirty="0">
                <a:solidFill>
                  <a:srgbClr val="FF0000"/>
                </a:solidFill>
                <a:cs typeface="Arial" pitchFamily="34" charset="0"/>
              </a:rPr>
              <a:t> </a:t>
            </a:r>
            <a:r>
              <a:rPr lang="en-US" sz="7200" b="1" dirty="0" err="1">
                <a:solidFill>
                  <a:srgbClr val="FF0000"/>
                </a:solidFill>
                <a:cs typeface="Arial" pitchFamily="34" charset="0"/>
              </a:rPr>
              <a:t>vitD</a:t>
            </a:r>
            <a:r>
              <a:rPr lang="en-US" sz="7200" b="1" dirty="0">
                <a:solidFill>
                  <a:srgbClr val="FF0000"/>
                </a:solidFill>
                <a:cs typeface="Arial" pitchFamily="34" charset="0"/>
              </a:rPr>
              <a:t> </a:t>
            </a:r>
            <a:r>
              <a:rPr lang="en-US" sz="7200" dirty="0">
                <a:cs typeface="Arial" pitchFamily="34" charset="0"/>
              </a:rPr>
              <a:t>by </a:t>
            </a:r>
            <a:r>
              <a:rPr lang="en-US" sz="7200" dirty="0" err="1">
                <a:cs typeface="Arial" pitchFamily="34" charset="0"/>
              </a:rPr>
              <a:t>supplemention</a:t>
            </a:r>
            <a:endParaRPr lang="en-US" sz="7200" dirty="0">
              <a:cs typeface="Arial" pitchFamily="34" charset="0"/>
            </a:endParaRPr>
          </a:p>
          <a:p>
            <a:pPr algn="l" rtl="0">
              <a:buFont typeface="Arial" pitchFamily="34" charset="0"/>
              <a:buNone/>
            </a:pPr>
            <a:r>
              <a:rPr lang="en-US" sz="7200" dirty="0">
                <a:cs typeface="Arial" pitchFamily="34" charset="0"/>
              </a:rPr>
              <a:t>4. </a:t>
            </a:r>
            <a:r>
              <a:rPr lang="en-US" sz="7200" b="1" dirty="0" err="1">
                <a:solidFill>
                  <a:srgbClr val="FF0000"/>
                </a:solidFill>
                <a:cs typeface="Arial" pitchFamily="34" charset="0"/>
              </a:rPr>
              <a:t>Lactatting</a:t>
            </a:r>
            <a:r>
              <a:rPr lang="en-US" sz="7200" b="1" dirty="0">
                <a:solidFill>
                  <a:srgbClr val="FF0000"/>
                </a:solidFill>
                <a:cs typeface="Arial" pitchFamily="34" charset="0"/>
              </a:rPr>
              <a:t> </a:t>
            </a:r>
            <a:r>
              <a:rPr lang="en-US" sz="7200" dirty="0">
                <a:cs typeface="Arial" pitchFamily="34" charset="0"/>
              </a:rPr>
              <a:t>mothers should receive </a:t>
            </a:r>
            <a:r>
              <a:rPr lang="en-US" sz="7200" b="1" dirty="0" err="1">
                <a:solidFill>
                  <a:srgbClr val="FF0000"/>
                </a:solidFill>
                <a:cs typeface="Arial" pitchFamily="34" charset="0"/>
              </a:rPr>
              <a:t>supplemention</a:t>
            </a:r>
            <a:r>
              <a:rPr lang="en-US" sz="7200" b="1" dirty="0">
                <a:solidFill>
                  <a:srgbClr val="FF0000"/>
                </a:solidFill>
                <a:cs typeface="Arial" pitchFamily="34" charset="0"/>
              </a:rPr>
              <a:t> with milk or vit D </a:t>
            </a:r>
            <a:r>
              <a:rPr lang="en-US" sz="7200" dirty="0">
                <a:cs typeface="Arial" pitchFamily="34" charset="0"/>
              </a:rPr>
              <a:t>to ensure prevention of rickets in their babies</a:t>
            </a:r>
            <a:endParaRPr lang="ar-JO" sz="7200" dirty="0"/>
          </a:p>
        </p:txBody>
      </p:sp>
    </p:spTree>
    <p:extLst>
      <p:ext uri="{BB962C8B-B14F-4D97-AF65-F5344CB8AC3E}">
        <p14:creationId xmlns:p14="http://schemas.microsoft.com/office/powerpoint/2010/main" val="118756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52458B9B-19B3-D20F-436A-B2B45453FE4F}"/>
              </a:ext>
            </a:extLst>
          </p:cNvPr>
          <p:cNvSpPr>
            <a:spLocks noGrp="1"/>
          </p:cNvSpPr>
          <p:nvPr>
            <p:ph type="title"/>
          </p:nvPr>
        </p:nvSpPr>
        <p:spPr>
          <a:xfrm>
            <a:off x="1371600" y="247650"/>
            <a:ext cx="9601200" cy="1485900"/>
          </a:xfrm>
        </p:spPr>
        <p:txBody>
          <a:bodyPr/>
          <a:lstStyle/>
          <a:p>
            <a:pPr algn="ctr"/>
            <a:r>
              <a:rPr lang="en-US" sz="4400" b="1" dirty="0"/>
              <a:t>Risk factors of Rickets</a:t>
            </a:r>
            <a:endParaRPr lang="en-US" sz="4400" dirty="0"/>
          </a:p>
        </p:txBody>
      </p:sp>
      <p:sp>
        <p:nvSpPr>
          <p:cNvPr id="3" name="عنصر نائب للمحتوى 2">
            <a:extLst>
              <a:ext uri="{FF2B5EF4-FFF2-40B4-BE49-F238E27FC236}">
                <a16:creationId xmlns:a16="http://schemas.microsoft.com/office/drawing/2014/main" xmlns="" id="{C8D4A17D-2681-838A-6A66-2E34B9C86448}"/>
              </a:ext>
            </a:extLst>
          </p:cNvPr>
          <p:cNvSpPr>
            <a:spLocks noGrp="1"/>
          </p:cNvSpPr>
          <p:nvPr>
            <p:ph idx="1"/>
          </p:nvPr>
        </p:nvSpPr>
        <p:spPr>
          <a:xfrm>
            <a:off x="1371600" y="1200150"/>
            <a:ext cx="9601200" cy="5067299"/>
          </a:xfrm>
        </p:spPr>
        <p:txBody>
          <a:bodyPr>
            <a:noAutofit/>
          </a:bodyPr>
          <a:lstStyle/>
          <a:p>
            <a:r>
              <a:rPr lang="en-US" sz="2800" b="1" dirty="0">
                <a:latin typeface="+mj-lt"/>
              </a:rPr>
              <a:t>Age</a:t>
            </a:r>
            <a:r>
              <a:rPr lang="en-US" sz="2800" dirty="0">
                <a:latin typeface="+mj-lt"/>
              </a:rPr>
              <a:t>: Most commonly seen at 6-24 months old ( rapid growth and high needs for calcium and phosphate )</a:t>
            </a:r>
          </a:p>
          <a:p>
            <a:r>
              <a:rPr lang="en-US" sz="2800" b="1" dirty="0">
                <a:latin typeface="+mj-lt"/>
              </a:rPr>
              <a:t>Diet</a:t>
            </a:r>
            <a:r>
              <a:rPr lang="en-US" sz="2800" dirty="0">
                <a:latin typeface="+mj-lt"/>
              </a:rPr>
              <a:t>: </a:t>
            </a:r>
            <a:r>
              <a:rPr lang="en-US" sz="2800" dirty="0">
                <a:latin typeface="+mj-lt"/>
                <a:cs typeface="Arial" panose="020B0604020202020204" pitchFamily="34" charset="0"/>
              </a:rPr>
              <a:t>Breast milk (doesn’t contain enough vitamin D to prevent rickets) &amp; Vitamin D-deficient mothers</a:t>
            </a:r>
            <a:endParaRPr lang="en-US" sz="2800" dirty="0">
              <a:latin typeface="+mj-lt"/>
            </a:endParaRPr>
          </a:p>
          <a:p>
            <a:r>
              <a:rPr lang="en-US" sz="2800" b="1" dirty="0">
                <a:latin typeface="+mj-lt"/>
              </a:rPr>
              <a:t>Skin color</a:t>
            </a:r>
            <a:r>
              <a:rPr lang="en-US" sz="2800" dirty="0">
                <a:latin typeface="+mj-lt"/>
              </a:rPr>
              <a:t>: Dark skin doesn’t react as strongly to sunlight as lighter skin does, so it produces less vitamin D (African and middle eastern children are at higher risk for rickets).</a:t>
            </a:r>
          </a:p>
          <a:p>
            <a:r>
              <a:rPr lang="en-US" sz="2800" b="1" dirty="0">
                <a:latin typeface="+mj-lt"/>
              </a:rPr>
              <a:t>Geographic location</a:t>
            </a:r>
            <a:r>
              <a:rPr lang="en-US" sz="2800" dirty="0">
                <a:latin typeface="+mj-lt"/>
              </a:rPr>
              <a:t>: Higher </a:t>
            </a:r>
            <a:r>
              <a:rPr lang="en-US" sz="2800" dirty="0">
                <a:latin typeface="+mj-lt"/>
                <a:cs typeface="Arial" panose="020B0604020202020204" pitchFamily="34" charset="0"/>
              </a:rPr>
              <a:t>risk for rickets in areas with little sunlight.</a:t>
            </a:r>
          </a:p>
        </p:txBody>
      </p:sp>
    </p:spTree>
    <p:extLst>
      <p:ext uri="{BB962C8B-B14F-4D97-AF65-F5344CB8AC3E}">
        <p14:creationId xmlns:p14="http://schemas.microsoft.com/office/powerpoint/2010/main" val="37653632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9DF5D594-D215-B792-DF2F-52392BD24688}"/>
              </a:ext>
            </a:extLst>
          </p:cNvPr>
          <p:cNvSpPr>
            <a:spLocks noGrp="1"/>
          </p:cNvSpPr>
          <p:nvPr>
            <p:ph type="title"/>
          </p:nvPr>
        </p:nvSpPr>
        <p:spPr>
          <a:xfrm>
            <a:off x="937260" y="800100"/>
            <a:ext cx="10629900" cy="1485900"/>
          </a:xfrm>
        </p:spPr>
        <p:txBody>
          <a:bodyPr/>
          <a:lstStyle/>
          <a:p>
            <a:pPr algn="ctr"/>
            <a:r>
              <a:rPr lang="en-US" altLang="en-US" dirty="0">
                <a:cs typeface="Times New Roman" pitchFamily="18" charset="0"/>
              </a:rPr>
              <a:t>Prognosis</a:t>
            </a:r>
            <a:endParaRPr lang="en-US" b="1" dirty="0"/>
          </a:p>
        </p:txBody>
      </p:sp>
      <p:sp>
        <p:nvSpPr>
          <p:cNvPr id="3" name="عنصر نائب للمحتوى 2">
            <a:extLst>
              <a:ext uri="{FF2B5EF4-FFF2-40B4-BE49-F238E27FC236}">
                <a16:creationId xmlns:a16="http://schemas.microsoft.com/office/drawing/2014/main" xmlns="" id="{BE72B5A1-DA9F-8A4C-A390-232456210492}"/>
              </a:ext>
            </a:extLst>
          </p:cNvPr>
          <p:cNvSpPr>
            <a:spLocks noGrp="1"/>
          </p:cNvSpPr>
          <p:nvPr>
            <p:ph idx="1"/>
          </p:nvPr>
        </p:nvSpPr>
        <p:spPr/>
        <p:txBody>
          <a:bodyPr>
            <a:normAutofit fontScale="47500" lnSpcReduction="20000"/>
          </a:bodyPr>
          <a:lstStyle/>
          <a:p>
            <a:pPr algn="l">
              <a:buFont typeface="Arial" pitchFamily="34" charset="0"/>
              <a:buNone/>
            </a:pPr>
            <a:r>
              <a:rPr lang="en-US" altLang="en-US" sz="7200" dirty="0">
                <a:cs typeface="Arial" pitchFamily="34" charset="0"/>
              </a:rPr>
              <a:t>-Most children have an excellent response with </a:t>
            </a:r>
            <a:endParaRPr lang="ar-JO" altLang="en-US" sz="7200" dirty="0"/>
          </a:p>
          <a:p>
            <a:pPr algn="l">
              <a:buFont typeface="Arial" pitchFamily="34" charset="0"/>
              <a:buNone/>
            </a:pPr>
            <a:r>
              <a:rPr lang="en-US" altLang="en-US" sz="7200" dirty="0">
                <a:cs typeface="Arial" pitchFamily="34" charset="0"/>
              </a:rPr>
              <a:t> radiologic healing occurring within a few months</a:t>
            </a:r>
          </a:p>
          <a:p>
            <a:pPr algn="l">
              <a:buFont typeface="Arial" pitchFamily="34" charset="0"/>
              <a:buNone/>
            </a:pPr>
            <a:r>
              <a:rPr lang="en-US" altLang="en-US" sz="7200" dirty="0">
                <a:cs typeface="Arial" pitchFamily="34" charset="0"/>
              </a:rPr>
              <a:t>-Laboratory results should also normalize rapidly.</a:t>
            </a:r>
          </a:p>
          <a:p>
            <a:pPr algn="l">
              <a:buFont typeface="Arial" pitchFamily="34" charset="0"/>
              <a:buNone/>
            </a:pPr>
            <a:endParaRPr lang="en-US" altLang="en-US" sz="7200" dirty="0">
              <a:cs typeface="Arial" pitchFamily="34" charset="0"/>
            </a:endParaRPr>
          </a:p>
          <a:p>
            <a:pPr algn="l">
              <a:buFont typeface="Arial" pitchFamily="34" charset="0"/>
              <a:buNone/>
            </a:pPr>
            <a:r>
              <a:rPr lang="en-US" altLang="en-US" sz="7200" dirty="0">
                <a:cs typeface="Arial" pitchFamily="34" charset="0"/>
              </a:rPr>
              <a:t>-Many of the bone malformations improve dramatically  But children with sever disease can have permanent  deformities and short stature .  </a:t>
            </a:r>
          </a:p>
        </p:txBody>
      </p:sp>
    </p:spTree>
    <p:extLst>
      <p:ext uri="{BB962C8B-B14F-4D97-AF65-F5344CB8AC3E}">
        <p14:creationId xmlns:p14="http://schemas.microsoft.com/office/powerpoint/2010/main" val="2665821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52458B9B-19B3-D20F-436A-B2B45453FE4F}"/>
              </a:ext>
            </a:extLst>
          </p:cNvPr>
          <p:cNvSpPr>
            <a:spLocks noGrp="1"/>
          </p:cNvSpPr>
          <p:nvPr>
            <p:ph type="title"/>
          </p:nvPr>
        </p:nvSpPr>
        <p:spPr>
          <a:xfrm>
            <a:off x="1371600" y="247650"/>
            <a:ext cx="9601200" cy="1485900"/>
          </a:xfrm>
        </p:spPr>
        <p:txBody>
          <a:bodyPr/>
          <a:lstStyle/>
          <a:p>
            <a:pPr algn="ctr"/>
            <a:r>
              <a:rPr lang="en-US" b="1" dirty="0"/>
              <a:t>Pathogenesis</a:t>
            </a:r>
          </a:p>
        </p:txBody>
      </p:sp>
      <p:sp>
        <p:nvSpPr>
          <p:cNvPr id="3" name="عنصر نائب للمحتوى 2">
            <a:extLst>
              <a:ext uri="{FF2B5EF4-FFF2-40B4-BE49-F238E27FC236}">
                <a16:creationId xmlns:a16="http://schemas.microsoft.com/office/drawing/2014/main" xmlns="" id="{C8D4A17D-2681-838A-6A66-2E34B9C86448}"/>
              </a:ext>
            </a:extLst>
          </p:cNvPr>
          <p:cNvSpPr>
            <a:spLocks noGrp="1"/>
          </p:cNvSpPr>
          <p:nvPr>
            <p:ph idx="1"/>
          </p:nvPr>
        </p:nvSpPr>
        <p:spPr>
          <a:xfrm>
            <a:off x="1371600" y="1338513"/>
            <a:ext cx="9601200" cy="5067299"/>
          </a:xfrm>
        </p:spPr>
        <p:txBody>
          <a:bodyPr>
            <a:noAutofit/>
          </a:bodyPr>
          <a:lstStyle/>
          <a:p>
            <a:r>
              <a:rPr lang="en-US" sz="2800" dirty="0"/>
              <a:t>Building of bones needs</a:t>
            </a:r>
            <a:r>
              <a:rPr lang="en-US" sz="2800" b="1" u="sng" dirty="0"/>
              <a:t> osteoblasts </a:t>
            </a:r>
            <a:r>
              <a:rPr lang="en-US" sz="2800" dirty="0"/>
              <a:t>which </a:t>
            </a:r>
            <a:r>
              <a:rPr lang="en-US" sz="2800" dirty="0">
                <a:solidFill>
                  <a:srgbClr val="FF0000"/>
                </a:solidFill>
              </a:rPr>
              <a:t>secrete osteoid </a:t>
            </a:r>
            <a:r>
              <a:rPr lang="en-US" sz="2800" dirty="0"/>
              <a:t>(an organic matrix made of type 1 collagen ) and </a:t>
            </a:r>
            <a:r>
              <a:rPr lang="en-US" sz="2800" dirty="0">
                <a:solidFill>
                  <a:srgbClr val="FF0000"/>
                </a:solidFill>
              </a:rPr>
              <a:t>deposit calcium and phosphate </a:t>
            </a:r>
            <a:r>
              <a:rPr lang="en-US" sz="2800" dirty="0"/>
              <a:t>(minerals) aiming to confer strength to the growing bones </a:t>
            </a:r>
          </a:p>
          <a:p>
            <a:r>
              <a:rPr lang="en-US" sz="2800" b="1" dirty="0"/>
              <a:t>In Rickets: </a:t>
            </a:r>
            <a:r>
              <a:rPr lang="en-US" sz="2800" dirty="0"/>
              <a:t>growth plate cartilage and osteoid continue to expand but </a:t>
            </a:r>
            <a:r>
              <a:rPr lang="en-US" sz="2800" u="sng" dirty="0"/>
              <a:t>mineralization is inadequate</a:t>
            </a:r>
            <a:r>
              <a:rPr lang="en-US" sz="2800" dirty="0"/>
              <a:t>, the growth plate thickens. There is also an increase in the circumference of the growth plate and the metaphysis, increasing bone width at the location of the growth plates and causing </a:t>
            </a:r>
            <a:r>
              <a:rPr lang="en-US" sz="2800" b="1" dirty="0"/>
              <a:t>widening of the wrists and ankles. </a:t>
            </a:r>
            <a:endParaRPr lang="en-US" sz="2800" dirty="0"/>
          </a:p>
          <a:p>
            <a:r>
              <a:rPr lang="en-US" sz="2800" dirty="0"/>
              <a:t>There is a general softening of the bones that causes them to bend easily which leads to a variety of </a:t>
            </a:r>
            <a:r>
              <a:rPr lang="en-US" sz="2800" b="1" dirty="0"/>
              <a:t>bone deformities. </a:t>
            </a:r>
          </a:p>
          <a:p>
            <a:pPr marL="0" indent="0">
              <a:buNone/>
            </a:pPr>
            <a:endParaRPr lang="en-US" sz="2800" b="1" dirty="0"/>
          </a:p>
        </p:txBody>
      </p:sp>
    </p:spTree>
    <p:extLst>
      <p:ext uri="{BB962C8B-B14F-4D97-AF65-F5344CB8AC3E}">
        <p14:creationId xmlns:p14="http://schemas.microsoft.com/office/powerpoint/2010/main" val="1092108269"/>
      </p:ext>
    </p:extLst>
  </p:cSld>
  <p:clrMapOvr>
    <a:masterClrMapping/>
  </p:clrMapOvr>
</p:sld>
</file>

<file path=ppt/theme/theme1.xml><?xml version="1.0" encoding="utf-8"?>
<a:theme xmlns:a="http://schemas.openxmlformats.org/drawingml/2006/main" name="قص">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TM10001105[[fn=قص]]</Template>
  <TotalTime>534</TotalTime>
  <Words>4853</Words>
  <Application>Microsoft Office PowerPoint</Application>
  <PresentationFormat>ملء الشاشة</PresentationFormat>
  <Paragraphs>312</Paragraphs>
  <Slides>80</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80</vt:i4>
      </vt:variant>
    </vt:vector>
  </HeadingPairs>
  <TitlesOfParts>
    <vt:vector size="88" baseType="lpstr">
      <vt:lpstr>Arial</vt:lpstr>
      <vt:lpstr>Franklin Gothic Book</vt:lpstr>
      <vt:lpstr>Noto Sans</vt:lpstr>
      <vt:lpstr>Perpetua</vt:lpstr>
      <vt:lpstr>Tahoma</vt:lpstr>
      <vt:lpstr>Times New Roman</vt:lpstr>
      <vt:lpstr>Wingdings</vt:lpstr>
      <vt:lpstr>قص</vt:lpstr>
      <vt:lpstr>rickets</vt:lpstr>
      <vt:lpstr>Introduction</vt:lpstr>
      <vt:lpstr>عرض تقديمي في PowerPoint</vt:lpstr>
      <vt:lpstr>عرض تقديمي في PowerPoint</vt:lpstr>
      <vt:lpstr>Introduction – PTH actions</vt:lpstr>
      <vt:lpstr>عرض تقديمي في PowerPoint</vt:lpstr>
      <vt:lpstr>عرض تقديمي في PowerPoint</vt:lpstr>
      <vt:lpstr>Risk factors of Rickets</vt:lpstr>
      <vt:lpstr>Pathogenesis</vt:lpstr>
      <vt:lpstr>Types of Rickets</vt:lpstr>
      <vt:lpstr>Clinical manifestation - Skeletal</vt:lpstr>
      <vt:lpstr>Clinical manifestation - Skeletal</vt:lpstr>
      <vt:lpstr>عرض تقديمي في PowerPoint</vt:lpstr>
      <vt:lpstr>Caput quadratum</vt:lpstr>
      <vt:lpstr>Craniotabes</vt:lpstr>
      <vt:lpstr>Rachitic Rosary</vt:lpstr>
      <vt:lpstr>عرض تقديمي في PowerPoint</vt:lpstr>
      <vt:lpstr>عرض تقديمي في PowerPoint</vt:lpstr>
      <vt:lpstr>عرض تقديمي في PowerPoint</vt:lpstr>
      <vt:lpstr> Radiological Findings</vt:lpstr>
      <vt:lpstr> Radiological Findings</vt:lpstr>
      <vt:lpstr>عرض تقديمي في PowerPoint</vt:lpstr>
      <vt:lpstr>عرض تقديمي في PowerPoint</vt:lpstr>
      <vt:lpstr>Extraskeletal manifestation</vt:lpstr>
      <vt:lpstr>Extraskeletal manifestation</vt:lpstr>
      <vt:lpstr>عرض تقديمي في PowerPoint</vt:lpstr>
      <vt:lpstr>Laboratory findings</vt:lpstr>
      <vt:lpstr>Laboratory findings</vt:lpstr>
      <vt:lpstr>Evaluation</vt:lpstr>
      <vt:lpstr>عرض تقديمي في PowerPoint</vt:lpstr>
      <vt:lpstr>Evaluation</vt:lpstr>
      <vt:lpstr>Further evaluation of Calcipenic rickets </vt:lpstr>
      <vt:lpstr>عرض تقديمي في PowerPoint</vt:lpstr>
      <vt:lpstr>Calcipenic rickets</vt:lpstr>
      <vt:lpstr>Calcipenic rickets - Low serum 25OHD </vt:lpstr>
      <vt:lpstr>Calcipenic rickets - Normal serum 25OHD</vt:lpstr>
      <vt:lpstr>Calcipenic rickets - Normal serum 25OHD</vt:lpstr>
      <vt:lpstr>Calcipenic rickets</vt:lpstr>
      <vt:lpstr>Phosphopenic rickets</vt:lpstr>
      <vt:lpstr>Types of Phosphopenic rickets</vt:lpstr>
      <vt:lpstr>Phosphopenic rickets - The steps of evaluation</vt:lpstr>
      <vt:lpstr>Phosphopenic rickets - The steps of evaluation</vt:lpstr>
      <vt:lpstr>Renal phosphate wasting (low TRP and TmP/GFR)</vt:lpstr>
      <vt:lpstr>Fibroblast growth factor 23</vt:lpstr>
      <vt:lpstr>Renal phosphate wasting (low TRP and TmP/GFR)</vt:lpstr>
      <vt:lpstr>Renal phosphate wasting (low TRP and TmP/GFR)</vt:lpstr>
      <vt:lpstr>Renal phosphate wasting (low TRP and TmP/GFR)</vt:lpstr>
      <vt:lpstr>Renal phosphate wasting (low TRP and TmP/GFR)</vt:lpstr>
      <vt:lpstr>Nutritional phosphate deficiency (high TRP and TmP/GFR)</vt:lpstr>
      <vt:lpstr>عرض تقديمي في PowerPoint</vt:lpstr>
      <vt:lpstr>DISORDERS THAT MIMIC RICKETS</vt:lpstr>
      <vt:lpstr>Labs THAT MIMIC RICKETS</vt:lpstr>
      <vt:lpstr>Labs THAT MIMIC RICKETS</vt:lpstr>
      <vt:lpstr>Labs THAT MIMIC RICKETS</vt:lpstr>
      <vt:lpstr>Labs THAT MIMIC RICKETS</vt:lpstr>
      <vt:lpstr>Fanconi syndrome </vt:lpstr>
      <vt:lpstr>Fanconi syndrome </vt:lpstr>
      <vt:lpstr>Fanconi syndrome </vt:lpstr>
      <vt:lpstr>Fanconi syndrome </vt:lpstr>
      <vt:lpstr>Fanconi syndrome </vt:lpstr>
      <vt:lpstr>Cystinosis</vt:lpstr>
      <vt:lpstr>Cystinosis and rickets </vt:lpstr>
      <vt:lpstr>Cystinosis - Treatment</vt:lpstr>
      <vt:lpstr>عرض تقديمي في PowerPoint</vt:lpstr>
      <vt:lpstr>Renal tubular acidosis in rickets</vt:lpstr>
      <vt:lpstr>Renal tubular acidosis in rickets</vt:lpstr>
      <vt:lpstr>RTA - Treatment</vt:lpstr>
      <vt:lpstr>Treatment of Rickets</vt:lpstr>
      <vt:lpstr>Treatment</vt:lpstr>
      <vt:lpstr>Treatment - Nutritional Vit.D Deficiency</vt:lpstr>
      <vt:lpstr>Treatment - Nutritional Vit.D Deficiency</vt:lpstr>
      <vt:lpstr>Treatment - Congenital Vit.D Deficiency </vt:lpstr>
      <vt:lpstr>Treatment - Calcium deficiency </vt:lpstr>
      <vt:lpstr>Treatment - Vit.D-Dependent Rickets Type 1</vt:lpstr>
      <vt:lpstr>Treatment - Vit.D-Dependent Rickets Type 2</vt:lpstr>
      <vt:lpstr>Treatment - Chronic kidney disease </vt:lpstr>
      <vt:lpstr>Treatment - Chronic kidney disease </vt:lpstr>
      <vt:lpstr>Treatment - X-Linked hypophosphatemia Rickets</vt:lpstr>
      <vt:lpstr>Prevention</vt:lpstr>
      <vt:lpstr>Prognosis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rickets</dc:title>
  <dc:creator>Mo7ammad Ibrahim</dc:creator>
  <cp:lastModifiedBy>حساب Microsoft</cp:lastModifiedBy>
  <cp:revision>23</cp:revision>
  <dcterms:created xsi:type="dcterms:W3CDTF">2023-08-11T10:50:04Z</dcterms:created>
  <dcterms:modified xsi:type="dcterms:W3CDTF">2023-08-15T22:11:45Z</dcterms:modified>
</cp:coreProperties>
</file>