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8" r:id="rId3"/>
    <p:sldId id="259" r:id="rId4"/>
    <p:sldId id="287" r:id="rId5"/>
    <p:sldId id="288" r:id="rId6"/>
    <p:sldId id="260" r:id="rId7"/>
    <p:sldId id="293" r:id="rId8"/>
    <p:sldId id="262" r:id="rId9"/>
    <p:sldId id="289" r:id="rId10"/>
    <p:sldId id="263" r:id="rId11"/>
    <p:sldId id="264" r:id="rId12"/>
    <p:sldId id="265" r:id="rId13"/>
    <p:sldId id="267" r:id="rId14"/>
    <p:sldId id="268" r:id="rId15"/>
    <p:sldId id="290" r:id="rId16"/>
    <p:sldId id="270" r:id="rId17"/>
    <p:sldId id="273" r:id="rId18"/>
    <p:sldId id="291" r:id="rId19"/>
    <p:sldId id="275" r:id="rId20"/>
    <p:sldId id="276" r:id="rId21"/>
    <p:sldId id="277" r:id="rId22"/>
    <p:sldId id="279" r:id="rId23"/>
    <p:sldId id="294" r:id="rId24"/>
    <p:sldId id="280" r:id="rId25"/>
    <p:sldId id="292" r:id="rId26"/>
    <p:sldId id="282" r:id="rId27"/>
    <p:sldId id="283" r:id="rId28"/>
    <p:sldId id="284" r:id="rId29"/>
    <p:sldId id="285" r:id="rId30"/>
    <p:sldId id="266"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sorterViewPr>
    <p:cViewPr>
      <p:scale>
        <a:sx n="100" d="100"/>
        <a:sy n="100" d="100"/>
      </p:scale>
      <p:origin x="0" y="-270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980DC7C8-6011-4672-8F3C-45B3CE547929}" type="datetimeFigureOut">
              <a:rPr lang="en-US" smtClean="0"/>
              <a:t>10/22/2019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C4FF5E6-364B-4C8D-825D-9E6725ED168C}"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01984446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0DC7C8-6011-4672-8F3C-45B3CE54792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288992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80DC7C8-6011-4672-8F3C-45B3CE547929}" type="datetimeFigureOut">
              <a:rPr lang="en-US" smtClean="0"/>
              <a:t>10/22/2019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C4FF5E6-364B-4C8D-825D-9E6725ED168C}"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0DC7C8-6011-4672-8F3C-45B3CE54792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181906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80DC7C8-6011-4672-8F3C-45B3CE547929}" type="datetimeFigureOut">
              <a:rPr lang="en-US" smtClean="0"/>
              <a:t>10/22/2019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C4FF5E6-364B-4C8D-825D-9E6725ED168C}"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38414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0DC7C8-6011-4672-8F3C-45B3CE547929}"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132567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0DC7C8-6011-4672-8F3C-45B3CE547929}"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409203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0DC7C8-6011-4672-8F3C-45B3CE547929}"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300944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980DC7C8-6011-4672-8F3C-45B3CE547929}"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FF5E6-364B-4C8D-825D-9E6725ED168C}" type="slidenum">
              <a:rPr lang="en-US" smtClean="0"/>
              <a:t>‹#›</a:t>
            </a:fld>
            <a:endParaRPr lang="en-US"/>
          </a:p>
        </p:txBody>
      </p:sp>
    </p:spTree>
    <p:extLst>
      <p:ext uri="{BB962C8B-B14F-4D97-AF65-F5344CB8AC3E}">
        <p14:creationId xmlns:p14="http://schemas.microsoft.com/office/powerpoint/2010/main" val="350989604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80DC7C8-6011-4672-8F3C-45B3CE547929}" type="datetimeFigureOut">
              <a:rPr lang="en-US" smtClean="0"/>
              <a:t>10/22/2019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C4FF5E6-364B-4C8D-825D-9E6725ED168C}" type="slidenum">
              <a:rPr lang="en-US" smtClean="0"/>
              <a:t>‹#›</a:t>
            </a:fld>
            <a:endParaRPr lang="en-US"/>
          </a:p>
        </p:txBody>
      </p:sp>
    </p:spTree>
    <p:extLst>
      <p:ext uri="{BB962C8B-B14F-4D97-AF65-F5344CB8AC3E}">
        <p14:creationId xmlns:p14="http://schemas.microsoft.com/office/powerpoint/2010/main" val="193801950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80DC7C8-6011-4672-8F3C-45B3CE547929}" type="datetimeFigureOut">
              <a:rPr lang="en-US" smtClean="0"/>
              <a:t>10/22/2019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C4FF5E6-364B-4C8D-825D-9E6725ED168C}" type="slidenum">
              <a:rPr lang="en-US" smtClean="0"/>
              <a:t>‹#›</a:t>
            </a:fld>
            <a:endParaRPr lang="en-US"/>
          </a:p>
        </p:txBody>
      </p:sp>
    </p:spTree>
    <p:extLst>
      <p:ext uri="{BB962C8B-B14F-4D97-AF65-F5344CB8AC3E}">
        <p14:creationId xmlns:p14="http://schemas.microsoft.com/office/powerpoint/2010/main" val="339252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80DC7C8-6011-4672-8F3C-45B3CE547929}" type="datetimeFigureOut">
              <a:rPr lang="en-US" smtClean="0"/>
              <a:t>10/22/2019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C4FF5E6-364B-4C8D-825D-9E6725ED168C}"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2331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Acute Infections That Produce</a:t>
            </a:r>
            <a:br>
              <a:rPr lang="en-US" b="1" dirty="0"/>
            </a:br>
            <a:r>
              <a:rPr lang="en-US" b="1" dirty="0"/>
              <a:t>Upper Airway Obstruction</a:t>
            </a:r>
          </a:p>
        </p:txBody>
      </p:sp>
      <p:sp>
        <p:nvSpPr>
          <p:cNvPr id="3" name="Subtitle 2"/>
          <p:cNvSpPr>
            <a:spLocks noGrp="1"/>
          </p:cNvSpPr>
          <p:nvPr>
            <p:ph type="subTitle" idx="1"/>
          </p:nvPr>
        </p:nvSpPr>
        <p:spPr/>
        <p:txBody>
          <a:bodyPr>
            <a:noAutofit/>
          </a:bodyPr>
          <a:lstStyle/>
          <a:p>
            <a:r>
              <a:rPr lang="en-US" dirty="0" err="1" smtClean="0"/>
              <a:t>Dr</a:t>
            </a:r>
            <a:r>
              <a:rPr lang="en-US" dirty="0" smtClean="0"/>
              <a:t> .</a:t>
            </a:r>
            <a:r>
              <a:rPr lang="en-US" dirty="0"/>
              <a:t>L</a:t>
            </a:r>
            <a:r>
              <a:rPr lang="en-US" dirty="0" smtClean="0"/>
              <a:t>ina ALSHADFAN </a:t>
            </a:r>
          </a:p>
          <a:p>
            <a:r>
              <a:rPr lang="en-US" dirty="0" smtClean="0"/>
              <a:t>PEDIATRIC PULMONOLOGIST </a:t>
            </a:r>
          </a:p>
          <a:p>
            <a:endParaRPr lang="en-US" dirty="0"/>
          </a:p>
        </p:txBody>
      </p:sp>
    </p:spTree>
    <p:extLst>
      <p:ext uri="{BB962C8B-B14F-4D97-AF65-F5344CB8AC3E}">
        <p14:creationId xmlns:p14="http://schemas.microsoft.com/office/powerpoint/2010/main" val="2427380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FEATURES</a:t>
            </a:r>
            <a:br>
              <a:rPr lang="en-US" b="1" dirty="0"/>
            </a:br>
            <a:endParaRPr lang="en-US" dirty="0"/>
          </a:p>
        </p:txBody>
      </p:sp>
      <p:sp>
        <p:nvSpPr>
          <p:cNvPr id="3" name="Content Placeholder 2"/>
          <p:cNvSpPr>
            <a:spLocks noGrp="1"/>
          </p:cNvSpPr>
          <p:nvPr>
            <p:ph idx="1"/>
          </p:nvPr>
        </p:nvSpPr>
        <p:spPr>
          <a:xfrm>
            <a:off x="1676400" y="2150648"/>
            <a:ext cx="10515600" cy="4983889"/>
          </a:xfrm>
        </p:spPr>
        <p:txBody>
          <a:bodyPr>
            <a:normAutofit/>
          </a:bodyPr>
          <a:lstStyle/>
          <a:p>
            <a:pPr marL="0" indent="0">
              <a:buNone/>
            </a:pPr>
            <a:r>
              <a:rPr lang="en-US" b="1" dirty="0" smtClean="0"/>
              <a:t>Mild</a:t>
            </a:r>
            <a:endParaRPr lang="en-US" b="1" dirty="0"/>
          </a:p>
          <a:p>
            <a:r>
              <a:rPr lang="en-US" dirty="0"/>
              <a:t>Most children are affected mildly by viruses that cause LTB</a:t>
            </a:r>
            <a:r>
              <a:rPr lang="en-US" dirty="0" smtClean="0"/>
              <a:t>.</a:t>
            </a:r>
            <a:endParaRPr lang="en-US" dirty="0"/>
          </a:p>
          <a:p>
            <a:r>
              <a:rPr lang="en-US" dirty="0"/>
              <a:t>The exact incidence remains unknown, because many </a:t>
            </a:r>
            <a:r>
              <a:rPr lang="en-US" dirty="0" smtClean="0"/>
              <a:t>of them </a:t>
            </a:r>
            <a:r>
              <a:rPr lang="en-US" dirty="0"/>
              <a:t>do not receive medical attention, but are managed </a:t>
            </a:r>
            <a:r>
              <a:rPr lang="en-US" dirty="0" smtClean="0"/>
              <a:t>by parents </a:t>
            </a:r>
            <a:r>
              <a:rPr lang="en-US" dirty="0"/>
              <a:t>at home. </a:t>
            </a:r>
            <a:endParaRPr lang="en-US" dirty="0" smtClean="0"/>
          </a:p>
          <a:p>
            <a:r>
              <a:rPr lang="en-US" dirty="0" smtClean="0"/>
              <a:t>Children </a:t>
            </a:r>
            <a:r>
              <a:rPr lang="en-US" dirty="0"/>
              <a:t>have a barking cough and a </a:t>
            </a:r>
            <a:r>
              <a:rPr lang="en-US" dirty="0" err="1" smtClean="0"/>
              <a:t>hoarsecry</a:t>
            </a:r>
            <a:r>
              <a:rPr lang="en-US" dirty="0" smtClean="0"/>
              <a:t> </a:t>
            </a:r>
            <a:r>
              <a:rPr lang="en-US" dirty="0"/>
              <a:t>or voice; these symptoms </a:t>
            </a:r>
            <a:r>
              <a:rPr lang="en-US" dirty="0" smtClean="0"/>
              <a:t> are </a:t>
            </a:r>
            <a:r>
              <a:rPr lang="en-US" dirty="0"/>
              <a:t>worse in the evening </a:t>
            </a:r>
            <a:r>
              <a:rPr lang="en-US" dirty="0" smtClean="0"/>
              <a:t>and at </a:t>
            </a:r>
            <a:r>
              <a:rPr lang="en-US" dirty="0"/>
              <a:t>night. </a:t>
            </a:r>
            <a:endParaRPr lang="en-US" dirty="0" smtClean="0"/>
          </a:p>
          <a:p>
            <a:r>
              <a:rPr lang="en-US" dirty="0" smtClean="0"/>
              <a:t>They </a:t>
            </a:r>
            <a:r>
              <a:rPr lang="en-US" dirty="0"/>
              <a:t>may also have inspiratory stridor on </a:t>
            </a:r>
            <a:r>
              <a:rPr lang="en-US" dirty="0" smtClean="0"/>
              <a:t>exertion, but </a:t>
            </a:r>
            <a:r>
              <a:rPr lang="en-US" dirty="0"/>
              <a:t>stridor at rest is usually absent, as are other signs </a:t>
            </a:r>
            <a:r>
              <a:rPr lang="en-US" dirty="0" smtClean="0"/>
              <a:t>of respiratory </a:t>
            </a:r>
            <a:r>
              <a:rPr lang="en-US" dirty="0"/>
              <a:t>distress. </a:t>
            </a:r>
            <a:endParaRPr lang="en-US" dirty="0" smtClean="0"/>
          </a:p>
          <a:p>
            <a:r>
              <a:rPr lang="en-US" dirty="0" smtClean="0"/>
              <a:t>There </a:t>
            </a:r>
            <a:r>
              <a:rPr lang="en-US" dirty="0"/>
              <a:t>is most commonly a </a:t>
            </a:r>
            <a:r>
              <a:rPr lang="en-US" dirty="0" err="1"/>
              <a:t>coryzal</a:t>
            </a:r>
            <a:r>
              <a:rPr lang="en-US" dirty="0"/>
              <a:t> </a:t>
            </a:r>
            <a:r>
              <a:rPr lang="en-US" dirty="0" err="1" smtClean="0"/>
              <a:t>prodrome</a:t>
            </a:r>
            <a:r>
              <a:rPr lang="en-US" dirty="0"/>
              <a:t> </a:t>
            </a:r>
            <a:r>
              <a:rPr lang="en-US" dirty="0" smtClean="0"/>
              <a:t>accompanied </a:t>
            </a:r>
            <a:r>
              <a:rPr lang="en-US" dirty="0"/>
              <a:t>by a low-grade </a:t>
            </a:r>
            <a:r>
              <a:rPr lang="en-US" dirty="0" smtClean="0"/>
              <a:t>fever</a:t>
            </a:r>
            <a:r>
              <a:rPr lang="en-US" dirty="0"/>
              <a:t> </a:t>
            </a:r>
            <a:r>
              <a:rPr lang="en-US" dirty="0" smtClean="0"/>
              <a:t>.</a:t>
            </a:r>
            <a:endParaRPr lang="en-US" dirty="0" smtClean="0"/>
          </a:p>
          <a:p>
            <a:r>
              <a:rPr lang="en-US" dirty="0" smtClean="0"/>
              <a:t>Children are well looking </a:t>
            </a:r>
            <a:r>
              <a:rPr lang="en-US" dirty="0"/>
              <a:t>,</a:t>
            </a:r>
            <a:r>
              <a:rPr lang="en-US" dirty="0" smtClean="0"/>
              <a:t> </a:t>
            </a:r>
            <a:r>
              <a:rPr lang="en-US" dirty="0"/>
              <a:t>remain interested </a:t>
            </a:r>
            <a:r>
              <a:rPr lang="en-US" dirty="0" smtClean="0"/>
              <a:t>in their </a:t>
            </a:r>
            <a:r>
              <a:rPr lang="en-US" dirty="0"/>
              <a:t>surroundings, </a:t>
            </a:r>
            <a:r>
              <a:rPr lang="en-US" dirty="0" smtClean="0"/>
              <a:t> </a:t>
            </a:r>
            <a:r>
              <a:rPr lang="en-US" dirty="0"/>
              <a:t>playful, and still eat and drink.</a:t>
            </a:r>
          </a:p>
        </p:txBody>
      </p:sp>
    </p:spTree>
    <p:extLst>
      <p:ext uri="{BB962C8B-B14F-4D97-AF65-F5344CB8AC3E}">
        <p14:creationId xmlns:p14="http://schemas.microsoft.com/office/powerpoint/2010/main" val="2526982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Moderate</a:t>
            </a:r>
          </a:p>
          <a:p>
            <a:r>
              <a:rPr lang="en-US" dirty="0" smtClean="0"/>
              <a:t>Same features </a:t>
            </a:r>
            <a:r>
              <a:rPr lang="en-US" dirty="0"/>
              <a:t> </a:t>
            </a:r>
            <a:r>
              <a:rPr lang="en-US" dirty="0" smtClean="0"/>
              <a:t>PLUS :</a:t>
            </a:r>
          </a:p>
          <a:p>
            <a:pPr marL="0" indent="0">
              <a:buNone/>
            </a:pPr>
            <a:r>
              <a:rPr lang="en-US" dirty="0" smtClean="0">
                <a:sym typeface="Wingdings" panose="05000000000000000000" pitchFamily="2" charset="2"/>
              </a:rPr>
              <a:t>                                </a:t>
            </a:r>
            <a:r>
              <a:rPr lang="en-US" dirty="0" smtClean="0"/>
              <a:t>inspiratory </a:t>
            </a:r>
            <a:r>
              <a:rPr lang="en-US" dirty="0"/>
              <a:t>stridor present at </a:t>
            </a:r>
            <a:r>
              <a:rPr lang="en-US" dirty="0" smtClean="0"/>
              <a:t>rest</a:t>
            </a:r>
          </a:p>
          <a:p>
            <a:pPr marL="0" indent="0">
              <a:buNone/>
            </a:pPr>
            <a:r>
              <a:rPr lang="en-US" dirty="0" smtClean="0"/>
              <a:t>                                </a:t>
            </a:r>
            <a:r>
              <a:rPr lang="en-US" dirty="0" smtClean="0">
                <a:sym typeface="Wingdings" panose="05000000000000000000" pitchFamily="2" charset="2"/>
              </a:rPr>
              <a:t></a:t>
            </a:r>
            <a:r>
              <a:rPr lang="en-US" dirty="0" smtClean="0"/>
              <a:t>respiratory </a:t>
            </a:r>
            <a:r>
              <a:rPr lang="en-US" dirty="0"/>
              <a:t>distress manifest by chest wall </a:t>
            </a:r>
            <a:endParaRPr lang="en-US" dirty="0" smtClean="0"/>
          </a:p>
          <a:p>
            <a:pPr marL="0" indent="0">
              <a:buNone/>
            </a:pPr>
            <a:r>
              <a:rPr lang="en-US" dirty="0" smtClean="0"/>
              <a:t>                                     recession</a:t>
            </a:r>
            <a:r>
              <a:rPr lang="en-US" dirty="0"/>
              <a:t>, </a:t>
            </a:r>
            <a:r>
              <a:rPr lang="en-US" dirty="0" err="1" smtClean="0"/>
              <a:t>tachypnea,and</a:t>
            </a:r>
            <a:r>
              <a:rPr lang="en-US" dirty="0" smtClean="0"/>
              <a:t> </a:t>
            </a:r>
            <a:r>
              <a:rPr lang="en-US" dirty="0"/>
              <a:t>the use </a:t>
            </a:r>
            <a:r>
              <a:rPr lang="en-US" dirty="0" smtClean="0"/>
              <a:t>of accessory  </a:t>
            </a:r>
          </a:p>
          <a:p>
            <a:pPr marL="0" indent="0">
              <a:buNone/>
            </a:pPr>
            <a:r>
              <a:rPr lang="en-US" dirty="0" smtClean="0"/>
              <a:t>                                     muscles </a:t>
            </a:r>
            <a:r>
              <a:rPr lang="en-US" dirty="0"/>
              <a:t>of </a:t>
            </a:r>
            <a:r>
              <a:rPr lang="en-US" dirty="0" smtClean="0"/>
              <a:t>respiration</a:t>
            </a:r>
            <a:r>
              <a:rPr lang="en-US" dirty="0"/>
              <a:t>. </a:t>
            </a:r>
            <a:endParaRPr lang="en-US" dirty="0" smtClean="0"/>
          </a:p>
          <a:p>
            <a:pPr marL="0" indent="0">
              <a:buNone/>
            </a:pPr>
            <a:r>
              <a:rPr lang="en-US" dirty="0" smtClean="0"/>
              <a:t>                                </a:t>
            </a:r>
            <a:r>
              <a:rPr lang="en-US" dirty="0" smtClean="0">
                <a:sym typeface="Wingdings" panose="05000000000000000000" pitchFamily="2" charset="2"/>
              </a:rPr>
              <a:t></a:t>
            </a:r>
            <a:r>
              <a:rPr lang="en-US" dirty="0" smtClean="0"/>
              <a:t>tachycardia</a:t>
            </a:r>
            <a:endParaRPr lang="en-US" dirty="0"/>
          </a:p>
          <a:p>
            <a:pPr marL="0" indent="0">
              <a:buNone/>
            </a:pPr>
            <a:r>
              <a:rPr lang="en-US" dirty="0" smtClean="0"/>
              <a:t>                               </a:t>
            </a:r>
            <a:r>
              <a:rPr lang="en-US" dirty="0" smtClean="0">
                <a:sym typeface="Wingdings" panose="05000000000000000000" pitchFamily="2" charset="2"/>
              </a:rPr>
              <a:t></a:t>
            </a:r>
            <a:r>
              <a:rPr lang="en-US" dirty="0" smtClean="0"/>
              <a:t> </a:t>
            </a:r>
            <a:r>
              <a:rPr lang="en-US" dirty="0"/>
              <a:t>children </a:t>
            </a:r>
            <a:r>
              <a:rPr lang="en-US" dirty="0" smtClean="0"/>
              <a:t>remain interactive </a:t>
            </a:r>
            <a:r>
              <a:rPr lang="en-US" dirty="0"/>
              <a:t>and are able to take </a:t>
            </a:r>
            <a:r>
              <a:rPr lang="en-US" dirty="0" smtClean="0"/>
              <a:t>a </a:t>
            </a:r>
          </a:p>
          <a:p>
            <a:pPr marL="0" indent="0">
              <a:buNone/>
            </a:pPr>
            <a:r>
              <a:rPr lang="en-US" dirty="0"/>
              <a:t> </a:t>
            </a:r>
            <a:r>
              <a:rPr lang="en-US" dirty="0" smtClean="0"/>
              <a:t>                                    least </a:t>
            </a:r>
            <a:r>
              <a:rPr lang="en-US" dirty="0"/>
              <a:t>liquids orally.</a:t>
            </a:r>
          </a:p>
        </p:txBody>
      </p:sp>
    </p:spTree>
    <p:extLst>
      <p:ext uri="{BB962C8B-B14F-4D97-AF65-F5344CB8AC3E}">
        <p14:creationId xmlns:p14="http://schemas.microsoft.com/office/powerpoint/2010/main" val="1595047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45128" y="2299062"/>
            <a:ext cx="8770571" cy="4310743"/>
          </a:xfrm>
        </p:spPr>
        <p:txBody>
          <a:bodyPr>
            <a:normAutofit fontScale="85000" lnSpcReduction="20000"/>
          </a:bodyPr>
          <a:lstStyle/>
          <a:p>
            <a:pPr marL="0" indent="0">
              <a:buNone/>
            </a:pPr>
            <a:r>
              <a:rPr lang="en-US" b="1" dirty="0"/>
              <a:t>Severe</a:t>
            </a:r>
          </a:p>
          <a:p>
            <a:pPr marL="0" indent="0">
              <a:buNone/>
            </a:pPr>
            <a:r>
              <a:rPr lang="en-US" dirty="0"/>
              <a:t>Progression from moderate to severe infection can </a:t>
            </a:r>
            <a:r>
              <a:rPr lang="en-US" dirty="0" smtClean="0"/>
              <a:t>occur rapidly </a:t>
            </a:r>
            <a:r>
              <a:rPr lang="en-US" dirty="0"/>
              <a:t>and may be precipitated by the distress caused </a:t>
            </a:r>
            <a:r>
              <a:rPr lang="en-US" dirty="0" smtClean="0"/>
              <a:t>by clinical </a:t>
            </a:r>
            <a:r>
              <a:rPr lang="en-US" dirty="0"/>
              <a:t>examination. </a:t>
            </a:r>
            <a:endParaRPr lang="en-US" dirty="0" smtClean="0"/>
          </a:p>
          <a:p>
            <a:pPr marL="0" indent="0">
              <a:buNone/>
            </a:pPr>
            <a:r>
              <a:rPr lang="en-US" b="1" dirty="0" smtClean="0"/>
              <a:t>Worrisome </a:t>
            </a:r>
            <a:r>
              <a:rPr lang="en-US" b="1" dirty="0"/>
              <a:t>signs </a:t>
            </a:r>
            <a:r>
              <a:rPr lang="en-US" b="1" dirty="0" smtClean="0"/>
              <a:t>include :</a:t>
            </a:r>
          </a:p>
          <a:p>
            <a:pPr marL="514350" indent="-514350">
              <a:buFont typeface="+mj-lt"/>
              <a:buAutoNum type="arabicPeriod"/>
            </a:pPr>
            <a:r>
              <a:rPr lang="en-US" dirty="0" smtClean="0"/>
              <a:t>increasing </a:t>
            </a:r>
            <a:r>
              <a:rPr lang="en-US" dirty="0"/>
              <a:t>respiratory distress, </a:t>
            </a:r>
            <a:endParaRPr lang="en-US" dirty="0" smtClean="0"/>
          </a:p>
          <a:p>
            <a:pPr marL="514350" indent="-514350">
              <a:buFont typeface="+mj-lt"/>
              <a:buAutoNum type="arabicPeriod"/>
            </a:pPr>
            <a:r>
              <a:rPr lang="en-US" dirty="0" smtClean="0"/>
              <a:t>appearing anxious </a:t>
            </a:r>
            <a:r>
              <a:rPr lang="en-US" dirty="0"/>
              <a:t>or preoccupied and tired. </a:t>
            </a:r>
            <a:endParaRPr lang="en-US" dirty="0" smtClean="0"/>
          </a:p>
          <a:p>
            <a:pPr marL="514350" indent="-514350">
              <a:buFont typeface="+mj-lt"/>
              <a:buAutoNum type="arabicPeriod"/>
            </a:pPr>
            <a:r>
              <a:rPr lang="en-US" dirty="0" smtClean="0"/>
              <a:t>Drooling </a:t>
            </a:r>
            <a:r>
              <a:rPr lang="en-US" dirty="0"/>
              <a:t>may occur (</a:t>
            </a:r>
            <a:r>
              <a:rPr lang="en-US" dirty="0" smtClean="0"/>
              <a:t>but not </a:t>
            </a:r>
            <a:r>
              <a:rPr lang="en-US" dirty="0"/>
              <a:t>as commonly as in epiglottitis), </a:t>
            </a:r>
            <a:endParaRPr lang="en-US" dirty="0" smtClean="0"/>
          </a:p>
          <a:p>
            <a:pPr marL="514350" indent="-514350">
              <a:buFont typeface="+mj-lt"/>
              <a:buAutoNum type="arabicPeriod"/>
            </a:pPr>
            <a:r>
              <a:rPr lang="en-US" dirty="0" smtClean="0"/>
              <a:t>refuse </a:t>
            </a:r>
            <a:r>
              <a:rPr lang="en-US" dirty="0"/>
              <a:t>liquids or be unable to coordinate swallowing </a:t>
            </a:r>
            <a:r>
              <a:rPr lang="en-US" dirty="0" smtClean="0"/>
              <a:t>and breathing</a:t>
            </a:r>
            <a:r>
              <a:rPr lang="en-US" dirty="0"/>
              <a:t>. </a:t>
            </a:r>
            <a:endParaRPr lang="en-US" dirty="0" smtClean="0"/>
          </a:p>
          <a:p>
            <a:pPr marL="514350" indent="-514350">
              <a:buFont typeface="+mj-lt"/>
              <a:buAutoNum type="arabicPeriod"/>
            </a:pPr>
            <a:r>
              <a:rPr lang="en-US" dirty="0" smtClean="0"/>
              <a:t>Restlessness an agitation </a:t>
            </a:r>
            <a:r>
              <a:rPr lang="en-US" dirty="0"/>
              <a:t>are late signs of airway obstruction of any </a:t>
            </a:r>
            <a:r>
              <a:rPr lang="en-US" dirty="0" smtClean="0"/>
              <a:t>cause as </a:t>
            </a:r>
            <a:r>
              <a:rPr lang="en-US" dirty="0"/>
              <a:t>is cyanosis, pallor, or decreased level of </a:t>
            </a:r>
            <a:r>
              <a:rPr lang="en-US" dirty="0" smtClean="0"/>
              <a:t>consciousness</a:t>
            </a:r>
          </a:p>
          <a:p>
            <a:pPr marL="514350" indent="-514350">
              <a:buFont typeface="+mj-lt"/>
              <a:buAutoNum type="arabicPeriod"/>
            </a:pPr>
            <a:r>
              <a:rPr lang="en-US" dirty="0" smtClean="0"/>
              <a:t>Desaturation may </a:t>
            </a:r>
            <a:r>
              <a:rPr lang="en-US" dirty="0"/>
              <a:t>be seen in children with relatively mild </a:t>
            </a:r>
            <a:r>
              <a:rPr lang="en-US" dirty="0" smtClean="0"/>
              <a:t>airway obstruction </a:t>
            </a:r>
            <a:r>
              <a:rPr lang="en-US" dirty="0"/>
              <a:t>(presumably reflecting lower airway </a:t>
            </a:r>
            <a:r>
              <a:rPr lang="en-US" dirty="0" smtClean="0"/>
              <a:t>involvement and </a:t>
            </a:r>
            <a:r>
              <a:rPr lang="en-US" dirty="0"/>
              <a:t>ventilation-perfusion mismatch</a:t>
            </a:r>
            <a:r>
              <a:rPr lang="en-US" dirty="0" smtClean="0"/>
              <a:t>).</a:t>
            </a:r>
            <a:endParaRPr lang="en-US" dirty="0"/>
          </a:p>
          <a:p>
            <a:pPr marL="514350" indent="-514350">
              <a:buFont typeface="+mj-lt"/>
              <a:buAutoNum type="arabicPeriod"/>
            </a:pPr>
            <a:r>
              <a:rPr lang="en-US" dirty="0" smtClean="0"/>
              <a:t> </a:t>
            </a:r>
            <a:r>
              <a:rPr lang="en-US" dirty="0" err="1"/>
              <a:t>Pulsus</a:t>
            </a:r>
            <a:r>
              <a:rPr lang="en-US" dirty="0"/>
              <a:t> </a:t>
            </a:r>
            <a:r>
              <a:rPr lang="en-US" dirty="0" err="1" smtClean="0"/>
              <a:t>paradoxus</a:t>
            </a:r>
            <a:endParaRPr lang="en-US" dirty="0"/>
          </a:p>
        </p:txBody>
      </p:sp>
    </p:spTree>
    <p:extLst>
      <p:ext uri="{BB962C8B-B14F-4D97-AF65-F5344CB8AC3E}">
        <p14:creationId xmlns:p14="http://schemas.microsoft.com/office/powerpoint/2010/main" val="729517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684" y="559637"/>
            <a:ext cx="8897565" cy="1560716"/>
          </a:xfrm>
        </p:spPr>
        <p:txBody>
          <a:bodyPr>
            <a:normAutofit/>
          </a:bodyPr>
          <a:lstStyle/>
          <a:p>
            <a:r>
              <a:rPr lang="en-US" b="1" dirty="0" smtClean="0">
                <a:solidFill>
                  <a:schemeClr val="tx2">
                    <a:lumMod val="50000"/>
                    <a:lumOff val="50000"/>
                  </a:schemeClr>
                </a:solidFill>
              </a:rPr>
              <a:t>Diagnosis</a:t>
            </a:r>
            <a:r>
              <a:rPr lang="en-US" b="1" dirty="0"/>
              <a:t/>
            </a:r>
            <a:br>
              <a:rPr lang="en-US" b="1" dirty="0"/>
            </a:br>
            <a:endParaRPr lang="en-US" dirty="0"/>
          </a:p>
        </p:txBody>
      </p:sp>
      <p:sp>
        <p:nvSpPr>
          <p:cNvPr id="3" name="Content Placeholder 2"/>
          <p:cNvSpPr>
            <a:spLocks noGrp="1"/>
          </p:cNvSpPr>
          <p:nvPr>
            <p:ph idx="1"/>
          </p:nvPr>
        </p:nvSpPr>
        <p:spPr>
          <a:xfrm>
            <a:off x="594360" y="2397035"/>
            <a:ext cx="5675811" cy="4774883"/>
          </a:xfrm>
        </p:spPr>
        <p:txBody>
          <a:bodyPr>
            <a:normAutofit/>
          </a:bodyPr>
          <a:lstStyle/>
          <a:p>
            <a:r>
              <a:rPr lang="en-US" dirty="0" smtClean="0"/>
              <a:t>The </a:t>
            </a:r>
            <a:r>
              <a:rPr lang="en-US" dirty="0"/>
              <a:t>diagnosis of croup is made </a:t>
            </a:r>
            <a:r>
              <a:rPr lang="en-US" dirty="0" smtClean="0"/>
              <a:t>clinically</a:t>
            </a:r>
            <a:r>
              <a:rPr lang="en-US" dirty="0"/>
              <a:t> </a:t>
            </a:r>
            <a:r>
              <a:rPr lang="en-US" dirty="0" smtClean="0"/>
              <a:t>.</a:t>
            </a:r>
          </a:p>
          <a:p>
            <a:r>
              <a:rPr lang="en-US" dirty="0" smtClean="0"/>
              <a:t>no </a:t>
            </a:r>
            <a:r>
              <a:rPr lang="en-US" dirty="0"/>
              <a:t>role for laboratory </a:t>
            </a:r>
            <a:r>
              <a:rPr lang="en-US" dirty="0" smtClean="0"/>
              <a:t>test or </a:t>
            </a:r>
            <a:r>
              <a:rPr lang="en-US" dirty="0"/>
              <a:t>radiography in the assessment of acute airways </a:t>
            </a:r>
            <a:r>
              <a:rPr lang="en-US" dirty="0" smtClean="0"/>
              <a:t>obstruction.</a:t>
            </a:r>
          </a:p>
          <a:p>
            <a:pPr marL="0" indent="0">
              <a:buNone/>
            </a:pPr>
            <a:r>
              <a:rPr lang="en-US" dirty="0"/>
              <a:t> </a:t>
            </a:r>
            <a:r>
              <a:rPr lang="en-US" dirty="0" smtClean="0"/>
              <a:t>   </a:t>
            </a:r>
            <a:r>
              <a:rPr lang="en-US" b="1" dirty="0" smtClean="0"/>
              <a:t>plain </a:t>
            </a:r>
            <a:r>
              <a:rPr lang="en-US" b="1" dirty="0"/>
              <a:t>lateral neck radiographs </a:t>
            </a:r>
            <a:r>
              <a:rPr lang="en-US" b="1" dirty="0" smtClean="0"/>
              <a:t>may </a:t>
            </a:r>
          </a:p>
          <a:p>
            <a:pPr marL="0" indent="0">
              <a:buNone/>
            </a:pPr>
            <a:r>
              <a:rPr lang="en-US" b="1" dirty="0"/>
              <a:t> </a:t>
            </a:r>
            <a:r>
              <a:rPr lang="en-US" b="1" dirty="0" smtClean="0"/>
              <a:t>   demonstrate </a:t>
            </a:r>
            <a:r>
              <a:rPr lang="en-US" b="1" dirty="0"/>
              <a:t>sites </a:t>
            </a:r>
            <a:r>
              <a:rPr lang="en-US" b="1" dirty="0" smtClean="0"/>
              <a:t>of obstruction(steeple </a:t>
            </a:r>
          </a:p>
          <a:p>
            <a:pPr marL="0" indent="0">
              <a:buNone/>
            </a:pPr>
            <a:r>
              <a:rPr lang="en-US" b="1" dirty="0" smtClean="0"/>
              <a:t>     sign)</a:t>
            </a:r>
          </a:p>
          <a:p>
            <a:r>
              <a:rPr lang="en-US" dirty="0" smtClean="0"/>
              <a:t>Investigations needed in case of :</a:t>
            </a:r>
          </a:p>
          <a:p>
            <a:pPr marL="514350" indent="-514350">
              <a:buFont typeface="+mj-lt"/>
              <a:buAutoNum type="arabicPeriod"/>
            </a:pPr>
            <a:r>
              <a:rPr lang="en-US" dirty="0" smtClean="0"/>
              <a:t>atypical </a:t>
            </a:r>
            <a:r>
              <a:rPr lang="en-US" dirty="0"/>
              <a:t>presentation </a:t>
            </a:r>
            <a:endParaRPr lang="en-US" dirty="0" smtClean="0"/>
          </a:p>
          <a:p>
            <a:pPr marL="514350" indent="-514350">
              <a:buFont typeface="+mj-lt"/>
              <a:buAutoNum type="arabicPeriod"/>
            </a:pPr>
            <a:r>
              <a:rPr lang="en-US" dirty="0" smtClean="0"/>
              <a:t>fail </a:t>
            </a:r>
            <a:r>
              <a:rPr lang="en-US" dirty="0"/>
              <a:t>to respond to conventional treatment</a:t>
            </a:r>
            <a:r>
              <a:rPr lang="en-US" dirty="0" smtClean="0"/>
              <a:t>.</a:t>
            </a:r>
          </a:p>
          <a:p>
            <a:pPr marL="0" indent="0">
              <a:buNone/>
            </a:pPr>
            <a:r>
              <a:rPr lang="en-US" dirty="0" smtClean="0"/>
              <a:t> </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8846" y="937464"/>
            <a:ext cx="5384971" cy="570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ight Arrow 7"/>
          <p:cNvSpPr/>
          <p:nvPr/>
        </p:nvSpPr>
        <p:spPr>
          <a:xfrm>
            <a:off x="7534709" y="2397035"/>
            <a:ext cx="1295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346807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stretch>
            <a:fillRect/>
          </a:stretch>
        </p:blipFill>
        <p:spPr>
          <a:xfrm>
            <a:off x="-93616" y="692015"/>
            <a:ext cx="4195354" cy="3796937"/>
          </a:xfrm>
          <a:prstGeom prst="rect">
            <a:avLst/>
          </a:prstGeom>
        </p:spPr>
      </p:pic>
      <p:sp>
        <p:nvSpPr>
          <p:cNvPr id="2" name="Title 1"/>
          <p:cNvSpPr>
            <a:spLocks noGrp="1"/>
          </p:cNvSpPr>
          <p:nvPr>
            <p:ph type="title"/>
          </p:nvPr>
        </p:nvSpPr>
        <p:spPr>
          <a:xfrm>
            <a:off x="785948" y="121286"/>
            <a:ext cx="10515600" cy="1141458"/>
          </a:xfrm>
        </p:spPr>
        <p:txBody>
          <a:bodyPr/>
          <a:lstStyle/>
          <a:p>
            <a:r>
              <a:rPr lang="en-US" b="1" dirty="0" smtClean="0">
                <a:solidFill>
                  <a:schemeClr val="tx2">
                    <a:lumMod val="50000"/>
                    <a:lumOff val="50000"/>
                  </a:schemeClr>
                </a:solidFill>
              </a:rPr>
              <a:t>Differential Diagnosis</a:t>
            </a:r>
            <a:endParaRPr lang="en-US" dirty="0">
              <a:solidFill>
                <a:schemeClr val="tx2">
                  <a:lumMod val="50000"/>
                  <a:lumOff val="50000"/>
                </a:schemeClr>
              </a:solidFill>
            </a:endParaRPr>
          </a:p>
        </p:txBody>
      </p:sp>
      <p:sp>
        <p:nvSpPr>
          <p:cNvPr id="3" name="Content Placeholder 2"/>
          <p:cNvSpPr>
            <a:spLocks noGrp="1"/>
          </p:cNvSpPr>
          <p:nvPr>
            <p:ph idx="1"/>
          </p:nvPr>
        </p:nvSpPr>
        <p:spPr>
          <a:xfrm>
            <a:off x="4101738" y="1628503"/>
            <a:ext cx="7480663" cy="5434149"/>
          </a:xfrm>
        </p:spPr>
        <p:txBody>
          <a:bodyPr>
            <a:normAutofit/>
          </a:bodyPr>
          <a:lstStyle/>
          <a:p>
            <a:pPr marL="0" indent="0">
              <a:buNone/>
            </a:pPr>
            <a:r>
              <a:rPr lang="en-US" sz="1800" b="1" dirty="0" smtClean="0"/>
              <a:t>SPASMODIC </a:t>
            </a:r>
            <a:r>
              <a:rPr lang="en-US" sz="1800" b="1" dirty="0"/>
              <a:t>CROUP</a:t>
            </a:r>
          </a:p>
          <a:p>
            <a:pPr marL="0" indent="0">
              <a:buNone/>
            </a:pPr>
            <a:endParaRPr lang="en-US" sz="1800" dirty="0" smtClean="0"/>
          </a:p>
          <a:p>
            <a:pPr marL="0" indent="0">
              <a:buNone/>
            </a:pPr>
            <a:r>
              <a:rPr lang="en-US" sz="1800" dirty="0" smtClean="0"/>
              <a:t>Symptoms </a:t>
            </a:r>
            <a:r>
              <a:rPr lang="en-US" sz="1800" dirty="0"/>
              <a:t>are similar to those of </a:t>
            </a:r>
            <a:r>
              <a:rPr lang="en-US" sz="1800" dirty="0" smtClean="0"/>
              <a:t>viral </a:t>
            </a:r>
            <a:r>
              <a:rPr lang="en-US" sz="1800" dirty="0"/>
              <a:t>LTB, but children are </a:t>
            </a:r>
            <a:r>
              <a:rPr lang="en-US" sz="1800" dirty="0" smtClean="0"/>
              <a:t>often : </a:t>
            </a:r>
          </a:p>
          <a:p>
            <a:pPr marL="514350" indent="-514350">
              <a:buFont typeface="+mj-lt"/>
              <a:buAutoNum type="arabicPeriod"/>
            </a:pPr>
            <a:r>
              <a:rPr lang="en-US" sz="1800" dirty="0" smtClean="0"/>
              <a:t>older</a:t>
            </a:r>
            <a:r>
              <a:rPr lang="en-US" sz="1800" dirty="0"/>
              <a:t>, </a:t>
            </a:r>
            <a:endParaRPr lang="en-US" sz="1800" dirty="0" smtClean="0"/>
          </a:p>
          <a:p>
            <a:pPr marL="514350" indent="-514350">
              <a:buFont typeface="+mj-lt"/>
              <a:buAutoNum type="arabicPeriod"/>
            </a:pPr>
            <a:r>
              <a:rPr lang="en-US" sz="1800" dirty="0" smtClean="0"/>
              <a:t>do </a:t>
            </a:r>
            <a:r>
              <a:rPr lang="en-US" sz="1800" dirty="0"/>
              <a:t>not have the </a:t>
            </a:r>
            <a:r>
              <a:rPr lang="en-US" sz="1800" dirty="0" smtClean="0"/>
              <a:t>same </a:t>
            </a:r>
            <a:r>
              <a:rPr lang="en-US" sz="1800" dirty="0" err="1" smtClean="0"/>
              <a:t>coryzal</a:t>
            </a:r>
            <a:r>
              <a:rPr lang="en-US" sz="1800" dirty="0" smtClean="0"/>
              <a:t> </a:t>
            </a:r>
            <a:r>
              <a:rPr lang="en-US" sz="1800" dirty="0" err="1"/>
              <a:t>prodrome</a:t>
            </a:r>
            <a:r>
              <a:rPr lang="en-US" sz="1800" dirty="0"/>
              <a:t>, </a:t>
            </a:r>
            <a:endParaRPr lang="en-US" sz="1800" dirty="0" smtClean="0"/>
          </a:p>
          <a:p>
            <a:pPr marL="514350" indent="-514350">
              <a:buFont typeface="+mj-lt"/>
              <a:buAutoNum type="arabicPeriod"/>
            </a:pPr>
            <a:r>
              <a:rPr lang="en-US" sz="1800" dirty="0" smtClean="0"/>
              <a:t>and </a:t>
            </a:r>
            <a:r>
              <a:rPr lang="en-US" sz="1800" dirty="0"/>
              <a:t>may be afebrile during the episode</a:t>
            </a:r>
            <a:r>
              <a:rPr lang="en-US" sz="1800" dirty="0" smtClean="0"/>
              <a:t>.</a:t>
            </a:r>
            <a:endParaRPr lang="en-US" sz="1800" dirty="0"/>
          </a:p>
          <a:p>
            <a:r>
              <a:rPr lang="en-US" sz="1800" dirty="0"/>
              <a:t>There may be links with atopy, often with a positive </a:t>
            </a:r>
            <a:r>
              <a:rPr lang="en-US" sz="1800" dirty="0" smtClean="0"/>
              <a:t>family history.</a:t>
            </a:r>
          </a:p>
          <a:p>
            <a:r>
              <a:rPr lang="en-US" sz="1800" dirty="0" smtClean="0"/>
              <a:t>Attacks </a:t>
            </a:r>
            <a:r>
              <a:rPr lang="en-US" sz="1800" dirty="0"/>
              <a:t>often </a:t>
            </a:r>
            <a:r>
              <a:rPr lang="en-US" sz="1800" dirty="0" smtClean="0"/>
              <a:t>occur suddenly</a:t>
            </a:r>
            <a:r>
              <a:rPr lang="en-US" sz="1800" dirty="0"/>
              <a:t>, at night, and may resolve equally quickly. </a:t>
            </a:r>
            <a:endParaRPr lang="en-US" sz="1800" dirty="0" smtClean="0"/>
          </a:p>
          <a:p>
            <a:pPr marL="0" indent="0">
              <a:buNone/>
            </a:pPr>
            <a:r>
              <a:rPr lang="en-US" sz="1800" b="1" dirty="0" smtClean="0"/>
              <a:t>  Treatment</a:t>
            </a:r>
            <a:endParaRPr lang="en-US" sz="1800" b="1" dirty="0"/>
          </a:p>
          <a:p>
            <a:r>
              <a:rPr lang="en-US" sz="1800" dirty="0" smtClean="0"/>
              <a:t>guided </a:t>
            </a:r>
            <a:r>
              <a:rPr lang="en-US" sz="1800" dirty="0"/>
              <a:t>by the degree of severity, and is </a:t>
            </a:r>
            <a:r>
              <a:rPr lang="en-US" sz="1800" dirty="0" smtClean="0"/>
              <a:t>similar to </a:t>
            </a:r>
            <a:r>
              <a:rPr lang="en-US" sz="1800" dirty="0"/>
              <a:t>that for viral LTB. </a:t>
            </a:r>
            <a:endParaRPr lang="en-US" sz="1800" dirty="0" smtClean="0"/>
          </a:p>
          <a:p>
            <a:r>
              <a:rPr lang="en-US" sz="1800" dirty="0" smtClean="0"/>
              <a:t>Some </a:t>
            </a:r>
            <a:r>
              <a:rPr lang="en-US" sz="1800" dirty="0"/>
              <a:t>practitioners prescribe oral </a:t>
            </a:r>
            <a:r>
              <a:rPr lang="en-US" sz="1800" dirty="0" smtClean="0"/>
              <a:t>or inhaled </a:t>
            </a:r>
            <a:r>
              <a:rPr lang="en-US" sz="1800" dirty="0"/>
              <a:t>corticosteroids (via a nebulizer) to be kept at </a:t>
            </a:r>
            <a:r>
              <a:rPr lang="en-US" sz="1800" dirty="0" smtClean="0"/>
              <a:t>home  and </a:t>
            </a:r>
            <a:r>
              <a:rPr lang="en-US" sz="1800" dirty="0"/>
              <a:t>administered by the parents in case of an </a:t>
            </a:r>
            <a:r>
              <a:rPr lang="en-US" sz="1800" dirty="0" smtClean="0"/>
              <a:t>episode</a:t>
            </a:r>
            <a:r>
              <a:rPr lang="en-US" sz="1800" dirty="0"/>
              <a:t> .</a:t>
            </a:r>
          </a:p>
        </p:txBody>
      </p:sp>
    </p:spTree>
    <p:extLst>
      <p:ext uri="{BB962C8B-B14F-4D97-AF65-F5344CB8AC3E}">
        <p14:creationId xmlns:p14="http://schemas.microsoft.com/office/powerpoint/2010/main" val="3654786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50000"/>
                    <a:lumOff val="50000"/>
                  </a:schemeClr>
                </a:solidFill>
              </a:rPr>
              <a:t>Treatment</a:t>
            </a:r>
          </a:p>
        </p:txBody>
      </p:sp>
      <p:sp>
        <p:nvSpPr>
          <p:cNvPr id="3" name="Content Placeholder 2"/>
          <p:cNvSpPr>
            <a:spLocks noGrp="1"/>
          </p:cNvSpPr>
          <p:nvPr>
            <p:ph idx="1"/>
          </p:nvPr>
        </p:nvSpPr>
        <p:spPr>
          <a:xfrm>
            <a:off x="2132512" y="2403566"/>
            <a:ext cx="8770571" cy="3651504"/>
          </a:xfrm>
        </p:spPr>
        <p:txBody>
          <a:bodyPr>
            <a:normAutofit/>
          </a:bodyPr>
          <a:lstStyle/>
          <a:p>
            <a:r>
              <a:rPr lang="en-US" sz="2000" b="1" dirty="0"/>
              <a:t>Children with croup should be hospitalized for any of the following: </a:t>
            </a:r>
          </a:p>
          <a:p>
            <a:pPr marL="502920" lvl="1">
              <a:buFont typeface="+mj-lt"/>
              <a:buAutoNum type="arabicPeriod"/>
            </a:pPr>
            <a:r>
              <a:rPr lang="en-US" sz="2000" dirty="0"/>
              <a:t>progressive </a:t>
            </a:r>
            <a:r>
              <a:rPr lang="en-US" sz="2000" dirty="0" smtClean="0"/>
              <a:t>stridor</a:t>
            </a:r>
            <a:r>
              <a:rPr lang="en-US" sz="2000" dirty="0"/>
              <a:t> </a:t>
            </a:r>
            <a:r>
              <a:rPr lang="en-US" sz="2000" dirty="0" smtClean="0"/>
              <a:t>.</a:t>
            </a:r>
            <a:endParaRPr lang="en-US" sz="2000" dirty="0"/>
          </a:p>
          <a:p>
            <a:pPr marL="502920" lvl="1">
              <a:buFont typeface="+mj-lt"/>
              <a:buAutoNum type="arabicPeriod"/>
            </a:pPr>
            <a:r>
              <a:rPr lang="en-US" sz="2000" dirty="0"/>
              <a:t>severe stridor at </a:t>
            </a:r>
            <a:r>
              <a:rPr lang="en-US" sz="2000" dirty="0" smtClean="0"/>
              <a:t>rest</a:t>
            </a:r>
            <a:r>
              <a:rPr lang="en-US" sz="2000" dirty="0"/>
              <a:t> </a:t>
            </a:r>
            <a:r>
              <a:rPr lang="en-US" sz="2000" dirty="0" smtClean="0"/>
              <a:t>.</a:t>
            </a:r>
            <a:endParaRPr lang="en-US" sz="2000" dirty="0"/>
          </a:p>
          <a:p>
            <a:pPr marL="502920" lvl="1">
              <a:buFont typeface="+mj-lt"/>
              <a:buAutoNum type="arabicPeriod"/>
            </a:pPr>
            <a:r>
              <a:rPr lang="en-US" sz="2000" dirty="0"/>
              <a:t>respiratory </a:t>
            </a:r>
            <a:r>
              <a:rPr lang="en-US" sz="2000" dirty="0" smtClean="0"/>
              <a:t>distress</a:t>
            </a:r>
            <a:r>
              <a:rPr lang="en-US" sz="2000" dirty="0"/>
              <a:t> </a:t>
            </a:r>
            <a:r>
              <a:rPr lang="en-US" sz="2000" dirty="0" smtClean="0"/>
              <a:t>.</a:t>
            </a:r>
            <a:endParaRPr lang="en-US" sz="2000" dirty="0"/>
          </a:p>
          <a:p>
            <a:pPr marL="502920" lvl="1">
              <a:buFont typeface="+mj-lt"/>
              <a:buAutoNum type="arabicPeriod"/>
            </a:pPr>
            <a:r>
              <a:rPr lang="en-US" sz="2000" dirty="0"/>
              <a:t>hypoxia, </a:t>
            </a:r>
            <a:r>
              <a:rPr lang="en-US" sz="2000" dirty="0" smtClean="0"/>
              <a:t>cyanosis</a:t>
            </a:r>
            <a:r>
              <a:rPr lang="en-US" sz="2000" dirty="0"/>
              <a:t> </a:t>
            </a:r>
            <a:r>
              <a:rPr lang="en-US" sz="2000" dirty="0" smtClean="0"/>
              <a:t>.</a:t>
            </a:r>
            <a:endParaRPr lang="en-US" sz="2000" dirty="0"/>
          </a:p>
          <a:p>
            <a:pPr marL="502920" lvl="1">
              <a:buFont typeface="+mj-lt"/>
              <a:buAutoNum type="arabicPeriod"/>
            </a:pPr>
            <a:r>
              <a:rPr lang="en-US" sz="2000" dirty="0"/>
              <a:t>depressed mental </a:t>
            </a:r>
            <a:r>
              <a:rPr lang="en-US" sz="2000" dirty="0" smtClean="0"/>
              <a:t>status</a:t>
            </a:r>
            <a:r>
              <a:rPr lang="en-US" sz="2000" dirty="0"/>
              <a:t> </a:t>
            </a:r>
            <a:r>
              <a:rPr lang="en-US" sz="2000" dirty="0" smtClean="0"/>
              <a:t>.</a:t>
            </a:r>
            <a:endParaRPr lang="en-US" sz="2000" dirty="0"/>
          </a:p>
          <a:p>
            <a:pPr marL="502920" lvl="1">
              <a:buFont typeface="+mj-lt"/>
              <a:buAutoNum type="arabicPeriod"/>
            </a:pPr>
            <a:r>
              <a:rPr lang="en-US" sz="2000" dirty="0"/>
              <a:t>poor oral </a:t>
            </a:r>
            <a:r>
              <a:rPr lang="en-US" sz="2000" dirty="0" smtClean="0"/>
              <a:t>intake</a:t>
            </a:r>
            <a:r>
              <a:rPr lang="en-US" sz="2000" dirty="0"/>
              <a:t> </a:t>
            </a:r>
            <a:r>
              <a:rPr lang="en-US" sz="2000" dirty="0" smtClean="0"/>
              <a:t>.</a:t>
            </a:r>
            <a:r>
              <a:rPr lang="en-US" sz="2000" dirty="0" smtClean="0"/>
              <a:t> </a:t>
            </a:r>
            <a:endParaRPr lang="en-US" sz="2000" dirty="0"/>
          </a:p>
          <a:p>
            <a:pPr marL="502920" lvl="1">
              <a:buFont typeface="+mj-lt"/>
              <a:buAutoNum type="arabicPeriod"/>
            </a:pPr>
            <a:r>
              <a:rPr lang="en-US" sz="2000" dirty="0"/>
              <a:t>the need for reliable observation.</a:t>
            </a:r>
          </a:p>
          <a:p>
            <a:endParaRPr lang="en-US" sz="2000" dirty="0"/>
          </a:p>
          <a:p>
            <a:endParaRPr lang="en-US" sz="2000" dirty="0"/>
          </a:p>
        </p:txBody>
      </p:sp>
    </p:spTree>
    <p:extLst>
      <p:ext uri="{BB962C8B-B14F-4D97-AF65-F5344CB8AC3E}">
        <p14:creationId xmlns:p14="http://schemas.microsoft.com/office/powerpoint/2010/main" val="1875742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lumOff val="50000"/>
                  </a:schemeClr>
                </a:solidFill>
              </a:rPr>
              <a:t>Treatment</a:t>
            </a:r>
            <a:endParaRPr lang="en-US" dirty="0">
              <a:solidFill>
                <a:schemeClr val="tx2">
                  <a:lumMod val="50000"/>
                  <a:lumOff val="50000"/>
                </a:schemeClr>
              </a:solidFill>
            </a:endParaRPr>
          </a:p>
        </p:txBody>
      </p:sp>
      <p:sp>
        <p:nvSpPr>
          <p:cNvPr id="3" name="Content Placeholder 2"/>
          <p:cNvSpPr>
            <a:spLocks noGrp="1"/>
          </p:cNvSpPr>
          <p:nvPr>
            <p:ph idx="1"/>
          </p:nvPr>
        </p:nvSpPr>
        <p:spPr>
          <a:xfrm>
            <a:off x="986246" y="2200093"/>
            <a:ext cx="10515600" cy="4351338"/>
          </a:xfrm>
        </p:spPr>
        <p:txBody>
          <a:bodyPr>
            <a:normAutofit fontScale="92500" lnSpcReduction="20000"/>
          </a:bodyPr>
          <a:lstStyle/>
          <a:p>
            <a:r>
              <a:rPr lang="en-US" b="1" dirty="0"/>
              <a:t>Supportive Care</a:t>
            </a:r>
          </a:p>
          <a:p>
            <a:r>
              <a:rPr lang="en-US" dirty="0" smtClean="0"/>
              <a:t> </a:t>
            </a:r>
            <a:r>
              <a:rPr lang="en-US" dirty="0"/>
              <a:t>fluids and antipyretics </a:t>
            </a:r>
            <a:r>
              <a:rPr lang="en-US" dirty="0" smtClean="0"/>
              <a:t>as required</a:t>
            </a:r>
            <a:r>
              <a:rPr lang="en-US" dirty="0"/>
              <a:t>. </a:t>
            </a:r>
          </a:p>
          <a:p>
            <a:r>
              <a:rPr lang="en-US" dirty="0" smtClean="0"/>
              <a:t>there </a:t>
            </a:r>
            <a:r>
              <a:rPr lang="en-US" dirty="0"/>
              <a:t>is no role for the routine use of antibiotics in </a:t>
            </a:r>
            <a:r>
              <a:rPr lang="en-US" dirty="0" smtClean="0"/>
              <a:t>the absence </a:t>
            </a:r>
            <a:r>
              <a:rPr lang="en-US" dirty="0"/>
              <a:t>of other features suggestive of bacterial infection</a:t>
            </a:r>
            <a:r>
              <a:rPr lang="en-US" dirty="0" smtClean="0"/>
              <a:t>.</a:t>
            </a:r>
          </a:p>
          <a:p>
            <a:r>
              <a:rPr lang="en-US" b="1" dirty="0"/>
              <a:t>Humidification</a:t>
            </a:r>
          </a:p>
          <a:p>
            <a:r>
              <a:rPr lang="en-US" dirty="0" smtClean="0"/>
              <a:t>there </a:t>
            </a:r>
            <a:r>
              <a:rPr lang="en-US" dirty="0"/>
              <a:t>is very little supportive </a:t>
            </a:r>
            <a:r>
              <a:rPr lang="en-US" dirty="0" smtClean="0"/>
              <a:t>evidence .</a:t>
            </a:r>
          </a:p>
          <a:p>
            <a:r>
              <a:rPr lang="en-US" b="1" dirty="0" smtClean="0"/>
              <a:t>Corticosteroids </a:t>
            </a:r>
          </a:p>
          <a:p>
            <a:pPr lvl="1"/>
            <a:r>
              <a:rPr lang="en-US" dirty="0"/>
              <a:t>The efficacy of oral dexamethasone used a </a:t>
            </a:r>
            <a:r>
              <a:rPr lang="en-US" i="1" dirty="0"/>
              <a:t>single dose of 0.15-0.6 mg/kg</a:t>
            </a:r>
            <a:r>
              <a:rPr lang="en-US" dirty="0"/>
              <a:t>.</a:t>
            </a:r>
          </a:p>
          <a:p>
            <a:pPr lvl="1"/>
            <a:r>
              <a:rPr lang="en-US" dirty="0"/>
              <a:t>Oral dosing of dexamethasone is as effective as intramuscular administration</a:t>
            </a:r>
            <a:endParaRPr lang="en-US" b="1" dirty="0" smtClean="0">
              <a:solidFill>
                <a:srgbClr val="FF0000"/>
              </a:solidFill>
            </a:endParaRPr>
          </a:p>
          <a:p>
            <a:r>
              <a:rPr lang="en-US" b="1" dirty="0"/>
              <a:t>Nebulized Epinephrine (</a:t>
            </a:r>
            <a:r>
              <a:rPr lang="en-US" b="1" dirty="0" smtClean="0"/>
              <a:t>Adrenaline )</a:t>
            </a:r>
          </a:p>
          <a:p>
            <a:r>
              <a:rPr lang="en-US" b="1" dirty="0"/>
              <a:t>Heliox</a:t>
            </a:r>
            <a:r>
              <a:rPr lang="en-US" dirty="0"/>
              <a:t> (70% to 80% helium </a:t>
            </a:r>
            <a:r>
              <a:rPr lang="en-US" dirty="0" smtClean="0"/>
              <a:t>with 20</a:t>
            </a:r>
            <a:r>
              <a:rPr lang="en-US" dirty="0"/>
              <a:t>% to 30% oxygen) has been used in both upper </a:t>
            </a:r>
            <a:r>
              <a:rPr lang="en-US" dirty="0" smtClean="0"/>
              <a:t>airway obstruction .</a:t>
            </a:r>
          </a:p>
          <a:p>
            <a:r>
              <a:rPr lang="en-US" b="1" dirty="0"/>
              <a:t>Endotracheal </a:t>
            </a:r>
            <a:r>
              <a:rPr lang="en-US" b="1" dirty="0" smtClean="0"/>
              <a:t>Intubation .</a:t>
            </a:r>
          </a:p>
          <a:p>
            <a:endParaRPr lang="en-US" dirty="0"/>
          </a:p>
          <a:p>
            <a:endParaRPr lang="en-US" dirty="0" smtClean="0"/>
          </a:p>
          <a:p>
            <a:endParaRPr lang="en-US" b="1" dirty="0"/>
          </a:p>
          <a:p>
            <a:endParaRPr lang="en-US" dirty="0">
              <a:solidFill>
                <a:srgbClr val="FF0000"/>
              </a:solidFill>
            </a:endParaRPr>
          </a:p>
          <a:p>
            <a:endParaRPr lang="en-US" dirty="0"/>
          </a:p>
        </p:txBody>
      </p:sp>
    </p:spTree>
    <p:extLst>
      <p:ext uri="{BB962C8B-B14F-4D97-AF65-F5344CB8AC3E}">
        <p14:creationId xmlns:p14="http://schemas.microsoft.com/office/powerpoint/2010/main" val="517313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055" y="516094"/>
            <a:ext cx="8897565" cy="1560716"/>
          </a:xfrm>
        </p:spPr>
        <p:txBody>
          <a:bodyPr>
            <a:normAutofit fontScale="90000"/>
          </a:bodyPr>
          <a:lstStyle/>
          <a:p>
            <a:r>
              <a:rPr lang="en-US" b="1" dirty="0" smtClean="0">
                <a:solidFill>
                  <a:schemeClr val="tx2">
                    <a:lumMod val="50000"/>
                    <a:lumOff val="50000"/>
                  </a:schemeClr>
                </a:solidFill>
              </a:rPr>
              <a:t>PROGNOSIS AND FURTHER EVALUATION</a:t>
            </a:r>
            <a:r>
              <a:rPr lang="en-US" b="1" dirty="0" smtClean="0"/>
              <a:t/>
            </a:r>
            <a:br>
              <a:rPr lang="en-US" b="1" dirty="0" smtClean="0"/>
            </a:br>
            <a:endParaRPr lang="en-US" dirty="0"/>
          </a:p>
        </p:txBody>
      </p:sp>
      <p:sp>
        <p:nvSpPr>
          <p:cNvPr id="3" name="Content Placeholder 2"/>
          <p:cNvSpPr>
            <a:spLocks noGrp="1"/>
          </p:cNvSpPr>
          <p:nvPr>
            <p:ph idx="1"/>
          </p:nvPr>
        </p:nvSpPr>
        <p:spPr>
          <a:xfrm>
            <a:off x="751114" y="2304596"/>
            <a:ext cx="10515600" cy="4351338"/>
          </a:xfrm>
        </p:spPr>
        <p:txBody>
          <a:bodyPr>
            <a:noAutofit/>
          </a:bodyPr>
          <a:lstStyle/>
          <a:p>
            <a:r>
              <a:rPr lang="en-US" sz="1600" dirty="0" smtClean="0"/>
              <a:t>Most children with viral LTB were previously well, have short, self-limiting symptoms, and make a full recovery.</a:t>
            </a:r>
          </a:p>
          <a:p>
            <a:r>
              <a:rPr lang="en-US" sz="1600" dirty="0" smtClean="0"/>
              <a:t>Recurrent (≥3) episodes have been reported in more than 60% of affected children, with family history of croup identified as the most significant risk factor .</a:t>
            </a:r>
          </a:p>
          <a:p>
            <a:r>
              <a:rPr lang="en-US" sz="1600" dirty="0" smtClean="0"/>
              <a:t>Although further evaluation is not necessary in every case </a:t>
            </a:r>
          </a:p>
          <a:p>
            <a:r>
              <a:rPr lang="en-US" sz="1600" dirty="0" smtClean="0"/>
              <a:t>it should be considered</a:t>
            </a:r>
          </a:p>
          <a:p>
            <a:pPr marL="514350" indent="-514350">
              <a:buFont typeface="+mj-lt"/>
              <a:buAutoNum type="arabicPeriod"/>
            </a:pPr>
            <a:r>
              <a:rPr lang="en-US" sz="1600" dirty="0" smtClean="0"/>
              <a:t> cases that are particularly severe or frequent .</a:t>
            </a:r>
          </a:p>
          <a:p>
            <a:pPr marL="514350" indent="-514350">
              <a:buFont typeface="+mj-lt"/>
              <a:buAutoNum type="arabicPeriod"/>
            </a:pPr>
            <a:r>
              <a:rPr lang="en-US" sz="1600" dirty="0" smtClean="0"/>
              <a:t> if symptoms are particularly slow to resolve .</a:t>
            </a:r>
          </a:p>
          <a:p>
            <a:pPr marL="514350" indent="-514350">
              <a:buFont typeface="+mj-lt"/>
              <a:buAutoNum type="arabicPeriod"/>
            </a:pPr>
            <a:r>
              <a:rPr lang="en-US" sz="1600" dirty="0" smtClean="0"/>
              <a:t> if symptoms occur between or in the absence of obvious infections. </a:t>
            </a:r>
          </a:p>
          <a:p>
            <a:pPr marL="0" indent="0">
              <a:buNone/>
            </a:pPr>
            <a:r>
              <a:rPr lang="en-US" sz="1600" b="1" dirty="0" smtClean="0"/>
              <a:t>   why ??? </a:t>
            </a:r>
          </a:p>
          <a:p>
            <a:pPr marL="0" indent="0">
              <a:buNone/>
            </a:pPr>
            <a:r>
              <a:rPr lang="en-US" sz="1600" dirty="0" smtClean="0"/>
              <a:t> Evaluation of patients in this group is aimed at identifying an underlying airway abnormality that would predispose the  child to more severe airway narrowing with viral infections, or that could cause problems independently of such infection.</a:t>
            </a:r>
          </a:p>
          <a:p>
            <a:r>
              <a:rPr lang="en-US" sz="1600" dirty="0" smtClean="0"/>
              <a:t> Investigation is usually centered on airway endoscopy</a:t>
            </a:r>
          </a:p>
          <a:p>
            <a:endParaRPr lang="en-US" sz="1600" dirty="0" smtClean="0"/>
          </a:p>
          <a:p>
            <a:pPr marL="0" indent="0">
              <a:buNone/>
            </a:pPr>
            <a:endParaRPr lang="en-US" sz="1600" dirty="0"/>
          </a:p>
        </p:txBody>
      </p:sp>
    </p:spTree>
    <p:extLst>
      <p:ext uri="{BB962C8B-B14F-4D97-AF65-F5344CB8AC3E}">
        <p14:creationId xmlns:p14="http://schemas.microsoft.com/office/powerpoint/2010/main" val="1351896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14797" y="2629988"/>
            <a:ext cx="8770571" cy="3651504"/>
          </a:xfrm>
        </p:spPr>
        <p:txBody>
          <a:bodyPr>
            <a:normAutofit/>
          </a:bodyPr>
          <a:lstStyle/>
          <a:p>
            <a:pPr marL="0" indent="0">
              <a:buNone/>
            </a:pPr>
            <a:r>
              <a:rPr lang="en-US" sz="5000" b="1" dirty="0">
                <a:solidFill>
                  <a:schemeClr val="tx2">
                    <a:lumMod val="50000"/>
                    <a:lumOff val="50000"/>
                  </a:schemeClr>
                </a:solidFill>
              </a:rPr>
              <a:t>Acute Epiglottitis (</a:t>
            </a:r>
            <a:r>
              <a:rPr lang="en-US" sz="5000" b="1" dirty="0" err="1">
                <a:solidFill>
                  <a:schemeClr val="tx2">
                    <a:lumMod val="50000"/>
                    <a:lumOff val="50000"/>
                  </a:schemeClr>
                </a:solidFill>
              </a:rPr>
              <a:t>Supraglottitis</a:t>
            </a:r>
            <a:r>
              <a:rPr lang="en-US" sz="5000" b="1" dirty="0">
                <a:solidFill>
                  <a:schemeClr val="tx2">
                    <a:lumMod val="50000"/>
                    <a:lumOff val="50000"/>
                  </a:schemeClr>
                </a:solidFill>
              </a:rPr>
              <a:t>)</a:t>
            </a:r>
            <a:endParaRPr lang="en-US" sz="5000" dirty="0">
              <a:solidFill>
                <a:schemeClr val="tx2">
                  <a:lumMod val="50000"/>
                  <a:lumOff val="50000"/>
                </a:schemeClr>
              </a:solidFill>
            </a:endParaRPr>
          </a:p>
        </p:txBody>
      </p:sp>
    </p:spTree>
    <p:extLst>
      <p:ext uri="{BB962C8B-B14F-4D97-AF65-F5344CB8AC3E}">
        <p14:creationId xmlns:p14="http://schemas.microsoft.com/office/powerpoint/2010/main" val="902385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418" y="568345"/>
            <a:ext cx="10162854" cy="1560716"/>
          </a:xfrm>
        </p:spPr>
        <p:txBody>
          <a:bodyPr>
            <a:normAutofit/>
          </a:bodyPr>
          <a:lstStyle/>
          <a:p>
            <a:r>
              <a:rPr lang="en-US" b="1" dirty="0">
                <a:solidFill>
                  <a:schemeClr val="tx2">
                    <a:lumMod val="50000"/>
                    <a:lumOff val="50000"/>
                  </a:schemeClr>
                </a:solidFill>
              </a:rPr>
              <a:t>Acute </a:t>
            </a:r>
            <a:r>
              <a:rPr lang="en-US" b="1" dirty="0" smtClean="0">
                <a:solidFill>
                  <a:schemeClr val="tx2">
                    <a:lumMod val="50000"/>
                    <a:lumOff val="50000"/>
                  </a:schemeClr>
                </a:solidFill>
              </a:rPr>
              <a:t>Epiglottitis(</a:t>
            </a:r>
            <a:r>
              <a:rPr lang="en-US" b="1" dirty="0" err="1" smtClean="0">
                <a:solidFill>
                  <a:schemeClr val="tx2">
                    <a:lumMod val="50000"/>
                    <a:lumOff val="50000"/>
                  </a:schemeClr>
                </a:solidFill>
              </a:rPr>
              <a:t>Supraglottitis</a:t>
            </a:r>
            <a:r>
              <a:rPr lang="en-US" b="1" dirty="0">
                <a:solidFill>
                  <a:schemeClr val="tx2">
                    <a:lumMod val="50000"/>
                    <a:lumOff val="50000"/>
                  </a:schemeClr>
                </a:solidFill>
              </a:rPr>
              <a:t>)</a:t>
            </a:r>
            <a:br>
              <a:rPr lang="en-US" b="1" dirty="0">
                <a:solidFill>
                  <a:schemeClr val="tx2">
                    <a:lumMod val="50000"/>
                    <a:lumOff val="50000"/>
                  </a:schemeClr>
                </a:solidFill>
              </a:rPr>
            </a:br>
            <a:endParaRPr lang="en-US" dirty="0">
              <a:solidFill>
                <a:schemeClr val="tx2">
                  <a:lumMod val="50000"/>
                  <a:lumOff val="50000"/>
                </a:schemeClr>
              </a:solidFill>
            </a:endParaRPr>
          </a:p>
        </p:txBody>
      </p:sp>
      <p:sp>
        <p:nvSpPr>
          <p:cNvPr id="3" name="Content Placeholder 2"/>
          <p:cNvSpPr>
            <a:spLocks noGrp="1"/>
          </p:cNvSpPr>
          <p:nvPr>
            <p:ph idx="1"/>
          </p:nvPr>
        </p:nvSpPr>
        <p:spPr>
          <a:xfrm>
            <a:off x="428897" y="2301217"/>
            <a:ext cx="7757159" cy="4351338"/>
          </a:xfrm>
        </p:spPr>
        <p:txBody>
          <a:bodyPr>
            <a:noAutofit/>
          </a:bodyPr>
          <a:lstStyle/>
          <a:p>
            <a:r>
              <a:rPr lang="en-US" sz="1800" dirty="0" smtClean="0"/>
              <a:t>This </a:t>
            </a:r>
            <a:r>
              <a:rPr lang="en-US" sz="1800" b="1" dirty="0"/>
              <a:t>now rare</a:t>
            </a:r>
            <a:r>
              <a:rPr lang="en-US" sz="1800" dirty="0"/>
              <a:t>, but still dramatic and </a:t>
            </a:r>
            <a:r>
              <a:rPr lang="en-US" sz="1800" b="1" dirty="0"/>
              <a:t>potentially lethal condition </a:t>
            </a:r>
            <a:r>
              <a:rPr lang="en-US" sz="1800" dirty="0"/>
              <a:t>is characterized by an acute </a:t>
            </a:r>
            <a:r>
              <a:rPr lang="en-US" sz="1800" b="1" dirty="0"/>
              <a:t>rapidly progressive and potentially fulminating course of high fever, sore throat, dyspnea, and rapidly progressing respiratory obstruction</a:t>
            </a:r>
            <a:r>
              <a:rPr lang="en-US" sz="1800" dirty="0"/>
              <a:t>. </a:t>
            </a:r>
          </a:p>
          <a:p>
            <a:r>
              <a:rPr lang="en-US" sz="1800" b="1" dirty="0"/>
              <a:t>Drooling</a:t>
            </a:r>
            <a:r>
              <a:rPr lang="en-US" sz="1800" dirty="0"/>
              <a:t> is usually present and the neck is hyperextended in an attempt to maintain the airway. The child may assume the </a:t>
            </a:r>
            <a:r>
              <a:rPr lang="en-US" sz="1800" b="1" dirty="0"/>
              <a:t>tripod position</a:t>
            </a:r>
            <a:r>
              <a:rPr lang="en-US" sz="1800" dirty="0" smtClean="0"/>
              <a:t>.</a:t>
            </a:r>
            <a:endParaRPr lang="en-US" sz="1800" dirty="0"/>
          </a:p>
          <a:p>
            <a:r>
              <a:rPr lang="en-US" sz="1800" dirty="0"/>
              <a:t>A period of </a:t>
            </a:r>
            <a:r>
              <a:rPr lang="en-US" sz="1800" b="1" dirty="0"/>
              <a:t>air hunger with restlessness </a:t>
            </a:r>
            <a:r>
              <a:rPr lang="en-US" sz="1800" dirty="0"/>
              <a:t>may be followed by </a:t>
            </a:r>
            <a:r>
              <a:rPr lang="en-US" sz="1800" b="1" dirty="0"/>
              <a:t>rapidly increasing cyanosis and coma</a:t>
            </a:r>
            <a:r>
              <a:rPr lang="en-US" sz="1800" dirty="0"/>
              <a:t>. </a:t>
            </a:r>
          </a:p>
          <a:p>
            <a:r>
              <a:rPr lang="en-US" sz="1800" b="1" dirty="0"/>
              <a:t>Stridor is a late finding </a:t>
            </a:r>
            <a:r>
              <a:rPr lang="en-US" sz="1800" dirty="0"/>
              <a:t>and suggests near-complete airway obstruction. </a:t>
            </a:r>
          </a:p>
          <a:p>
            <a:r>
              <a:rPr lang="en-US" sz="1800" b="1" dirty="0"/>
              <a:t>Complete obstruction of the airway and death </a:t>
            </a:r>
            <a:r>
              <a:rPr lang="en-US" sz="1800" dirty="0"/>
              <a:t>can ensue unless adequate treatment is provided. </a:t>
            </a:r>
          </a:p>
          <a:p>
            <a:endParaRPr lang="en-US" sz="1800" dirty="0"/>
          </a:p>
        </p:txBody>
      </p:sp>
      <p:pic>
        <p:nvPicPr>
          <p:cNvPr id="4" name="Picture 2" descr="https://s-media-cache-ak0.pinimg.com/236x/a9/94/88/a9948822f56f81364d0af5b3de1a0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6056" y="2538549"/>
            <a:ext cx="3600995"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469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outline </a:t>
            </a:r>
            <a:endParaRPr lang="en-US" dirty="0"/>
          </a:p>
        </p:txBody>
      </p:sp>
      <p:sp>
        <p:nvSpPr>
          <p:cNvPr id="3" name="Content Placeholder 2"/>
          <p:cNvSpPr>
            <a:spLocks noGrp="1"/>
          </p:cNvSpPr>
          <p:nvPr>
            <p:ph idx="1"/>
          </p:nvPr>
        </p:nvSpPr>
        <p:spPr/>
        <p:txBody>
          <a:bodyPr/>
          <a:lstStyle/>
          <a:p>
            <a:r>
              <a:rPr lang="en-US" dirty="0" smtClean="0"/>
              <a:t>Introduction </a:t>
            </a:r>
          </a:p>
          <a:p>
            <a:r>
              <a:rPr lang="en-US" dirty="0" smtClean="0"/>
              <a:t>Causes </a:t>
            </a:r>
          </a:p>
          <a:p>
            <a:r>
              <a:rPr lang="en-US" dirty="0" smtClean="0"/>
              <a:t>Croup </a:t>
            </a:r>
          </a:p>
          <a:p>
            <a:r>
              <a:rPr lang="en-US" dirty="0" err="1" smtClean="0"/>
              <a:t>Epiglotitis</a:t>
            </a:r>
            <a:r>
              <a:rPr lang="en-US" dirty="0" smtClean="0"/>
              <a:t> </a:t>
            </a:r>
          </a:p>
          <a:p>
            <a:r>
              <a:rPr lang="en-US" dirty="0" smtClean="0"/>
              <a:t>Laryngitis </a:t>
            </a:r>
          </a:p>
          <a:p>
            <a:r>
              <a:rPr lang="en-US" dirty="0" smtClean="0"/>
              <a:t>Bacterial </a:t>
            </a:r>
            <a:r>
              <a:rPr lang="en-US" dirty="0" err="1" smtClean="0"/>
              <a:t>trachietis</a:t>
            </a:r>
            <a:r>
              <a:rPr lang="en-US" dirty="0" smtClean="0"/>
              <a:t> </a:t>
            </a:r>
          </a:p>
          <a:p>
            <a:endParaRPr lang="en-US" dirty="0"/>
          </a:p>
        </p:txBody>
      </p:sp>
    </p:spTree>
    <p:extLst>
      <p:ext uri="{BB962C8B-B14F-4D97-AF65-F5344CB8AC3E}">
        <p14:creationId xmlns:p14="http://schemas.microsoft.com/office/powerpoint/2010/main" val="2486834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healthy vs epiglotti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7021" y="2835864"/>
            <a:ext cx="4667250" cy="23241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6890" y="2420983"/>
            <a:ext cx="6350131" cy="3651504"/>
          </a:xfrm>
        </p:spPr>
        <p:txBody>
          <a:bodyPr/>
          <a:lstStyle/>
          <a:p>
            <a:r>
              <a:rPr lang="en-US" dirty="0"/>
              <a:t>The diagnosis requires </a:t>
            </a:r>
            <a:r>
              <a:rPr lang="en-US" b="1" dirty="0"/>
              <a:t>visualization under controlled circumstances such as an operating room or intensive care unit </a:t>
            </a:r>
            <a:r>
              <a:rPr lang="en-US" dirty="0"/>
              <a:t>of </a:t>
            </a:r>
            <a:r>
              <a:rPr lang="en-US" b="1" dirty="0"/>
              <a:t>a large, cherry red, swollen epiglottis by laryngoscopy</a:t>
            </a:r>
            <a:r>
              <a:rPr lang="en-US" dirty="0"/>
              <a:t>. </a:t>
            </a:r>
          </a:p>
          <a:p>
            <a:endParaRPr lang="en-US" dirty="0"/>
          </a:p>
          <a:p>
            <a:r>
              <a:rPr lang="en-US" b="1" dirty="0"/>
              <a:t>Anxiety-provoking interventions </a:t>
            </a:r>
            <a:r>
              <a:rPr lang="en-US" dirty="0"/>
              <a:t>such as phlebotomy, intravenous line placement, placing the child supine, or direct inspection of the oral cavity </a:t>
            </a:r>
            <a:r>
              <a:rPr lang="en-US" b="1" dirty="0"/>
              <a:t>should be avoided until the airway is secure</a:t>
            </a:r>
            <a:r>
              <a:rPr lang="en-US" dirty="0"/>
              <a:t>. </a:t>
            </a:r>
          </a:p>
          <a:p>
            <a:endParaRPr lang="en-US" dirty="0"/>
          </a:p>
        </p:txBody>
      </p:sp>
    </p:spTree>
    <p:extLst>
      <p:ext uri="{BB962C8B-B14F-4D97-AF65-F5344CB8AC3E}">
        <p14:creationId xmlns:p14="http://schemas.microsoft.com/office/powerpoint/2010/main" val="1787156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5171" y="1854926"/>
            <a:ext cx="7837714" cy="4746171"/>
          </a:xfrm>
        </p:spPr>
        <p:txBody>
          <a:bodyPr>
            <a:noAutofit/>
          </a:bodyPr>
          <a:lstStyle/>
          <a:p>
            <a:endParaRPr lang="en-US" sz="1600" dirty="0"/>
          </a:p>
          <a:p>
            <a:r>
              <a:rPr lang="en-US" sz="1600" b="1" dirty="0"/>
              <a:t>If epiglottitis is thought to be possible but not certain in a patient with acute upper airway obstruction, the patient may undergo lateral radiographs of the upper airway first if stable</a:t>
            </a:r>
            <a:r>
              <a:rPr lang="en-US" sz="1600" b="1" dirty="0" smtClean="0"/>
              <a:t>.</a:t>
            </a:r>
            <a:endParaRPr lang="en-US" sz="1600" dirty="0"/>
          </a:p>
          <a:p>
            <a:r>
              <a:rPr lang="en-US" sz="1600" dirty="0"/>
              <a:t>Classic radiographs of a child who has epiglottitis show </a:t>
            </a:r>
            <a:r>
              <a:rPr lang="en-US" sz="1600" b="1" dirty="0" smtClean="0"/>
              <a:t>the thumb sign</a:t>
            </a:r>
            <a:r>
              <a:rPr lang="en-US" sz="1600" dirty="0"/>
              <a:t>. </a:t>
            </a:r>
          </a:p>
          <a:p>
            <a:r>
              <a:rPr lang="en-US" sz="1600" dirty="0"/>
              <a:t>If the concern for epiglottitis still exists after the radiographs, </a:t>
            </a:r>
            <a:r>
              <a:rPr lang="en-US" sz="1600" b="1" dirty="0"/>
              <a:t>direct visualization should be performed</a:t>
            </a:r>
            <a:r>
              <a:rPr lang="en-US" sz="1600" dirty="0"/>
              <a:t>. </a:t>
            </a:r>
          </a:p>
          <a:p>
            <a:r>
              <a:rPr lang="en-US" sz="1600" dirty="0"/>
              <a:t>A physician skilled in airway management and use of intubation equipment should accompany patients with suspected epiglottitis at all times</a:t>
            </a:r>
            <a:r>
              <a:rPr lang="en-US" sz="1600" dirty="0" smtClean="0"/>
              <a:t>.</a:t>
            </a:r>
            <a:endParaRPr lang="en-US" sz="1600" dirty="0"/>
          </a:p>
          <a:p>
            <a:r>
              <a:rPr lang="en-US" sz="1600" b="1" dirty="0"/>
              <a:t>Establishing an airway by endotracheal intubation or, less often, by tracheostomy is indicated in patients with epiglottitis, regardless of the degree of apparent respiratory distress</a:t>
            </a:r>
            <a:r>
              <a:rPr lang="en-US" sz="1600" dirty="0" smtClean="0"/>
              <a:t>.</a:t>
            </a:r>
            <a:endParaRPr lang="en-US" sz="1600" dirty="0"/>
          </a:p>
          <a:p>
            <a:r>
              <a:rPr lang="en-US" sz="1600" b="1" dirty="0"/>
              <a:t>In general, children with acute epiglottitis are intubated for 2-3 days, because the response to antibiotics is usually rapid. </a:t>
            </a:r>
            <a:endParaRPr lang="en-US" sz="1600" dirty="0"/>
          </a:p>
          <a:p>
            <a:r>
              <a:rPr lang="en-US" sz="1600" dirty="0"/>
              <a:t>Most patients have </a:t>
            </a:r>
            <a:r>
              <a:rPr lang="en-US" sz="1600" b="1" dirty="0"/>
              <a:t>concomitant bacteremia</a:t>
            </a:r>
            <a:r>
              <a:rPr lang="en-US" sz="1600" dirty="0"/>
              <a:t>.</a:t>
            </a:r>
            <a:endParaRPr lang="ar-JO" sz="1600" dirty="0"/>
          </a:p>
          <a:p>
            <a:endParaRPr lang="en-US" sz="1600" dirty="0"/>
          </a:p>
        </p:txBody>
      </p:sp>
      <p:pic>
        <p:nvPicPr>
          <p:cNvPr id="4" name="Picture 3"/>
          <p:cNvPicPr>
            <a:picLocks noChangeAspect="1"/>
          </p:cNvPicPr>
          <p:nvPr/>
        </p:nvPicPr>
        <p:blipFill>
          <a:blip r:embed="rId2"/>
          <a:stretch>
            <a:fillRect/>
          </a:stretch>
        </p:blipFill>
        <p:spPr>
          <a:xfrm>
            <a:off x="8362885" y="2438399"/>
            <a:ext cx="3829115" cy="3553097"/>
          </a:xfrm>
          <a:prstGeom prst="rect">
            <a:avLst/>
          </a:prstGeom>
        </p:spPr>
      </p:pic>
      <p:sp>
        <p:nvSpPr>
          <p:cNvPr id="5" name="Right Arrow 4"/>
          <p:cNvSpPr/>
          <p:nvPr/>
        </p:nvSpPr>
        <p:spPr>
          <a:xfrm rot="13897195">
            <a:off x="10288296" y="4584054"/>
            <a:ext cx="1203202"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5831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843" y="577054"/>
            <a:ext cx="8897565" cy="1560716"/>
          </a:xfrm>
        </p:spPr>
        <p:txBody>
          <a:bodyPr/>
          <a:lstStyle/>
          <a:p>
            <a:r>
              <a:rPr lang="en-US" b="1" dirty="0">
                <a:solidFill>
                  <a:schemeClr val="tx2">
                    <a:lumMod val="50000"/>
                    <a:lumOff val="50000"/>
                  </a:schemeClr>
                </a:solidFill>
              </a:rPr>
              <a:t>TREATMENT</a:t>
            </a:r>
            <a:endParaRPr lang="en-US" dirty="0">
              <a:solidFill>
                <a:schemeClr val="tx2">
                  <a:lumMod val="50000"/>
                  <a:lumOff val="50000"/>
                </a:schemeClr>
              </a:solidFill>
            </a:endParaRPr>
          </a:p>
        </p:txBody>
      </p:sp>
      <p:sp>
        <p:nvSpPr>
          <p:cNvPr id="3" name="Content Placeholder 2"/>
          <p:cNvSpPr>
            <a:spLocks noGrp="1"/>
          </p:cNvSpPr>
          <p:nvPr>
            <p:ph idx="1"/>
          </p:nvPr>
        </p:nvSpPr>
        <p:spPr>
          <a:xfrm>
            <a:off x="1932214" y="1898469"/>
            <a:ext cx="8770571" cy="4484913"/>
          </a:xfrm>
        </p:spPr>
        <p:txBody>
          <a:bodyPr>
            <a:normAutofit/>
          </a:bodyPr>
          <a:lstStyle/>
          <a:p>
            <a:endParaRPr lang="en-US" dirty="0" smtClean="0"/>
          </a:p>
          <a:p>
            <a:r>
              <a:rPr lang="en-US" dirty="0" smtClean="0"/>
              <a:t>After insertion of the artificial airway, the patient should improve immediately, and respiratory distress and cyanosis should disappear.</a:t>
            </a:r>
            <a:endParaRPr lang="ar-JO" dirty="0" smtClean="0"/>
          </a:p>
          <a:p>
            <a:endParaRPr lang="en-US" dirty="0" smtClean="0"/>
          </a:p>
          <a:p>
            <a:r>
              <a:rPr lang="en-US" dirty="0" smtClean="0"/>
              <a:t>Epiglottitis resolves after a few days of antibiotics, and the patient may be </a:t>
            </a:r>
            <a:r>
              <a:rPr lang="en-US" dirty="0" err="1" smtClean="0"/>
              <a:t>extubated</a:t>
            </a:r>
            <a:r>
              <a:rPr lang="en-US" dirty="0" smtClean="0"/>
              <a:t>; </a:t>
            </a:r>
            <a:r>
              <a:rPr lang="en-US" b="1" dirty="0" smtClean="0"/>
              <a:t>antibiotics should be continued for at least 10 days</a:t>
            </a:r>
            <a:r>
              <a:rPr lang="en-US" dirty="0" smtClean="0"/>
              <a:t>. </a:t>
            </a:r>
          </a:p>
          <a:p>
            <a:endParaRPr lang="en-US" dirty="0" smtClean="0"/>
          </a:p>
          <a:p>
            <a:r>
              <a:rPr lang="en-US" dirty="0" smtClean="0"/>
              <a:t>Chemoprophylaxis is not routinely recommended but there are some </a:t>
            </a:r>
            <a:r>
              <a:rPr lang="en-US" b="1" dirty="0" smtClean="0"/>
              <a:t>Indications for rifampin prophylaxis</a:t>
            </a:r>
            <a:r>
              <a:rPr lang="en-US" dirty="0" smtClean="0"/>
              <a:t> for all household contact .</a:t>
            </a:r>
          </a:p>
          <a:p>
            <a:endParaRPr lang="en-US" dirty="0"/>
          </a:p>
        </p:txBody>
      </p:sp>
    </p:spTree>
    <p:extLst>
      <p:ext uri="{BB962C8B-B14F-4D97-AF65-F5344CB8AC3E}">
        <p14:creationId xmlns:p14="http://schemas.microsoft.com/office/powerpoint/2010/main" val="2703587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45426" y="2525486"/>
            <a:ext cx="8770571" cy="3651504"/>
          </a:xfrm>
        </p:spPr>
        <p:txBody>
          <a:bodyPr/>
          <a:lstStyle/>
          <a:p>
            <a:pPr marL="0" indent="0">
              <a:buNone/>
            </a:pPr>
            <a:r>
              <a:rPr lang="en-US" sz="5000" b="1" dirty="0">
                <a:solidFill>
                  <a:schemeClr val="tx2">
                    <a:lumMod val="50000"/>
                    <a:lumOff val="50000"/>
                  </a:schemeClr>
                </a:solidFill>
              </a:rPr>
              <a:t>Acute Infectious Laryngitis</a:t>
            </a:r>
          </a:p>
          <a:p>
            <a:endParaRPr lang="en-US" dirty="0"/>
          </a:p>
        </p:txBody>
      </p:sp>
    </p:spTree>
    <p:extLst>
      <p:ext uri="{BB962C8B-B14F-4D97-AF65-F5344CB8AC3E}">
        <p14:creationId xmlns:p14="http://schemas.microsoft.com/office/powerpoint/2010/main" val="2834576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060" y="568345"/>
            <a:ext cx="8897565" cy="1560716"/>
          </a:xfrm>
        </p:spPr>
        <p:txBody>
          <a:bodyPr/>
          <a:lstStyle/>
          <a:p>
            <a:r>
              <a:rPr lang="en-US" b="1" dirty="0">
                <a:solidFill>
                  <a:schemeClr val="tx2">
                    <a:lumMod val="50000"/>
                    <a:lumOff val="50000"/>
                  </a:schemeClr>
                </a:solidFill>
              </a:rPr>
              <a:t>Acute Infectious Laryngitis</a:t>
            </a:r>
            <a:br>
              <a:rPr lang="en-US" b="1" dirty="0">
                <a:solidFill>
                  <a:schemeClr val="tx2">
                    <a:lumMod val="50000"/>
                    <a:lumOff val="50000"/>
                  </a:schemeClr>
                </a:solidFill>
              </a:rPr>
            </a:br>
            <a:endParaRPr lang="en-US" dirty="0">
              <a:solidFill>
                <a:schemeClr val="tx2">
                  <a:lumMod val="50000"/>
                  <a:lumOff val="50000"/>
                </a:schemeClr>
              </a:solidFill>
            </a:endParaRPr>
          </a:p>
        </p:txBody>
      </p:sp>
      <p:sp>
        <p:nvSpPr>
          <p:cNvPr id="3" name="Content Placeholder 2"/>
          <p:cNvSpPr>
            <a:spLocks noGrp="1"/>
          </p:cNvSpPr>
          <p:nvPr>
            <p:ph idx="1"/>
          </p:nvPr>
        </p:nvSpPr>
        <p:spPr>
          <a:xfrm>
            <a:off x="1845128" y="2194559"/>
            <a:ext cx="9554392" cy="4014651"/>
          </a:xfrm>
        </p:spPr>
        <p:txBody>
          <a:bodyPr>
            <a:noAutofit/>
          </a:bodyPr>
          <a:lstStyle/>
          <a:p>
            <a:endParaRPr lang="en-US" b="1" dirty="0" smtClean="0"/>
          </a:p>
          <a:p>
            <a:r>
              <a:rPr lang="en-US" b="1" dirty="0" smtClean="0"/>
              <a:t>Viruses</a:t>
            </a:r>
            <a:r>
              <a:rPr lang="en-US" dirty="0" smtClean="0"/>
              <a:t> cause most cases; </a:t>
            </a:r>
            <a:r>
              <a:rPr lang="en-US" b="1" dirty="0" smtClean="0"/>
              <a:t>diphtheria</a:t>
            </a:r>
            <a:r>
              <a:rPr lang="en-US" dirty="0" smtClean="0"/>
              <a:t> is an exception but is extremely rare in industrialized countries </a:t>
            </a:r>
          </a:p>
          <a:p>
            <a:r>
              <a:rPr lang="en-US" dirty="0" smtClean="0"/>
              <a:t>The onset is characterized by an upper respiratory tract infection then sore throat, cough, and hoarseness appear. </a:t>
            </a:r>
          </a:p>
          <a:p>
            <a:r>
              <a:rPr lang="en-US" dirty="0" smtClean="0"/>
              <a:t>The illness is generally mild; respiratory distress is unusual except in the young infant. </a:t>
            </a:r>
            <a:r>
              <a:rPr lang="en-US" b="1" dirty="0" smtClean="0"/>
              <a:t>Hoarseness and loss of voice </a:t>
            </a:r>
            <a:r>
              <a:rPr lang="en-US" dirty="0" smtClean="0"/>
              <a:t>may be out of proportion to systemic signs and symptoms. </a:t>
            </a:r>
          </a:p>
          <a:p>
            <a:r>
              <a:rPr lang="en-US" dirty="0" smtClean="0"/>
              <a:t>Inflammatory edema of the vocal cords and subglottic tissue may be demonstrated </a:t>
            </a:r>
            <a:r>
              <a:rPr lang="en-US" b="1" dirty="0" err="1" smtClean="0"/>
              <a:t>laryngoscopically</a:t>
            </a:r>
            <a:r>
              <a:rPr lang="en-US" dirty="0" smtClean="0"/>
              <a:t>. </a:t>
            </a:r>
            <a:endParaRPr lang="ar-JO" dirty="0" smtClean="0"/>
          </a:p>
          <a:p>
            <a:endParaRPr lang="en-US" dirty="0"/>
          </a:p>
        </p:txBody>
      </p:sp>
    </p:spTree>
    <p:extLst>
      <p:ext uri="{BB962C8B-B14F-4D97-AF65-F5344CB8AC3E}">
        <p14:creationId xmlns:p14="http://schemas.microsoft.com/office/powerpoint/2010/main" val="2403216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
            </a:r>
            <a:br>
              <a:rPr lang="en-US" i="1" dirty="0"/>
            </a:br>
            <a:endParaRPr lang="en-US" dirty="0"/>
          </a:p>
        </p:txBody>
      </p:sp>
      <p:sp>
        <p:nvSpPr>
          <p:cNvPr id="3" name="Content Placeholder 2"/>
          <p:cNvSpPr>
            <a:spLocks noGrp="1"/>
          </p:cNvSpPr>
          <p:nvPr>
            <p:ph idx="1"/>
          </p:nvPr>
        </p:nvSpPr>
        <p:spPr>
          <a:xfrm>
            <a:off x="3491049" y="2725783"/>
            <a:ext cx="8770571" cy="3651504"/>
          </a:xfrm>
        </p:spPr>
        <p:txBody>
          <a:bodyPr>
            <a:normAutofit/>
          </a:bodyPr>
          <a:lstStyle/>
          <a:p>
            <a:pPr marL="0" indent="0">
              <a:buNone/>
            </a:pPr>
            <a:r>
              <a:rPr lang="en-US" sz="5000" b="1" dirty="0">
                <a:solidFill>
                  <a:schemeClr val="tx2">
                    <a:lumMod val="50000"/>
                    <a:lumOff val="50000"/>
                  </a:schemeClr>
                </a:solidFill>
              </a:rPr>
              <a:t>Bacterial </a:t>
            </a:r>
            <a:r>
              <a:rPr lang="en-US" sz="5000" b="1" dirty="0" err="1">
                <a:solidFill>
                  <a:schemeClr val="tx2">
                    <a:lumMod val="50000"/>
                    <a:lumOff val="50000"/>
                  </a:schemeClr>
                </a:solidFill>
              </a:rPr>
              <a:t>Tracheitis</a:t>
            </a:r>
            <a:endParaRPr lang="en-US" sz="5000" dirty="0">
              <a:solidFill>
                <a:schemeClr val="tx2">
                  <a:lumMod val="50000"/>
                  <a:lumOff val="50000"/>
                </a:schemeClr>
              </a:solidFill>
            </a:endParaRPr>
          </a:p>
        </p:txBody>
      </p:sp>
    </p:spTree>
    <p:extLst>
      <p:ext uri="{BB962C8B-B14F-4D97-AF65-F5344CB8AC3E}">
        <p14:creationId xmlns:p14="http://schemas.microsoft.com/office/powerpoint/2010/main" val="2936603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lumOff val="50000"/>
                  </a:schemeClr>
                </a:solidFill>
              </a:rPr>
              <a:t>Bacterial </a:t>
            </a:r>
            <a:r>
              <a:rPr lang="en-US" b="1" dirty="0" err="1">
                <a:solidFill>
                  <a:schemeClr val="tx2">
                    <a:lumMod val="50000"/>
                    <a:lumOff val="50000"/>
                  </a:schemeClr>
                </a:solidFill>
              </a:rPr>
              <a:t>Tracheitis</a:t>
            </a:r>
            <a:r>
              <a:rPr lang="en-US" i="1" dirty="0">
                <a:solidFill>
                  <a:schemeClr val="tx2">
                    <a:lumMod val="50000"/>
                    <a:lumOff val="50000"/>
                  </a:schemeClr>
                </a:solidFill>
              </a:rPr>
              <a:t/>
            </a:r>
            <a:br>
              <a:rPr lang="en-US" i="1" dirty="0">
                <a:solidFill>
                  <a:schemeClr val="tx2">
                    <a:lumMod val="50000"/>
                    <a:lumOff val="50000"/>
                  </a:schemeClr>
                </a:solidFill>
              </a:rPr>
            </a:br>
            <a:endParaRPr lang="en-US" dirty="0">
              <a:solidFill>
                <a:schemeClr val="tx2">
                  <a:lumMod val="50000"/>
                  <a:lumOff val="50000"/>
                </a:schemeClr>
              </a:solidFill>
            </a:endParaRPr>
          </a:p>
        </p:txBody>
      </p:sp>
      <p:sp>
        <p:nvSpPr>
          <p:cNvPr id="3" name="Content Placeholder 2"/>
          <p:cNvSpPr>
            <a:spLocks noGrp="1"/>
          </p:cNvSpPr>
          <p:nvPr>
            <p:ph idx="1"/>
          </p:nvPr>
        </p:nvSpPr>
        <p:spPr>
          <a:xfrm>
            <a:off x="2202180" y="2307771"/>
            <a:ext cx="8770571" cy="4023360"/>
          </a:xfrm>
        </p:spPr>
        <p:txBody>
          <a:bodyPr>
            <a:normAutofit fontScale="92500" lnSpcReduction="20000"/>
          </a:bodyPr>
          <a:lstStyle/>
          <a:p>
            <a:endParaRPr lang="en-US" b="1" i="1" u="sng" dirty="0" smtClean="0"/>
          </a:p>
          <a:p>
            <a:r>
              <a:rPr lang="en-US" b="1" i="1" u="sng" dirty="0" smtClean="0"/>
              <a:t>S. aureus </a:t>
            </a:r>
            <a:r>
              <a:rPr lang="en-US" dirty="0" smtClean="0"/>
              <a:t>is the most commonly isolated pathogen with isolated reports of methicillin resistant </a:t>
            </a:r>
            <a:r>
              <a:rPr lang="en-US" i="1" dirty="0" smtClean="0"/>
              <a:t>S. aureus</a:t>
            </a:r>
            <a:r>
              <a:rPr lang="en-US" dirty="0" smtClean="0"/>
              <a:t>. </a:t>
            </a:r>
            <a:r>
              <a:rPr lang="en-US" i="1" dirty="0" smtClean="0"/>
              <a:t>S. </a:t>
            </a:r>
            <a:r>
              <a:rPr lang="en-US" i="1" dirty="0" err="1" smtClean="0"/>
              <a:t>pneumoniae</a:t>
            </a:r>
            <a:r>
              <a:rPr lang="en-US" dirty="0" smtClean="0"/>
              <a:t>, </a:t>
            </a:r>
            <a:r>
              <a:rPr lang="en-US" i="1" dirty="0" smtClean="0"/>
              <a:t>S. </a:t>
            </a:r>
            <a:r>
              <a:rPr lang="en-US" i="1" dirty="0" err="1" smtClean="0"/>
              <a:t>pyogenes</a:t>
            </a:r>
            <a:r>
              <a:rPr lang="en-US" dirty="0" smtClean="0"/>
              <a:t>, </a:t>
            </a:r>
            <a:r>
              <a:rPr lang="en-US" i="1" dirty="0" smtClean="0"/>
              <a:t>Moraxella </a:t>
            </a:r>
            <a:r>
              <a:rPr lang="en-US" i="1" dirty="0" err="1" smtClean="0"/>
              <a:t>catarrhalis</a:t>
            </a:r>
            <a:r>
              <a:rPr lang="en-US" dirty="0" smtClean="0"/>
              <a:t>, </a:t>
            </a:r>
            <a:r>
              <a:rPr lang="en-US" dirty="0" err="1" smtClean="0"/>
              <a:t>nontypeable</a:t>
            </a:r>
            <a:r>
              <a:rPr lang="en-US" dirty="0" smtClean="0"/>
              <a:t> </a:t>
            </a:r>
            <a:r>
              <a:rPr lang="en-US" i="1" dirty="0" smtClean="0"/>
              <a:t>H. </a:t>
            </a:r>
            <a:r>
              <a:rPr lang="en-US" i="1" dirty="0" err="1" smtClean="0"/>
              <a:t>influenzae</a:t>
            </a:r>
            <a:r>
              <a:rPr lang="en-US" i="1" dirty="0" smtClean="0"/>
              <a:t>, </a:t>
            </a:r>
            <a:r>
              <a:rPr lang="en-US" dirty="0" smtClean="0"/>
              <a:t>and anaerobic.</a:t>
            </a:r>
          </a:p>
          <a:p>
            <a:endParaRPr lang="en-US" dirty="0" smtClean="0"/>
          </a:p>
          <a:p>
            <a:r>
              <a:rPr lang="en-US" dirty="0" smtClean="0"/>
              <a:t>The mean age is between 5 and 7yr. </a:t>
            </a:r>
          </a:p>
          <a:p>
            <a:endParaRPr lang="en-US" dirty="0" smtClean="0"/>
          </a:p>
          <a:p>
            <a:r>
              <a:rPr lang="en-US" dirty="0" smtClean="0"/>
              <a:t>Bacterial </a:t>
            </a:r>
            <a:r>
              <a:rPr lang="en-US" dirty="0" err="1" smtClean="0"/>
              <a:t>tracheitis</a:t>
            </a:r>
            <a:r>
              <a:rPr lang="en-US" dirty="0" smtClean="0"/>
              <a:t> </a:t>
            </a:r>
            <a:r>
              <a:rPr lang="en-US" b="1" dirty="0" smtClean="0"/>
              <a:t>often follows a viral respiratory infection</a:t>
            </a:r>
            <a:r>
              <a:rPr lang="en-US" dirty="0" smtClean="0"/>
              <a:t>. </a:t>
            </a:r>
          </a:p>
          <a:p>
            <a:endParaRPr lang="en-US" dirty="0" smtClean="0"/>
          </a:p>
          <a:p>
            <a:r>
              <a:rPr lang="en-US" b="1" dirty="0" smtClean="0"/>
              <a:t>This life-threatening entity is more common than epiglottitis in vaccinated populations.</a:t>
            </a:r>
            <a:endParaRPr lang="ar-JO" b="1" dirty="0" smtClean="0"/>
          </a:p>
          <a:p>
            <a:endParaRPr lang="en-US" dirty="0"/>
          </a:p>
        </p:txBody>
      </p:sp>
    </p:spTree>
    <p:extLst>
      <p:ext uri="{BB962C8B-B14F-4D97-AF65-F5344CB8AC3E}">
        <p14:creationId xmlns:p14="http://schemas.microsoft.com/office/powerpoint/2010/main" val="1113076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140" y="1125693"/>
            <a:ext cx="8897565" cy="1560716"/>
          </a:xfrm>
        </p:spPr>
        <p:txBody>
          <a:bodyPr>
            <a:normAutofit fontScale="90000"/>
          </a:bodyPr>
          <a:lstStyle/>
          <a:p>
            <a:r>
              <a:rPr lang="en-US" b="1" dirty="0">
                <a:solidFill>
                  <a:schemeClr val="tx2">
                    <a:lumMod val="50000"/>
                    <a:lumOff val="50000"/>
                  </a:schemeClr>
                </a:solidFill>
              </a:rPr>
              <a:t>CLINICAL MANIFESTATIONS</a:t>
            </a:r>
            <a:br>
              <a:rPr lang="en-US" b="1" dirty="0">
                <a:solidFill>
                  <a:schemeClr val="tx2">
                    <a:lumMod val="50000"/>
                    <a:lumOff val="50000"/>
                  </a:schemeClr>
                </a:solidFill>
              </a:rPr>
            </a:br>
            <a:endParaRPr lang="en-US" dirty="0">
              <a:solidFill>
                <a:schemeClr val="tx2">
                  <a:lumMod val="50000"/>
                  <a:lumOff val="50000"/>
                </a:schemeClr>
              </a:solidFill>
            </a:endParaRPr>
          </a:p>
        </p:txBody>
      </p:sp>
      <p:sp>
        <p:nvSpPr>
          <p:cNvPr id="3" name="Content Placeholder 2"/>
          <p:cNvSpPr>
            <a:spLocks noGrp="1"/>
          </p:cNvSpPr>
          <p:nvPr>
            <p:ph idx="1"/>
          </p:nvPr>
        </p:nvSpPr>
        <p:spPr>
          <a:xfrm>
            <a:off x="785948" y="2226219"/>
            <a:ext cx="10515600" cy="4351338"/>
          </a:xfrm>
        </p:spPr>
        <p:txBody>
          <a:bodyPr>
            <a:noAutofit/>
          </a:bodyPr>
          <a:lstStyle/>
          <a:p>
            <a:r>
              <a:rPr lang="en-US" sz="2000" dirty="0" smtClean="0"/>
              <a:t>Typically, the child has a </a:t>
            </a:r>
            <a:r>
              <a:rPr lang="en-US" sz="2000" b="1" dirty="0" smtClean="0"/>
              <a:t>brassy cough</a:t>
            </a:r>
            <a:r>
              <a:rPr lang="en-US" sz="2000" dirty="0" smtClean="0"/>
              <a:t>, apparently as part of a viral croup. </a:t>
            </a:r>
          </a:p>
          <a:p>
            <a:r>
              <a:rPr lang="en-US" sz="2000" b="1" dirty="0" smtClean="0"/>
              <a:t>High fever and “toxicity” with respiratory distress </a:t>
            </a:r>
            <a:r>
              <a:rPr lang="en-US" sz="2000" dirty="0" smtClean="0"/>
              <a:t>can occur immediately or after a few days of apparent improvement.</a:t>
            </a:r>
          </a:p>
          <a:p>
            <a:r>
              <a:rPr lang="en-US" sz="2000" dirty="0" smtClean="0"/>
              <a:t>The patient </a:t>
            </a:r>
            <a:r>
              <a:rPr lang="en-US" sz="2000" b="1" dirty="0" smtClean="0"/>
              <a:t>can lie flat</a:t>
            </a:r>
            <a:r>
              <a:rPr lang="en-US" sz="2000" dirty="0" smtClean="0"/>
              <a:t>, does </a:t>
            </a:r>
            <a:r>
              <a:rPr lang="en-US" sz="2000" b="1" dirty="0" smtClean="0"/>
              <a:t>not drool</a:t>
            </a:r>
            <a:r>
              <a:rPr lang="en-US" sz="2000" dirty="0" smtClean="0"/>
              <a:t>, and does </a:t>
            </a:r>
            <a:r>
              <a:rPr lang="en-US" sz="2000" b="1" dirty="0" smtClean="0"/>
              <a:t>not have the dysphagia </a:t>
            </a:r>
            <a:r>
              <a:rPr lang="en-US" sz="2000" dirty="0" smtClean="0"/>
              <a:t>associated with epiglottitis. </a:t>
            </a:r>
          </a:p>
          <a:p>
            <a:r>
              <a:rPr lang="en-US" sz="2000" b="1" dirty="0" smtClean="0"/>
              <a:t>The usual treatment for croup (racemic epinephrine) is ineffective. </a:t>
            </a:r>
            <a:endParaRPr lang="en-US" sz="2000" dirty="0" smtClean="0"/>
          </a:p>
          <a:p>
            <a:r>
              <a:rPr lang="en-US" sz="2000" b="1" dirty="0" smtClean="0"/>
              <a:t>50-60% of patients require intubation for management. </a:t>
            </a:r>
            <a:endParaRPr lang="en-US" sz="2000" dirty="0" smtClean="0"/>
          </a:p>
          <a:p>
            <a:r>
              <a:rPr lang="en-US" sz="2000" dirty="0" smtClean="0"/>
              <a:t>The major pathologic feature appears to be mucosal swelling at the level of the cricoid cartilage, complicated by </a:t>
            </a:r>
            <a:r>
              <a:rPr lang="en-US" sz="2000" b="1" dirty="0" smtClean="0"/>
              <a:t>copious, thick, purulent secretion</a:t>
            </a:r>
            <a:r>
              <a:rPr lang="en-US" sz="2000" dirty="0" smtClean="0"/>
              <a:t>.</a:t>
            </a:r>
          </a:p>
          <a:p>
            <a:r>
              <a:rPr lang="en-US" sz="2000" b="1" dirty="0" smtClean="0"/>
              <a:t>Suctioning</a:t>
            </a:r>
            <a:r>
              <a:rPr lang="en-US" sz="2000" dirty="0" smtClean="0"/>
              <a:t> these secretions, although occasionally affording </a:t>
            </a:r>
            <a:r>
              <a:rPr lang="en-US" sz="2000" b="1" dirty="0" smtClean="0"/>
              <a:t>temporary relief</a:t>
            </a:r>
            <a:r>
              <a:rPr lang="en-US" sz="2000" dirty="0" smtClean="0"/>
              <a:t>, usually does not sufficiently obviate the need for an artificial airway.</a:t>
            </a:r>
            <a:endParaRPr lang="ar-JO" sz="2000" dirty="0" smtClean="0"/>
          </a:p>
          <a:p>
            <a:endParaRPr lang="en-US" sz="2000" dirty="0"/>
          </a:p>
        </p:txBody>
      </p:sp>
    </p:spTree>
    <p:extLst>
      <p:ext uri="{BB962C8B-B14F-4D97-AF65-F5344CB8AC3E}">
        <p14:creationId xmlns:p14="http://schemas.microsoft.com/office/powerpoint/2010/main" val="2668111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lumOff val="50000"/>
                  </a:schemeClr>
                </a:solidFill>
              </a:rPr>
              <a:t>DIAGNOSIS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diagnosis is based on evidence of bacterial upper airway disease, which includes high fever, purulent airway secretions, and an absence of the classic findings of epiglottitis. </a:t>
            </a:r>
          </a:p>
          <a:p>
            <a:r>
              <a:rPr lang="en-US" b="1" dirty="0" smtClean="0"/>
              <a:t>X-rays are not needed </a:t>
            </a:r>
            <a:r>
              <a:rPr lang="en-US" dirty="0" smtClean="0"/>
              <a:t>but can show </a:t>
            </a:r>
          </a:p>
          <a:p>
            <a:pPr marL="731520" lvl="1" indent="-457200">
              <a:buFont typeface="+mj-lt"/>
              <a:buAutoNum type="arabicPeriod"/>
            </a:pPr>
            <a:r>
              <a:rPr lang="en-US" b="1" dirty="0" err="1" smtClean="0"/>
              <a:t>pseudomembrane</a:t>
            </a:r>
            <a:r>
              <a:rPr lang="en-US" b="1" dirty="0" smtClean="0"/>
              <a:t> detachment in the trachea, </a:t>
            </a:r>
          </a:p>
          <a:p>
            <a:pPr marL="731520" lvl="1" indent="-457200">
              <a:buFont typeface="+mj-lt"/>
              <a:buAutoNum type="arabicPeriod"/>
            </a:pPr>
            <a:r>
              <a:rPr lang="en-US" b="1" dirty="0" smtClean="0"/>
              <a:t>Subglottic narrowing </a:t>
            </a:r>
          </a:p>
          <a:p>
            <a:pPr marL="731520" lvl="1" indent="-457200">
              <a:buFont typeface="+mj-lt"/>
              <a:buAutoNum type="arabicPeriod"/>
            </a:pPr>
            <a:r>
              <a:rPr lang="en-US" b="1" dirty="0" smtClean="0"/>
              <a:t>a rough and ragged tracheal air column </a:t>
            </a:r>
            <a:r>
              <a:rPr lang="en-US" dirty="0" smtClean="0"/>
              <a:t>.</a:t>
            </a:r>
          </a:p>
          <a:p>
            <a:r>
              <a:rPr lang="en-US" b="1" dirty="0" smtClean="0"/>
              <a:t>Purulent material is noted below the cords during endotracheal intubation.</a:t>
            </a:r>
            <a:endParaRPr lang="ar-JO" b="1" dirty="0" smtClean="0"/>
          </a:p>
          <a:p>
            <a:endParaRPr lang="en-US" dirty="0"/>
          </a:p>
        </p:txBody>
      </p:sp>
    </p:spTree>
    <p:extLst>
      <p:ext uri="{BB962C8B-B14F-4D97-AF65-F5344CB8AC3E}">
        <p14:creationId xmlns:p14="http://schemas.microsoft.com/office/powerpoint/2010/main" val="2164971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50000"/>
                    <a:lumOff val="50000"/>
                  </a:schemeClr>
                </a:solidFill>
              </a:rPr>
              <a:t>TREATMENT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Empiric therapy recommendations for bacterial </a:t>
            </a:r>
            <a:r>
              <a:rPr lang="en-US" dirty="0" err="1" smtClean="0"/>
              <a:t>tracheitis</a:t>
            </a:r>
            <a:r>
              <a:rPr lang="en-US" dirty="0" smtClean="0"/>
              <a:t> include </a:t>
            </a:r>
            <a:r>
              <a:rPr lang="en-US" b="1" dirty="0" smtClean="0"/>
              <a:t>vancomycin or clindamycin and a third generation cephalosporin</a:t>
            </a:r>
            <a:r>
              <a:rPr lang="en-US" dirty="0" smtClean="0"/>
              <a:t> (e.g., </a:t>
            </a:r>
            <a:r>
              <a:rPr lang="en-US" dirty="0" err="1" smtClean="0"/>
              <a:t>cefotaxime</a:t>
            </a:r>
            <a:r>
              <a:rPr lang="en-US" dirty="0" smtClean="0"/>
              <a:t> or ceftriaxone). </a:t>
            </a:r>
          </a:p>
          <a:p>
            <a:endParaRPr lang="en-US" dirty="0" smtClean="0"/>
          </a:p>
          <a:p>
            <a:r>
              <a:rPr lang="en-US" dirty="0" smtClean="0"/>
              <a:t>When bacterial </a:t>
            </a:r>
            <a:r>
              <a:rPr lang="en-US" dirty="0" err="1" smtClean="0"/>
              <a:t>tracheitis</a:t>
            </a:r>
            <a:r>
              <a:rPr lang="en-US" dirty="0" smtClean="0"/>
              <a:t> is diagnosed by direct laryngoscopy or is strongly suspected on clinical grounds, an </a:t>
            </a:r>
            <a:r>
              <a:rPr lang="en-US" b="1" dirty="0" smtClean="0"/>
              <a:t>artificial airway </a:t>
            </a:r>
            <a:r>
              <a:rPr lang="en-US" dirty="0" smtClean="0"/>
              <a:t>should be strongly considered. </a:t>
            </a:r>
          </a:p>
          <a:p>
            <a:endParaRPr lang="en-US" dirty="0" smtClean="0"/>
          </a:p>
          <a:p>
            <a:r>
              <a:rPr lang="en-US" dirty="0" smtClean="0"/>
              <a:t>Supplemental </a:t>
            </a:r>
            <a:r>
              <a:rPr lang="en-US" b="1" dirty="0" smtClean="0"/>
              <a:t>oxygen</a:t>
            </a:r>
            <a:r>
              <a:rPr lang="en-US" dirty="0" smtClean="0"/>
              <a:t> is usually necessary.</a:t>
            </a:r>
          </a:p>
          <a:p>
            <a:endParaRPr lang="en-US" dirty="0"/>
          </a:p>
        </p:txBody>
      </p:sp>
    </p:spTree>
    <p:extLst>
      <p:ext uri="{BB962C8B-B14F-4D97-AF65-F5344CB8AC3E}">
        <p14:creationId xmlns:p14="http://schemas.microsoft.com/office/powerpoint/2010/main" val="3766562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dirty="0"/>
              <a:t>Upper airway obstruction due to acute infection is not </a:t>
            </a:r>
            <a:r>
              <a:rPr lang="en-US" dirty="0" smtClean="0"/>
              <a:t>uncommon in children</a:t>
            </a:r>
            <a:r>
              <a:rPr lang="en-US" dirty="0"/>
              <a:t> </a:t>
            </a:r>
            <a:r>
              <a:rPr lang="en-US" dirty="0" smtClean="0"/>
              <a:t>.</a:t>
            </a:r>
            <a:endParaRPr lang="en-US" dirty="0"/>
          </a:p>
          <a:p>
            <a:r>
              <a:rPr lang="en-US" dirty="0" smtClean="0"/>
              <a:t> </a:t>
            </a:r>
            <a:r>
              <a:rPr lang="en-US" dirty="0"/>
              <a:t>infants </a:t>
            </a:r>
            <a:r>
              <a:rPr lang="en-US" dirty="0" smtClean="0"/>
              <a:t>and young </a:t>
            </a:r>
            <a:r>
              <a:rPr lang="en-US" dirty="0"/>
              <a:t>children are most commonly affected because </a:t>
            </a:r>
            <a:r>
              <a:rPr lang="en-US" dirty="0" smtClean="0"/>
              <a:t>they have </a:t>
            </a:r>
            <a:r>
              <a:rPr lang="en-US" dirty="0"/>
              <a:t>relatively narrow upper </a:t>
            </a:r>
            <a:r>
              <a:rPr lang="en-US" dirty="0" smtClean="0"/>
              <a:t>airways</a:t>
            </a:r>
            <a:r>
              <a:rPr lang="en-US" dirty="0"/>
              <a:t> </a:t>
            </a:r>
            <a:r>
              <a:rPr lang="en-US" dirty="0" smtClean="0"/>
              <a:t>.</a:t>
            </a:r>
            <a:endParaRPr lang="en-US" dirty="0"/>
          </a:p>
          <a:p>
            <a:r>
              <a:rPr lang="en-US" dirty="0" smtClean="0"/>
              <a:t>Fortunately</a:t>
            </a:r>
            <a:r>
              <a:rPr lang="en-US" dirty="0"/>
              <a:t>, </a:t>
            </a:r>
            <a:r>
              <a:rPr lang="en-US" dirty="0" smtClean="0"/>
              <a:t>these are </a:t>
            </a:r>
            <a:r>
              <a:rPr lang="en-US" dirty="0"/>
              <a:t>mostly due to self-limiting viral </a:t>
            </a:r>
            <a:r>
              <a:rPr lang="en-US" dirty="0" err="1" smtClean="0"/>
              <a:t>laryngotracheobronchitis</a:t>
            </a:r>
            <a:r>
              <a:rPr lang="en-US" dirty="0" smtClean="0"/>
              <a:t>  (LTB).</a:t>
            </a:r>
          </a:p>
          <a:p>
            <a:r>
              <a:rPr lang="en-US" dirty="0"/>
              <a:t>The consequence of these upper airway infections is </a:t>
            </a:r>
            <a:r>
              <a:rPr lang="en-US" dirty="0" smtClean="0"/>
              <a:t>usually stridor</a:t>
            </a:r>
            <a:r>
              <a:rPr lang="en-US" dirty="0"/>
              <a:t> </a:t>
            </a:r>
            <a:r>
              <a:rPr lang="en-US" dirty="0" smtClean="0"/>
              <a:t>.</a:t>
            </a:r>
          </a:p>
        </p:txBody>
      </p:sp>
    </p:spTree>
    <p:extLst>
      <p:ext uri="{BB962C8B-B14F-4D97-AF65-F5344CB8AC3E}">
        <p14:creationId xmlns:p14="http://schemas.microsoft.com/office/powerpoint/2010/main" val="3619481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56754" y="400594"/>
            <a:ext cx="11625943" cy="6209212"/>
          </a:xfrm>
          <a:prstGeom prst="rect">
            <a:avLst/>
          </a:prstGeom>
        </p:spPr>
      </p:pic>
    </p:spTree>
    <p:extLst>
      <p:ext uri="{BB962C8B-B14F-4D97-AF65-F5344CB8AC3E}">
        <p14:creationId xmlns:p14="http://schemas.microsoft.com/office/powerpoint/2010/main" val="266715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44832" y="3206496"/>
            <a:ext cx="8770571" cy="3651504"/>
          </a:xfrm>
        </p:spPr>
        <p:txBody>
          <a:bodyPr>
            <a:normAutofit/>
          </a:bodyPr>
          <a:lstStyle/>
          <a:p>
            <a:pPr marL="0" indent="0" algn="ctr">
              <a:buNone/>
            </a:pPr>
            <a:r>
              <a:rPr lang="en-US" sz="6000" dirty="0" smtClean="0"/>
              <a:t>Thank you </a:t>
            </a:r>
            <a:endParaRPr lang="en-US" sz="6000" dirty="0"/>
          </a:p>
        </p:txBody>
      </p:sp>
    </p:spTree>
    <p:extLst>
      <p:ext uri="{BB962C8B-B14F-4D97-AF65-F5344CB8AC3E}">
        <p14:creationId xmlns:p14="http://schemas.microsoft.com/office/powerpoint/2010/main" val="164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a:t>
            </a:r>
            <a:endParaRPr lang="en-US" b="1" dirty="0"/>
          </a:p>
        </p:txBody>
      </p:sp>
      <p:pic>
        <p:nvPicPr>
          <p:cNvPr id="4" name="Content Placeholder 3"/>
          <p:cNvPicPr>
            <a:picLocks noGrp="1" noChangeAspect="1"/>
          </p:cNvPicPr>
          <p:nvPr>
            <p:ph idx="1"/>
          </p:nvPr>
        </p:nvPicPr>
        <p:blipFill>
          <a:blip r:embed="rId2"/>
          <a:stretch>
            <a:fillRect/>
          </a:stretch>
        </p:blipFill>
        <p:spPr>
          <a:xfrm>
            <a:off x="1950722" y="2255747"/>
            <a:ext cx="9258050" cy="4467270"/>
          </a:xfrm>
          <a:prstGeom prst="rect">
            <a:avLst/>
          </a:prstGeom>
        </p:spPr>
      </p:pic>
    </p:spTree>
    <p:extLst>
      <p:ext uri="{BB962C8B-B14F-4D97-AF65-F5344CB8AC3E}">
        <p14:creationId xmlns:p14="http://schemas.microsoft.com/office/powerpoint/2010/main" val="784041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1940606" y="2203269"/>
            <a:ext cx="8770937" cy="3651250"/>
          </a:xfrm>
        </p:spPr>
        <p:txBody>
          <a:bodyPr>
            <a:normAutofit/>
          </a:bodyPr>
          <a:lstStyle/>
          <a:p>
            <a:pPr marL="0" indent="0">
              <a:buNone/>
            </a:pPr>
            <a:r>
              <a:rPr lang="en-US" sz="5000" b="1" dirty="0">
                <a:solidFill>
                  <a:schemeClr val="tx2">
                    <a:lumMod val="50000"/>
                    <a:lumOff val="50000"/>
                  </a:schemeClr>
                </a:solidFill>
              </a:rPr>
              <a:t>Viral </a:t>
            </a:r>
            <a:r>
              <a:rPr lang="en-US" sz="5000" b="1" dirty="0" err="1">
                <a:solidFill>
                  <a:schemeClr val="tx2">
                    <a:lumMod val="50000"/>
                    <a:lumOff val="50000"/>
                  </a:schemeClr>
                </a:solidFill>
              </a:rPr>
              <a:t>Laryngotracheobronchitis</a:t>
            </a:r>
            <a:endParaRPr lang="en-US" sz="5000" dirty="0">
              <a:solidFill>
                <a:schemeClr val="tx2">
                  <a:lumMod val="50000"/>
                  <a:lumOff val="50000"/>
                </a:schemeClr>
              </a:solidFill>
            </a:endParaRPr>
          </a:p>
        </p:txBody>
      </p:sp>
    </p:spTree>
    <p:extLst>
      <p:ext uri="{BB962C8B-B14F-4D97-AF65-F5344CB8AC3E}">
        <p14:creationId xmlns:p14="http://schemas.microsoft.com/office/powerpoint/2010/main" val="37143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50000"/>
                    <a:lumOff val="50000"/>
                  </a:schemeClr>
                </a:solidFill>
              </a:rPr>
              <a:t>EPIDEMIOLOGY</a:t>
            </a:r>
            <a:r>
              <a:rPr lang="en-US" b="1" dirty="0" smtClean="0"/>
              <a:t/>
            </a:r>
            <a:br>
              <a:rPr lang="en-US" b="1" dirty="0" smtClean="0"/>
            </a:br>
            <a:endParaRPr lang="en-US" dirty="0"/>
          </a:p>
        </p:txBody>
      </p:sp>
      <p:sp>
        <p:nvSpPr>
          <p:cNvPr id="3" name="Content Placeholder 2"/>
          <p:cNvSpPr>
            <a:spLocks noGrp="1"/>
          </p:cNvSpPr>
          <p:nvPr>
            <p:ph idx="1"/>
          </p:nvPr>
        </p:nvSpPr>
        <p:spPr>
          <a:xfrm>
            <a:off x="707572" y="2129061"/>
            <a:ext cx="10515600" cy="4567830"/>
          </a:xfrm>
        </p:spPr>
        <p:txBody>
          <a:bodyPr>
            <a:normAutofit/>
          </a:bodyPr>
          <a:lstStyle/>
          <a:p>
            <a:r>
              <a:rPr lang="en-US" dirty="0" smtClean="0"/>
              <a:t>Viral </a:t>
            </a:r>
            <a:r>
              <a:rPr lang="en-US" dirty="0"/>
              <a:t>LTB is the most common cause of infective upper </a:t>
            </a:r>
            <a:r>
              <a:rPr lang="en-US" dirty="0" smtClean="0"/>
              <a:t>airway obstruction </a:t>
            </a:r>
            <a:r>
              <a:rPr lang="en-US" dirty="0"/>
              <a:t>in the pediatric age group. </a:t>
            </a:r>
            <a:endParaRPr lang="en-US" dirty="0" smtClean="0"/>
          </a:p>
          <a:p>
            <a:r>
              <a:rPr lang="en-US" dirty="0" smtClean="0"/>
              <a:t> Affected </a:t>
            </a:r>
            <a:r>
              <a:rPr lang="en-US" dirty="0"/>
              <a:t>children </a:t>
            </a:r>
            <a:r>
              <a:rPr lang="en-US" dirty="0" smtClean="0"/>
              <a:t>are usually </a:t>
            </a:r>
            <a:r>
              <a:rPr lang="en-US" dirty="0"/>
              <a:t>of preschool age, with a peak incidence between </a:t>
            </a:r>
            <a:r>
              <a:rPr lang="en-US" dirty="0" smtClean="0"/>
              <a:t>18 and </a:t>
            </a:r>
            <a:r>
              <a:rPr lang="en-US" dirty="0"/>
              <a:t>24 months of age</a:t>
            </a:r>
            <a:r>
              <a:rPr lang="en-US" dirty="0" smtClean="0"/>
              <a:t>.  </a:t>
            </a:r>
          </a:p>
          <a:p>
            <a:r>
              <a:rPr lang="en-US" dirty="0" smtClean="0"/>
              <a:t> </a:t>
            </a:r>
            <a:r>
              <a:rPr lang="en-US" dirty="0"/>
              <a:t>annual incidence rates in preschool </a:t>
            </a:r>
            <a:r>
              <a:rPr lang="en-US" dirty="0" smtClean="0"/>
              <a:t>children vary </a:t>
            </a:r>
            <a:r>
              <a:rPr lang="en-US" dirty="0"/>
              <a:t>from 1.5% to 6%, </a:t>
            </a:r>
            <a:endParaRPr lang="en-US" dirty="0" smtClean="0"/>
          </a:p>
          <a:p>
            <a:r>
              <a:rPr lang="en-US" dirty="0" smtClean="0"/>
              <a:t>less </a:t>
            </a:r>
            <a:r>
              <a:rPr lang="en-US" dirty="0"/>
              <a:t>than 5% of these </a:t>
            </a:r>
            <a:r>
              <a:rPr lang="en-US" dirty="0" smtClean="0"/>
              <a:t>require hospital </a:t>
            </a:r>
            <a:r>
              <a:rPr lang="en-US" dirty="0"/>
              <a:t>admission, and only 1% to 2% of those </a:t>
            </a:r>
            <a:r>
              <a:rPr lang="en-US" dirty="0" smtClean="0"/>
              <a:t>admitted require </a:t>
            </a:r>
            <a:r>
              <a:rPr lang="en-US" dirty="0"/>
              <a:t>endotracheal intubation and intensive care</a:t>
            </a:r>
            <a:r>
              <a:rPr lang="en-US" dirty="0" smtClean="0"/>
              <a:t>.</a:t>
            </a:r>
          </a:p>
          <a:p>
            <a:r>
              <a:rPr lang="en-US" dirty="0" smtClean="0"/>
              <a:t> This proportion </a:t>
            </a:r>
            <a:r>
              <a:rPr lang="en-US" dirty="0"/>
              <a:t>has fallen dramatically since the use of </a:t>
            </a:r>
            <a:r>
              <a:rPr lang="en-US" dirty="0" smtClean="0"/>
              <a:t>corticosteroids has </a:t>
            </a:r>
            <a:r>
              <a:rPr lang="en-US" dirty="0"/>
              <a:t>become routine. </a:t>
            </a:r>
            <a:endParaRPr lang="en-US" dirty="0" smtClean="0"/>
          </a:p>
          <a:p>
            <a:r>
              <a:rPr lang="en-US" dirty="0" smtClean="0"/>
              <a:t>Mortality </a:t>
            </a:r>
            <a:r>
              <a:rPr lang="en-US" dirty="0"/>
              <a:t>is low, reported by </a:t>
            </a:r>
            <a:r>
              <a:rPr lang="en-US" dirty="0" smtClean="0"/>
              <a:t>one 10-year </a:t>
            </a:r>
            <a:r>
              <a:rPr lang="en-US" dirty="0"/>
              <a:t>follow-up study as less than 0.5% of intubated</a:t>
            </a:r>
          </a:p>
          <a:p>
            <a:r>
              <a:rPr lang="en-US" dirty="0" smtClean="0"/>
              <a:t>patients. </a:t>
            </a:r>
          </a:p>
        </p:txBody>
      </p:sp>
    </p:spTree>
    <p:extLst>
      <p:ext uri="{BB962C8B-B14F-4D97-AF65-F5344CB8AC3E}">
        <p14:creationId xmlns:p14="http://schemas.microsoft.com/office/powerpoint/2010/main" val="1088169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05494" y="2412274"/>
            <a:ext cx="8770571" cy="3651504"/>
          </a:xfrm>
        </p:spPr>
        <p:txBody>
          <a:bodyPr/>
          <a:lstStyle/>
          <a:p>
            <a:r>
              <a:rPr lang="en-US" dirty="0"/>
              <a:t>There is a male preponderance in children younger than 6 years of age (1.4 : 1), although both sexes appear to be affected equally at an older age. </a:t>
            </a:r>
            <a:endParaRPr lang="en-US" dirty="0" smtClean="0"/>
          </a:p>
          <a:p>
            <a:endParaRPr lang="en-US" dirty="0"/>
          </a:p>
          <a:p>
            <a:r>
              <a:rPr lang="en-US" dirty="0"/>
              <a:t>Children with a specific CD14 genetic polymorphism have recently been described as having a reduced prevalence of croup</a:t>
            </a:r>
            <a:r>
              <a:rPr lang="en-US" dirty="0" smtClean="0"/>
              <a:t>.</a:t>
            </a:r>
          </a:p>
          <a:p>
            <a:endParaRPr lang="en-US" dirty="0"/>
          </a:p>
          <a:p>
            <a:r>
              <a:rPr lang="en-US" dirty="0"/>
              <a:t>Infection is transmitted via droplet spread or direct inoculation from the hands. </a:t>
            </a:r>
          </a:p>
          <a:p>
            <a:endParaRPr lang="en-US" dirty="0"/>
          </a:p>
        </p:txBody>
      </p:sp>
    </p:spTree>
    <p:extLst>
      <p:ext uri="{BB962C8B-B14F-4D97-AF65-F5344CB8AC3E}">
        <p14:creationId xmlns:p14="http://schemas.microsoft.com/office/powerpoint/2010/main" val="2076762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50000"/>
                    <a:lumOff val="50000"/>
                  </a:schemeClr>
                </a:solidFill>
                <a:latin typeface="BrandingSans-SemiBold"/>
              </a:rPr>
              <a:t>ETIOLOGY</a:t>
            </a:r>
            <a:r>
              <a:rPr lang="en-US" b="1" dirty="0">
                <a:solidFill>
                  <a:srgbClr val="000000"/>
                </a:solidFill>
                <a:latin typeface="BrandingSans-SemiBold"/>
              </a:rPr>
              <a:t/>
            </a:r>
            <a:br>
              <a:rPr lang="en-US" b="1" dirty="0">
                <a:solidFill>
                  <a:srgbClr val="000000"/>
                </a:solidFill>
                <a:latin typeface="BrandingSans-SemiBold"/>
              </a:rPr>
            </a:br>
            <a:endParaRPr lang="en-US" dirty="0"/>
          </a:p>
        </p:txBody>
      </p:sp>
      <p:sp>
        <p:nvSpPr>
          <p:cNvPr id="3" name="Content Placeholder 2"/>
          <p:cNvSpPr>
            <a:spLocks noGrp="1"/>
          </p:cNvSpPr>
          <p:nvPr>
            <p:ph idx="1"/>
          </p:nvPr>
        </p:nvSpPr>
        <p:spPr>
          <a:xfrm>
            <a:off x="768531" y="2281646"/>
            <a:ext cx="10515600" cy="4975180"/>
          </a:xfrm>
        </p:spPr>
        <p:txBody>
          <a:bodyPr>
            <a:noAutofit/>
          </a:bodyPr>
          <a:lstStyle/>
          <a:p>
            <a:r>
              <a:rPr lang="en-US" sz="1500" dirty="0">
                <a:solidFill>
                  <a:srgbClr val="000000"/>
                </a:solidFill>
                <a:latin typeface="PhotinaMT"/>
              </a:rPr>
              <a:t>75% of viral LTB </a:t>
            </a:r>
            <a:r>
              <a:rPr lang="en-US" sz="1500" dirty="0" smtClean="0">
                <a:solidFill>
                  <a:srgbClr val="000000"/>
                </a:solidFill>
                <a:latin typeface="PhotinaMT"/>
              </a:rPr>
              <a:t>cases caused :</a:t>
            </a:r>
            <a:endParaRPr lang="en-US" sz="1500" dirty="0">
              <a:solidFill>
                <a:srgbClr val="000000"/>
              </a:solidFill>
              <a:latin typeface="PhotinaMT"/>
            </a:endParaRPr>
          </a:p>
          <a:p>
            <a:r>
              <a:rPr lang="en-US" sz="1500" dirty="0" smtClean="0">
                <a:solidFill>
                  <a:srgbClr val="000000"/>
                </a:solidFill>
                <a:latin typeface="PhotinaMT"/>
              </a:rPr>
              <a:t>1-the PIVs : </a:t>
            </a:r>
            <a:r>
              <a:rPr lang="en-US" sz="1500" dirty="0" smtClean="0">
                <a:solidFill>
                  <a:srgbClr val="000000"/>
                </a:solidFill>
                <a:latin typeface="PhotinaMT"/>
                <a:sym typeface="Wingdings" panose="05000000000000000000" pitchFamily="2" charset="2"/>
              </a:rPr>
              <a:t></a:t>
            </a:r>
            <a:r>
              <a:rPr lang="en-US" sz="1500" dirty="0" smtClean="0">
                <a:solidFill>
                  <a:srgbClr val="000000"/>
                </a:solidFill>
                <a:latin typeface="PhotinaMT"/>
              </a:rPr>
              <a:t>PIV </a:t>
            </a:r>
            <a:r>
              <a:rPr lang="en-US" sz="1500" dirty="0">
                <a:solidFill>
                  <a:srgbClr val="000000"/>
                </a:solidFill>
                <a:latin typeface="PhotinaMT"/>
              </a:rPr>
              <a:t>1 is found most frequently and leads to epidemics. </a:t>
            </a:r>
            <a:endParaRPr lang="en-US" sz="1500" dirty="0" smtClean="0">
              <a:solidFill>
                <a:srgbClr val="000000"/>
              </a:solidFill>
              <a:latin typeface="PhotinaMT"/>
            </a:endParaRPr>
          </a:p>
          <a:p>
            <a:pPr marL="0" indent="0">
              <a:buNone/>
            </a:pPr>
            <a:r>
              <a:rPr lang="en-US" sz="1500" dirty="0">
                <a:solidFill>
                  <a:srgbClr val="000000"/>
                </a:solidFill>
                <a:latin typeface="PhotinaMT"/>
              </a:rPr>
              <a:t> </a:t>
            </a:r>
            <a:r>
              <a:rPr lang="en-US" sz="1500" dirty="0" smtClean="0">
                <a:solidFill>
                  <a:srgbClr val="000000"/>
                </a:solidFill>
                <a:latin typeface="PhotinaMT"/>
              </a:rPr>
              <a:t>                       </a:t>
            </a:r>
            <a:r>
              <a:rPr lang="en-US" sz="1500" dirty="0" smtClean="0">
                <a:solidFill>
                  <a:srgbClr val="000000"/>
                </a:solidFill>
                <a:latin typeface="PhotinaMT"/>
                <a:sym typeface="Wingdings" panose="05000000000000000000" pitchFamily="2" charset="2"/>
              </a:rPr>
              <a:t></a:t>
            </a:r>
            <a:r>
              <a:rPr lang="en-US" sz="1500" dirty="0" smtClean="0">
                <a:solidFill>
                  <a:srgbClr val="000000"/>
                </a:solidFill>
                <a:latin typeface="PhotinaMT"/>
              </a:rPr>
              <a:t>PIV 2 </a:t>
            </a:r>
            <a:r>
              <a:rPr lang="en-US" sz="1500" dirty="0">
                <a:solidFill>
                  <a:srgbClr val="000000"/>
                </a:solidFill>
                <a:latin typeface="PhotinaMT"/>
              </a:rPr>
              <a:t>may account for many sporadic cases, </a:t>
            </a:r>
          </a:p>
          <a:p>
            <a:pPr marL="0" indent="0">
              <a:buNone/>
            </a:pPr>
            <a:r>
              <a:rPr lang="en-US" sz="1500" dirty="0" smtClean="0">
                <a:solidFill>
                  <a:srgbClr val="000000"/>
                </a:solidFill>
                <a:latin typeface="PhotinaMT"/>
              </a:rPr>
              <a:t>                       </a:t>
            </a:r>
            <a:r>
              <a:rPr lang="en-US" sz="1500" dirty="0" smtClean="0">
                <a:solidFill>
                  <a:srgbClr val="000000"/>
                </a:solidFill>
                <a:latin typeface="PhotinaMT"/>
                <a:sym typeface="Wingdings" panose="05000000000000000000" pitchFamily="2" charset="2"/>
              </a:rPr>
              <a:t></a:t>
            </a:r>
            <a:r>
              <a:rPr lang="en-US" sz="1500" dirty="0" smtClean="0">
                <a:solidFill>
                  <a:srgbClr val="000000"/>
                </a:solidFill>
                <a:latin typeface="PhotinaMT"/>
              </a:rPr>
              <a:t> </a:t>
            </a:r>
            <a:r>
              <a:rPr lang="en-US" sz="1500" dirty="0">
                <a:solidFill>
                  <a:srgbClr val="000000"/>
                </a:solidFill>
                <a:latin typeface="PhotinaMT"/>
              </a:rPr>
              <a:t>PIV 3 is a </a:t>
            </a:r>
            <a:r>
              <a:rPr lang="en-US" sz="1500" dirty="0" smtClean="0">
                <a:solidFill>
                  <a:srgbClr val="000000"/>
                </a:solidFill>
                <a:latin typeface="PhotinaMT"/>
              </a:rPr>
              <a:t>less common </a:t>
            </a:r>
            <a:r>
              <a:rPr lang="en-US" sz="1500" dirty="0">
                <a:solidFill>
                  <a:srgbClr val="000000"/>
                </a:solidFill>
                <a:latin typeface="PhotinaMT"/>
              </a:rPr>
              <a:t>cause of viral LTB, usually </a:t>
            </a:r>
            <a:r>
              <a:rPr lang="en-US" sz="1500" dirty="0" smtClean="0">
                <a:solidFill>
                  <a:srgbClr val="000000"/>
                </a:solidFill>
                <a:latin typeface="PhotinaMT"/>
              </a:rPr>
              <a:t>leading </a:t>
            </a:r>
            <a:r>
              <a:rPr lang="en-US" sz="1500" dirty="0">
                <a:solidFill>
                  <a:srgbClr val="000000"/>
                </a:solidFill>
                <a:latin typeface="PhotinaMT"/>
              </a:rPr>
              <a:t>to </a:t>
            </a:r>
            <a:r>
              <a:rPr lang="en-US" sz="1500" dirty="0" err="1">
                <a:solidFill>
                  <a:srgbClr val="000000"/>
                </a:solidFill>
                <a:latin typeface="PhotinaMT"/>
              </a:rPr>
              <a:t>bronchiolitic</a:t>
            </a:r>
            <a:r>
              <a:rPr lang="en-US" sz="1500" dirty="0">
                <a:solidFill>
                  <a:srgbClr val="000000"/>
                </a:solidFill>
                <a:latin typeface="PhotinaMT"/>
              </a:rPr>
              <a:t> illness.</a:t>
            </a:r>
          </a:p>
          <a:p>
            <a:r>
              <a:rPr lang="en-US" sz="1500" dirty="0" smtClean="0">
                <a:solidFill>
                  <a:srgbClr val="000000"/>
                </a:solidFill>
                <a:latin typeface="PhotinaMT"/>
              </a:rPr>
              <a:t>2- respiratory syncytial virus</a:t>
            </a:r>
          </a:p>
          <a:p>
            <a:r>
              <a:rPr lang="en-US" sz="1500" dirty="0" smtClean="0">
                <a:solidFill>
                  <a:srgbClr val="000000"/>
                </a:solidFill>
                <a:latin typeface="PhotinaMT"/>
              </a:rPr>
              <a:t>3-measles .</a:t>
            </a:r>
          </a:p>
          <a:p>
            <a:r>
              <a:rPr lang="en-US" sz="1500" dirty="0" smtClean="0">
                <a:solidFill>
                  <a:srgbClr val="000000"/>
                </a:solidFill>
                <a:latin typeface="PhotinaMT"/>
              </a:rPr>
              <a:t>4-mumps </a:t>
            </a:r>
          </a:p>
          <a:p>
            <a:r>
              <a:rPr lang="en-US" sz="1500" dirty="0" smtClean="0">
                <a:solidFill>
                  <a:srgbClr val="000000"/>
                </a:solidFill>
                <a:latin typeface="PhotinaMT"/>
              </a:rPr>
              <a:t>5-human </a:t>
            </a:r>
            <a:r>
              <a:rPr lang="en-US" sz="1500" dirty="0" err="1" smtClean="0">
                <a:solidFill>
                  <a:srgbClr val="000000"/>
                </a:solidFill>
                <a:latin typeface="PhotinaMT"/>
              </a:rPr>
              <a:t>metapneumovirus</a:t>
            </a:r>
            <a:r>
              <a:rPr lang="en-US" sz="1500" dirty="0" smtClean="0">
                <a:solidFill>
                  <a:srgbClr val="000000"/>
                </a:solidFill>
                <a:latin typeface="PhotinaMT"/>
              </a:rPr>
              <a:t>.</a:t>
            </a:r>
            <a:r>
              <a:rPr lang="en-US" sz="1500" b="0" i="0" u="none" strike="noStrike" baseline="0" dirty="0" smtClean="0">
                <a:solidFill>
                  <a:srgbClr val="0081AD"/>
                </a:solidFill>
                <a:latin typeface="PhotinaMT"/>
              </a:rPr>
              <a:t> </a:t>
            </a:r>
          </a:p>
          <a:p>
            <a:pPr marL="0" indent="0">
              <a:buNone/>
            </a:pPr>
            <a:r>
              <a:rPr lang="en-US" sz="1500" dirty="0" smtClean="0">
                <a:solidFill>
                  <a:srgbClr val="0081AD"/>
                </a:solidFill>
                <a:latin typeface="PhotinaMT"/>
              </a:rPr>
              <a:t>Other less causes :</a:t>
            </a:r>
            <a:endParaRPr lang="en-US" sz="1500" b="0" i="0" u="none" strike="noStrike" baseline="0" dirty="0" smtClean="0">
              <a:solidFill>
                <a:srgbClr val="0081AD"/>
              </a:solidFill>
              <a:latin typeface="PhotinaMT"/>
            </a:endParaRPr>
          </a:p>
          <a:p>
            <a:r>
              <a:rPr lang="en-US" sz="1500" dirty="0" smtClean="0">
                <a:solidFill>
                  <a:srgbClr val="000000"/>
                </a:solidFill>
                <a:latin typeface="PhotinaMT"/>
              </a:rPr>
              <a:t>Herpes </a:t>
            </a:r>
            <a:r>
              <a:rPr lang="en-US" sz="1500" dirty="0">
                <a:solidFill>
                  <a:srgbClr val="000000"/>
                </a:solidFill>
                <a:latin typeface="PhotinaMT"/>
              </a:rPr>
              <a:t>viruses </a:t>
            </a:r>
            <a:r>
              <a:rPr lang="en-US" sz="1500" dirty="0" smtClean="0">
                <a:solidFill>
                  <a:srgbClr val="000000"/>
                </a:solidFill>
                <a:latin typeface="PhotinaMT"/>
              </a:rPr>
              <a:t>and influenza </a:t>
            </a:r>
            <a:r>
              <a:rPr lang="en-US" sz="1500" dirty="0">
                <a:solidFill>
                  <a:srgbClr val="000000"/>
                </a:solidFill>
                <a:latin typeface="PhotinaMT"/>
              </a:rPr>
              <a:t>viruses tend to cause a more severe and </a:t>
            </a:r>
            <a:r>
              <a:rPr lang="en-US" sz="1500" dirty="0" smtClean="0">
                <a:solidFill>
                  <a:srgbClr val="000000"/>
                </a:solidFill>
                <a:latin typeface="PhotinaMT"/>
              </a:rPr>
              <a:t>protracted form </a:t>
            </a:r>
            <a:r>
              <a:rPr lang="en-US" sz="1500" dirty="0">
                <a:solidFill>
                  <a:srgbClr val="000000"/>
                </a:solidFill>
                <a:latin typeface="PhotinaMT"/>
              </a:rPr>
              <a:t>of the </a:t>
            </a:r>
            <a:r>
              <a:rPr lang="en-US" sz="1500" dirty="0" smtClean="0">
                <a:solidFill>
                  <a:srgbClr val="000000"/>
                </a:solidFill>
                <a:latin typeface="PhotinaMT"/>
              </a:rPr>
              <a:t>disease.</a:t>
            </a:r>
            <a:endParaRPr lang="en-US" sz="1500" dirty="0">
              <a:solidFill>
                <a:srgbClr val="0081AD"/>
              </a:solidFill>
              <a:latin typeface="PhotinaMT"/>
            </a:endParaRPr>
          </a:p>
          <a:p>
            <a:r>
              <a:rPr lang="en-US" sz="1500" dirty="0" smtClean="0">
                <a:solidFill>
                  <a:srgbClr val="000000"/>
                </a:solidFill>
                <a:latin typeface="PhotinaMT"/>
              </a:rPr>
              <a:t>some systemic infections such mycoplasma. </a:t>
            </a:r>
          </a:p>
        </p:txBody>
      </p:sp>
    </p:spTree>
    <p:extLst>
      <p:ext uri="{BB962C8B-B14F-4D97-AF65-F5344CB8AC3E}">
        <p14:creationId xmlns:p14="http://schemas.microsoft.com/office/powerpoint/2010/main" val="297942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032" y="315796"/>
            <a:ext cx="8897565" cy="1560716"/>
          </a:xfrm>
        </p:spPr>
        <p:txBody>
          <a:bodyPr/>
          <a:lstStyle/>
          <a:p>
            <a:endParaRPr lang="en-US" dirty="0"/>
          </a:p>
        </p:txBody>
      </p:sp>
      <p:sp>
        <p:nvSpPr>
          <p:cNvPr id="3" name="Content Placeholder 2"/>
          <p:cNvSpPr>
            <a:spLocks noGrp="1"/>
          </p:cNvSpPr>
          <p:nvPr>
            <p:ph idx="1"/>
          </p:nvPr>
        </p:nvSpPr>
        <p:spPr>
          <a:xfrm>
            <a:off x="834934" y="2508069"/>
            <a:ext cx="8770571" cy="3651504"/>
          </a:xfrm>
        </p:spPr>
        <p:txBody>
          <a:bodyPr/>
          <a:lstStyle/>
          <a:p>
            <a:pPr marL="0" indent="0">
              <a:buNone/>
            </a:pPr>
            <a:r>
              <a:rPr lang="en-US" b="1" dirty="0"/>
              <a:t>CLINICAL </a:t>
            </a:r>
            <a:r>
              <a:rPr lang="en-US" b="1" dirty="0" smtClean="0"/>
              <a:t>FEATURES :</a:t>
            </a:r>
          </a:p>
          <a:p>
            <a:r>
              <a:rPr lang="en-US" b="1" dirty="0" smtClean="0"/>
              <a:t>Mild </a:t>
            </a:r>
          </a:p>
          <a:p>
            <a:r>
              <a:rPr lang="en-US" b="1" dirty="0" err="1" smtClean="0"/>
              <a:t>Modreate</a:t>
            </a:r>
            <a:r>
              <a:rPr lang="en-US" b="1" dirty="0" smtClean="0"/>
              <a:t> </a:t>
            </a:r>
          </a:p>
          <a:p>
            <a:r>
              <a:rPr lang="en-US" b="1" dirty="0" smtClean="0"/>
              <a:t>Sever </a:t>
            </a:r>
            <a:r>
              <a:rPr lang="en-US" b="1" dirty="0"/>
              <a:t/>
            </a:r>
            <a:br>
              <a:rPr lang="en-US" b="1" dirty="0"/>
            </a:br>
            <a:endParaRPr lang="en-US" dirty="0"/>
          </a:p>
        </p:txBody>
      </p:sp>
    </p:spTree>
    <p:extLst>
      <p:ext uri="{BB962C8B-B14F-4D97-AF65-F5344CB8AC3E}">
        <p14:creationId xmlns:p14="http://schemas.microsoft.com/office/powerpoint/2010/main" val="2459767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TM10001104[[fn=Feathered]]</Template>
  <TotalTime>685</TotalTime>
  <Words>1871</Words>
  <Application>Microsoft Office PowerPoint</Application>
  <PresentationFormat>Widescreen</PresentationFormat>
  <Paragraphs>195</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BrandingSans-SemiBold</vt:lpstr>
      <vt:lpstr>Calibri</vt:lpstr>
      <vt:lpstr>Century Schoolbook</vt:lpstr>
      <vt:lpstr>Corbel</vt:lpstr>
      <vt:lpstr>PhotinaMT</vt:lpstr>
      <vt:lpstr>Wingdings</vt:lpstr>
      <vt:lpstr>Feathered</vt:lpstr>
      <vt:lpstr>Acute Infections That Produce Upper Airway Obstruction</vt:lpstr>
      <vt:lpstr>Lecture outline </vt:lpstr>
      <vt:lpstr>Introduction </vt:lpstr>
      <vt:lpstr>Causes :</vt:lpstr>
      <vt:lpstr>PowerPoint Presentation</vt:lpstr>
      <vt:lpstr>EPIDEMIOLOGY </vt:lpstr>
      <vt:lpstr>PowerPoint Presentation</vt:lpstr>
      <vt:lpstr>ETIOLOGY </vt:lpstr>
      <vt:lpstr>PowerPoint Presentation</vt:lpstr>
      <vt:lpstr>CLINICAL FEATURES </vt:lpstr>
      <vt:lpstr>PowerPoint Presentation</vt:lpstr>
      <vt:lpstr>PowerPoint Presentation</vt:lpstr>
      <vt:lpstr>Diagnosis </vt:lpstr>
      <vt:lpstr>Differential Diagnosis</vt:lpstr>
      <vt:lpstr>Treatment</vt:lpstr>
      <vt:lpstr>Treatment</vt:lpstr>
      <vt:lpstr>PROGNOSIS AND FURTHER EVALUATION </vt:lpstr>
      <vt:lpstr>PowerPoint Presentation</vt:lpstr>
      <vt:lpstr>Acute Epiglottitis(Supraglottitis) </vt:lpstr>
      <vt:lpstr>PowerPoint Presentation</vt:lpstr>
      <vt:lpstr>PowerPoint Presentation</vt:lpstr>
      <vt:lpstr>TREATMENT</vt:lpstr>
      <vt:lpstr>PowerPoint Presentation</vt:lpstr>
      <vt:lpstr>Acute Infectious Laryngitis </vt:lpstr>
      <vt:lpstr> </vt:lpstr>
      <vt:lpstr>Bacterial Tracheitis </vt:lpstr>
      <vt:lpstr>CLINICAL MANIFESTATIONS </vt:lpstr>
      <vt:lpstr>DIAGNOSIS </vt:lpstr>
      <vt:lpstr>TREATMENT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respiratory tract infection</dc:title>
  <dc:creator>Dell</dc:creator>
  <cp:lastModifiedBy>Dell</cp:lastModifiedBy>
  <cp:revision>32</cp:revision>
  <dcterms:created xsi:type="dcterms:W3CDTF">2019-10-21T09:01:12Z</dcterms:created>
  <dcterms:modified xsi:type="dcterms:W3CDTF">2019-10-22T04:55:48Z</dcterms:modified>
</cp:coreProperties>
</file>