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6"/>
  </p:notesMasterIdLst>
  <p:sldIdLst>
    <p:sldId id="256" r:id="rId4"/>
    <p:sldId id="265" r:id="rId5"/>
    <p:sldId id="288" r:id="rId6"/>
    <p:sldId id="268" r:id="rId7"/>
    <p:sldId id="267" r:id="rId8"/>
    <p:sldId id="266" r:id="rId9"/>
    <p:sldId id="270" r:id="rId10"/>
    <p:sldId id="271" r:id="rId11"/>
    <p:sldId id="272" r:id="rId12"/>
    <p:sldId id="273" r:id="rId13"/>
    <p:sldId id="274" r:id="rId14"/>
    <p:sldId id="287" r:id="rId15"/>
    <p:sldId id="275" r:id="rId16"/>
    <p:sldId id="281" r:id="rId17"/>
    <p:sldId id="276" r:id="rId18"/>
    <p:sldId id="277" r:id="rId19"/>
    <p:sldId id="278" r:id="rId20"/>
    <p:sldId id="279" r:id="rId21"/>
    <p:sldId id="280" r:id="rId22"/>
    <p:sldId id="282" r:id="rId23"/>
    <p:sldId id="283" r:id="rId24"/>
    <p:sldId id="258" r:id="rId25"/>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FF99"/>
    <a:srgbClr val="FFFF00"/>
    <a:srgbClr val="FFFF66"/>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notesMaster" Target="notesMasters/notesMaster1.xml" /><Relationship Id="rId3" Type="http://schemas.openxmlformats.org/officeDocument/2006/relationships/slideMaster" Target="slideMasters/slideMaster1.xml" /><Relationship Id="rId21" Type="http://schemas.openxmlformats.org/officeDocument/2006/relationships/slide" Target="slides/slide18.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viewProps" Target="viewProps.xml" /><Relationship Id="rId10" Type="http://schemas.openxmlformats.org/officeDocument/2006/relationships/slide" Target="slides/slide7.xml" /><Relationship Id="rId19" Type="http://schemas.openxmlformats.org/officeDocument/2006/relationships/slide" Target="slides/slide16.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presProps" Target="presProps.xml" /><Relationship Id="rId30"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F8C8D9C-0C71-4BB2-8D52-502141387F1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AU"/>
          </a:p>
        </p:txBody>
      </p:sp>
      <p:sp>
        <p:nvSpPr>
          <p:cNvPr id="5123" name="Rectangle 3">
            <a:extLst>
              <a:ext uri="{FF2B5EF4-FFF2-40B4-BE49-F238E27FC236}">
                <a16:creationId xmlns:a16="http://schemas.microsoft.com/office/drawing/2014/main" id="{43D2BA5A-C40D-4901-893A-E32953D01CC2}"/>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AU"/>
          </a:p>
        </p:txBody>
      </p:sp>
      <p:sp>
        <p:nvSpPr>
          <p:cNvPr id="24580" name="Rectangle 4">
            <a:extLst>
              <a:ext uri="{FF2B5EF4-FFF2-40B4-BE49-F238E27FC236}">
                <a16:creationId xmlns:a16="http://schemas.microsoft.com/office/drawing/2014/main" id="{F6166360-642C-4563-997D-7EEFA367092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EE60BACF-31AF-4B6D-B82B-970381E29465}"/>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5126" name="Rectangle 6">
            <a:extLst>
              <a:ext uri="{FF2B5EF4-FFF2-40B4-BE49-F238E27FC236}">
                <a16:creationId xmlns:a16="http://schemas.microsoft.com/office/drawing/2014/main" id="{0BB1B4EF-50D5-41EF-B4B5-1101B5C4587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AU"/>
          </a:p>
        </p:txBody>
      </p:sp>
      <p:sp>
        <p:nvSpPr>
          <p:cNvPr id="5127" name="Rectangle 7">
            <a:extLst>
              <a:ext uri="{FF2B5EF4-FFF2-40B4-BE49-F238E27FC236}">
                <a16:creationId xmlns:a16="http://schemas.microsoft.com/office/drawing/2014/main" id="{0AE0A5B5-E446-4ED4-9A95-413A41EAC3AC}"/>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F364E38-30A2-427D-871E-3C191DC8E22E}"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8519481F-19B2-4D63-8B48-A949236289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3C2C9F-70D6-46F6-A3A3-77DB6372C300}" type="slidenum">
              <a:rPr lang="ar-SA" altLang="en-US"/>
              <a:pPr eaLnBrk="1" hangingPunct="1"/>
              <a:t>1</a:t>
            </a:fld>
            <a:endParaRPr lang="en-AU" altLang="en-US"/>
          </a:p>
        </p:txBody>
      </p:sp>
      <p:sp>
        <p:nvSpPr>
          <p:cNvPr id="25603" name="Rectangle 2">
            <a:extLst>
              <a:ext uri="{FF2B5EF4-FFF2-40B4-BE49-F238E27FC236}">
                <a16:creationId xmlns:a16="http://schemas.microsoft.com/office/drawing/2014/main" id="{D216B403-4B19-4E84-9B20-2770303233E5}"/>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63566960-2527-437E-97C9-C1366079D6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0499986E-7AD4-484B-821F-6947E951F2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B90BBE1-6C85-403E-B098-B923CDB3B746}" type="slidenum">
              <a:rPr lang="ar-SA" altLang="en-US"/>
              <a:pPr eaLnBrk="1" hangingPunct="1"/>
              <a:t>10</a:t>
            </a:fld>
            <a:endParaRPr lang="en-AU" altLang="en-US"/>
          </a:p>
        </p:txBody>
      </p:sp>
      <p:sp>
        <p:nvSpPr>
          <p:cNvPr id="34819" name="Rectangle 2">
            <a:extLst>
              <a:ext uri="{FF2B5EF4-FFF2-40B4-BE49-F238E27FC236}">
                <a16:creationId xmlns:a16="http://schemas.microsoft.com/office/drawing/2014/main" id="{15E4480B-CB39-4A09-B0A5-12B3491B1564}"/>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AAEEE692-F871-4B44-A8F5-AFF2E12382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0CB03762-E399-40D2-A65F-A4E6044A3E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31DDEA2-D221-4F90-BB3E-55D88BD2A008}" type="slidenum">
              <a:rPr lang="ar-SA" altLang="en-US"/>
              <a:pPr eaLnBrk="1" hangingPunct="1"/>
              <a:t>11</a:t>
            </a:fld>
            <a:endParaRPr lang="en-AU" altLang="en-US"/>
          </a:p>
        </p:txBody>
      </p:sp>
      <p:sp>
        <p:nvSpPr>
          <p:cNvPr id="35843" name="Rectangle 2">
            <a:extLst>
              <a:ext uri="{FF2B5EF4-FFF2-40B4-BE49-F238E27FC236}">
                <a16:creationId xmlns:a16="http://schemas.microsoft.com/office/drawing/2014/main" id="{BDE68503-94EF-47B7-B115-942F1146FDF0}"/>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1870D4A9-AD23-464C-8538-CAF5017DFE3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E61D64B-3221-4C41-AAFB-3B4FDA0950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46144F-AC4C-4602-ABA2-CAC033AE68BB}" type="slidenum">
              <a:rPr lang="ar-SA" altLang="en-US"/>
              <a:pPr eaLnBrk="1" hangingPunct="1"/>
              <a:t>12</a:t>
            </a:fld>
            <a:endParaRPr lang="en-AU" altLang="en-US"/>
          </a:p>
        </p:txBody>
      </p:sp>
      <p:sp>
        <p:nvSpPr>
          <p:cNvPr id="36867" name="Rectangle 2">
            <a:extLst>
              <a:ext uri="{FF2B5EF4-FFF2-40B4-BE49-F238E27FC236}">
                <a16:creationId xmlns:a16="http://schemas.microsoft.com/office/drawing/2014/main" id="{79E55670-3B6E-4763-8560-FE8395BC6F47}"/>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9AFCD236-E95B-4AD3-ACD6-E7C85F4E0E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F9D548C4-AF4A-4A5F-897F-0E73650EC6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A6C167-3719-4878-BEDA-B02F1B499AE5}" type="slidenum">
              <a:rPr lang="ar-SA" altLang="en-US"/>
              <a:pPr eaLnBrk="1" hangingPunct="1"/>
              <a:t>13</a:t>
            </a:fld>
            <a:endParaRPr lang="en-AU" altLang="en-US"/>
          </a:p>
        </p:txBody>
      </p:sp>
      <p:sp>
        <p:nvSpPr>
          <p:cNvPr id="37891" name="Rectangle 2">
            <a:extLst>
              <a:ext uri="{FF2B5EF4-FFF2-40B4-BE49-F238E27FC236}">
                <a16:creationId xmlns:a16="http://schemas.microsoft.com/office/drawing/2014/main" id="{75596868-9325-4B2B-B9D1-2507FC91D78A}"/>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72C2DA06-967A-45EB-A8D8-32CC9D8164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F875BD76-3DF7-469E-B9B9-08CB5D7F80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46A781-0A69-4BAA-B32E-8BE762427387}" type="slidenum">
              <a:rPr lang="ar-SA" altLang="en-US"/>
              <a:pPr eaLnBrk="1" hangingPunct="1"/>
              <a:t>14</a:t>
            </a:fld>
            <a:endParaRPr lang="en-AU" altLang="en-US"/>
          </a:p>
        </p:txBody>
      </p:sp>
      <p:sp>
        <p:nvSpPr>
          <p:cNvPr id="38915" name="Rectangle 2">
            <a:extLst>
              <a:ext uri="{FF2B5EF4-FFF2-40B4-BE49-F238E27FC236}">
                <a16:creationId xmlns:a16="http://schemas.microsoft.com/office/drawing/2014/main" id="{81F83159-43F2-4FD4-B370-BE4804E62BFD}"/>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9A3AA601-0084-41EA-8F65-A23D695583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C2D079B6-F36B-4CB8-B2DD-4628D2907E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3CA0D5D-5AFD-4834-ACC4-331633A497D2}" type="slidenum">
              <a:rPr lang="ar-SA" altLang="en-US"/>
              <a:pPr eaLnBrk="1" hangingPunct="1"/>
              <a:t>15</a:t>
            </a:fld>
            <a:endParaRPr lang="en-AU" altLang="en-US"/>
          </a:p>
        </p:txBody>
      </p:sp>
      <p:sp>
        <p:nvSpPr>
          <p:cNvPr id="39939" name="Rectangle 2">
            <a:extLst>
              <a:ext uri="{FF2B5EF4-FFF2-40B4-BE49-F238E27FC236}">
                <a16:creationId xmlns:a16="http://schemas.microsoft.com/office/drawing/2014/main" id="{B5D62278-B8AF-49E1-8E42-946C74CC8811}"/>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0FAC2BB8-C9D2-4B36-BC0D-C972EED215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0A78D4DE-1EDB-4368-8CE6-A5870E7CD7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038367C-8CB4-4DC2-9970-EB21731D686F}" type="slidenum">
              <a:rPr lang="ar-SA" altLang="en-US"/>
              <a:pPr eaLnBrk="1" hangingPunct="1"/>
              <a:t>16</a:t>
            </a:fld>
            <a:endParaRPr lang="en-AU" altLang="en-US"/>
          </a:p>
        </p:txBody>
      </p:sp>
      <p:sp>
        <p:nvSpPr>
          <p:cNvPr id="40963" name="Rectangle 2">
            <a:extLst>
              <a:ext uri="{FF2B5EF4-FFF2-40B4-BE49-F238E27FC236}">
                <a16:creationId xmlns:a16="http://schemas.microsoft.com/office/drawing/2014/main" id="{868B3063-F403-4948-9604-D7D2C11C3D41}"/>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9B71A15B-3CBB-477C-8403-30D79456320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77DF7F62-C0E4-4790-9E8E-CD9710DC3B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7CBD22-DE33-4CB9-B479-99FCC3985E9A}" type="slidenum">
              <a:rPr lang="ar-SA" altLang="en-US"/>
              <a:pPr eaLnBrk="1" hangingPunct="1"/>
              <a:t>17</a:t>
            </a:fld>
            <a:endParaRPr lang="en-AU" altLang="en-US"/>
          </a:p>
        </p:txBody>
      </p:sp>
      <p:sp>
        <p:nvSpPr>
          <p:cNvPr id="41987" name="Rectangle 2">
            <a:extLst>
              <a:ext uri="{FF2B5EF4-FFF2-40B4-BE49-F238E27FC236}">
                <a16:creationId xmlns:a16="http://schemas.microsoft.com/office/drawing/2014/main" id="{12FAEF58-C4EA-4CAC-8A7B-EDB4C9F0F58B}"/>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A753EAE3-BA5D-47F7-99F5-081A648E4A8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E90E00E-E534-4711-B6E5-52DEFB888B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56E2826-30FB-4B80-94F7-EF07570717BD}" type="slidenum">
              <a:rPr lang="ar-SA" altLang="en-US"/>
              <a:pPr eaLnBrk="1" hangingPunct="1"/>
              <a:t>18</a:t>
            </a:fld>
            <a:endParaRPr lang="en-AU" altLang="en-US"/>
          </a:p>
        </p:txBody>
      </p:sp>
      <p:sp>
        <p:nvSpPr>
          <p:cNvPr id="43011" name="Rectangle 2">
            <a:extLst>
              <a:ext uri="{FF2B5EF4-FFF2-40B4-BE49-F238E27FC236}">
                <a16:creationId xmlns:a16="http://schemas.microsoft.com/office/drawing/2014/main" id="{DCFE4320-778A-4701-A099-400A9C4166A2}"/>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3C42A51E-1E8C-449F-9249-76B22CE73D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2AB84D83-B31E-4014-8A11-41C71A2B75C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29F7A4-2769-4D92-BC3B-CE05F953CFFA}" type="slidenum">
              <a:rPr lang="ar-SA" altLang="en-US"/>
              <a:pPr eaLnBrk="1" hangingPunct="1"/>
              <a:t>19</a:t>
            </a:fld>
            <a:endParaRPr lang="en-AU" altLang="en-US"/>
          </a:p>
        </p:txBody>
      </p:sp>
      <p:sp>
        <p:nvSpPr>
          <p:cNvPr id="44035" name="Rectangle 2">
            <a:extLst>
              <a:ext uri="{FF2B5EF4-FFF2-40B4-BE49-F238E27FC236}">
                <a16:creationId xmlns:a16="http://schemas.microsoft.com/office/drawing/2014/main" id="{ED4EFE06-5DC4-4484-9145-CDD1A53912C8}"/>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8F79071D-B7D7-42E4-991E-0E2406D1F4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A283B4A-80E7-4477-8AD0-091F4F5805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249E80-A511-4179-A6D9-38FBC6D326F3}" type="slidenum">
              <a:rPr lang="ar-SA" altLang="en-US"/>
              <a:pPr eaLnBrk="1" hangingPunct="1"/>
              <a:t>2</a:t>
            </a:fld>
            <a:endParaRPr lang="en-AU" altLang="en-US"/>
          </a:p>
        </p:txBody>
      </p:sp>
      <p:sp>
        <p:nvSpPr>
          <p:cNvPr id="26627" name="Rectangle 2">
            <a:extLst>
              <a:ext uri="{FF2B5EF4-FFF2-40B4-BE49-F238E27FC236}">
                <a16:creationId xmlns:a16="http://schemas.microsoft.com/office/drawing/2014/main" id="{C3E47529-E7EB-416D-B9DE-43DDA606CBE1}"/>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5940DFA5-E433-4840-BE6F-F5A4D832DD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AEC5D2FB-65BA-4292-9D23-140D0C1CFD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6BA482-F02A-46B1-9917-55EACEDA09E9}" type="slidenum">
              <a:rPr lang="ar-SA" altLang="en-US"/>
              <a:pPr eaLnBrk="1" hangingPunct="1"/>
              <a:t>20</a:t>
            </a:fld>
            <a:endParaRPr lang="en-AU" altLang="en-US"/>
          </a:p>
        </p:txBody>
      </p:sp>
      <p:sp>
        <p:nvSpPr>
          <p:cNvPr id="45059" name="Rectangle 2">
            <a:extLst>
              <a:ext uri="{FF2B5EF4-FFF2-40B4-BE49-F238E27FC236}">
                <a16:creationId xmlns:a16="http://schemas.microsoft.com/office/drawing/2014/main" id="{74CA4B7A-D219-401B-90FA-9F7A45BE9DD8}"/>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13FB8408-9363-4758-AABA-C049FC49A6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ADC58E31-D5FC-4CF6-80F9-182DAAFBE0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063D649-1D1C-44F7-95EF-516FC83D99F8}" type="slidenum">
              <a:rPr lang="ar-SA" altLang="en-US"/>
              <a:pPr eaLnBrk="1" hangingPunct="1"/>
              <a:t>21</a:t>
            </a:fld>
            <a:endParaRPr lang="en-AU" altLang="en-US"/>
          </a:p>
        </p:txBody>
      </p:sp>
      <p:sp>
        <p:nvSpPr>
          <p:cNvPr id="46083" name="Rectangle 2">
            <a:extLst>
              <a:ext uri="{FF2B5EF4-FFF2-40B4-BE49-F238E27FC236}">
                <a16:creationId xmlns:a16="http://schemas.microsoft.com/office/drawing/2014/main" id="{DEF9BE1A-C2E2-475B-9849-9C7F2342E848}"/>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CBE321FF-8DE2-448B-91F9-551EE29116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AC4B5B43-57C9-4268-A565-60F0356DD4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288A99-98B6-45F8-8639-524D743AE0EC}" type="slidenum">
              <a:rPr lang="ar-SA" altLang="en-US"/>
              <a:pPr eaLnBrk="1" hangingPunct="1"/>
              <a:t>22</a:t>
            </a:fld>
            <a:endParaRPr lang="en-AU" altLang="en-US"/>
          </a:p>
        </p:txBody>
      </p:sp>
      <p:sp>
        <p:nvSpPr>
          <p:cNvPr id="47107" name="Rectangle 2">
            <a:extLst>
              <a:ext uri="{FF2B5EF4-FFF2-40B4-BE49-F238E27FC236}">
                <a16:creationId xmlns:a16="http://schemas.microsoft.com/office/drawing/2014/main" id="{807DDEDA-2364-440D-A123-12B759CE7AFB}"/>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1643CDB7-F672-4DF5-94BF-313988FEFA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41326145-6371-488A-B15C-0DDE4E2F86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6D38052-22A8-4EEB-B993-A2F97308C119}" type="slidenum">
              <a:rPr lang="ar-SA" altLang="en-US"/>
              <a:pPr eaLnBrk="1" hangingPunct="1"/>
              <a:t>3</a:t>
            </a:fld>
            <a:endParaRPr lang="en-AU" altLang="en-US"/>
          </a:p>
        </p:txBody>
      </p:sp>
      <p:sp>
        <p:nvSpPr>
          <p:cNvPr id="27651" name="Rectangle 2">
            <a:extLst>
              <a:ext uri="{FF2B5EF4-FFF2-40B4-BE49-F238E27FC236}">
                <a16:creationId xmlns:a16="http://schemas.microsoft.com/office/drawing/2014/main" id="{34BB91D6-74E2-4A5C-BC42-D631D0E33565}"/>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DAF341D7-78E1-4B5B-8B4F-07780DBA31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CA1C26E1-BE15-4857-B63B-0D8711CA535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42BA078-28B9-4FD0-B8D8-B42E36452EFB}" type="slidenum">
              <a:rPr lang="ar-SA" altLang="en-US"/>
              <a:pPr eaLnBrk="1" hangingPunct="1"/>
              <a:t>4</a:t>
            </a:fld>
            <a:endParaRPr lang="en-AU" altLang="en-US"/>
          </a:p>
        </p:txBody>
      </p:sp>
      <p:sp>
        <p:nvSpPr>
          <p:cNvPr id="28675" name="Rectangle 2">
            <a:extLst>
              <a:ext uri="{FF2B5EF4-FFF2-40B4-BE49-F238E27FC236}">
                <a16:creationId xmlns:a16="http://schemas.microsoft.com/office/drawing/2014/main" id="{342678B9-B45E-4BBB-AD4A-0634A6015B32}"/>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E48AF7AE-2533-418A-9B2F-681C3E4BE1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DB816DB7-9C0E-477F-AC86-3006BCB909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893B27E-535D-41AA-BA83-D89637623F51}" type="slidenum">
              <a:rPr lang="ar-SA" altLang="en-US"/>
              <a:pPr eaLnBrk="1" hangingPunct="1"/>
              <a:t>5</a:t>
            </a:fld>
            <a:endParaRPr lang="en-AU" altLang="en-US"/>
          </a:p>
        </p:txBody>
      </p:sp>
      <p:sp>
        <p:nvSpPr>
          <p:cNvPr id="29699" name="Rectangle 2">
            <a:extLst>
              <a:ext uri="{FF2B5EF4-FFF2-40B4-BE49-F238E27FC236}">
                <a16:creationId xmlns:a16="http://schemas.microsoft.com/office/drawing/2014/main" id="{A550117C-A171-414E-9A62-134240C99BF3}"/>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F143951-75DC-472D-B076-88274AC5E1E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3BD10FCE-D673-4214-8588-48B08CEF9C6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CFE26C-FB44-4185-8BC6-7A0ECBDD051F}" type="slidenum">
              <a:rPr lang="ar-SA" altLang="en-US"/>
              <a:pPr eaLnBrk="1" hangingPunct="1"/>
              <a:t>6</a:t>
            </a:fld>
            <a:endParaRPr lang="en-AU" altLang="en-US"/>
          </a:p>
        </p:txBody>
      </p:sp>
      <p:sp>
        <p:nvSpPr>
          <p:cNvPr id="30723" name="Rectangle 2">
            <a:extLst>
              <a:ext uri="{FF2B5EF4-FFF2-40B4-BE49-F238E27FC236}">
                <a16:creationId xmlns:a16="http://schemas.microsoft.com/office/drawing/2014/main" id="{8ED7E065-E55A-442A-9193-D2AF0E22EFB5}"/>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8F13757B-046D-421B-9E64-79615E6B9E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085B204E-6598-4174-8388-4A94273B41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6BAD8D-7139-4012-BA59-A4557B6004AC}" type="slidenum">
              <a:rPr lang="ar-SA" altLang="en-US"/>
              <a:pPr eaLnBrk="1" hangingPunct="1"/>
              <a:t>7</a:t>
            </a:fld>
            <a:endParaRPr lang="en-AU" altLang="en-US"/>
          </a:p>
        </p:txBody>
      </p:sp>
      <p:sp>
        <p:nvSpPr>
          <p:cNvPr id="31747" name="Rectangle 2">
            <a:extLst>
              <a:ext uri="{FF2B5EF4-FFF2-40B4-BE49-F238E27FC236}">
                <a16:creationId xmlns:a16="http://schemas.microsoft.com/office/drawing/2014/main" id="{B3E6AD7F-99C7-4DBA-9EC2-CAC130C901C2}"/>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5B554825-06B5-473C-A7A9-61476E608F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E9CA7CFA-5FE1-4402-80FA-EA50CCFA65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42756E2-5A28-41D4-85DB-68E405870C37}" type="slidenum">
              <a:rPr lang="ar-SA" altLang="en-US"/>
              <a:pPr eaLnBrk="1" hangingPunct="1"/>
              <a:t>8</a:t>
            </a:fld>
            <a:endParaRPr lang="en-AU" altLang="en-US"/>
          </a:p>
        </p:txBody>
      </p:sp>
      <p:sp>
        <p:nvSpPr>
          <p:cNvPr id="32771" name="Rectangle 2">
            <a:extLst>
              <a:ext uri="{FF2B5EF4-FFF2-40B4-BE49-F238E27FC236}">
                <a16:creationId xmlns:a16="http://schemas.microsoft.com/office/drawing/2014/main" id="{B1B86AAB-84ED-40EB-9488-79A9A7D9FBAC}"/>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E25E1270-7C2A-473C-BE3A-DDB74C08F9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B17C4F7E-3F14-4459-A632-5927165B92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4B1F67-5306-40EA-A618-C11A9C919B00}" type="slidenum">
              <a:rPr lang="ar-SA" altLang="en-US"/>
              <a:pPr eaLnBrk="1" hangingPunct="1"/>
              <a:t>9</a:t>
            </a:fld>
            <a:endParaRPr lang="en-AU" altLang="en-US"/>
          </a:p>
        </p:txBody>
      </p:sp>
      <p:sp>
        <p:nvSpPr>
          <p:cNvPr id="33795" name="Rectangle 2">
            <a:extLst>
              <a:ext uri="{FF2B5EF4-FFF2-40B4-BE49-F238E27FC236}">
                <a16:creationId xmlns:a16="http://schemas.microsoft.com/office/drawing/2014/main" id="{A9438319-C516-483D-9978-F2B9A3E138DB}"/>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7D368F8A-E9B1-409D-A184-B86FBEC69B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4">
            <a:extLst>
              <a:ext uri="{FF2B5EF4-FFF2-40B4-BE49-F238E27FC236}">
                <a16:creationId xmlns:a16="http://schemas.microsoft.com/office/drawing/2014/main" id="{D32E0AA9-C3BC-4ED5-A5B4-D4F7A1F78991}"/>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19E4C277-F1A1-43FB-A6EC-114DF3D5A0C7}"/>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A504BA07-077F-4162-BA88-AD7D7497C5DB}"/>
              </a:ext>
            </a:extLst>
          </p:cNvPr>
          <p:cNvSpPr>
            <a:spLocks noGrp="1" noChangeArrowheads="1"/>
          </p:cNvSpPr>
          <p:nvPr>
            <p:ph type="sldNum" sz="quarter" idx="12"/>
          </p:nvPr>
        </p:nvSpPr>
        <p:spPr>
          <a:ln/>
        </p:spPr>
        <p:txBody>
          <a:bodyPr/>
          <a:lstStyle>
            <a:lvl1pPr>
              <a:defRPr/>
            </a:lvl1pPr>
          </a:lstStyle>
          <a:p>
            <a:fld id="{F05B7511-FF00-4C82-BD5D-BE8FD9DC7E94}" type="slidenum">
              <a:rPr lang="ar-SA" altLang="en-US"/>
              <a:pPr/>
              <a:t>‹#›</a:t>
            </a:fld>
            <a:endParaRPr lang="en-AU" altLang="en-US"/>
          </a:p>
        </p:txBody>
      </p:sp>
    </p:spTree>
    <p:extLst>
      <p:ext uri="{BB962C8B-B14F-4D97-AF65-F5344CB8AC3E}">
        <p14:creationId xmlns:p14="http://schemas.microsoft.com/office/powerpoint/2010/main" val="96280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a:extLst>
              <a:ext uri="{FF2B5EF4-FFF2-40B4-BE49-F238E27FC236}">
                <a16:creationId xmlns:a16="http://schemas.microsoft.com/office/drawing/2014/main" id="{67633606-73E4-4E3B-A8C8-526D2C2D7701}"/>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DEFD4917-0FCD-41EB-ABC5-54BA938E51BF}"/>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A86599E0-67F5-469B-937B-7A09ACDB506B}"/>
              </a:ext>
            </a:extLst>
          </p:cNvPr>
          <p:cNvSpPr>
            <a:spLocks noGrp="1" noChangeArrowheads="1"/>
          </p:cNvSpPr>
          <p:nvPr>
            <p:ph type="sldNum" sz="quarter" idx="12"/>
          </p:nvPr>
        </p:nvSpPr>
        <p:spPr>
          <a:ln/>
        </p:spPr>
        <p:txBody>
          <a:bodyPr/>
          <a:lstStyle>
            <a:lvl1pPr>
              <a:defRPr/>
            </a:lvl1pPr>
          </a:lstStyle>
          <a:p>
            <a:fld id="{F871FF1E-AE88-4BBE-B5D7-FE1C4A4B3E1E}" type="slidenum">
              <a:rPr lang="ar-SA" altLang="en-US"/>
              <a:pPr/>
              <a:t>‹#›</a:t>
            </a:fld>
            <a:endParaRPr lang="en-AU" altLang="en-US"/>
          </a:p>
        </p:txBody>
      </p:sp>
    </p:spTree>
    <p:extLst>
      <p:ext uri="{BB962C8B-B14F-4D97-AF65-F5344CB8AC3E}">
        <p14:creationId xmlns:p14="http://schemas.microsoft.com/office/powerpoint/2010/main" val="115066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a:extLst>
              <a:ext uri="{FF2B5EF4-FFF2-40B4-BE49-F238E27FC236}">
                <a16:creationId xmlns:a16="http://schemas.microsoft.com/office/drawing/2014/main" id="{0F7D4E4E-7354-4559-9F0E-96077B086A46}"/>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3BD5264E-79CF-4AFE-9491-60592EC9C05C}"/>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7643F4FA-9256-4824-A288-96BCFE95E4D7}"/>
              </a:ext>
            </a:extLst>
          </p:cNvPr>
          <p:cNvSpPr>
            <a:spLocks noGrp="1" noChangeArrowheads="1"/>
          </p:cNvSpPr>
          <p:nvPr>
            <p:ph type="sldNum" sz="quarter" idx="12"/>
          </p:nvPr>
        </p:nvSpPr>
        <p:spPr>
          <a:ln/>
        </p:spPr>
        <p:txBody>
          <a:bodyPr/>
          <a:lstStyle>
            <a:lvl1pPr>
              <a:defRPr/>
            </a:lvl1pPr>
          </a:lstStyle>
          <a:p>
            <a:fld id="{75FF9AC7-E0BE-48F4-A946-23AF8043F138}" type="slidenum">
              <a:rPr lang="ar-SA" altLang="en-US"/>
              <a:pPr/>
              <a:t>‹#›</a:t>
            </a:fld>
            <a:endParaRPr lang="en-AU" altLang="en-US"/>
          </a:p>
        </p:txBody>
      </p:sp>
    </p:spTree>
    <p:extLst>
      <p:ext uri="{BB962C8B-B14F-4D97-AF65-F5344CB8AC3E}">
        <p14:creationId xmlns:p14="http://schemas.microsoft.com/office/powerpoint/2010/main" val="364212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4">
            <a:extLst>
              <a:ext uri="{FF2B5EF4-FFF2-40B4-BE49-F238E27FC236}">
                <a16:creationId xmlns:a16="http://schemas.microsoft.com/office/drawing/2014/main" id="{F1B17DAF-7948-44A4-A70D-4FAB92CE9D8F}"/>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EFDE2525-8623-4B7E-A5CD-99EF3DCB8884}"/>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14FF559F-BE51-433F-86F8-CEFA68998F61}"/>
              </a:ext>
            </a:extLst>
          </p:cNvPr>
          <p:cNvSpPr>
            <a:spLocks noGrp="1" noChangeArrowheads="1"/>
          </p:cNvSpPr>
          <p:nvPr>
            <p:ph type="sldNum" sz="quarter" idx="12"/>
          </p:nvPr>
        </p:nvSpPr>
        <p:spPr>
          <a:ln/>
        </p:spPr>
        <p:txBody>
          <a:bodyPr/>
          <a:lstStyle>
            <a:lvl1pPr>
              <a:defRPr/>
            </a:lvl1pPr>
          </a:lstStyle>
          <a:p>
            <a:fld id="{4ECA90A8-B568-4558-9737-C3382387B313}" type="slidenum">
              <a:rPr lang="ar-SA" altLang="en-US"/>
              <a:pPr/>
              <a:t>‹#›</a:t>
            </a:fld>
            <a:endParaRPr lang="en-AU" altLang="en-US"/>
          </a:p>
        </p:txBody>
      </p:sp>
    </p:spTree>
    <p:extLst>
      <p:ext uri="{BB962C8B-B14F-4D97-AF65-F5344CB8AC3E}">
        <p14:creationId xmlns:p14="http://schemas.microsoft.com/office/powerpoint/2010/main" val="114875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C87A67A-F7B5-4FA0-A316-63FC3BFBCDF8}"/>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A9DA3036-D3CF-4847-833C-270B855FEA57}"/>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9D0BB0E6-A7FD-4B80-8775-907C04F4CC1F}"/>
              </a:ext>
            </a:extLst>
          </p:cNvPr>
          <p:cNvSpPr>
            <a:spLocks noGrp="1" noChangeArrowheads="1"/>
          </p:cNvSpPr>
          <p:nvPr>
            <p:ph type="sldNum" sz="quarter" idx="12"/>
          </p:nvPr>
        </p:nvSpPr>
        <p:spPr>
          <a:ln/>
        </p:spPr>
        <p:txBody>
          <a:bodyPr/>
          <a:lstStyle>
            <a:lvl1pPr>
              <a:defRPr/>
            </a:lvl1pPr>
          </a:lstStyle>
          <a:p>
            <a:fld id="{EBADDF2C-76DE-452E-8067-244D963F4E38}" type="slidenum">
              <a:rPr lang="ar-SA" altLang="en-US"/>
              <a:pPr/>
              <a:t>‹#›</a:t>
            </a:fld>
            <a:endParaRPr lang="en-AU" altLang="en-US"/>
          </a:p>
        </p:txBody>
      </p:sp>
    </p:spTree>
    <p:extLst>
      <p:ext uri="{BB962C8B-B14F-4D97-AF65-F5344CB8AC3E}">
        <p14:creationId xmlns:p14="http://schemas.microsoft.com/office/powerpoint/2010/main" val="2913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4">
            <a:extLst>
              <a:ext uri="{FF2B5EF4-FFF2-40B4-BE49-F238E27FC236}">
                <a16:creationId xmlns:a16="http://schemas.microsoft.com/office/drawing/2014/main" id="{47D32FB9-D8F1-401F-B22B-16010B46D7E8}"/>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E3281B94-503A-464B-8201-4B730EE0C37E}"/>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5D4B0B5D-4D17-4675-8577-4A6DEAAA64DF}"/>
              </a:ext>
            </a:extLst>
          </p:cNvPr>
          <p:cNvSpPr>
            <a:spLocks noGrp="1" noChangeArrowheads="1"/>
          </p:cNvSpPr>
          <p:nvPr>
            <p:ph type="sldNum" sz="quarter" idx="12"/>
          </p:nvPr>
        </p:nvSpPr>
        <p:spPr>
          <a:ln/>
        </p:spPr>
        <p:txBody>
          <a:bodyPr/>
          <a:lstStyle>
            <a:lvl1pPr>
              <a:defRPr/>
            </a:lvl1pPr>
          </a:lstStyle>
          <a:p>
            <a:fld id="{8A39F490-1329-4B6F-B14C-B13BC964ECBA}" type="slidenum">
              <a:rPr lang="ar-SA" altLang="en-US"/>
              <a:pPr/>
              <a:t>‹#›</a:t>
            </a:fld>
            <a:endParaRPr lang="en-AU" altLang="en-US"/>
          </a:p>
        </p:txBody>
      </p:sp>
    </p:spTree>
    <p:extLst>
      <p:ext uri="{BB962C8B-B14F-4D97-AF65-F5344CB8AC3E}">
        <p14:creationId xmlns:p14="http://schemas.microsoft.com/office/powerpoint/2010/main" val="2849077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4">
            <a:extLst>
              <a:ext uri="{FF2B5EF4-FFF2-40B4-BE49-F238E27FC236}">
                <a16:creationId xmlns:a16="http://schemas.microsoft.com/office/drawing/2014/main" id="{52D365A5-5575-4564-85C7-432BC6E03135}"/>
              </a:ext>
            </a:extLst>
          </p:cNvPr>
          <p:cNvSpPr>
            <a:spLocks noGrp="1" noChangeArrowheads="1"/>
          </p:cNvSpPr>
          <p:nvPr>
            <p:ph type="dt" sz="half" idx="10"/>
          </p:nvPr>
        </p:nvSpPr>
        <p:spPr>
          <a:ln/>
        </p:spPr>
        <p:txBody>
          <a:bodyPr/>
          <a:lstStyle>
            <a:lvl1pPr>
              <a:defRPr/>
            </a:lvl1pPr>
          </a:lstStyle>
          <a:p>
            <a:pPr>
              <a:defRPr/>
            </a:pPr>
            <a:endParaRPr lang="en-AU"/>
          </a:p>
        </p:txBody>
      </p:sp>
      <p:sp>
        <p:nvSpPr>
          <p:cNvPr id="8" name="Rectangle 5">
            <a:extLst>
              <a:ext uri="{FF2B5EF4-FFF2-40B4-BE49-F238E27FC236}">
                <a16:creationId xmlns:a16="http://schemas.microsoft.com/office/drawing/2014/main" id="{9F814282-94AD-43B6-9E34-48AE27E30BB3}"/>
              </a:ext>
            </a:extLst>
          </p:cNvPr>
          <p:cNvSpPr>
            <a:spLocks noGrp="1" noChangeArrowheads="1"/>
          </p:cNvSpPr>
          <p:nvPr>
            <p:ph type="ftr" sz="quarter" idx="11"/>
          </p:nvPr>
        </p:nvSpPr>
        <p:spPr>
          <a:ln/>
        </p:spPr>
        <p:txBody>
          <a:bodyPr/>
          <a:lstStyle>
            <a:lvl1pPr>
              <a:defRPr/>
            </a:lvl1pPr>
          </a:lstStyle>
          <a:p>
            <a:pPr>
              <a:defRPr/>
            </a:pPr>
            <a:endParaRPr lang="en-AU"/>
          </a:p>
        </p:txBody>
      </p:sp>
      <p:sp>
        <p:nvSpPr>
          <p:cNvPr id="9" name="Rectangle 6">
            <a:extLst>
              <a:ext uri="{FF2B5EF4-FFF2-40B4-BE49-F238E27FC236}">
                <a16:creationId xmlns:a16="http://schemas.microsoft.com/office/drawing/2014/main" id="{343A3EBA-1C38-49C4-BDAD-DDEBC5744791}"/>
              </a:ext>
            </a:extLst>
          </p:cNvPr>
          <p:cNvSpPr>
            <a:spLocks noGrp="1" noChangeArrowheads="1"/>
          </p:cNvSpPr>
          <p:nvPr>
            <p:ph type="sldNum" sz="quarter" idx="12"/>
          </p:nvPr>
        </p:nvSpPr>
        <p:spPr>
          <a:ln/>
        </p:spPr>
        <p:txBody>
          <a:bodyPr/>
          <a:lstStyle>
            <a:lvl1pPr>
              <a:defRPr/>
            </a:lvl1pPr>
          </a:lstStyle>
          <a:p>
            <a:fld id="{BBC1B9A1-D090-4F23-AEC8-E7C75B54A522}" type="slidenum">
              <a:rPr lang="ar-SA" altLang="en-US"/>
              <a:pPr/>
              <a:t>‹#›</a:t>
            </a:fld>
            <a:endParaRPr lang="en-AU" altLang="en-US"/>
          </a:p>
        </p:txBody>
      </p:sp>
    </p:spTree>
    <p:extLst>
      <p:ext uri="{BB962C8B-B14F-4D97-AF65-F5344CB8AC3E}">
        <p14:creationId xmlns:p14="http://schemas.microsoft.com/office/powerpoint/2010/main" val="205029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4">
            <a:extLst>
              <a:ext uri="{FF2B5EF4-FFF2-40B4-BE49-F238E27FC236}">
                <a16:creationId xmlns:a16="http://schemas.microsoft.com/office/drawing/2014/main" id="{75C955BD-7CDB-430B-B0E8-083F07483398}"/>
              </a:ext>
            </a:extLst>
          </p:cNvPr>
          <p:cNvSpPr>
            <a:spLocks noGrp="1" noChangeArrowheads="1"/>
          </p:cNvSpPr>
          <p:nvPr>
            <p:ph type="dt" sz="half" idx="10"/>
          </p:nvPr>
        </p:nvSpPr>
        <p:spPr>
          <a:ln/>
        </p:spPr>
        <p:txBody>
          <a:bodyPr/>
          <a:lstStyle>
            <a:lvl1pPr>
              <a:defRPr/>
            </a:lvl1pPr>
          </a:lstStyle>
          <a:p>
            <a:pPr>
              <a:defRPr/>
            </a:pPr>
            <a:endParaRPr lang="en-AU"/>
          </a:p>
        </p:txBody>
      </p:sp>
      <p:sp>
        <p:nvSpPr>
          <p:cNvPr id="4" name="Rectangle 5">
            <a:extLst>
              <a:ext uri="{FF2B5EF4-FFF2-40B4-BE49-F238E27FC236}">
                <a16:creationId xmlns:a16="http://schemas.microsoft.com/office/drawing/2014/main" id="{506A1C05-5EA3-4EF6-B14B-F4A9157C742C}"/>
              </a:ext>
            </a:extLst>
          </p:cNvPr>
          <p:cNvSpPr>
            <a:spLocks noGrp="1" noChangeArrowheads="1"/>
          </p:cNvSpPr>
          <p:nvPr>
            <p:ph type="ftr" sz="quarter" idx="11"/>
          </p:nvPr>
        </p:nvSpPr>
        <p:spPr>
          <a:ln/>
        </p:spPr>
        <p:txBody>
          <a:bodyPr/>
          <a:lstStyle>
            <a:lvl1pPr>
              <a:defRPr/>
            </a:lvl1pPr>
          </a:lstStyle>
          <a:p>
            <a:pPr>
              <a:defRPr/>
            </a:pPr>
            <a:endParaRPr lang="en-AU"/>
          </a:p>
        </p:txBody>
      </p:sp>
      <p:sp>
        <p:nvSpPr>
          <p:cNvPr id="5" name="Rectangle 6">
            <a:extLst>
              <a:ext uri="{FF2B5EF4-FFF2-40B4-BE49-F238E27FC236}">
                <a16:creationId xmlns:a16="http://schemas.microsoft.com/office/drawing/2014/main" id="{57D30941-641D-4101-A067-77D8D81761D2}"/>
              </a:ext>
            </a:extLst>
          </p:cNvPr>
          <p:cNvSpPr>
            <a:spLocks noGrp="1" noChangeArrowheads="1"/>
          </p:cNvSpPr>
          <p:nvPr>
            <p:ph type="sldNum" sz="quarter" idx="12"/>
          </p:nvPr>
        </p:nvSpPr>
        <p:spPr>
          <a:ln/>
        </p:spPr>
        <p:txBody>
          <a:bodyPr/>
          <a:lstStyle>
            <a:lvl1pPr>
              <a:defRPr/>
            </a:lvl1pPr>
          </a:lstStyle>
          <a:p>
            <a:fld id="{98836A43-CB23-4A03-8456-44C8CCCC05E1}" type="slidenum">
              <a:rPr lang="ar-SA" altLang="en-US"/>
              <a:pPr/>
              <a:t>‹#›</a:t>
            </a:fld>
            <a:endParaRPr lang="en-AU" altLang="en-US"/>
          </a:p>
        </p:txBody>
      </p:sp>
    </p:spTree>
    <p:extLst>
      <p:ext uri="{BB962C8B-B14F-4D97-AF65-F5344CB8AC3E}">
        <p14:creationId xmlns:p14="http://schemas.microsoft.com/office/powerpoint/2010/main" val="2749409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6BBCA18-4958-4D62-839C-06498966127C}"/>
              </a:ext>
            </a:extLst>
          </p:cNvPr>
          <p:cNvSpPr>
            <a:spLocks noGrp="1" noChangeArrowheads="1"/>
          </p:cNvSpPr>
          <p:nvPr>
            <p:ph type="dt" sz="half" idx="10"/>
          </p:nvPr>
        </p:nvSpPr>
        <p:spPr>
          <a:ln/>
        </p:spPr>
        <p:txBody>
          <a:bodyPr/>
          <a:lstStyle>
            <a:lvl1pPr>
              <a:defRPr/>
            </a:lvl1pPr>
          </a:lstStyle>
          <a:p>
            <a:pPr>
              <a:defRPr/>
            </a:pPr>
            <a:endParaRPr lang="en-AU"/>
          </a:p>
        </p:txBody>
      </p:sp>
      <p:sp>
        <p:nvSpPr>
          <p:cNvPr id="3" name="Rectangle 5">
            <a:extLst>
              <a:ext uri="{FF2B5EF4-FFF2-40B4-BE49-F238E27FC236}">
                <a16:creationId xmlns:a16="http://schemas.microsoft.com/office/drawing/2014/main" id="{CD7EBF04-1351-4B67-A7A0-61D87C17A8EF}"/>
              </a:ext>
            </a:extLst>
          </p:cNvPr>
          <p:cNvSpPr>
            <a:spLocks noGrp="1" noChangeArrowheads="1"/>
          </p:cNvSpPr>
          <p:nvPr>
            <p:ph type="ftr" sz="quarter" idx="11"/>
          </p:nvPr>
        </p:nvSpPr>
        <p:spPr>
          <a:ln/>
        </p:spPr>
        <p:txBody>
          <a:bodyPr/>
          <a:lstStyle>
            <a:lvl1pPr>
              <a:defRPr/>
            </a:lvl1pPr>
          </a:lstStyle>
          <a:p>
            <a:pPr>
              <a:defRPr/>
            </a:pPr>
            <a:endParaRPr lang="en-AU"/>
          </a:p>
        </p:txBody>
      </p:sp>
      <p:sp>
        <p:nvSpPr>
          <p:cNvPr id="4" name="Rectangle 6">
            <a:extLst>
              <a:ext uri="{FF2B5EF4-FFF2-40B4-BE49-F238E27FC236}">
                <a16:creationId xmlns:a16="http://schemas.microsoft.com/office/drawing/2014/main" id="{7C17B833-F48A-43A0-B0F9-A397DFF1B048}"/>
              </a:ext>
            </a:extLst>
          </p:cNvPr>
          <p:cNvSpPr>
            <a:spLocks noGrp="1" noChangeArrowheads="1"/>
          </p:cNvSpPr>
          <p:nvPr>
            <p:ph type="sldNum" sz="quarter" idx="12"/>
          </p:nvPr>
        </p:nvSpPr>
        <p:spPr>
          <a:ln/>
        </p:spPr>
        <p:txBody>
          <a:bodyPr/>
          <a:lstStyle>
            <a:lvl1pPr>
              <a:defRPr/>
            </a:lvl1pPr>
          </a:lstStyle>
          <a:p>
            <a:fld id="{1FD6D010-52C4-4F11-8145-F6615A2E6399}" type="slidenum">
              <a:rPr lang="ar-SA" altLang="en-US"/>
              <a:pPr/>
              <a:t>‹#›</a:t>
            </a:fld>
            <a:endParaRPr lang="en-AU" altLang="en-US"/>
          </a:p>
        </p:txBody>
      </p:sp>
    </p:spTree>
    <p:extLst>
      <p:ext uri="{BB962C8B-B14F-4D97-AF65-F5344CB8AC3E}">
        <p14:creationId xmlns:p14="http://schemas.microsoft.com/office/powerpoint/2010/main" val="4009560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AB733A9-6424-48FC-A6B3-F12E730C65A5}"/>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28DD4A49-592B-4709-8AD4-0EC82F288DA2}"/>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E5B2294B-F6D0-4DCD-807F-392C908B99EA}"/>
              </a:ext>
            </a:extLst>
          </p:cNvPr>
          <p:cNvSpPr>
            <a:spLocks noGrp="1" noChangeArrowheads="1"/>
          </p:cNvSpPr>
          <p:nvPr>
            <p:ph type="sldNum" sz="quarter" idx="12"/>
          </p:nvPr>
        </p:nvSpPr>
        <p:spPr>
          <a:ln/>
        </p:spPr>
        <p:txBody>
          <a:bodyPr/>
          <a:lstStyle>
            <a:lvl1pPr>
              <a:defRPr/>
            </a:lvl1pPr>
          </a:lstStyle>
          <a:p>
            <a:fld id="{8CC95878-46CF-44D7-886B-9B2575F0ADB9}" type="slidenum">
              <a:rPr lang="ar-SA" altLang="en-US"/>
              <a:pPr/>
              <a:t>‹#›</a:t>
            </a:fld>
            <a:endParaRPr lang="en-AU" altLang="en-US"/>
          </a:p>
        </p:txBody>
      </p:sp>
    </p:spTree>
    <p:extLst>
      <p:ext uri="{BB962C8B-B14F-4D97-AF65-F5344CB8AC3E}">
        <p14:creationId xmlns:p14="http://schemas.microsoft.com/office/powerpoint/2010/main" val="196123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FD7A611-093E-4223-AF6A-32C49DB31265}"/>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A5E1B610-9933-4D75-B68B-171A7C38EF9B}"/>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F7768076-CF8F-486D-A4BB-6FCA6C7C1E03}"/>
              </a:ext>
            </a:extLst>
          </p:cNvPr>
          <p:cNvSpPr>
            <a:spLocks noGrp="1" noChangeArrowheads="1"/>
          </p:cNvSpPr>
          <p:nvPr>
            <p:ph type="sldNum" sz="quarter" idx="12"/>
          </p:nvPr>
        </p:nvSpPr>
        <p:spPr>
          <a:ln/>
        </p:spPr>
        <p:txBody>
          <a:bodyPr/>
          <a:lstStyle>
            <a:lvl1pPr>
              <a:defRPr/>
            </a:lvl1pPr>
          </a:lstStyle>
          <a:p>
            <a:fld id="{BF39EDA6-F61A-4800-8213-3A7B955A69A3}" type="slidenum">
              <a:rPr lang="ar-SA" altLang="en-US"/>
              <a:pPr/>
              <a:t>‹#›</a:t>
            </a:fld>
            <a:endParaRPr lang="en-AU" altLang="en-US"/>
          </a:p>
        </p:txBody>
      </p:sp>
    </p:spTree>
    <p:extLst>
      <p:ext uri="{BB962C8B-B14F-4D97-AF65-F5344CB8AC3E}">
        <p14:creationId xmlns:p14="http://schemas.microsoft.com/office/powerpoint/2010/main" val="2494203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59B0597-B5B0-4D45-A0F1-6B76DD7B377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567DF889-F6CD-4DA1-809B-43C87F04744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C582C8F6-8836-433A-9CAE-852AF13AD78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AU"/>
          </a:p>
        </p:txBody>
      </p:sp>
      <p:sp>
        <p:nvSpPr>
          <p:cNvPr id="1029" name="Rectangle 5">
            <a:extLst>
              <a:ext uri="{FF2B5EF4-FFF2-40B4-BE49-F238E27FC236}">
                <a16:creationId xmlns:a16="http://schemas.microsoft.com/office/drawing/2014/main" id="{343B38E6-40D7-4688-B528-7863084FA63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AU"/>
          </a:p>
        </p:txBody>
      </p:sp>
      <p:sp>
        <p:nvSpPr>
          <p:cNvPr id="1030" name="Rectangle 6">
            <a:extLst>
              <a:ext uri="{FF2B5EF4-FFF2-40B4-BE49-F238E27FC236}">
                <a16:creationId xmlns:a16="http://schemas.microsoft.com/office/drawing/2014/main" id="{EE3015F9-F791-4D44-A642-1BF01F1055E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CC39F0E-70C5-4248-896F-D85E159C0D3E}" type="slidenum">
              <a:rPr lang="ar-SA"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image" Target="../media/image8.png" /><Relationship Id="rId2" Type="http://schemas.openxmlformats.org/officeDocument/2006/relationships/notesSlide" Target="../notesSlides/notesSlide2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2.xml" /><Relationship Id="rId4" Type="http://schemas.openxmlformats.org/officeDocument/2006/relationships/image" Target="../media/image2.jpeg" /></Relationships>
</file>

<file path=ppt/slides/_rels/slide4.xml.rels><?xml version="1.0" encoding="UTF-8" standalone="yes"?>
<Relationships xmlns="http://schemas.openxmlformats.org/package/2006/relationships"><Relationship Id="rId3" Type="http://schemas.openxmlformats.org/officeDocument/2006/relationships/image" Target="../media/image3.emf" /><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68DCF54-E882-40C8-847A-F40887E9B0F9}"/>
              </a:ext>
            </a:extLst>
          </p:cNvPr>
          <p:cNvSpPr>
            <a:spLocks noGrp="1" noChangeArrowheads="1"/>
          </p:cNvSpPr>
          <p:nvPr>
            <p:ph type="ctrTitle"/>
          </p:nvPr>
        </p:nvSpPr>
        <p:spPr>
          <a:xfrm>
            <a:off x="685800" y="2133600"/>
            <a:ext cx="7772400" cy="1470025"/>
          </a:xfrm>
          <a:solidFill>
            <a:srgbClr val="993366"/>
          </a:solidFill>
          <a:ln w="76200">
            <a:solidFill>
              <a:schemeClr val="tx1"/>
            </a:solidFill>
            <a:miter lim="800000"/>
            <a:headEnd/>
            <a:tailEnd/>
          </a:ln>
        </p:spPr>
        <p:txBody>
          <a:bodyPr/>
          <a:lstStyle/>
          <a:p>
            <a:pPr eaLnBrk="1" hangingPunct="1"/>
            <a:r>
              <a:rPr lang="en-AU" altLang="en-US" sz="4800" b="1">
                <a:solidFill>
                  <a:srgbClr val="00FF99"/>
                </a:solidFill>
              </a:rPr>
              <a:t>Oxygen Toxicity</a:t>
            </a:r>
            <a:endParaRPr lang="en-US" altLang="en-US" sz="4800" b="1">
              <a:solidFill>
                <a:srgbClr val="00FF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8E319465-1BEE-4E14-9C10-8A4065A91FF4}"/>
              </a:ext>
            </a:extLst>
          </p:cNvPr>
          <p:cNvSpPr>
            <a:spLocks noGrp="1" noChangeArrowheads="1"/>
          </p:cNvSpPr>
          <p:nvPr>
            <p:ph type="body" idx="1"/>
          </p:nvPr>
        </p:nvSpPr>
        <p:spPr>
          <a:xfrm>
            <a:off x="228600" y="228600"/>
            <a:ext cx="8686800" cy="6400800"/>
          </a:xfrm>
        </p:spPr>
        <p:txBody>
          <a:bodyPr/>
          <a:lstStyle/>
          <a:p>
            <a:pPr eaLnBrk="1" hangingPunct="1"/>
            <a:r>
              <a:rPr lang="en-AU" altLang="en-US" b="1" u="sng">
                <a:solidFill>
                  <a:schemeClr val="bg1"/>
                </a:solidFill>
              </a:rPr>
              <a:t>3. Ionizing Radiation</a:t>
            </a:r>
            <a:endParaRPr lang="en-AU" altLang="en-US" u="sng">
              <a:solidFill>
                <a:schemeClr val="bg1"/>
              </a:solidFill>
            </a:endParaRPr>
          </a:p>
          <a:p>
            <a:pPr eaLnBrk="1" hangingPunct="1"/>
            <a:r>
              <a:rPr lang="en-AU" altLang="en-US">
                <a:solidFill>
                  <a:schemeClr val="bg1"/>
                </a:solidFill>
              </a:rPr>
              <a:t>Cosmic rays, radioactive chemicals, and </a:t>
            </a:r>
          </a:p>
          <a:p>
            <a:pPr eaLnBrk="1" hangingPunct="1">
              <a:buFontTx/>
              <a:buNone/>
            </a:pPr>
            <a:r>
              <a:rPr lang="en-AU" altLang="en-US">
                <a:solidFill>
                  <a:schemeClr val="bg1"/>
                </a:solidFill>
              </a:rPr>
              <a:t>    x-rays are forms of ionizing radiation. </a:t>
            </a:r>
          </a:p>
          <a:p>
            <a:pPr eaLnBrk="1" hangingPunct="1"/>
            <a:r>
              <a:rPr lang="en-AU" altLang="en-US">
                <a:solidFill>
                  <a:schemeClr val="bg1"/>
                </a:solidFill>
              </a:rPr>
              <a:t>Ionizing radiation has a high energy level that it can split water into hydrogen and hydroxyl radicals, thus leading to radicals formations and radiation damage to skin, mutations, cancer, and cell death. </a:t>
            </a:r>
          </a:p>
        </p:txBody>
      </p:sp>
      <p:pic>
        <p:nvPicPr>
          <p:cNvPr id="11267" name="Picture 4">
            <a:extLst>
              <a:ext uri="{FF2B5EF4-FFF2-40B4-BE49-F238E27FC236}">
                <a16:creationId xmlns:a16="http://schemas.microsoft.com/office/drawing/2014/main" id="{3C96B6D6-8FF9-4B05-96B4-BE3DA065FF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5525" y="4005263"/>
            <a:ext cx="3546475" cy="277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CFEBDA1A-547F-41E9-A860-6AB7332E1DC6}"/>
              </a:ext>
            </a:extLst>
          </p:cNvPr>
          <p:cNvSpPr>
            <a:spLocks noGrp="1" noChangeArrowheads="1"/>
          </p:cNvSpPr>
          <p:nvPr>
            <p:ph type="body" idx="1"/>
          </p:nvPr>
        </p:nvSpPr>
        <p:spPr>
          <a:xfrm>
            <a:off x="114300" y="228600"/>
            <a:ext cx="8915400" cy="6477000"/>
          </a:xfrm>
        </p:spPr>
        <p:txBody>
          <a:bodyPr/>
          <a:lstStyle/>
          <a:p>
            <a:pPr marL="533400" indent="-533400" eaLnBrk="1" hangingPunct="1">
              <a:lnSpc>
                <a:spcPct val="80000"/>
              </a:lnSpc>
              <a:buFontTx/>
              <a:buNone/>
            </a:pPr>
            <a:r>
              <a:rPr lang="en-AU" altLang="en-US" sz="2600" b="1" u="sng">
                <a:solidFill>
                  <a:schemeClr val="bg1"/>
                </a:solidFill>
              </a:rPr>
              <a:t>ROS Reactions that damages Cellular Components</a:t>
            </a:r>
            <a:endParaRPr lang="en-AU" altLang="en-US" sz="2600">
              <a:solidFill>
                <a:schemeClr val="bg1"/>
              </a:solidFill>
            </a:endParaRPr>
          </a:p>
          <a:p>
            <a:pPr marL="533400" indent="-533400" eaLnBrk="1" hangingPunct="1">
              <a:lnSpc>
                <a:spcPct val="80000"/>
              </a:lnSpc>
              <a:buFontTx/>
              <a:buNone/>
            </a:pPr>
            <a:endParaRPr lang="en-AU" altLang="en-US" sz="1000">
              <a:solidFill>
                <a:schemeClr val="bg1"/>
              </a:solidFill>
            </a:endParaRPr>
          </a:p>
          <a:p>
            <a:pPr marL="533400" indent="-533400" eaLnBrk="1" hangingPunct="1">
              <a:lnSpc>
                <a:spcPct val="80000"/>
              </a:lnSpc>
              <a:buFontTx/>
              <a:buAutoNum type="alphaUcPeriod"/>
            </a:pPr>
            <a:r>
              <a:rPr lang="en-AU" altLang="en-US" sz="2800" b="1" u="sng">
                <a:solidFill>
                  <a:schemeClr val="bg1"/>
                </a:solidFill>
              </a:rPr>
              <a:t>Membrane Attack:</a:t>
            </a:r>
          </a:p>
          <a:p>
            <a:pPr marL="533400" indent="-533400" eaLnBrk="1" hangingPunct="1">
              <a:lnSpc>
                <a:spcPct val="80000"/>
              </a:lnSpc>
              <a:buFontTx/>
              <a:buNone/>
            </a:pPr>
            <a:r>
              <a:rPr lang="en-AU" altLang="en-US" sz="2800">
                <a:solidFill>
                  <a:schemeClr val="bg1"/>
                </a:solidFill>
              </a:rPr>
              <a:t>   Chain reactions that form lipid free radicals and lipid peroxides in membranes make a major contribution to ROS-induced injury: </a:t>
            </a:r>
          </a:p>
          <a:p>
            <a:pPr marL="533400" indent="-533400" eaLnBrk="1" hangingPunct="1">
              <a:lnSpc>
                <a:spcPct val="80000"/>
              </a:lnSpc>
              <a:buFontTx/>
              <a:buNone/>
            </a:pPr>
            <a:r>
              <a:rPr lang="en-AU" altLang="en-US" sz="2800">
                <a:solidFill>
                  <a:schemeClr val="bg1"/>
                </a:solidFill>
              </a:rPr>
              <a:t>1- An </a:t>
            </a:r>
            <a:r>
              <a:rPr lang="en-AU" altLang="en-US" sz="2800" u="sng">
                <a:solidFill>
                  <a:schemeClr val="bg1"/>
                </a:solidFill>
              </a:rPr>
              <a:t>initiator</a:t>
            </a:r>
            <a:r>
              <a:rPr lang="en-AU" altLang="en-US" sz="2800">
                <a:solidFill>
                  <a:schemeClr val="bg1"/>
                </a:solidFill>
              </a:rPr>
              <a:t> such as a hydroxyl radical begins the chain reaction by extracting a hydrogen atom from lipids.</a:t>
            </a:r>
          </a:p>
          <a:p>
            <a:pPr marL="533400" indent="-533400" eaLnBrk="1" hangingPunct="1">
              <a:lnSpc>
                <a:spcPct val="80000"/>
              </a:lnSpc>
              <a:buFontTx/>
              <a:buNone/>
            </a:pPr>
            <a:r>
              <a:rPr lang="en-AU" altLang="en-US" sz="2800">
                <a:solidFill>
                  <a:schemeClr val="bg1"/>
                </a:solidFill>
              </a:rPr>
              <a:t>2- The chain reaction is </a:t>
            </a:r>
            <a:r>
              <a:rPr lang="en-AU" altLang="en-US" sz="2800" u="sng">
                <a:solidFill>
                  <a:schemeClr val="bg1"/>
                </a:solidFill>
              </a:rPr>
              <a:t>propagated</a:t>
            </a:r>
            <a:r>
              <a:rPr lang="en-AU" altLang="en-US" sz="2800">
                <a:solidFill>
                  <a:schemeClr val="bg1"/>
                </a:solidFill>
              </a:rPr>
              <a:t> when O</a:t>
            </a:r>
            <a:r>
              <a:rPr lang="en-AU" altLang="en-US" sz="2800" baseline="-25000">
                <a:solidFill>
                  <a:schemeClr val="bg1"/>
                </a:solidFill>
              </a:rPr>
              <a:t>2</a:t>
            </a:r>
            <a:r>
              <a:rPr lang="en-AU" altLang="en-US" sz="2800">
                <a:solidFill>
                  <a:schemeClr val="bg1"/>
                </a:solidFill>
              </a:rPr>
              <a:t> adds to form lipid peroxyl radicals (ROO</a:t>
            </a:r>
            <a:r>
              <a:rPr lang="ar-SA" altLang="en-US" sz="2800">
                <a:solidFill>
                  <a:schemeClr val="bg1"/>
                </a:solidFill>
              </a:rPr>
              <a:t>٠</a:t>
            </a:r>
            <a:r>
              <a:rPr lang="en-AU" altLang="en-US" sz="2800">
                <a:solidFill>
                  <a:schemeClr val="bg1"/>
                </a:solidFill>
              </a:rPr>
              <a:t>) and lipid peroxides (ROOH). </a:t>
            </a:r>
          </a:p>
          <a:p>
            <a:pPr marL="533400" indent="-533400" eaLnBrk="1" hangingPunct="1">
              <a:lnSpc>
                <a:spcPct val="80000"/>
              </a:lnSpc>
              <a:buFontTx/>
              <a:buNone/>
            </a:pPr>
            <a:r>
              <a:rPr lang="en-AU" altLang="en-US" sz="2800">
                <a:solidFill>
                  <a:schemeClr val="bg1"/>
                </a:solidFill>
              </a:rPr>
              <a:t>3- Eventually lipid </a:t>
            </a:r>
            <a:r>
              <a:rPr lang="en-AU" altLang="en-US" sz="2800" u="sng">
                <a:solidFill>
                  <a:schemeClr val="bg1"/>
                </a:solidFill>
              </a:rPr>
              <a:t>degradation</a:t>
            </a:r>
            <a:r>
              <a:rPr lang="en-AU" altLang="en-US" sz="2800">
                <a:solidFill>
                  <a:schemeClr val="bg1"/>
                </a:solidFill>
              </a:rPr>
              <a:t> occurs, forming such products as malondialdehyde. </a:t>
            </a:r>
          </a:p>
          <a:p>
            <a:pPr marL="533400" indent="-533400" eaLnBrk="1" hangingPunct="1">
              <a:lnSpc>
                <a:spcPct val="80000"/>
              </a:lnSpc>
            </a:pPr>
            <a:r>
              <a:rPr lang="en-AU" altLang="en-US" sz="2800">
                <a:solidFill>
                  <a:schemeClr val="bg1"/>
                </a:solidFill>
              </a:rPr>
              <a:t>Malondialdehyde appears in the blood and urine and is used as an indicator of free radical damage.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5" descr="File:Lipid peroxidation.svg">
            <a:extLst>
              <a:ext uri="{FF2B5EF4-FFF2-40B4-BE49-F238E27FC236}">
                <a16:creationId xmlns:a16="http://schemas.microsoft.com/office/drawing/2014/main" id="{883DABB2-624D-4A9F-9666-7BC576CD2A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50813"/>
            <a:ext cx="7772400" cy="6559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794B9162-7B5B-4D67-9EF4-6223D53A5D25}"/>
              </a:ext>
            </a:extLst>
          </p:cNvPr>
          <p:cNvSpPr/>
          <p:nvPr/>
        </p:nvSpPr>
        <p:spPr>
          <a:xfrm>
            <a:off x="2286000" y="6411913"/>
            <a:ext cx="4267200" cy="36988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AU" dirty="0"/>
              <a:t>Forming at the end </a:t>
            </a:r>
            <a:r>
              <a:rPr lang="en-AU" dirty="0" err="1"/>
              <a:t>Malondialdehyde</a:t>
            </a:r>
            <a:r>
              <a:rPr lang="en-AU"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A3DA8578-3296-4204-9909-15C1A9C253C5}"/>
              </a:ext>
            </a:extLst>
          </p:cNvPr>
          <p:cNvSpPr>
            <a:spLocks noGrp="1" noChangeArrowheads="1"/>
          </p:cNvSpPr>
          <p:nvPr>
            <p:ph type="body" idx="1"/>
          </p:nvPr>
        </p:nvSpPr>
        <p:spPr>
          <a:xfrm>
            <a:off x="152400" y="304800"/>
            <a:ext cx="8839200" cy="6400800"/>
          </a:xfrm>
        </p:spPr>
        <p:txBody>
          <a:bodyPr/>
          <a:lstStyle/>
          <a:p>
            <a:pPr marL="292100" indent="-292100" eaLnBrk="1" hangingPunct="1">
              <a:lnSpc>
                <a:spcPct val="80000"/>
              </a:lnSpc>
              <a:buFontTx/>
              <a:buNone/>
            </a:pPr>
            <a:r>
              <a:rPr lang="en-AU" altLang="en-US" sz="2900" b="1" u="sng">
                <a:solidFill>
                  <a:schemeClr val="bg1"/>
                </a:solidFill>
              </a:rPr>
              <a:t>B. Proteins and Peptides</a:t>
            </a:r>
            <a:endParaRPr lang="en-AU" altLang="en-US" sz="2900" u="sng">
              <a:solidFill>
                <a:schemeClr val="bg1"/>
              </a:solidFill>
            </a:endParaRPr>
          </a:p>
          <a:p>
            <a:pPr marL="292100" indent="-292100" eaLnBrk="1" hangingPunct="1">
              <a:lnSpc>
                <a:spcPct val="80000"/>
              </a:lnSpc>
            </a:pPr>
            <a:r>
              <a:rPr lang="en-AU" altLang="en-US" sz="2900">
                <a:solidFill>
                  <a:schemeClr val="bg1"/>
                </a:solidFill>
              </a:rPr>
              <a:t>The protein may </a:t>
            </a:r>
            <a:r>
              <a:rPr lang="en-AU" altLang="en-US" sz="2900" u="sng">
                <a:solidFill>
                  <a:schemeClr val="bg1"/>
                </a:solidFill>
              </a:rPr>
              <a:t>fragment</a:t>
            </a:r>
            <a:r>
              <a:rPr lang="en-AU" altLang="en-US" sz="2900">
                <a:solidFill>
                  <a:schemeClr val="bg1"/>
                </a:solidFill>
              </a:rPr>
              <a:t> or amino acids </a:t>
            </a:r>
            <a:r>
              <a:rPr lang="en-AU" altLang="en-US" sz="2900" u="sng">
                <a:solidFill>
                  <a:schemeClr val="bg1"/>
                </a:solidFill>
              </a:rPr>
              <a:t>cross-link</a:t>
            </a:r>
            <a:r>
              <a:rPr lang="en-AU" altLang="en-US" sz="2900">
                <a:solidFill>
                  <a:schemeClr val="bg1"/>
                </a:solidFill>
              </a:rPr>
              <a:t> with other amino acids. </a:t>
            </a:r>
          </a:p>
          <a:p>
            <a:pPr marL="292100" indent="-292100" eaLnBrk="1" hangingPunct="1">
              <a:lnSpc>
                <a:spcPct val="80000"/>
              </a:lnSpc>
            </a:pPr>
            <a:r>
              <a:rPr lang="en-AU" altLang="en-US" sz="2900">
                <a:solidFill>
                  <a:schemeClr val="bg1"/>
                </a:solidFill>
              </a:rPr>
              <a:t>Free radical attack on protein </a:t>
            </a:r>
            <a:r>
              <a:rPr lang="en-AU" altLang="en-US" sz="2900" u="sng">
                <a:solidFill>
                  <a:schemeClr val="bg1"/>
                </a:solidFill>
              </a:rPr>
              <a:t>cysteine</a:t>
            </a:r>
            <a:r>
              <a:rPr lang="en-AU" altLang="en-US" sz="2900">
                <a:solidFill>
                  <a:schemeClr val="bg1"/>
                </a:solidFill>
              </a:rPr>
              <a:t> residues can result in cross-linking and formation of aggregates that prevents their degradation. </a:t>
            </a:r>
          </a:p>
          <a:p>
            <a:pPr marL="292100" indent="-292100" eaLnBrk="1" hangingPunct="1">
              <a:lnSpc>
                <a:spcPct val="80000"/>
              </a:lnSpc>
            </a:pPr>
            <a:r>
              <a:rPr lang="en-AU" altLang="en-US" sz="2900">
                <a:solidFill>
                  <a:schemeClr val="bg1"/>
                </a:solidFill>
              </a:rPr>
              <a:t>Oxidative damage increases the susceptibility of other proteins to enzymatic digestion</a:t>
            </a:r>
            <a:endParaRPr lang="en-AU" altLang="en-US" sz="2900" b="1">
              <a:solidFill>
                <a:schemeClr val="bg1"/>
              </a:solidFill>
            </a:endParaRPr>
          </a:p>
          <a:p>
            <a:pPr marL="292100" indent="-292100" eaLnBrk="1" hangingPunct="1">
              <a:lnSpc>
                <a:spcPct val="80000"/>
              </a:lnSpc>
              <a:buFontTx/>
              <a:buNone/>
            </a:pPr>
            <a:endParaRPr lang="en-AU" altLang="en-US" sz="2900" b="1" u="sng">
              <a:solidFill>
                <a:schemeClr val="bg1"/>
              </a:solidFill>
            </a:endParaRPr>
          </a:p>
          <a:p>
            <a:pPr marL="292100" indent="-292100" eaLnBrk="1" hangingPunct="1">
              <a:lnSpc>
                <a:spcPct val="80000"/>
              </a:lnSpc>
              <a:buFontTx/>
              <a:buNone/>
            </a:pPr>
            <a:r>
              <a:rPr lang="en-AU" altLang="en-US" sz="2900" b="1" u="sng">
                <a:solidFill>
                  <a:schemeClr val="bg1"/>
                </a:solidFill>
              </a:rPr>
              <a:t>C. DNA</a:t>
            </a:r>
            <a:endParaRPr lang="en-AU" altLang="en-US" sz="2900" u="sng">
              <a:solidFill>
                <a:schemeClr val="bg1"/>
              </a:solidFill>
            </a:endParaRPr>
          </a:p>
          <a:p>
            <a:pPr marL="292100" indent="-292100" eaLnBrk="1" hangingPunct="1">
              <a:lnSpc>
                <a:spcPct val="80000"/>
              </a:lnSpc>
            </a:pPr>
            <a:r>
              <a:rPr lang="en-AU" altLang="en-US" sz="2900">
                <a:solidFill>
                  <a:schemeClr val="bg1"/>
                </a:solidFill>
              </a:rPr>
              <a:t>The hydroxyl radical can cause </a:t>
            </a:r>
            <a:r>
              <a:rPr lang="en-AU" altLang="en-US" sz="2900" u="sng">
                <a:solidFill>
                  <a:schemeClr val="bg1"/>
                </a:solidFill>
              </a:rPr>
              <a:t>base alterations</a:t>
            </a:r>
            <a:r>
              <a:rPr lang="en-AU" altLang="en-US" sz="2900">
                <a:solidFill>
                  <a:schemeClr val="bg1"/>
                </a:solidFill>
              </a:rPr>
              <a:t> in the DNA it also can </a:t>
            </a:r>
            <a:r>
              <a:rPr lang="en-AU" altLang="en-US" sz="2900" u="sng">
                <a:solidFill>
                  <a:schemeClr val="bg1"/>
                </a:solidFill>
              </a:rPr>
              <a:t>attack the deoxyribose backbone</a:t>
            </a:r>
            <a:r>
              <a:rPr lang="en-AU" altLang="en-US" sz="2900">
                <a:solidFill>
                  <a:schemeClr val="bg1"/>
                </a:solidFill>
              </a:rPr>
              <a:t> and cause strand breaks. </a:t>
            </a:r>
          </a:p>
          <a:p>
            <a:pPr marL="292100" indent="-292100" eaLnBrk="1" hangingPunct="1">
              <a:lnSpc>
                <a:spcPct val="80000"/>
              </a:lnSpc>
            </a:pPr>
            <a:r>
              <a:rPr lang="en-AU" altLang="en-US" sz="2900">
                <a:solidFill>
                  <a:schemeClr val="bg1"/>
                </a:solidFill>
              </a:rPr>
              <a:t>The principle cause of single strand breaks is oxidation of the sugar part by the hydroxyl radical.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A6B2D09-F036-40B3-AD6B-D657BE8ED078}"/>
              </a:ext>
            </a:extLst>
          </p:cNvPr>
          <p:cNvSpPr>
            <a:spLocks noGrp="1" noChangeArrowheads="1"/>
          </p:cNvSpPr>
          <p:nvPr>
            <p:ph type="body" idx="1"/>
          </p:nvPr>
        </p:nvSpPr>
        <p:spPr>
          <a:xfrm>
            <a:off x="228600" y="152400"/>
            <a:ext cx="8686800" cy="6477000"/>
          </a:xfrm>
        </p:spPr>
        <p:txBody>
          <a:bodyPr/>
          <a:lstStyle/>
          <a:p>
            <a:pPr eaLnBrk="1" hangingPunct="1">
              <a:lnSpc>
                <a:spcPct val="90000"/>
              </a:lnSpc>
            </a:pPr>
            <a:r>
              <a:rPr lang="en-AU" altLang="en-US" sz="2800" b="1" u="sng">
                <a:solidFill>
                  <a:schemeClr val="bg1"/>
                </a:solidFill>
              </a:rPr>
              <a:t>Nitric Oxide and Reactive Nitrogen-Oxygen Species (RNOS)</a:t>
            </a:r>
            <a:endParaRPr lang="en-AU" altLang="en-US" sz="2800">
              <a:solidFill>
                <a:schemeClr val="bg1"/>
              </a:solidFill>
            </a:endParaRPr>
          </a:p>
          <a:p>
            <a:pPr eaLnBrk="1" hangingPunct="1">
              <a:lnSpc>
                <a:spcPct val="90000"/>
              </a:lnSpc>
            </a:pPr>
            <a:r>
              <a:rPr lang="en-AU" altLang="en-US" sz="2400">
                <a:solidFill>
                  <a:schemeClr val="bg1"/>
                </a:solidFill>
              </a:rPr>
              <a:t>Nitric oxide (NO) is an oxygen-containing free radical which is both essential to life and toxic. </a:t>
            </a:r>
          </a:p>
          <a:p>
            <a:pPr eaLnBrk="1" hangingPunct="1">
              <a:lnSpc>
                <a:spcPct val="90000"/>
              </a:lnSpc>
            </a:pPr>
            <a:r>
              <a:rPr lang="en-AU" altLang="en-US" sz="2400">
                <a:solidFill>
                  <a:schemeClr val="bg1"/>
                </a:solidFill>
              </a:rPr>
              <a:t>NO is a gas that diffuses through the cytosol and lipid membranes and into cells. </a:t>
            </a:r>
          </a:p>
          <a:p>
            <a:pPr eaLnBrk="1" hangingPunct="1">
              <a:lnSpc>
                <a:spcPct val="90000"/>
              </a:lnSpc>
            </a:pPr>
            <a:r>
              <a:rPr lang="en-AU" altLang="en-US" sz="2400">
                <a:solidFill>
                  <a:schemeClr val="bg1"/>
                </a:solidFill>
              </a:rPr>
              <a:t>NO has a single free electron. </a:t>
            </a:r>
          </a:p>
          <a:p>
            <a:pPr eaLnBrk="1" hangingPunct="1">
              <a:lnSpc>
                <a:spcPct val="90000"/>
              </a:lnSpc>
              <a:buFontTx/>
              <a:buNone/>
            </a:pPr>
            <a:endParaRPr lang="en-AU" altLang="en-US" sz="2400">
              <a:solidFill>
                <a:schemeClr val="bg1"/>
              </a:solidFill>
            </a:endParaRPr>
          </a:p>
          <a:p>
            <a:pPr eaLnBrk="1" hangingPunct="1">
              <a:lnSpc>
                <a:spcPct val="90000"/>
              </a:lnSpc>
            </a:pPr>
            <a:r>
              <a:rPr lang="en-AU" altLang="en-US" sz="2400">
                <a:solidFill>
                  <a:schemeClr val="bg1"/>
                </a:solidFill>
              </a:rPr>
              <a:t>At low concentrations, it functions physiologically as a neurotransmitter that causes vasodilation. </a:t>
            </a:r>
          </a:p>
          <a:p>
            <a:pPr eaLnBrk="1" hangingPunct="1">
              <a:lnSpc>
                <a:spcPct val="90000"/>
              </a:lnSpc>
            </a:pPr>
            <a:r>
              <a:rPr lang="en-AU" altLang="en-US" sz="2400">
                <a:solidFill>
                  <a:schemeClr val="bg1"/>
                </a:solidFill>
              </a:rPr>
              <a:t>At high concentrations, it combines with O</a:t>
            </a:r>
            <a:r>
              <a:rPr lang="en-AU" altLang="en-US" sz="2400" baseline="-25000">
                <a:solidFill>
                  <a:schemeClr val="bg1"/>
                </a:solidFill>
              </a:rPr>
              <a:t>2</a:t>
            </a:r>
            <a:r>
              <a:rPr lang="en-AU" altLang="en-US" sz="2400">
                <a:solidFill>
                  <a:schemeClr val="bg1"/>
                </a:solidFill>
              </a:rPr>
              <a:t> or with superoxide to form additional reactive and toxic species containing both nitrogen and oxygen (RNOS).</a:t>
            </a:r>
          </a:p>
          <a:p>
            <a:pPr eaLnBrk="1" hangingPunct="1">
              <a:lnSpc>
                <a:spcPct val="90000"/>
              </a:lnSpc>
            </a:pPr>
            <a:r>
              <a:rPr lang="en-AU" altLang="en-US" sz="2400">
                <a:solidFill>
                  <a:schemeClr val="bg1"/>
                </a:solidFill>
              </a:rPr>
              <a:t>RNOS are involved in neurodegenerative diseases, such as Parkinson’s disease, and in chronic inflammatory diseases, such as rheumatoid arthritis. </a:t>
            </a:r>
            <a:endParaRPr lang="en-US" altLang="en-US" sz="240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5F9B2486-1318-4641-865E-4D938E987651}"/>
              </a:ext>
            </a:extLst>
          </p:cNvPr>
          <p:cNvSpPr>
            <a:spLocks noGrp="1" noChangeArrowheads="1"/>
          </p:cNvSpPr>
          <p:nvPr>
            <p:ph type="body" idx="1"/>
          </p:nvPr>
        </p:nvSpPr>
        <p:spPr>
          <a:xfrm>
            <a:off x="152400" y="152400"/>
            <a:ext cx="8839200" cy="6477000"/>
          </a:xfrm>
        </p:spPr>
        <p:txBody>
          <a:bodyPr/>
          <a:lstStyle/>
          <a:p>
            <a:pPr eaLnBrk="1" hangingPunct="1">
              <a:lnSpc>
                <a:spcPct val="80000"/>
              </a:lnSpc>
            </a:pPr>
            <a:r>
              <a:rPr lang="en-AU" altLang="en-US" sz="2400" b="1" u="sng">
                <a:solidFill>
                  <a:schemeClr val="bg1"/>
                </a:solidFill>
              </a:rPr>
              <a:t>Cellular Defences Against Oxygen Toxicity</a:t>
            </a:r>
            <a:endParaRPr lang="en-AU" altLang="en-US" sz="2400">
              <a:solidFill>
                <a:schemeClr val="bg1"/>
              </a:solidFill>
            </a:endParaRPr>
          </a:p>
          <a:p>
            <a:pPr eaLnBrk="1" hangingPunct="1">
              <a:lnSpc>
                <a:spcPct val="80000"/>
              </a:lnSpc>
            </a:pPr>
            <a:r>
              <a:rPr lang="en-US" altLang="ja-JP" sz="2400">
                <a:solidFill>
                  <a:schemeClr val="bg1"/>
                </a:solidFill>
                <a:ea typeface="ＭＳ Ｐゴシック" panose="020B0600070205080204" pitchFamily="34" charset="-128"/>
              </a:rPr>
              <a:t>Cells </a:t>
            </a:r>
            <a:r>
              <a:rPr lang="en-US" altLang="ja-JP" sz="2400" b="1">
                <a:solidFill>
                  <a:schemeClr val="bg1"/>
                </a:solidFill>
                <a:ea typeface="ＭＳ Ｐゴシック" panose="020B0600070205080204" pitchFamily="34" charset="-128"/>
              </a:rPr>
              <a:t>protect </a:t>
            </a:r>
            <a:r>
              <a:rPr lang="en-US" altLang="ja-JP" sz="2400">
                <a:solidFill>
                  <a:schemeClr val="bg1"/>
                </a:solidFill>
                <a:ea typeface="ＭＳ Ｐゴシック" panose="020B0600070205080204" pitchFamily="34" charset="-128"/>
              </a:rPr>
              <a:t>themselves against damage by ROS and other radicals through </a:t>
            </a:r>
            <a:r>
              <a:rPr lang="en-AU" altLang="en-US" sz="2400">
                <a:solidFill>
                  <a:schemeClr val="bg1"/>
                </a:solidFill>
              </a:rPr>
              <a:t>1- Antioxidant defence enzymes, 2- Dietary and endogenous antioxidants, 3- Cellular compartmentation, </a:t>
            </a:r>
          </a:p>
          <a:p>
            <a:pPr eaLnBrk="1" hangingPunct="1">
              <a:lnSpc>
                <a:spcPct val="80000"/>
              </a:lnSpc>
            </a:pPr>
            <a:r>
              <a:rPr lang="en-AU" altLang="en-US" sz="2400">
                <a:solidFill>
                  <a:schemeClr val="bg1"/>
                </a:solidFill>
              </a:rPr>
              <a:t>4- Metal </a:t>
            </a:r>
            <a:r>
              <a:rPr lang="en-AU" altLang="ja-JP" sz="2400">
                <a:solidFill>
                  <a:schemeClr val="bg1"/>
                </a:solidFill>
                <a:ea typeface="ＭＳ Ｐゴシック" panose="020B0600070205080204" pitchFamily="34" charset="-128"/>
              </a:rPr>
              <a:t>sequestration</a:t>
            </a:r>
            <a:r>
              <a:rPr lang="en-US" altLang="ja-JP" sz="2400">
                <a:ea typeface="ＭＳ Ｐゴシック" panose="020B0600070205080204" pitchFamily="34" charset="-128"/>
              </a:rPr>
              <a:t> </a:t>
            </a:r>
            <a:r>
              <a:rPr lang="en-AU" altLang="en-US" sz="2400">
                <a:solidFill>
                  <a:schemeClr val="bg1"/>
                </a:solidFill>
              </a:rPr>
              <a:t>, and 5- Repair of damaged cellular components. </a:t>
            </a:r>
          </a:p>
          <a:p>
            <a:pPr eaLnBrk="1" hangingPunct="1">
              <a:lnSpc>
                <a:spcPct val="80000"/>
              </a:lnSpc>
            </a:pPr>
            <a:r>
              <a:rPr lang="en-AU" altLang="en-US" sz="2400">
                <a:solidFill>
                  <a:schemeClr val="bg1"/>
                </a:solidFill>
              </a:rPr>
              <a:t>Defence through compartmentation refers to separation of species and sites involved in ROS generation from the rest of the cell. For example, many of the enzymes that produce hydrogen peroxide are found in peroxisomes with a high content of antioxidant enzymes. </a:t>
            </a:r>
          </a:p>
          <a:p>
            <a:pPr eaLnBrk="1" hangingPunct="1">
              <a:lnSpc>
                <a:spcPct val="80000"/>
              </a:lnSpc>
            </a:pPr>
            <a:r>
              <a:rPr lang="en-AU" altLang="en-US" sz="2400">
                <a:solidFill>
                  <a:schemeClr val="bg1"/>
                </a:solidFill>
              </a:rPr>
              <a:t>Metals are bound to a wide range of proteins within the blood and in cells, preventing their participation in free radical production. Iron, for example, is tightly bound to its storage protein, ferritin and cannot react with hydrogen peroxide. </a:t>
            </a:r>
            <a:endParaRPr lang="en-AU" altLang="ja-JP" sz="2400">
              <a:solidFill>
                <a:schemeClr val="bg1"/>
              </a:solidFill>
              <a:ea typeface="ＭＳ Ｐゴシック" panose="020B0600070205080204" pitchFamily="34" charset="-128"/>
            </a:endParaRPr>
          </a:p>
          <a:p>
            <a:pPr eaLnBrk="1" hangingPunct="1">
              <a:lnSpc>
                <a:spcPct val="80000"/>
              </a:lnSpc>
            </a:pPr>
            <a:r>
              <a:rPr lang="en-AU" altLang="ja-JP" sz="2400">
                <a:solidFill>
                  <a:schemeClr val="bg1"/>
                </a:solidFill>
                <a:ea typeface="ＭＳ Ｐゴシック" panose="020B0600070205080204" pitchFamily="34" charset="-128"/>
              </a:rPr>
              <a:t>Repair mechanisms for DNA and other component are available to the cell. Oxidized amino acids on proteins are continuously repaired through protein degradation and resynthesis of new proteins. </a:t>
            </a:r>
            <a:endParaRPr lang="en-AU" altLang="en-US" sz="2400">
              <a:solidFill>
                <a:schemeClr val="bg1"/>
              </a:solidFill>
              <a:ea typeface="ＭＳ Ｐゴシック"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BC30A408-604A-4C6C-92C4-7834A6C86A7F}"/>
              </a:ext>
            </a:extLst>
          </p:cNvPr>
          <p:cNvSpPr>
            <a:spLocks noGrp="1" noChangeArrowheads="1"/>
          </p:cNvSpPr>
          <p:nvPr>
            <p:ph type="body" idx="1"/>
          </p:nvPr>
        </p:nvSpPr>
        <p:spPr>
          <a:xfrm>
            <a:off x="152400" y="152400"/>
            <a:ext cx="8763000" cy="6477000"/>
          </a:xfrm>
        </p:spPr>
        <p:txBody>
          <a:bodyPr/>
          <a:lstStyle/>
          <a:p>
            <a:pPr eaLnBrk="1" hangingPunct="1">
              <a:lnSpc>
                <a:spcPct val="80000"/>
              </a:lnSpc>
            </a:pPr>
            <a:r>
              <a:rPr lang="en-AU" altLang="en-US" sz="2800" b="1" u="sng">
                <a:solidFill>
                  <a:schemeClr val="bg1"/>
                </a:solidFill>
              </a:rPr>
              <a:t>A. Antioxidant Enzymes</a:t>
            </a:r>
            <a:endParaRPr lang="en-AU" altLang="en-US" sz="2800" u="sng">
              <a:solidFill>
                <a:schemeClr val="bg1"/>
              </a:solidFill>
            </a:endParaRPr>
          </a:p>
          <a:p>
            <a:pPr eaLnBrk="1" hangingPunct="1">
              <a:lnSpc>
                <a:spcPct val="80000"/>
              </a:lnSpc>
            </a:pPr>
            <a:endParaRPr lang="en-AU" altLang="en-US" sz="1600" b="1" u="sng">
              <a:solidFill>
                <a:schemeClr val="bg1"/>
              </a:solidFill>
            </a:endParaRPr>
          </a:p>
          <a:p>
            <a:pPr eaLnBrk="1" hangingPunct="1">
              <a:lnSpc>
                <a:spcPct val="80000"/>
              </a:lnSpc>
            </a:pPr>
            <a:r>
              <a:rPr lang="en-AU" altLang="en-US" sz="2400" b="1" u="sng">
                <a:solidFill>
                  <a:schemeClr val="bg1"/>
                </a:solidFill>
              </a:rPr>
              <a:t>1. Superoxide Dismutase (SOD)</a:t>
            </a:r>
            <a:endParaRPr lang="en-AU" altLang="en-US" sz="2400" u="sng">
              <a:solidFill>
                <a:schemeClr val="bg1"/>
              </a:solidFill>
            </a:endParaRPr>
          </a:p>
          <a:p>
            <a:pPr eaLnBrk="1" hangingPunct="1">
              <a:lnSpc>
                <a:spcPct val="80000"/>
              </a:lnSpc>
            </a:pPr>
            <a:r>
              <a:rPr lang="en-AU" altLang="en-US" sz="2400">
                <a:solidFill>
                  <a:schemeClr val="bg1"/>
                </a:solidFill>
              </a:rPr>
              <a:t>Conversion of superoxide anion to hydrogen peroxide and O</a:t>
            </a:r>
            <a:r>
              <a:rPr lang="en-AU" altLang="en-US" sz="2400" baseline="-25000">
                <a:solidFill>
                  <a:schemeClr val="bg1"/>
                </a:solidFill>
              </a:rPr>
              <a:t>2</a:t>
            </a:r>
            <a:r>
              <a:rPr lang="en-AU" altLang="en-US" sz="2400">
                <a:solidFill>
                  <a:schemeClr val="bg1"/>
                </a:solidFill>
              </a:rPr>
              <a:t> by superoxide dismutase (SOD) is often called the primary defence against oxidative stress because superoxide is such a strong initiator of chain reactions. </a:t>
            </a:r>
          </a:p>
          <a:p>
            <a:pPr eaLnBrk="1" hangingPunct="1">
              <a:lnSpc>
                <a:spcPct val="80000"/>
              </a:lnSpc>
            </a:pPr>
            <a:r>
              <a:rPr lang="en-AU" altLang="en-US" sz="2400">
                <a:solidFill>
                  <a:schemeClr val="bg1"/>
                </a:solidFill>
              </a:rPr>
              <a:t>Superoxide dismutase utilizes different positively charged metal ions (copper and zinc and manganese) to neutralize the negatively charged superoxide radical.</a:t>
            </a:r>
          </a:p>
          <a:p>
            <a:pPr eaLnBrk="1" hangingPunct="1">
              <a:lnSpc>
                <a:spcPct val="80000"/>
              </a:lnSpc>
            </a:pPr>
            <a:r>
              <a:rPr lang="en-AU" altLang="en-US" sz="1800">
                <a:solidFill>
                  <a:schemeClr val="bg1"/>
                </a:solidFill>
              </a:rPr>
              <a:t>(</a:t>
            </a:r>
            <a:r>
              <a:rPr lang="en-AU" altLang="en-US" sz="1800" b="1">
                <a:solidFill>
                  <a:schemeClr val="bg1"/>
                </a:solidFill>
              </a:rPr>
              <a:t>Oxidative stress occurs when the rate of ROS and RNOS production overbalances the rate of their removal by cellular defence mechanisms)</a:t>
            </a:r>
          </a:p>
          <a:p>
            <a:pPr eaLnBrk="1" hangingPunct="1">
              <a:lnSpc>
                <a:spcPct val="80000"/>
              </a:lnSpc>
            </a:pPr>
            <a:endParaRPr lang="en-AU" altLang="en-US" sz="1800" b="1">
              <a:solidFill>
                <a:schemeClr val="bg1"/>
              </a:solidFill>
            </a:endParaRPr>
          </a:p>
          <a:p>
            <a:pPr eaLnBrk="1" hangingPunct="1">
              <a:lnSpc>
                <a:spcPct val="80000"/>
              </a:lnSpc>
            </a:pPr>
            <a:r>
              <a:rPr lang="en-AU" altLang="en-US" sz="2400" b="1" u="sng">
                <a:solidFill>
                  <a:schemeClr val="bg1"/>
                </a:solidFill>
              </a:rPr>
              <a:t>2. Catalase </a:t>
            </a:r>
            <a:endParaRPr lang="en-AU" altLang="en-US" sz="2400" u="sng">
              <a:solidFill>
                <a:schemeClr val="bg1"/>
              </a:solidFill>
            </a:endParaRPr>
          </a:p>
          <a:p>
            <a:pPr eaLnBrk="1" hangingPunct="1">
              <a:lnSpc>
                <a:spcPct val="80000"/>
              </a:lnSpc>
            </a:pPr>
            <a:r>
              <a:rPr lang="en-AU" altLang="en-US" sz="2400">
                <a:solidFill>
                  <a:schemeClr val="bg1"/>
                </a:solidFill>
              </a:rPr>
              <a:t>Hydrogen peroxide, once formed, must be reduced to water to prevent it from forming the hydroxyl radical. One of the enzymes capable of reducing hydrogen peroxide is catalase. Catalase is found principally in peroxisomes, and to a lesser extent in the cytosol. The highest activities are found in tissues with a high peroxisomal content (kidney and liver).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6">
            <a:extLst>
              <a:ext uri="{FF2B5EF4-FFF2-40B4-BE49-F238E27FC236}">
                <a16:creationId xmlns:a16="http://schemas.microsoft.com/office/drawing/2014/main" id="{2EEECE9C-842E-44B6-8841-604D349772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28600"/>
            <a:ext cx="3667125"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810DD520-0170-4BEE-9A2D-203848CD2F24}"/>
              </a:ext>
            </a:extLst>
          </p:cNvPr>
          <p:cNvSpPr>
            <a:spLocks noGrp="1" noChangeArrowheads="1"/>
          </p:cNvSpPr>
          <p:nvPr>
            <p:ph type="body" idx="1"/>
          </p:nvPr>
        </p:nvSpPr>
        <p:spPr>
          <a:xfrm>
            <a:off x="152400" y="152400"/>
            <a:ext cx="8763000" cy="6477000"/>
          </a:xfrm>
        </p:spPr>
        <p:txBody>
          <a:bodyPr/>
          <a:lstStyle/>
          <a:p>
            <a:pPr eaLnBrk="1" hangingPunct="1">
              <a:lnSpc>
                <a:spcPct val="90000"/>
              </a:lnSpc>
              <a:buFontTx/>
              <a:buNone/>
            </a:pPr>
            <a:r>
              <a:rPr lang="en-AU" altLang="en-US" sz="2400" b="1" u="sng">
                <a:solidFill>
                  <a:schemeClr val="bg1"/>
                </a:solidFill>
              </a:rPr>
              <a:t>3. Glutathione Peroxidase and Glutathione Reductase</a:t>
            </a:r>
            <a:endParaRPr lang="en-AU" altLang="en-US" sz="2400" u="sng">
              <a:solidFill>
                <a:schemeClr val="bg1"/>
              </a:solidFill>
            </a:endParaRPr>
          </a:p>
          <a:p>
            <a:pPr eaLnBrk="1" hangingPunct="1">
              <a:lnSpc>
                <a:spcPct val="90000"/>
              </a:lnSpc>
            </a:pPr>
            <a:r>
              <a:rPr lang="en-AU" altLang="en-US" sz="2400">
                <a:solidFill>
                  <a:schemeClr val="bg1"/>
                </a:solidFill>
              </a:rPr>
              <a:t>Glutathione is a tripeptide composed of glutamate, cysteine, and glycine. </a:t>
            </a:r>
          </a:p>
          <a:p>
            <a:pPr eaLnBrk="1" hangingPunct="1">
              <a:lnSpc>
                <a:spcPct val="90000"/>
              </a:lnSpc>
            </a:pPr>
            <a:r>
              <a:rPr lang="en-AU" altLang="en-US" sz="2400">
                <a:solidFill>
                  <a:schemeClr val="bg1"/>
                </a:solidFill>
              </a:rPr>
              <a:t>The cysteine provides an exposed free sulphydryl group (SH) that is very reactive and provide electrons, providing an abundant target for radical attack. </a:t>
            </a:r>
          </a:p>
          <a:p>
            <a:pPr eaLnBrk="1" hangingPunct="1">
              <a:lnSpc>
                <a:spcPct val="90000"/>
              </a:lnSpc>
            </a:pPr>
            <a:r>
              <a:rPr lang="en-AU" altLang="en-US" sz="2400" b="1" u="sng">
                <a:solidFill>
                  <a:schemeClr val="bg1"/>
                </a:solidFill>
              </a:rPr>
              <a:t>Glutathione peroxidases</a:t>
            </a:r>
            <a:r>
              <a:rPr lang="en-AU" altLang="en-US" sz="2400">
                <a:solidFill>
                  <a:schemeClr val="bg1"/>
                </a:solidFill>
              </a:rPr>
              <a:t> are the major means for removing H</a:t>
            </a:r>
            <a:r>
              <a:rPr lang="en-AU" altLang="en-US" sz="2400" baseline="-25000">
                <a:solidFill>
                  <a:schemeClr val="bg1"/>
                </a:solidFill>
              </a:rPr>
              <a:t>2</a:t>
            </a:r>
            <a:r>
              <a:rPr lang="en-AU" altLang="en-US" sz="2400">
                <a:solidFill>
                  <a:schemeClr val="bg1"/>
                </a:solidFill>
              </a:rPr>
              <a:t>O</a:t>
            </a:r>
            <a:r>
              <a:rPr lang="en-AU" altLang="en-US" sz="2400" baseline="-25000">
                <a:solidFill>
                  <a:schemeClr val="bg1"/>
                </a:solidFill>
              </a:rPr>
              <a:t>2</a:t>
            </a:r>
            <a:r>
              <a:rPr lang="en-AU" altLang="en-US" sz="2400">
                <a:solidFill>
                  <a:schemeClr val="bg1"/>
                </a:solidFill>
              </a:rPr>
              <a:t> produced outside of peroxisomes. </a:t>
            </a:r>
          </a:p>
          <a:p>
            <a:pPr eaLnBrk="1" hangingPunct="1">
              <a:lnSpc>
                <a:spcPct val="90000"/>
              </a:lnSpc>
            </a:pPr>
            <a:r>
              <a:rPr lang="en-AU" altLang="en-US" sz="2400">
                <a:solidFill>
                  <a:schemeClr val="bg1"/>
                </a:solidFill>
              </a:rPr>
              <a:t>Glutathione peroxidases reduces hydrogen peroxide to nontoxic alcohols. </a:t>
            </a:r>
          </a:p>
          <a:p>
            <a:pPr eaLnBrk="1" hangingPunct="1">
              <a:lnSpc>
                <a:spcPct val="90000"/>
              </a:lnSpc>
            </a:pPr>
            <a:r>
              <a:rPr lang="en-AU" altLang="en-US" sz="2400">
                <a:solidFill>
                  <a:schemeClr val="bg1"/>
                </a:solidFill>
              </a:rPr>
              <a:t>In these reactions, two glutathione molecules are oxidized to form a single oxidized glutathione molecule the glutathione disulfide (GSSG). </a:t>
            </a:r>
          </a:p>
          <a:p>
            <a:pPr eaLnBrk="1" hangingPunct="1">
              <a:lnSpc>
                <a:spcPct val="90000"/>
              </a:lnSpc>
            </a:pPr>
            <a:r>
              <a:rPr lang="en-AU" altLang="en-US" sz="2400" b="1" u="sng">
                <a:solidFill>
                  <a:schemeClr val="bg1"/>
                </a:solidFill>
              </a:rPr>
              <a:t>Glutathione reductase</a:t>
            </a:r>
            <a:r>
              <a:rPr lang="en-AU" altLang="en-US" sz="2400">
                <a:solidFill>
                  <a:schemeClr val="bg1"/>
                </a:solidFill>
              </a:rPr>
              <a:t> reduces GSSG to glutathione form </a:t>
            </a:r>
          </a:p>
          <a:p>
            <a:pPr eaLnBrk="1" hangingPunct="1">
              <a:lnSpc>
                <a:spcPct val="90000"/>
              </a:lnSpc>
            </a:pPr>
            <a:r>
              <a:rPr lang="en-AU" altLang="en-US" sz="2400">
                <a:solidFill>
                  <a:schemeClr val="bg1"/>
                </a:solidFill>
              </a:rPr>
              <a:t>Glutathione reductase catalyzes transfer of electrons from NADPH to the disulfide bond of GSSG.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0">
            <a:extLst>
              <a:ext uri="{FF2B5EF4-FFF2-40B4-BE49-F238E27FC236}">
                <a16:creationId xmlns:a16="http://schemas.microsoft.com/office/drawing/2014/main" id="{460B3DE3-F243-4956-B98C-0BAEDF4D462A}"/>
              </a:ext>
            </a:extLst>
          </p:cNvPr>
          <p:cNvSpPr txBox="1">
            <a:spLocks noChangeArrowheads="1"/>
          </p:cNvSpPr>
          <p:nvPr/>
        </p:nvSpPr>
        <p:spPr bwMode="auto">
          <a:xfrm>
            <a:off x="0" y="273050"/>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AU" altLang="en-US" sz="2800" b="1" u="sng">
                <a:solidFill>
                  <a:schemeClr val="bg1"/>
                </a:solidFill>
              </a:rPr>
              <a:t>Glutathione Peroxidase and Glutathione Reductase</a:t>
            </a:r>
            <a:endParaRPr lang="en-US" altLang="en-US" sz="2800" b="1" u="sng">
              <a:solidFill>
                <a:schemeClr val="bg1"/>
              </a:solidFill>
            </a:endParaRPr>
          </a:p>
        </p:txBody>
      </p:sp>
      <p:pic>
        <p:nvPicPr>
          <p:cNvPr id="20483" name="Picture 11">
            <a:extLst>
              <a:ext uri="{FF2B5EF4-FFF2-40B4-BE49-F238E27FC236}">
                <a16:creationId xmlns:a16="http://schemas.microsoft.com/office/drawing/2014/main" id="{3F0B4D52-3D1C-47FA-9175-0B5B98643F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9200"/>
            <a:ext cx="88392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12">
            <a:extLst>
              <a:ext uri="{FF2B5EF4-FFF2-40B4-BE49-F238E27FC236}">
                <a16:creationId xmlns:a16="http://schemas.microsoft.com/office/drawing/2014/main" id="{1659A7B4-9CC9-4B02-A0BA-90EFE6BB2991}"/>
              </a:ext>
            </a:extLst>
          </p:cNvPr>
          <p:cNvSpPr>
            <a:spLocks noChangeArrowheads="1"/>
          </p:cNvSpPr>
          <p:nvPr/>
        </p:nvSpPr>
        <p:spPr bwMode="auto">
          <a:xfrm>
            <a:off x="4903788" y="2101850"/>
            <a:ext cx="9731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1600" b="1"/>
              <a:t>reduced</a:t>
            </a:r>
          </a:p>
        </p:txBody>
      </p:sp>
      <p:sp>
        <p:nvSpPr>
          <p:cNvPr id="20485" name="Rectangle 13">
            <a:extLst>
              <a:ext uri="{FF2B5EF4-FFF2-40B4-BE49-F238E27FC236}">
                <a16:creationId xmlns:a16="http://schemas.microsoft.com/office/drawing/2014/main" id="{65E0177A-E318-4E45-8592-0BA90062AFD4}"/>
              </a:ext>
            </a:extLst>
          </p:cNvPr>
          <p:cNvSpPr>
            <a:spLocks noChangeArrowheads="1"/>
          </p:cNvSpPr>
          <p:nvPr/>
        </p:nvSpPr>
        <p:spPr bwMode="auto">
          <a:xfrm>
            <a:off x="5302250" y="2590800"/>
            <a:ext cx="996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1600" b="1"/>
              <a:t>oxidized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6C631E02-93A4-441B-97AE-DADBF101FDB1}"/>
              </a:ext>
            </a:extLst>
          </p:cNvPr>
          <p:cNvSpPr>
            <a:spLocks noGrp="1" noChangeArrowheads="1"/>
          </p:cNvSpPr>
          <p:nvPr>
            <p:ph type="body" idx="1"/>
          </p:nvPr>
        </p:nvSpPr>
        <p:spPr>
          <a:xfrm>
            <a:off x="152400" y="304800"/>
            <a:ext cx="8839200" cy="6324600"/>
          </a:xfrm>
        </p:spPr>
        <p:txBody>
          <a:bodyPr/>
          <a:lstStyle/>
          <a:p>
            <a:pPr eaLnBrk="1" hangingPunct="1">
              <a:lnSpc>
                <a:spcPct val="90000"/>
              </a:lnSpc>
            </a:pPr>
            <a:r>
              <a:rPr lang="en-AU" altLang="en-US" sz="2800" b="1" u="sng">
                <a:solidFill>
                  <a:schemeClr val="bg1"/>
                </a:solidFill>
              </a:rPr>
              <a:t>The Radical Nature of O</a:t>
            </a:r>
            <a:r>
              <a:rPr lang="en-AU" altLang="en-US" sz="2800" b="1" u="sng" baseline="-25000">
                <a:solidFill>
                  <a:schemeClr val="bg1"/>
                </a:solidFill>
              </a:rPr>
              <a:t>2</a:t>
            </a:r>
          </a:p>
          <a:p>
            <a:pPr eaLnBrk="1" hangingPunct="1">
              <a:lnSpc>
                <a:spcPct val="90000"/>
              </a:lnSpc>
            </a:pPr>
            <a:r>
              <a:rPr lang="en-AU" altLang="en-US" sz="2800">
                <a:solidFill>
                  <a:schemeClr val="bg1"/>
                </a:solidFill>
              </a:rPr>
              <a:t>A radical is a molecule that has a single unpaired electron in an orbit. </a:t>
            </a:r>
          </a:p>
          <a:p>
            <a:pPr eaLnBrk="1" hangingPunct="1">
              <a:lnSpc>
                <a:spcPct val="90000"/>
              </a:lnSpc>
            </a:pPr>
            <a:r>
              <a:rPr lang="en-AU" altLang="en-US" sz="2800">
                <a:solidFill>
                  <a:schemeClr val="bg1"/>
                </a:solidFill>
              </a:rPr>
              <a:t>A free radical is a radical capable of independent existence. </a:t>
            </a:r>
          </a:p>
          <a:p>
            <a:pPr eaLnBrk="1" hangingPunct="1">
              <a:lnSpc>
                <a:spcPct val="90000"/>
              </a:lnSpc>
            </a:pPr>
            <a:r>
              <a:rPr lang="en-AU" altLang="en-US" sz="2800">
                <a:solidFill>
                  <a:schemeClr val="bg1"/>
                </a:solidFill>
              </a:rPr>
              <a:t>Radicals are highly reactive and unstable that create a </a:t>
            </a:r>
            <a:r>
              <a:rPr lang="en-AU" altLang="en-US" sz="2800" b="1" u="sng">
                <a:solidFill>
                  <a:schemeClr val="bg1"/>
                </a:solidFill>
              </a:rPr>
              <a:t>chain reaction</a:t>
            </a:r>
            <a:r>
              <a:rPr lang="en-AU" altLang="en-US" sz="2800">
                <a:solidFill>
                  <a:schemeClr val="bg1"/>
                </a:solidFill>
              </a:rPr>
              <a:t> </a:t>
            </a:r>
          </a:p>
          <a:p>
            <a:pPr eaLnBrk="1" hangingPunct="1">
              <a:lnSpc>
                <a:spcPct val="90000"/>
              </a:lnSpc>
            </a:pPr>
            <a:r>
              <a:rPr lang="en-AU" altLang="en-US" sz="2800">
                <a:solidFill>
                  <a:schemeClr val="bg1"/>
                </a:solidFill>
              </a:rPr>
              <a:t>The oxygen atom has two single electrons in different orbitals</a:t>
            </a:r>
          </a:p>
          <a:p>
            <a:pPr eaLnBrk="1" hangingPunct="1">
              <a:lnSpc>
                <a:spcPct val="90000"/>
              </a:lnSpc>
            </a:pPr>
            <a:r>
              <a:rPr lang="en-AU" altLang="en-US" sz="2800">
                <a:solidFill>
                  <a:schemeClr val="bg1"/>
                </a:solidFill>
              </a:rPr>
              <a:t>Oxygen single electrons cannot react rapidly with the paired electrons found in the covalent bonds of organic molecules. O</a:t>
            </a:r>
            <a:r>
              <a:rPr lang="en-AU" altLang="en-US" sz="2800" baseline="-25000">
                <a:solidFill>
                  <a:schemeClr val="bg1"/>
                </a:solidFill>
              </a:rPr>
              <a:t>2</a:t>
            </a:r>
            <a:r>
              <a:rPr lang="en-AU" altLang="en-US" sz="2800">
                <a:solidFill>
                  <a:schemeClr val="bg1"/>
                </a:solidFill>
              </a:rPr>
              <a:t> reacts slowly through the acceptance of single electrons in reactions that require a catalyst (such as a metal-containing enzyme).</a:t>
            </a:r>
            <a:endParaRPr lang="en-US" altLang="en-US" sz="280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A93EB930-57A3-4353-80F6-9A3058C0D66E}"/>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AU" altLang="en-US" sz="2400" b="1" u="sng">
                <a:solidFill>
                  <a:schemeClr val="bg1"/>
                </a:solidFill>
              </a:rPr>
              <a:t>B. Nonenzymatic Antioxidants</a:t>
            </a:r>
            <a:endParaRPr lang="en-AU" altLang="en-US" sz="2400" u="sng">
              <a:solidFill>
                <a:schemeClr val="bg1"/>
              </a:solidFill>
            </a:endParaRPr>
          </a:p>
          <a:p>
            <a:pPr eaLnBrk="1" hangingPunct="1">
              <a:lnSpc>
                <a:spcPct val="80000"/>
              </a:lnSpc>
            </a:pPr>
            <a:r>
              <a:rPr lang="en-AU" altLang="en-US" sz="2400">
                <a:solidFill>
                  <a:schemeClr val="bg1"/>
                </a:solidFill>
              </a:rPr>
              <a:t>Most Nonenzymatic antioxidants neutralize free radicals by donating a hydrogen atom (with its one electron) to the radical. </a:t>
            </a:r>
          </a:p>
          <a:p>
            <a:pPr eaLnBrk="1" hangingPunct="1">
              <a:lnSpc>
                <a:spcPct val="80000"/>
              </a:lnSpc>
            </a:pPr>
            <a:r>
              <a:rPr lang="en-AU" altLang="en-US" sz="2400">
                <a:solidFill>
                  <a:schemeClr val="bg1"/>
                </a:solidFill>
              </a:rPr>
              <a:t>Antioxidants, therefore, reduce free radicals and are themselves oxidized in the reaction. </a:t>
            </a:r>
            <a:endParaRPr lang="en-AU" altLang="en-US" sz="2400" b="1">
              <a:solidFill>
                <a:schemeClr val="bg1"/>
              </a:solidFill>
            </a:endParaRPr>
          </a:p>
          <a:p>
            <a:pPr eaLnBrk="1" hangingPunct="1">
              <a:lnSpc>
                <a:spcPct val="80000"/>
              </a:lnSpc>
              <a:buFontTx/>
              <a:buNone/>
            </a:pPr>
            <a:r>
              <a:rPr lang="en-AU" altLang="en-US" sz="2400" b="1" u="sng">
                <a:solidFill>
                  <a:schemeClr val="bg1"/>
                </a:solidFill>
              </a:rPr>
              <a:t>1. VITAMIN E</a:t>
            </a:r>
            <a:endParaRPr lang="en-AU" altLang="en-US" sz="2400" u="sng">
              <a:solidFill>
                <a:schemeClr val="bg1"/>
              </a:solidFill>
            </a:endParaRPr>
          </a:p>
          <a:p>
            <a:pPr eaLnBrk="1" hangingPunct="1">
              <a:lnSpc>
                <a:spcPct val="80000"/>
              </a:lnSpc>
            </a:pPr>
            <a:r>
              <a:rPr lang="en-AU" altLang="en-US" sz="2400">
                <a:solidFill>
                  <a:schemeClr val="bg1"/>
                </a:solidFill>
              </a:rPr>
              <a:t>Vitamin E (α-tocopherol), </a:t>
            </a:r>
          </a:p>
          <a:p>
            <a:pPr eaLnBrk="1" hangingPunct="1">
              <a:lnSpc>
                <a:spcPct val="80000"/>
              </a:lnSpc>
            </a:pPr>
            <a:r>
              <a:rPr lang="en-AU" altLang="en-US" sz="2400">
                <a:solidFill>
                  <a:schemeClr val="bg1"/>
                </a:solidFill>
              </a:rPr>
              <a:t>The most widely distributed antioxidant in nature, </a:t>
            </a:r>
          </a:p>
          <a:p>
            <a:pPr eaLnBrk="1" hangingPunct="1">
              <a:lnSpc>
                <a:spcPct val="80000"/>
              </a:lnSpc>
            </a:pPr>
            <a:r>
              <a:rPr lang="en-AU" altLang="en-US" sz="2400">
                <a:solidFill>
                  <a:schemeClr val="bg1"/>
                </a:solidFill>
              </a:rPr>
              <a:t>Is a lipid-soluble antioxidant vitamin that functions principally to protect against lipid peroxidation in membranes. </a:t>
            </a:r>
          </a:p>
          <a:p>
            <a:pPr eaLnBrk="1" hangingPunct="1">
              <a:lnSpc>
                <a:spcPct val="80000"/>
              </a:lnSpc>
            </a:pPr>
            <a:endParaRPr lang="en-AU" altLang="en-US" sz="2400">
              <a:solidFill>
                <a:schemeClr val="bg1"/>
              </a:solidFill>
            </a:endParaRPr>
          </a:p>
          <a:p>
            <a:pPr eaLnBrk="1" hangingPunct="1">
              <a:lnSpc>
                <a:spcPct val="80000"/>
              </a:lnSpc>
            </a:pPr>
            <a:r>
              <a:rPr lang="en-AU" altLang="en-US" sz="2400">
                <a:solidFill>
                  <a:schemeClr val="bg1"/>
                </a:solidFill>
              </a:rPr>
              <a:t>Vitamin E reacts with lipid radicals produced in the lipid peroxidation chain reaction (peroxidation: oxidative degradation of lipids). </a:t>
            </a:r>
          </a:p>
          <a:p>
            <a:pPr eaLnBrk="1" hangingPunct="1">
              <a:lnSpc>
                <a:spcPct val="80000"/>
              </a:lnSpc>
            </a:pPr>
            <a:r>
              <a:rPr lang="en-AU" altLang="en-US" sz="2400">
                <a:solidFill>
                  <a:schemeClr val="bg1"/>
                </a:solidFill>
              </a:rPr>
              <a:t>This would remove the free radical </a:t>
            </a:r>
            <a:r>
              <a:rPr lang="en-AU" altLang="en-US" sz="2400" u="sng">
                <a:solidFill>
                  <a:schemeClr val="bg1"/>
                </a:solidFill>
              </a:rPr>
              <a:t>intermediates</a:t>
            </a:r>
            <a:r>
              <a:rPr lang="en-AU" altLang="en-US" sz="2400">
                <a:solidFill>
                  <a:schemeClr val="bg1"/>
                </a:solidFill>
              </a:rPr>
              <a:t> and prevent the oxidation reaction from continuing and thus protects cell membranes from oxidation.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EE431A3D-6F3B-4109-AF44-9CB9FF97C9AC}"/>
              </a:ext>
            </a:extLst>
          </p:cNvPr>
          <p:cNvSpPr>
            <a:spLocks noGrp="1" noChangeArrowheads="1"/>
          </p:cNvSpPr>
          <p:nvPr>
            <p:ph type="body" idx="1"/>
          </p:nvPr>
        </p:nvSpPr>
        <p:spPr>
          <a:xfrm>
            <a:off x="152400" y="228600"/>
            <a:ext cx="8839200" cy="6400800"/>
          </a:xfrm>
        </p:spPr>
        <p:txBody>
          <a:bodyPr/>
          <a:lstStyle/>
          <a:p>
            <a:pPr eaLnBrk="1" hangingPunct="1">
              <a:lnSpc>
                <a:spcPct val="90000"/>
              </a:lnSpc>
              <a:buFontTx/>
              <a:buNone/>
            </a:pPr>
            <a:r>
              <a:rPr lang="en-AU" altLang="en-US" sz="2400" b="1" u="sng">
                <a:solidFill>
                  <a:schemeClr val="bg1"/>
                </a:solidFill>
              </a:rPr>
              <a:t>2. ASCORBIC ACID</a:t>
            </a:r>
            <a:endParaRPr lang="en-AU" altLang="en-US" sz="2400" u="sng">
              <a:solidFill>
                <a:schemeClr val="bg1"/>
              </a:solidFill>
            </a:endParaRPr>
          </a:p>
          <a:p>
            <a:pPr eaLnBrk="1" hangingPunct="1">
              <a:lnSpc>
                <a:spcPct val="90000"/>
              </a:lnSpc>
            </a:pPr>
            <a:r>
              <a:rPr lang="en-AU" altLang="en-US" sz="2400">
                <a:solidFill>
                  <a:schemeClr val="bg1"/>
                </a:solidFill>
              </a:rPr>
              <a:t>Ascorbate can regenerate the reduced form of vitamin E through donating electrons to the </a:t>
            </a:r>
            <a:r>
              <a:rPr lang="en-AU" altLang="ja-JP" sz="2400">
                <a:solidFill>
                  <a:schemeClr val="bg1"/>
                </a:solidFill>
                <a:ea typeface="ＭＳ Ｐゴシック" panose="020B0600070205080204" pitchFamily="34" charset="-128"/>
              </a:rPr>
              <a:t>oxidised vitamin E</a:t>
            </a:r>
            <a:r>
              <a:rPr lang="en-AU" altLang="en-US" sz="2400">
                <a:solidFill>
                  <a:schemeClr val="bg1"/>
                </a:solidFill>
              </a:rPr>
              <a:t>. </a:t>
            </a:r>
          </a:p>
          <a:p>
            <a:pPr eaLnBrk="1" hangingPunct="1">
              <a:lnSpc>
                <a:spcPct val="90000"/>
              </a:lnSpc>
            </a:pPr>
            <a:r>
              <a:rPr lang="en-AU" altLang="en-US" sz="2400">
                <a:solidFill>
                  <a:schemeClr val="bg1"/>
                </a:solidFill>
              </a:rPr>
              <a:t>It is water-soluble and circulates unbound in blood and extracellular fluid, where it has access to the lipid-soluble vitamin E present in membranes and lipoprotein particles.</a:t>
            </a:r>
          </a:p>
          <a:p>
            <a:pPr eaLnBrk="1" hangingPunct="1">
              <a:lnSpc>
                <a:spcPct val="90000"/>
              </a:lnSpc>
              <a:buFontTx/>
              <a:buNone/>
            </a:pPr>
            <a:endParaRPr lang="en-AU" altLang="en-US" sz="2400" b="1">
              <a:solidFill>
                <a:schemeClr val="bg1"/>
              </a:solidFill>
            </a:endParaRPr>
          </a:p>
          <a:p>
            <a:pPr eaLnBrk="1" hangingPunct="1">
              <a:lnSpc>
                <a:spcPct val="90000"/>
              </a:lnSpc>
              <a:buFontTx/>
              <a:buNone/>
            </a:pPr>
            <a:r>
              <a:rPr lang="en-AU" altLang="en-US" sz="2400" b="1" u="sng">
                <a:solidFill>
                  <a:schemeClr val="bg1"/>
                </a:solidFill>
              </a:rPr>
              <a:t>3. CAROTENOIDS</a:t>
            </a:r>
            <a:endParaRPr lang="en-AU" altLang="en-US" sz="2400" u="sng">
              <a:solidFill>
                <a:schemeClr val="bg1"/>
              </a:solidFill>
            </a:endParaRPr>
          </a:p>
          <a:p>
            <a:pPr eaLnBrk="1" hangingPunct="1">
              <a:lnSpc>
                <a:spcPct val="90000"/>
              </a:lnSpc>
            </a:pPr>
            <a:r>
              <a:rPr lang="en-AU" altLang="en-US" sz="2400">
                <a:solidFill>
                  <a:schemeClr val="bg1"/>
                </a:solidFill>
              </a:rPr>
              <a:t>Carotenoids is a term applied to β-carotene (the precursor of vitamin A) and similar compounds. </a:t>
            </a:r>
          </a:p>
          <a:p>
            <a:pPr eaLnBrk="1" hangingPunct="1">
              <a:lnSpc>
                <a:spcPct val="90000"/>
              </a:lnSpc>
            </a:pPr>
            <a:r>
              <a:rPr lang="en-AU" altLang="en-US" sz="2400">
                <a:solidFill>
                  <a:schemeClr val="bg1"/>
                </a:solidFill>
              </a:rPr>
              <a:t>Epidemiologic studies have shown a correlation between diets high in fruits and vegetables and health benefits, leading to the hypothesis that carotenoids might slow the progression of cancer and other degenerative diseases by acting as chain-breaking antioxidants.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a:extLst>
              <a:ext uri="{FF2B5EF4-FFF2-40B4-BE49-F238E27FC236}">
                <a16:creationId xmlns:a16="http://schemas.microsoft.com/office/drawing/2014/main" id="{6DA753F0-697F-4304-80F5-C165C59643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58800"/>
            <a:ext cx="7696200" cy="579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4EB9998-466E-40EB-87BC-CD318C7159C8}"/>
              </a:ext>
            </a:extLst>
          </p:cNvPr>
          <p:cNvSpPr>
            <a:spLocks noChangeArrowheads="1"/>
          </p:cNvSpPr>
          <p:nvPr/>
        </p:nvSpPr>
        <p:spPr bwMode="auto">
          <a:xfrm>
            <a:off x="0" y="30765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4099" name="Picture 3">
            <a:extLst>
              <a:ext uri="{FF2B5EF4-FFF2-40B4-BE49-F238E27FC236}">
                <a16:creationId xmlns:a16="http://schemas.microsoft.com/office/drawing/2014/main" id="{0CD88D29-E7F2-464E-B89D-EC7F20DAC0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62200"/>
            <a:ext cx="9144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a:extLst>
              <a:ext uri="{FF2B5EF4-FFF2-40B4-BE49-F238E27FC236}">
                <a16:creationId xmlns:a16="http://schemas.microsoft.com/office/drawing/2014/main" id="{958D44E5-5663-4D6F-B6E8-1D18F59B67FA}"/>
              </a:ext>
            </a:extLst>
          </p:cNvPr>
          <p:cNvSpPr>
            <a:spLocks noChangeArrowheads="1"/>
          </p:cNvSpPr>
          <p:nvPr/>
        </p:nvSpPr>
        <p:spPr bwMode="auto">
          <a:xfrm>
            <a:off x="304800" y="88900"/>
            <a:ext cx="8382000" cy="2127250"/>
          </a:xfrm>
          <a:prstGeom prst="rect">
            <a:avLst/>
          </a:prstGeom>
          <a:noFill/>
          <a:ln w="254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200">
                <a:solidFill>
                  <a:schemeClr val="bg1"/>
                </a:solidFill>
              </a:rPr>
              <a:t>Name: Oxygen</a:t>
            </a:r>
            <a:br>
              <a:rPr lang="en-AU" altLang="en-US" sz="2200">
                <a:solidFill>
                  <a:schemeClr val="bg1"/>
                </a:solidFill>
              </a:rPr>
            </a:br>
            <a:r>
              <a:rPr lang="en-AU" altLang="en-US" sz="2200">
                <a:solidFill>
                  <a:schemeClr val="bg1"/>
                </a:solidFill>
              </a:rPr>
              <a:t>Symbol: O</a:t>
            </a:r>
            <a:br>
              <a:rPr lang="en-AU" altLang="en-US" sz="2200">
                <a:solidFill>
                  <a:schemeClr val="bg1"/>
                </a:solidFill>
              </a:rPr>
            </a:br>
            <a:r>
              <a:rPr lang="en-AU" altLang="en-US" sz="2200">
                <a:solidFill>
                  <a:schemeClr val="bg1"/>
                </a:solidFill>
              </a:rPr>
              <a:t>Atomic Number: 8</a:t>
            </a:r>
            <a:br>
              <a:rPr lang="en-AU" altLang="en-US" sz="2200">
                <a:solidFill>
                  <a:schemeClr val="bg1"/>
                </a:solidFill>
              </a:rPr>
            </a:br>
            <a:r>
              <a:rPr lang="en-AU" altLang="en-US" sz="2200">
                <a:solidFill>
                  <a:schemeClr val="bg1"/>
                </a:solidFill>
              </a:rPr>
              <a:t>Number of Protons/Electrons: 8</a:t>
            </a:r>
            <a:br>
              <a:rPr lang="en-AU" altLang="en-US" sz="2200">
                <a:solidFill>
                  <a:schemeClr val="bg1"/>
                </a:solidFill>
              </a:rPr>
            </a:br>
            <a:r>
              <a:rPr lang="en-AU" altLang="en-US" sz="2200">
                <a:solidFill>
                  <a:schemeClr val="bg1"/>
                </a:solidFill>
              </a:rPr>
              <a:t>Number of Neutrons: 8</a:t>
            </a:r>
            <a:br>
              <a:rPr lang="en-AU" altLang="en-US" sz="2200">
                <a:solidFill>
                  <a:schemeClr val="bg1"/>
                </a:solidFill>
              </a:rPr>
            </a:br>
            <a:r>
              <a:rPr lang="en-AU" altLang="en-US" sz="2200">
                <a:solidFill>
                  <a:schemeClr val="bg1"/>
                </a:solidFill>
              </a:rPr>
              <a:t>Oxygen: electron configuration 1s</a:t>
            </a:r>
            <a:r>
              <a:rPr lang="en-AU" altLang="en-US" sz="2200" baseline="30000">
                <a:solidFill>
                  <a:schemeClr val="bg1"/>
                </a:solidFill>
              </a:rPr>
              <a:t>2</a:t>
            </a:r>
            <a:r>
              <a:rPr lang="en-AU" altLang="en-US" sz="2200">
                <a:solidFill>
                  <a:schemeClr val="bg1"/>
                </a:solidFill>
              </a:rPr>
              <a:t> 2s</a:t>
            </a:r>
            <a:r>
              <a:rPr lang="en-AU" altLang="en-US" sz="2200" baseline="30000">
                <a:solidFill>
                  <a:schemeClr val="bg1"/>
                </a:solidFill>
              </a:rPr>
              <a:t>2</a:t>
            </a:r>
            <a:r>
              <a:rPr lang="en-AU" altLang="en-US" sz="2200">
                <a:solidFill>
                  <a:schemeClr val="bg1"/>
                </a:solidFill>
              </a:rPr>
              <a:t> 2p</a:t>
            </a:r>
            <a:r>
              <a:rPr lang="en-AU" altLang="en-US" sz="2200" baseline="30000">
                <a:solidFill>
                  <a:schemeClr val="bg1"/>
                </a:solidFill>
              </a:rPr>
              <a:t>4</a:t>
            </a:r>
          </a:p>
        </p:txBody>
      </p:sp>
      <p:pic>
        <p:nvPicPr>
          <p:cNvPr id="4101" name="Picture 5" descr="OH">
            <a:extLst>
              <a:ext uri="{FF2B5EF4-FFF2-40B4-BE49-F238E27FC236}">
                <a16:creationId xmlns:a16="http://schemas.microsoft.com/office/drawing/2014/main" id="{FAE36780-5DA9-4409-BB18-69B8CFC2A4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551363"/>
            <a:ext cx="8686800" cy="215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a:extLst>
              <a:ext uri="{FF2B5EF4-FFF2-40B4-BE49-F238E27FC236}">
                <a16:creationId xmlns:a16="http://schemas.microsoft.com/office/drawing/2014/main" id="{16500335-FACE-4875-A501-ADA2FF6C37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609600"/>
            <a:ext cx="3444875"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5">
            <a:extLst>
              <a:ext uri="{FF2B5EF4-FFF2-40B4-BE49-F238E27FC236}">
                <a16:creationId xmlns:a16="http://schemas.microsoft.com/office/drawing/2014/main" id="{D4E7DD33-039F-4592-BADD-3DFF524D00BA}"/>
              </a:ext>
            </a:extLst>
          </p:cNvPr>
          <p:cNvSpPr txBox="1">
            <a:spLocks noChangeArrowheads="1"/>
          </p:cNvSpPr>
          <p:nvPr/>
        </p:nvSpPr>
        <p:spPr bwMode="auto">
          <a:xfrm>
            <a:off x="76200" y="152400"/>
            <a:ext cx="891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AU" altLang="ja-JP" sz="2400" b="1" u="sng">
                <a:solidFill>
                  <a:schemeClr val="bg1"/>
                </a:solidFill>
                <a:ea typeface="ＭＳ Ｐゴシック" panose="020B0600070205080204" pitchFamily="34" charset="-128"/>
              </a:rPr>
              <a:t> Formation of ROS by one-electron reduction steps for O</a:t>
            </a:r>
            <a:r>
              <a:rPr lang="en-AU" altLang="ja-JP" sz="2400" b="1" u="sng" baseline="-25000">
                <a:solidFill>
                  <a:schemeClr val="bg1"/>
                </a:solidFill>
                <a:ea typeface="ＭＳ Ｐゴシック" panose="020B0600070205080204" pitchFamily="34" charset="-128"/>
              </a:rPr>
              <a:t>2</a:t>
            </a:r>
            <a:r>
              <a:rPr lang="en-AU" altLang="ja-JP" sz="2400" b="1" u="sng">
                <a:solidFill>
                  <a:schemeClr val="bg1"/>
                </a:solidFill>
                <a:ea typeface="ＭＳ Ｐゴシック" panose="020B0600070205080204" pitchFamily="34" charset="-128"/>
              </a:rPr>
              <a:t> </a:t>
            </a:r>
            <a:endParaRPr lang="en-US" altLang="en-US" sz="2400" b="1" u="sng">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9FD773E2-8D49-4442-9DD4-1F89D1F1599D}"/>
              </a:ext>
            </a:extLst>
          </p:cNvPr>
          <p:cNvSpPr>
            <a:spLocks noGrp="1" noChangeArrowheads="1"/>
          </p:cNvSpPr>
          <p:nvPr>
            <p:ph type="body" idx="1"/>
          </p:nvPr>
        </p:nvSpPr>
        <p:spPr>
          <a:xfrm>
            <a:off x="152400" y="152400"/>
            <a:ext cx="8839200" cy="6553200"/>
          </a:xfrm>
        </p:spPr>
        <p:txBody>
          <a:bodyPr/>
          <a:lstStyle/>
          <a:p>
            <a:pPr eaLnBrk="1" hangingPunct="1">
              <a:lnSpc>
                <a:spcPct val="90000"/>
              </a:lnSpc>
              <a:buFontTx/>
              <a:buNone/>
            </a:pPr>
            <a:r>
              <a:rPr lang="en-AU" altLang="en-US" sz="2400">
                <a:solidFill>
                  <a:schemeClr val="bg1"/>
                </a:solidFill>
              </a:rPr>
              <a:t>            </a:t>
            </a:r>
            <a:r>
              <a:rPr lang="en-AU" altLang="en-US" sz="2400" b="1" u="sng">
                <a:solidFill>
                  <a:schemeClr val="bg1"/>
                </a:solidFill>
              </a:rPr>
              <a:t>Characteristics of Reactive Oxygen Species</a:t>
            </a:r>
            <a:endParaRPr lang="en-AU" altLang="en-US" sz="2400" u="sng">
              <a:solidFill>
                <a:schemeClr val="bg1"/>
              </a:solidFill>
            </a:endParaRPr>
          </a:p>
          <a:p>
            <a:pPr eaLnBrk="1" hangingPunct="1">
              <a:lnSpc>
                <a:spcPct val="90000"/>
              </a:lnSpc>
            </a:pPr>
            <a:r>
              <a:rPr lang="en-AU" altLang="en-US" sz="2400">
                <a:solidFill>
                  <a:schemeClr val="bg1"/>
                </a:solidFill>
              </a:rPr>
              <a:t>Free radicals initiate chain reactions by extracting an electron from a neighbouring molecule to complete their own orbit. </a:t>
            </a:r>
          </a:p>
          <a:p>
            <a:pPr eaLnBrk="1" hangingPunct="1">
              <a:lnSpc>
                <a:spcPct val="90000"/>
              </a:lnSpc>
              <a:buFontTx/>
              <a:buNone/>
            </a:pPr>
            <a:endParaRPr lang="en-AU" altLang="en-US" sz="2400">
              <a:solidFill>
                <a:schemeClr val="bg1"/>
              </a:solidFill>
            </a:endParaRPr>
          </a:p>
          <a:p>
            <a:pPr eaLnBrk="1" hangingPunct="1">
              <a:lnSpc>
                <a:spcPct val="90000"/>
              </a:lnSpc>
            </a:pPr>
            <a:r>
              <a:rPr lang="en-AU" altLang="en-US" sz="2400" b="1" u="sng">
                <a:solidFill>
                  <a:schemeClr val="bg1"/>
                </a:solidFill>
              </a:rPr>
              <a:t>The superoxide anion</a:t>
            </a:r>
            <a:r>
              <a:rPr lang="en-AU" altLang="en-US" sz="2400">
                <a:solidFill>
                  <a:schemeClr val="bg1"/>
                </a:solidFill>
              </a:rPr>
              <a:t> a highly reactive free radical, but has limited lipid solubility and cannot diffuse far. </a:t>
            </a:r>
          </a:p>
          <a:p>
            <a:pPr eaLnBrk="1" hangingPunct="1">
              <a:lnSpc>
                <a:spcPct val="90000"/>
              </a:lnSpc>
            </a:pPr>
            <a:r>
              <a:rPr lang="en-AU" altLang="en-US" sz="2400" b="1" u="sng">
                <a:solidFill>
                  <a:schemeClr val="bg1"/>
                </a:solidFill>
              </a:rPr>
              <a:t>Hydrogen peroxide</a:t>
            </a:r>
            <a:r>
              <a:rPr lang="en-AU" altLang="en-US" sz="2400">
                <a:solidFill>
                  <a:schemeClr val="bg1"/>
                </a:solidFill>
              </a:rPr>
              <a:t>, although not actually a radical, is a weak oxidizing agent that is classified as a ROS because it can generate the hydroxyl radical (OH•). </a:t>
            </a:r>
          </a:p>
          <a:p>
            <a:pPr eaLnBrk="1" hangingPunct="1">
              <a:lnSpc>
                <a:spcPct val="90000"/>
              </a:lnSpc>
            </a:pPr>
            <a:r>
              <a:rPr lang="en-AU" altLang="en-US" sz="2400">
                <a:solidFill>
                  <a:schemeClr val="bg1"/>
                </a:solidFill>
              </a:rPr>
              <a:t>Because hydrogen peroxide is lipid soluble, it can diffuse through membranes and generate OH• at localized Fe</a:t>
            </a:r>
            <a:r>
              <a:rPr lang="en-AU" altLang="en-US" sz="2400" baseline="30000">
                <a:solidFill>
                  <a:schemeClr val="bg1"/>
                </a:solidFill>
              </a:rPr>
              <a:t>2+</a:t>
            </a:r>
            <a:r>
              <a:rPr lang="en-AU" altLang="en-US" sz="2400">
                <a:solidFill>
                  <a:schemeClr val="bg1"/>
                </a:solidFill>
              </a:rPr>
              <a:t> or Cu</a:t>
            </a:r>
            <a:r>
              <a:rPr lang="en-AU" altLang="en-US" sz="2400" baseline="30000">
                <a:solidFill>
                  <a:schemeClr val="bg1"/>
                </a:solidFill>
              </a:rPr>
              <a:t>+</a:t>
            </a:r>
            <a:r>
              <a:rPr lang="en-AU" altLang="en-US" sz="2400">
                <a:solidFill>
                  <a:schemeClr val="bg1"/>
                </a:solidFill>
              </a:rPr>
              <a:t>-containing sites, such as the mitochondria. </a:t>
            </a:r>
          </a:p>
          <a:p>
            <a:pPr eaLnBrk="1" hangingPunct="1">
              <a:lnSpc>
                <a:spcPct val="90000"/>
              </a:lnSpc>
            </a:pPr>
            <a:r>
              <a:rPr lang="en-AU" altLang="en-US" sz="2400">
                <a:solidFill>
                  <a:schemeClr val="bg1"/>
                </a:solidFill>
              </a:rPr>
              <a:t>Hydrogen peroxide is also the precursor of </a:t>
            </a:r>
            <a:r>
              <a:rPr lang="en-AU" altLang="en-US" sz="2400" u="sng">
                <a:solidFill>
                  <a:schemeClr val="bg1"/>
                </a:solidFill>
              </a:rPr>
              <a:t>hypochlorous</a:t>
            </a:r>
            <a:r>
              <a:rPr lang="en-AU" altLang="en-US" sz="2400">
                <a:solidFill>
                  <a:schemeClr val="bg1"/>
                </a:solidFill>
              </a:rPr>
              <a:t> acid (HOCl), a powerful oxidizing agent that is produced by neutrophils to destroy invading organisms.</a:t>
            </a:r>
          </a:p>
          <a:p>
            <a:pPr eaLnBrk="1" hangingPunct="1">
              <a:lnSpc>
                <a:spcPct val="90000"/>
              </a:lnSpc>
            </a:pPr>
            <a:r>
              <a:rPr lang="en-AU" altLang="en-US" sz="2400" b="1" u="sng">
                <a:solidFill>
                  <a:schemeClr val="bg1"/>
                </a:solidFill>
              </a:rPr>
              <a:t>The hydroxyl radical</a:t>
            </a:r>
            <a:r>
              <a:rPr lang="en-AU" altLang="en-US" sz="2400">
                <a:solidFill>
                  <a:schemeClr val="bg1"/>
                </a:solidFill>
              </a:rPr>
              <a:t> is probably the most powerful of the ROS. It initiates chain reactions that form lipid peroxides and organic radicals.</a:t>
            </a:r>
            <a:endParaRPr lang="en-US" altLang="en-US" sz="240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3EC136F0-CB9B-4171-8070-01F45BF554C9}"/>
              </a:ext>
            </a:extLst>
          </p:cNvPr>
          <p:cNvSpPr>
            <a:spLocks noGrp="1" noChangeArrowheads="1"/>
          </p:cNvSpPr>
          <p:nvPr>
            <p:ph type="body" idx="1"/>
          </p:nvPr>
        </p:nvSpPr>
        <p:spPr>
          <a:xfrm>
            <a:off x="152400" y="152400"/>
            <a:ext cx="8763000" cy="6477000"/>
          </a:xfrm>
        </p:spPr>
        <p:txBody>
          <a:bodyPr/>
          <a:lstStyle/>
          <a:p>
            <a:pPr eaLnBrk="1" hangingPunct="1"/>
            <a:r>
              <a:rPr lang="en-AU" altLang="en-US" b="1" u="sng">
                <a:solidFill>
                  <a:schemeClr val="bg1"/>
                </a:solidFill>
              </a:rPr>
              <a:t>Radicals are useful in:</a:t>
            </a:r>
          </a:p>
          <a:p>
            <a:pPr eaLnBrk="1" hangingPunct="1"/>
            <a:r>
              <a:rPr lang="en-AU" altLang="en-US">
                <a:solidFill>
                  <a:schemeClr val="bg1"/>
                </a:solidFill>
              </a:rPr>
              <a:t> </a:t>
            </a:r>
            <a:r>
              <a:rPr lang="en-AU" altLang="en-US" u="sng">
                <a:solidFill>
                  <a:schemeClr val="bg1"/>
                </a:solidFill>
              </a:rPr>
              <a:t>Macrophages</a:t>
            </a:r>
            <a:r>
              <a:rPr lang="en-AU" altLang="en-US">
                <a:solidFill>
                  <a:schemeClr val="bg1"/>
                </a:solidFill>
              </a:rPr>
              <a:t> use the hydrogen peroxide to destroy bacteria and other strange elements;</a:t>
            </a:r>
          </a:p>
          <a:p>
            <a:pPr eaLnBrk="1" hangingPunct="1"/>
            <a:r>
              <a:rPr lang="en-AU" altLang="en-US" u="sng">
                <a:solidFill>
                  <a:schemeClr val="bg1"/>
                </a:solidFill>
              </a:rPr>
              <a:t>Nitric oxide</a:t>
            </a:r>
            <a:r>
              <a:rPr lang="en-AU" altLang="en-US">
                <a:solidFill>
                  <a:schemeClr val="bg1"/>
                </a:solidFill>
              </a:rPr>
              <a:t> is extremely important in drugs detoxification and in relaxation of the blood vessels.</a:t>
            </a:r>
            <a:endParaRPr lang="en-US" altLang="en-US">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D2690310-7C9E-4957-9F99-B9A3C4857C23}"/>
              </a:ext>
            </a:extLst>
          </p:cNvPr>
          <p:cNvSpPr>
            <a:spLocks noGrp="1" noChangeArrowheads="1"/>
          </p:cNvSpPr>
          <p:nvPr>
            <p:ph type="body" idx="1"/>
          </p:nvPr>
        </p:nvSpPr>
        <p:spPr>
          <a:xfrm>
            <a:off x="152400" y="152400"/>
            <a:ext cx="8763000" cy="6477000"/>
          </a:xfrm>
        </p:spPr>
        <p:txBody>
          <a:bodyPr/>
          <a:lstStyle/>
          <a:p>
            <a:pPr algn="ctr" eaLnBrk="1" hangingPunct="1">
              <a:lnSpc>
                <a:spcPct val="90000"/>
              </a:lnSpc>
              <a:buFontTx/>
              <a:buNone/>
            </a:pPr>
            <a:r>
              <a:rPr lang="en-AU" altLang="en-US" sz="2800" b="1" u="sng">
                <a:solidFill>
                  <a:schemeClr val="bg1"/>
                </a:solidFill>
              </a:rPr>
              <a:t>Major Sources of Primary Reactive Oxygen Species in the Cell</a:t>
            </a:r>
          </a:p>
          <a:p>
            <a:pPr eaLnBrk="1" hangingPunct="1">
              <a:lnSpc>
                <a:spcPct val="90000"/>
              </a:lnSpc>
            </a:pPr>
            <a:r>
              <a:rPr lang="en-AU" altLang="en-US" sz="2400">
                <a:solidFill>
                  <a:schemeClr val="bg1"/>
                </a:solidFill>
              </a:rPr>
              <a:t>ROS are constantly being formed in the cell; 3-5% of oxygen we consume is converted to oxygen free radicals. </a:t>
            </a:r>
          </a:p>
          <a:p>
            <a:pPr eaLnBrk="1" hangingPunct="1">
              <a:lnSpc>
                <a:spcPct val="90000"/>
              </a:lnSpc>
              <a:buFontTx/>
              <a:buNone/>
            </a:pPr>
            <a:r>
              <a:rPr lang="en-AU" altLang="en-US" sz="2400" b="1" u="sng">
                <a:solidFill>
                  <a:schemeClr val="bg1"/>
                </a:solidFill>
              </a:rPr>
              <a:t>The sources of ROS in general include</a:t>
            </a:r>
            <a:r>
              <a:rPr lang="en-AU" altLang="en-US" sz="2400">
                <a:solidFill>
                  <a:schemeClr val="bg1"/>
                </a:solidFill>
              </a:rPr>
              <a:t>:</a:t>
            </a:r>
            <a:endParaRPr lang="en-AU" altLang="en-US" sz="2400" b="1">
              <a:solidFill>
                <a:schemeClr val="bg1"/>
              </a:solidFill>
            </a:endParaRPr>
          </a:p>
          <a:p>
            <a:pPr eaLnBrk="1" hangingPunct="1">
              <a:lnSpc>
                <a:spcPct val="90000"/>
              </a:lnSpc>
              <a:buFontTx/>
              <a:buNone/>
            </a:pPr>
            <a:r>
              <a:rPr lang="en-AU" altLang="en-US" sz="2400" b="1" u="sng">
                <a:solidFill>
                  <a:schemeClr val="bg1"/>
                </a:solidFill>
              </a:rPr>
              <a:t>a-</a:t>
            </a:r>
            <a:r>
              <a:rPr lang="en-AU" altLang="en-US" sz="2400">
                <a:solidFill>
                  <a:schemeClr val="bg1"/>
                </a:solidFill>
              </a:rPr>
              <a:t> Accidentally produced as </a:t>
            </a:r>
            <a:r>
              <a:rPr lang="en-AU" altLang="en-US" sz="2400" u="sng">
                <a:solidFill>
                  <a:schemeClr val="bg1"/>
                </a:solidFill>
              </a:rPr>
              <a:t>by-products</a:t>
            </a:r>
            <a:r>
              <a:rPr lang="en-AU" altLang="en-US" sz="2400">
                <a:solidFill>
                  <a:schemeClr val="bg1"/>
                </a:solidFill>
              </a:rPr>
              <a:t> of normal </a:t>
            </a:r>
            <a:r>
              <a:rPr lang="en-AU" altLang="en-US" sz="2400" u="sng">
                <a:solidFill>
                  <a:schemeClr val="bg1"/>
                </a:solidFill>
              </a:rPr>
              <a:t>enzymatic</a:t>
            </a:r>
            <a:r>
              <a:rPr lang="en-AU" altLang="en-US" sz="2400">
                <a:solidFill>
                  <a:schemeClr val="bg1"/>
                </a:solidFill>
              </a:rPr>
              <a:t> reactions that escape from the active site of metal-containing enzymes during oxidation reactions. </a:t>
            </a:r>
            <a:endParaRPr lang="en-AU" altLang="en-US" sz="2400" b="1">
              <a:solidFill>
                <a:schemeClr val="bg1"/>
              </a:solidFill>
            </a:endParaRPr>
          </a:p>
          <a:p>
            <a:pPr eaLnBrk="1" hangingPunct="1">
              <a:lnSpc>
                <a:spcPct val="90000"/>
              </a:lnSpc>
              <a:buFontTx/>
              <a:buNone/>
            </a:pPr>
            <a:r>
              <a:rPr lang="en-AU" altLang="en-US" sz="2400" b="1" u="sng">
                <a:solidFill>
                  <a:schemeClr val="bg1"/>
                </a:solidFill>
              </a:rPr>
              <a:t>b-</a:t>
            </a:r>
            <a:r>
              <a:rPr lang="en-AU" altLang="en-US" sz="2400">
                <a:solidFill>
                  <a:schemeClr val="bg1"/>
                </a:solidFill>
              </a:rPr>
              <a:t> Some ROS, such as hydrogen peroxide, are </a:t>
            </a:r>
            <a:r>
              <a:rPr lang="en-AU" altLang="en-US" sz="2400" u="sng">
                <a:solidFill>
                  <a:schemeClr val="bg1"/>
                </a:solidFill>
              </a:rPr>
              <a:t>physiologic products</a:t>
            </a:r>
            <a:r>
              <a:rPr lang="en-AU" altLang="en-US" sz="2400">
                <a:solidFill>
                  <a:schemeClr val="bg1"/>
                </a:solidFill>
              </a:rPr>
              <a:t> of oxidases in </a:t>
            </a:r>
            <a:r>
              <a:rPr lang="en-AU" altLang="en-US" sz="2400" u="sng">
                <a:solidFill>
                  <a:schemeClr val="bg1"/>
                </a:solidFill>
              </a:rPr>
              <a:t>peroxisomes</a:t>
            </a:r>
            <a:r>
              <a:rPr lang="en-AU" altLang="en-US" sz="2400">
                <a:solidFill>
                  <a:schemeClr val="bg1"/>
                </a:solidFill>
              </a:rPr>
              <a:t> (peroxisomes are abundant in kidney and liver they contain digestive and detoxifying enzymes it neutralize free radicals and detoxify alcohol and other drugs). </a:t>
            </a:r>
            <a:endParaRPr lang="en-AU" altLang="en-US" sz="2400" b="1">
              <a:solidFill>
                <a:schemeClr val="bg1"/>
              </a:solidFill>
            </a:endParaRPr>
          </a:p>
          <a:p>
            <a:pPr eaLnBrk="1" hangingPunct="1">
              <a:lnSpc>
                <a:spcPct val="90000"/>
              </a:lnSpc>
              <a:buFontTx/>
              <a:buNone/>
            </a:pPr>
            <a:r>
              <a:rPr lang="en-AU" altLang="en-US" sz="2400" b="1" u="sng">
                <a:solidFill>
                  <a:schemeClr val="bg1"/>
                </a:solidFill>
              </a:rPr>
              <a:t>c</a:t>
            </a:r>
            <a:r>
              <a:rPr lang="en-AU" altLang="en-US" sz="2400" u="sng">
                <a:solidFill>
                  <a:schemeClr val="bg1"/>
                </a:solidFill>
              </a:rPr>
              <a:t>-</a:t>
            </a:r>
            <a:r>
              <a:rPr lang="en-AU" altLang="en-US" sz="2400">
                <a:solidFill>
                  <a:schemeClr val="bg1"/>
                </a:solidFill>
              </a:rPr>
              <a:t> Naturally produced in the </a:t>
            </a:r>
            <a:r>
              <a:rPr lang="en-AU" altLang="en-US" sz="2400" u="sng">
                <a:solidFill>
                  <a:schemeClr val="bg1"/>
                </a:solidFill>
              </a:rPr>
              <a:t>inflammatory response. </a:t>
            </a:r>
            <a:endParaRPr lang="en-AU" altLang="en-US" sz="2400" b="1" u="sng">
              <a:solidFill>
                <a:schemeClr val="bg1"/>
              </a:solidFill>
            </a:endParaRPr>
          </a:p>
          <a:p>
            <a:pPr eaLnBrk="1" hangingPunct="1">
              <a:lnSpc>
                <a:spcPct val="90000"/>
              </a:lnSpc>
              <a:buFontTx/>
              <a:buNone/>
            </a:pPr>
            <a:r>
              <a:rPr lang="en-AU" altLang="en-US" sz="2400" b="1" u="sng">
                <a:solidFill>
                  <a:schemeClr val="bg1"/>
                </a:solidFill>
              </a:rPr>
              <a:t>d</a:t>
            </a:r>
            <a:r>
              <a:rPr lang="en-AU" altLang="en-US" sz="2400" u="sng">
                <a:solidFill>
                  <a:schemeClr val="bg1"/>
                </a:solidFill>
              </a:rPr>
              <a:t>-</a:t>
            </a:r>
            <a:r>
              <a:rPr lang="en-AU" altLang="en-US" sz="2400">
                <a:solidFill>
                  <a:schemeClr val="bg1"/>
                </a:solidFill>
              </a:rPr>
              <a:t> Drugs, natural radiation, air pollutants, and other chemicals also can increase formation of free radicals in cells.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3F58DF2A-1835-4A4E-A5A5-61A66E879F93}"/>
              </a:ext>
            </a:extLst>
          </p:cNvPr>
          <p:cNvSpPr>
            <a:spLocks noGrp="1" noChangeArrowheads="1"/>
          </p:cNvSpPr>
          <p:nvPr>
            <p:ph type="body" idx="1"/>
          </p:nvPr>
        </p:nvSpPr>
        <p:spPr>
          <a:xfrm>
            <a:off x="152400" y="228600"/>
            <a:ext cx="8763000" cy="6477000"/>
          </a:xfrm>
        </p:spPr>
        <p:txBody>
          <a:bodyPr/>
          <a:lstStyle/>
          <a:p>
            <a:pPr algn="ctr" eaLnBrk="1" hangingPunct="1">
              <a:lnSpc>
                <a:spcPct val="90000"/>
              </a:lnSpc>
              <a:buFontTx/>
              <a:buNone/>
            </a:pPr>
            <a:r>
              <a:rPr lang="en-AU" altLang="en-US" b="1" u="sng">
                <a:solidFill>
                  <a:schemeClr val="bg1"/>
                </a:solidFill>
              </a:rPr>
              <a:t>Major Sources of ROS include</a:t>
            </a:r>
          </a:p>
          <a:p>
            <a:pPr eaLnBrk="1" hangingPunct="1">
              <a:lnSpc>
                <a:spcPct val="90000"/>
              </a:lnSpc>
            </a:pPr>
            <a:r>
              <a:rPr lang="en-AU" altLang="en-US" b="1" u="sng">
                <a:solidFill>
                  <a:schemeClr val="bg1"/>
                </a:solidFill>
              </a:rPr>
              <a:t>1. Coenzyme Q </a:t>
            </a:r>
            <a:r>
              <a:rPr lang="en-AU" altLang="en-US" sz="2000" b="1" u="sng">
                <a:solidFill>
                  <a:schemeClr val="bg1"/>
                </a:solidFill>
              </a:rPr>
              <a:t>(Q refers to the quinone chemical group)</a:t>
            </a:r>
            <a:endParaRPr lang="en-US" altLang="en-US" sz="2000" u="sng">
              <a:solidFill>
                <a:schemeClr val="bg1"/>
              </a:solidFill>
            </a:endParaRPr>
          </a:p>
          <a:p>
            <a:pPr eaLnBrk="1" hangingPunct="1">
              <a:lnSpc>
                <a:spcPct val="90000"/>
              </a:lnSpc>
            </a:pPr>
            <a:r>
              <a:rPr lang="en-US" altLang="en-US">
                <a:solidFill>
                  <a:schemeClr val="bg1"/>
                </a:solidFill>
              </a:rPr>
              <a:t>CoQ is the only component of the electron transport chain that is not protein bound. </a:t>
            </a:r>
          </a:p>
          <a:p>
            <a:pPr eaLnBrk="1" hangingPunct="1">
              <a:lnSpc>
                <a:spcPct val="90000"/>
              </a:lnSpc>
            </a:pPr>
            <a:r>
              <a:rPr lang="en-US" altLang="en-US">
                <a:solidFill>
                  <a:schemeClr val="bg1"/>
                </a:solidFill>
              </a:rPr>
              <a:t>Its large hydrophobic side chain makes it easy for this enzyme to diffuse through the lipids of the inner mitochondrial membrane. </a:t>
            </a:r>
          </a:p>
          <a:p>
            <a:pPr eaLnBrk="1" hangingPunct="1">
              <a:lnSpc>
                <a:spcPct val="90000"/>
              </a:lnSpc>
            </a:pPr>
            <a:r>
              <a:rPr lang="en-US" altLang="en-US">
                <a:solidFill>
                  <a:schemeClr val="bg1"/>
                </a:solidFill>
              </a:rPr>
              <a:t>When CoQ accepts a single electron it </a:t>
            </a:r>
            <a:r>
              <a:rPr lang="en-AU" altLang="en-US">
                <a:solidFill>
                  <a:schemeClr val="bg1"/>
                </a:solidFill>
              </a:rPr>
              <a:t>can accidentally transfer an electron to dissolved O</a:t>
            </a:r>
            <a:r>
              <a:rPr lang="en-AU" altLang="en-US" baseline="-25000">
                <a:solidFill>
                  <a:schemeClr val="bg1"/>
                </a:solidFill>
              </a:rPr>
              <a:t>2</a:t>
            </a:r>
            <a:r>
              <a:rPr lang="en-AU" altLang="en-US">
                <a:solidFill>
                  <a:schemeClr val="bg1"/>
                </a:solidFill>
              </a:rPr>
              <a:t>, thereby forming </a:t>
            </a:r>
            <a:r>
              <a:rPr lang="en-AU" altLang="en-US" u="sng">
                <a:solidFill>
                  <a:schemeClr val="bg1"/>
                </a:solidFill>
              </a:rPr>
              <a:t>superoxide</a:t>
            </a:r>
            <a:r>
              <a:rPr lang="en-US" altLang="en-US">
                <a:solidFill>
                  <a:schemeClr val="bg1"/>
                </a:solidFill>
              </a:rPr>
              <a:t>. </a:t>
            </a:r>
          </a:p>
          <a:p>
            <a:pPr eaLnBrk="1" hangingPunct="1">
              <a:lnSpc>
                <a:spcPct val="90000"/>
              </a:lnSpc>
            </a:pPr>
            <a:r>
              <a:rPr lang="en-US" altLang="en-US">
                <a:solidFill>
                  <a:schemeClr val="bg1"/>
                </a:solidFill>
              </a:rPr>
              <a:t>The transfer of single electrons makes it the major site for generation of toxic oxygen free radicals in the body.</a:t>
            </a:r>
            <a:r>
              <a:rPr lang="en-AU" altLang="en-US">
                <a:solidFill>
                  <a:schemeClr val="bg1"/>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A1AAEE50-097F-4160-BCE8-C1EA7CFC5E09}"/>
              </a:ext>
            </a:extLst>
          </p:cNvPr>
          <p:cNvSpPr>
            <a:spLocks noGrp="1" noChangeArrowheads="1"/>
          </p:cNvSpPr>
          <p:nvPr>
            <p:ph type="body" idx="1"/>
          </p:nvPr>
        </p:nvSpPr>
        <p:spPr>
          <a:xfrm>
            <a:off x="152400" y="152400"/>
            <a:ext cx="8839200" cy="6477000"/>
          </a:xfrm>
        </p:spPr>
        <p:txBody>
          <a:bodyPr/>
          <a:lstStyle/>
          <a:p>
            <a:pPr eaLnBrk="1" hangingPunct="1"/>
            <a:r>
              <a:rPr lang="en-AU" altLang="en-US" sz="2800" b="1" u="sng">
                <a:solidFill>
                  <a:schemeClr val="bg1"/>
                </a:solidFill>
              </a:rPr>
              <a:t>2. Oxidases, Oxygenases, and Peroxidases</a:t>
            </a:r>
            <a:endParaRPr lang="en-AU" altLang="en-US" sz="2800" u="sng">
              <a:solidFill>
                <a:schemeClr val="bg1"/>
              </a:solidFill>
            </a:endParaRPr>
          </a:p>
          <a:p>
            <a:pPr eaLnBrk="1" hangingPunct="1"/>
            <a:r>
              <a:rPr lang="en-AU" altLang="en-US" sz="2800">
                <a:solidFill>
                  <a:schemeClr val="bg1"/>
                </a:solidFill>
              </a:rPr>
              <a:t>Most of the oxidases (transfer electrons from the substrate to O</a:t>
            </a:r>
            <a:r>
              <a:rPr lang="en-AU" altLang="en-US" sz="2800" baseline="-25000">
                <a:solidFill>
                  <a:schemeClr val="bg1"/>
                </a:solidFill>
              </a:rPr>
              <a:t>2</a:t>
            </a:r>
            <a:r>
              <a:rPr lang="en-AU" altLang="en-US" sz="2800">
                <a:solidFill>
                  <a:schemeClr val="bg1"/>
                </a:solidFill>
              </a:rPr>
              <a:t>), peroxidases, and oxygenases (incorporate one or both of the atoms of oxygen into the organic substrate) in the cell </a:t>
            </a:r>
            <a:r>
              <a:rPr lang="en-AU" altLang="en-US" sz="2800" u="sng">
                <a:solidFill>
                  <a:schemeClr val="bg1"/>
                </a:solidFill>
              </a:rPr>
              <a:t>bind O</a:t>
            </a:r>
            <a:r>
              <a:rPr lang="en-AU" altLang="en-US" sz="2800" u="sng" baseline="-25000">
                <a:solidFill>
                  <a:schemeClr val="bg1"/>
                </a:solidFill>
              </a:rPr>
              <a:t>2</a:t>
            </a:r>
            <a:r>
              <a:rPr lang="en-AU" altLang="en-US" sz="2800">
                <a:solidFill>
                  <a:schemeClr val="bg1"/>
                </a:solidFill>
              </a:rPr>
              <a:t> and transfer single electrons to it via a metal. </a:t>
            </a:r>
          </a:p>
          <a:p>
            <a:pPr eaLnBrk="1" hangingPunct="1"/>
            <a:r>
              <a:rPr lang="en-AU" altLang="en-US" sz="2800">
                <a:solidFill>
                  <a:schemeClr val="bg1"/>
                </a:solidFill>
              </a:rPr>
              <a:t>Free radical intermediates of these reactions may be accidentally released before the reduction is complete. </a:t>
            </a:r>
          </a:p>
          <a:p>
            <a:pPr eaLnBrk="1" hangingPunct="1"/>
            <a:r>
              <a:rPr lang="en-AU" altLang="en-US" sz="2800">
                <a:solidFill>
                  <a:schemeClr val="bg1"/>
                </a:solidFill>
              </a:rPr>
              <a:t>Because these enzymes catalyze reactions in which single electrons are transferred to O</a:t>
            </a:r>
            <a:r>
              <a:rPr lang="en-AU" altLang="en-US" sz="2800" baseline="-25000">
                <a:solidFill>
                  <a:schemeClr val="bg1"/>
                </a:solidFill>
              </a:rPr>
              <a:t>2</a:t>
            </a:r>
            <a:r>
              <a:rPr lang="en-AU" altLang="en-US" sz="2800">
                <a:solidFill>
                  <a:schemeClr val="bg1"/>
                </a:solidFill>
              </a:rPr>
              <a:t> and an organic substrate, the possibility of accidentally generating and releasing free radical intermediates is high.</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4CE2C4C7B96C94992FCDCD516328081" ma:contentTypeVersion="2" ma:contentTypeDescription="Create a new document." ma:contentTypeScope="" ma:versionID="5eea047ca148aa844cb93a8c99a2675b">
  <xsd:schema xmlns:xsd="http://www.w3.org/2001/XMLSchema" xmlns:xs="http://www.w3.org/2001/XMLSchema" xmlns:p="http://schemas.microsoft.com/office/2006/metadata/properties" xmlns:ns2="e0585ad6-e60d-4dbf-9f0f-7ca5398387e1" targetNamespace="http://schemas.microsoft.com/office/2006/metadata/properties" ma:root="true" ma:fieldsID="9e91d4b2b676e2469954a00a9ec9651c" ns2:_="">
    <xsd:import namespace="e0585ad6-e60d-4dbf-9f0f-7ca5398387e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585ad6-e60d-4dbf-9f0f-7ca5398387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56C491-FB81-483F-B7BB-1082F8824E3B}">
  <ds:schemaRefs>
    <ds:schemaRef ds:uri="http://schemas.microsoft.com/sharepoint/v3/contenttype/forms"/>
  </ds:schemaRefs>
</ds:datastoreItem>
</file>

<file path=customXml/itemProps2.xml><?xml version="1.0" encoding="utf-8"?>
<ds:datastoreItem xmlns:ds="http://schemas.openxmlformats.org/officeDocument/2006/customXml" ds:itemID="{FD97E478-C070-49E0-94E7-1DA91F55D5D4}">
  <ds:schemaRefs>
    <ds:schemaRef ds:uri="http://schemas.microsoft.com/office/2006/metadata/contentType"/>
    <ds:schemaRef ds:uri="http://schemas.microsoft.com/office/2006/metadata/properties/metaAttributes"/>
    <ds:schemaRef ds:uri="http://www.w3.org/2000/xmlns/"/>
    <ds:schemaRef ds:uri="http://www.w3.org/2001/XMLSchema"/>
    <ds:schemaRef ds:uri="e0585ad6-e60d-4dbf-9f0f-7ca5398387e1"/>
  </ds:schemaRefs>
</ds:datastoreItem>
</file>

<file path=docProps/app.xml><?xml version="1.0" encoding="utf-8"?>
<Properties xmlns="http://schemas.openxmlformats.org/officeDocument/2006/extended-properties" xmlns:vt="http://schemas.openxmlformats.org/officeDocument/2006/docPropsVTypes">
  <Template/>
  <TotalTime>1171</TotalTime>
  <Words>1692</Words>
  <Application>Microsoft Office PowerPoint</Application>
  <PresentationFormat>عرض على الشاشة (4:3)</PresentationFormat>
  <Paragraphs>131</Paragraphs>
  <Slides>22</Slides>
  <Notes>22</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Default Design</vt:lpstr>
      <vt:lpstr>Oxygen Toxicity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AL-SHUNEIGAT</dc:creator>
  <cp:lastModifiedBy>othman ali</cp:lastModifiedBy>
  <cp:revision>57</cp:revision>
  <cp:lastPrinted>1601-01-01T00:00:00Z</cp:lastPrinted>
  <dcterms:created xsi:type="dcterms:W3CDTF">2010-09-17T14:54:15Z</dcterms:created>
  <dcterms:modified xsi:type="dcterms:W3CDTF">2020-10-17T19:55:21Z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