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Lst>
  <p:notesMasterIdLst>
    <p:notesMasterId r:id="rId30"/>
  </p:notesMasterIdLst>
  <p:sldIdLst>
    <p:sldId id="257" r:id="rId5"/>
    <p:sldId id="258" r:id="rId6"/>
    <p:sldId id="259" r:id="rId7"/>
    <p:sldId id="260" r:id="rId8"/>
    <p:sldId id="261" r:id="rId9"/>
    <p:sldId id="262" r:id="rId10"/>
    <p:sldId id="279" r:id="rId11"/>
    <p:sldId id="263" r:id="rId12"/>
    <p:sldId id="264" r:id="rId13"/>
    <p:sldId id="265" r:id="rId14"/>
    <p:sldId id="266" r:id="rId15"/>
    <p:sldId id="267" r:id="rId16"/>
    <p:sldId id="268" r:id="rId17"/>
    <p:sldId id="278" r:id="rId18"/>
    <p:sldId id="269" r:id="rId19"/>
    <p:sldId id="280" r:id="rId20"/>
    <p:sldId id="270" r:id="rId21"/>
    <p:sldId id="271" r:id="rId22"/>
    <p:sldId id="282" r:id="rId23"/>
    <p:sldId id="272" r:id="rId24"/>
    <p:sldId id="273" r:id="rId25"/>
    <p:sldId id="274" r:id="rId26"/>
    <p:sldId id="275" r:id="rId27"/>
    <p:sldId id="276" r:id="rId28"/>
    <p:sldId id="277" r:id="rId29"/>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05" autoAdjust="0"/>
  </p:normalViewPr>
  <p:slideViewPr>
    <p:cSldViewPr>
      <p:cViewPr varScale="1">
        <p:scale>
          <a:sx n="48" d="100"/>
          <a:sy n="48" d="100"/>
        </p:scale>
        <p:origin x="-1315"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slide" Target="slides/slide22.xml" /><Relationship Id="rId3" Type="http://schemas.openxmlformats.org/officeDocument/2006/relationships/customXml" Target="../customXml/item3.xml" /><Relationship Id="rId21" Type="http://schemas.openxmlformats.org/officeDocument/2006/relationships/slide" Target="slides/slide17.xml" /><Relationship Id="rId34" Type="http://schemas.openxmlformats.org/officeDocument/2006/relationships/tableStyles" Target="tableStyles.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slide" Target="slides/slide21.xml" /><Relationship Id="rId33" Type="http://schemas.openxmlformats.org/officeDocument/2006/relationships/theme" Target="theme/theme1.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slide" Target="slides/slide16.xml" /><Relationship Id="rId29" Type="http://schemas.openxmlformats.org/officeDocument/2006/relationships/slide" Target="slides/slide25.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slide" Target="slides/slide20.xml" /><Relationship Id="rId32" Type="http://schemas.openxmlformats.org/officeDocument/2006/relationships/viewProps" Target="viewProps.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slide" Target="slides/slide19.xml" /><Relationship Id="rId28" Type="http://schemas.openxmlformats.org/officeDocument/2006/relationships/slide" Target="slides/slide24.xml" /><Relationship Id="rId10" Type="http://schemas.openxmlformats.org/officeDocument/2006/relationships/slide" Target="slides/slide6.xml" /><Relationship Id="rId19" Type="http://schemas.openxmlformats.org/officeDocument/2006/relationships/slide" Target="slides/slide15.xml" /><Relationship Id="rId31" Type="http://schemas.openxmlformats.org/officeDocument/2006/relationships/presProps" Target="presProps.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slide" Target="slides/slide18.xml" /><Relationship Id="rId27" Type="http://schemas.openxmlformats.org/officeDocument/2006/relationships/slide" Target="slides/slide23.xml" /><Relationship Id="rId30"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628C6D1-1E06-487C-9D35-C9B24E6F98A6}" type="datetimeFigureOut">
              <a:rPr lang="ar-JO" smtClean="0"/>
              <a:pPr/>
              <a:t>23/03/1442</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6303890-ED09-4F5A-AD54-010658A88BE6}" type="slidenum">
              <a:rPr lang="ar-JO" smtClean="0"/>
              <a:pPr/>
              <a:t>‹#›</a:t>
            </a:fld>
            <a:endParaRPr lang="ar-JO"/>
          </a:p>
        </p:txBody>
      </p:sp>
    </p:spTree>
    <p:extLst>
      <p:ext uri="{BB962C8B-B14F-4D97-AF65-F5344CB8AC3E}">
        <p14:creationId xmlns:p14="http://schemas.microsoft.com/office/powerpoint/2010/main" val="403779041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JO"/>
          </a:p>
        </p:txBody>
      </p:sp>
      <p:sp>
        <p:nvSpPr>
          <p:cNvPr id="4" name="Date Placeholder 3"/>
          <p:cNvSpPr>
            <a:spLocks noGrp="1"/>
          </p:cNvSpPr>
          <p:nvPr>
            <p:ph type="dt" sz="half" idx="10"/>
          </p:nvPr>
        </p:nvSpPr>
        <p:spPr/>
        <p:txBody>
          <a:bodyPr/>
          <a:lstStyle/>
          <a:p>
            <a:fld id="{07121CC0-3265-4406-AF57-CCD2A797CDFA}" type="datetime1">
              <a:rPr lang="en-US" smtClean="0"/>
              <a:pPr/>
              <a:t>11/8/2020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39FA0E64-F03B-410E-ADC0-76979B575C8F}" type="datetime1">
              <a:rPr lang="en-US" smtClean="0"/>
              <a:pPr/>
              <a:t>11/8/2020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91FB03B8-83AF-4D45-ADED-AFA669113EA3}" type="datetime1">
              <a:rPr lang="en-US" smtClean="0"/>
              <a:pPr/>
              <a:t>11/8/2020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A8E29436-FADB-4082-8E7D-6E40A59E5C9D}" type="datetime1">
              <a:rPr lang="en-US" smtClean="0"/>
              <a:pPr/>
              <a:t>11/8/2020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1D607-762B-4191-8FB0-2250B31ABE5A}" type="datetime1">
              <a:rPr lang="en-US" smtClean="0"/>
              <a:pPr/>
              <a:t>11/8/2020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Date Placeholder 4"/>
          <p:cNvSpPr>
            <a:spLocks noGrp="1"/>
          </p:cNvSpPr>
          <p:nvPr>
            <p:ph type="dt" sz="half" idx="10"/>
          </p:nvPr>
        </p:nvSpPr>
        <p:spPr/>
        <p:txBody>
          <a:bodyPr/>
          <a:lstStyle/>
          <a:p>
            <a:fld id="{5C7EC7AF-FA93-4C28-81E1-B35AD7CD76F2}" type="datetime1">
              <a:rPr lang="en-US" smtClean="0"/>
              <a:pPr/>
              <a:t>11/8/2020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Date Placeholder 6"/>
          <p:cNvSpPr>
            <a:spLocks noGrp="1"/>
          </p:cNvSpPr>
          <p:nvPr>
            <p:ph type="dt" sz="half" idx="10"/>
          </p:nvPr>
        </p:nvSpPr>
        <p:spPr/>
        <p:txBody>
          <a:bodyPr/>
          <a:lstStyle/>
          <a:p>
            <a:fld id="{3B2AC4C6-B5EF-4BE1-97A6-3AC4627E40AB}" type="datetime1">
              <a:rPr lang="en-US" smtClean="0"/>
              <a:pPr/>
              <a:t>11/8/2020</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Date Placeholder 2"/>
          <p:cNvSpPr>
            <a:spLocks noGrp="1"/>
          </p:cNvSpPr>
          <p:nvPr>
            <p:ph type="dt" sz="half" idx="10"/>
          </p:nvPr>
        </p:nvSpPr>
        <p:spPr/>
        <p:txBody>
          <a:bodyPr/>
          <a:lstStyle/>
          <a:p>
            <a:fld id="{28277CA7-0324-4A4C-AEB2-BA51D4D888A1}" type="datetime1">
              <a:rPr lang="en-US" smtClean="0"/>
              <a:pPr/>
              <a:t>11/8/2020</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96EEE-AD81-4F14-9D1A-3A06E921794E}" type="datetime1">
              <a:rPr lang="en-US" smtClean="0"/>
              <a:pPr/>
              <a:t>11/8/2020</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D454F2-971E-49D9-AE3D-D5F88B441404}" type="datetime1">
              <a:rPr lang="en-US" smtClean="0"/>
              <a:pPr/>
              <a:t>11/8/2020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C72843-53B7-45E5-ABED-E891866AFDD3}" type="datetime1">
              <a:rPr lang="en-US" smtClean="0"/>
              <a:pPr/>
              <a:t>11/8/2020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A629DDA-D3D1-4D07-AF61-5DD65A0C5AAE}"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7D61642-BA80-4DE5-8B3E-E51F442346F7}" type="datetime1">
              <a:rPr lang="en-US" smtClean="0"/>
              <a:pPr/>
              <a:t>11/8/2020</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A629DDA-D3D1-4D07-AF61-5DD65A0C5AAE}"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251520" y="332656"/>
            <a:ext cx="8640960" cy="5616624"/>
          </a:xfrm>
        </p:spPr>
        <p:style>
          <a:lnRef idx="2">
            <a:schemeClr val="dk1"/>
          </a:lnRef>
          <a:fillRef idx="1">
            <a:schemeClr val="lt1"/>
          </a:fillRef>
          <a:effectRef idx="0">
            <a:schemeClr val="dk1"/>
          </a:effectRef>
          <a:fontRef idx="minor">
            <a:schemeClr val="dk1"/>
          </a:fontRef>
        </p:style>
        <p:txBody>
          <a:bodyPr>
            <a:normAutofit/>
          </a:bodyPr>
          <a:lstStyle/>
          <a:p>
            <a:pPr algn="ctr" rtl="0">
              <a:buFontTx/>
              <a:buNone/>
            </a:pPr>
            <a:r>
              <a:rPr lang="en-US" sz="8000" b="1" dirty="0">
                <a:solidFill>
                  <a:srgbClr val="FF0000"/>
                </a:solidFill>
                <a:cs typeface="Majalla UI"/>
              </a:rPr>
              <a:t>Health Care of</a:t>
            </a:r>
          </a:p>
          <a:p>
            <a:pPr algn="ctr" rtl="0">
              <a:buFontTx/>
              <a:buNone/>
            </a:pPr>
            <a:r>
              <a:rPr lang="en-US" sz="8000" b="1" dirty="0">
                <a:solidFill>
                  <a:srgbClr val="FF0000"/>
                </a:solidFill>
                <a:cs typeface="Majalla UI"/>
              </a:rPr>
              <a:t>Rural Areas</a:t>
            </a:r>
            <a:endParaRPr lang="ar-EG" sz="5400" b="1" dirty="0">
              <a:solidFill>
                <a:srgbClr val="FF0000"/>
              </a:solidFill>
            </a:endParaRPr>
          </a:p>
        </p:txBody>
      </p:sp>
      <p:sp>
        <p:nvSpPr>
          <p:cNvPr id="2" name="Date Placeholder 1"/>
          <p:cNvSpPr>
            <a:spLocks noGrp="1"/>
          </p:cNvSpPr>
          <p:nvPr>
            <p:ph type="dt" sz="half" idx="10"/>
          </p:nvPr>
        </p:nvSpPr>
        <p:spPr/>
        <p:txBody>
          <a:bodyPr/>
          <a:lstStyle/>
          <a:p>
            <a:fld id="{B740BFD4-A18F-49D5-9148-0B3B71DC091A}" type="datetime1">
              <a:rPr lang="en-US" smtClean="0"/>
              <a:pPr/>
              <a:t>11/8/2020</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1</a:t>
            </a:fld>
            <a:endParaRPr lang="ar-JO"/>
          </a:p>
        </p:txBody>
      </p:sp>
      <p:sp>
        <p:nvSpPr>
          <p:cNvPr id="5" name="Rectangle 3"/>
          <p:cNvSpPr txBox="1">
            <a:spLocks noChangeArrowheads="1"/>
          </p:cNvSpPr>
          <p:nvPr/>
        </p:nvSpPr>
        <p:spPr>
          <a:xfrm>
            <a:off x="251520" y="3068960"/>
            <a:ext cx="8640960" cy="2880320"/>
          </a:xfrm>
          <a:prstGeom prst="rect">
            <a:avLst/>
          </a:prstGeom>
          <a:solidFill>
            <a:schemeClr val="accent2">
              <a:lumMod val="20000"/>
              <a:lumOff val="80000"/>
            </a:schemeClr>
          </a:solidFill>
          <a:ln>
            <a:solidFill>
              <a:schemeClr val="accent2">
                <a:lumMod val="60000"/>
                <a:lumOff val="40000"/>
              </a:schemeClr>
            </a:solidFill>
          </a:ln>
        </p:spPr>
        <p:txBody>
          <a:bodyPr vert="horz" lIns="91440" tIns="45720" rIns="91440" bIns="45720" rtlCol="1">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2060"/>
                </a:solidFill>
                <a:effectLst/>
                <a:uLnTx/>
                <a:uFillTx/>
                <a:latin typeface="Yu Gothic UI Light" pitchFamily="34" charset="-128"/>
                <a:ea typeface="Yu Gothic UI Light" pitchFamily="34" charset="-128"/>
              </a:rPr>
              <a:t>Ass. Prof. Dr. Nedal Alnawaiseh: M. B. Ch. B (MD), Baghdad, Iraq.</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err="1">
                <a:ln>
                  <a:noFill/>
                </a:ln>
                <a:solidFill>
                  <a:srgbClr val="002060"/>
                </a:solidFill>
                <a:effectLst/>
                <a:uLnTx/>
                <a:uFillTx/>
                <a:latin typeface="Yu Gothic UI Light" pitchFamily="34" charset="-128"/>
                <a:ea typeface="Yu Gothic UI Light" pitchFamily="34" charset="-128"/>
              </a:rPr>
              <a:t>MSc</a:t>
            </a:r>
            <a:r>
              <a:rPr kumimoji="0" lang="en-US" sz="3200" b="1" i="0" u="none" strike="noStrike" kern="1200" cap="none" spc="0" normalizeH="0" baseline="0" noProof="0" dirty="0">
                <a:ln>
                  <a:noFill/>
                </a:ln>
                <a:solidFill>
                  <a:srgbClr val="002060"/>
                </a:solidFill>
                <a:effectLst/>
                <a:uLnTx/>
                <a:uFillTx/>
                <a:latin typeface="Yu Gothic UI Light" pitchFamily="34" charset="-128"/>
                <a:ea typeface="Yu Gothic UI Light" pitchFamily="34" charset="-128"/>
              </a:rPr>
              <a:t>, JUST, Jordan.</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2060"/>
                </a:solidFill>
                <a:effectLst/>
                <a:uLnTx/>
                <a:uFillTx/>
                <a:latin typeface="Yu Gothic UI Light" pitchFamily="34" charset="-128"/>
                <a:ea typeface="Yu Gothic UI Light" pitchFamily="34" charset="-128"/>
              </a:rPr>
              <a:t>MSPH, Tulane University, USA.</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2060"/>
                </a:solidFill>
                <a:effectLst/>
                <a:uLnTx/>
                <a:uFillTx/>
                <a:latin typeface="Yu Gothic UI Light" pitchFamily="34" charset="-128"/>
                <a:ea typeface="Yu Gothic UI Light" pitchFamily="34" charset="-128"/>
              </a:rPr>
              <a:t>PhD, UKM, Malaysia.</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2060"/>
                </a:solidFill>
                <a:effectLst/>
                <a:uLnTx/>
                <a:uFillTx/>
                <a:latin typeface="Yu Gothic UI Light" pitchFamily="34" charset="-128"/>
                <a:ea typeface="Yu Gothic UI Light" pitchFamily="34" charset="-128"/>
              </a:rPr>
              <a:t>PhD, UNU, IIGH.</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2060"/>
                </a:solidFill>
                <a:effectLst/>
                <a:uLnTx/>
                <a:uFillTx/>
                <a:latin typeface="Yu Gothic UI Light" pitchFamily="34" charset="-128"/>
                <a:ea typeface="Yu Gothic UI Light" pitchFamily="34" charset="-128"/>
              </a:rPr>
              <a:t>Public Health &amp; Community Medicine Department, Medical School,</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2060"/>
                </a:solidFill>
                <a:effectLst/>
                <a:uLnTx/>
                <a:uFillTx/>
                <a:latin typeface="Yu Gothic UI Light" pitchFamily="34" charset="-128"/>
                <a:ea typeface="Yu Gothic UI Light" pitchFamily="34" charset="-128"/>
              </a:rPr>
              <a:t>Mutah University, Jordan. Mobile:+962795891817</a:t>
            </a:r>
            <a:endParaRPr kumimoji="0" lang="en-US" sz="2400" b="1" i="0" u="none" strike="noStrike" kern="1200" cap="none" spc="0" normalizeH="0" baseline="0" noProof="0" dirty="0">
              <a:ln>
                <a:noFill/>
              </a:ln>
              <a:solidFill>
                <a:schemeClr val="tx1"/>
              </a:solidFill>
              <a:effectLst>
                <a:outerShdw blurRad="38100" dist="38100" dir="2700000" algn="tl">
                  <a:srgbClr val="C0C0C0"/>
                </a:outerShdw>
              </a:effectLst>
              <a:uLnTx/>
              <a:uFillTx/>
              <a:latin typeface="Yu Gothic UI Light" pitchFamily="34" charset="-128"/>
              <a:ea typeface="Yu Gothic UI Light"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normAutofit/>
          </a:bodyPr>
          <a:lstStyle/>
          <a:p>
            <a:pPr fontAlgn="auto">
              <a:spcAft>
                <a:spcPts val="0"/>
              </a:spcAft>
              <a:defRPr/>
            </a:pPr>
            <a:r>
              <a:rPr lang="en-US" sz="3200" b="1" dirty="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304800" y="1524000"/>
            <a:ext cx="8382000" cy="4953000"/>
          </a:xfrm>
        </p:spPr>
        <p:txBody>
          <a:bodyPr>
            <a:normAutofit/>
          </a:bodyPr>
          <a:lstStyle/>
          <a:p>
            <a:pPr marL="514350" indent="-514350" algn="l" rtl="0">
              <a:buClr>
                <a:srgbClr val="CC0000"/>
              </a:buClr>
              <a:buSzPct val="120000"/>
              <a:buFontTx/>
              <a:buAutoNum type="arabicParenR" startAt="3"/>
            </a:pPr>
            <a:r>
              <a:rPr lang="en-US" sz="4000" b="1" u="sng" dirty="0">
                <a:solidFill>
                  <a:srgbClr val="FF0000"/>
                </a:solidFill>
                <a:cs typeface="Majalla UI"/>
              </a:rPr>
              <a:t>Cultural And Psychological Barriers</a:t>
            </a:r>
            <a:endParaRPr lang="en-US" sz="1100" dirty="0">
              <a:cs typeface="Majalla UI"/>
            </a:endParaRPr>
          </a:p>
          <a:p>
            <a:pPr marL="914400" lvl="1" indent="-457200" algn="l" rtl="0">
              <a:buClr>
                <a:srgbClr val="CC0000"/>
              </a:buClr>
              <a:buFontTx/>
              <a:buAutoNum type="alphaUcPeriod"/>
            </a:pPr>
            <a:r>
              <a:rPr lang="en-US" sz="3600" b="1" dirty="0">
                <a:solidFill>
                  <a:srgbClr val="CC0000"/>
                </a:solidFill>
                <a:cs typeface="Majalla UI"/>
              </a:rPr>
              <a:t>The Tradition</a:t>
            </a:r>
            <a:r>
              <a:rPr lang="en-US" sz="3600" dirty="0">
                <a:cs typeface="Majalla UI"/>
              </a:rPr>
              <a:t> of keeping women and children inside doors is an important determinant of rickets and </a:t>
            </a:r>
            <a:r>
              <a:rPr lang="en-US" sz="3600" dirty="0" err="1">
                <a:cs typeface="Majalla UI"/>
              </a:rPr>
              <a:t>osteomalacia</a:t>
            </a:r>
            <a:r>
              <a:rPr lang="en-US" sz="3200" dirty="0">
                <a:cs typeface="Majalla UI"/>
              </a:rPr>
              <a:t>.</a:t>
            </a:r>
          </a:p>
          <a:p>
            <a:pPr marL="914400" lvl="1" indent="-457200" algn="l" rtl="0">
              <a:buClr>
                <a:srgbClr val="CC0000"/>
              </a:buClr>
              <a:buFontTx/>
              <a:buNone/>
            </a:pPr>
            <a:endParaRPr lang="en-US" sz="1000" dirty="0">
              <a:cs typeface="Majalla UI"/>
            </a:endParaRPr>
          </a:p>
          <a:p>
            <a:pPr marL="914400" lvl="1" indent="-457200" algn="l" rtl="0">
              <a:buClr>
                <a:srgbClr val="CC0000"/>
              </a:buClr>
              <a:buFont typeface="Calibri" pitchFamily="34" charset="0"/>
              <a:buAutoNum type="alphaUcPeriod" startAt="2"/>
            </a:pPr>
            <a:r>
              <a:rPr lang="en-US" sz="3600" b="1" dirty="0">
                <a:solidFill>
                  <a:srgbClr val="CC0000"/>
                </a:solidFill>
                <a:cs typeface="Majalla UI"/>
              </a:rPr>
              <a:t>The Belief In Fate</a:t>
            </a:r>
            <a:r>
              <a:rPr lang="en-US" sz="3600" b="1" dirty="0">
                <a:cs typeface="Majalla UI"/>
              </a:rPr>
              <a:t>,</a:t>
            </a:r>
            <a:r>
              <a:rPr lang="en-US" sz="3600" dirty="0">
                <a:cs typeface="Majalla UI"/>
              </a:rPr>
              <a:t> and the </a:t>
            </a:r>
            <a:r>
              <a:rPr lang="en-US" sz="3600" u="sng" dirty="0">
                <a:cs typeface="Majalla UI"/>
              </a:rPr>
              <a:t>minimal relation between individual behavior and health outcomes.</a:t>
            </a:r>
            <a:r>
              <a:rPr lang="en-US" sz="3200" u="sng" dirty="0">
                <a:cs typeface="Majalla UI"/>
              </a:rPr>
              <a:t> </a:t>
            </a:r>
            <a:endParaRPr lang="ar-EG" sz="3200" u="sng" dirty="0"/>
          </a:p>
        </p:txBody>
      </p:sp>
      <p:sp>
        <p:nvSpPr>
          <p:cNvPr id="4" name="Date Placeholder 3"/>
          <p:cNvSpPr>
            <a:spLocks noGrp="1"/>
          </p:cNvSpPr>
          <p:nvPr>
            <p:ph type="dt" sz="half" idx="10"/>
          </p:nvPr>
        </p:nvSpPr>
        <p:spPr/>
        <p:txBody>
          <a:bodyPr/>
          <a:lstStyle/>
          <a:p>
            <a:fld id="{39A3B6A6-8275-447F-878D-751EF9EE5CBD}"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10</a:t>
            </a:fld>
            <a:endParaRPr lang="ar-JO"/>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rtl="0" fontAlgn="auto">
              <a:spcAft>
                <a:spcPts val="0"/>
              </a:spcAft>
              <a:defRPr/>
            </a:pPr>
            <a:r>
              <a:rPr lang="en-US" sz="3200" b="1" dirty="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304800" y="1905000"/>
            <a:ext cx="8534400" cy="4343400"/>
          </a:xfrm>
        </p:spPr>
        <p:txBody>
          <a:bodyPr>
            <a:normAutofit/>
          </a:bodyPr>
          <a:lstStyle/>
          <a:p>
            <a:pPr marL="914400" lvl="1" indent="-457200" algn="l" rtl="0">
              <a:buClr>
                <a:srgbClr val="CC0000"/>
              </a:buClr>
              <a:buFontTx/>
              <a:buAutoNum type="alphaUcPeriod" startAt="3"/>
            </a:pPr>
            <a:r>
              <a:rPr lang="en-US" sz="3600" dirty="0">
                <a:cs typeface="Majalla UI"/>
              </a:rPr>
              <a:t>People believe that their </a:t>
            </a:r>
            <a:r>
              <a:rPr lang="en-US" sz="3600" b="1" u="sng" dirty="0">
                <a:solidFill>
                  <a:srgbClr val="CC0000"/>
                </a:solidFill>
                <a:cs typeface="Majalla UI"/>
              </a:rPr>
              <a:t>own mode of life is the best</a:t>
            </a:r>
            <a:r>
              <a:rPr lang="en-US" sz="3600" dirty="0">
                <a:cs typeface="Majalla UI"/>
              </a:rPr>
              <a:t>, thus they reject any new concept e.g. the belief that </a:t>
            </a:r>
            <a:r>
              <a:rPr lang="en-US" sz="4000" b="1" i="1" dirty="0" err="1">
                <a:solidFill>
                  <a:srgbClr val="FF0000"/>
                </a:solidFill>
                <a:cs typeface="Majalla UI"/>
              </a:rPr>
              <a:t>Dayas</a:t>
            </a:r>
            <a:r>
              <a:rPr lang="en-US" sz="3600" dirty="0">
                <a:cs typeface="Majalla UI"/>
              </a:rPr>
              <a:t> are more efficient and more experienced than the health team of the village center……</a:t>
            </a:r>
            <a:r>
              <a:rPr lang="en-US" sz="3600" dirty="0">
                <a:solidFill>
                  <a:srgbClr val="FF0000"/>
                </a:solidFill>
                <a:cs typeface="Majalla UI"/>
              </a:rPr>
              <a:t>Midwife, TBA</a:t>
            </a:r>
          </a:p>
          <a:p>
            <a:pPr marL="914400" lvl="1" indent="-457200" algn="l" rtl="0">
              <a:buFontTx/>
              <a:buNone/>
            </a:pPr>
            <a:endParaRPr lang="en-US" sz="3600" dirty="0">
              <a:effectLst>
                <a:outerShdw blurRad="38100" dist="38100" dir="2700000" algn="tl">
                  <a:srgbClr val="C0C0C0"/>
                </a:outerShdw>
              </a:effectLst>
              <a:cs typeface="Majalla UI"/>
            </a:endParaRPr>
          </a:p>
          <a:p>
            <a:pPr marL="914400" lvl="1" indent="-457200" algn="l" rtl="0">
              <a:buFont typeface="Calibri" pitchFamily="34" charset="0"/>
              <a:buAutoNum type="alphaUcPeriod" startAt="4"/>
            </a:pPr>
            <a:endParaRPr lang="ar-EG" sz="3000" dirty="0">
              <a:effectLst>
                <a:outerShdw blurRad="38100" dist="38100" dir="2700000" algn="tl">
                  <a:srgbClr val="C0C0C0"/>
                </a:outerShdw>
              </a:effectLst>
            </a:endParaRPr>
          </a:p>
        </p:txBody>
      </p:sp>
      <p:sp>
        <p:nvSpPr>
          <p:cNvPr id="4" name="Date Placeholder 3"/>
          <p:cNvSpPr>
            <a:spLocks noGrp="1"/>
          </p:cNvSpPr>
          <p:nvPr>
            <p:ph type="dt" sz="half" idx="10"/>
          </p:nvPr>
        </p:nvSpPr>
        <p:spPr/>
        <p:txBody>
          <a:bodyPr/>
          <a:lstStyle/>
          <a:p>
            <a:fld id="{4AC69D67-3845-4E08-A416-540171096174}"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11</a:t>
            </a:fld>
            <a:endParaRPr lang="ar-JO"/>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fontAlgn="auto">
              <a:spcAft>
                <a:spcPts val="0"/>
              </a:spcAft>
              <a:defRPr/>
            </a:pPr>
            <a:r>
              <a:rPr lang="en-US" sz="3200" b="1" dirty="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46083" name="Content Placeholder 2"/>
          <p:cNvSpPr>
            <a:spLocks noGrp="1"/>
          </p:cNvSpPr>
          <p:nvPr>
            <p:ph idx="1"/>
          </p:nvPr>
        </p:nvSpPr>
        <p:spPr>
          <a:xfrm>
            <a:off x="457200" y="1600200"/>
            <a:ext cx="8435280" cy="4525963"/>
          </a:xfrm>
        </p:spPr>
        <p:txBody>
          <a:bodyPr>
            <a:noAutofit/>
          </a:bodyPr>
          <a:lstStyle/>
          <a:p>
            <a:pPr marL="514350" indent="-514350" algn="l" rtl="0">
              <a:buClr>
                <a:srgbClr val="CC0000"/>
              </a:buClr>
              <a:buFontTx/>
              <a:buAutoNum type="alphaUcPeriod" startAt="4"/>
            </a:pPr>
            <a:r>
              <a:rPr lang="en-US" sz="3600" b="1" dirty="0">
                <a:solidFill>
                  <a:srgbClr val="CC0000"/>
                </a:solidFill>
                <a:cs typeface="Majalla UI"/>
              </a:rPr>
              <a:t>Relative Values*:</a:t>
            </a:r>
            <a:r>
              <a:rPr lang="en-US" sz="3600" dirty="0">
                <a:cs typeface="Majalla UI"/>
              </a:rPr>
              <a:t> e.g. value of </a:t>
            </a:r>
            <a:r>
              <a:rPr lang="en-US" sz="3600" u="sng" dirty="0">
                <a:cs typeface="Majalla UI"/>
              </a:rPr>
              <a:t>adult relative to child and the boy vs. girl.</a:t>
            </a:r>
          </a:p>
          <a:p>
            <a:pPr marL="514350" indent="-514350" algn="l" rtl="0">
              <a:buClr>
                <a:srgbClr val="CC0000"/>
              </a:buClr>
              <a:buFontTx/>
              <a:buNone/>
            </a:pPr>
            <a:endParaRPr lang="en-US" sz="3600" dirty="0">
              <a:cs typeface="Majalla UI"/>
            </a:endParaRPr>
          </a:p>
          <a:p>
            <a:pPr marL="514350" indent="-514350" algn="l" rtl="0">
              <a:buClr>
                <a:srgbClr val="CC0000"/>
              </a:buClr>
              <a:buFontTx/>
              <a:buAutoNum type="alphaUcPeriod" startAt="5"/>
            </a:pPr>
            <a:r>
              <a:rPr lang="en-US" sz="3600" b="1" dirty="0">
                <a:solidFill>
                  <a:srgbClr val="CC0000"/>
                </a:solidFill>
                <a:cs typeface="Majalla UI"/>
              </a:rPr>
              <a:t>Different Perception*</a:t>
            </a:r>
            <a:r>
              <a:rPr lang="en-US" sz="3600" dirty="0">
                <a:cs typeface="Majalla UI"/>
              </a:rPr>
              <a:t>: e.g. public perceive </a:t>
            </a:r>
            <a:r>
              <a:rPr lang="en-US" sz="3600" u="sng" dirty="0">
                <a:cs typeface="Majalla UI"/>
              </a:rPr>
              <a:t>dung as fuel</a:t>
            </a:r>
            <a:r>
              <a:rPr lang="en-US" sz="3600" dirty="0">
                <a:cs typeface="Majalla UI"/>
              </a:rPr>
              <a:t>, while the health team receive it as nuisance (</a:t>
            </a:r>
            <a:r>
              <a:rPr lang="en-US" sz="3600" u="sng" dirty="0">
                <a:cs typeface="Majalla UI"/>
              </a:rPr>
              <a:t>irritant</a:t>
            </a:r>
            <a:r>
              <a:rPr lang="en-US" sz="3600" dirty="0">
                <a:cs typeface="Majalla UI"/>
              </a:rPr>
              <a:t>).</a:t>
            </a:r>
            <a:endParaRPr lang="ar-EG" sz="3600" dirty="0"/>
          </a:p>
        </p:txBody>
      </p:sp>
      <p:sp>
        <p:nvSpPr>
          <p:cNvPr id="3" name="Date Placeholder 2"/>
          <p:cNvSpPr>
            <a:spLocks noGrp="1"/>
          </p:cNvSpPr>
          <p:nvPr>
            <p:ph type="dt" sz="half" idx="10"/>
          </p:nvPr>
        </p:nvSpPr>
        <p:spPr/>
        <p:txBody>
          <a:bodyPr/>
          <a:lstStyle/>
          <a:p>
            <a:fld id="{368AFF16-6DEB-41B5-B96C-6BEDD8007168}" type="datetime1">
              <a:rPr lang="en-US" smtClean="0"/>
              <a:pPr/>
              <a:t>11/8/2020</a:t>
            </a:fld>
            <a:endParaRPr lang="ar-JO"/>
          </a:p>
        </p:txBody>
      </p:sp>
      <p:sp>
        <p:nvSpPr>
          <p:cNvPr id="4" name="Slide Number Placeholder 3"/>
          <p:cNvSpPr>
            <a:spLocks noGrp="1"/>
          </p:cNvSpPr>
          <p:nvPr>
            <p:ph type="sldNum" sz="quarter" idx="12"/>
          </p:nvPr>
        </p:nvSpPr>
        <p:spPr/>
        <p:txBody>
          <a:bodyPr/>
          <a:lstStyle/>
          <a:p>
            <a:fld id="{3A629DDA-D3D1-4D07-AF61-5DD65A0C5AAE}" type="slidenum">
              <a:rPr lang="ar-JO" smtClean="0"/>
              <a:pPr/>
              <a:t>12</a:t>
            </a:fld>
            <a:endParaRPr lang="ar-JO"/>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71128"/>
          </a:xfrm>
        </p:spPr>
        <p:txBody>
          <a:bodyPr>
            <a:normAutofit/>
          </a:bodyPr>
          <a:lstStyle/>
          <a:p>
            <a:pPr fontAlgn="auto">
              <a:spcAft>
                <a:spcPts val="0"/>
              </a:spcAft>
              <a:defRPr/>
            </a:pPr>
            <a:r>
              <a:rPr lang="en-US" sz="3200" b="1" dirty="0">
                <a:solidFill>
                  <a:schemeClr val="accent2">
                    <a:lumMod val="75000"/>
                  </a:schemeClr>
                </a:solidFill>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228600" y="1600200"/>
            <a:ext cx="8735888" cy="4277072"/>
          </a:xfrm>
        </p:spPr>
        <p:txBody>
          <a:bodyPr>
            <a:noAutofit/>
          </a:bodyPr>
          <a:lstStyle/>
          <a:p>
            <a:pPr marL="514350" indent="-514350" algn="l" rtl="0">
              <a:buClr>
                <a:srgbClr val="CC0000"/>
              </a:buClr>
              <a:buSzPct val="120000"/>
              <a:buFontTx/>
              <a:buAutoNum type="arabicParenR" startAt="4"/>
            </a:pPr>
            <a:r>
              <a:rPr lang="en-US" b="1" u="sng" dirty="0">
                <a:solidFill>
                  <a:srgbClr val="CC0000"/>
                </a:solidFill>
                <a:cs typeface="Majalla UI"/>
              </a:rPr>
              <a:t>Environmental Factors</a:t>
            </a:r>
            <a:endParaRPr lang="en-US" dirty="0">
              <a:solidFill>
                <a:srgbClr val="CC0000"/>
              </a:solidFill>
              <a:cs typeface="Majalla UI"/>
            </a:endParaRPr>
          </a:p>
          <a:p>
            <a:pPr marL="971550" lvl="1" indent="-514350" algn="l" rtl="0">
              <a:buClr>
                <a:srgbClr val="CC0000"/>
              </a:buClr>
              <a:buFont typeface="+mj-lt"/>
              <a:buAutoNum type="alphaUcPeriod"/>
            </a:pPr>
            <a:r>
              <a:rPr lang="en-US" sz="3200" dirty="0">
                <a:cs typeface="Majalla UI"/>
              </a:rPr>
              <a:t>Poor village planning (houses are haphazard and roads are narrow and tortuous.</a:t>
            </a:r>
          </a:p>
          <a:p>
            <a:pPr marL="971550" lvl="1" indent="-514350" algn="l" rtl="0">
              <a:buClr>
                <a:srgbClr val="CC0000"/>
              </a:buClr>
              <a:buFont typeface="+mj-lt"/>
              <a:buAutoNum type="alphaUcPeriod"/>
            </a:pPr>
            <a:r>
              <a:rPr lang="en-US" sz="3200" dirty="0">
                <a:cs typeface="Majalla UI"/>
              </a:rPr>
              <a:t>Poor housing (</a:t>
            </a:r>
            <a:r>
              <a:rPr lang="en-US" sz="3200" u="sng" dirty="0">
                <a:cs typeface="Majalla UI"/>
              </a:rPr>
              <a:t>Bad Ventilation, Overcrowding, Poor Lighting and Indoor Animals</a:t>
            </a:r>
            <a:r>
              <a:rPr lang="en-US" sz="3200" dirty="0">
                <a:cs typeface="Majalla UI"/>
              </a:rPr>
              <a:t>)</a:t>
            </a:r>
          </a:p>
          <a:p>
            <a:pPr marL="971550" lvl="1" indent="-514350" algn="l" rtl="0">
              <a:buClr>
                <a:srgbClr val="CC0000"/>
              </a:buClr>
              <a:buFont typeface="+mj-lt"/>
              <a:buAutoNum type="alphaUcPeriod"/>
            </a:pPr>
            <a:r>
              <a:rPr lang="en-US" sz="3200" dirty="0">
                <a:cs typeface="Majalla UI"/>
              </a:rPr>
              <a:t>Lack of </a:t>
            </a:r>
            <a:r>
              <a:rPr lang="en-US" sz="3200" u="sng" dirty="0">
                <a:cs typeface="Majalla UI"/>
              </a:rPr>
              <a:t>Safe Water Supply </a:t>
            </a:r>
            <a:r>
              <a:rPr lang="en-US" sz="3200" dirty="0">
                <a:cs typeface="Majalla UI"/>
              </a:rPr>
              <a:t>inside the dwellings.</a:t>
            </a:r>
            <a:endParaRPr lang="ar-EG" sz="3200" dirty="0"/>
          </a:p>
        </p:txBody>
      </p:sp>
      <p:sp>
        <p:nvSpPr>
          <p:cNvPr id="4" name="Date Placeholder 3"/>
          <p:cNvSpPr>
            <a:spLocks noGrp="1"/>
          </p:cNvSpPr>
          <p:nvPr>
            <p:ph type="dt" sz="half" idx="10"/>
          </p:nvPr>
        </p:nvSpPr>
        <p:spPr/>
        <p:txBody>
          <a:bodyPr/>
          <a:lstStyle/>
          <a:p>
            <a:fld id="{41F519E9-F4AC-478A-9226-0761066220AC}"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13</a:t>
            </a:fld>
            <a:endParaRPr lang="ar-JO"/>
          </a:p>
        </p:txBody>
      </p:sp>
      <p:sp>
        <p:nvSpPr>
          <p:cNvPr id="6" name="Right Arrow 5"/>
          <p:cNvSpPr/>
          <p:nvPr/>
        </p:nvSpPr>
        <p:spPr>
          <a:xfrm flipV="1">
            <a:off x="7164288" y="2924945"/>
            <a:ext cx="136815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96EEE-AD81-4F14-9D1A-3A06E921794E}" type="datetime1">
              <a:rPr lang="en-US" smtClean="0"/>
              <a:pPr/>
              <a:t>11/8/2020</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14</a:t>
            </a:fld>
            <a:endParaRPr lang="ar-JO"/>
          </a:p>
        </p:txBody>
      </p:sp>
      <p:sp>
        <p:nvSpPr>
          <p:cNvPr id="4" name="Rectangle 3"/>
          <p:cNvSpPr/>
          <p:nvPr/>
        </p:nvSpPr>
        <p:spPr>
          <a:xfrm>
            <a:off x="143508" y="2605251"/>
            <a:ext cx="8712968" cy="4247317"/>
          </a:xfrm>
          <a:prstGeom prst="rect">
            <a:avLst/>
          </a:prstGeom>
        </p:spPr>
        <p:txBody>
          <a:bodyPr wrap="square">
            <a:spAutoFit/>
          </a:bodyPr>
          <a:lstStyle/>
          <a:p>
            <a:r>
              <a:rPr lang="ar-JO" dirty="0"/>
              <a:t>الرجل الهندى الذى شق الجبل</a:t>
            </a:r>
          </a:p>
          <a:p>
            <a:r>
              <a:rPr lang="ar-JO" dirty="0"/>
              <a:t>الرجل الذي في الصورة اسمه </a:t>
            </a:r>
            <a:r>
              <a:rPr lang="en-US" dirty="0" err="1"/>
              <a:t>Dashrath</a:t>
            </a:r>
            <a:r>
              <a:rPr lang="en-US" dirty="0"/>
              <a:t> </a:t>
            </a:r>
            <a:r>
              <a:rPr lang="en-US" dirty="0" err="1"/>
              <a:t>Manjhi</a:t>
            </a:r>
            <a:r>
              <a:rPr lang="en-US" dirty="0"/>
              <a:t> </a:t>
            </a:r>
            <a:r>
              <a:rPr lang="ar-JO" dirty="0"/>
              <a:t>يسكن في قرية نائية ومعزولة في الهند.</a:t>
            </a:r>
          </a:p>
          <a:p>
            <a:r>
              <a:rPr lang="ar-JO" dirty="0"/>
              <a:t>أصيبت زوجته إصابة خطيرة جدا وبسبب بعد المسافة بين المستشفى والقرية والطريق الطويل المعوج (70 كيلومترا) لم تصل سيارة الإسعاف في الوقت المناسب وماتت رفيقة الدرب بين يدي زوجها وهو عاجز لا يملك من أمره شيئا.</a:t>
            </a:r>
          </a:p>
          <a:p>
            <a:r>
              <a:rPr lang="ar-JO" dirty="0"/>
              <a:t>طلب من الحكومة أن تشقّ نفقا في الجبل لاختصار الطريق إلى القرية حتى لا تتكرّر هذه الحادثة لأناس آخرين ولكنّها تجاهلته؛ فقرّر هذا الفلاح قليل الحيلة أن يتصرف بنفسه لكي ينهي تلك المأساة التى يعيشها هو وأهل قريته؛ فأحضر فأسا ومعولا وقرر الحفر بيديه طريقا صخريا بريا بين الجبل.</a:t>
            </a:r>
          </a:p>
          <a:p>
            <a:r>
              <a:rPr lang="ar-JO" dirty="0"/>
              <a:t>سخر منه جميع أهل القرية واتهموه بالجنون، وقالوا إنه فقد عقله بعد وفاة زوجته.</a:t>
            </a:r>
          </a:p>
          <a:p>
            <a:r>
              <a:rPr lang="ar-JO" dirty="0"/>
              <a:t>أمضى هذا الفلاح 22 عاما ( من 1960 إلى 1982) يحفر في الجبل، يوميًا من الصباح إلى المساء، دون كلل ولا ملل، ولا يملك إلاّ فأسه ومعوله وإرادة تواجه الجبال وصورة زوجته في ذهنه وهي تموت بين يديه.</a:t>
            </a:r>
          </a:p>
          <a:p>
            <a:r>
              <a:rPr lang="ar-JO" dirty="0"/>
              <a:t>ونجح في الأخير في أن يشقّ طريقا في الجبل بطول 110 أمتار، وبعرض 9 أمتار، وبارتفاع 7 أمتار، لتصبح المسافة بين قريته والمدينة فقط 7 كيلومترات بعد أن كانت 70 كيلومترا؛ وأصبح باستطاعة الأطفال الذهاب إلى المدرسة وأصبح بإمكان الإسعاف الوصول في الوقت المناسب.</a:t>
            </a:r>
          </a:p>
          <a:p>
            <a:r>
              <a:rPr lang="ar-JO" dirty="0"/>
              <a:t>لقد فعل هذا الرجل بيديه العاريتين وبإرادته التي تغلب الجبال لمدّة 22 عاما ما كانت تستطيع أن تفعله الحكومة في 3 شهور، وقد سُمّي هذا الفلاح برجل الجبل، وتمّ إنتاج فيلم سينمائي عنه يروي قصّته.</a:t>
            </a:r>
          </a:p>
        </p:txBody>
      </p:sp>
      <p:pic>
        <p:nvPicPr>
          <p:cNvPr id="1026" name="Picture 2" descr="http://4.bp.blogspot.com/-GcIXCqZaEF4/URI4U9vPfiI/AAAAAAAAGvc/UV-o1tMJMAw/s1600/hard+ma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87542"/>
            <a:ext cx="5904656" cy="2765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6198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rtl="0" fontAlgn="auto">
              <a:spcAft>
                <a:spcPts val="0"/>
              </a:spcAft>
              <a:defRPr/>
            </a:pPr>
            <a:r>
              <a:rPr lang="en-US" sz="3200" b="1" dirty="0">
                <a:solidFill>
                  <a:schemeClr val="accent2">
                    <a:lumMod val="75000"/>
                  </a:schemeClr>
                </a:solidFill>
                <a:effectLst>
                  <a:outerShdw blurRad="38100" dist="38100" dir="2700000" algn="tl">
                    <a:srgbClr val="000000">
                      <a:alpha val="43137"/>
                    </a:srgbClr>
                  </a:outerShdw>
                </a:effectLst>
              </a:rPr>
              <a:t>Factors behind rural health problems</a:t>
            </a:r>
            <a:endParaRPr lang="ar-EG" dirty="0">
              <a:solidFill>
                <a:schemeClr val="accent2">
                  <a:lumMod val="75000"/>
                </a:schemeClr>
              </a:solidFill>
            </a:endParaRPr>
          </a:p>
        </p:txBody>
      </p:sp>
      <p:sp>
        <p:nvSpPr>
          <p:cNvPr id="3" name="Content Placeholder 2"/>
          <p:cNvSpPr>
            <a:spLocks noGrp="1"/>
          </p:cNvSpPr>
          <p:nvPr>
            <p:ph idx="1"/>
          </p:nvPr>
        </p:nvSpPr>
        <p:spPr>
          <a:xfrm>
            <a:off x="381000" y="1752600"/>
            <a:ext cx="8382000" cy="4724400"/>
          </a:xfrm>
        </p:spPr>
        <p:txBody>
          <a:bodyPr>
            <a:normAutofit/>
          </a:bodyPr>
          <a:lstStyle/>
          <a:p>
            <a:pPr marL="742950" indent="-742950" algn="l" rtl="0">
              <a:buClr>
                <a:srgbClr val="CC0000"/>
              </a:buClr>
              <a:buFont typeface="+mj-lt"/>
              <a:buAutoNum type="alphaUcPeriod" startAt="4"/>
            </a:pPr>
            <a:r>
              <a:rPr lang="en-US" sz="4000" dirty="0">
                <a:effectLst>
                  <a:outerShdw blurRad="38100" dist="38100" dir="2700000" algn="tl">
                    <a:srgbClr val="C0C0C0"/>
                  </a:outerShdw>
                </a:effectLst>
                <a:cs typeface="Majalla UI"/>
              </a:rPr>
              <a:t>Poor </a:t>
            </a:r>
            <a:r>
              <a:rPr lang="en-US" sz="4000" dirty="0">
                <a:solidFill>
                  <a:srgbClr val="FF0000"/>
                </a:solidFill>
                <a:effectLst>
                  <a:outerShdw blurRad="38100" dist="38100" dir="2700000" algn="tl">
                    <a:srgbClr val="C0C0C0"/>
                  </a:outerShdw>
                </a:effectLst>
                <a:cs typeface="Majalla UI"/>
              </a:rPr>
              <a:t>sewage and refuse disposal</a:t>
            </a:r>
          </a:p>
          <a:p>
            <a:pPr marL="742950" indent="-742950" algn="l" rtl="0">
              <a:buClr>
                <a:srgbClr val="CC0000"/>
              </a:buClr>
              <a:buFont typeface="+mj-lt"/>
              <a:buAutoNum type="alphaUcPeriod" startAt="4"/>
            </a:pPr>
            <a:r>
              <a:rPr lang="en-US" sz="4000" dirty="0">
                <a:effectLst>
                  <a:outerShdw blurRad="38100" dist="38100" dir="2700000" algn="tl">
                    <a:srgbClr val="C0C0C0"/>
                  </a:outerShdw>
                </a:effectLst>
                <a:cs typeface="Majalla UI"/>
              </a:rPr>
              <a:t>Prevalence of </a:t>
            </a:r>
            <a:r>
              <a:rPr lang="en-US" sz="4800" u="sng" dirty="0">
                <a:solidFill>
                  <a:srgbClr val="FF0000"/>
                </a:solidFill>
                <a:effectLst>
                  <a:outerShdw blurRad="38100" dist="38100" dir="2700000" algn="tl">
                    <a:srgbClr val="C0C0C0"/>
                  </a:outerShdw>
                </a:effectLst>
                <a:cs typeface="Majalla UI"/>
              </a:rPr>
              <a:t>vector and animal reservoir** </a:t>
            </a:r>
            <a:r>
              <a:rPr lang="en-US" sz="4000" dirty="0">
                <a:effectLst>
                  <a:outerShdw blurRad="38100" dist="38100" dir="2700000" algn="tl">
                    <a:srgbClr val="C0C0C0"/>
                  </a:outerShdw>
                </a:effectLst>
                <a:cs typeface="Majalla UI"/>
              </a:rPr>
              <a:t>of diseases (insects, rodents, dogs, sheep and cattle's)</a:t>
            </a:r>
          </a:p>
          <a:p>
            <a:pPr marL="742950" indent="-742950" algn="l" rtl="0">
              <a:buClr>
                <a:srgbClr val="CC0000"/>
              </a:buClr>
              <a:buFont typeface="+mj-lt"/>
              <a:buAutoNum type="alphaUcPeriod" startAt="4"/>
            </a:pPr>
            <a:r>
              <a:rPr lang="en-US" sz="4000" dirty="0">
                <a:effectLst>
                  <a:outerShdw blurRad="38100" dist="38100" dir="2700000" algn="tl">
                    <a:srgbClr val="C0C0C0"/>
                  </a:outerShdw>
                </a:effectLst>
                <a:cs typeface="Majalla UI"/>
              </a:rPr>
              <a:t>Poor </a:t>
            </a:r>
            <a:r>
              <a:rPr lang="en-US" sz="4000" dirty="0">
                <a:solidFill>
                  <a:srgbClr val="FF0000"/>
                </a:solidFill>
                <a:effectLst>
                  <a:outerShdw blurRad="38100" dist="38100" dir="2700000" algn="tl">
                    <a:srgbClr val="C0C0C0"/>
                  </a:outerShdw>
                </a:effectLst>
                <a:cs typeface="Majalla UI"/>
              </a:rPr>
              <a:t>food hygiene</a:t>
            </a:r>
            <a:r>
              <a:rPr lang="en-US" sz="4000" dirty="0">
                <a:effectLst>
                  <a:outerShdw blurRad="38100" dist="38100" dir="2700000" algn="tl">
                    <a:srgbClr val="C0C0C0"/>
                  </a:outerShdw>
                </a:effectLst>
                <a:cs typeface="Majalla UI"/>
              </a:rPr>
              <a:t>.</a:t>
            </a:r>
          </a:p>
        </p:txBody>
      </p:sp>
      <p:sp>
        <p:nvSpPr>
          <p:cNvPr id="4" name="Date Placeholder 3"/>
          <p:cNvSpPr>
            <a:spLocks noGrp="1"/>
          </p:cNvSpPr>
          <p:nvPr>
            <p:ph type="dt" sz="half" idx="10"/>
          </p:nvPr>
        </p:nvSpPr>
        <p:spPr/>
        <p:txBody>
          <a:bodyPr/>
          <a:lstStyle/>
          <a:p>
            <a:fld id="{31101B6F-C374-4D7B-B778-D149068703E3}"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15</a:t>
            </a:fld>
            <a:endParaRPr lang="ar-JO"/>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692696"/>
            <a:ext cx="8435280" cy="5433467"/>
          </a:xfrm>
        </p:spPr>
        <p:style>
          <a:lnRef idx="1">
            <a:schemeClr val="accent3"/>
          </a:lnRef>
          <a:fillRef idx="2">
            <a:schemeClr val="accent3"/>
          </a:fillRef>
          <a:effectRef idx="1">
            <a:schemeClr val="accent3"/>
          </a:effectRef>
          <a:fontRef idx="minor">
            <a:schemeClr val="dk1"/>
          </a:fontRef>
        </p:style>
        <p:txBody>
          <a:bodyPr/>
          <a:lstStyle/>
          <a:p>
            <a:pPr algn="l" rtl="0"/>
            <a:r>
              <a:rPr lang="en-US" sz="3600" i="1" dirty="0">
                <a:solidFill>
                  <a:srgbClr val="FF0000"/>
                </a:solidFill>
                <a:latin typeface="Agency FB" pitchFamily="34" charset="0"/>
              </a:rPr>
              <a:t>Reservoir</a:t>
            </a:r>
            <a:r>
              <a:rPr lang="en-US" sz="3600" i="1" dirty="0">
                <a:latin typeface="Agency FB" pitchFamily="34" charset="0"/>
              </a:rPr>
              <a:t> of infection: Any person, animal, plant, soil or substance in which an infectious agent normally lives and multiplies. </a:t>
            </a:r>
          </a:p>
          <a:p>
            <a:pPr marL="0" indent="0" algn="l" rtl="0">
              <a:buNone/>
            </a:pPr>
            <a:endParaRPr lang="en-US" sz="3600" i="1" dirty="0">
              <a:latin typeface="Agency FB" pitchFamily="34" charset="0"/>
            </a:endParaRPr>
          </a:p>
          <a:p>
            <a:pPr algn="l" rtl="0"/>
            <a:r>
              <a:rPr lang="en-US" sz="3600" i="1" dirty="0">
                <a:solidFill>
                  <a:srgbClr val="FF0000"/>
                </a:solidFill>
                <a:latin typeface="Agency FB" pitchFamily="34" charset="0"/>
              </a:rPr>
              <a:t>Vector: </a:t>
            </a:r>
            <a:r>
              <a:rPr lang="en-US" sz="3600" i="1" dirty="0">
                <a:latin typeface="Agency FB" pitchFamily="34" charset="0"/>
              </a:rPr>
              <a:t>In medicine, a carrier of disease. For example, in malaria a mosquito is the vector that carries and transfers the infectious agent.</a:t>
            </a:r>
          </a:p>
          <a:p>
            <a:pPr algn="l" rtl="0"/>
            <a:endParaRPr lang="ar-JO" i="1" dirty="0">
              <a:latin typeface="Agency FB" pitchFamily="34" charset="0"/>
            </a:endParaRPr>
          </a:p>
        </p:txBody>
      </p:sp>
      <p:sp>
        <p:nvSpPr>
          <p:cNvPr id="4" name="Date Placeholder 3"/>
          <p:cNvSpPr>
            <a:spLocks noGrp="1"/>
          </p:cNvSpPr>
          <p:nvPr>
            <p:ph type="dt" sz="half" idx="10"/>
          </p:nvPr>
        </p:nvSpPr>
        <p:spPr/>
        <p:txBody>
          <a:bodyPr/>
          <a:lstStyle/>
          <a:p>
            <a:fld id="{A8E29436-FADB-4082-8E7D-6E40A59E5C9D}"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16</a:t>
            </a:fld>
            <a:endParaRPr lang="ar-JO"/>
          </a:p>
        </p:txBody>
      </p:sp>
    </p:spTree>
    <p:extLst>
      <p:ext uri="{BB962C8B-B14F-4D97-AF65-F5344CB8AC3E}">
        <p14:creationId xmlns:p14="http://schemas.microsoft.com/office/powerpoint/2010/main" val="2946624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0"/>
            <a:r>
              <a:rPr lang="en-US" sz="4400" b="1">
                <a:solidFill>
                  <a:srgbClr val="0070C0"/>
                </a:solidFill>
                <a:effectLst>
                  <a:outerShdw blurRad="38100" dist="38100" dir="2700000" algn="tl">
                    <a:srgbClr val="C0C0C0"/>
                  </a:outerShdw>
                </a:effectLst>
                <a:cs typeface="Traditional Arabic" pitchFamily="18" charset="-78"/>
              </a:rPr>
              <a:t>Rural health problems</a:t>
            </a:r>
            <a:endParaRPr lang="ar-EG" sz="4400" b="1">
              <a:solidFill>
                <a:srgbClr val="0070C0"/>
              </a:solidFill>
              <a:effectLst>
                <a:outerShdw blurRad="38100" dist="38100" dir="2700000" algn="tl">
                  <a:srgbClr val="C0C0C0"/>
                </a:outerShdw>
              </a:effectLst>
            </a:endParaRPr>
          </a:p>
        </p:txBody>
      </p:sp>
      <p:sp>
        <p:nvSpPr>
          <p:cNvPr id="3" name="Content Placeholder 2"/>
          <p:cNvSpPr>
            <a:spLocks noGrp="1"/>
          </p:cNvSpPr>
          <p:nvPr>
            <p:ph idx="1"/>
          </p:nvPr>
        </p:nvSpPr>
        <p:spPr>
          <a:xfrm>
            <a:off x="304800" y="1628800"/>
            <a:ext cx="8534400" cy="4772000"/>
          </a:xfrm>
        </p:spPr>
        <p:txBody>
          <a:bodyPr>
            <a:normAutofit/>
          </a:bodyPr>
          <a:lstStyle/>
          <a:p>
            <a:pPr marL="514350" indent="-514350" algn="l" rtl="0">
              <a:buClr>
                <a:srgbClr val="CC0000"/>
              </a:buClr>
              <a:buSzPct val="120000"/>
              <a:buFontTx/>
              <a:buAutoNum type="arabicPeriod"/>
            </a:pPr>
            <a:r>
              <a:rPr lang="en-US" sz="3600" b="1" dirty="0">
                <a:solidFill>
                  <a:srgbClr val="CC0000"/>
                </a:solidFill>
                <a:cs typeface="Majalla UI"/>
              </a:rPr>
              <a:t>Problems Related To </a:t>
            </a:r>
            <a:r>
              <a:rPr lang="en-US" sz="3600" b="1" u="sng" dirty="0">
                <a:solidFill>
                  <a:srgbClr val="CC0000"/>
                </a:solidFill>
                <a:cs typeface="Majalla UI"/>
              </a:rPr>
              <a:t>Vital Events</a:t>
            </a:r>
          </a:p>
          <a:p>
            <a:pPr lvl="1" algn="l" rtl="0">
              <a:buClr>
                <a:srgbClr val="CC0000"/>
              </a:buClr>
              <a:buSzPct val="120000"/>
              <a:buFont typeface="Wingdings" pitchFamily="2" charset="2"/>
              <a:buChar char="ü"/>
            </a:pPr>
            <a:r>
              <a:rPr lang="en-US" sz="3600" dirty="0">
                <a:cs typeface="Majalla UI"/>
              </a:rPr>
              <a:t>Births: high crude birth rate</a:t>
            </a:r>
          </a:p>
          <a:p>
            <a:pPr lvl="1" algn="l" rtl="0">
              <a:buClr>
                <a:srgbClr val="CC0000"/>
              </a:buClr>
              <a:buSzPct val="120000"/>
              <a:buFont typeface="Wingdings" pitchFamily="2" charset="2"/>
              <a:buChar char="ü"/>
            </a:pPr>
            <a:r>
              <a:rPr lang="en-US" sz="3600" dirty="0">
                <a:cs typeface="Majalla UI"/>
              </a:rPr>
              <a:t>Deaths: high mortality rates, especially maternal and child mortality rates</a:t>
            </a:r>
          </a:p>
          <a:p>
            <a:pPr lvl="1" algn="l" rtl="0">
              <a:buClr>
                <a:srgbClr val="CC0000"/>
              </a:buClr>
              <a:buSzPct val="120000"/>
              <a:buFont typeface="Wingdings" pitchFamily="2" charset="2"/>
              <a:buChar char="ü"/>
            </a:pPr>
            <a:r>
              <a:rPr lang="en-US" sz="3600" dirty="0">
                <a:cs typeface="Majalla UI"/>
              </a:rPr>
              <a:t>Life expectancy : short</a:t>
            </a:r>
            <a:endParaRPr lang="ar-EG" sz="3600" dirty="0"/>
          </a:p>
        </p:txBody>
      </p:sp>
      <p:sp>
        <p:nvSpPr>
          <p:cNvPr id="4" name="Date Placeholder 3"/>
          <p:cNvSpPr>
            <a:spLocks noGrp="1"/>
          </p:cNvSpPr>
          <p:nvPr>
            <p:ph type="dt" sz="half" idx="10"/>
          </p:nvPr>
        </p:nvSpPr>
        <p:spPr/>
        <p:txBody>
          <a:bodyPr/>
          <a:lstStyle/>
          <a:p>
            <a:fld id="{FCCB7E52-0C14-4231-89C2-E042866E7EC2}"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17</a:t>
            </a:fld>
            <a:endParaRPr lang="ar-JO"/>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sz="3600" b="1">
                <a:solidFill>
                  <a:srgbClr val="0070C0"/>
                </a:solidFill>
                <a:effectLst>
                  <a:outerShdw blurRad="38100" dist="38100" dir="2700000" algn="tl">
                    <a:srgbClr val="C0C0C0"/>
                  </a:outerShdw>
                </a:effectLst>
                <a:cs typeface="Traditional Arabic" pitchFamily="18" charset="-78"/>
              </a:rPr>
              <a:t>Rural health problems</a:t>
            </a:r>
            <a:endParaRPr lang="ar-EG" sz="3600" b="1">
              <a:solidFill>
                <a:srgbClr val="0070C0"/>
              </a:solidFill>
            </a:endParaRPr>
          </a:p>
        </p:txBody>
      </p:sp>
      <p:sp>
        <p:nvSpPr>
          <p:cNvPr id="3" name="Content Placeholder 2"/>
          <p:cNvSpPr>
            <a:spLocks noGrp="1"/>
          </p:cNvSpPr>
          <p:nvPr>
            <p:ph idx="1"/>
          </p:nvPr>
        </p:nvSpPr>
        <p:spPr>
          <a:xfrm>
            <a:off x="304800" y="1219200"/>
            <a:ext cx="8534400" cy="5334000"/>
          </a:xfrm>
        </p:spPr>
        <p:txBody>
          <a:bodyPr>
            <a:normAutofit/>
          </a:bodyPr>
          <a:lstStyle/>
          <a:p>
            <a:pPr marL="514350" indent="-514350" algn="l" rtl="0">
              <a:buClr>
                <a:srgbClr val="CC0000"/>
              </a:buClr>
              <a:buSzPct val="120000"/>
              <a:buFontTx/>
              <a:buAutoNum type="arabicPeriod" startAt="2"/>
            </a:pPr>
            <a:r>
              <a:rPr lang="en-US" sz="3200" b="1" dirty="0">
                <a:solidFill>
                  <a:srgbClr val="CC0000"/>
                </a:solidFill>
                <a:cs typeface="Majalla UI"/>
              </a:rPr>
              <a:t>Morbidity :</a:t>
            </a:r>
          </a:p>
          <a:p>
            <a:pPr lvl="1" algn="l" rtl="0">
              <a:buClr>
                <a:srgbClr val="CC0000"/>
              </a:buClr>
              <a:buSzPct val="120000"/>
              <a:buFont typeface="Wingdings" pitchFamily="2" charset="2"/>
              <a:buChar char="ü"/>
            </a:pPr>
            <a:r>
              <a:rPr lang="en-US" sz="3200" b="1" dirty="0">
                <a:cs typeface="Majalla UI"/>
              </a:rPr>
              <a:t>Epidemics</a:t>
            </a:r>
            <a:r>
              <a:rPr lang="en-US" sz="3200" dirty="0">
                <a:cs typeface="Majalla UI"/>
              </a:rPr>
              <a:t>*</a:t>
            </a:r>
          </a:p>
          <a:p>
            <a:pPr lvl="1" algn="l" rtl="0">
              <a:buClr>
                <a:srgbClr val="CC0000"/>
              </a:buClr>
              <a:buSzPct val="120000"/>
              <a:buFont typeface="Wingdings" pitchFamily="2" charset="2"/>
              <a:buChar char="ü"/>
            </a:pPr>
            <a:r>
              <a:rPr lang="en-US" sz="3200" b="1" dirty="0">
                <a:cs typeface="Majalla UI"/>
              </a:rPr>
              <a:t>Endemic diseases* </a:t>
            </a:r>
            <a:r>
              <a:rPr lang="en-US" sz="3200" dirty="0">
                <a:cs typeface="Majalla UI"/>
              </a:rPr>
              <a:t>are numerous (e.g. trachoma, </a:t>
            </a:r>
            <a:r>
              <a:rPr lang="en-US" sz="3200" dirty="0" err="1">
                <a:cs typeface="Majalla UI"/>
              </a:rPr>
              <a:t>ophthalmias</a:t>
            </a:r>
            <a:r>
              <a:rPr lang="en-US" sz="3200" dirty="0">
                <a:cs typeface="Majalla UI"/>
              </a:rPr>
              <a:t>, </a:t>
            </a:r>
            <a:r>
              <a:rPr lang="en-US" sz="3200" dirty="0" err="1">
                <a:cs typeface="Majalla UI"/>
              </a:rPr>
              <a:t>streptococcosis</a:t>
            </a:r>
            <a:r>
              <a:rPr lang="en-US" sz="3200" dirty="0">
                <a:cs typeface="Majalla UI"/>
              </a:rPr>
              <a:t>, gastro-enteritis, </a:t>
            </a:r>
            <a:r>
              <a:rPr lang="en-US" sz="3200" dirty="0" err="1">
                <a:cs typeface="Majalla UI"/>
              </a:rPr>
              <a:t>amoebiasis</a:t>
            </a:r>
            <a:r>
              <a:rPr lang="en-US" sz="3200" dirty="0">
                <a:cs typeface="Majalla UI"/>
              </a:rPr>
              <a:t>, </a:t>
            </a:r>
            <a:r>
              <a:rPr lang="en-US" sz="3200" dirty="0" err="1">
                <a:cs typeface="Majalla UI"/>
              </a:rPr>
              <a:t>ascariasis</a:t>
            </a:r>
            <a:r>
              <a:rPr lang="en-US" sz="3200" dirty="0">
                <a:cs typeface="Majalla UI"/>
              </a:rPr>
              <a:t>, </a:t>
            </a:r>
            <a:r>
              <a:rPr lang="en-US" sz="3200" dirty="0" err="1">
                <a:cs typeface="Majalla UI"/>
              </a:rPr>
              <a:t>schistosomiasis</a:t>
            </a:r>
            <a:r>
              <a:rPr lang="en-US" sz="3200" dirty="0">
                <a:cs typeface="Majalla UI"/>
              </a:rPr>
              <a:t>,)</a:t>
            </a:r>
          </a:p>
          <a:p>
            <a:pPr lvl="1" algn="l" rtl="0">
              <a:buClr>
                <a:srgbClr val="CC0000"/>
              </a:buClr>
              <a:buSzPct val="120000"/>
              <a:buFont typeface="Wingdings" pitchFamily="2" charset="2"/>
              <a:buChar char="ü"/>
            </a:pPr>
            <a:r>
              <a:rPr lang="en-US" sz="3200" b="1" dirty="0">
                <a:cs typeface="Majalla UI"/>
              </a:rPr>
              <a:t>Nutritional diseases: </a:t>
            </a:r>
            <a:r>
              <a:rPr lang="en-US" sz="3200" dirty="0">
                <a:cs typeface="Majalla UI"/>
              </a:rPr>
              <a:t>the most common nutritional diseases in rural areas are </a:t>
            </a:r>
            <a:r>
              <a:rPr lang="en-US" sz="3200" u="sng" dirty="0">
                <a:solidFill>
                  <a:srgbClr val="FF0000"/>
                </a:solidFill>
                <a:cs typeface="Majalla UI"/>
              </a:rPr>
              <a:t>Anemia, Rickets, </a:t>
            </a:r>
            <a:r>
              <a:rPr lang="en-US" sz="3200" dirty="0" err="1"/>
              <a:t>ariboflavinosis</a:t>
            </a:r>
            <a:r>
              <a:rPr lang="en-US" sz="3200" u="sng" dirty="0">
                <a:solidFill>
                  <a:srgbClr val="FF0000"/>
                </a:solidFill>
                <a:cs typeface="Majalla UI"/>
              </a:rPr>
              <a:t>, Vitamin A Deficiency And Pellagra.</a:t>
            </a:r>
          </a:p>
        </p:txBody>
      </p:sp>
      <p:sp>
        <p:nvSpPr>
          <p:cNvPr id="4" name="Date Placeholder 3"/>
          <p:cNvSpPr>
            <a:spLocks noGrp="1"/>
          </p:cNvSpPr>
          <p:nvPr>
            <p:ph type="dt" sz="half" idx="10"/>
          </p:nvPr>
        </p:nvSpPr>
        <p:spPr/>
        <p:txBody>
          <a:bodyPr/>
          <a:lstStyle/>
          <a:p>
            <a:fld id="{57620EA9-FABE-4324-9018-E05C3F3B3F09}"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18</a:t>
            </a:fld>
            <a:endParaRPr lang="ar-JO"/>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96EEE-AD81-4F14-9D1A-3A06E921794E}" type="datetime1">
              <a:rPr lang="en-US" smtClean="0"/>
              <a:pPr/>
              <a:t>11/8/2020</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19</a:t>
            </a:fld>
            <a:endParaRPr lang="ar-JO"/>
          </a:p>
        </p:txBody>
      </p:sp>
      <p:graphicFrame>
        <p:nvGraphicFramePr>
          <p:cNvPr id="4" name="Table 3"/>
          <p:cNvGraphicFramePr>
            <a:graphicFrameLocks noGrp="1"/>
          </p:cNvGraphicFramePr>
          <p:nvPr>
            <p:extLst>
              <p:ext uri="{D42A27DB-BD31-4B8C-83A1-F6EECF244321}">
                <p14:modId xmlns:p14="http://schemas.microsoft.com/office/powerpoint/2010/main" val="1430709677"/>
              </p:ext>
            </p:extLst>
          </p:nvPr>
        </p:nvGraphicFramePr>
        <p:xfrm>
          <a:off x="323528" y="764704"/>
          <a:ext cx="8352928" cy="5040560"/>
        </p:xfrm>
        <a:graphic>
          <a:graphicData uri="http://schemas.openxmlformats.org/drawingml/2006/table">
            <a:tbl>
              <a:tblPr>
                <a:tableStyleId>{69C7853C-536D-4A76-A0AE-DD22124D55A5}</a:tableStyleId>
              </a:tblPr>
              <a:tblGrid>
                <a:gridCol w="8352928">
                  <a:extLst>
                    <a:ext uri="{9D8B030D-6E8A-4147-A177-3AD203B41FA5}">
                      <a16:colId xmlns:a16="http://schemas.microsoft.com/office/drawing/2014/main" val="20000"/>
                    </a:ext>
                  </a:extLst>
                </a:gridCol>
              </a:tblGrid>
              <a:tr h="2077472">
                <a:tc>
                  <a:txBody>
                    <a:bodyPr/>
                    <a:lstStyle/>
                    <a:p>
                      <a:pPr marL="0" indent="0" algn="l" rtl="0">
                        <a:buFont typeface="+mj-lt"/>
                        <a:buNone/>
                      </a:pPr>
                      <a:r>
                        <a:rPr lang="en-US" sz="2800" u="sng" dirty="0">
                          <a:effectLst/>
                        </a:rPr>
                        <a:t>Endemic</a:t>
                      </a:r>
                      <a:r>
                        <a:rPr lang="en-US" sz="2800" dirty="0">
                          <a:effectLst/>
                        </a:rPr>
                        <a:t>: </a:t>
                      </a:r>
                      <a:r>
                        <a:rPr lang="en-US" dirty="0">
                          <a:effectLst/>
                        </a:rPr>
                        <a:t>a disease that exists permanently in a particular region or population. Malaria is a constant worry in parts of Africa.</a:t>
                      </a:r>
                      <a:endParaRPr lang="en-US" dirty="0">
                        <a:solidFill>
                          <a:schemeClr val="tx1"/>
                        </a:solidFill>
                        <a:effectLst/>
                      </a:endParaRPr>
                    </a:p>
                  </a:txBody>
                  <a:tcPr marL="66675" marR="66675" marT="66675" marB="66675" anchor="ctr"/>
                </a:tc>
                <a:extLst>
                  <a:ext uri="{0D108BD9-81ED-4DB2-BD59-A6C34878D82A}">
                    <a16:rowId xmlns:a16="http://schemas.microsoft.com/office/drawing/2014/main" val="10000"/>
                  </a:ext>
                </a:extLst>
              </a:tr>
              <a:tr h="2077472">
                <a:tc>
                  <a:txBody>
                    <a:bodyPr/>
                    <a:lstStyle/>
                    <a:p>
                      <a:pPr marL="0" indent="0" algn="l" rtl="0">
                        <a:buFont typeface="+mj-lt"/>
                        <a:buNone/>
                      </a:pPr>
                      <a:r>
                        <a:rPr lang="en-US" sz="2400" u="sng" dirty="0">
                          <a:effectLst/>
                        </a:rPr>
                        <a:t>Epidemic</a:t>
                      </a:r>
                      <a:r>
                        <a:rPr lang="en-US" sz="2400" dirty="0">
                          <a:effectLst/>
                        </a:rPr>
                        <a:t>:</a:t>
                      </a:r>
                      <a:r>
                        <a:rPr lang="en-US" dirty="0">
                          <a:effectLst/>
                        </a:rPr>
                        <a:t> An outbreak of disease that attacks many peoples at about the same time and may spread through one or several communities.</a:t>
                      </a:r>
                      <a:endParaRPr lang="en-US" dirty="0">
                        <a:solidFill>
                          <a:schemeClr val="tx1"/>
                        </a:solidFill>
                        <a:effectLst/>
                      </a:endParaRPr>
                    </a:p>
                  </a:txBody>
                  <a:tcPr marL="66675" marR="66675" marT="66675" marB="66675" anchor="ctr"/>
                </a:tc>
                <a:extLst>
                  <a:ext uri="{0D108BD9-81ED-4DB2-BD59-A6C34878D82A}">
                    <a16:rowId xmlns:a16="http://schemas.microsoft.com/office/drawing/2014/main" val="10001"/>
                  </a:ext>
                </a:extLst>
              </a:tr>
              <a:tr h="885616">
                <a:tc>
                  <a:txBody>
                    <a:bodyPr/>
                    <a:lstStyle/>
                    <a:p>
                      <a:pPr marL="0" indent="0" algn="l" rtl="0">
                        <a:buFont typeface="+mj-lt"/>
                        <a:buNone/>
                      </a:pPr>
                      <a:r>
                        <a:rPr lang="en-US" sz="2400" u="sng" dirty="0">
                          <a:effectLst/>
                        </a:rPr>
                        <a:t>Pandemic</a:t>
                      </a:r>
                      <a:r>
                        <a:rPr lang="en-US" sz="2400" dirty="0">
                          <a:effectLst/>
                        </a:rPr>
                        <a:t>: </a:t>
                      </a:r>
                      <a:r>
                        <a:rPr lang="en-US" dirty="0">
                          <a:effectLst/>
                        </a:rPr>
                        <a:t>When an epidemic spreads throughout the world.</a:t>
                      </a:r>
                      <a:endParaRPr lang="en-US" dirty="0">
                        <a:solidFill>
                          <a:schemeClr val="tx1"/>
                        </a:solidFill>
                        <a:effectLst/>
                      </a:endParaRPr>
                    </a:p>
                  </a:txBody>
                  <a:tcPr marL="66675" marR="66675" marT="66675" marB="66675"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93227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fontAlgn="auto">
              <a:spcAft>
                <a:spcPts val="0"/>
              </a:spcAft>
              <a:defRPr/>
            </a:pPr>
            <a:r>
              <a:rPr lang="en-US" b="1" i="1" dirty="0">
                <a:solidFill>
                  <a:srgbClr val="0070C0"/>
                </a:solidFill>
                <a:effectLst>
                  <a:outerShdw blurRad="38100" dist="38100" dir="2700000" algn="tl">
                    <a:srgbClr val="000000">
                      <a:alpha val="43137"/>
                    </a:srgbClr>
                  </a:outerShdw>
                </a:effectLst>
              </a:rPr>
              <a:t>Content</a:t>
            </a:r>
            <a:endParaRPr lang="ar-EG" b="1" i="1"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435280" cy="4525963"/>
          </a:xfrm>
        </p:spPr>
        <p:txBody>
          <a:bodyPr>
            <a:normAutofit/>
          </a:bodyPr>
          <a:lstStyle/>
          <a:p>
            <a:pPr algn="l" rtl="0">
              <a:buFont typeface="Wingdings" pitchFamily="2" charset="2"/>
              <a:buChar char="ü"/>
            </a:pPr>
            <a:r>
              <a:rPr lang="en-US" sz="4000" b="1" dirty="0">
                <a:solidFill>
                  <a:schemeClr val="accent2"/>
                </a:solidFill>
                <a:effectLst>
                  <a:outerShdw blurRad="38100" dist="38100" dir="2700000" algn="tl">
                    <a:srgbClr val="C0C0C0"/>
                  </a:outerShdw>
                </a:effectLst>
                <a:cs typeface="Majalla UI"/>
              </a:rPr>
              <a:t>Criteria of healthy village</a:t>
            </a:r>
          </a:p>
          <a:p>
            <a:pPr algn="l" rtl="0">
              <a:buFont typeface="Wingdings" pitchFamily="2" charset="2"/>
              <a:buChar char="ü"/>
            </a:pPr>
            <a:r>
              <a:rPr lang="en-US" sz="4000" b="1" dirty="0">
                <a:solidFill>
                  <a:schemeClr val="accent2"/>
                </a:solidFill>
                <a:effectLst>
                  <a:outerShdw blurRad="38100" dist="38100" dir="2700000" algn="tl">
                    <a:srgbClr val="C0C0C0"/>
                  </a:outerShdw>
                </a:effectLst>
                <a:cs typeface="Majalla UI"/>
              </a:rPr>
              <a:t>Factors behind rural health problems</a:t>
            </a:r>
          </a:p>
          <a:p>
            <a:pPr algn="l" rtl="0">
              <a:buFont typeface="Wingdings" pitchFamily="2" charset="2"/>
              <a:buChar char="ü"/>
            </a:pPr>
            <a:r>
              <a:rPr lang="en-US" sz="4000" b="1" dirty="0">
                <a:solidFill>
                  <a:schemeClr val="accent2"/>
                </a:solidFill>
                <a:effectLst>
                  <a:outerShdw blurRad="38100" dist="38100" dir="2700000" algn="tl">
                    <a:srgbClr val="C0C0C0"/>
                  </a:outerShdw>
                </a:effectLst>
                <a:cs typeface="Majalla UI"/>
              </a:rPr>
              <a:t>Obstacles related to delivery of health care in rural areas</a:t>
            </a:r>
            <a:endParaRPr lang="ar-EG" sz="4000" b="1" dirty="0">
              <a:solidFill>
                <a:schemeClr val="accent2"/>
              </a:solidFill>
              <a:effectLst>
                <a:outerShdw blurRad="38100" dist="38100" dir="2700000" algn="tl">
                  <a:srgbClr val="C0C0C0"/>
                </a:outerShdw>
              </a:effectLst>
            </a:endParaRPr>
          </a:p>
        </p:txBody>
      </p:sp>
      <p:sp>
        <p:nvSpPr>
          <p:cNvPr id="4" name="Date Placeholder 3"/>
          <p:cNvSpPr>
            <a:spLocks noGrp="1"/>
          </p:cNvSpPr>
          <p:nvPr>
            <p:ph type="dt" sz="half" idx="10"/>
          </p:nvPr>
        </p:nvSpPr>
        <p:spPr/>
        <p:txBody>
          <a:bodyPr/>
          <a:lstStyle/>
          <a:p>
            <a:fld id="{6B419042-7B52-42B0-A2FC-2D652CEB01EF}"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a:t>
            </a:fld>
            <a:endParaRPr lang="ar-JO"/>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normAutofit/>
          </a:bodyPr>
          <a:lstStyle/>
          <a:p>
            <a:pPr rtl="0"/>
            <a:r>
              <a:rPr lang="en-US" sz="3600" b="1">
                <a:solidFill>
                  <a:srgbClr val="0070C0"/>
                </a:solidFill>
                <a:effectLst>
                  <a:outerShdw blurRad="38100" dist="38100" dir="2700000" algn="tl">
                    <a:srgbClr val="C0C0C0"/>
                  </a:outerShdw>
                </a:effectLst>
                <a:cs typeface="Traditional Arabic" pitchFamily="18" charset="-78"/>
              </a:rPr>
              <a:t>Rural health problems</a:t>
            </a:r>
            <a:endParaRPr lang="ar-EG" sz="3600" b="1">
              <a:solidFill>
                <a:srgbClr val="0070C0"/>
              </a:solidFill>
            </a:endParaRPr>
          </a:p>
        </p:txBody>
      </p:sp>
      <p:sp>
        <p:nvSpPr>
          <p:cNvPr id="3" name="Content Placeholder 2"/>
          <p:cNvSpPr>
            <a:spLocks noGrp="1"/>
          </p:cNvSpPr>
          <p:nvPr>
            <p:ph idx="1"/>
          </p:nvPr>
        </p:nvSpPr>
        <p:spPr>
          <a:xfrm>
            <a:off x="228600" y="1600200"/>
            <a:ext cx="8686800" cy="5029200"/>
          </a:xfrm>
        </p:spPr>
        <p:txBody>
          <a:bodyPr>
            <a:normAutofit/>
          </a:bodyPr>
          <a:lstStyle/>
          <a:p>
            <a:pPr marL="514350" indent="-514350" algn="l" rtl="0">
              <a:buClr>
                <a:srgbClr val="CC0000"/>
              </a:buClr>
              <a:buSzPct val="120000"/>
              <a:buFontTx/>
              <a:buAutoNum type="arabicPeriod" startAt="3"/>
            </a:pPr>
            <a:r>
              <a:rPr lang="en-US" sz="3200" b="1" dirty="0">
                <a:solidFill>
                  <a:srgbClr val="CC0000"/>
                </a:solidFill>
                <a:cs typeface="Majalla UI"/>
              </a:rPr>
              <a:t>Health Problems Related To Agriculture:</a:t>
            </a:r>
          </a:p>
          <a:p>
            <a:pPr marL="914400" lvl="1" indent="-457200" algn="l" rtl="0">
              <a:buClr>
                <a:srgbClr val="CC0000"/>
              </a:buClr>
              <a:buSzPct val="120000"/>
              <a:buFontTx/>
              <a:buAutoNum type="alphaUcPeriod"/>
            </a:pPr>
            <a:r>
              <a:rPr lang="en-US" sz="2800" dirty="0">
                <a:cs typeface="Majalla UI"/>
              </a:rPr>
              <a:t>Parasitic infestation</a:t>
            </a:r>
          </a:p>
          <a:p>
            <a:pPr marL="914400" lvl="1" indent="-457200" algn="l" rtl="0">
              <a:buClr>
                <a:srgbClr val="CC0000"/>
              </a:buClr>
              <a:buSzPct val="120000"/>
              <a:buFontTx/>
              <a:buNone/>
            </a:pPr>
            <a:endParaRPr lang="en-US" sz="900" dirty="0">
              <a:cs typeface="Majalla UI"/>
            </a:endParaRPr>
          </a:p>
          <a:p>
            <a:pPr marL="914400" lvl="1" indent="-457200" algn="l" rtl="0">
              <a:buClr>
                <a:srgbClr val="CC0000"/>
              </a:buClr>
              <a:buSzPct val="120000"/>
              <a:buFontTx/>
              <a:buAutoNum type="alphaUcPeriod" startAt="2"/>
            </a:pPr>
            <a:r>
              <a:rPr lang="en-US" sz="2800" dirty="0">
                <a:cs typeface="Majalla UI"/>
              </a:rPr>
              <a:t>Zoonotic disease </a:t>
            </a:r>
            <a:r>
              <a:rPr lang="en-US" sz="2800" dirty="0">
                <a:solidFill>
                  <a:srgbClr val="FF0000"/>
                </a:solidFill>
                <a:cs typeface="Majalla UI"/>
              </a:rPr>
              <a:t>(Brucellosis, Anthrax)</a:t>
            </a:r>
          </a:p>
          <a:p>
            <a:pPr marL="914400" lvl="1" indent="-457200" algn="l" rtl="0">
              <a:buClr>
                <a:srgbClr val="CC0000"/>
              </a:buClr>
              <a:buSzPct val="120000"/>
              <a:buFontTx/>
              <a:buNone/>
            </a:pPr>
            <a:endParaRPr lang="en-US" sz="800" dirty="0">
              <a:cs typeface="Majalla UI"/>
            </a:endParaRPr>
          </a:p>
          <a:p>
            <a:pPr marL="914400" lvl="1" indent="-457200" algn="l" rtl="0">
              <a:buClr>
                <a:srgbClr val="CC0000"/>
              </a:buClr>
              <a:buSzPct val="120000"/>
              <a:buFontTx/>
              <a:buAutoNum type="alphaUcPeriod" startAt="3"/>
            </a:pPr>
            <a:r>
              <a:rPr lang="en-US" sz="2800" dirty="0">
                <a:cs typeface="Majalla UI"/>
              </a:rPr>
              <a:t>Accidents due to increased agricultural machinery</a:t>
            </a:r>
          </a:p>
          <a:p>
            <a:pPr marL="914400" lvl="1" indent="-457200" algn="l" rtl="0">
              <a:buClr>
                <a:srgbClr val="CC0000"/>
              </a:buClr>
              <a:buSzPct val="120000"/>
              <a:buFontTx/>
              <a:buNone/>
            </a:pPr>
            <a:endParaRPr lang="en-US" sz="800" dirty="0">
              <a:cs typeface="Majalla UI"/>
            </a:endParaRPr>
          </a:p>
          <a:p>
            <a:pPr marL="914400" lvl="1" indent="-457200" algn="l" rtl="0">
              <a:buClr>
                <a:srgbClr val="CC0000"/>
              </a:buClr>
              <a:buSzPct val="120000"/>
              <a:buFontTx/>
              <a:buAutoNum type="alphaUcPeriod" startAt="4"/>
            </a:pPr>
            <a:r>
              <a:rPr lang="en-US" sz="2800" dirty="0">
                <a:cs typeface="Majalla UI"/>
              </a:rPr>
              <a:t>Intoxication by pesticides</a:t>
            </a:r>
          </a:p>
          <a:p>
            <a:pPr marL="914400" lvl="1" indent="-457200" algn="l" rtl="0">
              <a:buClr>
                <a:srgbClr val="CC0000"/>
              </a:buClr>
              <a:buSzPct val="120000"/>
              <a:buFontTx/>
              <a:buNone/>
            </a:pPr>
            <a:endParaRPr lang="en-US" sz="800" dirty="0">
              <a:cs typeface="Majalla UI"/>
            </a:endParaRPr>
          </a:p>
          <a:p>
            <a:pPr marL="914400" lvl="1" indent="-457200" algn="l" rtl="0">
              <a:buClr>
                <a:srgbClr val="CC0000"/>
              </a:buClr>
              <a:buSzPct val="120000"/>
              <a:buFontTx/>
              <a:buAutoNum type="alphaUcPeriod" startAt="5"/>
            </a:pPr>
            <a:r>
              <a:rPr lang="en-US" sz="2800" dirty="0">
                <a:cs typeface="Majalla UI"/>
              </a:rPr>
              <a:t>Occupational lung diseases: (inhalation of organic dusts as (</a:t>
            </a:r>
            <a:r>
              <a:rPr lang="en-US" sz="2800" dirty="0">
                <a:solidFill>
                  <a:srgbClr val="FF0000"/>
                </a:solidFill>
                <a:cs typeface="Majalla UI"/>
              </a:rPr>
              <a:t>Cotton Dust: </a:t>
            </a:r>
            <a:r>
              <a:rPr lang="en-US" sz="2800" dirty="0" err="1">
                <a:solidFill>
                  <a:srgbClr val="FF0000"/>
                </a:solidFill>
                <a:cs typeface="Majalla UI"/>
              </a:rPr>
              <a:t>Byssinosis</a:t>
            </a:r>
            <a:r>
              <a:rPr lang="en-US" sz="2800" dirty="0">
                <a:cs typeface="Majalla UI"/>
              </a:rPr>
              <a:t>)</a:t>
            </a:r>
            <a:endParaRPr lang="ar-EG" sz="2800" dirty="0"/>
          </a:p>
        </p:txBody>
      </p:sp>
      <p:sp>
        <p:nvSpPr>
          <p:cNvPr id="65542" name="Line 6"/>
          <p:cNvSpPr>
            <a:spLocks noChangeShapeType="1"/>
          </p:cNvSpPr>
          <p:nvPr/>
        </p:nvSpPr>
        <p:spPr bwMode="auto">
          <a:xfrm>
            <a:off x="5867400" y="5943600"/>
            <a:ext cx="304800" cy="0"/>
          </a:xfrm>
          <a:prstGeom prst="line">
            <a:avLst/>
          </a:prstGeom>
          <a:noFill/>
          <a:ln w="9525">
            <a:solidFill>
              <a:schemeClr val="tx1"/>
            </a:solidFill>
            <a:round/>
            <a:headEnd/>
            <a:tailEnd type="triangle" w="med" len="med"/>
          </a:ln>
          <a:effectLst/>
        </p:spPr>
        <p:txBody>
          <a:bodyPr/>
          <a:lstStyle/>
          <a:p>
            <a:endParaRPr lang="ar-JO"/>
          </a:p>
        </p:txBody>
      </p:sp>
      <p:sp>
        <p:nvSpPr>
          <p:cNvPr id="4" name="Date Placeholder 3"/>
          <p:cNvSpPr>
            <a:spLocks noGrp="1"/>
          </p:cNvSpPr>
          <p:nvPr>
            <p:ph type="dt" sz="half" idx="10"/>
          </p:nvPr>
        </p:nvSpPr>
        <p:spPr/>
        <p:txBody>
          <a:bodyPr/>
          <a:lstStyle/>
          <a:p>
            <a:fld id="{93FC8A3B-A2D6-4715-99EA-41CB4B922632}"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20</a:t>
            </a:fld>
            <a:endParaRPr lang="ar-JO"/>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152128"/>
          </a:xfrm>
        </p:spPr>
        <p:txBody>
          <a:bodyPr>
            <a:noAutofit/>
          </a:bodyPr>
          <a:lstStyle/>
          <a:p>
            <a:pPr algn="ctr" rtl="0"/>
            <a:r>
              <a:rPr lang="en-US" sz="3600" b="1" dirty="0">
                <a:solidFill>
                  <a:srgbClr val="FF0000"/>
                </a:solidFill>
                <a:effectLst>
                  <a:outerShdw blurRad="38100" dist="38100" dir="2700000" algn="tl">
                    <a:srgbClr val="C0C0C0"/>
                  </a:outerShdw>
                </a:effectLst>
                <a:cs typeface="Traditional Arabic" pitchFamily="18" charset="-78"/>
              </a:rPr>
              <a:t>Obstacles Related to Delivery of Health Care in Rural Areas</a:t>
            </a:r>
            <a:endParaRPr lang="ar-EG" sz="3600" b="1" dirty="0">
              <a:solidFill>
                <a:srgbClr val="FF0000"/>
              </a:solidFill>
              <a:effectLst>
                <a:outerShdw blurRad="38100" dist="38100" dir="2700000" algn="tl">
                  <a:srgbClr val="C0C0C0"/>
                </a:outerShdw>
              </a:effectLst>
            </a:endParaRPr>
          </a:p>
        </p:txBody>
      </p:sp>
      <p:sp>
        <p:nvSpPr>
          <p:cNvPr id="3" name="Content Placeholder 2"/>
          <p:cNvSpPr>
            <a:spLocks noGrp="1"/>
          </p:cNvSpPr>
          <p:nvPr>
            <p:ph idx="1"/>
          </p:nvPr>
        </p:nvSpPr>
        <p:spPr>
          <a:xfrm>
            <a:off x="323528" y="2636912"/>
            <a:ext cx="8499475" cy="2522984"/>
          </a:xfrm>
        </p:spPr>
        <p:txBody>
          <a:bodyPr>
            <a:normAutofit/>
          </a:bodyPr>
          <a:lstStyle/>
          <a:p>
            <a:pPr marL="742950" indent="-742950" algn="l" rtl="0">
              <a:buClr>
                <a:srgbClr val="CC0000"/>
              </a:buClr>
              <a:buSzPct val="135000"/>
              <a:buFontTx/>
              <a:buAutoNum type="arabicParenR"/>
            </a:pPr>
            <a:r>
              <a:rPr lang="en-US" sz="4000" dirty="0">
                <a:effectLst>
                  <a:outerShdw blurRad="38100" dist="38100" dir="2700000" algn="tl">
                    <a:srgbClr val="C0C0C0"/>
                  </a:outerShdw>
                </a:effectLst>
                <a:cs typeface="Majalla UI"/>
              </a:rPr>
              <a:t>Obstacles related to the </a:t>
            </a:r>
            <a:r>
              <a:rPr lang="en-US" sz="4000" dirty="0">
                <a:solidFill>
                  <a:srgbClr val="FF0000"/>
                </a:solidFill>
                <a:effectLst>
                  <a:outerShdw blurRad="38100" dist="38100" dir="2700000" algn="tl">
                    <a:srgbClr val="C0C0C0"/>
                  </a:outerShdw>
                </a:effectLst>
                <a:cs typeface="Majalla UI"/>
              </a:rPr>
              <a:t>consumers</a:t>
            </a:r>
          </a:p>
          <a:p>
            <a:pPr marL="742950" indent="-742950" algn="l" rtl="0">
              <a:buClr>
                <a:srgbClr val="CC0000"/>
              </a:buClr>
              <a:buSzPct val="135000"/>
              <a:buFontTx/>
              <a:buNone/>
            </a:pPr>
            <a:endParaRPr lang="en-US" sz="1200" dirty="0">
              <a:effectLst>
                <a:outerShdw blurRad="38100" dist="38100" dir="2700000" algn="tl">
                  <a:srgbClr val="C0C0C0"/>
                </a:outerShdw>
              </a:effectLst>
              <a:cs typeface="Majalla UI"/>
            </a:endParaRPr>
          </a:p>
          <a:p>
            <a:pPr marL="742950" indent="-742950" algn="l" rtl="0">
              <a:buClr>
                <a:srgbClr val="CC0000"/>
              </a:buClr>
              <a:buSzPct val="135000"/>
              <a:buFontTx/>
              <a:buAutoNum type="arabicParenR" startAt="2"/>
            </a:pPr>
            <a:r>
              <a:rPr lang="en-US" sz="4000" dirty="0">
                <a:effectLst>
                  <a:outerShdw blurRad="38100" dist="38100" dir="2700000" algn="tl">
                    <a:srgbClr val="C0C0C0"/>
                  </a:outerShdw>
                </a:effectLst>
                <a:cs typeface="Majalla UI"/>
              </a:rPr>
              <a:t>Obstacles related to </a:t>
            </a:r>
            <a:r>
              <a:rPr lang="en-US" sz="4000" dirty="0">
                <a:solidFill>
                  <a:srgbClr val="FF0000"/>
                </a:solidFill>
                <a:effectLst>
                  <a:outerShdw blurRad="38100" dist="38100" dir="2700000" algn="tl">
                    <a:srgbClr val="C0C0C0"/>
                  </a:outerShdw>
                </a:effectLst>
                <a:cs typeface="Majalla UI"/>
              </a:rPr>
              <a:t>health care itself.</a:t>
            </a:r>
            <a:endParaRPr lang="ar-EG" sz="4000" dirty="0">
              <a:solidFill>
                <a:srgbClr val="FF0000"/>
              </a:solidFill>
              <a:effectLst>
                <a:outerShdw blurRad="38100" dist="38100" dir="2700000" algn="tl">
                  <a:srgbClr val="C0C0C0"/>
                </a:outerShdw>
              </a:effectLst>
            </a:endParaRPr>
          </a:p>
        </p:txBody>
      </p:sp>
      <p:sp>
        <p:nvSpPr>
          <p:cNvPr id="4" name="Date Placeholder 3"/>
          <p:cNvSpPr>
            <a:spLocks noGrp="1"/>
          </p:cNvSpPr>
          <p:nvPr>
            <p:ph type="dt" sz="half" idx="10"/>
          </p:nvPr>
        </p:nvSpPr>
        <p:spPr/>
        <p:txBody>
          <a:bodyPr/>
          <a:lstStyle/>
          <a:p>
            <a:fld id="{558ECE8A-AF81-484E-9103-A0DC533163AB}"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21</a:t>
            </a:fld>
            <a:endParaRPr lang="ar-JO"/>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normAutofit/>
          </a:bodyPr>
          <a:lstStyle/>
          <a:p>
            <a:pPr marL="742950" indent="-742950" rtl="0">
              <a:spcBef>
                <a:spcPct val="20000"/>
              </a:spcBef>
              <a:buFontTx/>
              <a:buAutoNum type="arabicParenR"/>
            </a:pPr>
            <a:r>
              <a:rPr lang="en-US" sz="3600" b="1" dirty="0">
                <a:solidFill>
                  <a:srgbClr val="FF0000"/>
                </a:solidFill>
                <a:cs typeface="Traditional Arabic" pitchFamily="18" charset="-78"/>
              </a:rPr>
              <a:t>Obstacles Related To The Consumers</a:t>
            </a:r>
          </a:p>
        </p:txBody>
      </p:sp>
      <p:sp>
        <p:nvSpPr>
          <p:cNvPr id="3" name="Content Placeholder 2"/>
          <p:cNvSpPr>
            <a:spLocks noGrp="1"/>
          </p:cNvSpPr>
          <p:nvPr>
            <p:ph idx="1"/>
          </p:nvPr>
        </p:nvSpPr>
        <p:spPr>
          <a:xfrm>
            <a:off x="304800" y="1676400"/>
            <a:ext cx="8651875" cy="4800600"/>
          </a:xfrm>
        </p:spPr>
        <p:txBody>
          <a:bodyPr>
            <a:normAutofit/>
          </a:bodyPr>
          <a:lstStyle/>
          <a:p>
            <a:pPr marL="742950" indent="-742950" algn="l" rtl="0">
              <a:buFont typeface="+mj-lt"/>
              <a:buAutoNum type="arabicPeriod"/>
            </a:pPr>
            <a:r>
              <a:rPr lang="en-US" sz="3600" dirty="0">
                <a:solidFill>
                  <a:srgbClr val="FF0000"/>
                </a:solidFill>
                <a:cs typeface="Majalla UI"/>
              </a:rPr>
              <a:t>Low utilization of preventive services </a:t>
            </a:r>
            <a:r>
              <a:rPr lang="en-US" sz="3600" dirty="0">
                <a:cs typeface="Majalla UI"/>
              </a:rPr>
              <a:t>as family planning, child care, and maternity care (except for compulsory immunization) </a:t>
            </a:r>
          </a:p>
          <a:p>
            <a:pPr algn="l" rtl="0">
              <a:buFont typeface="+mj-lt"/>
              <a:buAutoNum type="arabicPeriod"/>
            </a:pPr>
            <a:endParaRPr lang="en-US" sz="800" dirty="0">
              <a:cs typeface="Majalla UI"/>
            </a:endParaRPr>
          </a:p>
          <a:p>
            <a:pPr marL="742950" indent="-742950" algn="l" rtl="0">
              <a:buFont typeface="+mj-lt"/>
              <a:buAutoNum type="arabicPeriod"/>
            </a:pPr>
            <a:r>
              <a:rPr lang="en-US" sz="3600" dirty="0">
                <a:solidFill>
                  <a:srgbClr val="FF0000"/>
                </a:solidFill>
                <a:cs typeface="Majalla UI"/>
              </a:rPr>
              <a:t>Low utilization of the available beds </a:t>
            </a:r>
            <a:r>
              <a:rPr lang="en-US" sz="3600" dirty="0">
                <a:cs typeface="Majalla UI"/>
              </a:rPr>
              <a:t>in health care centers.</a:t>
            </a:r>
          </a:p>
          <a:p>
            <a:pPr algn="l" rtl="0">
              <a:buFont typeface="+mj-lt"/>
              <a:buAutoNum type="arabicPeriod"/>
            </a:pPr>
            <a:endParaRPr lang="en-US" sz="800" dirty="0">
              <a:cs typeface="Majalla UI"/>
            </a:endParaRPr>
          </a:p>
          <a:p>
            <a:pPr marL="742950" indent="-742950" algn="l" rtl="0">
              <a:buFont typeface="+mj-lt"/>
              <a:buAutoNum type="arabicPeriod"/>
            </a:pPr>
            <a:r>
              <a:rPr lang="en-US" sz="3600" dirty="0">
                <a:solidFill>
                  <a:srgbClr val="FF0000"/>
                </a:solidFill>
                <a:cs typeface="Majalla UI"/>
              </a:rPr>
              <a:t>Inadequate community participation</a:t>
            </a:r>
            <a:r>
              <a:rPr lang="en-US" sz="3600" dirty="0">
                <a:solidFill>
                  <a:srgbClr val="FF0000"/>
                </a:solidFill>
                <a:effectLst>
                  <a:outerShdw blurRad="38100" dist="38100" dir="2700000" algn="tl">
                    <a:srgbClr val="C0C0C0"/>
                  </a:outerShdw>
                </a:effectLst>
                <a:cs typeface="Majalla UI"/>
              </a:rPr>
              <a:t>.</a:t>
            </a:r>
          </a:p>
        </p:txBody>
      </p:sp>
      <p:sp>
        <p:nvSpPr>
          <p:cNvPr id="4" name="Date Placeholder 3"/>
          <p:cNvSpPr>
            <a:spLocks noGrp="1"/>
          </p:cNvSpPr>
          <p:nvPr>
            <p:ph type="dt" sz="half" idx="10"/>
          </p:nvPr>
        </p:nvSpPr>
        <p:spPr/>
        <p:txBody>
          <a:bodyPr/>
          <a:lstStyle/>
          <a:p>
            <a:fld id="{E42E1B8E-0ECC-4876-BFA9-E648848BB7EF}"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22</a:t>
            </a:fld>
            <a:endParaRPr lang="ar-JO"/>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143000"/>
          </a:xfrm>
        </p:spPr>
        <p:txBody>
          <a:bodyPr>
            <a:normAutofit/>
          </a:bodyPr>
          <a:lstStyle/>
          <a:p>
            <a:pPr rtl="0"/>
            <a:r>
              <a:rPr lang="en-US" sz="3600" b="1" dirty="0">
                <a:solidFill>
                  <a:srgbClr val="FF0000"/>
                </a:solidFill>
                <a:cs typeface="Traditional Arabic" pitchFamily="18" charset="-78"/>
              </a:rPr>
              <a:t>Obstacles related to the consumers</a:t>
            </a:r>
            <a:endParaRPr lang="ar-EG" b="1" dirty="0">
              <a:solidFill>
                <a:srgbClr val="FF0000"/>
              </a:solidFill>
            </a:endParaRPr>
          </a:p>
        </p:txBody>
      </p:sp>
      <p:sp>
        <p:nvSpPr>
          <p:cNvPr id="3" name="Content Placeholder 2"/>
          <p:cNvSpPr>
            <a:spLocks noGrp="1"/>
          </p:cNvSpPr>
          <p:nvPr>
            <p:ph idx="1"/>
          </p:nvPr>
        </p:nvSpPr>
        <p:spPr>
          <a:xfrm>
            <a:off x="381000" y="1600200"/>
            <a:ext cx="8458200" cy="4953000"/>
          </a:xfrm>
        </p:spPr>
        <p:txBody>
          <a:bodyPr>
            <a:normAutofit/>
          </a:bodyPr>
          <a:lstStyle/>
          <a:p>
            <a:pPr marL="742950" indent="-742950" algn="l" rtl="0">
              <a:buFont typeface="+mj-lt"/>
              <a:buAutoNum type="arabicPeriod" startAt="4"/>
            </a:pPr>
            <a:r>
              <a:rPr lang="en-US" sz="3600" dirty="0">
                <a:solidFill>
                  <a:srgbClr val="FF0000"/>
                </a:solidFill>
                <a:cs typeface="Majalla UI"/>
              </a:rPr>
              <a:t>High morbidity and mortality </a:t>
            </a:r>
            <a:r>
              <a:rPr lang="en-US" sz="3600" dirty="0">
                <a:cs typeface="Majalla UI"/>
              </a:rPr>
              <a:t>among mothers and children.</a:t>
            </a:r>
          </a:p>
          <a:p>
            <a:pPr algn="l" rtl="0">
              <a:buFont typeface="+mj-lt"/>
              <a:buAutoNum type="arabicPeriod" startAt="4"/>
            </a:pPr>
            <a:endParaRPr lang="en-US" sz="800" dirty="0">
              <a:cs typeface="Majalla UI"/>
            </a:endParaRPr>
          </a:p>
          <a:p>
            <a:pPr marL="742950" indent="-742950" algn="l" rtl="0">
              <a:buFont typeface="+mj-lt"/>
              <a:buAutoNum type="arabicPeriod" startAt="4"/>
            </a:pPr>
            <a:r>
              <a:rPr lang="en-US" sz="3600" dirty="0">
                <a:cs typeface="Majalla UI"/>
              </a:rPr>
              <a:t>Sustained </a:t>
            </a:r>
            <a:r>
              <a:rPr lang="en-US" sz="3600" dirty="0">
                <a:solidFill>
                  <a:srgbClr val="FF0000"/>
                </a:solidFill>
                <a:cs typeface="Majalla UI"/>
              </a:rPr>
              <a:t>unhealthy life styles </a:t>
            </a:r>
            <a:r>
              <a:rPr lang="en-US" sz="3600" dirty="0">
                <a:cs typeface="Majalla UI"/>
              </a:rPr>
              <a:t>as lack of personal hygiene, inappropriate food consumptions.</a:t>
            </a:r>
          </a:p>
          <a:p>
            <a:pPr algn="l" rtl="0">
              <a:buFont typeface="+mj-lt"/>
              <a:buAutoNum type="arabicPeriod" startAt="4"/>
            </a:pPr>
            <a:endParaRPr lang="en-US" sz="800" dirty="0">
              <a:cs typeface="Majalla UI"/>
            </a:endParaRPr>
          </a:p>
          <a:p>
            <a:pPr marL="742950" indent="-742950" algn="l" rtl="0">
              <a:buFont typeface="+mj-lt"/>
              <a:buAutoNum type="arabicPeriod" startAt="4"/>
            </a:pPr>
            <a:r>
              <a:rPr lang="en-US" sz="3600" dirty="0">
                <a:solidFill>
                  <a:srgbClr val="FF0000"/>
                </a:solidFill>
                <a:cs typeface="Majalla UI"/>
              </a:rPr>
              <a:t>Illiteracy and lack of awareness </a:t>
            </a:r>
            <a:r>
              <a:rPr lang="en-US" sz="3600" dirty="0">
                <a:cs typeface="Majalla UI"/>
              </a:rPr>
              <a:t>about health problems and their risk factors.</a:t>
            </a:r>
            <a:endParaRPr lang="ar-EG" sz="3600" dirty="0"/>
          </a:p>
        </p:txBody>
      </p:sp>
      <p:sp>
        <p:nvSpPr>
          <p:cNvPr id="4" name="Date Placeholder 3"/>
          <p:cNvSpPr>
            <a:spLocks noGrp="1"/>
          </p:cNvSpPr>
          <p:nvPr>
            <p:ph type="dt" sz="half" idx="10"/>
          </p:nvPr>
        </p:nvSpPr>
        <p:spPr/>
        <p:txBody>
          <a:bodyPr/>
          <a:lstStyle/>
          <a:p>
            <a:fld id="{10EEB7DE-ABD8-41B1-8D6F-A4A787089968}"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23</a:t>
            </a:fld>
            <a:endParaRPr lang="ar-JO"/>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3448" cy="838200"/>
          </a:xfrm>
        </p:spPr>
        <p:txBody>
          <a:bodyPr>
            <a:noAutofit/>
          </a:bodyPr>
          <a:lstStyle/>
          <a:p>
            <a:pPr marL="742950" indent="-742950" rtl="0" fontAlgn="auto">
              <a:spcBef>
                <a:spcPct val="20000"/>
              </a:spcBef>
              <a:spcAft>
                <a:spcPts val="0"/>
              </a:spcAft>
              <a:buFontTx/>
              <a:buAutoNum type="arabicParenR" startAt="2"/>
              <a:defRPr/>
            </a:pPr>
            <a:r>
              <a:rPr lang="en-US" sz="3200" b="1" dirty="0">
                <a:solidFill>
                  <a:srgbClr val="FF0000"/>
                </a:solidFill>
              </a:rPr>
              <a:t>Obstacles Related To Health Care Itself</a:t>
            </a:r>
            <a:endParaRPr lang="ar-EG" sz="3200" b="1" dirty="0">
              <a:solidFill>
                <a:srgbClr val="FF0000"/>
              </a:solidFill>
            </a:endParaRPr>
          </a:p>
        </p:txBody>
      </p:sp>
      <p:sp>
        <p:nvSpPr>
          <p:cNvPr id="3" name="Content Placeholder 2"/>
          <p:cNvSpPr>
            <a:spLocks noGrp="1"/>
          </p:cNvSpPr>
          <p:nvPr>
            <p:ph idx="1"/>
          </p:nvPr>
        </p:nvSpPr>
        <p:spPr>
          <a:xfrm>
            <a:off x="228600" y="1371600"/>
            <a:ext cx="8686800" cy="5181600"/>
          </a:xfrm>
        </p:spPr>
        <p:txBody>
          <a:bodyPr>
            <a:normAutofit/>
          </a:bodyPr>
          <a:lstStyle/>
          <a:p>
            <a:pPr marL="495300" indent="-495300" algn="l" rtl="0">
              <a:lnSpc>
                <a:spcPct val="115000"/>
              </a:lnSpc>
              <a:buClr>
                <a:srgbClr val="CC0000"/>
              </a:buClr>
              <a:buSzPct val="140000"/>
              <a:buFont typeface="Arial" pitchFamily="34" charset="0"/>
              <a:buAutoNum type="arabicPeriod"/>
            </a:pPr>
            <a:r>
              <a:rPr lang="en-US" sz="3200" dirty="0">
                <a:cs typeface="Majalla UI"/>
              </a:rPr>
              <a:t>Limited multi-sectorial approach.</a:t>
            </a:r>
          </a:p>
          <a:p>
            <a:pPr marL="495300" indent="-495300" algn="l" rtl="0">
              <a:lnSpc>
                <a:spcPct val="115000"/>
              </a:lnSpc>
              <a:buClr>
                <a:srgbClr val="CC0000"/>
              </a:buClr>
              <a:buSzPct val="140000"/>
              <a:buFont typeface="Arial" pitchFamily="34" charset="0"/>
              <a:buAutoNum type="arabicPeriod"/>
            </a:pPr>
            <a:r>
              <a:rPr lang="en-US" sz="3200" dirty="0">
                <a:cs typeface="Majalla UI"/>
              </a:rPr>
              <a:t>Poor and inadequate referral services.</a:t>
            </a:r>
          </a:p>
          <a:p>
            <a:pPr marL="495300" indent="-495300" algn="l" rtl="0">
              <a:lnSpc>
                <a:spcPct val="115000"/>
              </a:lnSpc>
              <a:buClr>
                <a:srgbClr val="CC0000"/>
              </a:buClr>
              <a:buSzPct val="140000"/>
              <a:buFont typeface="Arial" pitchFamily="34" charset="0"/>
              <a:buAutoNum type="arabicPeriod"/>
            </a:pPr>
            <a:r>
              <a:rPr lang="en-US" sz="3200" dirty="0">
                <a:solidFill>
                  <a:srgbClr val="FF0000"/>
                </a:solidFill>
                <a:cs typeface="Majalla UI"/>
              </a:rPr>
              <a:t>Low outreach for all services</a:t>
            </a:r>
            <a:r>
              <a:rPr lang="en-US" sz="3200" dirty="0">
                <a:cs typeface="Majalla UI"/>
              </a:rPr>
              <a:t> except for postnatal care.</a:t>
            </a:r>
          </a:p>
          <a:p>
            <a:pPr marL="495300" indent="-495300" algn="l" rtl="0">
              <a:lnSpc>
                <a:spcPct val="115000"/>
              </a:lnSpc>
              <a:buClr>
                <a:srgbClr val="CC0000"/>
              </a:buClr>
              <a:buSzPct val="140000"/>
              <a:buFont typeface="Arial" pitchFamily="34" charset="0"/>
              <a:buAutoNum type="arabicPeriod"/>
            </a:pPr>
            <a:r>
              <a:rPr lang="en-US" sz="3200" dirty="0">
                <a:cs typeface="Majalla UI"/>
              </a:rPr>
              <a:t>Insufficient covering of population by basic environmental services and emerging of other </a:t>
            </a:r>
            <a:r>
              <a:rPr lang="en-US" sz="3200" dirty="0">
                <a:solidFill>
                  <a:srgbClr val="FF0000"/>
                </a:solidFill>
                <a:cs typeface="Majalla UI"/>
              </a:rPr>
              <a:t>environmental health determinants such as pesticides and fertilizers.</a:t>
            </a:r>
          </a:p>
        </p:txBody>
      </p:sp>
      <p:sp>
        <p:nvSpPr>
          <p:cNvPr id="4" name="Date Placeholder 3"/>
          <p:cNvSpPr>
            <a:spLocks noGrp="1"/>
          </p:cNvSpPr>
          <p:nvPr>
            <p:ph type="dt" sz="half" idx="10"/>
          </p:nvPr>
        </p:nvSpPr>
        <p:spPr/>
        <p:txBody>
          <a:bodyPr/>
          <a:lstStyle/>
          <a:p>
            <a:fld id="{81CAFFBE-4E2F-40A9-906B-BFFB9180C6C9}"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24</a:t>
            </a:fld>
            <a:endParaRPr lang="ar-JO"/>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7696200" cy="839788"/>
          </a:xfrm>
        </p:spPr>
        <p:txBody>
          <a:bodyPr>
            <a:normAutofit/>
          </a:bodyPr>
          <a:lstStyle/>
          <a:p>
            <a:pPr fontAlgn="auto">
              <a:spcAft>
                <a:spcPts val="0"/>
              </a:spcAft>
              <a:defRPr/>
            </a:pPr>
            <a:r>
              <a:rPr lang="en-US" sz="3200" b="1" dirty="0">
                <a:solidFill>
                  <a:srgbClr val="FF0000"/>
                </a:solidFill>
              </a:rPr>
              <a:t>Obstacles related to health care itself</a:t>
            </a:r>
            <a:endParaRPr lang="ar-EG" b="1" dirty="0">
              <a:solidFill>
                <a:srgbClr val="FF0000"/>
              </a:solidFill>
            </a:endParaRPr>
          </a:p>
        </p:txBody>
      </p:sp>
      <p:sp>
        <p:nvSpPr>
          <p:cNvPr id="3" name="Content Placeholder 2"/>
          <p:cNvSpPr>
            <a:spLocks noGrp="1"/>
          </p:cNvSpPr>
          <p:nvPr>
            <p:ph idx="1"/>
          </p:nvPr>
        </p:nvSpPr>
        <p:spPr>
          <a:xfrm>
            <a:off x="228600" y="1371600"/>
            <a:ext cx="8651875" cy="5181600"/>
          </a:xfrm>
        </p:spPr>
        <p:txBody>
          <a:bodyPr>
            <a:normAutofit/>
          </a:bodyPr>
          <a:lstStyle/>
          <a:p>
            <a:pPr marL="742950" indent="-742950" algn="l" rtl="0">
              <a:buClr>
                <a:srgbClr val="CC0000"/>
              </a:buClr>
              <a:buSzPct val="140000"/>
              <a:buFontTx/>
              <a:buAutoNum type="arabicPeriod" startAt="5"/>
            </a:pPr>
            <a:r>
              <a:rPr lang="en-US" sz="3200" dirty="0">
                <a:cs typeface="Majalla UI"/>
              </a:rPr>
              <a:t>Inadequate human resources:</a:t>
            </a:r>
          </a:p>
          <a:p>
            <a:pPr marL="971550" lvl="1" indent="-514350" algn="l" rtl="0">
              <a:buFont typeface="+mj-lt"/>
              <a:buAutoNum type="alphaUcPeriod"/>
            </a:pPr>
            <a:r>
              <a:rPr lang="en-US" sz="2800" dirty="0">
                <a:cs typeface="Majalla UI"/>
              </a:rPr>
              <a:t>Inadequate performance due to </a:t>
            </a:r>
            <a:r>
              <a:rPr lang="en-US" sz="2800" u="sng" dirty="0">
                <a:cs typeface="Majalla UI"/>
              </a:rPr>
              <a:t>unsuitable working conditions, low salary, lack of motives and training.</a:t>
            </a:r>
          </a:p>
          <a:p>
            <a:pPr marL="914400" lvl="1" indent="-457200" algn="l" rtl="0">
              <a:buFont typeface="+mj-lt"/>
              <a:buAutoNum type="alphaUcPeriod"/>
            </a:pPr>
            <a:endParaRPr lang="en-US" sz="800" u="sng" dirty="0">
              <a:cs typeface="Majalla UI"/>
            </a:endParaRPr>
          </a:p>
          <a:p>
            <a:pPr marL="971550" lvl="1" indent="-514350" algn="l" rtl="0">
              <a:buFont typeface="+mj-lt"/>
              <a:buAutoNum type="alphaUcPeriod"/>
            </a:pPr>
            <a:r>
              <a:rPr lang="en-US" sz="2800" dirty="0">
                <a:solidFill>
                  <a:srgbClr val="FF0000"/>
                </a:solidFill>
                <a:cs typeface="Majalla UI"/>
              </a:rPr>
              <a:t>Shortage of skilled nurses and technicians and mal-distribution of physicians.</a:t>
            </a:r>
          </a:p>
          <a:p>
            <a:pPr marL="914400" lvl="1" indent="-457200" algn="l" rtl="0">
              <a:buFont typeface="+mj-lt"/>
              <a:buAutoNum type="alphaUcPeriod"/>
            </a:pPr>
            <a:endParaRPr lang="en-US" sz="800" dirty="0">
              <a:cs typeface="Majalla UI"/>
            </a:endParaRPr>
          </a:p>
          <a:p>
            <a:pPr marL="971550" lvl="1" indent="-514350" algn="l" rtl="0">
              <a:buFont typeface="+mj-lt"/>
              <a:buAutoNum type="alphaUcPeriod"/>
            </a:pPr>
            <a:r>
              <a:rPr lang="en-US" sz="2800" dirty="0">
                <a:cs typeface="Majalla UI"/>
              </a:rPr>
              <a:t>Inadequate non-human resources: </a:t>
            </a:r>
            <a:r>
              <a:rPr lang="en-US" sz="2800" dirty="0">
                <a:solidFill>
                  <a:srgbClr val="FF0000"/>
                </a:solidFill>
                <a:cs typeface="Majalla UI"/>
              </a:rPr>
              <a:t>shortage of drugs, equipment, transportation facilities, electricity </a:t>
            </a:r>
            <a:r>
              <a:rPr lang="en-US" sz="2800" dirty="0">
                <a:cs typeface="Majalla UI"/>
              </a:rPr>
              <a:t>as well as limited and inequitable resources allocated for preventing activities.</a:t>
            </a:r>
            <a:endParaRPr lang="ar-EG" sz="2600" dirty="0"/>
          </a:p>
        </p:txBody>
      </p:sp>
      <p:sp>
        <p:nvSpPr>
          <p:cNvPr id="4" name="Date Placeholder 3"/>
          <p:cNvSpPr>
            <a:spLocks noGrp="1"/>
          </p:cNvSpPr>
          <p:nvPr>
            <p:ph type="dt" sz="half" idx="10"/>
          </p:nvPr>
        </p:nvSpPr>
        <p:spPr/>
        <p:txBody>
          <a:bodyPr/>
          <a:lstStyle/>
          <a:p>
            <a:fld id="{89031F38-0ED8-40CF-923A-297AFEC3EB52}"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25</a:t>
            </a:fld>
            <a:endParaRPr lang="ar-JO"/>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533400" y="838200"/>
            <a:ext cx="7477125" cy="1143000"/>
          </a:xfrm>
        </p:spPr>
        <p:txBody>
          <a:bodyPr>
            <a:normAutofit/>
          </a:bodyPr>
          <a:lstStyle/>
          <a:p>
            <a:pPr marL="342900" indent="-342900" rtl="0" fontAlgn="auto">
              <a:spcBef>
                <a:spcPct val="20000"/>
              </a:spcBef>
              <a:spcAft>
                <a:spcPts val="0"/>
              </a:spcAft>
              <a:defRPr/>
            </a:pPr>
            <a:r>
              <a:rPr lang="en-US" sz="4400" b="1" dirty="0">
                <a:solidFill>
                  <a:srgbClr val="0070C0"/>
                </a:solidFill>
                <a:effectLst>
                  <a:outerShdw blurRad="38100" dist="38100" dir="2700000" algn="tl">
                    <a:srgbClr val="000000">
                      <a:alpha val="43137"/>
                    </a:srgbClr>
                  </a:outerShdw>
                </a:effectLst>
                <a:ea typeface="+mn-ea"/>
              </a:rPr>
              <a:t>Health Care Of Rural Areas</a:t>
            </a:r>
            <a:endParaRPr lang="ar-EG" dirty="0">
              <a:solidFill>
                <a:srgbClr val="0070C0"/>
              </a:solidFill>
            </a:endParaRPr>
          </a:p>
        </p:txBody>
      </p:sp>
      <p:sp>
        <p:nvSpPr>
          <p:cNvPr id="33795" name="Content Placeholder 2"/>
          <p:cNvSpPr>
            <a:spLocks noGrp="1"/>
          </p:cNvSpPr>
          <p:nvPr>
            <p:ph idx="1"/>
          </p:nvPr>
        </p:nvSpPr>
        <p:spPr>
          <a:xfrm>
            <a:off x="395536" y="1988840"/>
            <a:ext cx="8229600" cy="4093915"/>
          </a:xfrm>
        </p:spPr>
        <p:txBody>
          <a:bodyPr>
            <a:normAutofit/>
          </a:bodyPr>
          <a:lstStyle/>
          <a:p>
            <a:pPr marL="274320" indent="-274320" algn="l" rtl="0" fontAlgn="auto">
              <a:spcAft>
                <a:spcPts val="0"/>
              </a:spcAft>
              <a:buClr>
                <a:schemeClr val="accent3"/>
              </a:buClr>
              <a:buFont typeface="Wingdings 2"/>
              <a:buChar char=""/>
              <a:defRPr/>
            </a:pPr>
            <a:r>
              <a:rPr lang="en-US" sz="4400" dirty="0">
                <a:ea typeface="+mn-ea"/>
              </a:rPr>
              <a:t>The term </a:t>
            </a:r>
            <a:r>
              <a:rPr lang="en-US" sz="4400" b="1" dirty="0">
                <a:solidFill>
                  <a:srgbClr val="FF0000"/>
                </a:solidFill>
                <a:ea typeface="+mn-ea"/>
              </a:rPr>
              <a:t>Rural</a:t>
            </a:r>
            <a:r>
              <a:rPr lang="en-US" sz="4400" dirty="0">
                <a:ea typeface="+mn-ea"/>
              </a:rPr>
              <a:t> is defined as areas where </a:t>
            </a:r>
            <a:r>
              <a:rPr lang="en-US" sz="4400" b="1" dirty="0">
                <a:solidFill>
                  <a:srgbClr val="FF0000"/>
                </a:solidFill>
                <a:ea typeface="+mn-ea"/>
              </a:rPr>
              <a:t>Agriculture</a:t>
            </a:r>
            <a:r>
              <a:rPr lang="en-US" sz="4400" dirty="0">
                <a:ea typeface="+mn-ea"/>
              </a:rPr>
              <a:t> is the chief occupation of population and where there is </a:t>
            </a:r>
            <a:r>
              <a:rPr lang="en-US" sz="4400" dirty="0">
                <a:solidFill>
                  <a:srgbClr val="FF0000"/>
                </a:solidFill>
                <a:ea typeface="+mn-ea"/>
              </a:rPr>
              <a:t>lack of diversity of </a:t>
            </a:r>
            <a:r>
              <a:rPr lang="en-US" sz="4400" u="sng" dirty="0">
                <a:solidFill>
                  <a:srgbClr val="FF0000"/>
                </a:solidFill>
                <a:ea typeface="+mn-ea"/>
              </a:rPr>
              <a:t>organized community services</a:t>
            </a:r>
            <a:r>
              <a:rPr lang="en-US" sz="4400" dirty="0">
                <a:solidFill>
                  <a:srgbClr val="FF0000"/>
                </a:solidFill>
                <a:ea typeface="+mn-ea"/>
              </a:rPr>
              <a:t>.</a:t>
            </a:r>
          </a:p>
        </p:txBody>
      </p:sp>
      <p:sp>
        <p:nvSpPr>
          <p:cNvPr id="2" name="Date Placeholder 1"/>
          <p:cNvSpPr>
            <a:spLocks noGrp="1"/>
          </p:cNvSpPr>
          <p:nvPr>
            <p:ph type="dt" sz="half" idx="10"/>
          </p:nvPr>
        </p:nvSpPr>
        <p:spPr/>
        <p:txBody>
          <a:bodyPr/>
          <a:lstStyle/>
          <a:p>
            <a:fld id="{9B70D609-0891-4B3D-95F8-5205C4B973C4}" type="datetime1">
              <a:rPr lang="en-US" smtClean="0"/>
              <a:pPr/>
              <a:t>11/8/2020</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3</a:t>
            </a:fld>
            <a:endParaRPr lang="ar-JO"/>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381000" y="304800"/>
            <a:ext cx="7477125" cy="1068388"/>
          </a:xfrm>
        </p:spPr>
        <p:txBody>
          <a:bodyPr>
            <a:normAutofit/>
          </a:bodyPr>
          <a:lstStyle/>
          <a:p>
            <a:pPr algn="ctr" rtl="0" fontAlgn="auto">
              <a:spcAft>
                <a:spcPts val="0"/>
              </a:spcAft>
              <a:defRPr/>
            </a:pPr>
            <a:r>
              <a:rPr lang="en-US" b="1" dirty="0">
                <a:solidFill>
                  <a:srgbClr val="FF0000"/>
                </a:solidFill>
              </a:rPr>
              <a:t>Criteria Of Healthy Village</a:t>
            </a:r>
            <a:endParaRPr lang="ar-EG" dirty="0">
              <a:solidFill>
                <a:srgbClr val="FF0000"/>
              </a:solidFill>
            </a:endParaRPr>
          </a:p>
        </p:txBody>
      </p:sp>
      <p:sp>
        <p:nvSpPr>
          <p:cNvPr id="41987" name="Content Placeholder 2"/>
          <p:cNvSpPr>
            <a:spLocks noGrp="1"/>
          </p:cNvSpPr>
          <p:nvPr>
            <p:ph idx="1"/>
          </p:nvPr>
        </p:nvSpPr>
        <p:spPr>
          <a:xfrm>
            <a:off x="304800" y="1524000"/>
            <a:ext cx="8575675" cy="4953000"/>
          </a:xfrm>
        </p:spPr>
        <p:txBody>
          <a:bodyPr>
            <a:normAutofit/>
          </a:bodyPr>
          <a:lstStyle/>
          <a:p>
            <a:pPr marL="742950" indent="-742950" algn="l" rtl="0" fontAlgn="auto">
              <a:spcAft>
                <a:spcPts val="0"/>
              </a:spcAft>
              <a:buClr>
                <a:schemeClr val="accent3"/>
              </a:buClr>
              <a:buFont typeface="+mj-lt"/>
              <a:buAutoNum type="arabicPeriod"/>
              <a:defRPr/>
            </a:pPr>
            <a:r>
              <a:rPr lang="en-US" sz="3600" dirty="0">
                <a:ea typeface="+mn-ea"/>
              </a:rPr>
              <a:t>Availability of adequate environmental services (</a:t>
            </a:r>
            <a:r>
              <a:rPr lang="en-US" sz="3600" u="sng" dirty="0">
                <a:ea typeface="+mn-ea"/>
              </a:rPr>
              <a:t>water supply, sewage and refuse disposal</a:t>
            </a:r>
            <a:r>
              <a:rPr lang="en-US" sz="3600" dirty="0">
                <a:ea typeface="+mn-ea"/>
              </a:rPr>
              <a:t>).</a:t>
            </a:r>
          </a:p>
          <a:p>
            <a:pPr marL="742950" indent="-742950" algn="l" rtl="0" fontAlgn="auto">
              <a:spcAft>
                <a:spcPts val="0"/>
              </a:spcAft>
              <a:buClr>
                <a:schemeClr val="accent3"/>
              </a:buClr>
              <a:buFont typeface="+mj-lt"/>
              <a:buAutoNum type="arabicPeriod"/>
              <a:defRPr/>
            </a:pPr>
            <a:endParaRPr lang="en-US" sz="3600" dirty="0">
              <a:ea typeface="+mn-ea"/>
            </a:endParaRPr>
          </a:p>
          <a:p>
            <a:pPr marL="274320" indent="-274320" algn="l" rtl="0" fontAlgn="auto">
              <a:spcAft>
                <a:spcPts val="0"/>
              </a:spcAft>
              <a:buClr>
                <a:schemeClr val="accent3"/>
              </a:buClr>
              <a:buFont typeface="+mj-lt"/>
              <a:buAutoNum type="arabicPeriod"/>
              <a:defRPr/>
            </a:pPr>
            <a:endParaRPr lang="en-US" sz="1000" dirty="0">
              <a:ea typeface="+mn-ea"/>
            </a:endParaRPr>
          </a:p>
          <a:p>
            <a:pPr marL="742950" indent="-742950" algn="l" rtl="0" fontAlgn="auto">
              <a:spcAft>
                <a:spcPts val="0"/>
              </a:spcAft>
              <a:buClr>
                <a:schemeClr val="accent3"/>
              </a:buClr>
              <a:buFont typeface="+mj-lt"/>
              <a:buAutoNum type="arabicPeriod"/>
              <a:defRPr/>
            </a:pPr>
            <a:r>
              <a:rPr lang="en-US" sz="3600" dirty="0">
                <a:ea typeface="+mn-ea"/>
              </a:rPr>
              <a:t>The health care should </a:t>
            </a:r>
            <a:r>
              <a:rPr lang="en-US" sz="3600" u="sng" dirty="0">
                <a:ea typeface="+mn-ea"/>
              </a:rPr>
              <a:t>be </a:t>
            </a:r>
            <a:r>
              <a:rPr lang="en-US" sz="3600" u="sng" dirty="0">
                <a:solidFill>
                  <a:srgbClr val="FF0000"/>
                </a:solidFill>
                <a:ea typeface="+mn-ea"/>
              </a:rPr>
              <a:t>Available And Accessible </a:t>
            </a:r>
            <a:r>
              <a:rPr lang="en-US" sz="3600" dirty="0">
                <a:ea typeface="+mn-ea"/>
              </a:rPr>
              <a:t>(</a:t>
            </a:r>
            <a:r>
              <a:rPr lang="en-US" sz="3600" u="sng" dirty="0">
                <a:ea typeface="+mn-ea"/>
              </a:rPr>
              <a:t>geographically, financially and functionally</a:t>
            </a:r>
            <a:r>
              <a:rPr lang="en-US" sz="3600" dirty="0">
                <a:ea typeface="+mn-ea"/>
              </a:rPr>
              <a:t>) for all rural population.</a:t>
            </a:r>
          </a:p>
        </p:txBody>
      </p:sp>
      <p:sp>
        <p:nvSpPr>
          <p:cNvPr id="2" name="Date Placeholder 1"/>
          <p:cNvSpPr>
            <a:spLocks noGrp="1"/>
          </p:cNvSpPr>
          <p:nvPr>
            <p:ph type="dt" sz="half" idx="10"/>
          </p:nvPr>
        </p:nvSpPr>
        <p:spPr/>
        <p:txBody>
          <a:bodyPr/>
          <a:lstStyle/>
          <a:p>
            <a:fld id="{528589AC-B9AA-48B6-8435-E226438C8445}" type="datetime1">
              <a:rPr lang="en-US" smtClean="0"/>
              <a:pPr/>
              <a:t>11/8/2020</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4</a:t>
            </a:fld>
            <a:endParaRPr lang="ar-JO"/>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304800" y="381000"/>
            <a:ext cx="8229600" cy="1143000"/>
          </a:xfrm>
        </p:spPr>
        <p:txBody>
          <a:bodyPr>
            <a:normAutofit/>
          </a:bodyPr>
          <a:lstStyle/>
          <a:p>
            <a:pPr rtl="0" fontAlgn="auto">
              <a:spcAft>
                <a:spcPts val="0"/>
              </a:spcAft>
              <a:defRPr/>
            </a:pPr>
            <a:r>
              <a:rPr lang="en-US" b="1" dirty="0">
                <a:solidFill>
                  <a:srgbClr val="FF0000"/>
                </a:solidFill>
                <a:effectLst>
                  <a:outerShdw blurRad="38100" dist="38100" dir="2700000" algn="tl">
                    <a:srgbClr val="000000">
                      <a:alpha val="43137"/>
                    </a:srgbClr>
                  </a:outerShdw>
                </a:effectLst>
              </a:rPr>
              <a:t>Criteria of healthy village</a:t>
            </a:r>
            <a:endParaRPr lang="ar-EG" dirty="0">
              <a:solidFill>
                <a:srgbClr val="FF0000"/>
              </a:solidFill>
            </a:endParaRPr>
          </a:p>
        </p:txBody>
      </p:sp>
      <p:sp>
        <p:nvSpPr>
          <p:cNvPr id="43011" name="Content Placeholder 2"/>
          <p:cNvSpPr>
            <a:spLocks noGrp="1"/>
          </p:cNvSpPr>
          <p:nvPr>
            <p:ph idx="1"/>
          </p:nvPr>
        </p:nvSpPr>
        <p:spPr>
          <a:xfrm>
            <a:off x="304800" y="1600200"/>
            <a:ext cx="8499475" cy="4724400"/>
          </a:xfrm>
        </p:spPr>
        <p:txBody>
          <a:bodyPr>
            <a:normAutofit/>
          </a:bodyPr>
          <a:lstStyle/>
          <a:p>
            <a:pPr marL="742950" indent="-742950" algn="l" rtl="0" fontAlgn="auto">
              <a:spcAft>
                <a:spcPts val="0"/>
              </a:spcAft>
              <a:buClr>
                <a:schemeClr val="accent3"/>
              </a:buClr>
              <a:buFont typeface="+mj-lt"/>
              <a:buAutoNum type="arabicPeriod" startAt="3"/>
              <a:defRPr/>
            </a:pPr>
            <a:r>
              <a:rPr lang="en-US" sz="4000" dirty="0">
                <a:ea typeface="+mn-ea"/>
              </a:rPr>
              <a:t>High level of </a:t>
            </a:r>
            <a:r>
              <a:rPr lang="en-US" sz="4000" u="sng" dirty="0">
                <a:solidFill>
                  <a:srgbClr val="FF0000"/>
                </a:solidFill>
                <a:ea typeface="+mn-ea"/>
              </a:rPr>
              <a:t>health awareness </a:t>
            </a:r>
            <a:r>
              <a:rPr lang="en-US" sz="4000" dirty="0">
                <a:ea typeface="+mn-ea"/>
              </a:rPr>
              <a:t>of population regarding their health problems and factors behind them.</a:t>
            </a:r>
            <a:endParaRPr lang="ar-EG" sz="4000" dirty="0">
              <a:ea typeface="+mn-ea"/>
            </a:endParaRPr>
          </a:p>
          <a:p>
            <a:pPr marL="274320" indent="-274320" algn="l" rtl="0" fontAlgn="auto">
              <a:spcAft>
                <a:spcPts val="0"/>
              </a:spcAft>
              <a:buClr>
                <a:schemeClr val="accent3"/>
              </a:buClr>
              <a:buFont typeface="+mj-lt"/>
              <a:buAutoNum type="arabicPeriod" startAt="3"/>
              <a:defRPr/>
            </a:pPr>
            <a:endParaRPr lang="en-US" sz="1050" dirty="0">
              <a:ea typeface="+mn-ea"/>
            </a:endParaRPr>
          </a:p>
          <a:p>
            <a:pPr marL="742950" indent="-742950" algn="l" rtl="0" fontAlgn="auto">
              <a:spcAft>
                <a:spcPts val="0"/>
              </a:spcAft>
              <a:buClr>
                <a:schemeClr val="accent3"/>
              </a:buClr>
              <a:buFont typeface="+mj-lt"/>
              <a:buAutoNum type="arabicPeriod" startAt="3"/>
              <a:defRPr/>
            </a:pPr>
            <a:r>
              <a:rPr lang="en-US" sz="4000" dirty="0">
                <a:ea typeface="+mn-ea"/>
              </a:rPr>
              <a:t>The </a:t>
            </a:r>
            <a:r>
              <a:rPr lang="en-US" sz="4000" u="sng" dirty="0">
                <a:solidFill>
                  <a:srgbClr val="FF0000"/>
                </a:solidFill>
                <a:ea typeface="+mn-ea"/>
              </a:rPr>
              <a:t>basic needs </a:t>
            </a:r>
            <a:r>
              <a:rPr lang="en-US" sz="4000" dirty="0">
                <a:ea typeface="+mn-ea"/>
              </a:rPr>
              <a:t>of the population such as </a:t>
            </a:r>
            <a:r>
              <a:rPr lang="en-US" sz="4000" u="sng" dirty="0">
                <a:ea typeface="+mn-ea"/>
              </a:rPr>
              <a:t>employment, food supply, education and recreation </a:t>
            </a:r>
            <a:r>
              <a:rPr lang="en-US" sz="4000" dirty="0">
                <a:ea typeface="+mn-ea"/>
              </a:rPr>
              <a:t>should be satisfied.</a:t>
            </a:r>
          </a:p>
          <a:p>
            <a:pPr marL="274320" indent="-274320" algn="l" rtl="0" fontAlgn="auto">
              <a:spcAft>
                <a:spcPts val="0"/>
              </a:spcAft>
              <a:buClr>
                <a:schemeClr val="accent3"/>
              </a:buClr>
              <a:buFont typeface="Wingdings 2"/>
              <a:buChar char=""/>
              <a:defRPr/>
            </a:pPr>
            <a:endParaRPr lang="en-US" sz="3600" dirty="0">
              <a:ea typeface="+mn-ea"/>
            </a:endParaRPr>
          </a:p>
        </p:txBody>
      </p:sp>
      <p:sp>
        <p:nvSpPr>
          <p:cNvPr id="2" name="Date Placeholder 1"/>
          <p:cNvSpPr>
            <a:spLocks noGrp="1"/>
          </p:cNvSpPr>
          <p:nvPr>
            <p:ph type="dt" sz="half" idx="10"/>
          </p:nvPr>
        </p:nvSpPr>
        <p:spPr/>
        <p:txBody>
          <a:bodyPr/>
          <a:lstStyle/>
          <a:p>
            <a:fld id="{B72F06E3-EE6D-40EC-ACDF-59916B879C53}" type="datetime1">
              <a:rPr lang="en-US" smtClean="0"/>
              <a:pPr/>
              <a:t>11/8/2020</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5</a:t>
            </a:fld>
            <a:endParaRPr lang="ar-JO"/>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normAutofit/>
          </a:bodyPr>
          <a:lstStyle/>
          <a:p>
            <a:pPr rtl="0"/>
            <a:r>
              <a:rPr lang="en-US" sz="4000" b="1" dirty="0">
                <a:solidFill>
                  <a:srgbClr val="FF0000"/>
                </a:solidFill>
                <a:cs typeface="Traditional Arabic" pitchFamily="18" charset="-78"/>
              </a:rPr>
              <a:t>Factors Behind Rural Health Problems</a:t>
            </a:r>
            <a:endParaRPr lang="ar-EG" sz="4000" b="1" dirty="0">
              <a:solidFill>
                <a:srgbClr val="FF0000"/>
              </a:solidFill>
            </a:endParaRPr>
          </a:p>
        </p:txBody>
      </p:sp>
      <p:sp>
        <p:nvSpPr>
          <p:cNvPr id="3" name="Content Placeholder 2"/>
          <p:cNvSpPr>
            <a:spLocks noGrp="1"/>
          </p:cNvSpPr>
          <p:nvPr>
            <p:ph idx="1"/>
          </p:nvPr>
        </p:nvSpPr>
        <p:spPr>
          <a:xfrm>
            <a:off x="263525" y="1752600"/>
            <a:ext cx="8651875" cy="4572000"/>
          </a:xfrm>
        </p:spPr>
        <p:txBody>
          <a:bodyPr>
            <a:normAutofit/>
          </a:bodyPr>
          <a:lstStyle/>
          <a:p>
            <a:pPr marL="514350" indent="-514350" algn="l" rtl="0">
              <a:buClr>
                <a:srgbClr val="CC0000"/>
              </a:buClr>
              <a:buSzPct val="120000"/>
              <a:buFontTx/>
              <a:buAutoNum type="arabicPeriod"/>
            </a:pPr>
            <a:r>
              <a:rPr lang="en-US" sz="4400" b="1" u="sng" dirty="0">
                <a:solidFill>
                  <a:srgbClr val="FF0000"/>
                </a:solidFill>
                <a:cs typeface="Majalla UI"/>
              </a:rPr>
              <a:t>Poverty:</a:t>
            </a:r>
            <a:r>
              <a:rPr lang="en-US" sz="4400" dirty="0">
                <a:solidFill>
                  <a:srgbClr val="FF0000"/>
                </a:solidFill>
                <a:cs typeface="Majalla UI"/>
              </a:rPr>
              <a:t> </a:t>
            </a:r>
            <a:r>
              <a:rPr lang="en-US" sz="4400" dirty="0">
                <a:cs typeface="Majalla UI"/>
              </a:rPr>
              <a:t>it leads to </a:t>
            </a:r>
          </a:p>
          <a:p>
            <a:pPr marL="914400" lvl="1" indent="-457200" algn="l" rtl="0">
              <a:buFont typeface="Wingdings" pitchFamily="2" charset="2"/>
              <a:buChar char="Ø"/>
            </a:pPr>
            <a:r>
              <a:rPr lang="en-US" sz="4400" dirty="0">
                <a:cs typeface="Majalla UI"/>
              </a:rPr>
              <a:t>Lower standard of living, </a:t>
            </a:r>
          </a:p>
          <a:p>
            <a:pPr marL="914400" lvl="1" indent="-457200" algn="l" rtl="0">
              <a:buFont typeface="Wingdings" pitchFamily="2" charset="2"/>
              <a:buChar char="Ø"/>
            </a:pPr>
            <a:r>
              <a:rPr lang="en-US" sz="4400" dirty="0">
                <a:cs typeface="Majalla UI"/>
              </a:rPr>
              <a:t>Poor nutritional status, </a:t>
            </a:r>
          </a:p>
          <a:p>
            <a:pPr marL="914400" lvl="1" indent="-457200" algn="l" rtl="0">
              <a:buFont typeface="Wingdings" pitchFamily="2" charset="2"/>
              <a:buChar char="Ø"/>
            </a:pPr>
            <a:r>
              <a:rPr lang="en-US" sz="4400" dirty="0">
                <a:cs typeface="Majalla UI"/>
              </a:rPr>
              <a:t>High morbidity and mortality rates.</a:t>
            </a:r>
          </a:p>
          <a:p>
            <a:pPr marL="514350" indent="-514350" algn="l" rtl="0">
              <a:buFontTx/>
              <a:buNone/>
            </a:pPr>
            <a:endParaRPr lang="en-US" sz="4000" b="1" u="sng" dirty="0">
              <a:effectLst>
                <a:outerShdw blurRad="38100" dist="38100" dir="2700000" algn="tl">
                  <a:srgbClr val="C0C0C0"/>
                </a:outerShdw>
              </a:effectLst>
              <a:cs typeface="Majalla UI"/>
            </a:endParaRPr>
          </a:p>
        </p:txBody>
      </p:sp>
      <p:sp>
        <p:nvSpPr>
          <p:cNvPr id="4" name="Date Placeholder 3"/>
          <p:cNvSpPr>
            <a:spLocks noGrp="1"/>
          </p:cNvSpPr>
          <p:nvPr>
            <p:ph type="dt" sz="half" idx="10"/>
          </p:nvPr>
        </p:nvSpPr>
        <p:spPr/>
        <p:txBody>
          <a:bodyPr/>
          <a:lstStyle/>
          <a:p>
            <a:fld id="{CABED34D-2BD2-4F74-B171-65C7A3EA23D7}"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6</a:t>
            </a:fld>
            <a:endParaRPr lang="ar-JO"/>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712968" cy="5904656"/>
          </a:xfrm>
        </p:spPr>
        <p:style>
          <a:lnRef idx="1">
            <a:schemeClr val="accent3"/>
          </a:lnRef>
          <a:fillRef idx="2">
            <a:schemeClr val="accent3"/>
          </a:fillRef>
          <a:effectRef idx="1">
            <a:schemeClr val="accent3"/>
          </a:effectRef>
          <a:fontRef idx="minor">
            <a:schemeClr val="dk1"/>
          </a:fontRef>
        </p:style>
        <p:txBody>
          <a:bodyPr>
            <a:normAutofit/>
          </a:bodyPr>
          <a:lstStyle/>
          <a:p>
            <a:pPr marL="514350" indent="-514350" algn="l" rtl="0">
              <a:buFont typeface="+mj-lt"/>
              <a:buAutoNum type="arabicPeriod"/>
            </a:pPr>
            <a:r>
              <a:rPr lang="en-US" i="1" dirty="0">
                <a:latin typeface="Agency FB" pitchFamily="34" charset="0"/>
              </a:rPr>
              <a:t>Thiamine </a:t>
            </a:r>
            <a:r>
              <a:rPr lang="en-US" b="1" i="1" dirty="0">
                <a:latin typeface="Agency FB" pitchFamily="34" charset="0"/>
              </a:rPr>
              <a:t>deficiency</a:t>
            </a:r>
            <a:r>
              <a:rPr lang="en-US" i="1" dirty="0">
                <a:latin typeface="Agency FB" pitchFamily="34" charset="0"/>
              </a:rPr>
              <a:t> is a medical condition of low levels of thiamine (vitamin </a:t>
            </a:r>
            <a:r>
              <a:rPr lang="en-US" b="1" i="1" dirty="0">
                <a:latin typeface="Agency FB" pitchFamily="34" charset="0"/>
              </a:rPr>
              <a:t>B1</a:t>
            </a:r>
            <a:r>
              <a:rPr lang="en-US" i="1" dirty="0">
                <a:latin typeface="Agency FB" pitchFamily="34" charset="0"/>
              </a:rPr>
              <a:t>). A severe and chronic form is known as </a:t>
            </a:r>
            <a:r>
              <a:rPr lang="en-US" i="1" dirty="0">
                <a:solidFill>
                  <a:srgbClr val="FF0000"/>
                </a:solidFill>
                <a:latin typeface="Agency FB" pitchFamily="34" charset="0"/>
              </a:rPr>
              <a:t>Beriberi</a:t>
            </a:r>
            <a:r>
              <a:rPr lang="en-US" i="1" dirty="0">
                <a:latin typeface="Agency FB" pitchFamily="34" charset="0"/>
              </a:rPr>
              <a:t>. There are two main types in adults: wet beriberi, and dry beriberi. ... Wernicke encephalopathy and </a:t>
            </a:r>
            <a:r>
              <a:rPr lang="en-US" i="1" dirty="0" err="1">
                <a:latin typeface="Agency FB" pitchFamily="34" charset="0"/>
              </a:rPr>
              <a:t>Korsakoff</a:t>
            </a:r>
            <a:r>
              <a:rPr lang="en-US" i="1" dirty="0">
                <a:latin typeface="Agency FB" pitchFamily="34" charset="0"/>
              </a:rPr>
              <a:t> syndrome are forms of dry beriberi.</a:t>
            </a:r>
          </a:p>
          <a:p>
            <a:pPr marL="514350" indent="-514350" algn="l" rtl="0">
              <a:buFont typeface="+mj-lt"/>
              <a:buAutoNum type="arabicPeriod"/>
            </a:pPr>
            <a:r>
              <a:rPr lang="en-US" i="1" dirty="0">
                <a:latin typeface="Agency FB" pitchFamily="34" charset="0"/>
              </a:rPr>
              <a:t>Vitamin </a:t>
            </a:r>
            <a:r>
              <a:rPr lang="en-US" b="1" i="1" dirty="0">
                <a:latin typeface="Agency FB" pitchFamily="34" charset="0"/>
              </a:rPr>
              <a:t>B2 deficiency</a:t>
            </a:r>
            <a:r>
              <a:rPr lang="en-US" i="1" dirty="0">
                <a:latin typeface="Agency FB" pitchFamily="34" charset="0"/>
              </a:rPr>
              <a:t> is also known as </a:t>
            </a:r>
            <a:r>
              <a:rPr lang="en-US" i="1" dirty="0" err="1">
                <a:solidFill>
                  <a:srgbClr val="FF0000"/>
                </a:solidFill>
                <a:latin typeface="Agency FB" pitchFamily="34" charset="0"/>
              </a:rPr>
              <a:t>Ariboflavinosis</a:t>
            </a:r>
            <a:r>
              <a:rPr lang="en-US" i="1" dirty="0">
                <a:latin typeface="Agency FB" pitchFamily="34" charset="0"/>
              </a:rPr>
              <a:t>. ... Vitamin </a:t>
            </a:r>
            <a:r>
              <a:rPr lang="en-US" b="1" i="1" dirty="0">
                <a:latin typeface="Agency FB" pitchFamily="34" charset="0"/>
              </a:rPr>
              <a:t>B2 deficiency</a:t>
            </a:r>
            <a:r>
              <a:rPr lang="en-US" i="1" dirty="0">
                <a:latin typeface="Agency FB" pitchFamily="34" charset="0"/>
              </a:rPr>
              <a:t> can cause the following symptoms: dryness and cracking of the skin around the nose and mouth. red, dry tongue – called magenta tongue. skin rash.</a:t>
            </a:r>
          </a:p>
          <a:p>
            <a:pPr marL="514350" indent="-514350" algn="l" rtl="0">
              <a:buFont typeface="+mj-lt"/>
              <a:buAutoNum type="arabicPeriod"/>
            </a:pPr>
            <a:r>
              <a:rPr lang="en-US" sz="3200" i="1" dirty="0">
                <a:latin typeface="Agency FB" pitchFamily="34" charset="0"/>
              </a:rPr>
              <a:t>Vitamin </a:t>
            </a:r>
            <a:r>
              <a:rPr lang="en-US" sz="3200" b="1" i="1" dirty="0">
                <a:latin typeface="Agency FB" pitchFamily="34" charset="0"/>
              </a:rPr>
              <a:t>B3 deficiency</a:t>
            </a:r>
            <a:r>
              <a:rPr lang="en-US" sz="3200" i="1" dirty="0">
                <a:latin typeface="Agency FB" pitchFamily="34" charset="0"/>
              </a:rPr>
              <a:t> is also known as </a:t>
            </a:r>
            <a:r>
              <a:rPr lang="en-US" sz="3200" b="1" i="1" dirty="0">
                <a:solidFill>
                  <a:srgbClr val="FF0000"/>
                </a:solidFill>
                <a:latin typeface="Agency FB" pitchFamily="34" charset="0"/>
              </a:rPr>
              <a:t>Pellagra</a:t>
            </a:r>
            <a:r>
              <a:rPr lang="en-US" sz="3200" i="1" dirty="0">
                <a:solidFill>
                  <a:srgbClr val="FF0000"/>
                </a:solidFill>
                <a:latin typeface="Agency FB" pitchFamily="34" charset="0"/>
              </a:rPr>
              <a:t> </a:t>
            </a:r>
            <a:r>
              <a:rPr lang="en-US" sz="3200" i="1" dirty="0">
                <a:latin typeface="Agency FB" pitchFamily="34" charset="0"/>
              </a:rPr>
              <a:t>is a disease caused by a lack of the vitamin niacin (vitamin B 3)</a:t>
            </a:r>
            <a:endParaRPr lang="ar-EG" sz="3200" i="1" u="sng" dirty="0">
              <a:solidFill>
                <a:srgbClr val="FF0000"/>
              </a:solidFill>
              <a:latin typeface="Agency FB" pitchFamily="34" charset="0"/>
            </a:endParaRPr>
          </a:p>
          <a:p>
            <a:pPr algn="l" rtl="0"/>
            <a:endParaRPr lang="en-US" sz="2400" dirty="0"/>
          </a:p>
          <a:p>
            <a:pPr algn="l" rtl="0"/>
            <a:endParaRPr lang="ar-JO" sz="2400" dirty="0"/>
          </a:p>
        </p:txBody>
      </p:sp>
      <p:sp>
        <p:nvSpPr>
          <p:cNvPr id="4" name="Date Placeholder 3"/>
          <p:cNvSpPr>
            <a:spLocks noGrp="1"/>
          </p:cNvSpPr>
          <p:nvPr>
            <p:ph type="dt" sz="half" idx="10"/>
          </p:nvPr>
        </p:nvSpPr>
        <p:spPr/>
        <p:txBody>
          <a:bodyPr/>
          <a:lstStyle/>
          <a:p>
            <a:fld id="{A8E29436-FADB-4082-8E7D-6E40A59E5C9D}" type="datetime1">
              <a:rPr lang="en-US" smtClean="0"/>
              <a:pPr/>
              <a:t>11/8/2020</a:t>
            </a:fld>
            <a:endParaRPr lang="ar-JO"/>
          </a:p>
        </p:txBody>
      </p:sp>
      <p:sp>
        <p:nvSpPr>
          <p:cNvPr id="5" name="Slide Number Placeholder 4"/>
          <p:cNvSpPr>
            <a:spLocks noGrp="1"/>
          </p:cNvSpPr>
          <p:nvPr>
            <p:ph type="sldNum" sz="quarter" idx="12"/>
          </p:nvPr>
        </p:nvSpPr>
        <p:spPr/>
        <p:txBody>
          <a:bodyPr/>
          <a:lstStyle/>
          <a:p>
            <a:fld id="{3A629DDA-D3D1-4D07-AF61-5DD65A0C5AAE}" type="slidenum">
              <a:rPr lang="ar-JO" smtClean="0"/>
              <a:pPr/>
              <a:t>7</a:t>
            </a:fld>
            <a:endParaRPr lang="ar-JO"/>
          </a:p>
        </p:txBody>
      </p:sp>
    </p:spTree>
    <p:extLst>
      <p:ext uri="{BB962C8B-B14F-4D97-AF65-F5344CB8AC3E}">
        <p14:creationId xmlns:p14="http://schemas.microsoft.com/office/powerpoint/2010/main" val="222688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81000" y="548680"/>
            <a:ext cx="8229600" cy="975320"/>
          </a:xfrm>
        </p:spPr>
        <p:txBody>
          <a:bodyPr>
            <a:normAutofit/>
          </a:bodyPr>
          <a:lstStyle/>
          <a:p>
            <a:r>
              <a:rPr lang="en-US" sz="3200" b="1" dirty="0">
                <a:solidFill>
                  <a:srgbClr val="FF0000"/>
                </a:solidFill>
                <a:cs typeface="Traditional Arabic" pitchFamily="18" charset="-78"/>
              </a:rPr>
              <a:t>Factors behind rural health problems</a:t>
            </a:r>
            <a:endParaRPr lang="ar-EG" sz="3200" dirty="0">
              <a:solidFill>
                <a:srgbClr val="FF0000"/>
              </a:solidFill>
            </a:endParaRPr>
          </a:p>
        </p:txBody>
      </p:sp>
      <p:sp>
        <p:nvSpPr>
          <p:cNvPr id="40963" name="Content Placeholder 2"/>
          <p:cNvSpPr>
            <a:spLocks noGrp="1"/>
          </p:cNvSpPr>
          <p:nvPr>
            <p:ph idx="1"/>
          </p:nvPr>
        </p:nvSpPr>
        <p:spPr>
          <a:xfrm>
            <a:off x="304800" y="1676400"/>
            <a:ext cx="8499475" cy="4876800"/>
          </a:xfrm>
        </p:spPr>
        <p:txBody>
          <a:bodyPr>
            <a:normAutofit/>
          </a:bodyPr>
          <a:lstStyle/>
          <a:p>
            <a:pPr algn="l" rtl="0"/>
            <a:r>
              <a:rPr lang="en-US" sz="3600" b="1" u="sng" dirty="0">
                <a:cs typeface="Majalla UI"/>
              </a:rPr>
              <a:t>Poverty</a:t>
            </a:r>
            <a:r>
              <a:rPr lang="en-US" sz="3600" dirty="0">
                <a:cs typeface="Majalla UI"/>
              </a:rPr>
              <a:t> is significantly higher in rural areas in Jordan, where </a:t>
            </a:r>
            <a:r>
              <a:rPr lang="en-US" sz="3600" b="1" dirty="0">
                <a:solidFill>
                  <a:srgbClr val="CC0000"/>
                </a:solidFill>
                <a:cs typeface="Majalla UI"/>
              </a:rPr>
              <a:t>37%</a:t>
            </a:r>
            <a:r>
              <a:rPr lang="en-US" sz="3600" dirty="0">
                <a:cs typeface="Majalla UI"/>
              </a:rPr>
              <a:t> are poor compared to </a:t>
            </a:r>
            <a:r>
              <a:rPr lang="en-US" sz="3600" b="1" dirty="0">
                <a:solidFill>
                  <a:srgbClr val="CC0000"/>
                </a:solidFill>
                <a:cs typeface="Majalla UI"/>
              </a:rPr>
              <a:t>29%</a:t>
            </a:r>
            <a:r>
              <a:rPr lang="en-US" sz="3600" dirty="0">
                <a:cs typeface="Majalla UI"/>
              </a:rPr>
              <a:t> in the urban areas. </a:t>
            </a:r>
          </a:p>
          <a:p>
            <a:pPr algn="l" rtl="0">
              <a:buFontTx/>
              <a:buNone/>
            </a:pPr>
            <a:endParaRPr lang="en-US" sz="1200" dirty="0">
              <a:cs typeface="Majalla UI"/>
            </a:endParaRPr>
          </a:p>
          <a:p>
            <a:pPr algn="l" rtl="0"/>
            <a:r>
              <a:rPr lang="en-US" sz="3600" dirty="0">
                <a:cs typeface="Majalla UI"/>
              </a:rPr>
              <a:t>But since </a:t>
            </a:r>
            <a:r>
              <a:rPr lang="en-US" sz="3600" b="1" dirty="0">
                <a:solidFill>
                  <a:srgbClr val="CC0000"/>
                </a:solidFill>
                <a:cs typeface="Majalla UI"/>
              </a:rPr>
              <a:t>82%</a:t>
            </a:r>
            <a:r>
              <a:rPr lang="en-US" sz="3600" dirty="0">
                <a:cs typeface="Majalla UI"/>
              </a:rPr>
              <a:t> of the population lives in urban areas, the number of the urban poor is </a:t>
            </a:r>
            <a:r>
              <a:rPr lang="en-US" sz="3600" b="1" dirty="0">
                <a:solidFill>
                  <a:srgbClr val="CC0000"/>
                </a:solidFill>
                <a:cs typeface="Majalla UI"/>
              </a:rPr>
              <a:t>three times</a:t>
            </a:r>
            <a:r>
              <a:rPr lang="en-US" sz="3600" dirty="0">
                <a:cs typeface="Majalla UI"/>
              </a:rPr>
              <a:t> the number of the rural poor</a:t>
            </a:r>
            <a:r>
              <a:rPr lang="en-US" dirty="0">
                <a:cs typeface="Majalla UI"/>
              </a:rPr>
              <a:t>.</a:t>
            </a:r>
            <a:endParaRPr lang="ar-EG" dirty="0"/>
          </a:p>
          <a:p>
            <a:pPr algn="l" rtl="0"/>
            <a:endParaRPr lang="ar-EG"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C60AE8B3-5FA5-47AB-AC9C-165E110394F5}" type="datetime1">
              <a:rPr lang="en-US" smtClean="0"/>
              <a:pPr/>
              <a:t>11/8/2020</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8</a:t>
            </a:fld>
            <a:endParaRPr lang="ar-JO"/>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a:xfrm>
            <a:off x="457200" y="692696"/>
            <a:ext cx="8229600" cy="724942"/>
          </a:xfrm>
        </p:spPr>
        <p:txBody>
          <a:bodyPr/>
          <a:lstStyle/>
          <a:p>
            <a:pPr rtl="0"/>
            <a:r>
              <a:rPr lang="en-US" sz="3600" b="1" dirty="0">
                <a:solidFill>
                  <a:srgbClr val="FF0000"/>
                </a:solidFill>
                <a:effectLst>
                  <a:outerShdw blurRad="38100" dist="38100" dir="2700000" algn="tl">
                    <a:srgbClr val="C0C0C0"/>
                  </a:outerShdw>
                </a:effectLst>
                <a:cs typeface="Traditional Arabic" pitchFamily="18" charset="-78"/>
              </a:rPr>
              <a:t>Factors behind rural health problems</a:t>
            </a:r>
          </a:p>
        </p:txBody>
      </p:sp>
      <p:sp>
        <p:nvSpPr>
          <p:cNvPr id="87043" name="Rectangle 3"/>
          <p:cNvSpPr>
            <a:spLocks noGrp="1"/>
          </p:cNvSpPr>
          <p:nvPr>
            <p:ph type="body" idx="1"/>
          </p:nvPr>
        </p:nvSpPr>
        <p:spPr>
          <a:xfrm>
            <a:off x="457200" y="2204865"/>
            <a:ext cx="8229600" cy="2448272"/>
          </a:xfrm>
        </p:spPr>
        <p:txBody>
          <a:bodyPr/>
          <a:lstStyle/>
          <a:p>
            <a:pPr marL="495300" indent="-495300" algn="l" rtl="0">
              <a:buClr>
                <a:srgbClr val="CC0000"/>
              </a:buClr>
              <a:buSzPct val="120000"/>
              <a:buFontTx/>
              <a:buAutoNum type="arabicParenR" startAt="2"/>
            </a:pPr>
            <a:r>
              <a:rPr lang="en-US" sz="4400" b="1" u="sng" dirty="0">
                <a:solidFill>
                  <a:srgbClr val="FF0000"/>
                </a:solidFill>
                <a:effectLst>
                  <a:outerShdw blurRad="38100" dist="38100" dir="2700000" algn="tl">
                    <a:srgbClr val="C0C0C0"/>
                  </a:outerShdw>
                </a:effectLst>
                <a:cs typeface="Majalla UI"/>
              </a:rPr>
              <a:t> Illiteracy:</a:t>
            </a:r>
            <a:r>
              <a:rPr lang="en-US" sz="4400" b="1" dirty="0">
                <a:solidFill>
                  <a:srgbClr val="FF0000"/>
                </a:solidFill>
                <a:effectLst>
                  <a:outerShdw blurRad="38100" dist="38100" dir="2700000" algn="tl">
                    <a:srgbClr val="C0C0C0"/>
                  </a:outerShdw>
                </a:effectLst>
                <a:cs typeface="Majalla UI"/>
              </a:rPr>
              <a:t> </a:t>
            </a:r>
            <a:r>
              <a:rPr lang="en-US" sz="4400" dirty="0">
                <a:effectLst>
                  <a:outerShdw blurRad="38100" dist="38100" dir="2700000" algn="tl">
                    <a:srgbClr val="C0C0C0"/>
                  </a:outerShdw>
                </a:effectLst>
                <a:cs typeface="Majalla UI"/>
              </a:rPr>
              <a:t>It constitutes a barrier to dissemination of health knowledge.</a:t>
            </a:r>
            <a:endParaRPr lang="ar-EG" sz="4400" dirty="0"/>
          </a:p>
          <a:p>
            <a:pPr marL="495300" indent="-495300" algn="l" rtl="0">
              <a:buFont typeface="Wingdings 2" pitchFamily="18" charset="2"/>
              <a:buNone/>
            </a:pPr>
            <a:endParaRPr lang="en-US" sz="4000" dirty="0">
              <a:cs typeface="Majalla UI"/>
            </a:endParaRPr>
          </a:p>
        </p:txBody>
      </p:sp>
      <p:sp>
        <p:nvSpPr>
          <p:cNvPr id="2" name="Date Placeholder 1"/>
          <p:cNvSpPr>
            <a:spLocks noGrp="1"/>
          </p:cNvSpPr>
          <p:nvPr>
            <p:ph type="dt" sz="half" idx="10"/>
          </p:nvPr>
        </p:nvSpPr>
        <p:spPr/>
        <p:txBody>
          <a:bodyPr/>
          <a:lstStyle/>
          <a:p>
            <a:fld id="{66B4F0AD-0CF4-427C-A06D-0BC4D84EF2AC}" type="datetime1">
              <a:rPr lang="en-US" smtClean="0"/>
              <a:pPr/>
              <a:t>11/8/2020</a:t>
            </a:fld>
            <a:endParaRPr lang="ar-JO"/>
          </a:p>
        </p:txBody>
      </p:sp>
      <p:sp>
        <p:nvSpPr>
          <p:cNvPr id="3" name="Slide Number Placeholder 2"/>
          <p:cNvSpPr>
            <a:spLocks noGrp="1"/>
          </p:cNvSpPr>
          <p:nvPr>
            <p:ph type="sldNum" sz="quarter" idx="12"/>
          </p:nvPr>
        </p:nvSpPr>
        <p:spPr/>
        <p:txBody>
          <a:bodyPr/>
          <a:lstStyle/>
          <a:p>
            <a:fld id="{3A629DDA-D3D1-4D07-AF61-5DD65A0C5AAE}" type="slidenum">
              <a:rPr lang="ar-JO" smtClean="0"/>
              <a:pPr/>
              <a:t>9</a:t>
            </a:fld>
            <a:endParaRPr lang="ar-JO"/>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4CE2C4C7B96C94992FCDCD516328081" ma:contentTypeVersion="6" ma:contentTypeDescription="Create a new document." ma:contentTypeScope="" ma:versionID="f48d1b8c8c867eee902265cf36546137">
  <xsd:schema xmlns:xsd="http://www.w3.org/2001/XMLSchema" xmlns:xs="http://www.w3.org/2001/XMLSchema" xmlns:p="http://schemas.microsoft.com/office/2006/metadata/properties" xmlns:ns2="e0585ad6-e60d-4dbf-9f0f-7ca5398387e1" targetNamespace="http://schemas.microsoft.com/office/2006/metadata/properties" ma:root="true" ma:fieldsID="865a30e56b997494d9cb9dc52bd11eee" ns2:_="">
    <xsd:import namespace="e0585ad6-e60d-4dbf-9f0f-7ca5398387e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585ad6-e60d-4dbf-9f0f-7ca5398387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EEB73B-D4E2-420C-BDDE-1B72B7094628}">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9544C4F6-EFC4-448F-99FC-B703D159C214}">
  <ds:schemaRefs>
    <ds:schemaRef ds:uri="http://schemas.microsoft.com/sharepoint/v3/contenttype/forms"/>
  </ds:schemaRefs>
</ds:datastoreItem>
</file>

<file path=customXml/itemProps3.xml><?xml version="1.0" encoding="utf-8"?>
<ds:datastoreItem xmlns:ds="http://schemas.openxmlformats.org/officeDocument/2006/customXml" ds:itemID="{E059DABA-CFF0-404F-847E-536CF6C2CA3F}">
  <ds:schemaRefs>
    <ds:schemaRef ds:uri="http://schemas.microsoft.com/office/2006/metadata/contentType"/>
    <ds:schemaRef ds:uri="http://schemas.microsoft.com/office/2006/metadata/properties/metaAttributes"/>
    <ds:schemaRef ds:uri="http://www.w3.org/2000/xmlns/"/>
    <ds:schemaRef ds:uri="http://www.w3.org/2001/XMLSchema"/>
    <ds:schemaRef ds:uri="e0585ad6-e60d-4dbf-9f0f-7ca5398387e1"/>
  </ds:schemaRefs>
</ds:datastoreItem>
</file>

<file path=docProps/app.xml><?xml version="1.0" encoding="utf-8"?>
<Properties xmlns="http://schemas.openxmlformats.org/officeDocument/2006/extended-properties" xmlns:vt="http://schemas.openxmlformats.org/officeDocument/2006/docPropsVTypes">
  <TotalTime>166</TotalTime>
  <Words>1391</Words>
  <Application>Microsoft Office PowerPoint</Application>
  <PresentationFormat>عرض على الشاشة (4:3)</PresentationFormat>
  <Paragraphs>171</Paragraphs>
  <Slides>25</Slides>
  <Notes>0</Notes>
  <HiddenSlides>0</HiddenSlides>
  <MMClips>0</MMClips>
  <ScaleCrop>false</ScaleCrop>
  <HeadingPairs>
    <vt:vector size="4" baseType="variant">
      <vt:variant>
        <vt:lpstr>نسق</vt:lpstr>
      </vt:variant>
      <vt:variant>
        <vt:i4>1</vt:i4>
      </vt:variant>
      <vt:variant>
        <vt:lpstr>عناوين الشرائح</vt:lpstr>
      </vt:variant>
      <vt:variant>
        <vt:i4>25</vt:i4>
      </vt:variant>
    </vt:vector>
  </HeadingPairs>
  <TitlesOfParts>
    <vt:vector size="26" baseType="lpstr">
      <vt:lpstr>Office Theme</vt:lpstr>
      <vt:lpstr>عرض تقديمي في PowerPoint</vt:lpstr>
      <vt:lpstr>Content</vt:lpstr>
      <vt:lpstr>Health Care Of Rural Areas</vt:lpstr>
      <vt:lpstr>Criteria Of Healthy Village</vt:lpstr>
      <vt:lpstr>Criteria of healthy village</vt:lpstr>
      <vt:lpstr>Factors Behind Rural Health Problems</vt:lpstr>
      <vt:lpstr>عرض تقديمي في PowerPoint</vt:lpstr>
      <vt:lpstr>Factors behind rural health problems</vt:lpstr>
      <vt:lpstr>Factors behind rural health problems</vt:lpstr>
      <vt:lpstr>Factors behind rural health problems</vt:lpstr>
      <vt:lpstr>Factors behind rural health problems</vt:lpstr>
      <vt:lpstr>Factors behind rural health problems</vt:lpstr>
      <vt:lpstr>Factors behind rural health problems</vt:lpstr>
      <vt:lpstr>عرض تقديمي في PowerPoint</vt:lpstr>
      <vt:lpstr>Factors behind rural health problems</vt:lpstr>
      <vt:lpstr>عرض تقديمي في PowerPoint</vt:lpstr>
      <vt:lpstr>Rural health problems</vt:lpstr>
      <vt:lpstr>Rural health problems</vt:lpstr>
      <vt:lpstr>عرض تقديمي في PowerPoint</vt:lpstr>
      <vt:lpstr>Rural health problems</vt:lpstr>
      <vt:lpstr>Obstacles Related to Delivery of Health Care in Rural Areas</vt:lpstr>
      <vt:lpstr>Obstacles Related To The Consumers</vt:lpstr>
      <vt:lpstr>Obstacles related to the consumers</vt:lpstr>
      <vt:lpstr>Obstacles Related To Health Care Itself</vt:lpstr>
      <vt:lpstr>Obstacles related to health care itself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Medicine</dc:creator>
  <cp:lastModifiedBy>Hasan faris Salahat</cp:lastModifiedBy>
  <cp:revision>18</cp:revision>
  <dcterms:created xsi:type="dcterms:W3CDTF">2018-10-28T13:10:34Z</dcterms:created>
  <dcterms:modified xsi:type="dcterms:W3CDTF">2020-11-08T09:50:36Z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0x010100A4CE2C4C7B96C94992FCDCD516328081</vt:lpwstr>
  </property>
</Properties>
</file>