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6" r:id="rId1"/>
  </p:sldMasterIdLst>
  <p:notesMasterIdLst>
    <p:notesMasterId r:id="rId34"/>
  </p:notesMasterIdLst>
  <p:sldIdLst>
    <p:sldId id="584" r:id="rId2"/>
    <p:sldId id="260" r:id="rId3"/>
    <p:sldId id="613" r:id="rId4"/>
    <p:sldId id="615" r:id="rId5"/>
    <p:sldId id="499" r:id="rId6"/>
    <p:sldId id="259" r:id="rId7"/>
    <p:sldId id="545" r:id="rId8"/>
    <p:sldId id="552" r:id="rId9"/>
    <p:sldId id="597" r:id="rId10"/>
    <p:sldId id="317" r:id="rId11"/>
    <p:sldId id="381" r:id="rId12"/>
    <p:sldId id="382" r:id="rId13"/>
    <p:sldId id="574" r:id="rId14"/>
    <p:sldId id="374" r:id="rId15"/>
    <p:sldId id="345" r:id="rId16"/>
    <p:sldId id="346" r:id="rId17"/>
    <p:sldId id="394" r:id="rId18"/>
    <p:sldId id="350" r:id="rId19"/>
    <p:sldId id="518" r:id="rId20"/>
    <p:sldId id="534" r:id="rId21"/>
    <p:sldId id="358" r:id="rId22"/>
    <p:sldId id="402" r:id="rId23"/>
    <p:sldId id="595" r:id="rId24"/>
    <p:sldId id="600" r:id="rId25"/>
    <p:sldId id="602" r:id="rId26"/>
    <p:sldId id="604" r:id="rId27"/>
    <p:sldId id="368" r:id="rId28"/>
    <p:sldId id="589" r:id="rId29"/>
    <p:sldId id="607" r:id="rId30"/>
    <p:sldId id="491" r:id="rId31"/>
    <p:sldId id="564" r:id="rId32"/>
    <p:sldId id="611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FFCC"/>
    <a:srgbClr val="006600"/>
    <a:srgbClr val="00FF00"/>
    <a:srgbClr val="0066FF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9BF86A-80C7-496F-A2B4-BD03D3C82804}" type="datetimeFigureOut">
              <a:rPr lang="en-US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592C7E-C30F-482C-9BF3-8132D418D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AB32-5531-4588-B44F-6EBE755E43C6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9DDA4-9860-4D1B-9CCA-E5F5625AC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8C192-01F6-484C-A774-FA7F94294D0E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49CF7-15FB-41E6-853C-5F48E4C64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571D1-0E29-45CA-9C84-C9500B5F666E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20AAE-FBC5-45DF-95F7-728FEBB41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998A7-582A-4C5A-88FC-449377768227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4F467-5AA3-4190-91D7-D7F13FF5D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B5B39-A417-4531-8EC0-9D27D6B6D607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B43FF-E70D-4EAD-94E3-E7DF55E4C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69571-AA48-4562-95DF-63CBDC70A170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0F671-A513-41F1-AAF2-681FCCE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A6743-EB27-40C6-A586-B1369C4E48D8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13198-4BB6-4D35-B427-1DEC54540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C12CF-2A20-4654-9E73-F59D55913ECA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9CA11-931D-4DD5-A4DA-B8C4B361D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00FBC-25D6-4330-97FD-229CD0F796B9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66DCC-C8BA-4E58-80B5-E3D30F315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51937-27A2-40F5-9F39-CB40A4896153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16F2-10D3-4AFD-B230-1CE15AA1C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A2FE2-ABE4-4790-9136-26C117CE7F37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CABFA-6072-4D44-9EA9-A9050A112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4408242-6A28-44A3-AC29-D98309E76BEB}" type="datetime1">
              <a:rPr lang="en-US" smtClean="0"/>
              <a:pPr>
                <a:defRPr/>
              </a:pPr>
              <a:t>11/16/2020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47B9DC-235A-4E7A-9663-32139C989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77" r:id="rId2"/>
    <p:sldLayoutId id="2147484086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7" r:id="rId9"/>
    <p:sldLayoutId id="2147484083" r:id="rId10"/>
    <p:sldLayoutId id="214748408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ibosome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0"/>
            <a:ext cx="8153400" cy="1676400"/>
          </a:xfr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</a:rPr>
              <a:t>Dr. </a:t>
            </a:r>
            <a:r>
              <a:rPr lang="en-US" sz="4400" dirty="0" err="1" smtClean="0">
                <a:solidFill>
                  <a:schemeClr val="tx1"/>
                </a:solidFill>
              </a:rPr>
              <a:t>Eman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</a:rPr>
              <a:t>Shaat</a:t>
            </a: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Professor of Medical Biochemistry and Molecular Biology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2789237"/>
          </a:xfrm>
        </p:spPr>
        <p:txBody>
          <a:bodyPr/>
          <a:lstStyle/>
          <a:p>
            <a:pPr marR="0" algn="ctr" eaLnBrk="1" hangingPunct="1">
              <a:lnSpc>
                <a:spcPct val="150000"/>
              </a:lnSpc>
              <a:buNone/>
            </a:pPr>
            <a:r>
              <a:rPr lang="en-US" sz="4000" b="1" dirty="0" smtClean="0"/>
              <a:t>C V S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4000" b="1" dirty="0" smtClean="0">
                <a:solidFill>
                  <a:srgbClr val="C00000"/>
                </a:solidFill>
              </a:rPr>
              <a:t>Biochemical Markers for MI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4000" b="1" dirty="0" smtClean="0">
                <a:solidFill>
                  <a:srgbClr val="0070C0"/>
                </a:solidFill>
              </a:rPr>
              <a:t>Lecture Bio 5 (32 slides)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>
              <a:solidFill>
                <a:srgbClr val="00FF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9DDA4-9860-4D1B-9CCA-E5F5625ACB4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Laboratory Investigations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09600" y="1249363"/>
            <a:ext cx="8153400" cy="5456237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 2" pitchFamily="18" charset="2"/>
              <a:buNone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Specimen Collection: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200" dirty="0" smtClean="0"/>
              <a:t> </a:t>
            </a:r>
            <a:r>
              <a:rPr lang="en-US" sz="2200" b="1" i="1" dirty="0" smtClean="0">
                <a:solidFill>
                  <a:srgbClr val="C00000"/>
                </a:solidFill>
              </a:rPr>
              <a:t>Serum</a:t>
            </a:r>
            <a:r>
              <a:rPr lang="en-US" sz="2200" dirty="0" smtClean="0"/>
              <a:t> is the specimen of choice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200" dirty="0" smtClean="0"/>
              <a:t> </a:t>
            </a:r>
            <a:r>
              <a:rPr lang="en-US" sz="2200" b="1" i="1" dirty="0" err="1" smtClean="0">
                <a:solidFill>
                  <a:srgbClr val="C00000"/>
                </a:solidFill>
              </a:rPr>
              <a:t>Heparinized</a:t>
            </a:r>
            <a:r>
              <a:rPr lang="en-US" sz="2200" b="1" i="1" dirty="0" smtClean="0">
                <a:solidFill>
                  <a:srgbClr val="C00000"/>
                </a:solidFill>
              </a:rPr>
              <a:t> plasma </a:t>
            </a:r>
            <a:r>
              <a:rPr lang="en-US" sz="2200" dirty="0" smtClean="0"/>
              <a:t>is acceptable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200" dirty="0" smtClean="0"/>
              <a:t> </a:t>
            </a:r>
            <a:r>
              <a:rPr lang="en-US" sz="2200" b="1" i="1" dirty="0" smtClean="0">
                <a:solidFill>
                  <a:srgbClr val="C00000"/>
                </a:solidFill>
              </a:rPr>
              <a:t>Venous whole blood</a:t>
            </a:r>
            <a:r>
              <a:rPr lang="en-US" sz="2200" dirty="0" smtClean="0"/>
              <a:t> for rapid cardiac </a:t>
            </a:r>
            <a:r>
              <a:rPr lang="en-US" sz="2200" dirty="0" err="1" smtClean="0"/>
              <a:t>troponin</a:t>
            </a:r>
            <a:r>
              <a:rPr lang="en-US" sz="2200" dirty="0" smtClean="0"/>
              <a:t> T.</a:t>
            </a:r>
            <a:endParaRPr lang="ar-EG" sz="2200" dirty="0" smtClean="0"/>
          </a:p>
          <a:p>
            <a:pPr eaLnBrk="1" hangingPunct="1">
              <a:spcBef>
                <a:spcPct val="50000"/>
              </a:spcBef>
              <a:defRPr/>
            </a:pPr>
            <a:r>
              <a:rPr lang="en-US" sz="2200" b="1" i="1" dirty="0" smtClean="0">
                <a:solidFill>
                  <a:srgbClr val="C00000"/>
                </a:solidFill>
              </a:rPr>
              <a:t>Saliva 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Collection Time: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 smtClean="0"/>
              <a:t> </a:t>
            </a:r>
            <a:r>
              <a:rPr lang="en-US" sz="2200" b="1" i="1" dirty="0" smtClean="0">
                <a:solidFill>
                  <a:srgbClr val="C00000"/>
                </a:solidFill>
              </a:rPr>
              <a:t>Serial specimens </a:t>
            </a:r>
            <a:r>
              <a:rPr lang="en-US" sz="2200" dirty="0" smtClean="0"/>
              <a:t>collected at appropriate time intervals.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 smtClean="0"/>
              <a:t> Samples are drawn </a:t>
            </a:r>
            <a:r>
              <a:rPr lang="en-US" sz="2200" b="1" dirty="0" smtClean="0">
                <a:solidFill>
                  <a:srgbClr val="002060"/>
                </a:solidFill>
              </a:rPr>
              <a:t>on admission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200" b="1" dirty="0" smtClean="0">
                <a:solidFill>
                  <a:srgbClr val="002060"/>
                </a:solidFill>
              </a:rPr>
              <a:t>                                        at 2-4 hours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2200" b="1" dirty="0" smtClean="0">
                <a:solidFill>
                  <a:srgbClr val="002060"/>
                </a:solidFill>
              </a:rPr>
              <a:t>		                          at 6-8 hours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2200" b="1" dirty="0" smtClean="0">
                <a:solidFill>
                  <a:srgbClr val="002060"/>
                </a:solidFill>
              </a:rPr>
              <a:t>			            at 12 hours</a:t>
            </a:r>
          </a:p>
          <a:p>
            <a:pPr eaLnBrk="1" hangingPunct="1">
              <a:defRPr/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2060"/>
                </a:solidFill>
              </a:rPr>
              <a:t>Myoglobin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438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O2-binding protein</a:t>
            </a:r>
            <a:r>
              <a:rPr lang="en-US" sz="2400" b="1" i="1" dirty="0" smtClean="0">
                <a:solidFill>
                  <a:srgbClr val="002060"/>
                </a:solidFill>
              </a:rPr>
              <a:t> (</a:t>
            </a:r>
            <a:r>
              <a:rPr lang="en-US" sz="2400" b="1" i="1" dirty="0" err="1" smtClean="0">
                <a:solidFill>
                  <a:srgbClr val="C00000"/>
                </a:solidFill>
              </a:rPr>
              <a:t>heme</a:t>
            </a:r>
            <a:r>
              <a:rPr lang="en-US" sz="2400" b="1" i="1" dirty="0" smtClean="0">
                <a:solidFill>
                  <a:srgbClr val="C00000"/>
                </a:solidFill>
              </a:rPr>
              <a:t>-containing protein</a:t>
            </a:r>
            <a:r>
              <a:rPr lang="en-US" sz="2400" b="1" i="1" dirty="0" smtClean="0">
                <a:solidFill>
                  <a:srgbClr val="002060"/>
                </a:solidFill>
              </a:rPr>
              <a:t>).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Released from </a:t>
            </a:r>
            <a:r>
              <a:rPr lang="en-US" sz="2400" b="1" i="1" dirty="0" smtClean="0">
                <a:solidFill>
                  <a:srgbClr val="C00000"/>
                </a:solidFill>
              </a:rPr>
              <a:t>skeletal</a:t>
            </a:r>
            <a:r>
              <a:rPr lang="en-US" sz="2400" dirty="0" smtClean="0"/>
              <a:t> and </a:t>
            </a:r>
            <a:r>
              <a:rPr lang="en-US" sz="2400" b="1" i="1" dirty="0" smtClean="0">
                <a:solidFill>
                  <a:srgbClr val="C00000"/>
                </a:solidFill>
              </a:rPr>
              <a:t>heart </a:t>
            </a:r>
            <a:r>
              <a:rPr lang="en-US" sz="2400" dirty="0" smtClean="0"/>
              <a:t>muscle when damaged.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Rapidly cleared by kidneys (not long-term marker).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Its level </a:t>
            </a:r>
            <a:r>
              <a:rPr lang="en-US" sz="2400" b="1" i="1" dirty="0" smtClean="0">
                <a:solidFill>
                  <a:srgbClr val="C00000"/>
                </a:solidFill>
              </a:rPr>
              <a:t>varies </a:t>
            </a:r>
            <a:r>
              <a:rPr lang="en-US" sz="2400" dirty="0" smtClean="0"/>
              <a:t>with gender, age, physical activity.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b="1" i="1" dirty="0" smtClean="0">
                <a:solidFill>
                  <a:srgbClr val="C00000"/>
                </a:solidFill>
              </a:rPr>
              <a:t>More sensitive </a:t>
            </a:r>
            <a:r>
              <a:rPr lang="en-US" sz="2400" dirty="0" smtClean="0"/>
              <a:t>than CK, CK-MB activities.</a:t>
            </a:r>
          </a:p>
          <a:p>
            <a:pPr eaLnBrk="1" hangingPunct="1"/>
            <a:r>
              <a:rPr lang="en-US" sz="2400" dirty="0" err="1" smtClean="0"/>
              <a:t>Myoglobin</a:t>
            </a:r>
            <a:r>
              <a:rPr lang="en-US" sz="2400" dirty="0" smtClean="0"/>
              <a:t> is </a:t>
            </a:r>
            <a:r>
              <a:rPr lang="en-US" sz="2400" b="1" i="1" dirty="0" smtClean="0">
                <a:solidFill>
                  <a:srgbClr val="C00000"/>
                </a:solidFill>
              </a:rPr>
              <a:t>not cardiac specific</a:t>
            </a:r>
            <a:r>
              <a:rPr lang="en-US" sz="2400" dirty="0" smtClean="0"/>
              <a:t>, better used in conjunction </a:t>
            </a:r>
            <a:r>
              <a:rPr lang="en-US" sz="2400" b="1" dirty="0" smtClean="0"/>
              <a:t>with other markers</a:t>
            </a:r>
            <a:r>
              <a:rPr lang="en-US" sz="2400" dirty="0" smtClean="0"/>
              <a:t>.</a:t>
            </a:r>
            <a:r>
              <a:rPr lang="en-US" sz="2400" b="1" dirty="0" smtClean="0"/>
              <a:t> </a:t>
            </a:r>
            <a:r>
              <a:rPr lang="en-US" sz="2400" dirty="0" smtClean="0"/>
              <a:t>Increased in patients with skeletal muscle disease and chronic renal failure</a:t>
            </a:r>
          </a:p>
          <a:p>
            <a:pPr eaLnBrk="1" hangingPunct="1">
              <a:lnSpc>
                <a:spcPct val="150000"/>
              </a:lnSpc>
            </a:pPr>
            <a:endParaRPr lang="en-US" sz="2400" dirty="0" smtClean="0"/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2060"/>
                </a:solidFill>
              </a:rPr>
              <a:t>Myoglobin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It </a:t>
            </a:r>
            <a:r>
              <a:rPr lang="en-US" sz="2400" b="1" u="sng" dirty="0" smtClean="0">
                <a:solidFill>
                  <a:srgbClr val="002060"/>
                </a:solidFill>
              </a:rPr>
              <a:t>starts </a:t>
            </a:r>
            <a:r>
              <a:rPr lang="en-US" sz="2400" dirty="0" smtClean="0"/>
              <a:t>to rise within </a:t>
            </a:r>
            <a:r>
              <a:rPr lang="en-US" sz="2400" b="1" dirty="0" smtClean="0">
                <a:solidFill>
                  <a:srgbClr val="C00000"/>
                </a:solidFill>
              </a:rPr>
              <a:t>1-4 h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u="sng" dirty="0" smtClean="0">
                <a:solidFill>
                  <a:srgbClr val="002060"/>
                </a:solidFill>
              </a:rPr>
              <a:t>Detected</a:t>
            </a:r>
            <a:r>
              <a:rPr lang="en-US" sz="2400" dirty="0" smtClean="0"/>
              <a:t> between </a:t>
            </a:r>
            <a:r>
              <a:rPr lang="en-US" sz="2400" b="1" dirty="0" smtClean="0">
                <a:solidFill>
                  <a:srgbClr val="C00000"/>
                </a:solidFill>
              </a:rPr>
              <a:t>6-9 h</a:t>
            </a:r>
            <a:r>
              <a:rPr lang="en-US" sz="2400" dirty="0" smtClean="0"/>
              <a:t> in nearly 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sz="2400" dirty="0" smtClean="0"/>
              <a:t> AMI patients from chest pain.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u="sng" dirty="0" smtClean="0">
                <a:solidFill>
                  <a:srgbClr val="002060"/>
                </a:solidFill>
              </a:rPr>
              <a:t>Returns </a:t>
            </a:r>
            <a:r>
              <a:rPr lang="en-US" sz="2400" dirty="0" smtClean="0"/>
              <a:t>to base line levels within </a:t>
            </a:r>
            <a:r>
              <a:rPr lang="en-US" sz="2400" b="1" dirty="0" smtClean="0">
                <a:solidFill>
                  <a:srgbClr val="C00000"/>
                </a:solidFill>
              </a:rPr>
              <a:t>18- 24 h.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If </a:t>
            </a:r>
            <a:r>
              <a:rPr lang="en-US" sz="2400" dirty="0" err="1" smtClean="0"/>
              <a:t>myoglobin</a:t>
            </a:r>
            <a:r>
              <a:rPr lang="en-US" sz="2400" dirty="0" smtClean="0"/>
              <a:t> are normal </a:t>
            </a:r>
            <a:r>
              <a:rPr lang="en-US" sz="2400" b="1" dirty="0" smtClean="0">
                <a:solidFill>
                  <a:srgbClr val="C00000"/>
                </a:solidFill>
              </a:rPr>
              <a:t>8h</a:t>
            </a:r>
            <a:r>
              <a:rPr lang="en-US" sz="2400" dirty="0" smtClean="0"/>
              <a:t> after pain ……. AMI can be </a:t>
            </a:r>
            <a:r>
              <a:rPr lang="en-US" sz="2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 out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[ CK-MB is preferred than </a:t>
            </a:r>
            <a:r>
              <a:rPr lang="en-US" sz="2400" dirty="0" err="1" smtClean="0"/>
              <a:t>myoglobin</a:t>
            </a:r>
            <a:r>
              <a:rPr lang="en-US" sz="2400" dirty="0" smtClean="0"/>
              <a:t> in patients who are admitted later than </a:t>
            </a:r>
            <a:r>
              <a:rPr lang="en-US" sz="2400" b="1" dirty="0" smtClean="0">
                <a:solidFill>
                  <a:srgbClr val="C00000"/>
                </a:solidFill>
              </a:rPr>
              <a:t>10-12 h </a:t>
            </a:r>
            <a:r>
              <a:rPr lang="en-US" sz="2400" dirty="0" smtClean="0"/>
              <a:t>after pain].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ath.upmc.edu/cases/case178/images/mic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3775"/>
            <a:ext cx="8561388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50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Biochemical markers of 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66DCC-C8BA-4E58-80B5-E3D30F315B2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dirty="0" err="1" smtClean="0">
                <a:solidFill>
                  <a:srgbClr val="002060"/>
                </a:solidFill>
              </a:rPr>
              <a:t>Creatine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kinase</a:t>
            </a:r>
            <a:r>
              <a:rPr lang="en-US" sz="3600" dirty="0" smtClean="0">
                <a:solidFill>
                  <a:srgbClr val="002060"/>
                </a:solidFill>
              </a:rPr>
              <a:t> (CK) </a:t>
            </a:r>
            <a:endParaRPr lang="en-US" sz="3600" b="1" dirty="0" smtClean="0">
              <a:solidFill>
                <a:srgbClr val="00206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eaLnBrk="1" hangingPunct="1"/>
            <a:r>
              <a:rPr lang="en-US" sz="2000" smtClean="0"/>
              <a:t>Creatine</a:t>
            </a:r>
            <a:r>
              <a:rPr lang="en-US" sz="2000" baseline="30000" smtClean="0"/>
              <a:t> </a:t>
            </a:r>
            <a:r>
              <a:rPr lang="en-US" sz="2000" smtClean="0"/>
              <a:t>kinase acts as a regulator of </a:t>
            </a:r>
            <a:r>
              <a:rPr lang="en-US" sz="2000" b="1" i="1" smtClean="0">
                <a:solidFill>
                  <a:srgbClr val="002060"/>
                </a:solidFill>
              </a:rPr>
              <a:t>high-energy phosphate production</a:t>
            </a:r>
            <a:r>
              <a:rPr lang="en-US" sz="2000" baseline="30000" smtClean="0"/>
              <a:t> </a:t>
            </a:r>
            <a:r>
              <a:rPr lang="en-US" sz="2000" smtClean="0"/>
              <a:t>and </a:t>
            </a:r>
            <a:r>
              <a:rPr lang="en-US" sz="2000" b="1" i="1" smtClean="0">
                <a:solidFill>
                  <a:srgbClr val="002060"/>
                </a:solidFill>
              </a:rPr>
              <a:t>utilization </a:t>
            </a:r>
            <a:r>
              <a:rPr lang="en-US" sz="2000" smtClean="0"/>
              <a:t>within contractile tissues.</a:t>
            </a:r>
          </a:p>
          <a:p>
            <a:pPr eaLnBrk="1" hangingPunct="1"/>
            <a:r>
              <a:rPr lang="en-US" sz="2000" smtClean="0"/>
              <a:t>Cytoplasmic CK is a </a:t>
            </a:r>
            <a:r>
              <a:rPr lang="en-US" sz="2000" b="1" i="1" smtClean="0">
                <a:solidFill>
                  <a:srgbClr val="002060"/>
                </a:solidFill>
              </a:rPr>
              <a:t>dimer</a:t>
            </a:r>
            <a:r>
              <a:rPr lang="en-US" sz="2000" smtClean="0"/>
              <a:t>, composed of M and/or B subunits,</a:t>
            </a:r>
            <a:r>
              <a:rPr lang="en-US" sz="2000" baseline="30000" smtClean="0"/>
              <a:t> </a:t>
            </a:r>
            <a:r>
              <a:rPr lang="en-US" sz="2000" smtClean="0"/>
              <a:t>which associate forming CK-MM, CK-MB and CK-BB isoenzymes</a:t>
            </a:r>
          </a:p>
          <a:p>
            <a:pPr eaLnBrk="1" hangingPunct="1"/>
            <a:r>
              <a:rPr lang="en-US" sz="2000" smtClean="0"/>
              <a:t>CK catalyses the conversion of </a:t>
            </a:r>
            <a:r>
              <a:rPr lang="en-US" sz="2000" b="1" smtClean="0">
                <a:solidFill>
                  <a:srgbClr val="7030A0"/>
                </a:solidFill>
              </a:rPr>
              <a:t>creatine</a:t>
            </a:r>
            <a:r>
              <a:rPr lang="en-US" sz="2000" b="1" i="1" smtClean="0">
                <a:solidFill>
                  <a:srgbClr val="C00000"/>
                </a:solidFill>
              </a:rPr>
              <a:t> </a:t>
            </a:r>
            <a:r>
              <a:rPr lang="en-US" sz="2000" smtClean="0"/>
              <a:t>and consumes ATP to create </a:t>
            </a:r>
            <a:r>
              <a:rPr lang="en-US" sz="2000" b="1" smtClean="0">
                <a:solidFill>
                  <a:srgbClr val="7030A0"/>
                </a:solidFill>
              </a:rPr>
              <a:t>phosphocreatine</a:t>
            </a:r>
            <a:r>
              <a:rPr lang="en-US" sz="2000" smtClean="0"/>
              <a:t> (PCr) and ADP. </a:t>
            </a:r>
          </a:p>
          <a:p>
            <a:pPr eaLnBrk="1" hangingPunct="1"/>
            <a:r>
              <a:rPr lang="en-US" sz="2000" smtClean="0"/>
              <a:t>This CK enzyme reaction is </a:t>
            </a:r>
            <a:r>
              <a:rPr lang="en-US" sz="2000" b="1" u="sng" smtClean="0">
                <a:solidFill>
                  <a:srgbClr val="C00000"/>
                </a:solidFill>
              </a:rPr>
              <a:t>reversible</a:t>
            </a:r>
            <a:r>
              <a:rPr lang="en-US" sz="2000" smtClean="0"/>
              <a:t>, such that also ATP can be generated from PCr and ADP.</a:t>
            </a:r>
          </a:p>
        </p:txBody>
      </p:sp>
      <p:pic>
        <p:nvPicPr>
          <p:cNvPr id="17412" name="Picture 5" descr="File:Creatine kinase rx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648200"/>
            <a:ext cx="7620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81400" y="6248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002060"/>
                </a:solidFill>
              </a:rPr>
              <a:t>Cytosolic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29000" y="4278313"/>
            <a:ext cx="2057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002060"/>
                </a:solidFill>
              </a:rPr>
              <a:t>Mitochondrial </a:t>
            </a:r>
          </a:p>
        </p:txBody>
      </p:sp>
      <p:sp>
        <p:nvSpPr>
          <p:cNvPr id="7" name="Curved Up Arrow 6"/>
          <p:cNvSpPr/>
          <p:nvPr/>
        </p:nvSpPr>
        <p:spPr>
          <a:xfrm rot="10800000">
            <a:off x="3810000" y="5257800"/>
            <a:ext cx="1147763" cy="33337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3429000" y="5791200"/>
            <a:ext cx="198120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70C0"/>
                </a:solidFill>
              </a:rPr>
              <a:t>ATP         ADP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Creatine kinase (CK)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075238"/>
          </a:xfrm>
        </p:spPr>
        <p:txBody>
          <a:bodyPr/>
          <a:lstStyle/>
          <a:p>
            <a:pPr eaLnBrk="1" hangingPunct="1"/>
            <a:r>
              <a:rPr lang="en-US" sz="2400" b="1" i="1" dirty="0" smtClean="0">
                <a:solidFill>
                  <a:srgbClr val="C00000"/>
                </a:solidFill>
              </a:rPr>
              <a:t>CK-MM</a:t>
            </a:r>
            <a:r>
              <a:rPr lang="en-US" sz="2400" dirty="0" smtClean="0"/>
              <a:t> is the main </a:t>
            </a:r>
            <a:r>
              <a:rPr lang="en-US" sz="2400" dirty="0" err="1" smtClean="0"/>
              <a:t>isoenzyme</a:t>
            </a:r>
            <a:r>
              <a:rPr lang="en-US" sz="2400" dirty="0" smtClean="0"/>
              <a:t> found in </a:t>
            </a:r>
            <a:r>
              <a:rPr lang="en-US" sz="2400" b="1" u="sng" dirty="0" smtClean="0">
                <a:solidFill>
                  <a:srgbClr val="002060"/>
                </a:solidFill>
              </a:rPr>
              <a:t>skeletal &gt;&gt; Cardiac muscles.</a:t>
            </a:r>
          </a:p>
          <a:p>
            <a:pPr eaLnBrk="1" hangingPunct="1"/>
            <a:r>
              <a:rPr lang="en-US" sz="2400" b="1" i="1" dirty="0" smtClean="0">
                <a:solidFill>
                  <a:srgbClr val="C00000"/>
                </a:solidFill>
              </a:rPr>
              <a:t>CK-MB</a:t>
            </a:r>
            <a:r>
              <a:rPr lang="en-US" sz="2400" dirty="0" smtClean="0"/>
              <a:t> is found mainly in </a:t>
            </a:r>
            <a:r>
              <a:rPr lang="en-US" sz="2400" b="1" u="sng" dirty="0" smtClean="0">
                <a:solidFill>
                  <a:srgbClr val="002060"/>
                </a:solidFill>
              </a:rPr>
              <a:t>cardiac muscle</a:t>
            </a:r>
            <a:r>
              <a:rPr lang="en-US" sz="2400" b="1" dirty="0" smtClean="0">
                <a:solidFill>
                  <a:srgbClr val="002060"/>
                </a:solidFill>
              </a:rPr>
              <a:t>. </a:t>
            </a:r>
            <a:r>
              <a:rPr lang="en-US" sz="2400" dirty="0" smtClean="0"/>
              <a:t>Trace amounts of CK-MB are found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in skeletal muscle. </a:t>
            </a:r>
          </a:p>
          <a:p>
            <a:pPr eaLnBrk="1" hangingPunct="1"/>
            <a:r>
              <a:rPr lang="en-US" sz="2400" b="1" i="1" dirty="0" smtClean="0">
                <a:solidFill>
                  <a:srgbClr val="C00000"/>
                </a:solidFill>
              </a:rPr>
              <a:t>CK-BB</a:t>
            </a:r>
            <a:r>
              <a:rPr lang="en-US" sz="2400" dirty="0" smtClean="0"/>
              <a:t> is the predominant </a:t>
            </a:r>
            <a:r>
              <a:rPr lang="en-US" sz="2400" dirty="0" err="1" smtClean="0"/>
              <a:t>isoenzyme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found in </a:t>
            </a:r>
            <a:r>
              <a:rPr lang="en-US" sz="2400" b="1" u="sng" dirty="0" smtClean="0">
                <a:solidFill>
                  <a:srgbClr val="002060"/>
                </a:solidFill>
              </a:rPr>
              <a:t>brain</a:t>
            </a:r>
            <a:r>
              <a:rPr lang="en-US" sz="2400" dirty="0" smtClean="0"/>
              <a:t>, </a:t>
            </a:r>
            <a:r>
              <a:rPr lang="en-US" sz="2400" b="1" u="sng" dirty="0" smtClean="0">
                <a:solidFill>
                  <a:srgbClr val="002060"/>
                </a:solidFill>
              </a:rPr>
              <a:t>colon</a:t>
            </a:r>
            <a:r>
              <a:rPr lang="en-US" sz="2400" dirty="0" smtClean="0"/>
              <a:t>, ileum, stomach and urinary bladder.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C00000"/>
                </a:solidFill>
              </a:rPr>
              <a:t>Second rise </a:t>
            </a:r>
            <a:r>
              <a:rPr lang="en-US" sz="2200" dirty="0" smtClean="0"/>
              <a:t>of plasma enzyme → </a:t>
            </a:r>
            <a:r>
              <a:rPr lang="en-US" sz="2200" b="1" dirty="0" smtClean="0">
                <a:solidFill>
                  <a:srgbClr val="002060"/>
                </a:solidFill>
              </a:rPr>
              <a:t>extension of the damage (re-infarction).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 smtClean="0"/>
              <a:t>Plasma enzyme activity  </a:t>
            </a:r>
            <a:r>
              <a:rPr lang="en-US" sz="2200" b="1" dirty="0" smtClean="0">
                <a:solidFill>
                  <a:srgbClr val="C00000"/>
                </a:solidFill>
              </a:rPr>
              <a:t>does not usually rise</a:t>
            </a:r>
            <a:r>
              <a:rPr lang="en-US" sz="2200" dirty="0" smtClean="0"/>
              <a:t> significantly after episode of </a:t>
            </a:r>
            <a:r>
              <a:rPr lang="en-US" sz="2200" b="1" u="sng" dirty="0" smtClean="0">
                <a:solidFill>
                  <a:srgbClr val="002060"/>
                </a:solidFill>
              </a:rPr>
              <a:t>angina pectoris </a:t>
            </a:r>
            <a:r>
              <a:rPr lang="en-US" sz="2200" dirty="0" smtClean="0"/>
              <a:t>without infarction.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b="1" u="sng" dirty="0" smtClean="0">
                <a:solidFill>
                  <a:srgbClr val="C00000"/>
                </a:solidFill>
              </a:rPr>
              <a:t>Serial measurements</a:t>
            </a:r>
            <a:r>
              <a:rPr lang="en-US" sz="2200" dirty="0" smtClean="0"/>
              <a:t>, may provide more information than single</a:t>
            </a:r>
            <a:r>
              <a:rPr lang="en-US" sz="2200" b="1" dirty="0" smtClean="0"/>
              <a:t> </a:t>
            </a:r>
            <a:r>
              <a:rPr lang="en-US" sz="2200" dirty="0" smtClean="0"/>
              <a:t>measurements</a:t>
            </a:r>
            <a:r>
              <a:rPr lang="en-US" sz="2200" b="1" dirty="0" smtClean="0"/>
              <a:t>.</a:t>
            </a:r>
            <a:endParaRPr lang="en-US" sz="22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b="1" u="sng" dirty="0" smtClean="0">
                <a:solidFill>
                  <a:srgbClr val="002060"/>
                </a:solidFill>
              </a:rPr>
              <a:t>CK- total 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 smtClean="0"/>
              <a:t>A raised plasma </a:t>
            </a:r>
            <a:r>
              <a:rPr lang="en-US" sz="2200" b="1" i="1" dirty="0" smtClean="0">
                <a:solidFill>
                  <a:srgbClr val="C00000"/>
                </a:solidFill>
              </a:rPr>
              <a:t>total CK activity</a:t>
            </a:r>
            <a:r>
              <a:rPr lang="en-US" sz="2200" dirty="0" smtClean="0"/>
              <a:t>, due to entirely  </a:t>
            </a:r>
            <a:r>
              <a:rPr lang="en-US" sz="2200" b="1" u="sng" dirty="0" smtClean="0">
                <a:solidFill>
                  <a:srgbClr val="002060"/>
                </a:solidFill>
              </a:rPr>
              <a:t>CK-MM</a:t>
            </a:r>
            <a:r>
              <a:rPr lang="en-US" sz="2200" dirty="0" smtClean="0"/>
              <a:t> may follow: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200" dirty="0" smtClean="0"/>
              <a:t> - skeletal muscle disease.          - recent intramuscular injection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200" dirty="0" smtClean="0"/>
              <a:t>- exercise.                                     - surgery.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b="1" dirty="0" smtClean="0">
                <a:solidFill>
                  <a:srgbClr val="002060"/>
                </a:solidFill>
              </a:rPr>
              <a:t>(NON SPECIFIC)</a:t>
            </a:r>
            <a:endParaRPr lang="en-US" sz="22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prognostic value</a:t>
            </a:r>
            <a:r>
              <a:rPr lang="en-US" sz="22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3200" b="1" u="sng" dirty="0" smtClean="0">
                <a:solidFill>
                  <a:srgbClr val="002060"/>
                </a:solidFill>
              </a:rPr>
              <a:t>CK-MB</a:t>
            </a:r>
            <a:endParaRPr lang="en-US" sz="1400" b="1" u="sng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b="1" i="1" dirty="0" smtClean="0">
                <a:solidFill>
                  <a:srgbClr val="C00000"/>
                </a:solidFill>
              </a:rPr>
              <a:t>High specificity.</a:t>
            </a:r>
            <a:r>
              <a:rPr lang="en-US" sz="2200" dirty="0" smtClean="0">
                <a:cs typeface="Tahoma" pitchFamily="34" charset="0"/>
              </a:rPr>
              <a:t> more specific than total CK </a:t>
            </a:r>
            <a:r>
              <a:rPr lang="en-US" sz="2200" b="1" u="sng" dirty="0" smtClean="0">
                <a:cs typeface="Tahoma" pitchFamily="34" charset="0"/>
              </a:rPr>
              <a:t>BUT</a:t>
            </a:r>
            <a:r>
              <a:rPr lang="en-US" sz="2200" b="1" dirty="0" smtClean="0">
                <a:cs typeface="Tahoma" pitchFamily="34" charset="0"/>
              </a:rPr>
              <a:t>:</a:t>
            </a:r>
            <a:r>
              <a:rPr lang="en-US" sz="2200" dirty="0" smtClean="0">
                <a:cs typeface="Tahoma" pitchFamily="34" charset="0"/>
              </a:rPr>
              <a:t>  less specific than </a:t>
            </a:r>
            <a:r>
              <a:rPr lang="en-US" sz="2200" dirty="0" err="1" smtClean="0">
                <a:cs typeface="Tahoma" pitchFamily="34" charset="0"/>
              </a:rPr>
              <a:t>troponin</a:t>
            </a:r>
            <a:r>
              <a:rPr lang="en-US" sz="2200" dirty="0" smtClean="0">
                <a:cs typeface="Tahoma" pitchFamily="34" charset="0"/>
              </a:rPr>
              <a:t> I.</a:t>
            </a:r>
            <a:endParaRPr lang="en-US" sz="2200" i="1" dirty="0" smtClean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en-US" sz="2200" b="1" i="1" dirty="0" smtClean="0">
                <a:solidFill>
                  <a:srgbClr val="002060"/>
                </a:solidFill>
              </a:rPr>
              <a:t>Gold standard </a:t>
            </a:r>
            <a:r>
              <a:rPr lang="en-US" sz="2200" dirty="0" smtClean="0"/>
              <a:t>as cardiac marker (</a:t>
            </a:r>
            <a:r>
              <a:rPr lang="en-US" sz="2200" b="1" u="sng" dirty="0" smtClean="0"/>
              <a:t>was</a:t>
            </a:r>
            <a:r>
              <a:rPr lang="en-US" sz="2200" dirty="0" smtClean="0"/>
              <a:t>).</a:t>
            </a:r>
          </a:p>
          <a:p>
            <a:pPr eaLnBrk="1" hangingPunct="1">
              <a:defRPr/>
            </a:pPr>
            <a:r>
              <a:rPr lang="en-US" sz="2200" dirty="0" smtClean="0"/>
              <a:t>It takes </a:t>
            </a:r>
            <a:r>
              <a:rPr lang="en-US" sz="2200" b="1" dirty="0" smtClean="0">
                <a:solidFill>
                  <a:srgbClr val="002060"/>
                </a:solidFill>
              </a:rPr>
              <a:t>at least </a:t>
            </a:r>
            <a:r>
              <a:rPr lang="en-US" sz="2200" b="1" dirty="0" smtClean="0">
                <a:solidFill>
                  <a:srgbClr val="C00000"/>
                </a:solidFill>
              </a:rPr>
              <a:t>4-6 h</a:t>
            </a:r>
            <a:r>
              <a:rPr lang="en-US" sz="2200" b="1" i="1" dirty="0" smtClean="0">
                <a:solidFill>
                  <a:srgbClr val="C00000"/>
                </a:solidFill>
              </a:rPr>
              <a:t> </a:t>
            </a:r>
            <a:r>
              <a:rPr lang="en-US" sz="2200" dirty="0" smtClean="0"/>
              <a:t>to increase.</a:t>
            </a:r>
          </a:p>
          <a:p>
            <a:pPr eaLnBrk="1" hangingPunct="1">
              <a:defRPr/>
            </a:pPr>
            <a:r>
              <a:rPr lang="en-US" sz="2200" b="1" dirty="0" smtClean="0">
                <a:solidFill>
                  <a:srgbClr val="002060"/>
                </a:solidFill>
              </a:rPr>
              <a:t>Peak</a:t>
            </a:r>
            <a:r>
              <a:rPr lang="en-US" sz="2200" dirty="0" smtClean="0"/>
              <a:t> levels at </a:t>
            </a:r>
            <a:r>
              <a:rPr lang="en-US" sz="2200" b="1" dirty="0" smtClean="0">
                <a:solidFill>
                  <a:srgbClr val="C00000"/>
                </a:solidFill>
              </a:rPr>
              <a:t>12-24 h.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b="1" dirty="0" smtClean="0">
                <a:solidFill>
                  <a:srgbClr val="002060"/>
                </a:solidFill>
              </a:rPr>
              <a:t>Return</a:t>
            </a:r>
            <a:r>
              <a:rPr lang="en-US" sz="2200" dirty="0" smtClean="0"/>
              <a:t> </a:t>
            </a:r>
            <a:r>
              <a:rPr lang="en-US" sz="2200" b="1" dirty="0" smtClean="0">
                <a:solidFill>
                  <a:srgbClr val="C00000"/>
                </a:solidFill>
              </a:rPr>
              <a:t>2-3 days.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>
                <a:cs typeface="Tahoma" pitchFamily="34" charset="0"/>
              </a:rPr>
              <a:t> useful for </a:t>
            </a:r>
            <a:r>
              <a:rPr lang="en-US" sz="2200" u="sng" dirty="0" smtClean="0">
                <a:cs typeface="Tahoma" pitchFamily="34" charset="0"/>
              </a:rPr>
              <a:t>early</a:t>
            </a:r>
            <a:r>
              <a:rPr lang="en-US" sz="2200" dirty="0" smtClean="0">
                <a:cs typeface="Tahoma" pitchFamily="34" charset="0"/>
              </a:rPr>
              <a:t> diagnosis of MI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>
                <a:cs typeface="Tahoma" pitchFamily="34" charset="0"/>
              </a:rPr>
              <a:t>useful for diagnosis </a:t>
            </a:r>
            <a:r>
              <a:rPr lang="en-US" sz="2200" u="sng" dirty="0" smtClean="0">
                <a:cs typeface="Tahoma" pitchFamily="34" charset="0"/>
              </a:rPr>
              <a:t>re-infarction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rgbClr val="002060"/>
                </a:solidFill>
              </a:rPr>
              <a:t>CK-MB (mass)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437"/>
          </a:xfrm>
        </p:spPr>
        <p:txBody>
          <a:bodyPr/>
          <a:lstStyle/>
          <a:p>
            <a:pPr eaLnBrk="1" hangingPunct="1"/>
            <a:r>
              <a:rPr lang="en-US" sz="2400" dirty="0" smtClean="0"/>
              <a:t>Mass estimation </a:t>
            </a:r>
            <a:r>
              <a:rPr lang="en-US" sz="2400" b="1" u="sng" dirty="0" smtClean="0">
                <a:solidFill>
                  <a:srgbClr val="002060"/>
                </a:solidFill>
              </a:rPr>
              <a:t>better</a:t>
            </a:r>
            <a:r>
              <a:rPr lang="en-US" sz="2400" dirty="0" smtClean="0"/>
              <a:t> than activity.</a:t>
            </a:r>
          </a:p>
          <a:p>
            <a:pPr eaLnBrk="1" hangingPunct="1"/>
            <a:r>
              <a:rPr lang="en-US" sz="2400" dirty="0" smtClean="0"/>
              <a:t>To increase specificity, ratio (relative index)</a:t>
            </a:r>
          </a:p>
          <a:p>
            <a:pPr eaLnBrk="1" hangingPunct="1">
              <a:buNone/>
            </a:pPr>
            <a:r>
              <a:rPr lang="en-US" sz="2400" b="1" i="1" dirty="0" smtClean="0">
                <a:solidFill>
                  <a:srgbClr val="C00000"/>
                </a:solidFill>
              </a:rPr>
              <a:t>Relative index </a:t>
            </a:r>
            <a:r>
              <a:rPr lang="en-US" sz="2400" b="1" dirty="0" smtClean="0">
                <a:solidFill>
                  <a:srgbClr val="C00000"/>
                </a:solidFill>
              </a:rPr>
              <a:t>= CK-MB mass / CK activity.</a:t>
            </a:r>
          </a:p>
          <a:p>
            <a:pPr eaLnBrk="1" hangingPunct="1"/>
            <a:r>
              <a:rPr lang="en-US" sz="2400" dirty="0" smtClean="0"/>
              <a:t>If </a:t>
            </a:r>
            <a:r>
              <a:rPr lang="en-US" sz="2400" b="1" dirty="0" smtClean="0">
                <a:solidFill>
                  <a:srgbClr val="C00000"/>
                </a:solidFill>
              </a:rPr>
              <a:t>ratio &gt;&gt;&gt; 3</a:t>
            </a:r>
            <a:r>
              <a:rPr lang="en-US" sz="2400" dirty="0" smtClean="0"/>
              <a:t>    indicative of </a:t>
            </a:r>
            <a:r>
              <a:rPr lang="en-US" sz="2400" b="1" u="sng" dirty="0" smtClean="0">
                <a:solidFill>
                  <a:srgbClr val="002060"/>
                </a:solidFill>
              </a:rPr>
              <a:t>AMI</a:t>
            </a:r>
            <a:r>
              <a:rPr lang="en-US" sz="2400" dirty="0" smtClean="0"/>
              <a:t> rather than skeletal muscle damage.</a:t>
            </a:r>
          </a:p>
          <a:p>
            <a:r>
              <a:rPr lang="en-US" sz="2400" dirty="0" smtClean="0"/>
              <a:t>CK/MB </a:t>
            </a:r>
            <a:r>
              <a:rPr lang="en-US" sz="2400" dirty="0" err="1" smtClean="0"/>
              <a:t>isoenzyme</a:t>
            </a:r>
            <a:r>
              <a:rPr lang="en-US" sz="2400" dirty="0" smtClean="0"/>
              <a:t> is </a:t>
            </a:r>
            <a:r>
              <a:rPr lang="en-US" sz="2400" u="sng" dirty="0" smtClean="0">
                <a:solidFill>
                  <a:srgbClr val="002060"/>
                </a:solidFill>
              </a:rPr>
              <a:t>not myocardium-specific </a:t>
            </a:r>
            <a:r>
              <a:rPr lang="en-US" sz="2400" dirty="0" smtClean="0"/>
              <a:t>occurring for instance in a small amount in skeletal muscle.</a:t>
            </a:r>
          </a:p>
          <a:p>
            <a:r>
              <a:rPr lang="en-US" sz="2400" dirty="0" smtClean="0"/>
              <a:t> Its use in the diagnosis AMI is considered </a:t>
            </a:r>
            <a:r>
              <a:rPr lang="en-US" sz="2400" u="sng" dirty="0" smtClean="0">
                <a:solidFill>
                  <a:srgbClr val="002060"/>
                </a:solidFill>
              </a:rPr>
              <a:t>acceptable only </a:t>
            </a:r>
            <a:r>
              <a:rPr lang="en-US" sz="2400" dirty="0" smtClean="0"/>
              <a:t>in cases where </a:t>
            </a:r>
            <a:r>
              <a:rPr lang="en-US" sz="2400" dirty="0" err="1" smtClean="0"/>
              <a:t>cTn</a:t>
            </a:r>
            <a:r>
              <a:rPr lang="en-US" sz="2400" dirty="0" smtClean="0"/>
              <a:t> assays are unavailable.</a:t>
            </a:r>
          </a:p>
          <a:p>
            <a:r>
              <a:rPr lang="en-US" sz="2400" dirty="0" smtClean="0"/>
              <a:t>The one advantage of CK-MB over the </a:t>
            </a:r>
            <a:r>
              <a:rPr lang="en-US" sz="2400" dirty="0" err="1" smtClean="0"/>
              <a:t>troponins</a:t>
            </a:r>
            <a:r>
              <a:rPr lang="en-US" sz="2400" dirty="0" smtClean="0"/>
              <a:t> is the early clearance that helps in the detection of</a:t>
            </a:r>
            <a:r>
              <a:rPr lang="en-US" sz="2400" u="sng" dirty="0" smtClean="0">
                <a:solidFill>
                  <a:srgbClr val="002060"/>
                </a:solidFill>
              </a:rPr>
              <a:t> re-infarction.</a:t>
            </a:r>
            <a:r>
              <a:rPr lang="en-US" sz="2400" dirty="0" smtClean="0"/>
              <a:t> </a:t>
            </a:r>
            <a:endParaRPr lang="ar-JO" sz="2400" dirty="0" smtClean="0">
              <a:ea typeface="Majalla UI"/>
            </a:endParaRPr>
          </a:p>
          <a:p>
            <a:pPr eaLnBrk="1" hangingPunct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609600"/>
          </a:xfrm>
        </p:spPr>
        <p:txBody>
          <a:bodyPr/>
          <a:lstStyle/>
          <a:p>
            <a:pPr eaLnBrk="1" hangingPunct="1"/>
            <a:r>
              <a:rPr lang="en-US" sz="3200" b="1" dirty="0" err="1" smtClean="0">
                <a:solidFill>
                  <a:srgbClr val="002060"/>
                </a:solidFill>
              </a:rPr>
              <a:t>Aspartate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transaminase</a:t>
            </a:r>
            <a:r>
              <a:rPr lang="en-US" sz="3200" b="1" dirty="0" smtClean="0">
                <a:solidFill>
                  <a:srgbClr val="002060"/>
                </a:solidFill>
              </a:rPr>
              <a:t> (AST)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457200" y="1325563"/>
            <a:ext cx="8229600" cy="4389437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b="1" u="sng" dirty="0" smtClean="0">
                <a:solidFill>
                  <a:srgbClr val="002060"/>
                </a:solidFill>
              </a:rPr>
              <a:t>Hepatic congestion </a:t>
            </a:r>
            <a:r>
              <a:rPr lang="en-US" sz="2000" dirty="0" smtClean="0"/>
              <a:t>due to right-sided heart dysfunction may contribute to the </a:t>
            </a:r>
            <a:r>
              <a:rPr lang="en-US" sz="2000" b="1" i="1" dirty="0" smtClean="0">
                <a:solidFill>
                  <a:srgbClr val="C00000"/>
                </a:solidFill>
              </a:rPr>
              <a:t>rise of plasma AST </a:t>
            </a:r>
            <a:r>
              <a:rPr lang="en-US" sz="2000" dirty="0" smtClean="0"/>
              <a:t>activity.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non-specific </a:t>
            </a:r>
            <a:r>
              <a:rPr lang="en-US" sz="2000" dirty="0" smtClean="0"/>
              <a:t>marker of MI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If there is </a:t>
            </a:r>
            <a:r>
              <a:rPr lang="en-US" sz="2000" b="1" u="sng" dirty="0" smtClean="0">
                <a:solidFill>
                  <a:srgbClr val="002060"/>
                </a:solidFill>
              </a:rPr>
              <a:t>primary hepatic dysfunction</a:t>
            </a:r>
            <a:r>
              <a:rPr lang="en-US" sz="2000" dirty="0" smtClean="0"/>
              <a:t>, plasma </a:t>
            </a:r>
            <a:r>
              <a:rPr lang="en-US" sz="2000" b="1" i="1" dirty="0" smtClean="0">
                <a:solidFill>
                  <a:srgbClr val="C00000"/>
                </a:solidFill>
              </a:rPr>
              <a:t>AST</a:t>
            </a:r>
            <a:r>
              <a:rPr lang="en-US" sz="2000" dirty="0" smtClean="0"/>
              <a:t> rises whereas </a:t>
            </a:r>
            <a:r>
              <a:rPr lang="en-US" sz="2000" b="1" i="1" dirty="0" smtClean="0">
                <a:solidFill>
                  <a:srgbClr val="C00000"/>
                </a:solidFill>
              </a:rPr>
              <a:t>LDH1</a:t>
            </a:r>
            <a:r>
              <a:rPr lang="en-US" sz="2000" dirty="0" smtClean="0"/>
              <a:t> activity usually remains normal.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The sequence of changes in </a:t>
            </a:r>
            <a:r>
              <a:rPr lang="en-US" sz="2000" b="1" u="sng" dirty="0" smtClean="0">
                <a:solidFill>
                  <a:srgbClr val="002060"/>
                </a:solidFill>
              </a:rPr>
              <a:t>plasma AST activity in MI  </a:t>
            </a:r>
            <a:r>
              <a:rPr lang="en-US" sz="2000" dirty="0" smtClean="0"/>
              <a:t>is </a:t>
            </a:r>
            <a:r>
              <a:rPr lang="en-US" sz="2000" b="1" i="1" dirty="0" smtClean="0">
                <a:solidFill>
                  <a:srgbClr val="C00000"/>
                </a:solidFill>
              </a:rPr>
              <a:t>similar</a:t>
            </a:r>
            <a:r>
              <a:rPr lang="en-US" sz="2000" dirty="0" smtClean="0"/>
              <a:t> to those of </a:t>
            </a:r>
            <a:r>
              <a:rPr lang="en-US" sz="2000" b="1" i="1" dirty="0" smtClean="0">
                <a:solidFill>
                  <a:srgbClr val="C00000"/>
                </a:solidFill>
              </a:rPr>
              <a:t>CK</a:t>
            </a:r>
            <a:r>
              <a:rPr lang="en-US" sz="2000" dirty="0" smtClean="0"/>
              <a:t> 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b="1" dirty="0" smtClean="0"/>
              <a:t>AST</a:t>
            </a:r>
            <a:r>
              <a:rPr lang="en-US" sz="2000" dirty="0" smtClean="0"/>
              <a:t> and </a:t>
            </a:r>
            <a:r>
              <a:rPr lang="en-US" sz="2000" b="1" dirty="0" smtClean="0"/>
              <a:t>LDH</a:t>
            </a:r>
            <a:r>
              <a:rPr lang="en-US" sz="2000" dirty="0" smtClean="0"/>
              <a:t> measurements </a:t>
            </a:r>
            <a:r>
              <a:rPr lang="en-US" sz="2000" b="1" i="1" u="sng" dirty="0" smtClean="0">
                <a:solidFill>
                  <a:srgbClr val="C00000"/>
                </a:solidFill>
              </a:rPr>
              <a:t>are rarely of practical value</a:t>
            </a:r>
            <a:r>
              <a:rPr lang="en-US" sz="2000" dirty="0" smtClean="0"/>
              <a:t> in the management of patients with suspected myocardial infarction.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sz="2000" dirty="0" smtClean="0"/>
              <a:t> </a:t>
            </a:r>
          </a:p>
          <a:p>
            <a:pPr eaLnBrk="1" hangingPunct="1">
              <a:defRPr/>
            </a:pPr>
            <a:r>
              <a:rPr lang="en-US" sz="2000" b="1" i="1" u="sng" dirty="0" smtClean="0">
                <a:solidFill>
                  <a:srgbClr val="C00000"/>
                </a:solidFill>
              </a:rPr>
              <a:t>Exceptionally, </a:t>
            </a:r>
            <a:r>
              <a:rPr lang="en-US" sz="2000" dirty="0" smtClean="0"/>
              <a:t>when a patient with chest pain presents</a:t>
            </a:r>
            <a:r>
              <a:rPr lang="en-US" sz="2000" b="1" i="1" u="sng" dirty="0" smtClean="0">
                <a:solidFill>
                  <a:srgbClr val="C00000"/>
                </a:solidFill>
              </a:rPr>
              <a:t> late</a:t>
            </a:r>
            <a:r>
              <a:rPr lang="en-US" sz="2000" u="sng" dirty="0" smtClean="0"/>
              <a:t>, </a:t>
            </a:r>
            <a:r>
              <a:rPr lang="en-US" sz="2000" dirty="0" smtClean="0"/>
              <a:t>measurement of </a:t>
            </a:r>
            <a:r>
              <a:rPr lang="en-US" sz="2000" b="1" dirty="0" smtClean="0"/>
              <a:t>LDH</a:t>
            </a:r>
            <a:r>
              <a:rPr lang="en-US" sz="2000" dirty="0" smtClean="0"/>
              <a:t> may be helpful as this enzyme </a:t>
            </a:r>
            <a:r>
              <a:rPr lang="en-US" sz="2000" b="1" dirty="0" smtClean="0"/>
              <a:t>remains elevated in the plasma for several days </a:t>
            </a:r>
            <a:r>
              <a:rPr lang="en-US" sz="2000" dirty="0" smtClean="0"/>
              <a:t>following myocardial infarction.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533400"/>
            <a:ext cx="7780338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8938" indent="-388938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Lactate dehydrogenase (LDH)</a:t>
            </a:r>
          </a:p>
          <a:p>
            <a:pPr marL="388938" indent="-388938" algn="ctr">
              <a:spcBef>
                <a:spcPct val="50000"/>
              </a:spcBef>
              <a:defRPr/>
            </a:pPr>
            <a:endParaRPr lang="en-US" sz="3200" b="1" spc="-1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28600" y="1219200"/>
            <a:ext cx="8715375" cy="533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2100" dirty="0">
                <a:latin typeface="+mn-lt"/>
                <a:cs typeface="Arial" pitchFamily="34" charset="0"/>
              </a:rPr>
              <a:t>LDH is a </a:t>
            </a:r>
            <a:r>
              <a:rPr lang="en-US" sz="2100" b="1" dirty="0">
                <a:solidFill>
                  <a:srgbClr val="C00000"/>
                </a:solidFill>
                <a:latin typeface="+mn-lt"/>
                <a:cs typeface="Arial" pitchFamily="34" charset="0"/>
              </a:rPr>
              <a:t>tetramer</a:t>
            </a:r>
            <a:r>
              <a:rPr lang="en-US" sz="2100" dirty="0">
                <a:latin typeface="+mn-lt"/>
                <a:cs typeface="Arial" pitchFamily="34" charset="0"/>
              </a:rPr>
              <a:t>, each chain may be one of two types (H,M) where LDH1 is (H4) while LD5 is (M4) </a:t>
            </a:r>
          </a:p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/>
            </a:pPr>
            <a:r>
              <a:rPr lang="en-US" sz="2100" b="1" dirty="0">
                <a:solidFill>
                  <a:srgbClr val="C00000"/>
                </a:solidFill>
                <a:latin typeface="+mn-lt"/>
                <a:cs typeface="Arial" pitchFamily="34" charset="0"/>
              </a:rPr>
              <a:t>LD1 &amp; LD2 </a:t>
            </a:r>
            <a:r>
              <a:rPr lang="en-US" sz="2100" dirty="0">
                <a:latin typeface="+mn-lt"/>
                <a:cs typeface="Arial" pitchFamily="34" charset="0"/>
              </a:rPr>
              <a:t>predominates in </a:t>
            </a:r>
            <a:r>
              <a:rPr lang="en-US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heart</a:t>
            </a:r>
          </a:p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/>
            </a:pPr>
            <a:r>
              <a:rPr lang="en-US" sz="2100" dirty="0">
                <a:latin typeface="+mn-lt"/>
                <a:cs typeface="Arial" pitchFamily="34" charset="0"/>
              </a:rPr>
              <a:t>LDH increases </a:t>
            </a:r>
            <a:r>
              <a:rPr lang="en-US" sz="2100" b="1" dirty="0">
                <a:solidFill>
                  <a:srgbClr val="C00000"/>
                </a:solidFill>
                <a:latin typeface="+mn-lt"/>
                <a:cs typeface="Arial" pitchFamily="34" charset="0"/>
              </a:rPr>
              <a:t>later</a:t>
            </a:r>
            <a:r>
              <a:rPr lang="en-US" sz="2100" dirty="0">
                <a:latin typeface="+mn-lt"/>
                <a:cs typeface="Arial" pitchFamily="34" charset="0"/>
              </a:rPr>
              <a:t> than </a:t>
            </a:r>
            <a:r>
              <a:rPr lang="en-US" sz="2100" dirty="0" smtClean="0">
                <a:latin typeface="+mn-lt"/>
                <a:cs typeface="Arial" pitchFamily="34" charset="0"/>
              </a:rPr>
              <a:t>CK-MB</a:t>
            </a:r>
            <a:endParaRPr lang="en-US" sz="2100" dirty="0">
              <a:latin typeface="+mn-lt"/>
              <a:cs typeface="Arial" pitchFamily="34" charset="0"/>
            </a:endParaRPr>
          </a:p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/>
            </a:pPr>
            <a:r>
              <a:rPr lang="en-US" sz="2100" dirty="0">
                <a:latin typeface="+mn-lt"/>
                <a:cs typeface="Arial" pitchFamily="34" charset="0"/>
              </a:rPr>
              <a:t>Reaches a </a:t>
            </a:r>
            <a:r>
              <a:rPr lang="en-US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max. level </a:t>
            </a:r>
            <a:r>
              <a:rPr lang="en-US" sz="2100" dirty="0">
                <a:latin typeface="+mn-lt"/>
                <a:cs typeface="Arial" pitchFamily="34" charset="0"/>
              </a:rPr>
              <a:t>in </a:t>
            </a:r>
            <a:r>
              <a:rPr lang="en-US" sz="2100" b="1" dirty="0">
                <a:solidFill>
                  <a:srgbClr val="C00000"/>
                </a:solidFill>
                <a:latin typeface="+mn-lt"/>
                <a:cs typeface="Arial" pitchFamily="34" charset="0"/>
              </a:rPr>
              <a:t>48 h</a:t>
            </a:r>
          </a:p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/>
            </a:pPr>
            <a:r>
              <a:rPr lang="en-US" sz="2100" dirty="0">
                <a:latin typeface="+mn-lt"/>
                <a:cs typeface="Arial" pitchFamily="34" charset="0"/>
              </a:rPr>
              <a:t>Remains elevated for </a:t>
            </a:r>
            <a:r>
              <a:rPr lang="en-US" sz="2100" b="1" dirty="0">
                <a:solidFill>
                  <a:srgbClr val="C00000"/>
                </a:solidFill>
                <a:latin typeface="+mn-lt"/>
                <a:cs typeface="Arial" pitchFamily="34" charset="0"/>
              </a:rPr>
              <a:t>5-6 days </a:t>
            </a:r>
            <a:r>
              <a:rPr lang="en-US" sz="2100" dirty="0">
                <a:latin typeface="+mn-lt"/>
                <a:cs typeface="Arial" pitchFamily="34" charset="0"/>
              </a:rPr>
              <a:t>after the </a:t>
            </a:r>
            <a:r>
              <a:rPr lang="en-US" sz="2100" dirty="0" smtClean="0">
                <a:latin typeface="+mn-lt"/>
                <a:cs typeface="Arial" pitchFamily="34" charset="0"/>
              </a:rPr>
              <a:t>MI.</a:t>
            </a:r>
            <a:endParaRPr lang="en-US" sz="2100" dirty="0">
              <a:latin typeface="+mn-lt"/>
              <a:cs typeface="Arial" pitchFamily="34" charset="0"/>
            </a:endParaRPr>
          </a:p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defRPr/>
            </a:pPr>
            <a:endParaRPr lang="en-US" sz="2100" dirty="0">
              <a:latin typeface="+mn-lt"/>
              <a:cs typeface="Arial" pitchFamily="34" charset="0"/>
            </a:endParaRPr>
          </a:p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/>
            </a:pPr>
            <a:r>
              <a:rPr lang="en-US" sz="2100" dirty="0">
                <a:latin typeface="+mn-lt"/>
                <a:cs typeface="Arial" pitchFamily="34" charset="0"/>
              </a:rPr>
              <a:t>A </a:t>
            </a:r>
            <a:r>
              <a:rPr lang="en-US" sz="2100" b="1" dirty="0">
                <a:solidFill>
                  <a:srgbClr val="C00000"/>
                </a:solidFill>
                <a:latin typeface="+mn-lt"/>
                <a:cs typeface="Arial" pitchFamily="34" charset="0"/>
              </a:rPr>
              <a:t>non-specific marker </a:t>
            </a:r>
            <a:r>
              <a:rPr lang="en-US" sz="2100" dirty="0">
                <a:latin typeface="+mn-lt"/>
                <a:cs typeface="Arial" pitchFamily="34" charset="0"/>
              </a:rPr>
              <a:t>of tissue injury: High levels are found in </a:t>
            </a:r>
            <a:r>
              <a:rPr lang="en-US" sz="2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liver, lung, kidney </a:t>
            </a:r>
            <a:r>
              <a:rPr lang="en-US" sz="2100" dirty="0">
                <a:latin typeface="+mn-lt"/>
                <a:cs typeface="Arial" pitchFamily="34" charset="0"/>
              </a:rPr>
              <a:t>and other diseases.</a:t>
            </a:r>
          </a:p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/>
            </a:pPr>
            <a:r>
              <a:rPr lang="en-US" sz="2100" dirty="0">
                <a:latin typeface="+mn-lt"/>
                <a:cs typeface="Arial" pitchFamily="34" charset="0"/>
              </a:rPr>
              <a:t>Myocardial infarction resulting in insufficient oxygen delivery to that portion of cardiac muscle. This causes the affected muscle to rely on </a:t>
            </a:r>
            <a:r>
              <a:rPr lang="en-US" sz="2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anaerobic metabolism </a:t>
            </a:r>
            <a:r>
              <a:rPr lang="en-US" sz="2100" dirty="0">
                <a:latin typeface="+mn-lt"/>
                <a:cs typeface="Arial" pitchFamily="34" charset="0"/>
              </a:rPr>
              <a:t>for its energy supply with concomitant production of lactic acid. </a:t>
            </a:r>
          </a:p>
          <a:p>
            <a:pPr marL="411163" indent="-342900" eaLnBrk="0" hangingPunct="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/>
            </a:pPr>
            <a:endParaRPr lang="en-US" sz="2100" dirty="0">
              <a:latin typeface="+mn-lt"/>
              <a:cs typeface="Arial" pitchFamily="34" charset="0"/>
            </a:endParaRP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828800"/>
            <a:ext cx="32004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66DCC-C8BA-4E58-80B5-E3D30F315B2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2060"/>
                </a:solidFill>
              </a:rPr>
              <a:t>Myocardial Ischemia/ Myocardial Infarction (MI)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8006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300" b="1" u="sng" dirty="0" smtClean="0"/>
              <a:t>An imbalance </a:t>
            </a:r>
            <a:r>
              <a:rPr lang="en-GB" sz="2300" dirty="0" smtClean="0"/>
              <a:t>between the </a:t>
            </a:r>
            <a:r>
              <a:rPr lang="en-GB" sz="2300" b="1" i="1" dirty="0" smtClean="0">
                <a:solidFill>
                  <a:srgbClr val="C00000"/>
                </a:solidFill>
              </a:rPr>
              <a:t>supply of oxygen </a:t>
            </a:r>
            <a:r>
              <a:rPr lang="en-GB" sz="2300" dirty="0" smtClean="0"/>
              <a:t>and the </a:t>
            </a:r>
            <a:r>
              <a:rPr lang="en-GB" sz="2300" b="1" i="1" dirty="0" smtClean="0">
                <a:solidFill>
                  <a:srgbClr val="C00000"/>
                </a:solidFill>
              </a:rPr>
              <a:t>myocardial demand </a:t>
            </a:r>
            <a:r>
              <a:rPr lang="en-GB" sz="2300" dirty="0" smtClean="0"/>
              <a:t>resulting in myocardial ischemia.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sz="23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300" dirty="0" smtClean="0"/>
              <a:t>Most occurs because of </a:t>
            </a:r>
            <a:r>
              <a:rPr lang="en-US" sz="2300" b="1" i="1" dirty="0" smtClean="0">
                <a:solidFill>
                  <a:srgbClr val="C00000"/>
                </a:solidFill>
              </a:rPr>
              <a:t>atherosclerotic plaques </a:t>
            </a:r>
            <a:r>
              <a:rPr lang="en-US" sz="2300" dirty="0" smtClean="0"/>
              <a:t>within one or more coronary arteries.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2300" dirty="0" smtClean="0"/>
              <a:t>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300" dirty="0" smtClean="0">
                <a:cs typeface="Tahoma" pitchFamily="34" charset="0"/>
              </a:rPr>
              <a:t>When this ischemia is 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prolonged</a:t>
            </a:r>
            <a:r>
              <a:rPr lang="en-US" sz="2300" dirty="0" smtClean="0">
                <a:cs typeface="Tahoma" pitchFamily="34" charset="0"/>
              </a:rPr>
              <a:t> &amp; </a:t>
            </a:r>
            <a:r>
              <a:rPr lang="en-US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irreversible</a:t>
            </a:r>
            <a:r>
              <a:rPr lang="en-US" sz="2300" dirty="0" smtClean="0">
                <a:cs typeface="Tahoma" pitchFamily="34" charset="0"/>
              </a:rPr>
              <a:t>, myocardial cell death &amp; necrosis occurs (</a:t>
            </a:r>
            <a:r>
              <a:rPr lang="en-US" sz="2300" b="1" i="1" u="sng" dirty="0" smtClean="0">
                <a:solidFill>
                  <a:srgbClr val="C00000"/>
                </a:solidFill>
                <a:cs typeface="Tahoma" pitchFamily="34" charset="0"/>
              </a:rPr>
              <a:t>myocardial infarction)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300" i="1" u="sng" dirty="0" smtClean="0">
              <a:solidFill>
                <a:srgbClr val="FF0000"/>
              </a:solidFill>
              <a:cs typeface="Tahoma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300" b="1" u="sng" dirty="0" smtClean="0"/>
              <a:t>AMI</a:t>
            </a:r>
            <a:r>
              <a:rPr lang="en-US" sz="2300" dirty="0" smtClean="0"/>
              <a:t> is initiated by </a:t>
            </a:r>
            <a:r>
              <a:rPr lang="en-US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acute plaque rupture </a:t>
            </a:r>
            <a:r>
              <a:rPr lang="en-US" sz="2300" dirty="0" smtClean="0"/>
              <a:t>and resulting in </a:t>
            </a:r>
            <a:r>
              <a:rPr lang="en-US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thrombus</a:t>
            </a:r>
            <a:r>
              <a:rPr lang="en-US" sz="2300" dirty="0" smtClean="0"/>
              <a:t> formation with or without </a:t>
            </a:r>
            <a:r>
              <a:rPr lang="en-US" sz="23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embolisation</a:t>
            </a:r>
            <a:r>
              <a:rPr lang="en-US" sz="2300" dirty="0" smtClean="0"/>
              <a:t>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300" dirty="0" smtClean="0"/>
              <a:t>The development of infarction or ischemia will depend on the degree of occlusion or the presence of collateral blood flow.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3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7620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</a:rPr>
              <a:t>Troponin</a:t>
            </a:r>
            <a:endParaRPr lang="en-US" sz="4400" b="1" dirty="0" smtClean="0">
              <a:solidFill>
                <a:srgbClr val="002060"/>
              </a:solidFill>
            </a:endParaRP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389438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err="1" smtClean="0"/>
              <a:t>Troponin</a:t>
            </a:r>
            <a:r>
              <a:rPr lang="en-US" sz="2400" dirty="0" smtClean="0"/>
              <a:t> is a </a:t>
            </a:r>
            <a:r>
              <a:rPr lang="en-US" sz="2400" b="1" dirty="0" smtClean="0">
                <a:solidFill>
                  <a:srgbClr val="C00000"/>
                </a:solidFill>
              </a:rPr>
              <a:t>protein.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Present in high concentration in </a:t>
            </a:r>
            <a:r>
              <a:rPr lang="en-US" sz="2400" b="1" dirty="0" smtClean="0">
                <a:solidFill>
                  <a:srgbClr val="C00000"/>
                </a:solidFill>
              </a:rPr>
              <a:t>muscle &amp; heart.</a:t>
            </a:r>
          </a:p>
          <a:p>
            <a:pPr eaLnBrk="1" hangingPunct="1">
              <a:defRPr/>
            </a:pPr>
            <a:r>
              <a:rPr lang="en-US" sz="2400" dirty="0" smtClean="0"/>
              <a:t>Regulates the force of </a:t>
            </a:r>
            <a:r>
              <a:rPr lang="en-US" sz="2400" b="1" dirty="0" smtClean="0">
                <a:solidFill>
                  <a:srgbClr val="C00000"/>
                </a:solidFill>
              </a:rPr>
              <a:t>muscular contractions</a:t>
            </a:r>
          </a:p>
          <a:p>
            <a:pPr eaLnBrk="1" hangingPunct="1">
              <a:defRPr/>
            </a:pPr>
            <a:r>
              <a:rPr lang="en-US" sz="2400" dirty="0" smtClean="0"/>
              <a:t>Is composed of</a:t>
            </a:r>
            <a:r>
              <a:rPr lang="en-US" sz="2400" b="1" dirty="0" smtClean="0">
                <a:solidFill>
                  <a:srgbClr val="C00000"/>
                </a:solidFill>
              </a:rPr>
              <a:t> 3 sub units I, T and C.</a:t>
            </a:r>
          </a:p>
          <a:p>
            <a:pPr eaLnBrk="1" hangingPunct="1">
              <a:defRPr/>
            </a:pPr>
            <a:r>
              <a:rPr lang="en-US" sz="2400" b="1" dirty="0" err="1" smtClean="0">
                <a:solidFill>
                  <a:srgbClr val="7030A0"/>
                </a:solidFill>
              </a:rPr>
              <a:t>Troponin</a:t>
            </a:r>
            <a:r>
              <a:rPr lang="en-US" sz="2400" b="1" dirty="0" smtClean="0">
                <a:solidFill>
                  <a:srgbClr val="7030A0"/>
                </a:solidFill>
              </a:rPr>
              <a:t> C: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Ca</a:t>
            </a:r>
            <a:r>
              <a:rPr lang="en-US" sz="2400" baseline="30000" dirty="0" smtClean="0"/>
              <a:t>++ </a:t>
            </a:r>
            <a:r>
              <a:rPr lang="en-US" sz="2400" dirty="0" smtClean="0"/>
              <a:t>binding. (</a:t>
            </a:r>
            <a:r>
              <a:rPr lang="en-US" sz="2400" b="1" i="1" dirty="0" smtClean="0">
                <a:solidFill>
                  <a:srgbClr val="C00000"/>
                </a:solidFill>
              </a:rPr>
              <a:t>not heart-specific).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en-US" sz="2400" dirty="0" smtClean="0"/>
              <a:t> The </a:t>
            </a:r>
            <a:r>
              <a:rPr lang="en-US" sz="2400" b="1" dirty="0" err="1" smtClean="0">
                <a:solidFill>
                  <a:srgbClr val="C00000"/>
                </a:solidFill>
              </a:rPr>
              <a:t>Troponin</a:t>
            </a:r>
            <a:r>
              <a:rPr lang="en-US" sz="2400" b="1" dirty="0" smtClean="0">
                <a:solidFill>
                  <a:srgbClr val="C00000"/>
                </a:solidFill>
              </a:rPr>
              <a:t> I and </a:t>
            </a:r>
            <a:r>
              <a:rPr lang="en-US" sz="2400" b="1" dirty="0" err="1" smtClean="0">
                <a:solidFill>
                  <a:srgbClr val="C00000"/>
                </a:solidFill>
              </a:rPr>
              <a:t>Troponin</a:t>
            </a:r>
            <a:r>
              <a:rPr lang="en-US" sz="2400" b="1" dirty="0" smtClean="0">
                <a:solidFill>
                  <a:srgbClr val="C00000"/>
                </a:solidFill>
              </a:rPr>
              <a:t> T </a:t>
            </a:r>
            <a:r>
              <a:rPr lang="en-US" sz="2400" dirty="0" smtClean="0"/>
              <a:t>found in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muscle </a:t>
            </a:r>
            <a:r>
              <a:rPr lang="en-US" sz="2400" dirty="0" smtClean="0"/>
              <a:t>is significantly </a:t>
            </a:r>
            <a:r>
              <a:rPr lang="en-US" sz="2400" b="1" dirty="0" smtClean="0"/>
              <a:t>different</a:t>
            </a:r>
            <a:r>
              <a:rPr lang="en-US" sz="2400" dirty="0" smtClean="0"/>
              <a:t> from </a:t>
            </a:r>
            <a:r>
              <a:rPr lang="en-US" sz="2400" dirty="0" err="1" smtClean="0"/>
              <a:t>Troponins</a:t>
            </a:r>
            <a:r>
              <a:rPr lang="en-US" sz="2400" dirty="0" smtClean="0"/>
              <a:t> found in non-cardiac muscle</a:t>
            </a: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648200"/>
            <a:ext cx="754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01000" cy="4419600"/>
          </a:xfrm>
        </p:spPr>
        <p:txBody>
          <a:bodyPr>
            <a:noAutofit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800" dirty="0" smtClean="0"/>
              <a:t>  </a:t>
            </a:r>
            <a:r>
              <a:rPr lang="en-US" sz="2800" b="1" u="sng" dirty="0" err="1" smtClean="0">
                <a:solidFill>
                  <a:srgbClr val="7030A0"/>
                </a:solidFill>
              </a:rPr>
              <a:t>Troponin</a:t>
            </a:r>
            <a:r>
              <a:rPr lang="en-US" sz="2800" b="1" u="sng" dirty="0" smtClean="0">
                <a:solidFill>
                  <a:srgbClr val="7030A0"/>
                </a:solidFill>
              </a:rPr>
              <a:t> T</a:t>
            </a:r>
            <a:endParaRPr lang="en-US" sz="2800" b="1" u="sng" dirty="0" smtClean="0">
              <a:solidFill>
                <a:srgbClr val="00B0F0"/>
              </a:solidFill>
              <a:cs typeface="Times New Roman" pitchFamily="18" charset="0"/>
            </a:endParaRP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 err="1" smtClean="0">
                <a:cs typeface="Times New Roman" pitchFamily="18" charset="0"/>
              </a:rPr>
              <a:t>Tropomyosin</a:t>
            </a:r>
            <a:r>
              <a:rPr lang="en-US" sz="2800" dirty="0" smtClean="0">
                <a:cs typeface="Times New Roman" pitchFamily="18" charset="0"/>
              </a:rPr>
              <a:t> binding element 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 smtClean="0">
                <a:cs typeface="Times New Roman" pitchFamily="18" charset="0"/>
              </a:rPr>
              <a:t>Its level increases </a:t>
            </a:r>
            <a:r>
              <a:rPr lang="en-US" sz="2800" b="1" u="sng" dirty="0" smtClean="0">
                <a:solidFill>
                  <a:srgbClr val="002060"/>
                </a:solidFill>
                <a:cs typeface="Times New Roman" pitchFamily="18" charset="0"/>
              </a:rPr>
              <a:t>within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6 hrs </a:t>
            </a:r>
            <a:r>
              <a:rPr lang="en-US" sz="2800" dirty="0" smtClean="0">
                <a:cs typeface="Times New Roman" pitchFamily="18" charset="0"/>
              </a:rPr>
              <a:t>of MI.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b="1" u="sng" dirty="0" smtClean="0">
                <a:solidFill>
                  <a:srgbClr val="002060"/>
                </a:solidFill>
                <a:cs typeface="Times New Roman" pitchFamily="18" charset="0"/>
              </a:rPr>
              <a:t>Peaks </a:t>
            </a:r>
            <a:r>
              <a:rPr lang="en-US" sz="2800" dirty="0" smtClean="0">
                <a:cs typeface="Times New Roman" pitchFamily="18" charset="0"/>
              </a:rPr>
              <a:t>at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72 hrs 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b="1" u="sng" dirty="0" smtClean="0">
                <a:solidFill>
                  <a:srgbClr val="002060"/>
                </a:solidFill>
                <a:cs typeface="Times New Roman" pitchFamily="18" charset="0"/>
              </a:rPr>
              <a:t>remains</a:t>
            </a:r>
            <a:r>
              <a:rPr lang="en-US" sz="2800" dirty="0" smtClean="0">
                <a:cs typeface="Times New Roman" pitchFamily="18" charset="0"/>
              </a:rPr>
              <a:t> elevated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7-10 days.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800" dirty="0" err="1" smtClean="0"/>
              <a:t>Troponin</a:t>
            </a:r>
            <a:r>
              <a:rPr lang="en-US" sz="2800" dirty="0" smtClean="0"/>
              <a:t> T may be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elevated</a:t>
            </a:r>
            <a:r>
              <a:rPr lang="en-US" sz="2800" dirty="0" smtClean="0"/>
              <a:t> in patients with </a:t>
            </a:r>
            <a:r>
              <a:rPr lang="en-US" sz="2800" b="1" i="1" dirty="0" smtClean="0">
                <a:solidFill>
                  <a:srgbClr val="002060"/>
                </a:solidFill>
              </a:rPr>
              <a:t>chronic renal failure </a:t>
            </a:r>
            <a:r>
              <a:rPr lang="en-US" sz="2800" dirty="0" smtClean="0"/>
              <a:t>and thus may </a:t>
            </a:r>
            <a:r>
              <a:rPr lang="en-US" sz="28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be so cardiac-specific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en-US" sz="28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800" dirty="0" smtClean="0">
              <a:cs typeface="Times New Roman" pitchFamily="18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800" dirty="0" smtClean="0">
                <a:cs typeface="Times New Roman" pitchFamily="18" charset="0"/>
              </a:rPr>
              <a:t> </a:t>
            </a:r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2060"/>
                </a:solidFill>
              </a:rPr>
              <a:t> Cardiac Troponin: troponin 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153400" cy="5029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200" b="1" u="sng" dirty="0" err="1" smtClean="0">
                <a:solidFill>
                  <a:srgbClr val="7030A0"/>
                </a:solidFill>
              </a:rPr>
              <a:t>Troponin</a:t>
            </a:r>
            <a:r>
              <a:rPr lang="en-US" sz="3200" b="1" u="sng" dirty="0" smtClean="0">
                <a:solidFill>
                  <a:srgbClr val="7030A0"/>
                </a:solidFill>
              </a:rPr>
              <a:t> I: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 dirty="0" smtClean="0"/>
              <a:t>It binds </a:t>
            </a:r>
            <a:r>
              <a:rPr lang="en-US" sz="2800" dirty="0" err="1" smtClean="0"/>
              <a:t>actin</a:t>
            </a:r>
            <a:r>
              <a:rPr lang="en-US" sz="2800" dirty="0" smtClean="0"/>
              <a:t>, thus inhibiting its binding to myosin.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Times New Roman" pitchFamily="18" charset="0"/>
              </a:rPr>
              <a:t>It is released </a:t>
            </a:r>
            <a:r>
              <a:rPr lang="en-US" sz="2800" b="1" u="sng" dirty="0" smtClean="0">
                <a:solidFill>
                  <a:srgbClr val="002060"/>
                </a:solidFill>
                <a:cs typeface="Times New Roman" pitchFamily="18" charset="0"/>
              </a:rPr>
              <a:t>within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4-6 hrs </a:t>
            </a:r>
            <a:r>
              <a:rPr lang="en-US" sz="2800" dirty="0" smtClean="0">
                <a:cs typeface="Times New Roman" pitchFamily="18" charset="0"/>
              </a:rPr>
              <a:t>of the onset of MI.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 b="1" u="sng" dirty="0" smtClean="0">
                <a:solidFill>
                  <a:srgbClr val="002060"/>
                </a:solidFill>
                <a:cs typeface="Times New Roman" pitchFamily="18" charset="0"/>
              </a:rPr>
              <a:t>Peaks  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14-24hrs.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 b="1" u="sng" dirty="0" smtClean="0">
                <a:solidFill>
                  <a:srgbClr val="002060"/>
                </a:solidFill>
                <a:cs typeface="Times New Roman" pitchFamily="18" charset="0"/>
              </a:rPr>
              <a:t> Remains </a:t>
            </a:r>
            <a:r>
              <a:rPr lang="en-US" sz="2800" dirty="0" smtClean="0">
                <a:cs typeface="Times New Roman" pitchFamily="18" charset="0"/>
              </a:rPr>
              <a:t>elevated for 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3-5 days.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 b="1" u="sng" dirty="0" smtClean="0">
                <a:solidFill>
                  <a:srgbClr val="002060"/>
                </a:solidFill>
                <a:cs typeface="Tahoma" pitchFamily="34" charset="0"/>
              </a:rPr>
              <a:t>Disappears</a:t>
            </a:r>
            <a:r>
              <a:rPr lang="en-US" sz="2800" dirty="0" smtClean="0">
                <a:cs typeface="Tahoma" pitchFamily="34" charset="0"/>
              </a:rPr>
              <a:t> from blood </a:t>
            </a:r>
            <a:r>
              <a:rPr lang="en-US" sz="2800" b="1" dirty="0" smtClean="0">
                <a:solidFill>
                  <a:srgbClr val="C00000"/>
                </a:solidFill>
                <a:cs typeface="Tahoma" pitchFamily="34" charset="0"/>
              </a:rPr>
              <a:t>after about one week</a:t>
            </a:r>
            <a:r>
              <a:rPr lang="en-US" sz="2800" dirty="0" smtClean="0">
                <a:cs typeface="Tahoma" pitchFamily="34" charset="0"/>
              </a:rPr>
              <a:t>. So, useful for diagnosis of 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delayed admission cases.</a:t>
            </a: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sz="11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 dirty="0" smtClean="0"/>
              <a:t>Cardiac </a:t>
            </a:r>
            <a:r>
              <a:rPr lang="en-US" sz="2800" dirty="0" err="1" smtClean="0"/>
              <a:t>troponins</a:t>
            </a:r>
            <a:r>
              <a:rPr lang="en-US" sz="2800" dirty="0" smtClean="0"/>
              <a:t> have been recommended as the </a:t>
            </a:r>
            <a:r>
              <a:rPr lang="en-US" sz="2800" b="1" i="1" dirty="0" smtClean="0">
                <a:solidFill>
                  <a:srgbClr val="C00000"/>
                </a:solidFill>
              </a:rPr>
              <a:t>biochemical cardiac marker of choice</a:t>
            </a:r>
            <a:r>
              <a:rPr lang="en-US" sz="2800" dirty="0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3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ahoma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en-US" sz="32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200" dirty="0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         </a:t>
            </a:r>
            <a:endParaRPr lang="en-US" sz="3200" b="1" i="1" dirty="0" smtClean="0">
              <a:solidFill>
                <a:srgbClr val="C0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Clr>
                <a:srgbClr val="3309E7"/>
              </a:buClr>
              <a:buFont typeface="Wingdings 2" pitchFamily="18" charset="2"/>
              <a:buAutoNum type="arabicPeriod"/>
              <a:defRPr/>
            </a:pPr>
            <a:endParaRPr lang="en-US" sz="3200" dirty="0" smtClean="0"/>
          </a:p>
          <a:p>
            <a:pPr marL="609600" indent="-609600" eaLnBrk="1" hangingPunct="1">
              <a:lnSpc>
                <a:spcPct val="90000"/>
              </a:lnSpc>
              <a:buClr>
                <a:srgbClr val="3309E7"/>
              </a:buClr>
              <a:buFont typeface="Wingdings 2" pitchFamily="18" charset="2"/>
              <a:buNone/>
              <a:defRPr/>
            </a:pPr>
            <a:endParaRPr lang="en-US" sz="32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     </a:t>
            </a:r>
            <a:endParaRPr lang="en-US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en-US" sz="2400" baseline="30000" dirty="0" smtClean="0"/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2060"/>
                </a:solidFill>
              </a:rPr>
              <a:t> Cardiac </a:t>
            </a:r>
            <a:r>
              <a:rPr lang="en-US" sz="4000" b="1" dirty="0" err="1" smtClean="0">
                <a:solidFill>
                  <a:srgbClr val="002060"/>
                </a:solidFill>
              </a:rPr>
              <a:t>Troponin</a:t>
            </a:r>
            <a:r>
              <a:rPr lang="en-US" sz="4000" b="1" dirty="0" smtClean="0">
                <a:solidFill>
                  <a:srgbClr val="002060"/>
                </a:solidFill>
              </a:rPr>
              <a:t>: </a:t>
            </a:r>
            <a:r>
              <a:rPr lang="en-US" sz="4000" b="1" dirty="0" err="1" smtClean="0">
                <a:solidFill>
                  <a:srgbClr val="002060"/>
                </a:solidFill>
              </a:rPr>
              <a:t>troponin</a:t>
            </a:r>
            <a:r>
              <a:rPr lang="en-US" sz="4000" b="1" dirty="0" smtClean="0">
                <a:solidFill>
                  <a:srgbClr val="002060"/>
                </a:solidFill>
              </a:rPr>
              <a:t> I</a:t>
            </a:r>
            <a:r>
              <a:rPr lang="en-US" sz="3600" b="1" dirty="0" smtClean="0">
                <a:solidFill>
                  <a:srgbClr val="002060"/>
                </a:solidFill>
              </a:rPr>
              <a:t> (</a:t>
            </a:r>
            <a:r>
              <a:rPr lang="en-US" sz="3600" b="1" dirty="0" err="1" smtClean="0">
                <a:solidFill>
                  <a:srgbClr val="002060"/>
                </a:solidFill>
              </a:rPr>
              <a:t>cTn</a:t>
            </a:r>
            <a:r>
              <a:rPr lang="en-US" sz="3600" b="1" dirty="0" smtClean="0">
                <a:solidFill>
                  <a:srgbClr val="002060"/>
                </a:solidFill>
              </a:rPr>
              <a:t> I)</a:t>
            </a:r>
            <a:endParaRPr lang="en-US" sz="4000" b="1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2060"/>
                </a:solidFill>
              </a:rPr>
              <a:t> Cardiac </a:t>
            </a:r>
            <a:r>
              <a:rPr lang="en-US" sz="3600" b="1" dirty="0" err="1" smtClean="0">
                <a:solidFill>
                  <a:srgbClr val="002060"/>
                </a:solidFill>
              </a:rPr>
              <a:t>Troponin</a:t>
            </a:r>
            <a:r>
              <a:rPr lang="en-US" sz="3600" b="1" dirty="0" smtClean="0">
                <a:solidFill>
                  <a:srgbClr val="002060"/>
                </a:solidFill>
              </a:rPr>
              <a:t>: </a:t>
            </a:r>
            <a:r>
              <a:rPr lang="en-US" sz="3600" b="1" dirty="0" err="1" smtClean="0">
                <a:solidFill>
                  <a:srgbClr val="002060"/>
                </a:solidFill>
              </a:rPr>
              <a:t>troponin</a:t>
            </a:r>
            <a:r>
              <a:rPr lang="en-US" sz="3600" b="1" dirty="0" smtClean="0">
                <a:solidFill>
                  <a:srgbClr val="002060"/>
                </a:solidFill>
              </a:rPr>
              <a:t> I (</a:t>
            </a:r>
            <a:r>
              <a:rPr lang="en-US" sz="3600" b="1" dirty="0" err="1" smtClean="0">
                <a:solidFill>
                  <a:srgbClr val="002060"/>
                </a:solidFill>
              </a:rPr>
              <a:t>cTn</a:t>
            </a:r>
            <a:r>
              <a:rPr lang="en-US" sz="3600" b="1" dirty="0" smtClean="0">
                <a:solidFill>
                  <a:srgbClr val="002060"/>
                </a:solidFill>
              </a:rPr>
              <a:t> I)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401763"/>
            <a:ext cx="8229600" cy="4389437"/>
          </a:xfrm>
        </p:spPr>
        <p:txBody>
          <a:bodyPr/>
          <a:lstStyle/>
          <a:p>
            <a:pPr eaLnBrk="1" hangingPunct="1">
              <a:defRPr/>
            </a:pPr>
            <a:r>
              <a:rPr lang="en-US" sz="2300" dirty="0" smtClean="0"/>
              <a:t>Serum </a:t>
            </a:r>
            <a:r>
              <a:rPr lang="en-US" sz="2300" dirty="0" err="1" smtClean="0"/>
              <a:t>troponins</a:t>
            </a:r>
            <a:r>
              <a:rPr lang="en-US" sz="2300" dirty="0" smtClean="0"/>
              <a:t> are </a:t>
            </a:r>
            <a:r>
              <a:rPr lang="en-US" sz="2300" b="1" i="1" dirty="0" smtClean="0">
                <a:solidFill>
                  <a:srgbClr val="C00000"/>
                </a:solidFill>
              </a:rPr>
              <a:t>not found in healthy individuals </a:t>
            </a:r>
            <a:r>
              <a:rPr lang="en-US" sz="2300" dirty="0" smtClean="0"/>
              <a:t>(Unlike CK/MB).</a:t>
            </a:r>
          </a:p>
          <a:p>
            <a:pPr eaLnBrk="1" hangingPunct="1">
              <a:defRPr/>
            </a:pPr>
            <a:r>
              <a:rPr lang="en-US" sz="2300" dirty="0" err="1" smtClean="0"/>
              <a:t>Troponins</a:t>
            </a:r>
            <a:r>
              <a:rPr lang="en-US" sz="2300" dirty="0" smtClean="0"/>
              <a:t> are both </a:t>
            </a:r>
            <a:r>
              <a:rPr lang="en-US" sz="2300" b="1" dirty="0" smtClean="0">
                <a:solidFill>
                  <a:srgbClr val="C00000"/>
                </a:solidFill>
              </a:rPr>
              <a:t>more sensitive  </a:t>
            </a:r>
            <a:r>
              <a:rPr lang="en-US" sz="2300" dirty="0" smtClean="0"/>
              <a:t>and </a:t>
            </a:r>
            <a:r>
              <a:rPr lang="en-US" sz="2300" b="1" dirty="0" smtClean="0">
                <a:solidFill>
                  <a:srgbClr val="C00000"/>
                </a:solidFill>
              </a:rPr>
              <a:t>more specific </a:t>
            </a:r>
            <a:r>
              <a:rPr lang="en-US" sz="2300" dirty="0" smtClean="0"/>
              <a:t>than CK-MB in terms of its diagnostic ability with respect to myocardial damage.</a:t>
            </a:r>
          </a:p>
          <a:p>
            <a:pPr eaLnBrk="1" hangingPunct="1">
              <a:defRPr/>
            </a:pPr>
            <a:r>
              <a:rPr lang="en-US" sz="2300" b="1" dirty="0" smtClean="0">
                <a:solidFill>
                  <a:srgbClr val="C00000"/>
                </a:solidFill>
                <a:cs typeface="Tahoma" pitchFamily="34" charset="0"/>
              </a:rPr>
              <a:t>Prognostic marker: </a:t>
            </a:r>
            <a:r>
              <a:rPr lang="en-US" sz="2300" dirty="0" smtClean="0"/>
              <a:t>for determination of size of infarct.</a:t>
            </a:r>
          </a:p>
          <a:p>
            <a:pPr eaLnBrk="1" hangingPunct="1">
              <a:defRPr/>
            </a:pPr>
            <a:r>
              <a:rPr lang="en-US" sz="2300" dirty="0" smtClean="0"/>
              <a:t>Determination of </a:t>
            </a:r>
            <a:r>
              <a:rPr lang="en-US" sz="2300" b="1" dirty="0" smtClean="0">
                <a:solidFill>
                  <a:srgbClr val="C00000"/>
                </a:solidFill>
              </a:rPr>
              <a:t>success of reperfusion.</a:t>
            </a:r>
          </a:p>
          <a:p>
            <a:pPr eaLnBrk="1" hangingPunct="1">
              <a:defRPr/>
            </a:pPr>
            <a:r>
              <a:rPr lang="en-US" sz="2300" b="1" dirty="0" smtClean="0">
                <a:solidFill>
                  <a:srgbClr val="C00000"/>
                </a:solidFill>
              </a:rPr>
              <a:t>Two negative </a:t>
            </a:r>
            <a:r>
              <a:rPr lang="en-US" sz="2300" b="1" dirty="0" err="1" smtClean="0">
                <a:solidFill>
                  <a:srgbClr val="C00000"/>
                </a:solidFill>
              </a:rPr>
              <a:t>Troponins</a:t>
            </a:r>
            <a:r>
              <a:rPr lang="en-US" sz="2300" b="1" dirty="0" smtClean="0">
                <a:solidFill>
                  <a:srgbClr val="C00000"/>
                </a:solidFill>
              </a:rPr>
              <a:t> </a:t>
            </a:r>
            <a:r>
              <a:rPr lang="en-US" sz="23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hours  apart </a:t>
            </a:r>
            <a:r>
              <a:rPr lang="en-US" sz="2300" dirty="0" smtClean="0"/>
              <a:t>are good (but not absolute) evidence of no recent AMI.</a:t>
            </a:r>
          </a:p>
          <a:p>
            <a:pPr eaLnBrk="1" hangingPunct="1">
              <a:defRPr/>
            </a:pPr>
            <a:r>
              <a:rPr lang="en-US" sz="2300" b="1" dirty="0" smtClean="0">
                <a:solidFill>
                  <a:srgbClr val="C00000"/>
                </a:solidFill>
              </a:rPr>
              <a:t>Elevated </a:t>
            </a:r>
            <a:r>
              <a:rPr lang="en-US" sz="2300" b="1" dirty="0" err="1" smtClean="0">
                <a:solidFill>
                  <a:srgbClr val="C00000"/>
                </a:solidFill>
              </a:rPr>
              <a:t>Troponin</a:t>
            </a:r>
            <a:r>
              <a:rPr lang="en-US" sz="2300" b="1" dirty="0" smtClean="0">
                <a:solidFill>
                  <a:srgbClr val="C00000"/>
                </a:solidFill>
              </a:rPr>
              <a:t> </a:t>
            </a:r>
            <a:r>
              <a:rPr lang="en-US" sz="2300" dirty="0" smtClean="0"/>
              <a:t>levels in patients </a:t>
            </a:r>
            <a:r>
              <a:rPr lang="en-US" sz="2300" b="1" dirty="0" smtClean="0">
                <a:solidFill>
                  <a:srgbClr val="C00000"/>
                </a:solidFill>
              </a:rPr>
              <a:t>without ECG </a:t>
            </a:r>
            <a:r>
              <a:rPr lang="en-US" sz="2300" dirty="0" smtClean="0"/>
              <a:t>changes &amp; with </a:t>
            </a:r>
            <a:r>
              <a:rPr lang="en-US" sz="2300" b="1" dirty="0" smtClean="0">
                <a:solidFill>
                  <a:srgbClr val="C00000"/>
                </a:solidFill>
              </a:rPr>
              <a:t>normal CK-MB </a:t>
            </a:r>
            <a:r>
              <a:rPr lang="en-US" sz="2300" dirty="0" smtClean="0"/>
              <a:t>levels may identify patients </a:t>
            </a: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increased risk of cardiac events</a:t>
            </a:r>
          </a:p>
          <a:p>
            <a:pPr eaLnBrk="1" hangingPunct="1">
              <a:defRPr/>
            </a:pPr>
            <a:endParaRPr lang="en-US" sz="2300" dirty="0" smtClean="0"/>
          </a:p>
          <a:p>
            <a:pPr eaLnBrk="1" hangingPunct="1">
              <a:defRPr/>
            </a:pPr>
            <a:endParaRPr lang="en-US" sz="2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sz="3200" b="1" dirty="0" smtClean="0"/>
              <a:t>Heart-type fatty acid-binding protein</a:t>
            </a:r>
            <a:br>
              <a:rPr lang="en-US" sz="3200" b="1" dirty="0" smtClean="0"/>
            </a:br>
            <a:r>
              <a:rPr lang="en-US" sz="3200" b="1" dirty="0" smtClean="0"/>
              <a:t> (H-FABP)</a:t>
            </a:r>
            <a:endParaRPr lang="ar-JO" sz="3200" dirty="0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sz="2200" dirty="0" smtClean="0"/>
              <a:t>H-FABP is a small </a:t>
            </a:r>
            <a:r>
              <a:rPr lang="en-US" sz="22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cytosolic</a:t>
            </a:r>
            <a:r>
              <a:rPr lang="en-US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protein </a:t>
            </a:r>
            <a:r>
              <a:rPr lang="en-US" sz="2200" dirty="0" smtClean="0"/>
              <a:t>found in the cardiac tissues.</a:t>
            </a:r>
          </a:p>
          <a:p>
            <a:r>
              <a:rPr lang="en-US" sz="2200" dirty="0" smtClean="0"/>
              <a:t>It is chiefly present in the </a:t>
            </a:r>
            <a:r>
              <a:rPr lang="en-US" sz="2200" b="1" dirty="0" smtClean="0">
                <a:solidFill>
                  <a:srgbClr val="002060"/>
                </a:solidFill>
              </a:rPr>
              <a:t>myocardium</a:t>
            </a:r>
            <a:r>
              <a:rPr lang="en-US" sz="2200" dirty="0" smtClean="0"/>
              <a:t> and, to a lesser extent, in the </a:t>
            </a:r>
            <a:r>
              <a:rPr lang="en-US" sz="2200" dirty="0" smtClean="0">
                <a:solidFill>
                  <a:srgbClr val="002060"/>
                </a:solidFill>
              </a:rPr>
              <a:t>brain, kidney and skeletal muscle.</a:t>
            </a:r>
          </a:p>
          <a:p>
            <a:r>
              <a:rPr lang="en-US" sz="2200" dirty="0" smtClean="0"/>
              <a:t>responsible for the </a:t>
            </a:r>
            <a:r>
              <a:rPr lang="en-US" sz="2200" b="1" dirty="0" smtClean="0">
                <a:solidFill>
                  <a:srgbClr val="C00000"/>
                </a:solidFill>
              </a:rPr>
              <a:t>transport of fatty acids </a:t>
            </a:r>
            <a:r>
              <a:rPr lang="en-US" sz="2200" dirty="0" smtClean="0"/>
              <a:t>from the plasma membrane to: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  Sites of β-oxidation in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mitochondria</a:t>
            </a:r>
            <a:r>
              <a:rPr lang="en-US" sz="2200" dirty="0" smtClean="0"/>
              <a:t> and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peroxisomes</a:t>
            </a:r>
            <a:r>
              <a:rPr lang="en-US" sz="22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Endoplasmic reticulum </a:t>
            </a:r>
            <a:r>
              <a:rPr lang="en-US" sz="2200" dirty="0" smtClean="0"/>
              <a:t>for lipid synthesis. </a:t>
            </a:r>
          </a:p>
          <a:p>
            <a:r>
              <a:rPr lang="en-US" sz="2200" dirty="0" smtClean="0"/>
              <a:t>H-FABP is released </a:t>
            </a:r>
            <a:r>
              <a:rPr lang="en-US" sz="2200" b="1" dirty="0" smtClean="0">
                <a:solidFill>
                  <a:srgbClr val="C00000"/>
                </a:solidFill>
              </a:rPr>
              <a:t>extremely early </a:t>
            </a:r>
            <a:r>
              <a:rPr lang="en-US" sz="2200" dirty="0" smtClean="0"/>
              <a:t>into the serum following </a:t>
            </a:r>
            <a:r>
              <a:rPr lang="en-US" sz="2200" dirty="0" err="1" smtClean="0"/>
              <a:t>myocyte</a:t>
            </a:r>
            <a:r>
              <a:rPr lang="en-US" sz="2200" dirty="0" smtClean="0"/>
              <a:t> rupture. 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err="1" smtClean="0">
                <a:latin typeface="Wingdings 3" pitchFamily="18" charset="2"/>
              </a:rPr>
              <a:t>hhh</a:t>
            </a:r>
            <a:r>
              <a:rPr lang="en-US" sz="2200" b="1" dirty="0" smtClean="0">
                <a:latin typeface="Wingdings 3" pitchFamily="18" charset="2"/>
              </a:rPr>
              <a:t> </a:t>
            </a:r>
            <a:r>
              <a:rPr lang="en-US" sz="2200" dirty="0" smtClean="0"/>
              <a:t>as early as </a:t>
            </a:r>
            <a:r>
              <a:rPr lang="en-US" sz="2200" b="1" u="sng" dirty="0" smtClean="0">
                <a:solidFill>
                  <a:srgbClr val="C00000"/>
                </a:solidFill>
              </a:rPr>
              <a:t>30 min </a:t>
            </a:r>
            <a:r>
              <a:rPr lang="en-US" sz="2200" dirty="0" smtClean="0"/>
              <a:t>after myocardial injury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 </a:t>
            </a:r>
            <a:r>
              <a:rPr lang="en-US" sz="2200" b="1" dirty="0" smtClean="0"/>
              <a:t>Peaks </a:t>
            </a:r>
            <a:r>
              <a:rPr lang="en-US" sz="2200" dirty="0" smtClean="0"/>
              <a:t> at </a:t>
            </a:r>
            <a:r>
              <a:rPr lang="en-US" sz="2200" b="1" u="sng" dirty="0" smtClean="0">
                <a:solidFill>
                  <a:srgbClr val="C00000"/>
                </a:solidFill>
              </a:rPr>
              <a:t>6–8 h</a:t>
            </a:r>
            <a:r>
              <a:rPr lang="en-US" sz="2200" u="sng" dirty="0" smtClean="0"/>
              <a:t> </a:t>
            </a:r>
            <a:r>
              <a:rPr lang="en-US" sz="2200" dirty="0" smtClean="0"/>
              <a:t>and 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/>
              <a:t>Returns </a:t>
            </a:r>
            <a:r>
              <a:rPr lang="en-US" sz="2200" dirty="0" smtClean="0"/>
              <a:t>to baseline levels at </a:t>
            </a:r>
            <a:r>
              <a:rPr lang="en-US" sz="2200" b="1" u="sng" dirty="0" smtClean="0">
                <a:solidFill>
                  <a:srgbClr val="C00000"/>
                </a:solidFill>
              </a:rPr>
              <a:t>~24 h. </a:t>
            </a:r>
            <a:endParaRPr lang="en-US" sz="2200" dirty="0" smtClean="0"/>
          </a:p>
          <a:p>
            <a:r>
              <a:rPr lang="en-US" sz="2200" dirty="0" smtClean="0"/>
              <a:t>It could be used to quickly </a:t>
            </a:r>
            <a:r>
              <a:rPr lang="en-US" sz="2200" b="1" u="sng" dirty="0" smtClean="0">
                <a:solidFill>
                  <a:srgbClr val="C00000"/>
                </a:solidFill>
              </a:rPr>
              <a:t>rule out </a:t>
            </a:r>
            <a:r>
              <a:rPr lang="en-US" sz="2200" dirty="0" smtClean="0"/>
              <a:t>AMI. </a:t>
            </a:r>
          </a:p>
          <a:p>
            <a:pPr>
              <a:buNone/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sz="3600" b="1" dirty="0" err="1" smtClean="0"/>
              <a:t>Isoenzyme</a:t>
            </a:r>
            <a:r>
              <a:rPr lang="en-US" sz="3600" b="1" dirty="0" smtClean="0"/>
              <a:t> BB glycogen </a:t>
            </a:r>
            <a:r>
              <a:rPr lang="en-US" sz="3600" b="1" dirty="0" err="1" smtClean="0"/>
              <a:t>phosphorylase</a:t>
            </a:r>
            <a:r>
              <a:rPr lang="en-US" sz="3600" b="1" dirty="0" smtClean="0"/>
              <a:t> (GPBB)</a:t>
            </a:r>
            <a:endParaRPr lang="ar-JO" sz="3600" dirty="0" smtClean="0"/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86800" cy="4389437"/>
          </a:xfrm>
        </p:spPr>
        <p:txBody>
          <a:bodyPr/>
          <a:lstStyle/>
          <a:p>
            <a:r>
              <a:rPr lang="en-US" sz="2400" dirty="0" smtClean="0"/>
              <a:t>It is one of the 3 </a:t>
            </a:r>
            <a:r>
              <a:rPr lang="en-US" sz="2400" dirty="0" err="1" smtClean="0"/>
              <a:t>isoforms</a:t>
            </a:r>
            <a:r>
              <a:rPr lang="en-US" sz="2400" dirty="0" smtClean="0"/>
              <a:t> of glycogen </a:t>
            </a:r>
            <a:r>
              <a:rPr lang="en-US" sz="2400" dirty="0" err="1" smtClean="0"/>
              <a:t>phosphorylase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GPBB exists in </a:t>
            </a:r>
            <a:r>
              <a:rPr lang="en-US" sz="2400" b="1" dirty="0" smtClean="0">
                <a:solidFill>
                  <a:srgbClr val="0070C0"/>
                </a:solidFill>
              </a:rPr>
              <a:t>cardiac</a:t>
            </a:r>
            <a:r>
              <a:rPr lang="en-US" sz="2400" dirty="0" smtClean="0"/>
              <a:t> and </a:t>
            </a:r>
            <a:r>
              <a:rPr lang="en-US" sz="2400" b="1" dirty="0" smtClean="0">
                <a:solidFill>
                  <a:srgbClr val="0070C0"/>
                </a:solidFill>
              </a:rPr>
              <a:t>brain tissue</a:t>
            </a:r>
            <a:r>
              <a:rPr lang="en-US" sz="2400" dirty="0" smtClean="0"/>
              <a:t>. Because of the blood–brain barrier, GP-BB can be seen as being </a:t>
            </a:r>
            <a:r>
              <a:rPr lang="en-US" sz="2400" b="1" dirty="0" smtClean="0">
                <a:solidFill>
                  <a:srgbClr val="C00000"/>
                </a:solidFill>
              </a:rPr>
              <a:t>specific to heart muscle. </a:t>
            </a:r>
          </a:p>
          <a:p>
            <a:r>
              <a:rPr lang="en-US" sz="2400" b="1" dirty="0" err="1" smtClean="0">
                <a:latin typeface="Wingdings 3" pitchFamily="18" charset="2"/>
              </a:rPr>
              <a:t>hhh</a:t>
            </a:r>
            <a:r>
              <a:rPr lang="en-US" sz="2400" dirty="0" smtClean="0"/>
              <a:t> blood levels can be seen in </a:t>
            </a:r>
            <a:r>
              <a:rPr lang="en-US" sz="2400" b="1" dirty="0" smtClean="0">
                <a:solidFill>
                  <a:srgbClr val="00B050"/>
                </a:solidFill>
              </a:rPr>
              <a:t>ischemia</a:t>
            </a:r>
            <a:r>
              <a:rPr lang="en-US" sz="2400" b="1" dirty="0" smtClean="0">
                <a:solidFill>
                  <a:srgbClr val="0070C0"/>
                </a:solidFill>
              </a:rPr>
              <a:t>,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MI</a:t>
            </a:r>
            <a:r>
              <a:rPr lang="en-US" sz="2400" dirty="0" smtClean="0"/>
              <a:t> and </a:t>
            </a:r>
            <a:r>
              <a:rPr lang="en-US" sz="2400" b="1" dirty="0" smtClean="0">
                <a:solidFill>
                  <a:srgbClr val="00B050"/>
                </a:solidFill>
              </a:rPr>
              <a:t>unstable angina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Early biochemical marker </a:t>
            </a:r>
            <a:r>
              <a:rPr lang="en-US" sz="2400" dirty="0" smtClean="0"/>
              <a:t>of myocardial necrosis. </a:t>
            </a:r>
          </a:p>
          <a:p>
            <a:r>
              <a:rPr lang="en-US" sz="2400" b="1" dirty="0" err="1" smtClean="0">
                <a:latin typeface="Wingdings 3" pitchFamily="18" charset="2"/>
              </a:rPr>
              <a:t>hhh</a:t>
            </a:r>
            <a:r>
              <a:rPr lang="en-US" sz="2400" dirty="0" smtClean="0">
                <a:latin typeface="Wingdings 3" pitchFamily="18" charset="2"/>
              </a:rPr>
              <a:t> </a:t>
            </a:r>
            <a:r>
              <a:rPr lang="en-US" sz="2400" dirty="0" smtClean="0"/>
              <a:t>within the </a:t>
            </a:r>
            <a:r>
              <a:rPr lang="en-US" sz="2400" b="1" dirty="0" smtClean="0">
                <a:solidFill>
                  <a:srgbClr val="C00000"/>
                </a:solidFill>
              </a:rPr>
              <a:t>first hour </a:t>
            </a:r>
            <a:r>
              <a:rPr lang="en-US" sz="2400" dirty="0" smtClean="0"/>
              <a:t>of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b="1" dirty="0" err="1" smtClean="0">
                <a:latin typeface="Wingdings 3" pitchFamily="18" charset="2"/>
              </a:rPr>
              <a:t>hhh</a:t>
            </a:r>
            <a:r>
              <a:rPr lang="en-US" sz="2400" dirty="0" smtClean="0">
                <a:latin typeface="Wingdings 3" pitchFamily="18" charset="2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1–3 hours </a:t>
            </a:r>
            <a:r>
              <a:rPr lang="en-US" sz="2400" dirty="0" smtClean="0"/>
              <a:t>after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ischemia</a:t>
            </a:r>
            <a:r>
              <a:rPr lang="en-US" sz="2400" dirty="0" smtClean="0"/>
              <a:t>.</a:t>
            </a:r>
            <a:endParaRPr lang="en-US" sz="2000" dirty="0" smtClean="0"/>
          </a:p>
          <a:p>
            <a:r>
              <a:rPr lang="en-US" sz="2400" b="1" dirty="0" smtClean="0">
                <a:solidFill>
                  <a:srgbClr val="C00000"/>
                </a:solidFill>
              </a:rPr>
              <a:t>Very sensitive </a:t>
            </a:r>
            <a:r>
              <a:rPr lang="en-US" sz="2400" dirty="0" smtClean="0"/>
              <a:t>indicator of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</a:t>
            </a:r>
            <a:r>
              <a:rPr lang="en-US" sz="2400" dirty="0" smtClean="0"/>
              <a:t> with a sensitivity superior to that of </a:t>
            </a:r>
            <a:r>
              <a:rPr lang="en-US" sz="2400" dirty="0" err="1" smtClean="0"/>
              <a:t>myoglobin</a:t>
            </a:r>
            <a:r>
              <a:rPr lang="en-US" sz="2400" dirty="0" smtClean="0"/>
              <a:t>, CK-MB mass, and </a:t>
            </a:r>
            <a:r>
              <a:rPr lang="en-US" sz="2400" dirty="0" err="1" smtClean="0"/>
              <a:t>cTnT</a:t>
            </a:r>
            <a:r>
              <a:rPr lang="en-US" sz="2400" dirty="0" smtClean="0"/>
              <a:t>.</a:t>
            </a:r>
            <a:endParaRPr lang="en-US" sz="2000" dirty="0" smtClean="0"/>
          </a:p>
          <a:p>
            <a:endParaRPr lang="ar-JO" sz="2400" dirty="0" smtClean="0">
              <a:ea typeface="Majalla U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sz="4400" b="1" dirty="0" err="1" smtClean="0"/>
              <a:t>Copeptin</a:t>
            </a:r>
            <a:endParaRPr lang="ar-JO" sz="4400" dirty="0" smtClean="0"/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457200" y="2011363"/>
            <a:ext cx="8229600" cy="4160837"/>
          </a:xfrm>
        </p:spPr>
        <p:txBody>
          <a:bodyPr/>
          <a:lstStyle/>
          <a:p>
            <a:r>
              <a:rPr lang="en-US" sz="2800" dirty="0" err="1" smtClean="0"/>
              <a:t>Copeptin</a:t>
            </a:r>
            <a:r>
              <a:rPr lang="en-US" sz="2800" dirty="0" smtClean="0"/>
              <a:t>, the C-terminal portion of </a:t>
            </a:r>
            <a:r>
              <a:rPr lang="en-US" sz="2800" dirty="0" err="1" smtClean="0"/>
              <a:t>provasopressin</a:t>
            </a:r>
            <a:r>
              <a:rPr lang="en-US" sz="2800" dirty="0" smtClean="0"/>
              <a:t> is co-secreted with vasopressin. </a:t>
            </a:r>
          </a:p>
          <a:p>
            <a:endParaRPr lang="en-US" sz="2400" dirty="0" smtClean="0"/>
          </a:p>
          <a:p>
            <a:r>
              <a:rPr lang="en-US" sz="3200" b="1" dirty="0" err="1" smtClean="0">
                <a:latin typeface="Wingdings 3" pitchFamily="18" charset="2"/>
              </a:rPr>
              <a:t>hhh</a:t>
            </a:r>
            <a:r>
              <a:rPr lang="en-US" sz="3200" b="1" dirty="0" smtClean="0">
                <a:latin typeface="Wingdings 3" pitchFamily="18" charset="2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within minutes</a:t>
            </a:r>
            <a:r>
              <a:rPr lang="en-US" sz="2800" dirty="0" smtClean="0"/>
              <a:t> in patients with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smtClean="0"/>
              <a:t>Adding </a:t>
            </a:r>
            <a:r>
              <a:rPr lang="en-US" sz="2800" b="1" dirty="0" err="1" smtClean="0">
                <a:solidFill>
                  <a:srgbClr val="0070C0"/>
                </a:solidFill>
              </a:rPr>
              <a:t>copeptin</a:t>
            </a:r>
            <a:r>
              <a:rPr lang="en-US" sz="2800" dirty="0" smtClean="0"/>
              <a:t> </a:t>
            </a:r>
            <a:r>
              <a:rPr lang="en-US" sz="3600" b="1" dirty="0" smtClean="0"/>
              <a:t>+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cTnI</a:t>
            </a:r>
            <a:r>
              <a:rPr lang="en-US" sz="2800" dirty="0" smtClean="0"/>
              <a:t> can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out of AMI.</a:t>
            </a:r>
          </a:p>
          <a:p>
            <a:endParaRPr lang="ar-JO" sz="2800" dirty="0" smtClean="0">
              <a:ea typeface="Majalla U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2060"/>
                </a:solidFill>
              </a:rPr>
              <a:t>Ischemia-modified albumin (IMA)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457200" y="1249362"/>
            <a:ext cx="8382000" cy="4389438"/>
          </a:xfrm>
        </p:spPr>
        <p:txBody>
          <a:bodyPr/>
          <a:lstStyle/>
          <a:p>
            <a:pPr eaLnBrk="1" hangingPunct="1">
              <a:defRPr/>
            </a:pPr>
            <a:r>
              <a:rPr lang="en-US" sz="2100" dirty="0" smtClean="0"/>
              <a:t>It is raised in the presence of </a:t>
            </a:r>
            <a:r>
              <a:rPr lang="en-US" sz="2100" b="1" i="1" dirty="0" smtClean="0">
                <a:solidFill>
                  <a:srgbClr val="002060"/>
                </a:solidFill>
              </a:rPr>
              <a:t>myocardial ischemia.</a:t>
            </a:r>
          </a:p>
          <a:p>
            <a:pPr eaLnBrk="1" hangingPunct="1">
              <a:defRPr/>
            </a:pPr>
            <a:r>
              <a:rPr lang="en-US" sz="2100" dirty="0" smtClean="0"/>
              <a:t>Normal albumin can bind metals at its N terminus.</a:t>
            </a:r>
          </a:p>
          <a:p>
            <a:pPr eaLnBrk="1" hangingPunct="1">
              <a:defRPr/>
            </a:pPr>
            <a:r>
              <a:rPr lang="en-US" sz="2100" dirty="0" smtClean="0"/>
              <a:t>During ischemia, </a:t>
            </a:r>
            <a:r>
              <a:rPr lang="en-US" sz="2100" b="1" i="1" dirty="0" smtClean="0">
                <a:solidFill>
                  <a:srgbClr val="002060"/>
                </a:solidFill>
              </a:rPr>
              <a:t>free radicals, alter the binding site, decreasing binding ability</a:t>
            </a:r>
            <a:r>
              <a:rPr lang="en-US" sz="2100" dirty="0" smtClean="0"/>
              <a:t> make it more resistant to bind metals.</a:t>
            </a:r>
          </a:p>
          <a:p>
            <a:pPr eaLnBrk="1" hangingPunct="1">
              <a:defRPr/>
            </a:pPr>
            <a:r>
              <a:rPr lang="en-US" sz="2100" b="1" i="1" dirty="0" smtClean="0">
                <a:solidFill>
                  <a:srgbClr val="C00000"/>
                </a:solidFill>
              </a:rPr>
              <a:t>Positive test </a:t>
            </a:r>
            <a:r>
              <a:rPr lang="en-US" sz="2100" dirty="0" smtClean="0"/>
              <a:t>– ischemia</a:t>
            </a:r>
          </a:p>
          <a:p>
            <a:pPr eaLnBrk="1" hangingPunct="1">
              <a:defRPr/>
            </a:pPr>
            <a:r>
              <a:rPr lang="en-US" sz="2100" b="1" i="1" dirty="0" smtClean="0">
                <a:solidFill>
                  <a:srgbClr val="C00000"/>
                </a:solidFill>
              </a:rPr>
              <a:t>Negative test </a:t>
            </a:r>
            <a:r>
              <a:rPr lang="en-US" sz="2100" dirty="0" smtClean="0"/>
              <a:t>(together with negative </a:t>
            </a:r>
            <a:r>
              <a:rPr lang="en-US" sz="2100" dirty="0" err="1" smtClean="0"/>
              <a:t>troponin</a:t>
            </a:r>
            <a:r>
              <a:rPr lang="en-US" sz="2100" dirty="0" smtClean="0"/>
              <a:t> and negative ECG) has a 99</a:t>
            </a:r>
            <a:r>
              <a:rPr lang="en-US" sz="2100" b="1" dirty="0" smtClean="0"/>
              <a:t>%</a:t>
            </a:r>
            <a:r>
              <a:rPr lang="en-US" sz="2100" b="1" u="sng" dirty="0" smtClean="0"/>
              <a:t> negative predictive value </a:t>
            </a:r>
            <a:r>
              <a:rPr lang="en-US" sz="2100" dirty="0" smtClean="0"/>
              <a:t>for  MI.</a:t>
            </a:r>
          </a:p>
          <a:p>
            <a:pPr eaLnBrk="1" hangingPunct="1">
              <a:defRPr/>
            </a:pPr>
            <a:r>
              <a:rPr lang="en-US" sz="2100" b="1" i="1" dirty="0" smtClean="0">
                <a:solidFill>
                  <a:srgbClr val="C00000"/>
                </a:solidFill>
              </a:rPr>
              <a:t>Rapidly cleared</a:t>
            </a:r>
          </a:p>
          <a:p>
            <a:pPr eaLnBrk="1" hangingPunct="1">
              <a:defRPr/>
            </a:pPr>
            <a:r>
              <a:rPr lang="en-US" sz="2100" b="1" i="1" dirty="0" smtClean="0">
                <a:solidFill>
                  <a:srgbClr val="C00000"/>
                </a:solidFill>
              </a:rPr>
              <a:t>Not specific </a:t>
            </a:r>
            <a:r>
              <a:rPr lang="en-US" sz="2100" dirty="0" smtClean="0"/>
              <a:t>for MI.</a:t>
            </a:r>
          </a:p>
          <a:p>
            <a:pPr eaLnBrk="1" hangingPunct="1">
              <a:defRPr/>
            </a:pPr>
            <a:r>
              <a:rPr lang="en-US" sz="2100" dirty="0" smtClean="0"/>
              <a:t>It is a marker </a:t>
            </a:r>
            <a:r>
              <a:rPr lang="en-US" sz="2100" b="1" i="1" dirty="0" smtClean="0">
                <a:solidFill>
                  <a:srgbClr val="C00000"/>
                </a:solidFill>
              </a:rPr>
              <a:t>sensitive for ischemia </a:t>
            </a:r>
            <a:r>
              <a:rPr lang="en-US" sz="2100" dirty="0" smtClean="0"/>
              <a:t>rather than necrosis.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100" dirty="0" smtClean="0"/>
              <a:t> It is </a:t>
            </a:r>
            <a:r>
              <a:rPr lang="en-US" sz="21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detected</a:t>
            </a:r>
            <a:r>
              <a:rPr lang="en-US" sz="2100" dirty="0" smtClean="0"/>
              <a:t> within a </a:t>
            </a:r>
            <a:r>
              <a:rPr lang="en-US" sz="2100" b="1" i="1" dirty="0" smtClean="0">
                <a:solidFill>
                  <a:srgbClr val="C00000"/>
                </a:solidFill>
              </a:rPr>
              <a:t>few minutes.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1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Peaks</a:t>
            </a:r>
            <a:r>
              <a:rPr lang="en-US" sz="2100" dirty="0" smtClean="0"/>
              <a:t> at </a:t>
            </a:r>
            <a:r>
              <a:rPr lang="en-US" sz="2100" b="1" i="1" dirty="0" smtClean="0">
                <a:solidFill>
                  <a:srgbClr val="C00000"/>
                </a:solidFill>
              </a:rPr>
              <a:t>2-4 hours</a:t>
            </a:r>
            <a:r>
              <a:rPr lang="en-US" sz="2100" dirty="0" smtClean="0"/>
              <a:t>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US" sz="21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Disappears</a:t>
            </a:r>
            <a:r>
              <a:rPr lang="en-US" sz="2100" dirty="0" smtClean="0"/>
              <a:t> within </a:t>
            </a:r>
            <a:r>
              <a:rPr lang="en-US" sz="2100" b="1" i="1" dirty="0" smtClean="0">
                <a:solidFill>
                  <a:srgbClr val="C00000"/>
                </a:solidFill>
              </a:rPr>
              <a:t>6 hours.</a:t>
            </a:r>
          </a:p>
          <a:p>
            <a:pPr eaLnBrk="1" hangingPunct="1">
              <a:defRPr/>
            </a:pPr>
            <a:endParaRPr lang="en-US" sz="2100" dirty="0" smtClean="0"/>
          </a:p>
          <a:p>
            <a:pPr eaLnBrk="1" hangingPunct="1">
              <a:defRPr/>
            </a:pPr>
            <a:endParaRPr lang="en-US" sz="2100" dirty="0" smtClean="0"/>
          </a:p>
          <a:p>
            <a:pPr eaLnBrk="1" hangingPunct="1">
              <a:defRPr/>
            </a:pPr>
            <a:endParaRPr lang="en-US" sz="2100" dirty="0" smtClean="0"/>
          </a:p>
          <a:p>
            <a:pPr eaLnBrk="1" hangingPunct="1">
              <a:defRPr/>
            </a:pPr>
            <a:endParaRPr lang="en-US" sz="2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762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2060"/>
                </a:solidFill>
              </a:rPr>
              <a:t>Micro RNA (</a:t>
            </a:r>
            <a:r>
              <a:rPr lang="en-US" sz="3600" b="1" dirty="0" err="1" smtClean="0">
                <a:solidFill>
                  <a:srgbClr val="002060"/>
                </a:solidFill>
              </a:rPr>
              <a:t>miRNA</a:t>
            </a:r>
            <a:r>
              <a:rPr lang="en-US" sz="3600" b="1" dirty="0" smtClean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363"/>
            <a:ext cx="8382000" cy="4999037"/>
          </a:xfrm>
        </p:spPr>
        <p:txBody>
          <a:bodyPr/>
          <a:lstStyle/>
          <a:p>
            <a:pPr eaLnBrk="1" hangingPunct="1">
              <a:defRPr/>
            </a:pPr>
            <a:r>
              <a:rPr lang="en-US" sz="2100" dirty="0" smtClean="0"/>
              <a:t>A </a:t>
            </a:r>
            <a:r>
              <a:rPr lang="en-US" sz="2100" b="1" dirty="0" err="1" smtClean="0"/>
              <a:t>microRNA</a:t>
            </a:r>
            <a:r>
              <a:rPr lang="en-US" sz="2100" dirty="0" smtClean="0"/>
              <a:t> is a </a:t>
            </a:r>
            <a:r>
              <a:rPr lang="en-US" sz="2100" b="1" i="1" dirty="0" smtClean="0">
                <a:solidFill>
                  <a:srgbClr val="C00000"/>
                </a:solidFill>
              </a:rPr>
              <a:t>small non-coding RNA</a:t>
            </a:r>
            <a:r>
              <a:rPr lang="en-US" sz="2100" dirty="0" smtClean="0"/>
              <a:t> molecule (containing about 22 nucleotides).</a:t>
            </a:r>
          </a:p>
          <a:p>
            <a:pPr eaLnBrk="1" hangingPunct="1">
              <a:defRPr/>
            </a:pPr>
            <a:r>
              <a:rPr lang="en-US" sz="2100" dirty="0" smtClean="0"/>
              <a:t>The human genome may encode over </a:t>
            </a:r>
            <a:r>
              <a:rPr lang="en-US" sz="2100" b="1" i="1" dirty="0" smtClean="0">
                <a:solidFill>
                  <a:srgbClr val="C00000"/>
                </a:solidFill>
              </a:rPr>
              <a:t>3000 </a:t>
            </a:r>
            <a:r>
              <a:rPr lang="en-US" sz="2100" b="1" i="1" dirty="0" err="1" smtClean="0">
                <a:solidFill>
                  <a:srgbClr val="C00000"/>
                </a:solidFill>
              </a:rPr>
              <a:t>miRNAs</a:t>
            </a:r>
            <a:r>
              <a:rPr lang="en-US" sz="2100" b="1" i="1" dirty="0" smtClean="0">
                <a:solidFill>
                  <a:srgbClr val="C00000"/>
                </a:solidFill>
              </a:rPr>
              <a:t>.</a:t>
            </a:r>
          </a:p>
          <a:p>
            <a:pPr eaLnBrk="1" hangingPunct="1">
              <a:defRPr/>
            </a:pPr>
            <a:r>
              <a:rPr lang="en-US" sz="2100" dirty="0" smtClean="0"/>
              <a:t>Encoded by </a:t>
            </a:r>
            <a:r>
              <a:rPr lang="en-US" sz="2100" b="1" i="1" dirty="0" smtClean="0">
                <a:solidFill>
                  <a:srgbClr val="C00000"/>
                </a:solidFill>
              </a:rPr>
              <a:t>eukaryotic nuclear DNA. </a:t>
            </a:r>
          </a:p>
          <a:p>
            <a:pPr eaLnBrk="1" hangingPunct="1">
              <a:buNone/>
              <a:defRPr/>
            </a:pPr>
            <a:r>
              <a:rPr lang="en-US" sz="2100" dirty="0" smtClean="0"/>
              <a:t> </a:t>
            </a:r>
            <a:r>
              <a:rPr lang="en-US" sz="2100" b="1" u="sng" dirty="0" smtClean="0"/>
              <a:t>Functions:</a:t>
            </a:r>
            <a:r>
              <a:rPr lang="en-US" sz="2100" b="1" dirty="0" smtClean="0"/>
              <a:t> </a:t>
            </a:r>
            <a:r>
              <a:rPr lang="en-US" sz="2100" dirty="0" smtClean="0"/>
              <a:t> </a:t>
            </a:r>
            <a:r>
              <a:rPr lang="en-US" sz="2100" b="1" i="1" dirty="0" smtClean="0">
                <a:solidFill>
                  <a:srgbClr val="C00000"/>
                </a:solidFill>
              </a:rPr>
              <a:t>RNA silencing</a:t>
            </a:r>
            <a:r>
              <a:rPr lang="en-US" sz="2100" dirty="0" smtClean="0"/>
              <a:t> and post-transcriptional regulation of gene expression.</a:t>
            </a:r>
            <a:r>
              <a:rPr lang="en-US" sz="2100" b="1" u="sng" dirty="0" smtClean="0">
                <a:solidFill>
                  <a:srgbClr val="0070C0"/>
                </a:solidFill>
              </a:rPr>
              <a:t> Regulation of mRNA </a:t>
            </a:r>
            <a:r>
              <a:rPr lang="en-US" sz="2100" dirty="0" smtClean="0"/>
              <a:t>coding for key proteins in the maintenance of cell integrity. </a:t>
            </a:r>
          </a:p>
          <a:p>
            <a:pPr eaLnBrk="1" hangingPunct="1">
              <a:defRPr/>
            </a:pPr>
            <a:r>
              <a:rPr lang="en-US" sz="2100" dirty="0" err="1" smtClean="0"/>
              <a:t>miRNAs</a:t>
            </a:r>
            <a:r>
              <a:rPr lang="en-US" sz="2100" dirty="0" smtClean="0"/>
              <a:t> function via </a:t>
            </a:r>
            <a:r>
              <a:rPr lang="en-US" sz="2100" b="1" i="1" dirty="0" smtClean="0">
                <a:solidFill>
                  <a:srgbClr val="C00000"/>
                </a:solidFill>
              </a:rPr>
              <a:t>base-pairing </a:t>
            </a:r>
            <a:r>
              <a:rPr lang="en-US" sz="2100" dirty="0" smtClean="0"/>
              <a:t>with complementary sequences within mRNA  molecules. As a result, these </a:t>
            </a:r>
            <a:r>
              <a:rPr lang="en-US" sz="21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mRNA molecules are silenced by one or more of the following processes: </a:t>
            </a:r>
          </a:p>
          <a:p>
            <a:pPr eaLnBrk="1" hangingPunct="1">
              <a:buNone/>
              <a:defRPr/>
            </a:pPr>
            <a:r>
              <a:rPr lang="en-US" sz="2100" dirty="0" smtClean="0"/>
              <a:t>1) </a:t>
            </a:r>
            <a:r>
              <a:rPr lang="en-US" sz="2100" b="1" i="1" dirty="0" smtClean="0">
                <a:solidFill>
                  <a:srgbClr val="C00000"/>
                </a:solidFill>
              </a:rPr>
              <a:t>Cleavage of the mRNA </a:t>
            </a:r>
            <a:r>
              <a:rPr lang="en-US" sz="2100" dirty="0" smtClean="0"/>
              <a:t>strand into two pieces. </a:t>
            </a:r>
          </a:p>
          <a:p>
            <a:pPr eaLnBrk="1" hangingPunct="1">
              <a:buNone/>
              <a:defRPr/>
            </a:pPr>
            <a:r>
              <a:rPr lang="en-US" sz="2100" dirty="0" smtClean="0"/>
              <a:t>2) </a:t>
            </a:r>
            <a:r>
              <a:rPr lang="en-US" sz="2100" b="1" i="1" dirty="0" smtClean="0">
                <a:solidFill>
                  <a:srgbClr val="C00000"/>
                </a:solidFill>
              </a:rPr>
              <a:t>Destabilization of mRNA </a:t>
            </a:r>
            <a:r>
              <a:rPr lang="en-US" sz="2100" dirty="0" smtClean="0"/>
              <a:t>through shortening of its poly-A tail</a:t>
            </a:r>
          </a:p>
          <a:p>
            <a:pPr eaLnBrk="1" hangingPunct="1">
              <a:buNone/>
              <a:defRPr/>
            </a:pPr>
            <a:r>
              <a:rPr lang="en-US" sz="2100" dirty="0" smtClean="0"/>
              <a:t> 3) </a:t>
            </a:r>
            <a:r>
              <a:rPr lang="en-US" sz="2100" b="1" i="1" dirty="0" smtClean="0">
                <a:solidFill>
                  <a:srgbClr val="C00000"/>
                </a:solidFill>
              </a:rPr>
              <a:t>Less efficient translation of the mRNA into proteins </a:t>
            </a:r>
            <a:r>
              <a:rPr lang="en-US" sz="2100" dirty="0" smtClean="0"/>
              <a:t>by </a:t>
            </a:r>
            <a:r>
              <a:rPr lang="en-US" sz="2100" dirty="0" err="1" smtClean="0">
                <a:hlinkClick r:id="rId2" tooltip="Ribosome"/>
              </a:rPr>
              <a:t>ribosomes</a:t>
            </a:r>
            <a:r>
              <a:rPr lang="en-US" sz="2100" dirty="0" smtClean="0"/>
              <a:t>.</a:t>
            </a:r>
            <a:endParaRPr lang="en-US" sz="2100" baseline="30000" dirty="0" smtClean="0"/>
          </a:p>
          <a:p>
            <a:pPr eaLnBrk="1" hangingPunct="1">
              <a:buNone/>
              <a:defRPr/>
            </a:pPr>
            <a:r>
              <a:rPr lang="en-US" sz="2100" dirty="0" smtClean="0"/>
              <a:t> </a:t>
            </a: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z="4000" b="1" dirty="0" smtClean="0"/>
              <a:t>Micro-RNAs</a:t>
            </a:r>
            <a:endParaRPr lang="ar-JO" sz="4000" dirty="0" smtClean="0"/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400" dirty="0" smtClean="0"/>
              <a:t>MI, as a </a:t>
            </a:r>
            <a:r>
              <a:rPr lang="en-US" sz="2400" b="1" dirty="0" smtClean="0">
                <a:solidFill>
                  <a:srgbClr val="0070C0"/>
                </a:solidFill>
              </a:rPr>
              <a:t>damage</a:t>
            </a:r>
            <a:r>
              <a:rPr lang="en-US" sz="2400" dirty="0" smtClean="0"/>
              <a:t> and </a:t>
            </a:r>
            <a:r>
              <a:rPr lang="en-US" sz="2400" b="1" dirty="0" smtClean="0">
                <a:solidFill>
                  <a:srgbClr val="0070C0"/>
                </a:solidFill>
              </a:rPr>
              <a:t>cell death </a:t>
            </a:r>
            <a:r>
              <a:rPr lang="en-US" sz="2400" dirty="0" smtClean="0"/>
              <a:t>process</a:t>
            </a:r>
          </a:p>
          <a:p>
            <a:pPr algn="ctr">
              <a:buNone/>
            </a:pPr>
            <a:r>
              <a:rPr lang="en-US" sz="2400" dirty="0" smtClean="0">
                <a:latin typeface="Calibri"/>
              </a:rPr>
              <a:t>↓</a:t>
            </a: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affects a number of </a:t>
            </a:r>
            <a:r>
              <a:rPr lang="en-US" sz="2400" b="1" dirty="0" smtClean="0">
                <a:solidFill>
                  <a:srgbClr val="C00000"/>
                </a:solidFill>
              </a:rPr>
              <a:t>genetic processes </a:t>
            </a:r>
            <a:r>
              <a:rPr lang="en-US" sz="2400" dirty="0" smtClean="0"/>
              <a:t>that aim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repair</a:t>
            </a:r>
            <a:r>
              <a:rPr lang="en-US" sz="2400" dirty="0" smtClean="0"/>
              <a:t> and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survival </a:t>
            </a:r>
            <a:r>
              <a:rPr lang="en-US" sz="2400" dirty="0" smtClean="0"/>
              <a:t>of the </a:t>
            </a:r>
            <a:r>
              <a:rPr lang="en-US" sz="2400" dirty="0" err="1" smtClean="0"/>
              <a:t>cardiomyocyte</a:t>
            </a:r>
            <a:r>
              <a:rPr lang="en-US" sz="2400" dirty="0" smtClean="0"/>
              <a:t>.</a:t>
            </a:r>
          </a:p>
          <a:p>
            <a:pPr algn="ctr">
              <a:buNone/>
            </a:pPr>
            <a:r>
              <a:rPr lang="en-US" sz="2400" dirty="0" smtClean="0">
                <a:latin typeface="Calibri"/>
              </a:rPr>
              <a:t>↓</a:t>
            </a: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changes in circulating levels of </a:t>
            </a:r>
            <a:r>
              <a:rPr lang="en-US" sz="2400" b="1" dirty="0" err="1" smtClean="0">
                <a:solidFill>
                  <a:srgbClr val="C00000"/>
                </a:solidFill>
              </a:rPr>
              <a:t>miRNA</a:t>
            </a:r>
            <a:r>
              <a:rPr lang="en-US" sz="2400" dirty="0" smtClean="0"/>
              <a:t> </a:t>
            </a:r>
          </a:p>
          <a:p>
            <a:pPr algn="ctr">
              <a:buNone/>
            </a:pPr>
            <a:r>
              <a:rPr lang="en-US" sz="2400" dirty="0" smtClean="0"/>
              <a:t>(in the </a:t>
            </a:r>
            <a:r>
              <a:rPr lang="en-US" sz="2400" u="sng" dirty="0" smtClean="0"/>
              <a:t>first few hours </a:t>
            </a:r>
            <a:r>
              <a:rPr lang="en-US" sz="2400" dirty="0" smtClean="0"/>
              <a:t>after MI)</a:t>
            </a:r>
          </a:p>
          <a:p>
            <a:endParaRPr lang="en-US" sz="2400" dirty="0" smtClean="0"/>
          </a:p>
          <a:p>
            <a:endParaRPr lang="ar-JO" sz="2400" dirty="0" smtClean="0">
              <a:ea typeface="Majalla U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2060"/>
                </a:solidFill>
              </a:rPr>
              <a:t>Risk factors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706563"/>
            <a:ext cx="8458200" cy="4389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Family History, Smoking, Lack of exercise, Hypertension, Diabetes Mellitus &amp; </a:t>
            </a:r>
            <a:r>
              <a:rPr lang="en-GB" sz="2400" dirty="0" err="1" smtClean="0"/>
              <a:t>Hyperlipidemia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1600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LDL-C</a:t>
            </a:r>
            <a:r>
              <a:rPr lang="en-US" sz="2400" dirty="0" smtClean="0"/>
              <a:t> is most important </a:t>
            </a:r>
            <a:r>
              <a:rPr lang="en-US" sz="2400" dirty="0" err="1" smtClean="0"/>
              <a:t>atherogenic</a:t>
            </a:r>
            <a:r>
              <a:rPr lang="en-US" sz="2400" dirty="0" smtClean="0"/>
              <a:t> particle.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 B: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Only </a:t>
            </a:r>
            <a:r>
              <a:rPr lang="en-US" sz="2400" dirty="0" err="1" smtClean="0"/>
              <a:t>apoprotein</a:t>
            </a:r>
            <a:r>
              <a:rPr lang="en-US" sz="2400" dirty="0" smtClean="0"/>
              <a:t> on LDL. but also found on other </a:t>
            </a:r>
            <a:r>
              <a:rPr lang="en-US" sz="2400" dirty="0" err="1" smtClean="0"/>
              <a:t>atherogenic</a:t>
            </a:r>
            <a:r>
              <a:rPr lang="en-US" sz="2400" dirty="0" smtClean="0"/>
              <a:t> particles, VLDL and IDL.  Apo (B) is considered to be better as a marker of CHD than LDL-cholesterol.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ApoA1</a:t>
            </a:r>
            <a:r>
              <a:rPr lang="en-US" sz="2400" dirty="0" smtClean="0"/>
              <a:t> is often used as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biomarker for prediction </a:t>
            </a:r>
            <a:r>
              <a:rPr lang="en-US" sz="2400" dirty="0" smtClean="0"/>
              <a:t>of CVD.</a:t>
            </a:r>
          </a:p>
          <a:p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ApoB100 / ApoA1 ratio </a:t>
            </a:r>
            <a:r>
              <a:rPr lang="en-US" sz="2400" dirty="0" smtClean="0"/>
              <a:t>is more effective at predicting heart attack risk, in patients who had had an acute MI, than either the </a:t>
            </a:r>
            <a:r>
              <a:rPr lang="en-US" sz="2400" b="1" dirty="0" smtClean="0">
                <a:solidFill>
                  <a:srgbClr val="0070C0"/>
                </a:solidFill>
              </a:rPr>
              <a:t>ApoB100</a:t>
            </a:r>
            <a:r>
              <a:rPr lang="en-US" sz="2400" dirty="0" smtClean="0"/>
              <a:t> or </a:t>
            </a:r>
            <a:r>
              <a:rPr lang="en-US" sz="2400" b="1" dirty="0" smtClean="0">
                <a:solidFill>
                  <a:srgbClr val="0070C0"/>
                </a:solidFill>
              </a:rPr>
              <a:t>ApoA1 </a:t>
            </a:r>
            <a:r>
              <a:rPr lang="en-US" sz="2400" dirty="0" smtClean="0"/>
              <a:t>measure </a:t>
            </a:r>
            <a:r>
              <a:rPr lang="en-US" sz="2400" u="sng" dirty="0" smtClean="0"/>
              <a:t>alone</a:t>
            </a:r>
            <a:r>
              <a:rPr lang="en-US" sz="2400" dirty="0" smtClean="0"/>
              <a:t>.</a:t>
            </a:r>
            <a:endParaRPr lang="en-US" sz="2400" baseline="30000" dirty="0" smtClean="0"/>
          </a:p>
          <a:p>
            <a:pPr>
              <a:buNone/>
            </a:pPr>
            <a:endParaRPr lang="en-US" sz="2400" baseline="30000" dirty="0" smtClean="0"/>
          </a:p>
          <a:p>
            <a:pPr marL="457200" indent="-457200" eaLnBrk="1" hangingPunct="1"/>
            <a:endParaRPr lang="en-US" sz="2400" dirty="0" smtClean="0"/>
          </a:p>
          <a:p>
            <a:pPr marL="457200" indent="-457200" eaLnBrk="1" hangingPunct="1"/>
            <a:endParaRPr lang="en-US" sz="2400" dirty="0" smtClean="0"/>
          </a:p>
          <a:p>
            <a:pPr marL="457200" indent="-457200" eaLnBrk="1" hangingPunct="1"/>
            <a:endParaRPr lang="en-US" sz="24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4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M</a:t>
            </a:r>
            <a:r>
              <a:rPr lang="ar-JO" sz="3600" b="1" smtClean="0">
                <a:solidFill>
                  <a:srgbClr val="002060"/>
                </a:solidFill>
              </a:rPr>
              <a:t>icro RNA (miRN</a:t>
            </a:r>
            <a:r>
              <a:rPr lang="en-US" sz="3600" b="1" smtClean="0">
                <a:solidFill>
                  <a:srgbClr val="002060"/>
                </a:solidFill>
              </a:rPr>
              <a:t>A)</a:t>
            </a:r>
          </a:p>
        </p:txBody>
      </p:sp>
      <p:sp>
        <p:nvSpPr>
          <p:cNvPr id="14745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8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100" dirty="0" smtClean="0"/>
              <a:t> </a:t>
            </a:r>
            <a:r>
              <a:rPr lang="en-US" sz="2100" dirty="0" err="1" smtClean="0"/>
              <a:t>MicroRNAs</a:t>
            </a:r>
            <a:r>
              <a:rPr lang="en-US" sz="2100" dirty="0" smtClean="0"/>
              <a:t> (</a:t>
            </a:r>
            <a:r>
              <a:rPr lang="en-US" sz="2100" dirty="0" err="1" smtClean="0"/>
              <a:t>miRNAs</a:t>
            </a:r>
            <a:r>
              <a:rPr lang="en-US" sz="2100" dirty="0" smtClean="0"/>
              <a:t>) circulate in the bloodstream in a remarkably stable form.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100" dirty="0" smtClean="0"/>
              <a:t> Because of their </a:t>
            </a:r>
            <a:r>
              <a:rPr lang="en-US" sz="2100" b="1" i="1" dirty="0" smtClean="0">
                <a:solidFill>
                  <a:srgbClr val="0070C0"/>
                </a:solidFill>
              </a:rPr>
              <a:t>stability</a:t>
            </a:r>
            <a:r>
              <a:rPr lang="en-US" sz="2100" dirty="0" smtClean="0"/>
              <a:t> and often </a:t>
            </a:r>
            <a:r>
              <a:rPr lang="en-US" sz="2100" b="1" i="1" dirty="0" smtClean="0">
                <a:solidFill>
                  <a:srgbClr val="0070C0"/>
                </a:solidFill>
              </a:rPr>
              <a:t>tissue- and disease-specific</a:t>
            </a:r>
            <a:r>
              <a:rPr lang="en-US" sz="2100" dirty="0" smtClean="0"/>
              <a:t> expression and the possibility to measure them with </a:t>
            </a:r>
            <a:r>
              <a:rPr lang="en-US" sz="2100" b="1" i="1" dirty="0" smtClean="0">
                <a:solidFill>
                  <a:srgbClr val="0070C0"/>
                </a:solidFill>
              </a:rPr>
              <a:t>high sensitivity </a:t>
            </a:r>
            <a:r>
              <a:rPr lang="en-US" sz="2100" dirty="0" smtClean="0"/>
              <a:t>and </a:t>
            </a:r>
            <a:r>
              <a:rPr lang="en-US" sz="2100" b="1" i="1" dirty="0" smtClean="0">
                <a:solidFill>
                  <a:srgbClr val="0070C0"/>
                </a:solidFill>
              </a:rPr>
              <a:t>specificity</a:t>
            </a:r>
            <a:r>
              <a:rPr lang="en-US" sz="2100" dirty="0" smtClean="0"/>
              <a:t>, </a:t>
            </a:r>
            <a:r>
              <a:rPr lang="en-US" sz="2100" dirty="0" err="1" smtClean="0"/>
              <a:t>miRNAs</a:t>
            </a:r>
            <a:r>
              <a:rPr lang="en-US" sz="2100" dirty="0" smtClean="0"/>
              <a:t> are emerging as </a:t>
            </a:r>
            <a:r>
              <a:rPr lang="en-US" sz="2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diagnostic &amp; prognostic biomarkers.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2100" b="1" u="sng" dirty="0" smtClean="0"/>
              <a:t>Diagnostic abilities of circulating </a:t>
            </a:r>
            <a:r>
              <a:rPr lang="en-US" sz="2100" b="1" u="sng" dirty="0" err="1" smtClean="0"/>
              <a:t>miRNAs</a:t>
            </a:r>
            <a:r>
              <a:rPr lang="en-US" sz="2100" b="1" u="sng" dirty="0" smtClean="0"/>
              <a:t> for MI.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100" dirty="0" smtClean="0"/>
              <a:t>It has been found that </a:t>
            </a:r>
            <a:r>
              <a:rPr lang="en-US" sz="2100" b="1" u="sng" dirty="0" smtClean="0">
                <a:solidFill>
                  <a:srgbClr val="7030A0"/>
                </a:solidFill>
              </a:rPr>
              <a:t>miR-1, miR-133</a:t>
            </a:r>
            <a:r>
              <a:rPr lang="en-US" sz="2100" dirty="0" smtClean="0"/>
              <a:t>, and </a:t>
            </a:r>
            <a:r>
              <a:rPr lang="en-US" sz="2100" b="1" u="sng" dirty="0" smtClean="0">
                <a:solidFill>
                  <a:srgbClr val="7030A0"/>
                </a:solidFill>
              </a:rPr>
              <a:t>miR-499</a:t>
            </a:r>
            <a:r>
              <a:rPr lang="en-US" sz="2100" dirty="0" smtClean="0"/>
              <a:t> were </a:t>
            </a:r>
            <a:r>
              <a:rPr lang="en-U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elevated</a:t>
            </a:r>
            <a:r>
              <a:rPr lang="en-US" sz="2100" dirty="0" smtClean="0"/>
              <a:t> in patients with MI.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1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100" dirty="0" smtClean="0"/>
              <a:t>The slow time course of </a:t>
            </a:r>
            <a:r>
              <a:rPr lang="en-US" sz="2100" b="1" u="sng" dirty="0" smtClean="0">
                <a:solidFill>
                  <a:srgbClr val="7030A0"/>
                </a:solidFill>
              </a:rPr>
              <a:t>miR-499</a:t>
            </a:r>
            <a:r>
              <a:rPr lang="en-US" sz="2100" dirty="0" smtClean="0"/>
              <a:t> might lead to increased diagnostic performance at </a:t>
            </a:r>
            <a:r>
              <a:rPr lang="en-US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 time points </a:t>
            </a:r>
            <a:r>
              <a:rPr lang="en-US" sz="2100" dirty="0" smtClean="0"/>
              <a:t>after MI when </a:t>
            </a:r>
            <a:r>
              <a:rPr lang="en-US" sz="2100" b="1" dirty="0" err="1" smtClean="0">
                <a:solidFill>
                  <a:srgbClr val="C00000"/>
                </a:solidFill>
              </a:rPr>
              <a:t>cTnI</a:t>
            </a:r>
            <a:r>
              <a:rPr lang="en-US" sz="2100" dirty="0" smtClean="0"/>
              <a:t> has already returned back to normal levels.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M</a:t>
            </a:r>
            <a:r>
              <a:rPr lang="ar-JO" sz="3600" b="1" smtClean="0">
                <a:solidFill>
                  <a:srgbClr val="002060"/>
                </a:solidFill>
              </a:rPr>
              <a:t>icro RNA (miRN</a:t>
            </a:r>
            <a:r>
              <a:rPr lang="en-US" sz="3600" b="1" smtClean="0">
                <a:solidFill>
                  <a:srgbClr val="002060"/>
                </a:solidFill>
              </a:rPr>
              <a:t>A)</a:t>
            </a:r>
          </a:p>
        </p:txBody>
      </p:sp>
      <p:sp>
        <p:nvSpPr>
          <p:cNvPr id="14950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 sz="2000" b="1" u="sng" dirty="0" smtClean="0"/>
              <a:t>Diagnostic abilities of circulating </a:t>
            </a:r>
            <a:r>
              <a:rPr lang="en-US" sz="2000" b="1" u="sng" dirty="0" err="1" smtClean="0"/>
              <a:t>miRNAs</a:t>
            </a:r>
            <a:r>
              <a:rPr lang="en-US" sz="2000" b="1" u="sng" dirty="0" smtClean="0"/>
              <a:t> for MI.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b="1" u="sng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The </a:t>
            </a:r>
            <a:r>
              <a:rPr lang="en-US" sz="2000" b="1" dirty="0" smtClean="0">
                <a:solidFill>
                  <a:srgbClr val="C00000"/>
                </a:solidFill>
              </a:rPr>
              <a:t>cardiac-specific </a:t>
            </a:r>
            <a:r>
              <a:rPr lang="en-US" sz="2000" b="1" u="sng" dirty="0" smtClean="0">
                <a:solidFill>
                  <a:srgbClr val="C00000"/>
                </a:solidFill>
              </a:rPr>
              <a:t>miR-208 </a:t>
            </a:r>
            <a:r>
              <a:rPr lang="en-US" sz="2000" dirty="0" smtClean="0"/>
              <a:t>was not detectable in plasma of healthy controls or in patients with stable CAD.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within 4 h </a:t>
            </a:r>
            <a:r>
              <a:rPr lang="en-US" sz="2000" dirty="0" smtClean="0"/>
              <a:t>after the onset of symptoms, miR-208 was detected in </a:t>
            </a:r>
            <a:r>
              <a:rPr lang="en-US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en-US" sz="2000" dirty="0" smtClean="0"/>
              <a:t> patients, whereas </a:t>
            </a:r>
            <a:r>
              <a:rPr lang="en-US" sz="2000" dirty="0" err="1" smtClean="0"/>
              <a:t>cTnI</a:t>
            </a:r>
            <a:r>
              <a:rPr lang="en-US" sz="2000" dirty="0" smtClean="0"/>
              <a:t> was only detected in 85% of the patients, confirming the </a:t>
            </a:r>
            <a:r>
              <a:rPr lang="en-US" sz="2000" b="1" i="1" dirty="0" smtClean="0">
                <a:solidFill>
                  <a:srgbClr val="0070C0"/>
                </a:solidFill>
              </a:rPr>
              <a:t>superior sensitivity </a:t>
            </a:r>
            <a:r>
              <a:rPr lang="en-US" sz="2000" dirty="0" smtClean="0"/>
              <a:t>of </a:t>
            </a:r>
            <a:r>
              <a:rPr lang="en-US" sz="2000" b="1" u="sng" dirty="0" smtClean="0">
                <a:solidFill>
                  <a:srgbClr val="C00000"/>
                </a:solidFill>
              </a:rPr>
              <a:t>miR-208</a:t>
            </a:r>
            <a:r>
              <a:rPr lang="en-US" sz="2000" dirty="0" smtClean="0"/>
              <a:t> </a:t>
            </a:r>
            <a:r>
              <a:rPr lang="en-US" sz="2000" b="1" i="1" dirty="0" smtClean="0">
                <a:solidFill>
                  <a:srgbClr val="0070C0"/>
                </a:solidFill>
              </a:rPr>
              <a:t>at early time points</a:t>
            </a:r>
            <a:r>
              <a:rPr lang="en-US" sz="20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000" b="1" u="sng" dirty="0" smtClean="0"/>
              <a:t>Diagnostic abilities of circulating </a:t>
            </a:r>
            <a:r>
              <a:rPr lang="en-US" sz="2000" b="1" u="sng" dirty="0" err="1" smtClean="0"/>
              <a:t>miRNAs</a:t>
            </a:r>
            <a:r>
              <a:rPr lang="en-US" sz="2000" b="1" u="sng" dirty="0" smtClean="0"/>
              <a:t> for MI.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b="1" dirty="0" smtClean="0">
                <a:solidFill>
                  <a:srgbClr val="C00000"/>
                </a:solidFill>
              </a:rPr>
              <a:t>miR-122 </a:t>
            </a:r>
            <a:r>
              <a:rPr lang="en-US" sz="2000" dirty="0" smtClean="0"/>
              <a:t>and </a:t>
            </a:r>
            <a:r>
              <a:rPr lang="en-US" sz="2000" b="1" dirty="0" smtClean="0">
                <a:solidFill>
                  <a:srgbClr val="C00000"/>
                </a:solidFill>
              </a:rPr>
              <a:t>miR-375 </a:t>
            </a:r>
            <a:r>
              <a:rPr lang="en-US" sz="2000" dirty="0" smtClean="0"/>
              <a:t>experienced a </a:t>
            </a:r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drop</a:t>
            </a:r>
            <a:r>
              <a:rPr lang="en-US" sz="2000" b="1" u="sng" dirty="0" smtClean="0"/>
              <a:t> </a:t>
            </a:r>
            <a:r>
              <a:rPr lang="en-US" sz="2000" dirty="0" smtClean="0"/>
              <a:t>in their plasma levels following MI.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000" dirty="0" smtClean="0"/>
              <a:t>…………………………………………………………………………………………………………………..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It may be expected that </a:t>
            </a:r>
            <a:r>
              <a:rPr lang="en-US" sz="2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future</a:t>
            </a:r>
            <a:r>
              <a:rPr lang="en-US" sz="2000" dirty="0" smtClean="0"/>
              <a:t>, a panel of </a:t>
            </a:r>
            <a:r>
              <a:rPr lang="en-US" sz="2400" b="1" dirty="0" err="1" smtClean="0">
                <a:solidFill>
                  <a:srgbClr val="C00000"/>
                </a:solidFill>
              </a:rPr>
              <a:t>miRNAs</a:t>
            </a:r>
            <a:r>
              <a:rPr lang="en-US" sz="2000" dirty="0" smtClean="0"/>
              <a:t>, probably in combination with </a:t>
            </a:r>
            <a:r>
              <a:rPr lang="en-US" sz="2400" b="1" dirty="0" err="1" smtClean="0">
                <a:solidFill>
                  <a:srgbClr val="C00000"/>
                </a:solidFill>
              </a:rPr>
              <a:t>cTnI</a:t>
            </a:r>
            <a:r>
              <a:rPr lang="en-US" sz="2000" dirty="0" smtClean="0"/>
              <a:t>, has a better potential to offer sensitive and specific diagnostic tests for  </a:t>
            </a:r>
            <a:r>
              <a:rPr lang="en-US" sz="2000" b="1" dirty="0" smtClean="0"/>
              <a:t>AMI.</a:t>
            </a:r>
            <a:endParaRPr lang="en-US" sz="2000" dirty="0" smtClean="0"/>
          </a:p>
          <a:p>
            <a:pPr marL="274320" indent="-274320" algn="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sz="3600" dirty="0" smtClean="0">
              <a:solidFill>
                <a:srgbClr val="660033"/>
              </a:solidFill>
              <a:latin typeface="Brush Script MT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en-US" sz="3200" b="1" dirty="0" smtClean="0"/>
              <a:t>Salivary biomarkers associated with MI</a:t>
            </a:r>
            <a:endParaRPr lang="ar-JO" sz="3200" dirty="0" smtClean="0"/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89437"/>
          </a:xfrm>
        </p:spPr>
        <p:txBody>
          <a:bodyPr/>
          <a:lstStyle/>
          <a:p>
            <a:r>
              <a:rPr lang="en-US" sz="2200" b="1" dirty="0" smtClean="0">
                <a:solidFill>
                  <a:srgbClr val="C00000"/>
                </a:solidFill>
              </a:rPr>
              <a:t>Saliva </a:t>
            </a:r>
            <a:r>
              <a:rPr lang="en-US" sz="2200" dirty="0" smtClean="0"/>
              <a:t>offers an easy, simple and non-invasive procedure.</a:t>
            </a:r>
          </a:p>
          <a:p>
            <a:r>
              <a:rPr lang="en-US" sz="2200" dirty="0" smtClean="0"/>
              <a:t>Whole saliva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contains</a:t>
            </a:r>
            <a:r>
              <a:rPr lang="en-US" sz="2200" dirty="0" smtClean="0"/>
              <a:t> constituents from </a:t>
            </a:r>
            <a:r>
              <a:rPr lang="en-US" sz="2200" b="1" dirty="0" smtClean="0">
                <a:solidFill>
                  <a:srgbClr val="0070C0"/>
                </a:solidFill>
              </a:rPr>
              <a:t>serum</a:t>
            </a:r>
            <a:r>
              <a:rPr lang="en-US" sz="2200" dirty="0" smtClean="0"/>
              <a:t>, </a:t>
            </a:r>
            <a:r>
              <a:rPr lang="en-US" sz="2200" b="1" dirty="0" smtClean="0">
                <a:solidFill>
                  <a:srgbClr val="0070C0"/>
                </a:solidFill>
              </a:rPr>
              <a:t>gingival fluid </a:t>
            </a:r>
            <a:r>
              <a:rPr lang="en-US" sz="2200" dirty="0" smtClean="0"/>
              <a:t>and </a:t>
            </a:r>
            <a:r>
              <a:rPr lang="en-US" sz="2200" b="1" dirty="0" smtClean="0">
                <a:solidFill>
                  <a:srgbClr val="0070C0"/>
                </a:solidFill>
              </a:rPr>
              <a:t>oral mucosal </a:t>
            </a:r>
            <a:r>
              <a:rPr lang="en-US" sz="2200" b="1" dirty="0" err="1" smtClean="0">
                <a:solidFill>
                  <a:srgbClr val="0070C0"/>
                </a:solidFill>
              </a:rPr>
              <a:t>transudate</a:t>
            </a:r>
            <a:r>
              <a:rPr lang="en-US" sz="2200" b="1" dirty="0" smtClean="0">
                <a:solidFill>
                  <a:srgbClr val="0070C0"/>
                </a:solidFill>
              </a:rPr>
              <a:t>.</a:t>
            </a:r>
            <a:endParaRPr lang="en-US" sz="2200" dirty="0" smtClean="0"/>
          </a:p>
          <a:p>
            <a:pPr>
              <a:buNone/>
            </a:pPr>
            <a:r>
              <a:rPr lang="en-US" sz="2200" b="1" u="sng" dirty="0" smtClean="0">
                <a:solidFill>
                  <a:srgbClr val="C00000"/>
                </a:solidFill>
              </a:rPr>
              <a:t>Salivary markers of acute myocardial infarction: 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err="1" smtClean="0">
                <a:solidFill>
                  <a:srgbClr val="00B050"/>
                </a:solidFill>
              </a:rPr>
              <a:t>Myeloperoxidase</a:t>
            </a:r>
            <a:r>
              <a:rPr lang="en-US" sz="2200" b="1" dirty="0" smtClean="0">
                <a:solidFill>
                  <a:srgbClr val="00B050"/>
                </a:solidFill>
              </a:rPr>
              <a:t> (MPO),  C-reactive protein (CRP), </a:t>
            </a:r>
            <a:r>
              <a:rPr lang="en-US" sz="2200" b="1" dirty="0" err="1" smtClean="0">
                <a:solidFill>
                  <a:srgbClr val="00B050"/>
                </a:solidFill>
              </a:rPr>
              <a:t>Myoglobin</a:t>
            </a:r>
            <a:r>
              <a:rPr lang="en-US" sz="2200" b="1" dirty="0" smtClean="0">
                <a:solidFill>
                  <a:srgbClr val="00B050"/>
                </a:solidFill>
              </a:rPr>
              <a:t>, CK-MB and </a:t>
            </a:r>
            <a:r>
              <a:rPr lang="en-US" sz="2200" b="1" dirty="0" err="1" smtClean="0">
                <a:solidFill>
                  <a:srgbClr val="00B050"/>
                </a:solidFill>
              </a:rPr>
              <a:t>cTn.</a:t>
            </a:r>
            <a:endParaRPr lang="en-US" sz="2200" dirty="0" smtClean="0"/>
          </a:p>
          <a:p>
            <a:r>
              <a:rPr lang="en-US" sz="2200" dirty="0" smtClean="0"/>
              <a:t>Saliva can be used as an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alternative </a:t>
            </a:r>
            <a:r>
              <a:rPr lang="en-US" sz="2200" dirty="0" smtClean="0"/>
              <a:t>to serum in the diagnosis of MI.</a:t>
            </a:r>
          </a:p>
          <a:p>
            <a:pPr>
              <a:buNone/>
            </a:pPr>
            <a:r>
              <a:rPr lang="en-US" sz="2400" b="1" u="sng" dirty="0" smtClean="0">
                <a:solidFill>
                  <a:srgbClr val="C00000"/>
                </a:solidFill>
              </a:rPr>
              <a:t>Recently:</a:t>
            </a:r>
            <a:r>
              <a:rPr lang="en-US" sz="2200" b="1" dirty="0" smtClean="0">
                <a:solidFill>
                  <a:srgbClr val="C00000"/>
                </a:solidFill>
              </a:rPr>
              <a:t> </a:t>
            </a:r>
            <a:r>
              <a:rPr lang="en-US" sz="2200" dirty="0" smtClean="0"/>
              <a:t>using </a:t>
            </a:r>
            <a:r>
              <a:rPr lang="en-US" sz="2200" b="1" dirty="0" err="1" smtClean="0">
                <a:solidFill>
                  <a:srgbClr val="0070C0"/>
                </a:solidFill>
              </a:rPr>
              <a:t>nanochips</a:t>
            </a:r>
            <a:r>
              <a:rPr lang="en-US" sz="2200" dirty="0" smtClean="0"/>
              <a:t> and a </a:t>
            </a:r>
            <a:r>
              <a:rPr lang="en-US" sz="2200" b="1" dirty="0" smtClean="0">
                <a:solidFill>
                  <a:srgbClr val="0070C0"/>
                </a:solidFill>
              </a:rPr>
              <a:t>swab of the cheek</a:t>
            </a:r>
            <a:r>
              <a:rPr lang="en-US" sz="2200" dirty="0" smtClean="0"/>
              <a:t>,</a:t>
            </a:r>
          </a:p>
          <a:p>
            <a:pPr>
              <a:buNone/>
            </a:pPr>
            <a:r>
              <a:rPr lang="en-US" sz="2200" dirty="0" smtClean="0">
                <a:solidFill>
                  <a:srgbClr val="C00000"/>
                </a:solidFill>
              </a:rPr>
              <a:t>cardiac biomarker readings from saliva with </a:t>
            </a:r>
            <a:r>
              <a:rPr lang="en-US" sz="2200" b="1" dirty="0" smtClean="0">
                <a:solidFill>
                  <a:srgbClr val="00B050"/>
                </a:solidFill>
              </a:rPr>
              <a:t>ECG readings</a:t>
            </a:r>
          </a:p>
          <a:p>
            <a:pPr algn="r">
              <a:buNone/>
            </a:pPr>
            <a:r>
              <a:rPr lang="en-US" sz="2200" dirty="0" smtClean="0"/>
              <a:t>determine 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within minutes </a:t>
            </a:r>
            <a:r>
              <a:rPr lang="en-US" sz="2200" dirty="0" smtClean="0"/>
              <a:t>whether someone had a heart attack</a:t>
            </a:r>
            <a:r>
              <a:rPr lang="en-US" sz="2200" dirty="0" smtClean="0">
                <a:solidFill>
                  <a:srgbClr val="7030A0"/>
                </a:solidFill>
                <a:latin typeface="Brush Script MT" pitchFamily="66" charset="0"/>
              </a:rPr>
              <a:t>.</a:t>
            </a:r>
            <a:r>
              <a:rPr lang="en-US" sz="2800" dirty="0" smtClean="0">
                <a:solidFill>
                  <a:srgbClr val="7030A0"/>
                </a:solidFill>
                <a:latin typeface="Brush Script MT" pitchFamily="66" charset="0"/>
              </a:rPr>
              <a:t>                                    </a:t>
            </a:r>
            <a:r>
              <a:rPr lang="en-US" sz="3200" dirty="0" smtClean="0">
                <a:solidFill>
                  <a:srgbClr val="7030A0"/>
                </a:solidFill>
                <a:latin typeface="Brush Script MT" pitchFamily="66" charset="0"/>
              </a:rPr>
              <a:t>Best wishes</a:t>
            </a:r>
          </a:p>
          <a:p>
            <a:pPr algn="r">
              <a:buNone/>
            </a:pPr>
            <a:r>
              <a:rPr lang="en-US" sz="3200" dirty="0" smtClean="0">
                <a:solidFill>
                  <a:srgbClr val="7030A0"/>
                </a:solidFill>
                <a:latin typeface="Brush Script MT" pitchFamily="66" charset="0"/>
              </a:rPr>
              <a:t>Dr. </a:t>
            </a:r>
            <a:r>
              <a:rPr lang="en-US" sz="3200" dirty="0" err="1" smtClean="0">
                <a:solidFill>
                  <a:srgbClr val="7030A0"/>
                </a:solidFill>
                <a:latin typeface="Brush Script MT" pitchFamily="66" charset="0"/>
              </a:rPr>
              <a:t>Eman</a:t>
            </a:r>
            <a:r>
              <a:rPr lang="en-US" sz="3200" dirty="0" smtClean="0">
                <a:solidFill>
                  <a:srgbClr val="7030A0"/>
                </a:solidFill>
                <a:latin typeface="Brush Script MT" pitchFamily="66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Brush Script MT" pitchFamily="66" charset="0"/>
              </a:rPr>
              <a:t>Shaat</a:t>
            </a:r>
            <a:endParaRPr lang="en-US" sz="3200" dirty="0" smtClean="0">
              <a:solidFill>
                <a:srgbClr val="7030A0"/>
              </a:solidFill>
              <a:latin typeface="Brush Script MT" pitchFamily="66" charset="0"/>
            </a:endParaRPr>
          </a:p>
          <a:p>
            <a:endParaRPr lang="ar-JO" sz="2400" dirty="0" smtClean="0">
              <a:ea typeface="Majalla U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z="5400" smtClean="0">
                <a:solidFill>
                  <a:srgbClr val="002060"/>
                </a:solidFill>
              </a:rPr>
              <a:t>Biochemical Events after AMI</a:t>
            </a:r>
            <a:endParaRPr lang="en-US" smtClean="0">
              <a:solidFill>
                <a:srgbClr val="002060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10600" cy="4389438"/>
          </a:xfrm>
        </p:spPr>
        <p:txBody>
          <a:bodyPr/>
          <a:lstStyle/>
          <a:p>
            <a:pPr eaLnBrk="1" hangingPunct="1"/>
            <a:r>
              <a:rPr lang="en-US" sz="2000" b="1" dirty="0" smtClean="0"/>
              <a:t>Myocardial ischemia</a:t>
            </a:r>
          </a:p>
          <a:p>
            <a:pPr eaLnBrk="1" hangingPunct="1"/>
            <a:r>
              <a:rPr lang="en-US" sz="2000" b="1" dirty="0" smtClean="0"/>
              <a:t>Coronary artery occlusion</a:t>
            </a:r>
          </a:p>
          <a:p>
            <a:pPr eaLnBrk="1" hangingPunct="1"/>
            <a:r>
              <a:rPr lang="en-US" sz="2000" b="1" dirty="0" smtClean="0"/>
              <a:t>Anoxia                                                     </a:t>
            </a:r>
            <a:r>
              <a:rPr lang="en-US" sz="2000" b="1" dirty="0" smtClean="0">
                <a:solidFill>
                  <a:srgbClr val="C00000"/>
                </a:solidFill>
              </a:rPr>
              <a:t>ATP pump failure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                                                                     Leakage of ions, e.g., potassium</a:t>
            </a:r>
          </a:p>
          <a:p>
            <a:pPr eaLnBrk="1" hangingPunct="1"/>
            <a:endParaRPr lang="en-US" sz="2000" b="1" dirty="0" smtClean="0"/>
          </a:p>
          <a:p>
            <a:pPr eaLnBrk="1" hangingPunct="1"/>
            <a:r>
              <a:rPr lang="en-US" sz="2000" b="1" dirty="0" smtClean="0"/>
              <a:t>Lack of collateral blood flow               </a:t>
            </a:r>
            <a:r>
              <a:rPr lang="en-US" sz="2000" b="1" dirty="0" smtClean="0">
                <a:solidFill>
                  <a:srgbClr val="C00000"/>
                </a:solidFill>
              </a:rPr>
              <a:t>Accumulation of metabolites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                                                                   Leakage of metabolites, e.g. lactate</a:t>
            </a:r>
            <a:endParaRPr lang="en-US" sz="2000" b="1" dirty="0" smtClean="0"/>
          </a:p>
          <a:p>
            <a:pPr eaLnBrk="1" hangingPunct="1"/>
            <a:r>
              <a:rPr lang="en-US" sz="2000" b="1" dirty="0" smtClean="0"/>
              <a:t>Reversible damage</a:t>
            </a:r>
          </a:p>
          <a:p>
            <a:pPr eaLnBrk="1" hangingPunct="1"/>
            <a:r>
              <a:rPr lang="en-US" sz="2000" b="1" dirty="0" smtClean="0"/>
              <a:t>Irreversible damage</a:t>
            </a:r>
          </a:p>
          <a:p>
            <a:pPr eaLnBrk="1" hangingPunct="1"/>
            <a:r>
              <a:rPr lang="en-US" sz="2000" b="1" dirty="0" smtClean="0"/>
              <a:t>Cell death &amp; tissue necrosis                         </a:t>
            </a:r>
            <a:r>
              <a:rPr lang="en-US" sz="2000" b="1" dirty="0" smtClean="0">
                <a:solidFill>
                  <a:srgbClr val="C00000"/>
                </a:solidFill>
              </a:rPr>
              <a:t>Membrane damage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                                                                            Leakage of enzymes, proteins.</a:t>
            </a:r>
            <a:endParaRPr lang="en-US" sz="2800" dirty="0" smtClean="0">
              <a:solidFill>
                <a:srgbClr val="C00000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3810000" y="1905000"/>
            <a:ext cx="533400" cy="13716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3962400" y="4572000"/>
            <a:ext cx="533400" cy="13716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2060"/>
                </a:solidFill>
              </a:rPr>
              <a:t>Myocardial infarction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438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Many patients with myocardial infarction have a </a:t>
            </a:r>
            <a:r>
              <a:rPr lang="en-US" sz="2400" b="1" i="1" dirty="0" smtClean="0">
                <a:solidFill>
                  <a:srgbClr val="C00000"/>
                </a:solidFill>
              </a:rPr>
              <a:t>typical history </a:t>
            </a:r>
            <a:r>
              <a:rPr lang="en-US" sz="2400" dirty="0" smtClean="0"/>
              <a:t>of crushing central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chest pain</a:t>
            </a:r>
            <a:r>
              <a:rPr lang="en-US" sz="2400" dirty="0" smtClean="0"/>
              <a:t>, perhaps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radiating to the arm </a:t>
            </a:r>
            <a:r>
              <a:rPr lang="en-US" sz="2400" dirty="0" smtClean="0"/>
              <a:t>or jaw, associated with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typical ECG changes</a:t>
            </a:r>
            <a:r>
              <a:rPr lang="en-US" sz="2400" dirty="0" smtClean="0"/>
              <a:t>. </a:t>
            </a:r>
          </a:p>
          <a:p>
            <a:pPr eaLnBrk="1" hangingPunct="1">
              <a:defRPr/>
            </a:pPr>
            <a:r>
              <a:rPr lang="en-US" sz="2400" dirty="0" smtClean="0"/>
              <a:t>myocardial infarction can, however, present </a:t>
            </a:r>
            <a:r>
              <a:rPr lang="en-US" sz="2400" b="1" i="1" dirty="0" smtClean="0">
                <a:solidFill>
                  <a:srgbClr val="C00000"/>
                </a:solidFill>
              </a:rPr>
              <a:t>atypically</a:t>
            </a:r>
            <a:r>
              <a:rPr lang="en-US" sz="2400" dirty="0" smtClean="0"/>
              <a:t>, or even be clinically </a:t>
            </a:r>
            <a:r>
              <a:rPr lang="en-US" sz="2400" b="1" i="1" dirty="0" smtClean="0">
                <a:solidFill>
                  <a:srgbClr val="C00000"/>
                </a:solidFill>
              </a:rPr>
              <a:t>silent</a:t>
            </a:r>
            <a:r>
              <a:rPr lang="en-US" sz="2400" dirty="0" smtClean="0"/>
              <a:t>, particularly in the elderly.</a:t>
            </a:r>
          </a:p>
          <a:p>
            <a:pPr eaLnBrk="1" hangingPunct="1">
              <a:defRPr/>
            </a:pPr>
            <a:r>
              <a:rPr lang="en-US" sz="2400" dirty="0" smtClean="0"/>
              <a:t>The clinical evaluation often is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</a:t>
            </a:r>
            <a:r>
              <a:rPr lang="en-US" sz="2400" dirty="0" smtClean="0"/>
              <a:t> by atypical symptoms, in most patients the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initial ECG is non-diagnostic.</a:t>
            </a:r>
          </a:p>
          <a:p>
            <a:pPr eaLnBrk="1" hangingPunct="1">
              <a:defRPr/>
            </a:pPr>
            <a:r>
              <a:rPr lang="en-US" sz="2400" dirty="0" smtClean="0"/>
              <a:t>The role of </a:t>
            </a:r>
            <a:r>
              <a:rPr lang="en-US" sz="2400" b="1" dirty="0" smtClean="0">
                <a:solidFill>
                  <a:srgbClr val="C00000"/>
                </a:solidFill>
              </a:rPr>
              <a:t>cardiac markers </a:t>
            </a:r>
            <a:r>
              <a:rPr lang="en-US" sz="2400" dirty="0" smtClean="0"/>
              <a:t>in the diagnosis and treatment of patients with chest pain and suspected AMI has evolved considerably.</a:t>
            </a:r>
          </a:p>
          <a:p>
            <a:pPr eaLnBrk="1" hangingPunct="1">
              <a:defRPr/>
            </a:pPr>
            <a:endParaRPr lang="en-US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3340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002060"/>
                </a:solidFill>
              </a:rPr>
              <a:t>What are the investigations?</a:t>
            </a:r>
            <a:endParaRPr lang="ar-SA" sz="32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1447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sz="2400" dirty="0" smtClean="0"/>
              <a:t> ECG.     - chest x-ray        - coronary angiogram           </a:t>
            </a:r>
          </a:p>
          <a:p>
            <a:pPr eaLnBrk="1" hangingPunct="1">
              <a:buFontTx/>
              <a:buChar char="-"/>
            </a:pPr>
            <a:r>
              <a:rPr lang="en-US" sz="2400" dirty="0" smtClean="0"/>
              <a:t> Lipid profile</a:t>
            </a:r>
          </a:p>
          <a:p>
            <a:pPr eaLnBrk="1" hangingPunct="1">
              <a:buFontTx/>
              <a:buChar char="-"/>
            </a:pPr>
            <a:r>
              <a:rPr lang="en-US" sz="2400" dirty="0" smtClean="0"/>
              <a:t> Serum cardiac enzymes &amp; proteins.</a:t>
            </a:r>
          </a:p>
          <a:p>
            <a:pPr eaLnBrk="1" hangingPunct="1"/>
            <a:endParaRPr lang="en-US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Diagnosis of Acute Myocardial Infarction (AMI) </a:t>
            </a:r>
            <a:endParaRPr lang="ar-SA" sz="2400" dirty="0" smtClean="0">
              <a:solidFill>
                <a:srgbClr val="002060"/>
              </a:solidFill>
            </a:endParaRP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AutoNum type="arabicPeriod"/>
              <a:defRPr/>
            </a:pPr>
            <a:r>
              <a:rPr lang="en-US" sz="2400" b="1" i="1" dirty="0" smtClean="0">
                <a:solidFill>
                  <a:srgbClr val="C00000"/>
                </a:solidFill>
                <a:latin typeface="+mn-lt"/>
                <a:cs typeface="+mn-cs"/>
              </a:rPr>
              <a:t>History </a:t>
            </a:r>
            <a:r>
              <a:rPr lang="en-US" sz="2400" dirty="0">
                <a:latin typeface="+mn-lt"/>
                <a:cs typeface="+mn-cs"/>
              </a:rPr>
              <a:t>of characteristic </a:t>
            </a:r>
            <a:r>
              <a:rPr lang="en-US" sz="2400" b="1" i="1" dirty="0">
                <a:solidFill>
                  <a:srgbClr val="C00000"/>
                </a:solidFill>
                <a:latin typeface="+mn-lt"/>
                <a:cs typeface="+mn-cs"/>
              </a:rPr>
              <a:t>chest pain.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AutoNum type="arabicPeriod"/>
              <a:defRPr/>
            </a:pPr>
            <a:r>
              <a:rPr lang="en-US" sz="2400" b="1" i="1" dirty="0">
                <a:solidFill>
                  <a:srgbClr val="C00000"/>
                </a:solidFill>
                <a:latin typeface="+mn-lt"/>
                <a:cs typeface="+mn-cs"/>
              </a:rPr>
              <a:t>Electrocardiographic </a:t>
            </a:r>
            <a:r>
              <a:rPr lang="en-US" sz="2400" b="1" i="1" dirty="0" smtClean="0">
                <a:solidFill>
                  <a:srgbClr val="C00000"/>
                </a:solidFill>
                <a:latin typeface="+mn-lt"/>
                <a:cs typeface="+mn-cs"/>
              </a:rPr>
              <a:t>changes.</a:t>
            </a:r>
            <a:endParaRPr lang="en-US" sz="2400" dirty="0">
              <a:latin typeface="+mn-lt"/>
              <a:cs typeface="+mn-cs"/>
            </a:endParaRP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AutoNum type="arabicPeriod" startAt="3"/>
              <a:defRPr/>
            </a:pPr>
            <a:r>
              <a:rPr lang="en-US" sz="2400" dirty="0">
                <a:latin typeface="+mn-lt"/>
                <a:cs typeface="+mn-cs"/>
              </a:rPr>
              <a:t>Typical </a:t>
            </a:r>
            <a:r>
              <a:rPr lang="en-US" sz="2400" b="1" i="1" dirty="0">
                <a:solidFill>
                  <a:srgbClr val="C00000"/>
                </a:solidFill>
                <a:latin typeface="+mn-lt"/>
                <a:cs typeface="+mn-cs"/>
              </a:rPr>
              <a:t>pattern of serum cardiac enzyme &amp; proteins </a:t>
            </a:r>
            <a:r>
              <a:rPr lang="en-US" sz="2400" dirty="0">
                <a:latin typeface="+mn-lt"/>
                <a:cs typeface="+mn-cs"/>
              </a:rPr>
              <a:t>rise, peak and return to reference range</a:t>
            </a:r>
            <a:r>
              <a:rPr lang="en-US" sz="2400" dirty="0" smtClean="0">
                <a:latin typeface="+mn-lt"/>
                <a:cs typeface="+mn-cs"/>
              </a:rPr>
              <a:t>.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AutoNum type="arabicPeriod" startAt="3"/>
              <a:defRPr/>
            </a:pPr>
            <a:endParaRPr lang="en-US" sz="2400" dirty="0" smtClean="0">
              <a:latin typeface="+mn-lt"/>
              <a:cs typeface="+mn-cs"/>
            </a:endParaRPr>
          </a:p>
          <a:p>
            <a:pPr marL="457200" lvl="0" indent="-45720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sz="2400" b="1" dirty="0" smtClean="0"/>
              <a:t>     [Cardiac </a:t>
            </a:r>
            <a:r>
              <a:rPr lang="en-US" sz="2400" b="1" dirty="0" err="1" smtClean="0"/>
              <a:t>troponins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cTn</a:t>
            </a:r>
            <a:r>
              <a:rPr lang="en-US" sz="2400" b="1" dirty="0" smtClean="0"/>
              <a:t>) is the gold standard]</a:t>
            </a:r>
          </a:p>
          <a:p>
            <a:pPr marL="457200" indent="-45720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en-US" sz="2400" dirty="0">
              <a:latin typeface="+mn-lt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en-US" sz="2400" dirty="0">
              <a:latin typeface="+mn-lt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4830763"/>
            <a:ext cx="822960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BBB59"/>
              </a:buClr>
              <a:buSzPct val="95000"/>
              <a:buFont typeface="Wingdings 2" pitchFamily="18" charset="2"/>
              <a:buNone/>
              <a:tabLst/>
              <a:defRPr/>
            </a:pPr>
            <a:endParaRPr kumimoji="0" lang="ar-JO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ajalla UI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2060"/>
                </a:solidFill>
              </a:rPr>
              <a:t>Ideal cardiac marker characteristics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706563"/>
            <a:ext cx="8229600" cy="438943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rgbClr val="7030A0"/>
                </a:solidFill>
              </a:rPr>
              <a:t>Cardiac specific. </a:t>
            </a:r>
            <a:r>
              <a:rPr lang="en-US" sz="2800" i="1" dirty="0" smtClean="0"/>
              <a:t>s</a:t>
            </a:r>
            <a:r>
              <a:rPr lang="en-US" sz="2800" dirty="0" smtClean="0"/>
              <a:t>pecific to myocardial muscle cells (no false positive).</a:t>
            </a:r>
          </a:p>
          <a:p>
            <a:pPr eaLnBrk="1" hangingPunct="1">
              <a:defRPr/>
            </a:pPr>
            <a:r>
              <a:rPr lang="en-US" sz="2800" b="1" i="1" dirty="0" smtClean="0">
                <a:solidFill>
                  <a:srgbClr val="7030A0"/>
                </a:solidFill>
              </a:rPr>
              <a:t>Sensitive:</a:t>
            </a:r>
            <a:r>
              <a:rPr lang="en-US" sz="2800" b="1" dirty="0" smtClean="0">
                <a:solidFill>
                  <a:srgbClr val="0066FF"/>
                </a:solidFill>
              </a:rPr>
              <a:t> </a:t>
            </a:r>
            <a:r>
              <a:rPr lang="en-US" sz="2800" dirty="0" smtClean="0"/>
              <a:t>can detect minor damage. no miss of positive cases (no false negative)</a:t>
            </a:r>
          </a:p>
          <a:p>
            <a:pPr eaLnBrk="1" hangingPunct="1">
              <a:defRPr/>
            </a:pPr>
            <a:r>
              <a:rPr lang="en-US" sz="2800" b="1" i="1" dirty="0" smtClean="0">
                <a:solidFill>
                  <a:srgbClr val="7030A0"/>
                </a:solidFill>
              </a:rPr>
              <a:t>Prognostic</a:t>
            </a:r>
            <a:r>
              <a:rPr lang="en-US" sz="2800" b="1" i="1" dirty="0" smtClean="0"/>
              <a:t>:</a:t>
            </a:r>
            <a:r>
              <a:rPr lang="en-US" sz="2800" b="1" dirty="0" smtClean="0"/>
              <a:t>  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 </a:t>
            </a:r>
            <a:r>
              <a:rPr lang="en-US" sz="2800" dirty="0" smtClean="0"/>
              <a:t>between </a:t>
            </a:r>
            <a:r>
              <a:rPr lang="en-US" sz="2800" b="1" i="1" dirty="0" smtClean="0">
                <a:solidFill>
                  <a:srgbClr val="C00000"/>
                </a:solidFill>
              </a:rPr>
              <a:t>plasma level </a:t>
            </a:r>
            <a:r>
              <a:rPr lang="en-US" sz="2800" dirty="0" smtClean="0"/>
              <a:t>&amp; </a:t>
            </a:r>
            <a:r>
              <a:rPr lang="en-US" sz="2800" b="1" i="1" dirty="0" smtClean="0">
                <a:solidFill>
                  <a:srgbClr val="C00000"/>
                </a:solidFill>
              </a:rPr>
              <a:t>extent of damage</a:t>
            </a:r>
          </a:p>
          <a:p>
            <a:pPr eaLnBrk="1" hangingPunct="1">
              <a:defRPr/>
            </a:pPr>
            <a:r>
              <a:rPr lang="en-US" sz="2800" b="1" i="1" dirty="0" smtClean="0">
                <a:solidFill>
                  <a:srgbClr val="7030A0"/>
                </a:solidFill>
              </a:rPr>
              <a:t>Rises soon </a:t>
            </a:r>
            <a:r>
              <a:rPr lang="en-US" sz="2800" dirty="0" smtClean="0"/>
              <a:t>after plaque rupture.</a:t>
            </a:r>
          </a:p>
          <a:p>
            <a:pPr eaLnBrk="1" hangingPunct="1">
              <a:defRPr/>
            </a:pPr>
            <a:r>
              <a:rPr lang="en-US" sz="2800" b="1" i="1" dirty="0" smtClean="0">
                <a:solidFill>
                  <a:srgbClr val="7030A0"/>
                </a:solidFill>
              </a:rPr>
              <a:t>Elevated </a:t>
            </a:r>
            <a:r>
              <a:rPr lang="en-US" sz="2800" dirty="0" smtClean="0"/>
              <a:t>over a sustained period of time.</a:t>
            </a:r>
          </a:p>
          <a:p>
            <a:pPr eaLnBrk="1" hangingPunct="1">
              <a:defRPr/>
            </a:pPr>
            <a:r>
              <a:rPr lang="en-US" sz="2800" b="1" i="1" dirty="0" smtClean="0">
                <a:solidFill>
                  <a:srgbClr val="7030A0"/>
                </a:solidFill>
              </a:rPr>
              <a:t>Easy</a:t>
            </a:r>
            <a:r>
              <a:rPr lang="en-US" sz="2800" dirty="0" smtClean="0"/>
              <a:t> to measure, </a:t>
            </a:r>
            <a:r>
              <a:rPr lang="en-US" sz="2800" b="1" i="1" dirty="0" smtClean="0">
                <a:solidFill>
                  <a:srgbClr val="7030A0"/>
                </a:solidFill>
              </a:rPr>
              <a:t>fast</a:t>
            </a:r>
            <a:r>
              <a:rPr lang="en-US" sz="2800" dirty="0" smtClean="0"/>
              <a:t> assay.</a:t>
            </a:r>
          </a:p>
          <a:p>
            <a:pPr eaLnBrk="1" hangingPunct="1">
              <a:buNone/>
              <a:defRPr/>
            </a:pPr>
            <a:endParaRPr lang="en-US" sz="1600" dirty="0" smtClean="0"/>
          </a:p>
          <a:p>
            <a:pPr eaLnBrk="1" hangingPunct="1">
              <a:buNone/>
              <a:defRPr/>
            </a:pPr>
            <a:r>
              <a:rPr lang="en-US" sz="2800" b="1" i="1" dirty="0" smtClean="0">
                <a:solidFill>
                  <a:srgbClr val="7030A0"/>
                </a:solidFill>
              </a:rPr>
              <a:t>    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686800" cy="1143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2060"/>
                </a:solidFill>
              </a:rPr>
              <a:t> Questions answered by markers of cardiac damage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305800" cy="1524000"/>
          </a:xfrm>
        </p:spPr>
        <p:txBody>
          <a:bodyPr/>
          <a:lstStyle/>
          <a:p>
            <a:pPr eaLnBrk="1" hangingPunct="1"/>
            <a:r>
              <a:rPr lang="en-US" sz="2200" b="1" i="1" dirty="0" smtClean="0">
                <a:solidFill>
                  <a:srgbClr val="7030A0"/>
                </a:solidFill>
              </a:rPr>
              <a:t>Rule in/out </a:t>
            </a:r>
            <a:r>
              <a:rPr lang="en-US" sz="2200" dirty="0" smtClean="0"/>
              <a:t>an acute MI</a:t>
            </a:r>
          </a:p>
          <a:p>
            <a:pPr eaLnBrk="1" hangingPunct="1"/>
            <a:r>
              <a:rPr lang="en-US" sz="2200" dirty="0" smtClean="0"/>
              <a:t>Confirm an </a:t>
            </a:r>
            <a:r>
              <a:rPr lang="en-US" sz="2200" b="1" i="1" dirty="0" smtClean="0">
                <a:solidFill>
                  <a:srgbClr val="7030A0"/>
                </a:solidFill>
              </a:rPr>
              <a:t>old MI </a:t>
            </a:r>
            <a:r>
              <a:rPr lang="en-US" sz="2200" dirty="0" smtClean="0"/>
              <a:t>(several days)</a:t>
            </a:r>
          </a:p>
          <a:p>
            <a:pPr eaLnBrk="1" hangingPunct="1"/>
            <a:r>
              <a:rPr lang="en-US" sz="2200" dirty="0" smtClean="0"/>
              <a:t>Monitor </a:t>
            </a:r>
            <a:r>
              <a:rPr lang="en-US" sz="2200" b="1" i="1" dirty="0" smtClean="0">
                <a:solidFill>
                  <a:srgbClr val="7030A0"/>
                </a:solidFill>
              </a:rPr>
              <a:t>re-infarction</a:t>
            </a:r>
          </a:p>
          <a:p>
            <a:pPr eaLnBrk="1" hangingPunct="1"/>
            <a:r>
              <a:rPr lang="en-US" sz="2200" dirty="0" smtClean="0"/>
              <a:t>Monitor the </a:t>
            </a:r>
            <a:r>
              <a:rPr lang="en-US" sz="2200" b="1" i="1" dirty="0" smtClean="0">
                <a:solidFill>
                  <a:srgbClr val="7030A0"/>
                </a:solidFill>
              </a:rPr>
              <a:t>success of </a:t>
            </a:r>
            <a:r>
              <a:rPr lang="en-US" sz="2200" b="1" i="1" dirty="0" err="1" smtClean="0">
                <a:solidFill>
                  <a:srgbClr val="7030A0"/>
                </a:solidFill>
              </a:rPr>
              <a:t>thrombolysis</a:t>
            </a:r>
            <a:endParaRPr lang="en-US" sz="2200" b="1" i="1" dirty="0" smtClean="0">
              <a:solidFill>
                <a:srgbClr val="7030A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04800" y="27432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>
              <a:defRPr/>
            </a:pPr>
            <a:r>
              <a:rPr lang="en-US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Biochemical markers in myocardial ischemia /necrosis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5800" y="3276600"/>
            <a:ext cx="8153400" cy="324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itchFamily="18" charset="2"/>
              <a:buNone/>
              <a:defRPr/>
            </a:pPr>
            <a:endParaRPr lang="en-US" sz="2000" dirty="0">
              <a:latin typeface="+mn-lt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3352800"/>
            <a:ext cx="8077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200" b="1" dirty="0" smtClean="0">
                <a:solidFill>
                  <a:srgbClr val="C00000"/>
                </a:solidFill>
                <a:latin typeface="+mn-lt"/>
              </a:rPr>
              <a:t>1. </a:t>
            </a:r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Cardiac Enzymes (</a:t>
            </a:r>
            <a:r>
              <a:rPr lang="en-US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isoenzymes</a:t>
            </a:r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 smtClean="0">
                <a:latin typeface="+mn-lt"/>
              </a:rPr>
              <a:t> Total CK, CK-MB activity, CK-MB mass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spc="-100" dirty="0" smtClean="0">
                <a:latin typeface="+mn-lt"/>
              </a:rPr>
              <a:t> </a:t>
            </a:r>
            <a:r>
              <a:rPr lang="en-US" sz="2200" spc="-100" dirty="0" err="1" smtClean="0">
                <a:latin typeface="+mn-lt"/>
              </a:rPr>
              <a:t>Aspartate</a:t>
            </a:r>
            <a:r>
              <a:rPr lang="en-US" sz="2200" spc="-100" dirty="0" smtClean="0">
                <a:latin typeface="+mn-lt"/>
              </a:rPr>
              <a:t> </a:t>
            </a:r>
            <a:r>
              <a:rPr lang="en-US" sz="2200" spc="-100" dirty="0" err="1" smtClean="0">
                <a:latin typeface="+mn-lt"/>
              </a:rPr>
              <a:t>aminotransferase</a:t>
            </a:r>
            <a:r>
              <a:rPr lang="en-US" sz="2200" spc="-100" dirty="0" smtClean="0">
                <a:latin typeface="+mn-lt"/>
              </a:rPr>
              <a:t> (AST), Lactate </a:t>
            </a:r>
            <a:r>
              <a:rPr lang="en-US" sz="2200" spc="-100" dirty="0" err="1" smtClean="0">
                <a:latin typeface="+mn-lt"/>
              </a:rPr>
              <a:t>dehydrogenase</a:t>
            </a:r>
            <a:r>
              <a:rPr lang="en-US" sz="2200" spc="-100" dirty="0" smtClean="0">
                <a:latin typeface="+mn-lt"/>
              </a:rPr>
              <a:t> (LDH),.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 smtClean="0">
                <a:latin typeface="+mn-lt"/>
              </a:rPr>
              <a:t>Glycogen </a:t>
            </a:r>
            <a:r>
              <a:rPr lang="en-US" sz="2200" dirty="0" err="1" smtClean="0">
                <a:latin typeface="+mn-lt"/>
              </a:rPr>
              <a:t>phosphorylase</a:t>
            </a:r>
            <a:r>
              <a:rPr lang="en-US" sz="2200" dirty="0" smtClean="0">
                <a:latin typeface="+mn-lt"/>
              </a:rPr>
              <a:t> BB (GPBB).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200" b="1" dirty="0" smtClean="0">
                <a:solidFill>
                  <a:srgbClr val="C00000"/>
                </a:solidFill>
                <a:latin typeface="+mn-lt"/>
              </a:rPr>
              <a:t>2. </a:t>
            </a:r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Cardiac proteins: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200" b="1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Myoglobin</a:t>
            </a:r>
            <a:r>
              <a:rPr lang="en-US" sz="2200" dirty="0" smtClean="0">
                <a:latin typeface="+mn-lt"/>
              </a:rPr>
              <a:t>  &amp; </a:t>
            </a:r>
            <a:r>
              <a:rPr lang="en-US" sz="2200" dirty="0" err="1" smtClean="0">
                <a:latin typeface="+mn-lt"/>
              </a:rPr>
              <a:t>Troponins</a:t>
            </a:r>
            <a:endParaRPr lang="en-US" sz="2200" dirty="0" smtClean="0">
              <a:latin typeface="+mn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200" dirty="0" smtClean="0">
                <a:latin typeface="+mn-lt"/>
              </a:rPr>
              <a:t>Ischemia Modified Albumin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en-US" sz="2200" dirty="0" smtClean="0">
                <a:latin typeface="+mn-lt"/>
              </a:rPr>
              <a:t>Heart-Fatty Acid binding protein (H-FABP).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sz="2200" b="1" dirty="0" smtClean="0">
                <a:solidFill>
                  <a:srgbClr val="C00000"/>
                </a:solidFill>
                <a:latin typeface="+mn-lt"/>
              </a:rPr>
              <a:t>3. Micro RNA (</a:t>
            </a:r>
            <a:r>
              <a:rPr lang="en-US" sz="2200" b="1" dirty="0" err="1" smtClean="0">
                <a:solidFill>
                  <a:srgbClr val="C00000"/>
                </a:solidFill>
                <a:latin typeface="+mn-lt"/>
              </a:rPr>
              <a:t>miRNA</a:t>
            </a:r>
            <a:r>
              <a:rPr lang="en-US" sz="2200" b="1" dirty="0" smtClean="0">
                <a:solidFill>
                  <a:srgbClr val="C00000"/>
                </a:solidFill>
                <a:latin typeface="+mn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Obsolete</a:t>
            </a:r>
          </a:p>
          <a:p>
            <a:pPr>
              <a:buNone/>
            </a:pPr>
            <a:r>
              <a:rPr lang="en-US" sz="2200" dirty="0" smtClean="0"/>
              <a:t>- </a:t>
            </a:r>
            <a:r>
              <a:rPr lang="en-US" sz="2200" dirty="0" err="1" smtClean="0"/>
              <a:t>Aspartate</a:t>
            </a:r>
            <a:r>
              <a:rPr lang="en-US" sz="2200" dirty="0" smtClean="0"/>
              <a:t> </a:t>
            </a:r>
            <a:r>
              <a:rPr lang="en-US" sz="2200" dirty="0" err="1" smtClean="0"/>
              <a:t>aminotransferase</a:t>
            </a:r>
            <a:r>
              <a:rPr lang="en-US" sz="2200" dirty="0" smtClean="0"/>
              <a:t>         -Total CK       - Lactate </a:t>
            </a:r>
            <a:r>
              <a:rPr lang="en-US" sz="2200" dirty="0" err="1" smtClean="0"/>
              <a:t>dehydrogenase</a:t>
            </a:r>
            <a:endParaRPr lang="en-US" sz="2200" dirty="0" smtClean="0"/>
          </a:p>
          <a:p>
            <a:pPr>
              <a:buFont typeface="Wingdings 2" pitchFamily="18" charset="2"/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Established</a:t>
            </a:r>
          </a:p>
          <a:p>
            <a:pPr>
              <a:buNone/>
            </a:pPr>
            <a:r>
              <a:rPr lang="en-US" sz="2200" dirty="0" smtClean="0"/>
              <a:t>- </a:t>
            </a:r>
            <a:r>
              <a:rPr lang="en-US" sz="2200" dirty="0" err="1" smtClean="0"/>
              <a:t>Troponin</a:t>
            </a:r>
            <a:r>
              <a:rPr lang="en-US" sz="2200" dirty="0" smtClean="0"/>
              <a:t> T       - </a:t>
            </a:r>
            <a:r>
              <a:rPr lang="en-US" sz="2200" dirty="0" err="1" smtClean="0"/>
              <a:t>Troponin</a:t>
            </a:r>
            <a:r>
              <a:rPr lang="en-US" sz="2200" dirty="0" smtClean="0"/>
              <a:t> I          - CK/MB        - </a:t>
            </a:r>
            <a:r>
              <a:rPr lang="en-US" sz="2200" dirty="0" err="1" smtClean="0"/>
              <a:t>Myoglobin</a:t>
            </a:r>
            <a:endParaRPr lang="en-US" sz="2200" dirty="0" smtClean="0"/>
          </a:p>
          <a:p>
            <a:pPr>
              <a:buFont typeface="Wingdings 2" pitchFamily="18" charset="2"/>
              <a:buNone/>
            </a:pPr>
            <a:r>
              <a:rPr lang="en-US" sz="2200" b="1" dirty="0" smtClean="0">
                <a:solidFill>
                  <a:srgbClr val="C00000"/>
                </a:solidFill>
              </a:rPr>
              <a:t>Emerging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660033"/>
                </a:solidFill>
              </a:rPr>
              <a:t>- Micro RNA (</a:t>
            </a:r>
            <a:r>
              <a:rPr lang="en-US" sz="2200" b="1" dirty="0" err="1" smtClean="0">
                <a:solidFill>
                  <a:srgbClr val="660033"/>
                </a:solidFill>
              </a:rPr>
              <a:t>miRNA</a:t>
            </a:r>
            <a:r>
              <a:rPr lang="en-US" sz="2200" b="1" dirty="0" smtClean="0">
                <a:solidFill>
                  <a:srgbClr val="660033"/>
                </a:solidFill>
              </a:rPr>
              <a:t>)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- Heart fatty acid-binding protein (h-FABP)</a:t>
            </a:r>
          </a:p>
          <a:p>
            <a:pPr>
              <a:buNone/>
            </a:pPr>
            <a:r>
              <a:rPr lang="en-US" sz="2200" dirty="0" smtClean="0"/>
              <a:t>- Ischemia-modified albumin</a:t>
            </a:r>
          </a:p>
          <a:p>
            <a:pPr>
              <a:buNone/>
            </a:pPr>
            <a:r>
              <a:rPr lang="en-US" sz="2200" dirty="0" smtClean="0"/>
              <a:t>- Glycogen </a:t>
            </a:r>
            <a:r>
              <a:rPr lang="en-US" sz="2200" dirty="0" err="1" smtClean="0"/>
              <a:t>phosphorylase</a:t>
            </a:r>
            <a:r>
              <a:rPr lang="en-US" sz="2200" dirty="0" smtClean="0"/>
              <a:t> BB (GPBB)</a:t>
            </a:r>
          </a:p>
          <a:p>
            <a:pPr>
              <a:buNone/>
            </a:pPr>
            <a:r>
              <a:rPr lang="en-US" sz="2200" dirty="0" smtClean="0"/>
              <a:t>-  </a:t>
            </a:r>
            <a:r>
              <a:rPr lang="en-US" sz="2200" dirty="0" err="1" smtClean="0"/>
              <a:t>Copeptin</a:t>
            </a:r>
            <a:r>
              <a:rPr lang="en-US" sz="2200" dirty="0" smtClean="0"/>
              <a:t>                                         - B-type </a:t>
            </a:r>
            <a:r>
              <a:rPr lang="en-US" sz="2200" dirty="0" err="1" smtClean="0"/>
              <a:t>natriuretic</a:t>
            </a:r>
            <a:r>
              <a:rPr lang="en-US" sz="2200" dirty="0" smtClean="0"/>
              <a:t> peptide</a:t>
            </a:r>
          </a:p>
          <a:p>
            <a:pPr>
              <a:buNone/>
            </a:pPr>
            <a:r>
              <a:rPr lang="en-US" sz="2200" dirty="0" smtClean="0"/>
              <a:t>-  Growth differentiation factor 15   - Pregnancy-associated plasma protein A</a:t>
            </a:r>
          </a:p>
          <a:p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2060"/>
                </a:solidFill>
              </a:rPr>
              <a:t>Biochemical markers in</a:t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myocardial </a:t>
            </a:r>
            <a:r>
              <a:rPr lang="en-US" sz="3600" b="1" dirty="0" err="1" smtClean="0">
                <a:solidFill>
                  <a:srgbClr val="002060"/>
                </a:solidFill>
              </a:rPr>
              <a:t>ischaemia</a:t>
            </a:r>
            <a:r>
              <a:rPr lang="en-US" sz="3600" b="1" dirty="0" smtClean="0">
                <a:solidFill>
                  <a:srgbClr val="002060"/>
                </a:solidFill>
              </a:rPr>
              <a:t> /necrosis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4F467-5AA3-4190-91D7-D7F13FF5DE3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7FDE7D708FE845A62A02956B3FD4F6" ma:contentTypeVersion="2" ma:contentTypeDescription="Create a new document." ma:contentTypeScope="" ma:versionID="699de09a4b84e051d229801daa2a9fcb">
  <xsd:schema xmlns:xsd="http://www.w3.org/2001/XMLSchema" xmlns:xs="http://www.w3.org/2001/XMLSchema" xmlns:p="http://schemas.microsoft.com/office/2006/metadata/properties" xmlns:ns2="95982555-10ae-48fc-bacb-d01f372ff3df" targetNamespace="http://schemas.microsoft.com/office/2006/metadata/properties" ma:root="true" ma:fieldsID="74f9352eb11accf93f06fb32ed5b0a7c" ns2:_="">
    <xsd:import namespace="95982555-10ae-48fc-bacb-d01f372ff3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982555-10ae-48fc-bacb-d01f372ff3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A8DB8C-BBBE-4DF0-A325-D29118AC6D99}"/>
</file>

<file path=customXml/itemProps2.xml><?xml version="1.0" encoding="utf-8"?>
<ds:datastoreItem xmlns:ds="http://schemas.openxmlformats.org/officeDocument/2006/customXml" ds:itemID="{19B54251-8435-4C5C-87D0-EFC512A7F680}"/>
</file>

<file path=customXml/itemProps3.xml><?xml version="1.0" encoding="utf-8"?>
<ds:datastoreItem xmlns:ds="http://schemas.openxmlformats.org/officeDocument/2006/customXml" ds:itemID="{988FDDE1-CDCC-488C-8666-92E28591ED2B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1895</TotalTime>
  <Words>2342</Words>
  <Application>Microsoft Office PowerPoint</Application>
  <PresentationFormat>On-screen Show (4:3)</PresentationFormat>
  <Paragraphs>325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Dr. Eman Shaat Professor of Medical Biochemistry and Molecular Biology</vt:lpstr>
      <vt:lpstr>Myocardial Ischemia/ Myocardial Infarction (MI)</vt:lpstr>
      <vt:lpstr>Risk factors</vt:lpstr>
      <vt:lpstr>Biochemical Events after AMI</vt:lpstr>
      <vt:lpstr>Myocardial infarction</vt:lpstr>
      <vt:lpstr>What are the investigations?</vt:lpstr>
      <vt:lpstr>Ideal cardiac marker characteristics</vt:lpstr>
      <vt:lpstr> Questions answered by markers of cardiac damage</vt:lpstr>
      <vt:lpstr>Biochemical markers in myocardial ischaemia /necrosis</vt:lpstr>
      <vt:lpstr>Laboratory Investigations</vt:lpstr>
      <vt:lpstr>Myoglobin</vt:lpstr>
      <vt:lpstr>Myoglobin</vt:lpstr>
      <vt:lpstr>Slide 13</vt:lpstr>
      <vt:lpstr>Creatine kinase (CK) </vt:lpstr>
      <vt:lpstr>Creatine kinase (CK)</vt:lpstr>
      <vt:lpstr>CK- total </vt:lpstr>
      <vt:lpstr>CK-MB (mass)</vt:lpstr>
      <vt:lpstr>Aspartate transaminase (AST)</vt:lpstr>
      <vt:lpstr>Slide 19</vt:lpstr>
      <vt:lpstr> Troponin</vt:lpstr>
      <vt:lpstr> Cardiac Troponin: troponin T</vt:lpstr>
      <vt:lpstr> Cardiac Troponin: troponin I (cTn I)</vt:lpstr>
      <vt:lpstr> Cardiac Troponin: troponin I (cTn I)</vt:lpstr>
      <vt:lpstr>Heart-type fatty acid-binding protein  (H-FABP)</vt:lpstr>
      <vt:lpstr>Isoenzyme BB glycogen phosphorylase (GPBB)</vt:lpstr>
      <vt:lpstr>Copeptin</vt:lpstr>
      <vt:lpstr>Ischemia-modified albumin (IMA)</vt:lpstr>
      <vt:lpstr>Micro RNA (miRNA)</vt:lpstr>
      <vt:lpstr>Micro-RNAs</vt:lpstr>
      <vt:lpstr>Micro RNA (miRNA)</vt:lpstr>
      <vt:lpstr>Micro RNA (miRNA)</vt:lpstr>
      <vt:lpstr>Salivary biomarkers associated with 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Phantom</dc:creator>
  <cp:lastModifiedBy>emans</cp:lastModifiedBy>
  <cp:revision>337</cp:revision>
  <dcterms:created xsi:type="dcterms:W3CDTF">2011-04-07T20:38:50Z</dcterms:created>
  <dcterms:modified xsi:type="dcterms:W3CDTF">2020-11-16T13:56:29Z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0x010100D17FDE7D708FE845A62A02956B3FD4F6</vt:lpwstr>
  </property>
</Properties>
</file>