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508" r:id="rId3"/>
    <p:sldId id="520" r:id="rId4"/>
    <p:sldId id="509" r:id="rId5"/>
    <p:sldId id="510" r:id="rId6"/>
    <p:sldId id="521" r:id="rId7"/>
    <p:sldId id="522" r:id="rId8"/>
    <p:sldId id="511" r:id="rId9"/>
    <p:sldId id="512" r:id="rId10"/>
    <p:sldId id="513" r:id="rId11"/>
    <p:sldId id="514" r:id="rId12"/>
    <p:sldId id="515" r:id="rId13"/>
    <p:sldId id="528" r:id="rId14"/>
    <p:sldId id="516" r:id="rId15"/>
    <p:sldId id="517" r:id="rId16"/>
    <p:sldId id="518" r:id="rId17"/>
    <p:sldId id="523" r:id="rId18"/>
    <p:sldId id="435" r:id="rId19"/>
    <p:sldId id="436" r:id="rId20"/>
    <p:sldId id="437" r:id="rId21"/>
    <p:sldId id="438" r:id="rId22"/>
    <p:sldId id="261" r:id="rId23"/>
    <p:sldId id="439" r:id="rId24"/>
    <p:sldId id="262" r:id="rId25"/>
    <p:sldId id="263" r:id="rId26"/>
    <p:sldId id="264" r:id="rId27"/>
    <p:sldId id="266" r:id="rId28"/>
    <p:sldId id="265" r:id="rId29"/>
    <p:sldId id="267" r:id="rId30"/>
    <p:sldId id="268" r:id="rId31"/>
    <p:sldId id="440"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524" r:id="rId46"/>
    <p:sldId id="282" r:id="rId47"/>
    <p:sldId id="283" r:id="rId48"/>
    <p:sldId id="284" r:id="rId49"/>
    <p:sldId id="285" r:id="rId50"/>
    <p:sldId id="286" r:id="rId51"/>
    <p:sldId id="287" r:id="rId52"/>
    <p:sldId id="288"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 id="305" r:id="rId69"/>
    <p:sldId id="306" r:id="rId70"/>
    <p:sldId id="307" r:id="rId71"/>
    <p:sldId id="308"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21" r:id="rId85"/>
    <p:sldId id="527"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4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1AA39-E3F2-456C-A3E2-BDCC36BA563C}" type="datetimeFigureOut">
              <a:rPr lang="en-US" smtClean="0"/>
              <a:t>7/29/2021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26346E-F021-400A-A7D6-5ADC6226D7F8}" type="slidenum">
              <a:rPr lang="en-US" smtClean="0"/>
              <a:t>‹#›</a:t>
            </a:fld>
            <a:endParaRPr lang="en-US"/>
          </a:p>
        </p:txBody>
      </p:sp>
    </p:spTree>
    <p:extLst>
      <p:ext uri="{BB962C8B-B14F-4D97-AF65-F5344CB8AC3E}">
        <p14:creationId xmlns:p14="http://schemas.microsoft.com/office/powerpoint/2010/main" val="125273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26346E-F021-400A-A7D6-5ADC6226D7F8}" type="slidenum">
              <a:rPr lang="en-US" smtClean="0"/>
              <a:t>7</a:t>
            </a:fld>
            <a:endParaRPr lang="en-US"/>
          </a:p>
        </p:txBody>
      </p:sp>
    </p:spTree>
    <p:extLst>
      <p:ext uri="{BB962C8B-B14F-4D97-AF65-F5344CB8AC3E}">
        <p14:creationId xmlns:p14="http://schemas.microsoft.com/office/powerpoint/2010/main" val="176687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B2BF17-5282-4838-B70A-F754C2097365}" type="slidenum">
              <a:rPr lang="en-US" altLang="en-US">
                <a:latin typeface="Calibri" pitchFamily="34" charset="0"/>
              </a:rPr>
              <a:pPr/>
              <a:t>18</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223D7D-CA78-4B9E-85F9-CF6EB906C949}" type="slidenum">
              <a:rPr lang="en-US" altLang="en-US">
                <a:latin typeface="Calibri" pitchFamily="34" charset="0"/>
              </a:rPr>
              <a:pPr/>
              <a:t>19</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C4A0A0-A83B-45F7-9906-4EEAE5F2305D}" type="slidenum">
              <a:rPr lang="en-US" altLang="en-US">
                <a:latin typeface="Calibri" pitchFamily="34" charset="0"/>
              </a:rPr>
              <a:pPr/>
              <a:t>20</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5BF00B-1F8B-441E-AB1F-3388FAC69A99}" type="slidenum">
              <a:rPr lang="en-US" altLang="en-US">
                <a:latin typeface="Calibri" pitchFamily="34" charset="0"/>
              </a:rPr>
              <a:pPr/>
              <a:t>21</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13F465-5EC4-470A-AA84-9AB2E76A150E}"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955EF-3A58-406B-A563-157199170D9C}" type="slidenum">
              <a:rPr lang="en-US" smtClean="0"/>
              <a:t>‹#›</a:t>
            </a:fld>
            <a:endParaRPr lang="en-US"/>
          </a:p>
        </p:txBody>
      </p:sp>
    </p:spTree>
    <p:extLst>
      <p:ext uri="{BB962C8B-B14F-4D97-AF65-F5344CB8AC3E}">
        <p14:creationId xmlns:p14="http://schemas.microsoft.com/office/powerpoint/2010/main" val="264612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3F465-5EC4-470A-AA84-9AB2E76A150E}"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955EF-3A58-406B-A563-157199170D9C}" type="slidenum">
              <a:rPr lang="en-US" smtClean="0"/>
              <a:t>‹#›</a:t>
            </a:fld>
            <a:endParaRPr lang="en-US"/>
          </a:p>
        </p:txBody>
      </p:sp>
    </p:spTree>
    <p:extLst>
      <p:ext uri="{BB962C8B-B14F-4D97-AF65-F5344CB8AC3E}">
        <p14:creationId xmlns:p14="http://schemas.microsoft.com/office/powerpoint/2010/main" val="38364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3F465-5EC4-470A-AA84-9AB2E76A150E}"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955EF-3A58-406B-A563-157199170D9C}" type="slidenum">
              <a:rPr lang="en-US" smtClean="0"/>
              <a:t>‹#›</a:t>
            </a:fld>
            <a:endParaRPr lang="en-US"/>
          </a:p>
        </p:txBody>
      </p:sp>
    </p:spTree>
    <p:extLst>
      <p:ext uri="{BB962C8B-B14F-4D97-AF65-F5344CB8AC3E}">
        <p14:creationId xmlns:p14="http://schemas.microsoft.com/office/powerpoint/2010/main" val="291215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3F465-5EC4-470A-AA84-9AB2E76A150E}"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955EF-3A58-406B-A563-157199170D9C}" type="slidenum">
              <a:rPr lang="en-US" smtClean="0"/>
              <a:t>‹#›</a:t>
            </a:fld>
            <a:endParaRPr lang="en-US"/>
          </a:p>
        </p:txBody>
      </p:sp>
    </p:spTree>
    <p:extLst>
      <p:ext uri="{BB962C8B-B14F-4D97-AF65-F5344CB8AC3E}">
        <p14:creationId xmlns:p14="http://schemas.microsoft.com/office/powerpoint/2010/main" val="99952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3F465-5EC4-470A-AA84-9AB2E76A150E}"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955EF-3A58-406B-A563-157199170D9C}" type="slidenum">
              <a:rPr lang="en-US" smtClean="0"/>
              <a:t>‹#›</a:t>
            </a:fld>
            <a:endParaRPr lang="en-US"/>
          </a:p>
        </p:txBody>
      </p:sp>
    </p:spTree>
    <p:extLst>
      <p:ext uri="{BB962C8B-B14F-4D97-AF65-F5344CB8AC3E}">
        <p14:creationId xmlns:p14="http://schemas.microsoft.com/office/powerpoint/2010/main" val="267543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13F465-5EC4-470A-AA84-9AB2E76A150E}"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955EF-3A58-406B-A563-157199170D9C}" type="slidenum">
              <a:rPr lang="en-US" smtClean="0"/>
              <a:t>‹#›</a:t>
            </a:fld>
            <a:endParaRPr lang="en-US"/>
          </a:p>
        </p:txBody>
      </p:sp>
    </p:spTree>
    <p:extLst>
      <p:ext uri="{BB962C8B-B14F-4D97-AF65-F5344CB8AC3E}">
        <p14:creationId xmlns:p14="http://schemas.microsoft.com/office/powerpoint/2010/main" val="29821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13F465-5EC4-470A-AA84-9AB2E76A150E}" type="datetimeFigureOut">
              <a:rPr lang="en-US" smtClean="0"/>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955EF-3A58-406B-A563-157199170D9C}" type="slidenum">
              <a:rPr lang="en-US" smtClean="0"/>
              <a:t>‹#›</a:t>
            </a:fld>
            <a:endParaRPr lang="en-US"/>
          </a:p>
        </p:txBody>
      </p:sp>
    </p:spTree>
    <p:extLst>
      <p:ext uri="{BB962C8B-B14F-4D97-AF65-F5344CB8AC3E}">
        <p14:creationId xmlns:p14="http://schemas.microsoft.com/office/powerpoint/2010/main" val="40413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13F465-5EC4-470A-AA84-9AB2E76A150E}" type="datetimeFigureOut">
              <a:rPr lang="en-US" smtClean="0"/>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955EF-3A58-406B-A563-157199170D9C}" type="slidenum">
              <a:rPr lang="en-US" smtClean="0"/>
              <a:t>‹#›</a:t>
            </a:fld>
            <a:endParaRPr lang="en-US"/>
          </a:p>
        </p:txBody>
      </p:sp>
    </p:spTree>
    <p:extLst>
      <p:ext uri="{BB962C8B-B14F-4D97-AF65-F5344CB8AC3E}">
        <p14:creationId xmlns:p14="http://schemas.microsoft.com/office/powerpoint/2010/main" val="220335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3F465-5EC4-470A-AA84-9AB2E76A150E}" type="datetimeFigureOut">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955EF-3A58-406B-A563-157199170D9C}" type="slidenum">
              <a:rPr lang="en-US" smtClean="0"/>
              <a:t>‹#›</a:t>
            </a:fld>
            <a:endParaRPr lang="en-US"/>
          </a:p>
        </p:txBody>
      </p:sp>
    </p:spTree>
    <p:extLst>
      <p:ext uri="{BB962C8B-B14F-4D97-AF65-F5344CB8AC3E}">
        <p14:creationId xmlns:p14="http://schemas.microsoft.com/office/powerpoint/2010/main" val="250152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3F465-5EC4-470A-AA84-9AB2E76A150E}"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955EF-3A58-406B-A563-157199170D9C}" type="slidenum">
              <a:rPr lang="en-US" smtClean="0"/>
              <a:t>‹#›</a:t>
            </a:fld>
            <a:endParaRPr lang="en-US"/>
          </a:p>
        </p:txBody>
      </p:sp>
    </p:spTree>
    <p:extLst>
      <p:ext uri="{BB962C8B-B14F-4D97-AF65-F5344CB8AC3E}">
        <p14:creationId xmlns:p14="http://schemas.microsoft.com/office/powerpoint/2010/main" val="380909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3F465-5EC4-470A-AA84-9AB2E76A150E}"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955EF-3A58-406B-A563-157199170D9C}" type="slidenum">
              <a:rPr lang="en-US" smtClean="0"/>
              <a:t>‹#›</a:t>
            </a:fld>
            <a:endParaRPr lang="en-US"/>
          </a:p>
        </p:txBody>
      </p:sp>
    </p:spTree>
    <p:extLst>
      <p:ext uri="{BB962C8B-B14F-4D97-AF65-F5344CB8AC3E}">
        <p14:creationId xmlns:p14="http://schemas.microsoft.com/office/powerpoint/2010/main" val="14948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3F465-5EC4-470A-AA84-9AB2E76A150E}" type="datetimeFigureOut">
              <a:rPr lang="en-US" smtClean="0"/>
              <a:t>7/29/2021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955EF-3A58-406B-A563-157199170D9C}" type="slidenum">
              <a:rPr lang="en-US" smtClean="0"/>
              <a:t>‹#›</a:t>
            </a:fld>
            <a:endParaRPr lang="en-US"/>
          </a:p>
        </p:txBody>
      </p:sp>
    </p:spTree>
    <p:extLst>
      <p:ext uri="{BB962C8B-B14F-4D97-AF65-F5344CB8AC3E}">
        <p14:creationId xmlns:p14="http://schemas.microsoft.com/office/powerpoint/2010/main" val="1296129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3dscience.com/3D_Images/Human_Anatomy/Reproductive/Female/Sagittal_Section/View_1_on_White.ph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bartleby.com/107/268.html#i116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bartleby.com/107/268.html#i117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normAutofit fontScale="90000"/>
          </a:bodyPr>
          <a:lstStyle/>
          <a:p>
            <a:pPr lvl="0"/>
            <a:r>
              <a:rPr lang="ar-IQ" dirty="0">
                <a:solidFill>
                  <a:srgbClr val="000000"/>
                </a:solidFill>
              </a:rPr>
              <a:t>بسم الله الرحمن الرحيم</a:t>
            </a:r>
            <a:br>
              <a:rPr lang="en-US" dirty="0">
                <a:solidFill>
                  <a:srgbClr val="000000"/>
                </a:solidFill>
              </a:rPr>
            </a:br>
            <a:r>
              <a:rPr lang="en-US" dirty="0"/>
              <a:t>Embryology &amp; Anatomy of female reproductive system</a:t>
            </a:r>
          </a:p>
        </p:txBody>
      </p:sp>
      <p:sp>
        <p:nvSpPr>
          <p:cNvPr id="3" name="Subtitle 2"/>
          <p:cNvSpPr>
            <a:spLocks noGrp="1"/>
          </p:cNvSpPr>
          <p:nvPr>
            <p:ph type="subTitle" idx="1"/>
          </p:nvPr>
        </p:nvSpPr>
        <p:spPr>
          <a:xfrm>
            <a:off x="1371600" y="3886200"/>
            <a:ext cx="6400800" cy="2667000"/>
          </a:xfrm>
        </p:spPr>
        <p:txBody>
          <a:bodyPr>
            <a:normAutofit fontScale="55000" lnSpcReduction="20000"/>
          </a:bodyPr>
          <a:lstStyle/>
          <a:p>
            <a:r>
              <a:rPr lang="en-US" sz="8000" b="1" dirty="0" err="1"/>
              <a:t>Dr</a:t>
            </a:r>
            <a:r>
              <a:rPr lang="en-US" sz="8000" b="1" dirty="0"/>
              <a:t> </a:t>
            </a:r>
            <a:r>
              <a:rPr lang="en-US" sz="8000" b="1" dirty="0" err="1"/>
              <a:t>Moamar</a:t>
            </a:r>
            <a:r>
              <a:rPr lang="en-US" sz="8000" b="1" dirty="0"/>
              <a:t> Al-</a:t>
            </a:r>
            <a:r>
              <a:rPr lang="en-US" sz="8000" b="1" dirty="0" err="1"/>
              <a:t>Jefout</a:t>
            </a:r>
            <a:endParaRPr lang="en-US" sz="8000" b="1" dirty="0"/>
          </a:p>
          <a:p>
            <a:pPr>
              <a:buClr>
                <a:srgbClr val="8EB3C8"/>
              </a:buClr>
              <a:buSzPct val="75000"/>
              <a:defRPr/>
            </a:pPr>
            <a:r>
              <a:rPr lang="en-AU" dirty="0">
                <a:solidFill>
                  <a:srgbClr val="000000"/>
                </a:solidFill>
                <a:latin typeface="Tahoma"/>
              </a:rPr>
              <a:t>MD, JBO&amp;G, </a:t>
            </a:r>
            <a:r>
              <a:rPr lang="en-AU" dirty="0" err="1">
                <a:solidFill>
                  <a:srgbClr val="000000"/>
                </a:solidFill>
                <a:latin typeface="Tahoma"/>
              </a:rPr>
              <a:t>MMed</a:t>
            </a:r>
            <a:r>
              <a:rPr lang="en-AU" dirty="0">
                <a:solidFill>
                  <a:srgbClr val="000000"/>
                </a:solidFill>
                <a:latin typeface="Tahoma"/>
              </a:rPr>
              <a:t> (HR&amp;HG), </a:t>
            </a:r>
            <a:r>
              <a:rPr lang="en-AU" dirty="0" err="1">
                <a:solidFill>
                  <a:srgbClr val="000000"/>
                </a:solidFill>
                <a:latin typeface="Tahoma"/>
              </a:rPr>
              <a:t>Ph.D</a:t>
            </a:r>
            <a:endParaRPr lang="en-AU" dirty="0">
              <a:solidFill>
                <a:srgbClr val="000000"/>
              </a:solidFill>
              <a:latin typeface="Tahoma"/>
            </a:endParaRPr>
          </a:p>
          <a:p>
            <a:pPr>
              <a:buClr>
                <a:srgbClr val="8EB3C8"/>
              </a:buClr>
              <a:buSzPct val="75000"/>
              <a:defRPr/>
            </a:pPr>
            <a:br>
              <a:rPr lang="en-AU" dirty="0">
                <a:solidFill>
                  <a:srgbClr val="000000"/>
                </a:solidFill>
                <a:latin typeface="Tahoma"/>
              </a:rPr>
            </a:br>
            <a:r>
              <a:rPr lang="en-AU" dirty="0">
                <a:solidFill>
                  <a:srgbClr val="000000"/>
                </a:solidFill>
                <a:latin typeface="Tahoma"/>
              </a:rPr>
              <a:t>Associate Professor in Human Reproduction. </a:t>
            </a:r>
          </a:p>
          <a:p>
            <a:pPr>
              <a:buClr>
                <a:srgbClr val="8EB3C8"/>
              </a:buClr>
              <a:buSzPct val="75000"/>
              <a:defRPr/>
            </a:pPr>
            <a:r>
              <a:rPr lang="en-AU" dirty="0">
                <a:solidFill>
                  <a:srgbClr val="000000"/>
                </a:solidFill>
                <a:latin typeface="Tahoma"/>
              </a:rPr>
              <a:t>Endoscopic Surgery</a:t>
            </a:r>
            <a:br>
              <a:rPr lang="en-AU" dirty="0">
                <a:solidFill>
                  <a:srgbClr val="000000"/>
                </a:solidFill>
                <a:latin typeface="Tahoma"/>
              </a:rPr>
            </a:br>
            <a:r>
              <a:rPr lang="en-AU" dirty="0">
                <a:solidFill>
                  <a:srgbClr val="000000"/>
                </a:solidFill>
                <a:latin typeface="Tahoma"/>
              </a:rPr>
              <a:t>UAEU. CM&amp;HS</a:t>
            </a:r>
            <a:br>
              <a:rPr lang="en-AU" dirty="0">
                <a:solidFill>
                  <a:srgbClr val="000000"/>
                </a:solidFill>
                <a:latin typeface="Tahoma"/>
              </a:rPr>
            </a:br>
            <a:r>
              <a:rPr lang="en-AU" dirty="0">
                <a:solidFill>
                  <a:srgbClr val="000000"/>
                </a:solidFill>
                <a:latin typeface="Tahoma"/>
              </a:rPr>
              <a:t>UAE</a:t>
            </a:r>
          </a:p>
          <a:p>
            <a:pPr>
              <a:buClr>
                <a:srgbClr val="8EB3C8"/>
              </a:buClr>
              <a:buSzPct val="75000"/>
              <a:defRPr/>
            </a:pPr>
            <a:r>
              <a:rPr lang="en-AU" dirty="0">
                <a:solidFill>
                  <a:srgbClr val="000000"/>
                </a:solidFill>
                <a:latin typeface="Tahoma"/>
              </a:rPr>
              <a:t>2021-22</a:t>
            </a:r>
            <a:br>
              <a:rPr lang="en-AU" dirty="0">
                <a:solidFill>
                  <a:srgbClr val="000000"/>
                </a:solidFill>
                <a:latin typeface="Tahoma"/>
              </a:rPr>
            </a:br>
            <a:r>
              <a:rPr lang="en-AU" dirty="0">
                <a:solidFill>
                  <a:srgbClr val="000000"/>
                </a:solidFill>
                <a:latin typeface="Tahoma"/>
              </a:rPr>
              <a:t>   drmoamar@yahoo.co.uk</a:t>
            </a:r>
            <a:endParaRPr lang="en-US" dirty="0"/>
          </a:p>
        </p:txBody>
      </p:sp>
    </p:spTree>
    <p:extLst>
      <p:ext uri="{BB962C8B-B14F-4D97-AF65-F5344CB8AC3E}">
        <p14:creationId xmlns:p14="http://schemas.microsoft.com/office/powerpoint/2010/main" val="333527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Primordial germ cell migration and gonadal ridge formation. </a:t>
            </a:r>
          </a:p>
        </p:txBody>
      </p:sp>
      <p:sp>
        <p:nvSpPr>
          <p:cNvPr id="7" name="Content Placeholder 6"/>
          <p:cNvSpPr>
            <a:spLocks noGrp="1"/>
          </p:cNvSpPr>
          <p:nvPr>
            <p:ph sz="half" idx="2"/>
          </p:nvPr>
        </p:nvSpPr>
        <p:spPr>
          <a:xfrm>
            <a:off x="457200" y="1535113"/>
            <a:ext cx="4040188" cy="3777283"/>
          </a:xfrm>
        </p:spPr>
        <p:txBody>
          <a:bodyPr>
            <a:normAutofit fontScale="92500" lnSpcReduction="20000"/>
          </a:bodyPr>
          <a:lstStyle/>
          <a:p>
            <a:r>
              <a:rPr lang="en-US" sz="2000" dirty="0"/>
              <a:t>Primordial germ cells, the precursor cells to the gametes, migrate out to the yolk sac wall during gastrulation. </a:t>
            </a:r>
          </a:p>
          <a:p>
            <a:r>
              <a:rPr lang="en-US" sz="2000" dirty="0"/>
              <a:t>Between the fourth and sixth weeks, they return to the embryo through the GI tract, surrounding peritoneum, and dorsal mesentery while undergoing mitotic divisions</a:t>
            </a:r>
          </a:p>
          <a:p>
            <a:r>
              <a:rPr lang="en-US" sz="2000" dirty="0"/>
              <a:t>The primordial germ cells (blue specs) migrate from the wall of the yolk sac to the gonadal ridge, where they settle into the primary sex cords.</a:t>
            </a:r>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a:p>
        </p:txBody>
      </p:sp>
      <p:pic>
        <p:nvPicPr>
          <p:cNvPr id="4" name="Picture 3"/>
          <p:cNvPicPr>
            <a:picLocks noChangeAspect="1"/>
          </p:cNvPicPr>
          <p:nvPr/>
        </p:nvPicPr>
        <p:blipFill>
          <a:blip r:embed="rId2"/>
          <a:stretch>
            <a:fillRect/>
          </a:stretch>
        </p:blipFill>
        <p:spPr>
          <a:xfrm>
            <a:off x="4645026" y="1535113"/>
            <a:ext cx="3959422" cy="4591050"/>
          </a:xfrm>
          <a:prstGeom prst="rect">
            <a:avLst/>
          </a:prstGeom>
        </p:spPr>
      </p:pic>
    </p:spTree>
    <p:extLst>
      <p:ext uri="{BB962C8B-B14F-4D97-AF65-F5344CB8AC3E}">
        <p14:creationId xmlns:p14="http://schemas.microsoft.com/office/powerpoint/2010/main" val="398309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Three primary cell types</a:t>
            </a:r>
            <a:br>
              <a:rPr lang="en-US" sz="2800" dirty="0"/>
            </a:br>
            <a:r>
              <a:rPr lang="en-US" sz="2800" dirty="0"/>
              <a:t>develop in the gonadal ridge</a:t>
            </a:r>
          </a:p>
        </p:txBody>
      </p:sp>
      <p:sp>
        <p:nvSpPr>
          <p:cNvPr id="4" name="Content Placeholder 3"/>
          <p:cNvSpPr>
            <a:spLocks noGrp="1"/>
          </p:cNvSpPr>
          <p:nvPr>
            <p:ph sz="half" idx="2"/>
          </p:nvPr>
        </p:nvSpPr>
        <p:spPr>
          <a:xfrm>
            <a:off x="533400" y="1447800"/>
            <a:ext cx="4040188" cy="1524000"/>
          </a:xfrm>
        </p:spPr>
        <p:txBody>
          <a:bodyPr/>
          <a:lstStyle/>
          <a:p>
            <a:r>
              <a:rPr lang="en-US" dirty="0"/>
              <a:t>Mesenchymal cells,</a:t>
            </a:r>
          </a:p>
          <a:p>
            <a:r>
              <a:rPr lang="en-US" dirty="0"/>
              <a:t>Mesothelial cells,</a:t>
            </a:r>
          </a:p>
          <a:p>
            <a:r>
              <a:rPr lang="en-US" dirty="0"/>
              <a:t>Primordial germ cells</a:t>
            </a:r>
          </a:p>
        </p:txBody>
      </p:sp>
      <p:pic>
        <p:nvPicPr>
          <p:cNvPr id="7" name="Content Placeholder 6"/>
          <p:cNvPicPr>
            <a:picLocks noGrp="1" noChangeAspect="1"/>
          </p:cNvPicPr>
          <p:nvPr>
            <p:ph sz="quarter" idx="4"/>
          </p:nvPr>
        </p:nvPicPr>
        <p:blipFill>
          <a:blip r:embed="rId2"/>
          <a:stretch>
            <a:fillRect/>
          </a:stretch>
        </p:blipFill>
        <p:spPr>
          <a:xfrm>
            <a:off x="611560" y="3048000"/>
            <a:ext cx="7999039" cy="3189312"/>
          </a:xfrm>
          <a:prstGeom prst="rect">
            <a:avLst/>
          </a:prstGeom>
        </p:spPr>
      </p:pic>
    </p:spTree>
    <p:extLst>
      <p:ext uri="{BB962C8B-B14F-4D97-AF65-F5344CB8AC3E}">
        <p14:creationId xmlns:p14="http://schemas.microsoft.com/office/powerpoint/2010/main" val="63767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Gonadal ducts</a:t>
            </a:r>
          </a:p>
        </p:txBody>
      </p:sp>
      <p:sp>
        <p:nvSpPr>
          <p:cNvPr id="4" name="Content Placeholder 3"/>
          <p:cNvSpPr>
            <a:spLocks noGrp="1"/>
          </p:cNvSpPr>
          <p:nvPr>
            <p:ph sz="half" idx="2"/>
          </p:nvPr>
        </p:nvSpPr>
        <p:spPr/>
        <p:txBody>
          <a:bodyPr/>
          <a:lstStyle/>
          <a:p>
            <a:r>
              <a:rPr lang="en-US" dirty="0">
                <a:solidFill>
                  <a:srgbClr val="00B050"/>
                </a:solidFill>
              </a:rPr>
              <a:t>The mesonephric </a:t>
            </a:r>
            <a:r>
              <a:rPr lang="en-US" dirty="0"/>
              <a:t>(</a:t>
            </a:r>
            <a:r>
              <a:rPr lang="en-US" dirty="0" err="1">
                <a:solidFill>
                  <a:srgbClr val="00B050"/>
                </a:solidFill>
              </a:rPr>
              <a:t>Wolffian</a:t>
            </a:r>
            <a:r>
              <a:rPr lang="en-US" dirty="0"/>
              <a:t>)</a:t>
            </a:r>
          </a:p>
          <a:p>
            <a:r>
              <a:rPr lang="en-US" dirty="0">
                <a:solidFill>
                  <a:srgbClr val="FFC000"/>
                </a:solidFill>
              </a:rPr>
              <a:t>The paramesonephric (</a:t>
            </a:r>
            <a:r>
              <a:rPr lang="en-US" dirty="0" err="1">
                <a:solidFill>
                  <a:srgbClr val="FFC000"/>
                </a:solidFill>
              </a:rPr>
              <a:t>Mullerian</a:t>
            </a:r>
            <a:r>
              <a:rPr lang="en-US" dirty="0">
                <a:solidFill>
                  <a:srgbClr val="FFC000"/>
                </a:solidFill>
              </a:rPr>
              <a:t>) </a:t>
            </a:r>
            <a:r>
              <a:rPr lang="en-US" dirty="0"/>
              <a:t>ducts are mesodermal derivatives that form the male and female genital duct systems, respectively</a:t>
            </a:r>
          </a:p>
        </p:txBody>
      </p:sp>
      <p:pic>
        <p:nvPicPr>
          <p:cNvPr id="9" name="Content Placeholder 8"/>
          <p:cNvPicPr>
            <a:picLocks noGrp="1" noChangeAspect="1"/>
          </p:cNvPicPr>
          <p:nvPr>
            <p:ph sz="quarter" idx="4"/>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4881556" y="1340768"/>
            <a:ext cx="3952882" cy="4785395"/>
          </a:xfrm>
          <a:prstGeom prst="rect">
            <a:avLst/>
          </a:prstGeom>
        </p:spPr>
      </p:pic>
    </p:spTree>
    <p:extLst>
      <p:ext uri="{BB962C8B-B14F-4D97-AF65-F5344CB8AC3E}">
        <p14:creationId xmlns:p14="http://schemas.microsoft.com/office/powerpoint/2010/main" val="268799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E67C-C684-46D7-892D-95C6FA62CCE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C85D714-5CD3-4757-A03B-1E1D0BBAEDD6}"/>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E1635470-52E7-4703-80C7-8B87942C803A}"/>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00CE9AFC-86DD-408C-A0D1-749C8D1AEF50}"/>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09B6E7EC-E6F1-42F3-A82B-15BDF4611417}"/>
              </a:ext>
            </a:extLst>
          </p:cNvPr>
          <p:cNvSpPr>
            <a:spLocks noGrp="1"/>
          </p:cNvSpPr>
          <p:nvPr>
            <p:ph sz="quarter" idx="4"/>
          </p:nvPr>
        </p:nvSpPr>
        <p:spPr/>
        <p:txBody>
          <a:bodyPr/>
          <a:lstStyle/>
          <a:p>
            <a:endParaRPr lang="en-US"/>
          </a:p>
        </p:txBody>
      </p:sp>
      <p:pic>
        <p:nvPicPr>
          <p:cNvPr id="7" name="Picture 6">
            <a:extLst>
              <a:ext uri="{FF2B5EF4-FFF2-40B4-BE49-F238E27FC236}">
                <a16:creationId xmlns:a16="http://schemas.microsoft.com/office/drawing/2014/main" id="{31B3F964-8657-4FC5-BCE9-40E2ED9C2C2F}"/>
              </a:ext>
            </a:extLst>
          </p:cNvPr>
          <p:cNvPicPr>
            <a:picLocks noChangeAspect="1"/>
          </p:cNvPicPr>
          <p:nvPr/>
        </p:nvPicPr>
        <p:blipFill>
          <a:blip r:embed="rId2"/>
          <a:stretch>
            <a:fillRect/>
          </a:stretch>
        </p:blipFill>
        <p:spPr>
          <a:xfrm>
            <a:off x="152400" y="76200"/>
            <a:ext cx="8839200" cy="6705599"/>
          </a:xfrm>
          <a:prstGeom prst="rect">
            <a:avLst/>
          </a:prstGeom>
        </p:spPr>
      </p:pic>
    </p:spTree>
    <p:extLst>
      <p:ext uri="{BB962C8B-B14F-4D97-AF65-F5344CB8AC3E}">
        <p14:creationId xmlns:p14="http://schemas.microsoft.com/office/powerpoint/2010/main" val="3441457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Indifferent genital duct formation</a:t>
            </a:r>
          </a:p>
        </p:txBody>
      </p:sp>
      <p:sp>
        <p:nvSpPr>
          <p:cNvPr id="4" name="Content Placeholder 3"/>
          <p:cNvSpPr>
            <a:spLocks noGrp="1"/>
          </p:cNvSpPr>
          <p:nvPr>
            <p:ph sz="half" idx="2"/>
          </p:nvPr>
        </p:nvSpPr>
        <p:spPr/>
        <p:txBody>
          <a:bodyPr>
            <a:normAutofit lnSpcReduction="10000"/>
          </a:bodyPr>
          <a:lstStyle/>
          <a:p>
            <a:r>
              <a:rPr lang="en-US" dirty="0"/>
              <a:t>Once it becomes hollow, the mesonephric duct drains urine for the </a:t>
            </a:r>
            <a:r>
              <a:rPr lang="en-US" dirty="0" err="1"/>
              <a:t>mesonephros</a:t>
            </a:r>
            <a:r>
              <a:rPr lang="en-US" dirty="0"/>
              <a:t>.</a:t>
            </a:r>
          </a:p>
          <a:p>
            <a:r>
              <a:rPr lang="en-US" dirty="0"/>
              <a:t>The paramesonephric duct forms lateral to the mesonephric duct and fuses at the midline. </a:t>
            </a:r>
          </a:p>
          <a:p>
            <a:r>
              <a:rPr lang="en-US" dirty="0"/>
              <a:t>This fused tip becomes the uterus.</a:t>
            </a:r>
          </a:p>
          <a:p>
            <a:r>
              <a:rPr lang="en-US" dirty="0"/>
              <a:t>Failure to do so results in Uterus didelphys </a:t>
            </a:r>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6"/>
          <p:cNvPicPr>
            <a:picLocks noChangeAspect="1"/>
          </p:cNvPicPr>
          <p:nvPr/>
        </p:nvPicPr>
        <p:blipFill>
          <a:blip r:embed="rId2">
            <a:lum bright="-9000" contrast="4000"/>
          </a:blip>
          <a:stretch>
            <a:fillRect/>
          </a:stretch>
        </p:blipFill>
        <p:spPr>
          <a:xfrm>
            <a:off x="4699368" y="1700808"/>
            <a:ext cx="3642454" cy="4032448"/>
          </a:xfrm>
          <a:prstGeom prst="rect">
            <a:avLst/>
          </a:prstGeom>
        </p:spPr>
      </p:pic>
    </p:spTree>
    <p:extLst>
      <p:ext uri="{BB962C8B-B14F-4D97-AF65-F5344CB8AC3E}">
        <p14:creationId xmlns:p14="http://schemas.microsoft.com/office/powerpoint/2010/main" val="114212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9552" y="1124744"/>
            <a:ext cx="7776864" cy="4752528"/>
          </a:xfrm>
          <a:prstGeom prst="rect">
            <a:avLst/>
          </a:prstGeom>
        </p:spPr>
      </p:pic>
    </p:spTree>
    <p:extLst>
      <p:ext uri="{BB962C8B-B14F-4D97-AF65-F5344CB8AC3E}">
        <p14:creationId xmlns:p14="http://schemas.microsoft.com/office/powerpoint/2010/main" val="394306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GENITALIA</a:t>
            </a:r>
          </a:p>
        </p:txBody>
      </p:sp>
      <p:sp>
        <p:nvSpPr>
          <p:cNvPr id="3" name="Content Placeholder 2"/>
          <p:cNvSpPr>
            <a:spLocks noGrp="1"/>
          </p:cNvSpPr>
          <p:nvPr>
            <p:ph idx="1"/>
          </p:nvPr>
        </p:nvSpPr>
        <p:spPr>
          <a:xfrm>
            <a:off x="457200" y="1600200"/>
            <a:ext cx="4906888" cy="4525963"/>
          </a:xfrm>
        </p:spPr>
        <p:txBody>
          <a:bodyPr>
            <a:normAutofit lnSpcReduction="10000"/>
          </a:bodyPr>
          <a:lstStyle/>
          <a:p>
            <a:r>
              <a:rPr lang="en-US" sz="2000" dirty="0"/>
              <a:t>Around the fourth week, five mesenchymal swellings covered with ectoderm form around the cloacal membrane: </a:t>
            </a:r>
          </a:p>
          <a:p>
            <a:pPr lvl="1"/>
            <a:r>
              <a:rPr lang="en-US" sz="1600" dirty="0"/>
              <a:t>one genital tubercle, </a:t>
            </a:r>
          </a:p>
          <a:p>
            <a:pPr lvl="1"/>
            <a:r>
              <a:rPr lang="en-US" sz="1600" dirty="0"/>
              <a:t>two urogenital folds, </a:t>
            </a:r>
          </a:p>
          <a:p>
            <a:pPr lvl="1"/>
            <a:r>
              <a:rPr lang="en-US" sz="1600" dirty="0"/>
              <a:t>and two </a:t>
            </a:r>
            <a:r>
              <a:rPr lang="en-US" sz="1600" dirty="0" err="1"/>
              <a:t>labioscrotal</a:t>
            </a:r>
            <a:r>
              <a:rPr lang="en-US" sz="1600" dirty="0"/>
              <a:t> folds.</a:t>
            </a:r>
          </a:p>
          <a:p>
            <a:r>
              <a:rPr lang="en-US" sz="1800" dirty="0"/>
              <a:t>The cloacal membrane divides in half and ruptures, forming the urogenital orifice and anus. </a:t>
            </a:r>
          </a:p>
          <a:p>
            <a:r>
              <a:rPr lang="en-US" sz="1800" dirty="0"/>
              <a:t>A ligament, the gubernaculum, forms between the indifferent gonads and the </a:t>
            </a:r>
            <a:r>
              <a:rPr lang="en-US" sz="1800" dirty="0" err="1"/>
              <a:t>labioscrotal</a:t>
            </a:r>
            <a:r>
              <a:rPr lang="en-US" sz="1800" dirty="0"/>
              <a:t> swellings.</a:t>
            </a:r>
          </a:p>
          <a:p>
            <a:r>
              <a:rPr lang="en-US" sz="1800" dirty="0"/>
              <a:t>This ligament guides the testes into the scrotum and forms the round ligament of the uterus and several ligaments of the ovary.</a:t>
            </a:r>
          </a:p>
        </p:txBody>
      </p:sp>
      <p:pic>
        <p:nvPicPr>
          <p:cNvPr id="7" name="Picture 6"/>
          <p:cNvPicPr>
            <a:picLocks noChangeAspect="1"/>
          </p:cNvPicPr>
          <p:nvPr/>
        </p:nvPicPr>
        <p:blipFill>
          <a:blip r:embed="rId2"/>
          <a:stretch>
            <a:fillRect/>
          </a:stretch>
        </p:blipFill>
        <p:spPr>
          <a:xfrm>
            <a:off x="5372880" y="1700808"/>
            <a:ext cx="3639627" cy="4029805"/>
          </a:xfrm>
          <a:prstGeom prst="rect">
            <a:avLst/>
          </a:prstGeom>
        </p:spPr>
      </p:pic>
    </p:spTree>
    <p:extLst>
      <p:ext uri="{BB962C8B-B14F-4D97-AF65-F5344CB8AC3E}">
        <p14:creationId xmlns:p14="http://schemas.microsoft.com/office/powerpoint/2010/main" val="257294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3855" y="0"/>
            <a:ext cx="9144000" cy="6705600"/>
          </a:xfrm>
          <a:prstGeom prst="rect">
            <a:avLst/>
          </a:prstGeom>
        </p:spPr>
      </p:pic>
    </p:spTree>
    <p:extLst>
      <p:ext uri="{BB962C8B-B14F-4D97-AF65-F5344CB8AC3E}">
        <p14:creationId xmlns:p14="http://schemas.microsoft.com/office/powerpoint/2010/main" val="685867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eaLnBrk="1" fontAlgn="auto" hangingPunct="1">
              <a:spcAft>
                <a:spcPts val="0"/>
              </a:spcAft>
              <a:defRPr/>
            </a:pPr>
            <a:r>
              <a:rPr lang="en-US"/>
              <a:t>Oogenesis: Before birth</a:t>
            </a:r>
          </a:p>
        </p:txBody>
      </p:sp>
      <p:sp>
        <p:nvSpPr>
          <p:cNvPr id="604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61F645-6A7E-4DBF-9616-3F9F19631256}" type="slidenum">
              <a:rPr lang="en-US" altLang="en-US">
                <a:solidFill>
                  <a:srgbClr val="FFFFFF"/>
                </a:solidFill>
                <a:latin typeface="Century Schoolbook" pitchFamily="18" charset="0"/>
              </a:rPr>
              <a:pPr/>
              <a:t>18</a:t>
            </a:fld>
            <a:endParaRPr lang="en-US" altLang="en-US">
              <a:solidFill>
                <a:srgbClr val="FFFFFF"/>
              </a:solidFill>
              <a:latin typeface="Century Schoolbook" pitchFamily="18" charset="0"/>
            </a:endParaRPr>
          </a:p>
        </p:txBody>
      </p:sp>
      <p:sp>
        <p:nvSpPr>
          <p:cNvPr id="77828" name="Rectangle 3"/>
          <p:cNvSpPr>
            <a:spLocks noGrp="1" noChangeArrowheads="1"/>
          </p:cNvSpPr>
          <p:nvPr>
            <p:ph sz="quarter" idx="1"/>
          </p:nvPr>
        </p:nvSpPr>
        <p:spPr>
          <a:xfrm>
            <a:off x="450273" y="1600200"/>
            <a:ext cx="4648200" cy="4525963"/>
          </a:xfrm>
        </p:spPr>
        <p:txBody>
          <a:bodyPr>
            <a:normAutofit fontScale="92500" lnSpcReduction="10000"/>
          </a:bodyPr>
          <a:lstStyle/>
          <a:p>
            <a:pPr marL="274320" indent="-274320" eaLnBrk="1" fontAlgn="auto" hangingPunct="1">
              <a:spcAft>
                <a:spcPts val="0"/>
              </a:spcAft>
              <a:buFont typeface="Wingdings"/>
              <a:buChar char=""/>
              <a:defRPr/>
            </a:pPr>
            <a:r>
              <a:rPr lang="en-US" dirty="0"/>
              <a:t>During fetal development, </a:t>
            </a:r>
            <a:r>
              <a:rPr lang="en-US" dirty="0" err="1"/>
              <a:t>oogonia</a:t>
            </a:r>
            <a:r>
              <a:rPr lang="en-US" dirty="0"/>
              <a:t> (stem cells) divide by mitosis to make primary oocytes</a:t>
            </a:r>
          </a:p>
          <a:p>
            <a:pPr marL="274320" indent="-274320" eaLnBrk="1" fontAlgn="auto" hangingPunct="1">
              <a:spcAft>
                <a:spcPts val="0"/>
              </a:spcAft>
              <a:buFont typeface="Wingdings"/>
              <a:buChar char=""/>
              <a:defRPr/>
            </a:pPr>
            <a:r>
              <a:rPr lang="en-US" dirty="0"/>
              <a:t>Primary oocytes begin meiosis and </a:t>
            </a:r>
            <a:r>
              <a:rPr lang="en-US" b="1" u="sng" dirty="0">
                <a:solidFill>
                  <a:schemeClr val="hlink"/>
                </a:solidFill>
              </a:rPr>
              <a:t>stop in prophase I until puberty</a:t>
            </a:r>
          </a:p>
          <a:p>
            <a:pPr marL="640080" lvl="1" indent="-274320" eaLnBrk="1" fontAlgn="auto" hangingPunct="1">
              <a:spcAft>
                <a:spcPts val="0"/>
              </a:spcAft>
              <a:buFont typeface="Wingdings 2"/>
              <a:buChar char=""/>
              <a:defRPr/>
            </a:pPr>
            <a:r>
              <a:rPr lang="en-US" dirty="0">
                <a:solidFill>
                  <a:schemeClr val="folHlink"/>
                </a:solidFill>
              </a:rPr>
              <a:t>Primordial follicles:</a:t>
            </a:r>
            <a:r>
              <a:rPr lang="en-US" dirty="0"/>
              <a:t> Support cells that surround the oocyte in the ovary</a:t>
            </a:r>
          </a:p>
          <a:p>
            <a:pPr marL="640080" lvl="1" indent="-274320" eaLnBrk="1" fontAlgn="auto" hangingPunct="1">
              <a:spcAft>
                <a:spcPts val="0"/>
              </a:spcAft>
              <a:buFont typeface="Wingdings 2"/>
              <a:buChar char=""/>
              <a:defRPr/>
            </a:pPr>
            <a:r>
              <a:rPr lang="en-US" dirty="0"/>
              <a:t>2 million present at birth</a:t>
            </a:r>
          </a:p>
          <a:p>
            <a:pPr marL="640080" lvl="1" indent="-274320" eaLnBrk="1" fontAlgn="auto" hangingPunct="1">
              <a:spcAft>
                <a:spcPts val="0"/>
              </a:spcAft>
              <a:buFont typeface="Wingdings 2"/>
              <a:buChar char=""/>
              <a:defRPr/>
            </a:pPr>
            <a:r>
              <a:rPr lang="en-US" dirty="0"/>
              <a:t>400,000 remain at puberty</a:t>
            </a:r>
          </a:p>
        </p:txBody>
      </p:sp>
      <p:pic>
        <p:nvPicPr>
          <p:cNvPr id="60422" name="Picture 4" descr="image0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7734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51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1"/>
          </p:nvPr>
        </p:nvSpPr>
        <p:spPr bwMode="auto">
          <a:xfrm>
            <a:off x="6553200" y="63246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6622B6-D472-4F62-9D37-EE38CEF0DE2E}" type="slidenum">
              <a:rPr lang="en-US" altLang="en-US">
                <a:solidFill>
                  <a:srgbClr val="FFFFFF"/>
                </a:solidFill>
                <a:latin typeface="Century Schoolbook" pitchFamily="18" charset="0"/>
              </a:rPr>
              <a:pPr/>
              <a:t>19</a:t>
            </a:fld>
            <a:endParaRPr lang="en-US" altLang="en-US">
              <a:solidFill>
                <a:srgbClr val="FFFFFF"/>
              </a:solidFill>
              <a:latin typeface="Century Schoolbook" pitchFamily="18" charset="0"/>
            </a:endParaRPr>
          </a:p>
        </p:txBody>
      </p:sp>
      <p:sp>
        <p:nvSpPr>
          <p:cNvPr id="78851" name="Rectangle 2"/>
          <p:cNvSpPr>
            <a:spLocks noGrp="1" noChangeArrowheads="1"/>
          </p:cNvSpPr>
          <p:nvPr>
            <p:ph type="title"/>
          </p:nvPr>
        </p:nvSpPr>
        <p:spPr/>
        <p:txBody>
          <a:bodyPr/>
          <a:lstStyle/>
          <a:p>
            <a:pPr eaLnBrk="1" fontAlgn="auto" hangingPunct="1">
              <a:spcAft>
                <a:spcPts val="0"/>
              </a:spcAft>
              <a:defRPr/>
            </a:pPr>
            <a:r>
              <a:rPr lang="en-US"/>
              <a:t>Oogenesis: After Puberty</a:t>
            </a:r>
          </a:p>
        </p:txBody>
      </p:sp>
      <p:sp>
        <p:nvSpPr>
          <p:cNvPr id="62468" name="Rectangle 3"/>
          <p:cNvSpPr>
            <a:spLocks noGrp="1" noChangeArrowheads="1"/>
          </p:cNvSpPr>
          <p:nvPr>
            <p:ph type="body" idx="1"/>
          </p:nvPr>
        </p:nvSpPr>
        <p:spPr>
          <a:xfrm>
            <a:off x="457200" y="2017713"/>
            <a:ext cx="8497888" cy="4114800"/>
          </a:xfrm>
        </p:spPr>
        <p:txBody>
          <a:bodyPr/>
          <a:lstStyle/>
          <a:p>
            <a:pPr eaLnBrk="1" hangingPunct="1"/>
            <a:r>
              <a:rPr lang="en-US" altLang="en-US" sz="2800"/>
              <a:t>Each month, hormones cause several follicles to develop, which triggers the primary oocyte to resume meiosis I</a:t>
            </a:r>
          </a:p>
          <a:p>
            <a:pPr eaLnBrk="1" hangingPunct="1"/>
            <a:r>
              <a:rPr lang="en-US" altLang="en-US" sz="2800">
                <a:solidFill>
                  <a:schemeClr val="folHlink"/>
                </a:solidFill>
              </a:rPr>
              <a:t>Polar bodies:</a:t>
            </a:r>
            <a:r>
              <a:rPr lang="en-US" altLang="en-US" sz="2800"/>
              <a:t>  When the cell divides, all the cytoplasm and organelles stay with one of the new cells, the other cell is just DNA, and is called a polar body and is discarded</a:t>
            </a:r>
          </a:p>
          <a:p>
            <a:pPr eaLnBrk="1" hangingPunct="1"/>
            <a:r>
              <a:rPr lang="en-US" altLang="en-US" sz="2800">
                <a:solidFill>
                  <a:schemeClr val="folHlink"/>
                </a:solidFill>
              </a:rPr>
              <a:t>Secondary oocyte</a:t>
            </a:r>
            <a:r>
              <a:rPr lang="en-US" altLang="en-US" sz="2800"/>
              <a:t>: The stage at which ovulation occurs.</a:t>
            </a:r>
          </a:p>
        </p:txBody>
      </p:sp>
    </p:spTree>
    <p:extLst>
      <p:ext uri="{BB962C8B-B14F-4D97-AF65-F5344CB8AC3E}">
        <p14:creationId xmlns:p14="http://schemas.microsoft.com/office/powerpoint/2010/main" val="294757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sex </a:t>
            </a:r>
          </a:p>
        </p:txBody>
      </p:sp>
      <p:sp>
        <p:nvSpPr>
          <p:cNvPr id="3" name="Content Placeholder 2"/>
          <p:cNvSpPr>
            <a:spLocks noGrp="1"/>
          </p:cNvSpPr>
          <p:nvPr>
            <p:ph idx="1"/>
          </p:nvPr>
        </p:nvSpPr>
        <p:spPr/>
        <p:txBody>
          <a:bodyPr/>
          <a:lstStyle/>
          <a:p>
            <a:r>
              <a:rPr lang="en-US" dirty="0"/>
              <a:t>Human sex can be defined by three criteria:</a:t>
            </a:r>
          </a:p>
          <a:p>
            <a:pPr lvl="1"/>
            <a:r>
              <a:rPr lang="en-US" dirty="0"/>
              <a:t>Genetic sex: Presence or absence of a Y chromosome. </a:t>
            </a:r>
            <a:r>
              <a:rPr lang="en-US" altLang="en-US" dirty="0"/>
              <a:t>XX- female or XY- male</a:t>
            </a:r>
          </a:p>
          <a:p>
            <a:pPr lvl="1"/>
            <a:r>
              <a:rPr lang="en-US" dirty="0"/>
              <a:t>Gonadal sex: Presence of testes or ovaries. </a:t>
            </a:r>
          </a:p>
          <a:p>
            <a:pPr lvl="1"/>
            <a:r>
              <a:rPr lang="en-US" dirty="0"/>
              <a:t>Phenotypic sex: Appearance of the external genitalia. </a:t>
            </a:r>
          </a:p>
        </p:txBody>
      </p:sp>
    </p:spTree>
    <p:extLst>
      <p:ext uri="{BB962C8B-B14F-4D97-AF65-F5344CB8AC3E}">
        <p14:creationId xmlns:p14="http://schemas.microsoft.com/office/powerpoint/2010/main" val="3822792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1"/>
          </p:nvPr>
        </p:nvSpPr>
        <p:spPr bwMode="auto">
          <a:xfrm>
            <a:off x="6553200" y="63246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575B24-A071-4357-B6F7-6B3B1CC7E031}" type="slidenum">
              <a:rPr lang="en-US" altLang="en-US">
                <a:solidFill>
                  <a:srgbClr val="FFFFFF"/>
                </a:solidFill>
                <a:latin typeface="Century Schoolbook" pitchFamily="18" charset="0"/>
              </a:rPr>
              <a:pPr/>
              <a:t>20</a:t>
            </a:fld>
            <a:endParaRPr lang="en-US" altLang="en-US">
              <a:solidFill>
                <a:srgbClr val="FFFFFF"/>
              </a:solidFill>
              <a:latin typeface="Century Schoolbook" pitchFamily="18" charset="0"/>
            </a:endParaRPr>
          </a:p>
        </p:txBody>
      </p:sp>
      <p:sp>
        <p:nvSpPr>
          <p:cNvPr id="79875" name="Rectangle 2"/>
          <p:cNvSpPr>
            <a:spLocks noGrp="1" noChangeArrowheads="1"/>
          </p:cNvSpPr>
          <p:nvPr>
            <p:ph type="title"/>
          </p:nvPr>
        </p:nvSpPr>
        <p:spPr/>
        <p:txBody>
          <a:bodyPr/>
          <a:lstStyle/>
          <a:p>
            <a:pPr eaLnBrk="1" fontAlgn="auto" hangingPunct="1">
              <a:spcAft>
                <a:spcPts val="0"/>
              </a:spcAft>
              <a:defRPr/>
            </a:pPr>
            <a:r>
              <a:rPr lang="en-US"/>
              <a:t>Oogenesis: After Puberty</a:t>
            </a:r>
          </a:p>
        </p:txBody>
      </p:sp>
      <p:sp>
        <p:nvSpPr>
          <p:cNvPr id="64516" name="Rectangle 3"/>
          <p:cNvSpPr>
            <a:spLocks noGrp="1" noChangeArrowheads="1"/>
          </p:cNvSpPr>
          <p:nvPr>
            <p:ph type="body" idx="1"/>
          </p:nvPr>
        </p:nvSpPr>
        <p:spPr>
          <a:xfrm>
            <a:off x="685800" y="2017713"/>
            <a:ext cx="8269288" cy="4114800"/>
          </a:xfrm>
        </p:spPr>
        <p:txBody>
          <a:bodyPr/>
          <a:lstStyle/>
          <a:p>
            <a:pPr eaLnBrk="1" hangingPunct="1"/>
            <a:r>
              <a:rPr lang="en-US" altLang="en-US"/>
              <a:t>The secondary oocyte begins meiosis II, but stops in metaphase II</a:t>
            </a:r>
          </a:p>
          <a:p>
            <a:pPr eaLnBrk="1" hangingPunct="1"/>
            <a:r>
              <a:rPr lang="en-US" altLang="en-US"/>
              <a:t>The secondary oocyte is ovulated</a:t>
            </a:r>
          </a:p>
          <a:p>
            <a:pPr eaLnBrk="1" hangingPunct="1"/>
            <a:r>
              <a:rPr lang="en-US" altLang="en-US"/>
              <a:t>Meiosis II is completed only if it is fertilized.</a:t>
            </a:r>
          </a:p>
        </p:txBody>
      </p:sp>
    </p:spTree>
    <p:extLst>
      <p:ext uri="{BB962C8B-B14F-4D97-AF65-F5344CB8AC3E}">
        <p14:creationId xmlns:p14="http://schemas.microsoft.com/office/powerpoint/2010/main" val="186973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1"/>
          </p:nvPr>
        </p:nvSpPr>
        <p:spPr bwMode="auto">
          <a:xfrm>
            <a:off x="6553200" y="63246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89A57C-D533-4C5E-8396-B73FAA116976}" type="slidenum">
              <a:rPr lang="en-US" altLang="en-US">
                <a:solidFill>
                  <a:srgbClr val="FFFFFF"/>
                </a:solidFill>
                <a:latin typeface="Century Schoolbook" pitchFamily="18" charset="0"/>
              </a:rPr>
              <a:pPr/>
              <a:t>21</a:t>
            </a:fld>
            <a:endParaRPr lang="en-US" altLang="en-US">
              <a:solidFill>
                <a:srgbClr val="FFFFFF"/>
              </a:solidFill>
              <a:latin typeface="Century Schoolbook" pitchFamily="18" charset="0"/>
            </a:endParaRPr>
          </a:p>
        </p:txBody>
      </p:sp>
      <p:sp>
        <p:nvSpPr>
          <p:cNvPr id="80899" name="Rectangle 2"/>
          <p:cNvSpPr>
            <a:spLocks noGrp="1" noChangeArrowheads="1"/>
          </p:cNvSpPr>
          <p:nvPr>
            <p:ph type="title"/>
          </p:nvPr>
        </p:nvSpPr>
        <p:spPr/>
        <p:txBody>
          <a:bodyPr/>
          <a:lstStyle/>
          <a:p>
            <a:pPr eaLnBrk="1" fontAlgn="auto" hangingPunct="1">
              <a:spcAft>
                <a:spcPts val="0"/>
              </a:spcAft>
              <a:defRPr/>
            </a:pPr>
            <a:r>
              <a:rPr lang="en-US" sz="4000"/>
              <a:t>Oogenesis</a:t>
            </a:r>
          </a:p>
        </p:txBody>
      </p:sp>
      <p:pic>
        <p:nvPicPr>
          <p:cNvPr id="66564" name="Picture 3" descr="C:\My Documents\1777\177776.JP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b="6000"/>
          <a:stretch>
            <a:fillRect/>
          </a:stretch>
        </p:blipFill>
        <p:spPr>
          <a:xfrm>
            <a:off x="3581400" y="0"/>
            <a:ext cx="5562600" cy="6858000"/>
          </a:xfrm>
        </p:spPr>
      </p:pic>
    </p:spTree>
    <p:extLst>
      <p:ext uri="{BB962C8B-B14F-4D97-AF65-F5344CB8AC3E}">
        <p14:creationId xmlns:p14="http://schemas.microsoft.com/office/powerpoint/2010/main" val="155133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femmina-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7513" y="693738"/>
            <a:ext cx="46370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4213" y="692150"/>
            <a:ext cx="4824412" cy="4968875"/>
          </a:xfrm>
        </p:spPr>
        <p:txBody>
          <a:bodyPr/>
          <a:lstStyle/>
          <a:p>
            <a:pPr algn="l" eaLnBrk="1" hangingPunct="1">
              <a:defRPr/>
            </a:pPr>
            <a:r>
              <a:rPr lang="en-GB" altLang="en-US">
                <a:solidFill>
                  <a:srgbClr val="F94717"/>
                </a:solidFill>
                <a:effectLst>
                  <a:outerShdw blurRad="38100" dist="38100" dir="2700000" algn="tl">
                    <a:srgbClr val="C0C0C0"/>
                  </a:outerShdw>
                </a:effectLst>
              </a:rPr>
              <a:t>ANATOMY OF THE </a:t>
            </a:r>
            <a:br>
              <a:rPr lang="en-GB" altLang="en-US">
                <a:solidFill>
                  <a:srgbClr val="F94717"/>
                </a:solidFill>
                <a:effectLst>
                  <a:outerShdw blurRad="38100" dist="38100" dir="2700000" algn="tl">
                    <a:srgbClr val="C0C0C0"/>
                  </a:outerShdw>
                </a:effectLst>
              </a:rPr>
            </a:br>
            <a:r>
              <a:rPr lang="en-GB" altLang="en-US">
                <a:solidFill>
                  <a:srgbClr val="F94717"/>
                </a:solidFill>
                <a:effectLst>
                  <a:outerShdw blurRad="38100" dist="38100" dir="2700000" algn="tl">
                    <a:srgbClr val="C0C0C0"/>
                  </a:outerShdw>
                </a:effectLst>
              </a:rPr>
              <a:t>FEMALE GENITAL SYSTEM</a:t>
            </a:r>
            <a:endParaRPr lang="en-US" altLang="en-US">
              <a:solidFill>
                <a:srgbClr val="F94717"/>
              </a:solidFill>
              <a:effectLst>
                <a:outerShdw blurRad="38100" dist="38100" dir="2700000" algn="tl">
                  <a:srgbClr val="C0C0C0"/>
                </a:outerShdw>
              </a:effectLst>
            </a:endParaRPr>
          </a:p>
        </p:txBody>
      </p:sp>
    </p:spTree>
    <p:extLst>
      <p:ext uri="{BB962C8B-B14F-4D97-AF65-F5344CB8AC3E}">
        <p14:creationId xmlns:p14="http://schemas.microsoft.com/office/powerpoint/2010/main" val="545893921"/>
      </p:ext>
    </p:extLst>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algn="ctr" eaLnBrk="1" hangingPunct="1"/>
            <a:r>
              <a:rPr lang="en-US" altLang="en-US" sz="4800">
                <a:latin typeface="Times New Roman" pitchFamily="18" charset="0"/>
                <a:cs typeface="Times New Roman" pitchFamily="18" charset="0"/>
              </a:rPr>
              <a:t>External Female Structures</a:t>
            </a:r>
          </a:p>
        </p:txBody>
      </p:sp>
      <p:sp>
        <p:nvSpPr>
          <p:cNvPr id="15363" name="Rectangle 3"/>
          <p:cNvSpPr>
            <a:spLocks noGrp="1" noChangeArrowheads="1"/>
          </p:cNvSpPr>
          <p:nvPr>
            <p:ph type="body" idx="1"/>
          </p:nvPr>
        </p:nvSpPr>
        <p:spPr>
          <a:xfrm>
            <a:off x="838200" y="2362200"/>
            <a:ext cx="8054975" cy="4235450"/>
          </a:xfrm>
        </p:spPr>
        <p:txBody>
          <a:bodyPr>
            <a:normAutofit/>
          </a:bodyPr>
          <a:lstStyle/>
          <a:p>
            <a:pPr algn="l" rtl="0" eaLnBrk="1" hangingPunct="1"/>
            <a:r>
              <a:rPr lang="en-US" altLang="en-US" b="1" dirty="0">
                <a:latin typeface="Times New Roman" pitchFamily="18" charset="0"/>
                <a:cs typeface="Times New Roman" pitchFamily="18" charset="0"/>
              </a:rPr>
              <a:t>Mons Pubis.</a:t>
            </a:r>
          </a:p>
          <a:p>
            <a:pPr algn="l" rtl="0" eaLnBrk="1" hangingPunct="1"/>
            <a:r>
              <a:rPr lang="en-US" altLang="en-US" b="1" dirty="0">
                <a:latin typeface="Times New Roman" pitchFamily="18" charset="0"/>
                <a:cs typeface="Times New Roman" pitchFamily="18" charset="0"/>
              </a:rPr>
              <a:t>Labia Majora &amp; Minora.</a:t>
            </a:r>
          </a:p>
          <a:p>
            <a:pPr algn="l" rtl="0" eaLnBrk="1" hangingPunct="1"/>
            <a:r>
              <a:rPr lang="en-US" altLang="en-US" b="1" dirty="0">
                <a:latin typeface="Times New Roman" pitchFamily="18" charset="0"/>
                <a:cs typeface="Times New Roman" pitchFamily="18" charset="0"/>
              </a:rPr>
              <a:t>Clitoris.</a:t>
            </a:r>
          </a:p>
          <a:p>
            <a:pPr algn="l" rtl="0" eaLnBrk="1" hangingPunct="1"/>
            <a:r>
              <a:rPr lang="en-US" altLang="en-US" b="1" dirty="0">
                <a:latin typeface="Times New Roman" pitchFamily="18" charset="0"/>
                <a:cs typeface="Times New Roman" pitchFamily="18" charset="0"/>
              </a:rPr>
              <a:t>Vestibule.</a:t>
            </a:r>
          </a:p>
          <a:p>
            <a:pPr algn="l" rtl="0" eaLnBrk="1" hangingPunct="1"/>
            <a:r>
              <a:rPr lang="en-US" altLang="en-US" b="1" dirty="0">
                <a:latin typeface="Times New Roman" pitchFamily="18" charset="0"/>
                <a:cs typeface="Times New Roman" pitchFamily="18" charset="0"/>
              </a:rPr>
              <a:t>Perineum</a:t>
            </a:r>
            <a:endParaRPr lang="ar-SA" alt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46988124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strVal val="#ppt_w+.3"/>
                                          </p:val>
                                        </p:tav>
                                        <p:tav tm="100000">
                                          <p:val>
                                            <p:strVal val="#ppt_w"/>
                                          </p:val>
                                        </p:tav>
                                      </p:tavLst>
                                    </p:anim>
                                    <p:anim calcmode="lin" valueType="num">
                                      <p:cBhvr>
                                        <p:cTn id="8" dur="1000" fill="hold"/>
                                        <p:tgtEl>
                                          <p:spTgt spid="15362"/>
                                        </p:tgtEl>
                                        <p:attrNameLst>
                                          <p:attrName>ppt_h</p:attrName>
                                        </p:attrNameLst>
                                      </p:cBhvr>
                                      <p:tavLst>
                                        <p:tav tm="0">
                                          <p:val>
                                            <p:strVal val="#ppt_h"/>
                                          </p:val>
                                        </p:tav>
                                        <p:tav tm="100000">
                                          <p:val>
                                            <p:strVal val="#ppt_h"/>
                                          </p:val>
                                        </p:tav>
                                      </p:tavLst>
                                    </p:anim>
                                    <p:animEffect transition="in" filter="fade">
                                      <p:cBhvr>
                                        <p:cTn id="9" dur="1000"/>
                                        <p:tgtEl>
                                          <p:spTgt spid="153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 calcmode="lin" valueType="num">
                                      <p:cBhvr>
                                        <p:cTn id="14" dur="1000" fill="hold"/>
                                        <p:tgtEl>
                                          <p:spTgt spid="1536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536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536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5363">
                                            <p:txEl>
                                              <p:pRg st="1" end="1"/>
                                            </p:txEl>
                                          </p:spTgt>
                                        </p:tgtEl>
                                        <p:attrNameLst>
                                          <p:attrName>style.visibility</p:attrName>
                                        </p:attrNameLst>
                                      </p:cBhvr>
                                      <p:to>
                                        <p:strVal val="visible"/>
                                      </p:to>
                                    </p:set>
                                    <p:anim calcmode="lin" valueType="num">
                                      <p:cBhvr>
                                        <p:cTn id="21" dur="1000" fill="hold"/>
                                        <p:tgtEl>
                                          <p:spTgt spid="1536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536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536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363">
                                            <p:txEl>
                                              <p:pRg st="2" end="2"/>
                                            </p:txEl>
                                          </p:spTgt>
                                        </p:tgtEl>
                                        <p:attrNameLst>
                                          <p:attrName>style.visibility</p:attrName>
                                        </p:attrNameLst>
                                      </p:cBhvr>
                                      <p:to>
                                        <p:strVal val="visible"/>
                                      </p:to>
                                    </p:set>
                                    <p:anim calcmode="lin" valueType="num">
                                      <p:cBhvr>
                                        <p:cTn id="28" dur="1000" fill="hold"/>
                                        <p:tgtEl>
                                          <p:spTgt spid="1536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536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536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5363">
                                            <p:txEl>
                                              <p:pRg st="3" end="3"/>
                                            </p:txEl>
                                          </p:spTgt>
                                        </p:tgtEl>
                                        <p:attrNameLst>
                                          <p:attrName>style.visibility</p:attrName>
                                        </p:attrNameLst>
                                      </p:cBhvr>
                                      <p:to>
                                        <p:strVal val="visible"/>
                                      </p:to>
                                    </p:set>
                                    <p:anim calcmode="lin" valueType="num">
                                      <p:cBhvr>
                                        <p:cTn id="35" dur="1000" fill="hold"/>
                                        <p:tgtEl>
                                          <p:spTgt spid="1536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1536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536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5363">
                                            <p:txEl>
                                              <p:pRg st="4" end="4"/>
                                            </p:txEl>
                                          </p:spTgt>
                                        </p:tgtEl>
                                        <p:attrNameLst>
                                          <p:attrName>style.visibility</p:attrName>
                                        </p:attrNameLst>
                                      </p:cBhvr>
                                      <p:to>
                                        <p:strVal val="visible"/>
                                      </p:to>
                                    </p:set>
                                    <p:anim calcmode="lin" valueType="num">
                                      <p:cBhvr>
                                        <p:cTn id="42" dur="1000" fill="hold"/>
                                        <p:tgtEl>
                                          <p:spTgt spid="1536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1536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GB" altLang="en-US"/>
              <a:t>THE VULVA</a:t>
            </a:r>
            <a:endParaRPr lang="en-US" altLang="en-US"/>
          </a:p>
        </p:txBody>
      </p:sp>
      <p:pic>
        <p:nvPicPr>
          <p:cNvPr id="4099" name="Picture 9" descr="07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2363" y="2205038"/>
            <a:ext cx="3810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Grp="1" noChangeArrowheads="1"/>
          </p:cNvSpPr>
          <p:nvPr>
            <p:ph type="body" idx="1"/>
          </p:nvPr>
        </p:nvSpPr>
        <p:spPr>
          <a:xfrm>
            <a:off x="457200" y="1778000"/>
            <a:ext cx="4691063" cy="4530725"/>
          </a:xfrm>
        </p:spPr>
        <p:txBody>
          <a:bodyPr>
            <a:normAutofit lnSpcReduction="10000"/>
          </a:bodyPr>
          <a:lstStyle/>
          <a:p>
            <a:pPr marL="0" indent="0" eaLnBrk="1" hangingPunct="1">
              <a:lnSpc>
                <a:spcPct val="90000"/>
              </a:lnSpc>
              <a:buNone/>
            </a:pPr>
            <a:r>
              <a:rPr lang="en-GB" altLang="en-US" sz="2400" b="1" dirty="0"/>
              <a:t>1. Mons </a:t>
            </a:r>
            <a:r>
              <a:rPr lang="en-GB" altLang="en-US" sz="2400" b="1" dirty="0" err="1"/>
              <a:t>Veneris</a:t>
            </a:r>
            <a:r>
              <a:rPr lang="en-GB" altLang="en-US" sz="2400" b="1" dirty="0"/>
              <a:t>:</a:t>
            </a:r>
            <a:r>
              <a:rPr lang="en-GB" altLang="en-US" sz="2400" dirty="0"/>
              <a:t>  </a:t>
            </a:r>
          </a:p>
          <a:p>
            <a:pPr lvl="1" eaLnBrk="1" hangingPunct="1">
              <a:lnSpc>
                <a:spcPct val="90000"/>
              </a:lnSpc>
            </a:pPr>
            <a:r>
              <a:rPr lang="en-GB" altLang="en-US" dirty="0"/>
              <a:t>a pad of fat overlying the symphysis pubis and covered by skin &amp; hairs.</a:t>
            </a:r>
          </a:p>
          <a:p>
            <a:pPr marL="0" indent="0" eaLnBrk="1" hangingPunct="1">
              <a:lnSpc>
                <a:spcPct val="90000"/>
              </a:lnSpc>
              <a:buNone/>
            </a:pPr>
            <a:r>
              <a:rPr lang="en-GB" altLang="en-US" sz="2400" b="1" dirty="0"/>
              <a:t>2. Clitoris:</a:t>
            </a:r>
            <a:r>
              <a:rPr lang="en-GB" altLang="en-US" sz="2400" dirty="0"/>
              <a:t> </a:t>
            </a:r>
          </a:p>
          <a:p>
            <a:pPr lvl="1" eaLnBrk="1" hangingPunct="1">
              <a:lnSpc>
                <a:spcPct val="90000"/>
              </a:lnSpc>
            </a:pPr>
            <a:r>
              <a:rPr lang="en-GB" altLang="en-US" dirty="0"/>
              <a:t>an erectile cavernous structure below the symphysis pubis. </a:t>
            </a:r>
          </a:p>
          <a:p>
            <a:pPr lvl="1" eaLnBrk="1" hangingPunct="1">
              <a:lnSpc>
                <a:spcPct val="90000"/>
              </a:lnSpc>
            </a:pPr>
            <a:r>
              <a:rPr lang="en-GB" altLang="en-US" dirty="0"/>
              <a:t>formed of a small glans and two corpora cavernosa.</a:t>
            </a:r>
          </a:p>
        </p:txBody>
      </p:sp>
    </p:spTree>
    <p:extLst>
      <p:ext uri="{BB962C8B-B14F-4D97-AF65-F5344CB8AC3E}">
        <p14:creationId xmlns:p14="http://schemas.microsoft.com/office/powerpoint/2010/main" val="1739365328"/>
      </p:ext>
    </p:extLst>
  </p:cSld>
  <p:clrMapOvr>
    <a:masterClrMapping/>
  </p:clrMapOvr>
  <p:transition>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rgbClr val="FD1313"/>
              </a:buClr>
              <a:buSzPct val="65000"/>
              <a:buFont typeface="Wingdings" pitchFamily="2" charset="2"/>
              <a:buChar char="u"/>
              <a:defRPr sz="2800">
                <a:solidFill>
                  <a:srgbClr val="006600"/>
                </a:solidFill>
                <a:latin typeface="Arial" charset="0"/>
                <a:cs typeface="Arial" charset="0"/>
              </a:defRPr>
            </a:lvl1pPr>
            <a:lvl2pPr marL="742950" indent="-285750">
              <a:spcBef>
                <a:spcPct val="20000"/>
              </a:spcBef>
              <a:buClr>
                <a:srgbClr val="FFCC00"/>
              </a:buClr>
              <a:buSzPct val="75000"/>
              <a:buFont typeface="Wingdings" pitchFamily="2" charset="2"/>
              <a:buChar char="n"/>
              <a:defRPr sz="2400">
                <a:solidFill>
                  <a:srgbClr val="006600"/>
                </a:solidFill>
                <a:latin typeface="Arial" charset="0"/>
                <a:cs typeface="Arial" charset="0"/>
              </a:defRPr>
            </a:lvl2pPr>
            <a:lvl3pPr marL="1143000" indent="-228600">
              <a:spcBef>
                <a:spcPct val="20000"/>
              </a:spcBef>
              <a:buClr>
                <a:schemeClr val="accent1"/>
              </a:buClr>
              <a:buSzPct val="65000"/>
              <a:buFont typeface="Wingdings" pitchFamily="2" charset="2"/>
              <a:buChar char="p"/>
              <a:defRPr sz="2000">
                <a:solidFill>
                  <a:srgbClr val="006600"/>
                </a:solidFill>
                <a:latin typeface="Arial" charset="0"/>
                <a:cs typeface="Arial" charset="0"/>
              </a:defRPr>
            </a:lvl3pPr>
            <a:lvl4pPr marL="1600200" indent="-228600">
              <a:spcBef>
                <a:spcPct val="20000"/>
              </a:spcBef>
              <a:buClr>
                <a:schemeClr val="bg2"/>
              </a:buClr>
              <a:buFont typeface="Wingdings" pitchFamily="2" charset="2"/>
              <a:buChar char="§"/>
              <a:defRPr>
                <a:solidFill>
                  <a:srgbClr val="006600"/>
                </a:solidFill>
                <a:latin typeface="Arial" charset="0"/>
                <a:cs typeface="Arial" charset="0"/>
              </a:defRPr>
            </a:lvl4pPr>
            <a:lvl5pPr marL="2057400" indent="-228600">
              <a:spcBef>
                <a:spcPct val="20000"/>
              </a:spcBef>
              <a:buClr>
                <a:schemeClr val="tx2"/>
              </a:buClr>
              <a:buSzPct val="80000"/>
              <a:buFont typeface="Wingdings" pitchFamily="2" charset="2"/>
              <a:buChar char="§"/>
              <a:defRPr>
                <a:solidFill>
                  <a:srgbClr val="006600"/>
                </a:solidFill>
                <a:latin typeface="Arial"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9pPr>
          </a:lstStyle>
          <a:p>
            <a:pPr eaLnBrk="1" hangingPunct="1">
              <a:spcBef>
                <a:spcPct val="0"/>
              </a:spcBef>
              <a:buClrTx/>
              <a:buSzTx/>
              <a:buFontTx/>
              <a:buNone/>
            </a:pPr>
            <a:r>
              <a:rPr lang="en-GB" altLang="en-US" sz="4400" b="1">
                <a:solidFill>
                  <a:srgbClr val="FD1313"/>
                </a:solidFill>
                <a:latin typeface="Times New Roman" pitchFamily="18" charset="0"/>
                <a:cs typeface="Times New Roman" pitchFamily="18" charset="0"/>
              </a:rPr>
              <a:t>THE VULVA</a:t>
            </a:r>
            <a:endParaRPr lang="en-US" altLang="en-US" sz="4400" b="1">
              <a:solidFill>
                <a:srgbClr val="FD1313"/>
              </a:solidFill>
              <a:latin typeface="Times New Roman" pitchFamily="18" charset="0"/>
              <a:cs typeface="Times New Roman" pitchFamily="18" charset="0"/>
            </a:endParaRPr>
          </a:p>
        </p:txBody>
      </p:sp>
      <p:sp>
        <p:nvSpPr>
          <p:cNvPr id="5123" name="Rectangle 5"/>
          <p:cNvSpPr>
            <a:spLocks noChangeArrowheads="1"/>
          </p:cNvSpPr>
          <p:nvPr/>
        </p:nvSpPr>
        <p:spPr bwMode="auto">
          <a:xfrm>
            <a:off x="457200" y="1600200"/>
            <a:ext cx="3538538"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D1313"/>
              </a:buClr>
              <a:buSzPct val="65000"/>
              <a:buFont typeface="Wingdings" pitchFamily="2" charset="2"/>
              <a:buChar char="u"/>
              <a:defRPr sz="2800">
                <a:solidFill>
                  <a:srgbClr val="006600"/>
                </a:solidFill>
                <a:latin typeface="Arial" charset="0"/>
                <a:cs typeface="Arial" charset="0"/>
              </a:defRPr>
            </a:lvl1pPr>
            <a:lvl2pPr marL="742950" indent="-285750">
              <a:spcBef>
                <a:spcPct val="20000"/>
              </a:spcBef>
              <a:buClr>
                <a:srgbClr val="FFCC00"/>
              </a:buClr>
              <a:buSzPct val="75000"/>
              <a:buFont typeface="Wingdings" pitchFamily="2" charset="2"/>
              <a:buChar char="n"/>
              <a:defRPr sz="2400">
                <a:solidFill>
                  <a:srgbClr val="006600"/>
                </a:solidFill>
                <a:latin typeface="Arial" charset="0"/>
                <a:cs typeface="Arial" charset="0"/>
              </a:defRPr>
            </a:lvl2pPr>
            <a:lvl3pPr marL="1143000" indent="-228600">
              <a:spcBef>
                <a:spcPct val="20000"/>
              </a:spcBef>
              <a:buClr>
                <a:schemeClr val="accent1"/>
              </a:buClr>
              <a:buSzPct val="65000"/>
              <a:buFont typeface="Wingdings" pitchFamily="2" charset="2"/>
              <a:buChar char="p"/>
              <a:defRPr sz="2000">
                <a:solidFill>
                  <a:srgbClr val="006600"/>
                </a:solidFill>
                <a:latin typeface="Arial" charset="0"/>
                <a:cs typeface="Arial" charset="0"/>
              </a:defRPr>
            </a:lvl3pPr>
            <a:lvl4pPr marL="1600200" indent="-228600">
              <a:spcBef>
                <a:spcPct val="20000"/>
              </a:spcBef>
              <a:buClr>
                <a:schemeClr val="bg2"/>
              </a:buClr>
              <a:buFont typeface="Wingdings" pitchFamily="2" charset="2"/>
              <a:buChar char="§"/>
              <a:defRPr>
                <a:solidFill>
                  <a:srgbClr val="006600"/>
                </a:solidFill>
                <a:latin typeface="Arial" charset="0"/>
                <a:cs typeface="Arial" charset="0"/>
              </a:defRPr>
            </a:lvl4pPr>
            <a:lvl5pPr marL="2057400" indent="-228600">
              <a:spcBef>
                <a:spcPct val="20000"/>
              </a:spcBef>
              <a:buClr>
                <a:schemeClr val="tx2"/>
              </a:buClr>
              <a:buSzPct val="80000"/>
              <a:buFont typeface="Wingdings" pitchFamily="2" charset="2"/>
              <a:buChar char="§"/>
              <a:defRPr>
                <a:solidFill>
                  <a:srgbClr val="006600"/>
                </a:solidFill>
                <a:latin typeface="Arial"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9pPr>
          </a:lstStyle>
          <a:p>
            <a:pPr marL="0" indent="0" eaLnBrk="1" hangingPunct="1">
              <a:lnSpc>
                <a:spcPct val="90000"/>
              </a:lnSpc>
              <a:buNone/>
            </a:pPr>
            <a:r>
              <a:rPr lang="en-GB" altLang="en-US" sz="1800" b="1" dirty="0"/>
              <a:t>3. Labia Majora:</a:t>
            </a:r>
            <a:r>
              <a:rPr lang="en-GB" altLang="en-US" sz="1800" dirty="0"/>
              <a:t> </a:t>
            </a:r>
          </a:p>
          <a:p>
            <a:pPr lvl="1" eaLnBrk="1" hangingPunct="1">
              <a:lnSpc>
                <a:spcPct val="90000"/>
              </a:lnSpc>
            </a:pPr>
            <a:r>
              <a:rPr lang="en-GB" altLang="en-US" sz="1800" dirty="0"/>
              <a:t>the outer 2 skin folds, raised by underlying fat, and passing back from the mons </a:t>
            </a:r>
            <a:r>
              <a:rPr lang="en-GB" altLang="en-US" sz="1800" dirty="0" err="1"/>
              <a:t>veneris</a:t>
            </a:r>
            <a:r>
              <a:rPr lang="en-GB" altLang="en-US" sz="1800" dirty="0"/>
              <a:t> to the perineum. The outer skin is covered by hairs while the inner medial surface is smooth, hairless and contains sebaceous and sweat glands.</a:t>
            </a:r>
          </a:p>
          <a:p>
            <a:pPr marL="0" indent="0" eaLnBrk="1" hangingPunct="1">
              <a:lnSpc>
                <a:spcPct val="90000"/>
              </a:lnSpc>
              <a:buNone/>
            </a:pPr>
            <a:r>
              <a:rPr lang="en-GB" altLang="en-US" sz="1800" b="1" dirty="0"/>
              <a:t>4. Labia Minora:</a:t>
            </a:r>
            <a:r>
              <a:rPr lang="en-GB" altLang="en-US" sz="1800" dirty="0"/>
              <a:t> </a:t>
            </a:r>
          </a:p>
          <a:p>
            <a:pPr lvl="1" eaLnBrk="1" hangingPunct="1">
              <a:lnSpc>
                <a:spcPct val="90000"/>
              </a:lnSpc>
            </a:pPr>
            <a:r>
              <a:rPr lang="en-GB" altLang="en-US" sz="1800" dirty="0"/>
              <a:t>2 thin folds of modified skin situated medial to the labia majora. </a:t>
            </a:r>
            <a:endParaRPr lang="en-US" altLang="en-US" sz="1800" dirty="0"/>
          </a:p>
        </p:txBody>
      </p:sp>
      <p:pic>
        <p:nvPicPr>
          <p:cNvPr id="5124" name="Picture 7" descr="1547_f8"/>
          <p:cNvPicPr>
            <a:picLocks noChangeAspect="1" noChangeArrowheads="1"/>
          </p:cNvPicPr>
          <p:nvPr/>
        </p:nvPicPr>
        <p:blipFill>
          <a:blip r:embed="rId2">
            <a:extLst>
              <a:ext uri="{28A0092B-C50C-407E-A947-70E740481C1C}">
                <a14:useLocalDpi xmlns:a14="http://schemas.microsoft.com/office/drawing/2010/main" val="0"/>
              </a:ext>
            </a:extLst>
          </a:blip>
          <a:srcRect l="3024" r="7022"/>
          <a:stretch>
            <a:fillRect/>
          </a:stretch>
        </p:blipFill>
        <p:spPr bwMode="auto">
          <a:xfrm>
            <a:off x="4067175" y="1916113"/>
            <a:ext cx="47529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086630"/>
      </p:ext>
    </p:extLst>
  </p:cSld>
  <p:clrMapOvr>
    <a:masterClrMapping/>
  </p:clrMapOvr>
  <p:transition>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a:t>THE VULVA</a:t>
            </a:r>
            <a:endParaRPr lang="en-US" altLang="en-US"/>
          </a:p>
        </p:txBody>
      </p:sp>
      <p:sp>
        <p:nvSpPr>
          <p:cNvPr id="6147" name="Rectangle 3"/>
          <p:cNvSpPr>
            <a:spLocks noGrp="1" noChangeArrowheads="1"/>
          </p:cNvSpPr>
          <p:nvPr>
            <p:ph type="body" idx="1"/>
          </p:nvPr>
        </p:nvSpPr>
        <p:spPr>
          <a:xfrm>
            <a:off x="457200" y="1600200"/>
            <a:ext cx="4186238" cy="4530725"/>
          </a:xfrm>
        </p:spPr>
        <p:txBody>
          <a:bodyPr/>
          <a:lstStyle/>
          <a:p>
            <a:pPr marL="0" indent="0" eaLnBrk="1" hangingPunct="1">
              <a:buNone/>
            </a:pPr>
            <a:r>
              <a:rPr lang="en-GB" altLang="en-US" b="1" dirty="0"/>
              <a:t>5. The Hymen: </a:t>
            </a:r>
          </a:p>
          <a:p>
            <a:pPr lvl="1" eaLnBrk="1" hangingPunct="1"/>
            <a:r>
              <a:rPr lang="en-GB" altLang="en-US" dirty="0"/>
              <a:t>a membrane, situated about 2 cm from the vestibule that demarcates the external from the internal genital organs, and partially closes the vaginal orifice. </a:t>
            </a:r>
            <a:endParaRPr lang="en-US" altLang="en-US" dirty="0"/>
          </a:p>
        </p:txBody>
      </p:sp>
      <p:pic>
        <p:nvPicPr>
          <p:cNvPr id="6148" name="Picture 6" descr="hym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600" y="1773238"/>
            <a:ext cx="368776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15977"/>
      </p:ext>
    </p:extLst>
  </p:cSld>
  <p:clrMapOvr>
    <a:masterClrMapping/>
  </p:clrMapOvr>
  <p:transition>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9" descr="hymen5"/>
          <p:cNvPicPr>
            <a:picLocks noChangeAspect="1" noChangeArrowheads="1"/>
          </p:cNvPicPr>
          <p:nvPr/>
        </p:nvPicPr>
        <p:blipFill>
          <a:blip r:embed="rId2">
            <a:extLst>
              <a:ext uri="{28A0092B-C50C-407E-A947-70E740481C1C}">
                <a14:useLocalDpi xmlns:a14="http://schemas.microsoft.com/office/drawing/2010/main" val="0"/>
              </a:ext>
            </a:extLst>
          </a:blip>
          <a:srcRect l="11711" t="6410" r="14246"/>
          <a:stretch>
            <a:fillRect/>
          </a:stretch>
        </p:blipFill>
        <p:spPr bwMode="auto">
          <a:xfrm>
            <a:off x="4932363" y="3860800"/>
            <a:ext cx="1925637"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6" descr="hymen2"/>
          <p:cNvPicPr>
            <a:picLocks noChangeAspect="1" noChangeArrowheads="1"/>
          </p:cNvPicPr>
          <p:nvPr/>
        </p:nvPicPr>
        <p:blipFill>
          <a:blip r:embed="rId3">
            <a:extLst>
              <a:ext uri="{28A0092B-C50C-407E-A947-70E740481C1C}">
                <a14:useLocalDpi xmlns:a14="http://schemas.microsoft.com/office/drawing/2010/main" val="0"/>
              </a:ext>
            </a:extLst>
          </a:blip>
          <a:srcRect l="12781" t="7265" r="13176"/>
          <a:stretch>
            <a:fillRect/>
          </a:stretch>
        </p:blipFill>
        <p:spPr bwMode="auto">
          <a:xfrm>
            <a:off x="395288" y="1557338"/>
            <a:ext cx="18002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title"/>
          </p:nvPr>
        </p:nvSpPr>
        <p:spPr/>
        <p:txBody>
          <a:bodyPr/>
          <a:lstStyle/>
          <a:p>
            <a:pPr eaLnBrk="1" hangingPunct="1"/>
            <a:r>
              <a:rPr lang="en-GB" altLang="en-US"/>
              <a:t>Types of hymen</a:t>
            </a:r>
            <a:endParaRPr lang="en-US" altLang="en-US"/>
          </a:p>
        </p:txBody>
      </p:sp>
      <p:sp>
        <p:nvSpPr>
          <p:cNvPr id="8197" name="Rectangle 11"/>
          <p:cNvSpPr>
            <a:spLocks noChangeArrowheads="1"/>
          </p:cNvSpPr>
          <p:nvPr/>
        </p:nvSpPr>
        <p:spPr bwMode="auto">
          <a:xfrm>
            <a:off x="7380288" y="3860800"/>
            <a:ext cx="1525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defRPr>
                <a:solidFill>
                  <a:schemeClr val="tx1"/>
                </a:solidFill>
                <a:latin typeface="Verdana" pitchFamily="34" charset="0"/>
                <a:cs typeface="Arial" charset="0"/>
              </a:defRPr>
            </a:lvl1pPr>
            <a:lvl2pPr marL="742950" indent="-285750" algn="r" rtl="1">
              <a:defRPr>
                <a:solidFill>
                  <a:schemeClr val="tx1"/>
                </a:solidFill>
                <a:latin typeface="Verdana" pitchFamily="34" charset="0"/>
                <a:cs typeface="Arial" charset="0"/>
              </a:defRPr>
            </a:lvl2pPr>
            <a:lvl3pPr marL="1143000" indent="-228600" algn="r" rtl="1">
              <a:defRPr>
                <a:solidFill>
                  <a:schemeClr val="tx1"/>
                </a:solidFill>
                <a:latin typeface="Verdana" pitchFamily="34" charset="0"/>
                <a:cs typeface="Arial" charset="0"/>
              </a:defRPr>
            </a:lvl3pPr>
            <a:lvl4pPr marL="1600200" indent="-228600" algn="r" rtl="1">
              <a:defRPr>
                <a:solidFill>
                  <a:schemeClr val="tx1"/>
                </a:solidFill>
                <a:latin typeface="Verdana" pitchFamily="34" charset="0"/>
                <a:cs typeface="Arial" charset="0"/>
              </a:defRPr>
            </a:lvl4pPr>
            <a:lvl5pPr marL="2057400" indent="-228600" algn="r" rtl="1">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a:solidFill>
                  <a:srgbClr val="000000"/>
                </a:solidFill>
              </a:rPr>
              <a:t>imperforate</a:t>
            </a:r>
            <a:endParaRPr lang="en-US" altLang="en-US">
              <a:solidFill>
                <a:srgbClr val="000000"/>
              </a:solidFill>
            </a:endParaRPr>
          </a:p>
        </p:txBody>
      </p:sp>
      <p:sp>
        <p:nvSpPr>
          <p:cNvPr id="8198" name="Rectangle 12"/>
          <p:cNvSpPr>
            <a:spLocks noChangeArrowheads="1"/>
          </p:cNvSpPr>
          <p:nvPr/>
        </p:nvSpPr>
        <p:spPr bwMode="auto">
          <a:xfrm>
            <a:off x="395288" y="3933825"/>
            <a:ext cx="850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defRPr>
                <a:solidFill>
                  <a:schemeClr val="tx1"/>
                </a:solidFill>
                <a:latin typeface="Verdana" pitchFamily="34" charset="0"/>
                <a:cs typeface="Arial" charset="0"/>
              </a:defRPr>
            </a:lvl1pPr>
            <a:lvl2pPr marL="742950" indent="-285750" algn="r" rtl="1">
              <a:defRPr>
                <a:solidFill>
                  <a:schemeClr val="tx1"/>
                </a:solidFill>
                <a:latin typeface="Verdana" pitchFamily="34" charset="0"/>
                <a:cs typeface="Arial" charset="0"/>
              </a:defRPr>
            </a:lvl2pPr>
            <a:lvl3pPr marL="1143000" indent="-228600" algn="r" rtl="1">
              <a:defRPr>
                <a:solidFill>
                  <a:schemeClr val="tx1"/>
                </a:solidFill>
                <a:latin typeface="Verdana" pitchFamily="34" charset="0"/>
                <a:cs typeface="Arial" charset="0"/>
              </a:defRPr>
            </a:lvl3pPr>
            <a:lvl4pPr marL="1600200" indent="-228600" algn="r" rtl="1">
              <a:defRPr>
                <a:solidFill>
                  <a:schemeClr val="tx1"/>
                </a:solidFill>
                <a:latin typeface="Verdana" pitchFamily="34" charset="0"/>
                <a:cs typeface="Arial" charset="0"/>
              </a:defRPr>
            </a:lvl4pPr>
            <a:lvl5pPr marL="2057400" indent="-228600" algn="r" rtl="1">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a:solidFill>
                  <a:srgbClr val="000000"/>
                </a:solidFill>
              </a:rPr>
              <a:t>Virgin</a:t>
            </a:r>
            <a:endParaRPr lang="en-US" altLang="en-US">
              <a:solidFill>
                <a:srgbClr val="000000"/>
              </a:solidFill>
            </a:endParaRPr>
          </a:p>
        </p:txBody>
      </p:sp>
      <p:sp>
        <p:nvSpPr>
          <p:cNvPr id="8199" name="Rectangle 15"/>
          <p:cNvSpPr>
            <a:spLocks noChangeArrowheads="1"/>
          </p:cNvSpPr>
          <p:nvPr/>
        </p:nvSpPr>
        <p:spPr bwMode="auto">
          <a:xfrm>
            <a:off x="5219700" y="6165850"/>
            <a:ext cx="134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defRPr>
                <a:solidFill>
                  <a:schemeClr val="tx1"/>
                </a:solidFill>
                <a:latin typeface="Verdana" pitchFamily="34" charset="0"/>
                <a:cs typeface="Arial" charset="0"/>
              </a:defRPr>
            </a:lvl1pPr>
            <a:lvl2pPr marL="742950" indent="-285750" algn="r" rtl="1">
              <a:defRPr>
                <a:solidFill>
                  <a:schemeClr val="tx1"/>
                </a:solidFill>
                <a:latin typeface="Verdana" pitchFamily="34" charset="0"/>
                <a:cs typeface="Arial" charset="0"/>
              </a:defRPr>
            </a:lvl2pPr>
            <a:lvl3pPr marL="1143000" indent="-228600" algn="r" rtl="1">
              <a:defRPr>
                <a:solidFill>
                  <a:schemeClr val="tx1"/>
                </a:solidFill>
                <a:latin typeface="Verdana" pitchFamily="34" charset="0"/>
                <a:cs typeface="Arial" charset="0"/>
              </a:defRPr>
            </a:lvl3pPr>
            <a:lvl4pPr marL="1600200" indent="-228600" algn="r" rtl="1">
              <a:defRPr>
                <a:solidFill>
                  <a:schemeClr val="tx1"/>
                </a:solidFill>
                <a:latin typeface="Verdana" pitchFamily="34" charset="0"/>
                <a:cs typeface="Arial" charset="0"/>
              </a:defRPr>
            </a:lvl4pPr>
            <a:lvl5pPr marL="2057400" indent="-228600" algn="r" rtl="1">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a:solidFill>
                  <a:srgbClr val="000000"/>
                </a:solidFill>
              </a:rPr>
              <a:t>Cribriform</a:t>
            </a:r>
            <a:endParaRPr lang="en-US" altLang="en-US">
              <a:solidFill>
                <a:srgbClr val="000000"/>
              </a:solidFill>
            </a:endParaRPr>
          </a:p>
        </p:txBody>
      </p:sp>
      <p:pic>
        <p:nvPicPr>
          <p:cNvPr id="8200" name="Picture 17" descr="hymen8"/>
          <p:cNvPicPr>
            <a:picLocks noChangeAspect="1" noChangeArrowheads="1"/>
          </p:cNvPicPr>
          <p:nvPr/>
        </p:nvPicPr>
        <p:blipFill>
          <a:blip r:embed="rId4">
            <a:extLst>
              <a:ext uri="{28A0092B-C50C-407E-A947-70E740481C1C}">
                <a14:useLocalDpi xmlns:a14="http://schemas.microsoft.com/office/drawing/2010/main" val="0"/>
              </a:ext>
            </a:extLst>
          </a:blip>
          <a:srcRect l="10400" t="3954" r="11885"/>
          <a:stretch>
            <a:fillRect/>
          </a:stretch>
        </p:blipFill>
        <p:spPr bwMode="auto">
          <a:xfrm>
            <a:off x="2195513" y="3814763"/>
            <a:ext cx="199548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13"/>
          <p:cNvSpPr>
            <a:spLocks noChangeArrowheads="1"/>
          </p:cNvSpPr>
          <p:nvPr/>
        </p:nvSpPr>
        <p:spPr bwMode="auto">
          <a:xfrm>
            <a:off x="2555875" y="6165850"/>
            <a:ext cx="1382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defRPr>
                <a:solidFill>
                  <a:schemeClr val="tx1"/>
                </a:solidFill>
                <a:latin typeface="Verdana" pitchFamily="34" charset="0"/>
                <a:cs typeface="Arial" charset="0"/>
              </a:defRPr>
            </a:lvl1pPr>
            <a:lvl2pPr marL="742950" indent="-285750" algn="r" rtl="1">
              <a:defRPr>
                <a:solidFill>
                  <a:schemeClr val="tx1"/>
                </a:solidFill>
                <a:latin typeface="Verdana" pitchFamily="34" charset="0"/>
                <a:cs typeface="Arial" charset="0"/>
              </a:defRPr>
            </a:lvl2pPr>
            <a:lvl3pPr marL="1143000" indent="-228600" algn="r" rtl="1">
              <a:defRPr>
                <a:solidFill>
                  <a:schemeClr val="tx1"/>
                </a:solidFill>
                <a:latin typeface="Verdana" pitchFamily="34" charset="0"/>
                <a:cs typeface="Arial" charset="0"/>
              </a:defRPr>
            </a:lvl3pPr>
            <a:lvl4pPr marL="1600200" indent="-228600" algn="r" rtl="1">
              <a:defRPr>
                <a:solidFill>
                  <a:schemeClr val="tx1"/>
                </a:solidFill>
                <a:latin typeface="Verdana" pitchFamily="34" charset="0"/>
                <a:cs typeface="Arial" charset="0"/>
              </a:defRPr>
            </a:lvl4pPr>
            <a:lvl5pPr marL="2057400" indent="-228600" algn="r" rtl="1">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a:solidFill>
                  <a:srgbClr val="000000"/>
                </a:solidFill>
              </a:rPr>
              <a:t>Deflorated</a:t>
            </a:r>
            <a:endParaRPr lang="en-US" altLang="en-US">
              <a:solidFill>
                <a:srgbClr val="000000"/>
              </a:solidFill>
            </a:endParaRPr>
          </a:p>
        </p:txBody>
      </p:sp>
      <p:pic>
        <p:nvPicPr>
          <p:cNvPr id="8202" name="Picture 18" descr="hymen3"/>
          <p:cNvPicPr>
            <a:picLocks noChangeAspect="1" noChangeArrowheads="1"/>
          </p:cNvPicPr>
          <p:nvPr/>
        </p:nvPicPr>
        <p:blipFill>
          <a:blip r:embed="rId5">
            <a:extLst>
              <a:ext uri="{28A0092B-C50C-407E-A947-70E740481C1C}">
                <a14:useLocalDpi xmlns:a14="http://schemas.microsoft.com/office/drawing/2010/main" val="0"/>
              </a:ext>
            </a:extLst>
          </a:blip>
          <a:srcRect l="11711" t="6410" r="11711" b="1549"/>
          <a:stretch>
            <a:fillRect/>
          </a:stretch>
        </p:blipFill>
        <p:spPr bwMode="auto">
          <a:xfrm>
            <a:off x="3917950" y="1484313"/>
            <a:ext cx="18764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14"/>
          <p:cNvSpPr>
            <a:spLocks noChangeArrowheads="1"/>
          </p:cNvSpPr>
          <p:nvPr/>
        </p:nvSpPr>
        <p:spPr bwMode="auto">
          <a:xfrm>
            <a:off x="4140200" y="3716338"/>
            <a:ext cx="1563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defRPr>
                <a:solidFill>
                  <a:schemeClr val="tx1"/>
                </a:solidFill>
                <a:latin typeface="Verdana" pitchFamily="34" charset="0"/>
                <a:cs typeface="Arial" charset="0"/>
              </a:defRPr>
            </a:lvl1pPr>
            <a:lvl2pPr marL="742950" indent="-285750" algn="r" rtl="1">
              <a:defRPr>
                <a:solidFill>
                  <a:schemeClr val="tx1"/>
                </a:solidFill>
                <a:latin typeface="Verdana" pitchFamily="34" charset="0"/>
                <a:cs typeface="Arial" charset="0"/>
              </a:defRPr>
            </a:lvl2pPr>
            <a:lvl3pPr marL="1143000" indent="-228600" algn="r" rtl="1">
              <a:defRPr>
                <a:solidFill>
                  <a:schemeClr val="tx1"/>
                </a:solidFill>
                <a:latin typeface="Verdana" pitchFamily="34" charset="0"/>
                <a:cs typeface="Arial" charset="0"/>
              </a:defRPr>
            </a:lvl3pPr>
            <a:lvl4pPr marL="1600200" indent="-228600" algn="r" rtl="1">
              <a:defRPr>
                <a:solidFill>
                  <a:schemeClr val="tx1"/>
                </a:solidFill>
                <a:latin typeface="Verdana" pitchFamily="34" charset="0"/>
                <a:cs typeface="Arial" charset="0"/>
              </a:defRPr>
            </a:lvl4pPr>
            <a:lvl5pPr marL="2057400" indent="-228600" algn="r" rtl="1">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a:solidFill>
                  <a:srgbClr val="000000"/>
                </a:solidFill>
              </a:rPr>
              <a:t>Bi-perforate</a:t>
            </a:r>
            <a:endParaRPr lang="en-US" altLang="en-US">
              <a:solidFill>
                <a:srgbClr val="000000"/>
              </a:solidFill>
            </a:endParaRPr>
          </a:p>
        </p:txBody>
      </p:sp>
      <p:pic>
        <p:nvPicPr>
          <p:cNvPr id="8204" name="Picture 20" descr="hymen10"/>
          <p:cNvPicPr>
            <a:picLocks noChangeAspect="1" noChangeArrowheads="1"/>
          </p:cNvPicPr>
          <p:nvPr/>
        </p:nvPicPr>
        <p:blipFill>
          <a:blip r:embed="rId6">
            <a:extLst>
              <a:ext uri="{28A0092B-C50C-407E-A947-70E740481C1C}">
                <a14:useLocalDpi xmlns:a14="http://schemas.microsoft.com/office/drawing/2010/main" val="0"/>
              </a:ext>
            </a:extLst>
          </a:blip>
          <a:srcRect l="10248" t="9723" r="15709"/>
          <a:stretch>
            <a:fillRect/>
          </a:stretch>
        </p:blipFill>
        <p:spPr bwMode="auto">
          <a:xfrm>
            <a:off x="7002463" y="1484313"/>
            <a:ext cx="19621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578887"/>
      </p:ext>
    </p:extLst>
  </p:cSld>
  <p:clrMapOvr>
    <a:masterClrMapping/>
  </p:clrMapOvr>
  <p:transition>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GB" altLang="en-US"/>
              <a:t>THE VULVA</a:t>
            </a:r>
            <a:endParaRPr lang="en-US" altLang="en-US"/>
          </a:p>
        </p:txBody>
      </p:sp>
      <p:sp>
        <p:nvSpPr>
          <p:cNvPr id="7171" name="Rectangle 5"/>
          <p:cNvSpPr>
            <a:spLocks noGrp="1" noChangeArrowheads="1"/>
          </p:cNvSpPr>
          <p:nvPr>
            <p:ph type="body" idx="1"/>
          </p:nvPr>
        </p:nvSpPr>
        <p:spPr>
          <a:xfrm>
            <a:off x="457200" y="1600200"/>
            <a:ext cx="4475163" cy="1684338"/>
          </a:xfrm>
        </p:spPr>
        <p:txBody>
          <a:bodyPr/>
          <a:lstStyle/>
          <a:p>
            <a:pPr marL="0" indent="0" eaLnBrk="1" hangingPunct="1">
              <a:lnSpc>
                <a:spcPct val="80000"/>
              </a:lnSpc>
              <a:buNone/>
            </a:pPr>
            <a:r>
              <a:rPr lang="en-GB" altLang="en-US" sz="1600" b="1" dirty="0"/>
              <a:t>6. Bartholin Glands:</a:t>
            </a:r>
            <a:r>
              <a:rPr lang="en-GB" altLang="en-US" sz="1600" dirty="0"/>
              <a:t> (Greater Vestibular Glands): </a:t>
            </a:r>
          </a:p>
          <a:p>
            <a:pPr lvl="1" eaLnBrk="1" hangingPunct="1">
              <a:lnSpc>
                <a:spcPct val="80000"/>
              </a:lnSpc>
            </a:pPr>
            <a:r>
              <a:rPr lang="en-GB" altLang="en-US" sz="1400" dirty="0"/>
              <a:t>bilateral compound racemose glands</a:t>
            </a:r>
          </a:p>
          <a:p>
            <a:pPr lvl="1" eaLnBrk="1" hangingPunct="1">
              <a:lnSpc>
                <a:spcPct val="80000"/>
              </a:lnSpc>
            </a:pPr>
            <a:r>
              <a:rPr lang="en-GB" altLang="en-US" sz="1400" dirty="0"/>
              <a:t>secrete mucus during sexual excitement </a:t>
            </a:r>
          </a:p>
          <a:p>
            <a:pPr lvl="1" eaLnBrk="1" hangingPunct="1">
              <a:lnSpc>
                <a:spcPct val="80000"/>
              </a:lnSpc>
            </a:pPr>
            <a:r>
              <a:rPr lang="en-GB" altLang="en-US" sz="1400" dirty="0"/>
              <a:t>situated deep in the labia majora, at the junction of the posterior and the middle thirds</a:t>
            </a:r>
          </a:p>
          <a:p>
            <a:pPr lvl="1" eaLnBrk="1" hangingPunct="1">
              <a:lnSpc>
                <a:spcPct val="80000"/>
              </a:lnSpc>
            </a:pPr>
            <a:r>
              <a:rPr lang="en-GB" altLang="en-US" sz="1400" dirty="0"/>
              <a:t>Its duct is 2 cm long and opens between the hymen and the labium minus. </a:t>
            </a:r>
          </a:p>
        </p:txBody>
      </p:sp>
      <p:pic>
        <p:nvPicPr>
          <p:cNvPr id="7172" name="Picture 8" descr="bartholi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7971" b="34500"/>
          <a:stretch>
            <a:fillRect/>
          </a:stretch>
        </p:blipFill>
        <p:spPr bwMode="auto">
          <a:xfrm>
            <a:off x="4932363" y="1412875"/>
            <a:ext cx="40322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9"/>
          <p:cNvSpPr>
            <a:spLocks noChangeArrowheads="1"/>
          </p:cNvSpPr>
          <p:nvPr/>
        </p:nvSpPr>
        <p:spPr bwMode="auto">
          <a:xfrm>
            <a:off x="481914" y="3284538"/>
            <a:ext cx="8002588"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D1313"/>
              </a:buClr>
              <a:buSzPct val="65000"/>
              <a:buFont typeface="Wingdings" pitchFamily="2" charset="2"/>
              <a:buChar char="u"/>
              <a:defRPr sz="2800">
                <a:solidFill>
                  <a:srgbClr val="006600"/>
                </a:solidFill>
                <a:latin typeface="Arial" charset="0"/>
                <a:cs typeface="Arial" charset="0"/>
              </a:defRPr>
            </a:lvl1pPr>
            <a:lvl2pPr marL="742950" indent="-285750">
              <a:spcBef>
                <a:spcPct val="20000"/>
              </a:spcBef>
              <a:buClr>
                <a:srgbClr val="FFCC00"/>
              </a:buClr>
              <a:buSzPct val="75000"/>
              <a:buFont typeface="Wingdings" pitchFamily="2" charset="2"/>
              <a:buChar char="n"/>
              <a:defRPr sz="2400">
                <a:solidFill>
                  <a:srgbClr val="006600"/>
                </a:solidFill>
                <a:latin typeface="Arial" charset="0"/>
                <a:cs typeface="Arial" charset="0"/>
              </a:defRPr>
            </a:lvl2pPr>
            <a:lvl3pPr marL="1143000" indent="-228600">
              <a:spcBef>
                <a:spcPct val="20000"/>
              </a:spcBef>
              <a:buClr>
                <a:schemeClr val="accent1"/>
              </a:buClr>
              <a:buSzPct val="65000"/>
              <a:buFont typeface="Wingdings" pitchFamily="2" charset="2"/>
              <a:buChar char="p"/>
              <a:defRPr sz="2000">
                <a:solidFill>
                  <a:srgbClr val="006600"/>
                </a:solidFill>
                <a:latin typeface="Arial" charset="0"/>
                <a:cs typeface="Arial" charset="0"/>
              </a:defRPr>
            </a:lvl3pPr>
            <a:lvl4pPr marL="1600200" indent="-228600">
              <a:spcBef>
                <a:spcPct val="20000"/>
              </a:spcBef>
              <a:buClr>
                <a:schemeClr val="bg2"/>
              </a:buClr>
              <a:buFont typeface="Wingdings" pitchFamily="2" charset="2"/>
              <a:buChar char="§"/>
              <a:defRPr>
                <a:solidFill>
                  <a:srgbClr val="006600"/>
                </a:solidFill>
                <a:latin typeface="Arial" charset="0"/>
                <a:cs typeface="Arial" charset="0"/>
              </a:defRPr>
            </a:lvl4pPr>
            <a:lvl5pPr marL="2057400" indent="-228600">
              <a:spcBef>
                <a:spcPct val="20000"/>
              </a:spcBef>
              <a:buClr>
                <a:schemeClr val="tx2"/>
              </a:buClr>
              <a:buSzPct val="80000"/>
              <a:buFont typeface="Wingdings" pitchFamily="2" charset="2"/>
              <a:buChar char="§"/>
              <a:defRPr>
                <a:solidFill>
                  <a:srgbClr val="006600"/>
                </a:solidFill>
                <a:latin typeface="Arial"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9pPr>
          </a:lstStyle>
          <a:p>
            <a:pPr marL="0" indent="0" eaLnBrk="1" hangingPunct="1">
              <a:lnSpc>
                <a:spcPct val="80000"/>
              </a:lnSpc>
              <a:buNone/>
            </a:pPr>
            <a:r>
              <a:rPr lang="en-GB" altLang="en-US" sz="1600" b="1" dirty="0"/>
              <a:t>7. Vestibule:  </a:t>
            </a:r>
          </a:p>
          <a:p>
            <a:pPr>
              <a:lnSpc>
                <a:spcPct val="80000"/>
              </a:lnSpc>
            </a:pPr>
            <a:r>
              <a:rPr lang="en-GB" altLang="en-US" sz="1600" dirty="0"/>
              <a:t>the area between the inner aspects of the labia minora and the </a:t>
            </a:r>
            <a:r>
              <a:rPr lang="en-GB" altLang="en-US" sz="1600" dirty="0" err="1"/>
              <a:t>fourchette</a:t>
            </a:r>
            <a:r>
              <a:rPr lang="en-GB" altLang="en-US" sz="1600" dirty="0"/>
              <a:t>. </a:t>
            </a:r>
          </a:p>
          <a:p>
            <a:pPr>
              <a:lnSpc>
                <a:spcPct val="80000"/>
              </a:lnSpc>
            </a:pPr>
            <a:r>
              <a:rPr lang="en-GB" altLang="en-US" sz="1600" dirty="0"/>
              <a:t>Structures that open in the vestibule are: </a:t>
            </a:r>
          </a:p>
          <a:p>
            <a:pPr lvl="1">
              <a:lnSpc>
                <a:spcPct val="80000"/>
              </a:lnSpc>
            </a:pPr>
            <a:r>
              <a:rPr lang="en-GB" altLang="en-US" sz="1600" dirty="0"/>
              <a:t>Urethra </a:t>
            </a:r>
          </a:p>
          <a:p>
            <a:pPr lvl="1">
              <a:lnSpc>
                <a:spcPct val="80000"/>
              </a:lnSpc>
            </a:pPr>
            <a:r>
              <a:rPr lang="en-GB" altLang="en-US" sz="1600" dirty="0"/>
              <a:t>The Bartholin glands ducts. </a:t>
            </a:r>
          </a:p>
          <a:p>
            <a:pPr lvl="1">
              <a:lnSpc>
                <a:spcPct val="80000"/>
              </a:lnSpc>
            </a:pPr>
            <a:r>
              <a:rPr lang="en-GB" altLang="en-US" sz="1600" dirty="0"/>
              <a:t>The vagina.</a:t>
            </a:r>
            <a:endParaRPr lang="en-US" altLang="en-US" sz="1600" dirty="0"/>
          </a:p>
          <a:p>
            <a:pPr marL="0" indent="0" eaLnBrk="1" hangingPunct="1">
              <a:lnSpc>
                <a:spcPct val="80000"/>
              </a:lnSpc>
              <a:buNone/>
            </a:pPr>
            <a:r>
              <a:rPr lang="en-GB" altLang="en-US" sz="1600" b="1" dirty="0"/>
              <a:t>8. Vestibular bulbs:</a:t>
            </a:r>
            <a:r>
              <a:rPr lang="en-GB" altLang="en-US" sz="1600" dirty="0"/>
              <a:t>  </a:t>
            </a:r>
          </a:p>
          <a:p>
            <a:pPr lvl="1" eaLnBrk="1" hangingPunct="1">
              <a:lnSpc>
                <a:spcPct val="80000"/>
              </a:lnSpc>
            </a:pPr>
            <a:r>
              <a:rPr lang="en-GB" altLang="en-US" sz="1400" dirty="0"/>
              <a:t>masses of erectile tissue that lie on each side of the vaginal </a:t>
            </a:r>
            <a:r>
              <a:rPr lang="en-GB" altLang="en-US" sz="1400" dirty="0" err="1"/>
              <a:t>introitus</a:t>
            </a:r>
            <a:endParaRPr lang="en-GB" altLang="en-US" sz="1400" dirty="0"/>
          </a:p>
          <a:p>
            <a:pPr marL="0" indent="0" eaLnBrk="1" hangingPunct="1">
              <a:lnSpc>
                <a:spcPct val="80000"/>
              </a:lnSpc>
              <a:buNone/>
            </a:pPr>
            <a:r>
              <a:rPr lang="en-GB" altLang="en-US" sz="1600" b="1" dirty="0"/>
              <a:t>9. External urethral meatus:</a:t>
            </a:r>
            <a:r>
              <a:rPr lang="en-GB" altLang="en-US" sz="1600" dirty="0"/>
              <a:t>  </a:t>
            </a:r>
          </a:p>
          <a:p>
            <a:pPr lvl="1" eaLnBrk="1" hangingPunct="1">
              <a:lnSpc>
                <a:spcPct val="80000"/>
              </a:lnSpc>
            </a:pPr>
            <a:r>
              <a:rPr lang="en-GB" altLang="en-US" sz="1400" dirty="0"/>
              <a:t>a triangular slit in the anterior part of the vestibule below the clitoris in which the urethra opens. </a:t>
            </a:r>
          </a:p>
          <a:p>
            <a:pPr marL="0" indent="0" eaLnBrk="1" hangingPunct="1">
              <a:lnSpc>
                <a:spcPct val="80000"/>
              </a:lnSpc>
              <a:buNone/>
            </a:pPr>
            <a:r>
              <a:rPr lang="en-GB" altLang="en-US" sz="1600" b="1" dirty="0"/>
              <a:t>10. Skene’s duct:</a:t>
            </a:r>
            <a:r>
              <a:rPr lang="en-GB" altLang="en-US" sz="1600" dirty="0"/>
              <a:t> </a:t>
            </a:r>
          </a:p>
          <a:p>
            <a:pPr lvl="1" eaLnBrk="1" hangingPunct="1">
              <a:lnSpc>
                <a:spcPct val="80000"/>
              </a:lnSpc>
            </a:pPr>
            <a:r>
              <a:rPr lang="en-GB" altLang="en-US" sz="1400" dirty="0"/>
              <a:t>2 blindly ending para-urethral tubules which open in the floor of the urethra, few millimetres form the external urethral meatus.</a:t>
            </a:r>
            <a:r>
              <a:rPr lang="en-US" altLang="en-US" sz="1400" dirty="0"/>
              <a:t> </a:t>
            </a:r>
          </a:p>
        </p:txBody>
      </p:sp>
    </p:spTree>
    <p:extLst>
      <p:ext uri="{BB962C8B-B14F-4D97-AF65-F5344CB8AC3E}">
        <p14:creationId xmlns:p14="http://schemas.microsoft.com/office/powerpoint/2010/main" val="1508829196"/>
      </p:ext>
    </p:extLst>
  </p:cSld>
  <p:clrMapOvr>
    <a:masterClrMapping/>
  </p:clrMapOvr>
  <p:transition>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pPr eaLnBrk="1" hangingPunct="1"/>
            <a:r>
              <a:rPr lang="en-GB" altLang="en-US"/>
              <a:t>Blood Supply</a:t>
            </a:r>
            <a:endParaRPr lang="en-US" altLang="en-US"/>
          </a:p>
        </p:txBody>
      </p:sp>
      <p:sp>
        <p:nvSpPr>
          <p:cNvPr id="9219" name="Rectangle 6"/>
          <p:cNvSpPr>
            <a:spLocks noGrp="1" noChangeArrowheads="1"/>
          </p:cNvSpPr>
          <p:nvPr>
            <p:ph type="body" idx="1"/>
          </p:nvPr>
        </p:nvSpPr>
        <p:spPr/>
        <p:txBody>
          <a:bodyPr>
            <a:normAutofit fontScale="92500" lnSpcReduction="10000"/>
          </a:bodyPr>
          <a:lstStyle/>
          <a:p>
            <a:pPr eaLnBrk="1" hangingPunct="1">
              <a:lnSpc>
                <a:spcPct val="90000"/>
              </a:lnSpc>
            </a:pPr>
            <a:r>
              <a:rPr lang="en-GB" altLang="en-US" b="1">
                <a:solidFill>
                  <a:srgbClr val="FD1313"/>
                </a:solidFill>
              </a:rPr>
              <a:t>Arterial Supply:</a:t>
            </a:r>
          </a:p>
          <a:p>
            <a:pPr lvl="1" eaLnBrk="1" hangingPunct="1">
              <a:lnSpc>
                <a:spcPct val="90000"/>
              </a:lnSpc>
            </a:pPr>
            <a:r>
              <a:rPr lang="en-GB" altLang="en-US"/>
              <a:t>Internal pudendal artery: The terminal branch of the anterior division of the internal iliac artery that ends as the dorsal artery of the clitoris.</a:t>
            </a:r>
          </a:p>
          <a:p>
            <a:pPr lvl="1" eaLnBrk="1" hangingPunct="1">
              <a:lnSpc>
                <a:spcPct val="90000"/>
              </a:lnSpc>
            </a:pPr>
            <a:r>
              <a:rPr lang="en-GB" altLang="en-US"/>
              <a:t>Branches from the femoral artery, supply the anterior part. </a:t>
            </a:r>
          </a:p>
          <a:p>
            <a:pPr lvl="1" eaLnBrk="1" hangingPunct="1">
              <a:lnSpc>
                <a:spcPct val="90000"/>
              </a:lnSpc>
            </a:pPr>
            <a:r>
              <a:rPr lang="en-GB" altLang="en-US"/>
              <a:t>Superficial and deep external pudendal arteries. </a:t>
            </a:r>
          </a:p>
          <a:p>
            <a:pPr eaLnBrk="1" hangingPunct="1">
              <a:lnSpc>
                <a:spcPct val="90000"/>
              </a:lnSpc>
            </a:pPr>
            <a:r>
              <a:rPr lang="en-GB" altLang="en-US" b="1">
                <a:solidFill>
                  <a:srgbClr val="241AF6"/>
                </a:solidFill>
              </a:rPr>
              <a:t>Venous Drainage:</a:t>
            </a:r>
          </a:p>
          <a:p>
            <a:pPr lvl="1" eaLnBrk="1" hangingPunct="1">
              <a:lnSpc>
                <a:spcPct val="90000"/>
              </a:lnSpc>
            </a:pPr>
            <a:r>
              <a:rPr lang="en-GB" altLang="en-US"/>
              <a:t>The veins draining the vulva form a venous plexus from which veins accompany their corresponding arteries. The veins draining the clitoris join vaginal and vesical venous plexuses.</a:t>
            </a:r>
          </a:p>
        </p:txBody>
      </p:sp>
    </p:spTree>
    <p:extLst>
      <p:ext uri="{BB962C8B-B14F-4D97-AF65-F5344CB8AC3E}">
        <p14:creationId xmlns:p14="http://schemas.microsoft.com/office/powerpoint/2010/main" val="3605808480"/>
      </p:ext>
    </p:extLst>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1. Chromosomal Determination</a:t>
            </a:r>
          </a:p>
        </p:txBody>
      </p:sp>
      <p:pic>
        <p:nvPicPr>
          <p:cNvPr id="4099" name="Picture 4" descr="fertil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7588"/>
            <a:ext cx="6705600"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p:cNvSpPr txBox="1">
            <a:spLocks noChangeArrowheads="1"/>
          </p:cNvSpPr>
          <p:nvPr/>
        </p:nvSpPr>
        <p:spPr bwMode="auto">
          <a:xfrm>
            <a:off x="0" y="1125538"/>
            <a:ext cx="2438400" cy="531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latin typeface="Frutiger Linotype" pitchFamily="34" charset="0"/>
              </a:rPr>
              <a:t>Ovum </a:t>
            </a:r>
          </a:p>
          <a:p>
            <a:pPr eaLnBrk="1" hangingPunct="1">
              <a:spcBef>
                <a:spcPct val="50000"/>
              </a:spcBef>
            </a:pPr>
            <a:r>
              <a:rPr lang="en-US" altLang="en-US">
                <a:latin typeface="Frutiger Linotype" pitchFamily="34" charset="0"/>
              </a:rPr>
              <a:t>  22 Autosomes</a:t>
            </a:r>
          </a:p>
          <a:p>
            <a:pPr eaLnBrk="1" hangingPunct="1">
              <a:spcBef>
                <a:spcPct val="50000"/>
              </a:spcBef>
            </a:pPr>
            <a:r>
              <a:rPr lang="en-US" altLang="en-US">
                <a:latin typeface="Frutiger Linotype" pitchFamily="34" charset="0"/>
              </a:rPr>
              <a:t>  1 X chromosome</a:t>
            </a:r>
          </a:p>
          <a:p>
            <a:pPr eaLnBrk="1" hangingPunct="1">
              <a:spcBef>
                <a:spcPct val="50000"/>
              </a:spcBef>
            </a:pPr>
            <a:endParaRPr lang="en-US" altLang="en-US">
              <a:latin typeface="Frutiger Linotype" pitchFamily="34" charset="0"/>
            </a:endParaRPr>
          </a:p>
          <a:p>
            <a:pPr eaLnBrk="1" hangingPunct="1">
              <a:spcBef>
                <a:spcPct val="50000"/>
              </a:spcBef>
            </a:pPr>
            <a:r>
              <a:rPr lang="en-US" altLang="en-US">
                <a:latin typeface="Frutiger Linotype" pitchFamily="34" charset="0"/>
              </a:rPr>
              <a:t>Sperm</a:t>
            </a:r>
          </a:p>
          <a:p>
            <a:pPr eaLnBrk="1" hangingPunct="1">
              <a:spcBef>
                <a:spcPct val="50000"/>
              </a:spcBef>
            </a:pPr>
            <a:r>
              <a:rPr lang="en-US" altLang="en-US">
                <a:latin typeface="Frutiger Linotype" pitchFamily="34" charset="0"/>
              </a:rPr>
              <a:t>  22  Autosomes</a:t>
            </a:r>
          </a:p>
          <a:p>
            <a:pPr eaLnBrk="1" hangingPunct="1">
              <a:spcBef>
                <a:spcPct val="50000"/>
              </a:spcBef>
            </a:pPr>
            <a:r>
              <a:rPr lang="en-US" altLang="en-US">
                <a:latin typeface="Frutiger Linotype" pitchFamily="34" charset="0"/>
              </a:rPr>
              <a:t>  1 X chromosome</a:t>
            </a:r>
          </a:p>
          <a:p>
            <a:pPr eaLnBrk="1" hangingPunct="1">
              <a:spcBef>
                <a:spcPct val="50000"/>
              </a:spcBef>
            </a:pPr>
            <a:r>
              <a:rPr lang="en-US" altLang="en-US">
                <a:latin typeface="Frutiger Linotype" pitchFamily="34" charset="0"/>
              </a:rPr>
              <a:t>            or</a:t>
            </a:r>
          </a:p>
          <a:p>
            <a:pPr eaLnBrk="1" hangingPunct="1">
              <a:spcBef>
                <a:spcPct val="50000"/>
              </a:spcBef>
            </a:pPr>
            <a:r>
              <a:rPr lang="en-US" altLang="en-US">
                <a:latin typeface="Frutiger Linotype" pitchFamily="34" charset="0"/>
              </a:rPr>
              <a:t>  1 Y chromosome</a:t>
            </a:r>
          </a:p>
          <a:p>
            <a:pPr eaLnBrk="1" hangingPunct="1">
              <a:spcBef>
                <a:spcPct val="50000"/>
              </a:spcBef>
            </a:pPr>
            <a:endParaRPr lang="en-US" altLang="en-US">
              <a:latin typeface="Frutiger Linotype" pitchFamily="34" charset="0"/>
            </a:endParaRPr>
          </a:p>
          <a:p>
            <a:pPr eaLnBrk="1" hangingPunct="1">
              <a:spcBef>
                <a:spcPct val="50000"/>
              </a:spcBef>
            </a:pPr>
            <a:r>
              <a:rPr lang="en-US" altLang="en-US">
                <a:latin typeface="Frutiger Linotype" pitchFamily="34" charset="0"/>
              </a:rPr>
              <a:t>Zygote = 46 XX </a:t>
            </a:r>
          </a:p>
          <a:p>
            <a:pPr eaLnBrk="1" hangingPunct="1">
              <a:spcBef>
                <a:spcPct val="50000"/>
              </a:spcBef>
            </a:pPr>
            <a:r>
              <a:rPr lang="en-US" altLang="en-US">
                <a:latin typeface="Frutiger Linotype" pitchFamily="34" charset="0"/>
              </a:rPr>
              <a:t>                  or</a:t>
            </a:r>
          </a:p>
          <a:p>
            <a:pPr eaLnBrk="1" hangingPunct="1">
              <a:spcBef>
                <a:spcPct val="50000"/>
              </a:spcBef>
            </a:pPr>
            <a:r>
              <a:rPr lang="en-US" altLang="en-US">
                <a:latin typeface="Frutiger Linotype" pitchFamily="34" charset="0"/>
              </a:rPr>
              <a:t>                46 XY</a:t>
            </a:r>
          </a:p>
        </p:txBody>
      </p:sp>
    </p:spTree>
    <p:extLst>
      <p:ext uri="{BB962C8B-B14F-4D97-AF65-F5344CB8AC3E}">
        <p14:creationId xmlns:p14="http://schemas.microsoft.com/office/powerpoint/2010/main" val="1364693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rgbClr val="FD1313"/>
              </a:buClr>
              <a:buSzPct val="65000"/>
              <a:buFont typeface="Wingdings" pitchFamily="2" charset="2"/>
              <a:buChar char="u"/>
              <a:defRPr sz="2800">
                <a:solidFill>
                  <a:srgbClr val="006600"/>
                </a:solidFill>
                <a:latin typeface="Arial" charset="0"/>
                <a:cs typeface="Arial" charset="0"/>
              </a:defRPr>
            </a:lvl1pPr>
            <a:lvl2pPr marL="742950" indent="-285750">
              <a:spcBef>
                <a:spcPct val="20000"/>
              </a:spcBef>
              <a:buClr>
                <a:srgbClr val="FFCC00"/>
              </a:buClr>
              <a:buSzPct val="75000"/>
              <a:buFont typeface="Wingdings" pitchFamily="2" charset="2"/>
              <a:buChar char="n"/>
              <a:defRPr sz="2400">
                <a:solidFill>
                  <a:srgbClr val="006600"/>
                </a:solidFill>
                <a:latin typeface="Arial" charset="0"/>
                <a:cs typeface="Arial" charset="0"/>
              </a:defRPr>
            </a:lvl2pPr>
            <a:lvl3pPr marL="1143000" indent="-228600">
              <a:spcBef>
                <a:spcPct val="20000"/>
              </a:spcBef>
              <a:buClr>
                <a:schemeClr val="accent1"/>
              </a:buClr>
              <a:buSzPct val="65000"/>
              <a:buFont typeface="Wingdings" pitchFamily="2" charset="2"/>
              <a:buChar char="p"/>
              <a:defRPr sz="2000">
                <a:solidFill>
                  <a:srgbClr val="006600"/>
                </a:solidFill>
                <a:latin typeface="Arial" charset="0"/>
                <a:cs typeface="Arial" charset="0"/>
              </a:defRPr>
            </a:lvl3pPr>
            <a:lvl4pPr marL="1600200" indent="-228600">
              <a:spcBef>
                <a:spcPct val="20000"/>
              </a:spcBef>
              <a:buClr>
                <a:schemeClr val="bg2"/>
              </a:buClr>
              <a:buFont typeface="Wingdings" pitchFamily="2" charset="2"/>
              <a:buChar char="§"/>
              <a:defRPr>
                <a:solidFill>
                  <a:srgbClr val="006600"/>
                </a:solidFill>
                <a:latin typeface="Arial" charset="0"/>
                <a:cs typeface="Arial" charset="0"/>
              </a:defRPr>
            </a:lvl4pPr>
            <a:lvl5pPr marL="2057400" indent="-228600">
              <a:spcBef>
                <a:spcPct val="20000"/>
              </a:spcBef>
              <a:buClr>
                <a:schemeClr val="tx2"/>
              </a:buClr>
              <a:buSzPct val="80000"/>
              <a:buFont typeface="Wingdings" pitchFamily="2" charset="2"/>
              <a:buChar char="§"/>
              <a:defRPr>
                <a:solidFill>
                  <a:srgbClr val="006600"/>
                </a:solidFill>
                <a:latin typeface="Arial"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9pPr>
          </a:lstStyle>
          <a:p>
            <a:pPr eaLnBrk="1" hangingPunct="1">
              <a:spcBef>
                <a:spcPct val="0"/>
              </a:spcBef>
              <a:buClrTx/>
              <a:buSzTx/>
              <a:buFontTx/>
              <a:buNone/>
            </a:pPr>
            <a:endParaRPr lang="en-US" altLang="en-US" sz="4000" b="1">
              <a:solidFill>
                <a:srgbClr val="FD1313"/>
              </a:solidFill>
              <a:latin typeface="Times New Roman" pitchFamily="18" charset="0"/>
              <a:cs typeface="Times New Roman" pitchFamily="18" charset="0"/>
            </a:endParaRPr>
          </a:p>
        </p:txBody>
      </p:sp>
      <p:sp>
        <p:nvSpPr>
          <p:cNvPr id="10243" name="Rectangle 5"/>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D1313"/>
              </a:buClr>
              <a:buSzPct val="65000"/>
              <a:buFont typeface="Wingdings" pitchFamily="2" charset="2"/>
              <a:buChar char="u"/>
              <a:defRPr sz="2800">
                <a:solidFill>
                  <a:srgbClr val="006600"/>
                </a:solidFill>
                <a:latin typeface="Arial" charset="0"/>
                <a:cs typeface="Arial" charset="0"/>
              </a:defRPr>
            </a:lvl1pPr>
            <a:lvl2pPr marL="742950" indent="-285750">
              <a:spcBef>
                <a:spcPct val="20000"/>
              </a:spcBef>
              <a:buClr>
                <a:srgbClr val="FFCC00"/>
              </a:buClr>
              <a:buSzPct val="75000"/>
              <a:buFont typeface="Wingdings" pitchFamily="2" charset="2"/>
              <a:buChar char="n"/>
              <a:defRPr sz="2400">
                <a:solidFill>
                  <a:srgbClr val="006600"/>
                </a:solidFill>
                <a:latin typeface="Arial" charset="0"/>
                <a:cs typeface="Arial" charset="0"/>
              </a:defRPr>
            </a:lvl2pPr>
            <a:lvl3pPr marL="1143000" indent="-228600">
              <a:spcBef>
                <a:spcPct val="20000"/>
              </a:spcBef>
              <a:buClr>
                <a:schemeClr val="accent1"/>
              </a:buClr>
              <a:buSzPct val="65000"/>
              <a:buFont typeface="Wingdings" pitchFamily="2" charset="2"/>
              <a:buChar char="p"/>
              <a:defRPr sz="2000">
                <a:solidFill>
                  <a:srgbClr val="006600"/>
                </a:solidFill>
                <a:latin typeface="Arial" charset="0"/>
                <a:cs typeface="Arial" charset="0"/>
              </a:defRPr>
            </a:lvl3pPr>
            <a:lvl4pPr marL="1600200" indent="-228600">
              <a:spcBef>
                <a:spcPct val="20000"/>
              </a:spcBef>
              <a:buClr>
                <a:schemeClr val="bg2"/>
              </a:buClr>
              <a:buFont typeface="Wingdings" pitchFamily="2" charset="2"/>
              <a:buChar char="§"/>
              <a:defRPr>
                <a:solidFill>
                  <a:srgbClr val="006600"/>
                </a:solidFill>
                <a:latin typeface="Arial" charset="0"/>
                <a:cs typeface="Arial" charset="0"/>
              </a:defRPr>
            </a:lvl4pPr>
            <a:lvl5pPr marL="2057400" indent="-228600">
              <a:spcBef>
                <a:spcPct val="20000"/>
              </a:spcBef>
              <a:buClr>
                <a:schemeClr val="tx2"/>
              </a:buClr>
              <a:buSzPct val="80000"/>
              <a:buFont typeface="Wingdings" pitchFamily="2" charset="2"/>
              <a:buChar char="§"/>
              <a:defRPr>
                <a:solidFill>
                  <a:srgbClr val="006600"/>
                </a:solidFill>
                <a:latin typeface="Arial"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9pPr>
          </a:lstStyle>
          <a:p>
            <a:pPr eaLnBrk="1" hangingPunct="1">
              <a:lnSpc>
                <a:spcPct val="80000"/>
              </a:lnSpc>
            </a:pPr>
            <a:endParaRPr lang="en-US" altLang="en-US" sz="1600"/>
          </a:p>
        </p:txBody>
      </p:sp>
      <p:sp>
        <p:nvSpPr>
          <p:cNvPr id="10244" name="Rectangle 8"/>
          <p:cNvSpPr>
            <a:spLocks noGrp="1" noChangeArrowheads="1"/>
          </p:cNvSpPr>
          <p:nvPr>
            <p:ph type="title"/>
          </p:nvPr>
        </p:nvSpPr>
        <p:spPr/>
        <p:txBody>
          <a:bodyPr/>
          <a:lstStyle/>
          <a:p>
            <a:pPr eaLnBrk="1" hangingPunct="1"/>
            <a:r>
              <a:rPr lang="en-GB" altLang="en-US" sz="3600"/>
              <a:t>Lymphatic drainage and Nerve Supply</a:t>
            </a:r>
            <a:endParaRPr lang="en-US" altLang="en-US" sz="3600"/>
          </a:p>
        </p:txBody>
      </p:sp>
      <p:sp>
        <p:nvSpPr>
          <p:cNvPr id="54281" name="Rectangle 9"/>
          <p:cNvSpPr>
            <a:spLocks noGrp="1" noChangeArrowheads="1"/>
          </p:cNvSpPr>
          <p:nvPr>
            <p:ph type="body" idx="1"/>
          </p:nvPr>
        </p:nvSpPr>
        <p:spPr/>
        <p:txBody>
          <a:bodyPr/>
          <a:lstStyle/>
          <a:p>
            <a:pPr eaLnBrk="1" hangingPunct="1">
              <a:defRPr/>
            </a:pPr>
            <a:r>
              <a:rPr lang="en-GB" altLang="en-US" sz="2400" b="1"/>
              <a:t>Lymphatic Drainage of the vulva</a:t>
            </a:r>
            <a:endParaRPr lang="en-US" altLang="en-US" sz="2400" b="1"/>
          </a:p>
          <a:p>
            <a:pPr lvl="1" eaLnBrk="1" hangingPunct="1">
              <a:defRPr/>
            </a:pPr>
            <a:r>
              <a:rPr lang="en-GB" altLang="en-US" sz="2000"/>
              <a:t>From the skin and appendages, to the superficial inguinal lymph nodes, to the deep inguinal and femoral lymph nodes of which the lymph node of Cloquet drains the clitoris directly.</a:t>
            </a:r>
            <a:endParaRPr lang="en-US" altLang="en-US" sz="2000"/>
          </a:p>
          <a:p>
            <a:pPr lvl="1" eaLnBrk="1" hangingPunct="1">
              <a:defRPr/>
            </a:pPr>
            <a:r>
              <a:rPr lang="en-GB" altLang="en-US" sz="2000"/>
              <a:t>From the former superficial group, lymphatic channels pass to the deep pelvic nodes including; the external iliac, common iliac, then para-aortic lymph nodes. </a:t>
            </a:r>
          </a:p>
          <a:p>
            <a:pPr eaLnBrk="1" hangingPunct="1">
              <a:defRPr/>
            </a:pPr>
            <a:r>
              <a:rPr lang="en-GB" altLang="en-US" sz="2400" b="1">
                <a:solidFill>
                  <a:schemeClr val="tx1"/>
                </a:solidFill>
                <a:effectLst>
                  <a:outerShdw blurRad="38100" dist="38100" dir="2700000" algn="tl">
                    <a:srgbClr val="C0C0C0"/>
                  </a:outerShdw>
                </a:effectLst>
              </a:rPr>
              <a:t>Nerve Supply of the vulva</a:t>
            </a:r>
          </a:p>
          <a:p>
            <a:pPr lvl="1" eaLnBrk="1" hangingPunct="1">
              <a:defRPr/>
            </a:pPr>
            <a:r>
              <a:rPr lang="en-GB" altLang="en-US" sz="2000"/>
              <a:t>The vulva is supplied mainly from the pudendal nerve (S 2, 3 &amp; 4).</a:t>
            </a:r>
          </a:p>
          <a:p>
            <a:pPr lvl="1" eaLnBrk="1" hangingPunct="1">
              <a:defRPr/>
            </a:pPr>
            <a:r>
              <a:rPr lang="en-GB" altLang="en-US" sz="2000"/>
              <a:t>Additional sensory nerves are supplied from; the Ilio-inguinal nerve (L1), the genital branch of genito-femoral nerve (L 1,2), and the posterior cutaneous nerve of the thigh.</a:t>
            </a:r>
            <a:endParaRPr lang="en-US" altLang="en-US" sz="2000"/>
          </a:p>
        </p:txBody>
      </p:sp>
    </p:spTree>
    <p:extLst>
      <p:ext uri="{BB962C8B-B14F-4D97-AF65-F5344CB8AC3E}">
        <p14:creationId xmlns:p14="http://schemas.microsoft.com/office/powerpoint/2010/main" val="1046461782"/>
      </p:ext>
    </p:extLst>
  </p:cSld>
  <p:clrMapOvr>
    <a:masterClrMapping/>
  </p:clrMapOvr>
  <p:transition>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altLang="en-US" sz="4800">
                <a:latin typeface="Times New Roman" pitchFamily="18" charset="0"/>
                <a:cs typeface="Times New Roman" pitchFamily="18" charset="0"/>
              </a:rPr>
              <a:t>Internal Female Structures</a:t>
            </a:r>
          </a:p>
        </p:txBody>
      </p:sp>
      <p:sp>
        <p:nvSpPr>
          <p:cNvPr id="15363" name="Rectangle 3"/>
          <p:cNvSpPr>
            <a:spLocks noGrp="1" noChangeArrowheads="1"/>
          </p:cNvSpPr>
          <p:nvPr>
            <p:ph type="body" idx="1"/>
          </p:nvPr>
        </p:nvSpPr>
        <p:spPr>
          <a:xfrm>
            <a:off x="838200" y="2362200"/>
            <a:ext cx="7693025" cy="4235450"/>
          </a:xfrm>
        </p:spPr>
        <p:txBody>
          <a:bodyPr>
            <a:normAutofit/>
          </a:bodyPr>
          <a:lstStyle/>
          <a:p>
            <a:pPr algn="l" rtl="0" eaLnBrk="1" hangingPunct="1"/>
            <a:r>
              <a:rPr lang="en-US" altLang="en-US" b="1" dirty="0">
                <a:latin typeface="Times New Roman" pitchFamily="18" charset="0"/>
                <a:cs typeface="Times New Roman" pitchFamily="18" charset="0"/>
              </a:rPr>
              <a:t>Vagina</a:t>
            </a:r>
          </a:p>
          <a:p>
            <a:pPr algn="l" rtl="0" eaLnBrk="1" hangingPunct="1"/>
            <a:r>
              <a:rPr lang="en-US" altLang="en-US" b="1" dirty="0">
                <a:latin typeface="Times New Roman" pitchFamily="18" charset="0"/>
                <a:cs typeface="Times New Roman" pitchFamily="18" charset="0"/>
              </a:rPr>
              <a:t>Uterus</a:t>
            </a:r>
          </a:p>
          <a:p>
            <a:pPr algn="l" rtl="0" eaLnBrk="1" hangingPunct="1"/>
            <a:r>
              <a:rPr lang="en-US" altLang="en-US" b="1" dirty="0">
                <a:latin typeface="Times New Roman" pitchFamily="18" charset="0"/>
                <a:cs typeface="Times New Roman" pitchFamily="18" charset="0"/>
              </a:rPr>
              <a:t>Fallopian tubes</a:t>
            </a:r>
          </a:p>
          <a:p>
            <a:pPr algn="l" rtl="0" eaLnBrk="1" hangingPunct="1"/>
            <a:r>
              <a:rPr lang="en-US" altLang="en-US" b="1" dirty="0">
                <a:latin typeface="Times New Roman" pitchFamily="18" charset="0"/>
                <a:cs typeface="Times New Roman" pitchFamily="18" charset="0"/>
              </a:rPr>
              <a:t>Ovaries</a:t>
            </a:r>
          </a:p>
        </p:txBody>
      </p:sp>
    </p:spTree>
    <p:extLst>
      <p:ext uri="{BB962C8B-B14F-4D97-AF65-F5344CB8AC3E}">
        <p14:creationId xmlns:p14="http://schemas.microsoft.com/office/powerpoint/2010/main" val="3956996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Sagittal View I on White of the Female Reproductive System">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381" r="16269" b="7463"/>
          <a:stretch>
            <a:fillRect/>
          </a:stretch>
        </p:blipFill>
        <p:spPr bwMode="auto">
          <a:xfrm>
            <a:off x="5364163" y="1700213"/>
            <a:ext cx="3744912"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pPr eaLnBrk="1" hangingPunct="1"/>
            <a:r>
              <a:rPr lang="en-GB" altLang="en-US"/>
              <a:t>THE VAGINA</a:t>
            </a:r>
            <a:endParaRPr lang="en-US" altLang="en-US"/>
          </a:p>
        </p:txBody>
      </p:sp>
      <p:sp>
        <p:nvSpPr>
          <p:cNvPr id="11268" name="Rectangle 3"/>
          <p:cNvSpPr>
            <a:spLocks noGrp="1" noChangeArrowheads="1"/>
          </p:cNvSpPr>
          <p:nvPr>
            <p:ph type="body" idx="1"/>
          </p:nvPr>
        </p:nvSpPr>
        <p:spPr>
          <a:xfrm>
            <a:off x="457200" y="1600200"/>
            <a:ext cx="5194300" cy="5068888"/>
          </a:xfrm>
        </p:spPr>
        <p:txBody>
          <a:bodyPr/>
          <a:lstStyle/>
          <a:p>
            <a:pPr eaLnBrk="1" hangingPunct="1">
              <a:lnSpc>
                <a:spcPct val="110000"/>
              </a:lnSpc>
            </a:pPr>
            <a:r>
              <a:rPr lang="en-GB" altLang="en-US" sz="2000"/>
              <a:t>A fibromuscular tube from the vulva to the uterus forming an angle of 60° with the horizontal plane. </a:t>
            </a:r>
          </a:p>
          <a:p>
            <a:pPr eaLnBrk="1" hangingPunct="1">
              <a:lnSpc>
                <a:spcPct val="110000"/>
              </a:lnSpc>
            </a:pPr>
            <a:r>
              <a:rPr lang="en-GB" altLang="en-US" sz="2000" b="1"/>
              <a:t>Length:  </a:t>
            </a:r>
          </a:p>
          <a:p>
            <a:pPr lvl="1" eaLnBrk="1" hangingPunct="1">
              <a:lnSpc>
                <a:spcPct val="110000"/>
              </a:lnSpc>
            </a:pPr>
            <a:r>
              <a:rPr lang="en-GB" altLang="en-US" sz="2000"/>
              <a:t>anterior wall is 8-9 cm </a:t>
            </a:r>
          </a:p>
          <a:p>
            <a:pPr lvl="1" eaLnBrk="1" hangingPunct="1">
              <a:lnSpc>
                <a:spcPct val="110000"/>
              </a:lnSpc>
            </a:pPr>
            <a:r>
              <a:rPr lang="en-GB" altLang="en-US" sz="2000"/>
              <a:t>posterior wall is 10 -11 cm </a:t>
            </a:r>
            <a:endParaRPr lang="en-GB" altLang="en-US" sz="2000" b="1"/>
          </a:p>
          <a:p>
            <a:pPr eaLnBrk="1" hangingPunct="1">
              <a:lnSpc>
                <a:spcPct val="110000"/>
              </a:lnSpc>
            </a:pPr>
            <a:r>
              <a:rPr lang="en-GB" altLang="en-US" sz="2000" b="1"/>
              <a:t>Vaginal Fornices: </a:t>
            </a:r>
          </a:p>
          <a:p>
            <a:pPr lvl="1" eaLnBrk="1" hangingPunct="1">
              <a:lnSpc>
                <a:spcPct val="110000"/>
              </a:lnSpc>
            </a:pPr>
            <a:r>
              <a:rPr lang="en-GB" altLang="en-US" sz="2000"/>
              <a:t>The cervix projects in the upper blind end of the vagina that forms a pouch (vaginal pouch) around the cervix and is divided into four fornices : two lateral, anterior and posterior (deeper) fornices. </a:t>
            </a:r>
          </a:p>
        </p:txBody>
      </p:sp>
    </p:spTree>
    <p:extLst>
      <p:ext uri="{BB962C8B-B14F-4D97-AF65-F5344CB8AC3E}">
        <p14:creationId xmlns:p14="http://schemas.microsoft.com/office/powerpoint/2010/main" val="4142928948"/>
      </p:ext>
    </p:extLst>
  </p:cSld>
  <p:clrMapOvr>
    <a:masterClrMapping/>
  </p:clrMapOvr>
  <p:transition>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sz="4000"/>
              <a:t>Anatomical Relations of the Vagina</a:t>
            </a:r>
            <a:endParaRPr lang="en-US" altLang="en-US" sz="4000"/>
          </a:p>
        </p:txBody>
      </p:sp>
      <p:sp>
        <p:nvSpPr>
          <p:cNvPr id="12291" name="Rectangle 3"/>
          <p:cNvSpPr>
            <a:spLocks noGrp="1" noChangeArrowheads="1"/>
          </p:cNvSpPr>
          <p:nvPr>
            <p:ph type="body" idx="1"/>
          </p:nvPr>
        </p:nvSpPr>
        <p:spPr>
          <a:xfrm>
            <a:off x="457200" y="1600200"/>
            <a:ext cx="4475163" cy="4530725"/>
          </a:xfrm>
        </p:spPr>
        <p:txBody>
          <a:bodyPr/>
          <a:lstStyle/>
          <a:p>
            <a:pPr eaLnBrk="1" hangingPunct="1">
              <a:lnSpc>
                <a:spcPct val="80000"/>
              </a:lnSpc>
            </a:pPr>
            <a:r>
              <a:rPr lang="en-GB" altLang="en-US" sz="1800" b="1"/>
              <a:t>Anteriorly: </a:t>
            </a:r>
            <a:r>
              <a:rPr lang="en-GB" altLang="en-US" sz="1800"/>
              <a:t>	</a:t>
            </a:r>
          </a:p>
          <a:p>
            <a:pPr lvl="1" eaLnBrk="1" hangingPunct="1">
              <a:lnSpc>
                <a:spcPct val="80000"/>
              </a:lnSpc>
            </a:pPr>
            <a:r>
              <a:rPr lang="en-GB" altLang="en-US" sz="1600"/>
              <a:t>Upper 1/3: trigone of urinary bladder </a:t>
            </a:r>
          </a:p>
          <a:p>
            <a:pPr lvl="1" eaLnBrk="1" hangingPunct="1">
              <a:lnSpc>
                <a:spcPct val="80000"/>
              </a:lnSpc>
            </a:pPr>
            <a:r>
              <a:rPr lang="en-GB" altLang="en-US" sz="1600"/>
              <a:t>Lower 2/3: urethra.                                     </a:t>
            </a:r>
            <a:endParaRPr lang="en-GB" altLang="en-US" sz="1600" b="1"/>
          </a:p>
          <a:p>
            <a:pPr eaLnBrk="1" hangingPunct="1">
              <a:lnSpc>
                <a:spcPct val="80000"/>
              </a:lnSpc>
            </a:pPr>
            <a:r>
              <a:rPr lang="en-GB" altLang="en-US" sz="1800" b="1"/>
              <a:t>Posteriorly: </a:t>
            </a:r>
            <a:r>
              <a:rPr lang="en-GB" altLang="en-US" sz="1800"/>
              <a:t>	</a:t>
            </a:r>
          </a:p>
          <a:p>
            <a:pPr lvl="1" eaLnBrk="1" hangingPunct="1">
              <a:lnSpc>
                <a:spcPct val="80000"/>
              </a:lnSpc>
            </a:pPr>
            <a:r>
              <a:rPr lang="en-GB" altLang="en-US" sz="1600"/>
              <a:t>Upper 1/3: peritoneum of Douglas pouch.</a:t>
            </a:r>
          </a:p>
          <a:p>
            <a:pPr lvl="1" eaLnBrk="1" hangingPunct="1">
              <a:lnSpc>
                <a:spcPct val="80000"/>
              </a:lnSpc>
            </a:pPr>
            <a:r>
              <a:rPr lang="en-GB" altLang="en-US" sz="1600"/>
              <a:t>Middle 1/3: ampulla of rectum.</a:t>
            </a:r>
          </a:p>
          <a:p>
            <a:pPr lvl="1" eaLnBrk="1" hangingPunct="1">
              <a:lnSpc>
                <a:spcPct val="80000"/>
              </a:lnSpc>
            </a:pPr>
            <a:r>
              <a:rPr lang="en-GB" altLang="en-US" sz="1600"/>
              <a:t>Lower 1/3: the perineal body.</a:t>
            </a:r>
            <a:endParaRPr lang="en-GB" altLang="en-US" sz="1600" b="1"/>
          </a:p>
          <a:p>
            <a:pPr eaLnBrk="1" hangingPunct="1">
              <a:lnSpc>
                <a:spcPct val="80000"/>
              </a:lnSpc>
            </a:pPr>
            <a:r>
              <a:rPr lang="en-GB" altLang="en-US" sz="1800" b="1"/>
              <a:t>Laterally:</a:t>
            </a:r>
            <a:endParaRPr lang="en-GB" altLang="en-US" sz="1800"/>
          </a:p>
          <a:p>
            <a:pPr lvl="1" eaLnBrk="1" hangingPunct="1">
              <a:lnSpc>
                <a:spcPct val="80000"/>
              </a:lnSpc>
            </a:pPr>
            <a:r>
              <a:rPr lang="en-GB" altLang="en-US" sz="1600"/>
              <a:t>Lower end: Bulbocavernosus muscle, vestibular bulb, and Bartholin gland.</a:t>
            </a:r>
          </a:p>
          <a:p>
            <a:pPr lvl="1" eaLnBrk="1" hangingPunct="1">
              <a:lnSpc>
                <a:spcPct val="80000"/>
              </a:lnSpc>
            </a:pPr>
            <a:r>
              <a:rPr lang="en-GB" altLang="en-US" sz="1600"/>
              <a:t>1 cm above orifice: urogenital diaphragm</a:t>
            </a:r>
          </a:p>
          <a:p>
            <a:pPr lvl="1" eaLnBrk="1" hangingPunct="1">
              <a:lnSpc>
                <a:spcPct val="80000"/>
              </a:lnSpc>
            </a:pPr>
            <a:r>
              <a:rPr lang="en-GB" altLang="en-US" sz="1600"/>
              <a:t>2½ cm above the orifice: levator ani muscle with the pelvic fascia above it.</a:t>
            </a:r>
          </a:p>
          <a:p>
            <a:pPr lvl="1" eaLnBrk="1" hangingPunct="1">
              <a:lnSpc>
                <a:spcPct val="80000"/>
              </a:lnSpc>
            </a:pPr>
            <a:r>
              <a:rPr lang="en-GB" altLang="en-US" sz="1600"/>
              <a:t>The lateral fornix gives attachment, to the lower part of the cardinal ligaments. </a:t>
            </a:r>
          </a:p>
          <a:p>
            <a:pPr lvl="1" eaLnBrk="1" hangingPunct="1">
              <a:lnSpc>
                <a:spcPct val="80000"/>
              </a:lnSpc>
            </a:pPr>
            <a:r>
              <a:rPr lang="en-GB" altLang="en-US" sz="1600"/>
              <a:t>The ureters pass through the cardinal ligaments 1 cm lateral to the vagina.</a:t>
            </a:r>
            <a:r>
              <a:rPr lang="en-US" altLang="en-US" sz="1600"/>
              <a:t> </a:t>
            </a:r>
          </a:p>
        </p:txBody>
      </p:sp>
      <p:pic>
        <p:nvPicPr>
          <p:cNvPr id="12292" name="Picture 5" descr="image1166">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389" t="17639" b="8000"/>
          <a:stretch>
            <a:fillRect/>
          </a:stretch>
        </p:blipFill>
        <p:spPr bwMode="auto">
          <a:xfrm>
            <a:off x="5148263" y="2163763"/>
            <a:ext cx="37703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388015"/>
      </p:ext>
    </p:extLst>
  </p:cSld>
  <p:clrMapOvr>
    <a:masterClrMapping/>
  </p:clrMapOvr>
  <p:transition>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a:t>Vaginal Supports</a:t>
            </a:r>
            <a:endParaRPr lang="en-US" altLang="en-US"/>
          </a:p>
        </p:txBody>
      </p:sp>
      <p:sp>
        <p:nvSpPr>
          <p:cNvPr id="13315" name="Rectangle 3"/>
          <p:cNvSpPr>
            <a:spLocks noGrp="1" noChangeArrowheads="1"/>
          </p:cNvSpPr>
          <p:nvPr>
            <p:ph type="body" idx="1"/>
          </p:nvPr>
        </p:nvSpPr>
        <p:spPr/>
        <p:txBody>
          <a:bodyPr/>
          <a:lstStyle/>
          <a:p>
            <a:pPr eaLnBrk="1" hangingPunct="1"/>
            <a:r>
              <a:rPr lang="en-GB" altLang="en-US" sz="2400" b="1"/>
              <a:t>Ligaments</a:t>
            </a:r>
            <a:r>
              <a:rPr lang="en-GB" altLang="en-US" sz="2400"/>
              <a:t> attached to the upper vagina:</a:t>
            </a:r>
            <a:endParaRPr lang="en-GB" altLang="en-US" sz="2400" i="1"/>
          </a:p>
          <a:p>
            <a:pPr lvl="1" eaLnBrk="1" hangingPunct="1"/>
            <a:r>
              <a:rPr lang="en-GB" altLang="en-US" sz="2000" i="1"/>
              <a:t>Pubocervical ligament</a:t>
            </a:r>
            <a:r>
              <a:rPr lang="en-GB" altLang="en-US" sz="2000"/>
              <a:t> anteriorly, </a:t>
            </a:r>
          </a:p>
          <a:p>
            <a:pPr lvl="1" eaLnBrk="1" hangingPunct="1"/>
            <a:r>
              <a:rPr lang="en-GB" altLang="en-US" sz="2000" i="1"/>
              <a:t>Mackenrodt’s ligament</a:t>
            </a:r>
            <a:r>
              <a:rPr lang="en-GB" altLang="en-US" sz="2000"/>
              <a:t> laterally, </a:t>
            </a:r>
          </a:p>
          <a:p>
            <a:pPr lvl="1" eaLnBrk="1" hangingPunct="1"/>
            <a:r>
              <a:rPr lang="en-GB" altLang="en-US" sz="2000" i="1"/>
              <a:t>Uterosacral ligament</a:t>
            </a:r>
            <a:r>
              <a:rPr lang="en-GB" altLang="en-US" sz="2000"/>
              <a:t> posteriorly.</a:t>
            </a:r>
            <a:endParaRPr lang="en-GB" altLang="en-US" sz="2000" b="1"/>
          </a:p>
          <a:p>
            <a:pPr eaLnBrk="1" hangingPunct="1"/>
            <a:r>
              <a:rPr lang="en-GB" altLang="en-US" sz="2400" b="1"/>
              <a:t>Levator ani muscles</a:t>
            </a:r>
            <a:r>
              <a:rPr lang="en-GB" altLang="en-US" sz="2400"/>
              <a:t> </a:t>
            </a:r>
            <a:r>
              <a:rPr lang="en-GB" altLang="en-US" sz="2400" b="1"/>
              <a:t>:</a:t>
            </a:r>
            <a:r>
              <a:rPr lang="en-GB" altLang="en-US" sz="2400"/>
              <a:t> pubo-vaginalis part</a:t>
            </a:r>
            <a:endParaRPr lang="en-GB" altLang="en-US" sz="2400" b="1"/>
          </a:p>
          <a:p>
            <a:pPr eaLnBrk="1" hangingPunct="1"/>
            <a:r>
              <a:rPr lang="en-GB" altLang="en-US" sz="2400" b="1"/>
              <a:t>Triangular ligament, </a:t>
            </a:r>
            <a:r>
              <a:rPr lang="en-GB" altLang="en-US" sz="2400"/>
              <a:t>and the</a:t>
            </a:r>
            <a:r>
              <a:rPr lang="en-GB" altLang="en-US" sz="2400" b="1"/>
              <a:t> Perineal membrane.</a:t>
            </a:r>
          </a:p>
          <a:p>
            <a:pPr eaLnBrk="1" hangingPunct="1"/>
            <a:r>
              <a:rPr lang="en-GB" altLang="en-US" sz="2400" b="1"/>
              <a:t>Vaginal fascia:</a:t>
            </a:r>
            <a:r>
              <a:rPr lang="en-GB" altLang="en-US" sz="2400"/>
              <a:t> Connective tissue fascia that condenses anteriorly forming the vesico-vaginal fascia and posteriorly forming the recto-vaginal fascia.</a:t>
            </a:r>
            <a:endParaRPr lang="en-US" altLang="en-US" sz="2400"/>
          </a:p>
        </p:txBody>
      </p:sp>
    </p:spTree>
    <p:extLst>
      <p:ext uri="{BB962C8B-B14F-4D97-AF65-F5344CB8AC3E}">
        <p14:creationId xmlns:p14="http://schemas.microsoft.com/office/powerpoint/2010/main" val="4290415007"/>
      </p:ext>
    </p:extLst>
  </p:cSld>
  <p:clrMapOvr>
    <a:masterClrMapping/>
  </p:clrMapOvr>
  <p:transition>
    <p:wheel spokes="8"/>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a:t>Histology of the Vagina</a:t>
            </a:r>
            <a:endParaRPr lang="en-US" altLang="en-US"/>
          </a:p>
        </p:txBody>
      </p:sp>
      <p:sp>
        <p:nvSpPr>
          <p:cNvPr id="14339" name="Rectangle 3"/>
          <p:cNvSpPr>
            <a:spLocks noGrp="1" noChangeArrowheads="1"/>
          </p:cNvSpPr>
          <p:nvPr>
            <p:ph type="body" idx="1"/>
          </p:nvPr>
        </p:nvSpPr>
        <p:spPr>
          <a:xfrm>
            <a:off x="457200" y="1600200"/>
            <a:ext cx="4619625" cy="4530725"/>
          </a:xfrm>
        </p:spPr>
        <p:txBody>
          <a:bodyPr/>
          <a:lstStyle/>
          <a:p>
            <a:pPr eaLnBrk="1" hangingPunct="1">
              <a:lnSpc>
                <a:spcPct val="80000"/>
              </a:lnSpc>
            </a:pPr>
            <a:r>
              <a:rPr lang="en-GB" altLang="en-US" sz="2400"/>
              <a:t>The cut section of the vagina is </a:t>
            </a:r>
            <a:r>
              <a:rPr lang="en-GB" altLang="en-US" sz="2400">
                <a:solidFill>
                  <a:schemeClr val="tx1"/>
                </a:solidFill>
              </a:rPr>
              <a:t>“H” shaped</a:t>
            </a:r>
            <a:r>
              <a:rPr lang="en-GB" altLang="en-US" sz="2400"/>
              <a:t> with approximation of the anterior to the posterior vaginal walls. It is formed of </a:t>
            </a:r>
          </a:p>
          <a:p>
            <a:pPr eaLnBrk="1" hangingPunct="1">
              <a:lnSpc>
                <a:spcPct val="80000"/>
              </a:lnSpc>
            </a:pPr>
            <a:r>
              <a:rPr lang="en-GB" altLang="en-US" sz="2400"/>
              <a:t>Three layers; </a:t>
            </a:r>
          </a:p>
          <a:p>
            <a:pPr lvl="1" eaLnBrk="1" hangingPunct="1">
              <a:lnSpc>
                <a:spcPct val="80000"/>
              </a:lnSpc>
            </a:pPr>
            <a:r>
              <a:rPr lang="en-GB" altLang="en-US" sz="2000">
                <a:solidFill>
                  <a:srgbClr val="241AF6"/>
                </a:solidFill>
              </a:rPr>
              <a:t>mucosa,</a:t>
            </a:r>
            <a:r>
              <a:rPr lang="en-GB" altLang="en-US" sz="2000"/>
              <a:t> formed of squamous epithelium without glands, the </a:t>
            </a:r>
          </a:p>
          <a:p>
            <a:pPr lvl="1" eaLnBrk="1" hangingPunct="1">
              <a:lnSpc>
                <a:spcPct val="80000"/>
              </a:lnSpc>
            </a:pPr>
            <a:r>
              <a:rPr lang="en-GB" altLang="en-US" sz="2000">
                <a:solidFill>
                  <a:srgbClr val="241AF6"/>
                </a:solidFill>
              </a:rPr>
              <a:t>musculosa,</a:t>
            </a:r>
            <a:r>
              <a:rPr lang="en-GB" altLang="en-US" sz="2000"/>
              <a:t> which is fibromuscular with some fibres from the levator ani inserted into it, and the </a:t>
            </a:r>
          </a:p>
          <a:p>
            <a:pPr lvl="1" eaLnBrk="1" hangingPunct="1">
              <a:lnSpc>
                <a:spcPct val="80000"/>
              </a:lnSpc>
            </a:pPr>
            <a:r>
              <a:rPr lang="en-GB" altLang="en-US" sz="2000">
                <a:solidFill>
                  <a:srgbClr val="241AF6"/>
                </a:solidFill>
              </a:rPr>
              <a:t>adventitia,</a:t>
            </a:r>
            <a:r>
              <a:rPr lang="en-GB" altLang="en-US" sz="2000"/>
              <a:t> which is connective tissue continuous with the paracolpos.</a:t>
            </a:r>
            <a:endParaRPr lang="en-US" altLang="en-US" sz="2000"/>
          </a:p>
        </p:txBody>
      </p:sp>
      <p:pic>
        <p:nvPicPr>
          <p:cNvPr id="14340" name="Picture 4" descr="p2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667" t="1434" r="5333" b="62704"/>
          <a:stretch>
            <a:fillRect/>
          </a:stretch>
        </p:blipFill>
        <p:spPr bwMode="auto">
          <a:xfrm>
            <a:off x="5005388" y="2133600"/>
            <a:ext cx="4103687" cy="310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194970664"/>
      </p:ext>
    </p:extLst>
  </p:cSld>
  <p:clrMapOvr>
    <a:masterClrMapping/>
  </p:clrMapOvr>
  <p:transition>
    <p:wheel spokes="8"/>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a:t>Blood Supply</a:t>
            </a:r>
            <a:endParaRPr lang="en-US" altLang="en-US" b="0"/>
          </a:p>
        </p:txBody>
      </p:sp>
      <p:sp>
        <p:nvSpPr>
          <p:cNvPr id="15363" name="Rectangle 3"/>
          <p:cNvSpPr>
            <a:spLocks noGrp="1" noChangeArrowheads="1"/>
          </p:cNvSpPr>
          <p:nvPr>
            <p:ph type="body" idx="1"/>
          </p:nvPr>
        </p:nvSpPr>
        <p:spPr>
          <a:xfrm>
            <a:off x="457200" y="1600200"/>
            <a:ext cx="8229600" cy="2116138"/>
          </a:xfrm>
        </p:spPr>
        <p:txBody>
          <a:bodyPr>
            <a:normAutofit lnSpcReduction="10000"/>
          </a:bodyPr>
          <a:lstStyle/>
          <a:p>
            <a:pPr eaLnBrk="1" hangingPunct="1">
              <a:lnSpc>
                <a:spcPct val="90000"/>
              </a:lnSpc>
            </a:pPr>
            <a:r>
              <a:rPr lang="en-GB" altLang="en-US" sz="2000" b="1">
                <a:solidFill>
                  <a:srgbClr val="FD1313"/>
                </a:solidFill>
              </a:rPr>
              <a:t>Arterial supply:</a:t>
            </a:r>
            <a:endParaRPr lang="en-GB" altLang="en-US" sz="2000">
              <a:solidFill>
                <a:srgbClr val="FD1313"/>
              </a:solidFill>
            </a:endParaRPr>
          </a:p>
          <a:p>
            <a:pPr lvl="1" eaLnBrk="1" hangingPunct="1">
              <a:lnSpc>
                <a:spcPct val="90000"/>
              </a:lnSpc>
            </a:pPr>
            <a:r>
              <a:rPr lang="en-GB" altLang="en-US" sz="2000"/>
              <a:t>The vaginal artery (from internal iliac artery)</a:t>
            </a:r>
          </a:p>
          <a:p>
            <a:pPr lvl="1" eaLnBrk="1" hangingPunct="1">
              <a:lnSpc>
                <a:spcPct val="90000"/>
              </a:lnSpc>
            </a:pPr>
            <a:r>
              <a:rPr lang="en-GB" altLang="en-US" sz="2000"/>
              <a:t>Additional branches from:</a:t>
            </a:r>
          </a:p>
          <a:p>
            <a:pPr lvl="2" eaLnBrk="1" hangingPunct="1">
              <a:lnSpc>
                <a:spcPct val="90000"/>
              </a:lnSpc>
            </a:pPr>
            <a:r>
              <a:rPr lang="en-GB" altLang="en-US"/>
              <a:t>Middle rectal artery (from internal iliac artery)</a:t>
            </a:r>
          </a:p>
          <a:p>
            <a:pPr lvl="2" eaLnBrk="1" hangingPunct="1">
              <a:lnSpc>
                <a:spcPct val="90000"/>
              </a:lnSpc>
            </a:pPr>
            <a:r>
              <a:rPr lang="en-GB" altLang="en-US"/>
              <a:t>Inferior rectal artery (from the internal pudendal artery, of the internal iliac artery)</a:t>
            </a:r>
            <a:endParaRPr lang="en-US" altLang="en-US"/>
          </a:p>
        </p:txBody>
      </p:sp>
      <p:pic>
        <p:nvPicPr>
          <p:cNvPr id="15364" name="Picture 5" descr="image117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43866"/>
          <a:stretch>
            <a:fillRect/>
          </a:stretch>
        </p:blipFill>
        <p:spPr bwMode="auto">
          <a:xfrm>
            <a:off x="3851275" y="3644900"/>
            <a:ext cx="5133975"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p:cNvSpPr>
            <a:spLocks noChangeArrowheads="1"/>
          </p:cNvSpPr>
          <p:nvPr/>
        </p:nvSpPr>
        <p:spPr bwMode="auto">
          <a:xfrm>
            <a:off x="457200" y="3787775"/>
            <a:ext cx="346710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D1313"/>
              </a:buClr>
              <a:buSzPct val="65000"/>
              <a:buFont typeface="Wingdings" pitchFamily="2" charset="2"/>
              <a:buChar char="u"/>
              <a:defRPr sz="2800">
                <a:solidFill>
                  <a:srgbClr val="006600"/>
                </a:solidFill>
                <a:latin typeface="Arial" charset="0"/>
                <a:cs typeface="Arial" charset="0"/>
              </a:defRPr>
            </a:lvl1pPr>
            <a:lvl2pPr marL="742950" indent="-285750">
              <a:spcBef>
                <a:spcPct val="20000"/>
              </a:spcBef>
              <a:buClr>
                <a:srgbClr val="FFCC00"/>
              </a:buClr>
              <a:buSzPct val="75000"/>
              <a:buFont typeface="Wingdings" pitchFamily="2" charset="2"/>
              <a:buChar char="n"/>
              <a:defRPr sz="2400">
                <a:solidFill>
                  <a:srgbClr val="006600"/>
                </a:solidFill>
                <a:latin typeface="Arial" charset="0"/>
                <a:cs typeface="Arial" charset="0"/>
              </a:defRPr>
            </a:lvl2pPr>
            <a:lvl3pPr marL="1143000" indent="-228600">
              <a:spcBef>
                <a:spcPct val="20000"/>
              </a:spcBef>
              <a:buClr>
                <a:schemeClr val="accent1"/>
              </a:buClr>
              <a:buSzPct val="65000"/>
              <a:buFont typeface="Wingdings" pitchFamily="2" charset="2"/>
              <a:buChar char="p"/>
              <a:defRPr sz="2000">
                <a:solidFill>
                  <a:srgbClr val="006600"/>
                </a:solidFill>
                <a:latin typeface="Arial" charset="0"/>
                <a:cs typeface="Arial" charset="0"/>
              </a:defRPr>
            </a:lvl3pPr>
            <a:lvl4pPr marL="1600200" indent="-228600">
              <a:spcBef>
                <a:spcPct val="20000"/>
              </a:spcBef>
              <a:buClr>
                <a:schemeClr val="bg2"/>
              </a:buClr>
              <a:buFont typeface="Wingdings" pitchFamily="2" charset="2"/>
              <a:buChar char="§"/>
              <a:defRPr>
                <a:solidFill>
                  <a:srgbClr val="006600"/>
                </a:solidFill>
                <a:latin typeface="Arial" charset="0"/>
                <a:cs typeface="Arial" charset="0"/>
              </a:defRPr>
            </a:lvl4pPr>
            <a:lvl5pPr marL="2057400" indent="-228600">
              <a:spcBef>
                <a:spcPct val="20000"/>
              </a:spcBef>
              <a:buClr>
                <a:schemeClr val="tx2"/>
              </a:buClr>
              <a:buSzPct val="80000"/>
              <a:buFont typeface="Wingdings" pitchFamily="2" charset="2"/>
              <a:buChar char="§"/>
              <a:defRPr>
                <a:solidFill>
                  <a:srgbClr val="006600"/>
                </a:solidFill>
                <a:latin typeface="Arial"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9pPr>
          </a:lstStyle>
          <a:p>
            <a:pPr eaLnBrk="1" hangingPunct="1"/>
            <a:r>
              <a:rPr lang="en-GB" altLang="en-US" sz="2000" b="1">
                <a:solidFill>
                  <a:srgbClr val="241AF6"/>
                </a:solidFill>
              </a:rPr>
              <a:t>Venous drainage:</a:t>
            </a:r>
            <a:endParaRPr lang="en-GB" altLang="en-US" sz="2000">
              <a:solidFill>
                <a:srgbClr val="241AF6"/>
              </a:solidFill>
            </a:endParaRPr>
          </a:p>
          <a:p>
            <a:pPr lvl="1" eaLnBrk="1" hangingPunct="1"/>
            <a:r>
              <a:rPr lang="en-GB" altLang="en-US" sz="2000"/>
              <a:t>A plexus around the vagina (the vaginal plexus), drain into the internal iliac vein by veins that accompany their corresponding arteries.</a:t>
            </a:r>
            <a:endParaRPr lang="en-GB" altLang="en-US" sz="2000" b="1"/>
          </a:p>
        </p:txBody>
      </p:sp>
    </p:spTree>
    <p:extLst>
      <p:ext uri="{BB962C8B-B14F-4D97-AF65-F5344CB8AC3E}">
        <p14:creationId xmlns:p14="http://schemas.microsoft.com/office/powerpoint/2010/main" val="714721996"/>
      </p:ext>
    </p:extLst>
  </p:cSld>
  <p:clrMapOvr>
    <a:masterClrMapping/>
  </p:clrMapOvr>
  <p:transition>
    <p:wheel spokes="8"/>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rgbClr val="FD1313"/>
              </a:buClr>
              <a:buSzPct val="65000"/>
              <a:buFont typeface="Wingdings" pitchFamily="2" charset="2"/>
              <a:buChar char="u"/>
              <a:defRPr sz="2800">
                <a:solidFill>
                  <a:srgbClr val="006600"/>
                </a:solidFill>
                <a:latin typeface="Arial" charset="0"/>
                <a:cs typeface="Arial" charset="0"/>
              </a:defRPr>
            </a:lvl1pPr>
            <a:lvl2pPr marL="742950" indent="-285750">
              <a:spcBef>
                <a:spcPct val="20000"/>
              </a:spcBef>
              <a:buClr>
                <a:srgbClr val="FFCC00"/>
              </a:buClr>
              <a:buSzPct val="75000"/>
              <a:buFont typeface="Wingdings" pitchFamily="2" charset="2"/>
              <a:buChar char="n"/>
              <a:defRPr sz="2400">
                <a:solidFill>
                  <a:srgbClr val="006600"/>
                </a:solidFill>
                <a:latin typeface="Arial" charset="0"/>
                <a:cs typeface="Arial" charset="0"/>
              </a:defRPr>
            </a:lvl2pPr>
            <a:lvl3pPr marL="1143000" indent="-228600">
              <a:spcBef>
                <a:spcPct val="20000"/>
              </a:spcBef>
              <a:buClr>
                <a:schemeClr val="accent1"/>
              </a:buClr>
              <a:buSzPct val="65000"/>
              <a:buFont typeface="Wingdings" pitchFamily="2" charset="2"/>
              <a:buChar char="p"/>
              <a:defRPr sz="2000">
                <a:solidFill>
                  <a:srgbClr val="006600"/>
                </a:solidFill>
                <a:latin typeface="Arial" charset="0"/>
                <a:cs typeface="Arial" charset="0"/>
              </a:defRPr>
            </a:lvl3pPr>
            <a:lvl4pPr marL="1600200" indent="-228600">
              <a:spcBef>
                <a:spcPct val="20000"/>
              </a:spcBef>
              <a:buClr>
                <a:schemeClr val="bg2"/>
              </a:buClr>
              <a:buFont typeface="Wingdings" pitchFamily="2" charset="2"/>
              <a:buChar char="§"/>
              <a:defRPr>
                <a:solidFill>
                  <a:srgbClr val="006600"/>
                </a:solidFill>
                <a:latin typeface="Arial" charset="0"/>
                <a:cs typeface="Arial" charset="0"/>
              </a:defRPr>
            </a:lvl4pPr>
            <a:lvl5pPr marL="2057400" indent="-228600">
              <a:spcBef>
                <a:spcPct val="20000"/>
              </a:spcBef>
              <a:buClr>
                <a:schemeClr val="tx2"/>
              </a:buClr>
              <a:buSzPct val="80000"/>
              <a:buFont typeface="Wingdings" pitchFamily="2" charset="2"/>
              <a:buChar char="§"/>
              <a:defRPr>
                <a:solidFill>
                  <a:srgbClr val="006600"/>
                </a:solidFill>
                <a:latin typeface="Arial"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9pPr>
          </a:lstStyle>
          <a:p>
            <a:pPr eaLnBrk="1" hangingPunct="1">
              <a:spcBef>
                <a:spcPct val="0"/>
              </a:spcBef>
              <a:buClrTx/>
              <a:buSzTx/>
              <a:buFontTx/>
              <a:buNone/>
            </a:pPr>
            <a:endParaRPr lang="en-US" altLang="en-US" sz="4400" b="1">
              <a:solidFill>
                <a:srgbClr val="FD1313"/>
              </a:solidFill>
              <a:latin typeface="Times New Roman" pitchFamily="18" charset="0"/>
              <a:cs typeface="Times New Roman" pitchFamily="18" charset="0"/>
            </a:endParaRPr>
          </a:p>
        </p:txBody>
      </p:sp>
      <p:sp>
        <p:nvSpPr>
          <p:cNvPr id="16387" name="Rectangle 5"/>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D1313"/>
              </a:buClr>
              <a:buSzPct val="65000"/>
              <a:buFont typeface="Wingdings" pitchFamily="2" charset="2"/>
              <a:buChar char="u"/>
              <a:defRPr sz="2800">
                <a:solidFill>
                  <a:srgbClr val="006600"/>
                </a:solidFill>
                <a:latin typeface="Arial" charset="0"/>
                <a:cs typeface="Arial" charset="0"/>
              </a:defRPr>
            </a:lvl1pPr>
            <a:lvl2pPr marL="742950" indent="-285750">
              <a:spcBef>
                <a:spcPct val="20000"/>
              </a:spcBef>
              <a:buClr>
                <a:srgbClr val="FFCC00"/>
              </a:buClr>
              <a:buSzPct val="75000"/>
              <a:buFont typeface="Wingdings" pitchFamily="2" charset="2"/>
              <a:buChar char="n"/>
              <a:defRPr sz="2400">
                <a:solidFill>
                  <a:srgbClr val="006600"/>
                </a:solidFill>
                <a:latin typeface="Arial" charset="0"/>
                <a:cs typeface="Arial" charset="0"/>
              </a:defRPr>
            </a:lvl2pPr>
            <a:lvl3pPr marL="1143000" indent="-228600">
              <a:spcBef>
                <a:spcPct val="20000"/>
              </a:spcBef>
              <a:buClr>
                <a:schemeClr val="accent1"/>
              </a:buClr>
              <a:buSzPct val="65000"/>
              <a:buFont typeface="Wingdings" pitchFamily="2" charset="2"/>
              <a:buChar char="p"/>
              <a:defRPr sz="2000">
                <a:solidFill>
                  <a:srgbClr val="006600"/>
                </a:solidFill>
                <a:latin typeface="Arial" charset="0"/>
                <a:cs typeface="Arial" charset="0"/>
              </a:defRPr>
            </a:lvl3pPr>
            <a:lvl4pPr marL="1600200" indent="-228600">
              <a:spcBef>
                <a:spcPct val="20000"/>
              </a:spcBef>
              <a:buClr>
                <a:schemeClr val="bg2"/>
              </a:buClr>
              <a:buFont typeface="Wingdings" pitchFamily="2" charset="2"/>
              <a:buChar char="§"/>
              <a:defRPr>
                <a:solidFill>
                  <a:srgbClr val="006600"/>
                </a:solidFill>
                <a:latin typeface="Arial" charset="0"/>
                <a:cs typeface="Arial" charset="0"/>
              </a:defRPr>
            </a:lvl4pPr>
            <a:lvl5pPr marL="2057400" indent="-228600">
              <a:spcBef>
                <a:spcPct val="20000"/>
              </a:spcBef>
              <a:buClr>
                <a:schemeClr val="tx2"/>
              </a:buClr>
              <a:buSzPct val="80000"/>
              <a:buFont typeface="Wingdings" pitchFamily="2" charset="2"/>
              <a:buChar char="§"/>
              <a:defRPr>
                <a:solidFill>
                  <a:srgbClr val="006600"/>
                </a:solidFill>
                <a:latin typeface="Arial"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9pPr>
          </a:lstStyle>
          <a:p>
            <a:pPr eaLnBrk="1" hangingPunct="1">
              <a:lnSpc>
                <a:spcPct val="80000"/>
              </a:lnSpc>
            </a:pPr>
            <a:endParaRPr lang="en-US" altLang="en-US" sz="2000"/>
          </a:p>
        </p:txBody>
      </p:sp>
      <p:sp>
        <p:nvSpPr>
          <p:cNvPr id="16388" name="Rectangle 9"/>
          <p:cNvSpPr>
            <a:spLocks noGrp="1" noChangeArrowheads="1"/>
          </p:cNvSpPr>
          <p:nvPr>
            <p:ph type="title"/>
          </p:nvPr>
        </p:nvSpPr>
        <p:spPr/>
        <p:txBody>
          <a:bodyPr/>
          <a:lstStyle/>
          <a:p>
            <a:pPr eaLnBrk="1" hangingPunct="1"/>
            <a:r>
              <a:rPr lang="en-GB" altLang="en-US" sz="3600"/>
              <a:t>Lymphatic drainage and Nerve Supply</a:t>
            </a:r>
            <a:endParaRPr lang="en-US" altLang="en-US" sz="3600"/>
          </a:p>
        </p:txBody>
      </p:sp>
      <p:sp>
        <p:nvSpPr>
          <p:cNvPr id="16389" name="Rectangle 10"/>
          <p:cNvSpPr>
            <a:spLocks noGrp="1" noChangeArrowheads="1"/>
          </p:cNvSpPr>
          <p:nvPr>
            <p:ph type="body" idx="1"/>
          </p:nvPr>
        </p:nvSpPr>
        <p:spPr/>
        <p:txBody>
          <a:bodyPr/>
          <a:lstStyle/>
          <a:p>
            <a:pPr eaLnBrk="1" hangingPunct="1"/>
            <a:r>
              <a:rPr lang="en-GB" altLang="en-US" b="1"/>
              <a:t>Lymphatic drainage of the vagina</a:t>
            </a:r>
          </a:p>
          <a:p>
            <a:pPr lvl="1" eaLnBrk="1" hangingPunct="1"/>
            <a:r>
              <a:rPr lang="en-GB" altLang="en-US"/>
              <a:t>lower 1/3 drains to the inguinal lymph nodes,</a:t>
            </a:r>
          </a:p>
          <a:p>
            <a:pPr lvl="1" eaLnBrk="1" hangingPunct="1"/>
            <a:r>
              <a:rPr lang="en-GB" altLang="en-US"/>
              <a:t>upper 1/3 follows lymphatic drainage of the cervix,</a:t>
            </a:r>
          </a:p>
          <a:p>
            <a:pPr lvl="1" eaLnBrk="1" hangingPunct="1"/>
            <a:r>
              <a:rPr lang="en-GB" altLang="en-US"/>
              <a:t>middle 1/3, drains in both upper and lower directions.</a:t>
            </a:r>
          </a:p>
          <a:p>
            <a:pPr eaLnBrk="1" hangingPunct="1"/>
            <a:r>
              <a:rPr lang="en-GB" altLang="en-US" b="1">
                <a:solidFill>
                  <a:schemeClr val="tx1"/>
                </a:solidFill>
              </a:rPr>
              <a:t>Nerve supply of the vagina: </a:t>
            </a:r>
          </a:p>
          <a:p>
            <a:pPr lvl="1" eaLnBrk="1" hangingPunct="1"/>
            <a:r>
              <a:rPr lang="en-GB" altLang="en-US"/>
              <a:t>The pudendal nerve gives sensory fibres to the lower vagina.</a:t>
            </a:r>
            <a:endParaRPr lang="en-US" altLang="en-US"/>
          </a:p>
        </p:txBody>
      </p:sp>
    </p:spTree>
    <p:extLst>
      <p:ext uri="{BB962C8B-B14F-4D97-AF65-F5344CB8AC3E}">
        <p14:creationId xmlns:p14="http://schemas.microsoft.com/office/powerpoint/2010/main" val="3823414775"/>
      </p:ext>
    </p:extLst>
  </p:cSld>
  <p:clrMapOvr>
    <a:masterClrMapping/>
  </p:clrMapOvr>
  <p:transition>
    <p:wheel spokes="8"/>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a:t>Applied Anatomy</a:t>
            </a:r>
            <a:endParaRPr lang="en-US" altLang="en-US"/>
          </a:p>
        </p:txBody>
      </p:sp>
      <p:sp>
        <p:nvSpPr>
          <p:cNvPr id="17411" name="Rectangle 3"/>
          <p:cNvSpPr>
            <a:spLocks noGrp="1" noChangeArrowheads="1"/>
          </p:cNvSpPr>
          <p:nvPr>
            <p:ph type="body" idx="1"/>
          </p:nvPr>
        </p:nvSpPr>
        <p:spPr>
          <a:xfrm>
            <a:off x="457200" y="1600200"/>
            <a:ext cx="4259263" cy="4530725"/>
          </a:xfrm>
        </p:spPr>
        <p:txBody>
          <a:bodyPr>
            <a:normAutofit lnSpcReduction="10000"/>
          </a:bodyPr>
          <a:lstStyle/>
          <a:p>
            <a:pPr eaLnBrk="1" hangingPunct="1"/>
            <a:r>
              <a:rPr lang="en-GB" altLang="en-US" sz="2200" b="1"/>
              <a:t>Vaginal Prolapse: </a:t>
            </a:r>
            <a:endParaRPr lang="en-GB" altLang="en-US" sz="2200"/>
          </a:p>
          <a:p>
            <a:pPr eaLnBrk="1" hangingPunct="1">
              <a:buFont typeface="Wingdings" pitchFamily="2" charset="2"/>
              <a:buNone/>
            </a:pPr>
            <a:r>
              <a:rPr lang="en-GB" altLang="en-US" sz="2200"/>
              <a:t>	Weakness of the vaginal supports (ligaments, fascia and muscles) may lead to: </a:t>
            </a:r>
          </a:p>
          <a:p>
            <a:pPr lvl="1" eaLnBrk="1" hangingPunct="1"/>
            <a:r>
              <a:rPr lang="en-GB" altLang="en-US" sz="2200"/>
              <a:t>descent of anterior vaginal wall (</a:t>
            </a:r>
            <a:r>
              <a:rPr lang="en-GB" altLang="en-US" sz="2200">
                <a:solidFill>
                  <a:srgbClr val="241AF6"/>
                </a:solidFill>
              </a:rPr>
              <a:t>cystocele or urethrocele</a:t>
            </a:r>
            <a:r>
              <a:rPr lang="en-GB" altLang="en-US" sz="2200"/>
              <a:t>), </a:t>
            </a:r>
          </a:p>
          <a:p>
            <a:pPr lvl="1" eaLnBrk="1" hangingPunct="1"/>
            <a:r>
              <a:rPr lang="en-GB" altLang="en-US" sz="2200"/>
              <a:t>descent of posterior vaginal wall (</a:t>
            </a:r>
            <a:r>
              <a:rPr lang="en-GB" altLang="en-US" sz="2200">
                <a:solidFill>
                  <a:srgbClr val="241AF6"/>
                </a:solidFill>
              </a:rPr>
              <a:t>rectocele or enterocele</a:t>
            </a:r>
            <a:r>
              <a:rPr lang="en-GB" altLang="en-US" sz="2200"/>
              <a:t>), or </a:t>
            </a:r>
          </a:p>
          <a:p>
            <a:pPr lvl="1" eaLnBrk="1" hangingPunct="1"/>
            <a:r>
              <a:rPr lang="en-GB" altLang="en-US" sz="2200"/>
              <a:t>descent of the vaginal vault after hysterectomy (</a:t>
            </a:r>
            <a:r>
              <a:rPr lang="en-GB" altLang="en-US" sz="2200">
                <a:solidFill>
                  <a:srgbClr val="241AF6"/>
                </a:solidFill>
              </a:rPr>
              <a:t>vault prolapse</a:t>
            </a:r>
            <a:r>
              <a:rPr lang="en-GB" altLang="en-US" sz="2200"/>
              <a:t>).</a:t>
            </a:r>
          </a:p>
        </p:txBody>
      </p:sp>
      <p:pic>
        <p:nvPicPr>
          <p:cNvPr id="17412" name="Picture 5" descr="2719_f3"/>
          <p:cNvPicPr>
            <a:picLocks noChangeAspect="1" noChangeArrowheads="1"/>
          </p:cNvPicPr>
          <p:nvPr/>
        </p:nvPicPr>
        <p:blipFill>
          <a:blip r:embed="rId2">
            <a:extLst>
              <a:ext uri="{28A0092B-C50C-407E-A947-70E740481C1C}">
                <a14:useLocalDpi xmlns:a14="http://schemas.microsoft.com/office/drawing/2010/main" val="0"/>
              </a:ext>
            </a:extLst>
          </a:blip>
          <a:srcRect t="4532"/>
          <a:stretch>
            <a:fillRect/>
          </a:stretch>
        </p:blipFill>
        <p:spPr bwMode="auto">
          <a:xfrm>
            <a:off x="5003800" y="1557338"/>
            <a:ext cx="39004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481979"/>
      </p:ext>
    </p:extLst>
  </p:cSld>
  <p:clrMapOvr>
    <a:masterClrMapping/>
  </p:clrMapOvr>
  <p:transition>
    <p:wheel spokes="8"/>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a:t>Applied Anatomy</a:t>
            </a:r>
            <a:endParaRPr lang="en-US" altLang="en-US"/>
          </a:p>
        </p:txBody>
      </p:sp>
      <p:sp>
        <p:nvSpPr>
          <p:cNvPr id="18435" name="Rectangle 3"/>
          <p:cNvSpPr>
            <a:spLocks noGrp="1" noChangeArrowheads="1"/>
          </p:cNvSpPr>
          <p:nvPr>
            <p:ph type="body" idx="1"/>
          </p:nvPr>
        </p:nvSpPr>
        <p:spPr>
          <a:xfrm>
            <a:off x="457200" y="1600200"/>
            <a:ext cx="4762500" cy="4530725"/>
          </a:xfrm>
        </p:spPr>
        <p:txBody>
          <a:bodyPr/>
          <a:lstStyle/>
          <a:p>
            <a:pPr eaLnBrk="1" hangingPunct="1">
              <a:lnSpc>
                <a:spcPct val="120000"/>
              </a:lnSpc>
            </a:pPr>
            <a:r>
              <a:rPr lang="en-GB" altLang="en-US" sz="2400" b="1"/>
              <a:t>The posterior fornix: </a:t>
            </a:r>
            <a:endParaRPr lang="en-GB" altLang="en-US" sz="2400"/>
          </a:p>
          <a:p>
            <a:pPr lvl="1" eaLnBrk="1" hangingPunct="1">
              <a:lnSpc>
                <a:spcPct val="120000"/>
              </a:lnSpc>
            </a:pPr>
            <a:r>
              <a:rPr lang="en-GB" altLang="en-US" sz="2000"/>
              <a:t>offers a passage to the pouch of Douglas for performing culdoscopy, culdocentesis and for drainage of a pelvic abscess.</a:t>
            </a:r>
          </a:p>
          <a:p>
            <a:pPr eaLnBrk="1" hangingPunct="1">
              <a:lnSpc>
                <a:spcPct val="120000"/>
              </a:lnSpc>
            </a:pPr>
            <a:r>
              <a:rPr lang="en-GB" altLang="en-US" sz="2400" b="1"/>
              <a:t>The lateral fornix:</a:t>
            </a:r>
            <a:endParaRPr lang="en-GB" altLang="en-US" sz="2400"/>
          </a:p>
          <a:p>
            <a:pPr lvl="1" eaLnBrk="1" hangingPunct="1">
              <a:lnSpc>
                <a:spcPct val="120000"/>
              </a:lnSpc>
            </a:pPr>
            <a:r>
              <a:rPr lang="en-GB" altLang="en-US" sz="2000"/>
              <a:t>The ureter lies 1-2 cm lateral to it so that it may be injured during clamping the angle of the vagina in hysterectomy operation.</a:t>
            </a:r>
          </a:p>
        </p:txBody>
      </p:sp>
      <p:pic>
        <p:nvPicPr>
          <p:cNvPr id="18436" name="Picture 6" descr="R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484313"/>
            <a:ext cx="290195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culdocent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789363"/>
            <a:ext cx="354965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526155"/>
      </p:ext>
    </p:extLst>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Remember :</a:t>
            </a:r>
            <a:br>
              <a:rPr lang="en-US" dirty="0"/>
            </a:br>
            <a:endParaRPr lang="en-US" dirty="0"/>
          </a:p>
        </p:txBody>
      </p:sp>
      <p:sp>
        <p:nvSpPr>
          <p:cNvPr id="3" name="Content Placeholder 2"/>
          <p:cNvSpPr>
            <a:spLocks noGrp="1"/>
          </p:cNvSpPr>
          <p:nvPr>
            <p:ph idx="1"/>
          </p:nvPr>
        </p:nvSpPr>
        <p:spPr/>
        <p:txBody>
          <a:bodyPr/>
          <a:lstStyle/>
          <a:p>
            <a:pPr lvl="1"/>
            <a:r>
              <a:rPr lang="en-US" dirty="0" err="1"/>
              <a:t>meso</a:t>
            </a:r>
            <a:r>
              <a:rPr lang="en-US" dirty="0"/>
              <a:t> = middle, </a:t>
            </a:r>
          </a:p>
          <a:p>
            <a:pPr lvl="1"/>
            <a:r>
              <a:rPr lang="en-US" dirty="0"/>
              <a:t>para = alongside, </a:t>
            </a:r>
          </a:p>
          <a:p>
            <a:pPr lvl="1"/>
            <a:r>
              <a:rPr lang="en-US" dirty="0"/>
              <a:t>caudal = hind part, </a:t>
            </a:r>
          </a:p>
          <a:p>
            <a:pPr lvl="1"/>
            <a:r>
              <a:rPr lang="en-US" dirty="0"/>
              <a:t>cranial = head part.</a:t>
            </a:r>
          </a:p>
        </p:txBody>
      </p:sp>
    </p:spTree>
    <p:extLst>
      <p:ext uri="{BB962C8B-B14F-4D97-AF65-F5344CB8AC3E}">
        <p14:creationId xmlns:p14="http://schemas.microsoft.com/office/powerpoint/2010/main" val="3359714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a:t>Applied Anatomy</a:t>
            </a:r>
            <a:endParaRPr lang="en-US" altLang="en-US"/>
          </a:p>
        </p:txBody>
      </p:sp>
      <p:sp>
        <p:nvSpPr>
          <p:cNvPr id="19459" name="Rectangle 3"/>
          <p:cNvSpPr>
            <a:spLocks noGrp="1" noChangeArrowheads="1"/>
          </p:cNvSpPr>
          <p:nvPr>
            <p:ph type="body" idx="1"/>
          </p:nvPr>
        </p:nvSpPr>
        <p:spPr>
          <a:xfrm>
            <a:off x="457200" y="1600200"/>
            <a:ext cx="4835525" cy="4530725"/>
          </a:xfrm>
        </p:spPr>
        <p:txBody>
          <a:bodyPr>
            <a:normAutofit fontScale="92500" lnSpcReduction="10000"/>
          </a:bodyPr>
          <a:lstStyle/>
          <a:p>
            <a:pPr eaLnBrk="1" hangingPunct="1"/>
            <a:r>
              <a:rPr lang="en-GB" altLang="en-US" b="1"/>
              <a:t>Pudendal nerve block:</a:t>
            </a:r>
            <a:r>
              <a:rPr lang="en-GB" altLang="en-US"/>
              <a:t>	</a:t>
            </a:r>
          </a:p>
          <a:p>
            <a:pPr lvl="1" eaLnBrk="1" hangingPunct="1"/>
            <a:r>
              <a:rPr lang="en-GB" altLang="en-US"/>
              <a:t>Transvaginal injection of a local anaesthetic solution around the pudendal nerve as it passes around the ischial spine gives a local anaesthesia sufficient for minor operations on the vulva and vagina, and has been used for low forceps operations in obstetrics.</a:t>
            </a:r>
            <a:endParaRPr lang="en-US" altLang="en-US"/>
          </a:p>
          <a:p>
            <a:pPr eaLnBrk="1" hangingPunct="1"/>
            <a:endParaRPr lang="en-US" altLang="en-US"/>
          </a:p>
        </p:txBody>
      </p:sp>
      <p:pic>
        <p:nvPicPr>
          <p:cNvPr id="19460" name="Picture 4" descr="pudendal%20ne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350" y="2276475"/>
            <a:ext cx="40576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143730"/>
      </p:ext>
    </p:extLst>
  </p:cSld>
  <p:clrMapOvr>
    <a:masterClrMapping/>
  </p:clrMapOvr>
  <p:transition>
    <p:wheel spokes="8"/>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a:t>THE UTERUS</a:t>
            </a:r>
            <a:endParaRPr lang="en-US" altLang="en-US"/>
          </a:p>
        </p:txBody>
      </p:sp>
      <p:sp>
        <p:nvSpPr>
          <p:cNvPr id="20483" name="Rectangle 3"/>
          <p:cNvSpPr>
            <a:spLocks noGrp="1" noChangeArrowheads="1"/>
          </p:cNvSpPr>
          <p:nvPr>
            <p:ph type="body" idx="1"/>
          </p:nvPr>
        </p:nvSpPr>
        <p:spPr>
          <a:xfrm>
            <a:off x="457200" y="1600200"/>
            <a:ext cx="4186238" cy="4852988"/>
          </a:xfrm>
        </p:spPr>
        <p:txBody>
          <a:bodyPr>
            <a:normAutofit lnSpcReduction="10000"/>
          </a:bodyPr>
          <a:lstStyle/>
          <a:p>
            <a:pPr eaLnBrk="1" hangingPunct="1">
              <a:lnSpc>
                <a:spcPct val="90000"/>
              </a:lnSpc>
            </a:pPr>
            <a:r>
              <a:rPr lang="en-GB" altLang="en-US"/>
              <a:t>A pear shaped hollow muscular organ </a:t>
            </a:r>
          </a:p>
          <a:p>
            <a:pPr eaLnBrk="1" hangingPunct="1">
              <a:lnSpc>
                <a:spcPct val="90000"/>
              </a:lnSpc>
            </a:pPr>
            <a:r>
              <a:rPr lang="en-GB" altLang="en-US"/>
              <a:t>Measuring around 7.5 x 4.0 x 2.5 cm in the longitudinal, transverse, and anteroposterior diameters. </a:t>
            </a:r>
          </a:p>
          <a:p>
            <a:pPr eaLnBrk="1" hangingPunct="1">
              <a:lnSpc>
                <a:spcPct val="90000"/>
              </a:lnSpc>
            </a:pPr>
            <a:r>
              <a:rPr lang="en-GB" altLang="en-US"/>
              <a:t>It is slightly larger in the multipara than in the nullipara. </a:t>
            </a:r>
            <a:endParaRPr lang="en-US" altLang="en-US"/>
          </a:p>
        </p:txBody>
      </p:sp>
      <p:pic>
        <p:nvPicPr>
          <p:cNvPr id="20484" name="Picture 5" descr="anatomy_uterus"/>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60813" y="1844675"/>
            <a:ext cx="5148262"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858962"/>
      </p:ext>
    </p:extLst>
  </p:cSld>
  <p:clrMapOvr>
    <a:masterClrMapping/>
  </p:clrMapOvr>
  <p:transition>
    <p:wheel spokes="8"/>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Divisions</a:t>
            </a:r>
          </a:p>
        </p:txBody>
      </p:sp>
      <p:sp>
        <p:nvSpPr>
          <p:cNvPr id="21507" name="Rectangle 3"/>
          <p:cNvSpPr>
            <a:spLocks noGrp="1" noChangeArrowheads="1"/>
          </p:cNvSpPr>
          <p:nvPr>
            <p:ph type="body" idx="1"/>
          </p:nvPr>
        </p:nvSpPr>
        <p:spPr>
          <a:xfrm>
            <a:off x="395288" y="1557338"/>
            <a:ext cx="4321175" cy="5068887"/>
          </a:xfrm>
        </p:spPr>
        <p:txBody>
          <a:bodyPr/>
          <a:lstStyle/>
          <a:p>
            <a:pPr eaLnBrk="1" hangingPunct="1">
              <a:lnSpc>
                <a:spcPct val="90000"/>
              </a:lnSpc>
              <a:buFont typeface="Wingdings" pitchFamily="2" charset="2"/>
              <a:buNone/>
            </a:pPr>
            <a:r>
              <a:rPr lang="en-GB" altLang="en-US" sz="2400" b="1">
                <a:solidFill>
                  <a:srgbClr val="241AF6"/>
                </a:solidFill>
              </a:rPr>
              <a:t>1. The corpus uteri: </a:t>
            </a:r>
            <a:endParaRPr lang="en-GB" altLang="en-US" sz="2400">
              <a:solidFill>
                <a:srgbClr val="241AF6"/>
              </a:solidFill>
            </a:endParaRPr>
          </a:p>
          <a:p>
            <a:pPr eaLnBrk="1" hangingPunct="1">
              <a:lnSpc>
                <a:spcPct val="90000"/>
              </a:lnSpc>
            </a:pPr>
            <a:r>
              <a:rPr lang="en-GB" altLang="en-US" sz="2400" b="1"/>
              <a:t>Body</a:t>
            </a:r>
            <a:r>
              <a:rPr lang="en-GB" altLang="en-US" sz="2400"/>
              <a:t> that lies above the internal os </a:t>
            </a:r>
          </a:p>
          <a:p>
            <a:pPr eaLnBrk="1" hangingPunct="1">
              <a:lnSpc>
                <a:spcPct val="90000"/>
              </a:lnSpc>
            </a:pPr>
            <a:r>
              <a:rPr lang="en-GB" altLang="en-US" sz="2400" b="1"/>
              <a:t>Cornu = </a:t>
            </a:r>
            <a:r>
              <a:rPr lang="en-GB" altLang="en-US" sz="2400"/>
              <a:t>the area of insertion of the fallopian tubes </a:t>
            </a:r>
          </a:p>
          <a:p>
            <a:pPr eaLnBrk="1" hangingPunct="1">
              <a:lnSpc>
                <a:spcPct val="90000"/>
              </a:lnSpc>
            </a:pPr>
            <a:r>
              <a:rPr lang="en-GB" altLang="en-US" sz="2400" b="1"/>
              <a:t>Fundus</a:t>
            </a:r>
            <a:r>
              <a:rPr lang="en-GB" altLang="en-US" sz="2400"/>
              <a:t> lies above the insertion of the tubes.</a:t>
            </a:r>
          </a:p>
          <a:p>
            <a:pPr eaLnBrk="1" hangingPunct="1">
              <a:lnSpc>
                <a:spcPct val="90000"/>
              </a:lnSpc>
            </a:pPr>
            <a:r>
              <a:rPr lang="en-GB" altLang="en-US" sz="2400"/>
              <a:t>Three structures are attached to the cornu</a:t>
            </a:r>
          </a:p>
          <a:p>
            <a:pPr lvl="1" eaLnBrk="1" hangingPunct="1">
              <a:lnSpc>
                <a:spcPct val="90000"/>
              </a:lnSpc>
            </a:pPr>
            <a:r>
              <a:rPr lang="en-GB" altLang="en-US" sz="2000"/>
              <a:t>round ligament anteriorly, </a:t>
            </a:r>
          </a:p>
          <a:p>
            <a:pPr lvl="1" eaLnBrk="1" hangingPunct="1">
              <a:lnSpc>
                <a:spcPct val="90000"/>
              </a:lnSpc>
            </a:pPr>
            <a:r>
              <a:rPr lang="en-GB" altLang="en-US" sz="2000"/>
              <a:t>Fallopian tube centrally, </a:t>
            </a:r>
          </a:p>
          <a:p>
            <a:pPr lvl="1" eaLnBrk="1" hangingPunct="1">
              <a:lnSpc>
                <a:spcPct val="90000"/>
              </a:lnSpc>
            </a:pPr>
            <a:r>
              <a:rPr lang="en-GB" altLang="en-US" sz="2000"/>
              <a:t>ovarian ligament posteriorly.</a:t>
            </a:r>
            <a:endParaRPr lang="en-GB" altLang="en-US" sz="2000" b="1"/>
          </a:p>
        </p:txBody>
      </p:sp>
      <p:pic>
        <p:nvPicPr>
          <p:cNvPr id="21508" name="Picture 4" descr="p2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322"/>
          <a:stretch>
            <a:fillRect/>
          </a:stretch>
        </p:blipFill>
        <p:spPr bwMode="auto">
          <a:xfrm>
            <a:off x="3924300" y="1565275"/>
            <a:ext cx="5111750" cy="481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192514082"/>
      </p:ext>
    </p:extLst>
  </p:cSld>
  <p:clrMapOvr>
    <a:masterClrMapping/>
  </p:clrMapOvr>
  <p:transition>
    <p:wheel spokes="8"/>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Divisions</a:t>
            </a:r>
          </a:p>
        </p:txBody>
      </p:sp>
      <p:sp>
        <p:nvSpPr>
          <p:cNvPr id="22531" name="Rectangle 3"/>
          <p:cNvSpPr>
            <a:spLocks noGrp="1" noChangeArrowheads="1"/>
          </p:cNvSpPr>
          <p:nvPr>
            <p:ph type="body" idx="1"/>
          </p:nvPr>
        </p:nvSpPr>
        <p:spPr>
          <a:xfrm>
            <a:off x="468313" y="1628775"/>
            <a:ext cx="3167062" cy="4891088"/>
          </a:xfrm>
        </p:spPr>
        <p:txBody>
          <a:bodyPr/>
          <a:lstStyle/>
          <a:p>
            <a:pPr eaLnBrk="1" hangingPunct="1">
              <a:lnSpc>
                <a:spcPct val="80000"/>
              </a:lnSpc>
              <a:buFont typeface="Wingdings" pitchFamily="2" charset="2"/>
              <a:buNone/>
            </a:pPr>
            <a:r>
              <a:rPr lang="en-GB" altLang="en-US" sz="2400" b="1"/>
              <a:t>2. The isthmus:</a:t>
            </a:r>
            <a:endParaRPr lang="en-GB" altLang="en-US" sz="2400"/>
          </a:p>
          <a:p>
            <a:pPr lvl="1" algn="just" eaLnBrk="1" hangingPunct="1">
              <a:lnSpc>
                <a:spcPct val="80000"/>
              </a:lnSpc>
            </a:pPr>
            <a:r>
              <a:rPr lang="en-GB" altLang="en-US" sz="2000"/>
              <a:t>an area 4-5 mm in length that lies between the anatomical internal os above, and the histological internal os below. It is lined by low columnar epithelium and few glands.</a:t>
            </a:r>
          </a:p>
          <a:p>
            <a:pPr lvl="1" algn="just" eaLnBrk="1" hangingPunct="1">
              <a:lnSpc>
                <a:spcPct val="80000"/>
              </a:lnSpc>
            </a:pPr>
            <a:r>
              <a:rPr lang="en-GB" altLang="en-US" sz="2000"/>
              <a:t>The isthmus expands during pregnancy forming the lower uterine segment (10 cm) during the last trimester.</a:t>
            </a:r>
            <a:endParaRPr lang="en-GB" altLang="en-US" sz="2000" b="1"/>
          </a:p>
          <a:p>
            <a:pPr eaLnBrk="1" hangingPunct="1">
              <a:lnSpc>
                <a:spcPct val="80000"/>
              </a:lnSpc>
            </a:pPr>
            <a:endParaRPr lang="en-US" altLang="en-US" sz="2400"/>
          </a:p>
        </p:txBody>
      </p:sp>
      <p:pic>
        <p:nvPicPr>
          <p:cNvPr id="22532" name="Picture 4" descr="isth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484313"/>
            <a:ext cx="54356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707679"/>
      </p:ext>
    </p:extLst>
  </p:cSld>
  <p:clrMapOvr>
    <a:masterClrMapping/>
  </p:clrMapOvr>
  <p:transition>
    <p:wheel spokes="8"/>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t>Divisions</a:t>
            </a:r>
          </a:p>
        </p:txBody>
      </p:sp>
      <p:sp>
        <p:nvSpPr>
          <p:cNvPr id="23555" name="Rectangle 3"/>
          <p:cNvSpPr>
            <a:spLocks noGrp="1" noChangeArrowheads="1"/>
          </p:cNvSpPr>
          <p:nvPr>
            <p:ph type="body" idx="1"/>
          </p:nvPr>
        </p:nvSpPr>
        <p:spPr>
          <a:xfrm>
            <a:off x="457200" y="1600200"/>
            <a:ext cx="4402138" cy="4997450"/>
          </a:xfrm>
        </p:spPr>
        <p:txBody>
          <a:bodyPr/>
          <a:lstStyle/>
          <a:p>
            <a:pPr eaLnBrk="1" hangingPunct="1">
              <a:lnSpc>
                <a:spcPct val="90000"/>
              </a:lnSpc>
              <a:buFont typeface="Wingdings" pitchFamily="2" charset="2"/>
              <a:buNone/>
            </a:pPr>
            <a:r>
              <a:rPr lang="en-GB" altLang="en-US" sz="1800" b="1"/>
              <a:t>3. The cervix:</a:t>
            </a:r>
            <a:endParaRPr lang="en-GB" altLang="en-US" sz="1800"/>
          </a:p>
          <a:p>
            <a:pPr eaLnBrk="1" hangingPunct="1">
              <a:lnSpc>
                <a:spcPct val="90000"/>
              </a:lnSpc>
            </a:pPr>
            <a:r>
              <a:rPr lang="en-GB" altLang="en-US" sz="1800"/>
              <a:t>The elongated lower part of the uterus </a:t>
            </a:r>
          </a:p>
          <a:p>
            <a:pPr eaLnBrk="1" hangingPunct="1">
              <a:lnSpc>
                <a:spcPct val="90000"/>
              </a:lnSpc>
            </a:pPr>
            <a:r>
              <a:rPr lang="en-GB" altLang="en-US" sz="1800"/>
              <a:t>Measuring 2.5-3.0 cm. </a:t>
            </a:r>
          </a:p>
          <a:p>
            <a:pPr eaLnBrk="1" hangingPunct="1">
              <a:lnSpc>
                <a:spcPct val="90000"/>
              </a:lnSpc>
            </a:pPr>
            <a:r>
              <a:rPr lang="en-GB" altLang="en-US" sz="1800"/>
              <a:t>Divided by the vaginal attachment into</a:t>
            </a:r>
          </a:p>
          <a:p>
            <a:pPr lvl="1" eaLnBrk="1" hangingPunct="1">
              <a:lnSpc>
                <a:spcPct val="90000"/>
              </a:lnSpc>
            </a:pPr>
            <a:r>
              <a:rPr lang="en-GB" altLang="en-US" sz="1800"/>
              <a:t>supravaginal portion above</a:t>
            </a:r>
          </a:p>
          <a:p>
            <a:pPr lvl="1" eaLnBrk="1" hangingPunct="1">
              <a:lnSpc>
                <a:spcPct val="90000"/>
              </a:lnSpc>
            </a:pPr>
            <a:r>
              <a:rPr lang="en-GB" altLang="en-US" sz="1800"/>
              <a:t>vaginal portion (portio-vaginalis) below. </a:t>
            </a:r>
          </a:p>
          <a:p>
            <a:pPr eaLnBrk="1" hangingPunct="1">
              <a:lnSpc>
                <a:spcPct val="90000"/>
              </a:lnSpc>
            </a:pPr>
            <a:r>
              <a:rPr lang="en-GB" altLang="en-US" sz="1800"/>
              <a:t>The cervical canal is the cavity that communicates above with the uterine cavity at the internal os and below with the vagina at the external os. </a:t>
            </a:r>
          </a:p>
          <a:p>
            <a:pPr eaLnBrk="1" hangingPunct="1">
              <a:lnSpc>
                <a:spcPct val="90000"/>
              </a:lnSpc>
            </a:pPr>
            <a:r>
              <a:rPr lang="en-GB" altLang="en-US" sz="1800"/>
              <a:t>The external os is round in nulliparas and slit shaped in multiparas. </a:t>
            </a:r>
          </a:p>
          <a:p>
            <a:pPr eaLnBrk="1" hangingPunct="1">
              <a:lnSpc>
                <a:spcPct val="90000"/>
              </a:lnSpc>
            </a:pPr>
            <a:r>
              <a:rPr lang="en-GB" altLang="en-US" sz="1800"/>
              <a:t>The cervical mucosa has two ridges (anterior and posterior) from which transverse ridges radiate to form the arbor vitae uteri.</a:t>
            </a:r>
          </a:p>
        </p:txBody>
      </p:sp>
      <p:pic>
        <p:nvPicPr>
          <p:cNvPr id="23556" name="Picture 5" descr="mucus"/>
          <p:cNvPicPr>
            <a:picLocks noChangeAspect="1" noChangeArrowheads="1"/>
          </p:cNvPicPr>
          <p:nvPr/>
        </p:nvPicPr>
        <p:blipFill>
          <a:blip r:embed="rId2">
            <a:clrChange>
              <a:clrFrom>
                <a:srgbClr val="B5C6CE"/>
              </a:clrFrom>
              <a:clrTo>
                <a:srgbClr val="B5C6CE">
                  <a:alpha val="0"/>
                </a:srgbClr>
              </a:clrTo>
            </a:clrChange>
            <a:extLst>
              <a:ext uri="{28A0092B-C50C-407E-A947-70E740481C1C}">
                <a14:useLocalDpi xmlns:a14="http://schemas.microsoft.com/office/drawing/2010/main" val="0"/>
              </a:ext>
            </a:extLst>
          </a:blip>
          <a:srcRect/>
          <a:stretch>
            <a:fillRect/>
          </a:stretch>
        </p:blipFill>
        <p:spPr bwMode="auto">
          <a:xfrm>
            <a:off x="5003800" y="1557338"/>
            <a:ext cx="38100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683827"/>
      </p:ext>
    </p:extLst>
  </p:cSld>
  <p:clrMapOvr>
    <a:masterClrMapping/>
  </p:clrMapOvr>
  <p:transition>
    <p:wheel spokes="8"/>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altLang="en-US"/>
              <a:t>Histology of the Cervix</a:t>
            </a:r>
            <a:endParaRPr lang="en-US" altLang="en-US"/>
          </a:p>
        </p:txBody>
      </p:sp>
      <p:sp>
        <p:nvSpPr>
          <p:cNvPr id="31747" name="Rectangle 3"/>
          <p:cNvSpPr>
            <a:spLocks noGrp="1" noChangeArrowheads="1"/>
          </p:cNvSpPr>
          <p:nvPr>
            <p:ph type="body" idx="1"/>
          </p:nvPr>
        </p:nvSpPr>
        <p:spPr>
          <a:xfrm>
            <a:off x="457200" y="1600200"/>
            <a:ext cx="4619625" cy="4997450"/>
          </a:xfrm>
        </p:spPr>
        <p:txBody>
          <a:bodyPr/>
          <a:lstStyle/>
          <a:p>
            <a:pPr eaLnBrk="1" hangingPunct="1">
              <a:lnSpc>
                <a:spcPct val="90000"/>
              </a:lnSpc>
            </a:pPr>
            <a:r>
              <a:rPr lang="en-GB" altLang="en-US" sz="2000" b="1" dirty="0" err="1"/>
              <a:t>Endocervix</a:t>
            </a:r>
            <a:r>
              <a:rPr lang="en-GB" altLang="en-US" sz="2000" b="1" dirty="0"/>
              <a:t>: </a:t>
            </a:r>
            <a:r>
              <a:rPr lang="en-GB" altLang="en-US" sz="2000" dirty="0"/>
              <a:t>Lined by simple columnar epithelium with compound racemose glands or crypts that are liable to chronic infection. It secretes alkaline cervical mucus.</a:t>
            </a:r>
            <a:endParaRPr lang="en-GB" altLang="en-US" sz="2000" b="1" dirty="0"/>
          </a:p>
          <a:p>
            <a:pPr eaLnBrk="1" hangingPunct="1">
              <a:lnSpc>
                <a:spcPct val="90000"/>
              </a:lnSpc>
            </a:pPr>
            <a:r>
              <a:rPr lang="en-GB" altLang="en-US" sz="2000" b="1" dirty="0"/>
              <a:t>Muscle layer: </a:t>
            </a:r>
            <a:r>
              <a:rPr lang="en-GB" altLang="en-US" sz="2000" dirty="0"/>
              <a:t>Outer longitudinal and inner circular muscles.(2 layers only)</a:t>
            </a:r>
            <a:endParaRPr lang="en-GB" altLang="en-US" sz="2000" b="1" dirty="0"/>
          </a:p>
          <a:p>
            <a:pPr eaLnBrk="1" hangingPunct="1">
              <a:lnSpc>
                <a:spcPct val="90000"/>
              </a:lnSpc>
            </a:pPr>
            <a:r>
              <a:rPr lang="en-GB" altLang="en-US" sz="2000" b="1" dirty="0" err="1"/>
              <a:t>Ectocervix</a:t>
            </a:r>
            <a:r>
              <a:rPr lang="en-GB" altLang="en-US" sz="2000" b="1" dirty="0"/>
              <a:t>: </a:t>
            </a:r>
            <a:r>
              <a:rPr lang="en-GB" altLang="en-US" sz="2000" dirty="0"/>
              <a:t>Formed of stratified squamous epithelium covering the outer portion of the cervix. The junction between squamous and columnar epithelium at the external </a:t>
            </a:r>
            <a:r>
              <a:rPr lang="en-GB" altLang="en-US" sz="2000" dirty="0" err="1"/>
              <a:t>os</a:t>
            </a:r>
            <a:r>
              <a:rPr lang="en-GB" altLang="en-US" sz="2000" dirty="0"/>
              <a:t> is either abrupt or it may form a </a:t>
            </a:r>
            <a:r>
              <a:rPr lang="en-GB" altLang="en-US" sz="2000" b="1" dirty="0">
                <a:solidFill>
                  <a:srgbClr val="FF0000"/>
                </a:solidFill>
              </a:rPr>
              <a:t>transitional zone </a:t>
            </a:r>
            <a:r>
              <a:rPr lang="en-GB" altLang="en-US" sz="2000" dirty="0"/>
              <a:t>1-3 mm known as the </a:t>
            </a:r>
            <a:r>
              <a:rPr lang="en-GB" altLang="en-US" sz="2000" b="1" dirty="0">
                <a:solidFill>
                  <a:srgbClr val="FF0000"/>
                </a:solidFill>
              </a:rPr>
              <a:t>transformation zone</a:t>
            </a:r>
            <a:r>
              <a:rPr lang="en-GB" altLang="en-US" sz="2000" dirty="0"/>
              <a:t>.</a:t>
            </a:r>
            <a:endParaRPr lang="en-US" altLang="en-US" sz="2000" dirty="0"/>
          </a:p>
        </p:txBody>
      </p:sp>
      <p:pic>
        <p:nvPicPr>
          <p:cNvPr id="31748" name="Picture 5" descr="lgfig21_cervsimpcol.jpg (27045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484313"/>
            <a:ext cx="34385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lgfig22_cervixvag.jpg (28131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068763"/>
            <a:ext cx="34385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530221"/>
      </p:ext>
    </p:extLst>
  </p:cSld>
  <p:clrMapOvr>
    <a:masterClrMapping/>
  </p:clrMapOvr>
  <p:transition>
    <p:wheel spokes="8"/>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Position</a:t>
            </a:r>
          </a:p>
        </p:txBody>
      </p:sp>
      <p:sp>
        <p:nvSpPr>
          <p:cNvPr id="24579" name="Rectangle 3"/>
          <p:cNvSpPr>
            <a:spLocks noGrp="1" noChangeArrowheads="1"/>
          </p:cNvSpPr>
          <p:nvPr>
            <p:ph type="body" idx="1"/>
          </p:nvPr>
        </p:nvSpPr>
        <p:spPr>
          <a:xfrm>
            <a:off x="457200" y="1600200"/>
            <a:ext cx="3970338" cy="4530725"/>
          </a:xfrm>
        </p:spPr>
        <p:txBody>
          <a:bodyPr/>
          <a:lstStyle/>
          <a:p>
            <a:pPr eaLnBrk="1" hangingPunct="1">
              <a:lnSpc>
                <a:spcPct val="90000"/>
              </a:lnSpc>
            </a:pPr>
            <a:r>
              <a:rPr lang="en-GB" altLang="en-US" sz="2000"/>
              <a:t>The uterus is kept in an </a:t>
            </a:r>
            <a:r>
              <a:rPr lang="en-GB" altLang="en-US" sz="2000">
                <a:solidFill>
                  <a:srgbClr val="241AF6"/>
                </a:solidFill>
              </a:rPr>
              <a:t>anteverted anteflexed position </a:t>
            </a:r>
            <a:r>
              <a:rPr lang="en-GB" altLang="en-US" sz="2000" b="1">
                <a:solidFill>
                  <a:srgbClr val="241AF6"/>
                </a:solidFill>
              </a:rPr>
              <a:t>(AVF)</a:t>
            </a:r>
            <a:r>
              <a:rPr lang="en-GB" altLang="en-US" sz="2000">
                <a:solidFill>
                  <a:srgbClr val="241AF6"/>
                </a:solidFill>
              </a:rPr>
              <a:t>,</a:t>
            </a:r>
            <a:r>
              <a:rPr lang="en-GB" altLang="en-US" sz="2000"/>
              <a:t> with the external os lying at the level of the ischial spines, by the support of the cervical ligaments, endopelvic fascia and pelvic floor muscles (levator ani). </a:t>
            </a:r>
          </a:p>
          <a:p>
            <a:pPr eaLnBrk="1" hangingPunct="1">
              <a:lnSpc>
                <a:spcPct val="90000"/>
              </a:lnSpc>
            </a:pPr>
            <a:r>
              <a:rPr lang="en-GB" altLang="en-US" sz="2000" b="1">
                <a:solidFill>
                  <a:srgbClr val="241AF6"/>
                </a:solidFill>
              </a:rPr>
              <a:t>Anteversion:</a:t>
            </a:r>
            <a:r>
              <a:rPr lang="en-GB" altLang="en-US" sz="2000"/>
              <a:t> The uterus is inclined anteriorly to axis of the vagina. </a:t>
            </a:r>
          </a:p>
          <a:p>
            <a:pPr eaLnBrk="1" hangingPunct="1">
              <a:lnSpc>
                <a:spcPct val="90000"/>
              </a:lnSpc>
            </a:pPr>
            <a:r>
              <a:rPr lang="en-GB" altLang="en-US" sz="2000" b="1">
                <a:solidFill>
                  <a:srgbClr val="241AF6"/>
                </a:solidFill>
              </a:rPr>
              <a:t>Anteflexion:</a:t>
            </a:r>
            <a:r>
              <a:rPr lang="en-GB" altLang="en-US" sz="2000"/>
              <a:t> The body of the uterus is bent forwards upon the cervix.</a:t>
            </a:r>
            <a:r>
              <a:rPr lang="en-US" altLang="en-US" sz="2000"/>
              <a:t> </a:t>
            </a:r>
          </a:p>
        </p:txBody>
      </p:sp>
      <p:pic>
        <p:nvPicPr>
          <p:cNvPr id="24580" name="Picture 5" descr="uterus_part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791" b="10208"/>
          <a:stretch>
            <a:fillRect/>
          </a:stretch>
        </p:blipFill>
        <p:spPr bwMode="auto">
          <a:xfrm>
            <a:off x="4360863" y="1484313"/>
            <a:ext cx="467518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176342"/>
      </p:ext>
    </p:extLst>
  </p:cSld>
  <p:clrMapOvr>
    <a:masterClrMapping/>
  </p:clrMapOvr>
  <p:transition>
    <p:wheel spokes="8"/>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sz="4000"/>
              <a:t>Relations of the Body of the Uterus</a:t>
            </a:r>
            <a:endParaRPr lang="en-US" altLang="en-US" sz="4000"/>
          </a:p>
        </p:txBody>
      </p:sp>
      <p:sp>
        <p:nvSpPr>
          <p:cNvPr id="25603" name="Rectangle 3"/>
          <p:cNvSpPr>
            <a:spLocks noGrp="1" noChangeArrowheads="1"/>
          </p:cNvSpPr>
          <p:nvPr>
            <p:ph type="body" idx="1"/>
          </p:nvPr>
        </p:nvSpPr>
        <p:spPr>
          <a:xfrm>
            <a:off x="457200" y="1600200"/>
            <a:ext cx="4043363" cy="4530725"/>
          </a:xfrm>
        </p:spPr>
        <p:txBody>
          <a:bodyPr>
            <a:normAutofit lnSpcReduction="10000"/>
          </a:bodyPr>
          <a:lstStyle/>
          <a:p>
            <a:pPr eaLnBrk="1" hangingPunct="1"/>
            <a:r>
              <a:rPr lang="en-GB" altLang="en-US" b="1">
                <a:solidFill>
                  <a:srgbClr val="241AF6"/>
                </a:solidFill>
              </a:rPr>
              <a:t>Anteriorly: </a:t>
            </a:r>
          </a:p>
          <a:p>
            <a:pPr lvl="1" eaLnBrk="1" hangingPunct="1"/>
            <a:r>
              <a:rPr lang="en-GB" altLang="en-US" b="1"/>
              <a:t>The bladder and vesicouterine pouch.</a:t>
            </a:r>
          </a:p>
          <a:p>
            <a:pPr eaLnBrk="1" hangingPunct="1"/>
            <a:r>
              <a:rPr lang="en-GB" altLang="en-US" b="1">
                <a:solidFill>
                  <a:srgbClr val="241AF6"/>
                </a:solidFill>
              </a:rPr>
              <a:t>Posteriorly: </a:t>
            </a:r>
          </a:p>
          <a:p>
            <a:pPr lvl="1" eaLnBrk="1" hangingPunct="1"/>
            <a:r>
              <a:rPr lang="en-GB" altLang="en-US" b="1"/>
              <a:t>The pouch of Douglas.</a:t>
            </a:r>
          </a:p>
          <a:p>
            <a:pPr eaLnBrk="1" hangingPunct="1"/>
            <a:r>
              <a:rPr lang="en-GB" altLang="en-US" b="1">
                <a:solidFill>
                  <a:srgbClr val="241AF6"/>
                </a:solidFill>
              </a:rPr>
              <a:t>Laterally: </a:t>
            </a:r>
          </a:p>
          <a:p>
            <a:pPr lvl="1" eaLnBrk="1" hangingPunct="1"/>
            <a:r>
              <a:rPr lang="en-GB" altLang="en-US" b="1"/>
              <a:t>The broad ligament on each side. </a:t>
            </a:r>
          </a:p>
        </p:txBody>
      </p:sp>
      <p:pic>
        <p:nvPicPr>
          <p:cNvPr id="25604" name="Picture 4" descr="uterus_part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0208"/>
          <a:stretch>
            <a:fillRect/>
          </a:stretch>
        </p:blipFill>
        <p:spPr bwMode="auto">
          <a:xfrm>
            <a:off x="3635375" y="1916113"/>
            <a:ext cx="5322888"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830696"/>
      </p:ext>
    </p:extLst>
  </p:cSld>
  <p:clrMapOvr>
    <a:masterClrMapping/>
  </p:clrMapOvr>
  <p:transition>
    <p:wheel spokes="8"/>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sz="4000"/>
              <a:t>Relations of the Supravaginal cervix</a:t>
            </a:r>
            <a:endParaRPr lang="en-US" altLang="en-US" sz="4000"/>
          </a:p>
        </p:txBody>
      </p:sp>
      <p:sp>
        <p:nvSpPr>
          <p:cNvPr id="26627" name="Rectangle 3"/>
          <p:cNvSpPr>
            <a:spLocks noGrp="1" noChangeArrowheads="1"/>
          </p:cNvSpPr>
          <p:nvPr>
            <p:ph type="body" idx="1"/>
          </p:nvPr>
        </p:nvSpPr>
        <p:spPr/>
        <p:txBody>
          <a:bodyPr>
            <a:normAutofit fontScale="92500" lnSpcReduction="10000"/>
          </a:bodyPr>
          <a:lstStyle/>
          <a:p>
            <a:pPr eaLnBrk="1" hangingPunct="1">
              <a:lnSpc>
                <a:spcPct val="90000"/>
              </a:lnSpc>
            </a:pPr>
            <a:r>
              <a:rPr lang="en-GB" altLang="en-US"/>
              <a:t>Anteriorly: </a:t>
            </a:r>
          </a:p>
          <a:p>
            <a:pPr lvl="1" eaLnBrk="1" hangingPunct="1">
              <a:lnSpc>
                <a:spcPct val="90000"/>
              </a:lnSpc>
            </a:pPr>
            <a:r>
              <a:rPr lang="en-GB" altLang="en-US"/>
              <a:t>Urinary bladder.</a:t>
            </a:r>
          </a:p>
          <a:p>
            <a:pPr eaLnBrk="1" hangingPunct="1">
              <a:lnSpc>
                <a:spcPct val="90000"/>
              </a:lnSpc>
            </a:pPr>
            <a:r>
              <a:rPr lang="en-GB" altLang="en-US"/>
              <a:t>Posteriorly: </a:t>
            </a:r>
          </a:p>
          <a:p>
            <a:pPr lvl="1" eaLnBrk="1" hangingPunct="1">
              <a:lnSpc>
                <a:spcPct val="90000"/>
              </a:lnSpc>
            </a:pPr>
            <a:r>
              <a:rPr lang="en-GB" altLang="en-US"/>
              <a:t>Forms the anterior wall of Douglas pouch.</a:t>
            </a:r>
          </a:p>
          <a:p>
            <a:pPr eaLnBrk="1" hangingPunct="1">
              <a:lnSpc>
                <a:spcPct val="90000"/>
              </a:lnSpc>
            </a:pPr>
            <a:r>
              <a:rPr lang="en-GB" altLang="en-US"/>
              <a:t>Laterally: </a:t>
            </a:r>
          </a:p>
          <a:p>
            <a:pPr lvl="1" eaLnBrk="1" hangingPunct="1">
              <a:lnSpc>
                <a:spcPct val="90000"/>
              </a:lnSpc>
            </a:pPr>
            <a:r>
              <a:rPr lang="en-GB" altLang="en-US"/>
              <a:t>1/2 an inch lateral to the internal os the ureter is crossed by the uterine artery (i.e. ureter below the uterine artery).</a:t>
            </a:r>
          </a:p>
          <a:p>
            <a:pPr eaLnBrk="1" hangingPunct="1">
              <a:lnSpc>
                <a:spcPct val="90000"/>
              </a:lnSpc>
            </a:pPr>
            <a:r>
              <a:rPr lang="en-GB" altLang="en-US"/>
              <a:t>The uterosacral, cardinal, and pubocervical ligaments are attached to its posterior, lateral, and anterior surfaces respectively.</a:t>
            </a:r>
            <a:endParaRPr lang="en-US" altLang="en-US"/>
          </a:p>
        </p:txBody>
      </p:sp>
    </p:spTree>
    <p:extLst>
      <p:ext uri="{BB962C8B-B14F-4D97-AF65-F5344CB8AC3E}">
        <p14:creationId xmlns:p14="http://schemas.microsoft.com/office/powerpoint/2010/main" val="2349370986"/>
      </p:ext>
    </p:extLst>
  </p:cSld>
  <p:clrMapOvr>
    <a:masterClrMapping/>
  </p:clrMapOvr>
  <p:transition>
    <p:wheel spokes="8"/>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a:t>Histology of the Uterus</a:t>
            </a:r>
            <a:endParaRPr lang="en-US" altLang="en-US"/>
          </a:p>
        </p:txBody>
      </p:sp>
      <p:sp>
        <p:nvSpPr>
          <p:cNvPr id="27651" name="Rectangle 3"/>
          <p:cNvSpPr>
            <a:spLocks noGrp="1" noChangeArrowheads="1"/>
          </p:cNvSpPr>
          <p:nvPr>
            <p:ph type="body" idx="1"/>
          </p:nvPr>
        </p:nvSpPr>
        <p:spPr>
          <a:xfrm>
            <a:off x="457200" y="1600200"/>
            <a:ext cx="3754438" cy="4530725"/>
          </a:xfrm>
        </p:spPr>
        <p:txBody>
          <a:bodyPr/>
          <a:lstStyle/>
          <a:p>
            <a:pPr eaLnBrk="1" hangingPunct="1"/>
            <a:r>
              <a:rPr lang="en-GB" altLang="en-US" b="1" dirty="0"/>
              <a:t>Three layers: </a:t>
            </a:r>
          </a:p>
          <a:p>
            <a:pPr lvl="1" eaLnBrk="1" hangingPunct="1"/>
            <a:r>
              <a:rPr lang="en-GB" altLang="en-US" b="1" dirty="0"/>
              <a:t>Endometrium:</a:t>
            </a:r>
            <a:r>
              <a:rPr lang="en-GB" altLang="en-US" dirty="0"/>
              <a:t> (mucosa)</a:t>
            </a:r>
            <a:endParaRPr lang="en-US" altLang="en-US" dirty="0"/>
          </a:p>
          <a:p>
            <a:pPr lvl="1" eaLnBrk="1" hangingPunct="1"/>
            <a:r>
              <a:rPr lang="en-GB" altLang="en-US" b="1" dirty="0"/>
              <a:t>Myometrium </a:t>
            </a:r>
            <a:r>
              <a:rPr lang="en-GB" altLang="en-US" dirty="0"/>
              <a:t> (</a:t>
            </a:r>
            <a:r>
              <a:rPr lang="en-GB" altLang="en-US" dirty="0" err="1"/>
              <a:t>musculosa</a:t>
            </a:r>
            <a:r>
              <a:rPr lang="en-GB" altLang="en-US" dirty="0"/>
              <a:t>) </a:t>
            </a:r>
          </a:p>
          <a:p>
            <a:pPr lvl="1" eaLnBrk="1" hangingPunct="1"/>
            <a:r>
              <a:rPr lang="en-GB" altLang="en-US" b="1" dirty="0"/>
              <a:t>The peritoneal covering or </a:t>
            </a:r>
            <a:r>
              <a:rPr lang="en-GB" altLang="en-US" b="1" dirty="0" err="1"/>
              <a:t>perimetrium</a:t>
            </a:r>
            <a:r>
              <a:rPr lang="en-GB" altLang="en-US" b="1" dirty="0"/>
              <a:t> (serosa)</a:t>
            </a:r>
            <a:endParaRPr lang="en-GB" altLang="en-US" i="1" dirty="0"/>
          </a:p>
        </p:txBody>
      </p:sp>
      <p:pic>
        <p:nvPicPr>
          <p:cNvPr id="27652" name="Picture 4" descr="uterus wall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0475" y="1782763"/>
            <a:ext cx="53086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126813"/>
      </p:ext>
    </p:extLst>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GENOTYPIC SEX </a:t>
            </a:r>
          </a:p>
        </p:txBody>
      </p:sp>
      <p:sp>
        <p:nvSpPr>
          <p:cNvPr id="3" name="Content Placeholder 2"/>
          <p:cNvSpPr>
            <a:spLocks noGrp="1"/>
          </p:cNvSpPr>
          <p:nvPr>
            <p:ph idx="1"/>
          </p:nvPr>
        </p:nvSpPr>
        <p:spPr/>
        <p:txBody>
          <a:bodyPr>
            <a:normAutofit lnSpcReduction="10000"/>
          </a:bodyPr>
          <a:lstStyle/>
          <a:p>
            <a:r>
              <a:rPr lang="en-US" sz="2000" dirty="0"/>
              <a:t>Genetic, or </a:t>
            </a:r>
            <a:r>
              <a:rPr lang="en-US" sz="2000" dirty="0" err="1"/>
              <a:t>karyotypic</a:t>
            </a:r>
            <a:r>
              <a:rPr lang="en-US" sz="2000" dirty="0"/>
              <a:t>, sex is determined at the time of conception. </a:t>
            </a:r>
          </a:p>
          <a:p>
            <a:r>
              <a:rPr lang="en-US" sz="2000" dirty="0"/>
              <a:t>Under normal conditions:</a:t>
            </a:r>
          </a:p>
          <a:p>
            <a:pPr lvl="1"/>
            <a:r>
              <a:rPr lang="en-US" sz="1600" dirty="0"/>
              <a:t>the oocyte provides an X chromosome</a:t>
            </a:r>
          </a:p>
          <a:p>
            <a:pPr lvl="1"/>
            <a:r>
              <a:rPr lang="en-US" sz="1600" dirty="0"/>
              <a:t>the sperm cell carries either an X or Y chromosome. </a:t>
            </a:r>
          </a:p>
          <a:p>
            <a:r>
              <a:rPr lang="en-US" sz="2000" dirty="0"/>
              <a:t>Thus, at fertilization, either an XX female or XY male is created. </a:t>
            </a:r>
          </a:p>
          <a:p>
            <a:r>
              <a:rPr lang="en-US" sz="2000" dirty="0"/>
              <a:t>The sex-determining region (SRY) gene on the Y chromosome encodes the testis-determining factor (TDF), a transcription factor whose targets induce a male phenotype. </a:t>
            </a:r>
          </a:p>
          <a:p>
            <a:r>
              <a:rPr lang="en-US" sz="2000" dirty="0"/>
              <a:t>In the absence of SRY, a female phenotype develops. </a:t>
            </a:r>
          </a:p>
          <a:p>
            <a:r>
              <a:rPr lang="en-US" sz="2000" dirty="0"/>
              <a:t>Notably, the genes from both X chromosomes are needed for female development, but can be overridden by SRY (</a:t>
            </a:r>
            <a:r>
              <a:rPr lang="en-US" sz="2000" dirty="0" err="1"/>
              <a:t>ie</a:t>
            </a:r>
            <a:r>
              <a:rPr lang="en-US" sz="2000" dirty="0"/>
              <a:t>, XXY) . </a:t>
            </a:r>
          </a:p>
          <a:p>
            <a:r>
              <a:rPr lang="en-US" sz="2000" dirty="0"/>
              <a:t>The female phenotype is the default, but the male phenotype requires expression of testosterone by the interstitial </a:t>
            </a:r>
            <a:r>
              <a:rPr lang="en-US" sz="2000" dirty="0" err="1"/>
              <a:t>Leydig</a:t>
            </a:r>
            <a:r>
              <a:rPr lang="en-US" sz="2000" dirty="0"/>
              <a:t> cells and </a:t>
            </a:r>
            <a:r>
              <a:rPr lang="en-US" sz="2000" dirty="0" err="1"/>
              <a:t>Miillerianinhibiting</a:t>
            </a:r>
            <a:r>
              <a:rPr lang="en-US" sz="2000" dirty="0"/>
              <a:t> factor (MIF) by </a:t>
            </a:r>
            <a:r>
              <a:rPr lang="en-US" sz="2000" dirty="0" err="1"/>
              <a:t>Sertoli</a:t>
            </a:r>
            <a:r>
              <a:rPr lang="en-US" sz="2000" dirty="0"/>
              <a:t> cells.</a:t>
            </a:r>
          </a:p>
        </p:txBody>
      </p:sp>
    </p:spTree>
    <p:extLst>
      <p:ext uri="{BB962C8B-B14F-4D97-AF65-F5344CB8AC3E}">
        <p14:creationId xmlns:p14="http://schemas.microsoft.com/office/powerpoint/2010/main" val="4033002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a:t>Histology of the Uterus</a:t>
            </a:r>
            <a:endParaRPr lang="en-US" altLang="en-US"/>
          </a:p>
        </p:txBody>
      </p:sp>
      <p:sp>
        <p:nvSpPr>
          <p:cNvPr id="28675" name="Rectangle 4"/>
          <p:cNvSpPr>
            <a:spLocks noGrp="1" noChangeArrowheads="1"/>
          </p:cNvSpPr>
          <p:nvPr>
            <p:ph type="body" idx="1"/>
          </p:nvPr>
        </p:nvSpPr>
        <p:spPr>
          <a:xfrm>
            <a:off x="457200" y="1600200"/>
            <a:ext cx="3035300" cy="4530725"/>
          </a:xfrm>
          <a:noFill/>
        </p:spPr>
        <p:txBody>
          <a:bodyPr/>
          <a:lstStyle/>
          <a:p>
            <a:pPr eaLnBrk="1" hangingPunct="1">
              <a:lnSpc>
                <a:spcPct val="80000"/>
              </a:lnSpc>
              <a:buFont typeface="Wingdings" pitchFamily="2" charset="2"/>
              <a:buNone/>
            </a:pPr>
            <a:r>
              <a:rPr lang="en-GB" altLang="en-US" sz="2400" b="1">
                <a:solidFill>
                  <a:srgbClr val="241AF6"/>
                </a:solidFill>
              </a:rPr>
              <a:t>Endometrium:</a:t>
            </a:r>
            <a:r>
              <a:rPr lang="en-GB" altLang="en-US" sz="2400">
                <a:solidFill>
                  <a:srgbClr val="241AF6"/>
                </a:solidFill>
              </a:rPr>
              <a:t> </a:t>
            </a:r>
          </a:p>
          <a:p>
            <a:pPr eaLnBrk="1" hangingPunct="1">
              <a:lnSpc>
                <a:spcPct val="80000"/>
              </a:lnSpc>
            </a:pPr>
            <a:r>
              <a:rPr lang="en-GB" altLang="en-US" sz="2400"/>
              <a:t>Lined by simple cubical or columnar epithelium</a:t>
            </a:r>
          </a:p>
          <a:p>
            <a:pPr eaLnBrk="1" hangingPunct="1">
              <a:lnSpc>
                <a:spcPct val="80000"/>
              </a:lnSpc>
            </a:pPr>
            <a:r>
              <a:rPr lang="en-GB" altLang="en-US" sz="2400"/>
              <a:t>Contains tubular glands. </a:t>
            </a:r>
          </a:p>
          <a:p>
            <a:pPr eaLnBrk="1" hangingPunct="1">
              <a:lnSpc>
                <a:spcPct val="80000"/>
              </a:lnSpc>
            </a:pPr>
            <a:r>
              <a:rPr lang="en-GB" altLang="en-US" sz="2400"/>
              <a:t>Shows cyclic changes with the menstrual cycle under the influence of ovarian hormones</a:t>
            </a:r>
            <a:endParaRPr lang="en-GB" altLang="en-US" sz="2400" b="1"/>
          </a:p>
        </p:txBody>
      </p:sp>
      <p:pic>
        <p:nvPicPr>
          <p:cNvPr id="28676" name="Picture 6" descr="endomet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916113"/>
            <a:ext cx="50419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850694"/>
      </p:ext>
    </p:extLst>
  </p:cSld>
  <p:clrMapOvr>
    <a:masterClrMapping/>
  </p:clrMapOvr>
  <p:transition>
    <p:wheel spokes="8"/>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en-US"/>
              <a:t>Histology of the Uterus</a:t>
            </a:r>
            <a:endParaRPr lang="en-US" altLang="en-US"/>
          </a:p>
        </p:txBody>
      </p:sp>
      <p:sp>
        <p:nvSpPr>
          <p:cNvPr id="29699" name="Rectangle 3"/>
          <p:cNvSpPr>
            <a:spLocks noGrp="1" noChangeArrowheads="1"/>
          </p:cNvSpPr>
          <p:nvPr>
            <p:ph type="body" idx="1"/>
          </p:nvPr>
        </p:nvSpPr>
        <p:spPr>
          <a:xfrm>
            <a:off x="457200" y="1600200"/>
            <a:ext cx="3394075" cy="4530725"/>
          </a:xfrm>
        </p:spPr>
        <p:txBody>
          <a:bodyPr>
            <a:normAutofit lnSpcReduction="10000"/>
          </a:bodyPr>
          <a:lstStyle/>
          <a:p>
            <a:pPr eaLnBrk="1" hangingPunct="1">
              <a:lnSpc>
                <a:spcPct val="80000"/>
              </a:lnSpc>
              <a:buFont typeface="Wingdings" pitchFamily="2" charset="2"/>
              <a:buNone/>
            </a:pPr>
            <a:r>
              <a:rPr lang="en-GB" altLang="en-US" b="1">
                <a:solidFill>
                  <a:srgbClr val="241AF6"/>
                </a:solidFill>
              </a:rPr>
              <a:t>Myometrium </a:t>
            </a:r>
            <a:r>
              <a:rPr lang="en-GB" altLang="en-US">
                <a:solidFill>
                  <a:srgbClr val="241AF6"/>
                </a:solidFill>
              </a:rPr>
              <a:t> </a:t>
            </a:r>
          </a:p>
          <a:p>
            <a:pPr eaLnBrk="1" hangingPunct="1">
              <a:lnSpc>
                <a:spcPct val="80000"/>
              </a:lnSpc>
            </a:pPr>
            <a:r>
              <a:rPr lang="en-GB" altLang="en-US"/>
              <a:t>Three layers </a:t>
            </a:r>
          </a:p>
          <a:p>
            <a:pPr lvl="1" eaLnBrk="1" hangingPunct="1">
              <a:lnSpc>
                <a:spcPct val="80000"/>
              </a:lnSpc>
            </a:pPr>
            <a:r>
              <a:rPr lang="en-GB" altLang="en-US"/>
              <a:t>outer longitudinal muscle layer</a:t>
            </a:r>
          </a:p>
          <a:p>
            <a:pPr lvl="1" eaLnBrk="1" hangingPunct="1">
              <a:lnSpc>
                <a:spcPct val="80000"/>
              </a:lnSpc>
            </a:pPr>
            <a:r>
              <a:rPr lang="en-GB" altLang="en-US"/>
              <a:t>middle layer of interlacing criss-cross muscle fibres surrounding the blood vessels </a:t>
            </a:r>
          </a:p>
          <a:p>
            <a:pPr lvl="1" eaLnBrk="1" hangingPunct="1">
              <a:lnSpc>
                <a:spcPct val="80000"/>
              </a:lnSpc>
            </a:pPr>
            <a:r>
              <a:rPr lang="en-GB" altLang="en-US"/>
              <a:t>inner circular muscle layer</a:t>
            </a:r>
            <a:endParaRPr lang="en-GB" altLang="en-US" b="1"/>
          </a:p>
        </p:txBody>
      </p:sp>
      <p:pic>
        <p:nvPicPr>
          <p:cNvPr id="29700" name="Picture 4" descr="myometri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844675"/>
            <a:ext cx="508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463400"/>
      </p:ext>
    </p:extLst>
  </p:cSld>
  <p:clrMapOvr>
    <a:masterClrMapping/>
  </p:clrMapOvr>
  <p:transition>
    <p:wheel spokes="8"/>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a:t>Histology of the Uterus</a:t>
            </a:r>
            <a:endParaRPr lang="en-US" altLang="en-US"/>
          </a:p>
        </p:txBody>
      </p:sp>
      <p:sp>
        <p:nvSpPr>
          <p:cNvPr id="30723" name="Rectangle 3"/>
          <p:cNvSpPr>
            <a:spLocks noGrp="1" noChangeArrowheads="1"/>
          </p:cNvSpPr>
          <p:nvPr>
            <p:ph type="body" idx="1"/>
          </p:nvPr>
        </p:nvSpPr>
        <p:spPr>
          <a:xfrm>
            <a:off x="457200" y="1600200"/>
            <a:ext cx="8229600" cy="4924425"/>
          </a:xfrm>
        </p:spPr>
        <p:txBody>
          <a:bodyPr>
            <a:normAutofit fontScale="92500" lnSpcReduction="10000"/>
          </a:bodyPr>
          <a:lstStyle/>
          <a:p>
            <a:pPr eaLnBrk="1" hangingPunct="1">
              <a:lnSpc>
                <a:spcPct val="80000"/>
              </a:lnSpc>
              <a:buFont typeface="Wingdings" pitchFamily="2" charset="2"/>
              <a:buNone/>
            </a:pPr>
            <a:r>
              <a:rPr lang="en-GB" altLang="en-US" b="1"/>
              <a:t>Perimetrium:</a:t>
            </a:r>
            <a:endParaRPr lang="en-GB" altLang="en-US" i="1"/>
          </a:p>
          <a:p>
            <a:pPr eaLnBrk="1" hangingPunct="1">
              <a:lnSpc>
                <a:spcPct val="80000"/>
              </a:lnSpc>
            </a:pPr>
            <a:r>
              <a:rPr lang="en-GB" altLang="en-US"/>
              <a:t>Anteriorly:</a:t>
            </a:r>
            <a:r>
              <a:rPr lang="en-GB" altLang="en-US" b="1"/>
              <a:t> </a:t>
            </a:r>
          </a:p>
          <a:p>
            <a:pPr lvl="1" eaLnBrk="1" hangingPunct="1">
              <a:lnSpc>
                <a:spcPct val="80000"/>
              </a:lnSpc>
            </a:pPr>
            <a:r>
              <a:rPr lang="en-GB" altLang="en-US"/>
              <a:t>firmly attached to the fundus and body till the isthmus where it becomes loose and is reflected on the superior surface of the urinary bladder forming the </a:t>
            </a:r>
            <a:r>
              <a:rPr lang="en-GB" altLang="en-US">
                <a:solidFill>
                  <a:srgbClr val="241AF6"/>
                </a:solidFill>
              </a:rPr>
              <a:t>vesicouterine pouch</a:t>
            </a:r>
            <a:r>
              <a:rPr lang="en-GB" altLang="en-US"/>
              <a:t>. </a:t>
            </a:r>
          </a:p>
          <a:p>
            <a:pPr eaLnBrk="1" hangingPunct="1">
              <a:lnSpc>
                <a:spcPct val="80000"/>
              </a:lnSpc>
            </a:pPr>
            <a:r>
              <a:rPr lang="en-GB" altLang="en-US"/>
              <a:t>Posteriorly:</a:t>
            </a:r>
            <a:r>
              <a:rPr lang="en-GB" altLang="en-US" b="1"/>
              <a:t> </a:t>
            </a:r>
          </a:p>
          <a:p>
            <a:pPr lvl="1" eaLnBrk="1" hangingPunct="1">
              <a:lnSpc>
                <a:spcPct val="80000"/>
              </a:lnSpc>
            </a:pPr>
            <a:r>
              <a:rPr lang="en-GB" altLang="en-US"/>
              <a:t>firmly attached to the fundus, body, cervix, and posterior vaginal fornix then is reflected on the pelvic colon forming the </a:t>
            </a:r>
            <a:r>
              <a:rPr lang="en-GB" altLang="en-US">
                <a:solidFill>
                  <a:srgbClr val="241AF6"/>
                </a:solidFill>
              </a:rPr>
              <a:t>Douglas pouch</a:t>
            </a:r>
            <a:r>
              <a:rPr lang="en-GB" altLang="en-US"/>
              <a:t>.</a:t>
            </a:r>
          </a:p>
          <a:p>
            <a:pPr eaLnBrk="1" hangingPunct="1">
              <a:lnSpc>
                <a:spcPct val="80000"/>
              </a:lnSpc>
            </a:pPr>
            <a:r>
              <a:rPr lang="en-GB" altLang="en-US"/>
              <a:t>Laterally:</a:t>
            </a:r>
            <a:r>
              <a:rPr lang="en-GB" altLang="en-US" b="1"/>
              <a:t> </a:t>
            </a:r>
          </a:p>
          <a:p>
            <a:pPr lvl="1" eaLnBrk="1" hangingPunct="1">
              <a:lnSpc>
                <a:spcPct val="80000"/>
              </a:lnSpc>
            </a:pPr>
            <a:r>
              <a:rPr lang="en-GB" altLang="en-US"/>
              <a:t>the anterior and posterior peritoneal coverings blend as the anterior and posterior layers of the </a:t>
            </a:r>
            <a:r>
              <a:rPr lang="en-GB" altLang="en-US">
                <a:solidFill>
                  <a:srgbClr val="241AF6"/>
                </a:solidFill>
              </a:rPr>
              <a:t>broad ligaments</a:t>
            </a:r>
            <a:r>
              <a:rPr lang="en-GB" altLang="en-US"/>
              <a:t>.</a:t>
            </a:r>
            <a:endParaRPr lang="en-US" altLang="en-US" sz="1600"/>
          </a:p>
        </p:txBody>
      </p:sp>
    </p:spTree>
    <p:extLst>
      <p:ext uri="{BB962C8B-B14F-4D97-AF65-F5344CB8AC3E}">
        <p14:creationId xmlns:p14="http://schemas.microsoft.com/office/powerpoint/2010/main" val="2474109141"/>
      </p:ext>
    </p:extLst>
  </p:cSld>
  <p:clrMapOvr>
    <a:masterClrMapping/>
  </p:clrMapOvr>
  <p:transition>
    <p:wheel spokes="8"/>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a:xfrm>
            <a:off x="-533400" y="228600"/>
            <a:ext cx="8229600" cy="1143000"/>
          </a:xfrm>
        </p:spPr>
        <p:txBody>
          <a:bodyPr/>
          <a:lstStyle/>
          <a:p>
            <a:pPr eaLnBrk="1" hangingPunct="1"/>
            <a:r>
              <a:rPr lang="en-GB" altLang="en-US" dirty="0"/>
              <a:t>Blood Supply</a:t>
            </a:r>
            <a:endParaRPr lang="en-US" altLang="en-US" dirty="0"/>
          </a:p>
        </p:txBody>
      </p:sp>
      <p:sp>
        <p:nvSpPr>
          <p:cNvPr id="32771" name="Rectangle 7"/>
          <p:cNvSpPr>
            <a:spLocks noGrp="1" noChangeArrowheads="1"/>
          </p:cNvSpPr>
          <p:nvPr>
            <p:ph type="body" idx="1"/>
          </p:nvPr>
        </p:nvSpPr>
        <p:spPr>
          <a:xfrm>
            <a:off x="457200" y="1600200"/>
            <a:ext cx="4186238" cy="4924425"/>
          </a:xfrm>
        </p:spPr>
        <p:txBody>
          <a:bodyPr/>
          <a:lstStyle/>
          <a:p>
            <a:pPr eaLnBrk="1" hangingPunct="1">
              <a:buFont typeface="Wingdings" pitchFamily="2" charset="2"/>
              <a:buNone/>
            </a:pPr>
            <a:r>
              <a:rPr lang="en-GB" altLang="en-US" sz="2400" b="1">
                <a:solidFill>
                  <a:srgbClr val="FD1313"/>
                </a:solidFill>
              </a:rPr>
              <a:t>Arterial supply:</a:t>
            </a:r>
            <a:endParaRPr lang="en-US" altLang="en-US" sz="2400" b="1">
              <a:solidFill>
                <a:srgbClr val="FD1313"/>
              </a:solidFill>
            </a:endParaRPr>
          </a:p>
          <a:p>
            <a:pPr eaLnBrk="1" hangingPunct="1"/>
            <a:r>
              <a:rPr lang="en-GB" altLang="en-US" sz="2400"/>
              <a:t>THE UTERINE ARTERIES </a:t>
            </a:r>
          </a:p>
          <a:p>
            <a:pPr lvl="1" eaLnBrk="1" hangingPunct="1"/>
            <a:r>
              <a:rPr lang="en-GB" altLang="en-US" sz="2000"/>
              <a:t>Arise from the anterior division of internal iliac artery. </a:t>
            </a:r>
          </a:p>
          <a:p>
            <a:pPr lvl="1" eaLnBrk="1" hangingPunct="1"/>
            <a:r>
              <a:rPr lang="en-GB" altLang="en-US" sz="2000"/>
              <a:t>in the base of the broad ligament, crossing above the ureter 1/2 an inch lateral to the supravaginal cervix.</a:t>
            </a:r>
          </a:p>
          <a:p>
            <a:pPr eaLnBrk="1" hangingPunct="1"/>
            <a:r>
              <a:rPr lang="en-GB" altLang="en-US" sz="2400"/>
              <a:t>2 branches:</a:t>
            </a:r>
          </a:p>
          <a:p>
            <a:pPr lvl="1" eaLnBrk="1" hangingPunct="1"/>
            <a:r>
              <a:rPr lang="en-GB" altLang="en-US" sz="2000"/>
              <a:t>An ascending</a:t>
            </a:r>
          </a:p>
          <a:p>
            <a:pPr lvl="1" eaLnBrk="1" hangingPunct="1"/>
            <a:r>
              <a:rPr lang="en-GB" altLang="en-US" sz="2000"/>
              <a:t>A descending branch</a:t>
            </a:r>
          </a:p>
        </p:txBody>
      </p:sp>
      <p:pic>
        <p:nvPicPr>
          <p:cNvPr id="32772" name="Picture 5" descr="3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725" y="692150"/>
            <a:ext cx="3671888"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9" descr="step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99" t="6734" r="1723" b="16891"/>
          <a:stretch>
            <a:fillRect/>
          </a:stretch>
        </p:blipFill>
        <p:spPr bwMode="auto">
          <a:xfrm>
            <a:off x="5867400" y="4076700"/>
            <a:ext cx="27368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195622"/>
      </p:ext>
    </p:extLst>
  </p:cSld>
  <p:clrMapOvr>
    <a:masterClrMapping/>
  </p:clrMapOvr>
  <p:transition>
    <p:wheel spokes="8"/>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350px-Gray1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646238"/>
            <a:ext cx="47752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5"/>
          <p:cNvSpPr>
            <a:spLocks noGrp="1" noChangeArrowheads="1"/>
          </p:cNvSpPr>
          <p:nvPr>
            <p:ph type="title"/>
          </p:nvPr>
        </p:nvSpPr>
        <p:spPr/>
        <p:txBody>
          <a:bodyPr/>
          <a:lstStyle/>
          <a:p>
            <a:pPr eaLnBrk="1" hangingPunct="1"/>
            <a:r>
              <a:rPr lang="en-GB" altLang="en-US"/>
              <a:t>Blood Supply</a:t>
            </a:r>
            <a:endParaRPr lang="en-US" altLang="en-US"/>
          </a:p>
        </p:txBody>
      </p:sp>
      <p:sp>
        <p:nvSpPr>
          <p:cNvPr id="33796" name="Rectangle 6"/>
          <p:cNvSpPr>
            <a:spLocks noGrp="1" noChangeArrowheads="1"/>
          </p:cNvSpPr>
          <p:nvPr>
            <p:ph type="body" idx="1"/>
          </p:nvPr>
        </p:nvSpPr>
        <p:spPr>
          <a:xfrm>
            <a:off x="457200" y="1600200"/>
            <a:ext cx="3538538" cy="4530725"/>
          </a:xfrm>
        </p:spPr>
        <p:txBody>
          <a:bodyPr/>
          <a:lstStyle/>
          <a:p>
            <a:pPr eaLnBrk="1" hangingPunct="1">
              <a:lnSpc>
                <a:spcPct val="90000"/>
              </a:lnSpc>
            </a:pPr>
            <a:r>
              <a:rPr lang="en-GB" altLang="en-US" sz="2000"/>
              <a:t>The ascending branches pass upwards in a tortuous manner parallel to the lateral border of the uterus between the 2 layers of the broad ligament to end by anastomosing with branches of the ovarian arteries near the uterine cornu.</a:t>
            </a:r>
          </a:p>
          <a:p>
            <a:pPr eaLnBrk="1" hangingPunct="1">
              <a:lnSpc>
                <a:spcPct val="90000"/>
              </a:lnSpc>
            </a:pPr>
            <a:r>
              <a:rPr lang="en-GB" altLang="en-US" sz="2000"/>
              <a:t>The descending cervical branch supplies the lower cervix. </a:t>
            </a:r>
          </a:p>
        </p:txBody>
      </p:sp>
    </p:spTree>
    <p:extLst>
      <p:ext uri="{BB962C8B-B14F-4D97-AF65-F5344CB8AC3E}">
        <p14:creationId xmlns:p14="http://schemas.microsoft.com/office/powerpoint/2010/main" val="2226474364"/>
      </p:ext>
    </p:extLst>
  </p:cSld>
  <p:clrMapOvr>
    <a:masterClrMapping/>
  </p:clrMapOvr>
  <p:transition>
    <p:wheel spokes="8"/>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eaLnBrk="1" hangingPunct="1"/>
            <a:r>
              <a:rPr lang="en-GB" altLang="en-US"/>
              <a:t>Blood Supply</a:t>
            </a:r>
            <a:endParaRPr lang="en-US" altLang="en-US"/>
          </a:p>
        </p:txBody>
      </p:sp>
      <p:sp>
        <p:nvSpPr>
          <p:cNvPr id="34819" name="Rectangle 5"/>
          <p:cNvSpPr>
            <a:spLocks noGrp="1" noChangeArrowheads="1"/>
          </p:cNvSpPr>
          <p:nvPr>
            <p:ph type="body" idx="1"/>
          </p:nvPr>
        </p:nvSpPr>
        <p:spPr/>
        <p:txBody>
          <a:bodyPr/>
          <a:lstStyle/>
          <a:p>
            <a:pPr eaLnBrk="1" hangingPunct="1">
              <a:lnSpc>
                <a:spcPct val="80000"/>
              </a:lnSpc>
            </a:pPr>
            <a:r>
              <a:rPr lang="en-GB" altLang="en-US" sz="2000" b="1">
                <a:solidFill>
                  <a:srgbClr val="241AF6"/>
                </a:solidFill>
              </a:rPr>
              <a:t>Venous drainage:</a:t>
            </a:r>
            <a:endParaRPr lang="en-US" altLang="en-US" sz="2000">
              <a:solidFill>
                <a:srgbClr val="241AF6"/>
              </a:solidFill>
            </a:endParaRPr>
          </a:p>
          <a:p>
            <a:pPr lvl="1" eaLnBrk="1" hangingPunct="1">
              <a:lnSpc>
                <a:spcPct val="80000"/>
              </a:lnSpc>
            </a:pPr>
            <a:r>
              <a:rPr lang="en-GB" altLang="en-US" sz="1800"/>
              <a:t>Starts as a plexus between the 2 layers of the broad ligament </a:t>
            </a:r>
            <a:r>
              <a:rPr lang="en-GB" altLang="en-US" sz="1800">
                <a:solidFill>
                  <a:srgbClr val="241AF6"/>
                </a:solidFill>
              </a:rPr>
              <a:t>(Pampiniform plexus)</a:t>
            </a:r>
            <a:r>
              <a:rPr lang="en-GB" altLang="en-US" sz="1800"/>
              <a:t> that communicate with the vesical plexus and drains into the uterine and ovarian veins.</a:t>
            </a:r>
          </a:p>
          <a:p>
            <a:pPr eaLnBrk="1" hangingPunct="1">
              <a:lnSpc>
                <a:spcPct val="80000"/>
              </a:lnSpc>
            </a:pPr>
            <a:r>
              <a:rPr lang="en-GB" altLang="en-US" sz="2000" b="1"/>
              <a:t>Lymphatic drainage:</a:t>
            </a:r>
            <a:endParaRPr lang="en-GB" altLang="en-US" sz="2000" i="1"/>
          </a:p>
          <a:p>
            <a:pPr lvl="1" eaLnBrk="1" hangingPunct="1">
              <a:lnSpc>
                <a:spcPct val="80000"/>
              </a:lnSpc>
            </a:pPr>
            <a:r>
              <a:rPr lang="en-GB" altLang="en-US" sz="1800">
                <a:solidFill>
                  <a:srgbClr val="241AF6"/>
                </a:solidFill>
              </a:rPr>
              <a:t>Fundus:</a:t>
            </a:r>
            <a:r>
              <a:rPr lang="en-GB" altLang="en-US" sz="1800" b="1"/>
              <a:t> </a:t>
            </a:r>
            <a:r>
              <a:rPr lang="en-GB" altLang="en-US" sz="1800"/>
              <a:t>To the para-aortic lymph nodes via ovarian vessels.</a:t>
            </a:r>
          </a:p>
          <a:p>
            <a:pPr lvl="1" eaLnBrk="1" hangingPunct="1">
              <a:lnSpc>
                <a:spcPct val="80000"/>
              </a:lnSpc>
            </a:pPr>
            <a:r>
              <a:rPr lang="en-GB" altLang="en-US" sz="1800">
                <a:solidFill>
                  <a:srgbClr val="241AF6"/>
                </a:solidFill>
              </a:rPr>
              <a:t>Cornu</a:t>
            </a:r>
            <a:r>
              <a:rPr lang="en-GB" altLang="en-US" sz="1800"/>
              <a:t>:</a:t>
            </a:r>
            <a:r>
              <a:rPr lang="en-GB" altLang="en-US" sz="1800" b="1"/>
              <a:t> </a:t>
            </a:r>
            <a:r>
              <a:rPr lang="en-GB" altLang="en-US" sz="1800"/>
              <a:t>To the superficial inguinal lymph nodes via lymphatics of the round ligament. </a:t>
            </a:r>
          </a:p>
          <a:p>
            <a:pPr lvl="1" eaLnBrk="1" hangingPunct="1">
              <a:lnSpc>
                <a:spcPct val="80000"/>
              </a:lnSpc>
            </a:pPr>
            <a:r>
              <a:rPr lang="en-GB" altLang="en-US" sz="1800">
                <a:solidFill>
                  <a:srgbClr val="241AF6"/>
                </a:solidFill>
              </a:rPr>
              <a:t>Body</a:t>
            </a:r>
            <a:r>
              <a:rPr lang="en-GB" altLang="en-US" sz="1800"/>
              <a:t>:</a:t>
            </a:r>
            <a:r>
              <a:rPr lang="en-GB" altLang="en-US" sz="1800" b="1"/>
              <a:t> </a:t>
            </a:r>
            <a:r>
              <a:rPr lang="en-GB" altLang="en-US" sz="1800"/>
              <a:t>To the internal then external iliac lymph nodes via the uterine vessels.</a:t>
            </a:r>
          </a:p>
          <a:p>
            <a:pPr lvl="1" eaLnBrk="1" hangingPunct="1">
              <a:lnSpc>
                <a:spcPct val="80000"/>
              </a:lnSpc>
            </a:pPr>
            <a:r>
              <a:rPr lang="en-GB" altLang="en-US" sz="1800">
                <a:solidFill>
                  <a:srgbClr val="241AF6"/>
                </a:solidFill>
              </a:rPr>
              <a:t>Isthmus</a:t>
            </a:r>
            <a:r>
              <a:rPr lang="en-GB" altLang="en-US" sz="1800"/>
              <a:t>:</a:t>
            </a:r>
            <a:r>
              <a:rPr lang="en-GB" altLang="en-US" sz="1800" b="1"/>
              <a:t> </a:t>
            </a:r>
            <a:r>
              <a:rPr lang="en-GB" altLang="en-US" sz="1800"/>
              <a:t>As that of the cervix.</a:t>
            </a:r>
          </a:p>
          <a:p>
            <a:pPr lvl="1" eaLnBrk="1" hangingPunct="1">
              <a:lnSpc>
                <a:spcPct val="80000"/>
              </a:lnSpc>
            </a:pPr>
            <a:r>
              <a:rPr lang="en-GB" altLang="en-US" sz="1800">
                <a:solidFill>
                  <a:srgbClr val="241AF6"/>
                </a:solidFill>
              </a:rPr>
              <a:t>Cervix</a:t>
            </a:r>
            <a:r>
              <a:rPr lang="en-GB" altLang="en-US" sz="1800"/>
              <a:t>:</a:t>
            </a:r>
            <a:r>
              <a:rPr lang="en-GB" altLang="en-US" sz="1800" b="1"/>
              <a:t> </a:t>
            </a:r>
            <a:r>
              <a:rPr lang="en-GB" altLang="en-US" sz="1800"/>
              <a:t>Two groups of lymphatics:</a:t>
            </a:r>
          </a:p>
          <a:p>
            <a:pPr lvl="1" eaLnBrk="1" hangingPunct="1">
              <a:lnSpc>
                <a:spcPct val="80000"/>
              </a:lnSpc>
            </a:pPr>
            <a:r>
              <a:rPr lang="en-GB" altLang="en-US" sz="1800">
                <a:solidFill>
                  <a:srgbClr val="241AF6"/>
                </a:solidFill>
              </a:rPr>
              <a:t>Primary groups</a:t>
            </a:r>
            <a:r>
              <a:rPr lang="en-GB" altLang="en-US" sz="1800"/>
              <a:t>: Paracervical, parametrial, obturator, internal and external iliac nodes.</a:t>
            </a:r>
          </a:p>
          <a:p>
            <a:pPr lvl="1" eaLnBrk="1" hangingPunct="1">
              <a:lnSpc>
                <a:spcPct val="80000"/>
              </a:lnSpc>
            </a:pPr>
            <a:r>
              <a:rPr lang="en-GB" altLang="en-US" sz="1800">
                <a:solidFill>
                  <a:srgbClr val="241AF6"/>
                </a:solidFill>
              </a:rPr>
              <a:t>Secondary groups</a:t>
            </a:r>
            <a:r>
              <a:rPr lang="en-GB" altLang="en-US" sz="1800"/>
              <a:t>: Common iliac, para-aortic, and lateral sacral lymph nodes.</a:t>
            </a:r>
            <a:endParaRPr lang="en-US" altLang="en-US" sz="1800"/>
          </a:p>
        </p:txBody>
      </p:sp>
    </p:spTree>
    <p:extLst>
      <p:ext uri="{BB962C8B-B14F-4D97-AF65-F5344CB8AC3E}">
        <p14:creationId xmlns:p14="http://schemas.microsoft.com/office/powerpoint/2010/main" val="2882870271"/>
      </p:ext>
    </p:extLst>
  </p:cSld>
  <p:clrMapOvr>
    <a:masterClrMapping/>
  </p:clrMapOvr>
  <p:transition>
    <p:wheel spokes="8"/>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en-GB" altLang="en-US"/>
              <a:t>Nerve supply of the Uterus</a:t>
            </a:r>
            <a:endParaRPr lang="en-US" altLang="en-US"/>
          </a:p>
        </p:txBody>
      </p:sp>
      <p:sp>
        <p:nvSpPr>
          <p:cNvPr id="35843" name="Rectangle 5"/>
          <p:cNvSpPr>
            <a:spLocks noGrp="1" noChangeArrowheads="1"/>
          </p:cNvSpPr>
          <p:nvPr>
            <p:ph type="body" idx="1"/>
          </p:nvPr>
        </p:nvSpPr>
        <p:spPr/>
        <p:txBody>
          <a:bodyPr>
            <a:normAutofit fontScale="92500" lnSpcReduction="10000"/>
          </a:bodyPr>
          <a:lstStyle/>
          <a:p>
            <a:pPr eaLnBrk="1" hangingPunct="1">
              <a:lnSpc>
                <a:spcPct val="90000"/>
              </a:lnSpc>
            </a:pPr>
            <a:r>
              <a:rPr lang="en-GB" altLang="en-US"/>
              <a:t>The cervix and body are relatively insensitive to touch, cutting and burning. </a:t>
            </a:r>
          </a:p>
          <a:p>
            <a:pPr eaLnBrk="1" hangingPunct="1">
              <a:lnSpc>
                <a:spcPct val="90000"/>
              </a:lnSpc>
            </a:pPr>
            <a:r>
              <a:rPr lang="en-GB" altLang="en-US"/>
              <a:t>The cervix is sensitive to dilatation and the body is sensitive to distension.</a:t>
            </a:r>
          </a:p>
          <a:p>
            <a:pPr eaLnBrk="1" hangingPunct="1">
              <a:lnSpc>
                <a:spcPct val="90000"/>
              </a:lnSpc>
            </a:pPr>
            <a:r>
              <a:rPr lang="en-GB" altLang="en-US"/>
              <a:t>Innervations </a:t>
            </a:r>
          </a:p>
          <a:p>
            <a:pPr lvl="1" eaLnBrk="1" hangingPunct="1">
              <a:lnSpc>
                <a:spcPct val="90000"/>
              </a:lnSpc>
            </a:pPr>
            <a:r>
              <a:rPr lang="en-GB" altLang="en-US"/>
              <a:t>Parasympathetic form S2,3,4</a:t>
            </a:r>
          </a:p>
          <a:p>
            <a:pPr lvl="1" eaLnBrk="1" hangingPunct="1">
              <a:lnSpc>
                <a:spcPct val="90000"/>
              </a:lnSpc>
            </a:pPr>
            <a:r>
              <a:rPr lang="en-GB" altLang="en-US"/>
              <a:t>Sympathetic from:</a:t>
            </a:r>
          </a:p>
          <a:p>
            <a:pPr lvl="2" eaLnBrk="1" hangingPunct="1">
              <a:lnSpc>
                <a:spcPct val="90000"/>
              </a:lnSpc>
            </a:pPr>
            <a:r>
              <a:rPr lang="en-GB" altLang="en-US"/>
              <a:t>T5 and T6 (motor) </a:t>
            </a:r>
          </a:p>
          <a:p>
            <a:pPr lvl="2" eaLnBrk="1" hangingPunct="1">
              <a:lnSpc>
                <a:spcPct val="90000"/>
              </a:lnSpc>
            </a:pPr>
            <a:r>
              <a:rPr lang="en-GB" altLang="en-US"/>
              <a:t>T10, T11, T12, and L1 (sensory). </a:t>
            </a:r>
          </a:p>
          <a:p>
            <a:pPr eaLnBrk="1" hangingPunct="1">
              <a:lnSpc>
                <a:spcPct val="90000"/>
              </a:lnSpc>
            </a:pPr>
            <a:r>
              <a:rPr lang="en-GB" altLang="en-US"/>
              <a:t>Both reach the uterus through branches of inferior hypogastric plexus.</a:t>
            </a:r>
            <a:r>
              <a:rPr lang="en-US" altLang="en-US"/>
              <a:t> </a:t>
            </a:r>
          </a:p>
        </p:txBody>
      </p:sp>
    </p:spTree>
    <p:extLst>
      <p:ext uri="{BB962C8B-B14F-4D97-AF65-F5344CB8AC3E}">
        <p14:creationId xmlns:p14="http://schemas.microsoft.com/office/powerpoint/2010/main" val="442602306"/>
      </p:ext>
    </p:extLst>
  </p:cSld>
  <p:clrMapOvr>
    <a:masterClrMapping/>
  </p:clrMapOvr>
  <p:transition>
    <p:wheel spokes="8"/>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altLang="en-US"/>
              <a:t>THE FALLOPIAN TUBE </a:t>
            </a:r>
            <a:endParaRPr lang="en-US" altLang="en-US"/>
          </a:p>
        </p:txBody>
      </p:sp>
      <p:sp>
        <p:nvSpPr>
          <p:cNvPr id="36867" name="Rectangle 3"/>
          <p:cNvSpPr>
            <a:spLocks noGrp="1" noChangeArrowheads="1"/>
          </p:cNvSpPr>
          <p:nvPr>
            <p:ph type="body" idx="1"/>
          </p:nvPr>
        </p:nvSpPr>
        <p:spPr>
          <a:xfrm>
            <a:off x="457200" y="1600200"/>
            <a:ext cx="8229600" cy="3413125"/>
          </a:xfrm>
        </p:spPr>
        <p:txBody>
          <a:bodyPr>
            <a:normAutofit fontScale="92500" lnSpcReduction="10000"/>
          </a:bodyPr>
          <a:lstStyle/>
          <a:p>
            <a:pPr eaLnBrk="1" hangingPunct="1"/>
            <a:r>
              <a:rPr lang="en-GB" altLang="en-US" dirty="0"/>
              <a:t>Two </a:t>
            </a:r>
            <a:r>
              <a:rPr lang="en-GB" altLang="en-US" dirty="0">
                <a:solidFill>
                  <a:schemeClr val="tx1"/>
                </a:solidFill>
              </a:rPr>
              <a:t>tortuous tubes (10 cm in length) lie in the free upper part of the broad ligament. </a:t>
            </a:r>
          </a:p>
          <a:p>
            <a:pPr eaLnBrk="1" hangingPunct="1"/>
            <a:r>
              <a:rPr lang="en-GB" altLang="en-US" dirty="0">
                <a:solidFill>
                  <a:schemeClr val="tx1"/>
                </a:solidFill>
              </a:rPr>
              <a:t>They blend medially with the </a:t>
            </a:r>
            <a:r>
              <a:rPr lang="en-GB" altLang="en-US" dirty="0" err="1">
                <a:solidFill>
                  <a:schemeClr val="tx1"/>
                </a:solidFill>
              </a:rPr>
              <a:t>cornu</a:t>
            </a:r>
            <a:r>
              <a:rPr lang="en-GB" altLang="en-US" dirty="0">
                <a:solidFill>
                  <a:schemeClr val="tx1"/>
                </a:solidFill>
              </a:rPr>
              <a:t> of the uterus </a:t>
            </a:r>
          </a:p>
          <a:p>
            <a:pPr eaLnBrk="1" hangingPunct="1"/>
            <a:r>
              <a:rPr lang="en-GB" altLang="en-US" dirty="0">
                <a:solidFill>
                  <a:schemeClr val="tx1"/>
                </a:solidFill>
              </a:rPr>
              <a:t>Laterally their free outer end curves backwards towards the ovary. </a:t>
            </a:r>
          </a:p>
          <a:p>
            <a:pPr eaLnBrk="1" hangingPunct="1"/>
            <a:r>
              <a:rPr lang="en-GB" altLang="en-US" dirty="0">
                <a:solidFill>
                  <a:schemeClr val="tx1"/>
                </a:solidFill>
              </a:rPr>
              <a:t>Their lumen communicates between the uterine and the peritoneal cavities. </a:t>
            </a:r>
          </a:p>
        </p:txBody>
      </p:sp>
    </p:spTree>
    <p:extLst>
      <p:ext uri="{BB962C8B-B14F-4D97-AF65-F5344CB8AC3E}">
        <p14:creationId xmlns:p14="http://schemas.microsoft.com/office/powerpoint/2010/main" val="2357449116"/>
      </p:ext>
    </p:extLst>
  </p:cSld>
  <p:clrMapOvr>
    <a:masterClrMapping/>
  </p:clrMapOvr>
  <p:transition>
    <p:wheel spokes="8"/>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en-US"/>
              <a:t>THE FALLOPIAN TUBE</a:t>
            </a:r>
            <a:endParaRPr lang="en-US" altLang="en-US"/>
          </a:p>
        </p:txBody>
      </p:sp>
      <p:sp>
        <p:nvSpPr>
          <p:cNvPr id="37891" name="Rectangle 3"/>
          <p:cNvSpPr>
            <a:spLocks noGrp="1" noChangeArrowheads="1"/>
          </p:cNvSpPr>
          <p:nvPr>
            <p:ph type="body" idx="1"/>
          </p:nvPr>
        </p:nvSpPr>
        <p:spPr>
          <a:xfrm>
            <a:off x="457200" y="1484313"/>
            <a:ext cx="3251200" cy="3124200"/>
          </a:xfrm>
        </p:spPr>
        <p:txBody>
          <a:bodyPr/>
          <a:lstStyle/>
          <a:p>
            <a:pPr eaLnBrk="1" hangingPunct="1"/>
            <a:r>
              <a:rPr lang="en-GB" altLang="en-US" sz="2000" dirty="0">
                <a:solidFill>
                  <a:schemeClr val="tx1"/>
                </a:solidFill>
              </a:rPr>
              <a:t>4 parts</a:t>
            </a:r>
          </a:p>
          <a:p>
            <a:pPr marL="457200" lvl="1" indent="0" eaLnBrk="1" hangingPunct="1">
              <a:buNone/>
            </a:pPr>
            <a:r>
              <a:rPr lang="en-GB" altLang="en-US" sz="2000" dirty="0">
                <a:solidFill>
                  <a:srgbClr val="241AF6"/>
                </a:solidFill>
              </a:rPr>
              <a:t>1. Interstitial part (1 cm):</a:t>
            </a:r>
            <a:r>
              <a:rPr lang="en-GB" altLang="en-US" sz="2000" dirty="0">
                <a:solidFill>
                  <a:schemeClr val="tx1"/>
                </a:solidFill>
              </a:rPr>
              <a:t> pierces the uterine wall, very narrow, no peritoneal covering, no outer longitudinal muscles.</a:t>
            </a:r>
          </a:p>
        </p:txBody>
      </p:sp>
      <p:pic>
        <p:nvPicPr>
          <p:cNvPr id="37892" name="Picture 4" descr="fallopian tube"/>
          <p:cNvPicPr>
            <a:picLocks noChangeAspect="1" noChangeArrowheads="1"/>
          </p:cNvPicPr>
          <p:nvPr/>
        </p:nvPicPr>
        <p:blipFill>
          <a:blip r:embed="rId2">
            <a:lum contrast="24000"/>
            <a:extLst>
              <a:ext uri="{28A0092B-C50C-407E-A947-70E740481C1C}">
                <a14:useLocalDpi xmlns:a14="http://schemas.microsoft.com/office/drawing/2010/main" val="0"/>
              </a:ext>
            </a:extLst>
          </a:blip>
          <a:srcRect l="40273" b="52890"/>
          <a:stretch>
            <a:fillRect/>
          </a:stretch>
        </p:blipFill>
        <p:spPr bwMode="auto">
          <a:xfrm>
            <a:off x="3708400" y="1738313"/>
            <a:ext cx="5272088"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5"/>
          <p:cNvSpPr>
            <a:spLocks noChangeArrowheads="1"/>
          </p:cNvSpPr>
          <p:nvPr/>
        </p:nvSpPr>
        <p:spPr bwMode="auto">
          <a:xfrm>
            <a:off x="457200" y="4149725"/>
            <a:ext cx="81470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D1313"/>
              </a:buClr>
              <a:buSzPct val="65000"/>
              <a:buFont typeface="Wingdings" pitchFamily="2" charset="2"/>
              <a:buChar char="u"/>
              <a:defRPr sz="2800">
                <a:solidFill>
                  <a:srgbClr val="006600"/>
                </a:solidFill>
                <a:latin typeface="Arial" charset="0"/>
                <a:cs typeface="Arial" charset="0"/>
              </a:defRPr>
            </a:lvl1pPr>
            <a:lvl2pPr marL="742950" indent="-285750">
              <a:spcBef>
                <a:spcPct val="20000"/>
              </a:spcBef>
              <a:buClr>
                <a:srgbClr val="FFCC00"/>
              </a:buClr>
              <a:buSzPct val="75000"/>
              <a:buFont typeface="Wingdings" pitchFamily="2" charset="2"/>
              <a:buChar char="n"/>
              <a:defRPr sz="2400">
                <a:solidFill>
                  <a:srgbClr val="006600"/>
                </a:solidFill>
                <a:latin typeface="Arial" charset="0"/>
                <a:cs typeface="Arial" charset="0"/>
              </a:defRPr>
            </a:lvl2pPr>
            <a:lvl3pPr marL="1143000" indent="-228600">
              <a:spcBef>
                <a:spcPct val="20000"/>
              </a:spcBef>
              <a:buClr>
                <a:schemeClr val="accent1"/>
              </a:buClr>
              <a:buSzPct val="65000"/>
              <a:buFont typeface="Wingdings" pitchFamily="2" charset="2"/>
              <a:buChar char="p"/>
              <a:defRPr sz="2000">
                <a:solidFill>
                  <a:srgbClr val="006600"/>
                </a:solidFill>
                <a:latin typeface="Arial" charset="0"/>
                <a:cs typeface="Arial" charset="0"/>
              </a:defRPr>
            </a:lvl3pPr>
            <a:lvl4pPr marL="1600200" indent="-228600">
              <a:spcBef>
                <a:spcPct val="20000"/>
              </a:spcBef>
              <a:buClr>
                <a:schemeClr val="bg2"/>
              </a:buClr>
              <a:buFont typeface="Wingdings" pitchFamily="2" charset="2"/>
              <a:buChar char="§"/>
              <a:defRPr>
                <a:solidFill>
                  <a:srgbClr val="006600"/>
                </a:solidFill>
                <a:latin typeface="Arial" charset="0"/>
                <a:cs typeface="Arial" charset="0"/>
              </a:defRPr>
            </a:lvl4pPr>
            <a:lvl5pPr marL="2057400" indent="-228600">
              <a:spcBef>
                <a:spcPct val="20000"/>
              </a:spcBef>
              <a:buClr>
                <a:schemeClr val="tx2"/>
              </a:buClr>
              <a:buSzPct val="80000"/>
              <a:buFont typeface="Wingdings" pitchFamily="2" charset="2"/>
              <a:buChar char="§"/>
              <a:defRPr>
                <a:solidFill>
                  <a:srgbClr val="006600"/>
                </a:solidFill>
                <a:latin typeface="Arial"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rgbClr val="006600"/>
                </a:solidFill>
                <a:latin typeface="Arial" charset="0"/>
                <a:cs typeface="Arial" charset="0"/>
              </a:defRPr>
            </a:lvl9pPr>
          </a:lstStyle>
          <a:p>
            <a:pPr marL="457200" lvl="1" indent="0" eaLnBrk="1" hangingPunct="1">
              <a:lnSpc>
                <a:spcPct val="80000"/>
              </a:lnSpc>
              <a:buNone/>
            </a:pPr>
            <a:r>
              <a:rPr lang="en-GB" altLang="en-US" sz="2000" dirty="0">
                <a:solidFill>
                  <a:srgbClr val="241AF6"/>
                </a:solidFill>
              </a:rPr>
              <a:t>2. Isthmus (2 cm):</a:t>
            </a:r>
            <a:r>
              <a:rPr lang="en-GB" altLang="en-US" sz="2000" dirty="0">
                <a:solidFill>
                  <a:schemeClr val="tx1"/>
                </a:solidFill>
              </a:rPr>
              <a:t> straight, narrow, thick walled portion lateral to uterus.</a:t>
            </a:r>
          </a:p>
          <a:p>
            <a:pPr marL="457200" lvl="1" indent="0" eaLnBrk="1" hangingPunct="1">
              <a:lnSpc>
                <a:spcPct val="80000"/>
              </a:lnSpc>
              <a:buNone/>
            </a:pPr>
            <a:r>
              <a:rPr lang="en-GB" altLang="en-US" sz="2000" dirty="0">
                <a:solidFill>
                  <a:srgbClr val="241AF6"/>
                </a:solidFill>
              </a:rPr>
              <a:t>3. Ampulla (5 cm):</a:t>
            </a:r>
            <a:r>
              <a:rPr lang="en-GB" altLang="en-US" sz="2000" dirty="0">
                <a:solidFill>
                  <a:schemeClr val="tx1"/>
                </a:solidFill>
              </a:rPr>
              <a:t> the widest, tortuous, thin walled outer part. </a:t>
            </a:r>
          </a:p>
          <a:p>
            <a:pPr marL="457200" lvl="1" indent="0" eaLnBrk="1" hangingPunct="1">
              <a:lnSpc>
                <a:spcPct val="80000"/>
              </a:lnSpc>
              <a:buNone/>
            </a:pPr>
            <a:r>
              <a:rPr lang="en-GB" altLang="en-US" sz="2000" dirty="0">
                <a:solidFill>
                  <a:srgbClr val="241AF6"/>
                </a:solidFill>
              </a:rPr>
              <a:t>4. Infundibulum (2 cm):</a:t>
            </a:r>
            <a:r>
              <a:rPr lang="en-GB" altLang="en-US" sz="2000" dirty="0">
                <a:solidFill>
                  <a:schemeClr val="tx1"/>
                </a:solidFill>
              </a:rPr>
              <a:t> trumpet shaped outer end opens into the peritoneal cavity by the tubal ostium. </a:t>
            </a:r>
          </a:p>
          <a:p>
            <a:pPr lvl="2" eaLnBrk="1" hangingPunct="1">
              <a:lnSpc>
                <a:spcPct val="80000"/>
              </a:lnSpc>
            </a:pPr>
            <a:r>
              <a:rPr lang="en-GB" altLang="en-US" dirty="0">
                <a:solidFill>
                  <a:schemeClr val="tx1"/>
                </a:solidFill>
              </a:rPr>
              <a:t>The </a:t>
            </a:r>
            <a:r>
              <a:rPr lang="en-GB" altLang="en-US" dirty="0" err="1">
                <a:solidFill>
                  <a:schemeClr val="tx1"/>
                </a:solidFill>
              </a:rPr>
              <a:t>ostuim</a:t>
            </a:r>
            <a:r>
              <a:rPr lang="en-GB" altLang="en-US" dirty="0">
                <a:solidFill>
                  <a:schemeClr val="tx1"/>
                </a:solidFill>
              </a:rPr>
              <a:t> is surrounded by fimbriae, one of which is long and directed towards the ovary (fimbria </a:t>
            </a:r>
            <a:r>
              <a:rPr lang="en-GB" altLang="en-US" dirty="0" err="1">
                <a:solidFill>
                  <a:schemeClr val="tx1"/>
                </a:solidFill>
              </a:rPr>
              <a:t>ovarica</a:t>
            </a:r>
            <a:r>
              <a:rPr lang="en-GB" altLang="en-US" dirty="0">
                <a:solidFill>
                  <a:schemeClr val="tx1"/>
                </a:solidFill>
              </a:rPr>
              <a:t>). </a:t>
            </a:r>
            <a:endParaRPr lang="en-US" altLang="en-US" dirty="0"/>
          </a:p>
        </p:txBody>
      </p:sp>
    </p:spTree>
    <p:extLst>
      <p:ext uri="{BB962C8B-B14F-4D97-AF65-F5344CB8AC3E}">
        <p14:creationId xmlns:p14="http://schemas.microsoft.com/office/powerpoint/2010/main" val="644626207"/>
      </p:ext>
    </p:extLst>
  </p:cSld>
  <p:clrMapOvr>
    <a:masterClrMapping/>
  </p:clrMapOvr>
  <p:transition>
    <p:wheel spokes="8"/>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pPr eaLnBrk="1" hangingPunct="1"/>
            <a:r>
              <a:rPr lang="en-GB" altLang="en-US"/>
              <a:t>Tubal functions</a:t>
            </a:r>
            <a:endParaRPr lang="en-US" altLang="en-US"/>
          </a:p>
        </p:txBody>
      </p:sp>
      <p:sp>
        <p:nvSpPr>
          <p:cNvPr id="38915" name="Rectangle 5"/>
          <p:cNvSpPr>
            <a:spLocks noGrp="1" noChangeArrowheads="1"/>
          </p:cNvSpPr>
          <p:nvPr>
            <p:ph type="body" idx="1"/>
          </p:nvPr>
        </p:nvSpPr>
        <p:spPr/>
        <p:txBody>
          <a:bodyPr/>
          <a:lstStyle/>
          <a:p>
            <a:pPr eaLnBrk="1" hangingPunct="1"/>
            <a:r>
              <a:rPr lang="en-GB" altLang="en-US" b="1">
                <a:solidFill>
                  <a:srgbClr val="241AF6"/>
                </a:solidFill>
              </a:rPr>
              <a:t>Ovum Pick Up</a:t>
            </a:r>
            <a:r>
              <a:rPr lang="en-GB" altLang="en-US"/>
              <a:t>, at the time of ovulation, by their free fimbrial end, </a:t>
            </a:r>
          </a:p>
          <a:p>
            <a:pPr eaLnBrk="1" hangingPunct="1"/>
            <a:r>
              <a:rPr lang="en-GB" altLang="en-US" b="1">
                <a:solidFill>
                  <a:srgbClr val="241AF6"/>
                </a:solidFill>
              </a:rPr>
              <a:t>Transport Of The Ova</a:t>
            </a:r>
            <a:r>
              <a:rPr lang="en-GB" altLang="en-US"/>
              <a:t> through the tubal lumen, by their peristaltic and ciliary movements, and </a:t>
            </a:r>
          </a:p>
          <a:p>
            <a:pPr eaLnBrk="1" hangingPunct="1"/>
            <a:r>
              <a:rPr lang="en-GB" altLang="en-US" b="1">
                <a:solidFill>
                  <a:srgbClr val="241AF6"/>
                </a:solidFill>
              </a:rPr>
              <a:t>Production Of Secretions</a:t>
            </a:r>
            <a:r>
              <a:rPr lang="en-GB" altLang="en-US"/>
              <a:t> necessary for capacitation of the sperm and nutrition of the ova during their journey, by their lining cells.</a:t>
            </a:r>
            <a:endParaRPr lang="en-US" altLang="en-US"/>
          </a:p>
        </p:txBody>
      </p:sp>
    </p:spTree>
    <p:extLst>
      <p:ext uri="{BB962C8B-B14F-4D97-AF65-F5344CB8AC3E}">
        <p14:creationId xmlns:p14="http://schemas.microsoft.com/office/powerpoint/2010/main" val="4120882235"/>
      </p:ext>
    </p:extLst>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42913" y="103188"/>
            <a:ext cx="8243887" cy="877887"/>
          </a:xfrm>
        </p:spPr>
        <p:txBody>
          <a:bodyPr/>
          <a:lstStyle/>
          <a:p>
            <a:pPr eaLnBrk="1" hangingPunct="1">
              <a:defRPr/>
            </a:pPr>
            <a:r>
              <a:rPr lang="tr-TR" sz="3600"/>
              <a:t>Sex determination</a:t>
            </a:r>
          </a:p>
        </p:txBody>
      </p:sp>
      <p:sp>
        <p:nvSpPr>
          <p:cNvPr id="11267" name="Rectangle 5"/>
          <p:cNvSpPr>
            <a:spLocks noGrp="1" noChangeArrowheads="1"/>
          </p:cNvSpPr>
          <p:nvPr>
            <p:ph type="body" sz="half" idx="1"/>
          </p:nvPr>
        </p:nvSpPr>
        <p:spPr>
          <a:xfrm>
            <a:off x="179388" y="1066800"/>
            <a:ext cx="4316412" cy="5410200"/>
          </a:xfrm>
          <a:noFill/>
          <a:ln w="28575">
            <a:solidFill>
              <a:srgbClr val="FF3399"/>
            </a:solidFill>
            <a:miter lim="800000"/>
            <a:headEnd/>
            <a:tailEnd/>
          </a:ln>
        </p:spPr>
        <p:txBody>
          <a:bodyPr>
            <a:noAutofit/>
          </a:bodyPr>
          <a:lstStyle/>
          <a:p>
            <a:pPr eaLnBrk="1" hangingPunct="1">
              <a:lnSpc>
                <a:spcPct val="80000"/>
              </a:lnSpc>
            </a:pPr>
            <a:r>
              <a:rPr lang="tr-TR" altLang="en-US" sz="2400" dirty="0"/>
              <a:t>Chromosomal and genetic sex is established at </a:t>
            </a:r>
            <a:r>
              <a:rPr lang="tr-TR" altLang="en-US" sz="2400" dirty="0">
                <a:solidFill>
                  <a:srgbClr val="FF3399"/>
                </a:solidFill>
              </a:rPr>
              <a:t>fertilization</a:t>
            </a:r>
          </a:p>
          <a:p>
            <a:pPr eaLnBrk="1" hangingPunct="1">
              <a:lnSpc>
                <a:spcPct val="80000"/>
              </a:lnSpc>
            </a:pPr>
            <a:r>
              <a:rPr lang="tr-TR" altLang="en-US" sz="2400" dirty="0"/>
              <a:t>The type of gonads that develop is determined by the </a:t>
            </a:r>
            <a:r>
              <a:rPr lang="tr-TR" altLang="en-US" sz="2400" dirty="0">
                <a:solidFill>
                  <a:srgbClr val="FF3399"/>
                </a:solidFill>
              </a:rPr>
              <a:t>sex chromosome complex</a:t>
            </a:r>
            <a:r>
              <a:rPr lang="tr-TR" altLang="en-US" sz="2400" dirty="0"/>
              <a:t> of the embryo (XX or XY)</a:t>
            </a:r>
          </a:p>
          <a:p>
            <a:pPr eaLnBrk="1" hangingPunct="1">
              <a:lnSpc>
                <a:spcPct val="80000"/>
              </a:lnSpc>
            </a:pPr>
            <a:r>
              <a:rPr lang="tr-TR" altLang="en-US" sz="2400" dirty="0"/>
              <a:t>Before 7th week gonads of 2 sexes are identical (</a:t>
            </a:r>
            <a:r>
              <a:rPr lang="tr-TR" altLang="en-US" sz="2400" dirty="0">
                <a:solidFill>
                  <a:srgbClr val="FF3399"/>
                </a:solidFill>
              </a:rPr>
              <a:t>indifferent gonads</a:t>
            </a:r>
            <a:r>
              <a:rPr lang="tr-TR" altLang="en-US" sz="2400" dirty="0"/>
              <a:t>)</a:t>
            </a:r>
          </a:p>
          <a:p>
            <a:pPr eaLnBrk="1" hangingPunct="1">
              <a:lnSpc>
                <a:spcPct val="80000"/>
              </a:lnSpc>
            </a:pPr>
            <a:r>
              <a:rPr lang="tr-TR" altLang="en-US" sz="2400" dirty="0"/>
              <a:t>Male phenotype requires Y chromosome (</a:t>
            </a:r>
            <a:r>
              <a:rPr lang="tr-TR" altLang="en-US" sz="2400" dirty="0">
                <a:solidFill>
                  <a:srgbClr val="FF3399"/>
                </a:solidFill>
              </a:rPr>
              <a:t>SRY</a:t>
            </a:r>
            <a:r>
              <a:rPr lang="tr-TR" altLang="en-US" sz="2400" dirty="0"/>
              <a:t>-sex determining region on Y gene) for a testis determining factor-</a:t>
            </a:r>
            <a:r>
              <a:rPr lang="tr-TR" altLang="en-US" sz="2400" dirty="0">
                <a:solidFill>
                  <a:srgbClr val="FF3399"/>
                </a:solidFill>
              </a:rPr>
              <a:t>TDF.</a:t>
            </a:r>
            <a:r>
              <a:rPr lang="tr-TR" altLang="en-US" sz="2400" dirty="0"/>
              <a:t> </a:t>
            </a:r>
          </a:p>
          <a:p>
            <a:pPr eaLnBrk="1" hangingPunct="1">
              <a:lnSpc>
                <a:spcPct val="80000"/>
              </a:lnSpc>
            </a:pPr>
            <a:r>
              <a:rPr lang="tr-TR" altLang="en-US" sz="2400" dirty="0"/>
              <a:t>Female phenotype requires </a:t>
            </a:r>
            <a:r>
              <a:rPr lang="tr-TR" altLang="en-US" sz="2400" dirty="0">
                <a:solidFill>
                  <a:srgbClr val="FF3399"/>
                </a:solidFill>
              </a:rPr>
              <a:t>two X</a:t>
            </a:r>
            <a:r>
              <a:rPr lang="tr-TR" altLang="en-US" sz="2400" dirty="0"/>
              <a:t> chromosomes with a number of genes</a:t>
            </a:r>
          </a:p>
        </p:txBody>
      </p:sp>
      <p:sp>
        <p:nvSpPr>
          <p:cNvPr id="11268" name="Rectangle 9"/>
          <p:cNvSpPr>
            <a:spLocks noGrp="1" noChangeArrowheads="1"/>
          </p:cNvSpPr>
          <p:nvPr>
            <p:ph type="body" sz="half" idx="2"/>
          </p:nvPr>
        </p:nvSpPr>
        <p:spPr>
          <a:xfrm>
            <a:off x="4716463" y="1052513"/>
            <a:ext cx="4176712" cy="5392737"/>
          </a:xfrm>
          <a:noFill/>
          <a:ln w="28575">
            <a:solidFill>
              <a:srgbClr val="FF3399"/>
            </a:solidFill>
            <a:miter lim="800000"/>
            <a:headEnd/>
            <a:tailEnd/>
          </a:ln>
        </p:spPr>
        <p:txBody>
          <a:bodyPr>
            <a:normAutofit/>
          </a:bodyPr>
          <a:lstStyle/>
          <a:p>
            <a:pPr eaLnBrk="1" hangingPunct="1">
              <a:lnSpc>
                <a:spcPct val="80000"/>
              </a:lnSpc>
            </a:pPr>
            <a:r>
              <a:rPr lang="tr-TR" altLang="en-US" sz="2000" dirty="0"/>
              <a:t>The Y chromosome has a testis determining effect on the </a:t>
            </a:r>
            <a:r>
              <a:rPr lang="tr-TR" altLang="en-US" sz="2000" dirty="0">
                <a:solidFill>
                  <a:srgbClr val="FF3399"/>
                </a:solidFill>
              </a:rPr>
              <a:t>medulla</a:t>
            </a:r>
            <a:r>
              <a:rPr lang="tr-TR" altLang="en-US" sz="2000" dirty="0"/>
              <a:t> of indifferent cords . TDF (regulated by Y chrom) differentiate the gonadal cords into </a:t>
            </a:r>
            <a:r>
              <a:rPr lang="tr-TR" altLang="en-US" sz="2000" dirty="0">
                <a:solidFill>
                  <a:srgbClr val="FF3399"/>
                </a:solidFill>
              </a:rPr>
              <a:t>primordia of seminiferous tubules</a:t>
            </a:r>
          </a:p>
          <a:p>
            <a:pPr eaLnBrk="1" hangingPunct="1">
              <a:lnSpc>
                <a:spcPct val="80000"/>
              </a:lnSpc>
            </a:pPr>
            <a:r>
              <a:rPr lang="tr-TR" altLang="en-US" sz="2000" dirty="0"/>
              <a:t>Absence of a Y chromosome (XX sex chrom)  results in the formation of the ovary</a:t>
            </a:r>
          </a:p>
          <a:p>
            <a:pPr eaLnBrk="1" hangingPunct="1">
              <a:lnSpc>
                <a:spcPct val="80000"/>
              </a:lnSpc>
            </a:pPr>
            <a:r>
              <a:rPr lang="tr-TR" altLang="en-US" sz="2000" dirty="0"/>
              <a:t>Types of present gonads determines the type of sexual differentiation of the genital ducts and external genitalia. </a:t>
            </a:r>
          </a:p>
          <a:p>
            <a:pPr eaLnBrk="1" hangingPunct="1">
              <a:lnSpc>
                <a:spcPct val="80000"/>
              </a:lnSpc>
            </a:pPr>
            <a:r>
              <a:rPr lang="tr-TR" altLang="en-US" sz="2000" dirty="0"/>
              <a:t>Testosterone produced by the fetal testes determines maleness.</a:t>
            </a:r>
          </a:p>
          <a:p>
            <a:pPr eaLnBrk="1" hangingPunct="1">
              <a:lnSpc>
                <a:spcPct val="80000"/>
              </a:lnSpc>
            </a:pPr>
            <a:r>
              <a:rPr lang="tr-TR" altLang="en-US" sz="2000" dirty="0"/>
              <a:t>Primary female sexual differentiation does not depend on hormones; occurs even if the ovaries are absent (depending possibly on an autosomal gene)</a:t>
            </a:r>
          </a:p>
        </p:txBody>
      </p:sp>
    </p:spTree>
    <p:extLst>
      <p:ext uri="{BB962C8B-B14F-4D97-AF65-F5344CB8AC3E}">
        <p14:creationId xmlns:p14="http://schemas.microsoft.com/office/powerpoint/2010/main" val="576869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dirty="0"/>
              <a:t>Tubes Anatomical Relations</a:t>
            </a:r>
            <a:endParaRPr lang="en-US" altLang="en-US" dirty="0"/>
          </a:p>
        </p:txBody>
      </p:sp>
      <p:sp>
        <p:nvSpPr>
          <p:cNvPr id="39939" name="Rectangle 3"/>
          <p:cNvSpPr>
            <a:spLocks noGrp="1" noChangeArrowheads="1"/>
          </p:cNvSpPr>
          <p:nvPr>
            <p:ph type="body" idx="1"/>
          </p:nvPr>
        </p:nvSpPr>
        <p:spPr>
          <a:xfrm>
            <a:off x="457200" y="1600200"/>
            <a:ext cx="4835525" cy="4530725"/>
          </a:xfrm>
        </p:spPr>
        <p:txBody>
          <a:bodyPr/>
          <a:lstStyle/>
          <a:p>
            <a:pPr eaLnBrk="1" hangingPunct="1"/>
            <a:r>
              <a:rPr lang="en-GB" altLang="en-US" sz="2400"/>
              <a:t>Bounded </a:t>
            </a:r>
          </a:p>
          <a:p>
            <a:pPr lvl="1" eaLnBrk="1" hangingPunct="1"/>
            <a:r>
              <a:rPr lang="en-GB" altLang="en-US" sz="2000">
                <a:solidFill>
                  <a:srgbClr val="241AF6"/>
                </a:solidFill>
              </a:rPr>
              <a:t>above</a:t>
            </a:r>
            <a:r>
              <a:rPr lang="en-GB" altLang="en-US" sz="2000"/>
              <a:t> by loops of intestine</a:t>
            </a:r>
          </a:p>
          <a:p>
            <a:pPr lvl="1" eaLnBrk="1" hangingPunct="1"/>
            <a:r>
              <a:rPr lang="en-GB" altLang="en-US" sz="2000">
                <a:solidFill>
                  <a:srgbClr val="241AF6"/>
                </a:solidFill>
              </a:rPr>
              <a:t>below</a:t>
            </a:r>
            <a:r>
              <a:rPr lang="en-GB" altLang="en-US" sz="2000"/>
              <a:t> by the broad ligament and its contents.</a:t>
            </a:r>
          </a:p>
          <a:p>
            <a:pPr lvl="1" eaLnBrk="1" hangingPunct="1"/>
            <a:r>
              <a:rPr lang="en-GB" altLang="en-US" sz="2000">
                <a:solidFill>
                  <a:srgbClr val="241AF6"/>
                </a:solidFill>
              </a:rPr>
              <a:t>medially</a:t>
            </a:r>
            <a:r>
              <a:rPr lang="en-GB" altLang="en-US" sz="2000"/>
              <a:t> they blends with cornu of the uterus while</a:t>
            </a:r>
          </a:p>
          <a:p>
            <a:pPr lvl="1" eaLnBrk="1" hangingPunct="1"/>
            <a:r>
              <a:rPr lang="en-GB" altLang="en-US" sz="2000">
                <a:solidFill>
                  <a:srgbClr val="241AF6"/>
                </a:solidFill>
              </a:rPr>
              <a:t>laterally</a:t>
            </a:r>
            <a:r>
              <a:rPr lang="en-GB" altLang="en-US" sz="2000"/>
              <a:t> they are bounded by the lateral pelvic wall. </a:t>
            </a:r>
          </a:p>
          <a:p>
            <a:pPr eaLnBrk="1" hangingPunct="1"/>
            <a:r>
              <a:rPr lang="en-GB" altLang="en-US" sz="2400"/>
              <a:t>The ovaries lie posterior and inferior to the Fallopian tubes at each side.</a:t>
            </a:r>
            <a:endParaRPr lang="en-GB" altLang="en-US" sz="2400" b="1"/>
          </a:p>
        </p:txBody>
      </p:sp>
      <p:pic>
        <p:nvPicPr>
          <p:cNvPr id="39940" name="Picture 5" descr="fallopian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557338"/>
            <a:ext cx="3467100"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descr="Details of an Ov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613" y="4365625"/>
            <a:ext cx="21050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568090"/>
      </p:ext>
    </p:extLst>
  </p:cSld>
  <p:clrMapOvr>
    <a:masterClrMapping/>
  </p:clrMapOvr>
  <p:transition>
    <p:wheel spokes="8"/>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pPr eaLnBrk="1" hangingPunct="1"/>
            <a:r>
              <a:rPr lang="en-GB" altLang="en-US"/>
              <a:t>Histology of the Fallopian tubes</a:t>
            </a:r>
            <a:endParaRPr lang="en-US" altLang="en-US"/>
          </a:p>
        </p:txBody>
      </p:sp>
      <p:sp>
        <p:nvSpPr>
          <p:cNvPr id="40963" name="Rectangle 5"/>
          <p:cNvSpPr>
            <a:spLocks noGrp="1" noChangeArrowheads="1"/>
          </p:cNvSpPr>
          <p:nvPr>
            <p:ph type="body" idx="1"/>
          </p:nvPr>
        </p:nvSpPr>
        <p:spPr>
          <a:xfrm>
            <a:off x="457200" y="1600200"/>
            <a:ext cx="4691063" cy="4530725"/>
          </a:xfrm>
        </p:spPr>
        <p:txBody>
          <a:bodyPr/>
          <a:lstStyle/>
          <a:p>
            <a:pPr eaLnBrk="1" hangingPunct="1">
              <a:lnSpc>
                <a:spcPct val="90000"/>
              </a:lnSpc>
            </a:pPr>
            <a:r>
              <a:rPr lang="en-GB" altLang="en-US" sz="2200">
                <a:solidFill>
                  <a:srgbClr val="241AF6"/>
                </a:solidFill>
              </a:rPr>
              <a:t>Mucosa (endosalpnix):</a:t>
            </a:r>
            <a:r>
              <a:rPr lang="en-GB" altLang="en-US" sz="2200"/>
              <a:t> Arranged into 4-5 main longitudinal ridges that give rise to subsidiary folds or plicae. It is lined by columnar partially ciliated epithelium.</a:t>
            </a:r>
          </a:p>
          <a:p>
            <a:pPr eaLnBrk="1" hangingPunct="1">
              <a:lnSpc>
                <a:spcPct val="90000"/>
              </a:lnSpc>
            </a:pPr>
            <a:r>
              <a:rPr lang="en-GB" altLang="en-US" sz="2200">
                <a:solidFill>
                  <a:srgbClr val="241AF6"/>
                </a:solidFill>
              </a:rPr>
              <a:t>Muscle layer:</a:t>
            </a:r>
            <a:r>
              <a:rPr lang="en-GB" altLang="en-US" sz="2200"/>
              <a:t> Outer longitudinal and inner circular involuntary smooth muscles. It is thick at the isthmus and thin at the ampulla.</a:t>
            </a:r>
          </a:p>
          <a:p>
            <a:pPr eaLnBrk="1" hangingPunct="1">
              <a:lnSpc>
                <a:spcPct val="90000"/>
              </a:lnSpc>
            </a:pPr>
            <a:r>
              <a:rPr lang="en-GB" altLang="en-US" sz="2200">
                <a:solidFill>
                  <a:srgbClr val="241AF6"/>
                </a:solidFill>
              </a:rPr>
              <a:t>Serosa (peritoneal covering):</a:t>
            </a:r>
            <a:r>
              <a:rPr lang="en-GB" altLang="en-US" sz="2200"/>
              <a:t> The extrauterine part is covered by peritoneum in the upper margin of the broad ligament.</a:t>
            </a:r>
            <a:endParaRPr lang="en-US" altLang="en-US" sz="2200"/>
          </a:p>
        </p:txBody>
      </p:sp>
      <p:pic>
        <p:nvPicPr>
          <p:cNvPr id="40964" name="Picture 7" descr="Fallopian_tube_400x_P52305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350" y="1557338"/>
            <a:ext cx="3733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43292"/>
      </p:ext>
    </p:extLst>
  </p:cSld>
  <p:clrMapOvr>
    <a:masterClrMapping/>
  </p:clrMapOvr>
  <p:transition>
    <p:wheel spokes="8"/>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GB" altLang="en-US" sz="3600"/>
              <a:t>Blood Supply &amp; Lymphatic Drainage</a:t>
            </a:r>
            <a:endParaRPr lang="en-US" altLang="en-US" sz="3600"/>
          </a:p>
        </p:txBody>
      </p:sp>
      <p:sp>
        <p:nvSpPr>
          <p:cNvPr id="41987" name="Rectangle 5"/>
          <p:cNvSpPr>
            <a:spLocks noGrp="1" noChangeArrowheads="1"/>
          </p:cNvSpPr>
          <p:nvPr>
            <p:ph type="body" idx="1"/>
          </p:nvPr>
        </p:nvSpPr>
        <p:spPr/>
        <p:txBody>
          <a:bodyPr/>
          <a:lstStyle/>
          <a:p>
            <a:pPr eaLnBrk="1" hangingPunct="1">
              <a:lnSpc>
                <a:spcPct val="90000"/>
              </a:lnSpc>
            </a:pPr>
            <a:r>
              <a:rPr lang="en-GB" altLang="en-US" sz="2400" b="1">
                <a:solidFill>
                  <a:srgbClr val="FD1313"/>
                </a:solidFill>
              </a:rPr>
              <a:t>Arterial supply:</a:t>
            </a:r>
            <a:endParaRPr lang="en-US" altLang="en-US" sz="2400" b="1">
              <a:solidFill>
                <a:srgbClr val="FD1313"/>
              </a:solidFill>
            </a:endParaRPr>
          </a:p>
          <a:p>
            <a:pPr lvl="1" eaLnBrk="1" hangingPunct="1">
              <a:lnSpc>
                <a:spcPct val="90000"/>
              </a:lnSpc>
            </a:pPr>
            <a:r>
              <a:rPr lang="en-GB" altLang="en-US" sz="2000"/>
              <a:t>branches from both the uterine artery, and the ovarian artery. </a:t>
            </a:r>
          </a:p>
          <a:p>
            <a:pPr eaLnBrk="1" hangingPunct="1">
              <a:lnSpc>
                <a:spcPct val="90000"/>
              </a:lnSpc>
            </a:pPr>
            <a:r>
              <a:rPr lang="en-GB" altLang="en-US" sz="2400" b="1">
                <a:solidFill>
                  <a:srgbClr val="241AF6"/>
                </a:solidFill>
              </a:rPr>
              <a:t>Venous drainage:</a:t>
            </a:r>
            <a:r>
              <a:rPr lang="en-GB" altLang="en-US" sz="2400" b="1"/>
              <a:t> </a:t>
            </a:r>
          </a:p>
          <a:p>
            <a:pPr lvl="1" eaLnBrk="1" hangingPunct="1">
              <a:lnSpc>
                <a:spcPct val="90000"/>
              </a:lnSpc>
            </a:pPr>
            <a:r>
              <a:rPr lang="en-GB" altLang="en-US" sz="2000"/>
              <a:t>Right ovarian vein drains directly into the IVC </a:t>
            </a:r>
          </a:p>
          <a:p>
            <a:pPr lvl="1" eaLnBrk="1" hangingPunct="1">
              <a:lnSpc>
                <a:spcPct val="90000"/>
              </a:lnSpc>
            </a:pPr>
            <a:r>
              <a:rPr lang="en-GB" altLang="en-US" sz="2000"/>
              <a:t>Left ovarian vein drains into the left renal vein.</a:t>
            </a:r>
          </a:p>
          <a:p>
            <a:pPr eaLnBrk="1" hangingPunct="1">
              <a:lnSpc>
                <a:spcPct val="90000"/>
              </a:lnSpc>
            </a:pPr>
            <a:r>
              <a:rPr lang="en-GB" altLang="en-US" sz="2400" b="1"/>
              <a:t>Lymphatic drainage:</a:t>
            </a:r>
          </a:p>
          <a:p>
            <a:pPr lvl="1" eaLnBrk="1" hangingPunct="1">
              <a:lnSpc>
                <a:spcPct val="90000"/>
              </a:lnSpc>
            </a:pPr>
            <a:r>
              <a:rPr lang="en-GB" altLang="en-US" sz="2000"/>
              <a:t>para-aortic LNs directly via ovarian lymphatics.</a:t>
            </a:r>
          </a:p>
          <a:p>
            <a:pPr eaLnBrk="1" hangingPunct="1">
              <a:lnSpc>
                <a:spcPct val="90000"/>
              </a:lnSpc>
            </a:pPr>
            <a:r>
              <a:rPr lang="en-GB" altLang="en-US" sz="2400" b="1">
                <a:solidFill>
                  <a:schemeClr val="tx1"/>
                </a:solidFill>
              </a:rPr>
              <a:t>Nerve supply</a:t>
            </a:r>
            <a:r>
              <a:rPr lang="en-GB" altLang="en-US" sz="2400"/>
              <a:t> </a:t>
            </a:r>
          </a:p>
          <a:p>
            <a:pPr lvl="1" eaLnBrk="1" hangingPunct="1">
              <a:lnSpc>
                <a:spcPct val="90000"/>
              </a:lnSpc>
            </a:pPr>
            <a:r>
              <a:rPr lang="en-GB" altLang="en-US" sz="2000"/>
              <a:t>sympathetic and parasympathetic fibres </a:t>
            </a:r>
          </a:p>
          <a:p>
            <a:pPr eaLnBrk="1" hangingPunct="1">
              <a:lnSpc>
                <a:spcPct val="90000"/>
              </a:lnSpc>
            </a:pPr>
            <a:r>
              <a:rPr lang="en-GB" altLang="en-US" sz="2400" b="1"/>
              <a:t>Applied anatomy</a:t>
            </a:r>
          </a:p>
          <a:p>
            <a:pPr lvl="1" eaLnBrk="1" hangingPunct="1">
              <a:lnSpc>
                <a:spcPct val="90000"/>
              </a:lnSpc>
            </a:pPr>
            <a:r>
              <a:rPr lang="en-GB" altLang="en-US" sz="2000"/>
              <a:t>Tubal pain is referred to the tubal points (On the lower abdominal wall 1/2 an inch above the midinguinal points).</a:t>
            </a:r>
            <a:r>
              <a:rPr lang="en-US" altLang="en-US" sz="2000"/>
              <a:t> </a:t>
            </a:r>
          </a:p>
        </p:txBody>
      </p:sp>
    </p:spTree>
    <p:extLst>
      <p:ext uri="{BB962C8B-B14F-4D97-AF65-F5344CB8AC3E}">
        <p14:creationId xmlns:p14="http://schemas.microsoft.com/office/powerpoint/2010/main" val="4133873974"/>
      </p:ext>
    </p:extLst>
  </p:cSld>
  <p:clrMapOvr>
    <a:masterClrMapping/>
  </p:clrMapOvr>
  <p:transition>
    <p:wheel spokes="8"/>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GB" altLang="en-US"/>
              <a:t>THE OVARY</a:t>
            </a:r>
            <a:endParaRPr lang="en-US" altLang="en-US"/>
          </a:p>
        </p:txBody>
      </p:sp>
      <p:sp>
        <p:nvSpPr>
          <p:cNvPr id="43011" name="Rectangle 5"/>
          <p:cNvSpPr>
            <a:spLocks noGrp="1" noChangeArrowheads="1"/>
          </p:cNvSpPr>
          <p:nvPr>
            <p:ph type="body" idx="1"/>
          </p:nvPr>
        </p:nvSpPr>
        <p:spPr>
          <a:xfrm>
            <a:off x="457200" y="1600200"/>
            <a:ext cx="3538538" cy="4530725"/>
          </a:xfrm>
        </p:spPr>
        <p:txBody>
          <a:bodyPr/>
          <a:lstStyle/>
          <a:p>
            <a:pPr eaLnBrk="1" hangingPunct="1">
              <a:lnSpc>
                <a:spcPct val="80000"/>
              </a:lnSpc>
            </a:pPr>
            <a:r>
              <a:rPr lang="en-GB" altLang="en-US" sz="2400"/>
              <a:t>Almond shaped</a:t>
            </a:r>
          </a:p>
          <a:p>
            <a:pPr eaLnBrk="1" hangingPunct="1">
              <a:lnSpc>
                <a:spcPct val="80000"/>
              </a:lnSpc>
            </a:pPr>
            <a:r>
              <a:rPr lang="en-GB" altLang="en-US" sz="2400"/>
              <a:t>Lying in the fossa ovarica on the lateral pelvic wall, </a:t>
            </a:r>
          </a:p>
          <a:p>
            <a:pPr eaLnBrk="1" hangingPunct="1">
              <a:lnSpc>
                <a:spcPct val="80000"/>
              </a:lnSpc>
            </a:pPr>
            <a:r>
              <a:rPr lang="en-GB" altLang="en-US" sz="2400"/>
              <a:t>Measuring 3 x 2 x 1 cm. </a:t>
            </a:r>
          </a:p>
          <a:p>
            <a:pPr eaLnBrk="1" hangingPunct="1">
              <a:lnSpc>
                <a:spcPct val="80000"/>
              </a:lnSpc>
            </a:pPr>
            <a:r>
              <a:rPr lang="en-GB" altLang="en-US" sz="2400"/>
              <a:t>Not covered by peritoneum. </a:t>
            </a:r>
          </a:p>
          <a:p>
            <a:pPr eaLnBrk="1" hangingPunct="1">
              <a:lnSpc>
                <a:spcPct val="80000"/>
              </a:lnSpc>
            </a:pPr>
            <a:r>
              <a:rPr lang="en-GB" altLang="en-US" sz="2400"/>
              <a:t>Surface is pearly white and corrugated by the effect or the monthly ovulatory activity.</a:t>
            </a:r>
          </a:p>
        </p:txBody>
      </p:sp>
      <p:pic>
        <p:nvPicPr>
          <p:cNvPr id="43012" name="Picture 6" descr="Anatomy_8"/>
          <p:cNvPicPr preferRelativeResize="0">
            <a:picLocks noChangeArrowheads="1"/>
          </p:cNvPicPr>
          <p:nvPr/>
        </p:nvPicPr>
        <p:blipFill>
          <a:blip r:embed="rId2">
            <a:extLst>
              <a:ext uri="{28A0092B-C50C-407E-A947-70E740481C1C}">
                <a14:useLocalDpi xmlns:a14="http://schemas.microsoft.com/office/drawing/2010/main" val="0"/>
              </a:ext>
            </a:extLst>
          </a:blip>
          <a:srcRect b="9723"/>
          <a:stretch>
            <a:fillRect/>
          </a:stretch>
        </p:blipFill>
        <p:spPr bwMode="auto">
          <a:xfrm>
            <a:off x="4067175" y="2060575"/>
            <a:ext cx="4824413" cy="299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609101122"/>
      </p:ext>
    </p:extLst>
  </p:cSld>
  <p:clrMapOvr>
    <a:masterClrMapping/>
  </p:clrMapOvr>
  <p:transition>
    <p:wheel spokes="8"/>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GB" altLang="en-US"/>
              <a:t>Ovarian Attachments</a:t>
            </a:r>
            <a:endParaRPr lang="en-US" altLang="en-US"/>
          </a:p>
        </p:txBody>
      </p:sp>
      <p:sp>
        <p:nvSpPr>
          <p:cNvPr id="44035" name="Rectangle 5"/>
          <p:cNvSpPr>
            <a:spLocks noGrp="1" noChangeArrowheads="1"/>
          </p:cNvSpPr>
          <p:nvPr>
            <p:ph type="body" idx="1"/>
          </p:nvPr>
        </p:nvSpPr>
        <p:spPr>
          <a:xfrm>
            <a:off x="457200" y="1600200"/>
            <a:ext cx="5194300" cy="4924425"/>
          </a:xfrm>
        </p:spPr>
        <p:txBody>
          <a:bodyPr>
            <a:normAutofit fontScale="92500"/>
          </a:bodyPr>
          <a:lstStyle/>
          <a:p>
            <a:pPr eaLnBrk="1" hangingPunct="1">
              <a:lnSpc>
                <a:spcPct val="90000"/>
              </a:lnSpc>
            </a:pPr>
            <a:r>
              <a:rPr lang="en-GB" altLang="en-US"/>
              <a:t>Three attachments:</a:t>
            </a:r>
          </a:p>
          <a:p>
            <a:pPr lvl="1" eaLnBrk="1" hangingPunct="1">
              <a:lnSpc>
                <a:spcPct val="90000"/>
              </a:lnSpc>
            </a:pPr>
            <a:r>
              <a:rPr lang="en-GB" altLang="en-US">
                <a:solidFill>
                  <a:srgbClr val="241AF6"/>
                </a:solidFill>
              </a:rPr>
              <a:t>The mesovarium:</a:t>
            </a:r>
            <a:r>
              <a:rPr lang="en-GB" altLang="en-US"/>
              <a:t> A peritoneal fold that suspends the ovary to the back of the broad ligament.</a:t>
            </a:r>
          </a:p>
          <a:p>
            <a:pPr lvl="1" eaLnBrk="1" hangingPunct="1">
              <a:lnSpc>
                <a:spcPct val="90000"/>
              </a:lnSpc>
            </a:pPr>
            <a:r>
              <a:rPr lang="en-GB" altLang="en-US">
                <a:solidFill>
                  <a:srgbClr val="241AF6"/>
                </a:solidFill>
              </a:rPr>
              <a:t>The infundibulopelivc ligament:</a:t>
            </a:r>
            <a:r>
              <a:rPr lang="en-GB" altLang="en-US"/>
              <a:t> suspends the upper pole of the ovary to the lateral pelvic wall and carries the ovarian vessels, nerves and lymphatics.</a:t>
            </a:r>
          </a:p>
          <a:p>
            <a:pPr lvl="1" eaLnBrk="1" hangingPunct="1">
              <a:lnSpc>
                <a:spcPct val="90000"/>
              </a:lnSpc>
            </a:pPr>
            <a:r>
              <a:rPr lang="en-GB" altLang="en-US">
                <a:solidFill>
                  <a:srgbClr val="241AF6"/>
                </a:solidFill>
              </a:rPr>
              <a:t>The ovarian ligament:</a:t>
            </a:r>
            <a:r>
              <a:rPr lang="en-GB" altLang="en-US"/>
              <a:t> attaches the lower pole to the cornu of the uterus.</a:t>
            </a:r>
          </a:p>
        </p:txBody>
      </p:sp>
      <p:pic>
        <p:nvPicPr>
          <p:cNvPr id="44036" name="Picture 11" descr="broadlig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989138"/>
            <a:ext cx="32131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885036"/>
      </p:ext>
    </p:extLst>
  </p:cSld>
  <p:clrMapOvr>
    <a:masterClrMapping/>
  </p:clrMapOvr>
  <p:transition>
    <p:wheel spokes="8"/>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altLang="en-US"/>
              <a:t>Anatomical Relations</a:t>
            </a:r>
            <a:endParaRPr lang="en-US" altLang="en-US"/>
          </a:p>
        </p:txBody>
      </p:sp>
      <p:sp>
        <p:nvSpPr>
          <p:cNvPr id="45059" name="Rectangle 3"/>
          <p:cNvSpPr>
            <a:spLocks noGrp="1" noChangeArrowheads="1"/>
          </p:cNvSpPr>
          <p:nvPr>
            <p:ph type="body" idx="1"/>
          </p:nvPr>
        </p:nvSpPr>
        <p:spPr>
          <a:xfrm>
            <a:off x="457200" y="1600200"/>
            <a:ext cx="5410200" cy="4530725"/>
          </a:xfrm>
        </p:spPr>
        <p:txBody>
          <a:bodyPr>
            <a:normAutofit lnSpcReduction="10000"/>
          </a:bodyPr>
          <a:lstStyle/>
          <a:p>
            <a:pPr eaLnBrk="1" hangingPunct="1"/>
            <a:r>
              <a:rPr lang="en-GB" altLang="en-US"/>
              <a:t>The</a:t>
            </a:r>
            <a:r>
              <a:rPr lang="en-GB" altLang="en-US" b="1" i="1"/>
              <a:t> </a:t>
            </a:r>
            <a:r>
              <a:rPr lang="en-GB" altLang="en-US"/>
              <a:t>ovary is bounded </a:t>
            </a:r>
          </a:p>
          <a:p>
            <a:pPr lvl="1" eaLnBrk="1" hangingPunct="1"/>
            <a:r>
              <a:rPr lang="en-GB" altLang="en-US">
                <a:solidFill>
                  <a:srgbClr val="241AF6"/>
                </a:solidFill>
              </a:rPr>
              <a:t>medially</a:t>
            </a:r>
            <a:r>
              <a:rPr lang="en-GB" altLang="en-US"/>
              <a:t> by the Fallopian tube, </a:t>
            </a:r>
          </a:p>
          <a:p>
            <a:pPr lvl="1" eaLnBrk="1" hangingPunct="1"/>
            <a:r>
              <a:rPr lang="en-GB" altLang="en-US">
                <a:solidFill>
                  <a:srgbClr val="241AF6"/>
                </a:solidFill>
              </a:rPr>
              <a:t>laterally</a:t>
            </a:r>
            <a:r>
              <a:rPr lang="en-GB" altLang="en-US" b="1"/>
              <a:t> </a:t>
            </a:r>
            <a:r>
              <a:rPr lang="en-GB" altLang="en-US"/>
              <a:t>by the lateral pelvic wall. </a:t>
            </a:r>
          </a:p>
          <a:p>
            <a:pPr lvl="1" eaLnBrk="1" hangingPunct="1"/>
            <a:r>
              <a:rPr lang="en-GB" altLang="en-US">
                <a:solidFill>
                  <a:srgbClr val="241AF6"/>
                </a:solidFill>
              </a:rPr>
              <a:t>superiorly</a:t>
            </a:r>
            <a:r>
              <a:rPr lang="en-GB" altLang="en-US"/>
              <a:t> and </a:t>
            </a:r>
            <a:r>
              <a:rPr lang="en-GB" altLang="en-US">
                <a:solidFill>
                  <a:srgbClr val="241AF6"/>
                </a:solidFill>
              </a:rPr>
              <a:t>anteriorly</a:t>
            </a:r>
            <a:r>
              <a:rPr lang="en-GB" altLang="en-US"/>
              <a:t> it is surrounded by the small intestine</a:t>
            </a:r>
          </a:p>
          <a:p>
            <a:pPr lvl="1" eaLnBrk="1" hangingPunct="1"/>
            <a:r>
              <a:rPr lang="en-GB" altLang="en-US">
                <a:solidFill>
                  <a:srgbClr val="241AF6"/>
                </a:solidFill>
              </a:rPr>
              <a:t>inferiorly</a:t>
            </a:r>
            <a:r>
              <a:rPr lang="en-GB" altLang="en-US"/>
              <a:t> by the ovarian fossa where the ureter and the internal iliac vessels pass.</a:t>
            </a:r>
            <a:endParaRPr lang="en-US" altLang="en-US"/>
          </a:p>
        </p:txBody>
      </p:sp>
      <p:pic>
        <p:nvPicPr>
          <p:cNvPr id="45060" name="Picture 4" descr="ov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916113"/>
            <a:ext cx="27432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240089"/>
      </p:ext>
    </p:extLst>
  </p:cSld>
  <p:clrMapOvr>
    <a:masterClrMapping/>
  </p:clrMapOvr>
  <p:transition>
    <p:wheel spokes="8"/>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pPr eaLnBrk="1" hangingPunct="1"/>
            <a:r>
              <a:rPr lang="en-GB" altLang="en-US"/>
              <a:t>Histology of the Ovary</a:t>
            </a:r>
            <a:endParaRPr lang="en-US" altLang="en-US"/>
          </a:p>
        </p:txBody>
      </p:sp>
      <p:sp>
        <p:nvSpPr>
          <p:cNvPr id="46083" name="Rectangle 5"/>
          <p:cNvSpPr>
            <a:spLocks noGrp="1" noChangeArrowheads="1"/>
          </p:cNvSpPr>
          <p:nvPr>
            <p:ph type="body" idx="1"/>
          </p:nvPr>
        </p:nvSpPr>
        <p:spPr/>
        <p:txBody>
          <a:bodyPr/>
          <a:lstStyle/>
          <a:p>
            <a:pPr eaLnBrk="1" hangingPunct="1">
              <a:buFont typeface="Wingdings" pitchFamily="2" charset="2"/>
              <a:buNone/>
            </a:pPr>
            <a:r>
              <a:rPr lang="en-GB" altLang="en-US" sz="2000"/>
              <a:t>The ovary is subdivided into; </a:t>
            </a:r>
            <a:r>
              <a:rPr lang="en-GB" altLang="en-US" sz="2000">
                <a:solidFill>
                  <a:srgbClr val="241AF6"/>
                </a:solidFill>
              </a:rPr>
              <a:t>Cortex, Medulla, and Hilum</a:t>
            </a:r>
            <a:r>
              <a:rPr lang="en-GB" altLang="en-US" sz="2000"/>
              <a:t>.</a:t>
            </a:r>
          </a:p>
          <a:p>
            <a:pPr eaLnBrk="1" hangingPunct="1"/>
            <a:r>
              <a:rPr lang="en-GB" altLang="en-US" sz="2000">
                <a:solidFill>
                  <a:srgbClr val="241AF6"/>
                </a:solidFill>
              </a:rPr>
              <a:t>The Medulla:</a:t>
            </a:r>
            <a:r>
              <a:rPr lang="en-GB" altLang="en-US" sz="2000"/>
              <a:t> The central core of the ovary surrounded by the cortex and continuous with the hilum. It is formed of connective tissue.</a:t>
            </a:r>
          </a:p>
          <a:p>
            <a:pPr eaLnBrk="1" hangingPunct="1"/>
            <a:r>
              <a:rPr lang="en-GB" altLang="en-US" sz="2000">
                <a:solidFill>
                  <a:srgbClr val="241AF6"/>
                </a:solidFill>
              </a:rPr>
              <a:t>The Cortex:</a:t>
            </a:r>
            <a:r>
              <a:rPr lang="en-GB" altLang="en-US" sz="2000"/>
              <a:t> The outer active part of the ovary that produces hormones and oocytes. Formed of:</a:t>
            </a:r>
          </a:p>
          <a:p>
            <a:pPr lvl="1" eaLnBrk="1" hangingPunct="1"/>
            <a:r>
              <a:rPr lang="en-GB" altLang="en-US" sz="2000"/>
              <a:t>The surface epithelium: of cuboidal cells, called the germinal epithelium, covering the free surface of the ovary </a:t>
            </a:r>
          </a:p>
          <a:p>
            <a:pPr lvl="1" eaLnBrk="1" hangingPunct="1"/>
            <a:r>
              <a:rPr lang="en-GB" altLang="en-US" sz="2000"/>
              <a:t>CT stroma: Composed of dense CT containing the oocytes. It is condensed on the surface to form the tunica albuginea.                                                            </a:t>
            </a:r>
          </a:p>
          <a:p>
            <a:pPr eaLnBrk="1" hangingPunct="1"/>
            <a:r>
              <a:rPr lang="en-GB" altLang="en-US" sz="2000">
                <a:solidFill>
                  <a:srgbClr val="241AF6"/>
                </a:solidFill>
              </a:rPr>
              <a:t>The Hilum</a:t>
            </a:r>
            <a:r>
              <a:rPr lang="en-GB" altLang="en-US" sz="2000"/>
              <a:t>: Is the site of attachment of the mesovarium that carries blood vessels, nerves and lymphatics entering and leaving the ovary.</a:t>
            </a:r>
            <a:endParaRPr lang="en-US" altLang="en-US" sz="2000"/>
          </a:p>
        </p:txBody>
      </p:sp>
    </p:spTree>
    <p:extLst>
      <p:ext uri="{BB962C8B-B14F-4D97-AF65-F5344CB8AC3E}">
        <p14:creationId xmlns:p14="http://schemas.microsoft.com/office/powerpoint/2010/main" val="3374594347"/>
      </p:ext>
    </p:extLst>
  </p:cSld>
  <p:clrMapOvr>
    <a:masterClrMapping/>
  </p:clrMapOvr>
  <p:transition>
    <p:wheel spokes="8"/>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eaLnBrk="1" hangingPunct="1"/>
            <a:r>
              <a:rPr lang="en-GB" altLang="en-US"/>
              <a:t>Histology of the Ovary</a:t>
            </a:r>
            <a:endParaRPr lang="en-US" altLang="en-US"/>
          </a:p>
        </p:txBody>
      </p:sp>
      <p:pic>
        <p:nvPicPr>
          <p:cNvPr id="47107" name="Picture 5" descr="ov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57338"/>
            <a:ext cx="7416800"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463825"/>
      </p:ext>
    </p:extLst>
  </p:cSld>
  <p:clrMapOvr>
    <a:masterClrMapping/>
  </p:clrMapOvr>
  <p:transition>
    <p:wheel spokes="8"/>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title"/>
          </p:nvPr>
        </p:nvSpPr>
        <p:spPr/>
        <p:txBody>
          <a:bodyPr/>
          <a:lstStyle/>
          <a:p>
            <a:pPr eaLnBrk="1" hangingPunct="1"/>
            <a:r>
              <a:rPr lang="en-GB" altLang="en-US" sz="3600"/>
              <a:t>Blood Supply and Lymphatic Drainage</a:t>
            </a:r>
            <a:endParaRPr lang="en-US" altLang="en-US" sz="3600"/>
          </a:p>
        </p:txBody>
      </p:sp>
      <p:sp>
        <p:nvSpPr>
          <p:cNvPr id="48131" name="Rectangle 7"/>
          <p:cNvSpPr>
            <a:spLocks noGrp="1" noChangeArrowheads="1"/>
          </p:cNvSpPr>
          <p:nvPr>
            <p:ph type="body" idx="1"/>
          </p:nvPr>
        </p:nvSpPr>
        <p:spPr/>
        <p:txBody>
          <a:bodyPr/>
          <a:lstStyle/>
          <a:p>
            <a:pPr eaLnBrk="1" hangingPunct="1">
              <a:lnSpc>
                <a:spcPct val="80000"/>
              </a:lnSpc>
            </a:pPr>
            <a:r>
              <a:rPr lang="en-GB" altLang="en-US" sz="2400" b="1">
                <a:solidFill>
                  <a:srgbClr val="FD1313"/>
                </a:solidFill>
              </a:rPr>
              <a:t>Arterial supply:</a:t>
            </a:r>
          </a:p>
          <a:p>
            <a:pPr lvl="1" eaLnBrk="1" hangingPunct="1">
              <a:lnSpc>
                <a:spcPct val="80000"/>
              </a:lnSpc>
            </a:pPr>
            <a:r>
              <a:rPr lang="en-GB" altLang="en-US" sz="2000"/>
              <a:t>Ovarian artery: Arises from the aorta at the level of L2 and passes through the infundibulopelvic ligament.</a:t>
            </a:r>
          </a:p>
          <a:p>
            <a:pPr lvl="1" eaLnBrk="1" hangingPunct="1">
              <a:lnSpc>
                <a:spcPct val="80000"/>
              </a:lnSpc>
            </a:pPr>
            <a:r>
              <a:rPr lang="en-GB" altLang="en-US" sz="2000"/>
              <a:t>Ovarian branch from the uterine artery; which anastomose with the ovarian vesels at the broad ligament.</a:t>
            </a:r>
          </a:p>
          <a:p>
            <a:pPr eaLnBrk="1" hangingPunct="1">
              <a:lnSpc>
                <a:spcPct val="80000"/>
              </a:lnSpc>
            </a:pPr>
            <a:r>
              <a:rPr lang="en-GB" altLang="en-US" sz="2400" b="1">
                <a:solidFill>
                  <a:srgbClr val="241AF6"/>
                </a:solidFill>
              </a:rPr>
              <a:t>Venous drainage:</a:t>
            </a:r>
          </a:p>
          <a:p>
            <a:pPr lvl="1" eaLnBrk="1" hangingPunct="1">
              <a:lnSpc>
                <a:spcPct val="80000"/>
              </a:lnSpc>
            </a:pPr>
            <a:r>
              <a:rPr lang="en-GB" altLang="en-US" sz="2000"/>
              <a:t>The ovarian veins accompany the arterial supply, and join with the pampiniform plexus of veins and the uterine vein.</a:t>
            </a:r>
          </a:p>
          <a:p>
            <a:pPr eaLnBrk="1" hangingPunct="1">
              <a:lnSpc>
                <a:spcPct val="80000"/>
              </a:lnSpc>
            </a:pPr>
            <a:r>
              <a:rPr lang="en-GB" altLang="en-US" sz="2400" b="1"/>
              <a:t>Lymphatic drainage:</a:t>
            </a:r>
          </a:p>
          <a:p>
            <a:pPr lvl="1" eaLnBrk="1" hangingPunct="1">
              <a:lnSpc>
                <a:spcPct val="80000"/>
              </a:lnSpc>
            </a:pPr>
            <a:r>
              <a:rPr lang="en-GB" altLang="en-US" sz="2000"/>
              <a:t>to the para-aortic LNs via the ovarian vessels.               </a:t>
            </a:r>
          </a:p>
          <a:p>
            <a:pPr eaLnBrk="1" hangingPunct="1">
              <a:lnSpc>
                <a:spcPct val="80000"/>
              </a:lnSpc>
            </a:pPr>
            <a:r>
              <a:rPr lang="en-GB" altLang="en-US" sz="2400" b="1">
                <a:solidFill>
                  <a:schemeClr val="tx1"/>
                </a:solidFill>
              </a:rPr>
              <a:t>Nerve supply</a:t>
            </a:r>
          </a:p>
          <a:p>
            <a:pPr lvl="1" eaLnBrk="1" hangingPunct="1">
              <a:lnSpc>
                <a:spcPct val="80000"/>
              </a:lnSpc>
            </a:pPr>
            <a:r>
              <a:rPr lang="en-GB" altLang="en-US" sz="2000"/>
              <a:t>insensitive except to squeezing on P.V examination. </a:t>
            </a:r>
          </a:p>
          <a:p>
            <a:pPr lvl="1" eaLnBrk="1" hangingPunct="1">
              <a:lnSpc>
                <a:spcPct val="80000"/>
              </a:lnSpc>
            </a:pPr>
            <a:r>
              <a:rPr lang="en-GB" altLang="en-US" sz="2000"/>
              <a:t>sympathetic and parasympathetic nerves (T10 and T11) through the preaortic plexus that accompany the ovarian vessel.</a:t>
            </a:r>
          </a:p>
        </p:txBody>
      </p:sp>
    </p:spTree>
    <p:extLst>
      <p:ext uri="{BB962C8B-B14F-4D97-AF65-F5344CB8AC3E}">
        <p14:creationId xmlns:p14="http://schemas.microsoft.com/office/powerpoint/2010/main" val="2869775167"/>
      </p:ext>
    </p:extLst>
  </p:cSld>
  <p:clrMapOvr>
    <a:masterClrMapping/>
  </p:clrMapOvr>
  <p:transition>
    <p:wheel spokes="8"/>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pPr eaLnBrk="1" hangingPunct="1"/>
            <a:r>
              <a:rPr lang="en-US" altLang="en-US"/>
              <a:t>Ovarian Artery</a:t>
            </a:r>
          </a:p>
        </p:txBody>
      </p:sp>
      <p:pic>
        <p:nvPicPr>
          <p:cNvPr id="49155" name="Picture 5" descr="ovarian artery"/>
          <p:cNvPicPr>
            <a:picLocks noChangeAspect="1" noChangeArrowheads="1"/>
          </p:cNvPicPr>
          <p:nvPr/>
        </p:nvPicPr>
        <p:blipFill>
          <a:blip r:embed="rId2">
            <a:lum contrast="48000"/>
            <a:extLst>
              <a:ext uri="{28A0092B-C50C-407E-A947-70E740481C1C}">
                <a14:useLocalDpi xmlns:a14="http://schemas.microsoft.com/office/drawing/2010/main" val="0"/>
              </a:ext>
            </a:extLst>
          </a:blip>
          <a:srcRect b="8365"/>
          <a:stretch>
            <a:fillRect/>
          </a:stretch>
        </p:blipFill>
        <p:spPr bwMode="auto">
          <a:xfrm>
            <a:off x="2627313" y="1916113"/>
            <a:ext cx="475297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Line 6"/>
          <p:cNvSpPr>
            <a:spLocks noChangeShapeType="1"/>
          </p:cNvSpPr>
          <p:nvPr/>
        </p:nvSpPr>
        <p:spPr bwMode="auto">
          <a:xfrm>
            <a:off x="2339975" y="2492375"/>
            <a:ext cx="2303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7" name="Text Box 7"/>
          <p:cNvSpPr txBox="1">
            <a:spLocks noChangeArrowheads="1"/>
          </p:cNvSpPr>
          <p:nvPr/>
        </p:nvSpPr>
        <p:spPr bwMode="auto">
          <a:xfrm>
            <a:off x="646113" y="2276475"/>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defRPr>
                <a:solidFill>
                  <a:schemeClr val="tx1"/>
                </a:solidFill>
                <a:latin typeface="Verdana" pitchFamily="34" charset="0"/>
                <a:cs typeface="Arial" charset="0"/>
              </a:defRPr>
            </a:lvl1pPr>
            <a:lvl2pPr marL="742950" indent="-285750" algn="r" rtl="1">
              <a:defRPr>
                <a:solidFill>
                  <a:schemeClr val="tx1"/>
                </a:solidFill>
                <a:latin typeface="Verdana" pitchFamily="34" charset="0"/>
                <a:cs typeface="Arial" charset="0"/>
              </a:defRPr>
            </a:lvl2pPr>
            <a:lvl3pPr marL="1143000" indent="-228600" algn="r" rtl="1">
              <a:defRPr>
                <a:solidFill>
                  <a:schemeClr val="tx1"/>
                </a:solidFill>
                <a:latin typeface="Verdana" pitchFamily="34" charset="0"/>
                <a:cs typeface="Arial" charset="0"/>
              </a:defRPr>
            </a:lvl3pPr>
            <a:lvl4pPr marL="1600200" indent="-228600" algn="r" rtl="1">
              <a:defRPr>
                <a:solidFill>
                  <a:schemeClr val="tx1"/>
                </a:solidFill>
                <a:latin typeface="Verdana" pitchFamily="34" charset="0"/>
                <a:cs typeface="Arial" charset="0"/>
              </a:defRPr>
            </a:lvl4pPr>
            <a:lvl5pPr marL="2057400" indent="-228600" algn="r" rtl="1">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l" rtl="0" eaLnBrk="1" hangingPunct="1"/>
            <a:r>
              <a:rPr lang="en-US" altLang="en-US"/>
              <a:t>Ovarian</a:t>
            </a:r>
          </a:p>
          <a:p>
            <a:pPr algn="l" rtl="0" eaLnBrk="1" hangingPunct="1"/>
            <a:r>
              <a:rPr lang="en-US" altLang="en-US"/>
              <a:t>Artery and Vein</a:t>
            </a:r>
          </a:p>
        </p:txBody>
      </p:sp>
    </p:spTree>
    <p:extLst>
      <p:ext uri="{BB962C8B-B14F-4D97-AF65-F5344CB8AC3E}">
        <p14:creationId xmlns:p14="http://schemas.microsoft.com/office/powerpoint/2010/main" val="435826817"/>
      </p:ext>
    </p:extLst>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19600" cy="4525963"/>
          </a:xfrm>
        </p:spPr>
        <p:txBody>
          <a:bodyPr>
            <a:normAutofit fontScale="62500" lnSpcReduction="20000"/>
          </a:bodyPr>
          <a:lstStyle/>
          <a:p>
            <a:r>
              <a:rPr lang="en-US" dirty="0"/>
              <a:t>The genetic sex of an embryo is determined by the sex chromosome (X or Y) carried by the sperm that fertilizes the oocyte. </a:t>
            </a:r>
          </a:p>
          <a:p>
            <a:r>
              <a:rPr lang="en-US" dirty="0"/>
              <a:t>The Y chromosome contains a gene called </a:t>
            </a:r>
            <a:r>
              <a:rPr lang="en-US" b="1" dirty="0">
                <a:solidFill>
                  <a:srgbClr val="FF0000"/>
                </a:solidFill>
              </a:rPr>
              <a:t>SRY</a:t>
            </a:r>
            <a:r>
              <a:rPr lang="en-US" dirty="0"/>
              <a:t>(sex-determining region on Y) that encodes a protein called testis-determining factor. </a:t>
            </a:r>
          </a:p>
          <a:p>
            <a:r>
              <a:rPr lang="en-US" dirty="0"/>
              <a:t>When this protein is present, the embryo develops male sex characteristics. </a:t>
            </a:r>
          </a:p>
          <a:p>
            <a:r>
              <a:rPr lang="en-US" dirty="0"/>
              <a:t>The ovary-determining gene is </a:t>
            </a:r>
            <a:r>
              <a:rPr lang="en-US" b="1" dirty="0">
                <a:solidFill>
                  <a:srgbClr val="FF0000"/>
                </a:solidFill>
              </a:rPr>
              <a:t>WNT4</a:t>
            </a:r>
            <a:r>
              <a:rPr lang="en-US" dirty="0"/>
              <a:t>; when this gene is present and SRY is absent, the embryo develops female characteristics.</a:t>
            </a:r>
          </a:p>
        </p:txBody>
      </p:sp>
      <p:pic>
        <p:nvPicPr>
          <p:cNvPr id="4" name="Picture 4" descr="Ychromosom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0" y="761999"/>
            <a:ext cx="3954463" cy="33528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Image result for The ovary-determining gene is WNT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1" y="4260273"/>
            <a:ext cx="4063999"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545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GB" altLang="en-US" sz="4000"/>
              <a:t>PELVIC PART OF THE URETER</a:t>
            </a:r>
            <a:endParaRPr lang="en-US" altLang="en-US" sz="4000"/>
          </a:p>
        </p:txBody>
      </p:sp>
      <p:sp>
        <p:nvSpPr>
          <p:cNvPr id="50179" name="Rectangle 5"/>
          <p:cNvSpPr>
            <a:spLocks noGrp="1" noChangeArrowheads="1"/>
          </p:cNvSpPr>
          <p:nvPr>
            <p:ph type="body" idx="1"/>
          </p:nvPr>
        </p:nvSpPr>
        <p:spPr>
          <a:xfrm>
            <a:off x="179388" y="1557338"/>
            <a:ext cx="5122862" cy="4997450"/>
          </a:xfrm>
        </p:spPr>
        <p:txBody>
          <a:bodyPr/>
          <a:lstStyle/>
          <a:p>
            <a:pPr algn="just" eaLnBrk="1" hangingPunct="1"/>
            <a:r>
              <a:rPr lang="en-GB" altLang="en-US" sz="2400"/>
              <a:t>The ureter is a narrow muscular tube, about 25 cm in length. </a:t>
            </a:r>
          </a:p>
          <a:p>
            <a:pPr algn="just" eaLnBrk="1" hangingPunct="1"/>
            <a:r>
              <a:rPr lang="en-GB" altLang="en-US" sz="2400"/>
              <a:t>It runs retroperitoneally from the kidney to the urinary bladder. </a:t>
            </a:r>
          </a:p>
          <a:p>
            <a:pPr algn="just" eaLnBrk="1" hangingPunct="1"/>
            <a:r>
              <a:rPr lang="en-GB" altLang="en-US" sz="2400">
                <a:solidFill>
                  <a:srgbClr val="241AF6"/>
                </a:solidFill>
              </a:rPr>
              <a:t>At the pelvic inlet:</a:t>
            </a:r>
            <a:r>
              <a:rPr lang="en-GB" altLang="en-US" sz="2400"/>
              <a:t> The ureter enters the pelvis above the bifurcation of the common iliac artery anterior to the sacroiliac joint.</a:t>
            </a:r>
          </a:p>
          <a:p>
            <a:pPr algn="just" eaLnBrk="1" hangingPunct="1"/>
            <a:r>
              <a:rPr lang="en-GB" altLang="en-US" sz="2400">
                <a:solidFill>
                  <a:srgbClr val="241AF6"/>
                </a:solidFill>
              </a:rPr>
              <a:t>In the pelvis:</a:t>
            </a:r>
            <a:r>
              <a:rPr lang="en-GB" altLang="en-US" sz="2400"/>
              <a:t>  It runs downwards lying in front of the internal iliac artery.</a:t>
            </a:r>
          </a:p>
        </p:txBody>
      </p:sp>
      <p:pic>
        <p:nvPicPr>
          <p:cNvPr id="50180" name="Picture 7" descr="KidneyTransAnatomy"/>
          <p:cNvPicPr>
            <a:picLocks noChangeAspect="1" noChangeArrowheads="1"/>
          </p:cNvPicPr>
          <p:nvPr/>
        </p:nvPicPr>
        <p:blipFill>
          <a:blip r:embed="rId2">
            <a:extLst>
              <a:ext uri="{28A0092B-C50C-407E-A947-70E740481C1C}">
                <a14:useLocalDpi xmlns:a14="http://schemas.microsoft.com/office/drawing/2010/main" val="0"/>
              </a:ext>
            </a:extLst>
          </a:blip>
          <a:srcRect t="11942"/>
          <a:stretch>
            <a:fillRect/>
          </a:stretch>
        </p:blipFill>
        <p:spPr bwMode="auto">
          <a:xfrm>
            <a:off x="5292725" y="1844675"/>
            <a:ext cx="33607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395187"/>
      </p:ext>
    </p:extLst>
  </p:cSld>
  <p:clrMapOvr>
    <a:masterClrMapping/>
  </p:clrMapOvr>
  <p:transition>
    <p:wheel spokes="8"/>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altLang="en-US" sz="4000"/>
              <a:t>PELVIC PART OF THE URETER</a:t>
            </a:r>
            <a:endParaRPr lang="en-US" altLang="en-US" sz="4000"/>
          </a:p>
        </p:txBody>
      </p:sp>
      <p:sp>
        <p:nvSpPr>
          <p:cNvPr id="51203" name="Rectangle 3"/>
          <p:cNvSpPr>
            <a:spLocks noGrp="1" noChangeArrowheads="1"/>
          </p:cNvSpPr>
          <p:nvPr>
            <p:ph type="body" idx="1"/>
          </p:nvPr>
        </p:nvSpPr>
        <p:spPr>
          <a:xfrm>
            <a:off x="457200" y="1600200"/>
            <a:ext cx="4186238" cy="4997450"/>
          </a:xfrm>
        </p:spPr>
        <p:txBody>
          <a:bodyPr/>
          <a:lstStyle/>
          <a:p>
            <a:pPr algn="just" eaLnBrk="1" hangingPunct="1">
              <a:lnSpc>
                <a:spcPct val="90000"/>
              </a:lnSpc>
            </a:pPr>
            <a:r>
              <a:rPr lang="en-GB" altLang="en-US" sz="2000"/>
              <a:t>At the base of the broad ligament it runs medially and forwards through the parameterium till it reaches about 1 cm lateral to the supravaginal cervix where it passes below and at right angle to the uterine artery. </a:t>
            </a:r>
          </a:p>
          <a:p>
            <a:pPr algn="just" eaLnBrk="1" hangingPunct="1">
              <a:lnSpc>
                <a:spcPct val="90000"/>
              </a:lnSpc>
            </a:pPr>
            <a:r>
              <a:rPr lang="en-GB" altLang="en-US" sz="2000"/>
              <a:t>The ureter then passes forwards through the ureteric canal in the upper part of the cardinal ligament, closely related to the lateral vaginal fornix, to enter the trigone of the urinary bladder.</a:t>
            </a:r>
            <a:endParaRPr lang="en-US" altLang="en-US" sz="2000"/>
          </a:p>
          <a:p>
            <a:pPr algn="just" eaLnBrk="1" hangingPunct="1">
              <a:lnSpc>
                <a:spcPct val="90000"/>
              </a:lnSpc>
            </a:pPr>
            <a:endParaRPr lang="en-US" altLang="en-US" sz="2000"/>
          </a:p>
        </p:txBody>
      </p:sp>
      <p:pic>
        <p:nvPicPr>
          <p:cNvPr id="51204"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l="43501" t="10007" r="5780" b="50000"/>
          <a:stretch>
            <a:fillRect/>
          </a:stretch>
        </p:blipFill>
        <p:spPr bwMode="auto">
          <a:xfrm>
            <a:off x="4787900" y="1628775"/>
            <a:ext cx="3940175" cy="379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449827327"/>
      </p:ext>
    </p:extLst>
  </p:cSld>
  <p:clrMapOvr>
    <a:masterClrMapping/>
  </p:clrMapOvr>
  <p:transition>
    <p:wheel spokes="8"/>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altLang="en-US" sz="4000"/>
              <a:t>Blood</a:t>
            </a:r>
            <a:r>
              <a:rPr lang="en-GB" altLang="en-US"/>
              <a:t> supply of the ureter</a:t>
            </a:r>
            <a:endParaRPr lang="en-US" altLang="en-US"/>
          </a:p>
        </p:txBody>
      </p:sp>
      <p:sp>
        <p:nvSpPr>
          <p:cNvPr id="52227" name="Rectangle 3"/>
          <p:cNvSpPr>
            <a:spLocks noGrp="1" noChangeArrowheads="1"/>
          </p:cNvSpPr>
          <p:nvPr>
            <p:ph type="body" idx="1"/>
          </p:nvPr>
        </p:nvSpPr>
        <p:spPr/>
        <p:txBody>
          <a:bodyPr/>
          <a:lstStyle/>
          <a:p>
            <a:pPr eaLnBrk="1" hangingPunct="1">
              <a:buFont typeface="Wingdings" pitchFamily="2" charset="2"/>
              <a:buNone/>
            </a:pPr>
            <a:endParaRPr lang="en-GB" altLang="en-US" b="1">
              <a:solidFill>
                <a:srgbClr val="FD1313"/>
              </a:solidFill>
            </a:endParaRPr>
          </a:p>
          <a:p>
            <a:pPr eaLnBrk="1" hangingPunct="1"/>
            <a:r>
              <a:rPr lang="en-GB" altLang="en-US"/>
              <a:t>branches from the </a:t>
            </a:r>
          </a:p>
          <a:p>
            <a:pPr lvl="1" eaLnBrk="1" hangingPunct="1"/>
            <a:r>
              <a:rPr lang="en-GB" altLang="en-US" i="1"/>
              <a:t>internal iliac artery</a:t>
            </a:r>
          </a:p>
          <a:p>
            <a:pPr lvl="1" eaLnBrk="1" hangingPunct="1"/>
            <a:r>
              <a:rPr lang="en-GB" altLang="en-US" i="1"/>
              <a:t>uterine artery</a:t>
            </a:r>
          </a:p>
          <a:p>
            <a:pPr lvl="1" eaLnBrk="1" hangingPunct="1"/>
            <a:r>
              <a:rPr lang="en-GB" altLang="en-US" i="1"/>
              <a:t>inferior vesical artery</a:t>
            </a:r>
          </a:p>
          <a:p>
            <a:pPr lvl="1" eaLnBrk="1" hangingPunct="1"/>
            <a:r>
              <a:rPr lang="en-GB" altLang="en-US" i="1"/>
              <a:t>vaginal artery</a:t>
            </a:r>
            <a:r>
              <a:rPr lang="en-GB" altLang="en-US"/>
              <a:t>.</a:t>
            </a:r>
            <a:endParaRPr lang="en-GB" altLang="en-US" b="1"/>
          </a:p>
          <a:p>
            <a:pPr eaLnBrk="1" hangingPunct="1">
              <a:buFont typeface="Wingdings" pitchFamily="2" charset="2"/>
              <a:buNone/>
            </a:pPr>
            <a:r>
              <a:rPr lang="en-GB" altLang="en-US" b="1"/>
              <a:t> </a:t>
            </a:r>
          </a:p>
        </p:txBody>
      </p:sp>
    </p:spTree>
    <p:extLst>
      <p:ext uri="{BB962C8B-B14F-4D97-AF65-F5344CB8AC3E}">
        <p14:creationId xmlns:p14="http://schemas.microsoft.com/office/powerpoint/2010/main" val="1038328692"/>
      </p:ext>
    </p:extLst>
  </p:cSld>
  <p:clrMapOvr>
    <a:masterClrMapping/>
  </p:clrMapOvr>
  <p:transition>
    <p:wheel spokes="8"/>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altLang="en-US" sz="4000"/>
              <a:t>Applied anatomy – Ureteric injuries:</a:t>
            </a:r>
            <a:endParaRPr lang="en-US" altLang="en-US" sz="4000"/>
          </a:p>
        </p:txBody>
      </p:sp>
      <p:sp>
        <p:nvSpPr>
          <p:cNvPr id="53251" name="Rectangle 3"/>
          <p:cNvSpPr>
            <a:spLocks noGrp="1" noChangeArrowheads="1"/>
          </p:cNvSpPr>
          <p:nvPr>
            <p:ph type="body" idx="1"/>
          </p:nvPr>
        </p:nvSpPr>
        <p:spPr/>
        <p:txBody>
          <a:bodyPr>
            <a:normAutofit fontScale="92500"/>
          </a:bodyPr>
          <a:lstStyle/>
          <a:p>
            <a:pPr eaLnBrk="1" hangingPunct="1"/>
            <a:r>
              <a:rPr lang="en-GB" altLang="en-US" dirty="0">
                <a:solidFill>
                  <a:srgbClr val="FD1313"/>
                </a:solidFill>
              </a:rPr>
              <a:t>During Hysterectomy (especially in endometriosis and/or adhesions presence)</a:t>
            </a:r>
            <a:r>
              <a:rPr lang="en-GB" altLang="en-US" dirty="0"/>
              <a:t> the ureter may be injured at the following sites:  </a:t>
            </a:r>
          </a:p>
          <a:p>
            <a:pPr lvl="1" eaLnBrk="1" hangingPunct="1"/>
            <a:r>
              <a:rPr lang="en-GB" altLang="en-US" dirty="0"/>
              <a:t>During clamping of the </a:t>
            </a:r>
            <a:r>
              <a:rPr lang="en-GB" altLang="en-US" dirty="0" err="1"/>
              <a:t>infundibulopelvic</a:t>
            </a:r>
            <a:r>
              <a:rPr lang="en-GB" altLang="en-US" dirty="0"/>
              <a:t> ligament as it passes below the ovarian vessels in the lateral pelvic wall.  </a:t>
            </a:r>
          </a:p>
          <a:p>
            <a:pPr lvl="1" eaLnBrk="1" hangingPunct="1"/>
            <a:r>
              <a:rPr lang="en-GB" altLang="en-US" dirty="0"/>
              <a:t>During clamping of the uterine arteries as it passes below the uterine artery 1 cm lateral to the cervix.</a:t>
            </a:r>
          </a:p>
          <a:p>
            <a:pPr lvl="1" eaLnBrk="1" hangingPunct="1"/>
            <a:r>
              <a:rPr lang="en-GB" altLang="en-US" dirty="0"/>
              <a:t>During clamping the vaginal angles, and the </a:t>
            </a:r>
            <a:r>
              <a:rPr lang="en-GB" altLang="en-US" dirty="0" err="1"/>
              <a:t>parametrium</a:t>
            </a:r>
            <a:r>
              <a:rPr lang="en-GB" altLang="en-US" dirty="0"/>
              <a:t> 1.0 cm lateral to vaginal vault.</a:t>
            </a:r>
            <a:endParaRPr lang="en-US" altLang="en-US" dirty="0"/>
          </a:p>
        </p:txBody>
      </p:sp>
    </p:spTree>
    <p:extLst>
      <p:ext uri="{BB962C8B-B14F-4D97-AF65-F5344CB8AC3E}">
        <p14:creationId xmlns:p14="http://schemas.microsoft.com/office/powerpoint/2010/main" val="3544605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title"/>
          </p:nvPr>
        </p:nvSpPr>
        <p:spPr/>
        <p:txBody>
          <a:bodyPr/>
          <a:lstStyle/>
          <a:p>
            <a:pPr eaLnBrk="1" hangingPunct="1"/>
            <a:r>
              <a:rPr lang="en-GB" altLang="en-US" sz="3200"/>
              <a:t>UTERINE AND CERVICAL LIGAMENTS</a:t>
            </a:r>
            <a:endParaRPr lang="en-US" altLang="en-US" sz="3200"/>
          </a:p>
        </p:txBody>
      </p:sp>
      <p:sp>
        <p:nvSpPr>
          <p:cNvPr id="54275" name="Rectangle 6"/>
          <p:cNvSpPr>
            <a:spLocks noGrp="1" noChangeArrowheads="1"/>
          </p:cNvSpPr>
          <p:nvPr>
            <p:ph type="body" idx="1"/>
          </p:nvPr>
        </p:nvSpPr>
        <p:spPr/>
        <p:txBody>
          <a:bodyPr/>
          <a:lstStyle/>
          <a:p>
            <a:pPr eaLnBrk="1" hangingPunct="1"/>
            <a:r>
              <a:rPr lang="en-GB" altLang="en-US"/>
              <a:t>Broad ligament </a:t>
            </a:r>
          </a:p>
          <a:p>
            <a:pPr eaLnBrk="1" hangingPunct="1"/>
            <a:r>
              <a:rPr lang="en-GB" altLang="en-US"/>
              <a:t>Round ligament </a:t>
            </a:r>
          </a:p>
          <a:p>
            <a:pPr eaLnBrk="1" hangingPunct="1"/>
            <a:r>
              <a:rPr lang="en-GB" altLang="en-US"/>
              <a:t>Ovarian ligament </a:t>
            </a:r>
            <a:endParaRPr lang="en-US" altLang="en-US"/>
          </a:p>
        </p:txBody>
      </p:sp>
      <p:pic>
        <p:nvPicPr>
          <p:cNvPr id="54276" name="Picture 4" descr="4"/>
          <p:cNvPicPr>
            <a:picLocks noChangeAspect="1" noChangeArrowheads="1"/>
          </p:cNvPicPr>
          <p:nvPr/>
        </p:nvPicPr>
        <p:blipFill>
          <a:blip r:embed="rId2" cstate="print">
            <a:extLst>
              <a:ext uri="{28A0092B-C50C-407E-A947-70E740481C1C}">
                <a14:useLocalDpi xmlns:a14="http://schemas.microsoft.com/office/drawing/2010/main" val="0"/>
              </a:ext>
            </a:extLst>
          </a:blip>
          <a:srcRect l="3915" t="4128" r="10272" b="61017"/>
          <a:stretch>
            <a:fillRect/>
          </a:stretch>
        </p:blipFill>
        <p:spPr bwMode="auto">
          <a:xfrm>
            <a:off x="2051050" y="3213100"/>
            <a:ext cx="6840538" cy="332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92671309"/>
      </p:ext>
    </p:extLst>
  </p:cSld>
  <p:clrMapOvr>
    <a:masterClrMapping/>
  </p:clrMapOvr>
  <p:transition>
    <p:wheel spokes="8"/>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eaLnBrk="1" hangingPunct="1"/>
            <a:r>
              <a:rPr lang="en-GB" altLang="en-US"/>
              <a:t>THE BROAD LIGAMENT</a:t>
            </a:r>
            <a:endParaRPr lang="en-US" altLang="en-US"/>
          </a:p>
        </p:txBody>
      </p:sp>
      <p:sp>
        <p:nvSpPr>
          <p:cNvPr id="55299" name="Rectangle 5"/>
          <p:cNvSpPr>
            <a:spLocks noGrp="1" noChangeArrowheads="1"/>
          </p:cNvSpPr>
          <p:nvPr>
            <p:ph type="body" idx="1"/>
          </p:nvPr>
        </p:nvSpPr>
        <p:spPr/>
        <p:txBody>
          <a:bodyPr/>
          <a:lstStyle/>
          <a:p>
            <a:pPr eaLnBrk="1" hangingPunct="1"/>
            <a:r>
              <a:rPr lang="en-GB" altLang="en-US"/>
              <a:t>The broad ligament is a double sheet of peritoneum that extends from the lateral wall of the uterus to the lateral pelvic wall. </a:t>
            </a:r>
          </a:p>
          <a:p>
            <a:pPr eaLnBrk="1" hangingPunct="1"/>
            <a:r>
              <a:rPr lang="en-GB" altLang="en-US"/>
              <a:t>Its outer upper part forms the infundibulopelvic ligament in which the ovarian vessels traverse there way to the ovary.</a:t>
            </a:r>
            <a:endParaRPr lang="en-US" altLang="en-US"/>
          </a:p>
        </p:txBody>
      </p:sp>
      <p:pic>
        <p:nvPicPr>
          <p:cNvPr id="55300" name="Picture 7" descr="image1161"/>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5076825" y="4043363"/>
            <a:ext cx="3729038"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38458"/>
      </p:ext>
    </p:extLst>
  </p:cSld>
  <p:clrMapOvr>
    <a:masterClrMapping/>
  </p:clrMapOvr>
  <p:transition>
    <p:wheel spokes="8"/>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GB" altLang="en-US"/>
              <a:t>Contents of the Broad Ligament</a:t>
            </a:r>
            <a:endParaRPr lang="en-US" altLang="en-US"/>
          </a:p>
        </p:txBody>
      </p:sp>
      <p:sp>
        <p:nvSpPr>
          <p:cNvPr id="56323" name="Rectangle 5"/>
          <p:cNvSpPr>
            <a:spLocks noGrp="1" noChangeArrowheads="1"/>
          </p:cNvSpPr>
          <p:nvPr>
            <p:ph type="body" idx="1"/>
          </p:nvPr>
        </p:nvSpPr>
        <p:spPr>
          <a:xfrm>
            <a:off x="457200" y="1600200"/>
            <a:ext cx="8229600" cy="4852988"/>
          </a:xfrm>
        </p:spPr>
        <p:txBody>
          <a:bodyPr/>
          <a:lstStyle/>
          <a:p>
            <a:pPr eaLnBrk="1" hangingPunct="1">
              <a:lnSpc>
                <a:spcPct val="90000"/>
              </a:lnSpc>
            </a:pPr>
            <a:r>
              <a:rPr lang="en-GB" altLang="en-US" sz="2200"/>
              <a:t>Round ligament </a:t>
            </a:r>
          </a:p>
          <a:p>
            <a:pPr eaLnBrk="1" hangingPunct="1">
              <a:lnSpc>
                <a:spcPct val="90000"/>
              </a:lnSpc>
            </a:pPr>
            <a:r>
              <a:rPr lang="en-GB" altLang="en-US" sz="2200"/>
              <a:t>Ovarian vessels </a:t>
            </a:r>
          </a:p>
          <a:p>
            <a:pPr eaLnBrk="1" hangingPunct="1">
              <a:lnSpc>
                <a:spcPct val="90000"/>
              </a:lnSpc>
            </a:pPr>
            <a:r>
              <a:rPr lang="en-GB" altLang="en-US" sz="2200"/>
              <a:t>Uterine vessels </a:t>
            </a:r>
          </a:p>
          <a:p>
            <a:pPr eaLnBrk="1" hangingPunct="1">
              <a:lnSpc>
                <a:spcPct val="90000"/>
              </a:lnSpc>
            </a:pPr>
            <a:r>
              <a:rPr lang="en-GB" altLang="en-US" sz="2200"/>
              <a:t>Ureter </a:t>
            </a:r>
          </a:p>
          <a:p>
            <a:pPr eaLnBrk="1" hangingPunct="1">
              <a:lnSpc>
                <a:spcPct val="90000"/>
              </a:lnSpc>
            </a:pPr>
            <a:r>
              <a:rPr lang="en-GB" altLang="en-US" sz="2200"/>
              <a:t>Parametrial lymphatics and lymph nodes </a:t>
            </a:r>
          </a:p>
          <a:p>
            <a:pPr eaLnBrk="1" hangingPunct="1">
              <a:lnSpc>
                <a:spcPct val="90000"/>
              </a:lnSpc>
            </a:pPr>
            <a:r>
              <a:rPr lang="en-GB" altLang="en-US" sz="2200"/>
              <a:t>Sympathetic and parasympathetic nerves </a:t>
            </a:r>
          </a:p>
          <a:p>
            <a:pPr eaLnBrk="1" hangingPunct="1">
              <a:lnSpc>
                <a:spcPct val="90000"/>
              </a:lnSpc>
            </a:pPr>
            <a:r>
              <a:rPr lang="en-GB" altLang="en-US" sz="2200"/>
              <a:t>Parametrial pelvic cellular tissue and fascia</a:t>
            </a:r>
          </a:p>
          <a:p>
            <a:pPr eaLnBrk="1" hangingPunct="1">
              <a:lnSpc>
                <a:spcPct val="90000"/>
              </a:lnSpc>
            </a:pPr>
            <a:r>
              <a:rPr lang="en-GB" altLang="en-US" sz="2200"/>
              <a:t>Embryological remnants of the Wolffian ducts</a:t>
            </a:r>
          </a:p>
          <a:p>
            <a:pPr eaLnBrk="1" hangingPunct="1">
              <a:lnSpc>
                <a:spcPct val="90000"/>
              </a:lnSpc>
            </a:pPr>
            <a:r>
              <a:rPr lang="en-GB" altLang="en-US" sz="2200"/>
              <a:t>Hydatid cyst of Morgagni </a:t>
            </a:r>
          </a:p>
          <a:p>
            <a:pPr eaLnBrk="1" hangingPunct="1">
              <a:lnSpc>
                <a:spcPct val="90000"/>
              </a:lnSpc>
            </a:pPr>
            <a:r>
              <a:rPr lang="en-GB" altLang="en-US" sz="2200"/>
              <a:t>Koblet’s tubules </a:t>
            </a:r>
          </a:p>
          <a:p>
            <a:pPr eaLnBrk="1" hangingPunct="1">
              <a:lnSpc>
                <a:spcPct val="90000"/>
              </a:lnSpc>
            </a:pPr>
            <a:r>
              <a:rPr lang="en-GB" altLang="en-US" sz="2200"/>
              <a:t>Epoophoron</a:t>
            </a:r>
          </a:p>
          <a:p>
            <a:pPr eaLnBrk="1" hangingPunct="1">
              <a:lnSpc>
                <a:spcPct val="90000"/>
              </a:lnSpc>
            </a:pPr>
            <a:r>
              <a:rPr lang="en-GB" altLang="en-US" sz="2200"/>
              <a:t>Paroophoron Gartner’s duct</a:t>
            </a:r>
          </a:p>
        </p:txBody>
      </p:sp>
      <p:pic>
        <p:nvPicPr>
          <p:cNvPr id="56324" name="Picture 6" descr="6"/>
          <p:cNvPicPr>
            <a:picLocks noChangeAspect="1" noChangeArrowheads="1"/>
          </p:cNvPicPr>
          <p:nvPr/>
        </p:nvPicPr>
        <p:blipFill>
          <a:blip r:embed="rId2" cstate="print">
            <a:extLst>
              <a:ext uri="{28A0092B-C50C-407E-A947-70E740481C1C}">
                <a14:useLocalDpi xmlns:a14="http://schemas.microsoft.com/office/drawing/2010/main" val="0"/>
              </a:ext>
            </a:extLst>
          </a:blip>
          <a:srcRect l="14120" t="17860" r="2969" b="13844"/>
          <a:stretch>
            <a:fillRect/>
          </a:stretch>
        </p:blipFill>
        <p:spPr bwMode="auto">
          <a:xfrm>
            <a:off x="5934075" y="1557338"/>
            <a:ext cx="3209925" cy="191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679773479"/>
      </p:ext>
    </p:extLst>
  </p:cSld>
  <p:clrMapOvr>
    <a:masterClrMapping/>
  </p:clrMapOvr>
  <p:transition>
    <p:wheel spokes="8"/>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pPr eaLnBrk="1" hangingPunct="1"/>
            <a:r>
              <a:rPr lang="en-GB" altLang="en-US"/>
              <a:t>The Round Ligament</a:t>
            </a:r>
            <a:endParaRPr lang="en-US" altLang="en-US"/>
          </a:p>
        </p:txBody>
      </p:sp>
      <p:sp>
        <p:nvSpPr>
          <p:cNvPr id="57347" name="Rectangle 5"/>
          <p:cNvSpPr>
            <a:spLocks noGrp="1" noChangeArrowheads="1"/>
          </p:cNvSpPr>
          <p:nvPr>
            <p:ph type="body" idx="1"/>
          </p:nvPr>
        </p:nvSpPr>
        <p:spPr>
          <a:xfrm>
            <a:off x="457200" y="1600200"/>
            <a:ext cx="5338763" cy="4852988"/>
          </a:xfrm>
        </p:spPr>
        <p:txBody>
          <a:bodyPr/>
          <a:lstStyle/>
          <a:p>
            <a:pPr eaLnBrk="1" hangingPunct="1"/>
            <a:r>
              <a:rPr lang="en-GB" altLang="en-US" sz="2400"/>
              <a:t>A fibromuscular ligament attached to the uterine cornu. </a:t>
            </a:r>
          </a:p>
          <a:p>
            <a:pPr eaLnBrk="1" hangingPunct="1"/>
            <a:r>
              <a:rPr lang="en-GB" altLang="en-US" sz="2400"/>
              <a:t>Runs downwards and forwards in between the two leafs of the broad ligament to enter the inguinal canal via the internal inguinal ring and comes out of it at the external inguinal ring to be inserted in the upper part of the labium majus. </a:t>
            </a:r>
          </a:p>
          <a:p>
            <a:pPr eaLnBrk="1" hangingPunct="1"/>
            <a:r>
              <a:rPr lang="en-GB" altLang="en-US" sz="2400"/>
              <a:t>It pulls the uterus forwards and help keeping it in an anteverted position.</a:t>
            </a:r>
          </a:p>
        </p:txBody>
      </p:sp>
      <p:pic>
        <p:nvPicPr>
          <p:cNvPr id="57348" name="Picture 6" descr="round l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78063"/>
            <a:ext cx="2921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74211"/>
      </p:ext>
    </p:extLst>
  </p:cSld>
  <p:clrMapOvr>
    <a:masterClrMapping/>
  </p:clrMapOvr>
  <p:transition>
    <p:wheel spokes="8"/>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en-GB" altLang="en-US"/>
              <a:t>The ovarian ligament</a:t>
            </a:r>
            <a:endParaRPr lang="en-US" altLang="en-US"/>
          </a:p>
        </p:txBody>
      </p:sp>
      <p:sp>
        <p:nvSpPr>
          <p:cNvPr id="58371" name="Rectangle 5"/>
          <p:cNvSpPr>
            <a:spLocks noGrp="1" noChangeArrowheads="1"/>
          </p:cNvSpPr>
          <p:nvPr>
            <p:ph type="body" idx="1"/>
          </p:nvPr>
        </p:nvSpPr>
        <p:spPr>
          <a:xfrm>
            <a:off x="457200" y="1600200"/>
            <a:ext cx="3394075" cy="4530725"/>
          </a:xfrm>
        </p:spPr>
        <p:txBody>
          <a:bodyPr>
            <a:normAutofit fontScale="92500"/>
          </a:bodyPr>
          <a:lstStyle/>
          <a:p>
            <a:pPr eaLnBrk="1" hangingPunct="1"/>
            <a:r>
              <a:rPr lang="en-GB" altLang="en-US"/>
              <a:t>A fibromuscular ligament that attaches the inner lower pole of the ovary to the cornu of the uterus. </a:t>
            </a:r>
          </a:p>
          <a:p>
            <a:pPr eaLnBrk="1" hangingPunct="1"/>
            <a:r>
              <a:rPr lang="en-GB" altLang="en-US"/>
              <a:t>It plays no role in pelvic support of the uterus.</a:t>
            </a:r>
            <a:endParaRPr lang="en-US" altLang="en-US"/>
          </a:p>
        </p:txBody>
      </p:sp>
      <p:pic>
        <p:nvPicPr>
          <p:cNvPr id="58372" name="Picture 7" descr="ovarian lig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275" y="1989138"/>
            <a:ext cx="488315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302973"/>
      </p:ext>
    </p:extLst>
  </p:cSld>
  <p:clrMapOvr>
    <a:masterClrMapping/>
  </p:clrMapOvr>
  <p:transition>
    <p:wheel spokes="8"/>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pPr eaLnBrk="1" hangingPunct="1"/>
            <a:r>
              <a:rPr lang="en-GB" altLang="en-US"/>
              <a:t>THE CERVICAL LIGAMENTS</a:t>
            </a:r>
            <a:endParaRPr lang="en-US" altLang="en-US"/>
          </a:p>
        </p:txBody>
      </p:sp>
      <p:sp>
        <p:nvSpPr>
          <p:cNvPr id="59395" name="Rectangle 5"/>
          <p:cNvSpPr>
            <a:spLocks noGrp="1" noChangeArrowheads="1"/>
          </p:cNvSpPr>
          <p:nvPr>
            <p:ph type="body" idx="1"/>
          </p:nvPr>
        </p:nvSpPr>
        <p:spPr>
          <a:xfrm>
            <a:off x="457200" y="1600200"/>
            <a:ext cx="4691063" cy="4530725"/>
          </a:xfrm>
        </p:spPr>
        <p:txBody>
          <a:bodyPr/>
          <a:lstStyle/>
          <a:p>
            <a:pPr eaLnBrk="1" hangingPunct="1">
              <a:lnSpc>
                <a:spcPct val="90000"/>
              </a:lnSpc>
            </a:pPr>
            <a:r>
              <a:rPr lang="en-GB" altLang="en-US" sz="2400"/>
              <a:t>The cervical ligaments are condensed thickening of the pelvic cellular tissue, that lies between the pelvic peri­toneum above and the levators ani below and radiates outwards from the cervix to reach the pelvic walls. </a:t>
            </a:r>
          </a:p>
          <a:p>
            <a:pPr eaLnBrk="1" hangingPunct="1">
              <a:lnSpc>
                <a:spcPct val="90000"/>
              </a:lnSpc>
            </a:pPr>
            <a:r>
              <a:rPr lang="en-GB" altLang="en-US" sz="2400"/>
              <a:t>They act as the chief support of the uterus and pelvic structures </a:t>
            </a:r>
            <a:endParaRPr lang="en-US" altLang="en-US" sz="2400"/>
          </a:p>
        </p:txBody>
      </p:sp>
      <p:pic>
        <p:nvPicPr>
          <p:cNvPr id="59396" name="Picture 7" descr="cardl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773238"/>
            <a:ext cx="3838575"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747721"/>
      </p:ext>
    </p:extLst>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Development</a:t>
            </a:r>
          </a:p>
        </p:txBody>
      </p:sp>
      <p:sp>
        <p:nvSpPr>
          <p:cNvPr id="3" name="Content Placeholder 2"/>
          <p:cNvSpPr>
            <a:spLocks noGrp="1"/>
          </p:cNvSpPr>
          <p:nvPr>
            <p:ph idx="1"/>
          </p:nvPr>
        </p:nvSpPr>
        <p:spPr/>
        <p:txBody>
          <a:bodyPr/>
          <a:lstStyle/>
          <a:p>
            <a:r>
              <a:rPr lang="en-US" dirty="0"/>
              <a:t>The SRY gene is not activated until the seventh week of embryonic development, so reproductive organs undergo an initial common stage of development beginning in the fifth week, known as the </a:t>
            </a:r>
            <a:r>
              <a:rPr lang="en-US" dirty="0">
                <a:solidFill>
                  <a:srgbClr val="FF0000"/>
                </a:solidFill>
              </a:rPr>
              <a:t>indifferent stage.</a:t>
            </a:r>
          </a:p>
        </p:txBody>
      </p:sp>
    </p:spTree>
    <p:extLst>
      <p:ext uri="{BB962C8B-B14F-4D97-AF65-F5344CB8AC3E}">
        <p14:creationId xmlns:p14="http://schemas.microsoft.com/office/powerpoint/2010/main" val="39859585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altLang="en-US"/>
              <a:t>Three Pairs of Ligaments</a:t>
            </a:r>
            <a:endParaRPr lang="en-US" altLang="en-US"/>
          </a:p>
        </p:txBody>
      </p:sp>
      <p:sp>
        <p:nvSpPr>
          <p:cNvPr id="60419" name="Rectangle 3"/>
          <p:cNvSpPr>
            <a:spLocks noGrp="1" noChangeArrowheads="1"/>
          </p:cNvSpPr>
          <p:nvPr>
            <p:ph type="body" idx="1"/>
          </p:nvPr>
        </p:nvSpPr>
        <p:spPr/>
        <p:txBody>
          <a:bodyPr/>
          <a:lstStyle/>
          <a:p>
            <a:pPr eaLnBrk="1" hangingPunct="1">
              <a:lnSpc>
                <a:spcPct val="90000"/>
              </a:lnSpc>
            </a:pPr>
            <a:r>
              <a:rPr lang="en-GB" altLang="en-US" sz="2400" b="1">
                <a:solidFill>
                  <a:srgbClr val="241AF6"/>
                </a:solidFill>
              </a:rPr>
              <a:t>Mackenrodt’s ligaments</a:t>
            </a:r>
            <a:r>
              <a:rPr lang="en-GB" altLang="en-US" sz="2400"/>
              <a:t> (The cardinal ligaments of the cervix): spread out on either side from the lateral surface of the cervix and vagina, in a fan-shaped manner, and are inserted in the lateral pelvic wall.</a:t>
            </a:r>
          </a:p>
          <a:p>
            <a:pPr eaLnBrk="1" hangingPunct="1">
              <a:lnSpc>
                <a:spcPct val="90000"/>
              </a:lnSpc>
            </a:pPr>
            <a:r>
              <a:rPr lang="en-GB" altLang="en-US" sz="2400" b="1">
                <a:solidFill>
                  <a:srgbClr val="241AF6"/>
                </a:solidFill>
              </a:rPr>
              <a:t>Utero-sacral ligaments:</a:t>
            </a:r>
            <a:r>
              <a:rPr lang="en-GB" altLang="en-US" sz="2400"/>
              <a:t> From the cervix and vagina, backwards surrounding the rectum and below the utero-sacral folds of peritoneum, to become inserted in the third piece of the sacrum. </a:t>
            </a:r>
          </a:p>
          <a:p>
            <a:pPr eaLnBrk="1" hangingPunct="1">
              <a:lnSpc>
                <a:spcPct val="90000"/>
              </a:lnSpc>
            </a:pPr>
            <a:r>
              <a:rPr lang="en-GB" altLang="en-US" sz="2400" b="1">
                <a:solidFill>
                  <a:srgbClr val="241AF6"/>
                </a:solidFill>
              </a:rPr>
              <a:t>Pubo-cervical ligaments:</a:t>
            </a:r>
            <a:r>
              <a:rPr lang="en-GB" altLang="en-US" sz="2400"/>
              <a:t> extend from the anterior surface of the cervix and vagina, forwards beneath the bladder and surrounding the urethra, to the posterior surface of the pubis.</a:t>
            </a:r>
            <a:endParaRPr lang="en-US" altLang="en-US" sz="2400"/>
          </a:p>
        </p:txBody>
      </p:sp>
    </p:spTree>
    <p:extLst>
      <p:ext uri="{BB962C8B-B14F-4D97-AF65-F5344CB8AC3E}">
        <p14:creationId xmlns:p14="http://schemas.microsoft.com/office/powerpoint/2010/main" val="4071176883"/>
      </p:ext>
    </p:extLst>
  </p:cSld>
  <p:clrMapOvr>
    <a:masterClrMapping/>
  </p:clrMapOvr>
  <p:transition>
    <p:wheel spokes="8"/>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7" descr="pelvicflr"/>
          <p:cNvPicPr>
            <a:picLocks noChangeAspect="1" noChangeArrowheads="1"/>
          </p:cNvPicPr>
          <p:nvPr/>
        </p:nvPicPr>
        <p:blipFill>
          <a:blip r:embed="rId2">
            <a:extLst>
              <a:ext uri="{28A0092B-C50C-407E-A947-70E740481C1C}">
                <a14:useLocalDpi xmlns:a14="http://schemas.microsoft.com/office/drawing/2010/main" val="0"/>
              </a:ext>
            </a:extLst>
          </a:blip>
          <a:srcRect t="6078"/>
          <a:stretch>
            <a:fillRect/>
          </a:stretch>
        </p:blipFill>
        <p:spPr bwMode="auto">
          <a:xfrm>
            <a:off x="5724525" y="4246563"/>
            <a:ext cx="3411538"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4"/>
          <p:cNvSpPr>
            <a:spLocks noGrp="1" noChangeArrowheads="1"/>
          </p:cNvSpPr>
          <p:nvPr>
            <p:ph type="title"/>
          </p:nvPr>
        </p:nvSpPr>
        <p:spPr/>
        <p:txBody>
          <a:bodyPr/>
          <a:lstStyle/>
          <a:p>
            <a:pPr eaLnBrk="1" hangingPunct="1"/>
            <a:r>
              <a:rPr lang="en-GB" altLang="en-US"/>
              <a:t>THE PELVIC FLOOR</a:t>
            </a:r>
            <a:endParaRPr lang="en-US" altLang="en-US"/>
          </a:p>
        </p:txBody>
      </p:sp>
      <p:sp>
        <p:nvSpPr>
          <p:cNvPr id="61444" name="Rectangle 5"/>
          <p:cNvSpPr>
            <a:spLocks noGrp="1" noChangeArrowheads="1"/>
          </p:cNvSpPr>
          <p:nvPr>
            <p:ph type="body" idx="1"/>
          </p:nvPr>
        </p:nvSpPr>
        <p:spPr>
          <a:xfrm>
            <a:off x="395288" y="1600200"/>
            <a:ext cx="8229600" cy="4530725"/>
          </a:xfrm>
        </p:spPr>
        <p:txBody>
          <a:bodyPr/>
          <a:lstStyle/>
          <a:p>
            <a:pPr eaLnBrk="1" hangingPunct="1"/>
            <a:r>
              <a:rPr lang="en-GB" altLang="en-US"/>
              <a:t>All tissues lying between the pelvic cavity and, the surface of the vulva and perineum. </a:t>
            </a:r>
          </a:p>
          <a:p>
            <a:pPr eaLnBrk="1" hangingPunct="1"/>
            <a:r>
              <a:rPr lang="en-GB" altLang="en-US"/>
              <a:t>Includes: </a:t>
            </a:r>
          </a:p>
          <a:p>
            <a:pPr lvl="1" eaLnBrk="1" hangingPunct="1"/>
            <a:r>
              <a:rPr lang="en-GB" altLang="en-US" sz="2000"/>
              <a:t>Pelvic peritoneum</a:t>
            </a:r>
          </a:p>
          <a:p>
            <a:pPr lvl="1" eaLnBrk="1" hangingPunct="1"/>
            <a:r>
              <a:rPr lang="en-GB" altLang="en-US" sz="2000"/>
              <a:t>Extraperitoneal fat and cellular tissue</a:t>
            </a:r>
          </a:p>
          <a:p>
            <a:pPr lvl="1" eaLnBrk="1" hangingPunct="1"/>
            <a:r>
              <a:rPr lang="en-GB" altLang="en-US" sz="2000"/>
              <a:t>Levators ani and their fascial coats</a:t>
            </a:r>
          </a:p>
          <a:p>
            <a:pPr lvl="1" eaLnBrk="1" hangingPunct="1"/>
            <a:r>
              <a:rPr lang="en-GB" altLang="en-US" sz="2000"/>
              <a:t>The triangular ligament (urogenital diaphragm)</a:t>
            </a:r>
          </a:p>
          <a:p>
            <a:pPr lvl="1" eaLnBrk="1" hangingPunct="1"/>
            <a:r>
              <a:rPr lang="en-GB" altLang="en-US" sz="2000"/>
              <a:t>The perineal muscles and their aponeuroses</a:t>
            </a:r>
          </a:p>
          <a:p>
            <a:pPr lvl="1" eaLnBrk="1" hangingPunct="1"/>
            <a:r>
              <a:rPr lang="en-GB" altLang="en-US" sz="2000"/>
              <a:t>Subcutaneous fascia and fat</a:t>
            </a:r>
          </a:p>
          <a:p>
            <a:pPr lvl="1" eaLnBrk="1" hangingPunct="1"/>
            <a:r>
              <a:rPr lang="en-GB" altLang="en-US" sz="2000"/>
              <a:t>Skin.</a:t>
            </a:r>
          </a:p>
        </p:txBody>
      </p:sp>
    </p:spTree>
    <p:extLst>
      <p:ext uri="{BB962C8B-B14F-4D97-AF65-F5344CB8AC3E}">
        <p14:creationId xmlns:p14="http://schemas.microsoft.com/office/powerpoint/2010/main" val="165488303"/>
      </p:ext>
    </p:extLst>
  </p:cSld>
  <p:clrMapOvr>
    <a:masterClrMapping/>
  </p:clrMapOvr>
  <p:transition>
    <p:wheel spokes="8"/>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GB" altLang="en-US"/>
              <a:t>Pelvic Diaphragm</a:t>
            </a:r>
            <a:endParaRPr lang="en-US" altLang="en-US"/>
          </a:p>
        </p:txBody>
      </p:sp>
      <p:sp>
        <p:nvSpPr>
          <p:cNvPr id="62467" name="Rectangle 3"/>
          <p:cNvSpPr>
            <a:spLocks noGrp="1" noChangeArrowheads="1"/>
          </p:cNvSpPr>
          <p:nvPr>
            <p:ph type="body" idx="1"/>
          </p:nvPr>
        </p:nvSpPr>
        <p:spPr/>
        <p:txBody>
          <a:bodyPr/>
          <a:lstStyle/>
          <a:p>
            <a:pPr eaLnBrk="1" hangingPunct="1">
              <a:buFont typeface="Wingdings" pitchFamily="2" charset="2"/>
              <a:buNone/>
            </a:pPr>
            <a:r>
              <a:rPr lang="en-GB" altLang="en-US"/>
              <a:t>= The levator ani muscles </a:t>
            </a:r>
          </a:p>
          <a:p>
            <a:pPr eaLnBrk="1" hangingPunct="1">
              <a:buFont typeface="Wingdings" pitchFamily="2" charset="2"/>
              <a:buNone/>
            </a:pPr>
            <a:r>
              <a:rPr lang="en-GB" altLang="en-US"/>
              <a:t>+ the fascia which covers their upper and lower surfaces</a:t>
            </a:r>
          </a:p>
          <a:p>
            <a:pPr eaLnBrk="1" hangingPunct="1"/>
            <a:r>
              <a:rPr lang="en-GB" altLang="en-US"/>
              <a:t>In the midline, the pelvic floor is pierced by the </a:t>
            </a:r>
          </a:p>
          <a:p>
            <a:pPr lvl="1" eaLnBrk="1" hangingPunct="1"/>
            <a:r>
              <a:rPr lang="en-GB" altLang="en-US"/>
              <a:t>Urethra</a:t>
            </a:r>
          </a:p>
          <a:p>
            <a:pPr lvl="1" eaLnBrk="1" hangingPunct="1"/>
            <a:r>
              <a:rPr lang="en-GB" altLang="en-US"/>
              <a:t>Vagina</a:t>
            </a:r>
          </a:p>
          <a:p>
            <a:pPr lvl="1" eaLnBrk="1" hangingPunct="1"/>
            <a:r>
              <a:rPr lang="en-GB" altLang="en-US"/>
              <a:t>Rectum.</a:t>
            </a:r>
            <a:endParaRPr lang="en-US" altLang="en-US"/>
          </a:p>
        </p:txBody>
      </p:sp>
      <p:pic>
        <p:nvPicPr>
          <p:cNvPr id="62468" name="Picture 5" descr="Kegel2.GIF (243607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698875"/>
            <a:ext cx="446087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886754"/>
      </p:ext>
    </p:extLst>
  </p:cSld>
  <p:clrMapOvr>
    <a:masterClrMapping/>
  </p:clrMapOvr>
  <p:transition>
    <p:wheel spokes="8"/>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pPr eaLnBrk="1" hangingPunct="1"/>
            <a:r>
              <a:rPr lang="en-GB" altLang="en-US"/>
              <a:t>The Levators ani muscle</a:t>
            </a:r>
            <a:endParaRPr lang="en-US" altLang="en-US"/>
          </a:p>
        </p:txBody>
      </p:sp>
      <p:sp>
        <p:nvSpPr>
          <p:cNvPr id="63491" name="Rectangle 5"/>
          <p:cNvSpPr>
            <a:spLocks noGrp="1" noChangeArrowheads="1"/>
          </p:cNvSpPr>
          <p:nvPr>
            <p:ph type="body" idx="1"/>
          </p:nvPr>
        </p:nvSpPr>
        <p:spPr>
          <a:xfrm>
            <a:off x="457200" y="1455738"/>
            <a:ext cx="8229600" cy="3197225"/>
          </a:xfrm>
        </p:spPr>
        <p:txBody>
          <a:bodyPr/>
          <a:lstStyle/>
          <a:p>
            <a:pPr eaLnBrk="1" hangingPunct="1">
              <a:lnSpc>
                <a:spcPct val="90000"/>
              </a:lnSpc>
            </a:pPr>
            <a:r>
              <a:rPr lang="en-GB" altLang="en-US" sz="2000">
                <a:solidFill>
                  <a:srgbClr val="241AF6"/>
                </a:solidFill>
              </a:rPr>
              <a:t>The ischiococcygeus part</a:t>
            </a:r>
            <a:r>
              <a:rPr lang="en-GB" altLang="en-US" sz="2000"/>
              <a:t>:</a:t>
            </a:r>
          </a:p>
          <a:p>
            <a:pPr lvl="1" eaLnBrk="1" hangingPunct="1">
              <a:lnSpc>
                <a:spcPct val="90000"/>
              </a:lnSpc>
            </a:pPr>
            <a:r>
              <a:rPr lang="en-GB" altLang="en-US" sz="2000"/>
              <a:t>Origin from the ischial spine</a:t>
            </a:r>
          </a:p>
          <a:p>
            <a:pPr lvl="1" eaLnBrk="1" hangingPunct="1">
              <a:lnSpc>
                <a:spcPct val="90000"/>
              </a:lnSpc>
            </a:pPr>
            <a:r>
              <a:rPr lang="en-GB" altLang="en-US" sz="2000"/>
              <a:t>Inserted into the front of the coccyx.</a:t>
            </a:r>
          </a:p>
          <a:p>
            <a:pPr eaLnBrk="1" hangingPunct="1">
              <a:lnSpc>
                <a:spcPct val="90000"/>
              </a:lnSpc>
            </a:pPr>
            <a:r>
              <a:rPr lang="en-GB" altLang="en-US" sz="2000">
                <a:solidFill>
                  <a:srgbClr val="241AF6"/>
                </a:solidFill>
              </a:rPr>
              <a:t>The iliococcygeus:</a:t>
            </a:r>
          </a:p>
          <a:p>
            <a:pPr lvl="1" eaLnBrk="1" hangingPunct="1">
              <a:lnSpc>
                <a:spcPct val="90000"/>
              </a:lnSpc>
            </a:pPr>
            <a:r>
              <a:rPr lang="en-GB" altLang="en-US" sz="2000"/>
              <a:t>Origin from the “white line” on the lateral Wall of the pelvis, </a:t>
            </a:r>
          </a:p>
          <a:p>
            <a:pPr lvl="1" eaLnBrk="1" hangingPunct="1">
              <a:lnSpc>
                <a:spcPct val="90000"/>
              </a:lnSpc>
            </a:pPr>
            <a:r>
              <a:rPr lang="en-GB" altLang="en-US" sz="2000"/>
              <a:t>inserted into tip of the coccyx and raphe</a:t>
            </a:r>
          </a:p>
          <a:p>
            <a:pPr eaLnBrk="1" hangingPunct="1">
              <a:lnSpc>
                <a:spcPct val="90000"/>
              </a:lnSpc>
            </a:pPr>
            <a:r>
              <a:rPr lang="en-GB" altLang="en-US" sz="2000">
                <a:solidFill>
                  <a:srgbClr val="241AF6"/>
                </a:solidFill>
              </a:rPr>
              <a:t>The pubococcygeus</a:t>
            </a:r>
          </a:p>
          <a:p>
            <a:pPr lvl="1" eaLnBrk="1" hangingPunct="1">
              <a:lnSpc>
                <a:spcPct val="90000"/>
              </a:lnSpc>
            </a:pPr>
            <a:r>
              <a:rPr lang="en-GB" altLang="en-US" sz="2000"/>
              <a:t>Origin from the back of the pubic ramus</a:t>
            </a:r>
          </a:p>
          <a:p>
            <a:pPr lvl="1" eaLnBrk="1" hangingPunct="1">
              <a:lnSpc>
                <a:spcPct val="90000"/>
              </a:lnSpc>
            </a:pPr>
            <a:r>
              <a:rPr lang="en-GB" altLang="en-US" sz="2000"/>
              <a:t>Inserted into tip of the coccyx and raphe</a:t>
            </a:r>
          </a:p>
        </p:txBody>
      </p:sp>
      <p:pic>
        <p:nvPicPr>
          <p:cNvPr id="63492" name="Picture 6" descr="16"/>
          <p:cNvPicPr>
            <a:picLocks noChangeAspect="1" noChangeArrowheads="1"/>
          </p:cNvPicPr>
          <p:nvPr/>
        </p:nvPicPr>
        <p:blipFill>
          <a:blip r:embed="rId2" cstate="print">
            <a:extLst>
              <a:ext uri="{28A0092B-C50C-407E-A947-70E740481C1C}">
                <a14:useLocalDpi xmlns:a14="http://schemas.microsoft.com/office/drawing/2010/main" val="0"/>
              </a:ext>
            </a:extLst>
          </a:blip>
          <a:srcRect l="5914" r="3282" b="17563"/>
          <a:stretch>
            <a:fillRect/>
          </a:stretch>
        </p:blipFill>
        <p:spPr bwMode="auto">
          <a:xfrm>
            <a:off x="3384550" y="4522788"/>
            <a:ext cx="5759450" cy="234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541895686"/>
      </p:ext>
    </p:extLst>
  </p:cSld>
  <p:clrMapOvr>
    <a:masterClrMapping/>
  </p:clrMapOvr>
  <p:transition>
    <p:wheel spokes="8"/>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GB" altLang="en-US"/>
              <a:t>The pubococcygeus</a:t>
            </a:r>
            <a:endParaRPr lang="en-US" altLang="en-US"/>
          </a:p>
        </p:txBody>
      </p:sp>
      <p:sp>
        <p:nvSpPr>
          <p:cNvPr id="64515" name="Rectangle 3"/>
          <p:cNvSpPr>
            <a:spLocks noGrp="1" noChangeArrowheads="1"/>
          </p:cNvSpPr>
          <p:nvPr>
            <p:ph type="body" idx="1"/>
          </p:nvPr>
        </p:nvSpPr>
        <p:spPr/>
        <p:txBody>
          <a:bodyPr/>
          <a:lstStyle/>
          <a:p>
            <a:pPr eaLnBrk="1" hangingPunct="1"/>
            <a:r>
              <a:rPr lang="en-GB" altLang="en-US"/>
              <a:t>Sends fibres to the urethra, vagina and rectum to blend with their intrinsic musclesdescribed as</a:t>
            </a:r>
          </a:p>
          <a:p>
            <a:pPr eaLnBrk="1" hangingPunct="1"/>
            <a:r>
              <a:rPr lang="en-GB" altLang="en-US"/>
              <a:t>Pubourethralis</a:t>
            </a:r>
          </a:p>
          <a:p>
            <a:pPr eaLnBrk="1" hangingPunct="1"/>
            <a:r>
              <a:rPr lang="en-GB" altLang="en-US"/>
              <a:t>Pubovaginalis</a:t>
            </a:r>
          </a:p>
          <a:p>
            <a:pPr eaLnBrk="1" hangingPunct="1"/>
            <a:r>
              <a:rPr lang="en-GB" altLang="en-US"/>
              <a:t>Puborectalis</a:t>
            </a:r>
          </a:p>
        </p:txBody>
      </p:sp>
      <p:pic>
        <p:nvPicPr>
          <p:cNvPr id="64516" name="Picture 5" descr="pubococmu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636838"/>
            <a:ext cx="406717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094423"/>
      </p:ext>
    </p:extLst>
  </p:cSld>
  <p:clrMapOvr>
    <a:masterClrMapping/>
  </p:clrMapOvr>
  <p:transition>
    <p:wheel spokes="8"/>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 reproductive Anatomy</a:t>
            </a:r>
          </a:p>
        </p:txBody>
      </p:sp>
      <p:sp>
        <p:nvSpPr>
          <p:cNvPr id="3" name="Content Placeholder 2"/>
          <p:cNvSpPr>
            <a:spLocks noGrp="1"/>
          </p:cNvSpPr>
          <p:nvPr>
            <p:ph idx="1"/>
          </p:nvPr>
        </p:nvSpPr>
        <p:spPr/>
        <p:txBody>
          <a:bodyPr/>
          <a:lstStyle/>
          <a:p>
            <a:r>
              <a:rPr lang="en-US" dirty="0"/>
              <a:t>Will be explained during the lecture</a:t>
            </a:r>
          </a:p>
        </p:txBody>
      </p:sp>
    </p:spTree>
    <p:extLst>
      <p:ext uri="{BB962C8B-B14F-4D97-AF65-F5344CB8AC3E}">
        <p14:creationId xmlns:p14="http://schemas.microsoft.com/office/powerpoint/2010/main" val="75860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Hormones in Sexual Differentiation</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755576" y="1617449"/>
            <a:ext cx="7704855" cy="3312368"/>
          </a:xfrm>
          <a:prstGeom prst="rect">
            <a:avLst/>
          </a:prstGeom>
        </p:spPr>
      </p:pic>
    </p:spTree>
    <p:extLst>
      <p:ext uri="{BB962C8B-B14F-4D97-AF65-F5344CB8AC3E}">
        <p14:creationId xmlns:p14="http://schemas.microsoft.com/office/powerpoint/2010/main" val="3331112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4781</Words>
  <Application>Microsoft Office PowerPoint</Application>
  <PresentationFormat>On-screen Show (4:3)</PresentationFormat>
  <Paragraphs>506</Paragraphs>
  <Slides>85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85</vt:i4>
      </vt:variant>
    </vt:vector>
  </HeadingPairs>
  <TitlesOfParts>
    <vt:vector size="95" baseType="lpstr">
      <vt:lpstr>Arial</vt:lpstr>
      <vt:lpstr>Calibri</vt:lpstr>
      <vt:lpstr>Century Schoolbook</vt:lpstr>
      <vt:lpstr>Frutiger Linotype</vt:lpstr>
      <vt:lpstr>Tahoma</vt:lpstr>
      <vt:lpstr>Times New Roman</vt:lpstr>
      <vt:lpstr>Verdana</vt:lpstr>
      <vt:lpstr>Wingdings</vt:lpstr>
      <vt:lpstr>Wingdings 2</vt:lpstr>
      <vt:lpstr>Office Theme</vt:lpstr>
      <vt:lpstr>بسم الله الرحمن الرحيم Embryology &amp; Anatomy of female reproductive system</vt:lpstr>
      <vt:lpstr>Human sex </vt:lpstr>
      <vt:lpstr>1. Chromosomal Determination</vt:lpstr>
      <vt:lpstr>Remember : </vt:lpstr>
      <vt:lpstr>GENOTYPIC SEX </vt:lpstr>
      <vt:lpstr>Sex determination</vt:lpstr>
      <vt:lpstr>PowerPoint Presentation</vt:lpstr>
      <vt:lpstr>Early Development</vt:lpstr>
      <vt:lpstr>Hormones in Sexual Differentiation</vt:lpstr>
      <vt:lpstr>Primordial germ cell migration and gonadal ridge formation. </vt:lpstr>
      <vt:lpstr>Three primary cell types develop in the gonadal ridge</vt:lpstr>
      <vt:lpstr>Gonadal ducts</vt:lpstr>
      <vt:lpstr>PowerPoint Presentation</vt:lpstr>
      <vt:lpstr>Indifferent genital duct formation</vt:lpstr>
      <vt:lpstr>PowerPoint Presentation</vt:lpstr>
      <vt:lpstr>EXTERNAL GENITALIA</vt:lpstr>
      <vt:lpstr>PowerPoint Presentation</vt:lpstr>
      <vt:lpstr>Oogenesis: Before birth</vt:lpstr>
      <vt:lpstr>Oogenesis: After Puberty</vt:lpstr>
      <vt:lpstr>Oogenesis: After Puberty</vt:lpstr>
      <vt:lpstr>Oogenesis</vt:lpstr>
      <vt:lpstr>ANATOMY OF THE  FEMALE GENITAL SYSTEM</vt:lpstr>
      <vt:lpstr>External Female Structures</vt:lpstr>
      <vt:lpstr>THE VULVA</vt:lpstr>
      <vt:lpstr>PowerPoint Presentation</vt:lpstr>
      <vt:lpstr>THE VULVA</vt:lpstr>
      <vt:lpstr>Types of hymen</vt:lpstr>
      <vt:lpstr>THE VULVA</vt:lpstr>
      <vt:lpstr>Blood Supply</vt:lpstr>
      <vt:lpstr>Lymphatic drainage and Nerve Supply</vt:lpstr>
      <vt:lpstr>Internal Female Structures</vt:lpstr>
      <vt:lpstr>THE VAGINA</vt:lpstr>
      <vt:lpstr>Anatomical Relations of the Vagina</vt:lpstr>
      <vt:lpstr>Vaginal Supports</vt:lpstr>
      <vt:lpstr>Histology of the Vagina</vt:lpstr>
      <vt:lpstr>Blood Supply</vt:lpstr>
      <vt:lpstr>Lymphatic drainage and Nerve Supply</vt:lpstr>
      <vt:lpstr>Applied Anatomy</vt:lpstr>
      <vt:lpstr>Applied Anatomy</vt:lpstr>
      <vt:lpstr>Applied Anatomy</vt:lpstr>
      <vt:lpstr>THE UTERUS</vt:lpstr>
      <vt:lpstr>Divisions</vt:lpstr>
      <vt:lpstr>Divisions</vt:lpstr>
      <vt:lpstr>Divisions</vt:lpstr>
      <vt:lpstr>Histology of the Cervix</vt:lpstr>
      <vt:lpstr>Position</vt:lpstr>
      <vt:lpstr>Relations of the Body of the Uterus</vt:lpstr>
      <vt:lpstr>Relations of the Supravaginal cervix</vt:lpstr>
      <vt:lpstr>Histology of the Uterus</vt:lpstr>
      <vt:lpstr>Histology of the Uterus</vt:lpstr>
      <vt:lpstr>Histology of the Uterus</vt:lpstr>
      <vt:lpstr>Histology of the Uterus</vt:lpstr>
      <vt:lpstr>Blood Supply</vt:lpstr>
      <vt:lpstr>Blood Supply</vt:lpstr>
      <vt:lpstr>Blood Supply</vt:lpstr>
      <vt:lpstr>Nerve supply of the Uterus</vt:lpstr>
      <vt:lpstr>THE FALLOPIAN TUBE </vt:lpstr>
      <vt:lpstr>THE FALLOPIAN TUBE</vt:lpstr>
      <vt:lpstr>Tubal functions</vt:lpstr>
      <vt:lpstr>Tubes Anatomical Relations</vt:lpstr>
      <vt:lpstr>Histology of the Fallopian tubes</vt:lpstr>
      <vt:lpstr>Blood Supply &amp; Lymphatic Drainage</vt:lpstr>
      <vt:lpstr>THE OVARY</vt:lpstr>
      <vt:lpstr>Ovarian Attachments</vt:lpstr>
      <vt:lpstr>Anatomical Relations</vt:lpstr>
      <vt:lpstr>Histology of the Ovary</vt:lpstr>
      <vt:lpstr>Histology of the Ovary</vt:lpstr>
      <vt:lpstr>Blood Supply and Lymphatic Drainage</vt:lpstr>
      <vt:lpstr>Ovarian Artery</vt:lpstr>
      <vt:lpstr>PELVIC PART OF THE URETER</vt:lpstr>
      <vt:lpstr>PELVIC PART OF THE URETER</vt:lpstr>
      <vt:lpstr>Blood supply of the ureter</vt:lpstr>
      <vt:lpstr>Applied anatomy – Ureteric injuries:</vt:lpstr>
      <vt:lpstr>UTERINE AND CERVICAL LIGAMENTS</vt:lpstr>
      <vt:lpstr>THE BROAD LIGAMENT</vt:lpstr>
      <vt:lpstr>Contents of the Broad Ligament</vt:lpstr>
      <vt:lpstr>The Round Ligament</vt:lpstr>
      <vt:lpstr>The ovarian ligament</vt:lpstr>
      <vt:lpstr>THE CERVICAL LIGAMENTS</vt:lpstr>
      <vt:lpstr>Three Pairs of Ligaments</vt:lpstr>
      <vt:lpstr>THE PELVIC FLOOR</vt:lpstr>
      <vt:lpstr>Pelvic Diaphragm</vt:lpstr>
      <vt:lpstr>The Levators ani muscle</vt:lpstr>
      <vt:lpstr>The pubococcygeus</vt:lpstr>
      <vt:lpstr>Male reproductive Anatomy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Human Embryology</dc:title>
  <dc:creator>DELL</dc:creator>
  <cp:lastModifiedBy>Moamar Al-Jefout</cp:lastModifiedBy>
  <cp:revision>27</cp:revision>
  <dcterms:created xsi:type="dcterms:W3CDTF">2016-10-30T02:45:26Z</dcterms:created>
  <dcterms:modified xsi:type="dcterms:W3CDTF">2021-07-29T10:20:06Z</dcterms:modified>
</cp:coreProperties>
</file>