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7" r:id="rId5"/>
    <p:sldId id="258" r:id="rId6"/>
    <p:sldId id="259" r:id="rId7"/>
    <p:sldId id="339" r:id="rId8"/>
    <p:sldId id="260" r:id="rId9"/>
    <p:sldId id="261" r:id="rId10"/>
    <p:sldId id="263" r:id="rId11"/>
    <p:sldId id="350" r:id="rId12"/>
    <p:sldId id="351" r:id="rId13"/>
    <p:sldId id="343" r:id="rId14"/>
    <p:sldId id="322" r:id="rId15"/>
    <p:sldId id="333" r:id="rId16"/>
    <p:sldId id="335" r:id="rId17"/>
    <p:sldId id="336" r:id="rId18"/>
    <p:sldId id="349" r:id="rId19"/>
    <p:sldId id="324" r:id="rId20"/>
    <p:sldId id="312" r:id="rId21"/>
    <p:sldId id="338" r:id="rId22"/>
    <p:sldId id="315" r:id="rId23"/>
    <p:sldId id="347" r:id="rId24"/>
    <p:sldId id="346" r:id="rId25"/>
    <p:sldId id="348" r:id="rId26"/>
    <p:sldId id="345" r:id="rId27"/>
    <p:sldId id="34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738" autoAdjust="0"/>
  </p:normalViewPr>
  <p:slideViewPr>
    <p:cSldViewPr snapToGrid="0">
      <p:cViewPr varScale="1">
        <p:scale>
          <a:sx n="69" d="100"/>
          <a:sy n="69" d="100"/>
        </p:scale>
        <p:origin x="696"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 Type="http://schemas.openxmlformats.org/officeDocument/2006/relationships/customXml" Target="../customXml/item3.xml" /><Relationship Id="rId21" Type="http://schemas.openxmlformats.org/officeDocument/2006/relationships/slide" Target="slides/slide17.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tableStyles" Target="tableStyles.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notesMaster" Target="notesMasters/notesMaster1.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theme" Target="theme/theme1.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viewProps" Target="viewProps.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15753-B858-4FCC-81F5-682BD8105B76}" type="datetimeFigureOut">
              <a:rPr lang="en-US" smtClean="0"/>
              <a:pPr/>
              <a:t>4/14/2022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606AE0-52E8-431A-BBF8-2459CC439D2D}" type="slidenum">
              <a:rPr lang="en-US" smtClean="0"/>
              <a:pPr/>
              <a:t>‹#›</a:t>
            </a:fld>
            <a:endParaRPr lang="en-US"/>
          </a:p>
        </p:txBody>
      </p:sp>
    </p:spTree>
    <p:extLst>
      <p:ext uri="{BB962C8B-B14F-4D97-AF65-F5344CB8AC3E}">
        <p14:creationId xmlns:p14="http://schemas.microsoft.com/office/powerpoint/2010/main" val="2703340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D3D7D4AA-356B-4135-8870-0C3BA58F5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4D9F9AE-8EC7-4E56-AFAC-490B6973C104}" type="slidenum">
              <a:rPr lang="ar-SA" altLang="en-US"/>
              <a:pPr>
                <a:spcBef>
                  <a:spcPct val="0"/>
                </a:spcBef>
              </a:pPr>
              <a:t>16</a:t>
            </a:fld>
            <a:endParaRPr lang="en-US" altLang="en-US"/>
          </a:p>
        </p:txBody>
      </p:sp>
      <p:sp>
        <p:nvSpPr>
          <p:cNvPr id="45059" name="Rectangle 2">
            <a:extLst>
              <a:ext uri="{FF2B5EF4-FFF2-40B4-BE49-F238E27FC236}">
                <a16:creationId xmlns:a16="http://schemas.microsoft.com/office/drawing/2014/main" id="{AFDACB71-DC91-4D1E-A3D4-8DD78CA6D73D}"/>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4D5578A5-73AA-4E9C-8546-CEF4A4FBD1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r>
              <a:rPr lang="en-US" dirty="0"/>
              <a:t>Downey type I: It has a round nucleus and vacuolated or foamy cytoplasm.</a:t>
            </a:r>
          </a:p>
          <a:p>
            <a:pPr lvl="1" algn="just"/>
            <a:r>
              <a:rPr lang="en-US" dirty="0"/>
              <a:t>Downey type II: It has an elongated, flattened nucleus and large pale cytoplasm. At the periphery, there is washed-out blue cytoplasm.</a:t>
            </a:r>
          </a:p>
          <a:p>
            <a:pPr lvl="1" algn="just"/>
            <a:r>
              <a:rPr lang="en-US" dirty="0"/>
              <a:t>Downey III: It has an irregular shape nucleus. This may have nucleoli and suggest immature blast cells.</a:t>
            </a:r>
          </a:p>
          <a:p>
            <a:pPr lvl="2" algn="just"/>
            <a:r>
              <a:rPr lang="en-US" dirty="0"/>
              <a:t>All these atypical lymphocytes are larger than normal lymphocytes. The majority are the activated T-lymphocytes CD8</a:t>
            </a:r>
            <a:r>
              <a:rPr lang="en-US" baseline="30000" dirty="0"/>
              <a:t>+</a:t>
            </a:r>
            <a:r>
              <a:rPr lang="en-US" dirty="0"/>
              <a:t> (cytotoxic/suppressor).</a:t>
            </a:r>
          </a:p>
          <a:p>
            <a:pPr lvl="2" algn="just"/>
            <a:r>
              <a:rPr lang="en-US" dirty="0"/>
              <a:t>Few are activated B-lymphocytes, and these are Downey type III. These are EBV-transformed B-lymphocytes.</a:t>
            </a:r>
          </a:p>
          <a:p>
            <a:pPr lvl="1" algn="just"/>
            <a:r>
              <a:rPr lang="en-US" dirty="0"/>
              <a:t>These atypical lymphocytes are also found in a variety of diseases like CMV infection and acute viral hepatitis.</a:t>
            </a:r>
          </a:p>
          <a:p>
            <a:endParaRPr lang="en-US" dirty="0"/>
          </a:p>
        </p:txBody>
      </p:sp>
      <p:sp>
        <p:nvSpPr>
          <p:cNvPr id="4" name="Slide Number Placeholder 3"/>
          <p:cNvSpPr>
            <a:spLocks noGrp="1"/>
          </p:cNvSpPr>
          <p:nvPr>
            <p:ph type="sldNum" sz="quarter" idx="5"/>
          </p:nvPr>
        </p:nvSpPr>
        <p:spPr/>
        <p:txBody>
          <a:bodyPr/>
          <a:lstStyle/>
          <a:p>
            <a:fld id="{06606AE0-52E8-431A-BBF8-2459CC439D2D}" type="slidenum">
              <a:rPr lang="en-US" smtClean="0"/>
              <a:pPr/>
              <a:t>22</a:t>
            </a:fld>
            <a:endParaRPr lang="en-US"/>
          </a:p>
        </p:txBody>
      </p:sp>
    </p:spTree>
    <p:extLst>
      <p:ext uri="{BB962C8B-B14F-4D97-AF65-F5344CB8AC3E}">
        <p14:creationId xmlns:p14="http://schemas.microsoft.com/office/powerpoint/2010/main" val="743666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Glucocorticoids</a:t>
            </a:r>
            <a:r>
              <a:rPr lang="en-US" dirty="0"/>
              <a:t> have also been administered to a few selected patients with severe malaise and fever and to patients with severe CNS or cardiac disease. Acyclovir has had no significant clinical impact on IM in controlled trials. In one study, the combination of acyclovir and </a:t>
            </a:r>
            <a:r>
              <a:rPr lang="en-US" dirty="0" err="1"/>
              <a:t>prednisolone</a:t>
            </a:r>
            <a:r>
              <a:rPr lang="en-US" dirty="0"/>
              <a:t> had no significant effect on the duration of symptoms of IM</a:t>
            </a:r>
          </a:p>
          <a:p>
            <a:endParaRPr lang="ar-SA" dirty="0"/>
          </a:p>
        </p:txBody>
      </p:sp>
      <p:sp>
        <p:nvSpPr>
          <p:cNvPr id="4" name="عنصر نائب لرقم الشريحة 3"/>
          <p:cNvSpPr>
            <a:spLocks noGrp="1"/>
          </p:cNvSpPr>
          <p:nvPr>
            <p:ph type="sldNum" sz="quarter" idx="10"/>
          </p:nvPr>
        </p:nvSpPr>
        <p:spPr/>
        <p:txBody>
          <a:bodyPr/>
          <a:lstStyle/>
          <a:p>
            <a:fld id="{06606AE0-52E8-431A-BBF8-2459CC439D2D}"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7EDF8-236E-4638-89BF-7078A36D1B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5FA79B-2EB1-4DEF-B4A2-DACC712F7F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D85A21-AFDC-44B7-866A-793AC4D81F21}"/>
              </a:ext>
            </a:extLst>
          </p:cNvPr>
          <p:cNvSpPr>
            <a:spLocks noGrp="1"/>
          </p:cNvSpPr>
          <p:nvPr>
            <p:ph type="dt" sz="half" idx="10"/>
          </p:nvPr>
        </p:nvSpPr>
        <p:spPr/>
        <p:txBody>
          <a:bodyPr/>
          <a:lstStyle/>
          <a:p>
            <a:fld id="{EAA11F9B-CFBE-4209-8437-D6A4D41285F6}" type="datetimeFigureOut">
              <a:rPr lang="en-US" smtClean="0"/>
              <a:pPr/>
              <a:t>4/14/2022</a:t>
            </a:fld>
            <a:endParaRPr lang="en-US"/>
          </a:p>
        </p:txBody>
      </p:sp>
      <p:sp>
        <p:nvSpPr>
          <p:cNvPr id="5" name="Footer Placeholder 4">
            <a:extLst>
              <a:ext uri="{FF2B5EF4-FFF2-40B4-BE49-F238E27FC236}">
                <a16:creationId xmlns:a16="http://schemas.microsoft.com/office/drawing/2014/main" id="{91C0C930-5BE0-4491-89BF-0C2DA4755E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78B062-4399-4895-B2E6-0B73957DC45B}"/>
              </a:ext>
            </a:extLst>
          </p:cNvPr>
          <p:cNvSpPr>
            <a:spLocks noGrp="1"/>
          </p:cNvSpPr>
          <p:nvPr>
            <p:ph type="sldNum" sz="quarter" idx="12"/>
          </p:nvPr>
        </p:nvSpPr>
        <p:spPr/>
        <p:txBody>
          <a:bodyPr/>
          <a:lstStyle/>
          <a:p>
            <a:fld id="{F052C8E3-4795-4AF3-B2D2-459D21A629EB}" type="slidenum">
              <a:rPr lang="en-US" smtClean="0"/>
              <a:pPr/>
              <a:t>‹#›</a:t>
            </a:fld>
            <a:endParaRPr lang="en-US"/>
          </a:p>
        </p:txBody>
      </p:sp>
    </p:spTree>
    <p:extLst>
      <p:ext uri="{BB962C8B-B14F-4D97-AF65-F5344CB8AC3E}">
        <p14:creationId xmlns:p14="http://schemas.microsoft.com/office/powerpoint/2010/main" val="1995584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EB39-CE1C-420F-BEFE-6873DFB0FE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033489-2D35-4E96-8E6B-A51DBB29A5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310F0D-A2E0-4340-B7C9-9AD2F46140A1}"/>
              </a:ext>
            </a:extLst>
          </p:cNvPr>
          <p:cNvSpPr>
            <a:spLocks noGrp="1"/>
          </p:cNvSpPr>
          <p:nvPr>
            <p:ph type="dt" sz="half" idx="10"/>
          </p:nvPr>
        </p:nvSpPr>
        <p:spPr/>
        <p:txBody>
          <a:bodyPr/>
          <a:lstStyle/>
          <a:p>
            <a:fld id="{EAA11F9B-CFBE-4209-8437-D6A4D41285F6}" type="datetimeFigureOut">
              <a:rPr lang="en-US" smtClean="0"/>
              <a:pPr/>
              <a:t>4/14/2022</a:t>
            </a:fld>
            <a:endParaRPr lang="en-US"/>
          </a:p>
        </p:txBody>
      </p:sp>
      <p:sp>
        <p:nvSpPr>
          <p:cNvPr id="5" name="Footer Placeholder 4">
            <a:extLst>
              <a:ext uri="{FF2B5EF4-FFF2-40B4-BE49-F238E27FC236}">
                <a16:creationId xmlns:a16="http://schemas.microsoft.com/office/drawing/2014/main" id="{AB177A31-3E13-418F-A736-8E4C0E51AF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6B23E1-76E1-4503-AC2A-CD82379225E0}"/>
              </a:ext>
            </a:extLst>
          </p:cNvPr>
          <p:cNvSpPr>
            <a:spLocks noGrp="1"/>
          </p:cNvSpPr>
          <p:nvPr>
            <p:ph type="sldNum" sz="quarter" idx="12"/>
          </p:nvPr>
        </p:nvSpPr>
        <p:spPr/>
        <p:txBody>
          <a:bodyPr/>
          <a:lstStyle/>
          <a:p>
            <a:fld id="{F052C8E3-4795-4AF3-B2D2-459D21A629EB}" type="slidenum">
              <a:rPr lang="en-US" smtClean="0"/>
              <a:pPr/>
              <a:t>‹#›</a:t>
            </a:fld>
            <a:endParaRPr lang="en-US"/>
          </a:p>
        </p:txBody>
      </p:sp>
    </p:spTree>
    <p:extLst>
      <p:ext uri="{BB962C8B-B14F-4D97-AF65-F5344CB8AC3E}">
        <p14:creationId xmlns:p14="http://schemas.microsoft.com/office/powerpoint/2010/main" val="3027707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02B55D-41CF-431C-8CCC-9F22CCD47B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3B864A-7F9B-4E52-9988-A676001BCF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BA7113-C8EC-4C6D-BD16-6C1826B0AB44}"/>
              </a:ext>
            </a:extLst>
          </p:cNvPr>
          <p:cNvSpPr>
            <a:spLocks noGrp="1"/>
          </p:cNvSpPr>
          <p:nvPr>
            <p:ph type="dt" sz="half" idx="10"/>
          </p:nvPr>
        </p:nvSpPr>
        <p:spPr/>
        <p:txBody>
          <a:bodyPr/>
          <a:lstStyle/>
          <a:p>
            <a:fld id="{EAA11F9B-CFBE-4209-8437-D6A4D41285F6}" type="datetimeFigureOut">
              <a:rPr lang="en-US" smtClean="0"/>
              <a:pPr/>
              <a:t>4/14/2022</a:t>
            </a:fld>
            <a:endParaRPr lang="en-US"/>
          </a:p>
        </p:txBody>
      </p:sp>
      <p:sp>
        <p:nvSpPr>
          <p:cNvPr id="5" name="Footer Placeholder 4">
            <a:extLst>
              <a:ext uri="{FF2B5EF4-FFF2-40B4-BE49-F238E27FC236}">
                <a16:creationId xmlns:a16="http://schemas.microsoft.com/office/drawing/2014/main" id="{8DE210FD-5C32-4B5D-BF67-A7F484D04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D70E0-B9BB-41CB-970C-F697516C98E4}"/>
              </a:ext>
            </a:extLst>
          </p:cNvPr>
          <p:cNvSpPr>
            <a:spLocks noGrp="1"/>
          </p:cNvSpPr>
          <p:nvPr>
            <p:ph type="sldNum" sz="quarter" idx="12"/>
          </p:nvPr>
        </p:nvSpPr>
        <p:spPr/>
        <p:txBody>
          <a:bodyPr/>
          <a:lstStyle/>
          <a:p>
            <a:fld id="{F052C8E3-4795-4AF3-B2D2-459D21A629EB}" type="slidenum">
              <a:rPr lang="en-US" smtClean="0"/>
              <a:pPr/>
              <a:t>‹#›</a:t>
            </a:fld>
            <a:endParaRPr lang="en-US"/>
          </a:p>
        </p:txBody>
      </p:sp>
    </p:spTree>
    <p:extLst>
      <p:ext uri="{BB962C8B-B14F-4D97-AF65-F5344CB8AC3E}">
        <p14:creationId xmlns:p14="http://schemas.microsoft.com/office/powerpoint/2010/main" val="415892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6749-44A9-4427-AC96-85B8D8C083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97C549-8B3F-4E6D-866A-D0CC420BB2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216CB7-B04E-43CD-94F3-661F2D8BD470}"/>
              </a:ext>
            </a:extLst>
          </p:cNvPr>
          <p:cNvSpPr>
            <a:spLocks noGrp="1"/>
          </p:cNvSpPr>
          <p:nvPr>
            <p:ph type="dt" sz="half" idx="10"/>
          </p:nvPr>
        </p:nvSpPr>
        <p:spPr/>
        <p:txBody>
          <a:bodyPr/>
          <a:lstStyle/>
          <a:p>
            <a:fld id="{EAA11F9B-CFBE-4209-8437-D6A4D41285F6}" type="datetimeFigureOut">
              <a:rPr lang="en-US" smtClean="0"/>
              <a:pPr/>
              <a:t>4/14/2022</a:t>
            </a:fld>
            <a:endParaRPr lang="en-US"/>
          </a:p>
        </p:txBody>
      </p:sp>
      <p:sp>
        <p:nvSpPr>
          <p:cNvPr id="5" name="Footer Placeholder 4">
            <a:extLst>
              <a:ext uri="{FF2B5EF4-FFF2-40B4-BE49-F238E27FC236}">
                <a16:creationId xmlns:a16="http://schemas.microsoft.com/office/drawing/2014/main" id="{667ECB1D-8BB8-48FD-89C9-B8D5726844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C94437-E4D4-4C11-9423-6C5EA5EDB840}"/>
              </a:ext>
            </a:extLst>
          </p:cNvPr>
          <p:cNvSpPr>
            <a:spLocks noGrp="1"/>
          </p:cNvSpPr>
          <p:nvPr>
            <p:ph type="sldNum" sz="quarter" idx="12"/>
          </p:nvPr>
        </p:nvSpPr>
        <p:spPr/>
        <p:txBody>
          <a:bodyPr/>
          <a:lstStyle/>
          <a:p>
            <a:fld id="{F052C8E3-4795-4AF3-B2D2-459D21A629EB}" type="slidenum">
              <a:rPr lang="en-US" smtClean="0"/>
              <a:pPr/>
              <a:t>‹#›</a:t>
            </a:fld>
            <a:endParaRPr lang="en-US"/>
          </a:p>
        </p:txBody>
      </p:sp>
    </p:spTree>
    <p:extLst>
      <p:ext uri="{BB962C8B-B14F-4D97-AF65-F5344CB8AC3E}">
        <p14:creationId xmlns:p14="http://schemas.microsoft.com/office/powerpoint/2010/main" val="464821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A31BB-8D71-436F-8CA3-97107454A4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9A4F32-8D5E-4DE0-A209-AC493D71D8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2FE3CF-AFB4-44F9-9C8D-881829D37A84}"/>
              </a:ext>
            </a:extLst>
          </p:cNvPr>
          <p:cNvSpPr>
            <a:spLocks noGrp="1"/>
          </p:cNvSpPr>
          <p:nvPr>
            <p:ph type="dt" sz="half" idx="10"/>
          </p:nvPr>
        </p:nvSpPr>
        <p:spPr/>
        <p:txBody>
          <a:bodyPr/>
          <a:lstStyle/>
          <a:p>
            <a:fld id="{EAA11F9B-CFBE-4209-8437-D6A4D41285F6}" type="datetimeFigureOut">
              <a:rPr lang="en-US" smtClean="0"/>
              <a:pPr/>
              <a:t>4/14/2022</a:t>
            </a:fld>
            <a:endParaRPr lang="en-US"/>
          </a:p>
        </p:txBody>
      </p:sp>
      <p:sp>
        <p:nvSpPr>
          <p:cNvPr id="5" name="Footer Placeholder 4">
            <a:extLst>
              <a:ext uri="{FF2B5EF4-FFF2-40B4-BE49-F238E27FC236}">
                <a16:creationId xmlns:a16="http://schemas.microsoft.com/office/drawing/2014/main" id="{CCF32D13-BE38-43AD-9594-D0DD95DF7D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EC2086-FFB2-4B0B-9D11-E8F59BCD3580}"/>
              </a:ext>
            </a:extLst>
          </p:cNvPr>
          <p:cNvSpPr>
            <a:spLocks noGrp="1"/>
          </p:cNvSpPr>
          <p:nvPr>
            <p:ph type="sldNum" sz="quarter" idx="12"/>
          </p:nvPr>
        </p:nvSpPr>
        <p:spPr/>
        <p:txBody>
          <a:bodyPr/>
          <a:lstStyle/>
          <a:p>
            <a:fld id="{F052C8E3-4795-4AF3-B2D2-459D21A629EB}" type="slidenum">
              <a:rPr lang="en-US" smtClean="0"/>
              <a:pPr/>
              <a:t>‹#›</a:t>
            </a:fld>
            <a:endParaRPr lang="en-US"/>
          </a:p>
        </p:txBody>
      </p:sp>
    </p:spTree>
    <p:extLst>
      <p:ext uri="{BB962C8B-B14F-4D97-AF65-F5344CB8AC3E}">
        <p14:creationId xmlns:p14="http://schemas.microsoft.com/office/powerpoint/2010/main" val="3800779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278E9-0615-4992-903C-E6293328E6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301F99-4988-4A4E-AF9A-C3FAC686E2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B8B089-7F3F-41E6-974D-64357D2B62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76BE2B-3D95-4A82-963C-39B929F7AD12}"/>
              </a:ext>
            </a:extLst>
          </p:cNvPr>
          <p:cNvSpPr>
            <a:spLocks noGrp="1"/>
          </p:cNvSpPr>
          <p:nvPr>
            <p:ph type="dt" sz="half" idx="10"/>
          </p:nvPr>
        </p:nvSpPr>
        <p:spPr/>
        <p:txBody>
          <a:bodyPr/>
          <a:lstStyle/>
          <a:p>
            <a:fld id="{EAA11F9B-CFBE-4209-8437-D6A4D41285F6}" type="datetimeFigureOut">
              <a:rPr lang="en-US" smtClean="0"/>
              <a:pPr/>
              <a:t>4/14/2022</a:t>
            </a:fld>
            <a:endParaRPr lang="en-US"/>
          </a:p>
        </p:txBody>
      </p:sp>
      <p:sp>
        <p:nvSpPr>
          <p:cNvPr id="6" name="Footer Placeholder 5">
            <a:extLst>
              <a:ext uri="{FF2B5EF4-FFF2-40B4-BE49-F238E27FC236}">
                <a16:creationId xmlns:a16="http://schemas.microsoft.com/office/drawing/2014/main" id="{19729EB7-D2BC-48A1-90D3-FCAA83EBE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8AAE96-B2E2-4527-A342-E0BF39D45F17}"/>
              </a:ext>
            </a:extLst>
          </p:cNvPr>
          <p:cNvSpPr>
            <a:spLocks noGrp="1"/>
          </p:cNvSpPr>
          <p:nvPr>
            <p:ph type="sldNum" sz="quarter" idx="12"/>
          </p:nvPr>
        </p:nvSpPr>
        <p:spPr/>
        <p:txBody>
          <a:bodyPr/>
          <a:lstStyle/>
          <a:p>
            <a:fld id="{F052C8E3-4795-4AF3-B2D2-459D21A629EB}" type="slidenum">
              <a:rPr lang="en-US" smtClean="0"/>
              <a:pPr/>
              <a:t>‹#›</a:t>
            </a:fld>
            <a:endParaRPr lang="en-US"/>
          </a:p>
        </p:txBody>
      </p:sp>
    </p:spTree>
    <p:extLst>
      <p:ext uri="{BB962C8B-B14F-4D97-AF65-F5344CB8AC3E}">
        <p14:creationId xmlns:p14="http://schemas.microsoft.com/office/powerpoint/2010/main" val="3758673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5D506-4FD0-4837-92E0-226B6283D6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D99D36-4D4B-482F-A61F-3D570A6EE4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C17A62-6B76-4558-BDCF-7E7490EA68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90903F-5B7C-481A-ACBA-759942FFD5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B88931-34C7-401E-B3CA-796DB1A9AE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7D54B6-84C7-4917-A4D7-9FC04BFB7FC2}"/>
              </a:ext>
            </a:extLst>
          </p:cNvPr>
          <p:cNvSpPr>
            <a:spLocks noGrp="1"/>
          </p:cNvSpPr>
          <p:nvPr>
            <p:ph type="dt" sz="half" idx="10"/>
          </p:nvPr>
        </p:nvSpPr>
        <p:spPr/>
        <p:txBody>
          <a:bodyPr/>
          <a:lstStyle/>
          <a:p>
            <a:fld id="{EAA11F9B-CFBE-4209-8437-D6A4D41285F6}" type="datetimeFigureOut">
              <a:rPr lang="en-US" smtClean="0"/>
              <a:pPr/>
              <a:t>4/14/2022</a:t>
            </a:fld>
            <a:endParaRPr lang="en-US"/>
          </a:p>
        </p:txBody>
      </p:sp>
      <p:sp>
        <p:nvSpPr>
          <p:cNvPr id="8" name="Footer Placeholder 7">
            <a:extLst>
              <a:ext uri="{FF2B5EF4-FFF2-40B4-BE49-F238E27FC236}">
                <a16:creationId xmlns:a16="http://schemas.microsoft.com/office/drawing/2014/main" id="{E82DC999-4142-4640-9DC8-D20FFA0E68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FD51EE-BC5F-406A-A8B0-28F770260E0D}"/>
              </a:ext>
            </a:extLst>
          </p:cNvPr>
          <p:cNvSpPr>
            <a:spLocks noGrp="1"/>
          </p:cNvSpPr>
          <p:nvPr>
            <p:ph type="sldNum" sz="quarter" idx="12"/>
          </p:nvPr>
        </p:nvSpPr>
        <p:spPr/>
        <p:txBody>
          <a:bodyPr/>
          <a:lstStyle/>
          <a:p>
            <a:fld id="{F052C8E3-4795-4AF3-B2D2-459D21A629EB}" type="slidenum">
              <a:rPr lang="en-US" smtClean="0"/>
              <a:pPr/>
              <a:t>‹#›</a:t>
            </a:fld>
            <a:endParaRPr lang="en-US"/>
          </a:p>
        </p:txBody>
      </p:sp>
    </p:spTree>
    <p:extLst>
      <p:ext uri="{BB962C8B-B14F-4D97-AF65-F5344CB8AC3E}">
        <p14:creationId xmlns:p14="http://schemas.microsoft.com/office/powerpoint/2010/main" val="1766072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D80CD-A5BA-479B-A4EB-58E5CBD9F4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C0C552-160F-43FE-8FC5-C35FB1D0D823}"/>
              </a:ext>
            </a:extLst>
          </p:cNvPr>
          <p:cNvSpPr>
            <a:spLocks noGrp="1"/>
          </p:cNvSpPr>
          <p:nvPr>
            <p:ph type="dt" sz="half" idx="10"/>
          </p:nvPr>
        </p:nvSpPr>
        <p:spPr/>
        <p:txBody>
          <a:bodyPr/>
          <a:lstStyle/>
          <a:p>
            <a:fld id="{EAA11F9B-CFBE-4209-8437-D6A4D41285F6}" type="datetimeFigureOut">
              <a:rPr lang="en-US" smtClean="0"/>
              <a:pPr/>
              <a:t>4/14/2022</a:t>
            </a:fld>
            <a:endParaRPr lang="en-US"/>
          </a:p>
        </p:txBody>
      </p:sp>
      <p:sp>
        <p:nvSpPr>
          <p:cNvPr id="4" name="Footer Placeholder 3">
            <a:extLst>
              <a:ext uri="{FF2B5EF4-FFF2-40B4-BE49-F238E27FC236}">
                <a16:creationId xmlns:a16="http://schemas.microsoft.com/office/drawing/2014/main" id="{4B704C0E-E617-43EB-86E8-3ECF351C21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A9EE95-25FE-4427-87B7-0EEE2D2B34E9}"/>
              </a:ext>
            </a:extLst>
          </p:cNvPr>
          <p:cNvSpPr>
            <a:spLocks noGrp="1"/>
          </p:cNvSpPr>
          <p:nvPr>
            <p:ph type="sldNum" sz="quarter" idx="12"/>
          </p:nvPr>
        </p:nvSpPr>
        <p:spPr/>
        <p:txBody>
          <a:bodyPr/>
          <a:lstStyle/>
          <a:p>
            <a:fld id="{F052C8E3-4795-4AF3-B2D2-459D21A629EB}" type="slidenum">
              <a:rPr lang="en-US" smtClean="0"/>
              <a:pPr/>
              <a:t>‹#›</a:t>
            </a:fld>
            <a:endParaRPr lang="en-US"/>
          </a:p>
        </p:txBody>
      </p:sp>
    </p:spTree>
    <p:extLst>
      <p:ext uri="{BB962C8B-B14F-4D97-AF65-F5344CB8AC3E}">
        <p14:creationId xmlns:p14="http://schemas.microsoft.com/office/powerpoint/2010/main" val="3953362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E2FC3F-D243-4F3B-9BFB-FE135F13813E}"/>
              </a:ext>
            </a:extLst>
          </p:cNvPr>
          <p:cNvSpPr>
            <a:spLocks noGrp="1"/>
          </p:cNvSpPr>
          <p:nvPr>
            <p:ph type="dt" sz="half" idx="10"/>
          </p:nvPr>
        </p:nvSpPr>
        <p:spPr/>
        <p:txBody>
          <a:bodyPr/>
          <a:lstStyle/>
          <a:p>
            <a:fld id="{EAA11F9B-CFBE-4209-8437-D6A4D41285F6}" type="datetimeFigureOut">
              <a:rPr lang="en-US" smtClean="0"/>
              <a:pPr/>
              <a:t>4/14/2022</a:t>
            </a:fld>
            <a:endParaRPr lang="en-US"/>
          </a:p>
        </p:txBody>
      </p:sp>
      <p:sp>
        <p:nvSpPr>
          <p:cNvPr id="3" name="Footer Placeholder 2">
            <a:extLst>
              <a:ext uri="{FF2B5EF4-FFF2-40B4-BE49-F238E27FC236}">
                <a16:creationId xmlns:a16="http://schemas.microsoft.com/office/drawing/2014/main" id="{06F1F165-B5CE-49AD-9E69-9038E2671D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95BA7A-C130-4093-B592-597D55F13F19}"/>
              </a:ext>
            </a:extLst>
          </p:cNvPr>
          <p:cNvSpPr>
            <a:spLocks noGrp="1"/>
          </p:cNvSpPr>
          <p:nvPr>
            <p:ph type="sldNum" sz="quarter" idx="12"/>
          </p:nvPr>
        </p:nvSpPr>
        <p:spPr/>
        <p:txBody>
          <a:bodyPr/>
          <a:lstStyle/>
          <a:p>
            <a:fld id="{F052C8E3-4795-4AF3-B2D2-459D21A629EB}" type="slidenum">
              <a:rPr lang="en-US" smtClean="0"/>
              <a:pPr/>
              <a:t>‹#›</a:t>
            </a:fld>
            <a:endParaRPr lang="en-US"/>
          </a:p>
        </p:txBody>
      </p:sp>
    </p:spTree>
    <p:extLst>
      <p:ext uri="{BB962C8B-B14F-4D97-AF65-F5344CB8AC3E}">
        <p14:creationId xmlns:p14="http://schemas.microsoft.com/office/powerpoint/2010/main" val="1353784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2B018-7C2F-4C1F-8048-332923F324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E55FEA-FD53-4805-B806-C608210F33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831E7A-8999-42F0-8708-B9FEACDAA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8541FC-652C-42AD-AC3B-91F4A2438C79}"/>
              </a:ext>
            </a:extLst>
          </p:cNvPr>
          <p:cNvSpPr>
            <a:spLocks noGrp="1"/>
          </p:cNvSpPr>
          <p:nvPr>
            <p:ph type="dt" sz="half" idx="10"/>
          </p:nvPr>
        </p:nvSpPr>
        <p:spPr/>
        <p:txBody>
          <a:bodyPr/>
          <a:lstStyle/>
          <a:p>
            <a:fld id="{EAA11F9B-CFBE-4209-8437-D6A4D41285F6}" type="datetimeFigureOut">
              <a:rPr lang="en-US" smtClean="0"/>
              <a:pPr/>
              <a:t>4/14/2022</a:t>
            </a:fld>
            <a:endParaRPr lang="en-US"/>
          </a:p>
        </p:txBody>
      </p:sp>
      <p:sp>
        <p:nvSpPr>
          <p:cNvPr id="6" name="Footer Placeholder 5">
            <a:extLst>
              <a:ext uri="{FF2B5EF4-FFF2-40B4-BE49-F238E27FC236}">
                <a16:creationId xmlns:a16="http://schemas.microsoft.com/office/drawing/2014/main" id="{51189364-1655-4D9E-A773-5F2D3385D8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962B56-010D-4373-A3AF-87B2B556F030}"/>
              </a:ext>
            </a:extLst>
          </p:cNvPr>
          <p:cNvSpPr>
            <a:spLocks noGrp="1"/>
          </p:cNvSpPr>
          <p:nvPr>
            <p:ph type="sldNum" sz="quarter" idx="12"/>
          </p:nvPr>
        </p:nvSpPr>
        <p:spPr/>
        <p:txBody>
          <a:bodyPr/>
          <a:lstStyle/>
          <a:p>
            <a:fld id="{F052C8E3-4795-4AF3-B2D2-459D21A629EB}" type="slidenum">
              <a:rPr lang="en-US" smtClean="0"/>
              <a:pPr/>
              <a:t>‹#›</a:t>
            </a:fld>
            <a:endParaRPr lang="en-US"/>
          </a:p>
        </p:txBody>
      </p:sp>
    </p:spTree>
    <p:extLst>
      <p:ext uri="{BB962C8B-B14F-4D97-AF65-F5344CB8AC3E}">
        <p14:creationId xmlns:p14="http://schemas.microsoft.com/office/powerpoint/2010/main" val="2233528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A5DE-A854-4F7F-9274-7342A1BBC3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5DBAAE-6CEA-4341-A3DB-5BAF655C16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72D4AD-FB25-4283-9A30-E169BBE64B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B343BA-A01A-4D22-AD61-2E27DE2CEBBD}"/>
              </a:ext>
            </a:extLst>
          </p:cNvPr>
          <p:cNvSpPr>
            <a:spLocks noGrp="1"/>
          </p:cNvSpPr>
          <p:nvPr>
            <p:ph type="dt" sz="half" idx="10"/>
          </p:nvPr>
        </p:nvSpPr>
        <p:spPr/>
        <p:txBody>
          <a:bodyPr/>
          <a:lstStyle/>
          <a:p>
            <a:fld id="{EAA11F9B-CFBE-4209-8437-D6A4D41285F6}" type="datetimeFigureOut">
              <a:rPr lang="en-US" smtClean="0"/>
              <a:pPr/>
              <a:t>4/14/2022</a:t>
            </a:fld>
            <a:endParaRPr lang="en-US"/>
          </a:p>
        </p:txBody>
      </p:sp>
      <p:sp>
        <p:nvSpPr>
          <p:cNvPr id="6" name="Footer Placeholder 5">
            <a:extLst>
              <a:ext uri="{FF2B5EF4-FFF2-40B4-BE49-F238E27FC236}">
                <a16:creationId xmlns:a16="http://schemas.microsoft.com/office/drawing/2014/main" id="{09A7533B-DBDF-43AD-88AB-3CDA80DFB1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6BCE21-6549-40CA-A653-3D2BCB36F0A5}"/>
              </a:ext>
            </a:extLst>
          </p:cNvPr>
          <p:cNvSpPr>
            <a:spLocks noGrp="1"/>
          </p:cNvSpPr>
          <p:nvPr>
            <p:ph type="sldNum" sz="quarter" idx="12"/>
          </p:nvPr>
        </p:nvSpPr>
        <p:spPr/>
        <p:txBody>
          <a:bodyPr/>
          <a:lstStyle/>
          <a:p>
            <a:fld id="{F052C8E3-4795-4AF3-B2D2-459D21A629EB}" type="slidenum">
              <a:rPr lang="en-US" smtClean="0"/>
              <a:pPr/>
              <a:t>‹#›</a:t>
            </a:fld>
            <a:endParaRPr lang="en-US"/>
          </a:p>
        </p:txBody>
      </p:sp>
    </p:spTree>
    <p:extLst>
      <p:ext uri="{BB962C8B-B14F-4D97-AF65-F5344CB8AC3E}">
        <p14:creationId xmlns:p14="http://schemas.microsoft.com/office/powerpoint/2010/main" val="2244996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3D27AA-CBB2-432B-AC5D-82AA397312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DAEB72-6A06-4624-BC75-4435589E89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CF2FD6-DFDC-4286-BA46-85FBE8BEBF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11F9B-CFBE-4209-8437-D6A4D41285F6}" type="datetimeFigureOut">
              <a:rPr lang="en-US" smtClean="0"/>
              <a:pPr/>
              <a:t>4/14/2022</a:t>
            </a:fld>
            <a:endParaRPr lang="en-US"/>
          </a:p>
        </p:txBody>
      </p:sp>
      <p:sp>
        <p:nvSpPr>
          <p:cNvPr id="5" name="Footer Placeholder 4">
            <a:extLst>
              <a:ext uri="{FF2B5EF4-FFF2-40B4-BE49-F238E27FC236}">
                <a16:creationId xmlns:a16="http://schemas.microsoft.com/office/drawing/2014/main" id="{D515168B-3656-42BD-94F8-0C7426BE2D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DE033B-BFA7-4559-ACA3-0178FE2603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2C8E3-4795-4AF3-B2D2-459D21A629EB}" type="slidenum">
              <a:rPr lang="en-US" smtClean="0"/>
              <a:pPr/>
              <a:t>‹#›</a:t>
            </a:fld>
            <a:endParaRPr lang="en-US"/>
          </a:p>
        </p:txBody>
      </p:sp>
    </p:spTree>
    <p:extLst>
      <p:ext uri="{BB962C8B-B14F-4D97-AF65-F5344CB8AC3E}">
        <p14:creationId xmlns:p14="http://schemas.microsoft.com/office/powerpoint/2010/main" val="2267128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28.jpeg" /><Relationship Id="rId2" Type="http://schemas.openxmlformats.org/officeDocument/2006/relationships/image" Target="../media/image27.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notesSlide" Target="../notesSlides/notesSlide2.xml" /><Relationship Id="rId1" Type="http://schemas.openxmlformats.org/officeDocument/2006/relationships/slideLayout" Target="../slideLayouts/slideLayout2.xml" /><Relationship Id="rId4" Type="http://schemas.openxmlformats.org/officeDocument/2006/relationships/image" Target="../media/image31.png" /></Relationships>
</file>

<file path=ppt/slides/_rels/slide23.xml.rels><?xml version="1.0" encoding="UTF-8" standalone="yes"?>
<Relationships xmlns="http://schemas.openxmlformats.org/package/2006/relationships"><Relationship Id="rId3" Type="http://schemas.openxmlformats.org/officeDocument/2006/relationships/image" Target="../media/image33.png" /><Relationship Id="rId2" Type="http://schemas.openxmlformats.org/officeDocument/2006/relationships/image" Target="../media/image32.emf" /><Relationship Id="rId1" Type="http://schemas.openxmlformats.org/officeDocument/2006/relationships/slideLayout" Target="../slideLayouts/slideLayout2.xml" /><Relationship Id="rId6" Type="http://schemas.openxmlformats.org/officeDocument/2006/relationships/image" Target="../media/image36.png" /><Relationship Id="rId5" Type="http://schemas.openxmlformats.org/officeDocument/2006/relationships/image" Target="../media/image35.png" /><Relationship Id="rId4" Type="http://schemas.openxmlformats.org/officeDocument/2006/relationships/image" Target="../media/image34.png"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3.emf" /><Relationship Id="rId7" Type="http://schemas.openxmlformats.org/officeDocument/2006/relationships/image" Target="../media/image7.png"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image" Target="../media/image6.png" /><Relationship Id="rId5" Type="http://schemas.openxmlformats.org/officeDocument/2006/relationships/image" Target="../media/image5.png" /><Relationship Id="rId4" Type="http://schemas.openxmlformats.org/officeDocument/2006/relationships/image" Target="../media/image4.png" /></Relationships>
</file>

<file path=ppt/slides/_rels/slide7.xml.rels><?xml version="1.0" encoding="UTF-8" standalone="yes"?>
<Relationships xmlns="http://schemas.openxmlformats.org/package/2006/relationships"><Relationship Id="rId3" Type="http://schemas.openxmlformats.org/officeDocument/2006/relationships/image" Target="../media/image9.png" /><Relationship Id="rId7" Type="http://schemas.openxmlformats.org/officeDocument/2006/relationships/image" Target="../media/image13.png" /><Relationship Id="rId2" Type="http://schemas.openxmlformats.org/officeDocument/2006/relationships/image" Target="../media/image8.png" /><Relationship Id="rId1" Type="http://schemas.openxmlformats.org/officeDocument/2006/relationships/slideLayout" Target="../slideLayouts/slideLayout2.xml" /><Relationship Id="rId6" Type="http://schemas.openxmlformats.org/officeDocument/2006/relationships/image" Target="../media/image12.png" /><Relationship Id="rId5" Type="http://schemas.openxmlformats.org/officeDocument/2006/relationships/image" Target="../media/image11.png" /><Relationship Id="rId4" Type="http://schemas.openxmlformats.org/officeDocument/2006/relationships/image" Target="../media/image10.png"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8" Type="http://schemas.openxmlformats.org/officeDocument/2006/relationships/image" Target="../media/image20.png" /><Relationship Id="rId13" Type="http://schemas.openxmlformats.org/officeDocument/2006/relationships/image" Target="../media/image25.png" /><Relationship Id="rId3" Type="http://schemas.openxmlformats.org/officeDocument/2006/relationships/image" Target="../media/image15.png" /><Relationship Id="rId7" Type="http://schemas.openxmlformats.org/officeDocument/2006/relationships/image" Target="../media/image19.png" /><Relationship Id="rId12" Type="http://schemas.openxmlformats.org/officeDocument/2006/relationships/image" Target="../media/image24.png" /><Relationship Id="rId2" Type="http://schemas.openxmlformats.org/officeDocument/2006/relationships/image" Target="../media/image14.png" /><Relationship Id="rId1" Type="http://schemas.openxmlformats.org/officeDocument/2006/relationships/slideLayout" Target="../slideLayouts/slideLayout2.xml" /><Relationship Id="rId6" Type="http://schemas.openxmlformats.org/officeDocument/2006/relationships/image" Target="../media/image18.png" /><Relationship Id="rId11" Type="http://schemas.openxmlformats.org/officeDocument/2006/relationships/image" Target="../media/image23.png" /><Relationship Id="rId5" Type="http://schemas.openxmlformats.org/officeDocument/2006/relationships/image" Target="../media/image17.png" /><Relationship Id="rId10" Type="http://schemas.openxmlformats.org/officeDocument/2006/relationships/image" Target="../media/image22.png" /><Relationship Id="rId4" Type="http://schemas.openxmlformats.org/officeDocument/2006/relationships/image" Target="../media/image16.png" /><Relationship Id="rId9" Type="http://schemas.openxmlformats.org/officeDocument/2006/relationships/image" Target="../media/image21.png" /><Relationship Id="rId14" Type="http://schemas.openxmlformats.org/officeDocument/2006/relationships/image" Target="../media/image26.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95D293D6-516E-4572-B73C-3498CF015B78}"/>
              </a:ext>
            </a:extLst>
          </p:cNvPr>
          <p:cNvSpPr>
            <a:spLocks noGrp="1"/>
          </p:cNvSpPr>
          <p:nvPr>
            <p:ph type="ctrTitle"/>
          </p:nvPr>
        </p:nvSpPr>
        <p:spPr>
          <a:xfrm>
            <a:off x="805459" y="1281711"/>
            <a:ext cx="10581081" cy="1470025"/>
          </a:xfrm>
        </p:spPr>
        <p:txBody>
          <a:bodyPr>
            <a:noAutofit/>
          </a:bodyPr>
          <a:lstStyle/>
          <a:p>
            <a:r>
              <a:rPr lang="fr-FR" altLang="ar-JO" sz="4800" b="1" dirty="0"/>
              <a:t>HLS Module </a:t>
            </a:r>
            <a:br>
              <a:rPr lang="fr-FR" altLang="ar-JO" sz="4800" b="1" dirty="0"/>
            </a:br>
            <a:r>
              <a:rPr lang="fr-FR" altLang="ar-JO" sz="4800" b="1" dirty="0"/>
              <a:t>2021-2022 </a:t>
            </a:r>
            <a:br>
              <a:rPr lang="fr-FR" altLang="ar-JO" sz="4800" b="1" dirty="0"/>
            </a:br>
            <a:r>
              <a:rPr lang="fr-FR" altLang="ar-JO" sz="4800" dirty="0"/>
              <a:t>(</a:t>
            </a:r>
            <a:r>
              <a:rPr lang="en-US" sz="4800" dirty="0"/>
              <a:t>Epstein-Barr virus</a:t>
            </a:r>
            <a:r>
              <a:rPr lang="en-US" altLang="en-US" sz="4000" b="1" dirty="0"/>
              <a:t>)</a:t>
            </a:r>
            <a:endParaRPr lang="en-US" altLang="ar-JO" sz="4800" b="1" dirty="0"/>
          </a:p>
        </p:txBody>
      </p:sp>
      <p:sp>
        <p:nvSpPr>
          <p:cNvPr id="4" name="TextBox 3">
            <a:extLst>
              <a:ext uri="{FF2B5EF4-FFF2-40B4-BE49-F238E27FC236}">
                <a16:creationId xmlns:a16="http://schemas.microsoft.com/office/drawing/2014/main" id="{B9AD781B-E1DF-4249-8F04-5A816E0AAC2B}"/>
              </a:ext>
            </a:extLst>
          </p:cNvPr>
          <p:cNvSpPr txBox="1"/>
          <p:nvPr/>
        </p:nvSpPr>
        <p:spPr>
          <a:xfrm>
            <a:off x="3647489" y="5296222"/>
            <a:ext cx="5562035" cy="1631216"/>
          </a:xfrm>
          <a:prstGeom prst="rect">
            <a:avLst/>
          </a:prstGeom>
          <a:noFill/>
          <a:effectLst/>
        </p:spPr>
        <p:txBody>
          <a:bodyPr wrap="none">
            <a:spAutoFit/>
          </a:bodyPr>
          <a:lstStyle/>
          <a:p>
            <a:pPr algn="ctr" rtl="1" eaLnBrk="1" hangingPunct="1">
              <a:defRPr/>
            </a:pPr>
            <a:r>
              <a:rPr lang="en-US" sz="2000" dirty="0">
                <a:latin typeface="Arial Rounded MT Bold" panose="020F0704030504030204" pitchFamily="34" charset="0"/>
                <a:cs typeface="Arial" charset="0"/>
              </a:rPr>
              <a:t>Dr. Mohammad </a:t>
            </a:r>
            <a:r>
              <a:rPr lang="en-US" sz="2000" dirty="0" err="1">
                <a:latin typeface="Arial Rounded MT Bold" panose="020F0704030504030204" pitchFamily="34" charset="0"/>
                <a:cs typeface="Arial" charset="0"/>
              </a:rPr>
              <a:t>Odaibat</a:t>
            </a:r>
            <a:endParaRPr lang="en-US" sz="2000" dirty="0">
              <a:latin typeface="Arial Rounded MT Bold" panose="020F0704030504030204" pitchFamily="34" charset="0"/>
              <a:cs typeface="Arial" charset="0"/>
            </a:endParaRPr>
          </a:p>
          <a:p>
            <a:pPr algn="ctr" rtl="1" eaLnBrk="1" hangingPunct="1">
              <a:defRPr/>
            </a:pPr>
            <a:r>
              <a:rPr lang="en-US" sz="2000" dirty="0">
                <a:latin typeface="Arial Rounded MT Bold" panose="020F0704030504030204" pitchFamily="34" charset="0"/>
                <a:cs typeface="Arial" charset="0"/>
              </a:rPr>
              <a:t>Department of Microbiology and Pathology </a:t>
            </a:r>
          </a:p>
          <a:p>
            <a:pPr algn="ctr" rtl="1" eaLnBrk="1" hangingPunct="1">
              <a:defRPr/>
            </a:pPr>
            <a:r>
              <a:rPr lang="en-US" sz="2000" dirty="0">
                <a:latin typeface="Arial Rounded MT Bold" panose="020F0704030504030204" pitchFamily="34" charset="0"/>
                <a:cs typeface="Arial" charset="0"/>
              </a:rPr>
              <a:t>Faculty of Medicine</a:t>
            </a:r>
            <a:r>
              <a:rPr lang="en-US" sz="2000">
                <a:latin typeface="Arial Rounded MT Bold" panose="020F0704030504030204" pitchFamily="34" charset="0"/>
                <a:cs typeface="Arial" charset="0"/>
              </a:rPr>
              <a:t>, Mutah </a:t>
            </a:r>
            <a:r>
              <a:rPr lang="en-US" sz="2000" dirty="0">
                <a:latin typeface="Arial Rounded MT Bold" panose="020F0704030504030204" pitchFamily="34" charset="0"/>
                <a:cs typeface="Arial" charset="0"/>
              </a:rPr>
              <a:t>University </a:t>
            </a:r>
          </a:p>
          <a:p>
            <a:pPr algn="ctr" rtl="1" eaLnBrk="1" hangingPunct="1">
              <a:defRPr/>
            </a:pPr>
            <a:endParaRPr lang="en-US" sz="2000" dirty="0">
              <a:latin typeface="Arial Rounded MT Bold" panose="020F0704030504030204" pitchFamily="34" charset="0"/>
              <a:cs typeface="Arial" charset="0"/>
            </a:endParaRPr>
          </a:p>
          <a:p>
            <a:pPr algn="ctr" rtl="1" eaLnBrk="1" hangingPunct="1">
              <a:defRPr/>
            </a:pPr>
            <a:endParaRPr lang="en-US" sz="2000" dirty="0">
              <a:latin typeface="Arial Rounded MT Bold" panose="020F0704030504030204" pitchFamily="34" charset="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424CC-F1AF-4A7E-AD7A-5724F3BB74A8}"/>
              </a:ext>
            </a:extLst>
          </p:cNvPr>
          <p:cNvSpPr>
            <a:spLocks noGrp="1"/>
          </p:cNvSpPr>
          <p:nvPr>
            <p:ph type="title"/>
          </p:nvPr>
        </p:nvSpPr>
        <p:spPr>
          <a:xfrm>
            <a:off x="1364672" y="1030143"/>
            <a:ext cx="10515600" cy="3604203"/>
          </a:xfrm>
        </p:spPr>
        <p:txBody>
          <a:bodyPr>
            <a:normAutofit/>
          </a:bodyPr>
          <a:lstStyle/>
          <a:p>
            <a:r>
              <a:rPr lang="en-US" sz="8000" dirty="0" err="1">
                <a:solidFill>
                  <a:srgbClr val="C00000"/>
                </a:solidFill>
              </a:rPr>
              <a:t>E</a:t>
            </a:r>
            <a:r>
              <a:rPr lang="en-US" sz="8000" dirty="0" err="1"/>
              <a:t>very</a:t>
            </a:r>
            <a:r>
              <a:rPr lang="en-US" sz="8000" dirty="0" err="1">
                <a:solidFill>
                  <a:srgbClr val="C00000"/>
                </a:solidFill>
              </a:rPr>
              <a:t>B</a:t>
            </a:r>
            <a:r>
              <a:rPr lang="en-US" sz="8000" dirty="0" err="1"/>
              <a:t>ody</a:t>
            </a:r>
            <a:br>
              <a:rPr lang="en-US" sz="8000" dirty="0"/>
            </a:br>
            <a:r>
              <a:rPr lang="en-US" sz="8000" dirty="0"/>
              <a:t> </a:t>
            </a:r>
            <a:br>
              <a:rPr lang="en-US" sz="8000" dirty="0"/>
            </a:br>
            <a:r>
              <a:rPr lang="en-US" sz="8000" dirty="0" err="1">
                <a:solidFill>
                  <a:srgbClr val="00B050"/>
                </a:solidFill>
              </a:rPr>
              <a:t>S</a:t>
            </a:r>
            <a:r>
              <a:rPr lang="en-US" sz="8000" dirty="0" err="1">
                <a:solidFill>
                  <a:srgbClr val="0070C0"/>
                </a:solidFill>
              </a:rPr>
              <a:t>T</a:t>
            </a:r>
            <a:r>
              <a:rPr lang="en-US" sz="8000" dirty="0" err="1">
                <a:solidFill>
                  <a:schemeClr val="accent2"/>
                </a:solidFill>
              </a:rPr>
              <a:t>A</a:t>
            </a:r>
            <a:r>
              <a:rPr lang="en-US" sz="8000" dirty="0" err="1"/>
              <a:t>y</a:t>
            </a:r>
            <a:r>
              <a:rPr lang="en-US" sz="8000" dirty="0"/>
              <a:t> </a:t>
            </a:r>
            <a:r>
              <a:rPr lang="en-US" sz="8000" dirty="0" err="1"/>
              <a:t>o</a:t>
            </a:r>
            <a:r>
              <a:rPr lang="en-US" sz="8000" dirty="0" err="1">
                <a:solidFill>
                  <a:srgbClr val="7030A0"/>
                </a:solidFill>
              </a:rPr>
              <a:t>F</a:t>
            </a:r>
            <a:r>
              <a:rPr lang="en-US" sz="8000" dirty="0" err="1">
                <a:solidFill>
                  <a:schemeClr val="accent2">
                    <a:lumMod val="50000"/>
                  </a:schemeClr>
                </a:solidFill>
              </a:rPr>
              <a:t>F</a:t>
            </a:r>
            <a:r>
              <a:rPr lang="en-US" sz="8000" dirty="0"/>
              <a:t> </a:t>
            </a:r>
            <a:r>
              <a:rPr lang="en-US" sz="8000" dirty="0" err="1"/>
              <a:t>t</a:t>
            </a:r>
            <a:r>
              <a:rPr lang="en-US" sz="8000" dirty="0" err="1">
                <a:solidFill>
                  <a:srgbClr val="002060"/>
                </a:solidFill>
              </a:rPr>
              <a:t>H</a:t>
            </a:r>
            <a:r>
              <a:rPr lang="en-US" sz="8000" dirty="0" err="1"/>
              <a:t>e</a:t>
            </a:r>
            <a:r>
              <a:rPr lang="en-US" sz="8000" dirty="0"/>
              <a:t> </a:t>
            </a:r>
            <a:r>
              <a:rPr lang="en-US" sz="8000" dirty="0">
                <a:solidFill>
                  <a:srgbClr val="00B0F0"/>
                </a:solidFill>
              </a:rPr>
              <a:t>M</a:t>
            </a:r>
            <a:r>
              <a:rPr lang="en-US" sz="8000" dirty="0">
                <a:solidFill>
                  <a:schemeClr val="accent6">
                    <a:lumMod val="50000"/>
                  </a:schemeClr>
                </a:solidFill>
              </a:rPr>
              <a:t>AT</a:t>
            </a:r>
          </a:p>
        </p:txBody>
      </p:sp>
      <p:sp>
        <p:nvSpPr>
          <p:cNvPr id="5" name="مربع نص 4"/>
          <p:cNvSpPr txBox="1"/>
          <p:nvPr/>
        </p:nvSpPr>
        <p:spPr>
          <a:xfrm>
            <a:off x="843829" y="2578679"/>
            <a:ext cx="1249060" cy="523220"/>
          </a:xfrm>
          <a:prstGeom prst="rect">
            <a:avLst/>
          </a:prstGeom>
          <a:noFill/>
        </p:spPr>
        <p:txBody>
          <a:bodyPr wrap="none" rtlCol="1">
            <a:spAutoFit/>
          </a:bodyPr>
          <a:lstStyle/>
          <a:p>
            <a:r>
              <a:rPr lang="en-US" sz="2800" dirty="0">
                <a:solidFill>
                  <a:srgbClr val="C00000"/>
                </a:solidFill>
              </a:rPr>
              <a:t>Epstein</a:t>
            </a:r>
            <a:endParaRPr lang="ar-SA" sz="2800" dirty="0">
              <a:solidFill>
                <a:srgbClr val="C00000"/>
              </a:solidFill>
            </a:endParaRPr>
          </a:p>
        </p:txBody>
      </p:sp>
      <p:sp>
        <p:nvSpPr>
          <p:cNvPr id="6" name="مربع نص 5"/>
          <p:cNvSpPr txBox="1"/>
          <p:nvPr/>
        </p:nvSpPr>
        <p:spPr>
          <a:xfrm>
            <a:off x="3333316" y="2616346"/>
            <a:ext cx="801823" cy="523220"/>
          </a:xfrm>
          <a:prstGeom prst="rect">
            <a:avLst/>
          </a:prstGeom>
          <a:noFill/>
        </p:spPr>
        <p:txBody>
          <a:bodyPr wrap="none" rtlCol="1">
            <a:spAutoFit/>
          </a:bodyPr>
          <a:lstStyle/>
          <a:p>
            <a:r>
              <a:rPr lang="en-US" sz="2800" dirty="0">
                <a:solidFill>
                  <a:srgbClr val="C00000"/>
                </a:solidFill>
              </a:rPr>
              <a:t>Barr</a:t>
            </a:r>
            <a:endParaRPr lang="ar-SA" sz="2800" dirty="0">
              <a:solidFill>
                <a:srgbClr val="C00000"/>
              </a:solidFill>
            </a:endParaRPr>
          </a:p>
        </p:txBody>
      </p:sp>
      <p:sp>
        <p:nvSpPr>
          <p:cNvPr id="9" name="مربع نص 8"/>
          <p:cNvSpPr txBox="1"/>
          <p:nvPr/>
        </p:nvSpPr>
        <p:spPr>
          <a:xfrm>
            <a:off x="174480" y="4970319"/>
            <a:ext cx="2460482" cy="461665"/>
          </a:xfrm>
          <a:prstGeom prst="rect">
            <a:avLst/>
          </a:prstGeom>
          <a:noFill/>
        </p:spPr>
        <p:txBody>
          <a:bodyPr wrap="none" rtlCol="1">
            <a:spAutoFit/>
          </a:bodyPr>
          <a:lstStyle/>
          <a:p>
            <a:r>
              <a:rPr lang="en-US" sz="2400" b="1" dirty="0">
                <a:solidFill>
                  <a:srgbClr val="00B050"/>
                </a:solidFill>
              </a:rPr>
              <a:t>Splenomegaly (±)</a:t>
            </a:r>
            <a:r>
              <a:rPr lang="en-US" sz="2400" dirty="0">
                <a:solidFill>
                  <a:srgbClr val="00B050"/>
                </a:solidFill>
              </a:rPr>
              <a:t> </a:t>
            </a:r>
            <a:endParaRPr lang="ar-SA" sz="2400" dirty="0">
              <a:solidFill>
                <a:srgbClr val="00B050"/>
              </a:solidFill>
            </a:endParaRPr>
          </a:p>
        </p:txBody>
      </p:sp>
      <p:sp>
        <p:nvSpPr>
          <p:cNvPr id="11" name="شكل حر 10"/>
          <p:cNvSpPr/>
          <p:nvPr/>
        </p:nvSpPr>
        <p:spPr>
          <a:xfrm>
            <a:off x="2161308" y="4267201"/>
            <a:ext cx="624990" cy="1497630"/>
          </a:xfrm>
          <a:custGeom>
            <a:avLst/>
            <a:gdLst>
              <a:gd name="connsiteX0" fmla="*/ 0 w 624990"/>
              <a:gd name="connsiteY0" fmla="*/ 0 h 1497630"/>
              <a:gd name="connsiteX1" fmla="*/ 96982 w 624990"/>
              <a:gd name="connsiteY1" fmla="*/ 27709 h 1497630"/>
              <a:gd name="connsiteX2" fmla="*/ 166255 w 624990"/>
              <a:gd name="connsiteY2" fmla="*/ 41563 h 1497630"/>
              <a:gd name="connsiteX3" fmla="*/ 249382 w 624990"/>
              <a:gd name="connsiteY3" fmla="*/ 69272 h 1497630"/>
              <a:gd name="connsiteX4" fmla="*/ 290946 w 624990"/>
              <a:gd name="connsiteY4" fmla="*/ 83127 h 1497630"/>
              <a:gd name="connsiteX5" fmla="*/ 332509 w 624990"/>
              <a:gd name="connsiteY5" fmla="*/ 110836 h 1497630"/>
              <a:gd name="connsiteX6" fmla="*/ 387928 w 624990"/>
              <a:gd name="connsiteY6" fmla="*/ 124690 h 1497630"/>
              <a:gd name="connsiteX7" fmla="*/ 429491 w 624990"/>
              <a:gd name="connsiteY7" fmla="*/ 193963 h 1497630"/>
              <a:gd name="connsiteX8" fmla="*/ 471055 w 624990"/>
              <a:gd name="connsiteY8" fmla="*/ 235527 h 1497630"/>
              <a:gd name="connsiteX9" fmla="*/ 484909 w 624990"/>
              <a:gd name="connsiteY9" fmla="*/ 277090 h 1497630"/>
              <a:gd name="connsiteX10" fmla="*/ 512618 w 624990"/>
              <a:gd name="connsiteY10" fmla="*/ 304800 h 1497630"/>
              <a:gd name="connsiteX11" fmla="*/ 554182 w 624990"/>
              <a:gd name="connsiteY11" fmla="*/ 374072 h 1497630"/>
              <a:gd name="connsiteX12" fmla="*/ 595746 w 624990"/>
              <a:gd name="connsiteY12" fmla="*/ 457200 h 1497630"/>
              <a:gd name="connsiteX13" fmla="*/ 623455 w 624990"/>
              <a:gd name="connsiteY13" fmla="*/ 540327 h 1497630"/>
              <a:gd name="connsiteX14" fmla="*/ 609600 w 624990"/>
              <a:gd name="connsiteY14" fmla="*/ 803563 h 1497630"/>
              <a:gd name="connsiteX15" fmla="*/ 595746 w 624990"/>
              <a:gd name="connsiteY15" fmla="*/ 845127 h 1497630"/>
              <a:gd name="connsiteX16" fmla="*/ 540328 w 624990"/>
              <a:gd name="connsiteY16" fmla="*/ 1039090 h 1497630"/>
              <a:gd name="connsiteX17" fmla="*/ 512618 w 624990"/>
              <a:gd name="connsiteY17" fmla="*/ 1066800 h 1497630"/>
              <a:gd name="connsiteX18" fmla="*/ 484909 w 624990"/>
              <a:gd name="connsiteY18" fmla="*/ 1122218 h 1497630"/>
              <a:gd name="connsiteX19" fmla="*/ 457200 w 624990"/>
              <a:gd name="connsiteY19" fmla="*/ 1163781 h 1497630"/>
              <a:gd name="connsiteX20" fmla="*/ 443346 w 624990"/>
              <a:gd name="connsiteY20" fmla="*/ 1205345 h 1497630"/>
              <a:gd name="connsiteX21" fmla="*/ 415637 w 624990"/>
              <a:gd name="connsiteY21" fmla="*/ 1246909 h 1497630"/>
              <a:gd name="connsiteX22" fmla="*/ 401782 w 624990"/>
              <a:gd name="connsiteY22" fmla="*/ 1302327 h 1497630"/>
              <a:gd name="connsiteX23" fmla="*/ 387928 w 624990"/>
              <a:gd name="connsiteY23" fmla="*/ 1343890 h 1497630"/>
              <a:gd name="connsiteX24" fmla="*/ 360218 w 624990"/>
              <a:gd name="connsiteY24" fmla="*/ 1399309 h 1497630"/>
              <a:gd name="connsiteX25" fmla="*/ 346364 w 624990"/>
              <a:gd name="connsiteY25" fmla="*/ 1440872 h 1497630"/>
              <a:gd name="connsiteX26" fmla="*/ 304800 w 624990"/>
              <a:gd name="connsiteY26" fmla="*/ 1482436 h 149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24990" h="1497630">
                <a:moveTo>
                  <a:pt x="0" y="0"/>
                </a:moveTo>
                <a:cubicBezTo>
                  <a:pt x="46279" y="15426"/>
                  <a:pt x="44801" y="16113"/>
                  <a:pt x="96982" y="27709"/>
                </a:cubicBezTo>
                <a:cubicBezTo>
                  <a:pt x="119970" y="32817"/>
                  <a:pt x="143536" y="35367"/>
                  <a:pt x="166255" y="41563"/>
                </a:cubicBezTo>
                <a:cubicBezTo>
                  <a:pt x="194434" y="49248"/>
                  <a:pt x="221673" y="60036"/>
                  <a:pt x="249382" y="69272"/>
                </a:cubicBezTo>
                <a:cubicBezTo>
                  <a:pt x="263237" y="73890"/>
                  <a:pt x="278795" y="75026"/>
                  <a:pt x="290946" y="83127"/>
                </a:cubicBezTo>
                <a:cubicBezTo>
                  <a:pt x="304800" y="92363"/>
                  <a:pt x="317204" y="104277"/>
                  <a:pt x="332509" y="110836"/>
                </a:cubicBezTo>
                <a:cubicBezTo>
                  <a:pt x="350011" y="118337"/>
                  <a:pt x="369455" y="120072"/>
                  <a:pt x="387928" y="124690"/>
                </a:cubicBezTo>
                <a:cubicBezTo>
                  <a:pt x="474228" y="210993"/>
                  <a:pt x="357546" y="86046"/>
                  <a:pt x="429491" y="193963"/>
                </a:cubicBezTo>
                <a:cubicBezTo>
                  <a:pt x="440359" y="210266"/>
                  <a:pt x="457200" y="221672"/>
                  <a:pt x="471055" y="235527"/>
                </a:cubicBezTo>
                <a:cubicBezTo>
                  <a:pt x="475673" y="249381"/>
                  <a:pt x="477396" y="264567"/>
                  <a:pt x="484909" y="277090"/>
                </a:cubicBezTo>
                <a:cubicBezTo>
                  <a:pt x="491629" y="288291"/>
                  <a:pt x="505026" y="294171"/>
                  <a:pt x="512618" y="304800"/>
                </a:cubicBezTo>
                <a:cubicBezTo>
                  <a:pt x="528270" y="326712"/>
                  <a:pt x="542139" y="349987"/>
                  <a:pt x="554182" y="374072"/>
                </a:cubicBezTo>
                <a:cubicBezTo>
                  <a:pt x="611547" y="488800"/>
                  <a:pt x="516331" y="338077"/>
                  <a:pt x="595746" y="457200"/>
                </a:cubicBezTo>
                <a:cubicBezTo>
                  <a:pt x="604982" y="484909"/>
                  <a:pt x="624990" y="511160"/>
                  <a:pt x="623455" y="540327"/>
                </a:cubicBezTo>
                <a:cubicBezTo>
                  <a:pt x="618837" y="628072"/>
                  <a:pt x="617555" y="716057"/>
                  <a:pt x="609600" y="803563"/>
                </a:cubicBezTo>
                <a:cubicBezTo>
                  <a:pt x="608278" y="818107"/>
                  <a:pt x="599589" y="831038"/>
                  <a:pt x="595746" y="845127"/>
                </a:cubicBezTo>
                <a:cubicBezTo>
                  <a:pt x="595476" y="846116"/>
                  <a:pt x="553602" y="1025816"/>
                  <a:pt x="540328" y="1039090"/>
                </a:cubicBezTo>
                <a:cubicBezTo>
                  <a:pt x="531091" y="1048327"/>
                  <a:pt x="519864" y="1055931"/>
                  <a:pt x="512618" y="1066800"/>
                </a:cubicBezTo>
                <a:cubicBezTo>
                  <a:pt x="501162" y="1083984"/>
                  <a:pt x="495156" y="1104286"/>
                  <a:pt x="484909" y="1122218"/>
                </a:cubicBezTo>
                <a:cubicBezTo>
                  <a:pt x="476648" y="1136675"/>
                  <a:pt x="466436" y="1149927"/>
                  <a:pt x="457200" y="1163781"/>
                </a:cubicBezTo>
                <a:cubicBezTo>
                  <a:pt x="452582" y="1177636"/>
                  <a:pt x="449877" y="1192283"/>
                  <a:pt x="443346" y="1205345"/>
                </a:cubicBezTo>
                <a:cubicBezTo>
                  <a:pt x="435900" y="1220238"/>
                  <a:pt x="422196" y="1231604"/>
                  <a:pt x="415637" y="1246909"/>
                </a:cubicBezTo>
                <a:cubicBezTo>
                  <a:pt x="408136" y="1264411"/>
                  <a:pt x="407013" y="1284018"/>
                  <a:pt x="401782" y="1302327"/>
                </a:cubicBezTo>
                <a:cubicBezTo>
                  <a:pt x="397770" y="1316369"/>
                  <a:pt x="393681" y="1330467"/>
                  <a:pt x="387928" y="1343890"/>
                </a:cubicBezTo>
                <a:cubicBezTo>
                  <a:pt x="379792" y="1362874"/>
                  <a:pt x="368354" y="1380325"/>
                  <a:pt x="360218" y="1399309"/>
                </a:cubicBezTo>
                <a:cubicBezTo>
                  <a:pt x="354465" y="1412732"/>
                  <a:pt x="355487" y="1429468"/>
                  <a:pt x="346364" y="1440872"/>
                </a:cubicBezTo>
                <a:cubicBezTo>
                  <a:pt x="300957" y="1497630"/>
                  <a:pt x="304800" y="1444583"/>
                  <a:pt x="304800" y="1482436"/>
                </a:cubicBezTo>
              </a:path>
            </a:pathLst>
          </a:cu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12" name="مربع نص 11"/>
          <p:cNvSpPr txBox="1"/>
          <p:nvPr/>
        </p:nvSpPr>
        <p:spPr>
          <a:xfrm>
            <a:off x="1773380" y="5846618"/>
            <a:ext cx="1371529" cy="461665"/>
          </a:xfrm>
          <a:prstGeom prst="rect">
            <a:avLst/>
          </a:prstGeom>
          <a:noFill/>
        </p:spPr>
        <p:txBody>
          <a:bodyPr wrap="none" rtlCol="1">
            <a:spAutoFit/>
          </a:bodyPr>
          <a:lstStyle/>
          <a:p>
            <a:r>
              <a:rPr lang="en-US" sz="2400" b="1" dirty="0">
                <a:solidFill>
                  <a:srgbClr val="0070C0"/>
                </a:solidFill>
              </a:rPr>
              <a:t>Tonsillitis</a:t>
            </a:r>
            <a:endParaRPr lang="ar-SA" sz="2400" b="1" dirty="0">
              <a:solidFill>
                <a:srgbClr val="0070C0"/>
              </a:solidFill>
            </a:endParaRPr>
          </a:p>
        </p:txBody>
      </p:sp>
      <p:sp>
        <p:nvSpPr>
          <p:cNvPr id="13" name="شكل حر 12"/>
          <p:cNvSpPr/>
          <p:nvPr/>
        </p:nvSpPr>
        <p:spPr>
          <a:xfrm>
            <a:off x="2715490" y="4211782"/>
            <a:ext cx="1565564" cy="1953491"/>
          </a:xfrm>
          <a:custGeom>
            <a:avLst/>
            <a:gdLst>
              <a:gd name="connsiteX0" fmla="*/ 0 w 1565564"/>
              <a:gd name="connsiteY0" fmla="*/ 0 h 1953491"/>
              <a:gd name="connsiteX1" fmla="*/ 13855 w 1565564"/>
              <a:gd name="connsiteY1" fmla="*/ 41564 h 1953491"/>
              <a:gd name="connsiteX2" fmla="*/ 55418 w 1565564"/>
              <a:gd name="connsiteY2" fmla="*/ 69273 h 1953491"/>
              <a:gd name="connsiteX3" fmla="*/ 96982 w 1565564"/>
              <a:gd name="connsiteY3" fmla="*/ 110837 h 1953491"/>
              <a:gd name="connsiteX4" fmla="*/ 138546 w 1565564"/>
              <a:gd name="connsiteY4" fmla="*/ 138546 h 1953491"/>
              <a:gd name="connsiteX5" fmla="*/ 180109 w 1565564"/>
              <a:gd name="connsiteY5" fmla="*/ 180109 h 1953491"/>
              <a:gd name="connsiteX6" fmla="*/ 263236 w 1565564"/>
              <a:gd name="connsiteY6" fmla="*/ 235528 h 1953491"/>
              <a:gd name="connsiteX7" fmla="*/ 290946 w 1565564"/>
              <a:gd name="connsiteY7" fmla="*/ 263237 h 1953491"/>
              <a:gd name="connsiteX8" fmla="*/ 387927 w 1565564"/>
              <a:gd name="connsiteY8" fmla="*/ 318655 h 1953491"/>
              <a:gd name="connsiteX9" fmla="*/ 457200 w 1565564"/>
              <a:gd name="connsiteY9" fmla="*/ 387928 h 1953491"/>
              <a:gd name="connsiteX10" fmla="*/ 498764 w 1565564"/>
              <a:gd name="connsiteY10" fmla="*/ 429491 h 1953491"/>
              <a:gd name="connsiteX11" fmla="*/ 540327 w 1565564"/>
              <a:gd name="connsiteY11" fmla="*/ 457200 h 1953491"/>
              <a:gd name="connsiteX12" fmla="*/ 623455 w 1565564"/>
              <a:gd name="connsiteY12" fmla="*/ 540328 h 1953491"/>
              <a:gd name="connsiteX13" fmla="*/ 678873 w 1565564"/>
              <a:gd name="connsiteY13" fmla="*/ 581891 h 1953491"/>
              <a:gd name="connsiteX14" fmla="*/ 720436 w 1565564"/>
              <a:gd name="connsiteY14" fmla="*/ 609600 h 1953491"/>
              <a:gd name="connsiteX15" fmla="*/ 775855 w 1565564"/>
              <a:gd name="connsiteY15" fmla="*/ 678873 h 1953491"/>
              <a:gd name="connsiteX16" fmla="*/ 817418 w 1565564"/>
              <a:gd name="connsiteY16" fmla="*/ 706582 h 1953491"/>
              <a:gd name="connsiteX17" fmla="*/ 858982 w 1565564"/>
              <a:gd name="connsiteY17" fmla="*/ 748146 h 1953491"/>
              <a:gd name="connsiteX18" fmla="*/ 942109 w 1565564"/>
              <a:gd name="connsiteY18" fmla="*/ 789709 h 1953491"/>
              <a:gd name="connsiteX19" fmla="*/ 969818 w 1565564"/>
              <a:gd name="connsiteY19" fmla="*/ 817419 h 1953491"/>
              <a:gd name="connsiteX20" fmla="*/ 1011382 w 1565564"/>
              <a:gd name="connsiteY20" fmla="*/ 845128 h 1953491"/>
              <a:gd name="connsiteX21" fmla="*/ 1094509 w 1565564"/>
              <a:gd name="connsiteY21" fmla="*/ 928255 h 1953491"/>
              <a:gd name="connsiteX22" fmla="*/ 1177636 w 1565564"/>
              <a:gd name="connsiteY22" fmla="*/ 983673 h 1953491"/>
              <a:gd name="connsiteX23" fmla="*/ 1205346 w 1565564"/>
              <a:gd name="connsiteY23" fmla="*/ 1025237 h 1953491"/>
              <a:gd name="connsiteX24" fmla="*/ 1246909 w 1565564"/>
              <a:gd name="connsiteY24" fmla="*/ 1066800 h 1953491"/>
              <a:gd name="connsiteX25" fmla="*/ 1302327 w 1565564"/>
              <a:gd name="connsiteY25" fmla="*/ 1136073 h 1953491"/>
              <a:gd name="connsiteX26" fmla="*/ 1330036 w 1565564"/>
              <a:gd name="connsiteY26" fmla="*/ 1177637 h 1953491"/>
              <a:gd name="connsiteX27" fmla="*/ 1343891 w 1565564"/>
              <a:gd name="connsiteY27" fmla="*/ 1219200 h 1953491"/>
              <a:gd name="connsiteX28" fmla="*/ 1385455 w 1565564"/>
              <a:gd name="connsiteY28" fmla="*/ 1260764 h 1953491"/>
              <a:gd name="connsiteX29" fmla="*/ 1454727 w 1565564"/>
              <a:gd name="connsiteY29" fmla="*/ 1330037 h 1953491"/>
              <a:gd name="connsiteX30" fmla="*/ 1496291 w 1565564"/>
              <a:gd name="connsiteY30" fmla="*/ 1413164 h 1953491"/>
              <a:gd name="connsiteX31" fmla="*/ 1537855 w 1565564"/>
              <a:gd name="connsiteY31" fmla="*/ 1496291 h 1953491"/>
              <a:gd name="connsiteX32" fmla="*/ 1565564 w 1565564"/>
              <a:gd name="connsiteY32" fmla="*/ 1620982 h 1953491"/>
              <a:gd name="connsiteX33" fmla="*/ 1551709 w 1565564"/>
              <a:gd name="connsiteY33" fmla="*/ 1953491 h 195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65564" h="1953491">
                <a:moveTo>
                  <a:pt x="0" y="0"/>
                </a:moveTo>
                <a:cubicBezTo>
                  <a:pt x="4618" y="13855"/>
                  <a:pt x="4732" y="30160"/>
                  <a:pt x="13855" y="41564"/>
                </a:cubicBezTo>
                <a:cubicBezTo>
                  <a:pt x="24257" y="54566"/>
                  <a:pt x="42626" y="58613"/>
                  <a:pt x="55418" y="69273"/>
                </a:cubicBezTo>
                <a:cubicBezTo>
                  <a:pt x="70470" y="81816"/>
                  <a:pt x="81930" y="98294"/>
                  <a:pt x="96982" y="110837"/>
                </a:cubicBezTo>
                <a:cubicBezTo>
                  <a:pt x="109774" y="121497"/>
                  <a:pt x="125754" y="127886"/>
                  <a:pt x="138546" y="138546"/>
                </a:cubicBezTo>
                <a:cubicBezTo>
                  <a:pt x="153598" y="151089"/>
                  <a:pt x="164643" y="168080"/>
                  <a:pt x="180109" y="180109"/>
                </a:cubicBezTo>
                <a:cubicBezTo>
                  <a:pt x="206396" y="200555"/>
                  <a:pt x="239687" y="211980"/>
                  <a:pt x="263236" y="235528"/>
                </a:cubicBezTo>
                <a:cubicBezTo>
                  <a:pt x="272473" y="244764"/>
                  <a:pt x="280746" y="255077"/>
                  <a:pt x="290946" y="263237"/>
                </a:cubicBezTo>
                <a:cubicBezTo>
                  <a:pt x="323586" y="289348"/>
                  <a:pt x="349999" y="299691"/>
                  <a:pt x="387927" y="318655"/>
                </a:cubicBezTo>
                <a:cubicBezTo>
                  <a:pt x="438726" y="394854"/>
                  <a:pt x="387928" y="330202"/>
                  <a:pt x="457200" y="387928"/>
                </a:cubicBezTo>
                <a:cubicBezTo>
                  <a:pt x="472252" y="400471"/>
                  <a:pt x="483712" y="416948"/>
                  <a:pt x="498764" y="429491"/>
                </a:cubicBezTo>
                <a:cubicBezTo>
                  <a:pt x="511556" y="440151"/>
                  <a:pt x="527882" y="446138"/>
                  <a:pt x="540327" y="457200"/>
                </a:cubicBezTo>
                <a:cubicBezTo>
                  <a:pt x="569616" y="483234"/>
                  <a:pt x="592105" y="516816"/>
                  <a:pt x="623455" y="540328"/>
                </a:cubicBezTo>
                <a:cubicBezTo>
                  <a:pt x="641928" y="554182"/>
                  <a:pt x="660083" y="568470"/>
                  <a:pt x="678873" y="581891"/>
                </a:cubicBezTo>
                <a:cubicBezTo>
                  <a:pt x="692422" y="591569"/>
                  <a:pt x="707434" y="599198"/>
                  <a:pt x="720436" y="609600"/>
                </a:cubicBezTo>
                <a:cubicBezTo>
                  <a:pt x="788992" y="664444"/>
                  <a:pt x="703842" y="606859"/>
                  <a:pt x="775855" y="678873"/>
                </a:cubicBezTo>
                <a:cubicBezTo>
                  <a:pt x="787629" y="690647"/>
                  <a:pt x="804626" y="695922"/>
                  <a:pt x="817418" y="706582"/>
                </a:cubicBezTo>
                <a:cubicBezTo>
                  <a:pt x="832470" y="719125"/>
                  <a:pt x="843930" y="735603"/>
                  <a:pt x="858982" y="748146"/>
                </a:cubicBezTo>
                <a:cubicBezTo>
                  <a:pt x="894792" y="777987"/>
                  <a:pt x="900453" y="775824"/>
                  <a:pt x="942109" y="789709"/>
                </a:cubicBezTo>
                <a:cubicBezTo>
                  <a:pt x="951345" y="798946"/>
                  <a:pt x="959618" y="809259"/>
                  <a:pt x="969818" y="817419"/>
                </a:cubicBezTo>
                <a:cubicBezTo>
                  <a:pt x="982820" y="827821"/>
                  <a:pt x="998937" y="834066"/>
                  <a:pt x="1011382" y="845128"/>
                </a:cubicBezTo>
                <a:cubicBezTo>
                  <a:pt x="1040670" y="871162"/>
                  <a:pt x="1061904" y="906518"/>
                  <a:pt x="1094509" y="928255"/>
                </a:cubicBezTo>
                <a:lnTo>
                  <a:pt x="1177636" y="983673"/>
                </a:lnTo>
                <a:cubicBezTo>
                  <a:pt x="1186873" y="997528"/>
                  <a:pt x="1194686" y="1012445"/>
                  <a:pt x="1205346" y="1025237"/>
                </a:cubicBezTo>
                <a:cubicBezTo>
                  <a:pt x="1217889" y="1040289"/>
                  <a:pt x="1236041" y="1050498"/>
                  <a:pt x="1246909" y="1066800"/>
                </a:cubicBezTo>
                <a:cubicBezTo>
                  <a:pt x="1300445" y="1147104"/>
                  <a:pt x="1209374" y="1074103"/>
                  <a:pt x="1302327" y="1136073"/>
                </a:cubicBezTo>
                <a:cubicBezTo>
                  <a:pt x="1311563" y="1149928"/>
                  <a:pt x="1322589" y="1162744"/>
                  <a:pt x="1330036" y="1177637"/>
                </a:cubicBezTo>
                <a:cubicBezTo>
                  <a:pt x="1336567" y="1190699"/>
                  <a:pt x="1335790" y="1207049"/>
                  <a:pt x="1343891" y="1219200"/>
                </a:cubicBezTo>
                <a:cubicBezTo>
                  <a:pt x="1354760" y="1235503"/>
                  <a:pt x="1372912" y="1245712"/>
                  <a:pt x="1385455" y="1260764"/>
                </a:cubicBezTo>
                <a:cubicBezTo>
                  <a:pt x="1443183" y="1330038"/>
                  <a:pt x="1378527" y="1279237"/>
                  <a:pt x="1454727" y="1330037"/>
                </a:cubicBezTo>
                <a:cubicBezTo>
                  <a:pt x="1489553" y="1434509"/>
                  <a:pt x="1442575" y="1305731"/>
                  <a:pt x="1496291" y="1413164"/>
                </a:cubicBezTo>
                <a:cubicBezTo>
                  <a:pt x="1553649" y="1527879"/>
                  <a:pt x="1458449" y="1377184"/>
                  <a:pt x="1537855" y="1496291"/>
                </a:cubicBezTo>
                <a:cubicBezTo>
                  <a:pt x="1552141" y="1539150"/>
                  <a:pt x="1565564" y="1572220"/>
                  <a:pt x="1565564" y="1620982"/>
                </a:cubicBezTo>
                <a:cubicBezTo>
                  <a:pt x="1565564" y="1731915"/>
                  <a:pt x="1551709" y="1842558"/>
                  <a:pt x="1551709" y="1953491"/>
                </a:cubicBezTo>
              </a:path>
            </a:pathLst>
          </a:cu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14" name="مربع نص 13"/>
          <p:cNvSpPr txBox="1"/>
          <p:nvPr/>
        </p:nvSpPr>
        <p:spPr>
          <a:xfrm>
            <a:off x="3075709" y="6220692"/>
            <a:ext cx="2273636" cy="461665"/>
          </a:xfrm>
          <a:prstGeom prst="rect">
            <a:avLst/>
          </a:prstGeom>
          <a:noFill/>
        </p:spPr>
        <p:txBody>
          <a:bodyPr wrap="none" rtlCol="1">
            <a:spAutoFit/>
          </a:bodyPr>
          <a:lstStyle/>
          <a:p>
            <a:r>
              <a:rPr lang="en-US" sz="2400" b="1" dirty="0">
                <a:solidFill>
                  <a:schemeClr val="accent2"/>
                </a:solidFill>
              </a:rPr>
              <a:t>Amoxicillin Rash</a:t>
            </a:r>
            <a:endParaRPr lang="ar-SA" sz="2400" b="1" dirty="0">
              <a:solidFill>
                <a:schemeClr val="accent2"/>
              </a:solidFill>
            </a:endParaRPr>
          </a:p>
        </p:txBody>
      </p:sp>
      <p:sp>
        <p:nvSpPr>
          <p:cNvPr id="15" name="شكل حر 14"/>
          <p:cNvSpPr/>
          <p:nvPr/>
        </p:nvSpPr>
        <p:spPr>
          <a:xfrm>
            <a:off x="4211781" y="4267201"/>
            <a:ext cx="387927" cy="692728"/>
          </a:xfrm>
          <a:custGeom>
            <a:avLst/>
            <a:gdLst>
              <a:gd name="connsiteX0" fmla="*/ 0 w 1565564"/>
              <a:gd name="connsiteY0" fmla="*/ 0 h 1953491"/>
              <a:gd name="connsiteX1" fmla="*/ 13855 w 1565564"/>
              <a:gd name="connsiteY1" fmla="*/ 41564 h 1953491"/>
              <a:gd name="connsiteX2" fmla="*/ 55418 w 1565564"/>
              <a:gd name="connsiteY2" fmla="*/ 69273 h 1953491"/>
              <a:gd name="connsiteX3" fmla="*/ 96982 w 1565564"/>
              <a:gd name="connsiteY3" fmla="*/ 110837 h 1953491"/>
              <a:gd name="connsiteX4" fmla="*/ 138546 w 1565564"/>
              <a:gd name="connsiteY4" fmla="*/ 138546 h 1953491"/>
              <a:gd name="connsiteX5" fmla="*/ 180109 w 1565564"/>
              <a:gd name="connsiteY5" fmla="*/ 180109 h 1953491"/>
              <a:gd name="connsiteX6" fmla="*/ 263236 w 1565564"/>
              <a:gd name="connsiteY6" fmla="*/ 235528 h 1953491"/>
              <a:gd name="connsiteX7" fmla="*/ 290946 w 1565564"/>
              <a:gd name="connsiteY7" fmla="*/ 263237 h 1953491"/>
              <a:gd name="connsiteX8" fmla="*/ 387927 w 1565564"/>
              <a:gd name="connsiteY8" fmla="*/ 318655 h 1953491"/>
              <a:gd name="connsiteX9" fmla="*/ 457200 w 1565564"/>
              <a:gd name="connsiteY9" fmla="*/ 387928 h 1953491"/>
              <a:gd name="connsiteX10" fmla="*/ 498764 w 1565564"/>
              <a:gd name="connsiteY10" fmla="*/ 429491 h 1953491"/>
              <a:gd name="connsiteX11" fmla="*/ 540327 w 1565564"/>
              <a:gd name="connsiteY11" fmla="*/ 457200 h 1953491"/>
              <a:gd name="connsiteX12" fmla="*/ 623455 w 1565564"/>
              <a:gd name="connsiteY12" fmla="*/ 540328 h 1953491"/>
              <a:gd name="connsiteX13" fmla="*/ 678873 w 1565564"/>
              <a:gd name="connsiteY13" fmla="*/ 581891 h 1953491"/>
              <a:gd name="connsiteX14" fmla="*/ 720436 w 1565564"/>
              <a:gd name="connsiteY14" fmla="*/ 609600 h 1953491"/>
              <a:gd name="connsiteX15" fmla="*/ 775855 w 1565564"/>
              <a:gd name="connsiteY15" fmla="*/ 678873 h 1953491"/>
              <a:gd name="connsiteX16" fmla="*/ 817418 w 1565564"/>
              <a:gd name="connsiteY16" fmla="*/ 706582 h 1953491"/>
              <a:gd name="connsiteX17" fmla="*/ 858982 w 1565564"/>
              <a:gd name="connsiteY17" fmla="*/ 748146 h 1953491"/>
              <a:gd name="connsiteX18" fmla="*/ 942109 w 1565564"/>
              <a:gd name="connsiteY18" fmla="*/ 789709 h 1953491"/>
              <a:gd name="connsiteX19" fmla="*/ 969818 w 1565564"/>
              <a:gd name="connsiteY19" fmla="*/ 817419 h 1953491"/>
              <a:gd name="connsiteX20" fmla="*/ 1011382 w 1565564"/>
              <a:gd name="connsiteY20" fmla="*/ 845128 h 1953491"/>
              <a:gd name="connsiteX21" fmla="*/ 1094509 w 1565564"/>
              <a:gd name="connsiteY21" fmla="*/ 928255 h 1953491"/>
              <a:gd name="connsiteX22" fmla="*/ 1177636 w 1565564"/>
              <a:gd name="connsiteY22" fmla="*/ 983673 h 1953491"/>
              <a:gd name="connsiteX23" fmla="*/ 1205346 w 1565564"/>
              <a:gd name="connsiteY23" fmla="*/ 1025237 h 1953491"/>
              <a:gd name="connsiteX24" fmla="*/ 1246909 w 1565564"/>
              <a:gd name="connsiteY24" fmla="*/ 1066800 h 1953491"/>
              <a:gd name="connsiteX25" fmla="*/ 1302327 w 1565564"/>
              <a:gd name="connsiteY25" fmla="*/ 1136073 h 1953491"/>
              <a:gd name="connsiteX26" fmla="*/ 1330036 w 1565564"/>
              <a:gd name="connsiteY26" fmla="*/ 1177637 h 1953491"/>
              <a:gd name="connsiteX27" fmla="*/ 1343891 w 1565564"/>
              <a:gd name="connsiteY27" fmla="*/ 1219200 h 1953491"/>
              <a:gd name="connsiteX28" fmla="*/ 1385455 w 1565564"/>
              <a:gd name="connsiteY28" fmla="*/ 1260764 h 1953491"/>
              <a:gd name="connsiteX29" fmla="*/ 1454727 w 1565564"/>
              <a:gd name="connsiteY29" fmla="*/ 1330037 h 1953491"/>
              <a:gd name="connsiteX30" fmla="*/ 1496291 w 1565564"/>
              <a:gd name="connsiteY30" fmla="*/ 1413164 h 1953491"/>
              <a:gd name="connsiteX31" fmla="*/ 1537855 w 1565564"/>
              <a:gd name="connsiteY31" fmla="*/ 1496291 h 1953491"/>
              <a:gd name="connsiteX32" fmla="*/ 1565564 w 1565564"/>
              <a:gd name="connsiteY32" fmla="*/ 1620982 h 1953491"/>
              <a:gd name="connsiteX33" fmla="*/ 1551709 w 1565564"/>
              <a:gd name="connsiteY33" fmla="*/ 1953491 h 195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65564" h="1953491">
                <a:moveTo>
                  <a:pt x="0" y="0"/>
                </a:moveTo>
                <a:cubicBezTo>
                  <a:pt x="4618" y="13855"/>
                  <a:pt x="4732" y="30160"/>
                  <a:pt x="13855" y="41564"/>
                </a:cubicBezTo>
                <a:cubicBezTo>
                  <a:pt x="24257" y="54566"/>
                  <a:pt x="42626" y="58613"/>
                  <a:pt x="55418" y="69273"/>
                </a:cubicBezTo>
                <a:cubicBezTo>
                  <a:pt x="70470" y="81816"/>
                  <a:pt x="81930" y="98294"/>
                  <a:pt x="96982" y="110837"/>
                </a:cubicBezTo>
                <a:cubicBezTo>
                  <a:pt x="109774" y="121497"/>
                  <a:pt x="125754" y="127886"/>
                  <a:pt x="138546" y="138546"/>
                </a:cubicBezTo>
                <a:cubicBezTo>
                  <a:pt x="153598" y="151089"/>
                  <a:pt x="164643" y="168080"/>
                  <a:pt x="180109" y="180109"/>
                </a:cubicBezTo>
                <a:cubicBezTo>
                  <a:pt x="206396" y="200555"/>
                  <a:pt x="239687" y="211980"/>
                  <a:pt x="263236" y="235528"/>
                </a:cubicBezTo>
                <a:cubicBezTo>
                  <a:pt x="272473" y="244764"/>
                  <a:pt x="280746" y="255077"/>
                  <a:pt x="290946" y="263237"/>
                </a:cubicBezTo>
                <a:cubicBezTo>
                  <a:pt x="323586" y="289348"/>
                  <a:pt x="349999" y="299691"/>
                  <a:pt x="387927" y="318655"/>
                </a:cubicBezTo>
                <a:cubicBezTo>
                  <a:pt x="438726" y="394854"/>
                  <a:pt x="387928" y="330202"/>
                  <a:pt x="457200" y="387928"/>
                </a:cubicBezTo>
                <a:cubicBezTo>
                  <a:pt x="472252" y="400471"/>
                  <a:pt x="483712" y="416948"/>
                  <a:pt x="498764" y="429491"/>
                </a:cubicBezTo>
                <a:cubicBezTo>
                  <a:pt x="511556" y="440151"/>
                  <a:pt x="527882" y="446138"/>
                  <a:pt x="540327" y="457200"/>
                </a:cubicBezTo>
                <a:cubicBezTo>
                  <a:pt x="569616" y="483234"/>
                  <a:pt x="592105" y="516816"/>
                  <a:pt x="623455" y="540328"/>
                </a:cubicBezTo>
                <a:cubicBezTo>
                  <a:pt x="641928" y="554182"/>
                  <a:pt x="660083" y="568470"/>
                  <a:pt x="678873" y="581891"/>
                </a:cubicBezTo>
                <a:cubicBezTo>
                  <a:pt x="692422" y="591569"/>
                  <a:pt x="707434" y="599198"/>
                  <a:pt x="720436" y="609600"/>
                </a:cubicBezTo>
                <a:cubicBezTo>
                  <a:pt x="788992" y="664444"/>
                  <a:pt x="703842" y="606859"/>
                  <a:pt x="775855" y="678873"/>
                </a:cubicBezTo>
                <a:cubicBezTo>
                  <a:pt x="787629" y="690647"/>
                  <a:pt x="804626" y="695922"/>
                  <a:pt x="817418" y="706582"/>
                </a:cubicBezTo>
                <a:cubicBezTo>
                  <a:pt x="832470" y="719125"/>
                  <a:pt x="843930" y="735603"/>
                  <a:pt x="858982" y="748146"/>
                </a:cubicBezTo>
                <a:cubicBezTo>
                  <a:pt x="894792" y="777987"/>
                  <a:pt x="900453" y="775824"/>
                  <a:pt x="942109" y="789709"/>
                </a:cubicBezTo>
                <a:cubicBezTo>
                  <a:pt x="951345" y="798946"/>
                  <a:pt x="959618" y="809259"/>
                  <a:pt x="969818" y="817419"/>
                </a:cubicBezTo>
                <a:cubicBezTo>
                  <a:pt x="982820" y="827821"/>
                  <a:pt x="998937" y="834066"/>
                  <a:pt x="1011382" y="845128"/>
                </a:cubicBezTo>
                <a:cubicBezTo>
                  <a:pt x="1040670" y="871162"/>
                  <a:pt x="1061904" y="906518"/>
                  <a:pt x="1094509" y="928255"/>
                </a:cubicBezTo>
                <a:lnTo>
                  <a:pt x="1177636" y="983673"/>
                </a:lnTo>
                <a:cubicBezTo>
                  <a:pt x="1186873" y="997528"/>
                  <a:pt x="1194686" y="1012445"/>
                  <a:pt x="1205346" y="1025237"/>
                </a:cubicBezTo>
                <a:cubicBezTo>
                  <a:pt x="1217889" y="1040289"/>
                  <a:pt x="1236041" y="1050498"/>
                  <a:pt x="1246909" y="1066800"/>
                </a:cubicBezTo>
                <a:cubicBezTo>
                  <a:pt x="1300445" y="1147104"/>
                  <a:pt x="1209374" y="1074103"/>
                  <a:pt x="1302327" y="1136073"/>
                </a:cubicBezTo>
                <a:cubicBezTo>
                  <a:pt x="1311563" y="1149928"/>
                  <a:pt x="1322589" y="1162744"/>
                  <a:pt x="1330036" y="1177637"/>
                </a:cubicBezTo>
                <a:cubicBezTo>
                  <a:pt x="1336567" y="1190699"/>
                  <a:pt x="1335790" y="1207049"/>
                  <a:pt x="1343891" y="1219200"/>
                </a:cubicBezTo>
                <a:cubicBezTo>
                  <a:pt x="1354760" y="1235503"/>
                  <a:pt x="1372912" y="1245712"/>
                  <a:pt x="1385455" y="1260764"/>
                </a:cubicBezTo>
                <a:cubicBezTo>
                  <a:pt x="1443183" y="1330038"/>
                  <a:pt x="1378527" y="1279237"/>
                  <a:pt x="1454727" y="1330037"/>
                </a:cubicBezTo>
                <a:cubicBezTo>
                  <a:pt x="1489553" y="1434509"/>
                  <a:pt x="1442575" y="1305731"/>
                  <a:pt x="1496291" y="1413164"/>
                </a:cubicBezTo>
                <a:cubicBezTo>
                  <a:pt x="1553649" y="1527879"/>
                  <a:pt x="1458449" y="1377184"/>
                  <a:pt x="1537855" y="1496291"/>
                </a:cubicBezTo>
                <a:cubicBezTo>
                  <a:pt x="1552141" y="1539150"/>
                  <a:pt x="1565564" y="1572220"/>
                  <a:pt x="1565564" y="1620982"/>
                </a:cubicBezTo>
                <a:cubicBezTo>
                  <a:pt x="1565564" y="1731915"/>
                  <a:pt x="1551709" y="1842558"/>
                  <a:pt x="1551709" y="1953491"/>
                </a:cubicBezTo>
              </a:path>
            </a:pathLst>
          </a:cu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solidFill>
                <a:srgbClr val="7030A0"/>
              </a:solidFill>
            </a:endParaRPr>
          </a:p>
        </p:txBody>
      </p:sp>
      <p:sp>
        <p:nvSpPr>
          <p:cNvPr id="16" name="مربع نص 15"/>
          <p:cNvSpPr txBox="1"/>
          <p:nvPr/>
        </p:nvSpPr>
        <p:spPr>
          <a:xfrm>
            <a:off x="4197926" y="5070764"/>
            <a:ext cx="882742" cy="461665"/>
          </a:xfrm>
          <a:prstGeom prst="rect">
            <a:avLst/>
          </a:prstGeom>
          <a:noFill/>
        </p:spPr>
        <p:txBody>
          <a:bodyPr wrap="none" rtlCol="1">
            <a:spAutoFit/>
          </a:bodyPr>
          <a:lstStyle/>
          <a:p>
            <a:r>
              <a:rPr lang="en-US" sz="2400" b="1" dirty="0">
                <a:solidFill>
                  <a:srgbClr val="7030A0"/>
                </a:solidFill>
              </a:rPr>
              <a:t>Fever</a:t>
            </a:r>
            <a:endParaRPr lang="ar-SA" sz="2400" b="1" dirty="0">
              <a:solidFill>
                <a:srgbClr val="7030A0"/>
              </a:solidFill>
            </a:endParaRPr>
          </a:p>
        </p:txBody>
      </p:sp>
      <p:sp>
        <p:nvSpPr>
          <p:cNvPr id="17" name="شكل حر 16"/>
          <p:cNvSpPr/>
          <p:nvPr/>
        </p:nvSpPr>
        <p:spPr>
          <a:xfrm>
            <a:off x="4807526" y="4281056"/>
            <a:ext cx="678874" cy="692728"/>
          </a:xfrm>
          <a:custGeom>
            <a:avLst/>
            <a:gdLst>
              <a:gd name="connsiteX0" fmla="*/ 0 w 1565564"/>
              <a:gd name="connsiteY0" fmla="*/ 0 h 1953491"/>
              <a:gd name="connsiteX1" fmla="*/ 13855 w 1565564"/>
              <a:gd name="connsiteY1" fmla="*/ 41564 h 1953491"/>
              <a:gd name="connsiteX2" fmla="*/ 55418 w 1565564"/>
              <a:gd name="connsiteY2" fmla="*/ 69273 h 1953491"/>
              <a:gd name="connsiteX3" fmla="*/ 96982 w 1565564"/>
              <a:gd name="connsiteY3" fmla="*/ 110837 h 1953491"/>
              <a:gd name="connsiteX4" fmla="*/ 138546 w 1565564"/>
              <a:gd name="connsiteY4" fmla="*/ 138546 h 1953491"/>
              <a:gd name="connsiteX5" fmla="*/ 180109 w 1565564"/>
              <a:gd name="connsiteY5" fmla="*/ 180109 h 1953491"/>
              <a:gd name="connsiteX6" fmla="*/ 263236 w 1565564"/>
              <a:gd name="connsiteY6" fmla="*/ 235528 h 1953491"/>
              <a:gd name="connsiteX7" fmla="*/ 290946 w 1565564"/>
              <a:gd name="connsiteY7" fmla="*/ 263237 h 1953491"/>
              <a:gd name="connsiteX8" fmla="*/ 387927 w 1565564"/>
              <a:gd name="connsiteY8" fmla="*/ 318655 h 1953491"/>
              <a:gd name="connsiteX9" fmla="*/ 457200 w 1565564"/>
              <a:gd name="connsiteY9" fmla="*/ 387928 h 1953491"/>
              <a:gd name="connsiteX10" fmla="*/ 498764 w 1565564"/>
              <a:gd name="connsiteY10" fmla="*/ 429491 h 1953491"/>
              <a:gd name="connsiteX11" fmla="*/ 540327 w 1565564"/>
              <a:gd name="connsiteY11" fmla="*/ 457200 h 1953491"/>
              <a:gd name="connsiteX12" fmla="*/ 623455 w 1565564"/>
              <a:gd name="connsiteY12" fmla="*/ 540328 h 1953491"/>
              <a:gd name="connsiteX13" fmla="*/ 678873 w 1565564"/>
              <a:gd name="connsiteY13" fmla="*/ 581891 h 1953491"/>
              <a:gd name="connsiteX14" fmla="*/ 720436 w 1565564"/>
              <a:gd name="connsiteY14" fmla="*/ 609600 h 1953491"/>
              <a:gd name="connsiteX15" fmla="*/ 775855 w 1565564"/>
              <a:gd name="connsiteY15" fmla="*/ 678873 h 1953491"/>
              <a:gd name="connsiteX16" fmla="*/ 817418 w 1565564"/>
              <a:gd name="connsiteY16" fmla="*/ 706582 h 1953491"/>
              <a:gd name="connsiteX17" fmla="*/ 858982 w 1565564"/>
              <a:gd name="connsiteY17" fmla="*/ 748146 h 1953491"/>
              <a:gd name="connsiteX18" fmla="*/ 942109 w 1565564"/>
              <a:gd name="connsiteY18" fmla="*/ 789709 h 1953491"/>
              <a:gd name="connsiteX19" fmla="*/ 969818 w 1565564"/>
              <a:gd name="connsiteY19" fmla="*/ 817419 h 1953491"/>
              <a:gd name="connsiteX20" fmla="*/ 1011382 w 1565564"/>
              <a:gd name="connsiteY20" fmla="*/ 845128 h 1953491"/>
              <a:gd name="connsiteX21" fmla="*/ 1094509 w 1565564"/>
              <a:gd name="connsiteY21" fmla="*/ 928255 h 1953491"/>
              <a:gd name="connsiteX22" fmla="*/ 1177636 w 1565564"/>
              <a:gd name="connsiteY22" fmla="*/ 983673 h 1953491"/>
              <a:gd name="connsiteX23" fmla="*/ 1205346 w 1565564"/>
              <a:gd name="connsiteY23" fmla="*/ 1025237 h 1953491"/>
              <a:gd name="connsiteX24" fmla="*/ 1246909 w 1565564"/>
              <a:gd name="connsiteY24" fmla="*/ 1066800 h 1953491"/>
              <a:gd name="connsiteX25" fmla="*/ 1302327 w 1565564"/>
              <a:gd name="connsiteY25" fmla="*/ 1136073 h 1953491"/>
              <a:gd name="connsiteX26" fmla="*/ 1330036 w 1565564"/>
              <a:gd name="connsiteY26" fmla="*/ 1177637 h 1953491"/>
              <a:gd name="connsiteX27" fmla="*/ 1343891 w 1565564"/>
              <a:gd name="connsiteY27" fmla="*/ 1219200 h 1953491"/>
              <a:gd name="connsiteX28" fmla="*/ 1385455 w 1565564"/>
              <a:gd name="connsiteY28" fmla="*/ 1260764 h 1953491"/>
              <a:gd name="connsiteX29" fmla="*/ 1454727 w 1565564"/>
              <a:gd name="connsiteY29" fmla="*/ 1330037 h 1953491"/>
              <a:gd name="connsiteX30" fmla="*/ 1496291 w 1565564"/>
              <a:gd name="connsiteY30" fmla="*/ 1413164 h 1953491"/>
              <a:gd name="connsiteX31" fmla="*/ 1537855 w 1565564"/>
              <a:gd name="connsiteY31" fmla="*/ 1496291 h 1953491"/>
              <a:gd name="connsiteX32" fmla="*/ 1565564 w 1565564"/>
              <a:gd name="connsiteY32" fmla="*/ 1620982 h 1953491"/>
              <a:gd name="connsiteX33" fmla="*/ 1551709 w 1565564"/>
              <a:gd name="connsiteY33" fmla="*/ 1953491 h 195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65564" h="1953491">
                <a:moveTo>
                  <a:pt x="0" y="0"/>
                </a:moveTo>
                <a:cubicBezTo>
                  <a:pt x="4618" y="13855"/>
                  <a:pt x="4732" y="30160"/>
                  <a:pt x="13855" y="41564"/>
                </a:cubicBezTo>
                <a:cubicBezTo>
                  <a:pt x="24257" y="54566"/>
                  <a:pt x="42626" y="58613"/>
                  <a:pt x="55418" y="69273"/>
                </a:cubicBezTo>
                <a:cubicBezTo>
                  <a:pt x="70470" y="81816"/>
                  <a:pt x="81930" y="98294"/>
                  <a:pt x="96982" y="110837"/>
                </a:cubicBezTo>
                <a:cubicBezTo>
                  <a:pt x="109774" y="121497"/>
                  <a:pt x="125754" y="127886"/>
                  <a:pt x="138546" y="138546"/>
                </a:cubicBezTo>
                <a:cubicBezTo>
                  <a:pt x="153598" y="151089"/>
                  <a:pt x="164643" y="168080"/>
                  <a:pt x="180109" y="180109"/>
                </a:cubicBezTo>
                <a:cubicBezTo>
                  <a:pt x="206396" y="200555"/>
                  <a:pt x="239687" y="211980"/>
                  <a:pt x="263236" y="235528"/>
                </a:cubicBezTo>
                <a:cubicBezTo>
                  <a:pt x="272473" y="244764"/>
                  <a:pt x="280746" y="255077"/>
                  <a:pt x="290946" y="263237"/>
                </a:cubicBezTo>
                <a:cubicBezTo>
                  <a:pt x="323586" y="289348"/>
                  <a:pt x="349999" y="299691"/>
                  <a:pt x="387927" y="318655"/>
                </a:cubicBezTo>
                <a:cubicBezTo>
                  <a:pt x="438726" y="394854"/>
                  <a:pt x="387928" y="330202"/>
                  <a:pt x="457200" y="387928"/>
                </a:cubicBezTo>
                <a:cubicBezTo>
                  <a:pt x="472252" y="400471"/>
                  <a:pt x="483712" y="416948"/>
                  <a:pt x="498764" y="429491"/>
                </a:cubicBezTo>
                <a:cubicBezTo>
                  <a:pt x="511556" y="440151"/>
                  <a:pt x="527882" y="446138"/>
                  <a:pt x="540327" y="457200"/>
                </a:cubicBezTo>
                <a:cubicBezTo>
                  <a:pt x="569616" y="483234"/>
                  <a:pt x="592105" y="516816"/>
                  <a:pt x="623455" y="540328"/>
                </a:cubicBezTo>
                <a:cubicBezTo>
                  <a:pt x="641928" y="554182"/>
                  <a:pt x="660083" y="568470"/>
                  <a:pt x="678873" y="581891"/>
                </a:cubicBezTo>
                <a:cubicBezTo>
                  <a:pt x="692422" y="591569"/>
                  <a:pt x="707434" y="599198"/>
                  <a:pt x="720436" y="609600"/>
                </a:cubicBezTo>
                <a:cubicBezTo>
                  <a:pt x="788992" y="664444"/>
                  <a:pt x="703842" y="606859"/>
                  <a:pt x="775855" y="678873"/>
                </a:cubicBezTo>
                <a:cubicBezTo>
                  <a:pt x="787629" y="690647"/>
                  <a:pt x="804626" y="695922"/>
                  <a:pt x="817418" y="706582"/>
                </a:cubicBezTo>
                <a:cubicBezTo>
                  <a:pt x="832470" y="719125"/>
                  <a:pt x="843930" y="735603"/>
                  <a:pt x="858982" y="748146"/>
                </a:cubicBezTo>
                <a:cubicBezTo>
                  <a:pt x="894792" y="777987"/>
                  <a:pt x="900453" y="775824"/>
                  <a:pt x="942109" y="789709"/>
                </a:cubicBezTo>
                <a:cubicBezTo>
                  <a:pt x="951345" y="798946"/>
                  <a:pt x="959618" y="809259"/>
                  <a:pt x="969818" y="817419"/>
                </a:cubicBezTo>
                <a:cubicBezTo>
                  <a:pt x="982820" y="827821"/>
                  <a:pt x="998937" y="834066"/>
                  <a:pt x="1011382" y="845128"/>
                </a:cubicBezTo>
                <a:cubicBezTo>
                  <a:pt x="1040670" y="871162"/>
                  <a:pt x="1061904" y="906518"/>
                  <a:pt x="1094509" y="928255"/>
                </a:cubicBezTo>
                <a:lnTo>
                  <a:pt x="1177636" y="983673"/>
                </a:lnTo>
                <a:cubicBezTo>
                  <a:pt x="1186873" y="997528"/>
                  <a:pt x="1194686" y="1012445"/>
                  <a:pt x="1205346" y="1025237"/>
                </a:cubicBezTo>
                <a:cubicBezTo>
                  <a:pt x="1217889" y="1040289"/>
                  <a:pt x="1236041" y="1050498"/>
                  <a:pt x="1246909" y="1066800"/>
                </a:cubicBezTo>
                <a:cubicBezTo>
                  <a:pt x="1300445" y="1147104"/>
                  <a:pt x="1209374" y="1074103"/>
                  <a:pt x="1302327" y="1136073"/>
                </a:cubicBezTo>
                <a:cubicBezTo>
                  <a:pt x="1311563" y="1149928"/>
                  <a:pt x="1322589" y="1162744"/>
                  <a:pt x="1330036" y="1177637"/>
                </a:cubicBezTo>
                <a:cubicBezTo>
                  <a:pt x="1336567" y="1190699"/>
                  <a:pt x="1335790" y="1207049"/>
                  <a:pt x="1343891" y="1219200"/>
                </a:cubicBezTo>
                <a:cubicBezTo>
                  <a:pt x="1354760" y="1235503"/>
                  <a:pt x="1372912" y="1245712"/>
                  <a:pt x="1385455" y="1260764"/>
                </a:cubicBezTo>
                <a:cubicBezTo>
                  <a:pt x="1443183" y="1330038"/>
                  <a:pt x="1378527" y="1279237"/>
                  <a:pt x="1454727" y="1330037"/>
                </a:cubicBezTo>
                <a:cubicBezTo>
                  <a:pt x="1489553" y="1434509"/>
                  <a:pt x="1442575" y="1305731"/>
                  <a:pt x="1496291" y="1413164"/>
                </a:cubicBezTo>
                <a:cubicBezTo>
                  <a:pt x="1553649" y="1527879"/>
                  <a:pt x="1458449" y="1377184"/>
                  <a:pt x="1537855" y="1496291"/>
                </a:cubicBezTo>
                <a:cubicBezTo>
                  <a:pt x="1552141" y="1539150"/>
                  <a:pt x="1565564" y="1572220"/>
                  <a:pt x="1565564" y="1620982"/>
                </a:cubicBezTo>
                <a:cubicBezTo>
                  <a:pt x="1565564" y="1731915"/>
                  <a:pt x="1551709" y="1842558"/>
                  <a:pt x="1551709" y="1953491"/>
                </a:cubicBezTo>
              </a:path>
            </a:pathLst>
          </a:cu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18" name="مربع نص 17"/>
          <p:cNvSpPr txBox="1"/>
          <p:nvPr/>
        </p:nvSpPr>
        <p:spPr>
          <a:xfrm>
            <a:off x="5140033" y="4918360"/>
            <a:ext cx="1115947" cy="461665"/>
          </a:xfrm>
          <a:prstGeom prst="rect">
            <a:avLst/>
          </a:prstGeom>
          <a:noFill/>
        </p:spPr>
        <p:txBody>
          <a:bodyPr wrap="none" rtlCol="1">
            <a:spAutoFit/>
          </a:bodyPr>
          <a:lstStyle/>
          <a:p>
            <a:r>
              <a:rPr lang="en-US" sz="2400" b="1" dirty="0">
                <a:solidFill>
                  <a:schemeClr val="accent2">
                    <a:lumMod val="50000"/>
                  </a:schemeClr>
                </a:solidFill>
              </a:rPr>
              <a:t>Fatigue</a:t>
            </a:r>
            <a:endParaRPr lang="ar-SA" sz="2400" b="1" dirty="0">
              <a:solidFill>
                <a:schemeClr val="accent2">
                  <a:lumMod val="50000"/>
                </a:schemeClr>
              </a:solidFill>
            </a:endParaRPr>
          </a:p>
        </p:txBody>
      </p:sp>
      <p:sp>
        <p:nvSpPr>
          <p:cNvPr id="19" name="شكل حر 18"/>
          <p:cNvSpPr/>
          <p:nvPr/>
        </p:nvSpPr>
        <p:spPr>
          <a:xfrm>
            <a:off x="5929745" y="2929003"/>
            <a:ext cx="325001" cy="548488"/>
          </a:xfrm>
          <a:custGeom>
            <a:avLst/>
            <a:gdLst>
              <a:gd name="connsiteX0" fmla="*/ 0 w 325001"/>
              <a:gd name="connsiteY0" fmla="*/ 548488 h 548488"/>
              <a:gd name="connsiteX1" fmla="*/ 27709 w 325001"/>
              <a:gd name="connsiteY1" fmla="*/ 437652 h 548488"/>
              <a:gd name="connsiteX2" fmla="*/ 55418 w 325001"/>
              <a:gd name="connsiteY2" fmla="*/ 396088 h 548488"/>
              <a:gd name="connsiteX3" fmla="*/ 96981 w 325001"/>
              <a:gd name="connsiteY3" fmla="*/ 299107 h 548488"/>
              <a:gd name="connsiteX4" fmla="*/ 152400 w 325001"/>
              <a:gd name="connsiteY4" fmla="*/ 215979 h 548488"/>
              <a:gd name="connsiteX5" fmla="*/ 180109 w 325001"/>
              <a:gd name="connsiteY5" fmla="*/ 174416 h 548488"/>
              <a:gd name="connsiteX6" fmla="*/ 221672 w 325001"/>
              <a:gd name="connsiteY6" fmla="*/ 132852 h 548488"/>
              <a:gd name="connsiteX7" fmla="*/ 290945 w 325001"/>
              <a:gd name="connsiteY7" fmla="*/ 35870 h 54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001" h="548488">
                <a:moveTo>
                  <a:pt x="0" y="548488"/>
                </a:moveTo>
                <a:cubicBezTo>
                  <a:pt x="5270" y="522135"/>
                  <a:pt x="13507" y="466056"/>
                  <a:pt x="27709" y="437652"/>
                </a:cubicBezTo>
                <a:cubicBezTo>
                  <a:pt x="35156" y="422759"/>
                  <a:pt x="46182" y="409943"/>
                  <a:pt x="55418" y="396088"/>
                </a:cubicBezTo>
                <a:cubicBezTo>
                  <a:pt x="69750" y="353090"/>
                  <a:pt x="71301" y="341907"/>
                  <a:pt x="96981" y="299107"/>
                </a:cubicBezTo>
                <a:cubicBezTo>
                  <a:pt x="114115" y="270550"/>
                  <a:pt x="133927" y="243688"/>
                  <a:pt x="152400" y="215979"/>
                </a:cubicBezTo>
                <a:cubicBezTo>
                  <a:pt x="161636" y="202125"/>
                  <a:pt x="168335" y="186190"/>
                  <a:pt x="180109" y="174416"/>
                </a:cubicBezTo>
                <a:cubicBezTo>
                  <a:pt x="193963" y="160561"/>
                  <a:pt x="209643" y="148318"/>
                  <a:pt x="221672" y="132852"/>
                </a:cubicBezTo>
                <a:cubicBezTo>
                  <a:pt x="325001" y="0"/>
                  <a:pt x="244858" y="81960"/>
                  <a:pt x="290945" y="35870"/>
                </a:cubicBezTo>
              </a:path>
            </a:pathLst>
          </a:cu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20" name="مربع نص 19"/>
          <p:cNvSpPr txBox="1"/>
          <p:nvPr/>
        </p:nvSpPr>
        <p:spPr>
          <a:xfrm>
            <a:off x="5694217" y="2438401"/>
            <a:ext cx="1337546" cy="461665"/>
          </a:xfrm>
          <a:prstGeom prst="rect">
            <a:avLst/>
          </a:prstGeom>
          <a:noFill/>
        </p:spPr>
        <p:txBody>
          <a:bodyPr wrap="none" rtlCol="1">
            <a:spAutoFit/>
          </a:bodyPr>
          <a:lstStyle/>
          <a:p>
            <a:r>
              <a:rPr lang="en-US" sz="2400" b="1" dirty="0">
                <a:solidFill>
                  <a:srgbClr val="002060"/>
                </a:solidFill>
              </a:rPr>
              <a:t>Hepatitis</a:t>
            </a:r>
            <a:endParaRPr lang="ar-SA" sz="2400" b="1" dirty="0">
              <a:solidFill>
                <a:srgbClr val="002060"/>
              </a:solidFill>
            </a:endParaRPr>
          </a:p>
        </p:txBody>
      </p:sp>
      <p:sp>
        <p:nvSpPr>
          <p:cNvPr id="21" name="شكل حر 20"/>
          <p:cNvSpPr/>
          <p:nvPr/>
        </p:nvSpPr>
        <p:spPr>
          <a:xfrm>
            <a:off x="7315199" y="4336473"/>
            <a:ext cx="180109" cy="762000"/>
          </a:xfrm>
          <a:custGeom>
            <a:avLst/>
            <a:gdLst>
              <a:gd name="connsiteX0" fmla="*/ 0 w 180109"/>
              <a:gd name="connsiteY0" fmla="*/ 0 h 762000"/>
              <a:gd name="connsiteX1" fmla="*/ 27709 w 180109"/>
              <a:gd name="connsiteY1" fmla="*/ 277091 h 762000"/>
              <a:gd name="connsiteX2" fmla="*/ 55418 w 180109"/>
              <a:gd name="connsiteY2" fmla="*/ 318655 h 762000"/>
              <a:gd name="connsiteX3" fmla="*/ 69273 w 180109"/>
              <a:gd name="connsiteY3" fmla="*/ 387928 h 762000"/>
              <a:gd name="connsiteX4" fmla="*/ 96982 w 180109"/>
              <a:gd name="connsiteY4" fmla="*/ 471055 h 762000"/>
              <a:gd name="connsiteX5" fmla="*/ 110837 w 180109"/>
              <a:gd name="connsiteY5" fmla="*/ 568037 h 762000"/>
              <a:gd name="connsiteX6" fmla="*/ 124691 w 180109"/>
              <a:gd name="connsiteY6" fmla="*/ 609600 h 762000"/>
              <a:gd name="connsiteX7" fmla="*/ 166255 w 180109"/>
              <a:gd name="connsiteY7" fmla="*/ 748146 h 762000"/>
              <a:gd name="connsiteX8" fmla="*/ 180109 w 18010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109" h="762000">
                <a:moveTo>
                  <a:pt x="0" y="0"/>
                </a:moveTo>
                <a:cubicBezTo>
                  <a:pt x="829" y="9943"/>
                  <a:pt x="17749" y="240572"/>
                  <a:pt x="27709" y="277091"/>
                </a:cubicBezTo>
                <a:cubicBezTo>
                  <a:pt x="32090" y="293155"/>
                  <a:pt x="46182" y="304800"/>
                  <a:pt x="55418" y="318655"/>
                </a:cubicBezTo>
                <a:cubicBezTo>
                  <a:pt x="60036" y="341746"/>
                  <a:pt x="63077" y="365209"/>
                  <a:pt x="69273" y="387928"/>
                </a:cubicBezTo>
                <a:cubicBezTo>
                  <a:pt x="76958" y="416107"/>
                  <a:pt x="90414" y="442595"/>
                  <a:pt x="96982" y="471055"/>
                </a:cubicBezTo>
                <a:cubicBezTo>
                  <a:pt x="104325" y="502874"/>
                  <a:pt x="104433" y="536016"/>
                  <a:pt x="110837" y="568037"/>
                </a:cubicBezTo>
                <a:cubicBezTo>
                  <a:pt x="113701" y="582357"/>
                  <a:pt x="120679" y="595558"/>
                  <a:pt x="124691" y="609600"/>
                </a:cubicBezTo>
                <a:cubicBezTo>
                  <a:pt x="132225" y="635970"/>
                  <a:pt x="153087" y="734978"/>
                  <a:pt x="166255" y="748146"/>
                </a:cubicBezTo>
                <a:lnTo>
                  <a:pt x="180109" y="762000"/>
                </a:lnTo>
              </a:path>
            </a:pathLst>
          </a:cu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22" name="مربع نص 21"/>
          <p:cNvSpPr txBox="1"/>
          <p:nvPr/>
        </p:nvSpPr>
        <p:spPr>
          <a:xfrm>
            <a:off x="6705597" y="5153892"/>
            <a:ext cx="2065758" cy="461665"/>
          </a:xfrm>
          <a:prstGeom prst="rect">
            <a:avLst/>
          </a:prstGeom>
          <a:noFill/>
        </p:spPr>
        <p:txBody>
          <a:bodyPr wrap="none" rtlCol="1">
            <a:spAutoFit/>
          </a:bodyPr>
          <a:lstStyle/>
          <a:p>
            <a:r>
              <a:rPr lang="en-US" sz="2400" b="1" dirty="0">
                <a:solidFill>
                  <a:srgbClr val="00B0F0"/>
                </a:solidFill>
              </a:rPr>
              <a:t>Monospot test</a:t>
            </a:r>
            <a:endParaRPr lang="ar-SA" sz="2400" b="1" dirty="0">
              <a:solidFill>
                <a:srgbClr val="00B0F0"/>
              </a:solidFill>
            </a:endParaRPr>
          </a:p>
        </p:txBody>
      </p:sp>
      <p:sp>
        <p:nvSpPr>
          <p:cNvPr id="24" name="شكل حر 23"/>
          <p:cNvSpPr/>
          <p:nvPr/>
        </p:nvSpPr>
        <p:spPr>
          <a:xfrm>
            <a:off x="8201891" y="2887439"/>
            <a:ext cx="325001" cy="548488"/>
          </a:xfrm>
          <a:custGeom>
            <a:avLst/>
            <a:gdLst>
              <a:gd name="connsiteX0" fmla="*/ 0 w 325001"/>
              <a:gd name="connsiteY0" fmla="*/ 548488 h 548488"/>
              <a:gd name="connsiteX1" fmla="*/ 27709 w 325001"/>
              <a:gd name="connsiteY1" fmla="*/ 437652 h 548488"/>
              <a:gd name="connsiteX2" fmla="*/ 55418 w 325001"/>
              <a:gd name="connsiteY2" fmla="*/ 396088 h 548488"/>
              <a:gd name="connsiteX3" fmla="*/ 96981 w 325001"/>
              <a:gd name="connsiteY3" fmla="*/ 299107 h 548488"/>
              <a:gd name="connsiteX4" fmla="*/ 152400 w 325001"/>
              <a:gd name="connsiteY4" fmla="*/ 215979 h 548488"/>
              <a:gd name="connsiteX5" fmla="*/ 180109 w 325001"/>
              <a:gd name="connsiteY5" fmla="*/ 174416 h 548488"/>
              <a:gd name="connsiteX6" fmla="*/ 221672 w 325001"/>
              <a:gd name="connsiteY6" fmla="*/ 132852 h 548488"/>
              <a:gd name="connsiteX7" fmla="*/ 290945 w 325001"/>
              <a:gd name="connsiteY7" fmla="*/ 35870 h 54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001" h="548488">
                <a:moveTo>
                  <a:pt x="0" y="548488"/>
                </a:moveTo>
                <a:cubicBezTo>
                  <a:pt x="5270" y="522135"/>
                  <a:pt x="13507" y="466056"/>
                  <a:pt x="27709" y="437652"/>
                </a:cubicBezTo>
                <a:cubicBezTo>
                  <a:pt x="35156" y="422759"/>
                  <a:pt x="46182" y="409943"/>
                  <a:pt x="55418" y="396088"/>
                </a:cubicBezTo>
                <a:cubicBezTo>
                  <a:pt x="69750" y="353090"/>
                  <a:pt x="71301" y="341907"/>
                  <a:pt x="96981" y="299107"/>
                </a:cubicBezTo>
                <a:cubicBezTo>
                  <a:pt x="114115" y="270550"/>
                  <a:pt x="133927" y="243688"/>
                  <a:pt x="152400" y="215979"/>
                </a:cubicBezTo>
                <a:cubicBezTo>
                  <a:pt x="161636" y="202125"/>
                  <a:pt x="168335" y="186190"/>
                  <a:pt x="180109" y="174416"/>
                </a:cubicBezTo>
                <a:cubicBezTo>
                  <a:pt x="193963" y="160561"/>
                  <a:pt x="209643" y="148318"/>
                  <a:pt x="221672" y="132852"/>
                </a:cubicBezTo>
                <a:cubicBezTo>
                  <a:pt x="325001" y="0"/>
                  <a:pt x="244858" y="81960"/>
                  <a:pt x="290945" y="35870"/>
                </a:cubicBezTo>
              </a:path>
            </a:pathLst>
          </a:cu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25" name="مربع نص 24"/>
          <p:cNvSpPr txBox="1"/>
          <p:nvPr/>
        </p:nvSpPr>
        <p:spPr>
          <a:xfrm>
            <a:off x="7980217" y="2424547"/>
            <a:ext cx="2944588" cy="461665"/>
          </a:xfrm>
          <a:prstGeom prst="rect">
            <a:avLst/>
          </a:prstGeom>
          <a:noFill/>
        </p:spPr>
        <p:txBody>
          <a:bodyPr wrap="none" rtlCol="1">
            <a:spAutoFit/>
          </a:bodyPr>
          <a:lstStyle/>
          <a:p>
            <a:r>
              <a:rPr lang="en-US" sz="2400" b="1" dirty="0">
                <a:solidFill>
                  <a:schemeClr val="accent6">
                    <a:lumMod val="50000"/>
                  </a:schemeClr>
                </a:solidFill>
              </a:rPr>
              <a:t>Atypical Lymphocytes</a:t>
            </a:r>
            <a:endParaRPr lang="ar-SA" sz="2400" b="1" dirty="0">
              <a:solidFill>
                <a:schemeClr val="accent6">
                  <a:lumMod val="50000"/>
                </a:schemeClr>
              </a:solidFill>
            </a:endParaRPr>
          </a:p>
        </p:txBody>
      </p:sp>
      <p:sp>
        <p:nvSpPr>
          <p:cNvPr id="26" name="شكل حر 25"/>
          <p:cNvSpPr/>
          <p:nvPr/>
        </p:nvSpPr>
        <p:spPr>
          <a:xfrm>
            <a:off x="1427018" y="2083876"/>
            <a:ext cx="325001" cy="548488"/>
          </a:xfrm>
          <a:custGeom>
            <a:avLst/>
            <a:gdLst>
              <a:gd name="connsiteX0" fmla="*/ 0 w 325001"/>
              <a:gd name="connsiteY0" fmla="*/ 548488 h 548488"/>
              <a:gd name="connsiteX1" fmla="*/ 27709 w 325001"/>
              <a:gd name="connsiteY1" fmla="*/ 437652 h 548488"/>
              <a:gd name="connsiteX2" fmla="*/ 55418 w 325001"/>
              <a:gd name="connsiteY2" fmla="*/ 396088 h 548488"/>
              <a:gd name="connsiteX3" fmla="*/ 96981 w 325001"/>
              <a:gd name="connsiteY3" fmla="*/ 299107 h 548488"/>
              <a:gd name="connsiteX4" fmla="*/ 152400 w 325001"/>
              <a:gd name="connsiteY4" fmla="*/ 215979 h 548488"/>
              <a:gd name="connsiteX5" fmla="*/ 180109 w 325001"/>
              <a:gd name="connsiteY5" fmla="*/ 174416 h 548488"/>
              <a:gd name="connsiteX6" fmla="*/ 221672 w 325001"/>
              <a:gd name="connsiteY6" fmla="*/ 132852 h 548488"/>
              <a:gd name="connsiteX7" fmla="*/ 290945 w 325001"/>
              <a:gd name="connsiteY7" fmla="*/ 35870 h 54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001" h="548488">
                <a:moveTo>
                  <a:pt x="0" y="548488"/>
                </a:moveTo>
                <a:cubicBezTo>
                  <a:pt x="5270" y="522135"/>
                  <a:pt x="13507" y="466056"/>
                  <a:pt x="27709" y="437652"/>
                </a:cubicBezTo>
                <a:cubicBezTo>
                  <a:pt x="35156" y="422759"/>
                  <a:pt x="46182" y="409943"/>
                  <a:pt x="55418" y="396088"/>
                </a:cubicBezTo>
                <a:cubicBezTo>
                  <a:pt x="69750" y="353090"/>
                  <a:pt x="71301" y="341907"/>
                  <a:pt x="96981" y="299107"/>
                </a:cubicBezTo>
                <a:cubicBezTo>
                  <a:pt x="114115" y="270550"/>
                  <a:pt x="133927" y="243688"/>
                  <a:pt x="152400" y="215979"/>
                </a:cubicBezTo>
                <a:cubicBezTo>
                  <a:pt x="161636" y="202125"/>
                  <a:pt x="168335" y="186190"/>
                  <a:pt x="180109" y="174416"/>
                </a:cubicBezTo>
                <a:cubicBezTo>
                  <a:pt x="193963" y="160561"/>
                  <a:pt x="209643" y="148318"/>
                  <a:pt x="221672" y="132852"/>
                </a:cubicBezTo>
                <a:cubicBezTo>
                  <a:pt x="325001" y="0"/>
                  <a:pt x="244858" y="81960"/>
                  <a:pt x="290945" y="35870"/>
                </a:cubicBezTo>
              </a:path>
            </a:pathLst>
          </a:cu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27" name="شكل حر 26"/>
          <p:cNvSpPr/>
          <p:nvPr/>
        </p:nvSpPr>
        <p:spPr>
          <a:xfrm>
            <a:off x="3699163" y="2056167"/>
            <a:ext cx="325001" cy="548488"/>
          </a:xfrm>
          <a:custGeom>
            <a:avLst/>
            <a:gdLst>
              <a:gd name="connsiteX0" fmla="*/ 0 w 325001"/>
              <a:gd name="connsiteY0" fmla="*/ 548488 h 548488"/>
              <a:gd name="connsiteX1" fmla="*/ 27709 w 325001"/>
              <a:gd name="connsiteY1" fmla="*/ 437652 h 548488"/>
              <a:gd name="connsiteX2" fmla="*/ 55418 w 325001"/>
              <a:gd name="connsiteY2" fmla="*/ 396088 h 548488"/>
              <a:gd name="connsiteX3" fmla="*/ 96981 w 325001"/>
              <a:gd name="connsiteY3" fmla="*/ 299107 h 548488"/>
              <a:gd name="connsiteX4" fmla="*/ 152400 w 325001"/>
              <a:gd name="connsiteY4" fmla="*/ 215979 h 548488"/>
              <a:gd name="connsiteX5" fmla="*/ 180109 w 325001"/>
              <a:gd name="connsiteY5" fmla="*/ 174416 h 548488"/>
              <a:gd name="connsiteX6" fmla="*/ 221672 w 325001"/>
              <a:gd name="connsiteY6" fmla="*/ 132852 h 548488"/>
              <a:gd name="connsiteX7" fmla="*/ 290945 w 325001"/>
              <a:gd name="connsiteY7" fmla="*/ 35870 h 54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001" h="548488">
                <a:moveTo>
                  <a:pt x="0" y="548488"/>
                </a:moveTo>
                <a:cubicBezTo>
                  <a:pt x="5270" y="522135"/>
                  <a:pt x="13507" y="466056"/>
                  <a:pt x="27709" y="437652"/>
                </a:cubicBezTo>
                <a:cubicBezTo>
                  <a:pt x="35156" y="422759"/>
                  <a:pt x="46182" y="409943"/>
                  <a:pt x="55418" y="396088"/>
                </a:cubicBezTo>
                <a:cubicBezTo>
                  <a:pt x="69750" y="353090"/>
                  <a:pt x="71301" y="341907"/>
                  <a:pt x="96981" y="299107"/>
                </a:cubicBezTo>
                <a:cubicBezTo>
                  <a:pt x="114115" y="270550"/>
                  <a:pt x="133927" y="243688"/>
                  <a:pt x="152400" y="215979"/>
                </a:cubicBezTo>
                <a:cubicBezTo>
                  <a:pt x="161636" y="202125"/>
                  <a:pt x="168335" y="186190"/>
                  <a:pt x="180109" y="174416"/>
                </a:cubicBezTo>
                <a:cubicBezTo>
                  <a:pt x="193963" y="160561"/>
                  <a:pt x="209643" y="148318"/>
                  <a:pt x="221672" y="132852"/>
                </a:cubicBezTo>
                <a:cubicBezTo>
                  <a:pt x="325001" y="0"/>
                  <a:pt x="244858" y="81960"/>
                  <a:pt x="290945" y="35870"/>
                </a:cubicBezTo>
              </a:path>
            </a:pathLst>
          </a:cu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28" name="مربع نص 27"/>
          <p:cNvSpPr txBox="1"/>
          <p:nvPr/>
        </p:nvSpPr>
        <p:spPr>
          <a:xfrm>
            <a:off x="0" y="0"/>
            <a:ext cx="12192000" cy="707886"/>
          </a:xfrm>
          <a:prstGeom prst="rect">
            <a:avLst/>
          </a:prstGeom>
          <a:solidFill>
            <a:schemeClr val="accent2">
              <a:lumMod val="20000"/>
              <a:lumOff val="80000"/>
            </a:schemeClr>
          </a:solidFill>
        </p:spPr>
        <p:txBody>
          <a:bodyPr wrap="square" rtlCol="1">
            <a:spAutoFit/>
          </a:bodyPr>
          <a:lstStyle/>
          <a:p>
            <a:pPr algn="ctr"/>
            <a:r>
              <a:rPr lang="en-US" sz="4000" b="1" dirty="0">
                <a:solidFill>
                  <a:srgbClr val="FF0000"/>
                </a:solidFill>
              </a:rPr>
              <a:t>EBV-Infectious Mononucleosis</a:t>
            </a:r>
          </a:p>
        </p:txBody>
      </p:sp>
      <p:sp>
        <p:nvSpPr>
          <p:cNvPr id="29" name="شكل حر 28"/>
          <p:cNvSpPr/>
          <p:nvPr/>
        </p:nvSpPr>
        <p:spPr>
          <a:xfrm flipH="1">
            <a:off x="1427018" y="4322619"/>
            <a:ext cx="249380" cy="762000"/>
          </a:xfrm>
          <a:custGeom>
            <a:avLst/>
            <a:gdLst>
              <a:gd name="connsiteX0" fmla="*/ 0 w 180109"/>
              <a:gd name="connsiteY0" fmla="*/ 0 h 762000"/>
              <a:gd name="connsiteX1" fmla="*/ 27709 w 180109"/>
              <a:gd name="connsiteY1" fmla="*/ 277091 h 762000"/>
              <a:gd name="connsiteX2" fmla="*/ 55418 w 180109"/>
              <a:gd name="connsiteY2" fmla="*/ 318655 h 762000"/>
              <a:gd name="connsiteX3" fmla="*/ 69273 w 180109"/>
              <a:gd name="connsiteY3" fmla="*/ 387928 h 762000"/>
              <a:gd name="connsiteX4" fmla="*/ 96982 w 180109"/>
              <a:gd name="connsiteY4" fmla="*/ 471055 h 762000"/>
              <a:gd name="connsiteX5" fmla="*/ 110837 w 180109"/>
              <a:gd name="connsiteY5" fmla="*/ 568037 h 762000"/>
              <a:gd name="connsiteX6" fmla="*/ 124691 w 180109"/>
              <a:gd name="connsiteY6" fmla="*/ 609600 h 762000"/>
              <a:gd name="connsiteX7" fmla="*/ 166255 w 180109"/>
              <a:gd name="connsiteY7" fmla="*/ 748146 h 762000"/>
              <a:gd name="connsiteX8" fmla="*/ 180109 w 18010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109" h="762000">
                <a:moveTo>
                  <a:pt x="0" y="0"/>
                </a:moveTo>
                <a:cubicBezTo>
                  <a:pt x="829" y="9943"/>
                  <a:pt x="17749" y="240572"/>
                  <a:pt x="27709" y="277091"/>
                </a:cubicBezTo>
                <a:cubicBezTo>
                  <a:pt x="32090" y="293155"/>
                  <a:pt x="46182" y="304800"/>
                  <a:pt x="55418" y="318655"/>
                </a:cubicBezTo>
                <a:cubicBezTo>
                  <a:pt x="60036" y="341746"/>
                  <a:pt x="63077" y="365209"/>
                  <a:pt x="69273" y="387928"/>
                </a:cubicBezTo>
                <a:cubicBezTo>
                  <a:pt x="76958" y="416107"/>
                  <a:pt x="90414" y="442595"/>
                  <a:pt x="96982" y="471055"/>
                </a:cubicBezTo>
                <a:cubicBezTo>
                  <a:pt x="104325" y="502874"/>
                  <a:pt x="104433" y="536016"/>
                  <a:pt x="110837" y="568037"/>
                </a:cubicBezTo>
                <a:cubicBezTo>
                  <a:pt x="113701" y="582357"/>
                  <a:pt x="120679" y="595558"/>
                  <a:pt x="124691" y="609600"/>
                </a:cubicBezTo>
                <a:cubicBezTo>
                  <a:pt x="132225" y="635970"/>
                  <a:pt x="153087" y="734978"/>
                  <a:pt x="166255" y="748146"/>
                </a:cubicBezTo>
                <a:lnTo>
                  <a:pt x="180109" y="762000"/>
                </a:lnTo>
              </a:path>
            </a:pathLst>
          </a:cu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30" name="شكل حر 23">
            <a:extLst>
              <a:ext uri="{FF2B5EF4-FFF2-40B4-BE49-F238E27FC236}">
                <a16:creationId xmlns:a16="http://schemas.microsoft.com/office/drawing/2014/main" id="{805D5D35-C535-4F3D-813B-E8EC4D5F3034}"/>
              </a:ext>
            </a:extLst>
          </p:cNvPr>
          <p:cNvSpPr/>
          <p:nvPr/>
        </p:nvSpPr>
        <p:spPr>
          <a:xfrm>
            <a:off x="8748566" y="2886212"/>
            <a:ext cx="423143" cy="579044"/>
          </a:xfrm>
          <a:custGeom>
            <a:avLst/>
            <a:gdLst>
              <a:gd name="connsiteX0" fmla="*/ 0 w 325001"/>
              <a:gd name="connsiteY0" fmla="*/ 548488 h 548488"/>
              <a:gd name="connsiteX1" fmla="*/ 27709 w 325001"/>
              <a:gd name="connsiteY1" fmla="*/ 437652 h 548488"/>
              <a:gd name="connsiteX2" fmla="*/ 55418 w 325001"/>
              <a:gd name="connsiteY2" fmla="*/ 396088 h 548488"/>
              <a:gd name="connsiteX3" fmla="*/ 96981 w 325001"/>
              <a:gd name="connsiteY3" fmla="*/ 299107 h 548488"/>
              <a:gd name="connsiteX4" fmla="*/ 152400 w 325001"/>
              <a:gd name="connsiteY4" fmla="*/ 215979 h 548488"/>
              <a:gd name="connsiteX5" fmla="*/ 180109 w 325001"/>
              <a:gd name="connsiteY5" fmla="*/ 174416 h 548488"/>
              <a:gd name="connsiteX6" fmla="*/ 221672 w 325001"/>
              <a:gd name="connsiteY6" fmla="*/ 132852 h 548488"/>
              <a:gd name="connsiteX7" fmla="*/ 290945 w 325001"/>
              <a:gd name="connsiteY7" fmla="*/ 35870 h 54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001" h="548488">
                <a:moveTo>
                  <a:pt x="0" y="548488"/>
                </a:moveTo>
                <a:cubicBezTo>
                  <a:pt x="5270" y="522135"/>
                  <a:pt x="13507" y="466056"/>
                  <a:pt x="27709" y="437652"/>
                </a:cubicBezTo>
                <a:cubicBezTo>
                  <a:pt x="35156" y="422759"/>
                  <a:pt x="46182" y="409943"/>
                  <a:pt x="55418" y="396088"/>
                </a:cubicBezTo>
                <a:cubicBezTo>
                  <a:pt x="69750" y="353090"/>
                  <a:pt x="71301" y="341907"/>
                  <a:pt x="96981" y="299107"/>
                </a:cubicBezTo>
                <a:cubicBezTo>
                  <a:pt x="114115" y="270550"/>
                  <a:pt x="133927" y="243688"/>
                  <a:pt x="152400" y="215979"/>
                </a:cubicBezTo>
                <a:cubicBezTo>
                  <a:pt x="161636" y="202125"/>
                  <a:pt x="168335" y="186190"/>
                  <a:pt x="180109" y="174416"/>
                </a:cubicBezTo>
                <a:cubicBezTo>
                  <a:pt x="193963" y="160561"/>
                  <a:pt x="209643" y="148318"/>
                  <a:pt x="221672" y="132852"/>
                </a:cubicBezTo>
                <a:cubicBezTo>
                  <a:pt x="325001" y="0"/>
                  <a:pt x="244858" y="81960"/>
                  <a:pt x="290945" y="35870"/>
                </a:cubicBezTo>
              </a:path>
            </a:pathLst>
          </a:cu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Tree>
    <p:extLst>
      <p:ext uri="{BB962C8B-B14F-4D97-AF65-F5344CB8AC3E}">
        <p14:creationId xmlns:p14="http://schemas.microsoft.com/office/powerpoint/2010/main" val="313772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down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strips(downLeft)">
                                      <p:cBhvr>
                                        <p:cTn id="17" dur="500"/>
                                        <p:tgtEl>
                                          <p:spTgt spid="26"/>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trips(down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strips(downLeft)">
                                      <p:cBhvr>
                                        <p:cTn id="25" dur="500"/>
                                        <p:tgtEl>
                                          <p:spTgt spid="27"/>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trips(down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strips(downLeft)">
                                      <p:cBhvr>
                                        <p:cTn id="33" dur="500"/>
                                        <p:tgtEl>
                                          <p:spTgt spid="29"/>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strips(down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strips(downLeft)">
                                      <p:cBhvr>
                                        <p:cTn id="41" dur="500"/>
                                        <p:tgtEl>
                                          <p:spTgt spid="11"/>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strips(downLef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strips(downLeft)">
                                      <p:cBhvr>
                                        <p:cTn id="49" dur="500"/>
                                        <p:tgtEl>
                                          <p:spTgt spid="13"/>
                                        </p:tgtEl>
                                      </p:cBhvr>
                                    </p:animEffect>
                                  </p:childTnLst>
                                </p:cTn>
                              </p:par>
                              <p:par>
                                <p:cTn id="50" presetID="18" presetClass="entr" presetSubtype="12"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strips(down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strips(downLeft)">
                                      <p:cBhvr>
                                        <p:cTn id="67" dur="500"/>
                                        <p:tgtEl>
                                          <p:spTgt spid="17"/>
                                        </p:tgtEl>
                                      </p:cBhvr>
                                    </p:animEffect>
                                  </p:childTnLst>
                                </p:cTn>
                              </p:par>
                              <p:par>
                                <p:cTn id="68" presetID="18" presetClass="entr" presetSubtype="12"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strips(downLeft)">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18" presetClass="entr" presetSubtype="12"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strips(downLeft)">
                                      <p:cBhvr>
                                        <p:cTn id="75" dur="500"/>
                                        <p:tgtEl>
                                          <p:spTgt spid="19"/>
                                        </p:tgtEl>
                                      </p:cBhvr>
                                    </p:animEffect>
                                  </p:childTnLst>
                                </p:cTn>
                              </p:par>
                              <p:par>
                                <p:cTn id="76" presetID="18" presetClass="entr" presetSubtype="12"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strips(downLeft)">
                                      <p:cBhvr>
                                        <p:cTn id="78" dur="50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18" presetClass="entr" presetSubtype="12"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strips(downLeft)">
                                      <p:cBhvr>
                                        <p:cTn id="83" dur="500"/>
                                        <p:tgtEl>
                                          <p:spTgt spid="21"/>
                                        </p:tgtEl>
                                      </p:cBhvr>
                                    </p:animEffect>
                                  </p:childTnLst>
                                </p:cTn>
                              </p:par>
                              <p:par>
                                <p:cTn id="84" presetID="18" presetClass="entr" presetSubtype="12" fill="hold" grpId="0" nodeType="with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strips(downLeft)">
                                      <p:cBhvr>
                                        <p:cTn id="86" dur="500"/>
                                        <p:tgtEl>
                                          <p:spTgt spid="22"/>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9" grpId="0"/>
      <p:bldP spid="11" grpId="0" animBg="1"/>
      <p:bldP spid="12" grpId="0"/>
      <p:bldP spid="13" grpId="0" animBg="1"/>
      <p:bldP spid="14" grpId="0"/>
      <p:bldP spid="15" grpId="0" animBg="1"/>
      <p:bldP spid="16" grpId="0"/>
      <p:bldP spid="17" grpId="0" animBg="1"/>
      <p:bldP spid="18" grpId="0"/>
      <p:bldP spid="19" grpId="0" animBg="1"/>
      <p:bldP spid="20" grpId="0"/>
      <p:bldP spid="21" grpId="0" animBg="1"/>
      <p:bldP spid="22" grpId="0"/>
      <p:bldP spid="24" grpId="0" animBg="1"/>
      <p:bldP spid="25" grpId="0"/>
      <p:bldP spid="26" grpId="0" animBg="1"/>
      <p:bldP spid="27" grpId="0" animBg="1"/>
      <p:bldP spid="28" grpId="0" animBg="1"/>
      <p:bldP spid="29"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a:extLst>
              <a:ext uri="{FF2B5EF4-FFF2-40B4-BE49-F238E27FC236}">
                <a16:creationId xmlns:a16="http://schemas.microsoft.com/office/drawing/2014/main" id="{F8C4F693-2A94-485B-B3E8-2D546829BB82}"/>
              </a:ext>
            </a:extLst>
          </p:cNvPr>
          <p:cNvSpPr>
            <a:spLocks noGrp="1" noChangeArrowheads="1"/>
          </p:cNvSpPr>
          <p:nvPr>
            <p:ph type="body" idx="1"/>
          </p:nvPr>
        </p:nvSpPr>
        <p:spPr>
          <a:xfrm>
            <a:off x="1149928" y="1066800"/>
            <a:ext cx="8839199" cy="5791200"/>
          </a:xfrm>
        </p:spPr>
        <p:txBody>
          <a:bodyPr/>
          <a:lstStyle/>
          <a:p>
            <a:pPr>
              <a:lnSpc>
                <a:spcPct val="90000"/>
              </a:lnSpc>
              <a:defRPr/>
            </a:pPr>
            <a:r>
              <a:rPr lang="en-US" b="1" dirty="0"/>
              <a:t>Acute infectious mononucleosis</a:t>
            </a:r>
          </a:p>
          <a:p>
            <a:pPr lvl="1">
              <a:lnSpc>
                <a:spcPct val="90000"/>
              </a:lnSpc>
              <a:defRPr/>
            </a:pPr>
            <a:r>
              <a:rPr lang="en-US" sz="3200" dirty="0"/>
              <a:t>a prodrome of fatigue and malaise 1-2 wks</a:t>
            </a:r>
          </a:p>
          <a:p>
            <a:pPr lvl="1">
              <a:lnSpc>
                <a:spcPct val="90000"/>
              </a:lnSpc>
              <a:defRPr/>
            </a:pPr>
            <a:r>
              <a:rPr lang="en-US" sz="3200" dirty="0"/>
              <a:t>sore throat, pharyngitis</a:t>
            </a:r>
          </a:p>
          <a:p>
            <a:pPr lvl="1">
              <a:lnSpc>
                <a:spcPct val="90000"/>
              </a:lnSpc>
              <a:defRPr/>
            </a:pPr>
            <a:r>
              <a:rPr lang="en-US" sz="3200" dirty="0"/>
              <a:t>retro-orbital headache</a:t>
            </a:r>
          </a:p>
          <a:p>
            <a:pPr lvl="1">
              <a:lnSpc>
                <a:spcPct val="90000"/>
              </a:lnSpc>
              <a:defRPr/>
            </a:pPr>
            <a:r>
              <a:rPr lang="en-US" sz="3200" dirty="0"/>
              <a:t>Fever</a:t>
            </a:r>
          </a:p>
          <a:p>
            <a:pPr lvl="1">
              <a:lnSpc>
                <a:spcPct val="90000"/>
              </a:lnSpc>
              <a:defRPr/>
            </a:pPr>
            <a:r>
              <a:rPr lang="en-US" sz="3200" dirty="0" err="1"/>
              <a:t>Myalgia</a:t>
            </a:r>
            <a:endParaRPr lang="en-US" sz="3200" dirty="0"/>
          </a:p>
          <a:p>
            <a:pPr lvl="1">
              <a:lnSpc>
                <a:spcPct val="90000"/>
              </a:lnSpc>
              <a:defRPr/>
            </a:pPr>
            <a:r>
              <a:rPr lang="en-US" sz="3200" dirty="0"/>
              <a:t>Nausea</a:t>
            </a:r>
          </a:p>
          <a:p>
            <a:pPr lvl="1">
              <a:lnSpc>
                <a:spcPct val="90000"/>
              </a:lnSpc>
              <a:defRPr/>
            </a:pPr>
            <a:r>
              <a:rPr lang="en-US" sz="3200" dirty="0"/>
              <a:t>abdominal pain</a:t>
            </a:r>
          </a:p>
          <a:p>
            <a:pPr lvl="1">
              <a:lnSpc>
                <a:spcPct val="90000"/>
              </a:lnSpc>
              <a:defRPr/>
            </a:pPr>
            <a:r>
              <a:rPr lang="en-US" sz="3200" dirty="0"/>
              <a:t>generalized </a:t>
            </a:r>
            <a:r>
              <a:rPr lang="en-US" sz="3200" dirty="0" err="1"/>
              <a:t>lymphadenopahy</a:t>
            </a:r>
            <a:endParaRPr lang="en-US" sz="3200" dirty="0"/>
          </a:p>
          <a:p>
            <a:pPr lvl="1">
              <a:lnSpc>
                <a:spcPct val="90000"/>
              </a:lnSpc>
              <a:defRPr/>
            </a:pPr>
            <a:r>
              <a:rPr lang="en-US" sz="3200" dirty="0" err="1"/>
              <a:t>hepatosplenomegaly</a:t>
            </a:r>
            <a:endParaRPr lang="en-US" sz="3200" dirty="0"/>
          </a:p>
          <a:p>
            <a:pPr>
              <a:lnSpc>
                <a:spcPct val="90000"/>
              </a:lnSpc>
              <a:defRPr/>
            </a:pPr>
            <a:endParaRPr lang="th-TH" sz="2400" dirty="0"/>
          </a:p>
        </p:txBody>
      </p:sp>
      <p:sp>
        <p:nvSpPr>
          <p:cNvPr id="5" name="Title 1">
            <a:extLst>
              <a:ext uri="{FF2B5EF4-FFF2-40B4-BE49-F238E27FC236}">
                <a16:creationId xmlns:a16="http://schemas.microsoft.com/office/drawing/2014/main" id="{33C418FC-9C08-4CD8-AD2D-25A3B10BF71D}"/>
              </a:ext>
            </a:extLst>
          </p:cNvPr>
          <p:cNvSpPr txBox="1">
            <a:spLocks/>
          </p:cNvSpPr>
          <p:nvPr/>
        </p:nvSpPr>
        <p:spPr>
          <a:xfrm>
            <a:off x="2362202" y="88033"/>
            <a:ext cx="7432964" cy="715531"/>
          </a:xfrm>
          <a:prstGeom prst="rect">
            <a:avLst/>
          </a:prstGeom>
          <a:solidFill>
            <a:schemeClr val="bg1">
              <a:lumMod val="9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700" b="1" dirty="0">
                <a:solidFill>
                  <a:srgbClr val="FF0000"/>
                </a:solidFill>
              </a:rPr>
              <a:t>EBV-Infectious Mononucleosis</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strips(downLeft)">
                                      <p:cBhvr>
                                        <p:cTn id="7" dur="500"/>
                                        <p:tgtEl>
                                          <p:spTgt spid="89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strips(downLeft)">
                                      <p:cBhvr>
                                        <p:cTn id="12" dur="500"/>
                                        <p:tgtEl>
                                          <p:spTgt spid="890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89091">
                                            <p:txEl>
                                              <p:pRg st="2" end="2"/>
                                            </p:txEl>
                                          </p:spTgt>
                                        </p:tgtEl>
                                        <p:attrNameLst>
                                          <p:attrName>style.visibility</p:attrName>
                                        </p:attrNameLst>
                                      </p:cBhvr>
                                      <p:to>
                                        <p:strVal val="visible"/>
                                      </p:to>
                                    </p:set>
                                    <p:animEffect transition="in" filter="strips(downLeft)">
                                      <p:cBhvr>
                                        <p:cTn id="17" dur="500"/>
                                        <p:tgtEl>
                                          <p:spTgt spid="890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9091">
                                            <p:txEl>
                                              <p:pRg st="3" end="3"/>
                                            </p:txEl>
                                          </p:spTgt>
                                        </p:tgtEl>
                                        <p:attrNameLst>
                                          <p:attrName>style.visibility</p:attrName>
                                        </p:attrNameLst>
                                      </p:cBhvr>
                                      <p:to>
                                        <p:strVal val="visible"/>
                                      </p:to>
                                    </p:set>
                                    <p:anim calcmode="lin" valueType="num">
                                      <p:cBhvr additive="base">
                                        <p:cTn id="22" dur="500" fill="hold"/>
                                        <p:tgtEl>
                                          <p:spTgt spid="89091">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90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9091">
                                            <p:txEl>
                                              <p:pRg st="4" end="4"/>
                                            </p:txEl>
                                          </p:spTgt>
                                        </p:tgtEl>
                                        <p:attrNameLst>
                                          <p:attrName>style.visibility</p:attrName>
                                        </p:attrNameLst>
                                      </p:cBhvr>
                                      <p:to>
                                        <p:strVal val="visible"/>
                                      </p:to>
                                    </p:set>
                                    <p:anim calcmode="lin" valueType="num">
                                      <p:cBhvr additive="base">
                                        <p:cTn id="28" dur="500" fill="hold"/>
                                        <p:tgtEl>
                                          <p:spTgt spid="89091">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90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9091">
                                            <p:txEl>
                                              <p:pRg st="5" end="5"/>
                                            </p:txEl>
                                          </p:spTgt>
                                        </p:tgtEl>
                                        <p:attrNameLst>
                                          <p:attrName>style.visibility</p:attrName>
                                        </p:attrNameLst>
                                      </p:cBhvr>
                                      <p:to>
                                        <p:strVal val="visible"/>
                                      </p:to>
                                    </p:set>
                                    <p:anim calcmode="lin" valueType="num">
                                      <p:cBhvr additive="base">
                                        <p:cTn id="34" dur="500" fill="hold"/>
                                        <p:tgtEl>
                                          <p:spTgt spid="89091">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890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89091">
                                            <p:txEl>
                                              <p:pRg st="6" end="6"/>
                                            </p:txEl>
                                          </p:spTgt>
                                        </p:tgtEl>
                                        <p:attrNameLst>
                                          <p:attrName>style.visibility</p:attrName>
                                        </p:attrNameLst>
                                      </p:cBhvr>
                                      <p:to>
                                        <p:strVal val="visible"/>
                                      </p:to>
                                    </p:set>
                                    <p:anim calcmode="lin" valueType="num">
                                      <p:cBhvr additive="base">
                                        <p:cTn id="40" dur="500" fill="hold"/>
                                        <p:tgtEl>
                                          <p:spTgt spid="89091">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890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89091">
                                            <p:txEl>
                                              <p:pRg st="7" end="7"/>
                                            </p:txEl>
                                          </p:spTgt>
                                        </p:tgtEl>
                                        <p:attrNameLst>
                                          <p:attrName>style.visibility</p:attrName>
                                        </p:attrNameLst>
                                      </p:cBhvr>
                                      <p:to>
                                        <p:strVal val="visible"/>
                                      </p:to>
                                    </p:set>
                                    <p:anim calcmode="lin" valueType="num">
                                      <p:cBhvr additive="base">
                                        <p:cTn id="46" dur="500" fill="hold"/>
                                        <p:tgtEl>
                                          <p:spTgt spid="89091">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8909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89091">
                                            <p:txEl>
                                              <p:pRg st="8" end="8"/>
                                            </p:txEl>
                                          </p:spTgt>
                                        </p:tgtEl>
                                        <p:attrNameLst>
                                          <p:attrName>style.visibility</p:attrName>
                                        </p:attrNameLst>
                                      </p:cBhvr>
                                      <p:to>
                                        <p:strVal val="visible"/>
                                      </p:to>
                                    </p:set>
                                    <p:anim calcmode="lin" valueType="num">
                                      <p:cBhvr additive="base">
                                        <p:cTn id="52" dur="500" fill="hold"/>
                                        <p:tgtEl>
                                          <p:spTgt spid="89091">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8909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89091">
                                            <p:txEl>
                                              <p:pRg st="9" end="9"/>
                                            </p:txEl>
                                          </p:spTgt>
                                        </p:tgtEl>
                                        <p:attrNameLst>
                                          <p:attrName>style.visibility</p:attrName>
                                        </p:attrNameLst>
                                      </p:cBhvr>
                                      <p:to>
                                        <p:strVal val="visible"/>
                                      </p:to>
                                    </p:set>
                                    <p:anim calcmode="lin" valueType="num">
                                      <p:cBhvr additive="base">
                                        <p:cTn id="58" dur="500" fill="hold"/>
                                        <p:tgtEl>
                                          <p:spTgt spid="89091">
                                            <p:txEl>
                                              <p:pRg st="9" end="9"/>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8909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a:extLst>
              <a:ext uri="{FF2B5EF4-FFF2-40B4-BE49-F238E27FC236}">
                <a16:creationId xmlns:a16="http://schemas.microsoft.com/office/drawing/2014/main" id="{167217BF-E579-46FA-9E4C-4220A045BEF4}"/>
              </a:ext>
            </a:extLst>
          </p:cNvPr>
          <p:cNvSpPr>
            <a:spLocks noGrp="1" noChangeArrowheads="1"/>
          </p:cNvSpPr>
          <p:nvPr>
            <p:ph type="body" idx="1"/>
          </p:nvPr>
        </p:nvSpPr>
        <p:spPr>
          <a:xfrm>
            <a:off x="387930" y="936177"/>
            <a:ext cx="5223161" cy="5257800"/>
          </a:xfrm>
        </p:spPr>
        <p:txBody>
          <a:bodyPr>
            <a:normAutofit lnSpcReduction="10000"/>
          </a:bodyPr>
          <a:lstStyle/>
          <a:p>
            <a:pPr>
              <a:lnSpc>
                <a:spcPct val="90000"/>
              </a:lnSpc>
              <a:defRPr/>
            </a:pPr>
            <a:r>
              <a:rPr lang="en-US" b="1" dirty="0">
                <a:solidFill>
                  <a:srgbClr val="FF0000"/>
                </a:solidFill>
              </a:rPr>
              <a:t>Pharyngitis</a:t>
            </a:r>
            <a:r>
              <a:rPr lang="en-US" dirty="0"/>
              <a:t> is the most consistent physical finding</a:t>
            </a:r>
            <a:r>
              <a:rPr lang="th-TH" dirty="0"/>
              <a:t>.</a:t>
            </a:r>
          </a:p>
          <a:p>
            <a:pPr lvl="1">
              <a:lnSpc>
                <a:spcPct val="90000"/>
              </a:lnSpc>
              <a:defRPr/>
            </a:pPr>
            <a:r>
              <a:rPr lang="en-US" sz="3200" dirty="0"/>
              <a:t>1/3 of patients</a:t>
            </a:r>
            <a:r>
              <a:rPr lang="th-TH" sz="3200" dirty="0"/>
              <a:t> </a:t>
            </a:r>
            <a:r>
              <a:rPr lang="en-US" sz="3200" dirty="0"/>
              <a:t>: exudative pharyngitis. </a:t>
            </a:r>
          </a:p>
          <a:p>
            <a:pPr lvl="1">
              <a:lnSpc>
                <a:spcPct val="90000"/>
              </a:lnSpc>
              <a:defRPr/>
            </a:pPr>
            <a:r>
              <a:rPr lang="en-US" sz="3200" dirty="0"/>
              <a:t>25-60% of patients</a:t>
            </a:r>
            <a:r>
              <a:rPr lang="th-TH" sz="3200" dirty="0"/>
              <a:t> </a:t>
            </a:r>
            <a:r>
              <a:rPr lang="en-US" sz="3200" dirty="0"/>
              <a:t>: petechiae at the junction of the hard and soft palates.</a:t>
            </a:r>
          </a:p>
          <a:p>
            <a:pPr lvl="1">
              <a:lnSpc>
                <a:spcPct val="90000"/>
              </a:lnSpc>
              <a:defRPr/>
            </a:pPr>
            <a:r>
              <a:rPr lang="en-US" sz="3200" dirty="0"/>
              <a:t>Tonsillar enlargement can be massive, and occasionally it causes airway obstruction</a:t>
            </a:r>
            <a:r>
              <a:rPr lang="th-TH" dirty="0"/>
              <a:t>. </a:t>
            </a:r>
          </a:p>
        </p:txBody>
      </p:sp>
      <p:sp>
        <p:nvSpPr>
          <p:cNvPr id="4" name="Title 1">
            <a:extLst>
              <a:ext uri="{FF2B5EF4-FFF2-40B4-BE49-F238E27FC236}">
                <a16:creationId xmlns:a16="http://schemas.microsoft.com/office/drawing/2014/main" id="{33C418FC-9C08-4CD8-AD2D-25A3B10BF71D}"/>
              </a:ext>
            </a:extLst>
          </p:cNvPr>
          <p:cNvSpPr txBox="1">
            <a:spLocks/>
          </p:cNvSpPr>
          <p:nvPr/>
        </p:nvSpPr>
        <p:spPr>
          <a:xfrm>
            <a:off x="2362202" y="88033"/>
            <a:ext cx="7432964" cy="715531"/>
          </a:xfrm>
          <a:prstGeom prst="rect">
            <a:avLst/>
          </a:prstGeom>
          <a:solidFill>
            <a:schemeClr val="bg1">
              <a:lumMod val="9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700" b="1" dirty="0">
                <a:solidFill>
                  <a:srgbClr val="FF0000"/>
                </a:solidFill>
              </a:rPr>
              <a:t>EBV-Infectious Mononucleosis</a:t>
            </a:r>
          </a:p>
        </p:txBody>
      </p:sp>
      <p:sp>
        <p:nvSpPr>
          <p:cNvPr id="5" name="Rectangle 3">
            <a:extLst>
              <a:ext uri="{FF2B5EF4-FFF2-40B4-BE49-F238E27FC236}">
                <a16:creationId xmlns:a16="http://schemas.microsoft.com/office/drawing/2014/main" id="{86398836-9512-47BC-8945-72639EE2D6E9}"/>
              </a:ext>
            </a:extLst>
          </p:cNvPr>
          <p:cNvSpPr txBox="1">
            <a:spLocks noChangeArrowheads="1"/>
          </p:cNvSpPr>
          <p:nvPr/>
        </p:nvSpPr>
        <p:spPr>
          <a:xfrm>
            <a:off x="6539440" y="983678"/>
            <a:ext cx="5084523" cy="5638800"/>
          </a:xfrm>
          <a:prstGeom prst="rect">
            <a:avLst/>
          </a:prstGeom>
        </p:spPr>
        <p:txBody>
          <a:bodyPr vert="horz" lIns="91440" tIns="45720" rIns="91440" bIns="45720" rtlCol="0">
            <a:normAutofit fontScale="92500"/>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0000"/>
                </a:solidFill>
                <a:effectLst/>
                <a:uLnTx/>
                <a:uFillTx/>
                <a:latin typeface="+mn-lt"/>
                <a:ea typeface="+mn-ea"/>
                <a:cs typeface="+mn-cs"/>
              </a:rPr>
              <a:t>Lymphadenopathy </a:t>
            </a:r>
            <a:r>
              <a:rPr kumimoji="0" lang="en-US" sz="2800" b="1" i="0" u="none" strike="noStrike" kern="1200" cap="none" spc="0" normalizeH="0" baseline="0" noProof="0" dirty="0">
                <a:ln>
                  <a:noFill/>
                </a:ln>
                <a:solidFill>
                  <a:schemeClr val="tx1"/>
                </a:solidFill>
                <a:effectLst/>
                <a:uLnTx/>
                <a:uFillTx/>
                <a:latin typeface="+mn-lt"/>
                <a:ea typeface="+mn-ea"/>
                <a:cs typeface="+mn-cs"/>
              </a:rPr>
              <a:t>: 90%</a:t>
            </a:r>
          </a:p>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Symmetrical enlargement. </a:t>
            </a:r>
          </a:p>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mildly tender to palpation</a:t>
            </a:r>
            <a:r>
              <a:rPr kumimoji="0" lang="th-TH" sz="3200" b="0" i="0" u="none" strike="noStrike" kern="1200" cap="none" spc="0" normalizeH="0" baseline="0" noProof="0" dirty="0">
                <a:ln>
                  <a:noFill/>
                </a:ln>
                <a:solidFill>
                  <a:schemeClr val="tx1"/>
                </a:solidFill>
                <a:effectLst/>
                <a:uLnTx/>
                <a:uFillTx/>
                <a:latin typeface="+mn-lt"/>
                <a:ea typeface="+mn-ea"/>
                <a:cs typeface="+mn-cs"/>
              </a:rPr>
              <a: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posterior cervical lymph nodes</a:t>
            </a:r>
            <a:r>
              <a:rPr kumimoji="0" lang="th-TH" sz="3200" b="0" i="0" u="none" strike="noStrike" kern="1200" cap="none" spc="0" normalizeH="0" baseline="0" noProof="0" dirty="0">
                <a:ln>
                  <a:noFill/>
                </a:ln>
                <a:solidFill>
                  <a:schemeClr val="tx1"/>
                </a:solidFill>
                <a:effectLst/>
                <a:uLnTx/>
                <a:uFillTx/>
                <a:latin typeface="+mn-lt"/>
                <a:ea typeface="+mn-ea"/>
                <a:cs typeface="+mn-cs"/>
              </a:rPr>
              <a: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anterior cervical and </a:t>
            </a:r>
            <a:r>
              <a:rPr kumimoji="0" lang="en-US" sz="3200" b="0" i="0" u="none" strike="noStrike" kern="1200" cap="none" spc="0" normalizeH="0" baseline="0" noProof="0" dirty="0" err="1">
                <a:ln>
                  <a:noFill/>
                </a:ln>
                <a:solidFill>
                  <a:schemeClr val="tx1"/>
                </a:solidFill>
                <a:effectLst/>
                <a:uLnTx/>
                <a:uFillTx/>
                <a:latin typeface="+mn-lt"/>
                <a:ea typeface="+mn-ea"/>
                <a:cs typeface="+mn-cs"/>
              </a:rPr>
              <a:t>submandibular</a:t>
            </a:r>
            <a:r>
              <a:rPr kumimoji="0" lang="en-US" sz="3200" b="0" i="0" u="none" strike="noStrike" kern="1200" cap="none" spc="0" normalizeH="0" baseline="0" noProof="0" dirty="0">
                <a:ln>
                  <a:noFill/>
                </a:ln>
                <a:solidFill>
                  <a:schemeClr val="tx1"/>
                </a:solidFill>
                <a:effectLst/>
                <a:uLnTx/>
                <a:uFillTx/>
                <a:latin typeface="+mn-lt"/>
                <a:ea typeface="+mn-ea"/>
                <a:cs typeface="+mn-cs"/>
              </a:rPr>
              <a:t> nodes. </a:t>
            </a:r>
          </a:p>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err="1">
                <a:ln>
                  <a:noFill/>
                </a:ln>
                <a:solidFill>
                  <a:schemeClr val="tx1"/>
                </a:solidFill>
                <a:effectLst/>
                <a:uLnTx/>
                <a:uFillTx/>
                <a:latin typeface="+mn-lt"/>
                <a:ea typeface="+mn-ea"/>
                <a:cs typeface="+mn-cs"/>
              </a:rPr>
              <a:t>axillary</a:t>
            </a:r>
            <a:r>
              <a:rPr kumimoji="0" lang="en-US" sz="3200" b="0" i="0" u="none" strike="noStrike" kern="1200" cap="none" spc="0" normalizeH="0" baseline="0" noProof="0" dirty="0">
                <a:ln>
                  <a:noFill/>
                </a:ln>
                <a:solidFill>
                  <a:schemeClr val="tx1"/>
                </a:solidFill>
                <a:effectLst/>
                <a:uLnTx/>
                <a:uFillTx/>
                <a:latin typeface="+mn-lt"/>
                <a:ea typeface="+mn-ea"/>
                <a:cs typeface="+mn-cs"/>
              </a:rPr>
              <a:t> and inguinal nodes</a:t>
            </a:r>
            <a:r>
              <a:rPr kumimoji="0" lang="th-TH" sz="3200" b="0" i="0" u="none" strike="noStrike" kern="1200" cap="none" spc="0" normalizeH="0" baseline="0" noProof="0" dirty="0">
                <a:ln>
                  <a:noFill/>
                </a:ln>
                <a:solidFill>
                  <a:schemeClr val="tx1"/>
                </a:solidFill>
                <a:effectLst/>
                <a:uLnTx/>
                <a:uFillTx/>
                <a:latin typeface="+mn-lt"/>
                <a:ea typeface="+mn-ea"/>
                <a:cs typeface="+mn-cs"/>
              </a:rPr>
              <a: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Enlarged </a:t>
            </a:r>
            <a:r>
              <a:rPr kumimoji="0" lang="en-US" sz="3200" b="0" i="0" u="none" strike="noStrike" kern="1200" cap="none" spc="0" normalizeH="0" baseline="0" noProof="0" dirty="0" err="1">
                <a:ln>
                  <a:noFill/>
                </a:ln>
                <a:solidFill>
                  <a:schemeClr val="tx1"/>
                </a:solidFill>
                <a:effectLst/>
                <a:uLnTx/>
                <a:uFillTx/>
                <a:latin typeface="+mn-lt"/>
                <a:ea typeface="+mn-ea"/>
                <a:cs typeface="+mn-cs"/>
              </a:rPr>
              <a:t>epitrochlear</a:t>
            </a:r>
            <a:r>
              <a:rPr kumimoji="0" lang="en-US" sz="3200" b="0" i="0" u="none" strike="noStrike" kern="1200" cap="none" spc="0" normalizeH="0" baseline="0" noProof="0" dirty="0">
                <a:ln>
                  <a:noFill/>
                </a:ln>
                <a:solidFill>
                  <a:schemeClr val="tx1"/>
                </a:solidFill>
                <a:effectLst/>
                <a:uLnTx/>
                <a:uFillTx/>
                <a:latin typeface="+mn-lt"/>
                <a:ea typeface="+mn-ea"/>
                <a:cs typeface="+mn-cs"/>
              </a:rPr>
              <a:t> nodes are very suggestive  of infectious mononucleosis</a:t>
            </a:r>
            <a:r>
              <a:rPr kumimoji="0" lang="th-TH" sz="3200" b="0" i="0" u="none" strike="noStrike" kern="1200" cap="none" spc="0" normalizeH="0" baseline="0" noProof="0" dirty="0">
                <a:ln>
                  <a:noFill/>
                </a:ln>
                <a:solidFill>
                  <a:schemeClr val="tx1"/>
                </a:solidFill>
                <a:effectLst/>
                <a:uLnTx/>
                <a:uFillTx/>
                <a:latin typeface="+mn-lt"/>
                <a:ea typeface="+mn-ea"/>
                <a:cs typeface="+mn-cs"/>
              </a:rPr>
              <a:t>.</a:t>
            </a:r>
          </a:p>
          <a:p>
            <a:pPr marL="685800" marR="0" lvl="1" indent="-228600" algn="just" defTabSz="914400" rtl="0" eaLnBrk="1" fontAlgn="auto" latinLnBrk="0" hangingPunct="1">
              <a:lnSpc>
                <a:spcPct val="90000"/>
              </a:lnSpc>
              <a:spcBef>
                <a:spcPts val="500"/>
              </a:spcBef>
              <a:spcAft>
                <a:spcPts val="0"/>
              </a:spcAft>
              <a:buClrTx/>
              <a:buSzTx/>
              <a:buFontTx/>
              <a:buNone/>
              <a:tabLst/>
              <a:defRPr/>
            </a:pPr>
            <a:endParaRPr kumimoji="0" lang="th-TH" sz="3200" b="0" i="0" u="none" strike="noStrike" kern="1200" cap="none" spc="0" normalizeH="0" baseline="0" noProof="0" dirty="0">
              <a:ln>
                <a:noFill/>
              </a:ln>
              <a:solidFill>
                <a:srgbClr val="E0E020"/>
              </a:solidFill>
              <a:effectLst/>
              <a:uLnTx/>
              <a:uFillTx/>
              <a:latin typeface="+mn-lt"/>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0" lang="th-TH" sz="2400" b="0" i="0" u="none" strike="noStrike" kern="1200" cap="none" spc="0" normalizeH="0" baseline="0" noProof="0" dirty="0">
              <a:ln>
                <a:noFill/>
              </a:ln>
              <a:solidFill>
                <a:srgbClr val="E0E020"/>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strips(downLeft)">
                                      <p:cBhvr>
                                        <p:cTn id="7" dur="500"/>
                                        <p:tgtEl>
                                          <p:spTgt spid="55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strips(downLeft)">
                                      <p:cBhvr>
                                        <p:cTn id="12" dur="500"/>
                                        <p:tgtEl>
                                          <p:spTgt spid="55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strips(downLeft)">
                                      <p:cBhvr>
                                        <p:cTn id="17" dur="500"/>
                                        <p:tgtEl>
                                          <p:spTgt spid="552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5299">
                                            <p:txEl>
                                              <p:pRg st="3" end="3"/>
                                            </p:txEl>
                                          </p:spTgt>
                                        </p:tgtEl>
                                        <p:attrNameLst>
                                          <p:attrName>style.visibility</p:attrName>
                                        </p:attrNameLst>
                                      </p:cBhvr>
                                      <p:to>
                                        <p:strVal val="visible"/>
                                      </p:to>
                                    </p:set>
                                    <p:animEffect transition="in" filter="strips(downLeft)">
                                      <p:cBhvr>
                                        <p:cTn id="22" dur="500"/>
                                        <p:tgtEl>
                                          <p:spTgt spid="552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strips(down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strips(down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strips(downLeft)">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strips(downLeft)">
                                      <p:cBhvr>
                                        <p:cTn id="42" dur="5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strips(downLeft)">
                                      <p:cBhvr>
                                        <p:cTn id="47" dur="500"/>
                                        <p:tgtEl>
                                          <p:spTgt spid="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5">
                                            <p:txEl>
                                              <p:pRg st="5" end="5"/>
                                            </p:txEl>
                                          </p:spTgt>
                                        </p:tgtEl>
                                        <p:attrNameLst>
                                          <p:attrName>style.visibility</p:attrName>
                                        </p:attrNameLst>
                                      </p:cBhvr>
                                      <p:to>
                                        <p:strVal val="visible"/>
                                      </p:to>
                                    </p:set>
                                    <p:animEffect transition="in" filter="strips(downLeft)">
                                      <p:cBhvr>
                                        <p:cTn id="52" dur="500"/>
                                        <p:tgtEl>
                                          <p:spTgt spid="5">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nodeType="click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animEffect transition="in" filter="strips(downLeft)">
                                      <p:cBhvr>
                                        <p:cTn id="5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a:extLst>
              <a:ext uri="{FF2B5EF4-FFF2-40B4-BE49-F238E27FC236}">
                <a16:creationId xmlns:a16="http://schemas.microsoft.com/office/drawing/2014/main" id="{B9E677E6-CED8-4ACA-8833-6D5AA04A766E}"/>
              </a:ext>
            </a:extLst>
          </p:cNvPr>
          <p:cNvSpPr>
            <a:spLocks noGrp="1" noChangeArrowheads="1"/>
          </p:cNvSpPr>
          <p:nvPr>
            <p:ph type="body" idx="1"/>
          </p:nvPr>
        </p:nvSpPr>
        <p:spPr>
          <a:xfrm>
            <a:off x="1524000" y="914400"/>
            <a:ext cx="9490364" cy="5943600"/>
          </a:xfrm>
        </p:spPr>
        <p:txBody>
          <a:bodyPr/>
          <a:lstStyle/>
          <a:p>
            <a:pPr algn="just">
              <a:lnSpc>
                <a:spcPct val="80000"/>
              </a:lnSpc>
              <a:defRPr/>
            </a:pPr>
            <a:r>
              <a:rPr lang="en-US" b="1" dirty="0">
                <a:solidFill>
                  <a:srgbClr val="0070C0"/>
                </a:solidFill>
              </a:rPr>
              <a:t>Hepatomegaly :  60%</a:t>
            </a:r>
          </a:p>
          <a:p>
            <a:pPr lvl="1" algn="just">
              <a:lnSpc>
                <a:spcPct val="80000"/>
              </a:lnSpc>
              <a:defRPr/>
            </a:pPr>
            <a:r>
              <a:rPr lang="en-US" sz="3200" dirty="0"/>
              <a:t>jaundice is rare</a:t>
            </a:r>
            <a:r>
              <a:rPr lang="th-TH" sz="3200" dirty="0"/>
              <a:t>. </a:t>
            </a:r>
            <a:endParaRPr lang="en-US" sz="3200" dirty="0"/>
          </a:p>
          <a:p>
            <a:pPr lvl="1" algn="just">
              <a:lnSpc>
                <a:spcPct val="80000"/>
              </a:lnSpc>
              <a:defRPr/>
            </a:pPr>
            <a:r>
              <a:rPr lang="en-US" sz="3200" dirty="0"/>
              <a:t>Percussion tenderness over the liver is common</a:t>
            </a:r>
            <a:r>
              <a:rPr lang="th-TH" sz="3200" dirty="0"/>
              <a:t>.</a:t>
            </a:r>
          </a:p>
          <a:p>
            <a:pPr algn="just">
              <a:lnSpc>
                <a:spcPct val="80000"/>
              </a:lnSpc>
              <a:defRPr/>
            </a:pPr>
            <a:endParaRPr lang="en-US" dirty="0">
              <a:solidFill>
                <a:srgbClr val="E0E020"/>
              </a:solidFill>
            </a:endParaRPr>
          </a:p>
          <a:p>
            <a:pPr algn="just">
              <a:lnSpc>
                <a:spcPct val="80000"/>
              </a:lnSpc>
              <a:defRPr/>
            </a:pPr>
            <a:r>
              <a:rPr lang="en-US" b="1" dirty="0">
                <a:solidFill>
                  <a:srgbClr val="0070C0"/>
                </a:solidFill>
              </a:rPr>
              <a:t>Splenomegaly : 50%</a:t>
            </a:r>
          </a:p>
          <a:p>
            <a:pPr lvl="1" algn="just">
              <a:lnSpc>
                <a:spcPct val="80000"/>
              </a:lnSpc>
              <a:defRPr/>
            </a:pPr>
            <a:r>
              <a:rPr lang="en-US" sz="3200" dirty="0"/>
              <a:t>palpable 2-3 cm below the left costal margin and may be tender</a:t>
            </a:r>
            <a:r>
              <a:rPr lang="th-TH" sz="3200" dirty="0"/>
              <a:t>.</a:t>
            </a:r>
            <a:endParaRPr lang="en-US" sz="3200" dirty="0"/>
          </a:p>
          <a:p>
            <a:pPr lvl="1" algn="just">
              <a:lnSpc>
                <a:spcPct val="80000"/>
              </a:lnSpc>
              <a:defRPr/>
            </a:pPr>
            <a:r>
              <a:rPr lang="en-US" sz="3200" dirty="0"/>
              <a:t>rapidly over the first week of symptoms, usually decreasing in size over the next 7-10 days</a:t>
            </a:r>
            <a:r>
              <a:rPr lang="th-TH" sz="3200" dirty="0"/>
              <a:t>.</a:t>
            </a:r>
            <a:endParaRPr lang="en-US" sz="3200" dirty="0"/>
          </a:p>
          <a:p>
            <a:pPr lvl="1" algn="just">
              <a:lnSpc>
                <a:spcPct val="80000"/>
              </a:lnSpc>
              <a:defRPr/>
            </a:pPr>
            <a:r>
              <a:rPr lang="en-US" sz="3200" dirty="0"/>
              <a:t>spleen can rupture from relatively minor trauma or even spontaneously</a:t>
            </a:r>
            <a:r>
              <a:rPr lang="th-TH" sz="3200" dirty="0"/>
              <a:t>.</a:t>
            </a:r>
          </a:p>
        </p:txBody>
      </p:sp>
      <p:sp>
        <p:nvSpPr>
          <p:cNvPr id="6" name="Title 1">
            <a:extLst>
              <a:ext uri="{FF2B5EF4-FFF2-40B4-BE49-F238E27FC236}">
                <a16:creationId xmlns:a16="http://schemas.microsoft.com/office/drawing/2014/main" id="{099033C8-55E9-4ABE-B74C-4F918839456E}"/>
              </a:ext>
            </a:extLst>
          </p:cNvPr>
          <p:cNvSpPr txBox="1">
            <a:spLocks/>
          </p:cNvSpPr>
          <p:nvPr/>
        </p:nvSpPr>
        <p:spPr>
          <a:xfrm>
            <a:off x="2362202" y="88033"/>
            <a:ext cx="7432964" cy="715531"/>
          </a:xfrm>
          <a:prstGeom prst="rect">
            <a:avLst/>
          </a:prstGeom>
          <a:solidFill>
            <a:schemeClr val="bg1">
              <a:lumMod val="9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700" b="1" dirty="0">
                <a:solidFill>
                  <a:srgbClr val="FF0000"/>
                </a:solidFill>
              </a:rPr>
              <a:t>EBV-Infectious Mononucleosis</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strips(downLeft)">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strips(downLeft)">
                                      <p:cBhvr>
                                        <p:cTn id="12" dur="500"/>
                                        <p:tgtEl>
                                          <p:spTgt spid="57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strips(downLeft)">
                                      <p:cBhvr>
                                        <p:cTn id="17" dur="500"/>
                                        <p:tgtEl>
                                          <p:spTgt spid="57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7347">
                                            <p:txEl>
                                              <p:pRg st="4" end="4"/>
                                            </p:txEl>
                                          </p:spTgt>
                                        </p:tgtEl>
                                        <p:attrNameLst>
                                          <p:attrName>style.visibility</p:attrName>
                                        </p:attrNameLst>
                                      </p:cBhvr>
                                      <p:to>
                                        <p:strVal val="visible"/>
                                      </p:to>
                                    </p:set>
                                    <p:animEffect transition="in" filter="strips(downLeft)">
                                      <p:cBhvr>
                                        <p:cTn id="22" dur="500"/>
                                        <p:tgtEl>
                                          <p:spTgt spid="5734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7347">
                                            <p:txEl>
                                              <p:pRg st="5" end="5"/>
                                            </p:txEl>
                                          </p:spTgt>
                                        </p:tgtEl>
                                        <p:attrNameLst>
                                          <p:attrName>style.visibility</p:attrName>
                                        </p:attrNameLst>
                                      </p:cBhvr>
                                      <p:to>
                                        <p:strVal val="visible"/>
                                      </p:to>
                                    </p:set>
                                    <p:animEffect transition="in" filter="strips(downLeft)">
                                      <p:cBhvr>
                                        <p:cTn id="27" dur="500"/>
                                        <p:tgtEl>
                                          <p:spTgt spid="5734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7347">
                                            <p:txEl>
                                              <p:pRg st="6" end="6"/>
                                            </p:txEl>
                                          </p:spTgt>
                                        </p:tgtEl>
                                        <p:attrNameLst>
                                          <p:attrName>style.visibility</p:attrName>
                                        </p:attrNameLst>
                                      </p:cBhvr>
                                      <p:to>
                                        <p:strVal val="visible"/>
                                      </p:to>
                                    </p:set>
                                    <p:animEffect transition="in" filter="strips(downLeft)">
                                      <p:cBhvr>
                                        <p:cTn id="32" dur="500"/>
                                        <p:tgtEl>
                                          <p:spTgt spid="5734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57347">
                                            <p:txEl>
                                              <p:pRg st="7" end="7"/>
                                            </p:txEl>
                                          </p:spTgt>
                                        </p:tgtEl>
                                        <p:attrNameLst>
                                          <p:attrName>style.visibility</p:attrName>
                                        </p:attrNameLst>
                                      </p:cBhvr>
                                      <p:to>
                                        <p:strVal val="visible"/>
                                      </p:to>
                                    </p:set>
                                    <p:animEffect transition="in" filter="strips(downLeft)">
                                      <p:cBhvr>
                                        <p:cTn id="37" dur="500"/>
                                        <p:tgtEl>
                                          <p:spTgt spid="573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a:extLst>
              <a:ext uri="{FF2B5EF4-FFF2-40B4-BE49-F238E27FC236}">
                <a16:creationId xmlns:a16="http://schemas.microsoft.com/office/drawing/2014/main" id="{363564E3-9F2C-44DC-AD8B-99B7FEC68B99}"/>
              </a:ext>
            </a:extLst>
          </p:cNvPr>
          <p:cNvSpPr>
            <a:spLocks noGrp="1" noChangeArrowheads="1"/>
          </p:cNvSpPr>
          <p:nvPr>
            <p:ph type="body" idx="1"/>
          </p:nvPr>
        </p:nvSpPr>
        <p:spPr>
          <a:xfrm>
            <a:off x="221669" y="921327"/>
            <a:ext cx="5749636" cy="5701146"/>
          </a:xfrm>
        </p:spPr>
        <p:txBody>
          <a:bodyPr>
            <a:normAutofit/>
          </a:bodyPr>
          <a:lstStyle/>
          <a:p>
            <a:pPr algn="just">
              <a:lnSpc>
                <a:spcPct val="90000"/>
              </a:lnSpc>
              <a:defRPr/>
            </a:pPr>
            <a:r>
              <a:rPr lang="en-US" b="1" dirty="0">
                <a:solidFill>
                  <a:srgbClr val="0070C0"/>
                </a:solidFill>
              </a:rPr>
              <a:t>Maculopapular rash : 15%</a:t>
            </a:r>
          </a:p>
          <a:p>
            <a:pPr lvl="1" algn="just">
              <a:lnSpc>
                <a:spcPct val="90000"/>
              </a:lnSpc>
              <a:defRPr/>
            </a:pPr>
            <a:r>
              <a:rPr lang="en-US" sz="3200" dirty="0"/>
              <a:t>usually faint, widely scattered, and </a:t>
            </a:r>
            <a:r>
              <a:rPr lang="en-US" sz="3200" dirty="0" err="1"/>
              <a:t>erythematous</a:t>
            </a:r>
            <a:r>
              <a:rPr lang="th-TH" sz="3200" dirty="0"/>
              <a:t> </a:t>
            </a:r>
            <a:endParaRPr lang="en-US" sz="3200" dirty="0"/>
          </a:p>
          <a:p>
            <a:pPr lvl="1" algn="just">
              <a:lnSpc>
                <a:spcPct val="90000"/>
              </a:lnSpc>
              <a:defRPr/>
            </a:pPr>
            <a:r>
              <a:rPr lang="en-US" sz="3200" dirty="0"/>
              <a:t>occurs in 3-15% of patients and is more common in young children</a:t>
            </a:r>
            <a:r>
              <a:rPr lang="th-TH" sz="3200" dirty="0"/>
              <a:t>.</a:t>
            </a:r>
            <a:endParaRPr lang="en-US" sz="3200" dirty="0"/>
          </a:p>
          <a:p>
            <a:pPr lvl="1" algn="just">
              <a:lnSpc>
                <a:spcPct val="90000"/>
              </a:lnSpc>
              <a:buFont typeface="Wingdings" pitchFamily="2" charset="2"/>
              <a:buChar char="§"/>
              <a:defRPr/>
            </a:pPr>
            <a:r>
              <a:rPr lang="en-US" sz="3200" dirty="0"/>
              <a:t>In 80% of patients, treatment with amoxicillin or ampicillin is associated with rash</a:t>
            </a:r>
          </a:p>
          <a:p>
            <a:pPr lvl="1" algn="just">
              <a:lnSpc>
                <a:spcPct val="90000"/>
              </a:lnSpc>
              <a:buFont typeface="Wingdings" pitchFamily="2" charset="2"/>
              <a:buChar char="§"/>
              <a:defRPr/>
            </a:pPr>
            <a:r>
              <a:rPr lang="en-US" sz="3200" dirty="0"/>
              <a:t>Circulating IgG</a:t>
            </a:r>
            <a:r>
              <a:rPr lang="th-TH" sz="3200" dirty="0"/>
              <a:t> </a:t>
            </a:r>
            <a:r>
              <a:rPr lang="en-US" sz="3200" dirty="0"/>
              <a:t>and </a:t>
            </a:r>
            <a:r>
              <a:rPr lang="en-US" sz="3200" dirty="0" err="1"/>
              <a:t>IgM</a:t>
            </a:r>
            <a:r>
              <a:rPr lang="th-TH" sz="3200" dirty="0"/>
              <a:t> </a:t>
            </a:r>
            <a:r>
              <a:rPr lang="en-US" sz="3200" dirty="0"/>
              <a:t>antibodies to </a:t>
            </a:r>
            <a:r>
              <a:rPr lang="en-US" sz="3200" dirty="0" err="1"/>
              <a:t>ampicillin</a:t>
            </a:r>
            <a:r>
              <a:rPr lang="en-US" sz="3200" dirty="0"/>
              <a:t> are demonstrable</a:t>
            </a:r>
            <a:r>
              <a:rPr lang="th-TH" sz="3200" dirty="0"/>
              <a:t>.</a:t>
            </a:r>
          </a:p>
        </p:txBody>
      </p:sp>
      <p:sp>
        <p:nvSpPr>
          <p:cNvPr id="6" name="Title 1">
            <a:extLst>
              <a:ext uri="{FF2B5EF4-FFF2-40B4-BE49-F238E27FC236}">
                <a16:creationId xmlns:a16="http://schemas.microsoft.com/office/drawing/2014/main" id="{AA937828-A810-407E-A940-1FD5F200350D}"/>
              </a:ext>
            </a:extLst>
          </p:cNvPr>
          <p:cNvSpPr txBox="1">
            <a:spLocks/>
          </p:cNvSpPr>
          <p:nvPr/>
        </p:nvSpPr>
        <p:spPr>
          <a:xfrm>
            <a:off x="2362202" y="88033"/>
            <a:ext cx="7432964" cy="715531"/>
          </a:xfrm>
          <a:prstGeom prst="rect">
            <a:avLst/>
          </a:prstGeom>
          <a:solidFill>
            <a:schemeClr val="bg1">
              <a:lumMod val="9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700" b="1" dirty="0">
                <a:solidFill>
                  <a:srgbClr val="FF0000"/>
                </a:solidFill>
              </a:rPr>
              <a:t>EBV-Infectious Mononucleosis</a:t>
            </a:r>
          </a:p>
        </p:txBody>
      </p:sp>
      <p:pic>
        <p:nvPicPr>
          <p:cNvPr id="4" name="Picture 6" descr="EBV drug rash">
            <a:extLst>
              <a:ext uri="{FF2B5EF4-FFF2-40B4-BE49-F238E27FC236}">
                <a16:creationId xmlns:a16="http://schemas.microsoft.com/office/drawing/2014/main" id="{1B1F89FF-82A3-415E-8FB5-63BC59C882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8960526" y="1510145"/>
            <a:ext cx="2926674" cy="32306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amoxmono_1_010615">
            <a:extLst>
              <a:ext uri="{FF2B5EF4-FFF2-40B4-BE49-F238E27FC236}">
                <a16:creationId xmlns:a16="http://schemas.microsoft.com/office/drawing/2014/main" id="{BADA373F-135F-4B1D-B22E-25A4C0144A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5275" y="1489379"/>
            <a:ext cx="2737856" cy="3304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9">
            <a:extLst>
              <a:ext uri="{FF2B5EF4-FFF2-40B4-BE49-F238E27FC236}">
                <a16:creationId xmlns:a16="http://schemas.microsoft.com/office/drawing/2014/main" id="{C5D61A84-F035-41B5-ACDA-7C043E2BAACC}"/>
              </a:ext>
            </a:extLst>
          </p:cNvPr>
          <p:cNvSpPr txBox="1">
            <a:spLocks noChangeArrowheads="1"/>
          </p:cNvSpPr>
          <p:nvPr/>
        </p:nvSpPr>
        <p:spPr bwMode="auto">
          <a:xfrm>
            <a:off x="6151418" y="4849108"/>
            <a:ext cx="5777345" cy="369332"/>
          </a:xfrm>
          <a:prstGeom prst="rect">
            <a:avLst/>
          </a:prstGeom>
          <a:solidFill>
            <a:schemeClr val="bg2"/>
          </a:solidFill>
          <a:ln w="9525">
            <a:noFill/>
            <a:miter lim="800000"/>
            <a:headEnd/>
            <a:tailEnd/>
          </a:ln>
          <a:effectLst/>
        </p:spPr>
        <p:txBody>
          <a:bodyPr wrap="square">
            <a:spAutoFit/>
          </a:bodyPr>
          <a:lstStyle/>
          <a:p>
            <a:pPr algn="ctr" eaLnBrk="1" hangingPunct="1">
              <a:defRPr/>
            </a:pPr>
            <a:r>
              <a:rPr lang="en-US" sz="1200" dirty="0">
                <a:solidFill>
                  <a:srgbClr val="E0E020"/>
                </a:solidFill>
                <a:effectLst>
                  <a:outerShdw blurRad="38100" dist="38100" dir="2700000" algn="tl">
                    <a:srgbClr val="000000"/>
                  </a:outerShdw>
                </a:effectLst>
                <a:cs typeface="Arial" charset="0"/>
              </a:rPr>
              <a:t> </a:t>
            </a:r>
            <a:r>
              <a:rPr lang="en-US" dirty="0">
                <a:effectLst>
                  <a:outerShdw blurRad="38100" dist="38100" dir="2700000" algn="tl">
                    <a:srgbClr val="000000"/>
                  </a:outerShdw>
                </a:effectLst>
                <a:cs typeface="Arial" charset="0"/>
              </a:rPr>
              <a:t>IM with rash after treatment with amoxicillin or ampicillin</a:t>
            </a:r>
            <a:endParaRPr lang="th-TH" dirty="0">
              <a:effectLst>
                <a:outerShdw blurRad="38100" dist="38100" dir="2700000" algn="tl">
                  <a:srgbClr val="000000"/>
                </a:outerShdw>
              </a:effectLst>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strips(downLeft)">
                                      <p:cBhvr>
                                        <p:cTn id="7" dur="500"/>
                                        <p:tgtEl>
                                          <p:spTgt spid="58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strips(downLeft)">
                                      <p:cBhvr>
                                        <p:cTn id="12" dur="500"/>
                                        <p:tgtEl>
                                          <p:spTgt spid="583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strips(downLeft)">
                                      <p:cBhvr>
                                        <p:cTn id="17" dur="500"/>
                                        <p:tgtEl>
                                          <p:spTgt spid="583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8371">
                                            <p:txEl>
                                              <p:pRg st="3" end="3"/>
                                            </p:txEl>
                                          </p:spTgt>
                                        </p:tgtEl>
                                        <p:attrNameLst>
                                          <p:attrName>style.visibility</p:attrName>
                                        </p:attrNameLst>
                                      </p:cBhvr>
                                      <p:to>
                                        <p:strVal val="visible"/>
                                      </p:to>
                                    </p:set>
                                    <p:animEffect transition="in" filter="strips(downLeft)">
                                      <p:cBhvr>
                                        <p:cTn id="22" dur="500"/>
                                        <p:tgtEl>
                                          <p:spTgt spid="583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8371">
                                            <p:txEl>
                                              <p:pRg st="4" end="4"/>
                                            </p:txEl>
                                          </p:spTgt>
                                        </p:tgtEl>
                                        <p:attrNameLst>
                                          <p:attrName>style.visibility</p:attrName>
                                        </p:attrNameLst>
                                      </p:cBhvr>
                                      <p:to>
                                        <p:strVal val="visible"/>
                                      </p:to>
                                    </p:set>
                                    <p:animEffect transition="in" filter="strips(downLeft)">
                                      <p:cBhvr>
                                        <p:cTn id="27" dur="500"/>
                                        <p:tgtEl>
                                          <p:spTgt spid="583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strips(downLeft)">
                                      <p:cBhvr>
                                        <p:cTn id="32" dur="500"/>
                                        <p:tgtEl>
                                          <p:spTgt spid="5"/>
                                        </p:tgtEl>
                                      </p:cBhvr>
                                    </p:animEffect>
                                  </p:childTnLst>
                                </p:cTn>
                              </p:par>
                              <p:par>
                                <p:cTn id="33" presetID="18" presetClass="entr" presetSubtype="12"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strips(downLeft)">
                                      <p:cBhvr>
                                        <p:cTn id="35" dur="500"/>
                                        <p:tgtEl>
                                          <p:spTgt spid="4"/>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strips(downLeft)">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fectious Mononucleosis Stock Illustration - Download Image Now - iStock">
            <a:extLst>
              <a:ext uri="{FF2B5EF4-FFF2-40B4-BE49-F238E27FC236}">
                <a16:creationId xmlns:a16="http://schemas.microsoft.com/office/drawing/2014/main" id="{11543F33-3F2D-43AD-AED0-EB2CBE627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437" y="236314"/>
            <a:ext cx="7024254" cy="605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263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CA6078D7-5E3B-4076-A478-16E01852D293}"/>
              </a:ext>
            </a:extLst>
          </p:cNvPr>
          <p:cNvSpPr>
            <a:spLocks noGrp="1" noChangeArrowheads="1"/>
          </p:cNvSpPr>
          <p:nvPr>
            <p:ph type="body" idx="1"/>
          </p:nvPr>
        </p:nvSpPr>
        <p:spPr>
          <a:xfrm>
            <a:off x="955963" y="1052945"/>
            <a:ext cx="9144000" cy="5805055"/>
          </a:xfrm>
        </p:spPr>
        <p:txBody>
          <a:bodyPr>
            <a:normAutofit/>
          </a:bodyPr>
          <a:lstStyle/>
          <a:p>
            <a:pPr eaLnBrk="1" hangingPunct="1">
              <a:buNone/>
              <a:defRPr/>
            </a:pPr>
            <a:r>
              <a:rPr lang="en-US" b="1" dirty="0">
                <a:solidFill>
                  <a:srgbClr val="0070C0"/>
                </a:solidFill>
              </a:rPr>
              <a:t>Complications</a:t>
            </a:r>
          </a:p>
          <a:p>
            <a:pPr>
              <a:defRPr/>
            </a:pPr>
            <a:r>
              <a:rPr lang="en-US" dirty="0"/>
              <a:t>  Hepatitis.</a:t>
            </a:r>
          </a:p>
          <a:p>
            <a:pPr>
              <a:defRPr/>
            </a:pPr>
            <a:r>
              <a:rPr lang="en-US" dirty="0"/>
              <a:t>Acute upper airway obstruction.</a:t>
            </a:r>
          </a:p>
          <a:p>
            <a:pPr>
              <a:defRPr/>
            </a:pPr>
            <a:r>
              <a:rPr lang="en-US" dirty="0"/>
              <a:t>Hemolytic anemia.</a:t>
            </a:r>
          </a:p>
          <a:p>
            <a:pPr>
              <a:defRPr/>
            </a:pPr>
            <a:r>
              <a:rPr lang="en-US" dirty="0"/>
              <a:t>Thrombocytopenia.</a:t>
            </a:r>
          </a:p>
          <a:p>
            <a:pPr>
              <a:defRPr/>
            </a:pPr>
            <a:r>
              <a:rPr lang="en-US" dirty="0" err="1"/>
              <a:t>Splenic</a:t>
            </a:r>
            <a:r>
              <a:rPr lang="en-US" dirty="0"/>
              <a:t> rupture.</a:t>
            </a:r>
          </a:p>
          <a:p>
            <a:pPr>
              <a:defRPr/>
            </a:pPr>
            <a:r>
              <a:rPr lang="en-US" dirty="0"/>
              <a:t>Autoimmune disease.</a:t>
            </a:r>
          </a:p>
          <a:p>
            <a:pPr>
              <a:defRPr/>
            </a:pPr>
            <a:r>
              <a:rPr lang="en-US" dirty="0"/>
              <a:t>Neurological complications                        </a:t>
            </a:r>
          </a:p>
          <a:p>
            <a:pPr eaLnBrk="1" hangingPunct="1">
              <a:buFont typeface="Wingdings" panose="05000000000000000000" pitchFamily="2" charset="2"/>
              <a:buNone/>
              <a:defRPr/>
            </a:pPr>
            <a:r>
              <a:rPr lang="en-US" dirty="0"/>
              <a:t>      * Meningitis		</a:t>
            </a:r>
          </a:p>
          <a:p>
            <a:pPr eaLnBrk="1" hangingPunct="1">
              <a:buFont typeface="Wingdings" panose="05000000000000000000" pitchFamily="2" charset="2"/>
              <a:buNone/>
              <a:defRPr/>
            </a:pPr>
            <a:r>
              <a:rPr lang="en-US" dirty="0"/>
              <a:t>      * Encephalitis						</a:t>
            </a:r>
          </a:p>
          <a:p>
            <a:pPr eaLnBrk="1" hangingPunct="1">
              <a:buFont typeface="Wingdings" panose="05000000000000000000" pitchFamily="2" charset="2"/>
              <a:buNone/>
              <a:defRPr/>
            </a:pPr>
            <a:r>
              <a:rPr lang="en-US" dirty="0"/>
              <a:t>      * Guillain-Barré syndrome</a:t>
            </a:r>
          </a:p>
          <a:p>
            <a:pPr eaLnBrk="1" hangingPunct="1">
              <a:defRPr/>
            </a:pPr>
            <a:endParaRPr lang="en-US" dirty="0"/>
          </a:p>
        </p:txBody>
      </p:sp>
      <p:sp>
        <p:nvSpPr>
          <p:cNvPr id="3" name="Title 1">
            <a:extLst>
              <a:ext uri="{FF2B5EF4-FFF2-40B4-BE49-F238E27FC236}">
                <a16:creationId xmlns:a16="http://schemas.microsoft.com/office/drawing/2014/main" id="{AA937828-A810-407E-A940-1FD5F200350D}"/>
              </a:ext>
            </a:extLst>
          </p:cNvPr>
          <p:cNvSpPr txBox="1">
            <a:spLocks/>
          </p:cNvSpPr>
          <p:nvPr/>
        </p:nvSpPr>
        <p:spPr>
          <a:xfrm>
            <a:off x="2362202" y="88033"/>
            <a:ext cx="7432964" cy="715531"/>
          </a:xfrm>
          <a:prstGeom prst="rect">
            <a:avLst/>
          </a:prstGeom>
          <a:solidFill>
            <a:schemeClr val="bg1">
              <a:lumMod val="9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700" b="1" dirty="0">
                <a:solidFill>
                  <a:srgbClr val="FF0000"/>
                </a:solidFill>
              </a:rPr>
              <a:t>EBV-Infectious Mononucleosis</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strips(downLeft)">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strips(downLeft)">
                                      <p:cBhvr>
                                        <p:cTn id="12" dur="5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strips(downLeft)">
                                      <p:cBhvr>
                                        <p:cTn id="17" dur="500"/>
                                        <p:tgtEl>
                                          <p:spTgt spid="30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strips(downLeft)">
                                      <p:cBhvr>
                                        <p:cTn id="22" dur="500"/>
                                        <p:tgtEl>
                                          <p:spTgt spid="307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strips(downLeft)">
                                      <p:cBhvr>
                                        <p:cTn id="27" dur="500"/>
                                        <p:tgtEl>
                                          <p:spTgt spid="307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0723">
                                            <p:txEl>
                                              <p:pRg st="5" end="5"/>
                                            </p:txEl>
                                          </p:spTgt>
                                        </p:tgtEl>
                                        <p:attrNameLst>
                                          <p:attrName>style.visibility</p:attrName>
                                        </p:attrNameLst>
                                      </p:cBhvr>
                                      <p:to>
                                        <p:strVal val="visible"/>
                                      </p:to>
                                    </p:set>
                                    <p:animEffect transition="in" filter="strips(downLeft)">
                                      <p:cBhvr>
                                        <p:cTn id="32" dur="500"/>
                                        <p:tgtEl>
                                          <p:spTgt spid="307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30723">
                                            <p:txEl>
                                              <p:pRg st="6" end="6"/>
                                            </p:txEl>
                                          </p:spTgt>
                                        </p:tgtEl>
                                        <p:attrNameLst>
                                          <p:attrName>style.visibility</p:attrName>
                                        </p:attrNameLst>
                                      </p:cBhvr>
                                      <p:to>
                                        <p:strVal val="visible"/>
                                      </p:to>
                                    </p:set>
                                    <p:animEffect transition="in" filter="strips(downLeft)">
                                      <p:cBhvr>
                                        <p:cTn id="37" dur="500"/>
                                        <p:tgtEl>
                                          <p:spTgt spid="307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30723">
                                            <p:txEl>
                                              <p:pRg st="7" end="7"/>
                                            </p:txEl>
                                          </p:spTgt>
                                        </p:tgtEl>
                                        <p:attrNameLst>
                                          <p:attrName>style.visibility</p:attrName>
                                        </p:attrNameLst>
                                      </p:cBhvr>
                                      <p:to>
                                        <p:strVal val="visible"/>
                                      </p:to>
                                    </p:set>
                                    <p:animEffect transition="in" filter="strips(downLeft)">
                                      <p:cBhvr>
                                        <p:cTn id="42" dur="500"/>
                                        <p:tgtEl>
                                          <p:spTgt spid="307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0723">
                                            <p:txEl>
                                              <p:pRg st="8" end="8"/>
                                            </p:txEl>
                                          </p:spTgt>
                                        </p:tgtEl>
                                        <p:attrNameLst>
                                          <p:attrName>style.visibility</p:attrName>
                                        </p:attrNameLst>
                                      </p:cBhvr>
                                      <p:to>
                                        <p:strVal val="visible"/>
                                      </p:to>
                                    </p:set>
                                    <p:animEffect transition="in" filter="blinds(horizontal)">
                                      <p:cBhvr>
                                        <p:cTn id="47" dur="500"/>
                                        <p:tgtEl>
                                          <p:spTgt spid="30723">
                                            <p:txEl>
                                              <p:pRg st="8" end="8"/>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30723">
                                            <p:txEl>
                                              <p:pRg st="9" end="9"/>
                                            </p:txEl>
                                          </p:spTgt>
                                        </p:tgtEl>
                                        <p:attrNameLst>
                                          <p:attrName>style.visibility</p:attrName>
                                        </p:attrNameLst>
                                      </p:cBhvr>
                                      <p:to>
                                        <p:strVal val="visible"/>
                                      </p:to>
                                    </p:set>
                                    <p:animEffect transition="in" filter="blinds(horizontal)">
                                      <p:cBhvr>
                                        <p:cTn id="50" dur="500"/>
                                        <p:tgtEl>
                                          <p:spTgt spid="30723">
                                            <p:txEl>
                                              <p:pRg st="9" end="9"/>
                                            </p:txEl>
                                          </p:spTgt>
                                        </p:tgtEl>
                                      </p:cBhvr>
                                    </p:animEffect>
                                  </p:childTnLst>
                                </p:cTn>
                              </p:par>
                              <p:par>
                                <p:cTn id="51" presetID="3" presetClass="entr" presetSubtype="10" fill="hold" nodeType="withEffect">
                                  <p:stCondLst>
                                    <p:cond delay="0"/>
                                  </p:stCondLst>
                                  <p:childTnLst>
                                    <p:set>
                                      <p:cBhvr>
                                        <p:cTn id="52" dur="1" fill="hold">
                                          <p:stCondLst>
                                            <p:cond delay="0"/>
                                          </p:stCondLst>
                                        </p:cTn>
                                        <p:tgtEl>
                                          <p:spTgt spid="30723">
                                            <p:txEl>
                                              <p:pRg st="10" end="10"/>
                                            </p:txEl>
                                          </p:spTgt>
                                        </p:tgtEl>
                                        <p:attrNameLst>
                                          <p:attrName>style.visibility</p:attrName>
                                        </p:attrNameLst>
                                      </p:cBhvr>
                                      <p:to>
                                        <p:strVal val="visible"/>
                                      </p:to>
                                    </p:set>
                                    <p:animEffect transition="in" filter="blinds(horizontal)">
                                      <p:cBhvr>
                                        <p:cTn id="53" dur="500"/>
                                        <p:tgtEl>
                                          <p:spTgt spid="307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CD8EAB3-D845-4465-B77D-132F343440B8}"/>
              </a:ext>
            </a:extLst>
          </p:cNvPr>
          <p:cNvSpPr>
            <a:spLocks noChangeArrowheads="1"/>
          </p:cNvSpPr>
          <p:nvPr/>
        </p:nvSpPr>
        <p:spPr bwMode="auto">
          <a:xfrm>
            <a:off x="1306286" y="797510"/>
            <a:ext cx="9144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000" dirty="0">
                <a:cs typeface="Times New Roman" panose="02020603050405020304" pitchFamily="18" charset="0"/>
              </a:rPr>
              <a:t>		</a:t>
            </a:r>
            <a:r>
              <a:rPr lang="en-US" altLang="en-US" sz="2400" b="1" u="sng" dirty="0">
                <a:cs typeface="Times New Roman" panose="02020603050405020304" pitchFamily="18" charset="0"/>
              </a:rPr>
              <a:t>EBV in B Cell</a:t>
            </a:r>
          </a:p>
          <a:p>
            <a:pPr>
              <a:spcBef>
                <a:spcPct val="0"/>
              </a:spcBef>
              <a:buClrTx/>
              <a:buSzTx/>
              <a:buFontTx/>
              <a:buNone/>
            </a:pPr>
            <a:r>
              <a:rPr lang="en-US" altLang="en-US" sz="2400" dirty="0">
                <a:cs typeface="Times New Roman" panose="02020603050405020304" pitchFamily="18" charset="0"/>
              </a:rPr>
              <a:t>	Infectious mononucleosis</a:t>
            </a:r>
          </a:p>
          <a:p>
            <a:pPr>
              <a:spcBef>
                <a:spcPct val="0"/>
              </a:spcBef>
              <a:buClrTx/>
              <a:buSzTx/>
              <a:buFontTx/>
              <a:buNone/>
            </a:pPr>
            <a:r>
              <a:rPr lang="en-US" altLang="en-US" sz="2400" dirty="0">
                <a:cs typeface="Times New Roman" panose="02020603050405020304" pitchFamily="18" charset="0"/>
              </a:rPr>
              <a:t>	X-Linked Lymphoproliferative Disease</a:t>
            </a:r>
          </a:p>
          <a:p>
            <a:pPr>
              <a:spcBef>
                <a:spcPct val="0"/>
              </a:spcBef>
              <a:buClrTx/>
              <a:buSzTx/>
              <a:buFontTx/>
              <a:buNone/>
            </a:pPr>
            <a:r>
              <a:rPr lang="en-US" altLang="en-US" sz="2400" dirty="0">
                <a:cs typeface="Times New Roman" panose="02020603050405020304" pitchFamily="18" charset="0"/>
              </a:rPr>
              <a:t>	Chronic active EBV</a:t>
            </a:r>
          </a:p>
          <a:p>
            <a:pPr>
              <a:spcBef>
                <a:spcPct val="0"/>
              </a:spcBef>
              <a:buClrTx/>
              <a:buSzTx/>
              <a:buFontTx/>
              <a:buNone/>
            </a:pPr>
            <a:r>
              <a:rPr lang="en-US" altLang="en-US" sz="2400" dirty="0">
                <a:cs typeface="Times New Roman" panose="02020603050405020304" pitchFamily="18" charset="0"/>
              </a:rPr>
              <a:t>	Hodgkin Disease </a:t>
            </a:r>
          </a:p>
          <a:p>
            <a:pPr>
              <a:spcBef>
                <a:spcPct val="0"/>
              </a:spcBef>
              <a:buClrTx/>
              <a:buSzTx/>
              <a:buFontTx/>
              <a:buNone/>
            </a:pPr>
            <a:r>
              <a:rPr lang="en-US" altLang="en-US" sz="2400" dirty="0">
                <a:cs typeface="Times New Roman" panose="02020603050405020304" pitchFamily="18" charset="0"/>
              </a:rPr>
              <a:t>	Burkitt Lymphoma</a:t>
            </a:r>
          </a:p>
          <a:p>
            <a:pPr>
              <a:spcBef>
                <a:spcPct val="0"/>
              </a:spcBef>
              <a:buClrTx/>
              <a:buSzTx/>
              <a:buFontTx/>
              <a:buNone/>
            </a:pPr>
            <a:r>
              <a:rPr lang="en-US" altLang="en-US" sz="2400" dirty="0">
                <a:cs typeface="Times New Roman" panose="02020603050405020304" pitchFamily="18" charset="0"/>
              </a:rPr>
              <a:t>	Lymphoproliferative disease</a:t>
            </a:r>
          </a:p>
          <a:p>
            <a:pPr>
              <a:spcBef>
                <a:spcPct val="0"/>
              </a:spcBef>
              <a:buClrTx/>
              <a:buSzTx/>
              <a:buFontTx/>
              <a:buNone/>
            </a:pPr>
            <a:r>
              <a:rPr lang="en-US" altLang="en-US" sz="2400" dirty="0">
                <a:cs typeface="Times New Roman" panose="02020603050405020304" pitchFamily="18" charset="0"/>
              </a:rPr>
              <a:t> 		</a:t>
            </a:r>
            <a:r>
              <a:rPr lang="en-US" altLang="en-US" sz="2400" b="1" u="sng" dirty="0">
                <a:cs typeface="Times New Roman" panose="02020603050405020304" pitchFamily="18" charset="0"/>
              </a:rPr>
              <a:t>EBV in Other Cells</a:t>
            </a:r>
            <a:r>
              <a:rPr lang="en-US" altLang="en-US" sz="2400" b="1" dirty="0">
                <a:cs typeface="Times New Roman" panose="02020603050405020304" pitchFamily="18" charset="0"/>
              </a:rPr>
              <a:t> </a:t>
            </a:r>
          </a:p>
          <a:p>
            <a:pPr>
              <a:spcBef>
                <a:spcPct val="0"/>
              </a:spcBef>
              <a:buClrTx/>
              <a:buSzTx/>
              <a:buFontTx/>
              <a:buNone/>
            </a:pPr>
            <a:r>
              <a:rPr lang="en-US" altLang="en-US" sz="2400" dirty="0">
                <a:cs typeface="Times New Roman" panose="02020603050405020304" pitchFamily="18" charset="0"/>
              </a:rPr>
              <a:t>	Nasopharyngeal carcinoma</a:t>
            </a:r>
          </a:p>
          <a:p>
            <a:pPr>
              <a:spcBef>
                <a:spcPct val="0"/>
              </a:spcBef>
              <a:buClrTx/>
              <a:buSzTx/>
              <a:buFontTx/>
              <a:buNone/>
            </a:pPr>
            <a:r>
              <a:rPr lang="en-US" altLang="en-US" sz="2400" dirty="0">
                <a:cs typeface="Times New Roman" panose="02020603050405020304" pitchFamily="18" charset="0"/>
              </a:rPr>
              <a:t>	Gastric carcinoma</a:t>
            </a:r>
          </a:p>
          <a:p>
            <a:pPr>
              <a:spcBef>
                <a:spcPct val="0"/>
              </a:spcBef>
              <a:buClrTx/>
              <a:buSzTx/>
              <a:buFontTx/>
              <a:buNone/>
            </a:pPr>
            <a:r>
              <a:rPr lang="en-US" altLang="en-US" sz="2400" dirty="0">
                <a:cs typeface="Times New Roman" panose="02020603050405020304" pitchFamily="18" charset="0"/>
              </a:rPr>
              <a:t>	Nasal T/NK cell lymphomas</a:t>
            </a:r>
          </a:p>
          <a:p>
            <a:pPr>
              <a:spcBef>
                <a:spcPct val="0"/>
              </a:spcBef>
              <a:buClrTx/>
              <a:buSzTx/>
              <a:buFontTx/>
              <a:buNone/>
            </a:pPr>
            <a:r>
              <a:rPr lang="en-US" altLang="en-US" sz="2400" dirty="0">
                <a:cs typeface="Times New Roman" panose="02020603050405020304" pitchFamily="18" charset="0"/>
              </a:rPr>
              <a:t>	Peripheral T cell lymphomas</a:t>
            </a:r>
          </a:p>
          <a:p>
            <a:pPr>
              <a:spcBef>
                <a:spcPct val="0"/>
              </a:spcBef>
              <a:buClrTx/>
              <a:buSzTx/>
              <a:buFontTx/>
              <a:buNone/>
            </a:pPr>
            <a:r>
              <a:rPr lang="en-US" altLang="en-US" sz="2400" dirty="0">
                <a:cs typeface="Times New Roman" panose="02020603050405020304" pitchFamily="18" charset="0"/>
              </a:rPr>
              <a:t>	Oral hairy leukoplakia</a:t>
            </a:r>
          </a:p>
          <a:p>
            <a:pPr>
              <a:spcBef>
                <a:spcPct val="0"/>
              </a:spcBef>
              <a:buClrTx/>
              <a:buSzTx/>
              <a:buFontTx/>
              <a:buNone/>
            </a:pPr>
            <a:r>
              <a:rPr lang="en-US" altLang="en-US" sz="2400" dirty="0">
                <a:cs typeface="Times New Roman" panose="02020603050405020304" pitchFamily="18" charset="0"/>
              </a:rPr>
              <a:t>	Smooth muscle tumors in</a:t>
            </a:r>
            <a:r>
              <a:rPr lang="en-US" altLang="en-US" sz="2400" dirty="0">
                <a:solidFill>
                  <a:schemeClr val="bg1"/>
                </a:solidFill>
                <a:cs typeface="Times New Roman" panose="02020603050405020304" pitchFamily="18" charset="0"/>
              </a:rPr>
              <a:t> </a:t>
            </a:r>
            <a:r>
              <a:rPr lang="en-US" altLang="en-US" sz="2400" dirty="0">
                <a:cs typeface="Times New Roman" panose="02020603050405020304" pitchFamily="18" charset="0"/>
              </a:rPr>
              <a:t>transplant patients</a:t>
            </a:r>
          </a:p>
        </p:txBody>
      </p:sp>
      <p:sp>
        <p:nvSpPr>
          <p:cNvPr id="21507" name="Text Box 3">
            <a:extLst>
              <a:ext uri="{FF2B5EF4-FFF2-40B4-BE49-F238E27FC236}">
                <a16:creationId xmlns:a16="http://schemas.microsoft.com/office/drawing/2014/main" id="{5635494E-FBD5-49DB-9454-FDD03E98D88C}"/>
              </a:ext>
            </a:extLst>
          </p:cNvPr>
          <p:cNvSpPr txBox="1">
            <a:spLocks noChangeArrowheads="1"/>
          </p:cNvSpPr>
          <p:nvPr/>
        </p:nvSpPr>
        <p:spPr bwMode="auto">
          <a:xfrm>
            <a:off x="1524000" y="1524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buClrTx/>
              <a:buSzTx/>
              <a:buFontTx/>
              <a:buNone/>
            </a:pPr>
            <a:r>
              <a:rPr lang="en-US" altLang="en-US" sz="3600" dirty="0">
                <a:solidFill>
                  <a:srgbClr val="FF0000"/>
                </a:solidFill>
                <a:cs typeface="Times New Roman" panose="02020603050405020304" pitchFamily="18" charset="0"/>
              </a:rPr>
              <a:t>     </a:t>
            </a:r>
            <a:r>
              <a:rPr lang="en-US" altLang="en-US" sz="3600" b="1" dirty="0">
                <a:solidFill>
                  <a:srgbClr val="FF0000"/>
                </a:solidFill>
                <a:cs typeface="Times New Roman" panose="02020603050405020304" pitchFamily="18" charset="0"/>
              </a:rPr>
              <a:t>Diseases Associated with EBV</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0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50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506">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506">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506">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506">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506">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50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CB5FB-9D72-4CBC-B5A8-7E17B93ED559}"/>
              </a:ext>
            </a:extLst>
          </p:cNvPr>
          <p:cNvSpPr>
            <a:spLocks noGrp="1"/>
          </p:cNvSpPr>
          <p:nvPr>
            <p:ph type="title"/>
          </p:nvPr>
        </p:nvSpPr>
        <p:spPr>
          <a:xfrm>
            <a:off x="838200" y="290285"/>
            <a:ext cx="10515600" cy="781504"/>
          </a:xfrm>
        </p:spPr>
        <p:txBody>
          <a:bodyPr>
            <a:normAutofit/>
          </a:bodyPr>
          <a:lstStyle/>
          <a:p>
            <a:r>
              <a:rPr lang="en-US" b="1" dirty="0">
                <a:solidFill>
                  <a:srgbClr val="FF0000"/>
                </a:solidFill>
              </a:rPr>
              <a:t>When to suspect of infectious mononucleosis?</a:t>
            </a:r>
          </a:p>
        </p:txBody>
      </p:sp>
      <p:sp>
        <p:nvSpPr>
          <p:cNvPr id="3" name="Content Placeholder 2">
            <a:extLst>
              <a:ext uri="{FF2B5EF4-FFF2-40B4-BE49-F238E27FC236}">
                <a16:creationId xmlns:a16="http://schemas.microsoft.com/office/drawing/2014/main" id="{F5599B1F-9803-4F5C-8DF5-15B679F923DC}"/>
              </a:ext>
            </a:extLst>
          </p:cNvPr>
          <p:cNvSpPr>
            <a:spLocks noGrp="1"/>
          </p:cNvSpPr>
          <p:nvPr>
            <p:ph idx="1"/>
          </p:nvPr>
        </p:nvSpPr>
        <p:spPr>
          <a:xfrm>
            <a:off x="838200" y="1491796"/>
            <a:ext cx="10515600" cy="4351338"/>
          </a:xfrm>
        </p:spPr>
        <p:txBody>
          <a:bodyPr>
            <a:normAutofit lnSpcReduction="10000"/>
          </a:bodyPr>
          <a:lstStyle/>
          <a:p>
            <a:pPr marL="0" indent="0">
              <a:buNone/>
            </a:pPr>
            <a:r>
              <a:rPr lang="en-US" sz="3200" b="1" dirty="0"/>
              <a:t>Infectious mononucleosis should be suspected:</a:t>
            </a:r>
          </a:p>
          <a:p>
            <a:pPr marL="514350" indent="-514350">
              <a:buFont typeface="+mj-lt"/>
              <a:buAutoNum type="alphaUcPeriod"/>
            </a:pPr>
            <a:r>
              <a:rPr lang="en-US" dirty="0"/>
              <a:t>in patients 10 to 30 years of age who present with sore throat and significant fatigue, </a:t>
            </a:r>
          </a:p>
          <a:p>
            <a:pPr marL="514350" indent="-514350">
              <a:buFont typeface="+mj-lt"/>
              <a:buAutoNum type="alphaUcPeriod"/>
            </a:pPr>
            <a:r>
              <a:rPr lang="en-US" dirty="0"/>
              <a:t>palatal petechiae,</a:t>
            </a:r>
          </a:p>
          <a:p>
            <a:pPr marL="514350" indent="-514350">
              <a:buFont typeface="+mj-lt"/>
              <a:buAutoNum type="alphaUcPeriod"/>
            </a:pPr>
            <a:r>
              <a:rPr lang="en-US" dirty="0"/>
              <a:t>posterior cervical or auricular adenopathy,</a:t>
            </a:r>
          </a:p>
          <a:p>
            <a:pPr marL="514350" indent="-514350">
              <a:buFont typeface="+mj-lt"/>
              <a:buAutoNum type="alphaUcPeriod"/>
            </a:pPr>
            <a:r>
              <a:rPr lang="en-US" dirty="0"/>
              <a:t>marked adenopathy, or inguinal adenopathy.</a:t>
            </a:r>
          </a:p>
          <a:p>
            <a:pPr marL="514350" indent="-514350">
              <a:buFont typeface="+mj-lt"/>
              <a:buAutoNum type="alphaUcPeriod"/>
            </a:pPr>
            <a:r>
              <a:rPr lang="en-US" dirty="0"/>
              <a:t>An atypical lymphocytosis of at least 20 percent or atypical lymphocytosis of at least 10 percent plus lymphocytosis of at least 50 percent strongly supports the diagnosis,</a:t>
            </a:r>
          </a:p>
          <a:p>
            <a:pPr marL="514350" indent="-514350">
              <a:buFont typeface="+mj-lt"/>
              <a:buAutoNum type="alphaUcPeriod"/>
            </a:pPr>
            <a:r>
              <a:rPr lang="en-US" dirty="0"/>
              <a:t>positive heterophile antibody test. </a:t>
            </a:r>
          </a:p>
        </p:txBody>
      </p:sp>
    </p:spTree>
    <p:extLst>
      <p:ext uri="{BB962C8B-B14F-4D97-AF65-F5344CB8AC3E}">
        <p14:creationId xmlns:p14="http://schemas.microsoft.com/office/powerpoint/2010/main" val="81921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F6EF5E-2AFA-4AB1-919D-B382A007DD16}"/>
              </a:ext>
            </a:extLst>
          </p:cNvPr>
          <p:cNvSpPr>
            <a:spLocks noGrp="1"/>
          </p:cNvSpPr>
          <p:nvPr>
            <p:ph idx="1"/>
          </p:nvPr>
        </p:nvSpPr>
        <p:spPr>
          <a:xfrm>
            <a:off x="1132113" y="1455057"/>
            <a:ext cx="10334171" cy="3015343"/>
          </a:xfrm>
        </p:spPr>
        <p:txBody>
          <a:bodyPr>
            <a:noAutofit/>
          </a:bodyPr>
          <a:lstStyle/>
          <a:p>
            <a:pPr eaLnBrk="1" hangingPunct="1">
              <a:defRPr/>
            </a:pPr>
            <a:r>
              <a:rPr lang="en-US" sz="3200" dirty="0"/>
              <a:t>Antibodies produced in infectious mononucleosis are of two types; </a:t>
            </a:r>
          </a:p>
          <a:p>
            <a:pPr eaLnBrk="1" hangingPunct="1">
              <a:buFont typeface="Wingdings" panose="05000000000000000000" pitchFamily="2" charset="2"/>
              <a:buNone/>
              <a:defRPr/>
            </a:pPr>
            <a:r>
              <a:rPr lang="en-US" sz="3200" dirty="0"/>
              <a:t>     - Specific which include against the EBV.</a:t>
            </a:r>
          </a:p>
          <a:p>
            <a:pPr eaLnBrk="1" hangingPunct="1">
              <a:buFont typeface="Wingdings" panose="05000000000000000000" pitchFamily="2" charset="2"/>
              <a:buNone/>
              <a:defRPr/>
            </a:pPr>
            <a:r>
              <a:rPr lang="en-US" sz="3200" dirty="0"/>
              <a:t>     - Nonspecific (</a:t>
            </a:r>
            <a:r>
              <a:rPr lang="en-US" sz="3200" dirty="0" err="1"/>
              <a:t>heterophile</a:t>
            </a:r>
            <a:r>
              <a:rPr lang="en-US" sz="3200" dirty="0"/>
              <a:t>) antibodies (IgM) are </a:t>
            </a:r>
          </a:p>
          <a:p>
            <a:pPr eaLnBrk="1" hangingPunct="1">
              <a:buFont typeface="Wingdings" panose="05000000000000000000" pitchFamily="2" charset="2"/>
              <a:buNone/>
              <a:defRPr/>
            </a:pPr>
            <a:r>
              <a:rPr lang="en-US" sz="3200" dirty="0"/>
              <a:t>       produced as a result of polyclonal B cell activation.</a:t>
            </a:r>
          </a:p>
          <a:p>
            <a:pPr>
              <a:defRPr/>
            </a:pPr>
            <a:endParaRPr lang="en-US" sz="3200" dirty="0"/>
          </a:p>
        </p:txBody>
      </p:sp>
      <p:sp>
        <p:nvSpPr>
          <p:cNvPr id="6" name="Title 1">
            <a:extLst>
              <a:ext uri="{FF2B5EF4-FFF2-40B4-BE49-F238E27FC236}">
                <a16:creationId xmlns:a16="http://schemas.microsoft.com/office/drawing/2014/main" id="{F64A4784-1036-4888-9719-96DC722B4817}"/>
              </a:ext>
            </a:extLst>
          </p:cNvPr>
          <p:cNvSpPr txBox="1">
            <a:spLocks/>
          </p:cNvSpPr>
          <p:nvPr/>
        </p:nvSpPr>
        <p:spPr>
          <a:xfrm>
            <a:off x="1018310" y="60319"/>
            <a:ext cx="10231581" cy="715531"/>
          </a:xfrm>
          <a:prstGeom prst="rect">
            <a:avLst/>
          </a:prstGeom>
          <a:solidFill>
            <a:schemeClr val="bg1">
              <a:lumMod val="9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700" b="1" dirty="0">
                <a:solidFill>
                  <a:srgbClr val="FF0000"/>
                </a:solidFill>
              </a:rPr>
              <a:t>EBV-Lab Diagnosis</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7D7D6-173C-4918-9ED4-393E7D631B71}"/>
              </a:ext>
            </a:extLst>
          </p:cNvPr>
          <p:cNvSpPr>
            <a:spLocks noGrp="1"/>
          </p:cNvSpPr>
          <p:nvPr>
            <p:ph type="title"/>
          </p:nvPr>
        </p:nvSpPr>
        <p:spPr>
          <a:xfrm>
            <a:off x="2362202" y="88033"/>
            <a:ext cx="7432964" cy="715531"/>
          </a:xfrm>
          <a:solidFill>
            <a:schemeClr val="bg1">
              <a:lumMod val="95000"/>
            </a:schemeClr>
          </a:solidFill>
        </p:spPr>
        <p:txBody>
          <a:bodyPr>
            <a:normAutofit fontScale="90000"/>
          </a:bodyPr>
          <a:lstStyle/>
          <a:p>
            <a:pPr algn="ctr"/>
            <a:r>
              <a:rPr lang="en-US" sz="4800" b="1" dirty="0">
                <a:solidFill>
                  <a:srgbClr val="FF0000"/>
                </a:solidFill>
              </a:rPr>
              <a:t>Types of Herpes viruses </a:t>
            </a:r>
          </a:p>
        </p:txBody>
      </p:sp>
      <p:sp>
        <p:nvSpPr>
          <p:cNvPr id="3" name="Content Placeholder 2">
            <a:extLst>
              <a:ext uri="{FF2B5EF4-FFF2-40B4-BE49-F238E27FC236}">
                <a16:creationId xmlns:a16="http://schemas.microsoft.com/office/drawing/2014/main" id="{315AD0F1-4E47-4F70-B5C0-1BAFE9C72B06}"/>
              </a:ext>
            </a:extLst>
          </p:cNvPr>
          <p:cNvSpPr>
            <a:spLocks noGrp="1"/>
          </p:cNvSpPr>
          <p:nvPr>
            <p:ph idx="1"/>
          </p:nvPr>
        </p:nvSpPr>
        <p:spPr>
          <a:xfrm>
            <a:off x="450273" y="1110094"/>
            <a:ext cx="10515600" cy="4351338"/>
          </a:xfrm>
        </p:spPr>
        <p:txBody>
          <a:bodyPr>
            <a:normAutofit lnSpcReduction="10000"/>
          </a:bodyPr>
          <a:lstStyle/>
          <a:p>
            <a:r>
              <a:rPr lang="en-US" dirty="0"/>
              <a:t>Herpes simplex type I (HHV-1) </a:t>
            </a:r>
          </a:p>
          <a:p>
            <a:r>
              <a:rPr lang="en-US" dirty="0"/>
              <a:t>Herpes simplex type II (HHV-2) </a:t>
            </a:r>
          </a:p>
          <a:p>
            <a:r>
              <a:rPr lang="en-US" dirty="0"/>
              <a:t>Varicella-zoster virus (VZV/HHV-3) </a:t>
            </a:r>
          </a:p>
          <a:p>
            <a:r>
              <a:rPr lang="en-US" dirty="0"/>
              <a:t>Epstein-Barr virus (EBV/HHV-4) </a:t>
            </a:r>
          </a:p>
          <a:p>
            <a:r>
              <a:rPr lang="en-US" dirty="0"/>
              <a:t>Cytomegalovirus (CMV/HHV-5) </a:t>
            </a:r>
          </a:p>
          <a:p>
            <a:r>
              <a:rPr lang="en-US" dirty="0"/>
              <a:t>Human herpesvirus type 6 (HBLV/HHV-6) </a:t>
            </a:r>
          </a:p>
          <a:p>
            <a:r>
              <a:rPr lang="en-US" dirty="0"/>
              <a:t>Human herpesvirus type 7 (HHV-7) </a:t>
            </a:r>
          </a:p>
          <a:p>
            <a:r>
              <a:rPr lang="en-US" dirty="0"/>
              <a:t>Kaposi's sarcoma herpesvirus (KSHV/HHV-8) HUMAN HERPESVIRUS TYPES</a:t>
            </a:r>
          </a:p>
          <a:p>
            <a:endParaRPr lang="en-US" dirty="0"/>
          </a:p>
        </p:txBody>
      </p:sp>
      <p:sp>
        <p:nvSpPr>
          <p:cNvPr id="4" name="Rectangle 3">
            <a:extLst>
              <a:ext uri="{FF2B5EF4-FFF2-40B4-BE49-F238E27FC236}">
                <a16:creationId xmlns:a16="http://schemas.microsoft.com/office/drawing/2014/main" id="{ECFC452F-3387-429D-A48A-FBB3F5D4AF97}"/>
              </a:ext>
            </a:extLst>
          </p:cNvPr>
          <p:cNvSpPr/>
          <p:nvPr/>
        </p:nvSpPr>
        <p:spPr>
          <a:xfrm>
            <a:off x="450273" y="2466108"/>
            <a:ext cx="4937760" cy="4572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18671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down)">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down)">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down)">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wipe(down)">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8B7A11-6455-405F-916C-871B43E216E6}"/>
              </a:ext>
            </a:extLst>
          </p:cNvPr>
          <p:cNvSpPr>
            <a:spLocks noGrp="1"/>
          </p:cNvSpPr>
          <p:nvPr>
            <p:ph idx="1"/>
          </p:nvPr>
        </p:nvSpPr>
        <p:spPr>
          <a:xfrm>
            <a:off x="734291" y="1035916"/>
            <a:ext cx="11083636" cy="4351338"/>
          </a:xfrm>
        </p:spPr>
        <p:txBody>
          <a:bodyPr>
            <a:noAutofit/>
          </a:bodyPr>
          <a:lstStyle/>
          <a:p>
            <a:pPr marL="0" indent="0">
              <a:buNone/>
            </a:pPr>
            <a:r>
              <a:rPr lang="en-US" sz="3200" b="1" dirty="0"/>
              <a:t>Laboratory Diagnosis Of Epstein-Barr Virus (EBV) and Infectious Mononucleosis:</a:t>
            </a:r>
            <a:endParaRPr lang="en-US" sz="3200" dirty="0"/>
          </a:p>
          <a:p>
            <a:pPr lvl="0"/>
            <a:r>
              <a:rPr lang="en-US" sz="3200" dirty="0"/>
              <a:t>Hemoglobin is mostly normal.</a:t>
            </a:r>
          </a:p>
          <a:p>
            <a:pPr lvl="0"/>
            <a:r>
              <a:rPr lang="en-US" sz="3200" dirty="0"/>
              <a:t>There may be mild thrombocytopenia reported in 25% to 50% of the patients.</a:t>
            </a:r>
          </a:p>
          <a:p>
            <a:pPr lvl="0"/>
            <a:r>
              <a:rPr lang="en-US" sz="3200" dirty="0"/>
              <a:t>Liver function tests are abnormal and come to normal in nearly 90 days. </a:t>
            </a:r>
          </a:p>
          <a:p>
            <a:pPr lvl="0"/>
            <a:r>
              <a:rPr lang="en-US" sz="3200" dirty="0"/>
              <a:t>PCR can detect EBV-DNA.</a:t>
            </a:r>
          </a:p>
          <a:p>
            <a:pPr marL="0" indent="0">
              <a:buNone/>
            </a:pPr>
            <a:endParaRPr lang="en-US" sz="3200" dirty="0"/>
          </a:p>
          <a:p>
            <a:endParaRPr lang="en-US" sz="3200" dirty="0"/>
          </a:p>
        </p:txBody>
      </p:sp>
      <p:sp>
        <p:nvSpPr>
          <p:cNvPr id="4" name="Title 1">
            <a:extLst>
              <a:ext uri="{FF2B5EF4-FFF2-40B4-BE49-F238E27FC236}">
                <a16:creationId xmlns:a16="http://schemas.microsoft.com/office/drawing/2014/main" id="{712B350B-2652-4726-956C-978B62877A42}"/>
              </a:ext>
            </a:extLst>
          </p:cNvPr>
          <p:cNvSpPr txBox="1">
            <a:spLocks/>
          </p:cNvSpPr>
          <p:nvPr/>
        </p:nvSpPr>
        <p:spPr>
          <a:xfrm>
            <a:off x="1018310" y="60319"/>
            <a:ext cx="10231581" cy="715531"/>
          </a:xfrm>
          <a:prstGeom prst="rect">
            <a:avLst/>
          </a:prstGeom>
          <a:solidFill>
            <a:schemeClr val="bg1">
              <a:lumMod val="9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700" b="1" dirty="0">
                <a:solidFill>
                  <a:srgbClr val="FF0000"/>
                </a:solidFill>
              </a:rPr>
              <a:t>EBV-Lab Diagnosis</a:t>
            </a:r>
          </a:p>
        </p:txBody>
      </p:sp>
    </p:spTree>
    <p:extLst>
      <p:ext uri="{BB962C8B-B14F-4D97-AF65-F5344CB8AC3E}">
        <p14:creationId xmlns:p14="http://schemas.microsoft.com/office/powerpoint/2010/main" val="191993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915B46-3F0A-43A0-9A16-43DDEC5CE215}"/>
              </a:ext>
            </a:extLst>
          </p:cNvPr>
          <p:cNvSpPr>
            <a:spLocks noGrp="1"/>
          </p:cNvSpPr>
          <p:nvPr>
            <p:ph idx="1"/>
          </p:nvPr>
        </p:nvSpPr>
        <p:spPr>
          <a:xfrm>
            <a:off x="540328" y="1128640"/>
            <a:ext cx="10515600" cy="4351338"/>
          </a:xfrm>
        </p:spPr>
        <p:txBody>
          <a:bodyPr/>
          <a:lstStyle/>
          <a:p>
            <a:pPr marL="0" lvl="0" indent="0">
              <a:buNone/>
            </a:pPr>
            <a:r>
              <a:rPr lang="en-US" b="1" dirty="0"/>
              <a:t>EBV Ab titer </a:t>
            </a:r>
            <a:endParaRPr lang="en-US" dirty="0"/>
          </a:p>
          <a:p>
            <a:pPr lvl="0"/>
            <a:r>
              <a:rPr lang="en-US" dirty="0"/>
              <a:t>EBV titer ≤1:10 are nondiagnostic.</a:t>
            </a:r>
          </a:p>
          <a:p>
            <a:pPr lvl="0"/>
            <a:r>
              <a:rPr lang="en-US" dirty="0"/>
              <a:t>EBV titer of 1:10 to 1:60 indicates infection at some undetermined time.</a:t>
            </a:r>
          </a:p>
          <a:p>
            <a:pPr lvl="0"/>
            <a:r>
              <a:rPr lang="en-US" dirty="0"/>
              <a:t>EBV titer of  ≥1:320 suggests active infection.</a:t>
            </a:r>
          </a:p>
          <a:p>
            <a:pPr lvl="0"/>
            <a:r>
              <a:rPr lang="en-US" dirty="0"/>
              <a:t>A fourfold increase in titer in paired sera drawn 10 to 14 days apart is usually indicates an acute infection.</a:t>
            </a:r>
          </a:p>
          <a:p>
            <a:endParaRPr lang="en-US" dirty="0"/>
          </a:p>
        </p:txBody>
      </p:sp>
      <p:sp>
        <p:nvSpPr>
          <p:cNvPr id="4" name="Title 1">
            <a:extLst>
              <a:ext uri="{FF2B5EF4-FFF2-40B4-BE49-F238E27FC236}">
                <a16:creationId xmlns:a16="http://schemas.microsoft.com/office/drawing/2014/main" id="{6FF4AE6D-D431-44F2-91A3-84FDE87AB8CE}"/>
              </a:ext>
            </a:extLst>
          </p:cNvPr>
          <p:cNvSpPr txBox="1">
            <a:spLocks/>
          </p:cNvSpPr>
          <p:nvPr/>
        </p:nvSpPr>
        <p:spPr>
          <a:xfrm>
            <a:off x="1018310" y="60319"/>
            <a:ext cx="10231581" cy="715531"/>
          </a:xfrm>
          <a:prstGeom prst="rect">
            <a:avLst/>
          </a:prstGeom>
          <a:solidFill>
            <a:schemeClr val="bg1">
              <a:lumMod val="9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700" b="1" dirty="0">
                <a:solidFill>
                  <a:srgbClr val="FF0000"/>
                </a:solidFill>
              </a:rPr>
              <a:t>EBV-Lab Diagnosis</a:t>
            </a:r>
          </a:p>
        </p:txBody>
      </p:sp>
    </p:spTree>
    <p:extLst>
      <p:ext uri="{BB962C8B-B14F-4D97-AF65-F5344CB8AC3E}">
        <p14:creationId xmlns:p14="http://schemas.microsoft.com/office/powerpoint/2010/main" val="205122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8B7A11-6455-405F-916C-871B43E216E6}"/>
              </a:ext>
            </a:extLst>
          </p:cNvPr>
          <p:cNvSpPr>
            <a:spLocks noGrp="1"/>
          </p:cNvSpPr>
          <p:nvPr>
            <p:ph idx="1"/>
          </p:nvPr>
        </p:nvSpPr>
        <p:spPr>
          <a:xfrm>
            <a:off x="242453" y="928252"/>
            <a:ext cx="11409219" cy="5341432"/>
          </a:xfrm>
        </p:spPr>
        <p:txBody>
          <a:bodyPr>
            <a:normAutofit/>
          </a:bodyPr>
          <a:lstStyle/>
          <a:p>
            <a:pPr lvl="0" algn="just"/>
            <a:r>
              <a:rPr lang="en-US" sz="3200" b="1" dirty="0"/>
              <a:t>The peripheral blood smear shows:</a:t>
            </a:r>
          </a:p>
          <a:p>
            <a:pPr lvl="1" algn="just"/>
            <a:r>
              <a:rPr lang="en-US" sz="2800" dirty="0"/>
              <a:t>&gt;50% are the lymphocytes: this lymphocytosis is seen in 80% to 90% of the patients.</a:t>
            </a:r>
          </a:p>
          <a:p>
            <a:pPr lvl="1" algn="just"/>
            <a:r>
              <a:rPr lang="en-US" sz="2800" dirty="0"/>
              <a:t>Peak is during the second and third weeks and will remain further in 2 to 6 weeks.</a:t>
            </a:r>
          </a:p>
          <a:p>
            <a:pPr lvl="1" algn="just"/>
            <a:r>
              <a:rPr lang="en-US" sz="2800" dirty="0"/>
              <a:t>5 to 30% are atypical lymphocytes.</a:t>
            </a:r>
          </a:p>
          <a:p>
            <a:pPr lvl="1" algn="just"/>
            <a:r>
              <a:rPr lang="en-US" sz="2800" dirty="0"/>
              <a:t>These atypical lymphocytes persist for 1 to 2 months,</a:t>
            </a:r>
          </a:p>
          <a:p>
            <a:pPr lvl="2" algn="just"/>
            <a:r>
              <a:rPr lang="en-US" sz="2800" dirty="0"/>
              <a:t>These atypical lymphocytes may last for 4 to 6 months in some cases.</a:t>
            </a:r>
          </a:p>
          <a:p>
            <a:pPr algn="just"/>
            <a:endParaRPr lang="en-US" sz="3200" dirty="0"/>
          </a:p>
        </p:txBody>
      </p:sp>
      <p:sp>
        <p:nvSpPr>
          <p:cNvPr id="4" name="Title 1">
            <a:extLst>
              <a:ext uri="{FF2B5EF4-FFF2-40B4-BE49-F238E27FC236}">
                <a16:creationId xmlns:a16="http://schemas.microsoft.com/office/drawing/2014/main" id="{61EEAEF3-25F8-47EB-9DE5-E3CBB6C818B2}"/>
              </a:ext>
            </a:extLst>
          </p:cNvPr>
          <p:cNvSpPr txBox="1">
            <a:spLocks/>
          </p:cNvSpPr>
          <p:nvPr/>
        </p:nvSpPr>
        <p:spPr>
          <a:xfrm>
            <a:off x="1018310" y="60319"/>
            <a:ext cx="10231581" cy="715531"/>
          </a:xfrm>
          <a:prstGeom prst="rect">
            <a:avLst/>
          </a:prstGeom>
          <a:solidFill>
            <a:schemeClr val="bg1">
              <a:lumMod val="9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700" b="1" dirty="0">
                <a:solidFill>
                  <a:srgbClr val="FF0000"/>
                </a:solidFill>
              </a:rPr>
              <a:t>EBV-Lab Diagnosis</a:t>
            </a:r>
          </a:p>
        </p:txBody>
      </p:sp>
      <p:pic>
        <p:nvPicPr>
          <p:cNvPr id="5" name="Picture 4">
            <a:extLst>
              <a:ext uri="{FF2B5EF4-FFF2-40B4-BE49-F238E27FC236}">
                <a16:creationId xmlns:a16="http://schemas.microsoft.com/office/drawing/2014/main" id="{EBCBC5D4-320A-424B-9ABD-B6AA0F537B7E}"/>
              </a:ext>
            </a:extLst>
          </p:cNvPr>
          <p:cNvPicPr>
            <a:picLocks noChangeAspect="1"/>
          </p:cNvPicPr>
          <p:nvPr/>
        </p:nvPicPr>
        <p:blipFill>
          <a:blip r:embed="rId3"/>
          <a:stretch>
            <a:fillRect/>
          </a:stretch>
        </p:blipFill>
        <p:spPr>
          <a:xfrm>
            <a:off x="5179000" y="4566551"/>
            <a:ext cx="3321710" cy="2231130"/>
          </a:xfrm>
          <a:prstGeom prst="rect">
            <a:avLst/>
          </a:prstGeom>
        </p:spPr>
      </p:pic>
      <p:pic>
        <p:nvPicPr>
          <p:cNvPr id="6" name="Picture 5">
            <a:extLst>
              <a:ext uri="{FF2B5EF4-FFF2-40B4-BE49-F238E27FC236}">
                <a16:creationId xmlns:a16="http://schemas.microsoft.com/office/drawing/2014/main" id="{F8309026-AC3D-4A3D-AB00-B5A00467512D}"/>
              </a:ext>
            </a:extLst>
          </p:cNvPr>
          <p:cNvPicPr>
            <a:picLocks noChangeAspect="1"/>
          </p:cNvPicPr>
          <p:nvPr/>
        </p:nvPicPr>
        <p:blipFill>
          <a:blip r:embed="rId4"/>
          <a:stretch>
            <a:fillRect/>
          </a:stretch>
        </p:blipFill>
        <p:spPr>
          <a:xfrm>
            <a:off x="2244436" y="4554209"/>
            <a:ext cx="2798619" cy="2231130"/>
          </a:xfrm>
          <a:prstGeom prst="rect">
            <a:avLst/>
          </a:prstGeom>
        </p:spPr>
      </p:pic>
      <p:sp>
        <p:nvSpPr>
          <p:cNvPr id="8" name="TextBox 7">
            <a:extLst>
              <a:ext uri="{FF2B5EF4-FFF2-40B4-BE49-F238E27FC236}">
                <a16:creationId xmlns:a16="http://schemas.microsoft.com/office/drawing/2014/main" id="{59E1F44B-F4ED-42C8-8704-DD5B65900DCA}"/>
              </a:ext>
            </a:extLst>
          </p:cNvPr>
          <p:cNvSpPr txBox="1"/>
          <p:nvPr/>
        </p:nvSpPr>
        <p:spPr>
          <a:xfrm>
            <a:off x="2585368" y="6237420"/>
            <a:ext cx="2106859" cy="369332"/>
          </a:xfrm>
          <a:prstGeom prst="rect">
            <a:avLst/>
          </a:prstGeom>
          <a:noFill/>
        </p:spPr>
        <p:txBody>
          <a:bodyPr wrap="none" rtlCol="0">
            <a:spAutoFit/>
          </a:bodyPr>
          <a:lstStyle/>
          <a:p>
            <a:r>
              <a:rPr lang="en-US" b="1" dirty="0"/>
              <a:t>Normal Lymphocyte</a:t>
            </a:r>
          </a:p>
        </p:txBody>
      </p:sp>
      <p:sp>
        <p:nvSpPr>
          <p:cNvPr id="9" name="TextBox 8">
            <a:extLst>
              <a:ext uri="{FF2B5EF4-FFF2-40B4-BE49-F238E27FC236}">
                <a16:creationId xmlns:a16="http://schemas.microsoft.com/office/drawing/2014/main" id="{FEEB0D2B-B693-432E-8090-EB302EDAD982}"/>
              </a:ext>
            </a:extLst>
          </p:cNvPr>
          <p:cNvSpPr txBox="1"/>
          <p:nvPr/>
        </p:nvSpPr>
        <p:spPr>
          <a:xfrm flipH="1">
            <a:off x="5841256" y="6334018"/>
            <a:ext cx="2659454" cy="369332"/>
          </a:xfrm>
          <a:prstGeom prst="rect">
            <a:avLst/>
          </a:prstGeom>
          <a:noFill/>
        </p:spPr>
        <p:txBody>
          <a:bodyPr wrap="square" rtlCol="0">
            <a:spAutoFit/>
          </a:bodyPr>
          <a:lstStyle/>
          <a:p>
            <a:r>
              <a:rPr lang="en-US" b="1" dirty="0"/>
              <a:t>Atypical Lymphocyte</a:t>
            </a:r>
          </a:p>
        </p:txBody>
      </p:sp>
    </p:spTree>
    <p:extLst>
      <p:ext uri="{BB962C8B-B14F-4D97-AF65-F5344CB8AC3E}">
        <p14:creationId xmlns:p14="http://schemas.microsoft.com/office/powerpoint/2010/main" val="261760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253B2A-4F92-48FC-836D-0BCB1C8ABF8E}"/>
              </a:ext>
            </a:extLst>
          </p:cNvPr>
          <p:cNvSpPr>
            <a:spLocks noGrp="1"/>
          </p:cNvSpPr>
          <p:nvPr>
            <p:ph idx="1"/>
          </p:nvPr>
        </p:nvSpPr>
        <p:spPr>
          <a:xfrm>
            <a:off x="509154" y="838609"/>
            <a:ext cx="11173691" cy="4351338"/>
          </a:xfrm>
        </p:spPr>
        <p:txBody>
          <a:bodyPr/>
          <a:lstStyle/>
          <a:p>
            <a:pPr lvl="0"/>
            <a:r>
              <a:rPr lang="en-US" b="1" dirty="0"/>
              <a:t>Heterophil antibodies test:</a:t>
            </a:r>
            <a:r>
              <a:rPr lang="en-US" dirty="0"/>
              <a:t> </a:t>
            </a:r>
          </a:p>
          <a:p>
            <a:pPr lvl="1"/>
            <a:r>
              <a:rPr lang="en-US" b="1" dirty="0"/>
              <a:t>Monospot test (Heterophil antibody test):</a:t>
            </a:r>
            <a:r>
              <a:rPr lang="en-US" dirty="0"/>
              <a:t> </a:t>
            </a:r>
          </a:p>
          <a:p>
            <a:pPr lvl="1"/>
            <a:r>
              <a:rPr lang="en-US" dirty="0"/>
              <a:t>This test is done on the slide.</a:t>
            </a:r>
          </a:p>
          <a:p>
            <a:pPr lvl="1"/>
            <a:r>
              <a:rPr lang="en-US" dirty="0"/>
              <a:t>Principle of heterophil antibodies:</a:t>
            </a:r>
          </a:p>
          <a:p>
            <a:pPr lvl="2"/>
            <a:r>
              <a:rPr lang="en-US" dirty="0"/>
              <a:t>These are the heterophil antibody against EBV and react with agglutinate sheep/horse RBCs.</a:t>
            </a:r>
          </a:p>
          <a:p>
            <a:pPr lvl="1"/>
            <a:r>
              <a:rPr lang="en-US" dirty="0"/>
              <a:t>This test can be used as a screening test.</a:t>
            </a:r>
          </a:p>
          <a:p>
            <a:pPr lvl="2"/>
            <a:r>
              <a:rPr lang="en-US" dirty="0"/>
              <a:t>The patient’s serum is added to slides and has horse or sheep RBCs.</a:t>
            </a:r>
          </a:p>
          <a:p>
            <a:pPr lvl="2"/>
            <a:r>
              <a:rPr lang="en-US" dirty="0"/>
              <a:t>It is negative in 30% of the infectious mononucleosis patient.</a:t>
            </a:r>
          </a:p>
          <a:p>
            <a:endParaRPr lang="en-US" dirty="0"/>
          </a:p>
        </p:txBody>
      </p:sp>
      <p:sp>
        <p:nvSpPr>
          <p:cNvPr id="5" name="Title 1">
            <a:extLst>
              <a:ext uri="{FF2B5EF4-FFF2-40B4-BE49-F238E27FC236}">
                <a16:creationId xmlns:a16="http://schemas.microsoft.com/office/drawing/2014/main" id="{88CAFF98-89C2-4FE6-BA4B-B3DFC6872924}"/>
              </a:ext>
            </a:extLst>
          </p:cNvPr>
          <p:cNvSpPr txBox="1">
            <a:spLocks/>
          </p:cNvSpPr>
          <p:nvPr/>
        </p:nvSpPr>
        <p:spPr>
          <a:xfrm>
            <a:off x="1018310" y="60319"/>
            <a:ext cx="10231581" cy="715531"/>
          </a:xfrm>
          <a:prstGeom prst="rect">
            <a:avLst/>
          </a:prstGeom>
          <a:solidFill>
            <a:schemeClr val="bg1">
              <a:lumMod val="9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700" b="1" dirty="0">
                <a:solidFill>
                  <a:srgbClr val="FF0000"/>
                </a:solidFill>
              </a:rPr>
              <a:t>EBV-Lab Diagnosis</a:t>
            </a:r>
          </a:p>
        </p:txBody>
      </p:sp>
      <p:pic>
        <p:nvPicPr>
          <p:cNvPr id="6" name="Picture 5">
            <a:extLst>
              <a:ext uri="{FF2B5EF4-FFF2-40B4-BE49-F238E27FC236}">
                <a16:creationId xmlns:a16="http://schemas.microsoft.com/office/drawing/2014/main" id="{B724DF8D-A9AA-4117-AA19-DE5CE4F8DD80}"/>
              </a:ext>
            </a:extLst>
          </p:cNvPr>
          <p:cNvPicPr>
            <a:picLocks noChangeAspect="1"/>
          </p:cNvPicPr>
          <p:nvPr/>
        </p:nvPicPr>
        <p:blipFill>
          <a:blip r:embed="rId2"/>
          <a:stretch>
            <a:fillRect/>
          </a:stretch>
        </p:blipFill>
        <p:spPr>
          <a:xfrm>
            <a:off x="1491976" y="3843722"/>
            <a:ext cx="1694569" cy="1737626"/>
          </a:xfrm>
          <a:prstGeom prst="rect">
            <a:avLst/>
          </a:prstGeom>
        </p:spPr>
      </p:pic>
      <p:pic>
        <p:nvPicPr>
          <p:cNvPr id="7" name="Picture 6">
            <a:extLst>
              <a:ext uri="{FF2B5EF4-FFF2-40B4-BE49-F238E27FC236}">
                <a16:creationId xmlns:a16="http://schemas.microsoft.com/office/drawing/2014/main" id="{F58199B2-164F-407D-84FE-7D9B6F1F1C4B}"/>
              </a:ext>
            </a:extLst>
          </p:cNvPr>
          <p:cNvPicPr>
            <a:picLocks noChangeAspect="1"/>
          </p:cNvPicPr>
          <p:nvPr/>
        </p:nvPicPr>
        <p:blipFill>
          <a:blip r:embed="rId3"/>
          <a:stretch>
            <a:fillRect/>
          </a:stretch>
        </p:blipFill>
        <p:spPr>
          <a:xfrm>
            <a:off x="3221559" y="4018233"/>
            <a:ext cx="1591037" cy="1512906"/>
          </a:xfrm>
          <a:prstGeom prst="rect">
            <a:avLst/>
          </a:prstGeom>
        </p:spPr>
      </p:pic>
      <p:pic>
        <p:nvPicPr>
          <p:cNvPr id="8" name="Picture 7">
            <a:extLst>
              <a:ext uri="{FF2B5EF4-FFF2-40B4-BE49-F238E27FC236}">
                <a16:creationId xmlns:a16="http://schemas.microsoft.com/office/drawing/2014/main" id="{AF1CBB72-2F10-4A09-A5F7-4325254929BB}"/>
              </a:ext>
            </a:extLst>
          </p:cNvPr>
          <p:cNvPicPr>
            <a:picLocks noChangeAspect="1"/>
          </p:cNvPicPr>
          <p:nvPr/>
        </p:nvPicPr>
        <p:blipFill>
          <a:blip r:embed="rId4"/>
          <a:stretch>
            <a:fillRect/>
          </a:stretch>
        </p:blipFill>
        <p:spPr>
          <a:xfrm>
            <a:off x="4856001" y="4018233"/>
            <a:ext cx="2002000" cy="1566519"/>
          </a:xfrm>
          <a:prstGeom prst="rect">
            <a:avLst/>
          </a:prstGeom>
        </p:spPr>
      </p:pic>
      <p:pic>
        <p:nvPicPr>
          <p:cNvPr id="9" name="Picture 8">
            <a:extLst>
              <a:ext uri="{FF2B5EF4-FFF2-40B4-BE49-F238E27FC236}">
                <a16:creationId xmlns:a16="http://schemas.microsoft.com/office/drawing/2014/main" id="{7A808488-A809-4978-87D3-EEF6363FF03A}"/>
              </a:ext>
            </a:extLst>
          </p:cNvPr>
          <p:cNvPicPr>
            <a:picLocks noChangeAspect="1"/>
          </p:cNvPicPr>
          <p:nvPr/>
        </p:nvPicPr>
        <p:blipFill>
          <a:blip r:embed="rId5"/>
          <a:stretch>
            <a:fillRect/>
          </a:stretch>
        </p:blipFill>
        <p:spPr>
          <a:xfrm>
            <a:off x="533398" y="5695228"/>
            <a:ext cx="8042565" cy="447675"/>
          </a:xfrm>
          <a:prstGeom prst="rect">
            <a:avLst/>
          </a:prstGeom>
        </p:spPr>
      </p:pic>
      <p:pic>
        <p:nvPicPr>
          <p:cNvPr id="10" name="Picture 9">
            <a:extLst>
              <a:ext uri="{FF2B5EF4-FFF2-40B4-BE49-F238E27FC236}">
                <a16:creationId xmlns:a16="http://schemas.microsoft.com/office/drawing/2014/main" id="{3E906888-819F-4C83-9BC2-83DD9F754BE9}"/>
              </a:ext>
            </a:extLst>
          </p:cNvPr>
          <p:cNvPicPr>
            <a:picLocks noChangeAspect="1"/>
          </p:cNvPicPr>
          <p:nvPr/>
        </p:nvPicPr>
        <p:blipFill>
          <a:blip r:embed="rId6"/>
          <a:stretch>
            <a:fillRect/>
          </a:stretch>
        </p:blipFill>
        <p:spPr>
          <a:xfrm>
            <a:off x="533399" y="6142903"/>
            <a:ext cx="7962920" cy="733425"/>
          </a:xfrm>
          <a:prstGeom prst="rect">
            <a:avLst/>
          </a:prstGeom>
        </p:spPr>
      </p:pic>
    </p:spTree>
    <p:extLst>
      <p:ext uri="{BB962C8B-B14F-4D97-AF65-F5344CB8AC3E}">
        <p14:creationId xmlns:p14="http://schemas.microsoft.com/office/powerpoint/2010/main" val="18964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651162" y="983673"/>
            <a:ext cx="10889673" cy="5167745"/>
          </a:xfrm>
        </p:spPr>
        <p:txBody>
          <a:bodyPr>
            <a:normAutofit/>
          </a:bodyPr>
          <a:lstStyle/>
          <a:p>
            <a:pPr algn="just">
              <a:defRPr/>
            </a:pPr>
            <a:r>
              <a:rPr lang="en-US" dirty="0"/>
              <a:t>Therapy for IM consists of supportive measures, with rest and analgesia. </a:t>
            </a:r>
          </a:p>
          <a:p>
            <a:pPr algn="just">
              <a:defRPr/>
            </a:pPr>
            <a:r>
              <a:rPr lang="en-US" dirty="0"/>
              <a:t>There is no treatment for mono, but supportive care involves resting and drinking plenty of fluids. </a:t>
            </a:r>
          </a:p>
          <a:p>
            <a:pPr algn="just">
              <a:defRPr/>
            </a:pPr>
            <a:r>
              <a:rPr lang="en-US" dirty="0"/>
              <a:t>The illness resolves without treatment, but symptoms may last from several weeks to months. Analgesics </a:t>
            </a:r>
          </a:p>
          <a:p>
            <a:pPr algn="just">
              <a:defRPr/>
            </a:pPr>
            <a:r>
              <a:rPr lang="en-US" dirty="0"/>
              <a:t>Avoid excessive physical activity (risk for splenic rupture).</a:t>
            </a:r>
          </a:p>
          <a:p>
            <a:pPr algn="just">
              <a:defRPr/>
            </a:pPr>
            <a:r>
              <a:rPr lang="en-US" dirty="0"/>
              <a:t>Prednisone for severe airway obstruction, hemolytic anemia, or thrombocytopenia.</a:t>
            </a:r>
          </a:p>
          <a:p>
            <a:pPr algn="just">
              <a:defRPr/>
            </a:pPr>
            <a:r>
              <a:rPr lang="en-US" dirty="0"/>
              <a:t>No role for acyclovir</a:t>
            </a:r>
          </a:p>
        </p:txBody>
      </p:sp>
      <p:sp>
        <p:nvSpPr>
          <p:cNvPr id="6" name="Title 1">
            <a:extLst>
              <a:ext uri="{FF2B5EF4-FFF2-40B4-BE49-F238E27FC236}">
                <a16:creationId xmlns:a16="http://schemas.microsoft.com/office/drawing/2014/main" id="{AA937828-A810-407E-A940-1FD5F200350D}"/>
              </a:ext>
            </a:extLst>
          </p:cNvPr>
          <p:cNvSpPr txBox="1">
            <a:spLocks/>
          </p:cNvSpPr>
          <p:nvPr/>
        </p:nvSpPr>
        <p:spPr>
          <a:xfrm>
            <a:off x="1018310" y="60319"/>
            <a:ext cx="10231581" cy="715531"/>
          </a:xfrm>
          <a:prstGeom prst="rect">
            <a:avLst/>
          </a:prstGeom>
          <a:solidFill>
            <a:schemeClr val="bg1">
              <a:lumMod val="9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700" b="1" dirty="0">
                <a:solidFill>
                  <a:srgbClr val="FF0000"/>
                </a:solidFill>
              </a:rPr>
              <a:t>EBV-Infectious Mononucleosis Treatment</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strips(downLeft)">
                                      <p:cBhvr>
                                        <p:cTn id="12" dur="500"/>
                                        <p:tgtEl>
                                          <p:spTgt spid="225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Effect transition="in" filter="strips(downLeft)">
                                      <p:cBhvr>
                                        <p:cTn id="17" dur="500"/>
                                        <p:tgtEl>
                                          <p:spTgt spid="225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22531">
                                            <p:txEl>
                                              <p:pRg st="2" end="2"/>
                                            </p:txEl>
                                          </p:spTgt>
                                        </p:tgtEl>
                                        <p:attrNameLst>
                                          <p:attrName>style.visibility</p:attrName>
                                        </p:attrNameLst>
                                      </p:cBhvr>
                                      <p:to>
                                        <p:strVal val="visible"/>
                                      </p:to>
                                    </p:set>
                                    <p:animEffect transition="in" filter="strips(downLeft)">
                                      <p:cBhvr>
                                        <p:cTn id="22" dur="500"/>
                                        <p:tgtEl>
                                          <p:spTgt spid="225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22531">
                                            <p:txEl>
                                              <p:pRg st="3" end="3"/>
                                            </p:txEl>
                                          </p:spTgt>
                                        </p:tgtEl>
                                        <p:attrNameLst>
                                          <p:attrName>style.visibility</p:attrName>
                                        </p:attrNameLst>
                                      </p:cBhvr>
                                      <p:to>
                                        <p:strVal val="visible"/>
                                      </p:to>
                                    </p:set>
                                    <p:animEffect transition="in" filter="strips(downLeft)">
                                      <p:cBhvr>
                                        <p:cTn id="27" dur="500"/>
                                        <p:tgtEl>
                                          <p:spTgt spid="2253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22531">
                                            <p:txEl>
                                              <p:pRg st="4" end="4"/>
                                            </p:txEl>
                                          </p:spTgt>
                                        </p:tgtEl>
                                        <p:attrNameLst>
                                          <p:attrName>style.visibility</p:attrName>
                                        </p:attrNameLst>
                                      </p:cBhvr>
                                      <p:to>
                                        <p:strVal val="visible"/>
                                      </p:to>
                                    </p:set>
                                    <p:animEffect transition="in" filter="strips(downLeft)">
                                      <p:cBhvr>
                                        <p:cTn id="32" dur="500"/>
                                        <p:tgtEl>
                                          <p:spTgt spid="2253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Effect transition="in" filter="strips(downLeft)">
                                      <p:cBhvr>
                                        <p:cTn id="37" dur="500"/>
                                        <p:tgtEl>
                                          <p:spTgt spid="225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979258-5758-4893-8E95-73338D8B12D9}"/>
              </a:ext>
            </a:extLst>
          </p:cNvPr>
          <p:cNvSpPr>
            <a:spLocks noGrp="1"/>
          </p:cNvSpPr>
          <p:nvPr>
            <p:ph idx="1"/>
          </p:nvPr>
        </p:nvSpPr>
        <p:spPr>
          <a:xfrm>
            <a:off x="339436" y="803564"/>
            <a:ext cx="11298382" cy="4351338"/>
          </a:xfrm>
        </p:spPr>
        <p:txBody>
          <a:bodyPr>
            <a:noAutofit/>
          </a:bodyPr>
          <a:lstStyle/>
          <a:p>
            <a:pPr marL="0" lvl="0" indent="0" algn="just">
              <a:buNone/>
            </a:pPr>
            <a:r>
              <a:rPr lang="en-US" u="sng" dirty="0">
                <a:solidFill>
                  <a:srgbClr val="7030A0"/>
                </a:solidFill>
              </a:rPr>
              <a:t>In 1885:</a:t>
            </a:r>
          </a:p>
          <a:p>
            <a:pPr lvl="1" algn="just"/>
            <a:r>
              <a:rPr lang="en-US" dirty="0"/>
              <a:t>the Russian pediatrician Nil </a:t>
            </a:r>
            <a:r>
              <a:rPr lang="en-US" dirty="0" err="1"/>
              <a:t>Filatov</a:t>
            </a:r>
            <a:r>
              <a:rPr lang="en-US" dirty="0"/>
              <a:t> reported an infectious process he called "idiopathic adenitis" </a:t>
            </a:r>
          </a:p>
          <a:p>
            <a:pPr marL="0" lvl="0" indent="0" algn="just">
              <a:buNone/>
            </a:pPr>
            <a:r>
              <a:rPr lang="en-US" u="sng" dirty="0">
                <a:solidFill>
                  <a:srgbClr val="7030A0"/>
                </a:solidFill>
              </a:rPr>
              <a:t>In 1889:</a:t>
            </a:r>
          </a:p>
          <a:p>
            <a:pPr lvl="1" algn="just"/>
            <a:r>
              <a:rPr lang="en-US" dirty="0"/>
              <a:t>German balneologist and pediatrician, Emil Pfeiffer, independently reported similar cases that tended to cluster in families, for which he coined the term "glandular fever“.</a:t>
            </a:r>
          </a:p>
          <a:p>
            <a:pPr marL="0" indent="0" algn="just">
              <a:buNone/>
            </a:pPr>
            <a:r>
              <a:rPr lang="en-US" u="sng" dirty="0">
                <a:solidFill>
                  <a:srgbClr val="7030A0"/>
                </a:solidFill>
              </a:rPr>
              <a:t>In 1964:</a:t>
            </a:r>
          </a:p>
          <a:p>
            <a:pPr lvl="1" algn="just"/>
            <a:r>
              <a:rPr lang="en-US" dirty="0"/>
              <a:t>Michael Anthony Epstein and Yvonne Barr at the University of Bristol identified a virus s in Burkitt's lymphoma which later on called Epstein–Barr virus.</a:t>
            </a:r>
          </a:p>
          <a:p>
            <a:pPr lvl="1" algn="just"/>
            <a:endParaRPr lang="en-US" dirty="0"/>
          </a:p>
          <a:p>
            <a:pPr marL="55563" lvl="1" indent="-55563" algn="just">
              <a:tabLst>
                <a:tab pos="111125" algn="l"/>
              </a:tabLst>
            </a:pPr>
            <a:r>
              <a:rPr lang="en-US" dirty="0"/>
              <a:t> The virus was name "mononucleosis" because it's associated with an increase in certain white blood cells called lymphocytes in the bloodstream.</a:t>
            </a:r>
          </a:p>
          <a:p>
            <a:pPr algn="just"/>
            <a:endParaRPr lang="en-US" dirty="0"/>
          </a:p>
        </p:txBody>
      </p:sp>
      <p:sp>
        <p:nvSpPr>
          <p:cNvPr id="4" name="Title 1">
            <a:extLst>
              <a:ext uri="{FF2B5EF4-FFF2-40B4-BE49-F238E27FC236}">
                <a16:creationId xmlns:a16="http://schemas.microsoft.com/office/drawing/2014/main" id="{42EF2113-53DD-489C-A3D7-8F1F29BEFB52}"/>
              </a:ext>
            </a:extLst>
          </p:cNvPr>
          <p:cNvSpPr txBox="1">
            <a:spLocks/>
          </p:cNvSpPr>
          <p:nvPr/>
        </p:nvSpPr>
        <p:spPr>
          <a:xfrm>
            <a:off x="2362202" y="88033"/>
            <a:ext cx="7432964" cy="715531"/>
          </a:xfrm>
          <a:prstGeom prst="rect">
            <a:avLst/>
          </a:prstGeom>
          <a:solidFill>
            <a:schemeClr val="bg1">
              <a:lumMod val="95000"/>
            </a:schemeClr>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FF0000"/>
                </a:solidFill>
              </a:rPr>
              <a:t>EBV-History </a:t>
            </a:r>
          </a:p>
        </p:txBody>
      </p:sp>
    </p:spTree>
    <p:extLst>
      <p:ext uri="{BB962C8B-B14F-4D97-AF65-F5344CB8AC3E}">
        <p14:creationId xmlns:p14="http://schemas.microsoft.com/office/powerpoint/2010/main" val="357995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8314EF-4C9D-43D4-967B-128E9C30DEC4}"/>
              </a:ext>
            </a:extLst>
          </p:cNvPr>
          <p:cNvSpPr>
            <a:spLocks noGrp="1"/>
          </p:cNvSpPr>
          <p:nvPr>
            <p:ph idx="1"/>
          </p:nvPr>
        </p:nvSpPr>
        <p:spPr>
          <a:xfrm>
            <a:off x="879764" y="1035916"/>
            <a:ext cx="10515600" cy="4351338"/>
          </a:xfrm>
        </p:spPr>
        <p:txBody>
          <a:bodyPr>
            <a:normAutofit/>
          </a:bodyPr>
          <a:lstStyle/>
          <a:p>
            <a:pPr lvl="0"/>
            <a:r>
              <a:rPr lang="en-US" sz="3200" dirty="0"/>
              <a:t>By contact with oral secretions (is spread via saliva)</a:t>
            </a:r>
          </a:p>
          <a:p>
            <a:pPr lvl="0"/>
            <a:r>
              <a:rPr lang="en-US" sz="3200" dirty="0"/>
              <a:t>From asymptomatic adults to infants and among young adults by transfer of saliva during kissing.</a:t>
            </a:r>
          </a:p>
          <a:p>
            <a:pPr lvl="0" algn="just"/>
            <a:r>
              <a:rPr lang="en-US" sz="3200" dirty="0"/>
              <a:t>By blood transfusion and by bone marrow transplantation.</a:t>
            </a:r>
          </a:p>
          <a:p>
            <a:pPr lvl="0" algn="just"/>
            <a:r>
              <a:rPr lang="en-US" sz="3200" dirty="0"/>
              <a:t>More than 90% of asymptomatic seropositive individuals shed the virus in oropharyngeal secretions.</a:t>
            </a:r>
          </a:p>
          <a:p>
            <a:pPr lvl="0"/>
            <a:r>
              <a:rPr lang="en-US" sz="3200" dirty="0"/>
              <a:t>Shedding is increased in immunocompromised patients.</a:t>
            </a:r>
          </a:p>
          <a:p>
            <a:pPr lvl="0">
              <a:buNone/>
              <a:tabLst>
                <a:tab pos="1828800" algn="l"/>
              </a:tabLst>
            </a:pPr>
            <a:endParaRPr lang="en-US" sz="3200" dirty="0"/>
          </a:p>
          <a:p>
            <a:endParaRPr lang="en-US" sz="3200" dirty="0"/>
          </a:p>
        </p:txBody>
      </p:sp>
      <p:sp>
        <p:nvSpPr>
          <p:cNvPr id="4" name="Title 1">
            <a:extLst>
              <a:ext uri="{FF2B5EF4-FFF2-40B4-BE49-F238E27FC236}">
                <a16:creationId xmlns:a16="http://schemas.microsoft.com/office/drawing/2014/main" id="{33C418FC-9C08-4CD8-AD2D-25A3B10BF71D}"/>
              </a:ext>
            </a:extLst>
          </p:cNvPr>
          <p:cNvSpPr txBox="1">
            <a:spLocks/>
          </p:cNvSpPr>
          <p:nvPr/>
        </p:nvSpPr>
        <p:spPr>
          <a:xfrm>
            <a:off x="2362202" y="88033"/>
            <a:ext cx="7432964" cy="715531"/>
          </a:xfrm>
          <a:prstGeom prst="rect">
            <a:avLst/>
          </a:prstGeom>
          <a:solidFill>
            <a:schemeClr val="bg1">
              <a:lumMod val="9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n-US" sz="4700" b="1" dirty="0">
                <a:solidFill>
                  <a:srgbClr val="FF0000"/>
                </a:solidFill>
              </a:rPr>
              <a:t>EBV-Transmission</a:t>
            </a:r>
          </a:p>
        </p:txBody>
      </p:sp>
    </p:spTree>
    <p:extLst>
      <p:ext uri="{BB962C8B-B14F-4D97-AF65-F5344CB8AC3E}">
        <p14:creationId xmlns:p14="http://schemas.microsoft.com/office/powerpoint/2010/main" val="4857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trips(down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trips(downLeft)">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5EC609-F1A1-4556-B838-89775525365B}"/>
              </a:ext>
            </a:extLst>
          </p:cNvPr>
          <p:cNvSpPr>
            <a:spLocks noGrp="1"/>
          </p:cNvSpPr>
          <p:nvPr>
            <p:ph idx="1"/>
          </p:nvPr>
        </p:nvSpPr>
        <p:spPr>
          <a:xfrm>
            <a:off x="381000" y="1129073"/>
            <a:ext cx="4953000" cy="4351338"/>
          </a:xfrm>
        </p:spPr>
        <p:txBody>
          <a:bodyPr>
            <a:normAutofit/>
          </a:bodyPr>
          <a:lstStyle/>
          <a:p>
            <a:r>
              <a:rPr lang="en-US" dirty="0"/>
              <a:t>It is 100 nm, double-stranded DNA, icosahedral, enveloped.</a:t>
            </a:r>
          </a:p>
          <a:p>
            <a:r>
              <a:rPr lang="en-US" dirty="0"/>
              <a:t>The DNA and containing about 85 genes.</a:t>
            </a:r>
          </a:p>
          <a:p>
            <a:r>
              <a:rPr lang="en-US" dirty="0"/>
              <a:t>There are two genomic types of EBV:</a:t>
            </a:r>
          </a:p>
          <a:p>
            <a:pPr lvl="1">
              <a:defRPr/>
            </a:pPr>
            <a:r>
              <a:rPr lang="en-US" dirty="0"/>
              <a:t>EBV-1 (type A): Western countries</a:t>
            </a:r>
            <a:endParaRPr lang="ar-JO" dirty="0"/>
          </a:p>
          <a:p>
            <a:pPr lvl="1">
              <a:defRPr/>
            </a:pPr>
            <a:r>
              <a:rPr lang="en-US" dirty="0"/>
              <a:t>EBV-2</a:t>
            </a:r>
            <a:r>
              <a:rPr lang="th-TH" dirty="0"/>
              <a:t> </a:t>
            </a:r>
            <a:r>
              <a:rPr lang="en-US" dirty="0"/>
              <a:t>(type B): less virulence </a:t>
            </a:r>
            <a:endParaRPr lang="th-TH" dirty="0"/>
          </a:p>
          <a:p>
            <a:endParaRPr lang="en-US" dirty="0"/>
          </a:p>
          <a:p>
            <a:endParaRPr lang="en-US" dirty="0"/>
          </a:p>
        </p:txBody>
      </p:sp>
      <p:sp>
        <p:nvSpPr>
          <p:cNvPr id="4" name="Title 1">
            <a:extLst>
              <a:ext uri="{FF2B5EF4-FFF2-40B4-BE49-F238E27FC236}">
                <a16:creationId xmlns:a16="http://schemas.microsoft.com/office/drawing/2014/main" id="{D165A67E-F88A-45D0-AE8A-83EC946767CE}"/>
              </a:ext>
            </a:extLst>
          </p:cNvPr>
          <p:cNvSpPr txBox="1">
            <a:spLocks/>
          </p:cNvSpPr>
          <p:nvPr/>
        </p:nvSpPr>
        <p:spPr>
          <a:xfrm>
            <a:off x="2362202" y="88033"/>
            <a:ext cx="7432964" cy="715531"/>
          </a:xfrm>
          <a:prstGeom prst="rect">
            <a:avLst/>
          </a:prstGeom>
          <a:solidFill>
            <a:schemeClr val="bg1">
              <a:lumMod val="9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700" b="1" dirty="0">
                <a:solidFill>
                  <a:srgbClr val="FF0000"/>
                </a:solidFill>
              </a:rPr>
              <a:t>EBV-Structure </a:t>
            </a:r>
          </a:p>
        </p:txBody>
      </p:sp>
      <p:pic>
        <p:nvPicPr>
          <p:cNvPr id="5" name="Picture 4">
            <a:extLst>
              <a:ext uri="{FF2B5EF4-FFF2-40B4-BE49-F238E27FC236}">
                <a16:creationId xmlns:a16="http://schemas.microsoft.com/office/drawing/2014/main" id="{0A9E8A38-CDB6-4A36-B1F4-22660ACA5206}"/>
              </a:ext>
            </a:extLst>
          </p:cNvPr>
          <p:cNvPicPr>
            <a:picLocks noChangeAspect="1"/>
          </p:cNvPicPr>
          <p:nvPr/>
        </p:nvPicPr>
        <p:blipFill>
          <a:blip r:embed="rId2" cstate="print"/>
          <a:stretch>
            <a:fillRect/>
          </a:stretch>
        </p:blipFill>
        <p:spPr>
          <a:xfrm>
            <a:off x="5334000" y="1129073"/>
            <a:ext cx="5101574" cy="3706163"/>
          </a:xfrm>
          <a:prstGeom prst="rect">
            <a:avLst/>
          </a:prstGeom>
        </p:spPr>
      </p:pic>
      <p:cxnSp>
        <p:nvCxnSpPr>
          <p:cNvPr id="7" name="Straight Arrow Connector 6">
            <a:extLst>
              <a:ext uri="{FF2B5EF4-FFF2-40B4-BE49-F238E27FC236}">
                <a16:creationId xmlns:a16="http://schemas.microsoft.com/office/drawing/2014/main" id="{6A28D88A-15B9-46D7-BAE6-881184FCA4E6}"/>
              </a:ext>
            </a:extLst>
          </p:cNvPr>
          <p:cNvCxnSpPr>
            <a:cxnSpLocks/>
          </p:cNvCxnSpPr>
          <p:nvPr/>
        </p:nvCxnSpPr>
        <p:spPr>
          <a:xfrm>
            <a:off x="10479116" y="2727367"/>
            <a:ext cx="606499" cy="533833"/>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FFD4AFA-9AB6-4C02-A039-A49E1D3EB2F8}"/>
              </a:ext>
            </a:extLst>
          </p:cNvPr>
          <p:cNvSpPr txBox="1"/>
          <p:nvPr/>
        </p:nvSpPr>
        <p:spPr>
          <a:xfrm>
            <a:off x="10595245" y="2951946"/>
            <a:ext cx="1596755" cy="954107"/>
          </a:xfrm>
          <a:prstGeom prst="rect">
            <a:avLst/>
          </a:prstGeom>
          <a:noFill/>
        </p:spPr>
        <p:txBody>
          <a:bodyPr wrap="square" rtlCol="0">
            <a:spAutoFit/>
          </a:bodyPr>
          <a:lstStyle/>
          <a:p>
            <a:pPr algn="ctr"/>
            <a:r>
              <a:rPr lang="ar-JO" sz="2800" b="1" dirty="0">
                <a:solidFill>
                  <a:srgbClr val="FF0000"/>
                </a:solidFill>
              </a:rPr>
              <a:t>مهم</a:t>
            </a:r>
          </a:p>
          <a:p>
            <a:pPr algn="ctr"/>
            <a:r>
              <a:rPr lang="ar-JO" sz="2800" b="1" dirty="0">
                <a:solidFill>
                  <a:srgbClr val="FF0000"/>
                </a:solidFill>
              </a:rPr>
              <a:t>كثيييييييييير</a:t>
            </a:r>
            <a:endParaRPr lang="en-US" sz="2800" b="1" dirty="0">
              <a:solidFill>
                <a:srgbClr val="FF0000"/>
              </a:solidFill>
            </a:endParaRPr>
          </a:p>
        </p:txBody>
      </p:sp>
    </p:spTree>
    <p:extLst>
      <p:ext uri="{BB962C8B-B14F-4D97-AF65-F5344CB8AC3E}">
        <p14:creationId xmlns:p14="http://schemas.microsoft.com/office/powerpoint/2010/main" val="260623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544902-5CA9-4919-BF65-F09B4CF22942}"/>
              </a:ext>
            </a:extLst>
          </p:cNvPr>
          <p:cNvSpPr txBox="1">
            <a:spLocks/>
          </p:cNvSpPr>
          <p:nvPr/>
        </p:nvSpPr>
        <p:spPr>
          <a:xfrm>
            <a:off x="2362202" y="88033"/>
            <a:ext cx="7432964" cy="715531"/>
          </a:xfrm>
          <a:prstGeom prst="rect">
            <a:avLst/>
          </a:prstGeom>
          <a:solidFill>
            <a:schemeClr val="bg1">
              <a:lumMod val="9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700" b="1" dirty="0">
                <a:solidFill>
                  <a:srgbClr val="FF0000"/>
                </a:solidFill>
              </a:rPr>
              <a:t>EBV-Pathogenesis</a:t>
            </a:r>
          </a:p>
        </p:txBody>
      </p:sp>
      <p:pic>
        <p:nvPicPr>
          <p:cNvPr id="6" name="Picture 5">
            <a:extLst>
              <a:ext uri="{FF2B5EF4-FFF2-40B4-BE49-F238E27FC236}">
                <a16:creationId xmlns:a16="http://schemas.microsoft.com/office/drawing/2014/main" id="{F184AD8D-B76B-40C9-A0A3-BAF1D87E921C}"/>
              </a:ext>
            </a:extLst>
          </p:cNvPr>
          <p:cNvPicPr>
            <a:picLocks noChangeAspect="1"/>
          </p:cNvPicPr>
          <p:nvPr/>
        </p:nvPicPr>
        <p:blipFill>
          <a:blip r:embed="rId2" cstate="print"/>
          <a:stretch>
            <a:fillRect/>
          </a:stretch>
        </p:blipFill>
        <p:spPr>
          <a:xfrm>
            <a:off x="5265646" y="958372"/>
            <a:ext cx="1660707" cy="1527850"/>
          </a:xfrm>
          <a:prstGeom prst="rect">
            <a:avLst/>
          </a:prstGeom>
        </p:spPr>
      </p:pic>
      <p:pic>
        <p:nvPicPr>
          <p:cNvPr id="7" name="Picture 6">
            <a:extLst>
              <a:ext uri="{FF2B5EF4-FFF2-40B4-BE49-F238E27FC236}">
                <a16:creationId xmlns:a16="http://schemas.microsoft.com/office/drawing/2014/main" id="{7EF30350-18EC-48F3-BE3B-528AD61B582B}"/>
              </a:ext>
            </a:extLst>
          </p:cNvPr>
          <p:cNvPicPr>
            <a:picLocks noChangeAspect="1"/>
          </p:cNvPicPr>
          <p:nvPr/>
        </p:nvPicPr>
        <p:blipFill>
          <a:blip r:embed="rId3" cstate="print"/>
          <a:stretch>
            <a:fillRect/>
          </a:stretch>
        </p:blipFill>
        <p:spPr>
          <a:xfrm>
            <a:off x="6966935" y="1151427"/>
            <a:ext cx="2486435" cy="1527850"/>
          </a:xfrm>
          <a:prstGeom prst="rect">
            <a:avLst/>
          </a:prstGeom>
        </p:spPr>
      </p:pic>
      <p:pic>
        <p:nvPicPr>
          <p:cNvPr id="8" name="Picture 7">
            <a:extLst>
              <a:ext uri="{FF2B5EF4-FFF2-40B4-BE49-F238E27FC236}">
                <a16:creationId xmlns:a16="http://schemas.microsoft.com/office/drawing/2014/main" id="{BA8C05B0-5439-482B-80B7-819B2716AD98}"/>
              </a:ext>
            </a:extLst>
          </p:cNvPr>
          <p:cNvPicPr>
            <a:picLocks noChangeAspect="1"/>
          </p:cNvPicPr>
          <p:nvPr/>
        </p:nvPicPr>
        <p:blipFill>
          <a:blip r:embed="rId4" cstate="print"/>
          <a:stretch>
            <a:fillRect/>
          </a:stretch>
        </p:blipFill>
        <p:spPr>
          <a:xfrm>
            <a:off x="2627544" y="1629589"/>
            <a:ext cx="2256812" cy="1034373"/>
          </a:xfrm>
          <a:prstGeom prst="rect">
            <a:avLst/>
          </a:prstGeom>
        </p:spPr>
      </p:pic>
      <p:sp>
        <p:nvSpPr>
          <p:cNvPr id="9" name="TextBox 8">
            <a:extLst>
              <a:ext uri="{FF2B5EF4-FFF2-40B4-BE49-F238E27FC236}">
                <a16:creationId xmlns:a16="http://schemas.microsoft.com/office/drawing/2014/main" id="{48C6DFF5-27B3-41A8-BCC4-97EF0B398B1F}"/>
              </a:ext>
            </a:extLst>
          </p:cNvPr>
          <p:cNvSpPr txBox="1"/>
          <p:nvPr/>
        </p:nvSpPr>
        <p:spPr>
          <a:xfrm>
            <a:off x="3000396" y="1142756"/>
            <a:ext cx="1704313" cy="369332"/>
          </a:xfrm>
          <a:prstGeom prst="rect">
            <a:avLst/>
          </a:prstGeom>
          <a:noFill/>
        </p:spPr>
        <p:txBody>
          <a:bodyPr wrap="none" rtlCol="0">
            <a:spAutoFit/>
          </a:bodyPr>
          <a:lstStyle/>
          <a:p>
            <a:r>
              <a:rPr lang="en-US" b="1" dirty="0">
                <a:solidFill>
                  <a:schemeClr val="accent2">
                    <a:lumMod val="75000"/>
                  </a:schemeClr>
                </a:solidFill>
                <a:latin typeface="Dotum" panose="020B0600000101010101" pitchFamily="34" charset="-127"/>
                <a:ea typeface="Dotum" panose="020B0600000101010101" pitchFamily="34" charset="-127"/>
              </a:rPr>
              <a:t>Epithelial cells</a:t>
            </a:r>
          </a:p>
        </p:txBody>
      </p:sp>
      <p:sp>
        <p:nvSpPr>
          <p:cNvPr id="11" name="Flowchart: Extract 10">
            <a:extLst>
              <a:ext uri="{FF2B5EF4-FFF2-40B4-BE49-F238E27FC236}">
                <a16:creationId xmlns:a16="http://schemas.microsoft.com/office/drawing/2014/main" id="{A593772F-22A8-43F7-8195-E0FFF6AE4809}"/>
              </a:ext>
            </a:extLst>
          </p:cNvPr>
          <p:cNvSpPr/>
          <p:nvPr/>
        </p:nvSpPr>
        <p:spPr>
          <a:xfrm rot="5400000">
            <a:off x="6405813" y="1919768"/>
            <a:ext cx="277210" cy="237546"/>
          </a:xfrm>
          <a:prstGeom prst="flowChartExtra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Extract 11">
            <a:extLst>
              <a:ext uri="{FF2B5EF4-FFF2-40B4-BE49-F238E27FC236}">
                <a16:creationId xmlns:a16="http://schemas.microsoft.com/office/drawing/2014/main" id="{61C32789-6D2A-4C1B-8C22-4B3D754C2F34}"/>
              </a:ext>
            </a:extLst>
          </p:cNvPr>
          <p:cNvSpPr/>
          <p:nvPr/>
        </p:nvSpPr>
        <p:spPr>
          <a:xfrm>
            <a:off x="3068611" y="1573058"/>
            <a:ext cx="277210" cy="237546"/>
          </a:xfrm>
          <a:prstGeom prst="flowChartExtra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Extract 12">
            <a:extLst>
              <a:ext uri="{FF2B5EF4-FFF2-40B4-BE49-F238E27FC236}">
                <a16:creationId xmlns:a16="http://schemas.microsoft.com/office/drawing/2014/main" id="{39296F80-9AE8-4539-8D2C-75519DB5A33F}"/>
              </a:ext>
            </a:extLst>
          </p:cNvPr>
          <p:cNvSpPr/>
          <p:nvPr/>
        </p:nvSpPr>
        <p:spPr>
          <a:xfrm rot="5400000">
            <a:off x="8400817" y="2022091"/>
            <a:ext cx="277210" cy="237546"/>
          </a:xfrm>
          <a:prstGeom prst="flowChartExtra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Extract 13">
            <a:extLst>
              <a:ext uri="{FF2B5EF4-FFF2-40B4-BE49-F238E27FC236}">
                <a16:creationId xmlns:a16="http://schemas.microsoft.com/office/drawing/2014/main" id="{ED4FAC49-EFBD-4B4C-AC62-F4AC5BF45864}"/>
              </a:ext>
            </a:extLst>
          </p:cNvPr>
          <p:cNvSpPr/>
          <p:nvPr/>
        </p:nvSpPr>
        <p:spPr>
          <a:xfrm>
            <a:off x="3713948" y="1573058"/>
            <a:ext cx="277210" cy="237546"/>
          </a:xfrm>
          <a:prstGeom prst="flowChartExtra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Extract 14">
            <a:extLst>
              <a:ext uri="{FF2B5EF4-FFF2-40B4-BE49-F238E27FC236}">
                <a16:creationId xmlns:a16="http://schemas.microsoft.com/office/drawing/2014/main" id="{2544EE0D-EE63-4808-A086-08FCFAE9B332}"/>
              </a:ext>
            </a:extLst>
          </p:cNvPr>
          <p:cNvSpPr/>
          <p:nvPr/>
        </p:nvSpPr>
        <p:spPr>
          <a:xfrm>
            <a:off x="4359285" y="1567347"/>
            <a:ext cx="277210" cy="237546"/>
          </a:xfrm>
          <a:prstGeom prst="flowChartExtra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Extract 17">
            <a:extLst>
              <a:ext uri="{FF2B5EF4-FFF2-40B4-BE49-F238E27FC236}">
                <a16:creationId xmlns:a16="http://schemas.microsoft.com/office/drawing/2014/main" id="{45C99D9E-7A97-4926-82ED-92FA96D436B2}"/>
              </a:ext>
            </a:extLst>
          </p:cNvPr>
          <p:cNvSpPr/>
          <p:nvPr/>
        </p:nvSpPr>
        <p:spPr>
          <a:xfrm>
            <a:off x="10336070" y="727645"/>
            <a:ext cx="528256" cy="369332"/>
          </a:xfrm>
          <a:prstGeom prst="flowChartExtra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CD36818-4C3E-41AF-A467-3C255BF3F647}"/>
              </a:ext>
            </a:extLst>
          </p:cNvPr>
          <p:cNvSpPr txBox="1"/>
          <p:nvPr/>
        </p:nvSpPr>
        <p:spPr>
          <a:xfrm flipH="1">
            <a:off x="10864325" y="727645"/>
            <a:ext cx="850665" cy="461665"/>
          </a:xfrm>
          <a:prstGeom prst="rect">
            <a:avLst/>
          </a:prstGeom>
          <a:noFill/>
        </p:spPr>
        <p:txBody>
          <a:bodyPr wrap="square" rtlCol="0">
            <a:spAutoFit/>
          </a:bodyPr>
          <a:lstStyle/>
          <a:p>
            <a:r>
              <a:rPr lang="en-US" sz="2400" dirty="0">
                <a:solidFill>
                  <a:srgbClr val="FF0000"/>
                </a:solidFill>
              </a:rPr>
              <a:t>C3D  </a:t>
            </a:r>
          </a:p>
        </p:txBody>
      </p:sp>
      <p:pic>
        <p:nvPicPr>
          <p:cNvPr id="21" name="Picture 20">
            <a:extLst>
              <a:ext uri="{FF2B5EF4-FFF2-40B4-BE49-F238E27FC236}">
                <a16:creationId xmlns:a16="http://schemas.microsoft.com/office/drawing/2014/main" id="{5FFC4AE8-8719-4F97-A3FF-887E8877B19B}"/>
              </a:ext>
            </a:extLst>
          </p:cNvPr>
          <p:cNvPicPr>
            <a:picLocks noChangeAspect="1"/>
          </p:cNvPicPr>
          <p:nvPr/>
        </p:nvPicPr>
        <p:blipFill>
          <a:blip r:embed="rId5" cstate="print"/>
          <a:stretch>
            <a:fillRect/>
          </a:stretch>
        </p:blipFill>
        <p:spPr>
          <a:xfrm>
            <a:off x="2055884" y="2825414"/>
            <a:ext cx="2857500" cy="3381375"/>
          </a:xfrm>
          <a:prstGeom prst="rect">
            <a:avLst/>
          </a:prstGeom>
        </p:spPr>
      </p:pic>
      <p:pic>
        <p:nvPicPr>
          <p:cNvPr id="22" name="Picture 21">
            <a:extLst>
              <a:ext uri="{FF2B5EF4-FFF2-40B4-BE49-F238E27FC236}">
                <a16:creationId xmlns:a16="http://schemas.microsoft.com/office/drawing/2014/main" id="{F3BCDD4F-7603-4882-BE2C-6E3EBDB324E1}"/>
              </a:ext>
            </a:extLst>
          </p:cNvPr>
          <p:cNvPicPr>
            <a:picLocks noChangeAspect="1"/>
          </p:cNvPicPr>
          <p:nvPr/>
        </p:nvPicPr>
        <p:blipFill>
          <a:blip r:embed="rId6" cstate="print"/>
          <a:stretch>
            <a:fillRect/>
          </a:stretch>
        </p:blipFill>
        <p:spPr>
          <a:xfrm>
            <a:off x="4884356" y="2974513"/>
            <a:ext cx="3317370" cy="3252887"/>
          </a:xfrm>
          <a:prstGeom prst="rect">
            <a:avLst/>
          </a:prstGeom>
        </p:spPr>
      </p:pic>
      <p:cxnSp>
        <p:nvCxnSpPr>
          <p:cNvPr id="24" name="Straight Arrow Connector 23">
            <a:extLst>
              <a:ext uri="{FF2B5EF4-FFF2-40B4-BE49-F238E27FC236}">
                <a16:creationId xmlns:a16="http://schemas.microsoft.com/office/drawing/2014/main" id="{CAC1B6D2-2757-4D44-BA08-61C4DB2F3086}"/>
              </a:ext>
            </a:extLst>
          </p:cNvPr>
          <p:cNvCxnSpPr/>
          <p:nvPr/>
        </p:nvCxnSpPr>
        <p:spPr>
          <a:xfrm>
            <a:off x="4704709" y="2663962"/>
            <a:ext cx="1594491" cy="1849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7CBDE0E-EAF9-4CED-BCFE-7C1C1952253E}"/>
              </a:ext>
            </a:extLst>
          </p:cNvPr>
          <p:cNvCxnSpPr/>
          <p:nvPr/>
        </p:nvCxnSpPr>
        <p:spPr>
          <a:xfrm>
            <a:off x="6425645" y="2338113"/>
            <a:ext cx="146776" cy="2169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74225BD-6D10-4F34-88D3-4A55291C262D}"/>
              </a:ext>
            </a:extLst>
          </p:cNvPr>
          <p:cNvCxnSpPr>
            <a:cxnSpLocks/>
          </p:cNvCxnSpPr>
          <p:nvPr/>
        </p:nvCxnSpPr>
        <p:spPr>
          <a:xfrm flipH="1">
            <a:off x="6630263" y="2486222"/>
            <a:ext cx="1465084" cy="2021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3200E66-BC4E-4FB6-8926-C778CE066E25}"/>
              </a:ext>
            </a:extLst>
          </p:cNvPr>
          <p:cNvCxnSpPr/>
          <p:nvPr/>
        </p:nvCxnSpPr>
        <p:spPr>
          <a:xfrm flipV="1">
            <a:off x="6720549" y="3429000"/>
            <a:ext cx="2263794" cy="1079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0C482CF5-0348-47F9-8E4C-F2E802C64F2B}"/>
              </a:ext>
            </a:extLst>
          </p:cNvPr>
          <p:cNvPicPr>
            <a:picLocks noChangeAspect="1"/>
          </p:cNvPicPr>
          <p:nvPr/>
        </p:nvPicPr>
        <p:blipFill>
          <a:blip r:embed="rId7" cstate="print"/>
          <a:stretch>
            <a:fillRect/>
          </a:stretch>
        </p:blipFill>
        <p:spPr>
          <a:xfrm>
            <a:off x="6486573" y="5267013"/>
            <a:ext cx="315503" cy="291958"/>
          </a:xfrm>
          <a:prstGeom prst="rect">
            <a:avLst/>
          </a:prstGeom>
        </p:spPr>
      </p:pic>
      <p:pic>
        <p:nvPicPr>
          <p:cNvPr id="33" name="Picture 32">
            <a:extLst>
              <a:ext uri="{FF2B5EF4-FFF2-40B4-BE49-F238E27FC236}">
                <a16:creationId xmlns:a16="http://schemas.microsoft.com/office/drawing/2014/main" id="{48D5388E-797D-48AF-BB83-C9F6AB1D2AA0}"/>
              </a:ext>
            </a:extLst>
          </p:cNvPr>
          <p:cNvPicPr>
            <a:picLocks noChangeAspect="1"/>
          </p:cNvPicPr>
          <p:nvPr/>
        </p:nvPicPr>
        <p:blipFill>
          <a:blip r:embed="rId7" cstate="print"/>
          <a:stretch>
            <a:fillRect/>
          </a:stretch>
        </p:blipFill>
        <p:spPr>
          <a:xfrm>
            <a:off x="6493833" y="5695179"/>
            <a:ext cx="315503" cy="291958"/>
          </a:xfrm>
          <a:prstGeom prst="rect">
            <a:avLst/>
          </a:prstGeom>
        </p:spPr>
      </p:pic>
      <p:cxnSp>
        <p:nvCxnSpPr>
          <p:cNvPr id="35" name="Straight Arrow Connector 34">
            <a:extLst>
              <a:ext uri="{FF2B5EF4-FFF2-40B4-BE49-F238E27FC236}">
                <a16:creationId xmlns:a16="http://schemas.microsoft.com/office/drawing/2014/main" id="{2EA28FBA-7A25-42A4-B573-FFA56CF875A0}"/>
              </a:ext>
            </a:extLst>
          </p:cNvPr>
          <p:cNvCxnSpPr>
            <a:cxnSpLocks/>
          </p:cNvCxnSpPr>
          <p:nvPr/>
        </p:nvCxnSpPr>
        <p:spPr>
          <a:xfrm>
            <a:off x="6663191" y="4644571"/>
            <a:ext cx="0" cy="6079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7CE9F3C-BAA7-4CA3-856C-182F0DE58201}"/>
              </a:ext>
            </a:extLst>
          </p:cNvPr>
          <p:cNvSpPr txBox="1"/>
          <p:nvPr/>
        </p:nvSpPr>
        <p:spPr>
          <a:xfrm>
            <a:off x="8989817" y="3127815"/>
            <a:ext cx="1038105" cy="461665"/>
          </a:xfrm>
          <a:prstGeom prst="rect">
            <a:avLst/>
          </a:prstGeom>
          <a:noFill/>
        </p:spPr>
        <p:txBody>
          <a:bodyPr wrap="none" rtlCol="0">
            <a:spAutoFit/>
          </a:bodyPr>
          <a:lstStyle/>
          <a:p>
            <a:r>
              <a:rPr lang="en-US" sz="2400" b="1" dirty="0">
                <a:solidFill>
                  <a:srgbClr val="FF0000"/>
                </a:solidFill>
              </a:rPr>
              <a:t>Tonsils</a:t>
            </a:r>
          </a:p>
        </p:txBody>
      </p:sp>
      <p:sp>
        <p:nvSpPr>
          <p:cNvPr id="39" name="TextBox 38">
            <a:extLst>
              <a:ext uri="{FF2B5EF4-FFF2-40B4-BE49-F238E27FC236}">
                <a16:creationId xmlns:a16="http://schemas.microsoft.com/office/drawing/2014/main" id="{8CD8AAB9-4BEB-40B6-89D4-FB31D8832412}"/>
              </a:ext>
            </a:extLst>
          </p:cNvPr>
          <p:cNvSpPr txBox="1"/>
          <p:nvPr/>
        </p:nvSpPr>
        <p:spPr>
          <a:xfrm>
            <a:off x="206817" y="828683"/>
            <a:ext cx="1733032" cy="1477328"/>
          </a:xfrm>
          <a:prstGeom prst="rect">
            <a:avLst/>
          </a:prstGeom>
          <a:noFill/>
        </p:spPr>
        <p:txBody>
          <a:bodyPr wrap="square" rtlCol="0">
            <a:spAutoFit/>
          </a:bodyPr>
          <a:lstStyle/>
          <a:p>
            <a:pPr algn="just"/>
            <a:r>
              <a:rPr lang="en-US" b="1" dirty="0">
                <a:solidFill>
                  <a:srgbClr val="0070C0"/>
                </a:solidFill>
              </a:rPr>
              <a:t>EBV tropism to nasopharyngeal epithelial cells, B and T cells in the tonsils </a:t>
            </a:r>
          </a:p>
        </p:txBody>
      </p:sp>
      <p:cxnSp>
        <p:nvCxnSpPr>
          <p:cNvPr id="41" name="Straight Arrow Connector 40">
            <a:extLst>
              <a:ext uri="{FF2B5EF4-FFF2-40B4-BE49-F238E27FC236}">
                <a16:creationId xmlns:a16="http://schemas.microsoft.com/office/drawing/2014/main" id="{56BD3468-218D-4159-B9BF-10658C9DFF48}"/>
              </a:ext>
            </a:extLst>
          </p:cNvPr>
          <p:cNvCxnSpPr/>
          <p:nvPr/>
        </p:nvCxnSpPr>
        <p:spPr>
          <a:xfrm>
            <a:off x="2055884" y="1327422"/>
            <a:ext cx="571660" cy="358698"/>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42" name="Arrow: Curved Right 41">
            <a:extLst>
              <a:ext uri="{FF2B5EF4-FFF2-40B4-BE49-F238E27FC236}">
                <a16:creationId xmlns:a16="http://schemas.microsoft.com/office/drawing/2014/main" id="{DB45DDC3-2FB4-4E21-A813-3C0C2B2A718F}"/>
              </a:ext>
            </a:extLst>
          </p:cNvPr>
          <p:cNvSpPr/>
          <p:nvPr/>
        </p:nvSpPr>
        <p:spPr>
          <a:xfrm rot="16200000">
            <a:off x="6309462" y="4455909"/>
            <a:ext cx="208150" cy="341504"/>
          </a:xfrm>
          <a:prstGeom prst="curv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5" name="TextBox 44">
            <a:extLst>
              <a:ext uri="{FF2B5EF4-FFF2-40B4-BE49-F238E27FC236}">
                <a16:creationId xmlns:a16="http://schemas.microsoft.com/office/drawing/2014/main" id="{C1E226A3-2C1D-4B3A-B870-7031526E3DF2}"/>
              </a:ext>
            </a:extLst>
          </p:cNvPr>
          <p:cNvSpPr txBox="1"/>
          <p:nvPr/>
        </p:nvSpPr>
        <p:spPr>
          <a:xfrm>
            <a:off x="8201726" y="5063807"/>
            <a:ext cx="3641927"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t>4-8 weeks</a:t>
            </a:r>
          </a:p>
          <a:p>
            <a:pPr marL="285750" indent="-285750">
              <a:buFont typeface="Arial" panose="020B0604020202020204" pitchFamily="34" charset="0"/>
              <a:buChar char="•"/>
            </a:pPr>
            <a:r>
              <a:rPr lang="en-US" b="1" dirty="0"/>
              <a:t>Mostly asymptomatic</a:t>
            </a:r>
          </a:p>
          <a:p>
            <a:pPr marL="285750" indent="-285750">
              <a:buFont typeface="Arial" panose="020B0604020202020204" pitchFamily="34" charset="0"/>
              <a:buChar char="•"/>
            </a:pPr>
            <a:r>
              <a:rPr lang="en-US" b="1" dirty="0"/>
              <a:t>Symptoms called Infectious mononucleosis (mono).</a:t>
            </a:r>
          </a:p>
        </p:txBody>
      </p:sp>
    </p:spTree>
    <p:extLst>
      <p:ext uri="{BB962C8B-B14F-4D97-AF65-F5344CB8AC3E}">
        <p14:creationId xmlns:p14="http://schemas.microsoft.com/office/powerpoint/2010/main" val="56526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par>
                                <p:cTn id="62" presetID="10" presetClass="entr" presetSubtype="0"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500"/>
                                        <p:tgtEl>
                                          <p:spTgt spid="35"/>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500"/>
                                        <p:tgtEl>
                                          <p:spTgt spid="3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fade">
                                      <p:cBhvr>
                                        <p:cTn id="91" dur="500"/>
                                        <p:tgtEl>
                                          <p:spTgt spid="33"/>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45">
                                            <p:txEl>
                                              <p:pRg st="0" end="0"/>
                                            </p:txEl>
                                          </p:spTgt>
                                        </p:tgtEl>
                                        <p:attrNameLst>
                                          <p:attrName>style.visibility</p:attrName>
                                        </p:attrNameLst>
                                      </p:cBhvr>
                                      <p:to>
                                        <p:strVal val="visible"/>
                                      </p:to>
                                    </p:set>
                                    <p:animEffect transition="in" filter="fade">
                                      <p:cBhvr>
                                        <p:cTn id="96" dur="500"/>
                                        <p:tgtEl>
                                          <p:spTgt spid="45">
                                            <p:txEl>
                                              <p:pRg st="0" end="0"/>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45">
                                            <p:txEl>
                                              <p:pRg st="1" end="1"/>
                                            </p:txEl>
                                          </p:spTgt>
                                        </p:tgtEl>
                                        <p:attrNameLst>
                                          <p:attrName>style.visibility</p:attrName>
                                        </p:attrNameLst>
                                      </p:cBhvr>
                                      <p:to>
                                        <p:strVal val="visible"/>
                                      </p:to>
                                    </p:set>
                                    <p:animEffect transition="in" filter="fade">
                                      <p:cBhvr>
                                        <p:cTn id="101" dur="500"/>
                                        <p:tgtEl>
                                          <p:spTgt spid="45">
                                            <p:txEl>
                                              <p:pRg st="1" end="1"/>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45">
                                            <p:txEl>
                                              <p:pRg st="2" end="2"/>
                                            </p:txEl>
                                          </p:spTgt>
                                        </p:tgtEl>
                                        <p:attrNameLst>
                                          <p:attrName>style.visibility</p:attrName>
                                        </p:attrNameLst>
                                      </p:cBhvr>
                                      <p:to>
                                        <p:strVal val="visible"/>
                                      </p:to>
                                    </p:set>
                                    <p:animEffect transition="in" filter="fade">
                                      <p:cBhvr>
                                        <p:cTn id="106" dur="500"/>
                                        <p:tgtEl>
                                          <p:spTgt spid="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P spid="13" grpId="0" animBg="1"/>
      <p:bldP spid="14" grpId="0" animBg="1"/>
      <p:bldP spid="15" grpId="0" animBg="1"/>
      <p:bldP spid="18" grpId="0" animBg="1"/>
      <p:bldP spid="19" grpId="0"/>
      <p:bldP spid="37" grpId="0"/>
      <p:bldP spid="39" grpId="0"/>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28B90-0B2C-4A58-ADAF-A6F0F9AB711F}"/>
              </a:ext>
            </a:extLst>
          </p:cNvPr>
          <p:cNvSpPr>
            <a:spLocks noGrp="1"/>
          </p:cNvSpPr>
          <p:nvPr>
            <p:ph type="title"/>
          </p:nvPr>
        </p:nvSpPr>
        <p:spPr>
          <a:xfrm>
            <a:off x="2823028" y="0"/>
            <a:ext cx="7801429" cy="825046"/>
          </a:xfrm>
        </p:spPr>
        <p:txBody>
          <a:bodyPr>
            <a:normAutofit fontScale="90000"/>
          </a:bodyPr>
          <a:lstStyle/>
          <a:p>
            <a:r>
              <a:rPr lang="en-US" sz="4800" b="1" dirty="0">
                <a:solidFill>
                  <a:srgbClr val="00B0F0"/>
                </a:solidFill>
              </a:rPr>
              <a:t>Infectious mononucleosis (mono)</a:t>
            </a:r>
            <a:endParaRPr lang="en-US" sz="4800" dirty="0">
              <a:solidFill>
                <a:srgbClr val="00B0F0"/>
              </a:solidFill>
            </a:endParaRPr>
          </a:p>
        </p:txBody>
      </p:sp>
      <p:sp>
        <p:nvSpPr>
          <p:cNvPr id="3" name="Content Placeholder 2">
            <a:extLst>
              <a:ext uri="{FF2B5EF4-FFF2-40B4-BE49-F238E27FC236}">
                <a16:creationId xmlns:a16="http://schemas.microsoft.com/office/drawing/2014/main" id="{1DD8CCEC-8058-4EAB-B4C4-7CB0B8BCDCA0}"/>
              </a:ext>
            </a:extLst>
          </p:cNvPr>
          <p:cNvSpPr>
            <a:spLocks noGrp="1"/>
          </p:cNvSpPr>
          <p:nvPr>
            <p:ph idx="1"/>
          </p:nvPr>
        </p:nvSpPr>
        <p:spPr>
          <a:xfrm>
            <a:off x="116115" y="825046"/>
            <a:ext cx="12075885" cy="6032954"/>
          </a:xfrm>
        </p:spPr>
        <p:txBody>
          <a:bodyPr>
            <a:normAutofit lnSpcReduction="10000"/>
          </a:bodyPr>
          <a:lstStyle/>
          <a:p>
            <a:pPr marL="0" indent="0" algn="ctr">
              <a:buNone/>
            </a:pPr>
            <a:r>
              <a:rPr lang="en-US" dirty="0">
                <a:solidFill>
                  <a:srgbClr val="FF0000"/>
                </a:solidFill>
              </a:rPr>
              <a:t>Fever</a:t>
            </a:r>
          </a:p>
          <a:p>
            <a:pPr marL="0" indent="0" algn="ctr">
              <a:buNone/>
            </a:pPr>
            <a:r>
              <a:rPr lang="en-US" dirty="0">
                <a:solidFill>
                  <a:srgbClr val="FFC000"/>
                </a:solidFill>
              </a:rPr>
              <a:t>Pharyngitis</a:t>
            </a:r>
          </a:p>
          <a:p>
            <a:pPr marL="0" indent="0" algn="ctr">
              <a:buNone/>
            </a:pPr>
            <a:r>
              <a:rPr lang="en-US" dirty="0">
                <a:solidFill>
                  <a:srgbClr val="7030A0"/>
                </a:solidFill>
              </a:rPr>
              <a:t>Cervical lymphadenopathy</a:t>
            </a:r>
          </a:p>
          <a:p>
            <a:pPr marL="0" indent="0" algn="ctr">
              <a:buNone/>
            </a:pPr>
            <a:r>
              <a:rPr lang="en-US" dirty="0">
                <a:solidFill>
                  <a:schemeClr val="accent2"/>
                </a:solidFill>
              </a:rPr>
              <a:t>Fatigue</a:t>
            </a:r>
          </a:p>
          <a:p>
            <a:pPr marL="0" indent="0" algn="ctr">
              <a:buNone/>
            </a:pPr>
            <a:r>
              <a:rPr lang="en-US" sz="2400" b="1" dirty="0"/>
              <a:t>Increase in the number of mononuclear lymphocytes (Infectious mononucleosis)</a:t>
            </a:r>
          </a:p>
          <a:p>
            <a:pPr marL="0" indent="0" algn="ctr">
              <a:buNone/>
            </a:pPr>
            <a:endParaRPr lang="en-US" b="1" dirty="0"/>
          </a:p>
          <a:p>
            <a:pPr marL="0" indent="0" algn="ctr">
              <a:buNone/>
            </a:pPr>
            <a:endParaRPr lang="en-US" b="1" dirty="0"/>
          </a:p>
          <a:p>
            <a:pPr marL="0" indent="0" algn="ctr">
              <a:buNone/>
            </a:pPr>
            <a:r>
              <a:rPr lang="en-US" dirty="0">
                <a:solidFill>
                  <a:schemeClr val="accent4">
                    <a:lumMod val="50000"/>
                  </a:schemeClr>
                </a:solidFill>
              </a:rPr>
              <a:t>Atypical Lymphocytosis</a:t>
            </a:r>
          </a:p>
          <a:p>
            <a:pPr marL="0" indent="0" algn="ctr">
              <a:buNone/>
            </a:pPr>
            <a:endParaRPr lang="en-US" dirty="0">
              <a:solidFill>
                <a:schemeClr val="accent4">
                  <a:lumMod val="50000"/>
                </a:schemeClr>
              </a:solidFill>
            </a:endParaRPr>
          </a:p>
          <a:p>
            <a:pPr marL="0" indent="0" algn="ctr">
              <a:buNone/>
            </a:pPr>
            <a:endParaRPr lang="en-US" dirty="0">
              <a:solidFill>
                <a:schemeClr val="accent4">
                  <a:lumMod val="50000"/>
                </a:schemeClr>
              </a:solidFill>
            </a:endParaRPr>
          </a:p>
          <a:p>
            <a:pPr marL="0" indent="0" algn="ctr">
              <a:buNone/>
            </a:pPr>
            <a:endParaRPr lang="en-US" dirty="0">
              <a:solidFill>
                <a:schemeClr val="accent4">
                  <a:lumMod val="50000"/>
                </a:schemeClr>
              </a:solidFill>
            </a:endParaRPr>
          </a:p>
          <a:p>
            <a:pPr marL="0" indent="0" algn="ctr">
              <a:buNone/>
            </a:pPr>
            <a:r>
              <a:rPr lang="en-US" dirty="0">
                <a:solidFill>
                  <a:srgbClr val="00B0F0"/>
                </a:solidFill>
              </a:rPr>
              <a:t>Splenomegaly </a:t>
            </a:r>
          </a:p>
        </p:txBody>
      </p:sp>
      <p:pic>
        <p:nvPicPr>
          <p:cNvPr id="5" name="Picture 4">
            <a:extLst>
              <a:ext uri="{FF2B5EF4-FFF2-40B4-BE49-F238E27FC236}">
                <a16:creationId xmlns:a16="http://schemas.microsoft.com/office/drawing/2014/main" id="{9E3A6C50-C9E8-4364-A639-2FEDFA48047D}"/>
              </a:ext>
            </a:extLst>
          </p:cNvPr>
          <p:cNvPicPr>
            <a:picLocks noChangeAspect="1"/>
          </p:cNvPicPr>
          <p:nvPr/>
        </p:nvPicPr>
        <p:blipFill>
          <a:blip r:embed="rId2" cstate="print"/>
          <a:stretch>
            <a:fillRect/>
          </a:stretch>
        </p:blipFill>
        <p:spPr>
          <a:xfrm>
            <a:off x="2823027" y="1104914"/>
            <a:ext cx="1371601" cy="1301858"/>
          </a:xfrm>
          <a:prstGeom prst="rect">
            <a:avLst/>
          </a:prstGeom>
        </p:spPr>
      </p:pic>
      <p:pic>
        <p:nvPicPr>
          <p:cNvPr id="6" name="Picture 5">
            <a:extLst>
              <a:ext uri="{FF2B5EF4-FFF2-40B4-BE49-F238E27FC236}">
                <a16:creationId xmlns:a16="http://schemas.microsoft.com/office/drawing/2014/main" id="{399F5C07-D892-4479-876F-EE91D3AFC629}"/>
              </a:ext>
            </a:extLst>
          </p:cNvPr>
          <p:cNvPicPr>
            <a:picLocks noChangeAspect="1"/>
          </p:cNvPicPr>
          <p:nvPr/>
        </p:nvPicPr>
        <p:blipFill>
          <a:blip r:embed="rId3" cstate="print"/>
          <a:stretch>
            <a:fillRect/>
          </a:stretch>
        </p:blipFill>
        <p:spPr>
          <a:xfrm>
            <a:off x="4719105" y="4552724"/>
            <a:ext cx="1093313" cy="1044722"/>
          </a:xfrm>
          <a:prstGeom prst="rect">
            <a:avLst/>
          </a:prstGeom>
        </p:spPr>
      </p:pic>
      <p:pic>
        <p:nvPicPr>
          <p:cNvPr id="7" name="Picture 6">
            <a:extLst>
              <a:ext uri="{FF2B5EF4-FFF2-40B4-BE49-F238E27FC236}">
                <a16:creationId xmlns:a16="http://schemas.microsoft.com/office/drawing/2014/main" id="{F0FAB55E-1184-4046-B31C-78639C2BFEF4}"/>
              </a:ext>
            </a:extLst>
          </p:cNvPr>
          <p:cNvPicPr>
            <a:picLocks noChangeAspect="1"/>
          </p:cNvPicPr>
          <p:nvPr/>
        </p:nvPicPr>
        <p:blipFill>
          <a:blip r:embed="rId4" cstate="print"/>
          <a:stretch>
            <a:fillRect/>
          </a:stretch>
        </p:blipFill>
        <p:spPr>
          <a:xfrm>
            <a:off x="5848657" y="4669295"/>
            <a:ext cx="1460119" cy="885391"/>
          </a:xfrm>
          <a:prstGeom prst="rect">
            <a:avLst/>
          </a:prstGeom>
        </p:spPr>
      </p:pic>
      <p:pic>
        <p:nvPicPr>
          <p:cNvPr id="8" name="Picture 7">
            <a:extLst>
              <a:ext uri="{FF2B5EF4-FFF2-40B4-BE49-F238E27FC236}">
                <a16:creationId xmlns:a16="http://schemas.microsoft.com/office/drawing/2014/main" id="{A825959E-3486-40B4-B0D2-C7CA578B1420}"/>
              </a:ext>
            </a:extLst>
          </p:cNvPr>
          <p:cNvPicPr>
            <a:picLocks noChangeAspect="1"/>
          </p:cNvPicPr>
          <p:nvPr/>
        </p:nvPicPr>
        <p:blipFill>
          <a:blip r:embed="rId5" cstate="print"/>
          <a:stretch>
            <a:fillRect/>
          </a:stretch>
        </p:blipFill>
        <p:spPr>
          <a:xfrm>
            <a:off x="7308776" y="4964072"/>
            <a:ext cx="1129552" cy="295835"/>
          </a:xfrm>
          <a:prstGeom prst="rect">
            <a:avLst/>
          </a:prstGeom>
        </p:spPr>
      </p:pic>
      <p:sp>
        <p:nvSpPr>
          <p:cNvPr id="9" name="TextBox 8">
            <a:extLst>
              <a:ext uri="{FF2B5EF4-FFF2-40B4-BE49-F238E27FC236}">
                <a16:creationId xmlns:a16="http://schemas.microsoft.com/office/drawing/2014/main" id="{CF3FFC1F-BF92-404A-9AAA-CE88180A5CB6}"/>
              </a:ext>
            </a:extLst>
          </p:cNvPr>
          <p:cNvSpPr txBox="1"/>
          <p:nvPr/>
        </p:nvSpPr>
        <p:spPr>
          <a:xfrm>
            <a:off x="7815495" y="4053131"/>
            <a:ext cx="4001737" cy="400110"/>
          </a:xfrm>
          <a:prstGeom prst="rect">
            <a:avLst/>
          </a:prstGeom>
          <a:noFill/>
        </p:spPr>
        <p:txBody>
          <a:bodyPr wrap="none" rtlCol="0">
            <a:spAutoFit/>
          </a:bodyPr>
          <a:lstStyle/>
          <a:p>
            <a:r>
              <a:rPr lang="en-US" sz="2000" b="1" dirty="0">
                <a:solidFill>
                  <a:schemeClr val="accent4">
                    <a:lumMod val="50000"/>
                  </a:schemeClr>
                </a:solidFill>
              </a:rPr>
              <a:t>(Over reacted CD8 cell to kill B cells)</a:t>
            </a:r>
          </a:p>
        </p:txBody>
      </p:sp>
      <p:pic>
        <p:nvPicPr>
          <p:cNvPr id="10" name="Picture 9">
            <a:extLst>
              <a:ext uri="{FF2B5EF4-FFF2-40B4-BE49-F238E27FC236}">
                <a16:creationId xmlns:a16="http://schemas.microsoft.com/office/drawing/2014/main" id="{B1EE8169-13A5-4523-A3AB-258B93819667}"/>
              </a:ext>
            </a:extLst>
          </p:cNvPr>
          <p:cNvPicPr>
            <a:picLocks noChangeAspect="1"/>
          </p:cNvPicPr>
          <p:nvPr/>
        </p:nvPicPr>
        <p:blipFill>
          <a:blip r:embed="rId6" cstate="print"/>
          <a:stretch>
            <a:fillRect/>
          </a:stretch>
        </p:blipFill>
        <p:spPr>
          <a:xfrm>
            <a:off x="5021943" y="3175480"/>
            <a:ext cx="2240950" cy="663985"/>
          </a:xfrm>
          <a:prstGeom prst="rect">
            <a:avLst/>
          </a:prstGeom>
        </p:spPr>
      </p:pic>
      <p:pic>
        <p:nvPicPr>
          <p:cNvPr id="11" name="Picture 10">
            <a:extLst>
              <a:ext uri="{FF2B5EF4-FFF2-40B4-BE49-F238E27FC236}">
                <a16:creationId xmlns:a16="http://schemas.microsoft.com/office/drawing/2014/main" id="{2C20A2F7-6BD2-4C51-9551-BA8455AC04A8}"/>
              </a:ext>
            </a:extLst>
          </p:cNvPr>
          <p:cNvPicPr>
            <a:picLocks noChangeAspect="1"/>
          </p:cNvPicPr>
          <p:nvPr/>
        </p:nvPicPr>
        <p:blipFill>
          <a:blip r:embed="rId7" cstate="print"/>
          <a:stretch>
            <a:fillRect/>
          </a:stretch>
        </p:blipFill>
        <p:spPr>
          <a:xfrm>
            <a:off x="7324957" y="3175480"/>
            <a:ext cx="1370840" cy="652147"/>
          </a:xfrm>
          <a:prstGeom prst="rect">
            <a:avLst/>
          </a:prstGeom>
        </p:spPr>
      </p:pic>
    </p:spTree>
    <p:extLst>
      <p:ext uri="{BB962C8B-B14F-4D97-AF65-F5344CB8AC3E}">
        <p14:creationId xmlns:p14="http://schemas.microsoft.com/office/powerpoint/2010/main" val="153634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544902-5CA9-4919-BF65-F09B4CF22942}"/>
              </a:ext>
            </a:extLst>
          </p:cNvPr>
          <p:cNvSpPr txBox="1">
            <a:spLocks/>
          </p:cNvSpPr>
          <p:nvPr/>
        </p:nvSpPr>
        <p:spPr>
          <a:xfrm>
            <a:off x="2362202" y="88033"/>
            <a:ext cx="7432964" cy="715531"/>
          </a:xfrm>
          <a:prstGeom prst="rect">
            <a:avLst/>
          </a:prstGeom>
          <a:solidFill>
            <a:schemeClr val="bg1">
              <a:lumMod val="9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700" b="1" dirty="0">
                <a:solidFill>
                  <a:srgbClr val="FF0000"/>
                </a:solidFill>
              </a:rPr>
              <a:t>EBV-Pathogenesis</a:t>
            </a:r>
          </a:p>
        </p:txBody>
      </p:sp>
      <p:sp>
        <p:nvSpPr>
          <p:cNvPr id="2" name="Rectangle 1">
            <a:extLst>
              <a:ext uri="{FF2B5EF4-FFF2-40B4-BE49-F238E27FC236}">
                <a16:creationId xmlns:a16="http://schemas.microsoft.com/office/drawing/2014/main" id="{ED763408-0733-4084-A35D-794C87EA31CE}"/>
              </a:ext>
            </a:extLst>
          </p:cNvPr>
          <p:cNvSpPr/>
          <p:nvPr/>
        </p:nvSpPr>
        <p:spPr>
          <a:xfrm>
            <a:off x="549566" y="803564"/>
            <a:ext cx="10510321" cy="6124754"/>
          </a:xfrm>
          <a:prstGeom prst="rect">
            <a:avLst/>
          </a:prstGeom>
        </p:spPr>
        <p:txBody>
          <a:bodyPr wrap="square">
            <a:spAutoFit/>
          </a:bodyPr>
          <a:lstStyle/>
          <a:p>
            <a:pPr algn="just"/>
            <a:r>
              <a:rPr lang="en-US" sz="2600" b="1" u="sng" dirty="0"/>
              <a:t>Epstein-Barr Virus (EBV) Life Cycle:</a:t>
            </a:r>
          </a:p>
          <a:p>
            <a:pPr algn="just">
              <a:buFont typeface="+mj-lt"/>
              <a:buAutoNum type="arabicPeriod"/>
            </a:pPr>
            <a:r>
              <a:rPr lang="en-US" sz="2600" dirty="0"/>
              <a:t>EBV virus enters through the pharyngeal mucosa and then infects the B-lymphocytes.</a:t>
            </a:r>
          </a:p>
          <a:p>
            <a:pPr algn="just">
              <a:buFont typeface="+mj-lt"/>
              <a:buAutoNum type="arabicPeriod"/>
            </a:pPr>
            <a:r>
              <a:rPr lang="en-US" sz="2600" dirty="0"/>
              <a:t>The EBV enters the B-lymphocytes through the presence of C3d receptors.</a:t>
            </a:r>
          </a:p>
          <a:p>
            <a:pPr algn="just">
              <a:buFont typeface="+mj-lt"/>
              <a:buAutoNum type="arabicPeriod"/>
            </a:pPr>
            <a:r>
              <a:rPr lang="en-US" sz="2600" dirty="0"/>
              <a:t>Once it is internalized, the cell loses control.</a:t>
            </a:r>
          </a:p>
          <a:p>
            <a:pPr algn="just">
              <a:buFont typeface="+mj-lt"/>
              <a:buAutoNum type="arabicPeriod"/>
            </a:pPr>
            <a:r>
              <a:rPr lang="en-US" sz="2600" dirty="0"/>
              <a:t>There is cellular proliferation.</a:t>
            </a:r>
          </a:p>
          <a:p>
            <a:pPr algn="just">
              <a:buFont typeface="+mj-lt"/>
              <a:buAutoNum type="arabicPeriod"/>
            </a:pPr>
            <a:r>
              <a:rPr lang="en-US" sz="2800" dirty="0">
                <a:solidFill>
                  <a:srgbClr val="FF0000"/>
                </a:solidFill>
              </a:rPr>
              <a:t>Polyclonal B cells produce antibodies.</a:t>
            </a:r>
            <a:endParaRPr lang="en-US" sz="2600" dirty="0"/>
          </a:p>
          <a:p>
            <a:pPr algn="just">
              <a:buFont typeface="+mj-lt"/>
              <a:buAutoNum type="arabicPeriod"/>
            </a:pPr>
            <a:r>
              <a:rPr lang="en-US" sz="2600" dirty="0"/>
              <a:t>EBV becomes part of DNA and remains latent as EBV-DNA.</a:t>
            </a:r>
          </a:p>
          <a:p>
            <a:pPr algn="just">
              <a:buFont typeface="+mj-lt"/>
              <a:buAutoNum type="arabicPeriod"/>
            </a:pPr>
            <a:r>
              <a:rPr lang="en-US" sz="2600" dirty="0"/>
              <a:t>Later on, the EBV-DNA cell is activated and starts proliferation.</a:t>
            </a:r>
          </a:p>
          <a:p>
            <a:pPr algn="just">
              <a:buFont typeface="+mj-lt"/>
              <a:buAutoNum type="arabicPeriod"/>
            </a:pPr>
            <a:r>
              <a:rPr lang="en-US" sz="2600" dirty="0"/>
              <a:t>Now there are the possibilities:</a:t>
            </a:r>
          </a:p>
          <a:p>
            <a:pPr marL="742950" lvl="1" indent="-285750" algn="just">
              <a:buFont typeface="+mj-lt"/>
              <a:buAutoNum type="arabicPeriod"/>
            </a:pPr>
            <a:r>
              <a:rPr lang="en-US" sz="2600" dirty="0"/>
              <a:t>The immune system destroys the infecting virus and abnormal B-lymphocytes.</a:t>
            </a:r>
          </a:p>
          <a:p>
            <a:pPr marL="742950" lvl="1" indent="-285750" algn="just">
              <a:buFont typeface="+mj-lt"/>
              <a:buAutoNum type="arabicPeriod"/>
            </a:pPr>
            <a:r>
              <a:rPr lang="en-US" sz="2600" dirty="0">
                <a:solidFill>
                  <a:srgbClr val="323232"/>
                </a:solidFill>
              </a:rPr>
              <a:t>Or there is cell lysis, and the viruses are released.</a:t>
            </a:r>
            <a:endParaRPr lang="en-US" sz="2600" dirty="0"/>
          </a:p>
          <a:p>
            <a:pPr marL="742950" lvl="1" indent="-285750" algn="just">
              <a:buFont typeface="+mj-lt"/>
              <a:buAutoNum type="arabicPeriod"/>
            </a:pPr>
            <a:r>
              <a:rPr lang="en-US" sz="2600" dirty="0"/>
              <a:t>There may be the resolution of the infectious Mononucleosis.</a:t>
            </a:r>
          </a:p>
          <a:p>
            <a:pPr marL="742950" lvl="1" indent="-285750" algn="just">
              <a:buFont typeface="+mj-lt"/>
              <a:buAutoNum type="arabicPeriod"/>
            </a:pPr>
            <a:r>
              <a:rPr lang="en-US" sz="2600" dirty="0"/>
              <a:t>Cells transform into cancer cells.</a:t>
            </a:r>
          </a:p>
        </p:txBody>
      </p:sp>
    </p:spTree>
    <p:extLst>
      <p:ext uri="{BB962C8B-B14F-4D97-AF65-F5344CB8AC3E}">
        <p14:creationId xmlns:p14="http://schemas.microsoft.com/office/powerpoint/2010/main" val="57712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500"/>
                                        <p:tgtEl>
                                          <p:spTgt spid="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fade">
                                      <p:cBhvr>
                                        <p:cTn id="6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E35BB0-EE96-4622-932E-A83FD1C1C03F}"/>
              </a:ext>
            </a:extLst>
          </p:cNvPr>
          <p:cNvPicPr>
            <a:picLocks noChangeAspect="1"/>
          </p:cNvPicPr>
          <p:nvPr/>
        </p:nvPicPr>
        <p:blipFill>
          <a:blip r:embed="rId2"/>
          <a:stretch>
            <a:fillRect/>
          </a:stretch>
        </p:blipFill>
        <p:spPr>
          <a:xfrm>
            <a:off x="1132101" y="3406542"/>
            <a:ext cx="750208" cy="562656"/>
          </a:xfrm>
          <a:prstGeom prst="rect">
            <a:avLst/>
          </a:prstGeom>
        </p:spPr>
      </p:pic>
      <p:pic>
        <p:nvPicPr>
          <p:cNvPr id="5" name="Picture 4">
            <a:extLst>
              <a:ext uri="{FF2B5EF4-FFF2-40B4-BE49-F238E27FC236}">
                <a16:creationId xmlns:a16="http://schemas.microsoft.com/office/drawing/2014/main" id="{DF6DC700-DE5D-47AF-B9F1-67EEBFFE22DB}"/>
              </a:ext>
            </a:extLst>
          </p:cNvPr>
          <p:cNvPicPr>
            <a:picLocks noChangeAspect="1"/>
          </p:cNvPicPr>
          <p:nvPr/>
        </p:nvPicPr>
        <p:blipFill>
          <a:blip r:embed="rId3"/>
          <a:stretch>
            <a:fillRect/>
          </a:stretch>
        </p:blipFill>
        <p:spPr>
          <a:xfrm>
            <a:off x="1947163" y="3158240"/>
            <a:ext cx="1629358" cy="984648"/>
          </a:xfrm>
          <a:prstGeom prst="rect">
            <a:avLst/>
          </a:prstGeom>
        </p:spPr>
      </p:pic>
      <p:pic>
        <p:nvPicPr>
          <p:cNvPr id="6" name="Picture 5">
            <a:extLst>
              <a:ext uri="{FF2B5EF4-FFF2-40B4-BE49-F238E27FC236}">
                <a16:creationId xmlns:a16="http://schemas.microsoft.com/office/drawing/2014/main" id="{42697254-ABAE-41BF-9C5B-201169AA59FA}"/>
              </a:ext>
            </a:extLst>
          </p:cNvPr>
          <p:cNvPicPr>
            <a:picLocks noChangeAspect="1"/>
          </p:cNvPicPr>
          <p:nvPr/>
        </p:nvPicPr>
        <p:blipFill>
          <a:blip r:embed="rId4"/>
          <a:stretch>
            <a:fillRect/>
          </a:stretch>
        </p:blipFill>
        <p:spPr>
          <a:xfrm>
            <a:off x="3441065" y="3287381"/>
            <a:ext cx="1852076" cy="597822"/>
          </a:xfrm>
          <a:prstGeom prst="rect">
            <a:avLst/>
          </a:prstGeom>
        </p:spPr>
      </p:pic>
      <p:pic>
        <p:nvPicPr>
          <p:cNvPr id="7" name="Picture 6">
            <a:extLst>
              <a:ext uri="{FF2B5EF4-FFF2-40B4-BE49-F238E27FC236}">
                <a16:creationId xmlns:a16="http://schemas.microsoft.com/office/drawing/2014/main" id="{2B89DAFD-A41A-4480-A406-F878DC092209}"/>
              </a:ext>
            </a:extLst>
          </p:cNvPr>
          <p:cNvPicPr>
            <a:picLocks noChangeAspect="1"/>
          </p:cNvPicPr>
          <p:nvPr/>
        </p:nvPicPr>
        <p:blipFill>
          <a:blip r:embed="rId5"/>
          <a:stretch>
            <a:fillRect/>
          </a:stretch>
        </p:blipFill>
        <p:spPr>
          <a:xfrm>
            <a:off x="5512613" y="3468736"/>
            <a:ext cx="1304925" cy="400050"/>
          </a:xfrm>
          <a:prstGeom prst="rect">
            <a:avLst/>
          </a:prstGeom>
        </p:spPr>
      </p:pic>
      <p:pic>
        <p:nvPicPr>
          <p:cNvPr id="8" name="Picture 7">
            <a:extLst>
              <a:ext uri="{FF2B5EF4-FFF2-40B4-BE49-F238E27FC236}">
                <a16:creationId xmlns:a16="http://schemas.microsoft.com/office/drawing/2014/main" id="{2917B9F6-A137-4D8E-890F-93716A69033C}"/>
              </a:ext>
            </a:extLst>
          </p:cNvPr>
          <p:cNvPicPr>
            <a:picLocks noChangeAspect="1"/>
          </p:cNvPicPr>
          <p:nvPr/>
        </p:nvPicPr>
        <p:blipFill>
          <a:blip r:embed="rId6"/>
          <a:stretch>
            <a:fillRect/>
          </a:stretch>
        </p:blipFill>
        <p:spPr>
          <a:xfrm>
            <a:off x="5466371" y="2701506"/>
            <a:ext cx="1878299" cy="719120"/>
          </a:xfrm>
          <a:prstGeom prst="rect">
            <a:avLst/>
          </a:prstGeom>
        </p:spPr>
      </p:pic>
      <p:pic>
        <p:nvPicPr>
          <p:cNvPr id="9" name="Picture 8">
            <a:extLst>
              <a:ext uri="{FF2B5EF4-FFF2-40B4-BE49-F238E27FC236}">
                <a16:creationId xmlns:a16="http://schemas.microsoft.com/office/drawing/2014/main" id="{80284F9C-504E-49E6-9BF1-ABD333712E2F}"/>
              </a:ext>
            </a:extLst>
          </p:cNvPr>
          <p:cNvPicPr>
            <a:picLocks noChangeAspect="1"/>
          </p:cNvPicPr>
          <p:nvPr/>
        </p:nvPicPr>
        <p:blipFill>
          <a:blip r:embed="rId7"/>
          <a:stretch>
            <a:fillRect/>
          </a:stretch>
        </p:blipFill>
        <p:spPr>
          <a:xfrm>
            <a:off x="5437453" y="2444701"/>
            <a:ext cx="459241" cy="244277"/>
          </a:xfrm>
          <a:prstGeom prst="rect">
            <a:avLst/>
          </a:prstGeom>
        </p:spPr>
      </p:pic>
      <p:pic>
        <p:nvPicPr>
          <p:cNvPr id="10" name="Picture 9">
            <a:extLst>
              <a:ext uri="{FF2B5EF4-FFF2-40B4-BE49-F238E27FC236}">
                <a16:creationId xmlns:a16="http://schemas.microsoft.com/office/drawing/2014/main" id="{398CA347-04FE-40E0-8143-13AAB0CF4756}"/>
              </a:ext>
            </a:extLst>
          </p:cNvPr>
          <p:cNvPicPr>
            <a:picLocks noChangeAspect="1"/>
          </p:cNvPicPr>
          <p:nvPr/>
        </p:nvPicPr>
        <p:blipFill>
          <a:blip r:embed="rId8"/>
          <a:stretch>
            <a:fillRect/>
          </a:stretch>
        </p:blipFill>
        <p:spPr>
          <a:xfrm>
            <a:off x="6074893" y="2220492"/>
            <a:ext cx="647700" cy="466725"/>
          </a:xfrm>
          <a:prstGeom prst="rect">
            <a:avLst/>
          </a:prstGeom>
        </p:spPr>
      </p:pic>
      <p:pic>
        <p:nvPicPr>
          <p:cNvPr id="11" name="Picture 10">
            <a:extLst>
              <a:ext uri="{FF2B5EF4-FFF2-40B4-BE49-F238E27FC236}">
                <a16:creationId xmlns:a16="http://schemas.microsoft.com/office/drawing/2014/main" id="{6EEF107C-92F6-4F12-8CF8-39A3F06E5D2C}"/>
              </a:ext>
            </a:extLst>
          </p:cNvPr>
          <p:cNvPicPr>
            <a:picLocks noChangeAspect="1"/>
          </p:cNvPicPr>
          <p:nvPr/>
        </p:nvPicPr>
        <p:blipFill>
          <a:blip r:embed="rId9"/>
          <a:stretch>
            <a:fillRect/>
          </a:stretch>
        </p:blipFill>
        <p:spPr>
          <a:xfrm>
            <a:off x="6764549" y="2385505"/>
            <a:ext cx="590550" cy="247650"/>
          </a:xfrm>
          <a:prstGeom prst="rect">
            <a:avLst/>
          </a:prstGeom>
        </p:spPr>
      </p:pic>
      <p:pic>
        <p:nvPicPr>
          <p:cNvPr id="12" name="Picture 11">
            <a:extLst>
              <a:ext uri="{FF2B5EF4-FFF2-40B4-BE49-F238E27FC236}">
                <a16:creationId xmlns:a16="http://schemas.microsoft.com/office/drawing/2014/main" id="{D6E6AC15-80FD-48C4-8133-CFF6797823AB}"/>
              </a:ext>
            </a:extLst>
          </p:cNvPr>
          <p:cNvPicPr>
            <a:picLocks noChangeAspect="1"/>
          </p:cNvPicPr>
          <p:nvPr/>
        </p:nvPicPr>
        <p:blipFill>
          <a:blip r:embed="rId10"/>
          <a:stretch>
            <a:fillRect/>
          </a:stretch>
        </p:blipFill>
        <p:spPr>
          <a:xfrm>
            <a:off x="5466371" y="1030759"/>
            <a:ext cx="1666874" cy="1238250"/>
          </a:xfrm>
          <a:prstGeom prst="rect">
            <a:avLst/>
          </a:prstGeom>
        </p:spPr>
      </p:pic>
      <p:pic>
        <p:nvPicPr>
          <p:cNvPr id="13" name="Picture 12">
            <a:extLst>
              <a:ext uri="{FF2B5EF4-FFF2-40B4-BE49-F238E27FC236}">
                <a16:creationId xmlns:a16="http://schemas.microsoft.com/office/drawing/2014/main" id="{31CA3211-BE81-463E-82A8-BC524B6E3023}"/>
              </a:ext>
            </a:extLst>
          </p:cNvPr>
          <p:cNvPicPr>
            <a:picLocks noChangeAspect="1"/>
          </p:cNvPicPr>
          <p:nvPr/>
        </p:nvPicPr>
        <p:blipFill>
          <a:blip r:embed="rId11"/>
          <a:stretch>
            <a:fillRect/>
          </a:stretch>
        </p:blipFill>
        <p:spPr>
          <a:xfrm>
            <a:off x="7574659" y="2385505"/>
            <a:ext cx="1028700" cy="1428750"/>
          </a:xfrm>
          <a:prstGeom prst="rect">
            <a:avLst/>
          </a:prstGeom>
        </p:spPr>
      </p:pic>
      <p:pic>
        <p:nvPicPr>
          <p:cNvPr id="14" name="Picture 13">
            <a:extLst>
              <a:ext uri="{FF2B5EF4-FFF2-40B4-BE49-F238E27FC236}">
                <a16:creationId xmlns:a16="http://schemas.microsoft.com/office/drawing/2014/main" id="{7FBDBE04-2BB2-4ED7-9B6B-AE28F7C63EEA}"/>
              </a:ext>
            </a:extLst>
          </p:cNvPr>
          <p:cNvPicPr>
            <a:picLocks noChangeAspect="1"/>
          </p:cNvPicPr>
          <p:nvPr/>
        </p:nvPicPr>
        <p:blipFill>
          <a:blip r:embed="rId12"/>
          <a:stretch>
            <a:fillRect/>
          </a:stretch>
        </p:blipFill>
        <p:spPr>
          <a:xfrm>
            <a:off x="4388356" y="4138120"/>
            <a:ext cx="1552575" cy="1524000"/>
          </a:xfrm>
          <a:prstGeom prst="rect">
            <a:avLst/>
          </a:prstGeom>
        </p:spPr>
      </p:pic>
      <p:pic>
        <p:nvPicPr>
          <p:cNvPr id="15" name="Picture 14">
            <a:extLst>
              <a:ext uri="{FF2B5EF4-FFF2-40B4-BE49-F238E27FC236}">
                <a16:creationId xmlns:a16="http://schemas.microsoft.com/office/drawing/2014/main" id="{FCB07967-0149-42D4-8A9F-4FFE89E58B1F}"/>
              </a:ext>
            </a:extLst>
          </p:cNvPr>
          <p:cNvPicPr>
            <a:picLocks noChangeAspect="1"/>
          </p:cNvPicPr>
          <p:nvPr/>
        </p:nvPicPr>
        <p:blipFill>
          <a:blip r:embed="rId13"/>
          <a:stretch>
            <a:fillRect/>
          </a:stretch>
        </p:blipFill>
        <p:spPr>
          <a:xfrm>
            <a:off x="2805003" y="4253617"/>
            <a:ext cx="1562100" cy="2038350"/>
          </a:xfrm>
          <a:prstGeom prst="rect">
            <a:avLst/>
          </a:prstGeom>
        </p:spPr>
      </p:pic>
      <p:pic>
        <p:nvPicPr>
          <p:cNvPr id="16" name="Picture 15">
            <a:extLst>
              <a:ext uri="{FF2B5EF4-FFF2-40B4-BE49-F238E27FC236}">
                <a16:creationId xmlns:a16="http://schemas.microsoft.com/office/drawing/2014/main" id="{A044B694-9175-4AD7-BFFD-0B442B9F8EB1}"/>
              </a:ext>
            </a:extLst>
          </p:cNvPr>
          <p:cNvPicPr>
            <a:picLocks noChangeAspect="1"/>
          </p:cNvPicPr>
          <p:nvPr/>
        </p:nvPicPr>
        <p:blipFill>
          <a:blip r:embed="rId14"/>
          <a:stretch>
            <a:fillRect/>
          </a:stretch>
        </p:blipFill>
        <p:spPr>
          <a:xfrm>
            <a:off x="6014578" y="3973306"/>
            <a:ext cx="1476375" cy="2269303"/>
          </a:xfrm>
          <a:prstGeom prst="rect">
            <a:avLst/>
          </a:prstGeom>
        </p:spPr>
      </p:pic>
      <p:sp>
        <p:nvSpPr>
          <p:cNvPr id="19" name="Title 1">
            <a:extLst>
              <a:ext uri="{FF2B5EF4-FFF2-40B4-BE49-F238E27FC236}">
                <a16:creationId xmlns:a16="http://schemas.microsoft.com/office/drawing/2014/main" id="{0E389966-911C-4A4A-BD31-C07F36CC1FD5}"/>
              </a:ext>
            </a:extLst>
          </p:cNvPr>
          <p:cNvSpPr txBox="1">
            <a:spLocks/>
          </p:cNvSpPr>
          <p:nvPr/>
        </p:nvSpPr>
        <p:spPr>
          <a:xfrm>
            <a:off x="2362202" y="88033"/>
            <a:ext cx="7432964" cy="715531"/>
          </a:xfrm>
          <a:prstGeom prst="rect">
            <a:avLst/>
          </a:prstGeom>
          <a:solidFill>
            <a:schemeClr val="bg1">
              <a:lumMod val="9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700" b="1" dirty="0">
                <a:solidFill>
                  <a:srgbClr val="FF0000"/>
                </a:solidFill>
              </a:rPr>
              <a:t>EBV-Pathogenesis</a:t>
            </a:r>
          </a:p>
        </p:txBody>
      </p:sp>
    </p:spTree>
    <p:extLst>
      <p:ext uri="{BB962C8B-B14F-4D97-AF65-F5344CB8AC3E}">
        <p14:creationId xmlns:p14="http://schemas.microsoft.com/office/powerpoint/2010/main" val="81329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مستند" ma:contentTypeID="0x01010081A1E8E06EC6444FAFC969E2A8D1A55E" ma:contentTypeVersion="4" ma:contentTypeDescription="إنشاء مستند جديد." ma:contentTypeScope="" ma:versionID="bcd2fcd7f70f37e5ea58e747add0b805">
  <xsd:schema xmlns:xsd="http://www.w3.org/2001/XMLSchema" xmlns:xs="http://www.w3.org/2001/XMLSchema" xmlns:p="http://schemas.microsoft.com/office/2006/metadata/properties" xmlns:ns2="3ae45523-5a85-45e7-8008-accd3c84eec0" targetNamespace="http://schemas.microsoft.com/office/2006/metadata/properties" ma:root="true" ma:fieldsID="964b5c54514711cb635566de62868440" ns2:_="">
    <xsd:import namespace="3ae45523-5a85-45e7-8008-accd3c84ee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e45523-5a85-45e7-8008-accd3c84ee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0A168F-0342-4A97-902B-88967A76D91B}">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20CFED2E-45CE-4D6F-9555-977F9EEB3BAD}">
  <ds:schemaRefs>
    <ds:schemaRef ds:uri="http://schemas.microsoft.com/sharepoint/v3/contenttype/forms"/>
  </ds:schemaRefs>
</ds:datastoreItem>
</file>

<file path=customXml/itemProps3.xml><?xml version="1.0" encoding="utf-8"?>
<ds:datastoreItem xmlns:ds="http://schemas.openxmlformats.org/officeDocument/2006/customXml" ds:itemID="{AEB6F893-15ED-47D6-BF10-5584B125A4E2}">
  <ds:schemaRefs>
    <ds:schemaRef ds:uri="http://schemas.microsoft.com/office/2006/metadata/contentType"/>
    <ds:schemaRef ds:uri="http://schemas.microsoft.com/office/2006/metadata/properties/metaAttributes"/>
    <ds:schemaRef ds:uri="http://www.w3.org/2000/xmlns/"/>
    <ds:schemaRef ds:uri="http://www.w3.org/2001/XMLSchema"/>
    <ds:schemaRef ds:uri="3ae45523-5a85-45e7-8008-accd3c84eec0"/>
  </ds:schemaRefs>
</ds:datastoreItem>
</file>

<file path=docProps/app.xml><?xml version="1.0" encoding="utf-8"?>
<Properties xmlns="http://schemas.openxmlformats.org/officeDocument/2006/extended-properties" xmlns:vt="http://schemas.openxmlformats.org/officeDocument/2006/docPropsVTypes">
  <TotalTime>889</TotalTime>
  <Words>1510</Words>
  <Application>Microsoft Office PowerPoint</Application>
  <PresentationFormat>Widescreen</PresentationFormat>
  <Paragraphs>211</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HLS Module  2021-2022  (Epstein-Barr virus)</vt:lpstr>
      <vt:lpstr>Types of Herpes viruses </vt:lpstr>
      <vt:lpstr>PowerPoint Presentation</vt:lpstr>
      <vt:lpstr>PowerPoint Presentation</vt:lpstr>
      <vt:lpstr>PowerPoint Presentation</vt:lpstr>
      <vt:lpstr>PowerPoint Presentation</vt:lpstr>
      <vt:lpstr>Infectious mononucleosis (mono)</vt:lpstr>
      <vt:lpstr>PowerPoint Presentation</vt:lpstr>
      <vt:lpstr>PowerPoint Presentation</vt:lpstr>
      <vt:lpstr>EveryBody   STAy oFF tHe MAT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to suspect of infectious mononucleosis?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Sanabil Hassanat</cp:lastModifiedBy>
  <cp:revision>75</cp:revision>
  <dcterms:created xsi:type="dcterms:W3CDTF">2022-04-08T10:55:19Z</dcterms:created>
  <dcterms:modified xsi:type="dcterms:W3CDTF">2022-04-14T05:37:44Z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0x01010081A1E8E06EC6444FAFC969E2A8D1A55E</vt:lpwstr>
  </property>
</Properties>
</file>