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4"/>
  </p:sldMasterIdLst>
  <p:notesMasterIdLst>
    <p:notesMasterId r:id="rId17"/>
  </p:notesMasterIdLst>
  <p:sldIdLst>
    <p:sldId id="256" r:id="rId5"/>
    <p:sldId id="257" r:id="rId6"/>
    <p:sldId id="304" r:id="rId7"/>
    <p:sldId id="305" r:id="rId8"/>
    <p:sldId id="306" r:id="rId9"/>
    <p:sldId id="312" r:id="rId10"/>
    <p:sldId id="307" r:id="rId11"/>
    <p:sldId id="310" r:id="rId12"/>
    <p:sldId id="308" r:id="rId13"/>
    <p:sldId id="311" r:id="rId14"/>
    <p:sldId id="309" r:id="rId15"/>
    <p:sldId id="296" r:id="rId16"/>
  </p:sldIdLst>
  <p:sldSz cx="9144000" cy="5143500" type="screen16x9"/>
  <p:notesSz cx="6858000" cy="9144000"/>
  <p:embeddedFontLst>
    <p:embeddedFont>
      <p:font typeface="Calibri" panose="020F0502020204030204" pitchFamily="34" charset="0"/>
      <p:regular r:id="rId18"/>
      <p:bold r:id="rId19"/>
      <p:italic r:id="rId20"/>
      <p:boldItalic r:id="rId21"/>
    </p:embeddedFont>
    <p:embeddedFont>
      <p:font typeface="Lexend Deca" pitchFamily="2"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AE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84C8AE5-3B9D-472B-8AFB-D0E228A2648C}">
  <a:tblStyle styleId="{E84C8AE5-3B9D-472B-8AFB-D0E228A2648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p:cViewPr varScale="1">
        <p:scale>
          <a:sx n="98" d="100"/>
          <a:sy n="98" d="100"/>
        </p:scale>
        <p:origin x="-51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font" Target="fonts/font1.fntdata" /><Relationship Id="rId26" Type="http://schemas.openxmlformats.org/officeDocument/2006/relationships/tableStyles" Target="tableStyles.xml" /><Relationship Id="rId3" Type="http://schemas.openxmlformats.org/officeDocument/2006/relationships/customXml" Target="../customXml/item3.xml" /><Relationship Id="rId21" Type="http://schemas.openxmlformats.org/officeDocument/2006/relationships/font" Target="fonts/font4.fntdata"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notesMaster" Target="notesMasters/notesMaster1.xml" /><Relationship Id="rId25" Type="http://schemas.openxmlformats.org/officeDocument/2006/relationships/theme" Target="theme/theme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font" Target="fonts/font3.fntdata"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viewProps" Target="viewProps.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presProps" Target="presProps.xml" /><Relationship Id="rId10" Type="http://schemas.openxmlformats.org/officeDocument/2006/relationships/slide" Target="slides/slide6.xml" /><Relationship Id="rId19" Type="http://schemas.openxmlformats.org/officeDocument/2006/relationships/font" Target="fonts/font2.fntdata"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font" Target="fonts/font5.fntdata"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9132965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1946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56403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8022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94331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75113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6195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6966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5184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3067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57740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056025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pic>
        <p:nvPicPr>
          <p:cNvPr id="10" name="Google Shape;10;p2"/>
          <p:cNvPicPr preferRelativeResize="0"/>
          <p:nvPr/>
        </p:nvPicPr>
        <p:blipFill rotWithShape="1">
          <a:blip r:embed="rId2">
            <a:alphaModFix/>
          </a:blip>
          <a:srcRect/>
          <a:stretch/>
        </p:blipFill>
        <p:spPr>
          <a:xfrm>
            <a:off x="0" y="-25"/>
            <a:ext cx="9143957" cy="5143500"/>
          </a:xfrm>
          <a:prstGeom prst="rect">
            <a:avLst/>
          </a:prstGeom>
          <a:noFill/>
          <a:ln>
            <a:noFill/>
          </a:ln>
        </p:spPr>
      </p:pic>
      <p:sp>
        <p:nvSpPr>
          <p:cNvPr id="11" name="Google Shape;11;p2"/>
          <p:cNvSpPr txBox="1">
            <a:spLocks noGrp="1"/>
          </p:cNvSpPr>
          <p:nvPr>
            <p:ph type="ctrTitle"/>
          </p:nvPr>
        </p:nvSpPr>
        <p:spPr>
          <a:xfrm>
            <a:off x="685800" y="1991825"/>
            <a:ext cx="4539000" cy="1159800"/>
          </a:xfrm>
          <a:prstGeom prst="rect">
            <a:avLst/>
          </a:prstGeom>
        </p:spPr>
        <p:txBody>
          <a:bodyPr spcFirstLastPara="1" wrap="square" lIns="0" tIns="0" rIns="0" bIns="0" anchor="ctr" anchorCtr="0">
            <a:noAutofit/>
          </a:bodyPr>
          <a:lstStyle>
            <a:lvl1pPr lvl="0">
              <a:spcBef>
                <a:spcPts val="0"/>
              </a:spcBef>
              <a:spcAft>
                <a:spcPts val="0"/>
              </a:spcAft>
              <a:buSzPts val="5000"/>
              <a:buNone/>
              <a:defRPr sz="5000"/>
            </a:lvl1pPr>
            <a:lvl2pPr lvl="1">
              <a:spcBef>
                <a:spcPts val="0"/>
              </a:spcBef>
              <a:spcAft>
                <a:spcPts val="0"/>
              </a:spcAft>
              <a:buSzPts val="5000"/>
              <a:buNone/>
              <a:defRPr sz="5000"/>
            </a:lvl2pPr>
            <a:lvl3pPr lvl="2">
              <a:spcBef>
                <a:spcPts val="0"/>
              </a:spcBef>
              <a:spcAft>
                <a:spcPts val="0"/>
              </a:spcAft>
              <a:buSzPts val="5000"/>
              <a:buNone/>
              <a:defRPr sz="5000"/>
            </a:lvl3pPr>
            <a:lvl4pPr lvl="3">
              <a:spcBef>
                <a:spcPts val="0"/>
              </a:spcBef>
              <a:spcAft>
                <a:spcPts val="0"/>
              </a:spcAft>
              <a:buSzPts val="5000"/>
              <a:buNone/>
              <a:defRPr sz="5000"/>
            </a:lvl4pPr>
            <a:lvl5pPr lvl="4">
              <a:spcBef>
                <a:spcPts val="0"/>
              </a:spcBef>
              <a:spcAft>
                <a:spcPts val="0"/>
              </a:spcAft>
              <a:buSzPts val="5000"/>
              <a:buNone/>
              <a:defRPr sz="5000"/>
            </a:lvl5pPr>
            <a:lvl6pPr lvl="5">
              <a:spcBef>
                <a:spcPts val="0"/>
              </a:spcBef>
              <a:spcAft>
                <a:spcPts val="0"/>
              </a:spcAft>
              <a:buSzPts val="5000"/>
              <a:buNone/>
              <a:defRPr sz="5000"/>
            </a:lvl6pPr>
            <a:lvl7pPr lvl="6">
              <a:spcBef>
                <a:spcPts val="0"/>
              </a:spcBef>
              <a:spcAft>
                <a:spcPts val="0"/>
              </a:spcAft>
              <a:buSzPts val="5000"/>
              <a:buNone/>
              <a:defRPr sz="5000"/>
            </a:lvl7pPr>
            <a:lvl8pPr lvl="7">
              <a:spcBef>
                <a:spcPts val="0"/>
              </a:spcBef>
              <a:spcAft>
                <a:spcPts val="0"/>
              </a:spcAft>
              <a:buSzPts val="5000"/>
              <a:buNone/>
              <a:defRPr sz="5000"/>
            </a:lvl8pPr>
            <a:lvl9pPr lvl="8">
              <a:spcBef>
                <a:spcPts val="0"/>
              </a:spcBef>
              <a:spcAft>
                <a:spcPts val="0"/>
              </a:spcAft>
              <a:buSzPts val="5000"/>
              <a:buNone/>
              <a:defRPr sz="5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7"/>
        <p:cNvGrpSpPr/>
        <p:nvPr/>
      </p:nvGrpSpPr>
      <p:grpSpPr>
        <a:xfrm>
          <a:off x="0" y="0"/>
          <a:ext cx="0" cy="0"/>
          <a:chOff x="0" y="0"/>
          <a:chExt cx="0" cy="0"/>
        </a:xfrm>
      </p:grpSpPr>
      <p:pic>
        <p:nvPicPr>
          <p:cNvPr id="28" name="Google Shape;28;p6"/>
          <p:cNvPicPr preferRelativeResize="0"/>
          <p:nvPr/>
        </p:nvPicPr>
        <p:blipFill>
          <a:blip r:embed="rId2">
            <a:alphaModFix/>
          </a:blip>
          <a:stretch>
            <a:fillRect/>
          </a:stretch>
        </p:blipFill>
        <p:spPr>
          <a:xfrm>
            <a:off x="0" y="0"/>
            <a:ext cx="9144000" cy="5143500"/>
          </a:xfrm>
          <a:prstGeom prst="rect">
            <a:avLst/>
          </a:prstGeom>
          <a:noFill/>
          <a:ln>
            <a:noFill/>
          </a:ln>
        </p:spPr>
      </p:pic>
      <p:sp>
        <p:nvSpPr>
          <p:cNvPr id="29" name="Google Shape;29;p6"/>
          <p:cNvSpPr txBox="1">
            <a:spLocks noGrp="1"/>
          </p:cNvSpPr>
          <p:nvPr>
            <p:ph type="title"/>
          </p:nvPr>
        </p:nvSpPr>
        <p:spPr>
          <a:xfrm>
            <a:off x="580550" y="205975"/>
            <a:ext cx="6014400" cy="857400"/>
          </a:xfrm>
          <a:prstGeom prst="rect">
            <a:avLst/>
          </a:prstGeom>
        </p:spPr>
        <p:txBody>
          <a:bodyPr spcFirstLastPara="1" wrap="square" lIns="0" tIns="0" rIns="0" bIns="0"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body" idx="1"/>
          </p:nvPr>
        </p:nvSpPr>
        <p:spPr>
          <a:xfrm>
            <a:off x="580550"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1" name="Google Shape;31;p6"/>
          <p:cNvSpPr txBox="1">
            <a:spLocks noGrp="1"/>
          </p:cNvSpPr>
          <p:nvPr>
            <p:ph type="body" idx="2"/>
          </p:nvPr>
        </p:nvSpPr>
        <p:spPr>
          <a:xfrm>
            <a:off x="3753943"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2" name="Google Shape;32;p6"/>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flip="none" rotWithShape="1">
          <a:gsLst>
            <a:gs pos="0">
              <a:srgbClr val="FFC000"/>
            </a:gs>
            <a:gs pos="48000">
              <a:srgbClr val="FFC000"/>
            </a:gs>
            <a:gs pos="100000">
              <a:srgbClr val="0A2F9E"/>
            </a:gs>
          </a:gsLst>
          <a:lin ang="13500000" scaled="1"/>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80550" y="205975"/>
            <a:ext cx="6014400" cy="857400"/>
          </a:xfrm>
          <a:prstGeom prst="rect">
            <a:avLst/>
          </a:prstGeom>
          <a:noFill/>
          <a:ln>
            <a:noFill/>
          </a:ln>
        </p:spPr>
        <p:txBody>
          <a:bodyPr spcFirstLastPara="1" wrap="square" lIns="0" tIns="0" rIns="0" bIns="0" anchor="b" anchorCtr="0">
            <a:noAutofit/>
          </a:bodyPr>
          <a:lstStyle>
            <a:lvl1pPr lvl="0">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1pPr>
            <a:lvl2pPr lvl="1">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2pPr>
            <a:lvl3pPr lvl="2">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3pPr>
            <a:lvl4pPr lvl="3">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4pPr>
            <a:lvl5pPr lvl="4">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5pPr>
            <a:lvl6pPr lvl="5">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6pPr>
            <a:lvl7pPr lvl="6">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7pPr>
            <a:lvl8pPr lvl="7">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8pPr>
            <a:lvl9pPr lvl="8">
              <a:spcBef>
                <a:spcPts val="0"/>
              </a:spcBef>
              <a:spcAft>
                <a:spcPts val="0"/>
              </a:spcAft>
              <a:buClr>
                <a:schemeClr val="lt1"/>
              </a:buClr>
              <a:buSzPts val="3200"/>
              <a:buFont typeface="Lexend Deca"/>
              <a:buNone/>
              <a:defRPr sz="3200" b="1">
                <a:solidFill>
                  <a:schemeClr val="lt1"/>
                </a:solidFill>
                <a:latin typeface="Lexend Deca"/>
                <a:ea typeface="Lexend Deca"/>
                <a:cs typeface="Lexend Deca"/>
                <a:sym typeface="Lexend Deca"/>
              </a:defRPr>
            </a:lvl9pPr>
          </a:lstStyle>
          <a:p>
            <a:endParaRPr/>
          </a:p>
        </p:txBody>
      </p:sp>
      <p:sp>
        <p:nvSpPr>
          <p:cNvPr id="7" name="Google Shape;7;p1"/>
          <p:cNvSpPr txBox="1">
            <a:spLocks noGrp="1"/>
          </p:cNvSpPr>
          <p:nvPr>
            <p:ph type="body" idx="1"/>
          </p:nvPr>
        </p:nvSpPr>
        <p:spPr>
          <a:xfrm>
            <a:off x="580550" y="1352550"/>
            <a:ext cx="6014400" cy="3161700"/>
          </a:xfrm>
          <a:prstGeom prst="rect">
            <a:avLst/>
          </a:prstGeom>
          <a:noFill/>
          <a:ln>
            <a:noFill/>
          </a:ln>
        </p:spPr>
        <p:txBody>
          <a:bodyPr spcFirstLastPara="1" wrap="square" lIns="0" tIns="0" rIns="0" bIns="0" anchor="t" anchorCtr="0">
            <a:noAutofit/>
          </a:bodyPr>
          <a:lstStyle>
            <a:lvl1pPr marL="457200" lvl="0" indent="-342900">
              <a:lnSpc>
                <a:spcPct val="115000"/>
              </a:lnSpc>
              <a:spcBef>
                <a:spcPts val="600"/>
              </a:spcBef>
              <a:spcAft>
                <a:spcPts val="0"/>
              </a:spcAft>
              <a:buClr>
                <a:schemeClr val="accent5"/>
              </a:buClr>
              <a:buSzPts val="1800"/>
              <a:buFont typeface="Muli"/>
              <a:buChar char="⬡"/>
              <a:defRPr sz="2400">
                <a:solidFill>
                  <a:schemeClr val="lt1"/>
                </a:solidFill>
                <a:latin typeface="Muli"/>
                <a:ea typeface="Muli"/>
                <a:cs typeface="Muli"/>
                <a:sym typeface="Muli"/>
              </a:defRPr>
            </a:lvl1pPr>
            <a:lvl2pPr marL="914400" lvl="1" indent="-381000">
              <a:lnSpc>
                <a:spcPct val="115000"/>
              </a:lnSpc>
              <a:spcBef>
                <a:spcPts val="0"/>
              </a:spcBef>
              <a:spcAft>
                <a:spcPts val="0"/>
              </a:spcAft>
              <a:buClr>
                <a:schemeClr val="accent5"/>
              </a:buClr>
              <a:buSzPts val="2400"/>
              <a:buFont typeface="Muli"/>
              <a:buChar char="∙"/>
              <a:defRPr sz="2400">
                <a:solidFill>
                  <a:schemeClr val="lt1"/>
                </a:solidFill>
                <a:latin typeface="Muli"/>
                <a:ea typeface="Muli"/>
                <a:cs typeface="Muli"/>
                <a:sym typeface="Muli"/>
              </a:defRPr>
            </a:lvl2pPr>
            <a:lvl3pPr marL="1371600" lvl="2" indent="-381000">
              <a:lnSpc>
                <a:spcPct val="115000"/>
              </a:lnSpc>
              <a:spcBef>
                <a:spcPts val="0"/>
              </a:spcBef>
              <a:spcAft>
                <a:spcPts val="0"/>
              </a:spcAft>
              <a:buClr>
                <a:schemeClr val="accent5"/>
              </a:buClr>
              <a:buSzPts val="2400"/>
              <a:buFont typeface="Muli"/>
              <a:buChar char="∙"/>
              <a:defRPr sz="2400">
                <a:solidFill>
                  <a:schemeClr val="lt1"/>
                </a:solidFill>
                <a:latin typeface="Muli"/>
                <a:ea typeface="Muli"/>
                <a:cs typeface="Muli"/>
                <a:sym typeface="Muli"/>
              </a:defRPr>
            </a:lvl3pPr>
            <a:lvl4pPr marL="1828800" lvl="3"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4pPr>
            <a:lvl5pPr marL="2286000" lvl="4"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5pPr>
            <a:lvl6pPr marL="2743200" lvl="5"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6pPr>
            <a:lvl7pPr marL="3200400" lvl="6"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7pPr>
            <a:lvl8pPr marL="3657600" lvl="7"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8pPr>
            <a:lvl9pPr marL="4114800" lvl="8" indent="-381000">
              <a:lnSpc>
                <a:spcPct val="115000"/>
              </a:lnSpc>
              <a:spcBef>
                <a:spcPts val="0"/>
              </a:spcBef>
              <a:spcAft>
                <a:spcPts val="0"/>
              </a:spcAft>
              <a:buClr>
                <a:schemeClr val="lt1"/>
              </a:buClr>
              <a:buSzPts val="2400"/>
              <a:buFont typeface="Muli"/>
              <a:buChar char="■"/>
              <a:defRPr sz="2400">
                <a:solidFill>
                  <a:schemeClr val="lt1"/>
                </a:solidFill>
                <a:latin typeface="Muli"/>
                <a:ea typeface="Muli"/>
                <a:cs typeface="Muli"/>
                <a:sym typeface="Muli"/>
              </a:defRPr>
            </a:lvl9pPr>
          </a:lstStyle>
          <a:p>
            <a:endParaRPr/>
          </a:p>
        </p:txBody>
      </p:sp>
      <p:sp>
        <p:nvSpPr>
          <p:cNvPr id="8" name="Google Shape;8;p1"/>
          <p:cNvSpPr txBox="1">
            <a:spLocks noGrp="1"/>
          </p:cNvSpPr>
          <p:nvPr>
            <p:ph type="sldNum" idx="12"/>
          </p:nvPr>
        </p:nvSpPr>
        <p:spPr>
          <a:xfrm>
            <a:off x="8480584" y="4749851"/>
            <a:ext cx="548700" cy="3936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Lexend Deca"/>
                <a:ea typeface="Lexend Deca"/>
                <a:cs typeface="Lexend Deca"/>
                <a:sym typeface="Lexend Deca"/>
              </a:defRPr>
            </a:lvl1pPr>
            <a:lvl2pPr lvl="1" algn="r">
              <a:buNone/>
              <a:defRPr sz="1300">
                <a:solidFill>
                  <a:schemeClr val="lt1"/>
                </a:solidFill>
                <a:latin typeface="Lexend Deca"/>
                <a:ea typeface="Lexend Deca"/>
                <a:cs typeface="Lexend Deca"/>
                <a:sym typeface="Lexend Deca"/>
              </a:defRPr>
            </a:lvl2pPr>
            <a:lvl3pPr lvl="2" algn="r">
              <a:buNone/>
              <a:defRPr sz="1300">
                <a:solidFill>
                  <a:schemeClr val="lt1"/>
                </a:solidFill>
                <a:latin typeface="Lexend Deca"/>
                <a:ea typeface="Lexend Deca"/>
                <a:cs typeface="Lexend Deca"/>
                <a:sym typeface="Lexend Deca"/>
              </a:defRPr>
            </a:lvl3pPr>
            <a:lvl4pPr lvl="3" algn="r">
              <a:buNone/>
              <a:defRPr sz="1300">
                <a:solidFill>
                  <a:schemeClr val="lt1"/>
                </a:solidFill>
                <a:latin typeface="Lexend Deca"/>
                <a:ea typeface="Lexend Deca"/>
                <a:cs typeface="Lexend Deca"/>
                <a:sym typeface="Lexend Deca"/>
              </a:defRPr>
            </a:lvl4pPr>
            <a:lvl5pPr lvl="4" algn="r">
              <a:buNone/>
              <a:defRPr sz="1300">
                <a:solidFill>
                  <a:schemeClr val="lt1"/>
                </a:solidFill>
                <a:latin typeface="Lexend Deca"/>
                <a:ea typeface="Lexend Deca"/>
                <a:cs typeface="Lexend Deca"/>
                <a:sym typeface="Lexend Deca"/>
              </a:defRPr>
            </a:lvl5pPr>
            <a:lvl6pPr lvl="5" algn="r">
              <a:buNone/>
              <a:defRPr sz="1300">
                <a:solidFill>
                  <a:schemeClr val="lt1"/>
                </a:solidFill>
                <a:latin typeface="Lexend Deca"/>
                <a:ea typeface="Lexend Deca"/>
                <a:cs typeface="Lexend Deca"/>
                <a:sym typeface="Lexend Deca"/>
              </a:defRPr>
            </a:lvl6pPr>
            <a:lvl7pPr lvl="6" algn="r">
              <a:buNone/>
              <a:defRPr sz="1300">
                <a:solidFill>
                  <a:schemeClr val="lt1"/>
                </a:solidFill>
                <a:latin typeface="Lexend Deca"/>
                <a:ea typeface="Lexend Deca"/>
                <a:cs typeface="Lexend Deca"/>
                <a:sym typeface="Lexend Deca"/>
              </a:defRPr>
            </a:lvl7pPr>
            <a:lvl8pPr lvl="7" algn="r">
              <a:buNone/>
              <a:defRPr sz="1300">
                <a:solidFill>
                  <a:schemeClr val="lt1"/>
                </a:solidFill>
                <a:latin typeface="Lexend Deca"/>
                <a:ea typeface="Lexend Deca"/>
                <a:cs typeface="Lexend Deca"/>
                <a:sym typeface="Lexend Deca"/>
              </a:defRPr>
            </a:lvl8pPr>
            <a:lvl9pPr lvl="8" algn="r">
              <a:buNone/>
              <a:defRPr sz="1300">
                <a:solidFill>
                  <a:schemeClr val="lt1"/>
                </a:solidFill>
                <a:latin typeface="Lexend Deca"/>
                <a:ea typeface="Lexend Deca"/>
                <a:cs typeface="Lexend Deca"/>
                <a:sym typeface="Lexend Deca"/>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7" Type="http://schemas.openxmlformats.org/officeDocument/2006/relationships/image" Target="../media/image7.jpeg" /><Relationship Id="rId2" Type="http://schemas.openxmlformats.org/officeDocument/2006/relationships/notesSlide" Target="../notesSlides/notesSlide1.xml" /><Relationship Id="rId1" Type="http://schemas.openxmlformats.org/officeDocument/2006/relationships/slideLayout" Target="../slideLayouts/slideLayout1.xml" /><Relationship Id="rId6" Type="http://schemas.openxmlformats.org/officeDocument/2006/relationships/image" Target="../media/image6.jpeg" /><Relationship Id="rId5" Type="http://schemas.openxmlformats.org/officeDocument/2006/relationships/image" Target="../media/image5.png" /><Relationship Id="rId4" Type="http://schemas.openxmlformats.org/officeDocument/2006/relationships/image" Target="../media/image4.png" /></Relationships>
</file>

<file path=ppt/slides/_rels/slide10.xml.rels><?xml version="1.0" encoding="UTF-8" standalone="yes"?>
<Relationships xmlns="http://schemas.openxmlformats.org/package/2006/relationships"><Relationship Id="rId3" Type="http://schemas.openxmlformats.org/officeDocument/2006/relationships/image" Target="../media/image12.png" /><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9.png"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10.emf" /><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11.png"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ctrTitle"/>
          </p:nvPr>
        </p:nvSpPr>
        <p:spPr>
          <a:xfrm>
            <a:off x="395536" y="1563638"/>
            <a:ext cx="4752528" cy="1159800"/>
          </a:xfrm>
          <a:prstGeom prst="rect">
            <a:avLst/>
          </a:prstGeom>
        </p:spPr>
        <p:txBody>
          <a:bodyPr spcFirstLastPara="1" wrap="square" lIns="0" tIns="0" rIns="0" bIns="0" anchor="ctr" anchorCtr="0">
            <a:noAutofit/>
          </a:bodyPr>
          <a:lstStyle/>
          <a:p>
            <a:pPr lvl="0" algn="ctr"/>
            <a:br>
              <a:rPr lang="en-US" sz="3200" dirty="0">
                <a:solidFill>
                  <a:schemeClr val="tx1">
                    <a:lumMod val="90000"/>
                    <a:lumOff val="10000"/>
                  </a:schemeClr>
                </a:solidFill>
              </a:rPr>
            </a:br>
            <a:br>
              <a:rPr lang="en-US" sz="3200" dirty="0">
                <a:solidFill>
                  <a:schemeClr val="tx1">
                    <a:lumMod val="90000"/>
                    <a:lumOff val="10000"/>
                  </a:schemeClr>
                </a:solidFill>
              </a:rPr>
            </a:br>
            <a:br>
              <a:rPr lang="en-US" sz="3200">
                <a:solidFill>
                  <a:schemeClr val="tx1">
                    <a:lumMod val="90000"/>
                    <a:lumOff val="10000"/>
                  </a:schemeClr>
                </a:solidFill>
              </a:rPr>
            </a:br>
            <a:r>
              <a:rPr lang="en-US" sz="3200">
                <a:solidFill>
                  <a:schemeClr val="tx1">
                    <a:lumMod val="90000"/>
                    <a:lumOff val="10000"/>
                  </a:schemeClr>
                </a:solidFill>
              </a:rPr>
              <a:t>3- </a:t>
            </a:r>
            <a:r>
              <a:rPr lang="en-US" sz="3200" dirty="0">
                <a:solidFill>
                  <a:schemeClr val="tx1">
                    <a:lumMod val="90000"/>
                    <a:lumOff val="10000"/>
                  </a:schemeClr>
                </a:solidFill>
                <a:latin typeface="Times New Roman" panose="02020603050405020304" pitchFamily="18" charset="0"/>
                <a:ea typeface="Calibri" panose="020F0502020204030204" pitchFamily="34" charset="0"/>
              </a:rPr>
              <a:t>Somatic sensation; tactile and proprioceptive sensation.</a:t>
            </a:r>
            <a:br>
              <a:rPr lang="en-US" sz="3200" dirty="0">
                <a:latin typeface="Times New Roman" panose="02020603050405020304" pitchFamily="18" charset="0"/>
                <a:ea typeface="Calibri" panose="020F0502020204030204" pitchFamily="34" charset="0"/>
              </a:rPr>
            </a:br>
            <a:br>
              <a:rPr lang="en-US" sz="3200" dirty="0">
                <a:latin typeface="Times New Roman" panose="02020603050405020304" pitchFamily="18" charset="0"/>
                <a:ea typeface="Calibri" panose="020F0502020204030204" pitchFamily="34" charset="0"/>
              </a:rPr>
            </a:br>
            <a:r>
              <a:rPr lang="en-US" sz="2800" dirty="0">
                <a:solidFill>
                  <a:schemeClr val="tx1">
                    <a:lumMod val="90000"/>
                    <a:lumOff val="10000"/>
                  </a:schemeClr>
                </a:solidFill>
              </a:rPr>
              <a:t>By</a:t>
            </a:r>
            <a:br>
              <a:rPr lang="en-US" sz="2800" dirty="0">
                <a:solidFill>
                  <a:schemeClr val="tx1">
                    <a:lumMod val="90000"/>
                    <a:lumOff val="10000"/>
                  </a:schemeClr>
                </a:solidFill>
              </a:rPr>
            </a:br>
            <a:r>
              <a:rPr lang="en-US" sz="2800" dirty="0">
                <a:solidFill>
                  <a:schemeClr val="tx1">
                    <a:lumMod val="90000"/>
                    <a:lumOff val="10000"/>
                  </a:schemeClr>
                </a:solidFill>
              </a:rPr>
              <a:t>Prof. Sherif W. Mansour</a:t>
            </a:r>
            <a:br>
              <a:rPr lang="en-US" sz="2800" dirty="0">
                <a:solidFill>
                  <a:schemeClr val="tx1">
                    <a:lumMod val="90000"/>
                    <a:lumOff val="10000"/>
                  </a:schemeClr>
                </a:solidFill>
              </a:rPr>
            </a:br>
            <a:r>
              <a:rPr lang="en-US" sz="1800" dirty="0">
                <a:solidFill>
                  <a:schemeClr val="tx1">
                    <a:lumMod val="90000"/>
                    <a:lumOff val="10000"/>
                  </a:schemeClr>
                </a:solidFill>
              </a:rPr>
              <a:t>Physiology dpt., Mutah school of Medicine.</a:t>
            </a:r>
            <a:r>
              <a:rPr lang="en" sz="1800" dirty="0">
                <a:solidFill>
                  <a:schemeClr val="tx1">
                    <a:lumMod val="90000"/>
                    <a:lumOff val="10000"/>
                  </a:schemeClr>
                </a:solidFill>
              </a:rPr>
              <a:t> </a:t>
            </a:r>
            <a:endParaRPr sz="1800" dirty="0">
              <a:solidFill>
                <a:schemeClr val="tx1">
                  <a:lumMod val="90000"/>
                  <a:lumOff val="10000"/>
                </a:schemeClr>
              </a:solidFill>
            </a:endParaRPr>
          </a:p>
        </p:txBody>
      </p:sp>
      <p:pic>
        <p:nvPicPr>
          <p:cNvPr id="62" name="Google Shape;62;p13"/>
          <p:cNvPicPr preferRelativeResize="0"/>
          <p:nvPr/>
        </p:nvPicPr>
        <p:blipFill>
          <a:blip r:embed="rId3">
            <a:alphaModFix/>
          </a:blip>
          <a:stretch>
            <a:fillRect/>
          </a:stretch>
        </p:blipFill>
        <p:spPr>
          <a:xfrm>
            <a:off x="5320814" y="378324"/>
            <a:ext cx="662500" cy="726550"/>
          </a:xfrm>
          <a:prstGeom prst="rect">
            <a:avLst/>
          </a:prstGeom>
          <a:noFill/>
          <a:ln>
            <a:noFill/>
          </a:ln>
        </p:spPr>
      </p:pic>
      <p:pic>
        <p:nvPicPr>
          <p:cNvPr id="63" name="Google Shape;63;p13"/>
          <p:cNvPicPr preferRelativeResize="0"/>
          <p:nvPr/>
        </p:nvPicPr>
        <p:blipFill>
          <a:blip r:embed="rId4">
            <a:alphaModFix/>
          </a:blip>
          <a:stretch>
            <a:fillRect/>
          </a:stretch>
        </p:blipFill>
        <p:spPr>
          <a:xfrm>
            <a:off x="7593770" y="884611"/>
            <a:ext cx="482075" cy="525200"/>
          </a:xfrm>
          <a:prstGeom prst="rect">
            <a:avLst/>
          </a:prstGeom>
          <a:noFill/>
          <a:ln>
            <a:noFill/>
          </a:ln>
        </p:spPr>
      </p:pic>
      <p:pic>
        <p:nvPicPr>
          <p:cNvPr id="65" name="Google Shape;65;p13"/>
          <p:cNvPicPr preferRelativeResize="0"/>
          <p:nvPr/>
        </p:nvPicPr>
        <p:blipFill>
          <a:blip r:embed="rId5">
            <a:alphaModFix/>
          </a:blip>
          <a:stretch>
            <a:fillRect/>
          </a:stretch>
        </p:blipFill>
        <p:spPr>
          <a:xfrm>
            <a:off x="8404399" y="3624439"/>
            <a:ext cx="321850" cy="448425"/>
          </a:xfrm>
          <a:prstGeom prst="rect">
            <a:avLst/>
          </a:prstGeom>
          <a:noFill/>
          <a:ln>
            <a:noFill/>
          </a:ln>
        </p:spPr>
      </p:pic>
      <p:pic>
        <p:nvPicPr>
          <p:cNvPr id="66" name="Google Shape;66;p13"/>
          <p:cNvPicPr preferRelativeResize="0"/>
          <p:nvPr/>
        </p:nvPicPr>
        <p:blipFill>
          <a:blip r:embed="rId5">
            <a:alphaModFix/>
          </a:blip>
          <a:stretch>
            <a:fillRect/>
          </a:stretch>
        </p:blipFill>
        <p:spPr>
          <a:xfrm>
            <a:off x="8664593" y="3757882"/>
            <a:ext cx="321850" cy="448425"/>
          </a:xfrm>
          <a:prstGeom prst="rect">
            <a:avLst/>
          </a:prstGeom>
          <a:noFill/>
          <a:ln>
            <a:noFill/>
          </a:ln>
        </p:spPr>
      </p:pic>
      <p:pic>
        <p:nvPicPr>
          <p:cNvPr id="1026" name="Picture 2" descr="C:\Users\Dr Sherif\Desktop\مؤتة.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1920" y="97365"/>
            <a:ext cx="1085906" cy="10810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rotWithShape="1">
          <a:blip r:embed="rId7">
            <a:extLst>
              <a:ext uri="{28A0092B-C50C-407E-A947-70E740481C1C}">
                <a14:useLocalDpi xmlns:a14="http://schemas.microsoft.com/office/drawing/2010/main" val="0"/>
              </a:ext>
            </a:extLst>
          </a:blip>
          <a:srcRect l="23001" t="7330" r="19625" b="12032"/>
          <a:stretch/>
        </p:blipFill>
        <p:spPr>
          <a:xfrm>
            <a:off x="6516216" y="1923678"/>
            <a:ext cx="967344" cy="136566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10</a:t>
            </a:fld>
            <a:endParaRPr/>
          </a:p>
        </p:txBody>
      </p:sp>
      <p:sp>
        <p:nvSpPr>
          <p:cNvPr id="3" name="Rectangle 2"/>
          <p:cNvSpPr/>
          <p:nvPr/>
        </p:nvSpPr>
        <p:spPr>
          <a:xfrm>
            <a:off x="323529" y="530728"/>
            <a:ext cx="3528392" cy="1938992"/>
          </a:xfrm>
          <a:prstGeom prst="rect">
            <a:avLst/>
          </a:prstGeom>
        </p:spPr>
        <p:txBody>
          <a:bodyPr wrap="square">
            <a:spAutoFit/>
          </a:bodyPr>
          <a:lstStyle/>
          <a:p>
            <a:pPr>
              <a:lnSpc>
                <a:spcPct val="150000"/>
              </a:lnSpc>
            </a:pPr>
            <a:r>
              <a:rPr lang="en-US" sz="1600" b="1"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1600" b="1" spc="-2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Spino</a:t>
            </a:r>
            <a:r>
              <a:rPr lang="en-US" sz="1600" b="1"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-Reticular and </a:t>
            </a:r>
            <a:r>
              <a:rPr lang="en-US" sz="1600" b="1" spc="-2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Spino-olivary</a:t>
            </a:r>
            <a:r>
              <a:rPr lang="en-US" sz="1600" b="1"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Tracts ; </a:t>
            </a:r>
            <a:r>
              <a:rPr lang="en-US" sz="16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Both tracts carry unconscious proprioceptive sensations, impulses end in the reticular formation and </a:t>
            </a:r>
            <a:r>
              <a:rPr lang="en-US" sz="1600" spc="-2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olivary</a:t>
            </a:r>
            <a:r>
              <a:rPr lang="en-US" sz="16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nuclei respectively.</a:t>
            </a:r>
            <a:endParaRPr lang="en-US" sz="1600" dirty="0">
              <a:solidFill>
                <a:schemeClr val="tx1">
                  <a:lumMod val="90000"/>
                  <a:lumOff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122" name="Picture 2" descr="2"/>
          <p:cNvPicPr>
            <a:picLocks noChangeAspect="1" noChangeArrowheads="1"/>
          </p:cNvPicPr>
          <p:nvPr/>
        </p:nvPicPr>
        <p:blipFill>
          <a:blip r:embed="rId3">
            <a:lum bright="-24000" contrast="48000"/>
            <a:extLst>
              <a:ext uri="{28A0092B-C50C-407E-A947-70E740481C1C}">
                <a14:useLocalDpi xmlns:a14="http://schemas.microsoft.com/office/drawing/2010/main" val="0"/>
              </a:ext>
            </a:extLst>
          </a:blip>
          <a:srcRect/>
          <a:stretch>
            <a:fillRect/>
          </a:stretch>
        </p:blipFill>
        <p:spPr bwMode="auto">
          <a:xfrm>
            <a:off x="3851921" y="195486"/>
            <a:ext cx="5040559" cy="476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6896408" y="4515966"/>
            <a:ext cx="64807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588224" y="4659983"/>
            <a:ext cx="308184"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211960" y="2931790"/>
            <a:ext cx="1296144" cy="504056"/>
          </a:xfrm>
          <a:prstGeom prst="rect">
            <a:avLst/>
          </a:prstGeom>
          <a:noFill/>
          <a:ln>
            <a:solidFill>
              <a:srgbClr val="00B050"/>
            </a:solidFill>
          </a:ln>
        </p:spPr>
        <p:txBody>
          <a:bodyPr wrap="square" rtlCol="0">
            <a:spAutoFit/>
          </a:bodyPr>
          <a:lstStyle/>
          <a:p>
            <a:endParaRPr lang="en-US" dirty="0"/>
          </a:p>
        </p:txBody>
      </p:sp>
      <p:sp>
        <p:nvSpPr>
          <p:cNvPr id="8" name="TextBox 7"/>
          <p:cNvSpPr txBox="1"/>
          <p:nvPr/>
        </p:nvSpPr>
        <p:spPr>
          <a:xfrm>
            <a:off x="7020272" y="2823778"/>
            <a:ext cx="1579380" cy="360040"/>
          </a:xfrm>
          <a:prstGeom prst="rect">
            <a:avLst/>
          </a:prstGeom>
          <a:noFill/>
          <a:ln>
            <a:solidFill>
              <a:schemeClr val="accent3">
                <a:lumMod val="50000"/>
              </a:schemeClr>
            </a:solidFill>
          </a:ln>
        </p:spPr>
        <p:txBody>
          <a:bodyPr wrap="square" rtlCol="0">
            <a:spAutoFit/>
          </a:bodyPr>
          <a:lstStyle/>
          <a:p>
            <a:endParaRPr lang="en-US"/>
          </a:p>
        </p:txBody>
      </p:sp>
    </p:spTree>
    <p:extLst>
      <p:ext uri="{BB962C8B-B14F-4D97-AF65-F5344CB8AC3E}">
        <p14:creationId xmlns:p14="http://schemas.microsoft.com/office/powerpoint/2010/main" val="879380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11</a:t>
            </a:fld>
            <a:endParaRPr/>
          </a:p>
        </p:txBody>
      </p:sp>
      <p:sp>
        <p:nvSpPr>
          <p:cNvPr id="3" name="Text Placeholder 2"/>
          <p:cNvSpPr>
            <a:spLocks noGrp="1"/>
          </p:cNvSpPr>
          <p:nvPr>
            <p:ph type="body" idx="1"/>
          </p:nvPr>
        </p:nvSpPr>
        <p:spPr>
          <a:xfrm>
            <a:off x="207337" y="265364"/>
            <a:ext cx="8801334" cy="3435846"/>
          </a:xfrm>
        </p:spPr>
        <p:txBody>
          <a:bodyPr/>
          <a:lstStyle/>
          <a:p>
            <a:pPr marL="0" indent="0" algn="ctr">
              <a:lnSpc>
                <a:spcPct val="150000"/>
              </a:lnSpc>
              <a:spcBef>
                <a:spcPts val="410"/>
              </a:spcBef>
              <a:buNone/>
            </a:pPr>
            <a:r>
              <a:rPr lang="en-US" sz="1600" b="1" u="sng" spc="-1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   Combined superficial and deep sensations</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410"/>
              </a:spcBef>
              <a:buNone/>
            </a:pPr>
            <a:r>
              <a:rPr lang="en-US" sz="1600" b="1" u="sng" spc="-1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sz="1600" b="1" u="sng" spc="-12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Stereognosis</a:t>
            </a:r>
            <a:r>
              <a:rPr lang="en-US" sz="1600" b="1" u="sng" spc="-1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Means ability to recognize the previously educated objects present </a:t>
            </a:r>
            <a:r>
              <a:rPr lang="en-US" sz="16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palms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hand </a:t>
            </a:r>
            <a:r>
              <a:rPr lang="en-US" sz="16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without vision. This type of fine touch needs both </a:t>
            </a:r>
            <a:r>
              <a:rPr lang="en-US" sz="1600" u="sng"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cutaneous and deep receptors,</a:t>
            </a:r>
            <a:r>
              <a:rPr lang="en-US" sz="1600"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it reaches to certain area in brain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area 5, 7</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called </a:t>
            </a:r>
            <a:r>
              <a:rPr lang="en-US" sz="1600" b="1"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center of </a:t>
            </a:r>
            <a:r>
              <a:rPr lang="en-US" sz="1600" b="1" spc="-5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stereognosis</a:t>
            </a:r>
            <a:r>
              <a:rPr lang="en-US" sz="1600" b="1"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or sensory association </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area. </a:t>
            </a:r>
          </a:p>
          <a:p>
            <a:pPr marL="0" indent="0" algn="justLow">
              <a:lnSpc>
                <a:spcPct val="150000"/>
              </a:lnSpc>
              <a:spcBef>
                <a:spcPts val="410"/>
              </a:spcBef>
              <a:buNone/>
            </a:pPr>
            <a:r>
              <a:rPr lang="en-US" sz="1600" b="1" u="sng" spc="-4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Astereognosis</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(loss of this sense) occur in lesion in the </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sensory area, </a:t>
            </a:r>
            <a:r>
              <a:rPr lang="en-US" sz="1600" spc="-3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tabes</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dorsalis which is caused by </a:t>
            </a:r>
            <a:r>
              <a:rPr lang="en-US" sz="1600" b="1"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syphilis</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and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destroys the dorsal roots, cutting.-Gracile and Cuneate tracts </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which carry fine touch or in pernicious anemia (</a:t>
            </a:r>
            <a:r>
              <a:rPr lang="en-US" sz="1600" b="1"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decreased </a:t>
            </a:r>
            <a:r>
              <a:rPr lang="en-US" sz="1600" b="1" spc="-3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Vit</a:t>
            </a:r>
            <a:r>
              <a:rPr lang="en-US" sz="1600" b="1"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B</a:t>
            </a:r>
            <a:r>
              <a:rPr lang="en-US" sz="1600" b="1" spc="-35" baseline="-25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12</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because it </a:t>
            </a:r>
            <a:r>
              <a:rPr lang="en-US" sz="16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causes demyelination in the ascending tract in the spinal cord.</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p>
          <a:p>
            <a:pPr marL="0" marR="24130" indent="0" algn="justLow">
              <a:lnSpc>
                <a:spcPct val="150000"/>
              </a:lnSpc>
              <a:spcBef>
                <a:spcPts val="530"/>
              </a:spcBef>
              <a:buNone/>
            </a:pPr>
            <a:r>
              <a:rPr lang="en-US" sz="1600" b="1" u="sng" spc="-1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 Vibration sense: </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Also it needs both cutaneous and deep receptors. V</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ibration is better felt on </a:t>
            </a:r>
            <a:r>
              <a:rPr lang="en-US" sz="1600" b="1"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bone</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because bone only magnify sensation. It is transmitted by </a:t>
            </a: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rapidly conducting gracile and cuneate tracts. Bone does contain special receptors for vibration sense, and vibration can be felt on </a:t>
            </a:r>
            <a:r>
              <a:rPr lang="en-US" sz="1600" spc="-1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soft tissues.</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0"/>
              </a:spcBef>
              <a:buNone/>
            </a:pPr>
            <a:r>
              <a:rPr lang="en-US" sz="1600" b="1" i="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Pathway of combined sensations </a:t>
            </a:r>
            <a:r>
              <a:rPr lang="en-US" sz="1600" b="1" i="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79375" indent="0">
              <a:lnSpc>
                <a:spcPct val="150000"/>
              </a:lnSpc>
              <a:spcBef>
                <a:spcPts val="0"/>
              </a:spcBef>
              <a:buNone/>
            </a:pP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The same as the pathway of proprioception carried by the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gracile and cuneate tracts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6142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accent1">
                    <a:lumMod val="50000"/>
                  </a:schemeClr>
                </a:solidFill>
                <a:effectLst>
                  <a:outerShdw blurRad="38100" dist="38100" dir="2700000" algn="tl">
                    <a:srgbClr val="000000">
                      <a:alpha val="43137"/>
                    </a:srgbClr>
                  </a:outerShdw>
                </a:effectLst>
              </a:rPr>
              <a:t>Thank You</a:t>
            </a:r>
          </a:p>
        </p:txBody>
      </p:sp>
    </p:spTree>
    <p:extLst>
      <p:ext uri="{BB962C8B-B14F-4D97-AF65-F5344CB8AC3E}">
        <p14:creationId xmlns:p14="http://schemas.microsoft.com/office/powerpoint/2010/main" val="1787455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CAE14"/>
            </a:gs>
            <a:gs pos="48000">
              <a:srgbClr val="FFC000"/>
            </a:gs>
            <a:gs pos="100000">
              <a:srgbClr val="0A2F9E"/>
            </a:gs>
          </a:gsLst>
          <a:lin ang="13500000" scaled="1"/>
          <a:tileRect/>
        </a:gradFill>
        <a:effectLst/>
      </p:bgPr>
    </p:bg>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a:t>
            </a:fld>
            <a:endParaRPr/>
          </a:p>
        </p:txBody>
      </p:sp>
      <p:sp>
        <p:nvSpPr>
          <p:cNvPr id="5" name="Rectangle 2"/>
          <p:cNvSpPr>
            <a:spLocks noChangeArrowheads="1"/>
          </p:cNvSpPr>
          <p:nvPr/>
        </p:nvSpPr>
        <p:spPr bwMode="auto">
          <a:xfrm>
            <a:off x="36767" y="2441267"/>
            <a:ext cx="89644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1613" eaLnBrk="0" fontAlgn="base" hangingPunct="0">
              <a:spcBef>
                <a:spcPct val="0"/>
              </a:spcBef>
              <a:spcAft>
                <a:spcPct val="0"/>
              </a:spcAft>
              <a:tabLst>
                <a:tab pos="540385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540385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540385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540385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540385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540385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540385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540385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5403850" algn="l"/>
              </a:tabLst>
              <a:defRPr>
                <a:solidFill>
                  <a:schemeClr val="tx1"/>
                </a:solidFill>
                <a:latin typeface="Arial" panose="020B0604020202020204" pitchFamily="34" charset="0"/>
              </a:defRPr>
            </a:lvl9pPr>
          </a:lstStyle>
          <a:p>
            <a:pPr marL="0" marR="0" lvl="0" indent="201613" algn="ctr" defTabSz="914400" rtl="0" eaLnBrk="0" fontAlgn="base" latinLnBrk="0" hangingPunct="0">
              <a:lnSpc>
                <a:spcPct val="100000"/>
              </a:lnSpc>
              <a:spcBef>
                <a:spcPct val="0"/>
              </a:spcBef>
              <a:spcAft>
                <a:spcPct val="0"/>
              </a:spcAft>
              <a:buClrTx/>
              <a:buSzTx/>
              <a:buFontTx/>
              <a:buNone/>
              <a:tabLst>
                <a:tab pos="5403850" algn="l"/>
              </a:tabLst>
            </a:pP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 name="Rectangle 1"/>
          <p:cNvSpPr/>
          <p:nvPr/>
        </p:nvSpPr>
        <p:spPr>
          <a:xfrm>
            <a:off x="103179" y="51470"/>
            <a:ext cx="8893751" cy="417422"/>
          </a:xfrm>
          <a:prstGeom prst="rect">
            <a:avLst/>
          </a:prstGeom>
        </p:spPr>
        <p:txBody>
          <a:bodyPr wrap="square">
            <a:spAutoFit/>
          </a:bodyPr>
          <a:lstStyle/>
          <a:p>
            <a:pPr marL="240665" marR="30480" indent="-189230" algn="justLow">
              <a:lnSpc>
                <a:spcPct val="150000"/>
              </a:lnSpc>
              <a:spcBef>
                <a:spcPts val="600"/>
              </a:spcBef>
            </a:pP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38806" y="32081"/>
            <a:ext cx="8817418" cy="4832092"/>
          </a:xfrm>
          <a:prstGeom prst="rect">
            <a:avLst/>
          </a:prstGeom>
        </p:spPr>
        <p:txBody>
          <a:bodyPr wrap="square">
            <a:spAutoFit/>
          </a:bodyPr>
          <a:lstStyle/>
          <a:p>
            <a:pPr marL="15240" algn="ctr">
              <a:lnSpc>
                <a:spcPct val="150000"/>
              </a:lnSpc>
              <a:tabLst>
                <a:tab pos="1688465" algn="l"/>
              </a:tabLst>
            </a:pPr>
            <a:r>
              <a:rPr lang="en-US" sz="1600" b="1" u="sng"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Touch sensation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67640" indent="-64135" algn="justLow">
              <a:lnSpc>
                <a:spcPct val="150000"/>
              </a:lnSpc>
              <a:spcBef>
                <a:spcPts val="360"/>
              </a:spcBef>
              <a:tabLst>
                <a:tab pos="3550920" algn="l"/>
              </a:tabLst>
            </a:pPr>
            <a:r>
              <a:rPr lang="en-US" sz="16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Touch  receptors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can also detect vibration and pressure </a:t>
            </a:r>
            <a:r>
              <a:rPr lang="en-US" sz="1600"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sensations.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Types of touch receptors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91440" marR="402590" indent="73025" algn="justLow">
              <a:lnSpc>
                <a:spcPct val="150000"/>
              </a:lnSpc>
              <a:spcBef>
                <a:spcPts val="170"/>
              </a:spcBef>
              <a:tabLst>
                <a:tab pos="2892425" algn="l"/>
              </a:tabLst>
            </a:pPr>
            <a:r>
              <a:rPr lang="en-US" sz="1600" spc="34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l.</a:t>
            </a:r>
            <a:r>
              <a:rPr lang="en-US" sz="1600" spc="-6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Free</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nerve endings.        2. Meissner's corpuscles.  </a:t>
            </a: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3. </a:t>
            </a:r>
            <a:r>
              <a:rPr lang="en-US" sz="1600" spc="-1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Merkels</a:t>
            </a: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discs</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4. Hair end organ.</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p>
          <a:p>
            <a:pPr marL="91440" marR="402590" indent="73025" algn="justLow">
              <a:lnSpc>
                <a:spcPct val="150000"/>
              </a:lnSpc>
              <a:spcBef>
                <a:spcPts val="170"/>
              </a:spcBef>
              <a:tabLst>
                <a:tab pos="2892425" algn="l"/>
              </a:tabLst>
            </a:pP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5.Ruffini's corpuscles.         6. Pacinian corpuscles.</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7. Spray type endings, these are multi-branched structures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present in deeper tissues (adapted </a:t>
            </a:r>
            <a:r>
              <a:rPr lang="en-US" sz="1600" b="1" u="sng"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very slowly</a:t>
            </a:r>
            <a:r>
              <a:rPr lang="en-US" sz="1600" u="sng"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399415" indent="-231775" algn="justLow">
              <a:lnSpc>
                <a:spcPct val="150000"/>
              </a:lnSpc>
              <a:spcBef>
                <a:spcPts val="505"/>
              </a:spcBef>
              <a:tabLst>
                <a:tab pos="2480945" algn="l"/>
              </a:tabLst>
            </a:pP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spc="-5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Meissnere's</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corpuscles, hair end organ and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Pacinian corpuscles adapt </a:t>
            </a:r>
            <a:r>
              <a:rPr lang="en-US" sz="16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very rapidly</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61290" marR="1209675" algn="justLow">
              <a:lnSpc>
                <a:spcPct val="150000"/>
              </a:lnSpc>
              <a:spcBef>
                <a:spcPts val="70"/>
              </a:spcBef>
            </a:pPr>
            <a:r>
              <a:rPr lang="en-US" sz="1600" b="1" spc="-1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u="sng" spc="-1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Types of touch :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61290" marR="1209675" algn="justLow">
              <a:lnSpc>
                <a:spcPct val="150000"/>
              </a:lnSpc>
              <a:spcBef>
                <a:spcPts val="70"/>
              </a:spcBef>
            </a:pPr>
            <a:r>
              <a:rPr lang="en-US" sz="1600" b="1" u="sng"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Crude (rough) touch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55575" marR="12065" algn="justLow">
              <a:lnSpc>
                <a:spcPct val="150000"/>
              </a:lnSpc>
              <a:spcBef>
                <a:spcPts val="550"/>
              </a:spcBef>
            </a:pP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Poorly localized, its receptors are free nerve ending </a:t>
            </a:r>
            <a:r>
              <a:rPr lang="en-US" sz="1600"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and hair end organ, Transmission occurs in </a:t>
            </a:r>
            <a:r>
              <a:rPr lang="en-US" sz="1600" b="1"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delta fibers </a:t>
            </a:r>
            <a:r>
              <a:rPr lang="en-US" sz="1600"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(1-5 µ, </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5-15 m/sec.).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1600" b="1" baseline="30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order neuron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(DRG)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1600" b="1" baseline="30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nd</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order neuron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(Main sensory nucleus) and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1600" b="1" baseline="30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rd</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order neuron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(PVLNT) to pass through posterior half of the posterior limb of internal capsule to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sensory radiation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to end in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opposite side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sensory cortex area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3,1,2</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lumMod val="90000"/>
                  <a:lumOff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3</a:t>
            </a:fld>
            <a:endParaRPr/>
          </a:p>
        </p:txBody>
      </p:sp>
      <p:pic>
        <p:nvPicPr>
          <p:cNvPr id="1027" name="Picture 3" descr="1"/>
          <p:cNvPicPr>
            <a:picLocks noChangeAspect="1" noChangeArrowheads="1"/>
          </p:cNvPicPr>
          <p:nvPr/>
        </p:nvPicPr>
        <p:blipFill>
          <a:blip r:embed="rId3">
            <a:lum bright="-24000" contrast="54000"/>
            <a:extLst>
              <a:ext uri="{28A0092B-C50C-407E-A947-70E740481C1C}">
                <a14:useLocalDpi xmlns:a14="http://schemas.microsoft.com/office/drawing/2010/main" val="0"/>
              </a:ext>
            </a:extLst>
          </a:blip>
          <a:srcRect/>
          <a:stretch>
            <a:fillRect/>
          </a:stretch>
        </p:blipFill>
        <p:spPr bwMode="auto">
          <a:xfrm>
            <a:off x="1259632" y="168782"/>
            <a:ext cx="5904656" cy="479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ounded Rectangle 1"/>
          <p:cNvSpPr/>
          <p:nvPr/>
        </p:nvSpPr>
        <p:spPr>
          <a:xfrm>
            <a:off x="5436096" y="3291830"/>
            <a:ext cx="1296144" cy="288032"/>
          </a:xfrm>
          <a:prstGeom prst="round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652120" y="3723878"/>
            <a:ext cx="1152128" cy="307777"/>
          </a:xfrm>
          <a:prstGeom prst="rect">
            <a:avLst/>
          </a:prstGeom>
          <a:solidFill>
            <a:schemeClr val="accent6">
              <a:lumMod val="40000"/>
              <a:lumOff val="60000"/>
            </a:schemeClr>
          </a:solidFill>
          <a:ln>
            <a:solidFill>
              <a:schemeClr val="accent4">
                <a:lumMod val="50000"/>
              </a:schemeClr>
            </a:solidFill>
          </a:ln>
        </p:spPr>
        <p:txBody>
          <a:bodyPr wrap="square" rtlCol="0">
            <a:spAutoFit/>
          </a:bodyPr>
          <a:lstStyle/>
          <a:p>
            <a:r>
              <a:rPr lang="en-US" dirty="0"/>
              <a:t>Crude touch</a:t>
            </a:r>
          </a:p>
        </p:txBody>
      </p:sp>
      <p:sp>
        <p:nvSpPr>
          <p:cNvPr id="5" name="TextBox 4"/>
          <p:cNvSpPr txBox="1"/>
          <p:nvPr/>
        </p:nvSpPr>
        <p:spPr>
          <a:xfrm>
            <a:off x="2555776" y="3075806"/>
            <a:ext cx="1224136" cy="307777"/>
          </a:xfrm>
          <a:prstGeom prst="rect">
            <a:avLst/>
          </a:prstGeom>
          <a:solidFill>
            <a:schemeClr val="accent3">
              <a:lumMod val="40000"/>
              <a:lumOff val="60000"/>
            </a:schemeClr>
          </a:solidFill>
          <a:ln>
            <a:solidFill>
              <a:srgbClr val="002060"/>
            </a:solidFill>
          </a:ln>
        </p:spPr>
        <p:txBody>
          <a:bodyPr wrap="square" rtlCol="0">
            <a:spAutoFit/>
          </a:bodyPr>
          <a:lstStyle/>
          <a:p>
            <a:r>
              <a:rPr lang="en-US" dirty="0"/>
              <a:t>Fine Touch</a:t>
            </a:r>
          </a:p>
        </p:txBody>
      </p:sp>
      <p:sp>
        <p:nvSpPr>
          <p:cNvPr id="6" name="Rounded Rectangle 5"/>
          <p:cNvSpPr/>
          <p:nvPr/>
        </p:nvSpPr>
        <p:spPr>
          <a:xfrm>
            <a:off x="5436096" y="4587974"/>
            <a:ext cx="1296144" cy="28803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6596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4</a:t>
            </a:fld>
            <a:endParaRPr/>
          </a:p>
        </p:txBody>
      </p:sp>
      <p:sp>
        <p:nvSpPr>
          <p:cNvPr id="3" name="Text Placeholder 2"/>
          <p:cNvSpPr>
            <a:spLocks noGrp="1"/>
          </p:cNvSpPr>
          <p:nvPr>
            <p:ph type="body" idx="1"/>
          </p:nvPr>
        </p:nvSpPr>
        <p:spPr>
          <a:xfrm>
            <a:off x="179512" y="198888"/>
            <a:ext cx="8640960" cy="4536504"/>
          </a:xfrm>
        </p:spPr>
        <p:txBody>
          <a:bodyPr/>
          <a:lstStyle/>
          <a:p>
            <a:pPr marL="101600" indent="0">
              <a:buNone/>
            </a:pP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B. Fine touch: </a:t>
            </a:r>
          </a:p>
          <a:p>
            <a:pPr marL="101600" indent="0">
              <a:buNone/>
            </a:pP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1) Tactile localization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a:t>
            </a:r>
            <a:r>
              <a:rPr lang="en-US" sz="1600" dirty="0" err="1">
                <a:solidFill>
                  <a:schemeClr val="tx1">
                    <a:lumMod val="90000"/>
                    <a:lumOff val="10000"/>
                  </a:schemeClr>
                </a:solidFill>
                <a:latin typeface="Times New Roman" panose="02020603050405020304" pitchFamily="18" charset="0"/>
                <a:cs typeface="Times New Roman" panose="02020603050405020304" pitchFamily="18" charset="0"/>
              </a:rPr>
              <a:t>Topognosis</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a:t>
            </a:r>
          </a:p>
          <a:p>
            <a:pPr marL="101600" indent="0">
              <a:buNone/>
            </a:pP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Means ability of the </a:t>
            </a: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closed eye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person to determine the previously touched point on skin.</a:t>
            </a:r>
          </a:p>
          <a:p>
            <a:pPr marL="101600" indent="0">
              <a:buNone/>
            </a:pP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2) Tactile discrimination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two point discrimination ;</a:t>
            </a:r>
          </a:p>
          <a:p>
            <a:pPr marL="101600" indent="0" algn="just">
              <a:buNone/>
            </a:pP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This means the ability of a closed eye person to differentiate between  touch   in   one point or simultaneous touch in two separate points. This type of sense is most accurate in </a:t>
            </a: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tips of the fingers, face, lips, tongue</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(up to 2 mm) while it is less accurate in back (15 mm). Point to point discrimination is most accurate in retina of the eye. The parts of the body in which tactile discrimination is very sensitive have wide area of representation is sensory cortex, beside sensory nerves carry sensations from small areas thus each point touched reaches the cord in a separate nerve fiber and reaches sensory cortex in a separate point. The receptors also are very crowded and impulses are conducted by group </a:t>
            </a: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"A" beta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fibers (8 - 15 µ) and velocity of 30-60 m/second. </a:t>
            </a:r>
          </a:p>
          <a:p>
            <a:pPr marL="0" indent="0" algn="justLow">
              <a:lnSpc>
                <a:spcPct val="150000"/>
              </a:lnSpc>
              <a:spcBef>
                <a:spcPts val="0"/>
              </a:spcBef>
              <a:buNone/>
            </a:pPr>
            <a:r>
              <a:rPr lang="en-US" sz="1600" b="1" i="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Pathway of fine touch:</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buNone/>
            </a:pP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same as the pathway of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proprioception</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carried by the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gracile and cuneate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tracts but the receptors are different they are: Merkel's, Meissner's and Basket hair endings. </a:t>
            </a: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467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5</a:t>
            </a:fld>
            <a:endParaRPr/>
          </a:p>
        </p:txBody>
      </p:sp>
      <p:sp>
        <p:nvSpPr>
          <p:cNvPr id="4" name="Rectangle 3"/>
          <p:cNvSpPr/>
          <p:nvPr/>
        </p:nvSpPr>
        <p:spPr>
          <a:xfrm>
            <a:off x="6012160" y="4371950"/>
            <a:ext cx="216024"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2"/>
          <p:cNvPicPr>
            <a:picLocks noChangeAspect="1" noChangeArrowheads="1"/>
          </p:cNvPicPr>
          <p:nvPr/>
        </p:nvPicPr>
        <p:blipFill>
          <a:blip r:embed="rId3">
            <a:lum bright="-72000" contrast="90000"/>
            <a:extLst>
              <a:ext uri="{28A0092B-C50C-407E-A947-70E740481C1C}">
                <a14:useLocalDpi xmlns:a14="http://schemas.microsoft.com/office/drawing/2010/main" val="0"/>
              </a:ext>
            </a:extLst>
          </a:blip>
          <a:srcRect/>
          <a:stretch>
            <a:fillRect/>
          </a:stretch>
        </p:blipFill>
        <p:spPr bwMode="auto">
          <a:xfrm>
            <a:off x="827584" y="224318"/>
            <a:ext cx="6984776"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115616" y="4593106"/>
            <a:ext cx="5850396" cy="417165"/>
          </a:xfrm>
          <a:prstGeom prst="rect">
            <a:avLst/>
          </a:prstGeom>
        </p:spPr>
        <p:txBody>
          <a:bodyPr wrap="square">
            <a:spAutoFit/>
          </a:bodyPr>
          <a:lstStyle/>
          <a:p>
            <a:pPr marL="45720" algn="ctr">
              <a:lnSpc>
                <a:spcPct val="150000"/>
              </a:lnSpc>
              <a:spcBef>
                <a:spcPts val="410"/>
              </a:spcBef>
            </a:pPr>
            <a:r>
              <a:rPr lang="en-US" sz="1600" b="1" dirty="0">
                <a:solidFill>
                  <a:schemeClr val="tx1">
                    <a:lumMod val="90000"/>
                    <a:lumOff val="10000"/>
                  </a:schemeClr>
                </a:solidFill>
                <a:latin typeface="Arial" panose="020B0604020202020204" pitchFamily="34" charset="0"/>
                <a:ea typeface="Times New Roman" panose="02020603050405020304" pitchFamily="18" charset="0"/>
              </a:rPr>
              <a:t>Figure : Mechanism of the two point discrimination.</a:t>
            </a:r>
            <a:endParaRPr lang="en-US" sz="1600" dirty="0">
              <a:solidFill>
                <a:schemeClr val="tx1">
                  <a:lumMod val="90000"/>
                  <a:lumOff val="10000"/>
                </a:schemeClr>
              </a:solidFill>
              <a:effectLst/>
              <a:latin typeface="Times New Roman" panose="02020603050405020304" pitchFamily="18" charset="0"/>
              <a:ea typeface="Times New Roman" panose="02020603050405020304" pitchFamily="18" charset="0"/>
            </a:endParaRPr>
          </a:p>
        </p:txBody>
      </p:sp>
      <p:sp>
        <p:nvSpPr>
          <p:cNvPr id="6" name="Rectangle 5"/>
          <p:cNvSpPr/>
          <p:nvPr/>
        </p:nvSpPr>
        <p:spPr>
          <a:xfrm>
            <a:off x="4716016" y="4339248"/>
            <a:ext cx="1224136" cy="1767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8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6</a:t>
            </a:fld>
            <a:endParaRPr/>
          </a:p>
        </p:txBody>
      </p:sp>
      <p:pic>
        <p:nvPicPr>
          <p:cNvPr id="2" name="Picture 1"/>
          <p:cNvPicPr>
            <a:picLocks noChangeAspect="1"/>
          </p:cNvPicPr>
          <p:nvPr/>
        </p:nvPicPr>
        <p:blipFill rotWithShape="1">
          <a:blip r:embed="rId3">
            <a:lum bright="-20000" contrast="40000"/>
          </a:blip>
          <a:srcRect l="-3030" t="399" r="3030" b="3401"/>
          <a:stretch/>
        </p:blipFill>
        <p:spPr>
          <a:xfrm>
            <a:off x="1763688" y="51470"/>
            <a:ext cx="5472608" cy="5059040"/>
          </a:xfrm>
          <a:prstGeom prst="rect">
            <a:avLst/>
          </a:prstGeom>
        </p:spPr>
      </p:pic>
      <p:sp>
        <p:nvSpPr>
          <p:cNvPr id="3" name="TextBox 2"/>
          <p:cNvSpPr txBox="1"/>
          <p:nvPr/>
        </p:nvSpPr>
        <p:spPr>
          <a:xfrm>
            <a:off x="2288349" y="3507854"/>
            <a:ext cx="648072" cy="523220"/>
          </a:xfrm>
          <a:prstGeom prst="rect">
            <a:avLst/>
          </a:prstGeom>
          <a:noFill/>
        </p:spPr>
        <p:txBody>
          <a:bodyPr wrap="square" rtlCol="0">
            <a:spAutoFit/>
          </a:bodyPr>
          <a:lstStyle/>
          <a:p>
            <a:r>
              <a:rPr lang="en-US" dirty="0" err="1"/>
              <a:t>Gracil</a:t>
            </a:r>
            <a:r>
              <a:rPr lang="en-US" dirty="0"/>
              <a:t> Tract</a:t>
            </a:r>
          </a:p>
        </p:txBody>
      </p:sp>
      <p:cxnSp>
        <p:nvCxnSpPr>
          <p:cNvPr id="8" name="Straight Arrow Connector 7"/>
          <p:cNvCxnSpPr/>
          <p:nvPr/>
        </p:nvCxnSpPr>
        <p:spPr>
          <a:xfrm flipV="1">
            <a:off x="2993030" y="3688544"/>
            <a:ext cx="936104" cy="720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8298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7</a:t>
            </a:fld>
            <a:endParaRPr/>
          </a:p>
        </p:txBody>
      </p:sp>
      <p:sp>
        <p:nvSpPr>
          <p:cNvPr id="3" name="Text Placeholder 2"/>
          <p:cNvSpPr>
            <a:spLocks noGrp="1"/>
          </p:cNvSpPr>
          <p:nvPr>
            <p:ph type="body" idx="1"/>
          </p:nvPr>
        </p:nvSpPr>
        <p:spPr>
          <a:xfrm>
            <a:off x="207337" y="-19665"/>
            <a:ext cx="8801334" cy="3435846"/>
          </a:xfrm>
        </p:spPr>
        <p:txBody>
          <a:bodyPr/>
          <a:lstStyle/>
          <a:p>
            <a:pPr marL="0" indent="0" algn="ctr">
              <a:lnSpc>
                <a:spcPct val="150000"/>
              </a:lnSpc>
              <a:spcBef>
                <a:spcPts val="1800"/>
              </a:spcBef>
              <a:buNone/>
            </a:pP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1600" b="1" u="sng"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Proprioceptive (deep) or Kinesthetic Sensations</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39370" marR="73025" indent="0" algn="justLow">
              <a:lnSpc>
                <a:spcPct val="150000"/>
              </a:lnSpc>
              <a:spcBef>
                <a:spcPts val="505"/>
              </a:spcBef>
              <a:buNone/>
            </a:pP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They include the sense of position, movements, deep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pressure, muscle tension and relation of parts of body to each </a:t>
            </a:r>
            <a:r>
              <a:rPr lang="en-US" sz="1600"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other and to the space.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73025" indent="0" algn="justLow">
              <a:lnSpc>
                <a:spcPct val="150000"/>
              </a:lnSpc>
              <a:spcBef>
                <a:spcPts val="505"/>
              </a:spcBef>
              <a:buNone/>
            </a:pPr>
            <a:r>
              <a:rPr lang="en-US" sz="1600" b="1"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-Most important receptors are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575"/>
              </a:spcBef>
              <a:buNone/>
            </a:pP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Golgi - tendon organ, muscle spindle spray type ending (all </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these are slowly adapting receptors), </a:t>
            </a:r>
            <a:r>
              <a:rPr lang="en-US" sz="1600" spc="-6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pacinian</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corpuscles are </a:t>
            </a: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rapidly adapting, all proprioceptive sensations are carried to the </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sensory cortex by </a:t>
            </a:r>
            <a:r>
              <a:rPr lang="en-US" sz="1600" u="sng"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rapid dorsal column system</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(Gracile and </a:t>
            </a: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cuneate).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0"/>
              </a:spcBef>
              <a:buNone/>
            </a:pP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 Conscious proprioceptive sensation :</a:t>
            </a:r>
            <a:r>
              <a:rPr lang="en-US" sz="16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 carried by the </a:t>
            </a:r>
            <a:r>
              <a:rPr lang="en-US" sz="1600" u="sng"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dorsal </a:t>
            </a:r>
            <a:r>
              <a:rPr lang="en-US" sz="1600" u="sng"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column system</a:t>
            </a:r>
            <a:r>
              <a:rPr lang="en-US" sz="1600"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(Gracile &amp; Cuneate tracts)</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p>
          <a:p>
            <a:pPr marL="164465" marR="54610" indent="0" algn="justLow">
              <a:lnSpc>
                <a:spcPct val="150000"/>
              </a:lnSpc>
              <a:buNone/>
            </a:pP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1-Thickly </a:t>
            </a:r>
            <a:r>
              <a:rPr lang="en-US" sz="1600" spc="-5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meylinated</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branches of </a:t>
            </a:r>
            <a:r>
              <a:rPr lang="en-US" sz="1600" b="1"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dorsal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root ganglion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cells which from its 1</a:t>
            </a:r>
            <a:r>
              <a:rPr lang="en-US" sz="1600" baseline="30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order neurons,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these fibers are groups </a:t>
            </a:r>
            <a:r>
              <a:rPr lang="en-US" sz="16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α</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and </a:t>
            </a:r>
            <a:r>
              <a:rPr lang="en-US" sz="16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β</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34620" marR="54610" indent="0" algn="justLow">
              <a:lnSpc>
                <a:spcPct val="150000"/>
              </a:lnSpc>
              <a:spcBef>
                <a:spcPts val="575"/>
              </a:spcBef>
              <a:buNone/>
            </a:pPr>
            <a:r>
              <a:rPr lang="en-US" sz="1600" spc="-1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2-On entering the spinal cord, it ascends directly </a:t>
            </a:r>
            <a:r>
              <a:rPr lang="en-US" sz="1600" b="1" spc="-1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without crossing </a:t>
            </a:r>
            <a:r>
              <a:rPr lang="en-US" sz="1600" spc="-1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and it does not enter the gray matter (occupies </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lateral margin of the dorsal white matter).</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6607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8</a:t>
            </a:fld>
            <a:endParaRPr/>
          </a:p>
        </p:txBody>
      </p:sp>
      <p:sp>
        <p:nvSpPr>
          <p:cNvPr id="3" name="TextBox 2"/>
          <p:cNvSpPr txBox="1"/>
          <p:nvPr/>
        </p:nvSpPr>
        <p:spPr>
          <a:xfrm>
            <a:off x="164890" y="0"/>
            <a:ext cx="4540044" cy="4942892"/>
          </a:xfrm>
          <a:prstGeom prst="rect">
            <a:avLst/>
          </a:prstGeom>
          <a:noFill/>
        </p:spPr>
        <p:txBody>
          <a:bodyPr wrap="square" rtlCol="0">
            <a:spAutoFit/>
          </a:bodyPr>
          <a:lstStyle/>
          <a:p>
            <a:pPr lvl="0" algn="justLow">
              <a:lnSpc>
                <a:spcPct val="150000"/>
              </a:lnSpc>
              <a:spcBef>
                <a:spcPts val="575"/>
              </a:spcBef>
              <a:buClr>
                <a:srgbClr val="A458FF"/>
              </a:buClr>
              <a:buSzPts val="2000"/>
            </a:pPr>
            <a:r>
              <a:rPr lang="en-US" spc="-5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3-Some lateral fibers from this system enter the dorsal horn </a:t>
            </a:r>
            <a:r>
              <a:rPr lang="en-US"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of spinal cord and synapse with many neurons in </a:t>
            </a:r>
            <a:r>
              <a:rPr lang="en-US" spc="-2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several layers in the cord. Some of these neurons are </a:t>
            </a:r>
            <a:r>
              <a:rPr lang="en-US" spc="-4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sensory and their axons form the </a:t>
            </a:r>
            <a:r>
              <a:rPr lang="en-US" b="1" spc="-40" dirty="0" err="1">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spino</a:t>
            </a:r>
            <a:r>
              <a:rPr lang="en-US" b="1" spc="-4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-cervical tract</a:t>
            </a:r>
            <a:r>
              <a:rPr lang="en-US" spc="-4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 </a:t>
            </a:r>
            <a:r>
              <a:rPr lang="en-US" spc="-3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while the other neurons are motor and they elicit </a:t>
            </a:r>
            <a:r>
              <a:rPr lang="en-US" b="1" spc="-3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local </a:t>
            </a:r>
            <a:r>
              <a:rPr lang="en-US" b="1" spc="-8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spinal reflexes</a:t>
            </a:r>
            <a:r>
              <a:rPr lang="en-US" spc="-8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 third neurons join the </a:t>
            </a:r>
            <a:r>
              <a:rPr lang="en-US" spc="-85" dirty="0" err="1">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spino</a:t>
            </a:r>
            <a:r>
              <a:rPr lang="en-US" spc="-8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-cerebellar tract.</a:t>
            </a:r>
            <a:endParaRPr lang="en-US"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endParaRPr>
          </a:p>
          <a:p>
            <a:pPr marR="3175" lvl="0" algn="justLow">
              <a:lnSpc>
                <a:spcPct val="150000"/>
              </a:lnSpc>
              <a:spcBef>
                <a:spcPts val="575"/>
              </a:spcBef>
              <a:buClr>
                <a:srgbClr val="A458FF"/>
              </a:buClr>
              <a:buSzPts val="2000"/>
            </a:pPr>
            <a:r>
              <a:rPr lang="en-US" spc="-7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4-The medial or the main bulk of the dorsal column system </a:t>
            </a:r>
            <a:r>
              <a:rPr lang="en-US" spc="-9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ascend to the medulla oblongata where it synapses with the </a:t>
            </a:r>
            <a:r>
              <a:rPr lang="en-US" b="1" spc="-9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2</a:t>
            </a:r>
            <a:r>
              <a:rPr lang="en-US" b="1" spc="-90" baseline="3000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nd</a:t>
            </a:r>
            <a:r>
              <a:rPr lang="en-US" b="1" spc="-9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  order neuron </a:t>
            </a:r>
            <a:r>
              <a:rPr lang="en-US" spc="-9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in the gracile &amp; cuneate nuclei. </a:t>
            </a:r>
            <a:r>
              <a:rPr lang="en-US" spc="-7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Axons of the second order neuron </a:t>
            </a:r>
            <a:r>
              <a:rPr lang="en-US" b="1" spc="-7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decussate</a:t>
            </a:r>
            <a:r>
              <a:rPr lang="en-US" spc="-7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 immediately </a:t>
            </a:r>
            <a:r>
              <a:rPr lang="en-US" spc="-7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to </a:t>
            </a:r>
            <a:r>
              <a:rPr lang="en-US" b="1" spc="-7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opposite side </a:t>
            </a:r>
            <a:r>
              <a:rPr lang="en-US" spc="-7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(forming internal arcuate fibers), ascend in brain stem as </a:t>
            </a:r>
            <a:r>
              <a:rPr lang="en-US" b="1" spc="-7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medial lemniscus </a:t>
            </a:r>
            <a:r>
              <a:rPr lang="en-US" spc="-4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and join the </a:t>
            </a:r>
            <a:r>
              <a:rPr lang="en-US" b="1" spc="-4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trigeminal </a:t>
            </a:r>
            <a:r>
              <a:rPr lang="en-US" b="1" spc="-45" dirty="0" err="1">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leminiscius</a:t>
            </a:r>
            <a:r>
              <a:rPr lang="en-US" b="1" spc="-4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 </a:t>
            </a:r>
            <a:r>
              <a:rPr lang="en-US" spc="-4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and reach </a:t>
            </a:r>
            <a:r>
              <a:rPr lang="en-US" b="1" spc="-4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3</a:t>
            </a:r>
            <a:r>
              <a:rPr lang="en-US" b="1" spc="-45" baseline="3000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rd</a:t>
            </a:r>
            <a:r>
              <a:rPr lang="en-US" b="1" spc="-4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  order </a:t>
            </a:r>
            <a:r>
              <a:rPr lang="en-US" b="1" spc="-8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neuron </a:t>
            </a:r>
            <a:r>
              <a:rPr lang="en-US" spc="-8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in the </a:t>
            </a:r>
            <a:r>
              <a:rPr lang="en-US" spc="-85" dirty="0" err="1">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ventro</a:t>
            </a:r>
            <a:r>
              <a:rPr lang="en-US" spc="-8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a:t>
            </a:r>
            <a:r>
              <a:rPr lang="en-US" spc="-85" dirty="0" err="1">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postro</a:t>
            </a:r>
            <a:r>
              <a:rPr lang="en-US" spc="-8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-lateral nucleus of the thalamus (PVLNT).</a:t>
            </a:r>
            <a:endParaRPr lang="en-US"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endParaRPr>
          </a:p>
          <a:p>
            <a:pPr marL="101600" lvl="0">
              <a:lnSpc>
                <a:spcPct val="115000"/>
              </a:lnSpc>
              <a:spcBef>
                <a:spcPts val="600"/>
              </a:spcBef>
              <a:buClr>
                <a:srgbClr val="A458FF"/>
              </a:buClr>
              <a:buSzPts val="2000"/>
            </a:pPr>
            <a:r>
              <a:rPr lang="en-US" spc="-8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-Axons of third order neuron ascend to reach sensory areas </a:t>
            </a:r>
            <a:r>
              <a:rPr lang="en-US" spc="-9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in the cerebral cortex (area 3, 1, 2</a:t>
            </a:r>
            <a:r>
              <a:rPr lang="en-US" i="1" spc="-9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 </a:t>
            </a:r>
            <a:r>
              <a:rPr lang="en-US" spc="-9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sym typeface="Muli"/>
              </a:rPr>
              <a:t>and area 5,7) </a:t>
            </a:r>
            <a:endParaRPr lang="en-US" dirty="0">
              <a:solidFill>
                <a:srgbClr val="050060">
                  <a:lumMod val="90000"/>
                  <a:lumOff val="10000"/>
                </a:srgbClr>
              </a:solidFill>
              <a:latin typeface="Times New Roman" panose="02020603050405020304" pitchFamily="18" charset="0"/>
              <a:cs typeface="Times New Roman" panose="02020603050405020304" pitchFamily="18" charset="0"/>
              <a:sym typeface="Muli"/>
            </a:endParaRPr>
          </a:p>
        </p:txBody>
      </p:sp>
      <p:pic>
        <p:nvPicPr>
          <p:cNvPr id="4098" name="Picture 2" descr="1"/>
          <p:cNvPicPr>
            <a:picLocks noChangeAspect="1" noChangeArrowheads="1"/>
          </p:cNvPicPr>
          <p:nvPr/>
        </p:nvPicPr>
        <p:blipFill>
          <a:blip r:embed="rId3">
            <a:lum bright="-24000" contrast="48000"/>
            <a:extLst>
              <a:ext uri="{28A0092B-C50C-407E-A947-70E740481C1C}">
                <a14:useLocalDpi xmlns:a14="http://schemas.microsoft.com/office/drawing/2010/main" val="0"/>
              </a:ext>
            </a:extLst>
          </a:blip>
          <a:srcRect/>
          <a:stretch>
            <a:fillRect/>
          </a:stretch>
        </p:blipFill>
        <p:spPr bwMode="auto">
          <a:xfrm>
            <a:off x="4788114" y="79376"/>
            <a:ext cx="4324350" cy="494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p:nvSpPr>
        <p:spPr>
          <a:xfrm>
            <a:off x="8100392" y="4587974"/>
            <a:ext cx="504056" cy="35491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740352" y="4749851"/>
            <a:ext cx="432048" cy="193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7545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9</a:t>
            </a:fld>
            <a:endParaRPr/>
          </a:p>
        </p:txBody>
      </p:sp>
      <p:sp>
        <p:nvSpPr>
          <p:cNvPr id="3" name="Text Placeholder 2"/>
          <p:cNvSpPr>
            <a:spLocks noGrp="1"/>
          </p:cNvSpPr>
          <p:nvPr>
            <p:ph type="body" idx="1"/>
          </p:nvPr>
        </p:nvSpPr>
        <p:spPr>
          <a:xfrm>
            <a:off x="200778" y="8387"/>
            <a:ext cx="8801334" cy="3435846"/>
          </a:xfrm>
        </p:spPr>
        <p:txBody>
          <a:bodyPr/>
          <a:lstStyle/>
          <a:p>
            <a:pPr marL="0" indent="0" algn="justLow">
              <a:lnSpc>
                <a:spcPct val="150000"/>
              </a:lnSpc>
              <a:spcBef>
                <a:spcPts val="0"/>
              </a:spcBef>
              <a:buNone/>
            </a:pP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II. Unconscious proprioceptive sensation</a:t>
            </a:r>
            <a:r>
              <a:rPr lang="en-US" sz="1600" b="1" u="sng"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Low">
              <a:lnSpc>
                <a:spcPct val="150000"/>
              </a:lnSpc>
              <a:spcBef>
                <a:spcPts val="0"/>
              </a:spcBef>
              <a:buNone/>
            </a:pP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Unconscious proprioceptive sensations </a:t>
            </a:r>
            <a:r>
              <a:rPr lang="en-US" sz="1600"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(joint and muscle movements during walking, running,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swimming) are so called because most of them do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not reach the sensory cortex, but they are coordinated by </a:t>
            </a:r>
            <a:r>
              <a:rPr lang="en-US" sz="16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cerebellum, basal ganglia and other nuclei in brain </a:t>
            </a: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stem like reticular formation and vestibular nuclei.</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They are carried by:</a:t>
            </a:r>
          </a:p>
          <a:p>
            <a:pPr marL="0" marR="88265" indent="0" algn="justLow">
              <a:lnSpc>
                <a:spcPct val="150000"/>
              </a:lnSpc>
              <a:spcBef>
                <a:spcPts val="1270"/>
              </a:spcBef>
              <a:buNone/>
            </a:pPr>
            <a:r>
              <a:rPr lang="en-US" sz="1600" b="1"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 Dorsal (direct) and ventral (indirect) </a:t>
            </a:r>
            <a:r>
              <a:rPr lang="en-US" sz="1600" b="1" spc="-2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spino</a:t>
            </a:r>
            <a:r>
              <a:rPr lang="en-US" sz="1600" b="1"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-cerebellar </a:t>
            </a:r>
            <a:r>
              <a:rPr lang="en-US" sz="16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tracts:</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Carries unconscious proprioceptive sensations (do not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reach the cerebral cortex as the person is unaware of them like </a:t>
            </a: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joint movements during running or swimming), fibers are group </a:t>
            </a:r>
            <a:r>
              <a:rPr lang="en-US" sz="1600" b="1"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beta </a:t>
            </a: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which is the most rapid tracts in the body </a:t>
            </a:r>
            <a:r>
              <a:rPr lang="en-US" sz="1600"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(100 m/second). </a:t>
            </a:r>
            <a:r>
              <a:rPr lang="en-US" sz="1600" b="1"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1600" b="1" spc="-20" baseline="30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a:t>
            </a:r>
            <a:r>
              <a:rPr lang="en-US" sz="1600" b="1"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order neurons </a:t>
            </a:r>
            <a:r>
              <a:rPr lang="en-US" sz="1600"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 the dorsal root </a:t>
            </a:r>
            <a:r>
              <a:rPr lang="en-US" sz="16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ganglion sells. Axons of the </a:t>
            </a:r>
            <a:r>
              <a:rPr lang="en-US" sz="1600" b="1"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Clark's nucleus </a:t>
            </a:r>
            <a:r>
              <a:rPr lang="en-US" sz="16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1600" spc="-30" baseline="30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nd</a:t>
            </a:r>
            <a:r>
              <a:rPr lang="en-US" sz="16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order </a:t>
            </a:r>
            <a:r>
              <a:rPr lang="en-US" sz="1600" spc="-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neurons), ascend directly in the same side of spinal cord and enter the </a:t>
            </a:r>
            <a:r>
              <a:rPr lang="en-US" sz="1600"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cerebellum through the </a:t>
            </a:r>
            <a:r>
              <a:rPr lang="en-US" sz="1600" b="1"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inferior peduncle </a:t>
            </a:r>
            <a:r>
              <a:rPr lang="en-US" sz="1600"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the </a:t>
            </a:r>
            <a:r>
              <a:rPr lang="en-US" sz="1600" b="1"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same side</a:t>
            </a:r>
            <a:r>
              <a:rPr lang="en-US" sz="1600"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where they synapse in deep nuclei of cerebellum</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dorsal spinocerebellar tract</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in case of the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Ventral </a:t>
            </a:r>
            <a:r>
              <a:rPr lang="en-US" sz="1600" b="1"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(indirect)</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spino</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cerebellar tract,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axons of </a:t>
            </a:r>
            <a:r>
              <a:rPr lang="en-US" sz="16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Clark's</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nucleus </a:t>
            </a:r>
            <a:r>
              <a:rPr lang="en-US" sz="1600" b="1"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cross to the opposite side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front central canal</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then ascend in the spinal cord and enter the cerebellum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the </a:t>
            </a:r>
            <a:r>
              <a:rPr lang="en-US" sz="16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superior peduncles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both sides.</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7297989"/>
      </p:ext>
    </p:extLst>
  </p:cSld>
  <p:clrMapOvr>
    <a:masterClrMapping/>
  </p:clrMapOvr>
</p:sld>
</file>

<file path=ppt/theme/theme1.xml><?xml version="1.0" encoding="utf-8"?>
<a:theme xmlns:a="http://schemas.openxmlformats.org/drawingml/2006/main" name="Aliena template">
  <a:themeElements>
    <a:clrScheme name="Custom 347">
      <a:dk1>
        <a:srgbClr val="050060"/>
      </a:dk1>
      <a:lt1>
        <a:srgbClr val="FFFFFF"/>
      </a:lt1>
      <a:dk2>
        <a:srgbClr val="585963"/>
      </a:dk2>
      <a:lt2>
        <a:srgbClr val="F3F3F3"/>
      </a:lt2>
      <a:accent1>
        <a:srgbClr val="0A2F9E"/>
      </a:accent1>
      <a:accent2>
        <a:srgbClr val="3544FF"/>
      </a:accent2>
      <a:accent3>
        <a:srgbClr val="24D6FF"/>
      </a:accent3>
      <a:accent4>
        <a:srgbClr val="00FFFF"/>
      </a:accent4>
      <a:accent5>
        <a:srgbClr val="A458FF"/>
      </a:accent5>
      <a:accent6>
        <a:srgbClr val="D392FF"/>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6FDB647AE44DF4BAE5DC62529B122B1" ma:contentTypeVersion="2" ma:contentTypeDescription="Create a new document." ma:contentTypeScope="" ma:versionID="6df31d083b935f4239b1a9262f561734">
  <xsd:schema xmlns:xsd="http://www.w3.org/2001/XMLSchema" xmlns:xs="http://www.w3.org/2001/XMLSchema" xmlns:p="http://schemas.microsoft.com/office/2006/metadata/properties" xmlns:ns2="4900a897-af03-4fca-af40-02b01c647703" targetNamespace="http://schemas.microsoft.com/office/2006/metadata/properties" ma:root="true" ma:fieldsID="48658940dd6b0ec100a86ffd93d9bc59" ns2:_="">
    <xsd:import namespace="4900a897-af03-4fca-af40-02b01c64770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00a897-af03-4fca-af40-02b01c6477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E738AF5-BB05-4C7A-924B-A28110634650}">
  <ds:schemaRefs>
    <ds:schemaRef ds:uri="http://schemas.microsoft.com/sharepoint/v3/contenttype/forms"/>
  </ds:schemaRefs>
</ds:datastoreItem>
</file>

<file path=customXml/itemProps2.xml><?xml version="1.0" encoding="utf-8"?>
<ds:datastoreItem xmlns:ds="http://schemas.openxmlformats.org/officeDocument/2006/customXml" ds:itemID="{762F4FAA-C139-4777-AFB2-9BBCA7CCA03B}">
  <ds:schemaRefs>
    <ds:schemaRef ds:uri="http://schemas.microsoft.com/office/2006/metadata/contentType"/>
    <ds:schemaRef ds:uri="http://schemas.microsoft.com/office/2006/metadata/properties/metaAttributes"/>
    <ds:schemaRef ds:uri="http://www.w3.org/2000/xmlns/"/>
    <ds:schemaRef ds:uri="http://www.w3.org/2001/XMLSchema"/>
    <ds:schemaRef ds:uri="4900a897-af03-4fca-af40-02b01c647703"/>
  </ds:schemaRefs>
</ds:datastoreItem>
</file>

<file path=customXml/itemProps3.xml><?xml version="1.0" encoding="utf-8"?>
<ds:datastoreItem xmlns:ds="http://schemas.openxmlformats.org/officeDocument/2006/customXml" ds:itemID="{ACAB37A3-342A-42F5-9CCD-D1227B8E2DA2}">
  <ds:schemaRefs>
    <ds:schemaRef ds:uri="http://schemas.microsoft.com/office/2006/metadata/properties"/>
    <ds:schemaRef ds:uri="http://www.w3.org/2000/xmlns/"/>
  </ds:schemaRefs>
</ds:datastoreItem>
</file>

<file path=docProps/app.xml><?xml version="1.0" encoding="utf-8"?>
<Properties xmlns="http://schemas.openxmlformats.org/officeDocument/2006/extended-properties" xmlns:vt="http://schemas.openxmlformats.org/officeDocument/2006/docPropsVTypes">
  <TotalTime>689</TotalTime>
  <Words>1091</Words>
  <Application>Microsoft Office PowerPoint</Application>
  <PresentationFormat>On-screen Show (16:9)</PresentationFormat>
  <Paragraphs>61</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Aliena template</vt:lpstr>
      <vt:lpstr>   3- Somatic sensation; tactile and proprioceptive sensation.  By Prof. Sherif W. Mansour Physiology dpt., Mutah school of Medicine. </vt:lpstr>
      <vt:lpstr>    </vt:lpstr>
      <vt:lpstr>    </vt:lpstr>
      <vt:lpstr>    </vt:lpstr>
      <vt:lpstr>    </vt:lpstr>
      <vt:lpstr>    </vt:lpstr>
      <vt:lpstr>    </vt:lpstr>
      <vt:lpstr>    </vt:lpstr>
      <vt:lpstr>    </vt:lpstr>
      <vt:lpstr>    </vt:lpstr>
      <vt:lpstr>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The pulmonary circulation  By Prof. Sherif W. Mansour  Physiology dpt., Mutah school of Medicine .</dc:title>
  <dc:creator>Dr Sherif</dc:creator>
  <cp:lastModifiedBy>Sanabil Hassanat</cp:lastModifiedBy>
  <cp:revision>84</cp:revision>
  <dcterms:modified xsi:type="dcterms:W3CDTF">2021-12-15T06:05:45Z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0x01010036FDB647AE44DF4BAE5DC62529B122B1</vt:lpwstr>
  </property>
</Properties>
</file>