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898" r:id="rId2"/>
  </p:sldMasterIdLst>
  <p:notesMasterIdLst>
    <p:notesMasterId r:id="rId32"/>
  </p:notesMasterIdLst>
  <p:sldIdLst>
    <p:sldId id="523" r:id="rId3"/>
    <p:sldId id="266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9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7" r:id="rId22"/>
    <p:sldId id="291" r:id="rId23"/>
    <p:sldId id="309" r:id="rId24"/>
    <p:sldId id="308" r:id="rId25"/>
    <p:sldId id="310" r:id="rId26"/>
    <p:sldId id="311" r:id="rId27"/>
    <p:sldId id="313" r:id="rId28"/>
    <p:sldId id="314" r:id="rId29"/>
    <p:sldId id="317" r:id="rId30"/>
    <p:sldId id="31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>
      <p:cViewPr varScale="1">
        <p:scale>
          <a:sx n="106" d="100"/>
          <a:sy n="106" d="100"/>
        </p:scale>
        <p:origin x="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viewProps" Target="view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tableStyles" Target="tableStyle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B6F880E7-A98B-0891-F334-7F62D7752E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15CAF53-2B64-A8EA-DDF7-B67A94F8413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2D36FF46-9151-E878-EEF2-BCAA1C8006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838FB2EC-8DE8-6304-5E71-66370D4F78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6438" name="Rectangle 6">
            <a:extLst>
              <a:ext uri="{FF2B5EF4-FFF2-40B4-BE49-F238E27FC236}">
                <a16:creationId xmlns:a16="http://schemas.microsoft.com/office/drawing/2014/main" id="{F7E0C2D3-E654-CD63-7F4C-77638FA726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9" name="Rectangle 7">
            <a:extLst>
              <a:ext uri="{FF2B5EF4-FFF2-40B4-BE49-F238E27FC236}">
                <a16:creationId xmlns:a16="http://schemas.microsoft.com/office/drawing/2014/main" id="{052E72B3-9766-0A95-4C42-C06F8688C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F899675-6221-9F4F-9E7F-B3225C9F593C}" type="slidenum">
              <a:rPr lang="ar-SA" altLang="en-JO"/>
              <a:pPr/>
              <a:t>‹#›</a:t>
            </a:fld>
            <a:endParaRPr lang="en-US" alt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B5C6EE3-0F1D-47AF-B7A8-4F9B9B17F6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EC0AB8E-52B4-495F-A78C-5DB9587454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ar-JO"/>
              <a:t>Bacillus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JO"/>
              <a:t>vibrio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JO"/>
              <a:t>enterotoxigenic E. coli (ETEC), enteroinvasive E. coli (EIEC), enterohemorrhagic E. coli (EHEC), enteropathogenic E. coli (EPEC), and enteroaggregative E. coli (EAEC)</a:t>
            </a:r>
            <a:endParaRPr lang="ar-SA" altLang="ar-JO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A4E6C58-D483-48E6-B435-441F392BC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9BDE8-D1B6-4D85-BD32-05E1E5CEB964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6ADCA87B-38D3-4E93-AB90-8B007173B1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E773D53-9C8D-464A-B502-539A7E4C79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07232AA-9D2A-4B09-93C6-330915F2C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3AC81-718E-4289-A458-94B35784CE2A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889C450-F9B9-45F2-B15B-2D957104CF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4902E6FA-0DD3-4CFC-A1E5-47097343EE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3FC1488-1A61-4E8C-8A0D-1F041E07D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8C2B6-B5F4-4186-AB16-E8D1F66394FC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94700FD-D40D-483B-B008-DED3CD8DC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A4963F3-7C79-4DC0-A087-7B848FF87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A2C791B3-CA19-44DA-B46C-0BEE66202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9ACAD-37DF-4B64-A4C6-19381EA25C46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EFA019A9-3057-4F53-8AC1-71110A9F47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E1D0757-052C-4FEE-860D-9E2FB513F7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D99C691-DDDF-45F4-B7EC-34E92279CB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CB9F4-EDD7-4FAF-B8C2-CB3AD8545C19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AA621D2-4340-4F43-9F52-8DF971D4A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16C82E4F-6350-48A8-AF16-783A670CA3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239F561B-7831-4D7E-AECD-2FD459DD2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458FA-AA43-4594-B21A-4169A5EC40D1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F62FF5ED-CAA1-478C-9117-70111F843A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F79E988A-FD0A-4EA9-BA21-C6C004698D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ar-JO"/>
              <a:t>Ubiquitousfound everywhere</a:t>
            </a:r>
            <a:endParaRPr lang="ar-SA" altLang="ar-JO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0F4A7A17-8755-4B0B-B1E2-150E89D0B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B45D30-B687-4CE9-9B8D-8104BBCAB6BE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AC1ED0D6-4E6E-4BB6-9437-540F74626F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1B66396E-A350-40C3-A21F-5874427CE1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CDCC12F-45E7-4B4C-A91F-9F1701962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C3E01-1A55-469D-B411-70E9EA60F662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57521171-D60A-43D3-8CDC-638B3D3FE7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D64CE3DC-3CDE-4E44-9FA8-7A37542C6B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2C715B70-6399-41FB-85EC-8EF920540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0D028-7B95-46DD-BB55-91C91557EBA6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E45DC5B-85CB-4081-A7E9-9DFB3CFAAE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7FB7CCB2-E9C2-4633-BC70-8E583EE79C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B67F9278-056E-4E39-8DC5-4DB6F7B35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8FEF3-02A2-4440-8DA0-3A6D00B0C9C7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9AC373BE-E80B-445A-A394-FAFC00FCB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9873D16-822D-4104-973F-0882A74631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5900FC3-56FB-4EC2-AC56-FC46E6B82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8F1488-3A50-438B-B271-47DC4998DEDA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2FECF74-719F-4E11-9C59-D80AB1586A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F55AF56-677E-4A57-9C8B-58B244FA4A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0873C27-20B2-4312-A827-12BC88706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3CD446-C0C2-484C-983C-29DD93A2B2BB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835687AA-213D-472F-B3F5-024BE6BF40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734F176A-2D6A-4099-AACE-BBBFE308AF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B8DED84D-95BA-4B1E-A2FE-983C29AB0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B37B5-58DB-4F3A-B530-10681E2AA1A6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D3C38B6-F5DB-4A2F-B3D0-D264D246FA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A2332598-5411-4E0E-9348-F3F09C182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E167CB9B-BF55-4A06-820E-158D7E2F8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C44D9-9F8A-49BE-AD28-6F32695CDB5D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E48F81D-E3B2-4CC8-A6D0-79E0C32B3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C8408C6-282C-43A5-8CBB-7EE344F94A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EFC1DE8C-5A0A-45D6-9511-C3E570EA8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2E3F7-3C45-466F-81A6-2D7387CB7A8F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C410F0A6-E577-4F1C-AC90-142ED8B1FE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41751E72-0212-49D0-87D0-AC08F482BB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F665356D-2193-4492-BA1E-9C7902415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20E6B-3A43-4153-8C6A-A315A68F6DC9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869009E1-D3E3-471F-87D3-ADBF58C766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86A5AF5C-30C8-4D86-8018-4F40F42300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A5256BE9-9E6E-4A0E-967F-A9ADF0C7B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97175-A7D3-4897-BC1B-47D640D6295B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1F5DC7E-8A06-44A2-AB99-76EE752987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078C2D3-CAFA-4958-B589-A1718B012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A19DC55-4B92-4520-8FAF-052CFCB6C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74CC6-CA82-471D-9C03-47B7D1CB2AED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11BC637-C204-46AF-AB58-F2617240E2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7B67753-99B6-4E60-8476-74CC0D46E5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23636A1-9A8B-481A-81C2-A75970FE6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C273E2-8FA4-4B63-AEDF-6AB9A9685B94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EC7BCE9-C6F3-4591-BA29-FFC52A6E4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E5A4FD7B-86A3-4B21-823D-30ACDDE1B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C5CD941-49DB-45F3-A20E-EB89640A0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84D72-0CE4-42DE-829D-C66149B9B722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1522FCE-0F01-4978-B29E-55CE2A08A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D8497999-FE46-485C-9290-6952724E2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1BDA221-8889-4936-B338-B8D2F8F89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857DA-1901-40DB-A158-64189F9DDDFE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6999491A-8B70-45C5-8DEA-545FC2E7AF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8C52F73-7071-45F6-A4B3-ECA017FC0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EA803F0-BC20-48EA-85BF-54D846EB3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902D3-63B2-447D-9C68-5DB0CDEF5322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4C4ACE9-7D91-44E0-8508-CDB9968B64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6187D8A-025F-443F-921E-CDE083DB4E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ar-JO"/>
              <a:t>A precipitin is an antibody which can precipitate out of a solution upon antigen binding. ..</a:t>
            </a:r>
            <a:endParaRPr lang="ar-SA" altLang="ar-JO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DFF6128-9E98-4D23-8EDF-DFF2D4F62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A4F1E9-FAF3-4485-BEB6-64D5B89F3189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7AB0024-6E8F-4E47-9B19-411A94B4FA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57B0ECDE-FBF5-49FD-BD4D-B5C81295F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967843C-0702-4A1E-A731-C0026E4AA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DAA2E3-6B6A-4AB2-BE16-04068E52CB18}" type="slidenum">
              <a:rPr kumimoji="0" lang="en-US" altLang="ar-J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96C2993-763F-31BA-64BF-2DA617190FE2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4E7D1FE-6EED-ECA8-C2B1-808956B39C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40D7AA2-6568-4355-164D-99E6D52D903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5" name="Oval 5">
                <a:extLst>
                  <a:ext uri="{FF2B5EF4-FFF2-40B4-BE49-F238E27FC236}">
                    <a16:creationId xmlns:a16="http://schemas.microsoft.com/office/drawing/2014/main" id="{59B70792-8C9F-FD7F-B1A5-89C096D40C7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Oval 6">
                <a:extLst>
                  <a:ext uri="{FF2B5EF4-FFF2-40B4-BE49-F238E27FC236}">
                    <a16:creationId xmlns:a16="http://schemas.microsoft.com/office/drawing/2014/main" id="{C71793A7-C22B-3EFF-45FA-863B800C3F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Oval 7">
                <a:extLst>
                  <a:ext uri="{FF2B5EF4-FFF2-40B4-BE49-F238E27FC236}">
                    <a16:creationId xmlns:a16="http://schemas.microsoft.com/office/drawing/2014/main" id="{6686D9F9-72D8-4B54-166E-09D3C7D7448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8">
                <a:extLst>
                  <a:ext uri="{FF2B5EF4-FFF2-40B4-BE49-F238E27FC236}">
                    <a16:creationId xmlns:a16="http://schemas.microsoft.com/office/drawing/2014/main" id="{051122AF-C914-2D20-E46A-D48EFE0100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9">
                <a:extLst>
                  <a:ext uri="{FF2B5EF4-FFF2-40B4-BE49-F238E27FC236}">
                    <a16:creationId xmlns:a16="http://schemas.microsoft.com/office/drawing/2014/main" id="{7D12FD06-7165-51AB-ACB0-5FE0F98DFD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id="{1FECDAA5-D867-3C28-9323-57FEC9F3CA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D2EFA8D8-EE42-8034-284A-7D4E9A135D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2">
                <a:extLst>
                  <a:ext uri="{FF2B5EF4-FFF2-40B4-BE49-F238E27FC236}">
                    <a16:creationId xmlns:a16="http://schemas.microsoft.com/office/drawing/2014/main" id="{5B7A6A24-56EA-0745-C89E-CDA52F11A2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id="{84161812-75AB-3625-B246-049FBE6466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7104" name="Freeform 14">
                <a:extLst>
                  <a:ext uri="{FF2B5EF4-FFF2-40B4-BE49-F238E27FC236}">
                    <a16:creationId xmlns:a16="http://schemas.microsoft.com/office/drawing/2014/main" id="{058E4A57-57E9-D0C7-0371-12A95ADAB9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7105" name="Oval 15">
                <a:extLst>
                  <a:ext uri="{FF2B5EF4-FFF2-40B4-BE49-F238E27FC236}">
                    <a16:creationId xmlns:a16="http://schemas.microsoft.com/office/drawing/2014/main" id="{1FA77114-763F-03B9-4D86-9A5D9E889ED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05AAA578-D318-C99E-5DDA-065BBFEFCAE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" name="Oval 17">
                <a:extLst>
                  <a:ext uri="{FF2B5EF4-FFF2-40B4-BE49-F238E27FC236}">
                    <a16:creationId xmlns:a16="http://schemas.microsoft.com/office/drawing/2014/main" id="{7D000976-3813-E486-77EC-F5D51AC4928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18">
                <a:extLst>
                  <a:ext uri="{FF2B5EF4-FFF2-40B4-BE49-F238E27FC236}">
                    <a16:creationId xmlns:a16="http://schemas.microsoft.com/office/drawing/2014/main" id="{04C24469-67A2-AC4D-D7EE-FF33B02D17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Oval 19">
                <a:extLst>
                  <a:ext uri="{FF2B5EF4-FFF2-40B4-BE49-F238E27FC236}">
                    <a16:creationId xmlns:a16="http://schemas.microsoft.com/office/drawing/2014/main" id="{A705D1CE-82BC-060D-4FA3-5EB87492C4E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20">
                <a:extLst>
                  <a:ext uri="{FF2B5EF4-FFF2-40B4-BE49-F238E27FC236}">
                    <a16:creationId xmlns:a16="http://schemas.microsoft.com/office/drawing/2014/main" id="{080D9688-9A6A-816F-ED3E-F21183D164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21">
                <a:extLst>
                  <a:ext uri="{FF2B5EF4-FFF2-40B4-BE49-F238E27FC236}">
                    <a16:creationId xmlns:a16="http://schemas.microsoft.com/office/drawing/2014/main" id="{D75C6E1E-C774-159C-19A0-46B340CC8E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2">
                <a:extLst>
                  <a:ext uri="{FF2B5EF4-FFF2-40B4-BE49-F238E27FC236}">
                    <a16:creationId xmlns:a16="http://schemas.microsoft.com/office/drawing/2014/main" id="{97A1F613-8DA2-5191-4DD7-2F4FA17A31A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3">
                <a:extLst>
                  <a:ext uri="{FF2B5EF4-FFF2-40B4-BE49-F238E27FC236}">
                    <a16:creationId xmlns:a16="http://schemas.microsoft.com/office/drawing/2014/main" id="{35AC930E-64E8-1E35-AD06-556267BF26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4">
                <a:extLst>
                  <a:ext uri="{FF2B5EF4-FFF2-40B4-BE49-F238E27FC236}">
                    <a16:creationId xmlns:a16="http://schemas.microsoft.com/office/drawing/2014/main" id="{013B97AE-A999-ECA8-4EE7-B5C91A9374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5EF30C51-DF18-20D3-1305-1B0F5C2B69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16E8C49-B362-ABE1-95FE-C5410C77C1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2C00034D-836C-2C88-E13A-B75C519506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2E91781A-EDB6-A400-B40E-4361F8B526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0ED8C72F-7950-5975-FFD3-475B33F43F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21EE3CEC-2FE2-9390-807F-214ED2C60D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F56D348A-EAE1-0D92-555F-4CF5FC9809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Freeform 32">
                <a:extLst>
                  <a:ext uri="{FF2B5EF4-FFF2-40B4-BE49-F238E27FC236}">
                    <a16:creationId xmlns:a16="http://schemas.microsoft.com/office/drawing/2014/main" id="{8230369C-295B-C759-4342-3B36407627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Freeform 33">
                <a:extLst>
                  <a:ext uri="{FF2B5EF4-FFF2-40B4-BE49-F238E27FC236}">
                    <a16:creationId xmlns:a16="http://schemas.microsoft.com/office/drawing/2014/main" id="{AD46C877-B34E-6452-0266-6E290942DB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4">
                <a:extLst>
                  <a:ext uri="{FF2B5EF4-FFF2-40B4-BE49-F238E27FC236}">
                    <a16:creationId xmlns:a16="http://schemas.microsoft.com/office/drawing/2014/main" id="{CC2BC87C-0C08-4432-02D3-CC68EDF718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Group 35">
              <a:extLst>
                <a:ext uri="{FF2B5EF4-FFF2-40B4-BE49-F238E27FC236}">
                  <a16:creationId xmlns:a16="http://schemas.microsoft.com/office/drawing/2014/main" id="{83968A64-C74C-0B0E-5F4C-F380F4B14AE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9794DBFB-B3D2-D301-538B-A1A63DC3943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F4198DAB-62E2-34D4-C97B-9E668FFEDA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4083D528-959D-BB7F-8B9A-2A81F291CD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0246F1A6-DEA8-47E9-20AE-702FF0AB1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BCB0924A-5680-579A-8C30-8519C46BA8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41">
                <a:extLst>
                  <a:ext uri="{FF2B5EF4-FFF2-40B4-BE49-F238E27FC236}">
                    <a16:creationId xmlns:a16="http://schemas.microsoft.com/office/drawing/2014/main" id="{5C636198-D03B-BC86-B588-598D35CC5B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2">
                <a:extLst>
                  <a:ext uri="{FF2B5EF4-FFF2-40B4-BE49-F238E27FC236}">
                    <a16:creationId xmlns:a16="http://schemas.microsoft.com/office/drawing/2014/main" id="{86DA7CF4-FC77-6966-7678-5CDCBC3AE8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3">
                <a:extLst>
                  <a:ext uri="{FF2B5EF4-FFF2-40B4-BE49-F238E27FC236}">
                    <a16:creationId xmlns:a16="http://schemas.microsoft.com/office/drawing/2014/main" id="{0E1AF856-983F-7EE6-9A49-1534831F69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4">
                <a:extLst>
                  <a:ext uri="{FF2B5EF4-FFF2-40B4-BE49-F238E27FC236}">
                    <a16:creationId xmlns:a16="http://schemas.microsoft.com/office/drawing/2014/main" id="{CE445943-BF1E-D960-C21D-11D24E5D1D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5">
                <a:extLst>
                  <a:ext uri="{FF2B5EF4-FFF2-40B4-BE49-F238E27FC236}">
                    <a16:creationId xmlns:a16="http://schemas.microsoft.com/office/drawing/2014/main" id="{F296CFE7-3830-FA9B-502C-AB7D2A3041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Freeform 46">
                <a:extLst>
                  <a:ext uri="{FF2B5EF4-FFF2-40B4-BE49-F238E27FC236}">
                    <a16:creationId xmlns:a16="http://schemas.microsoft.com/office/drawing/2014/main" id="{BD7B3949-9A23-ABCA-8DBD-6B2726BDF4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Oval 47">
                <a:extLst>
                  <a:ext uri="{FF2B5EF4-FFF2-40B4-BE49-F238E27FC236}">
                    <a16:creationId xmlns:a16="http://schemas.microsoft.com/office/drawing/2014/main" id="{20D5D45C-272E-073F-E113-C644C08317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Oval 48">
                <a:extLst>
                  <a:ext uri="{FF2B5EF4-FFF2-40B4-BE49-F238E27FC236}">
                    <a16:creationId xmlns:a16="http://schemas.microsoft.com/office/drawing/2014/main" id="{5CFDC4E6-C7F3-0369-0D76-8C4432B04F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9">
                <a:extLst>
                  <a:ext uri="{FF2B5EF4-FFF2-40B4-BE49-F238E27FC236}">
                    <a16:creationId xmlns:a16="http://schemas.microsoft.com/office/drawing/2014/main" id="{40C325CE-388F-1C97-BA1A-E2A2E7C04B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C9D5097D-CFE4-7361-5043-E606738ADB9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51">
                <a:extLst>
                  <a:ext uri="{FF2B5EF4-FFF2-40B4-BE49-F238E27FC236}">
                    <a16:creationId xmlns:a16="http://schemas.microsoft.com/office/drawing/2014/main" id="{1809ACCA-F705-00DA-FED3-773F869888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2">
                <a:extLst>
                  <a:ext uri="{FF2B5EF4-FFF2-40B4-BE49-F238E27FC236}">
                    <a16:creationId xmlns:a16="http://schemas.microsoft.com/office/drawing/2014/main" id="{AA16B144-8B7F-A073-5866-BC723691F5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53">
              <a:extLst>
                <a:ext uri="{FF2B5EF4-FFF2-40B4-BE49-F238E27FC236}">
                  <a16:creationId xmlns:a16="http://schemas.microsoft.com/office/drawing/2014/main" id="{3EF924C5-1D20-FA57-AA0E-D466F6156ED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2C0F425D-2126-F08A-9DB4-48460B3E32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55">
                <a:extLst>
                  <a:ext uri="{FF2B5EF4-FFF2-40B4-BE49-F238E27FC236}">
                    <a16:creationId xmlns:a16="http://schemas.microsoft.com/office/drawing/2014/main" id="{54276CAA-F44C-A0D0-09AD-987A56E819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56">
                <a:extLst>
                  <a:ext uri="{FF2B5EF4-FFF2-40B4-BE49-F238E27FC236}">
                    <a16:creationId xmlns:a16="http://schemas.microsoft.com/office/drawing/2014/main" id="{D37B1813-548F-2758-B148-D05AA0B53A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57">
                <a:extLst>
                  <a:ext uri="{FF2B5EF4-FFF2-40B4-BE49-F238E27FC236}">
                    <a16:creationId xmlns:a16="http://schemas.microsoft.com/office/drawing/2014/main" id="{191E29B6-44DC-EF78-761D-23D8D15C4E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58">
                <a:extLst>
                  <a:ext uri="{FF2B5EF4-FFF2-40B4-BE49-F238E27FC236}">
                    <a16:creationId xmlns:a16="http://schemas.microsoft.com/office/drawing/2014/main" id="{367BF4D3-3789-A459-23B3-6A37DE44DC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5FC1BE0F-2FB6-5BF4-8DA7-8BB1697E38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60">
                <a:extLst>
                  <a:ext uri="{FF2B5EF4-FFF2-40B4-BE49-F238E27FC236}">
                    <a16:creationId xmlns:a16="http://schemas.microsoft.com/office/drawing/2014/main" id="{8D2BF708-F088-15CA-6506-C96192CD9AF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5" name="Group 61">
                <a:extLst>
                  <a:ext uri="{FF2B5EF4-FFF2-40B4-BE49-F238E27FC236}">
                    <a16:creationId xmlns:a16="http://schemas.microsoft.com/office/drawing/2014/main" id="{68A22A56-1FAF-3F6B-90F3-8C328A04FE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" name="Oval 62">
                  <a:extLst>
                    <a:ext uri="{FF2B5EF4-FFF2-40B4-BE49-F238E27FC236}">
                      <a16:creationId xmlns:a16="http://schemas.microsoft.com/office/drawing/2014/main" id="{AADA230A-2E37-5B46-FBA7-14BD69DDB48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" name="Oval 63">
                  <a:extLst>
                    <a:ext uri="{FF2B5EF4-FFF2-40B4-BE49-F238E27FC236}">
                      <a16:creationId xmlns:a16="http://schemas.microsoft.com/office/drawing/2014/main" id="{89524B42-34E5-AFAF-7F2D-A7C62151ECD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Oval 64">
                  <a:extLst>
                    <a:ext uri="{FF2B5EF4-FFF2-40B4-BE49-F238E27FC236}">
                      <a16:creationId xmlns:a16="http://schemas.microsoft.com/office/drawing/2014/main" id="{7467BD95-ABBB-B235-E0D9-21915178E97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Oval 65">
                  <a:extLst>
                    <a:ext uri="{FF2B5EF4-FFF2-40B4-BE49-F238E27FC236}">
                      <a16:creationId xmlns:a16="http://schemas.microsoft.com/office/drawing/2014/main" id="{F7D25F68-0942-2D15-552E-6FFE2B6E50B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871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1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108" name="Rectangle 68">
            <a:extLst>
              <a:ext uri="{FF2B5EF4-FFF2-40B4-BE49-F238E27FC236}">
                <a16:creationId xmlns:a16="http://schemas.microsoft.com/office/drawing/2014/main" id="{BEE19CEC-FE43-0FF0-0B62-F90C95ACA53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109" name="Rectangle 69">
            <a:extLst>
              <a:ext uri="{FF2B5EF4-FFF2-40B4-BE49-F238E27FC236}">
                <a16:creationId xmlns:a16="http://schemas.microsoft.com/office/drawing/2014/main" id="{E330F668-66F0-CF56-8FDC-093D12CBB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110" name="Rectangle 70">
            <a:extLst>
              <a:ext uri="{FF2B5EF4-FFF2-40B4-BE49-F238E27FC236}">
                <a16:creationId xmlns:a16="http://schemas.microsoft.com/office/drawing/2014/main" id="{3CF6DF6E-C4BD-6DF7-0B06-3D32C3C99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0DE268-76A8-324D-BAD2-00B690468EA3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32585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FD0F960-D41D-493F-C79E-AAAE53CC3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469336D5-2B5C-AC8B-3A16-0C75EBD57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81D5C1D2-87A9-79FC-6E4E-1B43A9B02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47F5E-DEF0-024E-88CB-CD45D251A52A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421662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679903A-0EE2-3F8A-DC28-81705ECD7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2AC448C-EE73-4E34-E390-EEA9FAB6B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AD21DC4-E3DE-404C-CBC6-8B964FF3E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CED0F-6579-1649-B45B-89E04CDC6596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78611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7A059AC-C1A0-73A2-29F0-DF3CAA91B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B4A05863-93C9-998C-1526-039DFE1AA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BDA1024C-CCDD-7F68-530E-9A837DA63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E14E8-31B6-354A-9338-7ABF81DC0BB0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688508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DB05B5E-C917-F571-613D-94A7D50E7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21B2FC39-FDB4-CBE1-CB5A-D3DA7E2EB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31AA6C40-E15C-5AFF-A53A-5559A1EA5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05155-D325-774C-82B6-90418E352D5D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89098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5B0653FF-F358-06D4-E318-AA95638B89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D39A31C1-ADE9-6C04-FABE-AE4AC7C4F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8F283C90-35D4-855E-D0BB-804BFB6A9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B80E4-03BB-8E46-8DF3-F26F3CE57A6E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00156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CA0BAE68-0103-5C79-6038-6EFF5AAF0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4A9AE831-D2FB-8AF5-8EE1-6FA7ED34D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8E36C2C1-4DD9-1911-FC75-971FA4FE9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D391-1B00-3C48-BFC7-ADE128EB32AC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799333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83675-5FC6-4960-B134-0B5EA683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DB58-EF7C-4AFE-8468-0DBDA770AE29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37CCF-8CC2-4A6A-9827-72CC8B54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D4A0-BEAB-4CF9-8D28-3F338708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2D380-AAEA-4095-8810-AC414D96C2C9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419653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BF7A-099D-447D-B4B3-DA736A90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0E86-6CFA-46DC-9B60-1FB8810E63D2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B48EE-BB34-4C55-8C40-00C9A618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C9992-FB3D-420F-A1CD-CE7725EE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DAF78-46D5-476B-BD19-070E80A950E7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775916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5D5-4FCA-47A9-8F8E-3F811F81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15D5-0628-4E86-BB81-A818FBB8A2C2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B4167-6B68-49F4-9EE9-A25426A4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E8DCF-5FB6-4DEA-9652-0E77D7F5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DDA97-EAF7-46E0-9AF8-B122A1426DF5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932200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811FCD-1E5C-4FBB-8C5A-8B1808CE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E348-99AA-4028-871E-038825F17FF6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FFEDF5-87DC-41F9-9AE6-CEE10100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886FEA-37E8-4743-A62D-EBF61B3F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EEFBE-2415-426B-B736-7AFA1B9F59BD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55033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2B3BBBFA-5080-6EE1-924A-C16B74E4A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BBE80FD-D52F-B8A0-55B0-BA9D6D8AA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87A7A5BE-CE22-4476-7048-E695F5BBC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338B0-FA8A-F142-A3AA-5292068D949D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61287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CC65A3-31BC-4625-94AF-A3CED90D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E9AC-BEBA-4210-9890-66FC1045CF8F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2BF31A-F80D-4210-A697-07AF6293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29FB9B-BDF7-47C0-8CCE-AED5362F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27D93-9C14-4A42-AE11-839EBC3B21BF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05703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975950A-3AC7-4439-8770-575A8C0E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9F4B-0496-4C33-B50A-D6DBBE53F11A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8478AD-EB74-4E1B-B8C3-35E1BEEB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D2EB42-5C4A-4C21-8C2E-EC8D357D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94DCC-63A5-45AF-AE3E-FD744B218FD9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167341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A7E1D2-CA44-4BB6-A6E1-2646A821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43547-471F-4108-B2FB-30CAB01DDA27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6804EA-AB01-4DDA-BACB-33A11782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9DBB6C-3472-4274-B8BE-EFA41897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C68AE-6348-4D7E-9A21-454C1BA8063F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571346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FA64DB-5305-4087-BA6E-7B09B6ED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84BF-9935-4985-A9BE-66D7608D6143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F4FBF4-6059-41FB-B146-44E151E3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526DBA-D565-4B5C-8EF7-51B5BC67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752B-207B-4521-91D4-CE33047ED57D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945074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B91B8F-AFE5-4623-AA0E-765DB9E4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906B-B004-43A4-AC92-CDBE078E1FD5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B271AD-9A55-4635-8D2C-2C1BF421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9F18CA-6D55-4A78-AEBB-31C9237C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E0CAA-A5A1-426E-B6DD-2C0C277327BF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973351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64C21-B39B-46CA-9AF6-E534AD4A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DDEC-8C73-4B8F-B6AF-7D89447E250F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D9CF8-8BDE-4B10-8DEB-3DBB5F08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3D9BF-CC58-4720-8BCC-A224E637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79E5C-8E7C-448F-9671-9C34A12F5E9E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404454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6F73D-3C3B-4E6B-A38B-DA6F83DD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8ED7-926A-4BBB-9E55-CFD40E1A5995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A2A0B-A4E7-4EDF-9CC4-DD7406EE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A8FB-D698-452E-9D9C-251C5A23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047E6-9A71-418F-8D01-156DD2E69DE8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54873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3C5B874C-810A-42B2-6B00-D6F899012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2D406D0C-114B-D4E5-7B96-7974D6055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04927EE5-F204-7639-D305-301E78F6A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EA7CF-F2A5-7B4D-A30C-52DDBBDD24C4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18361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2992119-73E3-16E6-4822-5285CFF770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9FDF6DBE-90EB-AE06-680E-66BACF618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E6F44F8E-E3EA-2812-7D95-5D94C7ADD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2550C-7898-5045-8BD7-532D69666724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55245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9AC20A51-6A3C-73F5-635C-6CDA2971F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770743B5-D291-8E8C-46C3-81FFF91CD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B3923661-EBAA-2A83-EB3E-F3AAA7352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0F321-EDF3-914B-AC14-6BBD38F9238C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89355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F523E55B-5C52-587F-FFD1-4B94C7F0B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7B33D3C5-87B8-83EF-72C5-A829C31C4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8784CD18-9000-1A9C-5C2A-97ECC1C5A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8142D-E9D5-9844-BE3E-2F497168FFDF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97620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80F6403D-0D4A-4CE4-3D2F-9E7514402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CE99FA5A-F21D-5BA6-60B4-7FFC0AE31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B504A899-F1FC-1C4F-7589-E259A2FA0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BE7F9-A444-9B47-9523-3DAE704C7FC2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96336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3047AB0B-3457-0E28-37D9-DBF747C5A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BDABAA51-EBDC-CE3C-B02E-C0DC4773A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A10904D0-97F3-9140-EB03-9DBE22887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3E1E1-D1F1-6D42-8FD8-A6F267E45A09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47175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9B9D50E3-1DC0-AD4A-2395-B4C16307E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9B4B1AFC-BF10-1F50-827A-48328436D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AD484994-3F47-636C-279B-08641057A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B5844-459A-FD47-B788-BAE047AC8AA8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72679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 /><Relationship Id="rId3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7.xml" /><Relationship Id="rId1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0.xml" /><Relationship Id="rId10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reeform 2">
            <a:extLst>
              <a:ext uri="{FF2B5EF4-FFF2-40B4-BE49-F238E27FC236}">
                <a16:creationId xmlns:a16="http://schemas.microsoft.com/office/drawing/2014/main" id="{E16844BB-9D7C-F500-C228-71328C8C1F49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3075" name="Group 3">
            <a:extLst>
              <a:ext uri="{FF2B5EF4-FFF2-40B4-BE49-F238E27FC236}">
                <a16:creationId xmlns:a16="http://schemas.microsoft.com/office/drawing/2014/main" id="{8A8EDEE9-64BA-C08D-1761-1AACC2867423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6020" name="Freeform 4">
              <a:extLst>
                <a:ext uri="{FF2B5EF4-FFF2-40B4-BE49-F238E27FC236}">
                  <a16:creationId xmlns:a16="http://schemas.microsoft.com/office/drawing/2014/main" id="{B33EFF29-91DD-ADF7-0C17-805363C36C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3082" name="Group 5">
              <a:extLst>
                <a:ext uri="{FF2B5EF4-FFF2-40B4-BE49-F238E27FC236}">
                  <a16:creationId xmlns:a16="http://schemas.microsoft.com/office/drawing/2014/main" id="{9B911C9A-34E3-A0C8-A669-5442568921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6022" name="Oval 6">
                <a:extLst>
                  <a:ext uri="{FF2B5EF4-FFF2-40B4-BE49-F238E27FC236}">
                    <a16:creationId xmlns:a16="http://schemas.microsoft.com/office/drawing/2014/main" id="{D2F9545C-0D1B-223C-EF22-2430106B4D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23" name="Oval 7">
                <a:extLst>
                  <a:ext uri="{FF2B5EF4-FFF2-40B4-BE49-F238E27FC236}">
                    <a16:creationId xmlns:a16="http://schemas.microsoft.com/office/drawing/2014/main" id="{E2A295E7-0678-0F00-2226-F986B03EED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24" name="Oval 8">
                <a:extLst>
                  <a:ext uri="{FF2B5EF4-FFF2-40B4-BE49-F238E27FC236}">
                    <a16:creationId xmlns:a16="http://schemas.microsoft.com/office/drawing/2014/main" id="{2A5AFD73-B83F-353B-5672-2E695037C9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25" name="Oval 9">
                <a:extLst>
                  <a:ext uri="{FF2B5EF4-FFF2-40B4-BE49-F238E27FC236}">
                    <a16:creationId xmlns:a16="http://schemas.microsoft.com/office/drawing/2014/main" id="{45632E36-87D0-D9DB-28D3-3667A75CF28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26" name="Oval 10">
                <a:extLst>
                  <a:ext uri="{FF2B5EF4-FFF2-40B4-BE49-F238E27FC236}">
                    <a16:creationId xmlns:a16="http://schemas.microsoft.com/office/drawing/2014/main" id="{717B2B1C-E8D9-52FF-6ECE-E238DE3278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27" name="Freeform 11">
                <a:extLst>
                  <a:ext uri="{FF2B5EF4-FFF2-40B4-BE49-F238E27FC236}">
                    <a16:creationId xmlns:a16="http://schemas.microsoft.com/office/drawing/2014/main" id="{9F0D603E-4ABD-5EEB-0109-5F127F5BD4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28" name="Freeform 12">
                <a:extLst>
                  <a:ext uri="{FF2B5EF4-FFF2-40B4-BE49-F238E27FC236}">
                    <a16:creationId xmlns:a16="http://schemas.microsoft.com/office/drawing/2014/main" id="{B8975066-50EF-A3C3-E92A-FEEAB1D9B8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29" name="Freeform 13">
                <a:extLst>
                  <a:ext uri="{FF2B5EF4-FFF2-40B4-BE49-F238E27FC236}">
                    <a16:creationId xmlns:a16="http://schemas.microsoft.com/office/drawing/2014/main" id="{D11F1FC5-AB40-C537-681F-1757566DF1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30" name="Freeform 14">
                <a:extLst>
                  <a:ext uri="{FF2B5EF4-FFF2-40B4-BE49-F238E27FC236}">
                    <a16:creationId xmlns:a16="http://schemas.microsoft.com/office/drawing/2014/main" id="{B7468888-C2EA-BB90-A10E-FA5C007840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31" name="Freeform 15">
                <a:extLst>
                  <a:ext uri="{FF2B5EF4-FFF2-40B4-BE49-F238E27FC236}">
                    <a16:creationId xmlns:a16="http://schemas.microsoft.com/office/drawing/2014/main" id="{292153F1-35BC-96CD-0647-9C9DEEF1A6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32" name="Oval 16">
                <a:extLst>
                  <a:ext uri="{FF2B5EF4-FFF2-40B4-BE49-F238E27FC236}">
                    <a16:creationId xmlns:a16="http://schemas.microsoft.com/office/drawing/2014/main" id="{FC4FF77B-035B-63C0-CA44-69FE842328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3" name="Group 17">
              <a:extLst>
                <a:ext uri="{FF2B5EF4-FFF2-40B4-BE49-F238E27FC236}">
                  <a16:creationId xmlns:a16="http://schemas.microsoft.com/office/drawing/2014/main" id="{1DDFBFED-BE40-A96E-1621-99DEC3AEFBF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6034" name="Oval 18">
                <a:extLst>
                  <a:ext uri="{FF2B5EF4-FFF2-40B4-BE49-F238E27FC236}">
                    <a16:creationId xmlns:a16="http://schemas.microsoft.com/office/drawing/2014/main" id="{E99F28F9-8154-20DF-ED68-46B35949516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35" name="Oval 19">
                <a:extLst>
                  <a:ext uri="{FF2B5EF4-FFF2-40B4-BE49-F238E27FC236}">
                    <a16:creationId xmlns:a16="http://schemas.microsoft.com/office/drawing/2014/main" id="{49C15EDA-8286-072F-13D6-5B5878FC11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36" name="Oval 20">
                <a:extLst>
                  <a:ext uri="{FF2B5EF4-FFF2-40B4-BE49-F238E27FC236}">
                    <a16:creationId xmlns:a16="http://schemas.microsoft.com/office/drawing/2014/main" id="{9D528C0F-6594-0C2B-6077-C2255665F3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37" name="Oval 21">
                <a:extLst>
                  <a:ext uri="{FF2B5EF4-FFF2-40B4-BE49-F238E27FC236}">
                    <a16:creationId xmlns:a16="http://schemas.microsoft.com/office/drawing/2014/main" id="{C8C16CCE-AA52-1DF9-23BC-E642AEFACA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38" name="Oval 22">
                <a:extLst>
                  <a:ext uri="{FF2B5EF4-FFF2-40B4-BE49-F238E27FC236}">
                    <a16:creationId xmlns:a16="http://schemas.microsoft.com/office/drawing/2014/main" id="{BD609D42-4CB5-5A29-A235-095131677E3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39" name="Oval 23">
                <a:extLst>
                  <a:ext uri="{FF2B5EF4-FFF2-40B4-BE49-F238E27FC236}">
                    <a16:creationId xmlns:a16="http://schemas.microsoft.com/office/drawing/2014/main" id="{47C11A52-6D08-4FDB-ECFD-4883F39B109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40" name="Oval 24">
                <a:extLst>
                  <a:ext uri="{FF2B5EF4-FFF2-40B4-BE49-F238E27FC236}">
                    <a16:creationId xmlns:a16="http://schemas.microsoft.com/office/drawing/2014/main" id="{F7DC4ACC-105A-FCA9-5066-2E06283DC6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41" name="Oval 25">
                <a:extLst>
                  <a:ext uri="{FF2B5EF4-FFF2-40B4-BE49-F238E27FC236}">
                    <a16:creationId xmlns:a16="http://schemas.microsoft.com/office/drawing/2014/main" id="{7C1576C2-FC34-D2D8-492A-918553DD0E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42" name="Freeform 26">
                <a:extLst>
                  <a:ext uri="{FF2B5EF4-FFF2-40B4-BE49-F238E27FC236}">
                    <a16:creationId xmlns:a16="http://schemas.microsoft.com/office/drawing/2014/main" id="{61ADE1A0-4168-EF68-8ACE-8A6B00B754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43" name="Freeform 27">
                <a:extLst>
                  <a:ext uri="{FF2B5EF4-FFF2-40B4-BE49-F238E27FC236}">
                    <a16:creationId xmlns:a16="http://schemas.microsoft.com/office/drawing/2014/main" id="{985C2F89-CC38-0411-A802-4527184137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44" name="Freeform 28">
                <a:extLst>
                  <a:ext uri="{FF2B5EF4-FFF2-40B4-BE49-F238E27FC236}">
                    <a16:creationId xmlns:a16="http://schemas.microsoft.com/office/drawing/2014/main" id="{02D0A801-76C8-8E3A-FEFC-029A6C4450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45" name="Freeform 29">
                <a:extLst>
                  <a:ext uri="{FF2B5EF4-FFF2-40B4-BE49-F238E27FC236}">
                    <a16:creationId xmlns:a16="http://schemas.microsoft.com/office/drawing/2014/main" id="{6CA03254-7F55-49B1-157E-2430B9C149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46" name="Freeform 30">
                <a:extLst>
                  <a:ext uri="{FF2B5EF4-FFF2-40B4-BE49-F238E27FC236}">
                    <a16:creationId xmlns:a16="http://schemas.microsoft.com/office/drawing/2014/main" id="{9F74484A-45B6-7162-16D4-FADD63DDFD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47" name="Freeform 31">
                <a:extLst>
                  <a:ext uri="{FF2B5EF4-FFF2-40B4-BE49-F238E27FC236}">
                    <a16:creationId xmlns:a16="http://schemas.microsoft.com/office/drawing/2014/main" id="{96468B38-BC36-AF9F-46B1-4A65213AD7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48" name="Freeform 32">
                <a:extLst>
                  <a:ext uri="{FF2B5EF4-FFF2-40B4-BE49-F238E27FC236}">
                    <a16:creationId xmlns:a16="http://schemas.microsoft.com/office/drawing/2014/main" id="{3A1C0677-2DD5-9EF8-A4AF-3C3DC17195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49" name="Freeform 33">
                <a:extLst>
                  <a:ext uri="{FF2B5EF4-FFF2-40B4-BE49-F238E27FC236}">
                    <a16:creationId xmlns:a16="http://schemas.microsoft.com/office/drawing/2014/main" id="{9F2B9092-9408-D6EA-C9F4-766A72DD7B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50" name="Freeform 34">
                <a:extLst>
                  <a:ext uri="{FF2B5EF4-FFF2-40B4-BE49-F238E27FC236}">
                    <a16:creationId xmlns:a16="http://schemas.microsoft.com/office/drawing/2014/main" id="{80530166-1E18-20DE-F915-8CC1D1CAB7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51" name="Freeform 35">
                <a:extLst>
                  <a:ext uri="{FF2B5EF4-FFF2-40B4-BE49-F238E27FC236}">
                    <a16:creationId xmlns:a16="http://schemas.microsoft.com/office/drawing/2014/main" id="{4C6322C7-1A49-CF01-2C99-E926C87E62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4" name="Group 36">
              <a:extLst>
                <a:ext uri="{FF2B5EF4-FFF2-40B4-BE49-F238E27FC236}">
                  <a16:creationId xmlns:a16="http://schemas.microsoft.com/office/drawing/2014/main" id="{1382200B-357D-4389-17D9-A3488410132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6053" name="Freeform 37">
                <a:extLst>
                  <a:ext uri="{FF2B5EF4-FFF2-40B4-BE49-F238E27FC236}">
                    <a16:creationId xmlns:a16="http://schemas.microsoft.com/office/drawing/2014/main" id="{BCA85FAA-9F64-B453-D083-948AE3A4E22D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54" name="Freeform 38">
                <a:extLst>
                  <a:ext uri="{FF2B5EF4-FFF2-40B4-BE49-F238E27FC236}">
                    <a16:creationId xmlns:a16="http://schemas.microsoft.com/office/drawing/2014/main" id="{8B681E56-FC0D-591B-0707-ECB31CBCB9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55" name="Freeform 39">
                <a:extLst>
                  <a:ext uri="{FF2B5EF4-FFF2-40B4-BE49-F238E27FC236}">
                    <a16:creationId xmlns:a16="http://schemas.microsoft.com/office/drawing/2014/main" id="{7271980E-C6F8-AB97-1611-3929907250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56" name="Freeform 40">
                <a:extLst>
                  <a:ext uri="{FF2B5EF4-FFF2-40B4-BE49-F238E27FC236}">
                    <a16:creationId xmlns:a16="http://schemas.microsoft.com/office/drawing/2014/main" id="{D8561951-E795-6CA6-D96E-DDABE3BF13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57" name="Freeform 41">
                <a:extLst>
                  <a:ext uri="{FF2B5EF4-FFF2-40B4-BE49-F238E27FC236}">
                    <a16:creationId xmlns:a16="http://schemas.microsoft.com/office/drawing/2014/main" id="{13EEDFD7-793E-6A02-BC65-0EA06C218F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58" name="Freeform 42">
                <a:extLst>
                  <a:ext uri="{FF2B5EF4-FFF2-40B4-BE49-F238E27FC236}">
                    <a16:creationId xmlns:a16="http://schemas.microsoft.com/office/drawing/2014/main" id="{AD0F497B-6A10-ABC6-8AA7-96BF278964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59" name="Freeform 43">
                <a:extLst>
                  <a:ext uri="{FF2B5EF4-FFF2-40B4-BE49-F238E27FC236}">
                    <a16:creationId xmlns:a16="http://schemas.microsoft.com/office/drawing/2014/main" id="{283CCB72-E2E8-7CB3-EB53-D5851F0F51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60" name="Freeform 44">
                <a:extLst>
                  <a:ext uri="{FF2B5EF4-FFF2-40B4-BE49-F238E27FC236}">
                    <a16:creationId xmlns:a16="http://schemas.microsoft.com/office/drawing/2014/main" id="{C7FE33BF-8B3A-4309-6DF3-E8749026F3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61" name="Freeform 45">
                <a:extLst>
                  <a:ext uri="{FF2B5EF4-FFF2-40B4-BE49-F238E27FC236}">
                    <a16:creationId xmlns:a16="http://schemas.microsoft.com/office/drawing/2014/main" id="{056B31E8-5DB0-89E5-016F-E9A448A5FE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62" name="Freeform 46">
                <a:extLst>
                  <a:ext uri="{FF2B5EF4-FFF2-40B4-BE49-F238E27FC236}">
                    <a16:creationId xmlns:a16="http://schemas.microsoft.com/office/drawing/2014/main" id="{560B12F7-3128-CC3A-1FC5-301F8A9275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63" name="Freeform 47">
                <a:extLst>
                  <a:ext uri="{FF2B5EF4-FFF2-40B4-BE49-F238E27FC236}">
                    <a16:creationId xmlns:a16="http://schemas.microsoft.com/office/drawing/2014/main" id="{45F087A0-D0E0-332F-9499-72A3CE6E8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64" name="Oval 48">
                <a:extLst>
                  <a:ext uri="{FF2B5EF4-FFF2-40B4-BE49-F238E27FC236}">
                    <a16:creationId xmlns:a16="http://schemas.microsoft.com/office/drawing/2014/main" id="{AD1357A9-4191-6261-7D5D-B1D3277C9D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65" name="Oval 49">
                <a:extLst>
                  <a:ext uri="{FF2B5EF4-FFF2-40B4-BE49-F238E27FC236}">
                    <a16:creationId xmlns:a16="http://schemas.microsoft.com/office/drawing/2014/main" id="{44A925B9-DE28-C133-C5E6-80EACCA501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66" name="Oval 50">
                <a:extLst>
                  <a:ext uri="{FF2B5EF4-FFF2-40B4-BE49-F238E27FC236}">
                    <a16:creationId xmlns:a16="http://schemas.microsoft.com/office/drawing/2014/main" id="{9C1716FE-21E1-7FA5-ED68-1B698FCE3D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67" name="Oval 51">
                <a:extLst>
                  <a:ext uri="{FF2B5EF4-FFF2-40B4-BE49-F238E27FC236}">
                    <a16:creationId xmlns:a16="http://schemas.microsoft.com/office/drawing/2014/main" id="{43D5A9C6-44F6-8996-8A0C-BEE037D7D9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68" name="Oval 52">
                <a:extLst>
                  <a:ext uri="{FF2B5EF4-FFF2-40B4-BE49-F238E27FC236}">
                    <a16:creationId xmlns:a16="http://schemas.microsoft.com/office/drawing/2014/main" id="{C617D8AB-4106-71F6-00C4-07DF35DD0BC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69" name="Oval 53">
                <a:extLst>
                  <a:ext uri="{FF2B5EF4-FFF2-40B4-BE49-F238E27FC236}">
                    <a16:creationId xmlns:a16="http://schemas.microsoft.com/office/drawing/2014/main" id="{1E8CEB77-9EAC-2CF9-81C7-B485596AAFE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085" name="Group 54">
              <a:extLst>
                <a:ext uri="{FF2B5EF4-FFF2-40B4-BE49-F238E27FC236}">
                  <a16:creationId xmlns:a16="http://schemas.microsoft.com/office/drawing/2014/main" id="{B93F8E2F-8BA0-AB01-CF6F-00B932F4008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6071" name="Freeform 55">
                <a:extLst>
                  <a:ext uri="{FF2B5EF4-FFF2-40B4-BE49-F238E27FC236}">
                    <a16:creationId xmlns:a16="http://schemas.microsoft.com/office/drawing/2014/main" id="{ECFB852B-B5ED-0E10-0A12-6379F50AC7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72" name="Freeform 56">
                <a:extLst>
                  <a:ext uri="{FF2B5EF4-FFF2-40B4-BE49-F238E27FC236}">
                    <a16:creationId xmlns:a16="http://schemas.microsoft.com/office/drawing/2014/main" id="{E5889372-AB3F-5081-677F-6C2A12EADB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73" name="Freeform 57">
                <a:extLst>
                  <a:ext uri="{FF2B5EF4-FFF2-40B4-BE49-F238E27FC236}">
                    <a16:creationId xmlns:a16="http://schemas.microsoft.com/office/drawing/2014/main" id="{5813F00F-30E1-A01D-8108-8DD7BA3640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74" name="Freeform 58">
                <a:extLst>
                  <a:ext uri="{FF2B5EF4-FFF2-40B4-BE49-F238E27FC236}">
                    <a16:creationId xmlns:a16="http://schemas.microsoft.com/office/drawing/2014/main" id="{28ACE5A3-F11A-F60C-8979-2F79F9D5B3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75" name="Freeform 59">
                <a:extLst>
                  <a:ext uri="{FF2B5EF4-FFF2-40B4-BE49-F238E27FC236}">
                    <a16:creationId xmlns:a16="http://schemas.microsoft.com/office/drawing/2014/main" id="{A6D574BA-11AD-0872-69A7-023885062E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76" name="Freeform 60">
                <a:extLst>
                  <a:ext uri="{FF2B5EF4-FFF2-40B4-BE49-F238E27FC236}">
                    <a16:creationId xmlns:a16="http://schemas.microsoft.com/office/drawing/2014/main" id="{F2E4D405-4262-8FBC-46F4-0117773054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077" name="Freeform 61">
                <a:extLst>
                  <a:ext uri="{FF2B5EF4-FFF2-40B4-BE49-F238E27FC236}">
                    <a16:creationId xmlns:a16="http://schemas.microsoft.com/office/drawing/2014/main" id="{29A87280-1948-0015-FB61-2DFB86B45D7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093" name="Group 62">
                <a:extLst>
                  <a:ext uri="{FF2B5EF4-FFF2-40B4-BE49-F238E27FC236}">
                    <a16:creationId xmlns:a16="http://schemas.microsoft.com/office/drawing/2014/main" id="{F1B2C70A-95DF-3F7A-9861-3EC618EF5C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6079" name="Oval 63">
                  <a:extLst>
                    <a:ext uri="{FF2B5EF4-FFF2-40B4-BE49-F238E27FC236}">
                      <a16:creationId xmlns:a16="http://schemas.microsoft.com/office/drawing/2014/main" id="{E284B24F-5C8F-E4DC-11E4-5141EE80852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6080" name="Oval 64">
                  <a:extLst>
                    <a:ext uri="{FF2B5EF4-FFF2-40B4-BE49-F238E27FC236}">
                      <a16:creationId xmlns:a16="http://schemas.microsoft.com/office/drawing/2014/main" id="{79DD420C-DF0C-1FD9-FF04-894D2C56B24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6081" name="Oval 65">
                  <a:extLst>
                    <a:ext uri="{FF2B5EF4-FFF2-40B4-BE49-F238E27FC236}">
                      <a16:creationId xmlns:a16="http://schemas.microsoft.com/office/drawing/2014/main" id="{F6F4E72B-F12F-8D93-84BC-924C55B3F64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6082" name="Oval 66">
                  <a:extLst>
                    <a:ext uri="{FF2B5EF4-FFF2-40B4-BE49-F238E27FC236}">
                      <a16:creationId xmlns:a16="http://schemas.microsoft.com/office/drawing/2014/main" id="{1B265BF4-F1DA-ACB0-1711-65BF8325F72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86083" name="Rectangle 67">
            <a:extLst>
              <a:ext uri="{FF2B5EF4-FFF2-40B4-BE49-F238E27FC236}">
                <a16:creationId xmlns:a16="http://schemas.microsoft.com/office/drawing/2014/main" id="{50B2D993-4D67-2449-20DD-E47B61F74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84" name="Rectangle 68">
            <a:extLst>
              <a:ext uri="{FF2B5EF4-FFF2-40B4-BE49-F238E27FC236}">
                <a16:creationId xmlns:a16="http://schemas.microsoft.com/office/drawing/2014/main" id="{B4D0AC15-01AB-0795-C0A5-CAC918C5B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85" name="Rectangle 69">
            <a:extLst>
              <a:ext uri="{FF2B5EF4-FFF2-40B4-BE49-F238E27FC236}">
                <a16:creationId xmlns:a16="http://schemas.microsoft.com/office/drawing/2014/main" id="{DAEE461F-B5F2-38A1-F463-60B3998327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86" name="Rectangle 70">
            <a:extLst>
              <a:ext uri="{FF2B5EF4-FFF2-40B4-BE49-F238E27FC236}">
                <a16:creationId xmlns:a16="http://schemas.microsoft.com/office/drawing/2014/main" id="{3A0392DF-B645-DAB6-E868-371E0C658A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87" name="Rectangle 71">
            <a:extLst>
              <a:ext uri="{FF2B5EF4-FFF2-40B4-BE49-F238E27FC236}">
                <a16:creationId xmlns:a16="http://schemas.microsoft.com/office/drawing/2014/main" id="{1A42DDB2-13AE-FC0D-3143-CB0FC0CBC2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0F2FC0DA-EB55-A344-B03E-BD2DA23BE362}" type="slidenum">
              <a:rPr lang="ar-SA" altLang="en-JO"/>
              <a:pPr/>
              <a:t>‹#›</a:t>
            </a:fld>
            <a:endParaRPr lang="en-US" alt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BD2213-B751-431D-A4E7-C364434C38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1A0623-DB69-40B9-A24A-D58CC4109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47A7D-0BD5-4168-9978-8CA52DCB4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10D128-8BDC-4117-8236-280CAB10A15D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FE611-C5AE-47AB-9036-F34FA6C01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AA150-EBAD-40A8-8BE7-97C93B5CA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C7FBF41-FEB3-453C-8E58-48D8ABB722AC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8123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2.xml" /><Relationship Id="rId6" Type="http://schemas.openxmlformats.org/officeDocument/2006/relationships/image" Target="../media/image3.jpeg" /><Relationship Id="rId5" Type="http://schemas.openxmlformats.org/officeDocument/2006/relationships/image" Target="../media/image21.jpeg" /><Relationship Id="rId4" Type="http://schemas.openxmlformats.org/officeDocument/2006/relationships/image" Target="../media/image20.wmf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27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32.jpeg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35.jpeg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Relationship Id="rId9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2.xml" /><Relationship Id="rId4" Type="http://schemas.openxmlformats.org/officeDocument/2006/relationships/image" Target="../media/image15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>
            <a:extLst>
              <a:ext uri="{FF2B5EF4-FFF2-40B4-BE49-F238E27FC236}">
                <a16:creationId xmlns:a16="http://schemas.microsoft.com/office/drawing/2014/main" id="{33BAB845-0FDE-7255-8F15-616E83DC5E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915400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br>
              <a:rPr lang="en-US" altLang="zh-CN" sz="4400" b="1" dirty="0">
                <a:ea typeface="宋体" pitchFamily="2" charset="-122"/>
              </a:rPr>
            </a:br>
            <a:r>
              <a:rPr lang="en-US" altLang="zh-CN" sz="4400" b="1" dirty="0">
                <a:solidFill>
                  <a:srgbClr val="FF3300"/>
                </a:solidFill>
                <a:ea typeface="宋体" pitchFamily="2" charset="-122"/>
              </a:rPr>
              <a:t>MICROBIOLOGY</a:t>
            </a:r>
            <a:br>
              <a:rPr lang="en-US" altLang="zh-CN" sz="4400" b="1" dirty="0">
                <a:solidFill>
                  <a:srgbClr val="FF3300"/>
                </a:solidFill>
                <a:ea typeface="宋体" pitchFamily="2" charset="-122"/>
              </a:rPr>
            </a:br>
            <a:r>
              <a:rPr lang="en-US" altLang="zh-CN" sz="4400" b="1" dirty="0">
                <a:solidFill>
                  <a:srgbClr val="FF3300"/>
                </a:solidFill>
                <a:ea typeface="宋体" pitchFamily="2" charset="-122"/>
              </a:rPr>
              <a:t>Food poisoning &amp; cholera</a:t>
            </a:r>
            <a:endParaRPr lang="en-US" sz="4400" b="1" dirty="0">
              <a:solidFill>
                <a:srgbClr val="FF3300"/>
              </a:solidFill>
            </a:endParaRPr>
          </a:p>
        </p:txBody>
      </p:sp>
      <p:sp>
        <p:nvSpPr>
          <p:cNvPr id="648195" name="Rectangle 3">
            <a:extLst>
              <a:ext uri="{FF2B5EF4-FFF2-40B4-BE49-F238E27FC236}">
                <a16:creationId xmlns:a16="http://schemas.microsoft.com/office/drawing/2014/main" id="{2AC69363-C941-F48F-8090-BBD35BF3E5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733800"/>
            <a:ext cx="80772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Amin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Aqel</a:t>
            </a:r>
            <a:endParaRPr 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Professor of Medical and Molecular Microbiology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Medicine,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Mutah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university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GIT Module, 2</a:t>
            </a:r>
            <a:r>
              <a:rPr lang="en-US" sz="2800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year medical students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D88B03D-B695-464A-BC28-221A0354F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062038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Associated clinical conditions &amp; the mode of action</a:t>
            </a:r>
          </a:p>
        </p:txBody>
      </p:sp>
      <p:pic>
        <p:nvPicPr>
          <p:cNvPr id="18441" name="Picture 11" descr="http://ts1.mm.bing.net/th?id=HN.608014949388517684&amp;pid=15.1">
            <a:extLst>
              <a:ext uri="{FF2B5EF4-FFF2-40B4-BE49-F238E27FC236}">
                <a16:creationId xmlns:a16="http://schemas.microsoft.com/office/drawing/2014/main" id="{650D33D4-444C-413A-859E-F862A2D8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19200"/>
            <a:ext cx="18288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862C557-831F-4777-8B70-064795A59B3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785012-A45F-46ED-A6EB-7D645B6DF699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Staphylococcus aureus 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B201E4-B412-40FD-B7A5-E4C7B51009ED}"/>
              </a:ext>
            </a:extLst>
          </p:cNvPr>
          <p:cNvSpPr/>
          <p:nvPr/>
        </p:nvSpPr>
        <p:spPr>
          <a:xfrm>
            <a:off x="838200" y="2095500"/>
            <a:ext cx="6172200" cy="3278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Clinically: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Short incubation period of 1-6 hrs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Nausea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Vomiting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Diarrhea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Loss of appetite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Severe abdominal cramps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Mild fever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Symptoms may last 12 hrs -2 days on average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B9194BD5-8E5E-411D-BBA7-022A402A5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89038"/>
            <a:ext cx="8229600" cy="4525962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ar-JO" sz="2400" b="1">
                <a:solidFill>
                  <a:srgbClr val="FF0000"/>
                </a:solidFill>
              </a:rPr>
              <a:t>Diagnosis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GB" altLang="ar-JO" sz="2200"/>
              <a:t>Clinically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200"/>
              <a:t>Detection of toxin (</a:t>
            </a:r>
            <a:r>
              <a:rPr lang="en-GB" altLang="ar-JO" sz="2200"/>
              <a:t>precipitin test)</a:t>
            </a:r>
            <a:r>
              <a:rPr lang="en-US" altLang="ar-JO" sz="2200"/>
              <a:t> or bacteria in suspected food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GB" altLang="ar-JO" sz="220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ar-JO" sz="2400" b="1">
                <a:solidFill>
                  <a:srgbClr val="FF0000"/>
                </a:solidFill>
              </a:rPr>
              <a:t>Treatment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Usually self limiting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GB" altLang="ar-JO" sz="2400"/>
              <a:t> Rehydrating fluids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Controlling fever (if any)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Occasionally hospitalization, particularly when infants, elderly or debilitated people are concerned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2A34B7-FCDC-4978-8A2A-975491168DF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2248F-C90B-4315-A027-B4C21EB447EF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Staphylococcus aureus 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32B58628-8948-4D61-A1CD-410E0FAB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ar-JO" sz="2800" b="1">
                <a:solidFill>
                  <a:srgbClr val="FF0000"/>
                </a:solidFill>
              </a:rPr>
              <a:t>Control</a:t>
            </a:r>
            <a:endParaRPr lang="en-GB" altLang="ar-JO" sz="2400" b="1">
              <a:solidFill>
                <a:srgbClr val="FF0000"/>
              </a:solidFill>
            </a:endParaRPr>
          </a:p>
          <a:p>
            <a:pPr algn="just" eaLnBrk="1" hangingPunct="1"/>
            <a:r>
              <a:rPr lang="en-GB" altLang="ar-JO" sz="2800"/>
              <a:t>Hygienic measures</a:t>
            </a:r>
            <a:endParaRPr lang="en-US" altLang="ar-JO" sz="2800"/>
          </a:p>
          <a:p>
            <a:pPr algn="just" eaLnBrk="1" hangingPunct="1"/>
            <a:r>
              <a:rPr lang="en-US" altLang="ar-JO" sz="2800"/>
              <a:t>Do not prepare food if you have a nose, eye, or skin infections</a:t>
            </a:r>
          </a:p>
          <a:p>
            <a:pPr algn="just" eaLnBrk="1" hangingPunct="1"/>
            <a:r>
              <a:rPr lang="en-US" altLang="ar-JO" sz="2800"/>
              <a:t>Keep kitchens and food-serving areas clean and sanitized.</a:t>
            </a:r>
          </a:p>
          <a:p>
            <a:pPr algn="just" eaLnBrk="1" hangingPunct="1"/>
            <a:r>
              <a:rPr lang="en-US" altLang="ar-JO" sz="2800"/>
              <a:t>If food is to be stored longer than two hours, keep hot foods hot (over 60°C) and cold foods cold (4°C or under).</a:t>
            </a:r>
          </a:p>
          <a:p>
            <a:pPr algn="just" eaLnBrk="1" hangingPunct="1"/>
            <a:r>
              <a:rPr lang="en-US" altLang="ar-JO" sz="2800"/>
              <a:t>Store cooked food in a wide, shallow container and refrigerate as soon as possible.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ar-JO" sz="2800"/>
          </a:p>
          <a:p>
            <a:pPr algn="just" eaLnBrk="1" hangingPunct="1"/>
            <a:endParaRPr lang="en-US" altLang="ar-JO" sz="2400"/>
          </a:p>
          <a:p>
            <a:pPr algn="just" eaLnBrk="1" hangingPunct="1"/>
            <a:endParaRPr lang="en-US" altLang="ar-JO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E0C2C9-A577-4E55-8433-7EB6E193F23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F7BBB-5B62-436F-AF96-D2C600608BEE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Staphylococcus aureus 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4064AA75-512F-41D9-93D5-86A9511E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722313"/>
            <a:ext cx="243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Bacillus cereus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</a:t>
            </a: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05F6F2F2-376A-4C7D-9077-0E21809D1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14450"/>
            <a:ext cx="8991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Characteristics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Large Gram-positive bacillus,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motile, non-encapsulated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Resistant to penicillin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Resistant to heat, light, drying and radiation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Psychrotrophic (Germination and growth between 10 and 50 °C)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Epidemiology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Spores are present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Decaying organic matter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Fresh and marine waters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The intestinal tract of invertebrates, from which soil and food products may become contaminated as vegetables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Most raw foods contain spores (dried herbs,  spices and dehydrated foods)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Human can be transiently carrier of spores (14-43%) </a:t>
            </a:r>
            <a:endParaRPr kumimoji="0" lang="en-GB" sz="2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A66185-F133-4745-95D4-116C8B15A42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738135-0874-4F29-83B5-0EE393BABDCA}"/>
              </a:ext>
            </a:extLst>
          </p:cNvPr>
          <p:cNvSpPr/>
          <p:nvPr/>
        </p:nvSpPr>
        <p:spPr>
          <a:xfrm>
            <a:off x="152400" y="1143000"/>
            <a:ext cx="8610600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Clinically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Two illnesses caused by two different strains: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1- The diarrheal illness associated strain: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Ingestion of spores in contaminated meat, fish, and vegetables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The diarrhea is caused by in vivo production of a heat-labile enterotoxin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longer incubation (6-24 hours)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Watery diarrhea, abdominal cramps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Vomiting (25%)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Duration of illness ranges from 20-36  hours, with a median of 24 hours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Similar 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. 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perfringens</a:t>
            </a:r>
            <a:endParaRPr kumimoji="0" lang="en-US" sz="2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3558" name="Picture 7">
            <a:extLst>
              <a:ext uri="{FF2B5EF4-FFF2-40B4-BE49-F238E27FC236}">
                <a16:creationId xmlns:a16="http://schemas.microsoft.com/office/drawing/2014/main" id="{551A2296-E9DC-4725-B68D-C12E5E25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1C6BE1D1-96BC-4FAA-B9CB-98962E0A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609600"/>
            <a:ext cx="2435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Bacillus cereus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440BD0-D3F6-4960-AE2B-1C2AC90206F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85D261-72BD-4987-A421-B8B5084DEAE8}"/>
              </a:ext>
            </a:extLst>
          </p:cNvPr>
          <p:cNvSpPr/>
          <p:nvPr/>
        </p:nvSpPr>
        <p:spPr>
          <a:xfrm>
            <a:off x="228600" y="1295400"/>
            <a:ext cx="8610600" cy="5232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2- The emetic illness associated strain 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95% of cases are associated with rice dishes (Fried Rice Syndrome)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Also linked with raw starchy foods such as pasta, potatoes, pastries and noodles)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Caused by preformed toxin similar to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S. aureus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enterotoxin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Short incubation period (1-6 hours)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Vomiting and abdominal cramps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Diarrhea  (30 % of cases)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duration of illness ranges from 8-12 hours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 both types fever is uncommon and disease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      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is usually mild and self-limited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79" name="Picture 8">
            <a:extLst>
              <a:ext uri="{FF2B5EF4-FFF2-40B4-BE49-F238E27FC236}">
                <a16:creationId xmlns:a16="http://schemas.microsoft.com/office/drawing/2014/main" id="{F41165B2-F307-4DBB-B52F-E385083E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03763"/>
            <a:ext cx="27432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F1FA44-7C33-4C70-891B-72643A34EA03}"/>
              </a:ext>
            </a:extLst>
          </p:cNvPr>
          <p:cNvSpPr/>
          <p:nvPr/>
        </p:nvSpPr>
        <p:spPr>
          <a:xfrm>
            <a:off x="228600" y="609600"/>
            <a:ext cx="86106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DF777A6-A79A-4313-913E-0A5379D56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722313"/>
            <a:ext cx="243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Bacillus cereus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EC3F9B-04EB-44F2-8086-F41D0109273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467F40-2C22-4CA9-A263-0475252D5182}"/>
              </a:ext>
            </a:extLst>
          </p:cNvPr>
          <p:cNvSpPr/>
          <p:nvPr/>
        </p:nvSpPr>
        <p:spPr>
          <a:xfrm>
            <a:off x="152400" y="1219200"/>
            <a:ext cx="8610600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Control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By proper cooling and storage of food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Ideally, all dishes should be freshly prepared and eaten. If not,  then fridge and reheat thoroughly before serving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Rice, in particular, should not be stored for long periods above 10°C.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DD450A-CBBE-48B4-B774-B50905D93E0F}"/>
              </a:ext>
            </a:extLst>
          </p:cNvPr>
          <p:cNvSpPr txBox="1"/>
          <p:nvPr/>
        </p:nvSpPr>
        <p:spPr>
          <a:xfrm>
            <a:off x="180975" y="3209925"/>
            <a:ext cx="8320088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Treatment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Oral rehydration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Occasionally, intravenous fluid  with severe dehydration and vomiting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Antibiotics are not indicated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</a:t>
            </a:r>
            <a:r>
              <a:rPr kumimoji="0" lang="en-US" sz="2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B. cereus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= Be serious not to give antibiotics)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AAD14-CE19-49A0-ABA3-95AF6AA906C1}"/>
              </a:ext>
            </a:extLst>
          </p:cNvPr>
          <p:cNvSpPr/>
          <p:nvPr/>
        </p:nvSpPr>
        <p:spPr>
          <a:xfrm>
            <a:off x="76200" y="5257800"/>
            <a:ext cx="89916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Diagnosis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By the isolation of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B. cereus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from the implicated food, but such  testing is often not done because the illness is relatively  harmless and usually self-limiting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2C78C16-AF06-472D-9CB0-49D57CCC7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722313"/>
            <a:ext cx="243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Bacillus cereus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838BC0-EA5A-4111-A284-6A6CD355146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5">
            <a:extLst>
              <a:ext uri="{FF2B5EF4-FFF2-40B4-BE49-F238E27FC236}">
                <a16:creationId xmlns:a16="http://schemas.microsoft.com/office/drawing/2014/main" id="{A31C400A-BFF7-4C97-B783-AA9BA777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Staphylococcus aureus &amp;  Bacillus cereus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060CC4D-680C-4AB6-9483-2AC63BA25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Short Incubation Period: 1-6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6632" name="Picture 5">
            <a:extLst>
              <a:ext uri="{FF2B5EF4-FFF2-40B4-BE49-F238E27FC236}">
                <a16:creationId xmlns:a16="http://schemas.microsoft.com/office/drawing/2014/main" id="{92DE3A75-55AA-438E-88F6-640BEDA3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59251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6">
            <a:extLst>
              <a:ext uri="{FF2B5EF4-FFF2-40B4-BE49-F238E27FC236}">
                <a16:creationId xmlns:a16="http://schemas.microsoft.com/office/drawing/2014/main" id="{FD6F2BCD-34FE-439D-8DA0-7C0B2F056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64795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Bacterial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enterotoxins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35" name="Picture 8">
            <a:extLst>
              <a:ext uri="{FF2B5EF4-FFF2-40B4-BE49-F238E27FC236}">
                <a16:creationId xmlns:a16="http://schemas.microsoft.com/office/drawing/2014/main" id="{E1A75350-BDE9-4EF7-9D13-0435DB75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057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Line 9">
            <a:extLst>
              <a:ext uri="{FF2B5EF4-FFF2-40B4-BE49-F238E27FC236}">
                <a16:creationId xmlns:a16="http://schemas.microsoft.com/office/drawing/2014/main" id="{091B3489-83B9-4131-8EAB-8C8B2E175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895600"/>
            <a:ext cx="2590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641" name="Rectangle 14">
            <a:extLst>
              <a:ext uri="{FF2B5EF4-FFF2-40B4-BE49-F238E27FC236}">
                <a16:creationId xmlns:a16="http://schemas.microsoft.com/office/drawing/2014/main" id="{1DC2E553-616F-4445-8EEA-A9F391DC4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00400"/>
            <a:ext cx="1325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VOMITING</a:t>
            </a:r>
          </a:p>
        </p:txBody>
      </p:sp>
      <p:sp>
        <p:nvSpPr>
          <p:cNvPr id="26642" name="Rectangle 15">
            <a:extLst>
              <a:ext uri="{FF2B5EF4-FFF2-40B4-BE49-F238E27FC236}">
                <a16:creationId xmlns:a16="http://schemas.microsoft.com/office/drawing/2014/main" id="{9CFD63E1-F70C-4185-81C4-6083A3007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632460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+/- DIARRHOEA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83F87AE3-37F6-4E36-9861-49B89E74F910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590800"/>
            <a:ext cx="762000" cy="2590800"/>
            <a:chOff x="6934200" y="2438400"/>
            <a:chExt cx="762000" cy="2590800"/>
          </a:xfrm>
        </p:grpSpPr>
        <p:sp>
          <p:nvSpPr>
            <p:cNvPr id="26637" name="Line 10">
              <a:extLst>
                <a:ext uri="{FF2B5EF4-FFF2-40B4-BE49-F238E27FC236}">
                  <a16:creationId xmlns:a16="http://schemas.microsoft.com/office/drawing/2014/main" id="{5046AED9-60D1-4ED7-8735-CB51836F9E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4200" y="3048000"/>
              <a:ext cx="762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38" name="Line 11">
              <a:extLst>
                <a:ext uri="{FF2B5EF4-FFF2-40B4-BE49-F238E27FC236}">
                  <a16:creationId xmlns:a16="http://schemas.microsoft.com/office/drawing/2014/main" id="{2C8B67E2-051A-4904-B2DF-F44C2EEDE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7244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39" name="Line 12">
              <a:extLst>
                <a:ext uri="{FF2B5EF4-FFF2-40B4-BE49-F238E27FC236}">
                  <a16:creationId xmlns:a16="http://schemas.microsoft.com/office/drawing/2014/main" id="{A2A31923-3EB1-46AD-B91D-8B1F271E3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0" y="45720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40" name="Line 13">
              <a:extLst>
                <a:ext uri="{FF2B5EF4-FFF2-40B4-BE49-F238E27FC236}">
                  <a16:creationId xmlns:a16="http://schemas.microsoft.com/office/drawing/2014/main" id="{005C2993-47DC-440E-9A7C-0600A611F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00" y="4800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43" name="Line 17">
              <a:extLst>
                <a:ext uri="{FF2B5EF4-FFF2-40B4-BE49-F238E27FC236}">
                  <a16:creationId xmlns:a16="http://schemas.microsoft.com/office/drawing/2014/main" id="{4B0D74B0-214E-4A7B-A50A-1C88C225B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00" y="44196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44" name="Line 18">
              <a:extLst>
                <a:ext uri="{FF2B5EF4-FFF2-40B4-BE49-F238E27FC236}">
                  <a16:creationId xmlns:a16="http://schemas.microsoft.com/office/drawing/2014/main" id="{DBEEDEED-269A-4507-A1D6-2151AC6C35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0400" y="2590800"/>
              <a:ext cx="685800" cy="18288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45" name="Line 19">
              <a:extLst>
                <a:ext uri="{FF2B5EF4-FFF2-40B4-BE49-F238E27FC236}">
                  <a16:creationId xmlns:a16="http://schemas.microsoft.com/office/drawing/2014/main" id="{BE59CF97-8697-45B5-8A6C-97B69394E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2800" y="2438400"/>
              <a:ext cx="533400" cy="152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0E5C6BD-0C03-47FC-BC03-31C8788338D9}"/>
              </a:ext>
            </a:extLst>
          </p:cNvPr>
          <p:cNvSpPr/>
          <p:nvPr/>
        </p:nvSpPr>
        <p:spPr bwMode="auto">
          <a:xfrm>
            <a:off x="4953000" y="3200400"/>
            <a:ext cx="1600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A9F035-62C0-4DBC-A140-48E1FB6A2963}"/>
              </a:ext>
            </a:extLst>
          </p:cNvPr>
          <p:cNvSpPr/>
          <p:nvPr/>
        </p:nvSpPr>
        <p:spPr bwMode="auto">
          <a:xfrm>
            <a:off x="5867400" y="6324600"/>
            <a:ext cx="2057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426847A1-8A55-4C27-8655-C01A39D9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95338"/>
            <a:ext cx="22574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http://ts4.explicit.bing.net/th?id=HN.608053513895019951&amp;pid=15.1">
            <a:extLst>
              <a:ext uri="{FF2B5EF4-FFF2-40B4-BE49-F238E27FC236}">
                <a16:creationId xmlns:a16="http://schemas.microsoft.com/office/drawing/2014/main" id="{8E53A7BD-4927-417B-896F-C9EEB39A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2FB06A3-D22B-4F2B-9C65-E6F7AC16049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A7EAE06-0F17-4C9D-A094-0D54CF74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533400"/>
            <a:ext cx="4419600" cy="838200"/>
          </a:xfrm>
        </p:spPr>
        <p:txBody>
          <a:bodyPr/>
          <a:lstStyle/>
          <a:p>
            <a:pPr eaLnBrk="1" hangingPunct="1"/>
            <a:r>
              <a:rPr lang="en-US" altLang="ar-JO" sz="2800" b="1" i="1"/>
              <a:t>Clostridium botulinium</a:t>
            </a:r>
          </a:p>
        </p:txBody>
      </p:sp>
      <p:sp>
        <p:nvSpPr>
          <p:cNvPr id="50179" name="AutoShape 2" descr="http://ts1.mm.bing.net/th?id=HN.608029251621355536&amp;pid=15.1">
            <a:extLst>
              <a:ext uri="{FF2B5EF4-FFF2-40B4-BE49-F238E27FC236}">
                <a16:creationId xmlns:a16="http://schemas.microsoft.com/office/drawing/2014/main" id="{2A987FEC-3531-4926-B8E7-6A76A75E3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J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0" name="AutoShape 4" descr="http://ts1.mm.bing.net/th?id=HN.608029251621355536&amp;pid=15.1">
            <a:extLst>
              <a:ext uri="{FF2B5EF4-FFF2-40B4-BE49-F238E27FC236}">
                <a16:creationId xmlns:a16="http://schemas.microsoft.com/office/drawing/2014/main" id="{9A788985-8447-44A7-A933-F6DDED8CBA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J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1" name="AutoShape 6" descr="http://ts1.mm.bing.net/th?id=HN.608029251621355536&amp;pid=15.1">
            <a:extLst>
              <a:ext uri="{FF2B5EF4-FFF2-40B4-BE49-F238E27FC236}">
                <a16:creationId xmlns:a16="http://schemas.microsoft.com/office/drawing/2014/main" id="{447126EC-D61B-48A5-8F61-6588A5CA8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J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2" name="AutoShape 8" descr="http://ts1.mm.bing.net/th?id=HN.608029251621355536&amp;pid=15.1">
            <a:extLst>
              <a:ext uri="{FF2B5EF4-FFF2-40B4-BE49-F238E27FC236}">
                <a16:creationId xmlns:a16="http://schemas.microsoft.com/office/drawing/2014/main" id="{72B40091-4F1B-4502-8882-970B970E1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J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3" name="AutoShape 10" descr="http://ts1.mm.bing.net/th?id=HN.608029251621355536&amp;pid=15.1">
            <a:extLst>
              <a:ext uri="{FF2B5EF4-FFF2-40B4-BE49-F238E27FC236}">
                <a16:creationId xmlns:a16="http://schemas.microsoft.com/office/drawing/2014/main" id="{9AA06683-CABE-4C7E-8FE8-2BB8D20C2A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J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4" name="AutoShape 12" descr="http://ts1.mm.bing.net/th?id=HN.608029251621355536&amp;pid=15.1">
            <a:extLst>
              <a:ext uri="{FF2B5EF4-FFF2-40B4-BE49-F238E27FC236}">
                <a16:creationId xmlns:a16="http://schemas.microsoft.com/office/drawing/2014/main" id="{4804D1FA-8902-4DC8-AC75-F9B9C829A7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J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5" name="AutoShape 14" descr="http://ts1.mm.bing.net/th?id=HN.608029251621355536&amp;pid=15.1">
            <a:extLst>
              <a:ext uri="{FF2B5EF4-FFF2-40B4-BE49-F238E27FC236}">
                <a16:creationId xmlns:a16="http://schemas.microsoft.com/office/drawing/2014/main" id="{F3753F79-7354-4DE0-B038-6307FFB93E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J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740FD53-8E35-414F-90D4-A9FEE494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2850"/>
            <a:ext cx="8534400" cy="564515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latin typeface="+mj-lt"/>
              </a:rPr>
              <a:t>Special identification features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>
                <a:latin typeface="+mj-lt"/>
              </a:rPr>
              <a:t>Rod-shaped, Gram positive, obligate anaerobic,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>
                <a:latin typeface="+mj-lt"/>
              </a:rPr>
              <a:t>spore-forming.  (Botulus = Latin for sausage)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latin typeface="+mj-lt"/>
              </a:rPr>
              <a:t>Distribution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Ubiquitous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 Commonly found in soil and marine sediments  throughout the world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Since it is found in the soil, it may contaminate vegetables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latin typeface="+mj-lt"/>
              </a:rPr>
              <a:t>Specific conditions for germination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Anaerobic conditions (canned food)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Warmth (10-50⁰C)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Mild alkalinity (provided by vegetables as green beans, and mushroom)</a:t>
            </a:r>
          </a:p>
        </p:txBody>
      </p:sp>
      <p:pic>
        <p:nvPicPr>
          <p:cNvPr id="28685" name="Picture 16" descr="http://ts2.mm.bing.net/th?id=HN.608017285856494641&amp;pid=15.1">
            <a:extLst>
              <a:ext uri="{FF2B5EF4-FFF2-40B4-BE49-F238E27FC236}">
                <a16:creationId xmlns:a16="http://schemas.microsoft.com/office/drawing/2014/main" id="{FB3433FD-FD24-4183-947B-1576870F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990600"/>
            <a:ext cx="2305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465C497-5BFB-42A9-B795-DB5F1084F0D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83FFCF04-9B80-45C1-9407-469C23E31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5800" y="9906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Botulinium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Neurotoxins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E51DD342-3F56-4E51-BD70-5ED2FEFD0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76400"/>
            <a:ext cx="8229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Seven different types: A through G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All cause flaccid paralysis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Only a few nanograms can cause illness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most lethal known toxin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Destroyed by boiling</a:t>
            </a:r>
          </a:p>
        </p:txBody>
      </p:sp>
      <p:pic>
        <p:nvPicPr>
          <p:cNvPr id="29701" name="Picture 7" descr="http://media.pharmacologycorner.com/wp-content/uploads/2009/07/botulinum_toxin_moa.jpg">
            <a:extLst>
              <a:ext uri="{FF2B5EF4-FFF2-40B4-BE49-F238E27FC236}">
                <a16:creationId xmlns:a16="http://schemas.microsoft.com/office/drawing/2014/main" id="{839E5429-EA46-4328-B70E-3D7BFD82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657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1D30B17-ED69-452F-A50A-FDF5F1B347DE}"/>
              </a:ext>
            </a:extLst>
          </p:cNvPr>
          <p:cNvSpPr txBox="1">
            <a:spLocks/>
          </p:cNvSpPr>
          <p:nvPr/>
        </p:nvSpPr>
        <p:spPr bwMode="auto">
          <a:xfrm>
            <a:off x="-304800" y="5334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Clostridium botulinium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36596C-D31C-4E67-9848-24E518EA166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231" name="Content Placeholder 2">
            <a:extLst>
              <a:ext uri="{FF2B5EF4-FFF2-40B4-BE49-F238E27FC236}">
                <a16:creationId xmlns:a16="http://schemas.microsoft.com/office/drawing/2014/main" id="{752DE0BA-E6B2-4EC2-BBD9-91A93B14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76800"/>
            <a:ext cx="8748713" cy="1981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ar-JO" sz="2400"/>
              <a:t>Neurotoxin production &gt; stomach absorption &gt; circulation &gt;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ar-JO" sz="2400"/>
              <a:t>neuromuscular junction (NMJ) &gt; inhibition of acetylcholine release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ar-JO" sz="2400"/>
              <a:t> at the neuromuscular junction &gt; flaccid descending motor paralysis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C7F5DB-588C-42F8-A7D5-6F8417FD18C2}"/>
              </a:ext>
            </a:extLst>
          </p:cNvPr>
          <p:cNvSpPr/>
          <p:nvPr/>
        </p:nvSpPr>
        <p:spPr>
          <a:xfrm>
            <a:off x="228600" y="3962400"/>
            <a:ext cx="533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Botulinium toxin mode of action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>
            <a:extLst>
              <a:ext uri="{FF2B5EF4-FFF2-40B4-BE49-F238E27FC236}">
                <a16:creationId xmlns:a16="http://schemas.microsoft.com/office/drawing/2014/main" id="{6CD748E0-4D53-46EC-9119-B85BD539A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92914"/>
            <a:ext cx="3505200" cy="70788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Gastritis and ulcers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H. pylori 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9B5CBA4C-FF1B-4B54-A3CB-04A28FFD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929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Gastroenteritis/Food poisoning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 aureus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botulinum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perfringens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Cereus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36599580-CC51-4FF6-8A14-739A3225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741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 invasion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Shigella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Nontyphoidal Salmonellosis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EIEC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07658C09-3E66-4069-9818-E4F5B0737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86400"/>
            <a:ext cx="3962400" cy="1015663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 invasion and bacteremia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Jejuni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Salmonella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typhi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88478-FBE7-4F7C-B0FA-1FF4AA470B8E}"/>
              </a:ext>
            </a:extLst>
          </p:cNvPr>
          <p:cNvSpPr txBox="1"/>
          <p:nvPr/>
        </p:nvSpPr>
        <p:spPr>
          <a:xfrm>
            <a:off x="4876800" y="3940314"/>
            <a:ext cx="3462337" cy="707886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Antibiotic associated diarrhea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difficile 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83C4E-8C3D-445A-9615-EFACC3A65788}"/>
              </a:ext>
            </a:extLst>
          </p:cNvPr>
          <p:cNvSpPr txBox="1"/>
          <p:nvPr/>
        </p:nvSpPr>
        <p:spPr>
          <a:xfrm>
            <a:off x="4876800" y="1600200"/>
            <a:ext cx="3429000" cy="1323439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Watery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secretory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diarrhea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 cholera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EPEC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9B537C-F11A-413B-967D-C43001277209}"/>
              </a:ext>
            </a:extLst>
          </p:cNvPr>
          <p:cNvSpPr txBox="1"/>
          <p:nvPr/>
        </p:nvSpPr>
        <p:spPr>
          <a:xfrm>
            <a:off x="1436688" y="833438"/>
            <a:ext cx="54213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Classification of GIT associatd pathogens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F12F17-D1A6-4DE5-B604-21BCD3F4024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Bacterial infections of GIT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883A-63A9-4369-9CB8-8F559D0C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2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Foodborne botulism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/>
              <a:t>Most common from home-canned foods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dirty="0"/>
              <a:t>green beans, beets, corn, baked potatoes, and garlic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/>
              <a:t>Onset : 18 to 36 hours after exposure (range, 6 hours to 8 days)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/>
              <a:t>Early: nausea, vomiting, weakness, dizziness but no fever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/>
              <a:t>Late: double vision, difficulty in swallowing,  and speaking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/>
              <a:t>In severe cases, death due to  respiratory muscle paralysis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D6B554-C463-4223-B635-6398E1BF8331}"/>
              </a:ext>
            </a:extLst>
          </p:cNvPr>
          <p:cNvSpPr txBox="1">
            <a:spLocks/>
          </p:cNvSpPr>
          <p:nvPr/>
        </p:nvSpPr>
        <p:spPr bwMode="auto">
          <a:xfrm>
            <a:off x="-304800" y="5334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Clostridium botulinium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8E14BF-3EC5-4409-9C9D-DE3306BA3B0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FEB5A8-7CC1-401A-A2A9-9BB3F0AC0614}"/>
              </a:ext>
            </a:extLst>
          </p:cNvPr>
          <p:cNvSpPr txBox="1">
            <a:spLocks/>
          </p:cNvSpPr>
          <p:nvPr/>
        </p:nvSpPr>
        <p:spPr bwMode="auto">
          <a:xfrm>
            <a:off x="304800" y="685800"/>
            <a:ext cx="86106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Diagnosis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initial diagnosis should be made on the basis of history   and physical findings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Serum, stools and suspected food  should be tested for the      presence of 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organism or toxin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9D8307-CDFF-4CE6-8493-C8D0B1BBDF3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A20F3-5FFE-4B5E-9175-639AE3E0638C}"/>
              </a:ext>
            </a:extLst>
          </p:cNvPr>
          <p:cNvSpPr/>
          <p:nvPr/>
        </p:nvSpPr>
        <p:spPr>
          <a:xfrm>
            <a:off x="304800" y="4876800"/>
            <a:ext cx="8610600" cy="1878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Prevention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Proper cooking and heating of food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Avoid suspicious canned food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Proper processing, preservation and canning of food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425F0-2A08-4116-AD28-DA37A191BD77}"/>
              </a:ext>
            </a:extLst>
          </p:cNvPr>
          <p:cNvSpPr/>
          <p:nvPr/>
        </p:nvSpPr>
        <p:spPr>
          <a:xfrm>
            <a:off x="304800" y="2724150"/>
            <a:ext cx="8610600" cy="2000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Treatment: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Gastric wash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Antitoxin (A, B, 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Supportive: ICU and respiratory support, wound cleaning and debridement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>
            <a:extLst>
              <a:ext uri="{FF2B5EF4-FFF2-40B4-BE49-F238E27FC236}">
                <a16:creationId xmlns:a16="http://schemas.microsoft.com/office/drawing/2014/main" id="{96F8574E-8FDD-4B18-AA2C-33200A3A0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ar-JO" sz="4800" i="1" dirty="0"/>
              <a:t>Vibrio Cholera</a:t>
            </a:r>
          </a:p>
        </p:txBody>
      </p:sp>
      <p:pic>
        <p:nvPicPr>
          <p:cNvPr id="59395" name="Picture 8">
            <a:extLst>
              <a:ext uri="{FF2B5EF4-FFF2-40B4-BE49-F238E27FC236}">
                <a16:creationId xmlns:a16="http://schemas.microsoft.com/office/drawing/2014/main" id="{02166120-3DF4-433F-A8B6-1322E9CFF3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556586"/>
            <a:ext cx="5029200" cy="4790239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A05A5D-2503-4706-8EC5-BA91BF1CDCA4}"/>
              </a:ext>
            </a:extLst>
          </p:cNvPr>
          <p:cNvSpPr/>
          <p:nvPr/>
        </p:nvSpPr>
        <p:spPr>
          <a:xfrm>
            <a:off x="304800" y="990600"/>
            <a:ext cx="5776913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Watery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secretory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diarrhea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52502344-7A8A-40F1-B397-B5238CDA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03400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ar-JO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V. cholera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ETEC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EPEC</a:t>
            </a:r>
            <a:endParaRPr kumimoji="0" lang="en-US" altLang="ar-J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66933C5E-700E-4781-8C91-D108F129D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57475"/>
            <a:ext cx="28765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>
            <a:extLst>
              <a:ext uri="{FF2B5EF4-FFF2-40B4-BE49-F238E27FC236}">
                <a16:creationId xmlns:a16="http://schemas.microsoft.com/office/drawing/2014/main" id="{D1021E54-DA5C-4468-8246-ABF48DD0D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723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>
            <a:extLst>
              <a:ext uri="{FF2B5EF4-FFF2-40B4-BE49-F238E27FC236}">
                <a16:creationId xmlns:a16="http://schemas.microsoft.com/office/drawing/2014/main" id="{2425A6B7-976D-49A9-B238-B7D7B393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676400"/>
            <a:ext cx="20383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>
            <a:extLst>
              <a:ext uri="{FF2B5EF4-FFF2-40B4-BE49-F238E27FC236}">
                <a16:creationId xmlns:a16="http://schemas.microsoft.com/office/drawing/2014/main" id="{1F0FE4A0-BE56-4283-AD6A-B1DC1431D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762000"/>
            <a:ext cx="294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257F25-4052-4E97-A83C-D9691A6F4B01}"/>
              </a:ext>
            </a:extLst>
          </p:cNvPr>
          <p:cNvSpPr/>
          <p:nvPr/>
        </p:nvSpPr>
        <p:spPr>
          <a:xfrm>
            <a:off x="76200" y="762000"/>
            <a:ext cx="95250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Bacteriology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Curved, Gram-negative rods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Highly motile (single polar  fllagelum)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Optimum growth at alkaline pH (8-8.5)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Habitat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It normally lives in water attached to the outer surfaces of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crustaceans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Crustaceans: crabs, lobsters and shrimp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Infective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must ingest &gt; 10 million organisms to get colonization of intestine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using pili (no invasion)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7A9F9A-450A-4392-9480-9199F87DD34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Vibrio Cholera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9E472D7D-0776-412B-BEAF-9951748E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11213"/>
            <a:ext cx="32004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http://ts1.mm.bing.net/th?id=HN.608045001269709356&amp;pid=15.1">
            <a:extLst>
              <a:ext uri="{FF2B5EF4-FFF2-40B4-BE49-F238E27FC236}">
                <a16:creationId xmlns:a16="http://schemas.microsoft.com/office/drawing/2014/main" id="{C1A53E5A-7F61-442E-98E3-44E5AB84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2163"/>
            <a:ext cx="28194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63E061-0E6A-47FE-9084-801B52E6E861}"/>
              </a:ext>
            </a:extLst>
          </p:cNvPr>
          <p:cNvSpPr/>
          <p:nvPr/>
        </p:nvSpPr>
        <p:spPr>
          <a:xfrm>
            <a:off x="12700" y="4038600"/>
            <a:ext cx="2197100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Transmission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7" name="Picture 2" descr="http://ts3.mm.bing.net/th?id=HN.608050103691447394&amp;pid=15.1">
            <a:extLst>
              <a:ext uri="{FF2B5EF4-FFF2-40B4-BE49-F238E27FC236}">
                <a16:creationId xmlns:a16="http://schemas.microsoft.com/office/drawing/2014/main" id="{F9DC946A-24B0-49CC-9CE7-7BF78D05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762000"/>
            <a:ext cx="2857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62C9FA-CFEF-4204-A7F7-B92CAFCAF6A2}"/>
              </a:ext>
            </a:extLst>
          </p:cNvPr>
          <p:cNvSpPr/>
          <p:nvPr/>
        </p:nvSpPr>
        <p:spPr>
          <a:xfrm>
            <a:off x="76200" y="4484688"/>
            <a:ext cx="6172200" cy="2570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1- contaminated water and food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2- consumption of raw or  undercooked seafood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3-</a:t>
            </a:r>
            <a:r>
              <a:rPr kumimoji="0" lang="ar-S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contaminated  vegetables from fields fertilized    with cesspools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4- Not transmissible  from person-to-person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41" name="Picture 10" descr="http://ts4.mm.bing.net/th?id=HN.608019278717193719&amp;pid=15.1">
            <a:extLst>
              <a:ext uri="{FF2B5EF4-FFF2-40B4-BE49-F238E27FC236}">
                <a16:creationId xmlns:a16="http://schemas.microsoft.com/office/drawing/2014/main" id="{C40F5156-2354-4E4A-BFB1-163AE367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2419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B1B9A3E-2D33-4B91-877B-C58ECFBCC64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Vibrio Cholera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CFF2E9D-79A1-4BC3-9E30-9BA3E7BA80B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722438"/>
            <a:ext cx="4572000" cy="5135562"/>
            <a:chOff x="1849438" y="1016391"/>
            <a:chExt cx="5160963" cy="4012809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EC81D9D6-9DD7-4EC2-8E12-720AC40F9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527" y="2514837"/>
              <a:ext cx="12956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1715D743-CC24-4E06-BBDA-CF323F1DF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623" y="1016391"/>
              <a:ext cx="3824130" cy="889392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  <a:tileRect/>
            </a:gradFill>
            <a:ln w="222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V. </a:t>
              </a:r>
              <a:r>
                <a:rPr kumimoji="0" lang="en-US" sz="1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cholerae</a:t>
              </a:r>
              <a:endPara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cxnSp>
          <p:nvCxnSpPr>
            <p:cNvPr id="65544" name="AutoShape 8">
              <a:extLst>
                <a:ext uri="{FF2B5EF4-FFF2-40B4-BE49-F238E27FC236}">
                  <a16:creationId xmlns:a16="http://schemas.microsoft.com/office/drawing/2014/main" id="{8127517F-4C6E-4B37-B49A-81D6A00C89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24400" y="1905000"/>
              <a:ext cx="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AC299E5F-EA82-4492-B29F-AAAC9E2E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145" y="2209690"/>
              <a:ext cx="1523201" cy="609054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  <a:tileRect/>
            </a:gradFill>
            <a:ln w="222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O139</a:t>
              </a:r>
            </a:p>
          </p:txBody>
        </p:sp>
        <p:grpSp>
          <p:nvGrpSpPr>
            <p:cNvPr id="65546" name="Group 39">
              <a:extLst>
                <a:ext uri="{FF2B5EF4-FFF2-40B4-BE49-F238E27FC236}">
                  <a16:creationId xmlns:a16="http://schemas.microsoft.com/office/drawing/2014/main" id="{D1C98C85-F0AF-4C6C-AB8D-2EE7FFA12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9438" y="2286000"/>
              <a:ext cx="2417326" cy="1828361"/>
              <a:chOff x="858838" y="2286000"/>
              <a:chExt cx="2417326" cy="1828361"/>
            </a:xfrm>
          </p:grpSpPr>
          <p:grpSp>
            <p:nvGrpSpPr>
              <p:cNvPr id="4" name="Group 9">
                <a:extLst>
                  <a:ext uri="{FF2B5EF4-FFF2-40B4-BE49-F238E27FC236}">
                    <a16:creationId xmlns:a16="http://schemas.microsoft.com/office/drawing/2014/main" id="{DA19A0A1-150C-4E3B-9E57-B435B5BF6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838" y="2286000"/>
                <a:ext cx="2265363" cy="1219200"/>
                <a:chOff x="349" y="1920"/>
                <a:chExt cx="1427" cy="768"/>
              </a:xfrm>
              <a:noFill/>
            </p:grpSpPr>
            <p:sp>
              <p:nvSpPr>
                <p:cNvPr id="19" name="Rectangle 12">
                  <a:extLst>
                    <a:ext uri="{FF2B5EF4-FFF2-40B4-BE49-F238E27FC236}">
                      <a16:creationId xmlns:a16="http://schemas.microsoft.com/office/drawing/2014/main" id="{BA52EBE5-5476-4DE5-896D-3B621B91E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" y="1920"/>
                  <a:ext cx="1427" cy="3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16200000" scaled="0"/>
                  <a:tileRect/>
                </a:gradFill>
                <a:ln w="22225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charset="0"/>
                    </a:rPr>
                    <a:t>O1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charset="0"/>
                    </a:rPr>
                    <a:t>Division into 2 biotypes</a:t>
                  </a:r>
                </a:p>
              </p:txBody>
            </p:sp>
            <p:sp>
              <p:nvSpPr>
                <p:cNvPr id="20" name="Line 13">
                  <a:extLst>
                    <a:ext uri="{FF2B5EF4-FFF2-40B4-BE49-F238E27FC236}">
                      <a16:creationId xmlns:a16="http://schemas.microsoft.com/office/drawing/2014/main" id="{E2C793BE-8FE2-4DCF-B30F-7DBC56029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30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" name="Line 14">
                  <a:extLst>
                    <a:ext uri="{FF2B5EF4-FFF2-40B4-BE49-F238E27FC236}">
                      <a16:creationId xmlns:a16="http://schemas.microsoft.com/office/drawing/2014/main" id="{6AAC1CDE-7BBD-49F3-B0AC-274DAED37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2688"/>
                  <a:ext cx="288" cy="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9ADB79-41CF-448A-A64B-6C30F15AC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086" y="3504705"/>
                <a:ext cx="836865" cy="609054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222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Classical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2713CB-AB94-4C83-90B3-B2DAF2BD6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383" y="3504705"/>
                <a:ext cx="836865" cy="609054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222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El-Tor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588E9-4999-4EF3-89B2-4AF9FC8E5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174" y="1522489"/>
              <a:ext cx="3768579" cy="36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Division into 2 epidemic serotypes</a:t>
              </a:r>
            </a:p>
          </p:txBody>
        </p:sp>
        <p:pic>
          <p:nvPicPr>
            <p:cNvPr id="65548" name="Picture 35">
              <a:extLst>
                <a:ext uri="{FF2B5EF4-FFF2-40B4-BE49-F238E27FC236}">
                  <a16:creationId xmlns:a16="http://schemas.microsoft.com/office/drawing/2014/main" id="{23F3C8DC-F13B-43FB-91C4-2EE2597E4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1" y="3581400"/>
              <a:ext cx="16002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7C3840-B4FE-4654-A96D-64605AFF8EC2}"/>
              </a:ext>
            </a:extLst>
          </p:cNvPr>
          <p:cNvSpPr txBox="1"/>
          <p:nvPr/>
        </p:nvSpPr>
        <p:spPr>
          <a:xfrm>
            <a:off x="152400" y="1371600"/>
            <a:ext cx="98298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Serological classification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Based 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Lipopolysaccharide (LPS)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 antigen structure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1- Toxigenic strains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O1 (Classical and EL Tor strains)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O139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Produce cholera toxin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2- Nontoxigenic strains (&gt;150 exist):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Called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nontoxigenic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O1 strains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Rarely associated with epidemic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Do not produce cholera toxin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Produced other  virulence factors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associated with diarrhea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483BAED-7270-4710-B255-71024AF87C8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Vibrio Cholera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1EC4CFA8-EBE6-49A8-9E73-64423076F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Classification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A1DC33E-1ED7-4068-B852-169E892D7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39763"/>
            <a:ext cx="8713787" cy="5761037"/>
          </a:xfrm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 u="sng" dirty="0">
                <a:solidFill>
                  <a:srgbClr val="FF0000"/>
                </a:solidFill>
              </a:rPr>
              <a:t>Clinically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dirty="0"/>
              <a:t>Watery diarrhea</a:t>
            </a:r>
            <a:r>
              <a:rPr lang="en-US" sz="2100" dirty="0"/>
              <a:t> flecked with mucus and dead cells and resembles rice water (rice-water stool).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dirty="0"/>
              <a:t>Nausea,</a:t>
            </a:r>
            <a:r>
              <a:rPr lang="en-US" sz="2100" b="1" dirty="0"/>
              <a:t> vomiting,</a:t>
            </a:r>
            <a:r>
              <a:rPr lang="en-US" sz="2100" dirty="0"/>
              <a:t> and </a:t>
            </a:r>
            <a:r>
              <a:rPr lang="en-US" sz="2100" b="1" dirty="0"/>
              <a:t>muscle cramps</a:t>
            </a:r>
            <a:endParaRPr lang="en-US" sz="2100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dirty="0"/>
              <a:t>Dehydration</a:t>
            </a:r>
            <a:r>
              <a:rPr lang="en-US" sz="2100" dirty="0"/>
              <a:t>, a dry mouth, extreme thirst, low blood pressure, and an irregular heartbeat (arrhythmia).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dirty="0"/>
              <a:t>Shock</a:t>
            </a:r>
            <a:r>
              <a:rPr lang="en-US" sz="2100" dirty="0"/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u="sng" dirty="0"/>
              <a:t>Visible Symptoms : </a:t>
            </a:r>
            <a:r>
              <a:rPr lang="en-US" sz="2100" dirty="0"/>
              <a:t> sunken eyes, poor skin </a:t>
            </a:r>
            <a:r>
              <a:rPr lang="en-US" sz="2100" dirty="0" err="1"/>
              <a:t>turgor</a:t>
            </a:r>
            <a:r>
              <a:rPr lang="en-US" sz="2100" dirty="0"/>
              <a:t> (elasticity), and little or no urine output.</a:t>
            </a: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200" i="1" u="sng" dirty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200" dirty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200" dirty="0"/>
          </a:p>
        </p:txBody>
      </p:sp>
      <p:pic>
        <p:nvPicPr>
          <p:cNvPr id="21508" name="Picture 6" descr="http://ts3.mm.bing.net/th?id=HN.608021877162901994&amp;pid=15.1">
            <a:extLst>
              <a:ext uri="{FF2B5EF4-FFF2-40B4-BE49-F238E27FC236}">
                <a16:creationId xmlns:a16="http://schemas.microsoft.com/office/drawing/2014/main" id="{214492B1-031A-4878-978A-4BBB3484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download.thelancet.com/images/journalimages/0140-6736/PIIS0140673603153287.gr2.lrg.jpg">
            <a:extLst>
              <a:ext uri="{FF2B5EF4-FFF2-40B4-BE49-F238E27FC236}">
                <a16:creationId xmlns:a16="http://schemas.microsoft.com/office/drawing/2014/main" id="{747A4DAC-472C-4078-B9B8-F5809E6A0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23CA81-387B-4647-AD24-773E59FE5AC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Vibrio Cholera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B330-C7B1-4D5F-AE02-8DDCEA95E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410200"/>
          </a:xfrm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b="1" u="sng" dirty="0">
                <a:solidFill>
                  <a:srgbClr val="FF0000"/>
                </a:solidFill>
              </a:rPr>
              <a:t>Treatment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100" dirty="0"/>
              <a:t>The course of treatment is decided by the degree of dehydration</a:t>
            </a:r>
          </a:p>
          <a:p>
            <a:pPr lvl="1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100" dirty="0"/>
              <a:t>Oral Rehydration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TW" sz="2100" dirty="0">
                <a:solidFill>
                  <a:srgbClr val="C00000"/>
                </a:solidFill>
              </a:rPr>
              <a:t> 80% of cases can be treated through oral rehydration salts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>
                <a:solidFill>
                  <a:srgbClr val="C00000"/>
                </a:solidFill>
              </a:rPr>
              <a:t>Used when the dehydration is less than 10% of body  weight </a:t>
            </a:r>
          </a:p>
          <a:p>
            <a:pPr lvl="1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100" dirty="0"/>
              <a:t>Intravenous Rehydration</a:t>
            </a: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rgbClr val="00B050"/>
                </a:solidFill>
              </a:rPr>
              <a:t>    </a:t>
            </a:r>
            <a:r>
              <a:rPr lang="en-US" sz="2100" dirty="0">
                <a:solidFill>
                  <a:srgbClr val="C00000"/>
                </a:solidFill>
              </a:rPr>
              <a:t>Used in patients who lost more than 10% of body weight from dehydration or are unable to drink due to vomiting</a:t>
            </a:r>
          </a:p>
          <a:p>
            <a:pPr lvl="1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100" dirty="0"/>
              <a:t>Antimicrobial Therapy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>
                <a:solidFill>
                  <a:srgbClr val="C00000"/>
                </a:solidFill>
              </a:rPr>
              <a:t>   antibiotics are reserved for more severe cholera infections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TW" sz="2100" dirty="0">
                <a:solidFill>
                  <a:srgbClr val="C00000"/>
                </a:solidFill>
              </a:rPr>
              <a:t>antibiotics can diminish duration of diarrhea, reduce volume of    </a:t>
            </a:r>
            <a:r>
              <a:rPr lang="en-US" altLang="zh-TW" sz="2100" dirty="0" err="1">
                <a:solidFill>
                  <a:srgbClr val="C00000"/>
                </a:solidFill>
              </a:rPr>
              <a:t>rehydation</a:t>
            </a:r>
            <a:r>
              <a:rPr lang="en-US" altLang="zh-TW" sz="2100" dirty="0">
                <a:solidFill>
                  <a:srgbClr val="C00000"/>
                </a:solidFill>
              </a:rPr>
              <a:t> fluids needed, and shorten duration of </a:t>
            </a:r>
            <a:r>
              <a:rPr lang="en-US" altLang="zh-TW" sz="2100" i="1" dirty="0">
                <a:solidFill>
                  <a:srgbClr val="C00000"/>
                </a:solidFill>
              </a:rPr>
              <a:t>V. cholera </a:t>
            </a:r>
            <a:r>
              <a:rPr lang="en-US" altLang="zh-TW" sz="2100" dirty="0">
                <a:solidFill>
                  <a:srgbClr val="C00000"/>
                </a:solidFill>
              </a:rPr>
              <a:t>excretion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100" dirty="0"/>
              <a:t>No antitoxin</a:t>
            </a:r>
            <a:endParaRPr lang="en-US" sz="2100" dirty="0"/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100" dirty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100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7F5DD3-C865-4507-931B-FC4A45CC1B7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Vibrio Cholera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7">
            <a:extLst>
              <a:ext uri="{FF2B5EF4-FFF2-40B4-BE49-F238E27FC236}">
                <a16:creationId xmlns:a16="http://schemas.microsoft.com/office/drawing/2014/main" id="{EB7EC1C8-92FD-4307-9F08-9F3AA409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38200"/>
            <a:ext cx="89154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Diagnosis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Rice-water diarrhea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Gram negative curved rods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Vibrios often detected by dark field or phase contrast microscopy of stool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Isolation of bacteria using special media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Additional methods  including PCR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Prevention: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Hygiene and clean water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Avoid eating raw or undercooked fish and shellfish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Vaccine: Oral killed vaccine for O1 Ag type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CACCFF-C3DF-4D29-B506-2C9C405C6A1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Vibrio Cholera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can0032">
            <a:extLst>
              <a:ext uri="{FF2B5EF4-FFF2-40B4-BE49-F238E27FC236}">
                <a16:creationId xmlns:a16="http://schemas.microsoft.com/office/drawing/2014/main" id="{9E703555-6B1D-4968-8710-2ACFE1A1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4313"/>
            <a:ext cx="75438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>
            <a:extLst>
              <a:ext uri="{FF2B5EF4-FFF2-40B4-BE49-F238E27FC236}">
                <a16:creationId xmlns:a16="http://schemas.microsoft.com/office/drawing/2014/main" id="{D325F258-D760-41D6-B0D5-39E091FD8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0"/>
            <a:ext cx="3990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General mechanism of GIT infection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434FB7-B6B9-4F8E-8458-E13278D20D20}"/>
              </a:ext>
            </a:extLst>
          </p:cNvPr>
          <p:cNvSpPr txBox="1"/>
          <p:nvPr/>
        </p:nvSpPr>
        <p:spPr>
          <a:xfrm>
            <a:off x="3632200" y="533400"/>
            <a:ext cx="1778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Introduction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A85003-5C02-4D41-B383-876559F5378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Bacterial infections of GIT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ts4.mm.bing.net/th?id=HN.608029822866032323&amp;pid=15.1">
            <a:extLst>
              <a:ext uri="{FF2B5EF4-FFF2-40B4-BE49-F238E27FC236}">
                <a16:creationId xmlns:a16="http://schemas.microsoft.com/office/drawing/2014/main" id="{D8BCF55F-E22D-445B-B915-FDAE388A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42592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>
            <a:extLst>
              <a:ext uri="{FF2B5EF4-FFF2-40B4-BE49-F238E27FC236}">
                <a16:creationId xmlns:a16="http://schemas.microsoft.com/office/drawing/2014/main" id="{C88E79EE-4840-46B9-8F14-9D4558A90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798513"/>
            <a:ext cx="86312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32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Gastroenteritis/Food poisoning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ar-JO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S. aureus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ar-JO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C. botulinum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ar-JO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C. perfringens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ar-JO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B. Cereus</a:t>
            </a:r>
            <a:endParaRPr kumimoji="0" lang="en-US" altLang="ar-J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>
            <a:extLst>
              <a:ext uri="{FF2B5EF4-FFF2-40B4-BE49-F238E27FC236}">
                <a16:creationId xmlns:a16="http://schemas.microsoft.com/office/drawing/2014/main" id="{B6625B38-C4C6-4E62-91EC-4F036A8AC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 charactaristics of food poisoning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Inflammation of GI tract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Occurs due to consumption of food containing  bacteria or their toxins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Acute onset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Self limiting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20A35F-39F0-4E16-B42A-17E10372C42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5">
            <a:extLst>
              <a:ext uri="{FF2B5EF4-FFF2-40B4-BE49-F238E27FC236}">
                <a16:creationId xmlns:a16="http://schemas.microsoft.com/office/drawing/2014/main" id="{711ED801-0BD9-4990-A1D4-1E4000858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13F3A-E4FD-4AD9-A64B-8F45031E62CB}"/>
              </a:ext>
            </a:extLst>
          </p:cNvPr>
          <p:cNvSpPr/>
          <p:nvPr/>
        </p:nvSpPr>
        <p:spPr>
          <a:xfrm>
            <a:off x="228600" y="1219200"/>
            <a:ext cx="5410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S. aureus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is a gram positive cocci, catalase and oxidase positive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It is a common bacterium found on the skin and in the anterior nares of up to 25% of healthy people and animals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Bakery, meat, poultry, egg products, mayonnaise-based salads, cream-filled pastries and cakes, and other dairy products.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7414" name="Picture 10" descr="http://ts4.explicit.bing.net/th?id=HN.608053513895019951&amp;pid=15.1">
            <a:extLst>
              <a:ext uri="{FF2B5EF4-FFF2-40B4-BE49-F238E27FC236}">
                <a16:creationId xmlns:a16="http://schemas.microsoft.com/office/drawing/2014/main" id="{BA3863E8-A224-414E-8BE2-767F8838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9650"/>
            <a:ext cx="21431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http://ts2.mm.bing.net/th?id=HN.608044210990876565&amp;pid=15.1">
            <a:extLst>
              <a:ext uri="{FF2B5EF4-FFF2-40B4-BE49-F238E27FC236}">
                <a16:creationId xmlns:a16="http://schemas.microsoft.com/office/drawing/2014/main" id="{A1AA7C74-9945-4A65-A14B-4763BEC7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66750"/>
            <a:ext cx="2133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 descr="http://ts3.mm.bing.net/th?id=HN.608054063646705078&amp;pid=15.1">
            <a:extLst>
              <a:ext uri="{FF2B5EF4-FFF2-40B4-BE49-F238E27FC236}">
                <a16:creationId xmlns:a16="http://schemas.microsoft.com/office/drawing/2014/main" id="{0EF7BF83-7F39-406A-BDED-B77A4BA6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73500"/>
            <a:ext cx="2057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http://ts1.mm.bing.net/th?id=HN.608037154365246792&amp;pid=15.1">
            <a:extLst>
              <a:ext uri="{FF2B5EF4-FFF2-40B4-BE49-F238E27FC236}">
                <a16:creationId xmlns:a16="http://schemas.microsoft.com/office/drawing/2014/main" id="{0944E624-E4D9-4F57-A9B7-2CC1F6D16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94325"/>
            <a:ext cx="20478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2CCB31-A2E4-4A14-98D6-359398F679A0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Staphylococcus aureus 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A42D01-FE22-4335-8E19-FF368BE1A4F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F4C321-1BEF-44C3-9B49-5E8D16A928F5}"/>
              </a:ext>
            </a:extLst>
          </p:cNvPr>
          <p:cNvSpPr/>
          <p:nvPr/>
        </p:nvSpPr>
        <p:spPr>
          <a:xfrm>
            <a:off x="304800" y="1295400"/>
            <a:ext cx="36576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Mechanism of intoxication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Food contamination is either from dirty hands or through coughing or  sneezing into foods that are ready to eat.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94EF44-6BBA-4FB7-836B-5CE5D4DE7F2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C49A4-B009-4511-B3B1-0D51AD2B7C86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Staphylococcus aureus 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id="{EF1036B9-A88B-41D6-BD8E-E157F583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0195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3F6D28FD-D5CB-4036-9EFB-B55815B8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19716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CE57A592-3407-4685-A709-1C18EED9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4229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7BA12AE6-FB26-49BB-8664-31692EF1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33975"/>
            <a:ext cx="38671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>
            <a:extLst>
              <a:ext uri="{FF2B5EF4-FFF2-40B4-BE49-F238E27FC236}">
                <a16:creationId xmlns:a16="http://schemas.microsoft.com/office/drawing/2014/main" id="{C4E0E1A1-18D3-4E2E-AF50-38659DB1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943600"/>
            <a:ext cx="42100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4877433E-6768-4D81-A8BD-BB07B92E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990600"/>
            <a:ext cx="1104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DFEE3DEB-93B6-4B15-99E4-B15EF9D7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30956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631D963-91BE-4CFE-97A6-420F827A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7432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B29DDB-BC98-4549-884E-25E102028ECD}"/>
              </a:ext>
            </a:extLst>
          </p:cNvPr>
          <p:cNvSpPr/>
          <p:nvPr/>
        </p:nvSpPr>
        <p:spPr>
          <a:xfrm>
            <a:off x="0" y="1219200"/>
            <a:ext cx="5791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Prosperities of staphylococcal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enterotoxin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42A0EC-3088-4026-B9DA-089980A162E2}"/>
              </a:ext>
            </a:extLst>
          </p:cNvPr>
          <p:cNvSpPr/>
          <p:nvPr/>
        </p:nvSpPr>
        <p:spPr>
          <a:xfrm>
            <a:off x="74613" y="3733800"/>
            <a:ext cx="6783387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2.   Resistant to heat  (100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 for 30 minutes)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3537A-C3B9-48FF-A3D5-187A32E94192}"/>
              </a:ext>
            </a:extLst>
          </p:cNvPr>
          <p:cNvSpPr/>
          <p:nvPr/>
        </p:nvSpPr>
        <p:spPr>
          <a:xfrm>
            <a:off x="76200" y="5867400"/>
            <a:ext cx="4191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3.   Stable at a wide pH  range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90AC6-A8D8-480F-A62C-B450D4FE79AC}"/>
              </a:ext>
            </a:extLst>
          </p:cNvPr>
          <p:cNvSpPr/>
          <p:nvPr/>
        </p:nvSpPr>
        <p:spPr>
          <a:xfrm>
            <a:off x="95250" y="1752600"/>
            <a:ext cx="721995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1.  Resistant to gastric proteases </a:t>
            </a:r>
          </a:p>
        </p:txBody>
      </p:sp>
      <p:pic>
        <p:nvPicPr>
          <p:cNvPr id="17418" name="Picture 11">
            <a:extLst>
              <a:ext uri="{FF2B5EF4-FFF2-40B4-BE49-F238E27FC236}">
                <a16:creationId xmlns:a16="http://schemas.microsoft.com/office/drawing/2014/main" id="{28415688-ADE6-4C18-96BF-170131B2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2066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6BCD41A-6DA9-4843-AF47-ED1338A154E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F5FEC5-3EFD-4A87-A63C-303048BFD87E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Staphylococcus aureus 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9AEF5B6A-A0DD-4DCA-BCC9-49532D0CB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Associated clinical conditions &amp; the mode of 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CD6F0-3D87-4E73-9F7C-EE1CC66EE2D1}"/>
              </a:ext>
            </a:extLst>
          </p:cNvPr>
          <p:cNvSpPr/>
          <p:nvPr/>
        </p:nvSpPr>
        <p:spPr>
          <a:xfrm>
            <a:off x="0" y="2590800"/>
            <a:ext cx="4572000" cy="1862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               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Vomiting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By stimulating neural receptors in the intestine rather than acting on the medulla directly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2EBA7C-59EA-4E22-836A-3ECDCDBD56E7}"/>
              </a:ext>
            </a:extLst>
          </p:cNvPr>
          <p:cNvSpPr/>
          <p:nvPr/>
        </p:nvSpPr>
        <p:spPr>
          <a:xfrm>
            <a:off x="4495800" y="2593975"/>
            <a:ext cx="47244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               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Diarrhea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Electrolyte imbalance across the mucosa which interferes with water absorption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CB89008-1CBD-487B-9854-CDC6C31C2DB6}"/>
              </a:ext>
            </a:extLst>
          </p:cNvPr>
          <p:cNvSpPr/>
          <p:nvPr/>
        </p:nvSpPr>
        <p:spPr>
          <a:xfrm rot="16200000">
            <a:off x="3619500" y="-38100"/>
            <a:ext cx="762000" cy="4495800"/>
          </a:xfrm>
          <a:prstGeom prst="rightBrace">
            <a:avLst/>
          </a:prstGeom>
          <a:ln w="47625" cmpd="tri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750" name="Picture 11" descr="http://ts1.mm.bing.net/th?id=HN.608014949388517684&amp;pid=15.1">
            <a:extLst>
              <a:ext uri="{FF2B5EF4-FFF2-40B4-BE49-F238E27FC236}">
                <a16:creationId xmlns:a16="http://schemas.microsoft.com/office/drawing/2014/main" id="{F8C1540C-A2ED-494A-B4D1-EF1A6AC9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619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F419DCD-1B68-426B-ABF3-9E6826658F6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Gastroenteritis/ Food Poisoning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AACB8C-182E-4DE6-BEF2-668D4E8E3B67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Staphylococcus aureus 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1259</TotalTime>
  <Words>1717</Words>
  <Application>Microsoft Office PowerPoint</Application>
  <PresentationFormat>On-screen Show (4:3)</PresentationFormat>
  <Paragraphs>321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Ripple</vt:lpstr>
      <vt:lpstr>Office Theme</vt:lpstr>
      <vt:lpstr>                  MICROBIOLOGY Food poisoning &amp; cholera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Clostridium botulinium</vt:lpstr>
      <vt:lpstr>PowerPoint Presentation</vt:lpstr>
      <vt:lpstr>PowerPoint Presentation</vt:lpstr>
      <vt:lpstr>PowerPoint Presentation</vt:lpstr>
      <vt:lpstr>Vibrio Cholera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Helicobacter pylori  and gastric ulcers</dc:title>
  <dc:creator>Steenbock Library</dc:creator>
  <cp:lastModifiedBy>razanemad852@gmail.com</cp:lastModifiedBy>
  <cp:revision>28</cp:revision>
  <dcterms:created xsi:type="dcterms:W3CDTF">2007-04-24T00:22:41Z</dcterms:created>
  <dcterms:modified xsi:type="dcterms:W3CDTF">2023-04-01T13:12:41Z</dcterms:modified>
</cp:coreProperties>
</file>