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256" r:id="rId3"/>
    <p:sldId id="286" r:id="rId4"/>
    <p:sldId id="263" r:id="rId5"/>
    <p:sldId id="257" r:id="rId6"/>
    <p:sldId id="284" r:id="rId7"/>
    <p:sldId id="261" r:id="rId8"/>
    <p:sldId id="288" r:id="rId9"/>
    <p:sldId id="289" r:id="rId10"/>
    <p:sldId id="290" r:id="rId11"/>
    <p:sldId id="258" r:id="rId12"/>
    <p:sldId id="280" r:id="rId13"/>
    <p:sldId id="287" r:id="rId14"/>
    <p:sldId id="281" r:id="rId15"/>
    <p:sldId id="283" r:id="rId16"/>
    <p:sldId id="285" r:id="rId17"/>
    <p:sldId id="259" r:id="rId18"/>
    <p:sldId id="260" r:id="rId19"/>
    <p:sldId id="265" r:id="rId20"/>
    <p:sldId id="266" r:id="rId21"/>
    <p:sldId id="276" r:id="rId22"/>
    <p:sldId id="278" r:id="rId23"/>
    <p:sldId id="279" r:id="rId24"/>
    <p:sldId id="268" r:id="rId25"/>
    <p:sldId id="277" r:id="rId26"/>
    <p:sldId id="269" r:id="rId27"/>
    <p:sldId id="270" r:id="rId28"/>
    <p:sldId id="271" r:id="rId29"/>
    <p:sldId id="272" r:id="rId30"/>
    <p:sldId id="273" r:id="rId31"/>
    <p:sldId id="275"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053" autoAdjust="0"/>
  </p:normalViewPr>
  <p:slideViewPr>
    <p:cSldViewPr>
      <p:cViewPr>
        <p:scale>
          <a:sx n="65" d="100"/>
          <a:sy n="65" d="100"/>
        </p:scale>
        <p:origin x="-1536"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C93A8-51CF-4A6C-840F-7234BBEEB4ED}" type="datetimeFigureOut">
              <a:rPr lang="en-US" smtClean="0"/>
              <a:pPr/>
              <a:t>10/24/2019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A6468-2AF5-45AD-B656-85BB5F6FECC3}" type="slidenum">
              <a:rPr lang="en-US" smtClean="0"/>
              <a:pPr/>
              <a:t>‹#›</a:t>
            </a:fld>
            <a:endParaRPr lang="en-US"/>
          </a:p>
        </p:txBody>
      </p:sp>
    </p:spTree>
    <p:extLst>
      <p:ext uri="{BB962C8B-B14F-4D97-AF65-F5344CB8AC3E}">
        <p14:creationId xmlns="" xmlns:p14="http://schemas.microsoft.com/office/powerpoint/2010/main" val="1473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US" dirty="0"/>
          </a:p>
        </p:txBody>
      </p:sp>
      <p:sp>
        <p:nvSpPr>
          <p:cNvPr id="4" name="Slide Number Placeholder 3"/>
          <p:cNvSpPr>
            <a:spLocks noGrp="1"/>
          </p:cNvSpPr>
          <p:nvPr>
            <p:ph type="sldNum" sz="quarter" idx="10"/>
          </p:nvPr>
        </p:nvSpPr>
        <p:spPr/>
        <p:txBody>
          <a:bodyPr/>
          <a:lstStyle/>
          <a:p>
            <a:fld id="{739A6468-2AF5-45AD-B656-85BB5F6FECC3}" type="slidenum">
              <a:rPr lang="en-US" smtClean="0"/>
              <a:pPr/>
              <a:t>4</a:t>
            </a:fld>
            <a:endParaRPr lang="en-US"/>
          </a:p>
        </p:txBody>
      </p:sp>
    </p:spTree>
    <p:extLst>
      <p:ext uri="{BB962C8B-B14F-4D97-AF65-F5344CB8AC3E}">
        <p14:creationId xmlns="" xmlns:p14="http://schemas.microsoft.com/office/powerpoint/2010/main" val="363223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6468-2AF5-45AD-B656-85BB5F6FECC3}" type="slidenum">
              <a:rPr lang="en-US" smtClean="0"/>
              <a:pPr/>
              <a:t>5</a:t>
            </a:fld>
            <a:endParaRPr lang="en-US"/>
          </a:p>
        </p:txBody>
      </p:sp>
    </p:spTree>
    <p:extLst>
      <p:ext uri="{BB962C8B-B14F-4D97-AF65-F5344CB8AC3E}">
        <p14:creationId xmlns="" xmlns:p14="http://schemas.microsoft.com/office/powerpoint/2010/main" val="43733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Curveture</a:t>
            </a:r>
            <a:r>
              <a:rPr lang="en-US" dirty="0" smtClean="0"/>
              <a:t> in limbs</a:t>
            </a:r>
            <a:endParaRPr lang="en-US" dirty="0"/>
          </a:p>
        </p:txBody>
      </p:sp>
      <p:sp>
        <p:nvSpPr>
          <p:cNvPr id="4" name="Slide Number Placeholder 3"/>
          <p:cNvSpPr>
            <a:spLocks noGrp="1"/>
          </p:cNvSpPr>
          <p:nvPr>
            <p:ph type="sldNum" sz="quarter" idx="10"/>
          </p:nvPr>
        </p:nvSpPr>
        <p:spPr/>
        <p:txBody>
          <a:bodyPr/>
          <a:lstStyle/>
          <a:p>
            <a:fld id="{739A6468-2AF5-45AD-B656-85BB5F6FECC3}" type="slidenum">
              <a:rPr lang="en-US" smtClean="0"/>
              <a:pPr/>
              <a:t>11</a:t>
            </a:fld>
            <a:endParaRPr lang="en-US"/>
          </a:p>
        </p:txBody>
      </p:sp>
    </p:spTree>
    <p:extLst>
      <p:ext uri="{BB962C8B-B14F-4D97-AF65-F5344CB8AC3E}">
        <p14:creationId xmlns="" xmlns:p14="http://schemas.microsoft.com/office/powerpoint/2010/main" val="68827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6468-2AF5-45AD-B656-85BB5F6FECC3}" type="slidenum">
              <a:rPr lang="en-US" smtClean="0"/>
              <a:pPr/>
              <a:t>24</a:t>
            </a:fld>
            <a:endParaRPr lang="en-US"/>
          </a:p>
        </p:txBody>
      </p:sp>
    </p:spTree>
    <p:extLst>
      <p:ext uri="{BB962C8B-B14F-4D97-AF65-F5344CB8AC3E}">
        <p14:creationId xmlns="" xmlns:p14="http://schemas.microsoft.com/office/powerpoint/2010/main" val="380916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6468-2AF5-45AD-B656-85BB5F6FECC3}" type="slidenum">
              <a:rPr lang="en-US" smtClean="0"/>
              <a:pPr/>
              <a:t>27</a:t>
            </a:fld>
            <a:endParaRPr lang="en-US"/>
          </a:p>
        </p:txBody>
      </p:sp>
    </p:spTree>
    <p:extLst>
      <p:ext uri="{BB962C8B-B14F-4D97-AF65-F5344CB8AC3E}">
        <p14:creationId xmlns="" xmlns:p14="http://schemas.microsoft.com/office/powerpoint/2010/main" val="203254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6468-2AF5-45AD-B656-85BB5F6FECC3}" type="slidenum">
              <a:rPr lang="en-US" smtClean="0"/>
              <a:pPr/>
              <a:t>28</a:t>
            </a:fld>
            <a:endParaRPr lang="en-US"/>
          </a:p>
        </p:txBody>
      </p:sp>
    </p:spTree>
    <p:extLst>
      <p:ext uri="{BB962C8B-B14F-4D97-AF65-F5344CB8AC3E}">
        <p14:creationId xmlns="" xmlns:p14="http://schemas.microsoft.com/office/powerpoint/2010/main" val="7609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Bow_(archery)" TargetMode="External"/><Relationship Id="rId3" Type="http://schemas.openxmlformats.org/officeDocument/2006/relationships/hyperlink" Target="https://en.wikipedia.org/wiki/Varus_deformity" TargetMode="External"/><Relationship Id="rId7" Type="http://schemas.openxmlformats.org/officeDocument/2006/relationships/hyperlink" Target="https://en.wikipedia.org/wiki/Thigh"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en.wikipedia.org/wiki/Anatomical_terms_of_location" TargetMode="External"/><Relationship Id="rId5" Type="http://schemas.openxmlformats.org/officeDocument/2006/relationships/hyperlink" Target="https://en.wikipedia.org/wiki/Human_leg" TargetMode="External"/><Relationship Id="rId4" Type="http://schemas.openxmlformats.org/officeDocument/2006/relationships/hyperlink" Target="https://en.wikipedia.org/wiki/Kne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بسم الله الرحمن الرحيم</a:t>
            </a:r>
            <a:endParaRPr lang="ar-JO" dirty="0"/>
          </a:p>
        </p:txBody>
      </p:sp>
      <p:sp>
        <p:nvSpPr>
          <p:cNvPr id="3" name="Content Placeholder 2"/>
          <p:cNvSpPr>
            <a:spLocks noGrp="1"/>
          </p:cNvSpPr>
          <p:nvPr>
            <p:ph idx="1"/>
          </p:nvPr>
        </p:nvSpPr>
        <p:spPr/>
        <p:txBody>
          <a:bodyPr/>
          <a:lstStyle/>
          <a:p>
            <a:pPr marL="0" indent="0" algn="r">
              <a:buNone/>
            </a:pPr>
            <a:r>
              <a:rPr lang="ar-JO" dirty="0"/>
              <a:t> قال رسول الله صلى الله عليه وسلم : المسلم أخو المسلم لا يظلمه ولا يسلمه ومن كان في حاجة أخيه كان الله في حاجته ومن فرج عن مسلم كربة فرج الله عنه كربة من كربات يوم القيامة ومن ستر مسلما ستره </a:t>
            </a:r>
            <a:r>
              <a:rPr lang="en-US" dirty="0" smtClean="0"/>
              <a:t>.</a:t>
            </a:r>
            <a:r>
              <a:rPr lang="ar-JO" dirty="0" smtClean="0"/>
              <a:t>الله </a:t>
            </a:r>
            <a:r>
              <a:rPr lang="ar-JO" dirty="0"/>
              <a:t>يوم القيامة</a:t>
            </a:r>
          </a:p>
          <a:p>
            <a:pPr marL="0" indent="0">
              <a:buNone/>
            </a:pPr>
            <a:endParaRPr lang="ar-JO" dirty="0"/>
          </a:p>
        </p:txBody>
      </p:sp>
    </p:spTree>
    <p:extLst>
      <p:ext uri="{BB962C8B-B14F-4D97-AF65-F5344CB8AC3E}">
        <p14:creationId xmlns="" xmlns:p14="http://schemas.microsoft.com/office/powerpoint/2010/main" val="1512232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tetany</a:t>
            </a:r>
            <a:endParaRPr lang="ar-JO"/>
          </a:p>
        </p:txBody>
      </p:sp>
      <p:sp>
        <p:nvSpPr>
          <p:cNvPr id="3" name="Content Placeholder 2"/>
          <p:cNvSpPr>
            <a:spLocks noGrp="1"/>
          </p:cNvSpPr>
          <p:nvPr>
            <p:ph idx="1"/>
          </p:nvPr>
        </p:nvSpPr>
        <p:spPr/>
        <p:txBody>
          <a:bodyPr>
            <a:normAutofit fontScale="77500" lnSpcReduction="20000"/>
          </a:bodyPr>
          <a:lstStyle/>
          <a:p>
            <a:r>
              <a:rPr lang="en-US" dirty="0" err="1"/>
              <a:t>Hypocalcemia</a:t>
            </a:r>
            <a:r>
              <a:rPr lang="en-US" dirty="0"/>
              <a:t> is the primary cause of </a:t>
            </a:r>
            <a:r>
              <a:rPr lang="en-US" dirty="0" err="1"/>
              <a:t>tetany</a:t>
            </a:r>
            <a:r>
              <a:rPr lang="en-US" b="1" dirty="0"/>
              <a:t>. Low ionized calcium levels in the extracellular fluid increase the permeability of neuronal membranes to sodium ion</a:t>
            </a:r>
            <a:r>
              <a:rPr lang="en-US" dirty="0"/>
              <a:t>, causing a progressive depolarization, which increases the possibility of action potentials. This occurs because calcium ions interact with the exterior surface of sodium channels in the plasma membrane of nerve cells.</a:t>
            </a:r>
            <a:r>
              <a:rPr lang="en-US" b="1" dirty="0"/>
              <a:t> When calcium ions are absent the voltage level required to open voltage gated sodium channels is significantly altered (less excitation is required</a:t>
            </a:r>
            <a:r>
              <a:rPr lang="en-US" b="1" dirty="0" smtClean="0"/>
              <a:t>). If </a:t>
            </a:r>
            <a:r>
              <a:rPr lang="en-US" b="1" dirty="0"/>
              <a:t>the plasma Ca2+ decreases to less than 50% of the normal value </a:t>
            </a:r>
            <a:r>
              <a:rPr lang="en-US" dirty="0"/>
              <a:t>of 9.4 mg/dl, </a:t>
            </a:r>
            <a:r>
              <a:rPr lang="en-US" b="1" dirty="0"/>
              <a:t>action potentials may be spontaneously generated</a:t>
            </a:r>
            <a:r>
              <a:rPr lang="en-US" dirty="0"/>
              <a:t>, causing contraction of peripheral skeletal muscles. </a:t>
            </a:r>
            <a:r>
              <a:rPr lang="en-US" dirty="0" err="1"/>
              <a:t>Hypocalcemia</a:t>
            </a:r>
            <a:r>
              <a:rPr lang="en-US" dirty="0"/>
              <a:t> is not a term for </a:t>
            </a:r>
            <a:r>
              <a:rPr lang="en-US" dirty="0" err="1"/>
              <a:t>tetany</a:t>
            </a:r>
            <a:r>
              <a:rPr lang="en-US" dirty="0"/>
              <a:t> but is rather a cause of </a:t>
            </a:r>
            <a:r>
              <a:rPr lang="en-US" dirty="0" err="1"/>
              <a:t>tetany</a:t>
            </a:r>
            <a:r>
              <a:rPr lang="en-US" dirty="0"/>
              <a:t>.</a:t>
            </a:r>
            <a:endParaRPr lang="ar-JO" dirty="0"/>
          </a:p>
        </p:txBody>
      </p:sp>
    </p:spTree>
    <p:extLst>
      <p:ext uri="{BB962C8B-B14F-4D97-AF65-F5344CB8AC3E}">
        <p14:creationId xmlns="" xmlns:p14="http://schemas.microsoft.com/office/powerpoint/2010/main" val="216845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0"/>
            <a:ext cx="8229600" cy="1143000"/>
          </a:xfrm>
        </p:spPr>
        <p:txBody>
          <a:bodyPr/>
          <a:lstStyle/>
          <a:p>
            <a:endParaRPr lang="en-US"/>
          </a:p>
        </p:txBody>
      </p:sp>
      <p:sp>
        <p:nvSpPr>
          <p:cNvPr id="3" name="Content Placeholder 2"/>
          <p:cNvSpPr>
            <a:spLocks noGrp="1"/>
          </p:cNvSpPr>
          <p:nvPr>
            <p:ph idx="1"/>
          </p:nvPr>
        </p:nvSpPr>
        <p:spPr>
          <a:xfrm>
            <a:off x="443345" y="1371600"/>
            <a:ext cx="8229600" cy="4525963"/>
          </a:xfrm>
        </p:spPr>
        <p:txBody>
          <a:bodyPr>
            <a:normAutofit/>
          </a:bodyPr>
          <a:lstStyle/>
          <a:p>
            <a:pPr marL="0" lvl="0" indent="0">
              <a:buNone/>
            </a:pPr>
            <a:r>
              <a:rPr lang="en-US" sz="2800" dirty="0" smtClean="0">
                <a:solidFill>
                  <a:prstClr val="black"/>
                </a:solidFill>
              </a:rPr>
              <a:t>The </a:t>
            </a:r>
            <a:r>
              <a:rPr lang="en-US" sz="2800" dirty="0">
                <a:solidFill>
                  <a:prstClr val="black"/>
                </a:solidFill>
              </a:rPr>
              <a:t>horizontal depression along the lower anterior chest known as </a:t>
            </a:r>
            <a:r>
              <a:rPr lang="en-US" sz="2800" dirty="0">
                <a:solidFill>
                  <a:srgbClr val="FF0000"/>
                </a:solidFill>
              </a:rPr>
              <a:t>Harrison groove </a:t>
            </a:r>
            <a:r>
              <a:rPr lang="en-US" sz="2800" dirty="0">
                <a:solidFill>
                  <a:prstClr val="black"/>
                </a:solidFill>
              </a:rPr>
              <a:t>occurs from pulling of the softened ribs by </a:t>
            </a:r>
            <a:r>
              <a:rPr lang="en-US" sz="2800" dirty="0" smtClean="0">
                <a:solidFill>
                  <a:prstClr val="black"/>
                </a:solidFill>
              </a:rPr>
              <a:t>the diaphragm </a:t>
            </a:r>
            <a:r>
              <a:rPr lang="en-US" sz="2800" dirty="0">
                <a:solidFill>
                  <a:prstClr val="black"/>
                </a:solidFill>
              </a:rPr>
              <a:t>during inspiration </a:t>
            </a:r>
            <a:r>
              <a:rPr lang="en-US" sz="2800" dirty="0" smtClean="0">
                <a:solidFill>
                  <a:prstClr val="black"/>
                </a:solidFill>
              </a:rPr>
              <a:t>.</a:t>
            </a:r>
          </a:p>
          <a:p>
            <a:pPr marL="0" lvl="0" indent="0">
              <a:buNone/>
            </a:pPr>
            <a:r>
              <a:rPr lang="en-US" sz="2800" dirty="0" smtClean="0">
                <a:solidFill>
                  <a:prstClr val="black"/>
                </a:solidFill>
              </a:rPr>
              <a:t>Softening </a:t>
            </a:r>
            <a:r>
              <a:rPr lang="en-US" sz="2800" dirty="0">
                <a:solidFill>
                  <a:prstClr val="black"/>
                </a:solidFill>
              </a:rPr>
              <a:t>of the ribs also impairs air movement and </a:t>
            </a:r>
            <a:r>
              <a:rPr lang="en-US" sz="2800" dirty="0" smtClean="0">
                <a:solidFill>
                  <a:prstClr val="black"/>
                </a:solidFill>
              </a:rPr>
              <a:t>predisposes patients </a:t>
            </a:r>
            <a:r>
              <a:rPr lang="en-US" sz="2800" dirty="0">
                <a:solidFill>
                  <a:prstClr val="black"/>
                </a:solidFill>
              </a:rPr>
              <a:t>to </a:t>
            </a:r>
            <a:r>
              <a:rPr lang="en-US" sz="2800" dirty="0">
                <a:solidFill>
                  <a:srgbClr val="FF0000"/>
                </a:solidFill>
              </a:rPr>
              <a:t>atelectasis and pneumonia</a:t>
            </a:r>
            <a:r>
              <a:rPr lang="en-US" sz="2800" dirty="0">
                <a:solidFill>
                  <a:prstClr val="black"/>
                </a:solidFill>
              </a:rPr>
              <a:t>.</a:t>
            </a:r>
          </a:p>
          <a:p>
            <a:pPr marL="0" lvl="0" indent="0">
              <a:buNone/>
            </a:pPr>
            <a:endParaRPr lang="en-US" sz="2800" dirty="0">
              <a:solidFill>
                <a:prstClr val="black"/>
              </a:solidFill>
            </a:endParaRPr>
          </a:p>
          <a:p>
            <a:pPr marL="0" lvl="0" indent="0">
              <a:buNone/>
            </a:pPr>
            <a:endParaRPr lang="en-US" sz="2800" dirty="0">
              <a:solidFill>
                <a:prstClr val="black"/>
              </a:solidFill>
            </a:endParaRPr>
          </a:p>
          <a:p>
            <a:pPr marL="0" lvl="0" indent="0">
              <a:buNone/>
            </a:pPr>
            <a:endParaRPr lang="en-US" sz="2800" dirty="0">
              <a:solidFill>
                <a:prstClr val="black"/>
              </a:solidFill>
            </a:endParaRPr>
          </a:p>
          <a:p>
            <a:pPr marL="0" indent="0">
              <a:buNone/>
            </a:pPr>
            <a:endParaRPr lang="en-US" sz="2800"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0745" y="3886200"/>
            <a:ext cx="41148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4267200"/>
            <a:ext cx="1905000" cy="1200329"/>
          </a:xfrm>
          <a:prstGeom prst="rect">
            <a:avLst/>
          </a:prstGeom>
          <a:noFill/>
        </p:spPr>
        <p:txBody>
          <a:bodyPr wrap="square" rtlCol="1">
            <a:spAutoFit/>
          </a:bodyPr>
          <a:lstStyle/>
          <a:p>
            <a:r>
              <a:rPr lang="en-US" dirty="0" smtClean="0"/>
              <a:t>Softened ribs and </a:t>
            </a:r>
            <a:r>
              <a:rPr lang="en-US" dirty="0" err="1" smtClean="0"/>
              <a:t>hypotonia</a:t>
            </a:r>
            <a:r>
              <a:rPr lang="en-US" dirty="0" smtClean="0"/>
              <a:t> contribute Harrison groove </a:t>
            </a:r>
            <a:endParaRPr lang="ar-JO" dirty="0"/>
          </a:p>
        </p:txBody>
      </p:sp>
      <p:sp>
        <p:nvSpPr>
          <p:cNvPr id="6" name="TextBox 5"/>
          <p:cNvSpPr txBox="1"/>
          <p:nvPr/>
        </p:nvSpPr>
        <p:spPr>
          <a:xfrm>
            <a:off x="6934200" y="4724400"/>
            <a:ext cx="1828800" cy="1477328"/>
          </a:xfrm>
          <a:prstGeom prst="rect">
            <a:avLst/>
          </a:prstGeom>
          <a:noFill/>
        </p:spPr>
        <p:txBody>
          <a:bodyPr wrap="square" rtlCol="1">
            <a:spAutoFit/>
          </a:bodyPr>
          <a:lstStyle/>
          <a:p>
            <a:r>
              <a:rPr lang="en-US" dirty="0" smtClean="0"/>
              <a:t>Deformities and </a:t>
            </a:r>
            <a:r>
              <a:rPr lang="en-US" dirty="0" err="1" smtClean="0"/>
              <a:t>hypotonia</a:t>
            </a:r>
            <a:r>
              <a:rPr lang="en-US" dirty="0" smtClean="0"/>
              <a:t> contribute </a:t>
            </a:r>
            <a:r>
              <a:rPr lang="en-US" dirty="0" err="1" smtClean="0"/>
              <a:t>atelactasis</a:t>
            </a:r>
            <a:r>
              <a:rPr lang="en-US" dirty="0" smtClean="0"/>
              <a:t> and pneumonia</a:t>
            </a:r>
            <a:endParaRPr lang="ar-JO" dirty="0"/>
          </a:p>
        </p:txBody>
      </p:sp>
    </p:spTree>
    <p:extLst>
      <p:ext uri="{BB962C8B-B14F-4D97-AF65-F5344CB8AC3E}">
        <p14:creationId xmlns="" xmlns:p14="http://schemas.microsoft.com/office/powerpoint/2010/main" val="33034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4916"/>
            <a:ext cx="4648200" cy="513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380037"/>
            <a:ext cx="8229600" cy="1477963"/>
          </a:xfrm>
        </p:spPr>
        <p:txBody>
          <a:bodyPr>
            <a:normAutofit fontScale="85000" lnSpcReduction="20000"/>
          </a:bodyPr>
          <a:lstStyle/>
          <a:p>
            <a:r>
              <a:rPr lang="en-US" dirty="0">
                <a:solidFill>
                  <a:schemeClr val="tx2">
                    <a:lumMod val="60000"/>
                    <a:lumOff val="40000"/>
                  </a:schemeClr>
                </a:solidFill>
              </a:rPr>
              <a:t>is a </a:t>
            </a:r>
            <a:r>
              <a:rPr lang="en-US" dirty="0" err="1">
                <a:solidFill>
                  <a:schemeClr val="tx2">
                    <a:lumMod val="60000"/>
                    <a:lumOff val="40000"/>
                  </a:schemeClr>
                </a:solidFill>
                <a:hlinkClick r:id="rId3" tooltip="Varus deformity"/>
              </a:rPr>
              <a:t>varus</a:t>
            </a:r>
            <a:r>
              <a:rPr lang="en-US" dirty="0">
                <a:solidFill>
                  <a:schemeClr val="tx2">
                    <a:lumMod val="60000"/>
                    <a:lumOff val="40000"/>
                  </a:schemeClr>
                </a:solidFill>
                <a:hlinkClick r:id="rId3" tooltip="Varus deformity"/>
              </a:rPr>
              <a:t> deformity</a:t>
            </a:r>
            <a:r>
              <a:rPr lang="en-US" dirty="0">
                <a:solidFill>
                  <a:schemeClr val="tx2">
                    <a:lumMod val="60000"/>
                    <a:lumOff val="40000"/>
                  </a:schemeClr>
                </a:solidFill>
              </a:rPr>
              <a:t> marked by (outward) bowing at the </a:t>
            </a:r>
            <a:r>
              <a:rPr lang="en-US" dirty="0">
                <a:solidFill>
                  <a:schemeClr val="tx2">
                    <a:lumMod val="60000"/>
                    <a:lumOff val="40000"/>
                  </a:schemeClr>
                </a:solidFill>
                <a:hlinkClick r:id="rId4" tooltip="Knee"/>
              </a:rPr>
              <a:t>knee</a:t>
            </a:r>
            <a:r>
              <a:rPr lang="en-US" dirty="0">
                <a:solidFill>
                  <a:schemeClr val="tx2">
                    <a:lumMod val="60000"/>
                    <a:lumOff val="40000"/>
                  </a:schemeClr>
                </a:solidFill>
              </a:rPr>
              <a:t>, which means that the lower </a:t>
            </a:r>
            <a:r>
              <a:rPr lang="en-US" dirty="0">
                <a:solidFill>
                  <a:schemeClr val="tx2">
                    <a:lumMod val="60000"/>
                    <a:lumOff val="40000"/>
                  </a:schemeClr>
                </a:solidFill>
                <a:hlinkClick r:id="rId5" tooltip="Human leg"/>
              </a:rPr>
              <a:t>leg</a:t>
            </a:r>
            <a:r>
              <a:rPr lang="en-US" dirty="0">
                <a:solidFill>
                  <a:schemeClr val="tx2">
                    <a:lumMod val="60000"/>
                    <a:lumOff val="40000"/>
                  </a:schemeClr>
                </a:solidFill>
              </a:rPr>
              <a:t> is angled inward (</a:t>
            </a:r>
            <a:r>
              <a:rPr lang="en-US" dirty="0">
                <a:solidFill>
                  <a:schemeClr val="tx2">
                    <a:lumMod val="60000"/>
                    <a:lumOff val="40000"/>
                  </a:schemeClr>
                </a:solidFill>
                <a:hlinkClick r:id="rId6" tooltip="Anatomical terms of location"/>
              </a:rPr>
              <a:t>medially</a:t>
            </a:r>
            <a:r>
              <a:rPr lang="en-US" dirty="0">
                <a:solidFill>
                  <a:schemeClr val="tx2">
                    <a:lumMod val="60000"/>
                    <a:lumOff val="40000"/>
                  </a:schemeClr>
                </a:solidFill>
              </a:rPr>
              <a:t>) in relation to the </a:t>
            </a:r>
            <a:r>
              <a:rPr lang="en-US" dirty="0">
                <a:solidFill>
                  <a:schemeClr val="tx2">
                    <a:lumMod val="60000"/>
                    <a:lumOff val="40000"/>
                  </a:schemeClr>
                </a:solidFill>
                <a:hlinkClick r:id="rId7" tooltip="Thigh"/>
              </a:rPr>
              <a:t>thigh</a:t>
            </a:r>
            <a:r>
              <a:rPr lang="en-US" dirty="0">
                <a:solidFill>
                  <a:schemeClr val="tx2">
                    <a:lumMod val="60000"/>
                    <a:lumOff val="40000"/>
                  </a:schemeClr>
                </a:solidFill>
              </a:rPr>
              <a:t>'s axis, giving the limb overall the appearance of an archer's </a:t>
            </a:r>
            <a:r>
              <a:rPr lang="en-US" dirty="0">
                <a:solidFill>
                  <a:schemeClr val="tx2">
                    <a:lumMod val="60000"/>
                    <a:lumOff val="40000"/>
                  </a:schemeClr>
                </a:solidFill>
                <a:hlinkClick r:id="rId8" tooltip="Bow (archery)"/>
              </a:rPr>
              <a:t>bow</a:t>
            </a:r>
            <a:endParaRPr lang="ar-JO" dirty="0">
              <a:solidFill>
                <a:schemeClr val="tx2">
                  <a:lumMod val="60000"/>
                  <a:lumOff val="40000"/>
                </a:schemeClr>
              </a:solidFill>
            </a:endParaRPr>
          </a:p>
        </p:txBody>
      </p:sp>
    </p:spTree>
    <p:extLst>
      <p:ext uri="{BB962C8B-B14F-4D97-AF65-F5344CB8AC3E}">
        <p14:creationId xmlns="" xmlns:p14="http://schemas.microsoft.com/office/powerpoint/2010/main" val="2188306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a:xfrm>
            <a:off x="609600" y="4343400"/>
            <a:ext cx="8229600" cy="2163763"/>
          </a:xfrm>
        </p:spPr>
        <p:txBody>
          <a:bodyPr>
            <a:normAutofit/>
          </a:bodyPr>
          <a:lstStyle/>
          <a:p>
            <a:r>
              <a:rPr lang="en-US" sz="2400" dirty="0"/>
              <a:t>Skull bossing is a descriptive term in medical physical examination indicating a protuberance of the skull, most often in the frontal bones of the forehead ("frontal bossing"). Although prominence of the skull bones may be normal, skull bossing may be associated with certain medical </a:t>
            </a:r>
            <a:r>
              <a:rPr lang="en-US" sz="2400" dirty="0" smtClean="0"/>
              <a:t>conditions</a:t>
            </a:r>
            <a:endParaRPr lang="ar-JO" sz="2400"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304800"/>
            <a:ext cx="51816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9223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err="1"/>
              <a:t>Coxa</a:t>
            </a:r>
            <a:r>
              <a:rPr lang="en-US" dirty="0"/>
              <a:t> </a:t>
            </a:r>
            <a:r>
              <a:rPr lang="en-US" dirty="0" err="1"/>
              <a:t>vara</a:t>
            </a:r>
            <a:r>
              <a:rPr lang="en-US" dirty="0"/>
              <a:t> is a deformity of the hip, whereby the angle between the head and the shaft of the femur is reduced to less than 120 degrees. This results in the leg being shortened</a:t>
            </a:r>
            <a:endParaRPr lang="ar-JO"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962400"/>
            <a:ext cx="4371975"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679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a:t>Windswept deformity, when an individual has 1 knee in extreme </a:t>
            </a:r>
            <a:r>
              <a:rPr lang="en-US" dirty="0" err="1"/>
              <a:t>varus</a:t>
            </a:r>
            <a:r>
              <a:rPr lang="en-US" dirty="0"/>
              <a:t> alignment and the other in </a:t>
            </a:r>
            <a:r>
              <a:rPr lang="en-US" dirty="0" smtClean="0"/>
              <a:t>severe </a:t>
            </a:r>
            <a:r>
              <a:rPr lang="en-US" dirty="0"/>
              <a:t>valgus alignment</a:t>
            </a:r>
            <a:endParaRPr lang="ar-JO"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4038600"/>
            <a:ext cx="3743325" cy="2495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199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knock-knee</a:t>
            </a:r>
            <a:endParaRPr lang="ar-JO" dirty="0"/>
          </a:p>
        </p:txBody>
      </p:sp>
      <p:sp>
        <p:nvSpPr>
          <p:cNvPr id="3" name="Content Placeholder 2"/>
          <p:cNvSpPr>
            <a:spLocks noGrp="1"/>
          </p:cNvSpPr>
          <p:nvPr>
            <p:ph idx="1"/>
          </p:nvPr>
        </p:nvSpPr>
        <p:spPr/>
        <p:txBody>
          <a:bodyPr/>
          <a:lstStyle/>
          <a:p>
            <a:endParaRPr lang="ar-JO" dirty="0"/>
          </a:p>
        </p:txBody>
      </p:sp>
    </p:spTree>
    <p:extLst>
      <p:ext uri="{BB962C8B-B14F-4D97-AF65-F5344CB8AC3E}">
        <p14:creationId xmlns="" xmlns:p14="http://schemas.microsoft.com/office/powerpoint/2010/main" val="1498615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981200"/>
            <a:ext cx="8229600" cy="21116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4572000"/>
            <a:ext cx="4572000" cy="1200329"/>
          </a:xfrm>
          <a:prstGeom prst="rect">
            <a:avLst/>
          </a:prstGeom>
        </p:spPr>
        <p:txBody>
          <a:bodyPr>
            <a:spAutoFit/>
          </a:bodyPr>
          <a:lstStyle/>
          <a:p>
            <a:r>
              <a:rPr lang="en-US" dirty="0"/>
              <a:t>HYPOCALCEMIC </a:t>
            </a:r>
            <a:r>
              <a:rPr lang="en-US" dirty="0" smtClean="0"/>
              <a:t>SYMPTOMS</a:t>
            </a:r>
            <a:endParaRPr lang="en-US" dirty="0"/>
          </a:p>
          <a:p>
            <a:r>
              <a:rPr lang="en-US" dirty="0" err="1"/>
              <a:t>Tetany</a:t>
            </a:r>
            <a:endParaRPr lang="en-US" dirty="0"/>
          </a:p>
          <a:p>
            <a:r>
              <a:rPr lang="en-US" dirty="0"/>
              <a:t>Seizures</a:t>
            </a:r>
          </a:p>
          <a:p>
            <a:r>
              <a:rPr lang="en-US" dirty="0"/>
              <a:t>Stridor due to laryngeal spasm</a:t>
            </a:r>
          </a:p>
        </p:txBody>
      </p:sp>
    </p:spTree>
    <p:extLst>
      <p:ext uri="{BB962C8B-B14F-4D97-AF65-F5344CB8AC3E}">
        <p14:creationId xmlns="" xmlns:p14="http://schemas.microsoft.com/office/powerpoint/2010/main" val="2200360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828800"/>
            <a:ext cx="7577985" cy="1749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146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pic>
        <p:nvPicPr>
          <p:cNvPr id="7171"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76400"/>
            <a:ext cx="8229600" cy="2634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5106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Clinical </a:t>
            </a:r>
            <a:r>
              <a:rPr lang="en-US" dirty="0" err="1" smtClean="0"/>
              <a:t>manefestation</a:t>
            </a:r>
            <a:r>
              <a:rPr lang="en-US" dirty="0" smtClean="0"/>
              <a:t> </a:t>
            </a:r>
            <a:endParaRPr lang="en-US" dirty="0"/>
          </a:p>
        </p:txBody>
      </p:sp>
      <p:sp>
        <p:nvSpPr>
          <p:cNvPr id="3" name="Subtitle 2"/>
          <p:cNvSpPr>
            <a:spLocks noGrp="1"/>
          </p:cNvSpPr>
          <p:nvPr>
            <p:ph type="subTitle" idx="1"/>
          </p:nvPr>
        </p:nvSpPr>
        <p:spPr>
          <a:xfrm>
            <a:off x="1371600" y="2895600"/>
            <a:ext cx="6400800" cy="1752600"/>
          </a:xfrm>
        </p:spPr>
        <p:txBody>
          <a:bodyPr/>
          <a:lstStyle/>
          <a:p>
            <a:r>
              <a:rPr lang="ar-JO" dirty="0" smtClean="0">
                <a:solidFill>
                  <a:schemeClr val="tx2"/>
                </a:solidFill>
                <a:latin typeface="Angsana New" pitchFamily="18" charset="-34"/>
              </a:rPr>
              <a:t>تبييض الطالب : رائد علي</a:t>
            </a:r>
          </a:p>
          <a:p>
            <a:endParaRPr lang="en-US" dirty="0"/>
          </a:p>
        </p:txBody>
      </p:sp>
      <p:sp>
        <p:nvSpPr>
          <p:cNvPr id="4" name="TextBox 3"/>
          <p:cNvSpPr txBox="1"/>
          <p:nvPr/>
        </p:nvSpPr>
        <p:spPr>
          <a:xfrm>
            <a:off x="1295400" y="762000"/>
            <a:ext cx="4953000" cy="646331"/>
          </a:xfrm>
          <a:prstGeom prst="rect">
            <a:avLst/>
          </a:prstGeom>
          <a:noFill/>
        </p:spPr>
        <p:txBody>
          <a:bodyPr wrap="square" rtlCol="1">
            <a:spAutoFit/>
          </a:bodyPr>
          <a:lstStyle/>
          <a:p>
            <a:r>
              <a:rPr lang="en-US" sz="3600" dirty="0" smtClean="0">
                <a:solidFill>
                  <a:srgbClr val="FF0000"/>
                </a:solidFill>
              </a:rPr>
              <a:t>Ca level : 8.5-11 mg\dl</a:t>
            </a:r>
            <a:endParaRPr lang="ar-JO" sz="3600" dirty="0">
              <a:solidFill>
                <a:srgbClr val="FF0000"/>
              </a:solidFill>
            </a:endParaRPr>
          </a:p>
        </p:txBody>
      </p:sp>
      <p:pic>
        <p:nvPicPr>
          <p:cNvPr id="5" name="Picture 4" descr="13412199_1802209396678398_7266792316639849479_o.png"/>
          <p:cNvPicPr>
            <a:picLocks noChangeAspect="1"/>
          </p:cNvPicPr>
          <p:nvPr/>
        </p:nvPicPr>
        <p:blipFill>
          <a:blip r:embed="rId2" cstate="print"/>
          <a:stretch>
            <a:fillRect/>
          </a:stretch>
        </p:blipFill>
        <p:spPr>
          <a:xfrm>
            <a:off x="2971800" y="3581400"/>
            <a:ext cx="3276600" cy="3276600"/>
          </a:xfrm>
          <a:prstGeom prst="rect">
            <a:avLst/>
          </a:prstGeom>
        </p:spPr>
      </p:pic>
    </p:spTree>
    <p:extLst>
      <p:ext uri="{BB962C8B-B14F-4D97-AF65-F5344CB8AC3E}">
        <p14:creationId xmlns="" xmlns:p14="http://schemas.microsoft.com/office/powerpoint/2010/main" val="2983479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Radiology</a:t>
            </a:r>
            <a:br>
              <a:rPr lang="en-US" dirty="0"/>
            </a:br>
            <a:endParaRPr lang="en-US" dirty="0"/>
          </a:p>
        </p:txBody>
      </p:sp>
      <p:sp>
        <p:nvSpPr>
          <p:cNvPr id="3" name="Content Placeholder 2"/>
          <p:cNvSpPr>
            <a:spLocks noGrp="1"/>
          </p:cNvSpPr>
          <p:nvPr>
            <p:ph idx="1"/>
          </p:nvPr>
        </p:nvSpPr>
        <p:spPr>
          <a:xfrm>
            <a:off x="152400" y="1600200"/>
            <a:ext cx="8534400" cy="4525963"/>
          </a:xfrm>
        </p:spPr>
        <p:txBody>
          <a:bodyPr>
            <a:normAutofit fontScale="77500" lnSpcReduction="20000"/>
          </a:bodyPr>
          <a:lstStyle/>
          <a:p>
            <a:pPr marL="0" indent="0">
              <a:buNone/>
            </a:pPr>
            <a:r>
              <a:rPr lang="en-US" dirty="0" smtClean="0"/>
              <a:t>Rachitic </a:t>
            </a:r>
            <a:r>
              <a:rPr lang="en-US" dirty="0"/>
              <a:t>changes are most easily visualized on </a:t>
            </a:r>
            <a:r>
              <a:rPr lang="en-US" dirty="0" err="1"/>
              <a:t>posteroanterior</a:t>
            </a:r>
            <a:r>
              <a:rPr lang="en-US" dirty="0"/>
              <a:t> </a:t>
            </a:r>
            <a:r>
              <a:rPr lang="en-US" dirty="0" smtClean="0"/>
              <a:t>radiographs of </a:t>
            </a:r>
            <a:r>
              <a:rPr lang="en-US" dirty="0"/>
              <a:t>the </a:t>
            </a:r>
            <a:r>
              <a:rPr lang="en-US" dirty="0" smtClean="0"/>
              <a:t>wrist .</a:t>
            </a:r>
          </a:p>
          <a:p>
            <a:pPr marL="0" indent="0">
              <a:buNone/>
            </a:pPr>
            <a:r>
              <a:rPr lang="en-US" dirty="0" smtClean="0"/>
              <a:t>Decreased calcification leads </a:t>
            </a:r>
            <a:r>
              <a:rPr lang="en-US" dirty="0"/>
              <a:t>to </a:t>
            </a:r>
            <a:r>
              <a:rPr lang="en-US" dirty="0">
                <a:solidFill>
                  <a:srgbClr val="FF0000"/>
                </a:solidFill>
              </a:rPr>
              <a:t>thickening of the growth plate</a:t>
            </a:r>
            <a:r>
              <a:rPr lang="en-US" dirty="0" smtClean="0"/>
              <a:t>.</a:t>
            </a:r>
          </a:p>
          <a:p>
            <a:pPr marL="0" indent="0">
              <a:buNone/>
            </a:pPr>
            <a:r>
              <a:rPr lang="en-US" dirty="0" smtClean="0"/>
              <a:t> </a:t>
            </a:r>
            <a:r>
              <a:rPr lang="en-US" dirty="0"/>
              <a:t>The edge of the </a:t>
            </a:r>
            <a:r>
              <a:rPr lang="en-US" dirty="0" smtClean="0"/>
              <a:t>metaphysis loses </a:t>
            </a:r>
            <a:r>
              <a:rPr lang="en-US" dirty="0"/>
              <a:t>its sharp border, which is described </a:t>
            </a:r>
            <a:r>
              <a:rPr lang="en-US" dirty="0">
                <a:solidFill>
                  <a:srgbClr val="FF0000"/>
                </a:solidFill>
              </a:rPr>
              <a:t>as fraying</a:t>
            </a:r>
            <a:r>
              <a:rPr lang="en-US" dirty="0" smtClean="0">
                <a:solidFill>
                  <a:srgbClr val="FF0000"/>
                </a:solidFill>
              </a:rPr>
              <a:t>.</a:t>
            </a:r>
          </a:p>
          <a:p>
            <a:pPr marL="0" indent="0">
              <a:buNone/>
            </a:pPr>
            <a:r>
              <a:rPr lang="en-US" dirty="0" smtClean="0"/>
              <a:t> </a:t>
            </a:r>
            <a:r>
              <a:rPr lang="en-US" dirty="0"/>
              <a:t>The edge of </a:t>
            </a:r>
            <a:r>
              <a:rPr lang="en-US" dirty="0" smtClean="0"/>
              <a:t>the metaphysis </a:t>
            </a:r>
            <a:r>
              <a:rPr lang="en-US" dirty="0"/>
              <a:t>changes from a convex or flat surface to a more </a:t>
            </a:r>
            <a:r>
              <a:rPr lang="en-US" dirty="0" smtClean="0"/>
              <a:t>concave surface</a:t>
            </a:r>
            <a:r>
              <a:rPr lang="en-US" dirty="0"/>
              <a:t>. This change to a concave surface is termed </a:t>
            </a:r>
            <a:r>
              <a:rPr lang="en-US" dirty="0">
                <a:solidFill>
                  <a:srgbClr val="FF0000"/>
                </a:solidFill>
              </a:rPr>
              <a:t>cupping</a:t>
            </a:r>
            <a:r>
              <a:rPr lang="en-US" dirty="0"/>
              <a:t> and is </a:t>
            </a:r>
            <a:r>
              <a:rPr lang="en-US" dirty="0" smtClean="0"/>
              <a:t>most easily </a:t>
            </a:r>
            <a:r>
              <a:rPr lang="en-US" dirty="0"/>
              <a:t>seen at the distal ends of the radius, ulna, and fibula. </a:t>
            </a:r>
            <a:endParaRPr lang="en-US" dirty="0" smtClean="0"/>
          </a:p>
          <a:p>
            <a:pPr marL="0" indent="0">
              <a:buNone/>
            </a:pPr>
            <a:r>
              <a:rPr lang="en-US" dirty="0" smtClean="0"/>
              <a:t>There is </a:t>
            </a:r>
            <a:r>
              <a:rPr lang="en-US" dirty="0" smtClean="0">
                <a:solidFill>
                  <a:srgbClr val="FF0000"/>
                </a:solidFill>
              </a:rPr>
              <a:t>widening</a:t>
            </a:r>
            <a:r>
              <a:rPr lang="en-US" dirty="0" smtClean="0"/>
              <a:t> </a:t>
            </a:r>
            <a:r>
              <a:rPr lang="en-US" dirty="0"/>
              <a:t>of the distal end of the </a:t>
            </a:r>
            <a:r>
              <a:rPr lang="en-US" dirty="0" smtClean="0"/>
              <a:t>metaphysis.</a:t>
            </a:r>
          </a:p>
          <a:p>
            <a:pPr marL="0" indent="0">
              <a:buNone/>
            </a:pPr>
            <a:r>
              <a:rPr lang="en-US" dirty="0" smtClean="0"/>
              <a:t> </a:t>
            </a:r>
            <a:r>
              <a:rPr lang="en-US" dirty="0"/>
              <a:t>Other radiologic features include coarse </a:t>
            </a:r>
            <a:r>
              <a:rPr lang="en-US" dirty="0" err="1" smtClean="0">
                <a:solidFill>
                  <a:srgbClr val="FF0000"/>
                </a:solidFill>
              </a:rPr>
              <a:t>trabeculation</a:t>
            </a:r>
            <a:r>
              <a:rPr lang="en-US" dirty="0" smtClean="0">
                <a:solidFill>
                  <a:srgbClr val="FF0000"/>
                </a:solidFill>
              </a:rPr>
              <a:t> </a:t>
            </a:r>
            <a:r>
              <a:rPr lang="en-US" dirty="0" smtClean="0"/>
              <a:t>of </a:t>
            </a:r>
            <a:r>
              <a:rPr lang="en-US" dirty="0"/>
              <a:t>the diaphysis and generalized rarefaction</a:t>
            </a:r>
          </a:p>
        </p:txBody>
      </p:sp>
      <p:sp>
        <p:nvSpPr>
          <p:cNvPr id="4" name="TextBox 3"/>
          <p:cNvSpPr txBox="1"/>
          <p:nvPr/>
        </p:nvSpPr>
        <p:spPr>
          <a:xfrm>
            <a:off x="990600" y="6172200"/>
            <a:ext cx="2667000" cy="646331"/>
          </a:xfrm>
          <a:prstGeom prst="rect">
            <a:avLst/>
          </a:prstGeom>
          <a:noFill/>
        </p:spPr>
        <p:txBody>
          <a:bodyPr wrap="square" rtlCol="1">
            <a:spAutoFit/>
          </a:bodyPr>
          <a:lstStyle/>
          <a:p>
            <a:r>
              <a:rPr lang="en-US" dirty="0" smtClean="0"/>
              <a:t>Reversible up to 3 m  if you mange them </a:t>
            </a:r>
            <a:endParaRPr lang="ar-JO" dirty="0"/>
          </a:p>
        </p:txBody>
      </p:sp>
    </p:spTree>
    <p:extLst>
      <p:ext uri="{BB962C8B-B14F-4D97-AF65-F5344CB8AC3E}">
        <p14:creationId xmlns="" xmlns:p14="http://schemas.microsoft.com/office/powerpoint/2010/main" val="15570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3617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04389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
            <a:ext cx="8096250"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532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969818"/>
            <a:ext cx="4548554" cy="4592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723" y="969818"/>
            <a:ext cx="4560277" cy="4592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05125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4047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evaluation </a:t>
            </a:r>
            <a:endParaRPr lang="en-US" dirty="0"/>
          </a:p>
        </p:txBody>
      </p:sp>
      <p:sp>
        <p:nvSpPr>
          <p:cNvPr id="3" name="Content Placeholder 2"/>
          <p:cNvSpPr>
            <a:spLocks noGrp="1"/>
          </p:cNvSpPr>
          <p:nvPr>
            <p:ph idx="1"/>
          </p:nvPr>
        </p:nvSpPr>
        <p:spPr/>
        <p:txBody>
          <a:bodyPr>
            <a:normAutofit/>
          </a:bodyPr>
          <a:lstStyle/>
          <a:p>
            <a:pPr marL="0" indent="0">
              <a:buNone/>
            </a:pPr>
            <a:r>
              <a:rPr lang="en-US" dirty="0"/>
              <a:t>Because the </a:t>
            </a:r>
            <a:r>
              <a:rPr lang="en-US" b="1" dirty="0"/>
              <a:t>majority of</a:t>
            </a:r>
            <a:r>
              <a:rPr lang="en-US" dirty="0"/>
              <a:t> children with </a:t>
            </a:r>
            <a:r>
              <a:rPr lang="en-US" b="1" dirty="0"/>
              <a:t>rickets</a:t>
            </a:r>
            <a:r>
              <a:rPr lang="en-US" dirty="0"/>
              <a:t> have </a:t>
            </a:r>
            <a:r>
              <a:rPr lang="en-US" b="1" dirty="0"/>
              <a:t>a </a:t>
            </a:r>
            <a:r>
              <a:rPr lang="en-US" b="1" dirty="0" smtClean="0"/>
              <a:t>nutritional deficiency</a:t>
            </a:r>
            <a:r>
              <a:rPr lang="en-US" dirty="0"/>
              <a:t>, the initial evaluation should focus on a </a:t>
            </a:r>
            <a:r>
              <a:rPr lang="en-US" b="1" dirty="0"/>
              <a:t>dietary history</a:t>
            </a:r>
            <a:r>
              <a:rPr lang="en-US" dirty="0"/>
              <a:t>,</a:t>
            </a:r>
          </a:p>
          <a:p>
            <a:pPr marL="0" indent="0">
              <a:buNone/>
            </a:pPr>
            <a:r>
              <a:rPr lang="en-US" dirty="0" smtClean="0"/>
              <a:t> ( vitamin </a:t>
            </a:r>
            <a:r>
              <a:rPr lang="en-US" dirty="0"/>
              <a:t>D and </a:t>
            </a:r>
            <a:r>
              <a:rPr lang="en-US" dirty="0" smtClean="0"/>
              <a:t>calcium ).</a:t>
            </a:r>
          </a:p>
          <a:p>
            <a:pPr marL="0" indent="0">
              <a:buNone/>
            </a:pPr>
            <a:r>
              <a:rPr lang="en-US" dirty="0"/>
              <a:t>-</a:t>
            </a:r>
            <a:r>
              <a:rPr lang="en-US" dirty="0" smtClean="0"/>
              <a:t> </a:t>
            </a:r>
            <a:r>
              <a:rPr lang="en-US" dirty="0"/>
              <a:t>(e.g., soy milk</a:t>
            </a:r>
            <a:r>
              <a:rPr lang="en-US" dirty="0" smtClean="0"/>
              <a:t>) deficient </a:t>
            </a:r>
            <a:r>
              <a:rPr lang="en-US" dirty="0"/>
              <a:t>in vitamin D and/or minerals.</a:t>
            </a:r>
          </a:p>
        </p:txBody>
      </p:sp>
    </p:spTree>
    <p:extLst>
      <p:ext uri="{BB962C8B-B14F-4D97-AF65-F5344CB8AC3E}">
        <p14:creationId xmlns="" xmlns:p14="http://schemas.microsoft.com/office/powerpoint/2010/main" val="4240946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Cutaneous synthesis mediated by </a:t>
            </a:r>
            <a:r>
              <a:rPr lang="en-US" b="1" dirty="0"/>
              <a:t>sunlight exposure</a:t>
            </a:r>
            <a:r>
              <a:rPr lang="en-US" dirty="0"/>
              <a:t> is an </a:t>
            </a:r>
            <a:r>
              <a:rPr lang="en-US" dirty="0" smtClean="0"/>
              <a:t>important source </a:t>
            </a:r>
            <a:r>
              <a:rPr lang="en-US" dirty="0"/>
              <a:t>of vitamin </a:t>
            </a:r>
            <a:r>
              <a:rPr lang="en-US" dirty="0" smtClean="0"/>
              <a:t>D</a:t>
            </a:r>
            <a:endParaRPr lang="ar-JO" dirty="0" smtClean="0"/>
          </a:p>
          <a:p>
            <a:r>
              <a:rPr lang="en-US" dirty="0"/>
              <a:t>The presence of </a:t>
            </a:r>
            <a:r>
              <a:rPr lang="en-US" b="1" dirty="0"/>
              <a:t>maternal risk factors for nutritional vitamin </a:t>
            </a:r>
            <a:r>
              <a:rPr lang="en-US" b="1" dirty="0" smtClean="0"/>
              <a:t>D</a:t>
            </a:r>
            <a:r>
              <a:rPr lang="ar-JO" b="1" dirty="0" smtClean="0"/>
              <a:t> </a:t>
            </a:r>
            <a:r>
              <a:rPr lang="en-US" b="1" dirty="0" smtClean="0"/>
              <a:t>deficiency ( breast feeding ) </a:t>
            </a:r>
          </a:p>
          <a:p>
            <a:r>
              <a:rPr lang="en-US" dirty="0"/>
              <a:t>The child’s </a:t>
            </a:r>
            <a:r>
              <a:rPr lang="en-US" b="1" dirty="0"/>
              <a:t>medication</a:t>
            </a:r>
            <a:r>
              <a:rPr lang="en-US" dirty="0"/>
              <a:t> use is relevant, because certain </a:t>
            </a:r>
            <a:r>
              <a:rPr lang="en-US" dirty="0" smtClean="0"/>
              <a:t>medications, such </a:t>
            </a:r>
            <a:r>
              <a:rPr lang="en-US" dirty="0"/>
              <a:t>as the </a:t>
            </a:r>
            <a:r>
              <a:rPr lang="en-US" b="1" dirty="0"/>
              <a:t>anticonvulsants </a:t>
            </a:r>
            <a:r>
              <a:rPr lang="en-US" dirty="0"/>
              <a:t>phenobarbital and phenytoin, </a:t>
            </a:r>
            <a:r>
              <a:rPr lang="en-US" dirty="0" smtClean="0"/>
              <a:t>increase </a:t>
            </a:r>
            <a:r>
              <a:rPr lang="en-US" b="1" dirty="0" smtClean="0"/>
              <a:t>degradation </a:t>
            </a:r>
            <a:r>
              <a:rPr lang="en-US" b="1" dirty="0"/>
              <a:t>of vitamin D</a:t>
            </a:r>
            <a:r>
              <a:rPr lang="en-US" dirty="0"/>
              <a:t>, and </a:t>
            </a:r>
            <a:r>
              <a:rPr lang="en-US" b="1" dirty="0"/>
              <a:t>aluminum-containing antacids</a:t>
            </a:r>
            <a:r>
              <a:rPr lang="en-US" dirty="0"/>
              <a:t> </a:t>
            </a:r>
            <a:r>
              <a:rPr lang="en-US" b="1" dirty="0" smtClean="0"/>
              <a:t>interfere with </a:t>
            </a:r>
            <a:r>
              <a:rPr lang="en-US" b="1" dirty="0"/>
              <a:t>the absorption of phosphate.</a:t>
            </a:r>
          </a:p>
        </p:txBody>
      </p:sp>
    </p:spTree>
    <p:extLst>
      <p:ext uri="{BB962C8B-B14F-4D97-AF65-F5344CB8AC3E}">
        <p14:creationId xmlns="" xmlns:p14="http://schemas.microsoft.com/office/powerpoint/2010/main" val="1556053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 </a:t>
            </a:r>
            <a:r>
              <a:rPr lang="en-US" b="1" dirty="0" err="1" smtClean="0"/>
              <a:t>Malabsorption</a:t>
            </a:r>
            <a:r>
              <a:rPr lang="en-US" b="1" dirty="0" smtClean="0"/>
              <a:t> </a:t>
            </a:r>
            <a:r>
              <a:rPr lang="en-US" dirty="0"/>
              <a:t>of vitamin D is suggested by a </a:t>
            </a:r>
            <a:r>
              <a:rPr lang="en-US" b="1" dirty="0"/>
              <a:t>history of liver </a:t>
            </a:r>
            <a:r>
              <a:rPr lang="en-US" b="1" dirty="0" smtClean="0"/>
              <a:t>or intestinal </a:t>
            </a:r>
            <a:r>
              <a:rPr lang="en-US" b="1" dirty="0"/>
              <a:t>disease</a:t>
            </a:r>
            <a:r>
              <a:rPr lang="en-US" dirty="0" smtClean="0"/>
              <a:t>.</a:t>
            </a:r>
          </a:p>
          <a:p>
            <a:pPr marL="0" indent="0">
              <a:buNone/>
            </a:pPr>
            <a:r>
              <a:rPr lang="en-US" dirty="0" smtClean="0"/>
              <a:t>- A </a:t>
            </a:r>
            <a:r>
              <a:rPr lang="en-US" dirty="0"/>
              <a:t>history of </a:t>
            </a:r>
            <a:r>
              <a:rPr lang="en-US" b="1" dirty="0"/>
              <a:t>renal </a:t>
            </a:r>
            <a:r>
              <a:rPr lang="en-US" b="1" dirty="0" smtClean="0"/>
              <a:t>disease</a:t>
            </a:r>
          </a:p>
          <a:p>
            <a:pPr marL="0" indent="0">
              <a:buNone/>
            </a:pPr>
            <a:r>
              <a:rPr lang="en-US" dirty="0" smtClean="0"/>
              <a:t> </a:t>
            </a:r>
            <a:r>
              <a:rPr lang="en-US" dirty="0"/>
              <a:t>the </a:t>
            </a:r>
            <a:r>
              <a:rPr lang="en-US" dirty="0" smtClean="0"/>
              <a:t>importance of </a:t>
            </a:r>
            <a:r>
              <a:rPr lang="en-US" b="1" dirty="0"/>
              <a:t>chronic kidney disease</a:t>
            </a:r>
            <a:r>
              <a:rPr lang="en-US" dirty="0"/>
              <a:t> as a cause of rickets</a:t>
            </a:r>
            <a:r>
              <a:rPr lang="en-US" dirty="0" smtClean="0"/>
              <a:t>.</a:t>
            </a:r>
          </a:p>
          <a:p>
            <a:pPr marL="0" indent="0">
              <a:buNone/>
            </a:pPr>
            <a:r>
              <a:rPr lang="en-US" dirty="0" smtClean="0"/>
              <a:t>- The </a:t>
            </a:r>
            <a:r>
              <a:rPr lang="en-US" b="1" dirty="0"/>
              <a:t>family history</a:t>
            </a:r>
            <a:r>
              <a:rPr lang="en-US" dirty="0"/>
              <a:t> is critical, given the large number of </a:t>
            </a:r>
            <a:r>
              <a:rPr lang="en-US" dirty="0" smtClean="0"/>
              <a:t>genetic causes </a:t>
            </a:r>
            <a:r>
              <a:rPr lang="en-US" dirty="0"/>
              <a:t>of rickets,</a:t>
            </a:r>
          </a:p>
        </p:txBody>
      </p:sp>
    </p:spTree>
    <p:extLst>
      <p:ext uri="{BB962C8B-B14F-4D97-AF65-F5344CB8AC3E}">
        <p14:creationId xmlns="" xmlns:p14="http://schemas.microsoft.com/office/powerpoint/2010/main" val="2205734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 The </a:t>
            </a:r>
            <a:r>
              <a:rPr lang="en-US" dirty="0"/>
              <a:t>initial laboratory tests in a child with rickets should include</a:t>
            </a:r>
          </a:p>
          <a:p>
            <a:r>
              <a:rPr lang="en-US" dirty="0"/>
              <a:t>serum </a:t>
            </a:r>
            <a:r>
              <a:rPr lang="en-US" dirty="0" smtClean="0"/>
              <a:t>calcium</a:t>
            </a:r>
          </a:p>
          <a:p>
            <a:r>
              <a:rPr lang="en-US" dirty="0" smtClean="0"/>
              <a:t> phosphorus</a:t>
            </a:r>
          </a:p>
          <a:p>
            <a:r>
              <a:rPr lang="en-US" dirty="0" smtClean="0"/>
              <a:t> </a:t>
            </a:r>
            <a:r>
              <a:rPr lang="en-US" dirty="0"/>
              <a:t>alkaline </a:t>
            </a:r>
            <a:r>
              <a:rPr lang="en-US" dirty="0" smtClean="0"/>
              <a:t>phosphatase</a:t>
            </a:r>
          </a:p>
          <a:p>
            <a:r>
              <a:rPr lang="en-US" dirty="0" smtClean="0"/>
              <a:t> </a:t>
            </a:r>
            <a:r>
              <a:rPr lang="en-US" dirty="0"/>
              <a:t>parathyroid </a:t>
            </a:r>
            <a:r>
              <a:rPr lang="en-US" dirty="0" smtClean="0"/>
              <a:t>hormone</a:t>
            </a:r>
          </a:p>
          <a:p>
            <a:r>
              <a:rPr lang="en-US" dirty="0" smtClean="0"/>
              <a:t>25-hydroxyvitamin D</a:t>
            </a:r>
          </a:p>
          <a:p>
            <a:r>
              <a:rPr lang="en-US" dirty="0" smtClean="0"/>
              <a:t> </a:t>
            </a:r>
            <a:r>
              <a:rPr lang="en-US" dirty="0"/>
              <a:t>1,25-dihydroxyvitamin D </a:t>
            </a:r>
          </a:p>
          <a:p>
            <a:r>
              <a:rPr lang="en-US" dirty="0" smtClean="0"/>
              <a:t> </a:t>
            </a:r>
            <a:r>
              <a:rPr lang="en-US" dirty="0" err="1" smtClean="0"/>
              <a:t>creatinine</a:t>
            </a:r>
            <a:endParaRPr lang="en-US" dirty="0"/>
          </a:p>
          <a:p>
            <a:r>
              <a:rPr lang="en-US" dirty="0" smtClean="0"/>
              <a:t> electrolytes</a:t>
            </a:r>
          </a:p>
          <a:p>
            <a:pPr marL="0" indent="0">
              <a:buNone/>
            </a:pPr>
            <a:endParaRPr lang="en-US" dirty="0"/>
          </a:p>
        </p:txBody>
      </p:sp>
    </p:spTree>
    <p:extLst>
      <p:ext uri="{BB962C8B-B14F-4D97-AF65-F5344CB8AC3E}">
        <p14:creationId xmlns="" xmlns:p14="http://schemas.microsoft.com/office/powerpoint/2010/main" val="144261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19424" y="304800"/>
            <a:ext cx="4752976" cy="655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2555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2000" b="1" dirty="0">
                <a:solidFill>
                  <a:prstClr val="black"/>
                </a:solidFill>
              </a:rPr>
              <a:t>Urinalysis</a:t>
            </a:r>
            <a:r>
              <a:rPr lang="en-US" sz="2000" dirty="0">
                <a:solidFill>
                  <a:prstClr val="black"/>
                </a:solidFill>
              </a:rPr>
              <a:t> is useful for detecting the </a:t>
            </a:r>
            <a:r>
              <a:rPr lang="en-US" sz="2000" b="1" dirty="0">
                <a:solidFill>
                  <a:prstClr val="black"/>
                </a:solidFill>
              </a:rPr>
              <a:t>glycosuria and aminoaciduria </a:t>
            </a:r>
            <a:r>
              <a:rPr lang="en-US" sz="2000" dirty="0">
                <a:solidFill>
                  <a:prstClr val="black"/>
                </a:solidFill>
              </a:rPr>
              <a:t>(positive dipstick for protein) seen </a:t>
            </a:r>
            <a:r>
              <a:rPr lang="en-US" sz="2000" b="1" dirty="0">
                <a:solidFill>
                  <a:prstClr val="black"/>
                </a:solidFill>
              </a:rPr>
              <a:t>with </a:t>
            </a:r>
            <a:r>
              <a:rPr lang="en-US" sz="2000" b="1" dirty="0" err="1">
                <a:solidFill>
                  <a:prstClr val="black"/>
                </a:solidFill>
              </a:rPr>
              <a:t>Fanconi</a:t>
            </a:r>
            <a:r>
              <a:rPr lang="en-US" sz="2000" b="1" dirty="0">
                <a:solidFill>
                  <a:prstClr val="black"/>
                </a:solidFill>
              </a:rPr>
              <a:t> syndrome</a:t>
            </a:r>
            <a:r>
              <a:rPr lang="en-US" sz="2000" dirty="0">
                <a:solidFill>
                  <a:prstClr val="black"/>
                </a:solidFill>
              </a:rPr>
              <a:t>. </a:t>
            </a:r>
            <a:endParaRPr lang="en-US" sz="2000" dirty="0" smtClean="0">
              <a:solidFill>
                <a:prstClr val="black"/>
              </a:solidFill>
            </a:endParaRPr>
          </a:p>
          <a:p>
            <a:pPr marL="0" lvl="0" indent="0">
              <a:buNone/>
            </a:pPr>
            <a:endParaRPr lang="en-US" sz="2000" dirty="0">
              <a:solidFill>
                <a:prstClr val="black"/>
              </a:solidFill>
            </a:endParaRPr>
          </a:p>
          <a:p>
            <a:pPr marL="0" lvl="0" indent="0">
              <a:buNone/>
            </a:pPr>
            <a:r>
              <a:rPr lang="en-US" sz="2000" dirty="0" smtClean="0">
                <a:solidFill>
                  <a:prstClr val="black"/>
                </a:solidFill>
              </a:rPr>
              <a:t> </a:t>
            </a:r>
            <a:r>
              <a:rPr lang="en-US" sz="2000" dirty="0">
                <a:solidFill>
                  <a:prstClr val="black"/>
                </a:solidFill>
              </a:rPr>
              <a:t>Evaluation of urinary excretion of calcium (</a:t>
            </a:r>
            <a:r>
              <a:rPr lang="en-US" sz="2000" b="1" dirty="0">
                <a:solidFill>
                  <a:prstClr val="black"/>
                </a:solidFill>
              </a:rPr>
              <a:t>24 </a:t>
            </a:r>
            <a:r>
              <a:rPr lang="en-US" sz="2000" b="1" dirty="0" err="1">
                <a:solidFill>
                  <a:prstClr val="black"/>
                </a:solidFill>
              </a:rPr>
              <a:t>hr</a:t>
            </a:r>
            <a:r>
              <a:rPr lang="en-US" sz="2000" b="1" dirty="0">
                <a:solidFill>
                  <a:prstClr val="black"/>
                </a:solidFill>
              </a:rPr>
              <a:t> collection </a:t>
            </a:r>
            <a:r>
              <a:rPr lang="en-US" sz="2000" dirty="0">
                <a:solidFill>
                  <a:prstClr val="black"/>
                </a:solidFill>
              </a:rPr>
              <a:t>for calcium or calcium : </a:t>
            </a:r>
            <a:r>
              <a:rPr lang="en-US" sz="2000" dirty="0" err="1">
                <a:solidFill>
                  <a:prstClr val="black"/>
                </a:solidFill>
              </a:rPr>
              <a:t>creatinine</a:t>
            </a:r>
            <a:r>
              <a:rPr lang="en-US" sz="2000" dirty="0">
                <a:solidFill>
                  <a:prstClr val="black"/>
                </a:solidFill>
              </a:rPr>
              <a:t> ratio) is helpful </a:t>
            </a:r>
            <a:r>
              <a:rPr lang="en-US" sz="2000" b="1" dirty="0">
                <a:solidFill>
                  <a:prstClr val="black"/>
                </a:solidFill>
              </a:rPr>
              <a:t>if hereditary </a:t>
            </a:r>
            <a:r>
              <a:rPr lang="en-US" sz="2000" b="1" dirty="0" err="1">
                <a:solidFill>
                  <a:prstClr val="black"/>
                </a:solidFill>
              </a:rPr>
              <a:t>hypophosphatemic</a:t>
            </a:r>
            <a:r>
              <a:rPr lang="en-US" sz="2000" dirty="0">
                <a:solidFill>
                  <a:prstClr val="black"/>
                </a:solidFill>
              </a:rPr>
              <a:t> rickets with </a:t>
            </a:r>
            <a:r>
              <a:rPr lang="en-US" sz="2000" dirty="0" err="1">
                <a:solidFill>
                  <a:prstClr val="black"/>
                </a:solidFill>
              </a:rPr>
              <a:t>hypercalciuria</a:t>
            </a:r>
            <a:r>
              <a:rPr lang="en-US" sz="2000" dirty="0">
                <a:solidFill>
                  <a:prstClr val="black"/>
                </a:solidFill>
              </a:rPr>
              <a:t> or </a:t>
            </a:r>
            <a:r>
              <a:rPr lang="en-US" sz="2000" dirty="0" err="1">
                <a:solidFill>
                  <a:prstClr val="black"/>
                </a:solidFill>
              </a:rPr>
              <a:t>Fanconi</a:t>
            </a:r>
            <a:r>
              <a:rPr lang="en-US" sz="2000" dirty="0">
                <a:solidFill>
                  <a:prstClr val="black"/>
                </a:solidFill>
              </a:rPr>
              <a:t> syndrome is suspected</a:t>
            </a:r>
          </a:p>
          <a:p>
            <a:pPr marL="0" indent="0">
              <a:buNone/>
            </a:pPr>
            <a:endParaRPr lang="en-US" dirty="0"/>
          </a:p>
        </p:txBody>
      </p:sp>
    </p:spTree>
    <p:extLst>
      <p:ext uri="{BB962C8B-B14F-4D97-AF65-F5344CB8AC3E}">
        <p14:creationId xmlns="" xmlns:p14="http://schemas.microsoft.com/office/powerpoint/2010/main" val="2802177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828800"/>
            <a:ext cx="8686878" cy="2020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61443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a:t>
            </a:r>
            <a:endParaRPr lang="ar-JO" dirty="0"/>
          </a:p>
        </p:txBody>
      </p:sp>
      <p:sp>
        <p:nvSpPr>
          <p:cNvPr id="3" name="Content Placeholder 2"/>
          <p:cNvSpPr>
            <a:spLocks noGrp="1"/>
          </p:cNvSpPr>
          <p:nvPr>
            <p:ph idx="1"/>
          </p:nvPr>
        </p:nvSpPr>
        <p:spPr/>
        <p:txBody>
          <a:bodyPr>
            <a:normAutofit/>
          </a:bodyPr>
          <a:lstStyle/>
          <a:p>
            <a:r>
              <a:rPr lang="en-US" dirty="0" smtClean="0"/>
              <a:t>R:</a:t>
            </a:r>
            <a:r>
              <a:rPr lang="en-US" dirty="0" smtClean="0">
                <a:solidFill>
                  <a:srgbClr val="FF0000"/>
                </a:solidFill>
              </a:rPr>
              <a:t>R</a:t>
            </a:r>
            <a:r>
              <a:rPr lang="en-US" dirty="0" smtClean="0"/>
              <a:t>achitic Rosary</a:t>
            </a:r>
          </a:p>
          <a:p>
            <a:r>
              <a:rPr lang="en-US" dirty="0" smtClean="0"/>
              <a:t>I:</a:t>
            </a:r>
          </a:p>
          <a:p>
            <a:r>
              <a:rPr lang="en-US" dirty="0" smtClean="0"/>
              <a:t>C:</a:t>
            </a:r>
            <a:r>
              <a:rPr lang="en-US" dirty="0" smtClean="0">
                <a:solidFill>
                  <a:srgbClr val="FF0000"/>
                </a:solidFill>
              </a:rPr>
              <a:t>C</a:t>
            </a:r>
            <a:r>
              <a:rPr lang="en-US" dirty="0" smtClean="0"/>
              <a:t>raniotabes</a:t>
            </a:r>
          </a:p>
          <a:p>
            <a:r>
              <a:rPr lang="en-US" dirty="0" smtClean="0"/>
              <a:t>K:</a:t>
            </a:r>
            <a:r>
              <a:rPr lang="en-US" dirty="0" smtClean="0">
                <a:solidFill>
                  <a:srgbClr val="FF0000"/>
                </a:solidFill>
              </a:rPr>
              <a:t>K</a:t>
            </a:r>
            <a:r>
              <a:rPr lang="en-US" dirty="0" smtClean="0"/>
              <a:t>nock knee</a:t>
            </a:r>
          </a:p>
          <a:p>
            <a:r>
              <a:rPr lang="en-US" dirty="0" smtClean="0"/>
              <a:t>E:</a:t>
            </a:r>
            <a:r>
              <a:rPr lang="en-US" dirty="0" smtClean="0">
                <a:solidFill>
                  <a:srgbClr val="FF0000"/>
                </a:solidFill>
              </a:rPr>
              <a:t>E</a:t>
            </a:r>
            <a:r>
              <a:rPr lang="en-US" dirty="0" smtClean="0"/>
              <a:t>nds of long bone…wide</a:t>
            </a:r>
          </a:p>
          <a:p>
            <a:r>
              <a:rPr lang="en-US" dirty="0" smtClean="0"/>
              <a:t>T:</a:t>
            </a:r>
            <a:r>
              <a:rPr lang="en-US" dirty="0" smtClean="0">
                <a:solidFill>
                  <a:srgbClr val="FF0000"/>
                </a:solidFill>
              </a:rPr>
              <a:t>T</a:t>
            </a:r>
            <a:r>
              <a:rPr lang="en-US" dirty="0" smtClean="0"/>
              <a:t>eeth…delay eruption of teeth</a:t>
            </a:r>
          </a:p>
          <a:p>
            <a:r>
              <a:rPr lang="en-US" dirty="0" smtClean="0"/>
              <a:t>S:</a:t>
            </a:r>
            <a:r>
              <a:rPr lang="en-US" dirty="0" smtClean="0">
                <a:solidFill>
                  <a:srgbClr val="FF0000"/>
                </a:solidFill>
              </a:rPr>
              <a:t>S</a:t>
            </a:r>
            <a:r>
              <a:rPr lang="en-US" dirty="0" smtClean="0"/>
              <a:t>kull bossing</a:t>
            </a:r>
          </a:p>
        </p:txBody>
      </p:sp>
    </p:spTree>
    <p:extLst>
      <p:ext uri="{BB962C8B-B14F-4D97-AF65-F5344CB8AC3E}">
        <p14:creationId xmlns="" xmlns:p14="http://schemas.microsoft.com/office/powerpoint/2010/main" val="237453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Mnemonic</a:t>
            </a:r>
            <a:endParaRPr lang="ar-JO" dirty="0"/>
          </a:p>
        </p:txBody>
      </p:sp>
      <p:sp>
        <p:nvSpPr>
          <p:cNvPr id="3" name="Content Placeholder 2"/>
          <p:cNvSpPr>
            <a:spLocks noGrp="1"/>
          </p:cNvSpPr>
          <p:nvPr>
            <p:ph idx="1"/>
          </p:nvPr>
        </p:nvSpPr>
        <p:spPr/>
        <p:txBody>
          <a:bodyPr>
            <a:normAutofit/>
          </a:bodyPr>
          <a:lstStyle/>
          <a:p>
            <a:r>
              <a:rPr lang="en-US" dirty="0" smtClean="0"/>
              <a:t>R:</a:t>
            </a:r>
            <a:r>
              <a:rPr lang="en-US" dirty="0" smtClean="0">
                <a:solidFill>
                  <a:srgbClr val="FF0000"/>
                </a:solidFill>
              </a:rPr>
              <a:t>R</a:t>
            </a:r>
            <a:r>
              <a:rPr lang="en-US" dirty="0" smtClean="0"/>
              <a:t>arefaction of diaphysis cortex</a:t>
            </a:r>
          </a:p>
          <a:p>
            <a:r>
              <a:rPr lang="en-US" dirty="0" smtClean="0"/>
              <a:t>I:</a:t>
            </a:r>
            <a:r>
              <a:rPr lang="en-US" dirty="0" smtClean="0">
                <a:solidFill>
                  <a:srgbClr val="FF0000"/>
                </a:solidFill>
              </a:rPr>
              <a:t>I</a:t>
            </a:r>
          </a:p>
          <a:p>
            <a:r>
              <a:rPr lang="en-US" dirty="0" smtClean="0"/>
              <a:t>C:</a:t>
            </a:r>
            <a:r>
              <a:rPr lang="en-US" dirty="0" smtClean="0">
                <a:solidFill>
                  <a:srgbClr val="FF0000"/>
                </a:solidFill>
              </a:rPr>
              <a:t>C</a:t>
            </a:r>
            <a:r>
              <a:rPr lang="en-US" dirty="0" smtClean="0"/>
              <a:t>upping of metaphysis</a:t>
            </a:r>
          </a:p>
          <a:p>
            <a:r>
              <a:rPr lang="en-US" dirty="0" smtClean="0"/>
              <a:t>K:</a:t>
            </a:r>
            <a:r>
              <a:rPr lang="en-US" dirty="0" smtClean="0">
                <a:solidFill>
                  <a:srgbClr val="FF0000"/>
                </a:solidFill>
              </a:rPr>
              <a:t>K</a:t>
            </a:r>
            <a:r>
              <a:rPr lang="en-US" dirty="0" smtClean="0"/>
              <a:t>nock knee</a:t>
            </a:r>
          </a:p>
          <a:p>
            <a:r>
              <a:rPr lang="en-US" dirty="0" smtClean="0"/>
              <a:t>E:</a:t>
            </a:r>
            <a:r>
              <a:rPr lang="en-US" dirty="0" smtClean="0">
                <a:solidFill>
                  <a:srgbClr val="FF0000"/>
                </a:solidFill>
              </a:rPr>
              <a:t>E</a:t>
            </a:r>
            <a:r>
              <a:rPr lang="en-US" dirty="0" smtClean="0"/>
              <a:t>piphysis …delay </a:t>
            </a:r>
            <a:r>
              <a:rPr lang="en-US" dirty="0" err="1" smtClean="0"/>
              <a:t>apperance</a:t>
            </a:r>
            <a:r>
              <a:rPr lang="en-US" dirty="0" smtClean="0"/>
              <a:t> …plate widen</a:t>
            </a:r>
          </a:p>
          <a:p>
            <a:r>
              <a:rPr lang="en-US" dirty="0" smtClean="0"/>
              <a:t>T:</a:t>
            </a:r>
            <a:r>
              <a:rPr lang="en-US" dirty="0" smtClean="0">
                <a:solidFill>
                  <a:srgbClr val="FF0000"/>
                </a:solidFill>
              </a:rPr>
              <a:t>T</a:t>
            </a:r>
          </a:p>
          <a:p>
            <a:r>
              <a:rPr lang="en-US" dirty="0" smtClean="0"/>
              <a:t>S:</a:t>
            </a:r>
            <a:r>
              <a:rPr lang="en-US" dirty="0" smtClean="0">
                <a:solidFill>
                  <a:srgbClr val="FF0000"/>
                </a:solidFill>
              </a:rPr>
              <a:t>S</a:t>
            </a:r>
            <a:r>
              <a:rPr lang="en-US" dirty="0" smtClean="0"/>
              <a:t>playing of metaphysis</a:t>
            </a:r>
            <a:endParaRPr lang="ar-JO" dirty="0"/>
          </a:p>
        </p:txBody>
      </p:sp>
    </p:spTree>
    <p:extLst>
      <p:ext uri="{BB962C8B-B14F-4D97-AF65-F5344CB8AC3E}">
        <p14:creationId xmlns="" xmlns:p14="http://schemas.microsoft.com/office/powerpoint/2010/main" val="258817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err="1" smtClean="0"/>
              <a:t>Hypotonia</a:t>
            </a:r>
            <a:r>
              <a:rPr lang="en-US" smtClean="0"/>
              <a:t> </a:t>
            </a:r>
            <a:endParaRPr lang="ar-JO"/>
          </a:p>
        </p:txBody>
      </p:sp>
    </p:spTree>
    <p:extLst>
      <p:ext uri="{BB962C8B-B14F-4D97-AF65-F5344CB8AC3E}">
        <p14:creationId xmlns="" xmlns:p14="http://schemas.microsoft.com/office/powerpoint/2010/main" val="394608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87145129"/>
              </p:ext>
            </p:extLst>
          </p:nvPr>
        </p:nvGraphicFramePr>
        <p:xfrm>
          <a:off x="304800" y="1828800"/>
          <a:ext cx="8686800" cy="4114800"/>
        </p:xfrm>
        <a:graphic>
          <a:graphicData uri="http://schemas.openxmlformats.org/drawingml/2006/table">
            <a:tbl>
              <a:tblPr firstRow="1" bandRow="1">
                <a:tableStyleId>{5C22544A-7EE6-4342-B048-85BDC9FD1C3A}</a:tableStyleId>
              </a:tblPr>
              <a:tblGrid>
                <a:gridCol w="2362200"/>
                <a:gridCol w="1752600"/>
                <a:gridCol w="1280160"/>
                <a:gridCol w="1234439"/>
                <a:gridCol w="2057401"/>
              </a:tblGrid>
              <a:tr h="457200">
                <a:tc>
                  <a:txBody>
                    <a:bodyPr/>
                    <a:lstStyle/>
                    <a:p>
                      <a:r>
                        <a:rPr lang="en-US" smtClean="0"/>
                        <a:t>GENERAL</a:t>
                      </a:r>
                      <a:endParaRPr lang="en-US" dirty="0" smtClean="0"/>
                    </a:p>
                  </a:txBody>
                  <a:tcPr/>
                </a:tc>
                <a:tc>
                  <a:txBody>
                    <a:bodyPr/>
                    <a:lstStyle/>
                    <a:p>
                      <a:r>
                        <a:rPr lang="en-US" dirty="0" smtClean="0"/>
                        <a:t>HEAD</a:t>
                      </a:r>
                      <a:endParaRPr lang="en-US" dirty="0"/>
                    </a:p>
                  </a:txBody>
                  <a:tcPr/>
                </a:tc>
                <a:tc>
                  <a:txBody>
                    <a:bodyPr/>
                    <a:lstStyle/>
                    <a:p>
                      <a:r>
                        <a:rPr lang="en-US" dirty="0" smtClean="0"/>
                        <a:t>Chest </a:t>
                      </a:r>
                    </a:p>
                    <a:p>
                      <a:endParaRPr lang="en-US" dirty="0" smtClean="0"/>
                    </a:p>
                  </a:txBody>
                  <a:tcPr/>
                </a:tc>
                <a:tc>
                  <a:txBody>
                    <a:bodyPr/>
                    <a:lstStyle/>
                    <a:p>
                      <a:r>
                        <a:rPr lang="en-US" dirty="0" smtClean="0"/>
                        <a:t>back</a:t>
                      </a:r>
                      <a:endParaRPr lang="en-US" dirty="0"/>
                    </a:p>
                  </a:txBody>
                  <a:tcPr/>
                </a:tc>
                <a:tc>
                  <a:txBody>
                    <a:bodyPr/>
                    <a:lstStyle/>
                    <a:p>
                      <a:r>
                        <a:rPr lang="en-US" dirty="0" smtClean="0"/>
                        <a:t>extremities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Failure to thrive</a:t>
                      </a:r>
                    </a:p>
                    <a:p>
                      <a:endParaRPr lang="en-US"/>
                    </a:p>
                  </a:txBody>
                  <a:tcPr/>
                </a:tc>
                <a:tc>
                  <a:txBody>
                    <a:bodyPr/>
                    <a:lstStyle/>
                    <a:p>
                      <a:r>
                        <a:rPr lang="en-US" dirty="0" err="1" smtClean="0"/>
                        <a:t>Craniotabes</a:t>
                      </a:r>
                      <a:endParaRPr lang="en-US" dirty="0"/>
                    </a:p>
                  </a:txBody>
                  <a:tcPr/>
                </a:tc>
                <a:tc>
                  <a:txBody>
                    <a:bodyPr/>
                    <a:lstStyle/>
                    <a:p>
                      <a:r>
                        <a:rPr lang="en-US" dirty="0" smtClean="0"/>
                        <a:t>Rachitic </a:t>
                      </a:r>
                      <a:r>
                        <a:rPr lang="en-US" dirty="0" err="1" smtClean="0"/>
                        <a:t>roasary</a:t>
                      </a:r>
                      <a:endParaRPr lang="en-US" dirty="0"/>
                    </a:p>
                  </a:txBody>
                  <a:tcPr/>
                </a:tc>
                <a:tc>
                  <a:txBody>
                    <a:bodyPr/>
                    <a:lstStyle/>
                    <a:p>
                      <a:r>
                        <a:rPr lang="en-US" dirty="0" smtClean="0"/>
                        <a:t>Scoliosis</a:t>
                      </a:r>
                      <a:endParaRPr lang="en-US" dirty="0"/>
                    </a:p>
                  </a:txBody>
                  <a:tcPr/>
                </a:tc>
                <a:tc>
                  <a:txBody>
                    <a:bodyPr/>
                    <a:lstStyle/>
                    <a:p>
                      <a:r>
                        <a:rPr lang="en-US" dirty="0" err="1" smtClean="0"/>
                        <a:t>Coxa</a:t>
                      </a:r>
                      <a:r>
                        <a:rPr lang="en-US" dirty="0" smtClean="0"/>
                        <a:t> </a:t>
                      </a:r>
                      <a:r>
                        <a:rPr lang="en-US" dirty="0" err="1" smtClean="0"/>
                        <a:t>vara</a:t>
                      </a:r>
                      <a:endParaRPr lang="en-US" dirty="0"/>
                    </a:p>
                  </a:txBody>
                  <a:tcPr/>
                </a:tc>
              </a:tr>
              <a:tr h="370840">
                <a:tc>
                  <a:txBody>
                    <a:bodyPr/>
                    <a:lstStyle/>
                    <a:p>
                      <a:r>
                        <a:rPr lang="en-US" dirty="0" smtClean="0"/>
                        <a:t>Listlessness</a:t>
                      </a:r>
                      <a:endParaRPr lang="en-US" dirty="0"/>
                    </a:p>
                  </a:txBody>
                  <a:tcPr/>
                </a:tc>
                <a:tc>
                  <a:txBody>
                    <a:bodyPr/>
                    <a:lstStyle/>
                    <a:p>
                      <a:r>
                        <a:rPr lang="en-US" dirty="0" smtClean="0"/>
                        <a:t>Frontal bossing</a:t>
                      </a:r>
                      <a:endParaRPr lang="en-US" dirty="0"/>
                    </a:p>
                  </a:txBody>
                  <a:tcPr/>
                </a:tc>
                <a:tc>
                  <a:txBody>
                    <a:bodyPr/>
                    <a:lstStyle/>
                    <a:p>
                      <a:r>
                        <a:rPr lang="en-US" dirty="0" smtClean="0"/>
                        <a:t>Harrison grove </a:t>
                      </a:r>
                      <a:endParaRPr lang="en-US" dirty="0"/>
                    </a:p>
                  </a:txBody>
                  <a:tcPr/>
                </a:tc>
                <a:tc>
                  <a:txBody>
                    <a:bodyPr/>
                    <a:lstStyle/>
                    <a:p>
                      <a:r>
                        <a:rPr lang="en-US" dirty="0" smtClean="0"/>
                        <a:t>Kyphosis</a:t>
                      </a:r>
                      <a:endParaRPr lang="en-US" dirty="0"/>
                    </a:p>
                  </a:txBody>
                  <a:tcPr/>
                </a:tc>
                <a:tc>
                  <a:txBody>
                    <a:bodyPr/>
                    <a:lstStyle/>
                    <a:p>
                      <a:r>
                        <a:rPr lang="en-US" dirty="0" smtClean="0"/>
                        <a:t>Leg pain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Protruding abdomen</a:t>
                      </a:r>
                    </a:p>
                    <a:p>
                      <a:endParaRPr lang="en-US" dirty="0"/>
                    </a:p>
                  </a:txBody>
                  <a:tcPr/>
                </a:tc>
                <a:tc>
                  <a:txBody>
                    <a:bodyPr/>
                    <a:lstStyle/>
                    <a:p>
                      <a:r>
                        <a:rPr lang="en-US" dirty="0" smtClean="0"/>
                        <a:t>Delayed fontanel closure</a:t>
                      </a:r>
                      <a:endParaRPr lang="en-US" dirty="0"/>
                    </a:p>
                  </a:txBody>
                  <a:tcPr/>
                </a:tc>
                <a:tc>
                  <a:txBody>
                    <a:bodyPr/>
                    <a:lstStyle/>
                    <a:p>
                      <a:r>
                        <a:rPr lang="en-US" dirty="0" err="1" smtClean="0"/>
                        <a:t>Rs</a:t>
                      </a:r>
                      <a:r>
                        <a:rPr lang="en-US" baseline="0" dirty="0" smtClean="0"/>
                        <a:t> infection</a:t>
                      </a:r>
                      <a:endParaRPr lang="en-US" dirty="0"/>
                    </a:p>
                  </a:txBody>
                  <a:tcPr/>
                </a:tc>
                <a:tc>
                  <a:txBody>
                    <a:bodyPr/>
                    <a:lstStyle/>
                    <a:p>
                      <a:r>
                        <a:rPr lang="en-US" dirty="0" err="1" smtClean="0"/>
                        <a:t>Lordosis</a:t>
                      </a:r>
                      <a:endParaRPr lang="en-US" dirty="0"/>
                    </a:p>
                  </a:txBody>
                  <a:tcPr/>
                </a:tc>
                <a:tc>
                  <a:txBody>
                    <a:bodyPr/>
                    <a:lstStyle/>
                    <a:p>
                      <a:r>
                        <a:rPr lang="en-US" dirty="0" smtClean="0"/>
                        <a:t>Anterior bowing of the tibia and femur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Muscle weakness (especially proximal)</a:t>
                      </a:r>
                    </a:p>
                    <a:p>
                      <a:endParaRPr lang="en-US" dirty="0"/>
                    </a:p>
                  </a:txBody>
                  <a:tcPr/>
                </a:tc>
                <a:tc>
                  <a:txBody>
                    <a:bodyPr/>
                    <a:lstStyle/>
                    <a:p>
                      <a:r>
                        <a:rPr lang="en-US" dirty="0" smtClean="0"/>
                        <a:t>Delayed dentition; caries</a:t>
                      </a:r>
                      <a:endParaRPr lang="en-US" dirty="0"/>
                    </a:p>
                  </a:txBody>
                  <a:tcPr/>
                </a:tc>
                <a:tc>
                  <a:txBody>
                    <a:bodyPr/>
                    <a:lstStyle/>
                    <a:p>
                      <a:r>
                        <a:rPr lang="en-US" dirty="0" err="1" smtClean="0"/>
                        <a:t>atelacsasis</a:t>
                      </a:r>
                      <a:endParaRPr lang="en-US" dirty="0"/>
                    </a:p>
                  </a:txBody>
                  <a:tcPr/>
                </a:tc>
                <a:tc>
                  <a:txBody>
                    <a:bodyPr/>
                    <a:lstStyle/>
                    <a:p>
                      <a:endParaRPr lang="en-US" dirty="0"/>
                    </a:p>
                  </a:txBody>
                  <a:tcPr/>
                </a:tc>
                <a:tc>
                  <a:txBody>
                    <a:bodyPr/>
                    <a:lstStyle/>
                    <a:p>
                      <a:r>
                        <a:rPr lang="en-US" dirty="0" smtClean="0"/>
                        <a:t>Enlargement of wrists and ankles</a:t>
                      </a:r>
                      <a:endParaRPr lang="en-US" dirty="0"/>
                    </a:p>
                  </a:txBody>
                  <a:tcPr/>
                </a:tc>
              </a:tr>
              <a:tr h="370840">
                <a:tc>
                  <a:txBody>
                    <a:bodyPr/>
                    <a:lstStyle/>
                    <a:p>
                      <a:r>
                        <a:rPr lang="en-US" dirty="0" smtClean="0"/>
                        <a:t>Fractures</a:t>
                      </a:r>
                      <a:endParaRPr lang="en-US" dirty="0"/>
                    </a:p>
                  </a:txBody>
                  <a:tcPr/>
                </a:tc>
                <a:tc>
                  <a:txBody>
                    <a:bodyPr/>
                    <a:lstStyle/>
                    <a:p>
                      <a:r>
                        <a:rPr lang="en-US" dirty="0" err="1" smtClean="0"/>
                        <a:t>Craniosynostosis</a:t>
                      </a:r>
                      <a:endParaRPr lang="en-US" dirty="0"/>
                    </a:p>
                  </a:txBody>
                  <a:tcPr/>
                </a:tc>
                <a:tc>
                  <a:txBody>
                    <a:bodyPr/>
                    <a:lstStyle/>
                    <a:p>
                      <a:endParaRPr lang="en-US"/>
                    </a:p>
                  </a:txBody>
                  <a:tcPr/>
                </a:tc>
                <a:tc>
                  <a:txBody>
                    <a:bodyPr/>
                    <a:lstStyle/>
                    <a:p>
                      <a:endParaRPr lang="en-US"/>
                    </a:p>
                  </a:txBody>
                  <a:tcPr/>
                </a:tc>
                <a:tc>
                  <a:txBody>
                    <a:bodyPr/>
                    <a:lstStyle/>
                    <a:p>
                      <a:r>
                        <a:rPr lang="en-US" dirty="0" smtClean="0"/>
                        <a:t>Valgus or </a:t>
                      </a:r>
                      <a:r>
                        <a:rPr lang="en-US" dirty="0" err="1" smtClean="0"/>
                        <a:t>varus</a:t>
                      </a:r>
                      <a:endParaRPr lang="en-US" dirty="0" smtClean="0"/>
                    </a:p>
                    <a:p>
                      <a:r>
                        <a:rPr lang="en-US" dirty="0" smtClean="0"/>
                        <a:t>( windswept</a:t>
                      </a:r>
                      <a:r>
                        <a:rPr lang="en-US" baseline="0" dirty="0" smtClean="0"/>
                        <a:t> )</a:t>
                      </a:r>
                      <a:endParaRPr lang="en-US" dirty="0"/>
                    </a:p>
                  </a:txBody>
                  <a:tcPr/>
                </a:tc>
              </a:tr>
            </a:tbl>
          </a:graphicData>
        </a:graphic>
      </p:graphicFrame>
    </p:spTree>
    <p:extLst>
      <p:ext uri="{BB962C8B-B14F-4D97-AF65-F5344CB8AC3E}">
        <p14:creationId xmlns="" xmlns:p14="http://schemas.microsoft.com/office/powerpoint/2010/main" val="367962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dirty="0"/>
              <a:t>Most manifestations of rickets are a result of skeletal </a:t>
            </a:r>
            <a:r>
              <a:rPr lang="en-US" dirty="0" smtClean="0"/>
              <a:t>changes.</a:t>
            </a:r>
          </a:p>
          <a:p>
            <a:pPr marL="0" indent="0">
              <a:buNone/>
            </a:pPr>
            <a:endParaRPr lang="en-US" dirty="0" smtClean="0"/>
          </a:p>
          <a:p>
            <a:pPr marL="0" indent="0">
              <a:buNone/>
            </a:pPr>
            <a:r>
              <a:rPr lang="en-US" dirty="0" smtClean="0"/>
              <a:t>-   </a:t>
            </a:r>
            <a:r>
              <a:rPr lang="en-US" dirty="0" err="1" smtClean="0"/>
              <a:t>Craniotabes</a:t>
            </a:r>
            <a:r>
              <a:rPr lang="en-US" dirty="0" smtClean="0"/>
              <a:t> </a:t>
            </a:r>
            <a:r>
              <a:rPr lang="en-US" dirty="0"/>
              <a:t>is a softening of the cranial bones and can </a:t>
            </a:r>
            <a:r>
              <a:rPr lang="en-US" dirty="0" smtClean="0"/>
              <a:t>be detected </a:t>
            </a:r>
            <a:r>
              <a:rPr lang="en-US" dirty="0"/>
              <a:t>by applying </a:t>
            </a:r>
            <a:r>
              <a:rPr lang="en-US" dirty="0" smtClean="0"/>
              <a:t> pressure </a:t>
            </a:r>
            <a:r>
              <a:rPr lang="en-US" dirty="0"/>
              <a:t>at the occiput or over the parietal bones.</a:t>
            </a:r>
          </a:p>
          <a:p>
            <a:pPr marL="0" indent="0">
              <a:buNone/>
            </a:pPr>
            <a:r>
              <a:rPr lang="en-US" dirty="0"/>
              <a:t>The sensation is similar to the feel of pressing into a </a:t>
            </a:r>
            <a:r>
              <a:rPr lang="en-US" dirty="0" err="1"/>
              <a:t>ping-pong</a:t>
            </a:r>
            <a:r>
              <a:rPr lang="en-US" dirty="0"/>
              <a:t> </a:t>
            </a:r>
            <a:r>
              <a:rPr lang="en-US" dirty="0" smtClean="0"/>
              <a:t>ball and </a:t>
            </a:r>
            <a:r>
              <a:rPr lang="en-US" dirty="0"/>
              <a:t>then releasing</a:t>
            </a:r>
            <a:r>
              <a:rPr lang="en-US" dirty="0" smtClean="0"/>
              <a:t>.</a:t>
            </a:r>
          </a:p>
          <a:p>
            <a:pPr marL="0" indent="0">
              <a:buNone/>
            </a:pPr>
            <a:endParaRPr lang="en-US" dirty="0" smtClean="0"/>
          </a:p>
          <a:p>
            <a:pPr marL="0" indent="0">
              <a:buNone/>
            </a:pPr>
            <a:r>
              <a:rPr lang="en-US" dirty="0" smtClean="0"/>
              <a:t>-  Growth </a:t>
            </a:r>
            <a:r>
              <a:rPr lang="en-US" dirty="0"/>
              <a:t>plate widening is also responsible for the enlargement at the wrists and ankles. </a:t>
            </a: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 xmlns:p14="http://schemas.microsoft.com/office/powerpoint/2010/main" val="313646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4366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1600200"/>
            <a:ext cx="3138001"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1600200"/>
            <a:ext cx="4572000" cy="4524315"/>
          </a:xfrm>
          <a:prstGeom prst="rect">
            <a:avLst/>
          </a:prstGeom>
        </p:spPr>
        <p:txBody>
          <a:bodyPr>
            <a:spAutoFit/>
          </a:bodyPr>
          <a:lstStyle/>
          <a:p>
            <a:pPr marL="342900" lvl="0" indent="-342900">
              <a:spcBef>
                <a:spcPct val="20000"/>
              </a:spcBef>
              <a:buFontTx/>
              <a:buChar char="-"/>
            </a:pPr>
            <a:r>
              <a:rPr lang="en-US" sz="3200" dirty="0">
                <a:solidFill>
                  <a:prstClr val="black"/>
                </a:solidFill>
              </a:rPr>
              <a:t>Widening of the </a:t>
            </a:r>
            <a:r>
              <a:rPr lang="en-US" sz="3200" dirty="0" err="1">
                <a:solidFill>
                  <a:prstClr val="black"/>
                </a:solidFill>
              </a:rPr>
              <a:t>costochondral</a:t>
            </a:r>
            <a:r>
              <a:rPr lang="en-US" sz="3200" dirty="0">
                <a:solidFill>
                  <a:prstClr val="black"/>
                </a:solidFill>
              </a:rPr>
              <a:t> junctions results in a </a:t>
            </a:r>
            <a:r>
              <a:rPr lang="en-US" sz="3200" dirty="0">
                <a:solidFill>
                  <a:srgbClr val="FF0000"/>
                </a:solidFill>
              </a:rPr>
              <a:t>rachitic rosary</a:t>
            </a:r>
            <a:r>
              <a:rPr lang="en-US" sz="3200" dirty="0">
                <a:solidFill>
                  <a:prstClr val="black"/>
                </a:solidFill>
              </a:rPr>
              <a:t>, which feels like the beads of a rosary as the examiner’s fingers move along the </a:t>
            </a:r>
            <a:r>
              <a:rPr lang="en-US" sz="3200" dirty="0" err="1">
                <a:solidFill>
                  <a:prstClr val="black"/>
                </a:solidFill>
              </a:rPr>
              <a:t>costochondral</a:t>
            </a:r>
            <a:r>
              <a:rPr lang="en-US" sz="3200" dirty="0">
                <a:solidFill>
                  <a:prstClr val="black"/>
                </a:solidFill>
              </a:rPr>
              <a:t> junctions from rib to rib.</a:t>
            </a:r>
          </a:p>
        </p:txBody>
      </p:sp>
    </p:spTree>
    <p:extLst>
      <p:ext uri="{BB962C8B-B14F-4D97-AF65-F5344CB8AC3E}">
        <p14:creationId xmlns="" xmlns:p14="http://schemas.microsoft.com/office/powerpoint/2010/main" val="27696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2234" y="761999"/>
            <a:ext cx="4121765" cy="6182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buNone/>
            </a:pPr>
            <a:r>
              <a:rPr lang="en-US" dirty="0">
                <a:solidFill>
                  <a:schemeClr val="tx2">
                    <a:lumMod val="60000"/>
                    <a:lumOff val="40000"/>
                  </a:schemeClr>
                </a:solidFill>
              </a:rPr>
              <a:t>The prominent knobs of bone at the </a:t>
            </a:r>
            <a:r>
              <a:rPr lang="en-US" dirty="0" err="1">
                <a:solidFill>
                  <a:schemeClr val="tx2">
                    <a:lumMod val="60000"/>
                    <a:lumOff val="40000"/>
                  </a:schemeClr>
                </a:solidFill>
              </a:rPr>
              <a:t>costochondral</a:t>
            </a:r>
            <a:r>
              <a:rPr lang="en-US" dirty="0">
                <a:solidFill>
                  <a:schemeClr val="tx2">
                    <a:lumMod val="60000"/>
                    <a:lumOff val="40000"/>
                  </a:schemeClr>
                </a:solidFill>
              </a:rPr>
              <a:t> joints of rickets </a:t>
            </a:r>
            <a:r>
              <a:rPr lang="en-US" dirty="0" smtClean="0">
                <a:solidFill>
                  <a:schemeClr val="tx2">
                    <a:lumMod val="60000"/>
                    <a:lumOff val="40000"/>
                  </a:schemeClr>
                </a:solidFill>
              </a:rPr>
              <a:t>patients</a:t>
            </a:r>
          </a:p>
          <a:p>
            <a:pPr marL="0" indent="0">
              <a:buNone/>
            </a:pPr>
            <a:endParaRPr lang="en-US" dirty="0"/>
          </a:p>
          <a:p>
            <a:pPr marL="0" indent="0">
              <a:buNone/>
            </a:pPr>
            <a:endParaRPr lang="en-US" dirty="0" smtClean="0"/>
          </a:p>
          <a:p>
            <a:pPr marL="0" indent="0">
              <a:buNone/>
            </a:pPr>
            <a:r>
              <a:rPr lang="en-US" dirty="0">
                <a:solidFill>
                  <a:schemeClr val="tx2">
                    <a:lumMod val="60000"/>
                    <a:lumOff val="40000"/>
                  </a:schemeClr>
                </a:solidFill>
              </a:rPr>
              <a:t>Rickets : Nodularity at </a:t>
            </a:r>
            <a:r>
              <a:rPr lang="en-US" dirty="0" err="1">
                <a:solidFill>
                  <a:schemeClr val="tx2">
                    <a:lumMod val="60000"/>
                    <a:lumOff val="40000"/>
                  </a:schemeClr>
                </a:solidFill>
              </a:rPr>
              <a:t>costochondral</a:t>
            </a:r>
            <a:r>
              <a:rPr lang="en-US" dirty="0">
                <a:solidFill>
                  <a:schemeClr val="tx2">
                    <a:lumMod val="60000"/>
                    <a:lumOff val="40000"/>
                  </a:schemeClr>
                </a:solidFill>
              </a:rPr>
              <a:t> junction (rachitic rosary).</a:t>
            </a:r>
          </a:p>
        </p:txBody>
      </p:sp>
    </p:spTree>
    <p:extLst>
      <p:ext uri="{BB962C8B-B14F-4D97-AF65-F5344CB8AC3E}">
        <p14:creationId xmlns="" xmlns:p14="http://schemas.microsoft.com/office/powerpoint/2010/main" val="82640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24387" y="-36871"/>
            <a:ext cx="451961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err="1">
                <a:solidFill>
                  <a:schemeClr val="tx2">
                    <a:lumMod val="60000"/>
                    <a:lumOff val="40000"/>
                  </a:schemeClr>
                </a:solidFill>
              </a:rPr>
              <a:t>Craniosynostosis</a:t>
            </a:r>
            <a:r>
              <a:rPr lang="en-US" dirty="0">
                <a:solidFill>
                  <a:schemeClr val="tx2">
                    <a:lumMod val="60000"/>
                    <a:lumOff val="40000"/>
                  </a:schemeClr>
                </a:solidFill>
              </a:rPr>
              <a:t> is a condition in which one or more of the sutures close too early, causing problems with normal brain and skull growth. Premature closure of the sutures may also cause the pressure inside of the head to increase and the skull or facial bones to change from a normal, symmetrical appearance.</a:t>
            </a:r>
            <a:endParaRPr lang="ar-JO" dirty="0">
              <a:solidFill>
                <a:schemeClr val="tx2">
                  <a:lumMod val="60000"/>
                  <a:lumOff val="40000"/>
                </a:schemeClr>
              </a:solidFill>
            </a:endParaRPr>
          </a:p>
        </p:txBody>
      </p:sp>
    </p:spTree>
    <p:extLst>
      <p:ext uri="{BB962C8B-B14F-4D97-AF65-F5344CB8AC3E}">
        <p14:creationId xmlns="" xmlns:p14="http://schemas.microsoft.com/office/powerpoint/2010/main" val="270528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1024</Words>
  <Application>Microsoft Office PowerPoint</Application>
  <PresentationFormat>On-screen Show (4:3)</PresentationFormat>
  <Paragraphs>119</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بسم الله الرحمن الرحيم</vt:lpstr>
      <vt:lpstr>Clinical manefestation </vt:lpstr>
      <vt:lpstr>Slide 3</vt:lpstr>
      <vt:lpstr>Slide 4</vt:lpstr>
      <vt:lpstr>Slide 5</vt:lpstr>
      <vt:lpstr>Slide 6</vt:lpstr>
      <vt:lpstr>Slide 7</vt:lpstr>
      <vt:lpstr>Slide 8</vt:lpstr>
      <vt:lpstr>Slide 9</vt:lpstr>
      <vt:lpstr>tetany</vt:lpstr>
      <vt:lpstr>Slide 11</vt:lpstr>
      <vt:lpstr>Slide 12</vt:lpstr>
      <vt:lpstr>Slide 13</vt:lpstr>
      <vt:lpstr>Slide 14</vt:lpstr>
      <vt:lpstr>Slide 15</vt:lpstr>
      <vt:lpstr>knock-knee</vt:lpstr>
      <vt:lpstr>Slide 17</vt:lpstr>
      <vt:lpstr>Slide 18</vt:lpstr>
      <vt:lpstr>Diagnosis</vt:lpstr>
      <vt:lpstr>Radiology </vt:lpstr>
      <vt:lpstr>Slide 21</vt:lpstr>
      <vt:lpstr>Slide 22</vt:lpstr>
      <vt:lpstr>Slide 23</vt:lpstr>
      <vt:lpstr>Slide 24</vt:lpstr>
      <vt:lpstr>Slide 25</vt:lpstr>
      <vt:lpstr>Clinical evaluation </vt:lpstr>
      <vt:lpstr>Slide 27</vt:lpstr>
      <vt:lpstr>Slide 28</vt:lpstr>
      <vt:lpstr>Slide 29</vt:lpstr>
      <vt:lpstr>Slide 30</vt:lpstr>
      <vt:lpstr>Slide 31</vt:lpstr>
      <vt:lpstr>Mnemonic</vt:lpstr>
      <vt:lpstr>X-RAY Mnemonic</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dmour</dc:creator>
  <cp:lastModifiedBy>user</cp:lastModifiedBy>
  <cp:revision>38</cp:revision>
  <dcterms:created xsi:type="dcterms:W3CDTF">2006-08-16T00:00:00Z</dcterms:created>
  <dcterms:modified xsi:type="dcterms:W3CDTF">2019-10-24T18:41:36Z</dcterms:modified>
</cp:coreProperties>
</file>