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96" r:id="rId6"/>
    <p:sldId id="257" r:id="rId7"/>
    <p:sldId id="258" r:id="rId8"/>
    <p:sldId id="276" r:id="rId9"/>
    <p:sldId id="279" r:id="rId10"/>
    <p:sldId id="275" r:id="rId11"/>
    <p:sldId id="277" r:id="rId12"/>
    <p:sldId id="259" r:id="rId13"/>
    <p:sldId id="280" r:id="rId14"/>
    <p:sldId id="260" r:id="rId15"/>
    <p:sldId id="262" r:id="rId16"/>
    <p:sldId id="283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66" r:id="rId29"/>
    <p:sldId id="269" r:id="rId30"/>
    <p:sldId id="267" r:id="rId31"/>
    <p:sldId id="268" r:id="rId32"/>
    <p:sldId id="272" r:id="rId33"/>
    <p:sldId id="273" r:id="rId34"/>
    <p:sldId id="270" r:id="rId35"/>
    <p:sldId id="271" r:id="rId36"/>
    <p:sldId id="274" r:id="rId37"/>
    <p:sldId id="297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1" d="100"/>
          <a:sy n="61" d="100"/>
        </p:scale>
        <p:origin x="-154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9" Type="http://schemas.openxmlformats.org/officeDocument/2006/relationships/presProps" Target="presProps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42" Type="http://schemas.openxmlformats.org/officeDocument/2006/relationships/tableStyles" Target="tableStyles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slide" Target="slides/slide34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41" Type="http://schemas.openxmlformats.org/officeDocument/2006/relationships/theme" Target="theme/theme1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slide" Target="slides/slide33.xml" /><Relationship Id="rId40" Type="http://schemas.openxmlformats.org/officeDocument/2006/relationships/viewProps" Target="viewProp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slide" Target="slides/slide32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slide" Target="slides/slide3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E8C1-476B-40B9-AD35-EE4E456D6CAF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3F09-6E85-4330-8ADB-6EE43DDDA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82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E8C1-476B-40B9-AD35-EE4E456D6CAF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3F09-6E85-4330-8ADB-6EE43DDDA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92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E8C1-476B-40B9-AD35-EE4E456D6CAF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3F09-6E85-4330-8ADB-6EE43DDDA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95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E8C1-476B-40B9-AD35-EE4E456D6CAF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3F09-6E85-4330-8ADB-6EE43DDDA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73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E8C1-476B-40B9-AD35-EE4E456D6CAF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3F09-6E85-4330-8ADB-6EE43DDDA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5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E8C1-476B-40B9-AD35-EE4E456D6CAF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3F09-6E85-4330-8ADB-6EE43DDDA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65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E8C1-476B-40B9-AD35-EE4E456D6CAF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3F09-6E85-4330-8ADB-6EE43DDDA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48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E8C1-476B-40B9-AD35-EE4E456D6CAF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3F09-6E85-4330-8ADB-6EE43DDDA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12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E8C1-476B-40B9-AD35-EE4E456D6CAF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3F09-6E85-4330-8ADB-6EE43DDDA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86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E8C1-476B-40B9-AD35-EE4E456D6CAF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3F09-6E85-4330-8ADB-6EE43DDDA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70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E8C1-476B-40B9-AD35-EE4E456D6CAF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F3F09-6E85-4330-8ADB-6EE43DDDA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51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2E8C1-476B-40B9-AD35-EE4E456D6CAF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F3F09-6E85-4330-8ADB-6EE43DDDA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13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8.png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764705"/>
            <a:ext cx="8278688" cy="2835746"/>
          </a:xfrm>
        </p:spPr>
        <p:txBody>
          <a:bodyPr>
            <a:normAutofit/>
          </a:bodyPr>
          <a:lstStyle/>
          <a:p>
            <a:r>
              <a:rPr lang="en-US" dirty="0"/>
              <a:t>Pathology lecture 5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827584" y="4077072"/>
            <a:ext cx="6400800" cy="250530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Dr. </a:t>
            </a:r>
            <a:r>
              <a:rPr lang="en-US" sz="2400" b="1" dirty="0" err="1">
                <a:solidFill>
                  <a:schemeClr val="tx1"/>
                </a:solidFill>
              </a:rPr>
              <a:t>Bushra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AlTarawneh</a:t>
            </a:r>
            <a:r>
              <a:rPr lang="en-US" sz="2400" b="1" dirty="0">
                <a:solidFill>
                  <a:schemeClr val="tx1"/>
                </a:solidFill>
              </a:rPr>
              <a:t>, MD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Anatomical pathology 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Mutah University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School of Medicine- Department of Laboratory medicine &amp; Pathology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MSS lectures 2021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3620" t="35615" r="19515" b="22573"/>
          <a:stretch/>
        </p:blipFill>
        <p:spPr>
          <a:xfrm>
            <a:off x="7068954" y="4691827"/>
            <a:ext cx="2081284" cy="214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5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1143000"/>
          </a:xfrm>
        </p:spPr>
        <p:txBody>
          <a:bodyPr/>
          <a:lstStyle/>
          <a:p>
            <a:r>
              <a:rPr lang="en-US" dirty="0"/>
              <a:t>BLISTERING (BULLOUS) DISORDERS</a:t>
            </a:r>
          </a:p>
        </p:txBody>
      </p:sp>
    </p:spTree>
    <p:extLst>
      <p:ext uri="{BB962C8B-B14F-4D97-AF65-F5344CB8AC3E}">
        <p14:creationId xmlns:p14="http://schemas.microsoft.com/office/powerpoint/2010/main" val="3713352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451" y="404664"/>
            <a:ext cx="9144000" cy="5976664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/>
              <a:t>Although vesicles and bullae (blisters) occur as secondary phenomena in several unrelated conditions (e.g., </a:t>
            </a:r>
            <a:r>
              <a:rPr lang="en-US" dirty="0" err="1"/>
              <a:t>herpesvirus</a:t>
            </a:r>
            <a:r>
              <a:rPr lang="en-US" dirty="0"/>
              <a:t> infection, </a:t>
            </a:r>
            <a:r>
              <a:rPr lang="en-US" dirty="0" err="1"/>
              <a:t>spongiotic</a:t>
            </a:r>
            <a:r>
              <a:rPr lang="en-US" dirty="0"/>
              <a:t> dermatitis), there is a group of disorders in which blisters are the primary and most distinctive feature.  Which include:</a:t>
            </a:r>
          </a:p>
          <a:p>
            <a:pPr marL="0" indent="0">
              <a:buNone/>
            </a:pPr>
            <a:r>
              <a:rPr lang="en-US" dirty="0"/>
              <a:t>1-Pemphigus (Vulgaris and </a:t>
            </a:r>
            <a:r>
              <a:rPr lang="en-US" dirty="0" err="1"/>
              <a:t>Foliaceus</a:t>
            </a:r>
            <a:r>
              <a:rPr lang="en-US" dirty="0"/>
              <a:t>).</a:t>
            </a:r>
            <a:br>
              <a:rPr lang="en-US" dirty="0"/>
            </a:br>
            <a:r>
              <a:rPr lang="en-US" dirty="0"/>
              <a:t>2-Bullous </a:t>
            </a:r>
            <a:r>
              <a:rPr lang="en-US" dirty="0" err="1"/>
              <a:t>pemphigoid</a:t>
            </a:r>
            <a:r>
              <a:rPr lang="en-US" dirty="0"/>
              <a:t>.</a:t>
            </a:r>
          </a:p>
          <a:p>
            <a:pPr algn="just"/>
            <a:endParaRPr lang="en-US" dirty="0"/>
          </a:p>
          <a:p>
            <a:r>
              <a:rPr lang="en-US" dirty="0"/>
              <a:t>Blistering in these diseases tends to occur at specific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within the skin, a morphologic distinction</a:t>
            </a:r>
          </a:p>
          <a:p>
            <a:pPr marL="0" indent="0">
              <a:buNone/>
            </a:pPr>
            <a:r>
              <a:rPr lang="en-US" dirty="0"/>
              <a:t>     that is critical for diagnosis.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883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1-Pemphigus (Vulgaris and </a:t>
            </a:r>
            <a:r>
              <a:rPr lang="en-US" dirty="0" err="1"/>
              <a:t>Foliaceus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Pemphigus is an uncommon autoimmune blistering disorder resulting from loss of normal </a:t>
            </a:r>
            <a:r>
              <a:rPr lang="en-US" b="1" dirty="0">
                <a:solidFill>
                  <a:srgbClr val="FF0000"/>
                </a:solidFill>
              </a:rPr>
              <a:t>intercellular attachments</a:t>
            </a:r>
            <a:r>
              <a:rPr lang="en-US" dirty="0"/>
              <a:t> within the epidermis and the squamous mucosal epithelium. </a:t>
            </a:r>
          </a:p>
          <a:p>
            <a:pPr marL="0" indent="0">
              <a:buNone/>
            </a:pPr>
            <a:r>
              <a:rPr lang="en-US" dirty="0"/>
              <a:t>There are three major variants:</a:t>
            </a:r>
          </a:p>
          <a:p>
            <a:pPr marL="0" indent="0">
              <a:buNone/>
            </a:pPr>
            <a:r>
              <a:rPr lang="en-US" dirty="0"/>
              <a:t>• Pemphigus vulgaris (the most common type)</a:t>
            </a:r>
          </a:p>
          <a:p>
            <a:pPr marL="0" indent="0">
              <a:buNone/>
            </a:pPr>
            <a:r>
              <a:rPr lang="en-US" dirty="0"/>
              <a:t>• Pemphigus </a:t>
            </a:r>
            <a:r>
              <a:rPr lang="en-US" dirty="0" err="1"/>
              <a:t>foliaceus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dirty="0" err="1"/>
              <a:t>Paraneoplastic</a:t>
            </a:r>
            <a:r>
              <a:rPr lang="en-US" dirty="0"/>
              <a:t> pemphigus which is associated with internal malignancy.</a:t>
            </a:r>
          </a:p>
        </p:txBody>
      </p:sp>
    </p:spTree>
    <p:extLst>
      <p:ext uri="{BB962C8B-B14F-4D97-AF65-F5344CB8AC3E}">
        <p14:creationId xmlns:p14="http://schemas.microsoft.com/office/powerpoint/2010/main" val="2437708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Level of epidermal separation forms the basis of  differential diagnosis for blistering disorders.</a:t>
            </a:r>
            <a:endParaRPr lang="ar-JO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00200"/>
            <a:ext cx="2895600" cy="4419600"/>
          </a:xfrm>
          <a:noFill/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76400"/>
            <a:ext cx="3048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76400"/>
            <a:ext cx="2971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6273800"/>
            <a:ext cx="27035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A-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Subcorneal</a:t>
            </a:r>
            <a:endParaRPr lang="ar-JO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2971800" y="6273800"/>
            <a:ext cx="2833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B-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Suprabasal</a:t>
            </a:r>
            <a:endParaRPr lang="ar-JO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5867400" y="6273800"/>
            <a:ext cx="3276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C-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Subepidermal</a:t>
            </a:r>
            <a:endParaRPr lang="ar-JO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578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7124700" cy="9239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Pathogenesis</a:t>
            </a:r>
            <a:b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ar-JO" sz="4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372600" cy="586740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vulgaris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foliaceus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Autoimmune disease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 caused by: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Antibody mediated hypersensitivity reactions. (Type II)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Pathogenic antibodies: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autoantibodies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1- Bind to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intercellular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desmosomal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proteins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 skin &amp; mucous membranes.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2- Disrupt intercellular adhesive function of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desmosomes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3- Activate intercellular proteases.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 2" pitchFamily="18" charset="2"/>
              <a:buNone/>
              <a:defRPr/>
            </a:pP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2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13716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Diagnosis: Direct </a:t>
            </a:r>
            <a:r>
              <a:rPr lang="en-US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immunofluorescence</a:t>
            </a:r>
            <a:r>
              <a:rPr lang="en-US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study: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Lesional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sites show a characteristic </a:t>
            </a:r>
            <a:r>
              <a:rPr lang="en-US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fishnet-like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pattern of intercellular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deposits.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752600"/>
            <a:ext cx="4953000" cy="30464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sz="3200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vulgaris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Uniform deposition of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(green) along cell membrane of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keratinocytes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(fishnet pattern). </a:t>
            </a:r>
            <a:endParaRPr lang="ar-JO" sz="32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876800"/>
            <a:ext cx="5257800" cy="20621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foliaceus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deposits confined to superficial layers of epidermis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ar-JO" sz="28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419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267200"/>
            <a:ext cx="4191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293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Font typeface="Wingdings 2" pitchFamily="18" charset="2"/>
              <a:buNone/>
              <a:defRPr/>
            </a:pP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Histologic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picture in all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forms of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is:</a:t>
            </a:r>
          </a:p>
          <a:p>
            <a:pPr>
              <a:defRPr/>
            </a:pP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Acantholysis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Lysis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of intercellular adhesive junctions between neighboring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squamous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epithelial cells results in  detached cells. </a:t>
            </a:r>
          </a:p>
          <a:p>
            <a:pPr>
              <a:defRPr/>
            </a:pP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vulgaris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Acantholysis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of layer of cells above basal cell layer       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Suprabasal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blister. </a:t>
            </a:r>
          </a:p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Pemphigus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foliaceus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Acantholysis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of superficial epidermis is at level of stratum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granulosum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Variable superficial dermal infiltrates comprised of lymphocytes, macrophages, &amp;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eosinophils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accompany all forms of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defRPr/>
            </a:pPr>
            <a:endParaRPr lang="ar-JO" dirty="0"/>
          </a:p>
        </p:txBody>
      </p:sp>
      <p:sp>
        <p:nvSpPr>
          <p:cNvPr id="3" name="Right Arrow 2"/>
          <p:cNvSpPr/>
          <p:nvPr/>
        </p:nvSpPr>
        <p:spPr>
          <a:xfrm>
            <a:off x="4008895" y="3492931"/>
            <a:ext cx="609600" cy="3810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563622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190500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r>
              <a:rPr lang="en-US" sz="40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1-Pemphigus vulgaris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Most common type.</a:t>
            </a: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Involves both mucosa &amp; skin of scalp, face,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axillae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groin, trunk, &amp; points of pressure. </a:t>
            </a:r>
          </a:p>
        </p:txBody>
      </p:sp>
      <p:pic>
        <p:nvPicPr>
          <p:cNvPr id="25604" name="Picture 4" descr="C:\Users\Mohammed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429000"/>
            <a:ext cx="2667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C:\Users\Mohammed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505200"/>
            <a:ext cx="25177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3429000"/>
            <a:ext cx="3733800" cy="3540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Lesions: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Superficial vesicles &amp;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bullae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rupture easily, leaving deep &amp; extensive erosions covered with serum crust. </a:t>
            </a:r>
          </a:p>
        </p:txBody>
      </p:sp>
    </p:spTree>
    <p:extLst>
      <p:ext uri="{BB962C8B-B14F-4D97-AF65-F5344CB8AC3E}">
        <p14:creationId xmlns:p14="http://schemas.microsoft.com/office/powerpoint/2010/main" val="485599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448800" cy="1981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vulgaris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Erosion on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leg:Group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of confluent, unroofed blisters. </a:t>
            </a:r>
            <a:b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Suprabasal</a:t>
            </a:r>
            <a:r>
              <a:rPr lang="en-US" sz="2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acantholysis</a:t>
            </a:r>
            <a:r>
              <a:rPr lang="en-US" sz="2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results in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intraepidermal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blister.</a:t>
            </a:r>
            <a:endParaRPr lang="ar-JO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62400"/>
            <a:ext cx="3949700" cy="2659063"/>
          </a:xfrm>
          <a:noFill/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280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32766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40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2-Pemphigus </a:t>
            </a:r>
            <a:r>
              <a:rPr lang="en-US" sz="4000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foliaceus</a:t>
            </a:r>
            <a:r>
              <a:rPr lang="en-US" sz="40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Rare, more benign form of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Bullae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confined to skin.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Infrequent involvement of mucous membranes.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Blisters are superficial with more limited zones of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erythema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&amp; crusting of ruptured blisters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ar-JO" b="1" dirty="0">
              <a:solidFill>
                <a:schemeClr val="tx1"/>
              </a:solidFill>
            </a:endParaRPr>
          </a:p>
          <a:p>
            <a:pPr>
              <a:defRPr/>
            </a:pPr>
            <a:endParaRPr lang="ar-JO" dirty="0"/>
          </a:p>
        </p:txBody>
      </p:sp>
      <p:pic>
        <p:nvPicPr>
          <p:cNvPr id="27651" name="Picture 3" descr="C:\Users\Mohammed\Desktop\C0348791-Pemphigus_foliaceus-SP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76600"/>
            <a:ext cx="5029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C:\Users\Mohammed\Desktop\images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4114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254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CHRONIC INFLAMMATORY DERMATOSES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BLISTERING (BULLOUS) DISORDERS</a:t>
            </a:r>
            <a:br>
              <a:rPr lang="en-US" dirty="0"/>
            </a:br>
            <a:endParaRPr lang="en-US" dirty="0"/>
          </a:p>
          <a:p>
            <a:r>
              <a:rPr lang="en-US" dirty="0"/>
              <a:t>Skin Tumors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428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40466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sz="28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foliaceus</a:t>
            </a:r>
            <a:r>
              <a:rPr lang="en-US" sz="28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Gross appearance of typical blister, less severely eroded than those seen in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vulgaris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Microscopic: Characteristic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subcorneal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blister.</a:t>
            </a:r>
            <a:endParaRPr lang="ar-JO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09800"/>
            <a:ext cx="4648200" cy="4648200"/>
          </a:xfrm>
          <a:noFill/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09800"/>
            <a:ext cx="4495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23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372600" cy="2743200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2-Bullous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pemphigoid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Acquired blistering disorder with autoimmune basis. </a:t>
            </a:r>
          </a:p>
          <a:p>
            <a:pPr>
              <a:spcBef>
                <a:spcPts val="0"/>
              </a:spcBef>
              <a:buFont typeface="Wingdings 2" pitchFamily="18" charset="2"/>
              <a:buNone/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Pathogenesis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Blistering is triggered by linear deposition of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antibodies in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epidermal basement membrane. </a:t>
            </a:r>
          </a:p>
        </p:txBody>
      </p:sp>
      <p:pic>
        <p:nvPicPr>
          <p:cNvPr id="29699" name="Picture 3" descr="C:\Users\Mohammed\Desktop\Linear_IgG_pemphigoid_450_355_70_http_www.pcds.org.ukeeassetsimgwatermark.gif_0_0_80_r_b_-5_-5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2819400"/>
            <a:ext cx="426243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3124200"/>
            <a:ext cx="5105400" cy="30464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Deposition of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antibody detected by direct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immunofluorescence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as linear band outlining the </a:t>
            </a:r>
            <a:r>
              <a:rPr lang="en-US" sz="3200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subepidermal</a:t>
            </a:r>
            <a:r>
              <a:rPr lang="en-US" sz="3200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basement membrane zone.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271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7315200"/>
          </a:xfrm>
        </p:spPr>
        <p:txBody>
          <a:bodyPr/>
          <a:lstStyle/>
          <a:p>
            <a:pPr>
              <a:defRPr/>
            </a:pPr>
            <a:endParaRPr lang="en-US" sz="3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Morphology: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Grossly:</a:t>
            </a:r>
          </a:p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Tense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bullae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filled with clear fluid. </a:t>
            </a:r>
          </a:p>
          <a:p>
            <a:pPr>
              <a:defRPr/>
            </a:pP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Subepidermal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nonacantholytic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blisters. </a:t>
            </a:r>
          </a:p>
          <a:p>
            <a:pPr>
              <a:defRPr/>
            </a:pP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Perivascular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infiltrate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 lymphocytes &amp;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eosinophils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Superficial dermal edema.</a:t>
            </a:r>
          </a:p>
          <a:p>
            <a:pPr>
              <a:defRPr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Basal cell vacuolization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gives rise to</a:t>
            </a:r>
          </a:p>
          <a:p>
            <a:pPr>
              <a:buFont typeface="Wingdings 2" pitchFamily="18" charset="2"/>
              <a:buNone/>
              <a:defRPr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fluid-filled blister. </a:t>
            </a:r>
          </a:p>
          <a:p>
            <a:pPr algn="ctr"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Blister roof consists of full thickness with intact intercellular junctions so epidermis not rupture easily.</a:t>
            </a:r>
          </a:p>
          <a:p>
            <a:pPr algn="ctr">
              <a:buFont typeface="Wingdings 2" pitchFamily="18" charset="2"/>
              <a:buNone/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(Key distinction from blisters in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 typeface="Wingdings 2" pitchFamily="18" charset="2"/>
              <a:buNone/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endParaRPr lang="ar-JO" dirty="0"/>
          </a:p>
        </p:txBody>
      </p:sp>
      <p:pic>
        <p:nvPicPr>
          <p:cNvPr id="30723" name="Picture 3" descr="C:\Users\Mohammed\Desktop\052044i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667000"/>
            <a:ext cx="3200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 descr="C:\Users\Mohammed\Desktop\11149936284e470ec3f34c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511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372600" cy="1219200"/>
          </a:xfrm>
        </p:spPr>
        <p:txBody>
          <a:bodyPr/>
          <a:lstStyle/>
          <a:p>
            <a:pPr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Bullous</a:t>
            </a:r>
            <a:r>
              <a:rPr lang="en-US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pemphigoid</a:t>
            </a:r>
            <a:r>
              <a:rPr lang="en-US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ar-JO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33600"/>
            <a:ext cx="4495800" cy="4724400"/>
          </a:xfrm>
          <a:noFill/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-228600" y="609600"/>
            <a:ext cx="43434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latin typeface="Times New Roman" pitchFamily="18" charset="0"/>
                <a:cs typeface="Times New Roman" pitchFamily="18" charset="0"/>
              </a:rPr>
              <a:t>Gross appearance of  tense, fluid filled blisters. </a:t>
            </a:r>
            <a:br>
              <a:rPr lang="en-US" altLang="en-US" b="1">
                <a:latin typeface="Times New Roman" pitchFamily="18" charset="0"/>
                <a:cs typeface="Times New Roman" pitchFamily="18" charset="0"/>
              </a:rPr>
            </a:br>
            <a:endParaRPr lang="ar-JO" altLang="en-US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4267200" y="533400"/>
            <a:ext cx="4876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latin typeface="Times New Roman" pitchFamily="18" charset="0"/>
                <a:cs typeface="Times New Roman" pitchFamily="18" charset="0"/>
              </a:rPr>
              <a:t>Subepidermal vesicle with  inflammatory infiltrate rich in eosinophils.</a:t>
            </a:r>
            <a:endParaRPr lang="ar-JO" altLang="en-US" sz="3200"/>
          </a:p>
        </p:txBody>
      </p:sp>
      <p:pic>
        <p:nvPicPr>
          <p:cNvPr id="31750" name="Picture 4" descr="C:\Users\Mohammed\Desktop\Skin_Pemphigoid_Medium_Magnific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33600"/>
            <a:ext cx="4648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437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499891"/>
            <a:ext cx="8229600" cy="1858218"/>
          </a:xfrm>
        </p:spPr>
        <p:txBody>
          <a:bodyPr>
            <a:normAutofit/>
          </a:bodyPr>
          <a:lstStyle/>
          <a:p>
            <a:r>
              <a:rPr lang="en-US" dirty="0"/>
              <a:t>SKIN TUMORS</a:t>
            </a:r>
          </a:p>
        </p:txBody>
      </p:sp>
    </p:spTree>
    <p:extLst>
      <p:ext uri="{BB962C8B-B14F-4D97-AF65-F5344CB8AC3E}">
        <p14:creationId xmlns:p14="http://schemas.microsoft.com/office/powerpoint/2010/main" val="1591128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Malignant Epidermal Tumors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1- Squamous Cell Carcinoma</a:t>
            </a:r>
          </a:p>
          <a:p>
            <a:r>
              <a:rPr lang="en-US" dirty="0"/>
              <a:t>Squamous cell carcinoma is a common tumor that typically arises on sun-exposed sites in older adults. These tumors.</a:t>
            </a:r>
          </a:p>
          <a:p>
            <a:r>
              <a:rPr lang="en-US" dirty="0"/>
              <a:t>Having a higher incidence in men than in women.</a:t>
            </a:r>
          </a:p>
          <a:p>
            <a:r>
              <a:rPr lang="en-US" dirty="0"/>
              <a:t>Pathogenesis : Cutaneous squamous cell carcinoma is mainly caused by </a:t>
            </a:r>
            <a:r>
              <a:rPr lang="en-US" b="1" dirty="0">
                <a:solidFill>
                  <a:srgbClr val="FF0000"/>
                </a:solidFill>
              </a:rPr>
              <a:t>UV light exposure</a:t>
            </a:r>
            <a:r>
              <a:rPr lang="en-US" dirty="0"/>
              <a:t>, which leads to widespread DNA damage and extremely high mutational loads.</a:t>
            </a:r>
          </a:p>
          <a:p>
            <a:r>
              <a:rPr lang="en-US" dirty="0"/>
              <a:t>Squamous cell carcinomas arising at internal sites (oropharynx, lung, esophagus, anus).</a:t>
            </a:r>
          </a:p>
        </p:txBody>
      </p:sp>
    </p:spTree>
    <p:extLst>
      <p:ext uri="{BB962C8B-B14F-4D97-AF65-F5344CB8AC3E}">
        <p14:creationId xmlns:p14="http://schemas.microsoft.com/office/powerpoint/2010/main" val="3697879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2475"/>
            <a:ext cx="8229600" cy="181234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Invasive squamous cell carcinoma.</a:t>
            </a:r>
          </a:p>
          <a:p>
            <a:r>
              <a:rPr lang="en-US" dirty="0"/>
              <a:t> (A) A nodular, </a:t>
            </a:r>
            <a:r>
              <a:rPr lang="en-US" dirty="0" err="1"/>
              <a:t>hyperkeratotic</a:t>
            </a:r>
            <a:r>
              <a:rPr lang="en-US" dirty="0"/>
              <a:t> lesion occurring on the ear, associated with metastasis to a prominent </a:t>
            </a:r>
            <a:r>
              <a:rPr lang="en-US" dirty="0" err="1"/>
              <a:t>postauricular</a:t>
            </a:r>
            <a:r>
              <a:rPr lang="en-US" dirty="0"/>
              <a:t> lymph node </a:t>
            </a:r>
            <a:r>
              <a:rPr lang="en-US" i="1" dirty="0"/>
              <a:t>(arrow).</a:t>
            </a:r>
          </a:p>
          <a:p>
            <a:r>
              <a:rPr lang="en-US" i="1" dirty="0"/>
              <a:t> </a:t>
            </a:r>
            <a:r>
              <a:rPr lang="en-US" dirty="0"/>
              <a:t>(B) Tumor invades the dermal soft tissue as irregular projections of atypical squamous cells exhibiting </a:t>
            </a:r>
            <a:r>
              <a:rPr lang="en-US" dirty="0" err="1"/>
              <a:t>acantholysis</a:t>
            </a:r>
            <a:r>
              <a:rPr lang="en-US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27" y="2132856"/>
            <a:ext cx="4903237" cy="367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6"/>
            <a:ext cx="4392488" cy="378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3563888" y="4941168"/>
            <a:ext cx="360040" cy="216024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893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2- Basal Cell Carcinoma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Basal cell carcinoma is a common slow-growing cancer that rarely metastasizes. It tends to occur at sites subject to chronic sun exposure and in lightly pigmented individuals.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Pathogenesis : The molecular hallmark of basal cell carcinoma is </a:t>
            </a:r>
            <a:r>
              <a:rPr lang="en-US" b="1" dirty="0">
                <a:solidFill>
                  <a:srgbClr val="FF0000"/>
                </a:solidFill>
              </a:rPr>
              <a:t>loss-of function mutations in PTCH1</a:t>
            </a:r>
            <a:r>
              <a:rPr lang="en-US" dirty="0"/>
              <a:t>, a tumor suppressor gene.</a:t>
            </a:r>
          </a:p>
        </p:txBody>
      </p:sp>
    </p:spTree>
    <p:extLst>
      <p:ext uri="{BB962C8B-B14F-4D97-AF65-F5344CB8AC3E}">
        <p14:creationId xmlns:p14="http://schemas.microsoft.com/office/powerpoint/2010/main" val="3681557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2460"/>
            <a:ext cx="8229600" cy="189437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Basal cell carcinoma. </a:t>
            </a:r>
            <a:r>
              <a:rPr lang="en-US" dirty="0"/>
              <a:t>(A) A prototypical pearly, smooth-surfaced papule with </a:t>
            </a:r>
            <a:r>
              <a:rPr lang="en-US" dirty="0" err="1"/>
              <a:t>telangiectatic</a:t>
            </a:r>
            <a:r>
              <a:rPr lang="en-US" dirty="0"/>
              <a:t> vessels. (B) Tumor is composed of nests of </a:t>
            </a:r>
            <a:r>
              <a:rPr lang="en-US" dirty="0" err="1"/>
              <a:t>basaloid</a:t>
            </a:r>
            <a:r>
              <a:rPr lang="en-US" dirty="0"/>
              <a:t> cells infiltrating a fibrotic stroma. (C) Tumor cells with scant cytoplasm and small </a:t>
            </a:r>
            <a:r>
              <a:rPr lang="en-US" dirty="0" err="1"/>
              <a:t>hyperchromatic</a:t>
            </a:r>
            <a:r>
              <a:rPr lang="en-US" dirty="0"/>
              <a:t> nuclei that palisade on the outside of the nest. The cleft between the tumor cells and the stroma is a highly characteristic artifact of sectioning.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9144000" cy="476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039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Melanocytic nevi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Melanocytic nevi are benign neoplasms caused by somatic gain-of-function mutations in BRAF or RAS.</a:t>
            </a:r>
          </a:p>
          <a:p>
            <a:r>
              <a:rPr lang="en-US" dirty="0"/>
              <a:t>An early-stage lesions are called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junctional nevi</a:t>
            </a:r>
          </a:p>
          <a:p>
            <a:r>
              <a:rPr lang="en-US" dirty="0"/>
              <a:t> Eventually, most junctional nevi grow into the underlying dermis as nests or cords of cells (</a:t>
            </a:r>
            <a:r>
              <a:rPr lang="en-US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compound nevi), </a:t>
            </a:r>
            <a:r>
              <a:rPr lang="en-US" dirty="0"/>
              <a:t>and in older lesions the epidermal nests may be lost entirely, creating intradermal nevi.</a:t>
            </a:r>
          </a:p>
        </p:txBody>
      </p:sp>
    </p:spTree>
    <p:extLst>
      <p:ext uri="{BB962C8B-B14F-4D97-AF65-F5344CB8AC3E}">
        <p14:creationId xmlns:p14="http://schemas.microsoft.com/office/powerpoint/2010/main" val="1714998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79695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CHRONIC INFLAMMATORY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DERMATOSES</a:t>
            </a:r>
            <a:br>
              <a:rPr lang="en-US" sz="2800" dirty="0">
                <a:solidFill>
                  <a:srgbClr val="FF0000"/>
                </a:solidFill>
              </a:rPr>
            </a:b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356" y="1628800"/>
            <a:ext cx="8646132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Chronic inflammatory </a:t>
            </a:r>
            <a:r>
              <a:rPr lang="en-US" dirty="0" err="1"/>
              <a:t>dermatoses</a:t>
            </a:r>
            <a:r>
              <a:rPr lang="en-US" dirty="0"/>
              <a:t> are persistent skin conditions that exhibit their most  characteristic features over many months to years, although they may begin with an acute stage. </a:t>
            </a:r>
          </a:p>
          <a:p>
            <a:r>
              <a:rPr lang="en-US" dirty="0"/>
              <a:t>The skin surface in some chronic inflammatory </a:t>
            </a:r>
            <a:r>
              <a:rPr lang="en-US" dirty="0" err="1"/>
              <a:t>dermatoses</a:t>
            </a:r>
            <a:r>
              <a:rPr lang="en-US" dirty="0"/>
              <a:t> is roughened as a result of excessive or abnormal scale formation and shedding (desquamation).</a:t>
            </a:r>
          </a:p>
        </p:txBody>
      </p:sp>
    </p:spTree>
    <p:extLst>
      <p:ext uri="{BB962C8B-B14F-4D97-AF65-F5344CB8AC3E}">
        <p14:creationId xmlns:p14="http://schemas.microsoft.com/office/powerpoint/2010/main" val="3305776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60"/>
            <a:ext cx="9144000" cy="219790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n-US" dirty="0"/>
              <a:t>Common melanocytic nevi are tan-to-brown, uniformly pigmented, small papules (5 mm or less across) with well-defined, rounded borders Early lesions are composed of round to oval cells that grow in “nests” along the </a:t>
            </a:r>
            <a:r>
              <a:rPr lang="en-US" dirty="0" err="1"/>
              <a:t>dermoepidermal</a:t>
            </a:r>
            <a:r>
              <a:rPr lang="en-US" dirty="0"/>
              <a:t> junction. Nuclei are uniform and round, and contain inconspicuous nucleoli with little or no mitotic activity.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3028034" cy="264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19" y="2432894"/>
            <a:ext cx="6903705" cy="442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7187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3-Melanoma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Melanoma is less common but much more deadly than basal or squamous cell carcinoma.</a:t>
            </a:r>
          </a:p>
          <a:p>
            <a:r>
              <a:rPr lang="en-US" dirty="0"/>
              <a:t>Pathogenesis : As with other cutaneous malignancies, melanoma is mainly caused by UV light–induced DNA damage that leads to the stepwise acquisition of driver mutations.</a:t>
            </a:r>
          </a:p>
          <a:p>
            <a:r>
              <a:rPr lang="en-US" dirty="0"/>
              <a:t>The initiating event appears to be an activating mutation in BRAF or (less commonly) RAS.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0091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964488" cy="5937523"/>
          </a:xfrm>
        </p:spPr>
        <p:txBody>
          <a:bodyPr>
            <a:normAutofit fontScale="77500" lnSpcReduction="20000"/>
          </a:bodyPr>
          <a:lstStyle/>
          <a:p>
            <a:r>
              <a:rPr lang="en-US" i="1" dirty="0"/>
              <a:t>Melanoma </a:t>
            </a:r>
            <a:r>
              <a:rPr lang="en-US" dirty="0"/>
              <a:t>is a highly aggressive malignancy; tumors only a few</a:t>
            </a:r>
          </a:p>
          <a:p>
            <a:pPr marL="0" indent="0">
              <a:buNone/>
            </a:pPr>
            <a:r>
              <a:rPr lang="en-US" dirty="0"/>
              <a:t>millimeters in thickness can give rise to deadly metastases.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often associated with a brisk lymphocytic infiltrate.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most important clinical sign is a change in the color or size of a pigmented lesion.</a:t>
            </a:r>
          </a:p>
          <a:p>
            <a:r>
              <a:rPr lang="en-US" dirty="0"/>
              <a:t>The main clinical warning signs are as follows:</a:t>
            </a:r>
          </a:p>
          <a:p>
            <a:pPr marL="0" indent="0">
              <a:buNone/>
            </a:pPr>
            <a:r>
              <a:rPr lang="en-US" dirty="0"/>
              <a:t>1. Rapid enlargement of a preexisting nevus</a:t>
            </a:r>
          </a:p>
          <a:p>
            <a:pPr marL="0" indent="0">
              <a:buNone/>
            </a:pPr>
            <a:r>
              <a:rPr lang="en-US" dirty="0"/>
              <a:t>2. Itching or pain in a lesion</a:t>
            </a:r>
          </a:p>
          <a:p>
            <a:pPr marL="0" indent="0">
              <a:buNone/>
            </a:pPr>
            <a:r>
              <a:rPr lang="en-US" dirty="0"/>
              <a:t>3. Development of a new pigmented lesion during adult</a:t>
            </a:r>
          </a:p>
          <a:p>
            <a:pPr marL="0" indent="0">
              <a:buNone/>
            </a:pPr>
            <a:r>
              <a:rPr lang="en-US" dirty="0"/>
              <a:t>life</a:t>
            </a:r>
          </a:p>
          <a:p>
            <a:pPr marL="0" indent="0">
              <a:buNone/>
            </a:pPr>
            <a:r>
              <a:rPr lang="en-US" dirty="0"/>
              <a:t>4. Irregularity of the borders of a pigmented lesion</a:t>
            </a:r>
          </a:p>
          <a:p>
            <a:pPr marL="0" indent="0">
              <a:buNone/>
            </a:pPr>
            <a:r>
              <a:rPr lang="en-US" dirty="0"/>
              <a:t>5. Variegation of color within a pigmented lesion</a:t>
            </a:r>
          </a:p>
        </p:txBody>
      </p:sp>
    </p:spTree>
    <p:extLst>
      <p:ext uri="{BB962C8B-B14F-4D97-AF65-F5344CB8AC3E}">
        <p14:creationId xmlns:p14="http://schemas.microsoft.com/office/powerpoint/2010/main" val="39635327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6" y="16976"/>
            <a:ext cx="9124923" cy="211588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(A) Lesions tend to be larger than nevi, with irregular contours and variable pigmentation. Macular areas indicate superficial (radial) growth, while elevated areas indicate dermal invasion (vertical growth). </a:t>
            </a:r>
          </a:p>
          <a:p>
            <a:r>
              <a:rPr lang="en-US" dirty="0"/>
              <a:t>(B -D) Radial growth phase, with spread of nested and single melanoma cells within the epidermis. Vertical growth phase, with nodular aggregates of infiltrating tumor cells within the dermis.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9144000" cy="480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5807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GOOD LUCK IN YOUR EXAM</a:t>
            </a:r>
          </a:p>
        </p:txBody>
      </p:sp>
    </p:spTree>
    <p:extLst>
      <p:ext uri="{BB962C8B-B14F-4D97-AF65-F5344CB8AC3E}">
        <p14:creationId xmlns:p14="http://schemas.microsoft.com/office/powerpoint/2010/main" val="3494838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CHRONIC INFLAMMATORY</a:t>
            </a:r>
            <a:br>
              <a:rPr lang="en-US" dirty="0"/>
            </a:br>
            <a:r>
              <a:rPr lang="en-US" dirty="0"/>
              <a:t>DERMATOSES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Psoriasis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Lichen </a:t>
            </a:r>
            <a:r>
              <a:rPr lang="en-US" dirty="0" err="1"/>
              <a:t>Planus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Lichen Simplex </a:t>
            </a:r>
            <a:r>
              <a:rPr lang="en-US" dirty="0" err="1"/>
              <a:t>Chronicus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439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1-Psoriasis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8964488" cy="525658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Psoriasis is a common chronic inflammatory </a:t>
            </a:r>
            <a:r>
              <a:rPr lang="en-US" dirty="0" err="1"/>
              <a:t>dermatosis</a:t>
            </a:r>
            <a:r>
              <a:rPr lang="en-US" dirty="0"/>
              <a:t>. </a:t>
            </a:r>
          </a:p>
          <a:p>
            <a:r>
              <a:rPr lang="en-US" dirty="0"/>
              <a:t>Recent epidemiologic studies have shown that psoriasis is associated with an increased risk for heart attack and stroke and also is associated in up to 10% of patients with arthritis, which in some cases may be severe.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Pathogenesis:</a:t>
            </a:r>
          </a:p>
          <a:p>
            <a:pPr marL="0" indent="0">
              <a:buNone/>
            </a:pPr>
            <a:r>
              <a:rPr lang="en-US" dirty="0"/>
              <a:t>Psoriasis is a T cell-mediated inflammatory disease, presumed</a:t>
            </a:r>
          </a:p>
          <a:p>
            <a:pPr marL="0" indent="0">
              <a:buNone/>
            </a:pPr>
            <a:r>
              <a:rPr lang="en-US" dirty="0"/>
              <a:t>to be autoimmune in origin.</a:t>
            </a:r>
          </a:p>
          <a:p>
            <a:endParaRPr lang="en-US" dirty="0"/>
          </a:p>
          <a:p>
            <a:r>
              <a:rPr lang="en-US" dirty="0"/>
              <a:t>Most frequently affects the skin of the elbows, knees, scalp, lumbosacral areas, </a:t>
            </a:r>
            <a:r>
              <a:rPr lang="en-US" dirty="0" err="1"/>
              <a:t>intergluteal</a:t>
            </a:r>
            <a:r>
              <a:rPr lang="en-US" dirty="0"/>
              <a:t> cleft, glans penis, and vulva. Nail changes on the fingers and toes occur in 30% of cases.</a:t>
            </a:r>
          </a:p>
        </p:txBody>
      </p:sp>
    </p:spTree>
    <p:extLst>
      <p:ext uri="{BB962C8B-B14F-4D97-AF65-F5344CB8AC3E}">
        <p14:creationId xmlns:p14="http://schemas.microsoft.com/office/powerpoint/2010/main" val="3912233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964488" cy="29249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Chronic psoriasis. (A) Erythematous psoriatic plaques covered by silvery-white scale. (B) Microscopic examination shows marked epidermal </a:t>
            </a:r>
            <a:r>
              <a:rPr lang="en-US" dirty="0" err="1"/>
              <a:t>hyperplasia,downward</a:t>
            </a:r>
            <a:r>
              <a:rPr lang="en-US" dirty="0"/>
              <a:t> extension of rete ridges (</a:t>
            </a:r>
            <a:r>
              <a:rPr lang="en-US" dirty="0" err="1"/>
              <a:t>psoriasiform</a:t>
            </a:r>
            <a:r>
              <a:rPr lang="en-US" dirty="0"/>
              <a:t> hyperplasia), and prominent </a:t>
            </a:r>
            <a:r>
              <a:rPr lang="en-US" dirty="0" err="1"/>
              <a:t>parakeratotic</a:t>
            </a:r>
            <a:r>
              <a:rPr lang="en-US" dirty="0"/>
              <a:t> scale with infiltrating neutrophils.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7" y="3583053"/>
            <a:ext cx="4465156" cy="308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29090"/>
            <a:ext cx="5241603" cy="423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503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2-Lichen </a:t>
            </a:r>
            <a:r>
              <a:rPr lang="en-US" dirty="0" err="1"/>
              <a:t>Planus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036496" cy="5949280"/>
          </a:xfrm>
        </p:spPr>
        <p:txBody>
          <a:bodyPr>
            <a:noAutofit/>
          </a:bodyPr>
          <a:lstStyle/>
          <a:p>
            <a:r>
              <a:rPr lang="en-US" sz="2400" dirty="0"/>
              <a:t>Lichen </a:t>
            </a:r>
            <a:r>
              <a:rPr lang="en-US" sz="2400" dirty="0" err="1"/>
              <a:t>planus</a:t>
            </a:r>
            <a:r>
              <a:rPr lang="en-US" sz="2400" dirty="0"/>
              <a:t> is an uncommon disorder that usually presents in middle-aged adults. The cutaneous lesions are multiple and are usually symmetrically distributed, particularly on the extremities.</a:t>
            </a:r>
          </a:p>
          <a:p>
            <a:pPr marL="0" indent="0">
              <a:buNone/>
            </a:pPr>
            <a:endParaRPr lang="en-US" sz="600" dirty="0"/>
          </a:p>
          <a:p>
            <a:r>
              <a:rPr lang="en-US" sz="2400" dirty="0"/>
              <a:t>Approximately 70% of cases also involve the oral mucosa.</a:t>
            </a:r>
          </a:p>
          <a:p>
            <a:r>
              <a:rPr lang="en-US" sz="2400" dirty="0"/>
              <a:t>“Pruritic, purple, polygonal, planar papules, and plaques”</a:t>
            </a:r>
          </a:p>
          <a:p>
            <a:pPr marL="0" indent="0">
              <a:buNone/>
            </a:pPr>
            <a:r>
              <a:rPr lang="en-US" sz="2400" dirty="0"/>
              <a:t>are the tongue-twisting Ps that describe this disorder of</a:t>
            </a:r>
          </a:p>
          <a:p>
            <a:pPr marL="0" indent="0">
              <a:buNone/>
            </a:pPr>
            <a:r>
              <a:rPr lang="en-US" sz="2400" dirty="0"/>
              <a:t>skin and squamous mucosa. </a:t>
            </a:r>
          </a:p>
          <a:p>
            <a:pPr marL="0" indent="0">
              <a:buNone/>
            </a:pPr>
            <a:endParaRPr lang="en-US" sz="600" dirty="0"/>
          </a:p>
          <a:p>
            <a:r>
              <a:rPr lang="en-US" sz="2400" dirty="0"/>
              <a:t>The lesions may result from a CD8+ T cell–mediated cytotoxic response against antigens in the basal cell layer and the </a:t>
            </a:r>
            <a:r>
              <a:rPr lang="en-US" sz="2400" dirty="0" err="1"/>
              <a:t>dermoepidermal</a:t>
            </a:r>
            <a:r>
              <a:rPr lang="en-US" sz="2400" dirty="0"/>
              <a:t> junction that are produced by unknown mechanisms.</a:t>
            </a:r>
          </a:p>
          <a:p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670942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196"/>
            <a:ext cx="9144000" cy="125273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Microscopic examination shows a </a:t>
            </a:r>
            <a:r>
              <a:rPr lang="en-US" dirty="0" err="1"/>
              <a:t>bandlike</a:t>
            </a:r>
            <a:r>
              <a:rPr lang="en-US" dirty="0"/>
              <a:t> infiltrate of lymphocytes along the </a:t>
            </a:r>
            <a:r>
              <a:rPr lang="en-US" dirty="0" err="1"/>
              <a:t>dermoepidermal</a:t>
            </a:r>
            <a:r>
              <a:rPr lang="en-US" dirty="0"/>
              <a:t> junction, hyperkeratosis, </a:t>
            </a:r>
            <a:r>
              <a:rPr lang="en-US" dirty="0" err="1"/>
              <a:t>hypergranulosis</a:t>
            </a:r>
            <a:r>
              <a:rPr lang="en-US" dirty="0"/>
              <a:t>, and pointed rete ridges (“</a:t>
            </a:r>
            <a:r>
              <a:rPr lang="en-US" dirty="0" err="1"/>
              <a:t>sawtoothing</a:t>
            </a:r>
            <a:r>
              <a:rPr lang="en-US" dirty="0"/>
              <a:t>”).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014" y="1654525"/>
            <a:ext cx="4895935" cy="52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4" y="2132856"/>
            <a:ext cx="4070341" cy="351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087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3- Lichen Simplex </a:t>
            </a:r>
            <a:r>
              <a:rPr lang="en-US" dirty="0" err="1"/>
              <a:t>Chronicus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7492" y="1052736"/>
            <a:ext cx="91440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Lichen simplex </a:t>
            </a:r>
            <a:r>
              <a:rPr lang="en-US" dirty="0" err="1"/>
              <a:t>chronicus</a:t>
            </a:r>
            <a:r>
              <a:rPr lang="en-US" dirty="0"/>
              <a:t> manifests as roughening of the skin. It is a response to local repetitive trauma, usually from rubbing or scratching. </a:t>
            </a:r>
          </a:p>
          <a:p>
            <a:r>
              <a:rPr lang="en-US" dirty="0"/>
              <a:t>The pathogenesis of lichen simplex </a:t>
            </a:r>
            <a:r>
              <a:rPr lang="en-US" dirty="0" err="1"/>
              <a:t>chronicus</a:t>
            </a:r>
            <a:r>
              <a:rPr lang="en-US" dirty="0"/>
              <a:t> is not understood, but the trauma probably induces epithelial hyperplasia and eventual dermal scarring. </a:t>
            </a:r>
          </a:p>
          <a:p>
            <a:r>
              <a:rPr lang="en-US" dirty="0"/>
              <a:t>Microscopically :Lichen simplex </a:t>
            </a:r>
            <a:r>
              <a:rPr lang="en-US" dirty="0" err="1"/>
              <a:t>chronicus</a:t>
            </a:r>
            <a:r>
              <a:rPr lang="en-US" dirty="0"/>
              <a:t> is characterized by </a:t>
            </a:r>
            <a:r>
              <a:rPr lang="en-US" dirty="0" err="1"/>
              <a:t>acanthosis</a:t>
            </a:r>
            <a:r>
              <a:rPr lang="en-US" dirty="0"/>
              <a:t>, hyperkeratosis, and </a:t>
            </a:r>
            <a:r>
              <a:rPr lang="en-US" dirty="0" err="1"/>
              <a:t>hypergranulosis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59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44E5D5E6FD0640B03A4C36A36CCC48" ma:contentTypeVersion="2" ma:contentTypeDescription="Create a new document." ma:contentTypeScope="" ma:versionID="0a261ae55af15d1f4d425a45099986ed">
  <xsd:schema xmlns:xsd="http://www.w3.org/2001/XMLSchema" xmlns:xs="http://www.w3.org/2001/XMLSchema" xmlns:p="http://schemas.microsoft.com/office/2006/metadata/properties" xmlns:ns2="f813cc38-748d-45e5-8a1e-18a9340b0733" targetNamespace="http://schemas.microsoft.com/office/2006/metadata/properties" ma:root="true" ma:fieldsID="3219db038919e52e4afa6beb8faee7ee" ns2:_="">
    <xsd:import namespace="f813cc38-748d-45e5-8a1e-18a9340b07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13cc38-748d-45e5-8a1e-18a9340b07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E85517-233D-4B29-A6B8-AB244FBB666E}">
  <ds:schemaRefs>
    <ds:schemaRef ds:uri="http://schemas.microsoft.com/office/2006/metadata/propertie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A9F65692-0741-41A6-A562-C67CB73529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060F9E-0BED-4C3F-901C-54F3BBB4C7A7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f813cc38-748d-45e5-8a1e-18a9340b073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1546</Words>
  <Application>Microsoft Office PowerPoint</Application>
  <PresentationFormat>عرض على الشاشة (4:3)</PresentationFormat>
  <Paragraphs>152</Paragraphs>
  <Slides>34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34</vt:i4>
      </vt:variant>
    </vt:vector>
  </HeadingPairs>
  <TitlesOfParts>
    <vt:vector size="35" baseType="lpstr">
      <vt:lpstr>Office Theme</vt:lpstr>
      <vt:lpstr>Pathology lecture 5</vt:lpstr>
      <vt:lpstr>In this lecture</vt:lpstr>
      <vt:lpstr>CHRONIC INFLAMMATORY DERMATOSES </vt:lpstr>
      <vt:lpstr>CHRONIC INFLAMMATORY DERMATOSES</vt:lpstr>
      <vt:lpstr>1-Psoriasis </vt:lpstr>
      <vt:lpstr>عرض تقديمي في PowerPoint</vt:lpstr>
      <vt:lpstr>2-Lichen Planus </vt:lpstr>
      <vt:lpstr>عرض تقديمي في PowerPoint</vt:lpstr>
      <vt:lpstr>3- Lichen Simplex Chronicus </vt:lpstr>
      <vt:lpstr>BLISTERING (BULLOUS) DISORDERS</vt:lpstr>
      <vt:lpstr>عرض تقديمي في PowerPoint</vt:lpstr>
      <vt:lpstr>1-Pemphigus (Vulgaris and Foliaceus) </vt:lpstr>
      <vt:lpstr> Level of epidermal separation forms the basis of  differential diagnosis for blistering disorders.</vt:lpstr>
      <vt:lpstr>                         Pathogenesis </vt:lpstr>
      <vt:lpstr>عرض تقديمي في PowerPoint</vt:lpstr>
      <vt:lpstr>عرض تقديمي في PowerPoint</vt:lpstr>
      <vt:lpstr>عرض تقديمي في PowerPoint</vt:lpstr>
      <vt:lpstr> Pemphigus vulgaris:  Erosion on leg:Group of confluent, unroofed blisters.  Suprabasal acantholysis results in intraepidermal blister.</vt:lpstr>
      <vt:lpstr>عرض تقديمي في PowerPoint</vt:lpstr>
      <vt:lpstr> Pemphigus foliaceus:   Gross appearance of typical blister, less severely eroded than those seen in pemphigus vulgaris.  Microscopic: Characteristic subcorneal blister.</vt:lpstr>
      <vt:lpstr>عرض تقديمي في PowerPoint</vt:lpstr>
      <vt:lpstr>عرض تقديمي في PowerPoint</vt:lpstr>
      <vt:lpstr> Bullous pemphigoid. </vt:lpstr>
      <vt:lpstr>SKIN TUMORS</vt:lpstr>
      <vt:lpstr>Malignant Epidermal Tumors </vt:lpstr>
      <vt:lpstr>عرض تقديمي في PowerPoint</vt:lpstr>
      <vt:lpstr>2- Basal Cell Carcinoma </vt:lpstr>
      <vt:lpstr>عرض تقديمي في PowerPoint</vt:lpstr>
      <vt:lpstr>Melanocytic nevi </vt:lpstr>
      <vt:lpstr>عرض تقديمي في PowerPoint</vt:lpstr>
      <vt:lpstr>3-Melanoma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CHRONIC INFLAMMATORY DERMATOSES  BLISTERING (BULLOUS) DISORDERS</dc:title>
  <dc:creator>Toshiba</dc:creator>
  <cp:lastModifiedBy>احمد المعايطه</cp:lastModifiedBy>
  <cp:revision>11</cp:revision>
  <dcterms:created xsi:type="dcterms:W3CDTF">2021-03-09T20:58:01Z</dcterms:created>
  <dcterms:modified xsi:type="dcterms:W3CDTF">2021-03-10T07:28:42Z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0x010100EA44E5D5E6FD0640B03A4C36A36CCC48</vt:lpwstr>
  </property>
</Properties>
</file>