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4"/>
  </p:sldMasterIdLst>
  <p:sldIdLst>
    <p:sldId id="256" r:id="rId5"/>
    <p:sldId id="279" r:id="rId6"/>
    <p:sldId id="291" r:id="rId7"/>
    <p:sldId id="280" r:id="rId8"/>
    <p:sldId id="281" r:id="rId9"/>
    <p:sldId id="292" r:id="rId10"/>
    <p:sldId id="282" r:id="rId11"/>
    <p:sldId id="283" r:id="rId12"/>
    <p:sldId id="293" r:id="rId13"/>
    <p:sldId id="284" r:id="rId14"/>
    <p:sldId id="285" r:id="rId15"/>
    <p:sldId id="294" r:id="rId16"/>
    <p:sldId id="286" r:id="rId17"/>
    <p:sldId id="287" r:id="rId18"/>
    <p:sldId id="296" r:id="rId19"/>
    <p:sldId id="288" r:id="rId20"/>
    <p:sldId id="289" r:id="rId21"/>
    <p:sldId id="290" r:id="rId22"/>
    <p:sldId id="295" r:id="rId23"/>
    <p:sldId id="270" r:id="rId24"/>
  </p:sldIdLst>
  <p:sldSz cx="9144000" cy="6858000" type="screen4x3"/>
  <p:notesSz cx="6858000" cy="9144000"/>
  <p:defaultTextStyle>
    <a:defPPr>
      <a:defRPr lang="ar-SA"/>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0" d="100"/>
          <a:sy n="80" d="100"/>
        </p:scale>
        <p:origin x="1116" y="96"/>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 /><Relationship Id="rId13" Type="http://schemas.openxmlformats.org/officeDocument/2006/relationships/slide" Target="slides/slide9.xml" /><Relationship Id="rId18" Type="http://schemas.openxmlformats.org/officeDocument/2006/relationships/slide" Target="slides/slide14.xml" /><Relationship Id="rId26" Type="http://schemas.openxmlformats.org/officeDocument/2006/relationships/viewProps" Target="viewProps.xml" /><Relationship Id="rId3" Type="http://schemas.openxmlformats.org/officeDocument/2006/relationships/customXml" Target="../customXml/item3.xml" /><Relationship Id="rId21" Type="http://schemas.openxmlformats.org/officeDocument/2006/relationships/slide" Target="slides/slide17.xml" /><Relationship Id="rId7" Type="http://schemas.openxmlformats.org/officeDocument/2006/relationships/slide" Target="slides/slide3.xml" /><Relationship Id="rId12" Type="http://schemas.openxmlformats.org/officeDocument/2006/relationships/slide" Target="slides/slide8.xml" /><Relationship Id="rId17" Type="http://schemas.openxmlformats.org/officeDocument/2006/relationships/slide" Target="slides/slide13.xml" /><Relationship Id="rId25" Type="http://schemas.openxmlformats.org/officeDocument/2006/relationships/presProps" Target="presProps.xml" /><Relationship Id="rId2" Type="http://schemas.openxmlformats.org/officeDocument/2006/relationships/customXml" Target="../customXml/item2.xml" /><Relationship Id="rId16" Type="http://schemas.openxmlformats.org/officeDocument/2006/relationships/slide" Target="slides/slide12.xml" /><Relationship Id="rId20" Type="http://schemas.openxmlformats.org/officeDocument/2006/relationships/slide" Target="slides/slide16.xml" /><Relationship Id="rId1" Type="http://schemas.openxmlformats.org/officeDocument/2006/relationships/customXml" Target="../customXml/item1.xml" /><Relationship Id="rId6" Type="http://schemas.openxmlformats.org/officeDocument/2006/relationships/slide" Target="slides/slide2.xml" /><Relationship Id="rId11" Type="http://schemas.openxmlformats.org/officeDocument/2006/relationships/slide" Target="slides/slide7.xml" /><Relationship Id="rId24" Type="http://schemas.openxmlformats.org/officeDocument/2006/relationships/slide" Target="slides/slide20.xml" /><Relationship Id="rId5" Type="http://schemas.openxmlformats.org/officeDocument/2006/relationships/slide" Target="slides/slide1.xml" /><Relationship Id="rId15" Type="http://schemas.openxmlformats.org/officeDocument/2006/relationships/slide" Target="slides/slide11.xml" /><Relationship Id="rId23" Type="http://schemas.openxmlformats.org/officeDocument/2006/relationships/slide" Target="slides/slide19.xml" /><Relationship Id="rId28" Type="http://schemas.openxmlformats.org/officeDocument/2006/relationships/tableStyles" Target="tableStyles.xml" /><Relationship Id="rId10" Type="http://schemas.openxmlformats.org/officeDocument/2006/relationships/slide" Target="slides/slide6.xml" /><Relationship Id="rId19" Type="http://schemas.openxmlformats.org/officeDocument/2006/relationships/slide" Target="slides/slide15.xml" /><Relationship Id="rId4" Type="http://schemas.openxmlformats.org/officeDocument/2006/relationships/slideMaster" Target="slideMasters/slideMaster1.xml" /><Relationship Id="rId9" Type="http://schemas.openxmlformats.org/officeDocument/2006/relationships/slide" Target="slides/slide5.xml" /><Relationship Id="rId14" Type="http://schemas.openxmlformats.org/officeDocument/2006/relationships/slide" Target="slides/slide10.xml" /><Relationship Id="rId22" Type="http://schemas.openxmlformats.org/officeDocument/2006/relationships/slide" Target="slides/slide18.xml" /><Relationship Id="rId27"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4" name="شكل حر 10">
            <a:extLst>
              <a:ext uri="{FF2B5EF4-FFF2-40B4-BE49-F238E27FC236}">
                <a16:creationId xmlns:a16="http://schemas.microsoft.com/office/drawing/2014/main" id="{2F6060B4-271C-454E-A53C-97B1F7EB0C59}"/>
              </a:ext>
            </a:extLst>
          </p:cNvPr>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5" name="شكل حر 12">
            <a:extLst>
              <a:ext uri="{FF2B5EF4-FFF2-40B4-BE49-F238E27FC236}">
                <a16:creationId xmlns:a16="http://schemas.microsoft.com/office/drawing/2014/main" id="{8AFED8A8-33FF-4E34-AA6F-F391A61E3A3A}"/>
              </a:ext>
            </a:extLst>
          </p:cNvPr>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9" name="عنوان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ar-SA"/>
              <a:t>انقر لتحرير نمط العنوان الرئيسي</a:t>
            </a:r>
            <a:endParaRPr lang="en-US"/>
          </a:p>
        </p:txBody>
      </p:sp>
      <p:sp>
        <p:nvSpPr>
          <p:cNvPr id="17" name="عنوان فرعي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ar-SA"/>
              <a:t>انقر لتحرير نمط العنوان الثانوي الرئيسي</a:t>
            </a:r>
            <a:endParaRPr lang="en-US"/>
          </a:p>
        </p:txBody>
      </p:sp>
      <p:sp>
        <p:nvSpPr>
          <p:cNvPr id="6" name="عنصر نائب للتاريخ 29">
            <a:extLst>
              <a:ext uri="{FF2B5EF4-FFF2-40B4-BE49-F238E27FC236}">
                <a16:creationId xmlns:a16="http://schemas.microsoft.com/office/drawing/2014/main" id="{E017810D-4A61-47D3-B71C-BB14D326DAD4}"/>
              </a:ext>
            </a:extLst>
          </p:cNvPr>
          <p:cNvSpPr>
            <a:spLocks noGrp="1"/>
          </p:cNvSpPr>
          <p:nvPr>
            <p:ph type="dt" sz="half" idx="10"/>
          </p:nvPr>
        </p:nvSpPr>
        <p:spPr/>
        <p:txBody>
          <a:bodyPr/>
          <a:lstStyle>
            <a:lvl1pPr>
              <a:defRPr/>
            </a:lvl1pPr>
          </a:lstStyle>
          <a:p>
            <a:pPr>
              <a:defRPr/>
            </a:pPr>
            <a:fld id="{B5BA9D19-8657-42D7-9774-C1488A838ABE}" type="datetimeFigureOut">
              <a:rPr lang="ar-SA"/>
              <a:pPr>
                <a:defRPr/>
              </a:pPr>
              <a:t>19/07/1442</a:t>
            </a:fld>
            <a:endParaRPr lang="ar-SA"/>
          </a:p>
        </p:txBody>
      </p:sp>
      <p:sp>
        <p:nvSpPr>
          <p:cNvPr id="7" name="عنصر نائب للتذييل 18">
            <a:extLst>
              <a:ext uri="{FF2B5EF4-FFF2-40B4-BE49-F238E27FC236}">
                <a16:creationId xmlns:a16="http://schemas.microsoft.com/office/drawing/2014/main" id="{3C5413C0-F80B-476E-A6BC-B747E8010C7D}"/>
              </a:ext>
            </a:extLst>
          </p:cNvPr>
          <p:cNvSpPr>
            <a:spLocks noGrp="1"/>
          </p:cNvSpPr>
          <p:nvPr>
            <p:ph type="ftr" sz="quarter" idx="11"/>
          </p:nvPr>
        </p:nvSpPr>
        <p:spPr/>
        <p:txBody>
          <a:bodyPr/>
          <a:lstStyle>
            <a:lvl1pPr>
              <a:defRPr/>
            </a:lvl1pPr>
          </a:lstStyle>
          <a:p>
            <a:pPr>
              <a:defRPr/>
            </a:pPr>
            <a:endParaRPr lang="ar-SA"/>
          </a:p>
        </p:txBody>
      </p:sp>
      <p:sp>
        <p:nvSpPr>
          <p:cNvPr id="8" name="عنصر نائب لرقم الشريحة 26">
            <a:extLst>
              <a:ext uri="{FF2B5EF4-FFF2-40B4-BE49-F238E27FC236}">
                <a16:creationId xmlns:a16="http://schemas.microsoft.com/office/drawing/2014/main" id="{3DF3CA83-E31C-475C-8AEE-264FD6B856BF}"/>
              </a:ext>
            </a:extLst>
          </p:cNvPr>
          <p:cNvSpPr>
            <a:spLocks noGrp="1"/>
          </p:cNvSpPr>
          <p:nvPr>
            <p:ph type="sldNum" sz="quarter" idx="12"/>
          </p:nvPr>
        </p:nvSpPr>
        <p:spPr/>
        <p:txBody>
          <a:bodyPr/>
          <a:lstStyle>
            <a:lvl1pPr>
              <a:defRPr smtClean="0"/>
            </a:lvl1pPr>
          </a:lstStyle>
          <a:p>
            <a:pPr>
              <a:defRPr/>
            </a:pPr>
            <a:fld id="{EF990E25-69B0-4BCB-8C7C-CFF9BB5FDFD3}" type="slidenum">
              <a:rPr lang="ar-SA" altLang="en-US"/>
              <a:pPr>
                <a:defRPr/>
              </a:pPr>
              <a:t>‹#›</a:t>
            </a:fld>
            <a:endParaRPr lang="ar-SA" altLang="en-US"/>
          </a:p>
        </p:txBody>
      </p:sp>
    </p:spTree>
    <p:extLst>
      <p:ext uri="{BB962C8B-B14F-4D97-AF65-F5344CB8AC3E}">
        <p14:creationId xmlns:p14="http://schemas.microsoft.com/office/powerpoint/2010/main" val="38412473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9">
            <a:extLst>
              <a:ext uri="{FF2B5EF4-FFF2-40B4-BE49-F238E27FC236}">
                <a16:creationId xmlns:a16="http://schemas.microsoft.com/office/drawing/2014/main" id="{89D87F49-F3E8-4BCD-B15F-4BB0213DBD6D}"/>
              </a:ext>
            </a:extLst>
          </p:cNvPr>
          <p:cNvSpPr>
            <a:spLocks noGrp="1"/>
          </p:cNvSpPr>
          <p:nvPr>
            <p:ph type="dt" sz="half" idx="10"/>
          </p:nvPr>
        </p:nvSpPr>
        <p:spPr/>
        <p:txBody>
          <a:bodyPr/>
          <a:lstStyle>
            <a:lvl1pPr>
              <a:defRPr/>
            </a:lvl1pPr>
          </a:lstStyle>
          <a:p>
            <a:pPr>
              <a:defRPr/>
            </a:pPr>
            <a:fld id="{8F3F4B8B-028C-4349-947C-8A3624777A38}" type="datetimeFigureOut">
              <a:rPr lang="ar-SA"/>
              <a:pPr>
                <a:defRPr/>
              </a:pPr>
              <a:t>19/07/1442</a:t>
            </a:fld>
            <a:endParaRPr lang="ar-SA"/>
          </a:p>
        </p:txBody>
      </p:sp>
      <p:sp>
        <p:nvSpPr>
          <p:cNvPr id="5" name="عنصر نائب للتذييل 21">
            <a:extLst>
              <a:ext uri="{FF2B5EF4-FFF2-40B4-BE49-F238E27FC236}">
                <a16:creationId xmlns:a16="http://schemas.microsoft.com/office/drawing/2014/main" id="{4E1932CA-F96B-446A-8C44-261FD27DEF20}"/>
              </a:ext>
            </a:extLst>
          </p:cNvPr>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a:extLst>
              <a:ext uri="{FF2B5EF4-FFF2-40B4-BE49-F238E27FC236}">
                <a16:creationId xmlns:a16="http://schemas.microsoft.com/office/drawing/2014/main" id="{F29EFB60-E544-4B11-ADF4-CB26A01790DB}"/>
              </a:ext>
            </a:extLst>
          </p:cNvPr>
          <p:cNvSpPr>
            <a:spLocks noGrp="1"/>
          </p:cNvSpPr>
          <p:nvPr>
            <p:ph type="sldNum" sz="quarter" idx="12"/>
          </p:nvPr>
        </p:nvSpPr>
        <p:spPr/>
        <p:txBody>
          <a:bodyPr/>
          <a:lstStyle>
            <a:lvl1pPr>
              <a:defRPr smtClean="0"/>
            </a:lvl1pPr>
          </a:lstStyle>
          <a:p>
            <a:pPr>
              <a:defRPr/>
            </a:pPr>
            <a:fld id="{BF577F4E-00DA-432C-9229-D64332B3E1F2}" type="slidenum">
              <a:rPr lang="ar-SA" altLang="en-US"/>
              <a:pPr>
                <a:defRPr/>
              </a:pPr>
              <a:t>‹#›</a:t>
            </a:fld>
            <a:endParaRPr lang="ar-SA" altLang="en-US"/>
          </a:p>
        </p:txBody>
      </p:sp>
    </p:spTree>
    <p:extLst>
      <p:ext uri="{BB962C8B-B14F-4D97-AF65-F5344CB8AC3E}">
        <p14:creationId xmlns:p14="http://schemas.microsoft.com/office/powerpoint/2010/main" val="2766466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9">
            <a:extLst>
              <a:ext uri="{FF2B5EF4-FFF2-40B4-BE49-F238E27FC236}">
                <a16:creationId xmlns:a16="http://schemas.microsoft.com/office/drawing/2014/main" id="{73019EBD-60E6-4BB9-ABDE-FA9AC8A860BE}"/>
              </a:ext>
            </a:extLst>
          </p:cNvPr>
          <p:cNvSpPr>
            <a:spLocks noGrp="1"/>
          </p:cNvSpPr>
          <p:nvPr>
            <p:ph type="dt" sz="half" idx="10"/>
          </p:nvPr>
        </p:nvSpPr>
        <p:spPr/>
        <p:txBody>
          <a:bodyPr/>
          <a:lstStyle>
            <a:lvl1pPr>
              <a:defRPr/>
            </a:lvl1pPr>
          </a:lstStyle>
          <a:p>
            <a:pPr>
              <a:defRPr/>
            </a:pPr>
            <a:fld id="{AAB134E6-36D7-4F6A-95F4-67DE631EC2DA}" type="datetimeFigureOut">
              <a:rPr lang="ar-SA"/>
              <a:pPr>
                <a:defRPr/>
              </a:pPr>
              <a:t>19/07/1442</a:t>
            </a:fld>
            <a:endParaRPr lang="ar-SA"/>
          </a:p>
        </p:txBody>
      </p:sp>
      <p:sp>
        <p:nvSpPr>
          <p:cNvPr id="5" name="عنصر نائب للتذييل 21">
            <a:extLst>
              <a:ext uri="{FF2B5EF4-FFF2-40B4-BE49-F238E27FC236}">
                <a16:creationId xmlns:a16="http://schemas.microsoft.com/office/drawing/2014/main" id="{0833079D-C363-4889-904A-88DD7D8C9958}"/>
              </a:ext>
            </a:extLst>
          </p:cNvPr>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a:extLst>
              <a:ext uri="{FF2B5EF4-FFF2-40B4-BE49-F238E27FC236}">
                <a16:creationId xmlns:a16="http://schemas.microsoft.com/office/drawing/2014/main" id="{DE13CB7D-6B71-489D-AA0A-680AACD74385}"/>
              </a:ext>
            </a:extLst>
          </p:cNvPr>
          <p:cNvSpPr>
            <a:spLocks noGrp="1"/>
          </p:cNvSpPr>
          <p:nvPr>
            <p:ph type="sldNum" sz="quarter" idx="12"/>
          </p:nvPr>
        </p:nvSpPr>
        <p:spPr/>
        <p:txBody>
          <a:bodyPr/>
          <a:lstStyle>
            <a:lvl1pPr>
              <a:defRPr smtClean="0"/>
            </a:lvl1pPr>
          </a:lstStyle>
          <a:p>
            <a:pPr>
              <a:defRPr/>
            </a:pPr>
            <a:fld id="{CAAF0789-2504-4F15-9E13-0E977C804EB9}" type="slidenum">
              <a:rPr lang="ar-SA" altLang="en-US"/>
              <a:pPr>
                <a:defRPr/>
              </a:pPr>
              <a:t>‹#›</a:t>
            </a:fld>
            <a:endParaRPr lang="ar-SA" altLang="en-US"/>
          </a:p>
        </p:txBody>
      </p:sp>
    </p:spTree>
    <p:extLst>
      <p:ext uri="{BB962C8B-B14F-4D97-AF65-F5344CB8AC3E}">
        <p14:creationId xmlns:p14="http://schemas.microsoft.com/office/powerpoint/2010/main" val="3124688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lang="ar-SA"/>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9">
            <a:extLst>
              <a:ext uri="{FF2B5EF4-FFF2-40B4-BE49-F238E27FC236}">
                <a16:creationId xmlns:a16="http://schemas.microsoft.com/office/drawing/2014/main" id="{60BBB2DF-7E38-45D6-BC11-11E3870F0E65}"/>
              </a:ext>
            </a:extLst>
          </p:cNvPr>
          <p:cNvSpPr>
            <a:spLocks noGrp="1"/>
          </p:cNvSpPr>
          <p:nvPr>
            <p:ph type="dt" sz="half" idx="10"/>
          </p:nvPr>
        </p:nvSpPr>
        <p:spPr/>
        <p:txBody>
          <a:bodyPr/>
          <a:lstStyle>
            <a:lvl1pPr>
              <a:defRPr/>
            </a:lvl1pPr>
          </a:lstStyle>
          <a:p>
            <a:pPr>
              <a:defRPr/>
            </a:pPr>
            <a:fld id="{DD872C5D-A263-489C-8087-603562DD3138}" type="datetimeFigureOut">
              <a:rPr lang="ar-SA"/>
              <a:pPr>
                <a:defRPr/>
              </a:pPr>
              <a:t>19/07/1442</a:t>
            </a:fld>
            <a:endParaRPr lang="ar-SA"/>
          </a:p>
        </p:txBody>
      </p:sp>
      <p:sp>
        <p:nvSpPr>
          <p:cNvPr id="5" name="عنصر نائب للتذييل 21">
            <a:extLst>
              <a:ext uri="{FF2B5EF4-FFF2-40B4-BE49-F238E27FC236}">
                <a16:creationId xmlns:a16="http://schemas.microsoft.com/office/drawing/2014/main" id="{5299A903-1AA9-4323-9A2D-DCC267C46491}"/>
              </a:ext>
            </a:extLst>
          </p:cNvPr>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a:extLst>
              <a:ext uri="{FF2B5EF4-FFF2-40B4-BE49-F238E27FC236}">
                <a16:creationId xmlns:a16="http://schemas.microsoft.com/office/drawing/2014/main" id="{FB6DFAF3-1CB0-4617-948A-4CC2D491BED7}"/>
              </a:ext>
            </a:extLst>
          </p:cNvPr>
          <p:cNvSpPr>
            <a:spLocks noGrp="1"/>
          </p:cNvSpPr>
          <p:nvPr>
            <p:ph type="sldNum" sz="quarter" idx="12"/>
          </p:nvPr>
        </p:nvSpPr>
        <p:spPr/>
        <p:txBody>
          <a:bodyPr/>
          <a:lstStyle>
            <a:lvl1pPr>
              <a:defRPr smtClean="0"/>
            </a:lvl1pPr>
          </a:lstStyle>
          <a:p>
            <a:pPr>
              <a:defRPr/>
            </a:pPr>
            <a:fld id="{411D903D-E79A-472B-B458-41E59F4A86C3}" type="slidenum">
              <a:rPr lang="ar-SA" altLang="en-US"/>
              <a:pPr>
                <a:defRPr/>
              </a:pPr>
              <a:t>‹#›</a:t>
            </a:fld>
            <a:endParaRPr lang="ar-SA" altLang="en-US"/>
          </a:p>
        </p:txBody>
      </p:sp>
    </p:spTree>
    <p:extLst>
      <p:ext uri="{BB962C8B-B14F-4D97-AF65-F5344CB8AC3E}">
        <p14:creationId xmlns:p14="http://schemas.microsoft.com/office/powerpoint/2010/main" val="1729091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4" name="شكل حر 10">
            <a:extLst>
              <a:ext uri="{FF2B5EF4-FFF2-40B4-BE49-F238E27FC236}">
                <a16:creationId xmlns:a16="http://schemas.microsoft.com/office/drawing/2014/main" id="{BC09CECC-CD7F-4A92-9687-814A0CBC34A8}"/>
              </a:ext>
            </a:extLst>
          </p:cNvPr>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5" name="شكل حر 12">
            <a:extLst>
              <a:ext uri="{FF2B5EF4-FFF2-40B4-BE49-F238E27FC236}">
                <a16:creationId xmlns:a16="http://schemas.microsoft.com/office/drawing/2014/main" id="{DE97785D-D342-4DD4-84BB-6CCBFFE663B2}"/>
              </a:ext>
            </a:extLst>
          </p:cNvPr>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2" name="عنوان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ar-SA"/>
              <a:t>انقر لتحرير أنماط النص الرئيسي</a:t>
            </a:r>
          </a:p>
        </p:txBody>
      </p:sp>
      <p:sp>
        <p:nvSpPr>
          <p:cNvPr id="6" name="عنصر نائب للتاريخ 3">
            <a:extLst>
              <a:ext uri="{FF2B5EF4-FFF2-40B4-BE49-F238E27FC236}">
                <a16:creationId xmlns:a16="http://schemas.microsoft.com/office/drawing/2014/main" id="{9005A6B6-FB17-4BC3-8881-CC4AC4029E3B}"/>
              </a:ext>
            </a:extLst>
          </p:cNvPr>
          <p:cNvSpPr>
            <a:spLocks noGrp="1"/>
          </p:cNvSpPr>
          <p:nvPr>
            <p:ph type="dt" sz="half" idx="10"/>
          </p:nvPr>
        </p:nvSpPr>
        <p:spPr/>
        <p:txBody>
          <a:bodyPr/>
          <a:lstStyle>
            <a:lvl1pPr>
              <a:defRPr/>
            </a:lvl1pPr>
          </a:lstStyle>
          <a:p>
            <a:pPr>
              <a:defRPr/>
            </a:pPr>
            <a:fld id="{F0062B96-351F-4045-8B65-A66070CAFAF9}" type="datetimeFigureOut">
              <a:rPr lang="ar-SA"/>
              <a:pPr>
                <a:defRPr/>
              </a:pPr>
              <a:t>19/07/1442</a:t>
            </a:fld>
            <a:endParaRPr lang="ar-SA"/>
          </a:p>
        </p:txBody>
      </p:sp>
      <p:sp>
        <p:nvSpPr>
          <p:cNvPr id="7" name="عنصر نائب للتذييل 4">
            <a:extLst>
              <a:ext uri="{FF2B5EF4-FFF2-40B4-BE49-F238E27FC236}">
                <a16:creationId xmlns:a16="http://schemas.microsoft.com/office/drawing/2014/main" id="{252D5CC5-E5BE-4C40-8678-6C63BE48C084}"/>
              </a:ext>
            </a:extLst>
          </p:cNvPr>
          <p:cNvSpPr>
            <a:spLocks noGrp="1"/>
          </p:cNvSpPr>
          <p:nvPr>
            <p:ph type="ftr" sz="quarter" idx="11"/>
          </p:nvPr>
        </p:nvSpPr>
        <p:spPr/>
        <p:txBody>
          <a:bodyPr/>
          <a:lstStyle>
            <a:lvl1pPr>
              <a:defRPr/>
            </a:lvl1pPr>
          </a:lstStyle>
          <a:p>
            <a:pPr>
              <a:defRPr/>
            </a:pPr>
            <a:endParaRPr lang="ar-SA"/>
          </a:p>
        </p:txBody>
      </p:sp>
      <p:sp>
        <p:nvSpPr>
          <p:cNvPr id="8" name="عنصر نائب لرقم الشريحة 5">
            <a:extLst>
              <a:ext uri="{FF2B5EF4-FFF2-40B4-BE49-F238E27FC236}">
                <a16:creationId xmlns:a16="http://schemas.microsoft.com/office/drawing/2014/main" id="{883F74C4-09C4-42B7-88DE-98000D7EE632}"/>
              </a:ext>
            </a:extLst>
          </p:cNvPr>
          <p:cNvSpPr>
            <a:spLocks noGrp="1"/>
          </p:cNvSpPr>
          <p:nvPr>
            <p:ph type="sldNum" sz="quarter" idx="12"/>
          </p:nvPr>
        </p:nvSpPr>
        <p:spPr/>
        <p:txBody>
          <a:bodyPr/>
          <a:lstStyle>
            <a:lvl1pPr>
              <a:defRPr smtClean="0"/>
            </a:lvl1pPr>
          </a:lstStyle>
          <a:p>
            <a:pPr>
              <a:defRPr/>
            </a:pPr>
            <a:fld id="{4BD594A1-4AFE-40E4-902A-FE919DC5F2FB}" type="slidenum">
              <a:rPr lang="ar-SA" altLang="en-US"/>
              <a:pPr>
                <a:defRPr/>
              </a:pPr>
              <a:t>‹#›</a:t>
            </a:fld>
            <a:endParaRPr lang="ar-SA" altLang="en-US"/>
          </a:p>
        </p:txBody>
      </p:sp>
    </p:spTree>
    <p:extLst>
      <p:ext uri="{BB962C8B-B14F-4D97-AF65-F5344CB8AC3E}">
        <p14:creationId xmlns:p14="http://schemas.microsoft.com/office/powerpoint/2010/main" val="310507437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1143000"/>
          </a:xfrm>
        </p:spPr>
        <p:txBody>
          <a:bodyPr/>
          <a:lstStyle/>
          <a:p>
            <a:r>
              <a:rPr lang="ar-SA"/>
              <a:t>انقر لتحرير نمط العنوان الرئيسي</a:t>
            </a:r>
            <a:endParaRPr lang="en-US"/>
          </a:p>
        </p:txBody>
      </p:sp>
      <p:sp>
        <p:nvSpPr>
          <p:cNvPr id="3" name="عنصر نائب للمحتوى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محتوى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9">
            <a:extLst>
              <a:ext uri="{FF2B5EF4-FFF2-40B4-BE49-F238E27FC236}">
                <a16:creationId xmlns:a16="http://schemas.microsoft.com/office/drawing/2014/main" id="{7209D75E-67B0-4C98-9C81-231EC74DA572}"/>
              </a:ext>
            </a:extLst>
          </p:cNvPr>
          <p:cNvSpPr>
            <a:spLocks noGrp="1"/>
          </p:cNvSpPr>
          <p:nvPr>
            <p:ph type="dt" sz="half" idx="10"/>
          </p:nvPr>
        </p:nvSpPr>
        <p:spPr/>
        <p:txBody>
          <a:bodyPr/>
          <a:lstStyle>
            <a:lvl1pPr>
              <a:defRPr/>
            </a:lvl1pPr>
          </a:lstStyle>
          <a:p>
            <a:pPr>
              <a:defRPr/>
            </a:pPr>
            <a:fld id="{11BB31F5-390C-4AFD-9C15-6AE2B3AA684F}" type="datetimeFigureOut">
              <a:rPr lang="ar-SA"/>
              <a:pPr>
                <a:defRPr/>
              </a:pPr>
              <a:t>19/07/1442</a:t>
            </a:fld>
            <a:endParaRPr lang="ar-SA"/>
          </a:p>
        </p:txBody>
      </p:sp>
      <p:sp>
        <p:nvSpPr>
          <p:cNvPr id="6" name="عنصر نائب للتذييل 21">
            <a:extLst>
              <a:ext uri="{FF2B5EF4-FFF2-40B4-BE49-F238E27FC236}">
                <a16:creationId xmlns:a16="http://schemas.microsoft.com/office/drawing/2014/main" id="{5C0CCE61-4430-4BFA-8CC6-E56CD2157882}"/>
              </a:ext>
            </a:extLst>
          </p:cNvPr>
          <p:cNvSpPr>
            <a:spLocks noGrp="1"/>
          </p:cNvSpPr>
          <p:nvPr>
            <p:ph type="ftr" sz="quarter" idx="11"/>
          </p:nvPr>
        </p:nvSpPr>
        <p:spPr/>
        <p:txBody>
          <a:bodyPr/>
          <a:lstStyle>
            <a:lvl1pPr>
              <a:defRPr/>
            </a:lvl1pPr>
          </a:lstStyle>
          <a:p>
            <a:pPr>
              <a:defRPr/>
            </a:pPr>
            <a:endParaRPr lang="ar-SA"/>
          </a:p>
        </p:txBody>
      </p:sp>
      <p:sp>
        <p:nvSpPr>
          <p:cNvPr id="7" name="عنصر نائب لرقم الشريحة 17">
            <a:extLst>
              <a:ext uri="{FF2B5EF4-FFF2-40B4-BE49-F238E27FC236}">
                <a16:creationId xmlns:a16="http://schemas.microsoft.com/office/drawing/2014/main" id="{7CF3DA3E-079F-4A72-8D12-CB0A2F48938D}"/>
              </a:ext>
            </a:extLst>
          </p:cNvPr>
          <p:cNvSpPr>
            <a:spLocks noGrp="1"/>
          </p:cNvSpPr>
          <p:nvPr>
            <p:ph type="sldNum" sz="quarter" idx="12"/>
          </p:nvPr>
        </p:nvSpPr>
        <p:spPr/>
        <p:txBody>
          <a:bodyPr/>
          <a:lstStyle>
            <a:lvl1pPr>
              <a:defRPr smtClean="0"/>
            </a:lvl1pPr>
          </a:lstStyle>
          <a:p>
            <a:pPr>
              <a:defRPr/>
            </a:pPr>
            <a:fld id="{68B32368-06A7-49A3-98EF-D41DBAA3C441}" type="slidenum">
              <a:rPr lang="ar-SA" altLang="en-US"/>
              <a:pPr>
                <a:defRPr/>
              </a:pPr>
              <a:t>‹#›</a:t>
            </a:fld>
            <a:endParaRPr lang="ar-SA" altLang="en-US"/>
          </a:p>
        </p:txBody>
      </p:sp>
    </p:spTree>
    <p:extLst>
      <p:ext uri="{BB962C8B-B14F-4D97-AF65-F5344CB8AC3E}">
        <p14:creationId xmlns:p14="http://schemas.microsoft.com/office/powerpoint/2010/main" val="489074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lstStyle>
            <a:lvl1pPr>
              <a:defRPr/>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ar-SA"/>
              <a:t>انقر لتحرير أنماط النص الرئيسي</a:t>
            </a:r>
          </a:p>
        </p:txBody>
      </p:sp>
      <p:sp>
        <p:nvSpPr>
          <p:cNvPr id="4" name="عنصر نائب للنص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ar-SA"/>
              <a:t>انقر لتحرير أنماط النص الرئيسي</a:t>
            </a:r>
          </a:p>
        </p:txBody>
      </p:sp>
      <p:sp>
        <p:nvSpPr>
          <p:cNvPr id="5" name="عنصر نائب للمحتوى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6" name="عنصر نائب للمحتوى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عنصر نائب للتاريخ 9">
            <a:extLst>
              <a:ext uri="{FF2B5EF4-FFF2-40B4-BE49-F238E27FC236}">
                <a16:creationId xmlns:a16="http://schemas.microsoft.com/office/drawing/2014/main" id="{DBEEBB42-7C8D-43E1-8FE5-ED2082872720}"/>
              </a:ext>
            </a:extLst>
          </p:cNvPr>
          <p:cNvSpPr>
            <a:spLocks noGrp="1"/>
          </p:cNvSpPr>
          <p:nvPr>
            <p:ph type="dt" sz="half" idx="10"/>
          </p:nvPr>
        </p:nvSpPr>
        <p:spPr/>
        <p:txBody>
          <a:bodyPr/>
          <a:lstStyle>
            <a:lvl1pPr>
              <a:defRPr/>
            </a:lvl1pPr>
          </a:lstStyle>
          <a:p>
            <a:pPr>
              <a:defRPr/>
            </a:pPr>
            <a:fld id="{9AB8E219-396C-4796-9152-8E700CFB4EEB}" type="datetimeFigureOut">
              <a:rPr lang="ar-SA"/>
              <a:pPr>
                <a:defRPr/>
              </a:pPr>
              <a:t>19/07/1442</a:t>
            </a:fld>
            <a:endParaRPr lang="ar-SA"/>
          </a:p>
        </p:txBody>
      </p:sp>
      <p:sp>
        <p:nvSpPr>
          <p:cNvPr id="8" name="عنصر نائب للتذييل 21">
            <a:extLst>
              <a:ext uri="{FF2B5EF4-FFF2-40B4-BE49-F238E27FC236}">
                <a16:creationId xmlns:a16="http://schemas.microsoft.com/office/drawing/2014/main" id="{5AB404D0-80C8-4689-85DE-9E2D45FE5528}"/>
              </a:ext>
            </a:extLst>
          </p:cNvPr>
          <p:cNvSpPr>
            <a:spLocks noGrp="1"/>
          </p:cNvSpPr>
          <p:nvPr>
            <p:ph type="ftr" sz="quarter" idx="11"/>
          </p:nvPr>
        </p:nvSpPr>
        <p:spPr/>
        <p:txBody>
          <a:bodyPr/>
          <a:lstStyle>
            <a:lvl1pPr>
              <a:defRPr/>
            </a:lvl1pPr>
          </a:lstStyle>
          <a:p>
            <a:pPr>
              <a:defRPr/>
            </a:pPr>
            <a:endParaRPr lang="ar-SA"/>
          </a:p>
        </p:txBody>
      </p:sp>
      <p:sp>
        <p:nvSpPr>
          <p:cNvPr id="9" name="عنصر نائب لرقم الشريحة 17">
            <a:extLst>
              <a:ext uri="{FF2B5EF4-FFF2-40B4-BE49-F238E27FC236}">
                <a16:creationId xmlns:a16="http://schemas.microsoft.com/office/drawing/2014/main" id="{BFB1A3AC-9D24-49F5-A9FE-9FB427DFD6AD}"/>
              </a:ext>
            </a:extLst>
          </p:cNvPr>
          <p:cNvSpPr>
            <a:spLocks noGrp="1"/>
          </p:cNvSpPr>
          <p:nvPr>
            <p:ph type="sldNum" sz="quarter" idx="12"/>
          </p:nvPr>
        </p:nvSpPr>
        <p:spPr/>
        <p:txBody>
          <a:bodyPr/>
          <a:lstStyle>
            <a:lvl1pPr>
              <a:defRPr smtClean="0"/>
            </a:lvl1pPr>
          </a:lstStyle>
          <a:p>
            <a:pPr>
              <a:defRPr/>
            </a:pPr>
            <a:fld id="{D1DBD08E-750B-4E0D-B78E-42177DB153EE}" type="slidenum">
              <a:rPr lang="ar-SA" altLang="en-US"/>
              <a:pPr>
                <a:defRPr/>
              </a:pPr>
              <a:t>‹#›</a:t>
            </a:fld>
            <a:endParaRPr lang="ar-SA" altLang="en-US"/>
          </a:p>
        </p:txBody>
      </p:sp>
    </p:spTree>
    <p:extLst>
      <p:ext uri="{BB962C8B-B14F-4D97-AF65-F5344CB8AC3E}">
        <p14:creationId xmlns:p14="http://schemas.microsoft.com/office/powerpoint/2010/main" val="3425156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320"/>
            <a:ext cx="7470648" cy="1143000"/>
          </a:xfrm>
        </p:spPr>
        <p:txBody>
          <a:bodyPr/>
          <a:lstStyle>
            <a:lvl1pPr algn="l">
              <a:defRPr sz="4600"/>
            </a:lvl1pPr>
          </a:lstStyle>
          <a:p>
            <a:r>
              <a:rPr lang="ar-SA"/>
              <a:t>انقر لتحرير نمط العنوان الرئيسي</a:t>
            </a:r>
            <a:endParaRPr lang="en-US"/>
          </a:p>
        </p:txBody>
      </p:sp>
      <p:sp>
        <p:nvSpPr>
          <p:cNvPr id="3" name="عنصر نائب للتاريخ 9">
            <a:extLst>
              <a:ext uri="{FF2B5EF4-FFF2-40B4-BE49-F238E27FC236}">
                <a16:creationId xmlns:a16="http://schemas.microsoft.com/office/drawing/2014/main" id="{6CD4DD79-1E22-422A-8359-06DB37303158}"/>
              </a:ext>
            </a:extLst>
          </p:cNvPr>
          <p:cNvSpPr>
            <a:spLocks noGrp="1"/>
          </p:cNvSpPr>
          <p:nvPr>
            <p:ph type="dt" sz="half" idx="10"/>
          </p:nvPr>
        </p:nvSpPr>
        <p:spPr/>
        <p:txBody>
          <a:bodyPr/>
          <a:lstStyle>
            <a:lvl1pPr>
              <a:defRPr/>
            </a:lvl1pPr>
          </a:lstStyle>
          <a:p>
            <a:pPr>
              <a:defRPr/>
            </a:pPr>
            <a:fld id="{3B0CE965-73E8-4E19-97BF-D0A67BB321FA}" type="datetimeFigureOut">
              <a:rPr lang="ar-SA"/>
              <a:pPr>
                <a:defRPr/>
              </a:pPr>
              <a:t>19/07/1442</a:t>
            </a:fld>
            <a:endParaRPr lang="ar-SA"/>
          </a:p>
        </p:txBody>
      </p:sp>
      <p:sp>
        <p:nvSpPr>
          <p:cNvPr id="4" name="عنصر نائب للتذييل 21">
            <a:extLst>
              <a:ext uri="{FF2B5EF4-FFF2-40B4-BE49-F238E27FC236}">
                <a16:creationId xmlns:a16="http://schemas.microsoft.com/office/drawing/2014/main" id="{B8297D6F-8BD7-41B3-A778-163230984CF6}"/>
              </a:ext>
            </a:extLst>
          </p:cNvPr>
          <p:cNvSpPr>
            <a:spLocks noGrp="1"/>
          </p:cNvSpPr>
          <p:nvPr>
            <p:ph type="ftr" sz="quarter" idx="11"/>
          </p:nvPr>
        </p:nvSpPr>
        <p:spPr/>
        <p:txBody>
          <a:bodyPr/>
          <a:lstStyle>
            <a:lvl1pPr>
              <a:defRPr/>
            </a:lvl1pPr>
          </a:lstStyle>
          <a:p>
            <a:pPr>
              <a:defRPr/>
            </a:pPr>
            <a:endParaRPr lang="ar-SA"/>
          </a:p>
        </p:txBody>
      </p:sp>
      <p:sp>
        <p:nvSpPr>
          <p:cNvPr id="5" name="عنصر نائب لرقم الشريحة 17">
            <a:extLst>
              <a:ext uri="{FF2B5EF4-FFF2-40B4-BE49-F238E27FC236}">
                <a16:creationId xmlns:a16="http://schemas.microsoft.com/office/drawing/2014/main" id="{DA092162-79AB-414A-8A18-F05D65186A39}"/>
              </a:ext>
            </a:extLst>
          </p:cNvPr>
          <p:cNvSpPr>
            <a:spLocks noGrp="1"/>
          </p:cNvSpPr>
          <p:nvPr>
            <p:ph type="sldNum" sz="quarter" idx="12"/>
          </p:nvPr>
        </p:nvSpPr>
        <p:spPr/>
        <p:txBody>
          <a:bodyPr/>
          <a:lstStyle>
            <a:lvl1pPr>
              <a:defRPr smtClean="0"/>
            </a:lvl1pPr>
          </a:lstStyle>
          <a:p>
            <a:pPr>
              <a:defRPr/>
            </a:pPr>
            <a:fld id="{F2100193-2D3B-48BD-99BD-B2669FB01A99}" type="slidenum">
              <a:rPr lang="ar-SA" altLang="en-US"/>
              <a:pPr>
                <a:defRPr/>
              </a:pPr>
              <a:t>‹#›</a:t>
            </a:fld>
            <a:endParaRPr lang="ar-SA" altLang="en-US"/>
          </a:p>
        </p:txBody>
      </p:sp>
    </p:spTree>
    <p:extLst>
      <p:ext uri="{BB962C8B-B14F-4D97-AF65-F5344CB8AC3E}">
        <p14:creationId xmlns:p14="http://schemas.microsoft.com/office/powerpoint/2010/main" val="1008134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عنصر نائب للتاريخ 9">
            <a:extLst>
              <a:ext uri="{FF2B5EF4-FFF2-40B4-BE49-F238E27FC236}">
                <a16:creationId xmlns:a16="http://schemas.microsoft.com/office/drawing/2014/main" id="{D28A3DE9-CE75-4BE7-AA6F-C897739ACFEF}"/>
              </a:ext>
            </a:extLst>
          </p:cNvPr>
          <p:cNvSpPr>
            <a:spLocks noGrp="1"/>
          </p:cNvSpPr>
          <p:nvPr>
            <p:ph type="dt" sz="half" idx="10"/>
          </p:nvPr>
        </p:nvSpPr>
        <p:spPr/>
        <p:txBody>
          <a:bodyPr/>
          <a:lstStyle>
            <a:lvl1pPr>
              <a:defRPr/>
            </a:lvl1pPr>
          </a:lstStyle>
          <a:p>
            <a:pPr>
              <a:defRPr/>
            </a:pPr>
            <a:fld id="{731BC89B-3074-4E07-8835-FFEB4BC16A03}" type="datetimeFigureOut">
              <a:rPr lang="ar-SA"/>
              <a:pPr>
                <a:defRPr/>
              </a:pPr>
              <a:t>19/07/1442</a:t>
            </a:fld>
            <a:endParaRPr lang="ar-SA"/>
          </a:p>
        </p:txBody>
      </p:sp>
      <p:sp>
        <p:nvSpPr>
          <p:cNvPr id="3" name="عنصر نائب للتذييل 21">
            <a:extLst>
              <a:ext uri="{FF2B5EF4-FFF2-40B4-BE49-F238E27FC236}">
                <a16:creationId xmlns:a16="http://schemas.microsoft.com/office/drawing/2014/main" id="{2D2B6F5B-24AC-4CDF-BFC7-828618491028}"/>
              </a:ext>
            </a:extLst>
          </p:cNvPr>
          <p:cNvSpPr>
            <a:spLocks noGrp="1"/>
          </p:cNvSpPr>
          <p:nvPr>
            <p:ph type="ftr" sz="quarter" idx="11"/>
          </p:nvPr>
        </p:nvSpPr>
        <p:spPr/>
        <p:txBody>
          <a:bodyPr/>
          <a:lstStyle>
            <a:lvl1pPr>
              <a:defRPr/>
            </a:lvl1pPr>
          </a:lstStyle>
          <a:p>
            <a:pPr>
              <a:defRPr/>
            </a:pPr>
            <a:endParaRPr lang="ar-SA"/>
          </a:p>
        </p:txBody>
      </p:sp>
      <p:sp>
        <p:nvSpPr>
          <p:cNvPr id="4" name="عنصر نائب لرقم الشريحة 17">
            <a:extLst>
              <a:ext uri="{FF2B5EF4-FFF2-40B4-BE49-F238E27FC236}">
                <a16:creationId xmlns:a16="http://schemas.microsoft.com/office/drawing/2014/main" id="{ACA37661-9226-4D53-A0B9-ACDA9255302C}"/>
              </a:ext>
            </a:extLst>
          </p:cNvPr>
          <p:cNvSpPr>
            <a:spLocks noGrp="1"/>
          </p:cNvSpPr>
          <p:nvPr>
            <p:ph type="sldNum" sz="quarter" idx="12"/>
          </p:nvPr>
        </p:nvSpPr>
        <p:spPr/>
        <p:txBody>
          <a:bodyPr/>
          <a:lstStyle>
            <a:lvl1pPr>
              <a:defRPr smtClean="0"/>
            </a:lvl1pPr>
          </a:lstStyle>
          <a:p>
            <a:pPr>
              <a:defRPr/>
            </a:pPr>
            <a:fld id="{69016521-3CAE-4BB6-95EB-DE9939E2CC33}" type="slidenum">
              <a:rPr lang="ar-SA" altLang="en-US"/>
              <a:pPr>
                <a:defRPr/>
              </a:pPr>
              <a:t>‹#›</a:t>
            </a:fld>
            <a:endParaRPr lang="ar-SA" altLang="en-US"/>
          </a:p>
        </p:txBody>
      </p:sp>
    </p:spTree>
    <p:extLst>
      <p:ext uri="{BB962C8B-B14F-4D97-AF65-F5344CB8AC3E}">
        <p14:creationId xmlns:p14="http://schemas.microsoft.com/office/powerpoint/2010/main" val="376794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ar-SA"/>
              <a:t>انقر لتحرير نمط العنوان الرئيسي</a:t>
            </a:r>
            <a:endParaRPr lang="en-US"/>
          </a:p>
        </p:txBody>
      </p:sp>
      <p:sp>
        <p:nvSpPr>
          <p:cNvPr id="3" name="عنصر نائب للنص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ar-SA"/>
              <a:t>انقر لتحرير أنماط النص الرئيسي</a:t>
            </a:r>
          </a:p>
        </p:txBody>
      </p:sp>
      <p:sp>
        <p:nvSpPr>
          <p:cNvPr id="4" name="عنصر نائب للمحتوى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4">
            <a:extLst>
              <a:ext uri="{FF2B5EF4-FFF2-40B4-BE49-F238E27FC236}">
                <a16:creationId xmlns:a16="http://schemas.microsoft.com/office/drawing/2014/main" id="{5827EBD6-3717-441D-AE27-4744BC9272A6}"/>
              </a:ext>
            </a:extLst>
          </p:cNvPr>
          <p:cNvSpPr>
            <a:spLocks noGrp="1"/>
          </p:cNvSpPr>
          <p:nvPr>
            <p:ph type="dt" sz="half" idx="10"/>
          </p:nvPr>
        </p:nvSpPr>
        <p:spPr/>
        <p:txBody>
          <a:bodyPr/>
          <a:lstStyle>
            <a:lvl1pPr>
              <a:defRPr/>
            </a:lvl1pPr>
          </a:lstStyle>
          <a:p>
            <a:pPr>
              <a:defRPr/>
            </a:pPr>
            <a:fld id="{B56EA045-3962-4F90-B58B-81E267065828}" type="datetimeFigureOut">
              <a:rPr lang="ar-SA"/>
              <a:pPr>
                <a:defRPr/>
              </a:pPr>
              <a:t>19/07/1442</a:t>
            </a:fld>
            <a:endParaRPr lang="ar-SA"/>
          </a:p>
        </p:txBody>
      </p:sp>
      <p:sp>
        <p:nvSpPr>
          <p:cNvPr id="6" name="عنصر نائب للتذييل 5">
            <a:extLst>
              <a:ext uri="{FF2B5EF4-FFF2-40B4-BE49-F238E27FC236}">
                <a16:creationId xmlns:a16="http://schemas.microsoft.com/office/drawing/2014/main" id="{615F906E-A68E-4ECA-B6BE-754DCFBBFE93}"/>
              </a:ext>
            </a:extLst>
          </p:cNvPr>
          <p:cNvSpPr>
            <a:spLocks noGrp="1"/>
          </p:cNvSpPr>
          <p:nvPr>
            <p:ph type="ftr" sz="quarter" idx="11"/>
          </p:nvPr>
        </p:nvSpPr>
        <p:spPr/>
        <p:txBody>
          <a:bodyPr/>
          <a:lstStyle>
            <a:lvl1pPr>
              <a:defRPr/>
            </a:lvl1pPr>
          </a:lstStyle>
          <a:p>
            <a:pPr>
              <a:defRPr/>
            </a:pPr>
            <a:endParaRPr lang="ar-SA"/>
          </a:p>
        </p:txBody>
      </p:sp>
      <p:sp>
        <p:nvSpPr>
          <p:cNvPr id="7" name="عنصر نائب لرقم الشريحة 6">
            <a:extLst>
              <a:ext uri="{FF2B5EF4-FFF2-40B4-BE49-F238E27FC236}">
                <a16:creationId xmlns:a16="http://schemas.microsoft.com/office/drawing/2014/main" id="{2B277CDF-4C5C-4DD0-80A0-1A5A901BF948}"/>
              </a:ext>
            </a:extLst>
          </p:cNvPr>
          <p:cNvSpPr>
            <a:spLocks noGrp="1"/>
          </p:cNvSpPr>
          <p:nvPr>
            <p:ph type="sldNum" sz="quarter" idx="12"/>
          </p:nvPr>
        </p:nvSpPr>
        <p:spPr>
          <a:xfrm>
            <a:off x="8156575" y="6421438"/>
            <a:ext cx="762000" cy="365125"/>
          </a:xfrm>
        </p:spPr>
        <p:txBody>
          <a:bodyPr/>
          <a:lstStyle>
            <a:lvl1pPr>
              <a:defRPr smtClean="0"/>
            </a:lvl1pPr>
          </a:lstStyle>
          <a:p>
            <a:pPr>
              <a:defRPr/>
            </a:pPr>
            <a:fld id="{3FAF8017-B63D-4BDF-8ECF-BFDE819F3F53}" type="slidenum">
              <a:rPr lang="ar-SA" altLang="en-US"/>
              <a:pPr>
                <a:defRPr/>
              </a:pPr>
              <a:t>‹#›</a:t>
            </a:fld>
            <a:endParaRPr lang="ar-SA" altLang="en-US"/>
          </a:p>
        </p:txBody>
      </p:sp>
    </p:spTree>
    <p:extLst>
      <p:ext uri="{BB962C8B-B14F-4D97-AF65-F5344CB8AC3E}">
        <p14:creationId xmlns:p14="http://schemas.microsoft.com/office/powerpoint/2010/main" val="138662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ar-SA"/>
              <a:t>انقر لتحرير نمط العنوان الرئيسي</a:t>
            </a:r>
            <a:endParaRPr lang="en-US"/>
          </a:p>
        </p:txBody>
      </p:sp>
      <p:sp>
        <p:nvSpPr>
          <p:cNvPr id="3" name="عنصر نائب للصورة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ar-SA" noProof="0"/>
              <a:t>انقر فوق الرمز لإضافة صورة</a:t>
            </a:r>
            <a:endParaRPr lang="en-US" noProof="0" dirty="0"/>
          </a:p>
        </p:txBody>
      </p:sp>
      <p:sp>
        <p:nvSpPr>
          <p:cNvPr id="4" name="عنصر نائب للنص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ar-SA"/>
              <a:t>انقر لتحرير أنماط النص الرئيسي</a:t>
            </a:r>
          </a:p>
        </p:txBody>
      </p:sp>
      <p:sp>
        <p:nvSpPr>
          <p:cNvPr id="5" name="عنصر نائب للتاريخ 9">
            <a:extLst>
              <a:ext uri="{FF2B5EF4-FFF2-40B4-BE49-F238E27FC236}">
                <a16:creationId xmlns:a16="http://schemas.microsoft.com/office/drawing/2014/main" id="{8C5974F7-9EE6-408F-83A2-C3E9D587217D}"/>
              </a:ext>
            </a:extLst>
          </p:cNvPr>
          <p:cNvSpPr>
            <a:spLocks noGrp="1"/>
          </p:cNvSpPr>
          <p:nvPr>
            <p:ph type="dt" sz="half" idx="10"/>
          </p:nvPr>
        </p:nvSpPr>
        <p:spPr/>
        <p:txBody>
          <a:bodyPr/>
          <a:lstStyle>
            <a:lvl1pPr>
              <a:defRPr/>
            </a:lvl1pPr>
          </a:lstStyle>
          <a:p>
            <a:pPr>
              <a:defRPr/>
            </a:pPr>
            <a:fld id="{A7AF6E4B-405C-4C21-8AD8-656E9050ABBC}" type="datetimeFigureOut">
              <a:rPr lang="ar-SA"/>
              <a:pPr>
                <a:defRPr/>
              </a:pPr>
              <a:t>19/07/1442</a:t>
            </a:fld>
            <a:endParaRPr lang="ar-SA"/>
          </a:p>
        </p:txBody>
      </p:sp>
      <p:sp>
        <p:nvSpPr>
          <p:cNvPr id="6" name="عنصر نائب للتذييل 21">
            <a:extLst>
              <a:ext uri="{FF2B5EF4-FFF2-40B4-BE49-F238E27FC236}">
                <a16:creationId xmlns:a16="http://schemas.microsoft.com/office/drawing/2014/main" id="{14C7417D-F690-4EE5-9176-EEB50CADD476}"/>
              </a:ext>
            </a:extLst>
          </p:cNvPr>
          <p:cNvSpPr>
            <a:spLocks noGrp="1"/>
          </p:cNvSpPr>
          <p:nvPr>
            <p:ph type="ftr" sz="quarter" idx="11"/>
          </p:nvPr>
        </p:nvSpPr>
        <p:spPr/>
        <p:txBody>
          <a:bodyPr/>
          <a:lstStyle>
            <a:lvl1pPr>
              <a:defRPr/>
            </a:lvl1pPr>
          </a:lstStyle>
          <a:p>
            <a:pPr>
              <a:defRPr/>
            </a:pPr>
            <a:endParaRPr lang="ar-SA"/>
          </a:p>
        </p:txBody>
      </p:sp>
      <p:sp>
        <p:nvSpPr>
          <p:cNvPr id="7" name="عنصر نائب لرقم الشريحة 17">
            <a:extLst>
              <a:ext uri="{FF2B5EF4-FFF2-40B4-BE49-F238E27FC236}">
                <a16:creationId xmlns:a16="http://schemas.microsoft.com/office/drawing/2014/main" id="{89E9FE8B-20EF-422A-8ACC-94C65C6E5F39}"/>
              </a:ext>
            </a:extLst>
          </p:cNvPr>
          <p:cNvSpPr>
            <a:spLocks noGrp="1"/>
          </p:cNvSpPr>
          <p:nvPr>
            <p:ph type="sldNum" sz="quarter" idx="12"/>
          </p:nvPr>
        </p:nvSpPr>
        <p:spPr/>
        <p:txBody>
          <a:bodyPr/>
          <a:lstStyle>
            <a:lvl1pPr>
              <a:defRPr smtClean="0"/>
            </a:lvl1pPr>
          </a:lstStyle>
          <a:p>
            <a:pPr>
              <a:defRPr/>
            </a:pPr>
            <a:fld id="{9B87923E-774D-4085-BB1B-B01CA5F8AF0F}" type="slidenum">
              <a:rPr lang="ar-SA" altLang="en-US"/>
              <a:pPr>
                <a:defRPr/>
              </a:pPr>
              <a:t>‹#›</a:t>
            </a:fld>
            <a:endParaRPr lang="ar-SA" altLang="en-US"/>
          </a:p>
        </p:txBody>
      </p:sp>
    </p:spTree>
    <p:extLst>
      <p:ext uri="{BB962C8B-B14F-4D97-AF65-F5344CB8AC3E}">
        <p14:creationId xmlns:p14="http://schemas.microsoft.com/office/powerpoint/2010/main" val="2296435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 name="شكل حر 11">
            <a:extLst>
              <a:ext uri="{FF2B5EF4-FFF2-40B4-BE49-F238E27FC236}">
                <a16:creationId xmlns:a16="http://schemas.microsoft.com/office/drawing/2014/main" id="{FB7674D3-054B-4C69-A7E8-1DF509F364D1}"/>
              </a:ext>
            </a:extLst>
          </p:cNvPr>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16" name="شكل حر 15">
            <a:extLst>
              <a:ext uri="{FF2B5EF4-FFF2-40B4-BE49-F238E27FC236}">
                <a16:creationId xmlns:a16="http://schemas.microsoft.com/office/drawing/2014/main" id="{38441926-85AA-4740-8113-1C27FA4F94EA}"/>
              </a:ext>
            </a:extLst>
          </p:cNvPr>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1028" name="عنصر نائب للعنوان 8">
            <a:extLst>
              <a:ext uri="{FF2B5EF4-FFF2-40B4-BE49-F238E27FC236}">
                <a16:creationId xmlns:a16="http://schemas.microsoft.com/office/drawing/2014/main" id="{60F7DE16-093D-4D70-BDB7-D32850C101C0}"/>
              </a:ext>
            </a:extLst>
          </p:cNvPr>
          <p:cNvSpPr>
            <a:spLocks noGrp="1"/>
          </p:cNvSpPr>
          <p:nvPr>
            <p:ph type="title"/>
          </p:nvPr>
        </p:nvSpPr>
        <p:spPr bwMode="auto">
          <a:xfrm>
            <a:off x="457200" y="274638"/>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ar-SA" altLang="en-US"/>
              <a:t>انقر لتحرير نمط العنوان الرئيسي</a:t>
            </a:r>
          </a:p>
        </p:txBody>
      </p:sp>
      <p:sp>
        <p:nvSpPr>
          <p:cNvPr id="1029" name="عنصر نائب للنص 29">
            <a:extLst>
              <a:ext uri="{FF2B5EF4-FFF2-40B4-BE49-F238E27FC236}">
                <a16:creationId xmlns:a16="http://schemas.microsoft.com/office/drawing/2014/main" id="{96B569B1-86B1-4FD8-BDBF-CF55077E45AC}"/>
              </a:ext>
            </a:extLst>
          </p:cNvPr>
          <p:cNvSpPr>
            <a:spLocks noGrp="1"/>
          </p:cNvSpPr>
          <p:nvPr>
            <p:ph type="body" idx="1"/>
          </p:nvPr>
        </p:nvSpPr>
        <p:spPr bwMode="auto">
          <a:xfrm>
            <a:off x="457200" y="1600200"/>
            <a:ext cx="7467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altLang="en-US"/>
              <a:t>انقر لتحرير أنماط النص الرئيسي</a:t>
            </a:r>
          </a:p>
          <a:p>
            <a:pPr lvl="1"/>
            <a:r>
              <a:rPr lang="ar-SA" altLang="en-US"/>
              <a:t>المستوى الثاني</a:t>
            </a:r>
          </a:p>
          <a:p>
            <a:pPr lvl="2"/>
            <a:r>
              <a:rPr lang="ar-SA" altLang="en-US"/>
              <a:t>المستوى الثالث</a:t>
            </a:r>
          </a:p>
          <a:p>
            <a:pPr lvl="3"/>
            <a:r>
              <a:rPr lang="ar-SA" altLang="en-US"/>
              <a:t>المستوى الرابع</a:t>
            </a:r>
          </a:p>
          <a:p>
            <a:pPr lvl="4"/>
            <a:r>
              <a:rPr lang="ar-SA" altLang="en-US"/>
              <a:t>المستوى الخامس</a:t>
            </a:r>
          </a:p>
        </p:txBody>
      </p:sp>
      <p:sp>
        <p:nvSpPr>
          <p:cNvPr id="10" name="عنصر نائب للتاريخ 9">
            <a:extLst>
              <a:ext uri="{FF2B5EF4-FFF2-40B4-BE49-F238E27FC236}">
                <a16:creationId xmlns:a16="http://schemas.microsoft.com/office/drawing/2014/main" id="{05003141-7852-4C91-B48E-4029452F2CBB}"/>
              </a:ext>
            </a:extLst>
          </p:cNvPr>
          <p:cNvSpPr>
            <a:spLocks noGrp="1"/>
          </p:cNvSpPr>
          <p:nvPr>
            <p:ph type="dt" sz="half" idx="2"/>
          </p:nvPr>
        </p:nvSpPr>
        <p:spPr>
          <a:xfrm>
            <a:off x="457200" y="6421438"/>
            <a:ext cx="2133600" cy="365125"/>
          </a:xfrm>
          <a:prstGeom prst="rect">
            <a:avLst/>
          </a:prstGeom>
        </p:spPr>
        <p:txBody>
          <a:bodyPr vert="horz" bIns="0" anchor="b"/>
          <a:lstStyle>
            <a:lvl1pPr algn="l" rtl="1" eaLnBrk="1" fontAlgn="auto" latinLnBrk="0" hangingPunct="1">
              <a:spcBef>
                <a:spcPts val="0"/>
              </a:spcBef>
              <a:spcAft>
                <a:spcPts val="0"/>
              </a:spcAft>
              <a:defRPr kumimoji="0" sz="1000">
                <a:solidFill>
                  <a:schemeClr val="tx2">
                    <a:shade val="50000"/>
                  </a:schemeClr>
                </a:solidFill>
                <a:latin typeface="+mn-lt"/>
                <a:cs typeface="+mn-cs"/>
              </a:defRPr>
            </a:lvl1pPr>
          </a:lstStyle>
          <a:p>
            <a:pPr>
              <a:defRPr/>
            </a:pPr>
            <a:fld id="{BF8CE662-85B4-4C67-AF8D-FADB7AE68A6A}" type="datetimeFigureOut">
              <a:rPr lang="ar-SA"/>
              <a:pPr>
                <a:defRPr/>
              </a:pPr>
              <a:t>19/07/1442</a:t>
            </a:fld>
            <a:endParaRPr lang="ar-SA"/>
          </a:p>
        </p:txBody>
      </p:sp>
      <p:sp>
        <p:nvSpPr>
          <p:cNvPr id="22" name="عنصر نائب للتذييل 21">
            <a:extLst>
              <a:ext uri="{FF2B5EF4-FFF2-40B4-BE49-F238E27FC236}">
                <a16:creationId xmlns:a16="http://schemas.microsoft.com/office/drawing/2014/main" id="{D7417C4C-9261-43C2-BB05-4BEDD6F2E113}"/>
              </a:ext>
            </a:extLst>
          </p:cNvPr>
          <p:cNvSpPr>
            <a:spLocks noGrp="1"/>
          </p:cNvSpPr>
          <p:nvPr>
            <p:ph type="ftr" sz="quarter" idx="3"/>
          </p:nvPr>
        </p:nvSpPr>
        <p:spPr>
          <a:xfrm>
            <a:off x="3124200" y="6421438"/>
            <a:ext cx="2895600" cy="365125"/>
          </a:xfrm>
          <a:prstGeom prst="rect">
            <a:avLst/>
          </a:prstGeom>
        </p:spPr>
        <p:txBody>
          <a:bodyPr vert="horz" lIns="0" rIns="0" bIns="0" anchor="b"/>
          <a:lstStyle>
            <a:lvl1pPr algn="ctr" rtl="1" eaLnBrk="1" fontAlgn="auto" latinLnBrk="0" hangingPunct="1">
              <a:spcBef>
                <a:spcPts val="0"/>
              </a:spcBef>
              <a:spcAft>
                <a:spcPts val="0"/>
              </a:spcAft>
              <a:defRPr kumimoji="0" sz="1000">
                <a:solidFill>
                  <a:schemeClr val="tx2">
                    <a:shade val="50000"/>
                  </a:schemeClr>
                </a:solidFill>
                <a:latin typeface="+mn-lt"/>
                <a:cs typeface="+mn-cs"/>
              </a:defRPr>
            </a:lvl1pPr>
          </a:lstStyle>
          <a:p>
            <a:pPr>
              <a:defRPr/>
            </a:pPr>
            <a:endParaRPr lang="ar-SA"/>
          </a:p>
        </p:txBody>
      </p:sp>
      <p:sp>
        <p:nvSpPr>
          <p:cNvPr id="18" name="عنصر نائب لرقم الشريحة 17">
            <a:extLst>
              <a:ext uri="{FF2B5EF4-FFF2-40B4-BE49-F238E27FC236}">
                <a16:creationId xmlns:a16="http://schemas.microsoft.com/office/drawing/2014/main" id="{3AD3DB85-50A1-4801-9F1C-24CAC5B45AC6}"/>
              </a:ext>
            </a:extLst>
          </p:cNvPr>
          <p:cNvSpPr>
            <a:spLocks noGrp="1"/>
          </p:cNvSpPr>
          <p:nvPr>
            <p:ph type="sldNum" sz="quarter" idx="4"/>
          </p:nvPr>
        </p:nvSpPr>
        <p:spPr>
          <a:xfrm>
            <a:off x="8153400" y="6421438"/>
            <a:ext cx="762000" cy="365125"/>
          </a:xfrm>
          <a:prstGeom prst="rect">
            <a:avLst/>
          </a:prstGeom>
        </p:spPr>
        <p:txBody>
          <a:bodyPr vert="horz" wrap="square" lIns="0" tIns="0" rIns="0" bIns="0" numCol="1" anchor="b" anchorCtr="0" compatLnSpc="1">
            <a:prstTxWarp prst="textNoShape">
              <a:avLst/>
            </a:prstTxWarp>
          </a:bodyPr>
          <a:lstStyle>
            <a:lvl1pPr algn="r" rtl="1" eaLnBrk="1" hangingPunct="1">
              <a:defRPr sz="1000" smtClean="0">
                <a:solidFill>
                  <a:srgbClr val="9B9A98"/>
                </a:solidFill>
                <a:cs typeface="Tahoma" panose="020B0604030504040204" pitchFamily="34" charset="0"/>
              </a:defRPr>
            </a:lvl1pPr>
          </a:lstStyle>
          <a:p>
            <a:pPr>
              <a:defRPr/>
            </a:pPr>
            <a:fld id="{581EFC2A-1368-4615-A45C-72D6E0822ACC}" type="slidenum">
              <a:rPr lang="ar-SA" altLang="en-US"/>
              <a:pPr>
                <a:defRPr/>
              </a:pPr>
              <a:t>‹#›</a:t>
            </a:fld>
            <a:endParaRPr lang="ar-SA" altLang="en-US"/>
          </a:p>
        </p:txBody>
      </p:sp>
    </p:spTree>
  </p:cSld>
  <p:clrMap bg1="dk1" tx1="lt1" bg2="dk2" tx2="lt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 id="2147483883" r:id="rId5"/>
    <p:sldLayoutId id="2147483884" r:id="rId6"/>
    <p:sldLayoutId id="2147483885" r:id="rId7"/>
    <p:sldLayoutId id="2147483886" r:id="rId8"/>
    <p:sldLayoutId id="2147483887" r:id="rId9"/>
    <p:sldLayoutId id="2147483888" r:id="rId10"/>
    <p:sldLayoutId id="2147483889" r:id="rId11"/>
  </p:sldLayoutIdLst>
  <p:txStyles>
    <p:titleStyle>
      <a:lvl1pPr algn="l" rtl="1" eaLnBrk="0" fontAlgn="base" hangingPunct="0">
        <a:spcBef>
          <a:spcPct val="0"/>
        </a:spcBef>
        <a:spcAft>
          <a:spcPct val="0"/>
        </a:spcAft>
        <a:defRPr sz="4600" kern="1200">
          <a:solidFill>
            <a:schemeClr val="tx1"/>
          </a:solidFill>
          <a:latin typeface="+mj-lt"/>
          <a:ea typeface="+mj-ea"/>
          <a:cs typeface="+mj-cs"/>
        </a:defRPr>
      </a:lvl1pPr>
      <a:lvl2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2pPr>
      <a:lvl3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3pPr>
      <a:lvl4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4pPr>
      <a:lvl5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5pPr>
      <a:lvl6pPr marL="4572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6pPr>
      <a:lvl7pPr marL="9144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7pPr>
      <a:lvl8pPr marL="13716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8pPr>
      <a:lvl9pPr marL="18288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9pPr>
    </p:titleStyle>
    <p:bodyStyle>
      <a:lvl1pPr marL="419100" indent="-382588" algn="r" rtl="1" eaLnBrk="0" fontAlgn="base" hangingPunct="0">
        <a:spcBef>
          <a:spcPct val="20000"/>
        </a:spcBef>
        <a:spcAft>
          <a:spcPct val="0"/>
        </a:spcAft>
        <a:buClr>
          <a:schemeClr val="accent1"/>
        </a:buClr>
        <a:buSzPct val="80000"/>
        <a:buFont typeface="Wingdings 2" panose="05020102010507070707" pitchFamily="18" charset="2"/>
        <a:buChar char=""/>
        <a:defRPr sz="3000" kern="1200">
          <a:solidFill>
            <a:schemeClr val="tx1"/>
          </a:solidFill>
          <a:latin typeface="+mn-lt"/>
          <a:ea typeface="+mn-ea"/>
          <a:cs typeface="+mn-cs"/>
        </a:defRPr>
      </a:lvl1pPr>
      <a:lvl2pPr marL="722313" indent="-273050" algn="r" rtl="1" eaLnBrk="0" fontAlgn="base" hangingPunct="0">
        <a:spcBef>
          <a:spcPct val="20000"/>
        </a:spcBef>
        <a:spcAft>
          <a:spcPct val="0"/>
        </a:spcAft>
        <a:buClr>
          <a:schemeClr val="accent1"/>
        </a:buClr>
        <a:buSzPct val="90000"/>
        <a:buFont typeface="Wingdings 2" panose="05020102010507070707" pitchFamily="18" charset="2"/>
        <a:buChar char=""/>
        <a:defRPr sz="2600" kern="1200">
          <a:solidFill>
            <a:schemeClr val="tx1"/>
          </a:solidFill>
          <a:latin typeface="+mn-lt"/>
          <a:ea typeface="+mn-ea"/>
          <a:cs typeface="+mn-cs"/>
        </a:defRPr>
      </a:lvl2pPr>
      <a:lvl3pPr marL="1004888" indent="-255588" algn="r" rtl="1" eaLnBrk="0" fontAlgn="base" hangingPunct="0">
        <a:spcBef>
          <a:spcPct val="20000"/>
        </a:spcBef>
        <a:spcAft>
          <a:spcPct val="0"/>
        </a:spcAft>
        <a:buClr>
          <a:schemeClr val="accent2"/>
        </a:buClr>
        <a:buSzPct val="85000"/>
        <a:buFont typeface="Arial" panose="020B0604020202020204" pitchFamily="34" charset="0"/>
        <a:buChar char="○"/>
        <a:defRPr sz="2400" kern="1200">
          <a:solidFill>
            <a:schemeClr val="tx1"/>
          </a:solidFill>
          <a:latin typeface="+mn-lt"/>
          <a:ea typeface="+mn-ea"/>
          <a:cs typeface="+mn-cs"/>
        </a:defRPr>
      </a:lvl3pPr>
      <a:lvl4pPr marL="1279525" indent="-236538" algn="r" rtl="1" eaLnBrk="0" fontAlgn="base" hangingPunct="0">
        <a:spcBef>
          <a:spcPct val="20000"/>
        </a:spcBef>
        <a:spcAft>
          <a:spcPct val="0"/>
        </a:spcAft>
        <a:buClr>
          <a:srgbClr val="8D89A4"/>
        </a:buClr>
        <a:buSzPct val="90000"/>
        <a:buFont typeface="Wingdings 2" panose="05020102010507070707" pitchFamily="18" charset="2"/>
        <a:buChar char=""/>
        <a:defRPr sz="2000" kern="1200">
          <a:solidFill>
            <a:schemeClr val="tx1"/>
          </a:solidFill>
          <a:latin typeface="+mn-lt"/>
          <a:ea typeface="+mn-ea"/>
          <a:cs typeface="+mn-cs"/>
        </a:defRPr>
      </a:lvl4pPr>
      <a:lvl5pPr marL="1489075" indent="-182563" algn="r" rtl="1" eaLnBrk="0" fontAlgn="base" hangingPunct="0">
        <a:spcBef>
          <a:spcPct val="20000"/>
        </a:spcBef>
        <a:spcAft>
          <a:spcPct val="0"/>
        </a:spcAft>
        <a:buClr>
          <a:srgbClr val="748560"/>
        </a:buClr>
        <a:buSzPct val="100000"/>
        <a:buFont typeface="Arial" panose="020B0604020202020204" pitchFamily="34" charset="0"/>
        <a:buChar char="-"/>
        <a:defRPr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image" Target="../media/image1.jpe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6.emf"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image" Target="../media/image7.emf"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image" Target="../media/image8.emf"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2" Type="http://schemas.openxmlformats.org/officeDocument/2006/relationships/image" Target="../media/image9.emf"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2" Type="http://schemas.openxmlformats.org/officeDocument/2006/relationships/image" Target="../media/image10.emf" /><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3.emf"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3" Type="http://schemas.openxmlformats.org/officeDocument/2006/relationships/image" Target="../media/image5.png" /><Relationship Id="rId2" Type="http://schemas.openxmlformats.org/officeDocument/2006/relationships/image" Target="../media/image4.emf"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C1113B5-2D42-4212-ABC3-6D5F32C1769A}"/>
              </a:ext>
            </a:extLst>
          </p:cNvPr>
          <p:cNvSpPr>
            <a:spLocks noGrp="1"/>
          </p:cNvSpPr>
          <p:nvPr>
            <p:ph type="ctrTitle"/>
          </p:nvPr>
        </p:nvSpPr>
        <p:spPr>
          <a:xfrm>
            <a:off x="323528" y="1847840"/>
            <a:ext cx="8496944" cy="2301240"/>
          </a:xfrm>
        </p:spPr>
        <p:txBody>
          <a:bodyPr>
            <a:normAutofit/>
          </a:bodyPr>
          <a:lstStyle/>
          <a:p>
            <a:pPr algn="ctr" rtl="0" eaLnBrk="1" fontAlgn="auto" hangingPunct="1">
              <a:spcAft>
                <a:spcPts val="0"/>
              </a:spcAft>
              <a:defRPr/>
            </a:pPr>
            <a:r>
              <a:rPr sz="2800">
                <a:solidFill>
                  <a:srgbClr val="002060"/>
                </a:solidFill>
              </a:rPr>
              <a:t>5. Physiology of peripheral nervous system</a:t>
            </a:r>
            <a:br>
              <a:rPr sz="2800">
                <a:solidFill>
                  <a:srgbClr val="002060"/>
                </a:solidFill>
              </a:rPr>
            </a:br>
            <a:r>
              <a:rPr sz="2000">
                <a:solidFill>
                  <a:srgbClr val="002060"/>
                </a:solidFill>
              </a:rPr>
              <a:t>PNS Module</a:t>
            </a:r>
            <a:endParaRPr lang="ar-SA" sz="2000">
              <a:solidFill>
                <a:srgbClr val="002060"/>
              </a:solidFill>
            </a:endParaRPr>
          </a:p>
        </p:txBody>
      </p:sp>
      <p:sp>
        <p:nvSpPr>
          <p:cNvPr id="3" name="عنوان فرعي 2">
            <a:extLst>
              <a:ext uri="{FF2B5EF4-FFF2-40B4-BE49-F238E27FC236}">
                <a16:creationId xmlns:a16="http://schemas.microsoft.com/office/drawing/2014/main" id="{44EC5187-80D9-4FA6-88B5-EAD13F7DDE1C}"/>
              </a:ext>
            </a:extLst>
          </p:cNvPr>
          <p:cNvSpPr>
            <a:spLocks noGrp="1"/>
          </p:cNvSpPr>
          <p:nvPr>
            <p:ph type="subTitle" idx="1"/>
          </p:nvPr>
        </p:nvSpPr>
        <p:spPr>
          <a:xfrm>
            <a:off x="1042988" y="5589588"/>
            <a:ext cx="6400800" cy="839787"/>
          </a:xfrm>
        </p:spPr>
        <p:txBody>
          <a:bodyPr>
            <a:normAutofit fontScale="70000" lnSpcReduction="20000"/>
          </a:bodyPr>
          <a:lstStyle/>
          <a:p>
            <a:pPr algn="ctr" rtl="0" eaLnBrk="1" hangingPunct="1">
              <a:defRPr/>
            </a:pPr>
            <a:r>
              <a:rPr lang="en-US" altLang="en-US" sz="3200" b="1" dirty="0">
                <a:solidFill>
                  <a:srgbClr val="002060"/>
                </a:solidFill>
                <a:effectLst>
                  <a:outerShdw blurRad="38100" dist="38100" dir="2700000" algn="tl">
                    <a:srgbClr val="FFFFFF"/>
                  </a:outerShdw>
                </a:effectLst>
                <a:cs typeface="Tahoma" panose="020B0604030504040204" pitchFamily="34" charset="0"/>
              </a:rPr>
              <a:t>Prof. Sherif W. Mansour</a:t>
            </a:r>
          </a:p>
          <a:p>
            <a:pPr algn="ctr" rtl="0" eaLnBrk="1" hangingPunct="1">
              <a:defRPr/>
            </a:pPr>
            <a:r>
              <a:rPr lang="en-US" altLang="en-US" sz="2400" b="1" dirty="0">
                <a:solidFill>
                  <a:srgbClr val="002060"/>
                </a:solidFill>
                <a:effectLst>
                  <a:outerShdw blurRad="38100" dist="38100" dir="2700000" algn="tl">
                    <a:srgbClr val="FFFFFF"/>
                  </a:outerShdw>
                </a:effectLst>
                <a:cs typeface="Tahoma" panose="020B0604030504040204" pitchFamily="34" charset="0"/>
              </a:rPr>
              <a:t>Physiology dpt., Mutah school of medicine.</a:t>
            </a:r>
          </a:p>
          <a:p>
            <a:pPr algn="ctr" rtl="0" eaLnBrk="1" hangingPunct="1">
              <a:defRPr/>
            </a:pPr>
            <a:r>
              <a:rPr lang="en-US" altLang="en-US" sz="2400" b="1" dirty="0">
                <a:solidFill>
                  <a:srgbClr val="002060"/>
                </a:solidFill>
                <a:effectLst>
                  <a:outerShdw blurRad="38100" dist="38100" dir="2700000" algn="tl">
                    <a:srgbClr val="FFFFFF"/>
                  </a:outerShdw>
                </a:effectLst>
                <a:cs typeface="Tahoma" panose="020B0604030504040204" pitchFamily="34" charset="0"/>
              </a:rPr>
              <a:t>2020/2021</a:t>
            </a:r>
            <a:endParaRPr lang="ar-SA" altLang="en-US" sz="2400" b="1" dirty="0">
              <a:solidFill>
                <a:srgbClr val="002060"/>
              </a:solidFill>
              <a:effectLst>
                <a:outerShdw blurRad="38100" dist="38100" dir="2700000" algn="tl">
                  <a:srgbClr val="FFFFFF"/>
                </a:outerShdw>
              </a:effectLst>
            </a:endParaRPr>
          </a:p>
        </p:txBody>
      </p:sp>
      <p:pic>
        <p:nvPicPr>
          <p:cNvPr id="13316" name="Picture 2" descr="C:\Users\Dr Sherif\Desktop\مؤتة.jpg">
            <a:extLst>
              <a:ext uri="{FF2B5EF4-FFF2-40B4-BE49-F238E27FC236}">
                <a16:creationId xmlns:a16="http://schemas.microsoft.com/office/drawing/2014/main" id="{01A98217-7532-4B00-B0FE-346A0562E7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1275" y="357188"/>
            <a:ext cx="1085850" cy="110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7" name="Picture 3">
            <a:extLst>
              <a:ext uri="{FF2B5EF4-FFF2-40B4-BE49-F238E27FC236}">
                <a16:creationId xmlns:a16="http://schemas.microsoft.com/office/drawing/2014/main" id="{0BAA75B2-6416-499C-A90E-05A5E9006F3B}"/>
              </a:ext>
            </a:extLst>
          </p:cNvPr>
          <p:cNvPicPr>
            <a:picLocks noChangeAspect="1"/>
          </p:cNvPicPr>
          <p:nvPr/>
        </p:nvPicPr>
        <p:blipFill>
          <a:blip r:embed="rId3">
            <a:extLst>
              <a:ext uri="{28A0092B-C50C-407E-A947-70E740481C1C}">
                <a14:useLocalDpi xmlns:a14="http://schemas.microsoft.com/office/drawing/2010/main" val="0"/>
              </a:ext>
            </a:extLst>
          </a:blip>
          <a:srcRect l="9753"/>
          <a:stretch>
            <a:fillRect/>
          </a:stretch>
        </p:blipFill>
        <p:spPr bwMode="auto">
          <a:xfrm>
            <a:off x="2700338" y="2690813"/>
            <a:ext cx="3671887" cy="275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2530" name="Content Placeholder 1">
            <a:extLst>
              <a:ext uri="{FF2B5EF4-FFF2-40B4-BE49-F238E27FC236}">
                <a16:creationId xmlns:a16="http://schemas.microsoft.com/office/drawing/2014/main" id="{CF6F26F4-9242-4FE0-A6F0-703D5AD5F00C}"/>
              </a:ext>
            </a:extLst>
          </p:cNvPr>
          <p:cNvPicPr>
            <a:picLocks noGrp="1" noChangeAspect="1" noChangeArrowheads="1"/>
          </p:cNvPicPr>
          <p:nvPr>
            <p:ph idx="1"/>
          </p:nvPr>
        </p:nvPicPr>
        <p:blipFill>
          <a:blip r:embed="rId2">
            <a:lum bright="-20000" contrast="40000"/>
            <a:extLst>
              <a:ext uri="{28A0092B-C50C-407E-A947-70E740481C1C}">
                <a14:useLocalDpi xmlns:a14="http://schemas.microsoft.com/office/drawing/2010/main" val="0"/>
              </a:ext>
            </a:extLst>
          </a:blip>
          <a:srcRect/>
          <a:stretch>
            <a:fillRect/>
          </a:stretch>
        </p:blipFill>
        <p:spPr>
          <a:xfrm>
            <a:off x="395288" y="692150"/>
            <a:ext cx="8353425" cy="5400675"/>
          </a:xfrm>
        </p:spPr>
      </p:pic>
      <p:sp>
        <p:nvSpPr>
          <p:cNvPr id="22531" name="TextBox 2">
            <a:extLst>
              <a:ext uri="{FF2B5EF4-FFF2-40B4-BE49-F238E27FC236}">
                <a16:creationId xmlns:a16="http://schemas.microsoft.com/office/drawing/2014/main" id="{BB82C84E-B161-4F47-86BA-BBBCBF5C45B4}"/>
              </a:ext>
            </a:extLst>
          </p:cNvPr>
          <p:cNvSpPr txBox="1">
            <a:spLocks noChangeArrowheads="1"/>
          </p:cNvSpPr>
          <p:nvPr/>
        </p:nvSpPr>
        <p:spPr bwMode="auto">
          <a:xfrm>
            <a:off x="539750" y="765175"/>
            <a:ext cx="2087563" cy="3683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Content Placeholder 3">
            <a:extLst>
              <a:ext uri="{FF2B5EF4-FFF2-40B4-BE49-F238E27FC236}">
                <a16:creationId xmlns:a16="http://schemas.microsoft.com/office/drawing/2014/main" id="{A29CEC95-38D7-41A0-AA8C-7FEB895AAC87}"/>
              </a:ext>
            </a:extLst>
          </p:cNvPr>
          <p:cNvSpPr>
            <a:spLocks noGrp="1"/>
          </p:cNvSpPr>
          <p:nvPr>
            <p:ph idx="1"/>
          </p:nvPr>
        </p:nvSpPr>
        <p:spPr>
          <a:xfrm>
            <a:off x="-6350" y="1341438"/>
            <a:ext cx="9144000" cy="4525962"/>
          </a:xfrm>
        </p:spPr>
        <p:txBody>
          <a:bodyPr/>
          <a:lstStyle/>
          <a:p>
            <a:pPr marL="34925" indent="0" algn="l" rtl="0">
              <a:buFont typeface="Wingdings 2" panose="05020102010507070707" pitchFamily="18" charset="2"/>
              <a:buNone/>
            </a:pPr>
            <a:r>
              <a:rPr lang="en-US" altLang="en-US" sz="2000" b="1">
                <a:solidFill>
                  <a:srgbClr val="002060"/>
                </a:solidFill>
                <a:latin typeface="Times New Roman" panose="02020603050405020304" pitchFamily="18" charset="0"/>
                <a:cs typeface="Times New Roman" panose="02020603050405020304" pitchFamily="18" charset="0"/>
              </a:rPr>
              <a:t>                                  Adaptation of sensory receptors</a:t>
            </a:r>
          </a:p>
          <a:p>
            <a:pPr marL="34925" indent="0" algn="l" rtl="0">
              <a:buFont typeface="Wingdings 2" panose="05020102010507070707" pitchFamily="18" charset="2"/>
              <a:buNone/>
            </a:pPr>
            <a:r>
              <a:rPr lang="en-US" altLang="en-US" sz="2000" b="1">
                <a:solidFill>
                  <a:srgbClr val="002060"/>
                </a:solidFill>
                <a:latin typeface="Times New Roman" panose="02020603050405020304" pitchFamily="18" charset="0"/>
                <a:cs typeface="Times New Roman" panose="02020603050405020304" pitchFamily="18" charset="0"/>
              </a:rPr>
              <a:t>a. Slowly adapting, or tonic</a:t>
            </a:r>
            <a:r>
              <a:rPr lang="en-US" altLang="en-US" sz="2000">
                <a:solidFill>
                  <a:srgbClr val="002060"/>
                </a:solidFill>
                <a:latin typeface="Times New Roman" panose="02020603050405020304" pitchFamily="18" charset="0"/>
                <a:cs typeface="Times New Roman" panose="02020603050405020304" pitchFamily="18" charset="0"/>
              </a:rPr>
              <a:t>, receptors (muscle spindle; pressure)</a:t>
            </a:r>
          </a:p>
          <a:p>
            <a:pPr marL="34925" indent="0" algn="l" rtl="0">
              <a:buFont typeface="Wingdings 2" panose="05020102010507070707" pitchFamily="18" charset="2"/>
              <a:buNone/>
            </a:pPr>
            <a:r>
              <a:rPr lang="en-US" altLang="en-US" sz="2000" b="1">
                <a:solidFill>
                  <a:srgbClr val="002060"/>
                </a:solidFill>
                <a:latin typeface="Times New Roman" panose="02020603050405020304" pitchFamily="18" charset="0"/>
                <a:cs typeface="Times New Roman" panose="02020603050405020304" pitchFamily="18" charset="0"/>
              </a:rPr>
              <a:t>b. Rapidly adapting</a:t>
            </a:r>
            <a:r>
              <a:rPr lang="en-US" altLang="en-US" sz="2000">
                <a:solidFill>
                  <a:srgbClr val="002060"/>
                </a:solidFill>
                <a:latin typeface="Times New Roman" panose="02020603050405020304" pitchFamily="18" charset="0"/>
                <a:cs typeface="Times New Roman" panose="02020603050405020304" pitchFamily="18" charset="0"/>
              </a:rPr>
              <a:t>, or </a:t>
            </a:r>
            <a:r>
              <a:rPr lang="en-US" altLang="en-US" sz="2000" b="1">
                <a:solidFill>
                  <a:srgbClr val="002060"/>
                </a:solidFill>
                <a:latin typeface="Times New Roman" panose="02020603050405020304" pitchFamily="18" charset="0"/>
                <a:cs typeface="Times New Roman" panose="02020603050405020304" pitchFamily="18" charset="0"/>
              </a:rPr>
              <a:t>phasic</a:t>
            </a:r>
            <a:r>
              <a:rPr lang="en-US" altLang="en-US" sz="2000">
                <a:solidFill>
                  <a:srgbClr val="002060"/>
                </a:solidFill>
                <a:latin typeface="Times New Roman" panose="02020603050405020304" pitchFamily="18" charset="0"/>
                <a:cs typeface="Times New Roman" panose="02020603050405020304" pitchFamily="18" charset="0"/>
              </a:rPr>
              <a:t>, receptors (pacinian corpuscle for light touch)</a:t>
            </a:r>
          </a:p>
          <a:p>
            <a:pPr marL="34925" indent="0" algn="l" rtl="0">
              <a:buFont typeface="Wingdings 2" panose="05020102010507070707" pitchFamily="18" charset="2"/>
              <a:buNone/>
            </a:pPr>
            <a:r>
              <a:rPr lang="en-US" altLang="en-US" sz="2000">
                <a:solidFill>
                  <a:srgbClr val="002060"/>
                </a:solidFill>
                <a:latin typeface="Times New Roman" panose="02020603050405020304" pitchFamily="18" charset="0"/>
                <a:cs typeface="Times New Roman" panose="02020603050405020304" pitchFamily="18" charset="0"/>
              </a:rPr>
              <a:t>■  show a decline in action potential frequency with time in response to a constant stimulus.</a:t>
            </a:r>
          </a:p>
          <a:p>
            <a:pPr marL="34925" indent="0" algn="l" rtl="0">
              <a:buFont typeface="Wingdings 2" panose="05020102010507070707" pitchFamily="18" charset="2"/>
              <a:buNone/>
            </a:pPr>
            <a:r>
              <a:rPr lang="en-US" altLang="en-US" sz="2000" b="1">
                <a:solidFill>
                  <a:srgbClr val="002060"/>
                </a:solidFill>
                <a:latin typeface="Times New Roman" panose="02020603050405020304" pitchFamily="18" charset="0"/>
                <a:cs typeface="Times New Roman" panose="02020603050405020304" pitchFamily="18" charset="0"/>
              </a:rPr>
              <a:t>- Sensory pathways from the sensory receptor to the cerebral cortex</a:t>
            </a:r>
          </a:p>
          <a:p>
            <a:pPr marL="34925" indent="0" algn="l" rtl="0">
              <a:buFont typeface="Wingdings 2" panose="05020102010507070707" pitchFamily="18" charset="2"/>
              <a:buNone/>
            </a:pPr>
            <a:r>
              <a:rPr lang="en-US" altLang="en-US" sz="2000" b="1">
                <a:solidFill>
                  <a:srgbClr val="002060"/>
                </a:solidFill>
                <a:latin typeface="Times New Roman" panose="02020603050405020304" pitchFamily="18" charset="0"/>
                <a:cs typeface="Times New Roman" panose="02020603050405020304" pitchFamily="18" charset="0"/>
              </a:rPr>
              <a:t>a. Sensory receptors</a:t>
            </a:r>
            <a:r>
              <a:rPr lang="en-US" altLang="en-US" sz="2000">
                <a:solidFill>
                  <a:srgbClr val="002060"/>
                </a:solidFill>
                <a:latin typeface="Times New Roman" panose="02020603050405020304" pitchFamily="18" charset="0"/>
                <a:cs typeface="Times New Roman" panose="02020603050405020304" pitchFamily="18" charset="0"/>
              </a:rPr>
              <a:t>:    are activated by environmental stimuli. It  may be specialized epithelial cells (e.g., photoreceptors, taste receptors, auditory hair cells). Or it  may be primary afferent neurons (e.g., olfactory chemoreceptors). It  transduce the stimulus into electrical energy (i.e., receptor potential).</a:t>
            </a:r>
          </a:p>
          <a:p>
            <a:pPr marL="34925" indent="0" algn="l" rtl="0">
              <a:buFont typeface="Wingdings 2" panose="05020102010507070707" pitchFamily="18" charset="2"/>
              <a:buNone/>
            </a:pPr>
            <a:r>
              <a:rPr lang="en-US" altLang="en-US" sz="2000" b="1">
                <a:solidFill>
                  <a:srgbClr val="002060"/>
                </a:solidFill>
                <a:latin typeface="Times New Roman" panose="02020603050405020304" pitchFamily="18" charset="0"/>
                <a:cs typeface="Times New Roman" panose="02020603050405020304" pitchFamily="18" charset="0"/>
              </a:rPr>
              <a:t>b. 1</a:t>
            </a:r>
            <a:r>
              <a:rPr lang="en-US" altLang="en-US" sz="2000" b="1" baseline="30000">
                <a:solidFill>
                  <a:srgbClr val="002060"/>
                </a:solidFill>
                <a:latin typeface="Times New Roman" panose="02020603050405020304" pitchFamily="18" charset="0"/>
                <a:cs typeface="Times New Roman" panose="02020603050405020304" pitchFamily="18" charset="0"/>
              </a:rPr>
              <a:t>st</a:t>
            </a:r>
            <a:r>
              <a:rPr lang="en-US" altLang="en-US" sz="2000" b="1">
                <a:solidFill>
                  <a:srgbClr val="002060"/>
                </a:solidFill>
                <a:latin typeface="Times New Roman" panose="02020603050405020304" pitchFamily="18" charset="0"/>
                <a:cs typeface="Times New Roman" panose="02020603050405020304" pitchFamily="18" charset="0"/>
              </a:rPr>
              <a:t> order neurons: </a:t>
            </a:r>
            <a:r>
              <a:rPr lang="en-US" altLang="en-US" sz="2000">
                <a:solidFill>
                  <a:srgbClr val="002060"/>
                </a:solidFill>
                <a:latin typeface="Times New Roman" panose="02020603050405020304" pitchFamily="18" charset="0"/>
                <a:cs typeface="Times New Roman" panose="02020603050405020304" pitchFamily="18" charset="0"/>
              </a:rPr>
              <a:t>  are the primary afferent neurons that receive the transduced signal and send the information to the CNS. Its Cell bodies are in dorsal root or spinal cord ganglia.</a:t>
            </a:r>
          </a:p>
          <a:p>
            <a:pPr marL="34925" indent="0" algn="l" rtl="0">
              <a:buFont typeface="Wingdings 2" panose="05020102010507070707" pitchFamily="18" charset="2"/>
              <a:buNone/>
            </a:pPr>
            <a:r>
              <a:rPr lang="en-US" altLang="en-US" sz="2000" b="1">
                <a:solidFill>
                  <a:srgbClr val="002060"/>
                </a:solidFill>
                <a:latin typeface="Times New Roman" panose="02020603050405020304" pitchFamily="18" charset="0"/>
                <a:cs typeface="Times New Roman" panose="02020603050405020304" pitchFamily="18" charset="0"/>
              </a:rPr>
              <a:t>c. 2</a:t>
            </a:r>
            <a:r>
              <a:rPr lang="en-US" altLang="en-US" sz="2000" b="1" baseline="30000">
                <a:solidFill>
                  <a:srgbClr val="002060"/>
                </a:solidFill>
                <a:latin typeface="Times New Roman" panose="02020603050405020304" pitchFamily="18" charset="0"/>
                <a:cs typeface="Times New Roman" panose="02020603050405020304" pitchFamily="18" charset="0"/>
              </a:rPr>
              <a:t>nd</a:t>
            </a:r>
            <a:r>
              <a:rPr lang="en-US" altLang="en-US" sz="2000" b="1">
                <a:solidFill>
                  <a:srgbClr val="002060"/>
                </a:solidFill>
                <a:latin typeface="Times New Roman" panose="02020603050405020304" pitchFamily="18" charset="0"/>
                <a:cs typeface="Times New Roman" panose="02020603050405020304" pitchFamily="18" charset="0"/>
              </a:rPr>
              <a:t> order neurons: </a:t>
            </a:r>
            <a:r>
              <a:rPr lang="en-US" altLang="en-US" sz="2000">
                <a:solidFill>
                  <a:srgbClr val="002060"/>
                </a:solidFill>
                <a:latin typeface="Times New Roman" panose="02020603050405020304" pitchFamily="18" charset="0"/>
                <a:cs typeface="Times New Roman" panose="02020603050405020304" pitchFamily="18" charset="0"/>
              </a:rPr>
              <a:t>  are located in the spinal cord or brain stem. And  receive information from one or more primary afferent neurons in relay nuclei and transmit it to the thalamus.</a:t>
            </a:r>
          </a:p>
        </p:txBody>
      </p:sp>
      <p:pic>
        <p:nvPicPr>
          <p:cNvPr id="23555" name="Picture 4">
            <a:extLst>
              <a:ext uri="{FF2B5EF4-FFF2-40B4-BE49-F238E27FC236}">
                <a16:creationId xmlns:a16="http://schemas.microsoft.com/office/drawing/2014/main" id="{0B5CC138-B2C5-4DAD-A5D0-553CDD55C569}"/>
              </a:ext>
            </a:extLst>
          </p:cNvPr>
          <p:cNvPicPr>
            <a:picLocks noChangeAspect="1"/>
          </p:cNvPicPr>
          <p:nvPr/>
        </p:nvPicPr>
        <p:blipFill>
          <a:blip r:embed="rId2">
            <a:lum bright="-20000" contrast="40000"/>
            <a:extLst>
              <a:ext uri="{28A0092B-C50C-407E-A947-70E740481C1C}">
                <a14:useLocalDpi xmlns:a14="http://schemas.microsoft.com/office/drawing/2010/main" val="0"/>
              </a:ext>
            </a:extLst>
          </a:blip>
          <a:srcRect/>
          <a:stretch>
            <a:fillRect/>
          </a:stretch>
        </p:blipFill>
        <p:spPr bwMode="auto">
          <a:xfrm>
            <a:off x="5940425" y="115888"/>
            <a:ext cx="2663825" cy="172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7D8DB4-7768-4E2B-A819-95992C969121}"/>
              </a:ext>
            </a:extLst>
          </p:cNvPr>
          <p:cNvSpPr>
            <a:spLocks noGrp="1"/>
          </p:cNvSpPr>
          <p:nvPr>
            <p:ph idx="1"/>
          </p:nvPr>
        </p:nvSpPr>
        <p:spPr>
          <a:xfrm>
            <a:off x="323850" y="203200"/>
            <a:ext cx="7467600" cy="6451600"/>
          </a:xfrm>
        </p:spPr>
        <p:txBody>
          <a:bodyPr/>
          <a:lstStyle/>
          <a:p>
            <a:pPr marL="34925" indent="0" algn="l" rtl="0">
              <a:buClr>
                <a:srgbClr val="6EA0B0"/>
              </a:buClr>
              <a:buFont typeface="Wingdings 2" panose="05020102010507070707" pitchFamily="18" charset="2"/>
              <a:buNone/>
              <a:defRPr/>
            </a:pPr>
            <a:r>
              <a:rPr lang="en-US" altLang="en-US" sz="1800" dirty="0">
                <a:solidFill>
                  <a:srgbClr val="002060"/>
                </a:solidFill>
                <a:latin typeface="Times New Roman" panose="02020603050405020304" pitchFamily="18" charset="0"/>
                <a:cs typeface="Times New Roman" panose="02020603050405020304" pitchFamily="18" charset="0"/>
              </a:rPr>
              <a:t>■Axons of second-order neurons may </a:t>
            </a:r>
            <a:r>
              <a:rPr lang="en-US" altLang="en-US" sz="1800" b="1" dirty="0">
                <a:solidFill>
                  <a:srgbClr val="002060"/>
                </a:solidFill>
                <a:latin typeface="Times New Roman" panose="02020603050405020304" pitchFamily="18" charset="0"/>
                <a:cs typeface="Times New Roman" panose="02020603050405020304" pitchFamily="18" charset="0"/>
              </a:rPr>
              <a:t>cross</a:t>
            </a:r>
            <a:r>
              <a:rPr lang="en-US" altLang="en-US" sz="1800" dirty="0">
                <a:solidFill>
                  <a:srgbClr val="002060"/>
                </a:solidFill>
                <a:latin typeface="Times New Roman" panose="02020603050405020304" pitchFamily="18" charset="0"/>
                <a:cs typeface="Times New Roman" panose="02020603050405020304" pitchFamily="18" charset="0"/>
              </a:rPr>
              <a:t> the midline in a relay nucleus in the spinal cord before they ascend to the thalamus. Therefore, sensory information originating on one side of the body ascends to the contralateral thalamus.</a:t>
            </a:r>
          </a:p>
          <a:p>
            <a:pPr marL="34925" indent="0" algn="l" rtl="0">
              <a:buClr>
                <a:srgbClr val="6EA0B0"/>
              </a:buClr>
              <a:buFont typeface="Wingdings 2" panose="05020102010507070707" pitchFamily="18" charset="2"/>
              <a:buNone/>
              <a:defRPr/>
            </a:pPr>
            <a:r>
              <a:rPr lang="en-US" altLang="en-US" sz="1800" b="1" dirty="0">
                <a:solidFill>
                  <a:srgbClr val="002060"/>
                </a:solidFill>
                <a:latin typeface="Times New Roman" panose="02020603050405020304" pitchFamily="18" charset="0"/>
                <a:cs typeface="Times New Roman" panose="02020603050405020304" pitchFamily="18" charset="0"/>
              </a:rPr>
              <a:t>d. 3</a:t>
            </a:r>
            <a:r>
              <a:rPr lang="en-US" altLang="en-US" sz="1800" b="1" baseline="30000" dirty="0">
                <a:solidFill>
                  <a:srgbClr val="002060"/>
                </a:solidFill>
                <a:latin typeface="Times New Roman" panose="02020603050405020304" pitchFamily="18" charset="0"/>
                <a:cs typeface="Times New Roman" panose="02020603050405020304" pitchFamily="18" charset="0"/>
              </a:rPr>
              <a:t>rd</a:t>
            </a:r>
            <a:r>
              <a:rPr lang="en-US" altLang="en-US" sz="1800" b="1" dirty="0">
                <a:solidFill>
                  <a:srgbClr val="002060"/>
                </a:solidFill>
                <a:latin typeface="Times New Roman" panose="02020603050405020304" pitchFamily="18" charset="0"/>
                <a:cs typeface="Times New Roman" panose="02020603050405020304" pitchFamily="18" charset="0"/>
              </a:rPr>
              <a:t> order neurons: </a:t>
            </a:r>
            <a:r>
              <a:rPr lang="en-US" altLang="en-US" sz="1800" dirty="0">
                <a:solidFill>
                  <a:srgbClr val="002060"/>
                </a:solidFill>
                <a:latin typeface="Times New Roman" panose="02020603050405020304" pitchFamily="18" charset="0"/>
                <a:cs typeface="Times New Roman" panose="02020603050405020304" pitchFamily="18" charset="0"/>
              </a:rPr>
              <a:t>  are located in the relay nuclei of the thalamus. From there, encoded sensory information ascends to the cerebral cortex.</a:t>
            </a:r>
          </a:p>
          <a:p>
            <a:pPr marL="34925" indent="0" algn="l" rtl="0">
              <a:buClr>
                <a:srgbClr val="6EA0B0"/>
              </a:buClr>
              <a:buFont typeface="Wingdings 2" panose="05020102010507070707" pitchFamily="18" charset="2"/>
              <a:buNone/>
              <a:defRPr/>
            </a:pPr>
            <a:r>
              <a:rPr lang="en-US" altLang="en-US" sz="1800" b="1" dirty="0">
                <a:solidFill>
                  <a:srgbClr val="002060"/>
                </a:solidFill>
                <a:latin typeface="Times New Roman" panose="02020603050405020304" pitchFamily="18" charset="0"/>
                <a:cs typeface="Times New Roman" panose="02020603050405020304" pitchFamily="18" charset="0"/>
              </a:rPr>
              <a:t>e. 4</a:t>
            </a:r>
            <a:r>
              <a:rPr lang="en-US" altLang="en-US" sz="1800" b="1" baseline="30000" dirty="0">
                <a:solidFill>
                  <a:srgbClr val="002060"/>
                </a:solidFill>
                <a:latin typeface="Times New Roman" panose="02020603050405020304" pitchFamily="18" charset="0"/>
                <a:cs typeface="Times New Roman" panose="02020603050405020304" pitchFamily="18" charset="0"/>
              </a:rPr>
              <a:t>th</a:t>
            </a:r>
            <a:r>
              <a:rPr lang="en-US" altLang="en-US" sz="1800" b="1" dirty="0">
                <a:solidFill>
                  <a:srgbClr val="002060"/>
                </a:solidFill>
                <a:latin typeface="Times New Roman" panose="02020603050405020304" pitchFamily="18" charset="0"/>
                <a:cs typeface="Times New Roman" panose="02020603050405020304" pitchFamily="18" charset="0"/>
              </a:rPr>
              <a:t> order neurons: </a:t>
            </a:r>
            <a:r>
              <a:rPr lang="en-US" altLang="en-US" sz="1800" dirty="0">
                <a:solidFill>
                  <a:srgbClr val="002060"/>
                </a:solidFill>
                <a:latin typeface="Times New Roman" panose="02020603050405020304" pitchFamily="18" charset="0"/>
                <a:cs typeface="Times New Roman" panose="02020603050405020304" pitchFamily="18" charset="0"/>
              </a:rPr>
              <a:t>  are located in the appropriate sensory area of the cerebral cortex. The information</a:t>
            </a:r>
          </a:p>
          <a:p>
            <a:pPr marL="34925" indent="0" algn="l" rtl="0">
              <a:buClr>
                <a:srgbClr val="6EA0B0"/>
              </a:buClr>
              <a:buFont typeface="Wingdings 2" panose="05020102010507070707" pitchFamily="18" charset="2"/>
              <a:buNone/>
              <a:defRPr/>
            </a:pPr>
            <a:r>
              <a:rPr lang="en-US" altLang="en-US" sz="1800" dirty="0">
                <a:solidFill>
                  <a:srgbClr val="002060"/>
                </a:solidFill>
                <a:latin typeface="Times New Roman" panose="02020603050405020304" pitchFamily="18" charset="0"/>
                <a:cs typeface="Times New Roman" panose="02020603050405020304" pitchFamily="18" charset="0"/>
              </a:rPr>
              <a:t>received results in a conscious perception of the stimulus.</a:t>
            </a:r>
          </a:p>
          <a:p>
            <a:pPr marL="34925" indent="0" algn="ctr" rtl="0">
              <a:buClr>
                <a:srgbClr val="6EA0B0"/>
              </a:buClr>
              <a:buFont typeface="Wingdings 2" panose="05020102010507070707" pitchFamily="18" charset="2"/>
              <a:buNone/>
              <a:defRPr/>
            </a:pPr>
            <a:r>
              <a:rPr lang="en-US" altLang="en-US" sz="1800" b="1" dirty="0">
                <a:solidFill>
                  <a:srgbClr val="002060"/>
                </a:solidFill>
                <a:latin typeface="Times New Roman" panose="02020603050405020304" pitchFamily="18" charset="0"/>
                <a:cs typeface="Times New Roman" panose="02020603050405020304" pitchFamily="18" charset="0"/>
              </a:rPr>
              <a:t>Motor Systems</a:t>
            </a:r>
          </a:p>
          <a:p>
            <a:pPr marL="34925" indent="0" algn="l" rtl="0">
              <a:buClr>
                <a:srgbClr val="6EA0B0"/>
              </a:buClr>
              <a:buFont typeface="Wingdings 2" panose="05020102010507070707" pitchFamily="18" charset="2"/>
              <a:buNone/>
              <a:defRPr/>
            </a:pPr>
            <a:r>
              <a:rPr lang="en-US" altLang="en-US" sz="1800" b="1" dirty="0">
                <a:solidFill>
                  <a:srgbClr val="002060"/>
                </a:solidFill>
                <a:latin typeface="Times New Roman" panose="02020603050405020304" pitchFamily="18" charset="0"/>
                <a:cs typeface="Times New Roman" panose="02020603050405020304" pitchFamily="18" charset="0"/>
              </a:rPr>
              <a:t>A. Motor unit</a:t>
            </a:r>
          </a:p>
          <a:p>
            <a:pPr marL="34925" indent="0" algn="l" rtl="0">
              <a:buClr>
                <a:srgbClr val="6EA0B0"/>
              </a:buClr>
              <a:buFont typeface="Wingdings 2" panose="05020102010507070707" pitchFamily="18" charset="2"/>
              <a:buNone/>
              <a:defRPr/>
            </a:pPr>
            <a:r>
              <a:rPr lang="en-US" altLang="en-US" sz="1800" dirty="0">
                <a:solidFill>
                  <a:srgbClr val="002060"/>
                </a:solidFill>
                <a:latin typeface="Times New Roman" panose="02020603050405020304" pitchFamily="18" charset="0"/>
                <a:cs typeface="Times New Roman" panose="02020603050405020304" pitchFamily="18" charset="0"/>
              </a:rPr>
              <a:t>-Consists of a single moto-neuron and the muscle fibers that it innervates. For fine control (e.g., muscles of the eye), a single moto-neuron innervates only a few muscle fibers. For larger movements (e.g., postural muscles), a single moto-neuron may innervate thousands of</a:t>
            </a:r>
          </a:p>
          <a:p>
            <a:pPr marL="34925" indent="0" algn="l" rtl="0">
              <a:buClr>
                <a:srgbClr val="6EA0B0"/>
              </a:buClr>
              <a:buFont typeface="Wingdings 2" panose="05020102010507070707" pitchFamily="18" charset="2"/>
              <a:buNone/>
              <a:defRPr/>
            </a:pPr>
            <a:r>
              <a:rPr lang="en-US" altLang="en-US" sz="1800" dirty="0">
                <a:solidFill>
                  <a:srgbClr val="002060"/>
                </a:solidFill>
                <a:latin typeface="Times New Roman" panose="02020603050405020304" pitchFamily="18" charset="0"/>
                <a:cs typeface="Times New Roman" panose="02020603050405020304" pitchFamily="18" charset="0"/>
              </a:rPr>
              <a:t>muscle fibers.</a:t>
            </a:r>
          </a:p>
          <a:p>
            <a:pPr marL="34925" indent="0" algn="l" rtl="0">
              <a:buClr>
                <a:srgbClr val="6EA0B0"/>
              </a:buClr>
              <a:buFont typeface="Wingdings 2" panose="05020102010507070707" pitchFamily="18" charset="2"/>
              <a:buNone/>
              <a:defRPr/>
            </a:pPr>
            <a:r>
              <a:rPr lang="en-US" altLang="en-US" sz="1800" dirty="0">
                <a:solidFill>
                  <a:srgbClr val="002060"/>
                </a:solidFill>
                <a:latin typeface="Times New Roman" panose="02020603050405020304" pitchFamily="18" charset="0"/>
                <a:cs typeface="Times New Roman" panose="02020603050405020304" pitchFamily="18" charset="0"/>
              </a:rPr>
              <a:t>■ The motoneuron pool is the group of motoneurons that innervates fibers within the same muscle.</a:t>
            </a:r>
          </a:p>
          <a:p>
            <a:pPr marL="34925" indent="0" algn="l" rtl="0">
              <a:buClr>
                <a:srgbClr val="6EA0B0"/>
              </a:buClr>
              <a:buFont typeface="Wingdings 2" panose="05020102010507070707" pitchFamily="18" charset="2"/>
              <a:buNone/>
              <a:defRPr/>
            </a:pPr>
            <a:r>
              <a:rPr lang="en-US" altLang="en-US" sz="1800" dirty="0">
                <a:solidFill>
                  <a:srgbClr val="002060"/>
                </a:solidFill>
                <a:latin typeface="Times New Roman" panose="02020603050405020304" pitchFamily="18" charset="0"/>
                <a:cs typeface="Times New Roman" panose="02020603050405020304" pitchFamily="18" charset="0"/>
              </a:rPr>
              <a:t>■ The force of muscle contraction is graded by recruitment of additional motor units (size principle). The size principle states that as additional motor units are recruited, more motoneurons are involved and more tension is generated.</a:t>
            </a:r>
          </a:p>
          <a:p>
            <a:pPr>
              <a:defRPr/>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Content Placeholder 3">
            <a:extLst>
              <a:ext uri="{FF2B5EF4-FFF2-40B4-BE49-F238E27FC236}">
                <a16:creationId xmlns:a16="http://schemas.microsoft.com/office/drawing/2014/main" id="{BFCB2020-BFC1-4B28-B7EF-2FD534305BF4}"/>
              </a:ext>
            </a:extLst>
          </p:cNvPr>
          <p:cNvSpPr>
            <a:spLocks noGrp="1"/>
          </p:cNvSpPr>
          <p:nvPr>
            <p:ph idx="1"/>
          </p:nvPr>
        </p:nvSpPr>
        <p:spPr>
          <a:xfrm>
            <a:off x="0" y="0"/>
            <a:ext cx="9144000" cy="4525963"/>
          </a:xfrm>
        </p:spPr>
        <p:txBody>
          <a:bodyPr/>
          <a:lstStyle/>
          <a:p>
            <a:pPr marL="34925" indent="0" algn="l" rtl="0">
              <a:buFont typeface="Wingdings 2" panose="05020102010507070707" pitchFamily="18" charset="2"/>
              <a:buNone/>
            </a:pPr>
            <a:endParaRPr lang="en-US" altLang="en-US" sz="1600" b="1">
              <a:solidFill>
                <a:srgbClr val="002060"/>
              </a:solidFill>
              <a:latin typeface="Times New Roman" panose="02020603050405020304" pitchFamily="18" charset="0"/>
              <a:cs typeface="Times New Roman" panose="02020603050405020304" pitchFamily="18" charset="0"/>
            </a:endParaRPr>
          </a:p>
          <a:p>
            <a:pPr marL="34925" indent="0" algn="l" rtl="0">
              <a:buFont typeface="Wingdings 2" panose="05020102010507070707" pitchFamily="18" charset="2"/>
              <a:buNone/>
            </a:pPr>
            <a:r>
              <a:rPr lang="en-US" altLang="en-US" sz="2000" b="1">
                <a:solidFill>
                  <a:srgbClr val="002060"/>
                </a:solidFill>
                <a:latin typeface="Times New Roman" panose="02020603050405020304" pitchFamily="18" charset="0"/>
                <a:cs typeface="Times New Roman" panose="02020603050405020304" pitchFamily="18" charset="0"/>
              </a:rPr>
              <a:t>B. Muscle receptors</a:t>
            </a:r>
          </a:p>
          <a:p>
            <a:pPr marL="34925" indent="0" algn="l" rtl="0">
              <a:buFont typeface="Wingdings 2" panose="05020102010507070707" pitchFamily="18" charset="2"/>
              <a:buNone/>
            </a:pPr>
            <a:r>
              <a:rPr lang="en-US" altLang="en-US" sz="2000" b="1">
                <a:solidFill>
                  <a:srgbClr val="002060"/>
                </a:solidFill>
                <a:latin typeface="Times New Roman" panose="02020603050405020304" pitchFamily="18" charset="0"/>
                <a:cs typeface="Times New Roman" panose="02020603050405020304" pitchFamily="18" charset="0"/>
              </a:rPr>
              <a:t>1. Types of muscle sensors : </a:t>
            </a:r>
          </a:p>
          <a:p>
            <a:pPr marL="34925" indent="0" algn="l" rtl="0">
              <a:buFont typeface="Wingdings 2" panose="05020102010507070707" pitchFamily="18" charset="2"/>
              <a:buNone/>
            </a:pPr>
            <a:r>
              <a:rPr lang="en-US" altLang="en-US" sz="2000" b="1">
                <a:solidFill>
                  <a:srgbClr val="002060"/>
                </a:solidFill>
                <a:latin typeface="Times New Roman" panose="02020603050405020304" pitchFamily="18" charset="0"/>
                <a:cs typeface="Times New Roman" panose="02020603050405020304" pitchFamily="18" charset="0"/>
              </a:rPr>
              <a:t>a. Muscle spindles </a:t>
            </a:r>
            <a:r>
              <a:rPr lang="en-US" altLang="en-US" sz="2000">
                <a:solidFill>
                  <a:srgbClr val="002060"/>
                </a:solidFill>
                <a:latin typeface="Times New Roman" panose="02020603050405020304" pitchFamily="18" charset="0"/>
                <a:cs typeface="Times New Roman" panose="02020603050405020304" pitchFamily="18" charset="0"/>
              </a:rPr>
              <a:t>(groups Ia and II afferents) are arranged in parallel with extrafusal fibers. They detect both static and dynamic changes in muscle length.</a:t>
            </a:r>
          </a:p>
          <a:p>
            <a:pPr marL="34925" indent="0" algn="l" rtl="0">
              <a:buFont typeface="Wingdings 2" panose="05020102010507070707" pitchFamily="18" charset="2"/>
              <a:buNone/>
            </a:pPr>
            <a:r>
              <a:rPr lang="en-US" altLang="en-US" sz="2000" b="1">
                <a:solidFill>
                  <a:srgbClr val="002060"/>
                </a:solidFill>
                <a:latin typeface="Times New Roman" panose="02020603050405020304" pitchFamily="18" charset="0"/>
                <a:cs typeface="Times New Roman" panose="02020603050405020304" pitchFamily="18" charset="0"/>
              </a:rPr>
              <a:t>b. Golgi tendon organs </a:t>
            </a:r>
            <a:r>
              <a:rPr lang="en-US" altLang="en-US" sz="2000">
                <a:solidFill>
                  <a:srgbClr val="002060"/>
                </a:solidFill>
                <a:latin typeface="Times New Roman" panose="02020603050405020304" pitchFamily="18" charset="0"/>
                <a:cs typeface="Times New Roman" panose="02020603050405020304" pitchFamily="18" charset="0"/>
              </a:rPr>
              <a:t>(group Ib afferents) are arranged in series with extrafusal muscle fibers. They detect muscle tension.</a:t>
            </a:r>
          </a:p>
          <a:p>
            <a:pPr marL="34925" indent="0" algn="l" rtl="0">
              <a:buFont typeface="Wingdings 2" panose="05020102010507070707" pitchFamily="18" charset="2"/>
              <a:buNone/>
            </a:pPr>
            <a:r>
              <a:rPr lang="en-US" altLang="en-US" sz="2000" b="1">
                <a:solidFill>
                  <a:srgbClr val="002060"/>
                </a:solidFill>
                <a:latin typeface="Times New Roman" panose="02020603050405020304" pitchFamily="18" charset="0"/>
                <a:cs typeface="Times New Roman" panose="02020603050405020304" pitchFamily="18" charset="0"/>
              </a:rPr>
              <a:t>c. Pacinian corpuscles </a:t>
            </a:r>
            <a:r>
              <a:rPr lang="en-US" altLang="en-US" sz="2000">
                <a:solidFill>
                  <a:srgbClr val="002060"/>
                </a:solidFill>
                <a:latin typeface="Times New Roman" panose="02020603050405020304" pitchFamily="18" charset="0"/>
                <a:cs typeface="Times New Roman" panose="02020603050405020304" pitchFamily="18" charset="0"/>
              </a:rPr>
              <a:t>(group II afferents) are distributed throughout muscle. They detect vibration.</a:t>
            </a:r>
          </a:p>
          <a:p>
            <a:pPr marL="34925" indent="0" algn="l" rtl="0">
              <a:buFont typeface="Wingdings 2" panose="05020102010507070707" pitchFamily="18" charset="2"/>
              <a:buNone/>
            </a:pPr>
            <a:r>
              <a:rPr lang="en-US" altLang="en-US" sz="2000" b="1">
                <a:solidFill>
                  <a:srgbClr val="002060"/>
                </a:solidFill>
                <a:latin typeface="Times New Roman" panose="02020603050405020304" pitchFamily="18" charset="0"/>
                <a:cs typeface="Times New Roman" panose="02020603050405020304" pitchFamily="18" charset="0"/>
              </a:rPr>
              <a:t>d. Free nerve endings </a:t>
            </a:r>
            <a:r>
              <a:rPr lang="en-US" altLang="en-US" sz="2000">
                <a:solidFill>
                  <a:srgbClr val="002060"/>
                </a:solidFill>
                <a:latin typeface="Times New Roman" panose="02020603050405020304" pitchFamily="18" charset="0"/>
                <a:cs typeface="Times New Roman" panose="02020603050405020304" pitchFamily="18" charset="0"/>
              </a:rPr>
              <a:t>(groups III and IV afferents) detect noxious stimuli.</a:t>
            </a:r>
          </a:p>
          <a:p>
            <a:pPr marL="34925" indent="0" algn="l" rtl="0">
              <a:buFont typeface="Wingdings 2" panose="05020102010507070707" pitchFamily="18" charset="2"/>
              <a:buNone/>
            </a:pPr>
            <a:r>
              <a:rPr lang="en-US" altLang="en-US" sz="2000" b="1">
                <a:solidFill>
                  <a:srgbClr val="002060"/>
                </a:solidFill>
                <a:latin typeface="Times New Roman" panose="02020603050405020304" pitchFamily="18" charset="0"/>
                <a:cs typeface="Times New Roman" panose="02020603050405020304" pitchFamily="18" charset="0"/>
              </a:rPr>
              <a:t>2. Types of muscle fibers:     a. Extrafusal fibers: </a:t>
            </a:r>
            <a:r>
              <a:rPr lang="en-US" altLang="en-US" sz="2000">
                <a:solidFill>
                  <a:srgbClr val="002060"/>
                </a:solidFill>
                <a:latin typeface="Times New Roman" panose="02020603050405020304" pitchFamily="18" charset="0"/>
                <a:cs typeface="Times New Roman" panose="02020603050405020304" pitchFamily="18" charset="0"/>
              </a:rPr>
              <a:t>  make up the bulk of muscle. It is innervated by a-motoneurons. and  provide the force for muscle contraction.</a:t>
            </a:r>
          </a:p>
          <a:p>
            <a:pPr marL="34925" indent="0" algn="l" rtl="0">
              <a:buFont typeface="Wingdings 2" panose="05020102010507070707" pitchFamily="18" charset="2"/>
              <a:buNone/>
            </a:pPr>
            <a:r>
              <a:rPr lang="en-US" altLang="en-US" sz="2000" b="1">
                <a:solidFill>
                  <a:srgbClr val="002060"/>
                </a:solidFill>
                <a:latin typeface="Times New Roman" panose="02020603050405020304" pitchFamily="18" charset="0"/>
                <a:cs typeface="Times New Roman" panose="02020603050405020304" pitchFamily="18" charset="0"/>
              </a:rPr>
              <a:t>b. Intrafusal fibers: </a:t>
            </a:r>
            <a:r>
              <a:rPr lang="en-US" altLang="en-US" sz="2000">
                <a:solidFill>
                  <a:srgbClr val="002060"/>
                </a:solidFill>
                <a:latin typeface="Times New Roman" panose="02020603050405020304" pitchFamily="18" charset="0"/>
                <a:cs typeface="Times New Roman" panose="02020603050405020304" pitchFamily="18" charset="0"/>
              </a:rPr>
              <a:t> are smaller than extrafusal muscle fibers. And  are innervated by </a:t>
            </a:r>
            <a:r>
              <a:rPr lang="en-US" altLang="en-US" sz="2000" b="1">
                <a:solidFill>
                  <a:srgbClr val="002060"/>
                </a:solidFill>
                <a:latin typeface="Times New Roman" panose="02020603050405020304" pitchFamily="18" charset="0"/>
                <a:cs typeface="Times New Roman" panose="02020603050405020304" pitchFamily="18" charset="0"/>
              </a:rPr>
              <a:t>ɤ</a:t>
            </a:r>
            <a:r>
              <a:rPr lang="en-US" altLang="en-US" sz="2000">
                <a:solidFill>
                  <a:srgbClr val="002060"/>
                </a:solidFill>
                <a:latin typeface="Times New Roman" panose="02020603050405020304" pitchFamily="18" charset="0"/>
                <a:cs typeface="Times New Roman" panose="02020603050405020304" pitchFamily="18" charset="0"/>
              </a:rPr>
              <a:t>-motoneurons.</a:t>
            </a:r>
          </a:p>
          <a:p>
            <a:pPr marL="34925" indent="0" algn="l" rtl="0">
              <a:buFont typeface="Wingdings 2" panose="05020102010507070707" pitchFamily="18" charset="2"/>
              <a:buNone/>
            </a:pPr>
            <a:r>
              <a:rPr lang="en-US" altLang="en-US" sz="2000">
                <a:solidFill>
                  <a:srgbClr val="002060"/>
                </a:solidFill>
                <a:latin typeface="Times New Roman" panose="02020603050405020304" pitchFamily="18" charset="0"/>
                <a:cs typeface="Times New Roman" panose="02020603050405020304" pitchFamily="18" charset="0"/>
              </a:rPr>
              <a:t> are encapsulated in sheaths to form muscle spindles.  run in parallel with extrafusal fibers, but not for the entire length of the muscle. They  are too small </a:t>
            </a:r>
            <a:r>
              <a:rPr lang="en-US" altLang="en-US" sz="1800">
                <a:solidFill>
                  <a:srgbClr val="002060"/>
                </a:solidFill>
                <a:latin typeface="Times New Roman" panose="02020603050405020304" pitchFamily="18" charset="0"/>
                <a:cs typeface="Times New Roman" panose="02020603050405020304" pitchFamily="18" charset="0"/>
              </a:rPr>
              <a:t>to generate significant </a:t>
            </a:r>
            <a:r>
              <a:rPr lang="en-US" altLang="en-US" sz="1600">
                <a:solidFill>
                  <a:srgbClr val="002060"/>
                </a:solidFill>
                <a:latin typeface="Times New Roman" panose="02020603050405020304" pitchFamily="18" charset="0"/>
                <a:cs typeface="Times New Roman" panose="02020603050405020304" pitchFamily="18" charset="0"/>
              </a:rPr>
              <a:t>force.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Content Placeholder 3">
            <a:extLst>
              <a:ext uri="{FF2B5EF4-FFF2-40B4-BE49-F238E27FC236}">
                <a16:creationId xmlns:a16="http://schemas.microsoft.com/office/drawing/2014/main" id="{E3F2A6F6-F9CD-47B0-9716-7DC657396EB0}"/>
              </a:ext>
            </a:extLst>
          </p:cNvPr>
          <p:cNvSpPr>
            <a:spLocks noGrp="1"/>
          </p:cNvSpPr>
          <p:nvPr>
            <p:ph idx="1"/>
          </p:nvPr>
        </p:nvSpPr>
        <p:spPr>
          <a:xfrm>
            <a:off x="-34925" y="19050"/>
            <a:ext cx="9144000" cy="4525963"/>
          </a:xfrm>
        </p:spPr>
        <p:txBody>
          <a:bodyPr/>
          <a:lstStyle/>
          <a:p>
            <a:pPr marL="34925" indent="0" algn="ctr" rtl="0">
              <a:buFont typeface="Wingdings 2" panose="05020102010507070707" pitchFamily="18" charset="2"/>
              <a:buNone/>
            </a:pPr>
            <a:r>
              <a:rPr lang="en-US" altLang="en-US" sz="2000" b="1">
                <a:solidFill>
                  <a:srgbClr val="002060"/>
                </a:solidFill>
                <a:latin typeface="Times New Roman" panose="02020603050405020304" pitchFamily="18" charset="0"/>
                <a:cs typeface="Times New Roman" panose="02020603050405020304" pitchFamily="18" charset="0"/>
              </a:rPr>
              <a:t>Muscle Spindles</a:t>
            </a:r>
          </a:p>
          <a:p>
            <a:pPr marL="34925" indent="0" algn="just" rtl="0">
              <a:buFont typeface="Wingdings 2" panose="05020102010507070707" pitchFamily="18" charset="2"/>
              <a:buNone/>
            </a:pPr>
            <a:r>
              <a:rPr lang="en-US" altLang="en-US" sz="2000">
                <a:solidFill>
                  <a:srgbClr val="002060"/>
                </a:solidFill>
                <a:latin typeface="Times New Roman" panose="02020603050405020304" pitchFamily="18" charset="0"/>
                <a:cs typeface="Times New Roman" panose="02020603050405020304" pitchFamily="18" charset="0"/>
              </a:rPr>
              <a:t>  are distributed throughout muscl,  consist of small, encapsulated intrafusal fibers connected in parallel with large (force generating) extrafusal fibers.</a:t>
            </a:r>
          </a:p>
          <a:p>
            <a:pPr marL="34925" indent="0" algn="just" rtl="0">
              <a:buFont typeface="Wingdings 2" panose="05020102010507070707" pitchFamily="18" charset="2"/>
              <a:buNone/>
            </a:pPr>
            <a:r>
              <a:rPr lang="en-US" altLang="en-US" sz="2000" b="1">
                <a:solidFill>
                  <a:srgbClr val="002060"/>
                </a:solidFill>
                <a:latin typeface="Times New Roman" panose="02020603050405020304" pitchFamily="18" charset="0"/>
                <a:cs typeface="Times New Roman" panose="02020603050405020304" pitchFamily="18" charset="0"/>
              </a:rPr>
              <a:t>  a. Types of intrafusal fibers in muscle spindles</a:t>
            </a:r>
          </a:p>
          <a:p>
            <a:pPr marL="34925" indent="0" algn="just" rtl="0">
              <a:buFont typeface="Wingdings 2" panose="05020102010507070707" pitchFamily="18" charset="2"/>
              <a:buNone/>
            </a:pPr>
            <a:r>
              <a:rPr lang="en-US" altLang="en-US" sz="2000" b="1">
                <a:solidFill>
                  <a:srgbClr val="002060"/>
                </a:solidFill>
                <a:latin typeface="Times New Roman" panose="02020603050405020304" pitchFamily="18" charset="0"/>
                <a:cs typeface="Times New Roman" panose="02020603050405020304" pitchFamily="18" charset="0"/>
              </a:rPr>
              <a:t>(1) Nuclear bag fibers</a:t>
            </a:r>
          </a:p>
          <a:p>
            <a:pPr marL="34925" indent="0" algn="just" rtl="0">
              <a:buFont typeface="Wingdings 2" panose="05020102010507070707" pitchFamily="18" charset="2"/>
              <a:buNone/>
            </a:pPr>
            <a:r>
              <a:rPr lang="en-US" altLang="en-US" sz="2000">
                <a:solidFill>
                  <a:srgbClr val="002060"/>
                </a:solidFill>
                <a:latin typeface="Times New Roman" panose="02020603050405020304" pitchFamily="18" charset="0"/>
                <a:cs typeface="Times New Roman" panose="02020603050405020304" pitchFamily="18" charset="0"/>
              </a:rPr>
              <a:t>-detect the rate of change in muscle length (fast, dynamic changes).</a:t>
            </a:r>
          </a:p>
          <a:p>
            <a:pPr marL="34925" indent="0" algn="just" rtl="0">
              <a:buFont typeface="Wingdings 2" panose="05020102010507070707" pitchFamily="18" charset="2"/>
              <a:buNone/>
            </a:pPr>
            <a:r>
              <a:rPr lang="en-US" altLang="en-US" sz="2000">
                <a:solidFill>
                  <a:srgbClr val="002060"/>
                </a:solidFill>
                <a:latin typeface="Times New Roman" panose="02020603050405020304" pitchFamily="18" charset="0"/>
                <a:cs typeface="Times New Roman" panose="02020603050405020304" pitchFamily="18" charset="0"/>
              </a:rPr>
              <a:t>- are innervated by group Ia afferents.</a:t>
            </a:r>
          </a:p>
          <a:p>
            <a:pPr marL="34925" indent="0" algn="just" rtl="0">
              <a:buFont typeface="Wingdings 2" panose="05020102010507070707" pitchFamily="18" charset="2"/>
              <a:buNone/>
            </a:pPr>
            <a:r>
              <a:rPr lang="en-US" altLang="en-US" sz="2000">
                <a:solidFill>
                  <a:srgbClr val="002060"/>
                </a:solidFill>
                <a:latin typeface="Times New Roman" panose="02020603050405020304" pitchFamily="18" charset="0"/>
                <a:cs typeface="Times New Roman" panose="02020603050405020304" pitchFamily="18" charset="0"/>
              </a:rPr>
              <a:t>- have nuclei collected in a </a:t>
            </a:r>
            <a:r>
              <a:rPr lang="en-US" altLang="en-US" sz="2000" b="1">
                <a:solidFill>
                  <a:srgbClr val="002060"/>
                </a:solidFill>
                <a:latin typeface="Times New Roman" panose="02020603050405020304" pitchFamily="18" charset="0"/>
                <a:cs typeface="Times New Roman" panose="02020603050405020304" pitchFamily="18" charset="0"/>
              </a:rPr>
              <a:t>central</a:t>
            </a:r>
            <a:r>
              <a:rPr lang="en-US" altLang="en-US" sz="2000">
                <a:solidFill>
                  <a:srgbClr val="002060"/>
                </a:solidFill>
                <a:latin typeface="Times New Roman" panose="02020603050405020304" pitchFamily="18" charset="0"/>
                <a:cs typeface="Times New Roman" panose="02020603050405020304" pitchFamily="18" charset="0"/>
              </a:rPr>
              <a:t> “bag” region.</a:t>
            </a:r>
          </a:p>
          <a:p>
            <a:pPr marL="34925" indent="0" algn="just" rtl="0">
              <a:buFont typeface="Wingdings 2" panose="05020102010507070707" pitchFamily="18" charset="2"/>
              <a:buNone/>
            </a:pPr>
            <a:r>
              <a:rPr lang="en-US" altLang="en-US" sz="2000" b="1">
                <a:solidFill>
                  <a:srgbClr val="002060"/>
                </a:solidFill>
                <a:latin typeface="Times New Roman" panose="02020603050405020304" pitchFamily="18" charset="0"/>
                <a:cs typeface="Times New Roman" panose="02020603050405020304" pitchFamily="18" charset="0"/>
              </a:rPr>
              <a:t>(2) Nuclear chain fibers</a:t>
            </a:r>
          </a:p>
          <a:p>
            <a:pPr marL="34925" indent="0" algn="just" rtl="0">
              <a:buFont typeface="Wingdings 2" panose="05020102010507070707" pitchFamily="18" charset="2"/>
              <a:buNone/>
            </a:pPr>
            <a:r>
              <a:rPr lang="en-US" altLang="en-US" sz="2000">
                <a:solidFill>
                  <a:srgbClr val="002060"/>
                </a:solidFill>
                <a:latin typeface="Times New Roman" panose="02020603050405020304" pitchFamily="18" charset="0"/>
                <a:cs typeface="Times New Roman" panose="02020603050405020304" pitchFamily="18" charset="0"/>
              </a:rPr>
              <a:t>-detect static changes in muscle length.   are innervated by</a:t>
            </a:r>
          </a:p>
          <a:p>
            <a:pPr marL="34925" indent="0" algn="just" rtl="0">
              <a:buFont typeface="Wingdings 2" panose="05020102010507070707" pitchFamily="18" charset="2"/>
              <a:buNone/>
            </a:pPr>
            <a:r>
              <a:rPr lang="en-US" altLang="en-US" sz="2000">
                <a:solidFill>
                  <a:srgbClr val="002060"/>
                </a:solidFill>
                <a:latin typeface="Times New Roman" panose="02020603050405020304" pitchFamily="18" charset="0"/>
                <a:cs typeface="Times New Roman" panose="02020603050405020304" pitchFamily="18" charset="0"/>
              </a:rPr>
              <a:t> group II afferents.   are more numerous than nuclear</a:t>
            </a:r>
          </a:p>
          <a:p>
            <a:pPr marL="34925" indent="0" algn="just" rtl="0">
              <a:buFont typeface="Wingdings 2" panose="05020102010507070707" pitchFamily="18" charset="2"/>
              <a:buNone/>
            </a:pPr>
            <a:r>
              <a:rPr lang="en-US" altLang="en-US" sz="2000">
                <a:solidFill>
                  <a:srgbClr val="002060"/>
                </a:solidFill>
                <a:latin typeface="Times New Roman" panose="02020603050405020304" pitchFamily="18" charset="0"/>
                <a:cs typeface="Times New Roman" panose="02020603050405020304" pitchFamily="18" charset="0"/>
              </a:rPr>
              <a:t> bag fibers.  have nuclei arranged in rows.</a:t>
            </a:r>
          </a:p>
        </p:txBody>
      </p:sp>
      <p:pic>
        <p:nvPicPr>
          <p:cNvPr id="26627" name="Picture 1">
            <a:extLst>
              <a:ext uri="{FF2B5EF4-FFF2-40B4-BE49-F238E27FC236}">
                <a16:creationId xmlns:a16="http://schemas.microsoft.com/office/drawing/2014/main" id="{98ABEE1D-EAF9-4D3D-AD47-BF54CBC26D99}"/>
              </a:ext>
            </a:extLst>
          </p:cNvPr>
          <p:cNvPicPr>
            <a:picLocks noChangeAspect="1"/>
          </p:cNvPicPr>
          <p:nvPr/>
        </p:nvPicPr>
        <p:blipFill>
          <a:blip r:embed="rId2">
            <a:lum bright="-20000" contrast="40000"/>
            <a:extLst>
              <a:ext uri="{28A0092B-C50C-407E-A947-70E740481C1C}">
                <a14:useLocalDpi xmlns:a14="http://schemas.microsoft.com/office/drawing/2010/main" val="0"/>
              </a:ext>
            </a:extLst>
          </a:blip>
          <a:srcRect/>
          <a:stretch>
            <a:fillRect/>
          </a:stretch>
        </p:blipFill>
        <p:spPr bwMode="auto">
          <a:xfrm>
            <a:off x="4957763" y="4365625"/>
            <a:ext cx="4175125" cy="2233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80E8B6-88C6-4C4A-BB62-7A27D0C1986D}"/>
              </a:ext>
            </a:extLst>
          </p:cNvPr>
          <p:cNvSpPr>
            <a:spLocks noGrp="1"/>
          </p:cNvSpPr>
          <p:nvPr>
            <p:ph idx="1"/>
          </p:nvPr>
        </p:nvSpPr>
        <p:spPr>
          <a:xfrm>
            <a:off x="468313" y="188913"/>
            <a:ext cx="7467600" cy="4525962"/>
          </a:xfrm>
        </p:spPr>
        <p:txBody>
          <a:bodyPr/>
          <a:lstStyle/>
          <a:p>
            <a:pPr marL="34925" indent="0" algn="just" rtl="0">
              <a:buClr>
                <a:srgbClr val="6EA0B0"/>
              </a:buClr>
              <a:buFont typeface="Wingdings 2" panose="05020102010507070707" pitchFamily="18" charset="2"/>
              <a:buNone/>
              <a:defRPr/>
            </a:pPr>
            <a:r>
              <a:rPr lang="en-US" altLang="en-US" sz="2100" b="1" dirty="0">
                <a:solidFill>
                  <a:srgbClr val="002060"/>
                </a:solidFill>
                <a:latin typeface="Times New Roman" panose="02020603050405020304" pitchFamily="18" charset="0"/>
                <a:cs typeface="Times New Roman" panose="02020603050405020304" pitchFamily="18" charset="0"/>
              </a:rPr>
              <a:t>b. How the muscle spindle works</a:t>
            </a:r>
            <a:r>
              <a:rPr lang="en-US" altLang="en-US" sz="2100" dirty="0">
                <a:solidFill>
                  <a:srgbClr val="002060"/>
                </a:solidFill>
                <a:latin typeface="Times New Roman" panose="02020603050405020304" pitchFamily="18" charset="0"/>
                <a:cs typeface="Times New Roman" panose="02020603050405020304" pitchFamily="18" charset="0"/>
              </a:rPr>
              <a:t> </a:t>
            </a:r>
          </a:p>
          <a:p>
            <a:pPr marL="34925" indent="0" algn="just" rtl="0">
              <a:buClr>
                <a:srgbClr val="6EA0B0"/>
              </a:buClr>
              <a:buFont typeface="Wingdings 2" panose="05020102010507070707" pitchFamily="18" charset="2"/>
              <a:buNone/>
              <a:defRPr/>
            </a:pPr>
            <a:r>
              <a:rPr lang="en-US" altLang="en-US" sz="2100" dirty="0">
                <a:solidFill>
                  <a:srgbClr val="002060"/>
                </a:solidFill>
                <a:latin typeface="Times New Roman" panose="02020603050405020304" pitchFamily="18" charset="0"/>
                <a:cs typeface="Times New Roman" panose="02020603050405020304" pitchFamily="18" charset="0"/>
              </a:rPr>
              <a:t>- Muscle spindle reflexes oppose (correct for) increases in</a:t>
            </a:r>
          </a:p>
          <a:p>
            <a:pPr marL="34925" indent="0" algn="just" rtl="0">
              <a:buClr>
                <a:srgbClr val="6EA0B0"/>
              </a:buClr>
              <a:buFont typeface="Wingdings 2" panose="05020102010507070707" pitchFamily="18" charset="2"/>
              <a:buNone/>
              <a:defRPr/>
            </a:pPr>
            <a:r>
              <a:rPr lang="en-US" altLang="en-US" sz="2100" dirty="0">
                <a:solidFill>
                  <a:srgbClr val="002060"/>
                </a:solidFill>
                <a:latin typeface="Times New Roman" panose="02020603050405020304" pitchFamily="18" charset="0"/>
                <a:cs typeface="Times New Roman" panose="02020603050405020304" pitchFamily="18" charset="0"/>
              </a:rPr>
              <a:t> muscle length (stretch).</a:t>
            </a:r>
          </a:p>
          <a:p>
            <a:pPr marL="34925" indent="0" algn="just" rtl="0">
              <a:buClr>
                <a:srgbClr val="6EA0B0"/>
              </a:buClr>
              <a:buFont typeface="Wingdings 2" panose="05020102010507070707" pitchFamily="18" charset="2"/>
              <a:buNone/>
              <a:defRPr/>
            </a:pPr>
            <a:r>
              <a:rPr lang="en-US" altLang="en-US" sz="2100" dirty="0">
                <a:solidFill>
                  <a:srgbClr val="002060"/>
                </a:solidFill>
                <a:latin typeface="Times New Roman" panose="02020603050405020304" pitchFamily="18" charset="0"/>
                <a:cs typeface="Times New Roman" panose="02020603050405020304" pitchFamily="18" charset="0"/>
              </a:rPr>
              <a:t>(1) Information about muscle length is received by group </a:t>
            </a:r>
            <a:r>
              <a:rPr lang="en-US" altLang="en-US" sz="2100" dirty="0" err="1">
                <a:solidFill>
                  <a:srgbClr val="002060"/>
                </a:solidFill>
                <a:latin typeface="Times New Roman" panose="02020603050405020304" pitchFamily="18" charset="0"/>
                <a:cs typeface="Times New Roman" panose="02020603050405020304" pitchFamily="18" charset="0"/>
              </a:rPr>
              <a:t>Ia</a:t>
            </a:r>
            <a:r>
              <a:rPr lang="en-US" altLang="en-US" sz="2100" dirty="0">
                <a:solidFill>
                  <a:srgbClr val="002060"/>
                </a:solidFill>
                <a:latin typeface="Times New Roman" panose="02020603050405020304" pitchFamily="18" charset="0"/>
                <a:cs typeface="Times New Roman" panose="02020603050405020304" pitchFamily="18" charset="0"/>
              </a:rPr>
              <a:t> (velocity) and group II (static) afferent fibers.</a:t>
            </a:r>
          </a:p>
          <a:p>
            <a:pPr marL="34925" indent="0" algn="just" rtl="0">
              <a:buClr>
                <a:srgbClr val="6EA0B0"/>
              </a:buClr>
              <a:buFont typeface="Wingdings 2" panose="05020102010507070707" pitchFamily="18" charset="2"/>
              <a:buNone/>
              <a:defRPr/>
            </a:pPr>
            <a:r>
              <a:rPr lang="en-US" altLang="en-US" sz="2100" dirty="0">
                <a:solidFill>
                  <a:srgbClr val="002060"/>
                </a:solidFill>
                <a:latin typeface="Times New Roman" panose="02020603050405020304" pitchFamily="18" charset="0"/>
                <a:cs typeface="Times New Roman" panose="02020603050405020304" pitchFamily="18" charset="0"/>
              </a:rPr>
              <a:t>(2) When a muscle is stretched (lengthened), the muscle spindle is also stretched, stimulating group </a:t>
            </a:r>
            <a:r>
              <a:rPr lang="en-US" altLang="en-US" sz="2100" dirty="0" err="1">
                <a:solidFill>
                  <a:srgbClr val="002060"/>
                </a:solidFill>
                <a:latin typeface="Times New Roman" panose="02020603050405020304" pitchFamily="18" charset="0"/>
                <a:cs typeface="Times New Roman" panose="02020603050405020304" pitchFamily="18" charset="0"/>
              </a:rPr>
              <a:t>Ia</a:t>
            </a:r>
            <a:r>
              <a:rPr lang="en-US" altLang="en-US" sz="2100" dirty="0">
                <a:solidFill>
                  <a:srgbClr val="002060"/>
                </a:solidFill>
                <a:latin typeface="Times New Roman" panose="02020603050405020304" pitchFamily="18" charset="0"/>
                <a:cs typeface="Times New Roman" panose="02020603050405020304" pitchFamily="18" charset="0"/>
              </a:rPr>
              <a:t> and group II afferent fibers.</a:t>
            </a:r>
          </a:p>
          <a:p>
            <a:pPr marL="34925" indent="0" algn="just" rtl="0">
              <a:buClr>
                <a:srgbClr val="6EA0B0"/>
              </a:buClr>
              <a:buFont typeface="Wingdings 2" panose="05020102010507070707" pitchFamily="18" charset="2"/>
              <a:buNone/>
              <a:defRPr/>
            </a:pPr>
            <a:r>
              <a:rPr lang="en-US" altLang="en-US" sz="2100" dirty="0">
                <a:solidFill>
                  <a:srgbClr val="002060"/>
                </a:solidFill>
                <a:latin typeface="Times New Roman" panose="02020603050405020304" pitchFamily="18" charset="0"/>
                <a:cs typeface="Times New Roman" panose="02020603050405020304" pitchFamily="18" charset="0"/>
              </a:rPr>
              <a:t>(3) Stimulation of group </a:t>
            </a:r>
            <a:r>
              <a:rPr lang="en-US" altLang="en-US" sz="2100" dirty="0" err="1">
                <a:solidFill>
                  <a:srgbClr val="002060"/>
                </a:solidFill>
                <a:latin typeface="Times New Roman" panose="02020603050405020304" pitchFamily="18" charset="0"/>
                <a:cs typeface="Times New Roman" panose="02020603050405020304" pitchFamily="18" charset="0"/>
              </a:rPr>
              <a:t>Ia</a:t>
            </a:r>
            <a:r>
              <a:rPr lang="en-US" altLang="en-US" sz="2100" dirty="0">
                <a:solidFill>
                  <a:srgbClr val="002060"/>
                </a:solidFill>
                <a:latin typeface="Times New Roman" panose="02020603050405020304" pitchFamily="18" charset="0"/>
                <a:cs typeface="Times New Roman" panose="02020603050405020304" pitchFamily="18" charset="0"/>
              </a:rPr>
              <a:t> afferents stimulates α-motoneurons in the spinal cord. This stimulation in turn causes contraction and shortening of the muscle. Thus, the original stretch is opposed and muscle length is maintained.</a:t>
            </a:r>
          </a:p>
          <a:p>
            <a:pPr marL="34925" indent="0" algn="just" rtl="0">
              <a:buClr>
                <a:srgbClr val="6EA0B0"/>
              </a:buClr>
              <a:buFont typeface="Wingdings 2" panose="05020102010507070707" pitchFamily="18" charset="2"/>
              <a:buNone/>
              <a:defRPr/>
            </a:pPr>
            <a:r>
              <a:rPr lang="en-US" altLang="en-US" sz="2100" b="1" dirty="0">
                <a:solidFill>
                  <a:srgbClr val="002060"/>
                </a:solidFill>
                <a:latin typeface="Times New Roman" panose="02020603050405020304" pitchFamily="18" charset="0"/>
                <a:cs typeface="Times New Roman" panose="02020603050405020304" pitchFamily="18" charset="0"/>
              </a:rPr>
              <a:t>c. Function of ɤ-motoneurons  </a:t>
            </a:r>
            <a:r>
              <a:rPr lang="en-US" altLang="en-US" sz="2100" dirty="0">
                <a:solidFill>
                  <a:srgbClr val="002060"/>
                </a:solidFill>
                <a:latin typeface="Times New Roman" panose="02020603050405020304" pitchFamily="18" charset="0"/>
                <a:cs typeface="Times New Roman" panose="02020603050405020304" pitchFamily="18" charset="0"/>
              </a:rPr>
              <a:t>:  innervate intrafusal muscle fibers.   adjust the sensitivity of the muscle spindle so that it will respond appropriately during muscle contraction.  </a:t>
            </a:r>
            <a:r>
              <a:rPr lang="el-GR" altLang="en-US" sz="2100" dirty="0">
                <a:solidFill>
                  <a:srgbClr val="002060"/>
                </a:solidFill>
                <a:latin typeface="Times New Roman" panose="02020603050405020304" pitchFamily="18" charset="0"/>
                <a:cs typeface="Times New Roman" panose="02020603050405020304" pitchFamily="18" charset="0"/>
              </a:rPr>
              <a:t>α</a:t>
            </a:r>
            <a:r>
              <a:rPr lang="en-US" altLang="en-US" sz="2100" dirty="0">
                <a:solidFill>
                  <a:srgbClr val="002060"/>
                </a:solidFill>
                <a:latin typeface="Times New Roman" panose="02020603050405020304" pitchFamily="18" charset="0"/>
                <a:cs typeface="Times New Roman" panose="02020603050405020304" pitchFamily="18" charset="0"/>
              </a:rPr>
              <a:t>-Motoneurons and ɤ-motoneurons are coactivated so that muscle spindles remain sensitive to changes in muscle length during contraction</a:t>
            </a:r>
            <a:r>
              <a:rPr lang="en-US" altLang="en-US" sz="1600" dirty="0">
                <a:solidFill>
                  <a:srgbClr val="002060"/>
                </a:solidFill>
                <a:latin typeface="Times New Roman" panose="02020603050405020304" pitchFamily="18" charset="0"/>
                <a:cs typeface="Times New Roman" panose="02020603050405020304" pitchFamily="18" charset="0"/>
              </a:rPr>
              <a:t>.</a:t>
            </a:r>
          </a:p>
          <a:p>
            <a:pPr>
              <a:defRPr/>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Content Placeholder 3">
            <a:extLst>
              <a:ext uri="{FF2B5EF4-FFF2-40B4-BE49-F238E27FC236}">
                <a16:creationId xmlns:a16="http://schemas.microsoft.com/office/drawing/2014/main" id="{BE037444-4D4F-4CBD-861C-F4615B6C5008}"/>
              </a:ext>
            </a:extLst>
          </p:cNvPr>
          <p:cNvSpPr>
            <a:spLocks noGrp="1"/>
          </p:cNvSpPr>
          <p:nvPr>
            <p:ph idx="1"/>
          </p:nvPr>
        </p:nvSpPr>
        <p:spPr>
          <a:xfrm>
            <a:off x="-34925" y="19050"/>
            <a:ext cx="9144000" cy="4525963"/>
          </a:xfrm>
        </p:spPr>
        <p:txBody>
          <a:bodyPr/>
          <a:lstStyle/>
          <a:p>
            <a:pPr marL="34925" indent="0" algn="ctr" rtl="0">
              <a:buFont typeface="Wingdings 2" panose="05020102010507070707" pitchFamily="18" charset="2"/>
              <a:buNone/>
            </a:pPr>
            <a:r>
              <a:rPr lang="en-US" altLang="en-US" sz="2000" b="1">
                <a:solidFill>
                  <a:srgbClr val="002060"/>
                </a:solidFill>
                <a:latin typeface="Times New Roman" panose="02020603050405020304" pitchFamily="18" charset="0"/>
                <a:cs typeface="Times New Roman" panose="02020603050405020304" pitchFamily="18" charset="0"/>
              </a:rPr>
              <a:t>C. Muscle reflexes</a:t>
            </a:r>
          </a:p>
          <a:p>
            <a:pPr marL="34925" indent="0" algn="just" rtl="0">
              <a:buFont typeface="Wingdings 2" panose="05020102010507070707" pitchFamily="18" charset="2"/>
              <a:buNone/>
            </a:pPr>
            <a:r>
              <a:rPr lang="en-US" altLang="en-US" sz="1700" b="1">
                <a:solidFill>
                  <a:srgbClr val="002060"/>
                </a:solidFill>
                <a:latin typeface="Times New Roman" panose="02020603050405020304" pitchFamily="18" charset="0"/>
                <a:cs typeface="Times New Roman" panose="02020603050405020304" pitchFamily="18" charset="0"/>
              </a:rPr>
              <a:t>1. Stretch (myotatic) reflex—knee jerk </a:t>
            </a:r>
          </a:p>
          <a:p>
            <a:pPr marL="34925" indent="0" algn="just" rtl="0">
              <a:buFont typeface="Wingdings 2" panose="05020102010507070707" pitchFamily="18" charset="2"/>
              <a:buNone/>
            </a:pPr>
            <a:r>
              <a:rPr lang="en-US" altLang="en-US" sz="1700">
                <a:solidFill>
                  <a:srgbClr val="002060"/>
                </a:solidFill>
                <a:latin typeface="Times New Roman" panose="02020603050405020304" pitchFamily="18" charset="0"/>
                <a:cs typeface="Times New Roman" panose="02020603050405020304" pitchFamily="18" charset="0"/>
              </a:rPr>
              <a:t>It   is monosynaptic.</a:t>
            </a:r>
          </a:p>
          <a:p>
            <a:pPr marL="34925" indent="0" algn="just" rtl="0">
              <a:buFont typeface="Wingdings 2" panose="05020102010507070707" pitchFamily="18" charset="2"/>
              <a:buNone/>
            </a:pPr>
            <a:r>
              <a:rPr lang="en-US" altLang="en-US" sz="1700">
                <a:solidFill>
                  <a:srgbClr val="002060"/>
                </a:solidFill>
                <a:latin typeface="Times New Roman" panose="02020603050405020304" pitchFamily="18" charset="0"/>
                <a:cs typeface="Times New Roman" panose="02020603050405020304" pitchFamily="18" charset="0"/>
              </a:rPr>
              <a:t>a. Muscle is stretched, and the stretching stimulates group Ia afferent fibers.</a:t>
            </a:r>
          </a:p>
          <a:p>
            <a:pPr marL="34925" indent="0" algn="just" rtl="0">
              <a:buFont typeface="Wingdings 2" panose="05020102010507070707" pitchFamily="18" charset="2"/>
              <a:buNone/>
            </a:pPr>
            <a:r>
              <a:rPr lang="en-US" altLang="en-US" sz="1700">
                <a:solidFill>
                  <a:srgbClr val="002060"/>
                </a:solidFill>
                <a:latin typeface="Times New Roman" panose="02020603050405020304" pitchFamily="18" charset="0"/>
                <a:cs typeface="Times New Roman" panose="02020603050405020304" pitchFamily="18" charset="0"/>
              </a:rPr>
              <a:t>b. Group Ia afferents synapse directly on a-motoneurons in the spinal cord. The pool of α-motoneurons that is activated innervates the homonymous muscle.</a:t>
            </a:r>
          </a:p>
          <a:p>
            <a:pPr marL="34925" indent="0" algn="just" rtl="0">
              <a:buFont typeface="Wingdings 2" panose="05020102010507070707" pitchFamily="18" charset="2"/>
              <a:buNone/>
            </a:pPr>
            <a:r>
              <a:rPr lang="en-US" altLang="en-US" sz="1700">
                <a:solidFill>
                  <a:srgbClr val="002060"/>
                </a:solidFill>
                <a:latin typeface="Times New Roman" panose="02020603050405020304" pitchFamily="18" charset="0"/>
                <a:cs typeface="Times New Roman" panose="02020603050405020304" pitchFamily="18" charset="0"/>
              </a:rPr>
              <a:t>c. Stimulation of α-motoneurons causes contraction in the muscle that was stretched. As the muscle contracts, it shortens, decreasing the stretch on the muscle spindle and returning it to its original length.</a:t>
            </a:r>
          </a:p>
          <a:p>
            <a:pPr marL="34925" indent="0" algn="just" rtl="0">
              <a:buFont typeface="Wingdings 2" panose="05020102010507070707" pitchFamily="18" charset="2"/>
              <a:buNone/>
            </a:pPr>
            <a:r>
              <a:rPr lang="en-US" altLang="en-US" sz="1700">
                <a:solidFill>
                  <a:srgbClr val="002060"/>
                </a:solidFill>
                <a:latin typeface="Times New Roman" panose="02020603050405020304" pitchFamily="18" charset="0"/>
                <a:cs typeface="Times New Roman" panose="02020603050405020304" pitchFamily="18" charset="0"/>
              </a:rPr>
              <a:t>d. At the same time, synergistic muscles are activated and antagonistic muscles are inhibited.</a:t>
            </a:r>
          </a:p>
          <a:p>
            <a:pPr marL="34925" indent="0" algn="just" rtl="0">
              <a:buFont typeface="Wingdings 2" panose="05020102010507070707" pitchFamily="18" charset="2"/>
              <a:buNone/>
            </a:pPr>
            <a:r>
              <a:rPr lang="en-US" altLang="en-US" sz="1700">
                <a:solidFill>
                  <a:srgbClr val="002060"/>
                </a:solidFill>
                <a:latin typeface="Times New Roman" panose="02020603050405020304" pitchFamily="18" charset="0"/>
                <a:cs typeface="Times New Roman" panose="02020603050405020304" pitchFamily="18" charset="0"/>
              </a:rPr>
              <a:t>e. Example of the knee-jerk reflex. Tapping on the patellar tendon causes the quadriceps to stretch. Stretch of the quadriceps stimulates group Ia afferent fibers, which activate α-motoneurons that make the quadriceps contract. Contraction of the quadriceps forces the lower leg to extend.</a:t>
            </a:r>
          </a:p>
          <a:p>
            <a:pPr marL="34925" indent="0" algn="just" rtl="0">
              <a:buFont typeface="Wingdings 2" panose="05020102010507070707" pitchFamily="18" charset="2"/>
              <a:buNone/>
            </a:pPr>
            <a:r>
              <a:rPr lang="en-US" altLang="en-US" sz="1700">
                <a:solidFill>
                  <a:srgbClr val="002060"/>
                </a:solidFill>
                <a:latin typeface="Times New Roman" panose="02020603050405020304" pitchFamily="18" charset="0"/>
                <a:cs typeface="Times New Roman" panose="02020603050405020304" pitchFamily="18" charset="0"/>
              </a:rPr>
              <a:t>■  Increases in ɤ-motoneuron activity increase the sensitivity of the muscle spindle and therefore exaggerate the knee-jerk reflex.</a:t>
            </a:r>
          </a:p>
          <a:p>
            <a:pPr marL="34925" indent="0" algn="just" rtl="0">
              <a:buFont typeface="Wingdings 2" panose="05020102010507070707" pitchFamily="18" charset="2"/>
              <a:buNone/>
            </a:pPr>
            <a:r>
              <a:rPr lang="en-US" altLang="en-US" sz="1700" b="1">
                <a:solidFill>
                  <a:srgbClr val="002060"/>
                </a:solidFill>
                <a:latin typeface="Times New Roman" panose="02020603050405020304" pitchFamily="18" charset="0"/>
                <a:cs typeface="Times New Roman" panose="02020603050405020304" pitchFamily="18" charset="0"/>
              </a:rPr>
              <a:t>2. Golgi tendon reflex (inverse myotatic)</a:t>
            </a:r>
          </a:p>
          <a:p>
            <a:pPr marL="34925" indent="0" algn="just" rtl="0">
              <a:buFont typeface="Wingdings 2" panose="05020102010507070707" pitchFamily="18" charset="2"/>
              <a:buNone/>
            </a:pPr>
            <a:r>
              <a:rPr lang="en-US" altLang="en-US" sz="1700">
                <a:solidFill>
                  <a:srgbClr val="002060"/>
                </a:solidFill>
                <a:latin typeface="Times New Roman" panose="02020603050405020304" pitchFamily="18" charset="0"/>
                <a:cs typeface="Times New Roman" panose="02020603050405020304" pitchFamily="18" charset="0"/>
              </a:rPr>
              <a:t>It  is disynaptic. It  is the opposite, or inverse, of the stretch reflex.</a:t>
            </a:r>
          </a:p>
        </p:txBody>
      </p:sp>
      <p:pic>
        <p:nvPicPr>
          <p:cNvPr id="28675" name="Picture 2">
            <a:extLst>
              <a:ext uri="{FF2B5EF4-FFF2-40B4-BE49-F238E27FC236}">
                <a16:creationId xmlns:a16="http://schemas.microsoft.com/office/drawing/2014/main" id="{57563BC4-7400-429C-A3CE-D26FDFACBF8E}"/>
              </a:ext>
            </a:extLst>
          </p:cNvPr>
          <p:cNvPicPr>
            <a:picLocks noChangeAspect="1"/>
          </p:cNvPicPr>
          <p:nvPr/>
        </p:nvPicPr>
        <p:blipFill>
          <a:blip r:embed="rId2">
            <a:lum bright="-20000" contrast="40000"/>
            <a:extLst>
              <a:ext uri="{28A0092B-C50C-407E-A947-70E740481C1C}">
                <a14:useLocalDpi xmlns:a14="http://schemas.microsoft.com/office/drawing/2010/main" val="0"/>
              </a:ext>
            </a:extLst>
          </a:blip>
          <a:srcRect/>
          <a:stretch>
            <a:fillRect/>
          </a:stretch>
        </p:blipFill>
        <p:spPr bwMode="auto">
          <a:xfrm>
            <a:off x="1692275" y="4797425"/>
            <a:ext cx="6119813" cy="187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9698" name="Content Placeholder 1">
            <a:extLst>
              <a:ext uri="{FF2B5EF4-FFF2-40B4-BE49-F238E27FC236}">
                <a16:creationId xmlns:a16="http://schemas.microsoft.com/office/drawing/2014/main" id="{0700775E-D4BE-47F5-A4AA-296C11660A5A}"/>
              </a:ext>
            </a:extLst>
          </p:cNvPr>
          <p:cNvPicPr>
            <a:picLocks noGrp="1" noChangeAspect="1" noChangeArrowheads="1"/>
          </p:cNvPicPr>
          <p:nvPr>
            <p:ph idx="1"/>
          </p:nvPr>
        </p:nvPicPr>
        <p:blipFill>
          <a:blip r:embed="rId2">
            <a:lum bright="-20000" contrast="40000"/>
            <a:extLst>
              <a:ext uri="{28A0092B-C50C-407E-A947-70E740481C1C}">
                <a14:useLocalDpi xmlns:a14="http://schemas.microsoft.com/office/drawing/2010/main" val="0"/>
              </a:ext>
            </a:extLst>
          </a:blip>
          <a:srcRect t="5511" b="6285"/>
          <a:stretch>
            <a:fillRect/>
          </a:stretch>
        </p:blipFill>
        <p:spPr>
          <a:xfrm>
            <a:off x="395288" y="115888"/>
            <a:ext cx="8424862" cy="2808287"/>
          </a:xfrm>
        </p:spPr>
      </p:pic>
      <p:sp>
        <p:nvSpPr>
          <p:cNvPr id="29699" name="TextBox 4">
            <a:extLst>
              <a:ext uri="{FF2B5EF4-FFF2-40B4-BE49-F238E27FC236}">
                <a16:creationId xmlns:a16="http://schemas.microsoft.com/office/drawing/2014/main" id="{11351161-DD61-43B1-895C-4BE9CAECED65}"/>
              </a:ext>
            </a:extLst>
          </p:cNvPr>
          <p:cNvSpPr txBox="1">
            <a:spLocks noChangeArrowheads="1"/>
          </p:cNvSpPr>
          <p:nvPr/>
        </p:nvSpPr>
        <p:spPr bwMode="auto">
          <a:xfrm>
            <a:off x="395288" y="115888"/>
            <a:ext cx="2089150" cy="369887"/>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a:p>
        </p:txBody>
      </p:sp>
      <p:sp>
        <p:nvSpPr>
          <p:cNvPr id="29700" name="Rectangle 5">
            <a:extLst>
              <a:ext uri="{FF2B5EF4-FFF2-40B4-BE49-F238E27FC236}">
                <a16:creationId xmlns:a16="http://schemas.microsoft.com/office/drawing/2014/main" id="{6D6E8642-59B8-4BF7-9A62-CA66C6B505DE}"/>
              </a:ext>
            </a:extLst>
          </p:cNvPr>
          <p:cNvSpPr>
            <a:spLocks noChangeArrowheads="1"/>
          </p:cNvSpPr>
          <p:nvPr/>
        </p:nvSpPr>
        <p:spPr bwMode="auto">
          <a:xfrm>
            <a:off x="0" y="3062288"/>
            <a:ext cx="9145588" cy="355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sz="1600">
              <a:solidFill>
                <a:srgbClr val="002060"/>
              </a:solidFill>
              <a:latin typeface="Times New Roman" panose="02020603050405020304" pitchFamily="18" charset="0"/>
              <a:cs typeface="Times New Roman" panose="02020603050405020304" pitchFamily="18" charset="0"/>
            </a:endParaRPr>
          </a:p>
          <a:p>
            <a:r>
              <a:rPr lang="en-US" altLang="en-US" sz="1900">
                <a:solidFill>
                  <a:srgbClr val="002060"/>
                </a:solidFill>
                <a:latin typeface="Times New Roman" panose="02020603050405020304" pitchFamily="18" charset="0"/>
                <a:cs typeface="Times New Roman" panose="02020603050405020304" pitchFamily="18" charset="0"/>
              </a:rPr>
              <a:t>a. Active muscle contraction stimulates the Golgi tendon organs and group lb afferent fibers.</a:t>
            </a:r>
          </a:p>
          <a:p>
            <a:r>
              <a:rPr lang="en-US" altLang="en-US" sz="1900">
                <a:solidFill>
                  <a:srgbClr val="002060"/>
                </a:solidFill>
                <a:latin typeface="Times New Roman" panose="02020603050405020304" pitchFamily="18" charset="0"/>
                <a:cs typeface="Times New Roman" panose="02020603050405020304" pitchFamily="18" charset="0"/>
              </a:rPr>
              <a:t>b. The group Ib afferents stimulate inhibitory interneurons in the spinal cord. These interneurons inhibit a-motoneurons and cause relaxation of the muscle that was originally contracted.</a:t>
            </a:r>
          </a:p>
          <a:p>
            <a:r>
              <a:rPr lang="en-US" altLang="en-US" sz="1900">
                <a:solidFill>
                  <a:srgbClr val="002060"/>
                </a:solidFill>
                <a:latin typeface="Times New Roman" panose="02020603050405020304" pitchFamily="18" charset="0"/>
                <a:cs typeface="Times New Roman" panose="02020603050405020304" pitchFamily="18" charset="0"/>
              </a:rPr>
              <a:t>c. At the same time, antagonistic muscles are excited.</a:t>
            </a:r>
          </a:p>
          <a:p>
            <a:r>
              <a:rPr lang="en-US" altLang="en-US" sz="1900">
                <a:solidFill>
                  <a:srgbClr val="002060"/>
                </a:solidFill>
                <a:latin typeface="Times New Roman" panose="02020603050405020304" pitchFamily="18" charset="0"/>
                <a:cs typeface="Times New Roman" panose="02020603050405020304" pitchFamily="18" charset="0"/>
              </a:rPr>
              <a:t>d. Clasp-knife reflex, an exaggerated form of the Golgi tendon reflex, can occur with disease of the corticospinal tracts (hypertonicity or spasticity).</a:t>
            </a:r>
          </a:p>
          <a:p>
            <a:r>
              <a:rPr lang="en-US" altLang="en-US" sz="1900">
                <a:solidFill>
                  <a:srgbClr val="002060"/>
                </a:solidFill>
                <a:latin typeface="Times New Roman" panose="02020603050405020304" pitchFamily="18" charset="0"/>
                <a:cs typeface="Times New Roman" panose="02020603050405020304" pitchFamily="18" charset="0"/>
              </a:rPr>
              <a:t>■  For example, if the arm is hypertonic, the increased sensitivity of the muscle spindles in the extensor muscles (triceps) causes resistance to flexion of the arm. Eventually, tension in the triceps increases to the point at which it activates the Golgi tendon reflex, causing the triceps to relax and the arm to flex closed like a jackknife.</a:t>
            </a:r>
          </a:p>
        </p:txBody>
      </p:sp>
      <p:sp>
        <p:nvSpPr>
          <p:cNvPr id="29701" name="TextBox 6">
            <a:extLst>
              <a:ext uri="{FF2B5EF4-FFF2-40B4-BE49-F238E27FC236}">
                <a16:creationId xmlns:a16="http://schemas.microsoft.com/office/drawing/2014/main" id="{F598D579-4714-4F34-9108-790E84B3D120}"/>
              </a:ext>
            </a:extLst>
          </p:cNvPr>
          <p:cNvSpPr txBox="1">
            <a:spLocks noChangeArrowheads="1"/>
          </p:cNvSpPr>
          <p:nvPr/>
        </p:nvSpPr>
        <p:spPr bwMode="auto">
          <a:xfrm>
            <a:off x="1763713" y="40767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Content Placeholder 2">
            <a:extLst>
              <a:ext uri="{FF2B5EF4-FFF2-40B4-BE49-F238E27FC236}">
                <a16:creationId xmlns:a16="http://schemas.microsoft.com/office/drawing/2014/main" id="{F765A92B-7839-4213-8285-45FE283E538E}"/>
              </a:ext>
            </a:extLst>
          </p:cNvPr>
          <p:cNvSpPr>
            <a:spLocks noGrp="1"/>
          </p:cNvSpPr>
          <p:nvPr>
            <p:ph idx="1"/>
          </p:nvPr>
        </p:nvSpPr>
        <p:spPr>
          <a:xfrm>
            <a:off x="250825" y="260350"/>
            <a:ext cx="8642350" cy="6337300"/>
          </a:xfrm>
        </p:spPr>
        <p:txBody>
          <a:bodyPr/>
          <a:lstStyle/>
          <a:p>
            <a:pPr marL="34925" indent="0" algn="l" rtl="0">
              <a:buFont typeface="Wingdings 2" panose="05020102010507070707" pitchFamily="18" charset="2"/>
              <a:buNone/>
            </a:pPr>
            <a:r>
              <a:rPr lang="en-US" altLang="en-US" sz="2000" b="1">
                <a:solidFill>
                  <a:srgbClr val="002060"/>
                </a:solidFill>
                <a:latin typeface="Times New Roman" panose="02020603050405020304" pitchFamily="18" charset="0"/>
                <a:cs typeface="Times New Roman" panose="02020603050405020304" pitchFamily="18" charset="0"/>
              </a:rPr>
              <a:t>3. Flexor withdrawal reflex  (polysynaptic).  </a:t>
            </a:r>
          </a:p>
          <a:p>
            <a:pPr marL="34925" indent="0" algn="l" rtl="0">
              <a:buFont typeface="Wingdings 2" panose="05020102010507070707" pitchFamily="18" charset="2"/>
              <a:buNone/>
            </a:pPr>
            <a:r>
              <a:rPr lang="en-US" altLang="en-US" sz="2000" b="1">
                <a:solidFill>
                  <a:srgbClr val="002060"/>
                </a:solidFill>
                <a:latin typeface="Times New Roman" panose="02020603050405020304" pitchFamily="18" charset="0"/>
                <a:cs typeface="Times New Roman" panose="02020603050405020304" pitchFamily="18" charset="0"/>
              </a:rPr>
              <a:t> </a:t>
            </a:r>
            <a:r>
              <a:rPr lang="en-US" altLang="en-US" sz="2000">
                <a:solidFill>
                  <a:srgbClr val="002060"/>
                </a:solidFill>
                <a:latin typeface="Times New Roman" panose="02020603050405020304" pitchFamily="18" charset="0"/>
                <a:cs typeface="Times New Roman" panose="02020603050405020304" pitchFamily="18" charset="0"/>
              </a:rPr>
              <a:t>It  results in flexion on the ipsilateral side and extension on the contralateral side.</a:t>
            </a:r>
          </a:p>
          <a:p>
            <a:pPr marL="34925" indent="0" algn="l" rtl="0">
              <a:buFont typeface="Wingdings 2" panose="05020102010507070707" pitchFamily="18" charset="2"/>
              <a:buNone/>
            </a:pPr>
            <a:r>
              <a:rPr lang="en-US" altLang="en-US" sz="2000">
                <a:solidFill>
                  <a:srgbClr val="002060"/>
                </a:solidFill>
                <a:latin typeface="Times New Roman" panose="02020603050405020304" pitchFamily="18" charset="0"/>
                <a:cs typeface="Times New Roman" panose="02020603050405020304" pitchFamily="18" charset="0"/>
              </a:rPr>
              <a:t>Somatosensory and pain afferent fibers elicit withdrawal of the stimulated body part from the noxious stimulus.</a:t>
            </a:r>
          </a:p>
          <a:p>
            <a:pPr marL="34925" indent="0" algn="l" rtl="0">
              <a:buFont typeface="Wingdings 2" panose="05020102010507070707" pitchFamily="18" charset="2"/>
              <a:buNone/>
            </a:pPr>
            <a:r>
              <a:rPr lang="en-US" altLang="en-US" sz="2000">
                <a:solidFill>
                  <a:srgbClr val="002060"/>
                </a:solidFill>
                <a:latin typeface="Times New Roman" panose="02020603050405020304" pitchFamily="18" charset="0"/>
                <a:cs typeface="Times New Roman" panose="02020603050405020304" pitchFamily="18" charset="0"/>
              </a:rPr>
              <a:t>a. Pain (e.g., touching a hot stove) stimulates the flexor reflex afferents of groups II, III, and IV.</a:t>
            </a:r>
          </a:p>
          <a:p>
            <a:pPr marL="34925" indent="0" algn="l" rtl="0">
              <a:buFont typeface="Wingdings 2" panose="05020102010507070707" pitchFamily="18" charset="2"/>
              <a:buNone/>
            </a:pPr>
            <a:r>
              <a:rPr lang="en-US" altLang="en-US" sz="2000">
                <a:solidFill>
                  <a:srgbClr val="002060"/>
                </a:solidFill>
                <a:latin typeface="Times New Roman" panose="02020603050405020304" pitchFamily="18" charset="0"/>
                <a:cs typeface="Times New Roman" panose="02020603050405020304" pitchFamily="18" charset="0"/>
              </a:rPr>
              <a:t>b. The afferent fibers synapse polysynaptically (via </a:t>
            </a:r>
            <a:r>
              <a:rPr lang="en-US" altLang="en-US" sz="2000" b="1">
                <a:solidFill>
                  <a:srgbClr val="002060"/>
                </a:solidFill>
                <a:latin typeface="Times New Roman" panose="02020603050405020304" pitchFamily="18" charset="0"/>
                <a:cs typeface="Times New Roman" panose="02020603050405020304" pitchFamily="18" charset="0"/>
              </a:rPr>
              <a:t>interneurons</a:t>
            </a:r>
            <a:r>
              <a:rPr lang="en-US" altLang="en-US" sz="2000">
                <a:solidFill>
                  <a:srgbClr val="002060"/>
                </a:solidFill>
                <a:latin typeface="Times New Roman" panose="02020603050405020304" pitchFamily="18" charset="0"/>
                <a:cs typeface="Times New Roman" panose="02020603050405020304" pitchFamily="18" charset="0"/>
              </a:rPr>
              <a:t>) onto motoneurons in the spinal cord.</a:t>
            </a:r>
          </a:p>
          <a:p>
            <a:pPr marL="34925" indent="0" algn="l" rtl="0">
              <a:buFont typeface="Wingdings 2" panose="05020102010507070707" pitchFamily="18" charset="2"/>
              <a:buNone/>
            </a:pPr>
            <a:r>
              <a:rPr lang="en-US" altLang="en-US" sz="2000">
                <a:solidFill>
                  <a:srgbClr val="002060"/>
                </a:solidFill>
                <a:latin typeface="Times New Roman" panose="02020603050405020304" pitchFamily="18" charset="0"/>
                <a:cs typeface="Times New Roman" panose="02020603050405020304" pitchFamily="18" charset="0"/>
              </a:rPr>
              <a:t>c. On the ipsilateral side of the pain stimulus, flexors are stimulated (they contract) and extensors are inhibited (they relax), and the arm is jerked away from the stove. On the contralateral side, flexors are inhibited and extensors are stimulated (crossed extension reflex) to maintain balance.</a:t>
            </a:r>
          </a:p>
          <a:p>
            <a:pPr marL="34925" indent="0" algn="l" rtl="0">
              <a:buFont typeface="Wingdings 2" panose="05020102010507070707" pitchFamily="18" charset="2"/>
              <a:buNone/>
            </a:pPr>
            <a:r>
              <a:rPr lang="en-US" altLang="en-US" sz="2000">
                <a:solidFill>
                  <a:srgbClr val="002060"/>
                </a:solidFill>
                <a:latin typeface="Times New Roman" panose="02020603050405020304" pitchFamily="18" charset="0"/>
                <a:cs typeface="Times New Roman" panose="02020603050405020304" pitchFamily="18" charset="0"/>
              </a:rPr>
              <a:t>d. As a result of persistent neural activity in the polysynaptic circuits, an after discharge occurs. The after discharge prevents the muscle from relaxing for some </a:t>
            </a:r>
            <a:r>
              <a:rPr lang="en-US" altLang="en-US" sz="1600">
                <a:solidFill>
                  <a:srgbClr val="002060"/>
                </a:solidFill>
                <a:latin typeface="Times New Roman" panose="02020603050405020304" pitchFamily="18" charset="0"/>
                <a:cs typeface="Times New Roman" panose="02020603050405020304" pitchFamily="18" charset="0"/>
              </a:rPr>
              <a:t>time.</a:t>
            </a:r>
          </a:p>
          <a:p>
            <a:pPr marL="34925" indent="0" algn="l" rtl="0">
              <a:buFont typeface="Wingdings 2" panose="05020102010507070707" pitchFamily="18" charset="2"/>
              <a:buNone/>
            </a:pPr>
            <a:endParaRPr lang="en-US" altLang="en-US" sz="16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2A59357-346B-4483-807E-E8C93C4AC4B7}"/>
              </a:ext>
            </a:extLst>
          </p:cNvPr>
          <p:cNvSpPr>
            <a:spLocks noGrp="1"/>
          </p:cNvSpPr>
          <p:nvPr>
            <p:ph idx="1"/>
          </p:nvPr>
        </p:nvSpPr>
        <p:spPr>
          <a:xfrm>
            <a:off x="323850" y="115888"/>
            <a:ext cx="7467600" cy="4525962"/>
          </a:xfrm>
        </p:spPr>
        <p:txBody>
          <a:bodyPr/>
          <a:lstStyle/>
          <a:p>
            <a:pPr marL="34925" indent="0" algn="ctr" rtl="0">
              <a:buClr>
                <a:srgbClr val="6EA0B0"/>
              </a:buClr>
              <a:buFont typeface="Wingdings 2" panose="05020102010507070707" pitchFamily="18" charset="2"/>
              <a:buNone/>
              <a:defRPr/>
            </a:pPr>
            <a:r>
              <a:rPr lang="en-US" altLang="en-US" sz="2000" b="1" dirty="0">
                <a:solidFill>
                  <a:srgbClr val="002060"/>
                </a:solidFill>
                <a:latin typeface="Times New Roman" panose="02020603050405020304" pitchFamily="18" charset="0"/>
                <a:cs typeface="Times New Roman" panose="02020603050405020304" pitchFamily="18" charset="0"/>
              </a:rPr>
              <a:t>Spinal organization of motor systems</a:t>
            </a:r>
          </a:p>
          <a:p>
            <a:pPr marL="34925" indent="0" algn="l" rtl="0">
              <a:buClr>
                <a:srgbClr val="6EA0B0"/>
              </a:buClr>
              <a:buFont typeface="Wingdings 2" panose="05020102010507070707" pitchFamily="18" charset="2"/>
              <a:buNone/>
              <a:defRPr/>
            </a:pPr>
            <a:r>
              <a:rPr lang="en-US" altLang="en-US" sz="2000" b="1" dirty="0">
                <a:solidFill>
                  <a:srgbClr val="002060"/>
                </a:solidFill>
                <a:latin typeface="Times New Roman" panose="02020603050405020304" pitchFamily="18" charset="0"/>
                <a:cs typeface="Times New Roman" panose="02020603050405020304" pitchFamily="18" charset="0"/>
              </a:rPr>
              <a:t>1. Convergence: </a:t>
            </a:r>
            <a:r>
              <a:rPr lang="en-US" altLang="en-US" sz="2000" dirty="0">
                <a:solidFill>
                  <a:srgbClr val="002060"/>
                </a:solidFill>
                <a:latin typeface="Times New Roman" panose="02020603050405020304" pitchFamily="18" charset="0"/>
                <a:cs typeface="Times New Roman" panose="02020603050405020304" pitchFamily="18" charset="0"/>
              </a:rPr>
              <a:t>  occurs when a single α-motoneuron receives its input from many muscle spindle group </a:t>
            </a:r>
            <a:r>
              <a:rPr lang="en-US" altLang="en-US" sz="2000" dirty="0" err="1">
                <a:solidFill>
                  <a:srgbClr val="002060"/>
                </a:solidFill>
                <a:latin typeface="Times New Roman" panose="02020603050405020304" pitchFamily="18" charset="0"/>
                <a:cs typeface="Times New Roman" panose="02020603050405020304" pitchFamily="18" charset="0"/>
              </a:rPr>
              <a:t>Ia</a:t>
            </a:r>
            <a:r>
              <a:rPr lang="en-US" altLang="en-US" sz="2000" dirty="0">
                <a:solidFill>
                  <a:srgbClr val="002060"/>
                </a:solidFill>
                <a:latin typeface="Times New Roman" panose="02020603050405020304" pitchFamily="18" charset="0"/>
                <a:cs typeface="Times New Roman" panose="02020603050405020304" pitchFamily="18" charset="0"/>
              </a:rPr>
              <a:t> afferents in the homonymous muscle. It  produces spatial summation because although a single input would not bring the muscle to threshold, multiple inputs will. Also can produce temporal summation when inputs arrive in rapid succession.</a:t>
            </a:r>
          </a:p>
          <a:p>
            <a:pPr marL="34925" indent="0" algn="l" rtl="0">
              <a:buClr>
                <a:srgbClr val="6EA0B0"/>
              </a:buClr>
              <a:buFont typeface="Wingdings 2" panose="05020102010507070707" pitchFamily="18" charset="2"/>
              <a:buNone/>
              <a:defRPr/>
            </a:pPr>
            <a:r>
              <a:rPr lang="en-US" altLang="en-US" sz="2000" b="1" dirty="0">
                <a:solidFill>
                  <a:srgbClr val="002060"/>
                </a:solidFill>
                <a:latin typeface="Times New Roman" panose="02020603050405020304" pitchFamily="18" charset="0"/>
                <a:cs typeface="Times New Roman" panose="02020603050405020304" pitchFamily="18" charset="0"/>
              </a:rPr>
              <a:t>2. Divergence: </a:t>
            </a:r>
            <a:r>
              <a:rPr lang="en-US" altLang="en-US" sz="2000" dirty="0">
                <a:solidFill>
                  <a:srgbClr val="002060"/>
                </a:solidFill>
                <a:latin typeface="Times New Roman" panose="02020603050405020304" pitchFamily="18" charset="0"/>
                <a:cs typeface="Times New Roman" panose="02020603050405020304" pitchFamily="18" charset="0"/>
              </a:rPr>
              <a:t>  occurs when the muscle spindle group </a:t>
            </a:r>
            <a:r>
              <a:rPr lang="en-US" altLang="en-US" sz="2000" dirty="0" err="1">
                <a:solidFill>
                  <a:srgbClr val="002060"/>
                </a:solidFill>
                <a:latin typeface="Times New Roman" panose="02020603050405020304" pitchFamily="18" charset="0"/>
                <a:cs typeface="Times New Roman" panose="02020603050405020304" pitchFamily="18" charset="0"/>
              </a:rPr>
              <a:t>Ia</a:t>
            </a:r>
            <a:r>
              <a:rPr lang="en-US" altLang="en-US" sz="2000" dirty="0">
                <a:solidFill>
                  <a:srgbClr val="002060"/>
                </a:solidFill>
                <a:latin typeface="Times New Roman" panose="02020603050405020304" pitchFamily="18" charset="0"/>
                <a:cs typeface="Times New Roman" panose="02020603050405020304" pitchFamily="18" charset="0"/>
              </a:rPr>
              <a:t> afferent fibers project to all of the</a:t>
            </a:r>
          </a:p>
          <a:p>
            <a:pPr marL="34925" indent="0" algn="l" rtl="0">
              <a:buClr>
                <a:srgbClr val="6EA0B0"/>
              </a:buClr>
              <a:buFont typeface="Wingdings 2" panose="05020102010507070707" pitchFamily="18" charset="2"/>
              <a:buNone/>
              <a:defRPr/>
            </a:pPr>
            <a:r>
              <a:rPr lang="en-US" altLang="en-US" sz="2000" dirty="0">
                <a:solidFill>
                  <a:srgbClr val="002060"/>
                </a:solidFill>
                <a:latin typeface="Times New Roman" panose="02020603050405020304" pitchFamily="18" charset="0"/>
                <a:cs typeface="Times New Roman" panose="02020603050405020304" pitchFamily="18" charset="0"/>
              </a:rPr>
              <a:t>α-motoneurons that innervate the homonymous muscle.</a:t>
            </a:r>
          </a:p>
          <a:p>
            <a:pPr marL="34925" indent="0" algn="l" rtl="0">
              <a:buClr>
                <a:srgbClr val="6EA0B0"/>
              </a:buClr>
              <a:buFont typeface="Wingdings 2" panose="05020102010507070707" pitchFamily="18" charset="2"/>
              <a:buNone/>
              <a:defRPr/>
            </a:pPr>
            <a:r>
              <a:rPr lang="en-US" altLang="en-US" sz="2000" b="1" dirty="0">
                <a:solidFill>
                  <a:srgbClr val="002060"/>
                </a:solidFill>
                <a:latin typeface="Times New Roman" panose="02020603050405020304" pitchFamily="18" charset="0"/>
                <a:cs typeface="Times New Roman" panose="02020603050405020304" pitchFamily="18" charset="0"/>
              </a:rPr>
              <a:t>3. Recurrent inhibition (Renshaw cells)</a:t>
            </a:r>
          </a:p>
          <a:p>
            <a:pPr marL="34925" indent="0" algn="l" rtl="0">
              <a:buClr>
                <a:srgbClr val="6EA0B0"/>
              </a:buClr>
              <a:buFont typeface="Wingdings 2" panose="05020102010507070707" pitchFamily="18" charset="2"/>
              <a:buNone/>
              <a:defRPr/>
            </a:pPr>
            <a:r>
              <a:rPr lang="en-US" altLang="en-US" sz="2000" dirty="0">
                <a:solidFill>
                  <a:srgbClr val="002060"/>
                </a:solidFill>
                <a:latin typeface="Times New Roman" panose="02020603050405020304" pitchFamily="18" charset="0"/>
                <a:cs typeface="Times New Roman" panose="02020603050405020304" pitchFamily="18" charset="0"/>
              </a:rPr>
              <a:t>■ Renshaw cells are inhibitory cells in the ventral horn of the spinal cord.</a:t>
            </a:r>
          </a:p>
          <a:p>
            <a:pPr marL="34925" indent="0" algn="l" rtl="0">
              <a:buClr>
                <a:srgbClr val="6EA0B0"/>
              </a:buClr>
              <a:buFont typeface="Wingdings 2" panose="05020102010507070707" pitchFamily="18" charset="2"/>
              <a:buNone/>
              <a:defRPr/>
            </a:pPr>
            <a:r>
              <a:rPr lang="en-US" altLang="en-US" sz="2000" dirty="0">
                <a:solidFill>
                  <a:srgbClr val="002060"/>
                </a:solidFill>
                <a:latin typeface="Times New Roman" panose="02020603050405020304" pitchFamily="18" charset="0"/>
                <a:cs typeface="Times New Roman" panose="02020603050405020304" pitchFamily="18" charset="0"/>
              </a:rPr>
              <a:t>■They receive input from collateral axons of motoneurons and, when stimulated, </a:t>
            </a:r>
            <a:r>
              <a:rPr lang="en-US" altLang="en-US" sz="2000" b="1" dirty="0">
                <a:solidFill>
                  <a:srgbClr val="002060"/>
                </a:solidFill>
                <a:latin typeface="Times New Roman" panose="02020603050405020304" pitchFamily="18" charset="0"/>
                <a:cs typeface="Times New Roman" panose="02020603050405020304" pitchFamily="18" charset="0"/>
              </a:rPr>
              <a:t>negatively</a:t>
            </a:r>
          </a:p>
          <a:p>
            <a:pPr marL="34925" indent="0" algn="l" rtl="0">
              <a:buClr>
                <a:srgbClr val="6EA0B0"/>
              </a:buClr>
              <a:buFont typeface="Wingdings 2" panose="05020102010507070707" pitchFamily="18" charset="2"/>
              <a:buNone/>
              <a:defRPr/>
            </a:pPr>
            <a:r>
              <a:rPr lang="en-US" altLang="en-US" sz="2000" b="1" dirty="0">
                <a:solidFill>
                  <a:srgbClr val="002060"/>
                </a:solidFill>
                <a:latin typeface="Times New Roman" panose="02020603050405020304" pitchFamily="18" charset="0"/>
                <a:cs typeface="Times New Roman" panose="02020603050405020304" pitchFamily="18" charset="0"/>
              </a:rPr>
              <a:t>feedback</a:t>
            </a:r>
            <a:r>
              <a:rPr lang="en-US" altLang="en-US" sz="2000" dirty="0">
                <a:solidFill>
                  <a:srgbClr val="002060"/>
                </a:solidFill>
                <a:latin typeface="Times New Roman" panose="02020603050405020304" pitchFamily="18" charset="0"/>
                <a:cs typeface="Times New Roman" panose="02020603050405020304" pitchFamily="18" charset="0"/>
              </a:rPr>
              <a:t> (inhibit) on the motoneuron.</a:t>
            </a:r>
          </a:p>
          <a:p>
            <a:pPr>
              <a:defRPr/>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عنصر نائب للمحتوى 2">
            <a:extLst>
              <a:ext uri="{FF2B5EF4-FFF2-40B4-BE49-F238E27FC236}">
                <a16:creationId xmlns:a16="http://schemas.microsoft.com/office/drawing/2014/main" id="{3A4D0E56-6135-4BB9-A5E8-5ABABD0745CC}"/>
              </a:ext>
            </a:extLst>
          </p:cNvPr>
          <p:cNvSpPr>
            <a:spLocks noGrp="1"/>
          </p:cNvSpPr>
          <p:nvPr>
            <p:ph idx="1"/>
          </p:nvPr>
        </p:nvSpPr>
        <p:spPr>
          <a:xfrm>
            <a:off x="0" y="115888"/>
            <a:ext cx="8928100" cy="6264275"/>
          </a:xfrm>
        </p:spPr>
        <p:txBody>
          <a:bodyPr/>
          <a:lstStyle/>
          <a:p>
            <a:pPr marL="34925" indent="0" algn="ctr" rtl="0">
              <a:buFont typeface="Wingdings 2" panose="05020102010507070707" pitchFamily="18" charset="2"/>
              <a:buNone/>
            </a:pPr>
            <a:r>
              <a:rPr lang="en-US" altLang="en-US" sz="2000" b="1">
                <a:solidFill>
                  <a:srgbClr val="002060"/>
                </a:solidFill>
                <a:latin typeface="Times New Roman" panose="02020603050405020304" pitchFamily="18" charset="0"/>
                <a:cs typeface="Times New Roman" panose="02020603050405020304" pitchFamily="18" charset="0"/>
              </a:rPr>
              <a:t>Action potential </a:t>
            </a:r>
          </a:p>
          <a:p>
            <a:pPr marL="34925" indent="0" algn="just" rtl="0">
              <a:buFont typeface="Wingdings 2" panose="05020102010507070707" pitchFamily="18" charset="2"/>
              <a:buNone/>
            </a:pPr>
            <a:r>
              <a:rPr lang="en-US" altLang="en-US" sz="2000">
                <a:solidFill>
                  <a:srgbClr val="002060"/>
                </a:solidFill>
                <a:latin typeface="Times New Roman" panose="02020603050405020304" pitchFamily="18" charset="0"/>
                <a:cs typeface="Times New Roman" panose="02020603050405020304" pitchFamily="18" charset="0"/>
              </a:rPr>
              <a:t>It is a property of excitable cells (i.e., nerve, muscle) that consists of a rapid depolarization, or upstroke, followed by repolarization of the membrane potential.</a:t>
            </a:r>
          </a:p>
          <a:p>
            <a:pPr marL="34925" indent="0" algn="just" rtl="0">
              <a:buFont typeface="Wingdings 2" panose="05020102010507070707" pitchFamily="18" charset="2"/>
              <a:buNone/>
            </a:pPr>
            <a:r>
              <a:rPr lang="en-US" altLang="en-US" sz="2000">
                <a:solidFill>
                  <a:srgbClr val="002060"/>
                </a:solidFill>
                <a:latin typeface="Times New Roman" panose="02020603050405020304" pitchFamily="18" charset="0"/>
                <a:cs typeface="Times New Roman" panose="02020603050405020304" pitchFamily="18" charset="0"/>
              </a:rPr>
              <a:t>Action potentials have stereotypical size and shape, are propagating, and are all-or-none.</a:t>
            </a:r>
          </a:p>
          <a:p>
            <a:pPr marL="34925" indent="0" algn="just" rtl="0">
              <a:buFont typeface="Wingdings 2" panose="05020102010507070707" pitchFamily="18" charset="2"/>
              <a:buNone/>
            </a:pPr>
            <a:r>
              <a:rPr lang="en-US" altLang="en-US" sz="2000">
                <a:solidFill>
                  <a:srgbClr val="002060"/>
                </a:solidFill>
                <a:latin typeface="Times New Roman" panose="02020603050405020304" pitchFamily="18" charset="0"/>
                <a:cs typeface="Times New Roman" panose="02020603050405020304" pitchFamily="18" charset="0"/>
              </a:rPr>
              <a:t>- </a:t>
            </a:r>
            <a:r>
              <a:rPr lang="en-US" altLang="en-US" sz="2000" b="1">
                <a:solidFill>
                  <a:srgbClr val="002060"/>
                </a:solidFill>
                <a:latin typeface="Times New Roman" panose="02020603050405020304" pitchFamily="18" charset="0"/>
                <a:cs typeface="Times New Roman" panose="02020603050405020304" pitchFamily="18" charset="0"/>
              </a:rPr>
              <a:t>Threshold :</a:t>
            </a:r>
            <a:r>
              <a:rPr lang="en-US" altLang="en-US" sz="2000">
                <a:solidFill>
                  <a:srgbClr val="002060"/>
                </a:solidFill>
                <a:latin typeface="Times New Roman" panose="02020603050405020304" pitchFamily="18" charset="0"/>
                <a:cs typeface="Times New Roman" panose="02020603050405020304" pitchFamily="18" charset="0"/>
              </a:rPr>
              <a:t> is the membrane potential at which the action potential is inevitable. At threshold potential, net inward current becomes larger than net outward current.</a:t>
            </a:r>
          </a:p>
          <a:p>
            <a:pPr marL="34925" indent="0" algn="just" rtl="0">
              <a:buFont typeface="Wingdings 2" panose="05020102010507070707" pitchFamily="18" charset="2"/>
              <a:buNone/>
            </a:pPr>
            <a:r>
              <a:rPr lang="en-US" altLang="en-US" sz="2000">
                <a:solidFill>
                  <a:srgbClr val="002060"/>
                </a:solidFill>
                <a:latin typeface="Times New Roman" panose="02020603050405020304" pitchFamily="18" charset="0"/>
                <a:cs typeface="Times New Roman" panose="02020603050405020304" pitchFamily="18" charset="0"/>
              </a:rPr>
              <a:t>The resulting depolarization becomes self-sustaining and gives rise to the upstroke of the action potential. If net inward current is less than net outward current, no action potential will occur (i.e., all-or-none response).</a:t>
            </a:r>
          </a:p>
          <a:p>
            <a:pPr marL="34925" indent="0" algn="ctr" rtl="0">
              <a:buFont typeface="Wingdings 2" panose="05020102010507070707" pitchFamily="18" charset="2"/>
              <a:buNone/>
            </a:pPr>
            <a:r>
              <a:rPr lang="en-US" altLang="en-US" sz="2000" b="1">
                <a:solidFill>
                  <a:srgbClr val="002060"/>
                </a:solidFill>
                <a:latin typeface="Times New Roman" panose="02020603050405020304" pitchFamily="18" charset="0"/>
                <a:cs typeface="Times New Roman" panose="02020603050405020304" pitchFamily="18" charset="0"/>
              </a:rPr>
              <a:t>Ionic basis of the nerve action potential</a:t>
            </a:r>
          </a:p>
          <a:p>
            <a:pPr marL="34925" indent="0" algn="ctr" rtl="0">
              <a:buFont typeface="Wingdings 2" panose="05020102010507070707" pitchFamily="18" charset="2"/>
              <a:buNone/>
            </a:pPr>
            <a:endParaRPr lang="en-US" altLang="en-US" sz="1600" b="1">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anose="05020102010507070707" pitchFamily="18" charset="2"/>
              <a:buNone/>
            </a:pPr>
            <a:r>
              <a:rPr lang="en-US" altLang="en-US" sz="2000" b="1">
                <a:solidFill>
                  <a:srgbClr val="002060"/>
                </a:solidFill>
                <a:latin typeface="Times New Roman" panose="02020603050405020304" pitchFamily="18" charset="0"/>
                <a:cs typeface="Times New Roman" panose="02020603050405020304" pitchFamily="18" charset="0"/>
              </a:rPr>
              <a:t>a. Resting membrane potential</a:t>
            </a:r>
          </a:p>
          <a:p>
            <a:pPr marL="34925" indent="0" algn="just" rtl="0">
              <a:buFont typeface="Wingdings 2" panose="05020102010507070707" pitchFamily="18" charset="2"/>
              <a:buNone/>
            </a:pPr>
            <a:r>
              <a:rPr lang="en-US" altLang="en-US" sz="2000">
                <a:solidFill>
                  <a:srgbClr val="002060"/>
                </a:solidFill>
                <a:latin typeface="Times New Roman" panose="02020603050405020304" pitchFamily="18" charset="0"/>
                <a:cs typeface="Times New Roman" panose="02020603050405020304" pitchFamily="18" charset="0"/>
              </a:rPr>
              <a:t>- It  is approximately −70 mV, inside negative. -  is the result of the high resting conductance to K+ &gt; Na+  (100 times). At rest, the Na+ channels are closed and Na+ conductance is low.</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AEED2-0022-4A89-B022-DDC958259B4C}"/>
              </a:ext>
            </a:extLst>
          </p:cNvPr>
          <p:cNvSpPr>
            <a:spLocks noGrp="1"/>
          </p:cNvSpPr>
          <p:nvPr>
            <p:ph type="title"/>
          </p:nvPr>
        </p:nvSpPr>
        <p:spPr>
          <a:xfrm>
            <a:off x="468313" y="2060575"/>
            <a:ext cx="7467600" cy="1143000"/>
          </a:xfrm>
        </p:spPr>
        <p:txBody>
          <a:bodyPr/>
          <a:lstStyle/>
          <a:p>
            <a:pPr algn="ctr" eaLnBrk="1" hangingPunct="1">
              <a:defRPr/>
            </a:pPr>
            <a:r>
              <a:rPr lang="en-US" dirty="0">
                <a:solidFill>
                  <a:srgbClr val="0070C0"/>
                </a:solidFill>
                <a:effectLst>
                  <a:outerShdw blurRad="38100" dist="38100" dir="2700000" algn="tl">
                    <a:srgbClr val="000000">
                      <a:alpha val="43137"/>
                    </a:srgbClr>
                  </a:outerShdw>
                </a:effectLst>
              </a:rPr>
              <a:t>Thank You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a:extLst>
              <a:ext uri="{FF2B5EF4-FFF2-40B4-BE49-F238E27FC236}">
                <a16:creationId xmlns:a16="http://schemas.microsoft.com/office/drawing/2014/main" id="{E52975CD-BBA2-4BA7-89F4-8609A2195347}"/>
              </a:ext>
            </a:extLst>
          </p:cNvPr>
          <p:cNvSpPr>
            <a:spLocks noGrp="1"/>
          </p:cNvSpPr>
          <p:nvPr>
            <p:ph idx="1"/>
          </p:nvPr>
        </p:nvSpPr>
        <p:spPr>
          <a:xfrm>
            <a:off x="457200" y="188913"/>
            <a:ext cx="7467600" cy="5937250"/>
          </a:xfrm>
        </p:spPr>
        <p:txBody>
          <a:bodyPr/>
          <a:lstStyle/>
          <a:p>
            <a:pPr marL="34925" indent="0" algn="just" rtl="0">
              <a:buFont typeface="Wingdings 2" panose="05020102010507070707" pitchFamily="18" charset="2"/>
              <a:buNone/>
            </a:pPr>
            <a:r>
              <a:rPr lang="en-US" altLang="en-US" sz="2000" b="1">
                <a:solidFill>
                  <a:srgbClr val="002060"/>
                </a:solidFill>
                <a:latin typeface="Times New Roman" panose="02020603050405020304" pitchFamily="18" charset="0"/>
                <a:cs typeface="Times New Roman" panose="02020603050405020304" pitchFamily="18" charset="0"/>
              </a:rPr>
              <a:t>b. Upstroke of the action potential</a:t>
            </a:r>
          </a:p>
          <a:p>
            <a:pPr marL="34925" indent="0" algn="just" rtl="0">
              <a:buFont typeface="Wingdings 2" panose="05020102010507070707" pitchFamily="18" charset="2"/>
              <a:buNone/>
            </a:pPr>
            <a:r>
              <a:rPr lang="en-US" altLang="en-US" sz="2000">
                <a:solidFill>
                  <a:srgbClr val="002060"/>
                </a:solidFill>
                <a:latin typeface="Times New Roman" panose="02020603050405020304" pitchFamily="18" charset="0"/>
                <a:cs typeface="Times New Roman" panose="02020603050405020304" pitchFamily="18" charset="0"/>
              </a:rPr>
              <a:t>(1) Inward current depolarizes the membrane potential to threshold.</a:t>
            </a:r>
          </a:p>
          <a:p>
            <a:pPr marL="34925" indent="0" algn="just" rtl="0">
              <a:buFont typeface="Wingdings 2" panose="05020102010507070707" pitchFamily="18" charset="2"/>
              <a:buNone/>
            </a:pPr>
            <a:r>
              <a:rPr lang="en-US" altLang="en-US" sz="2000">
                <a:solidFill>
                  <a:srgbClr val="002060"/>
                </a:solidFill>
                <a:latin typeface="Times New Roman" panose="02020603050405020304" pitchFamily="18" charset="0"/>
                <a:cs typeface="Times New Roman" panose="02020603050405020304" pitchFamily="18" charset="0"/>
              </a:rPr>
              <a:t>(2) Depolarization causes rapid opening of the activation gates of the Na+ channels, and the Na+ conductance of the membrane promptly increases.</a:t>
            </a:r>
          </a:p>
          <a:p>
            <a:pPr marL="34925" indent="0" algn="just" rtl="0">
              <a:buFont typeface="Wingdings 2" panose="05020102010507070707" pitchFamily="18" charset="2"/>
              <a:buNone/>
            </a:pPr>
            <a:r>
              <a:rPr lang="en-US" altLang="en-US" sz="2000">
                <a:solidFill>
                  <a:srgbClr val="002060"/>
                </a:solidFill>
                <a:latin typeface="Times New Roman" panose="02020603050405020304" pitchFamily="18" charset="0"/>
                <a:cs typeface="Times New Roman" panose="02020603050405020304" pitchFamily="18" charset="0"/>
              </a:rPr>
              <a:t>(3) The Na+ conductance becomes higher than the K+ conductance, and the membrane potential is driven toward (but does not quite reach) the Na+ equilibrium potential of +65 mV. Thus, the rapid depolarization during the upstroke is caused by an inward Na+ current.</a:t>
            </a:r>
          </a:p>
          <a:p>
            <a:pPr marL="34925" indent="0" algn="just" rtl="0">
              <a:buFont typeface="Wingdings 2" panose="05020102010507070707" pitchFamily="18" charset="2"/>
              <a:buNone/>
            </a:pPr>
            <a:r>
              <a:rPr lang="en-US" altLang="en-US" sz="2000">
                <a:solidFill>
                  <a:srgbClr val="002060"/>
                </a:solidFill>
                <a:latin typeface="Times New Roman" panose="02020603050405020304" pitchFamily="18" charset="0"/>
                <a:cs typeface="Times New Roman" panose="02020603050405020304" pitchFamily="18" charset="0"/>
              </a:rPr>
              <a:t>(4) The overshoot is the brief portion at the peak of the action potential when the membrane potential is positive.</a:t>
            </a:r>
          </a:p>
          <a:p>
            <a:pPr marL="34925" indent="0" algn="just" rtl="0">
              <a:buFont typeface="Wingdings 2" panose="05020102010507070707" pitchFamily="18" charset="2"/>
              <a:buNone/>
            </a:pPr>
            <a:r>
              <a:rPr lang="en-US" altLang="en-US" sz="2000" b="1">
                <a:solidFill>
                  <a:srgbClr val="002060"/>
                </a:solidFill>
                <a:latin typeface="Times New Roman" panose="02020603050405020304" pitchFamily="18" charset="0"/>
                <a:cs typeface="Times New Roman" panose="02020603050405020304" pitchFamily="18" charset="0"/>
              </a:rPr>
              <a:t>c. Repolarization of the action potential</a:t>
            </a:r>
          </a:p>
          <a:p>
            <a:pPr marL="34925" indent="0" algn="just" rtl="0">
              <a:buFont typeface="Wingdings 2" panose="05020102010507070707" pitchFamily="18" charset="2"/>
              <a:buNone/>
            </a:pPr>
            <a:r>
              <a:rPr lang="en-US" altLang="en-US" sz="2000">
                <a:solidFill>
                  <a:srgbClr val="002060"/>
                </a:solidFill>
                <a:latin typeface="Times New Roman" panose="02020603050405020304" pitchFamily="18" charset="0"/>
                <a:cs typeface="Times New Roman" panose="02020603050405020304" pitchFamily="18" charset="0"/>
              </a:rPr>
              <a:t>(1) Depolarization also closes the inactivation gates of the Na+ channels (but more slowly</a:t>
            </a:r>
          </a:p>
          <a:p>
            <a:pPr marL="34925" indent="0" algn="just" rtl="0">
              <a:buFont typeface="Wingdings 2" panose="05020102010507070707" pitchFamily="18" charset="2"/>
              <a:buNone/>
            </a:pPr>
            <a:r>
              <a:rPr lang="en-US" altLang="en-US" sz="2000">
                <a:solidFill>
                  <a:srgbClr val="002060"/>
                </a:solidFill>
                <a:latin typeface="Times New Roman" panose="02020603050405020304" pitchFamily="18" charset="0"/>
                <a:cs typeface="Times New Roman" panose="02020603050405020304" pitchFamily="18" charset="0"/>
              </a:rPr>
              <a:t>than it opens the activation gates). Closure of the inactivation gates results in closure</a:t>
            </a:r>
          </a:p>
          <a:p>
            <a:pPr marL="34925" indent="0" algn="just" rtl="0">
              <a:buFont typeface="Wingdings 2" panose="05020102010507070707" pitchFamily="18" charset="2"/>
              <a:buNone/>
            </a:pPr>
            <a:r>
              <a:rPr lang="en-US" altLang="en-US" sz="2000">
                <a:solidFill>
                  <a:srgbClr val="002060"/>
                </a:solidFill>
                <a:latin typeface="Times New Roman" panose="02020603050405020304" pitchFamily="18" charset="0"/>
                <a:cs typeface="Times New Roman" panose="02020603050405020304" pitchFamily="18" charset="0"/>
              </a:rPr>
              <a:t>of the Na+ channels, and the Na+ conductance returns toward zero.</a:t>
            </a:r>
          </a:p>
          <a:p>
            <a:pPr marL="34925" indent="0" algn="just" rtl="0">
              <a:buFont typeface="Wingdings 2" panose="05020102010507070707" pitchFamily="18" charset="2"/>
              <a:buNone/>
            </a:pPr>
            <a:r>
              <a:rPr lang="en-US" altLang="en-US" sz="2000">
                <a:solidFill>
                  <a:srgbClr val="002060"/>
                </a:solidFill>
                <a:latin typeface="Times New Roman" panose="02020603050405020304" pitchFamily="18" charset="0"/>
                <a:cs typeface="Times New Roman" panose="02020603050405020304" pitchFamily="18" charset="0"/>
              </a:rPr>
              <a:t>(2) Depolarization slowly opens K+ channels and increases K+ conductance to even higher levels than at rest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عنصر نائب للمحتوى 2">
            <a:extLst>
              <a:ext uri="{FF2B5EF4-FFF2-40B4-BE49-F238E27FC236}">
                <a16:creationId xmlns:a16="http://schemas.microsoft.com/office/drawing/2014/main" id="{92329204-3DB8-472C-B852-2C3A7279F11C}"/>
              </a:ext>
            </a:extLst>
          </p:cNvPr>
          <p:cNvSpPr>
            <a:spLocks noGrp="1"/>
          </p:cNvSpPr>
          <p:nvPr>
            <p:ph idx="1"/>
          </p:nvPr>
        </p:nvSpPr>
        <p:spPr>
          <a:xfrm>
            <a:off x="0" y="115888"/>
            <a:ext cx="8928100" cy="6264275"/>
          </a:xfrm>
        </p:spPr>
        <p:txBody>
          <a:bodyPr/>
          <a:lstStyle/>
          <a:p>
            <a:pPr marL="34925" indent="0" algn="just"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a:t>
            </a:r>
            <a:r>
              <a:rPr lang="en-US" altLang="en-US" sz="2000">
                <a:solidFill>
                  <a:srgbClr val="002060"/>
                </a:solidFill>
                <a:latin typeface="Times New Roman" panose="02020603050405020304" pitchFamily="18" charset="0"/>
                <a:cs typeface="Times New Roman" panose="02020603050405020304" pitchFamily="18" charset="0"/>
              </a:rPr>
              <a:t>(3) The combined effect of closing the Na+ channels and greater opening of the K+ channels makes the K+ conductance higher than the Na+ conductance, and the membrane potential is repolarized. Thus, repolarization is caused by an outward K+ current.</a:t>
            </a:r>
            <a:endParaRPr lang="en-US" altLang="en-US" sz="2000">
              <a:cs typeface="Tahoma" panose="020B0604030504040204" pitchFamily="34" charset="0"/>
            </a:endParaRPr>
          </a:p>
          <a:p>
            <a:pPr marL="34925" indent="0" algn="just" rtl="0">
              <a:buFont typeface="Wingdings 2" panose="05020102010507070707" pitchFamily="18" charset="2"/>
              <a:buNone/>
            </a:pPr>
            <a:r>
              <a:rPr lang="en-US" altLang="en-US" sz="2000" b="1">
                <a:solidFill>
                  <a:srgbClr val="002060"/>
                </a:solidFill>
                <a:latin typeface="Times New Roman" panose="02020603050405020304" pitchFamily="18" charset="0"/>
                <a:cs typeface="Times New Roman" panose="02020603050405020304" pitchFamily="18" charset="0"/>
              </a:rPr>
              <a:t>d. Undershoot (hyperpolarizing after potential)</a:t>
            </a:r>
          </a:p>
          <a:p>
            <a:pPr marL="34925" indent="0" algn="just" rtl="0">
              <a:buFont typeface="Wingdings 2" panose="05020102010507070707" pitchFamily="18" charset="2"/>
              <a:buNone/>
            </a:pPr>
            <a:r>
              <a:rPr lang="en-US" altLang="en-US" sz="2000">
                <a:solidFill>
                  <a:srgbClr val="002060"/>
                </a:solidFill>
                <a:latin typeface="Times New Roman" panose="02020603050405020304" pitchFamily="18" charset="0"/>
                <a:cs typeface="Times New Roman" panose="02020603050405020304" pitchFamily="18" charset="0"/>
              </a:rPr>
              <a:t>-  The K+ conductance remains higher than at rest for some time after closure of the Na+ channels. During this period, the membrane potential is driven very close to the K+ equilibrium potential.</a:t>
            </a:r>
          </a:p>
        </p:txBody>
      </p:sp>
      <p:pic>
        <p:nvPicPr>
          <p:cNvPr id="16387" name="Picture 1">
            <a:extLst>
              <a:ext uri="{FF2B5EF4-FFF2-40B4-BE49-F238E27FC236}">
                <a16:creationId xmlns:a16="http://schemas.microsoft.com/office/drawing/2014/main" id="{8FE14077-2E71-4A4A-BC92-656F0E288B80}"/>
              </a:ext>
            </a:extLst>
          </p:cNvPr>
          <p:cNvPicPr>
            <a:picLocks noChangeAspect="1"/>
          </p:cNvPicPr>
          <p:nvPr/>
        </p:nvPicPr>
        <p:blipFill>
          <a:blip r:embed="rId2">
            <a:lum bright="-20000" contrast="40000"/>
            <a:extLst>
              <a:ext uri="{28A0092B-C50C-407E-A947-70E740481C1C}">
                <a14:useLocalDpi xmlns:a14="http://schemas.microsoft.com/office/drawing/2010/main" val="0"/>
              </a:ext>
            </a:extLst>
          </a:blip>
          <a:srcRect l="3703" t="4742" r="3703"/>
          <a:stretch>
            <a:fillRect/>
          </a:stretch>
        </p:blipFill>
        <p:spPr bwMode="auto">
          <a:xfrm>
            <a:off x="468313" y="3644900"/>
            <a:ext cx="7632700" cy="303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8" name="TextBox 2">
            <a:extLst>
              <a:ext uri="{FF2B5EF4-FFF2-40B4-BE49-F238E27FC236}">
                <a16:creationId xmlns:a16="http://schemas.microsoft.com/office/drawing/2014/main" id="{CB6D0C55-6EFB-4103-BE5B-F8598C2D6D3A}"/>
              </a:ext>
            </a:extLst>
          </p:cNvPr>
          <p:cNvSpPr txBox="1">
            <a:spLocks noChangeArrowheads="1"/>
          </p:cNvSpPr>
          <p:nvPr/>
        </p:nvSpPr>
        <p:spPr bwMode="auto">
          <a:xfrm>
            <a:off x="468313" y="6313488"/>
            <a:ext cx="635000" cy="3683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عنصر نائب للمحتوى 2">
            <a:extLst>
              <a:ext uri="{FF2B5EF4-FFF2-40B4-BE49-F238E27FC236}">
                <a16:creationId xmlns:a16="http://schemas.microsoft.com/office/drawing/2014/main" id="{A52324D1-F8B6-4C11-8475-DC6995427CE3}"/>
              </a:ext>
            </a:extLst>
          </p:cNvPr>
          <p:cNvSpPr>
            <a:spLocks noGrp="1"/>
          </p:cNvSpPr>
          <p:nvPr>
            <p:ph idx="1"/>
          </p:nvPr>
        </p:nvSpPr>
        <p:spPr>
          <a:xfrm>
            <a:off x="0" y="74613"/>
            <a:ext cx="8928100" cy="6264275"/>
          </a:xfrm>
        </p:spPr>
        <p:txBody>
          <a:bodyPr/>
          <a:lstStyle/>
          <a:p>
            <a:pPr marL="34925" indent="0" algn="ctr" rtl="0">
              <a:buFont typeface="Wingdings 2" panose="05020102010507070707" pitchFamily="18" charset="2"/>
              <a:buNone/>
            </a:pPr>
            <a:r>
              <a:rPr lang="en-US" altLang="en-US" sz="2000" b="1">
                <a:solidFill>
                  <a:srgbClr val="002060"/>
                </a:solidFill>
                <a:latin typeface="Times New Roman" panose="02020603050405020304" pitchFamily="18" charset="0"/>
                <a:cs typeface="Times New Roman" panose="02020603050405020304" pitchFamily="18" charset="0"/>
              </a:rPr>
              <a:t>Refractory periods</a:t>
            </a:r>
          </a:p>
          <a:p>
            <a:pPr marL="34925" indent="0" algn="just" rtl="0">
              <a:buFont typeface="Wingdings 2" panose="05020102010507070707" pitchFamily="18" charset="2"/>
              <a:buNone/>
            </a:pPr>
            <a:r>
              <a:rPr lang="en-US" altLang="en-US" sz="2000" b="1">
                <a:solidFill>
                  <a:srgbClr val="002060"/>
                </a:solidFill>
                <a:latin typeface="Times New Roman" panose="02020603050405020304" pitchFamily="18" charset="0"/>
                <a:cs typeface="Times New Roman" panose="02020603050405020304" pitchFamily="18" charset="0"/>
              </a:rPr>
              <a:t>a. Absolute refractory period</a:t>
            </a:r>
          </a:p>
          <a:p>
            <a:pPr marL="34925" indent="0" algn="just" rtl="0">
              <a:buFont typeface="Wingdings 2" panose="05020102010507070707" pitchFamily="18" charset="2"/>
              <a:buNone/>
            </a:pPr>
            <a:r>
              <a:rPr lang="en-US" altLang="en-US" sz="2000">
                <a:solidFill>
                  <a:srgbClr val="002060"/>
                </a:solidFill>
                <a:latin typeface="Times New Roman" panose="02020603050405020304" pitchFamily="18" charset="0"/>
                <a:cs typeface="Times New Roman" panose="02020603050405020304" pitchFamily="18" charset="0"/>
              </a:rPr>
              <a:t>It  is the period during which another action potential cannot be elicited, no matter how large the stimulus.</a:t>
            </a:r>
          </a:p>
          <a:p>
            <a:pPr marL="34925" indent="0" algn="just" rtl="0">
              <a:buFont typeface="Wingdings 2" panose="05020102010507070707" pitchFamily="18" charset="2"/>
              <a:buNone/>
            </a:pPr>
            <a:r>
              <a:rPr lang="en-US" altLang="en-US" sz="2000">
                <a:solidFill>
                  <a:srgbClr val="002060"/>
                </a:solidFill>
                <a:latin typeface="Times New Roman" panose="02020603050405020304" pitchFamily="18" charset="0"/>
                <a:cs typeface="Times New Roman" panose="02020603050405020304" pitchFamily="18" charset="0"/>
              </a:rPr>
              <a:t>-It  coincides with almost the entire duration of the action potential.</a:t>
            </a:r>
          </a:p>
          <a:p>
            <a:pPr marL="34925" indent="0" algn="just" rtl="0">
              <a:buFont typeface="Wingdings 2" panose="05020102010507070707" pitchFamily="18" charset="2"/>
              <a:buNone/>
            </a:pPr>
            <a:r>
              <a:rPr lang="en-US" altLang="en-US" sz="2000">
                <a:solidFill>
                  <a:srgbClr val="002060"/>
                </a:solidFill>
                <a:latin typeface="Times New Roman" panose="02020603050405020304" pitchFamily="18" charset="0"/>
                <a:cs typeface="Times New Roman" panose="02020603050405020304" pitchFamily="18" charset="0"/>
              </a:rPr>
              <a:t>■</a:t>
            </a:r>
            <a:r>
              <a:rPr lang="en-US" altLang="en-US" sz="2000" b="1">
                <a:solidFill>
                  <a:srgbClr val="002060"/>
                </a:solidFill>
                <a:latin typeface="Times New Roman" panose="02020603050405020304" pitchFamily="18" charset="0"/>
                <a:cs typeface="Times New Roman" panose="02020603050405020304" pitchFamily="18" charset="0"/>
              </a:rPr>
              <a:t>  Explanation</a:t>
            </a:r>
            <a:r>
              <a:rPr lang="en-US" altLang="en-US" sz="2000">
                <a:solidFill>
                  <a:srgbClr val="002060"/>
                </a:solidFill>
                <a:latin typeface="Times New Roman" panose="02020603050405020304" pitchFamily="18" charset="0"/>
                <a:cs typeface="Times New Roman" panose="02020603050405020304" pitchFamily="18" charset="0"/>
              </a:rPr>
              <a:t>: Recall that the inactivation gates of the Na+ channels are closed when the membrane potential is depolarized. They remain closed until repolarization occurs. No action potential can occur until the inactivation gates open.</a:t>
            </a:r>
          </a:p>
          <a:p>
            <a:pPr marL="34925" indent="0" algn="just" rtl="0">
              <a:buFont typeface="Wingdings 2" panose="05020102010507070707" pitchFamily="18" charset="2"/>
              <a:buNone/>
            </a:pPr>
            <a:endParaRPr lang="en-US" altLang="en-US" sz="2000" b="1">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anose="05020102010507070707" pitchFamily="18" charset="2"/>
              <a:buNone/>
            </a:pPr>
            <a:r>
              <a:rPr lang="en-US" altLang="en-US" sz="2000" b="1">
                <a:solidFill>
                  <a:srgbClr val="002060"/>
                </a:solidFill>
                <a:latin typeface="Times New Roman" panose="02020603050405020304" pitchFamily="18" charset="0"/>
                <a:cs typeface="Times New Roman" panose="02020603050405020304" pitchFamily="18" charset="0"/>
              </a:rPr>
              <a:t>b. Relative refractory period</a:t>
            </a:r>
          </a:p>
          <a:p>
            <a:pPr marL="34925" indent="0" algn="just" rtl="0">
              <a:buFont typeface="Wingdings 2" panose="05020102010507070707" pitchFamily="18" charset="2"/>
              <a:buNone/>
            </a:pPr>
            <a:r>
              <a:rPr lang="en-US" altLang="en-US" sz="2000">
                <a:solidFill>
                  <a:srgbClr val="002060"/>
                </a:solidFill>
                <a:latin typeface="Times New Roman" panose="02020603050405020304" pitchFamily="18" charset="0"/>
                <a:cs typeface="Times New Roman" panose="02020603050405020304" pitchFamily="18" charset="0"/>
              </a:rPr>
              <a:t>It  begins at the end of the absolute refractory period and continues until the membrane potential returns to the resting level.</a:t>
            </a:r>
          </a:p>
          <a:p>
            <a:pPr marL="34925" indent="0" algn="just" rtl="0">
              <a:buFont typeface="Wingdings 2" panose="05020102010507070707" pitchFamily="18" charset="2"/>
              <a:buNone/>
            </a:pPr>
            <a:r>
              <a:rPr lang="en-US" altLang="en-US" sz="2000">
                <a:solidFill>
                  <a:srgbClr val="002060"/>
                </a:solidFill>
                <a:latin typeface="Times New Roman" panose="02020603050405020304" pitchFamily="18" charset="0"/>
                <a:cs typeface="Times New Roman" panose="02020603050405020304" pitchFamily="18" charset="0"/>
              </a:rPr>
              <a:t>-An action potential can be elicited during this period only if a larger than usual inward current is provided.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9072A5-9311-4745-9F97-0B5012823658}"/>
              </a:ext>
            </a:extLst>
          </p:cNvPr>
          <p:cNvSpPr>
            <a:spLocks noGrp="1"/>
          </p:cNvSpPr>
          <p:nvPr>
            <p:ph idx="1"/>
          </p:nvPr>
        </p:nvSpPr>
        <p:spPr>
          <a:xfrm>
            <a:off x="457200" y="333375"/>
            <a:ext cx="7467600" cy="5792788"/>
          </a:xfrm>
        </p:spPr>
        <p:txBody>
          <a:bodyPr/>
          <a:lstStyle/>
          <a:p>
            <a:pPr marL="34925" indent="0" algn="just" rtl="0">
              <a:buClr>
                <a:srgbClr val="6EA0B0"/>
              </a:buClr>
              <a:buFont typeface="Wingdings 2" panose="05020102010507070707" pitchFamily="18" charset="2"/>
              <a:buNone/>
              <a:defRPr/>
            </a:pPr>
            <a:r>
              <a:rPr lang="en-US" altLang="en-US" sz="2000" dirty="0">
                <a:solidFill>
                  <a:srgbClr val="002060"/>
                </a:solidFill>
                <a:latin typeface="Times New Roman" panose="02020603050405020304" pitchFamily="18" charset="0"/>
                <a:cs typeface="Times New Roman" panose="02020603050405020304" pitchFamily="18" charset="0"/>
              </a:rPr>
              <a:t>■  </a:t>
            </a:r>
            <a:r>
              <a:rPr lang="en-US" altLang="en-US" sz="2000" b="1" dirty="0">
                <a:solidFill>
                  <a:srgbClr val="002060"/>
                </a:solidFill>
                <a:latin typeface="Times New Roman" panose="02020603050405020304" pitchFamily="18" charset="0"/>
                <a:cs typeface="Times New Roman" panose="02020603050405020304" pitchFamily="18" charset="0"/>
              </a:rPr>
              <a:t>Explanation</a:t>
            </a:r>
            <a:r>
              <a:rPr lang="en-US" altLang="en-US" sz="2000" dirty="0">
                <a:solidFill>
                  <a:srgbClr val="002060"/>
                </a:solidFill>
                <a:latin typeface="Times New Roman" panose="02020603050405020304" pitchFamily="18" charset="0"/>
                <a:cs typeface="Times New Roman" panose="02020603050405020304" pitchFamily="18" charset="0"/>
              </a:rPr>
              <a:t>: The K+ conductance is higher than at rest, and the membrane potential is closer to the K+ equilibrium potential and, therefore, farther from threshold; more inward current is required to bring the membrane to threshold.</a:t>
            </a:r>
          </a:p>
          <a:p>
            <a:pPr marL="34925" indent="0" algn="just" rtl="0">
              <a:buClr>
                <a:srgbClr val="6EA0B0"/>
              </a:buClr>
              <a:buFont typeface="Wingdings 2" panose="05020102010507070707" pitchFamily="18" charset="2"/>
              <a:buNone/>
              <a:defRPr/>
            </a:pPr>
            <a:endParaRPr lang="en-US" altLang="en-US" sz="2000" b="1" dirty="0">
              <a:solidFill>
                <a:srgbClr val="002060"/>
              </a:solidFill>
              <a:latin typeface="Times New Roman" panose="02020603050405020304" pitchFamily="18" charset="0"/>
              <a:cs typeface="Times New Roman" panose="02020603050405020304" pitchFamily="18" charset="0"/>
            </a:endParaRPr>
          </a:p>
          <a:p>
            <a:pPr marL="34925" indent="0" algn="just" rtl="0">
              <a:buClr>
                <a:srgbClr val="6EA0B0"/>
              </a:buClr>
              <a:buFont typeface="Wingdings 2" panose="05020102010507070707" pitchFamily="18" charset="2"/>
              <a:buNone/>
              <a:defRPr/>
            </a:pPr>
            <a:r>
              <a:rPr lang="en-US" altLang="en-US" sz="2000" b="1" dirty="0">
                <a:solidFill>
                  <a:srgbClr val="002060"/>
                </a:solidFill>
                <a:latin typeface="Times New Roman" panose="02020603050405020304" pitchFamily="18" charset="0"/>
                <a:cs typeface="Times New Roman" panose="02020603050405020304" pitchFamily="18" charset="0"/>
              </a:rPr>
              <a:t>c. Accommodation</a:t>
            </a:r>
          </a:p>
          <a:p>
            <a:pPr marL="34925" indent="0" algn="just" rtl="0">
              <a:buClr>
                <a:srgbClr val="6EA0B0"/>
              </a:buClr>
              <a:buFont typeface="Wingdings 2" panose="05020102010507070707" pitchFamily="18" charset="2"/>
              <a:buNone/>
              <a:defRPr/>
            </a:pPr>
            <a:r>
              <a:rPr lang="en-US" altLang="en-US" sz="2000" dirty="0">
                <a:solidFill>
                  <a:srgbClr val="002060"/>
                </a:solidFill>
                <a:latin typeface="Times New Roman" panose="02020603050405020304" pitchFamily="18" charset="0"/>
                <a:cs typeface="Times New Roman" panose="02020603050405020304" pitchFamily="18" charset="0"/>
              </a:rPr>
              <a:t>It occurs when the cell membrane is held at a depolarized level such that the threshold potential is passed without firing an action potential.</a:t>
            </a:r>
          </a:p>
          <a:p>
            <a:pPr marL="34925" indent="0" algn="just" rtl="0">
              <a:buClr>
                <a:srgbClr val="6EA0B0"/>
              </a:buClr>
              <a:buFont typeface="Wingdings 2" panose="05020102010507070707" pitchFamily="18" charset="2"/>
              <a:buNone/>
              <a:defRPr/>
            </a:pPr>
            <a:r>
              <a:rPr lang="en-US" altLang="en-US" sz="2000" dirty="0">
                <a:solidFill>
                  <a:srgbClr val="002060"/>
                </a:solidFill>
                <a:latin typeface="Times New Roman" panose="02020603050405020304" pitchFamily="18" charset="0"/>
                <a:cs typeface="Times New Roman" panose="02020603050405020304" pitchFamily="18" charset="0"/>
              </a:rPr>
              <a:t>-It  occurs because depolarization closes inactivation gates on the Na+ channels.</a:t>
            </a:r>
          </a:p>
          <a:p>
            <a:pPr marL="34925" indent="0" algn="just" rtl="0">
              <a:buClr>
                <a:srgbClr val="6EA0B0"/>
              </a:buClr>
              <a:buFont typeface="Wingdings 2" panose="05020102010507070707" pitchFamily="18" charset="2"/>
              <a:buNone/>
              <a:defRPr/>
            </a:pPr>
            <a:r>
              <a:rPr lang="en-US" altLang="en-US" sz="2000" dirty="0">
                <a:solidFill>
                  <a:srgbClr val="002060"/>
                </a:solidFill>
                <a:latin typeface="Times New Roman" panose="02020603050405020304" pitchFamily="18" charset="0"/>
                <a:cs typeface="Times New Roman" panose="02020603050405020304" pitchFamily="18" charset="0"/>
              </a:rPr>
              <a:t>-It  is demonstrated in hyperkalemia, in which skeletal muscle membranes are depolarized by the high serum K+ concentration. Although the membrane potential is closer to threshold, action potentials do not occur because inactivation gates on Na+ channels are closed by depolarization, causing muscle weakness.</a:t>
            </a:r>
          </a:p>
          <a:p>
            <a:pPr>
              <a:defRPr/>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عنصر نائب للمحتوى 2">
            <a:extLst>
              <a:ext uri="{FF2B5EF4-FFF2-40B4-BE49-F238E27FC236}">
                <a16:creationId xmlns:a16="http://schemas.microsoft.com/office/drawing/2014/main" id="{2CC647BF-E94E-4AE2-A485-3FD41621DF2C}"/>
              </a:ext>
            </a:extLst>
          </p:cNvPr>
          <p:cNvSpPr>
            <a:spLocks noGrp="1"/>
          </p:cNvSpPr>
          <p:nvPr>
            <p:ph idx="1"/>
          </p:nvPr>
        </p:nvSpPr>
        <p:spPr>
          <a:xfrm>
            <a:off x="0" y="30163"/>
            <a:ext cx="8928100" cy="6264275"/>
          </a:xfrm>
        </p:spPr>
        <p:txBody>
          <a:bodyPr/>
          <a:lstStyle/>
          <a:p>
            <a:pPr marL="34925" indent="0" algn="ctr" rtl="0">
              <a:buFont typeface="Wingdings 2" panose="05020102010507070707" pitchFamily="18" charset="2"/>
              <a:buNone/>
            </a:pPr>
            <a:r>
              <a:rPr lang="en-US" altLang="en-US" sz="2000" b="1">
                <a:solidFill>
                  <a:srgbClr val="002060"/>
                </a:solidFill>
                <a:latin typeface="Times New Roman" panose="02020603050405020304" pitchFamily="18" charset="0"/>
                <a:cs typeface="Times New Roman" panose="02020603050405020304" pitchFamily="18" charset="0"/>
              </a:rPr>
              <a:t>Propagation of action potentials </a:t>
            </a:r>
          </a:p>
          <a:p>
            <a:pPr marL="34925" indent="0" algn="ctr" rtl="0">
              <a:buFont typeface="Wingdings 2" panose="05020102010507070707" pitchFamily="18" charset="2"/>
              <a:buNone/>
            </a:pPr>
            <a:endParaRPr lang="en-US" altLang="en-US" sz="2000" b="1">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■   occurs by the spread of local currents to adjacent areas of membrane, which are then depolarized to threshold and generate action potentials.</a:t>
            </a:r>
          </a:p>
          <a:p>
            <a:pPr marL="34925" indent="0" algn="just" rtl="0">
              <a:buFont typeface="Wingdings 2" panose="05020102010507070707" pitchFamily="18" charset="2"/>
              <a:buNone/>
            </a:pPr>
            <a:endParaRPr lang="en-US" altLang="en-US" sz="1600">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anose="05020102010507070707" pitchFamily="18" charset="2"/>
              <a:buNone/>
            </a:pPr>
            <a:endParaRPr lang="en-US" altLang="en-US" sz="1600">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anose="05020102010507070707" pitchFamily="18" charset="2"/>
              <a:buNone/>
            </a:pPr>
            <a:endParaRPr lang="en-US" altLang="en-US" sz="1600">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anose="05020102010507070707" pitchFamily="18" charset="2"/>
              <a:buNone/>
            </a:pPr>
            <a:endParaRPr lang="en-US" altLang="en-US" sz="1600">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anose="05020102010507070707" pitchFamily="18" charset="2"/>
              <a:buNone/>
            </a:pPr>
            <a:endParaRPr lang="en-US" altLang="en-US" sz="1600">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anose="05020102010507070707" pitchFamily="18" charset="2"/>
              <a:buNone/>
            </a:pPr>
            <a:endParaRPr lang="en-US" altLang="en-US" sz="1600">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anose="05020102010507070707" pitchFamily="18" charset="2"/>
              <a:buNone/>
            </a:pPr>
            <a:endParaRPr lang="en-US" altLang="en-US" sz="1600">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anose="05020102010507070707" pitchFamily="18" charset="2"/>
              <a:buNone/>
            </a:pPr>
            <a:endParaRPr lang="en-US" altLang="en-US" sz="1600">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anose="05020102010507070707" pitchFamily="18" charset="2"/>
              <a:buNone/>
            </a:pPr>
            <a:endParaRPr lang="en-US" altLang="en-US" sz="1600">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anose="05020102010507070707" pitchFamily="18" charset="2"/>
              <a:buNone/>
            </a:pPr>
            <a:endParaRPr lang="en-US" altLang="en-US" sz="1600">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a:t>
            </a:r>
            <a:r>
              <a:rPr lang="en-US" altLang="en-US" sz="1800" b="1">
                <a:solidFill>
                  <a:srgbClr val="002060"/>
                </a:solidFill>
                <a:latin typeface="Times New Roman" panose="02020603050405020304" pitchFamily="18" charset="0"/>
                <a:cs typeface="Times New Roman" panose="02020603050405020304" pitchFamily="18" charset="0"/>
              </a:rPr>
              <a:t>Conduction velocity is increased by:</a:t>
            </a:r>
          </a:p>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a. ↑ fiber size</a:t>
            </a:r>
            <a:r>
              <a:rPr lang="en-US" altLang="en-US" sz="1800">
                <a:solidFill>
                  <a:srgbClr val="002060"/>
                </a:solidFill>
                <a:latin typeface="Times New Roman" panose="02020603050405020304" pitchFamily="18" charset="0"/>
                <a:cs typeface="Times New Roman" panose="02020603050405020304" pitchFamily="18" charset="0"/>
              </a:rPr>
              <a:t>. Increasing the diameter of a nerve fiber results in decreased internal resistance; thus, conduction velocity down the nerve is faster.</a:t>
            </a:r>
          </a:p>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b. Myelination</a:t>
            </a:r>
            <a:r>
              <a:rPr lang="en-US" altLang="en-US" sz="1800">
                <a:solidFill>
                  <a:srgbClr val="002060"/>
                </a:solidFill>
                <a:latin typeface="Times New Roman" panose="02020603050405020304" pitchFamily="18" charset="0"/>
                <a:cs typeface="Times New Roman" panose="02020603050405020304" pitchFamily="18" charset="0"/>
              </a:rPr>
              <a:t>. Myelin acts as an insulator around nerve axons and increases conduction velocity. Myelinated nerves exhibit </a:t>
            </a:r>
            <a:r>
              <a:rPr lang="en-US" altLang="en-US" sz="1800" b="1">
                <a:solidFill>
                  <a:srgbClr val="002060"/>
                </a:solidFill>
                <a:latin typeface="Times New Roman" panose="02020603050405020304" pitchFamily="18" charset="0"/>
                <a:cs typeface="Times New Roman" panose="02020603050405020304" pitchFamily="18" charset="0"/>
              </a:rPr>
              <a:t>salutatory (jumping) </a:t>
            </a:r>
            <a:r>
              <a:rPr lang="en-US" altLang="en-US" sz="1800">
                <a:solidFill>
                  <a:srgbClr val="002060"/>
                </a:solidFill>
                <a:latin typeface="Times New Roman" panose="02020603050405020304" pitchFamily="18" charset="0"/>
                <a:cs typeface="Times New Roman" panose="02020603050405020304" pitchFamily="18" charset="0"/>
              </a:rPr>
              <a:t>conduction because action potentials can be generated only at the nodes of Ranvier, where there are gaps in the myelin sheath.</a:t>
            </a:r>
          </a:p>
        </p:txBody>
      </p:sp>
      <p:pic>
        <p:nvPicPr>
          <p:cNvPr id="19459" name="Picture 1">
            <a:extLst>
              <a:ext uri="{FF2B5EF4-FFF2-40B4-BE49-F238E27FC236}">
                <a16:creationId xmlns:a16="http://schemas.microsoft.com/office/drawing/2014/main" id="{C00E2E26-5D03-4242-9D54-43B13CDFACD8}"/>
              </a:ext>
            </a:extLst>
          </p:cNvPr>
          <p:cNvPicPr>
            <a:picLocks noChangeAspect="1"/>
          </p:cNvPicPr>
          <p:nvPr/>
        </p:nvPicPr>
        <p:blipFill>
          <a:blip r:embed="rId2">
            <a:lum bright="-20000" contrast="40000"/>
            <a:extLst>
              <a:ext uri="{28A0092B-C50C-407E-A947-70E740481C1C}">
                <a14:useLocalDpi xmlns:a14="http://schemas.microsoft.com/office/drawing/2010/main" val="0"/>
              </a:ext>
            </a:extLst>
          </a:blip>
          <a:srcRect r="3352"/>
          <a:stretch>
            <a:fillRect/>
          </a:stretch>
        </p:blipFill>
        <p:spPr bwMode="auto">
          <a:xfrm>
            <a:off x="954088" y="1557338"/>
            <a:ext cx="7200900" cy="253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0" name="TextBox 2">
            <a:extLst>
              <a:ext uri="{FF2B5EF4-FFF2-40B4-BE49-F238E27FC236}">
                <a16:creationId xmlns:a16="http://schemas.microsoft.com/office/drawing/2014/main" id="{FC135E31-7279-4B89-8644-897A737FBEB2}"/>
              </a:ext>
            </a:extLst>
          </p:cNvPr>
          <p:cNvSpPr txBox="1">
            <a:spLocks noChangeArrowheads="1"/>
          </p:cNvSpPr>
          <p:nvPr/>
        </p:nvSpPr>
        <p:spPr bwMode="auto">
          <a:xfrm>
            <a:off x="971550" y="3275013"/>
            <a:ext cx="647700" cy="369887"/>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a:p>
        </p:txBody>
      </p:sp>
      <p:pic>
        <p:nvPicPr>
          <p:cNvPr id="19461" name="Picture 3">
            <a:extLst>
              <a:ext uri="{FF2B5EF4-FFF2-40B4-BE49-F238E27FC236}">
                <a16:creationId xmlns:a16="http://schemas.microsoft.com/office/drawing/2014/main" id="{0B43589B-640C-4220-ACA5-A8C1415702D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03350" y="1911350"/>
            <a:ext cx="652463"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عنصر نائب للمحتوى 2">
            <a:extLst>
              <a:ext uri="{FF2B5EF4-FFF2-40B4-BE49-F238E27FC236}">
                <a16:creationId xmlns:a16="http://schemas.microsoft.com/office/drawing/2014/main" id="{9505851B-10AA-4643-8616-F1836330283B}"/>
              </a:ext>
            </a:extLst>
          </p:cNvPr>
          <p:cNvSpPr>
            <a:spLocks noGrp="1"/>
          </p:cNvSpPr>
          <p:nvPr>
            <p:ph idx="1"/>
          </p:nvPr>
        </p:nvSpPr>
        <p:spPr>
          <a:xfrm>
            <a:off x="0" y="-19050"/>
            <a:ext cx="8928100" cy="6264275"/>
          </a:xfrm>
        </p:spPr>
        <p:txBody>
          <a:bodyPr/>
          <a:lstStyle/>
          <a:p>
            <a:pPr marL="34925" indent="0" algn="ctr" rtl="0">
              <a:buFont typeface="Wingdings 2" panose="05020102010507070707" pitchFamily="18" charset="2"/>
              <a:buNone/>
            </a:pPr>
            <a:r>
              <a:rPr lang="en-US" altLang="en-US" sz="2000" b="1">
                <a:solidFill>
                  <a:srgbClr val="002060"/>
                </a:solidFill>
                <a:latin typeface="Times New Roman" panose="02020603050405020304" pitchFamily="18" charset="0"/>
                <a:cs typeface="Times New Roman" panose="02020603050405020304" pitchFamily="18" charset="0"/>
              </a:rPr>
              <a:t>RECEPTORS</a:t>
            </a:r>
          </a:p>
          <a:p>
            <a:pPr marL="34925" indent="0" algn="just" rtl="0">
              <a:buFont typeface="Wingdings 2" panose="05020102010507070707" pitchFamily="18" charset="2"/>
              <a:buNone/>
            </a:pPr>
            <a:r>
              <a:rPr lang="en-US" altLang="en-US" sz="2000">
                <a:solidFill>
                  <a:srgbClr val="002060"/>
                </a:solidFill>
                <a:latin typeface="Times New Roman" panose="02020603050405020304" pitchFamily="18" charset="0"/>
                <a:cs typeface="Times New Roman" panose="02020603050405020304" pitchFamily="18" charset="0"/>
              </a:rPr>
              <a:t>The environmental signals that can be detected include mechanical force, light, sound, chemicals, and temperature.</a:t>
            </a:r>
          </a:p>
          <a:p>
            <a:pPr marL="34925" indent="0" algn="just" rtl="0">
              <a:buFont typeface="Wingdings 2" panose="05020102010507070707" pitchFamily="18" charset="2"/>
              <a:buNone/>
            </a:pPr>
            <a:r>
              <a:rPr lang="en-US" altLang="en-US" sz="2000" b="1">
                <a:solidFill>
                  <a:srgbClr val="002060"/>
                </a:solidFill>
                <a:latin typeface="Times New Roman" panose="02020603050405020304" pitchFamily="18" charset="0"/>
                <a:cs typeface="Times New Roman" panose="02020603050405020304" pitchFamily="18" charset="0"/>
              </a:rPr>
              <a:t>- Types of sensory receptors:</a:t>
            </a:r>
          </a:p>
          <a:p>
            <a:pPr marL="34925" indent="0" algn="just" rtl="0">
              <a:buFont typeface="Wingdings 2" panose="05020102010507070707" pitchFamily="18" charset="2"/>
              <a:buNone/>
            </a:pPr>
            <a:r>
              <a:rPr lang="en-US" altLang="en-US" sz="2000" b="1">
                <a:solidFill>
                  <a:srgbClr val="002060"/>
                </a:solidFill>
                <a:latin typeface="Times New Roman" panose="02020603050405020304" pitchFamily="18" charset="0"/>
                <a:cs typeface="Times New Roman" panose="02020603050405020304" pitchFamily="18" charset="0"/>
              </a:rPr>
              <a:t>a. Mechanoreceptors</a:t>
            </a:r>
          </a:p>
          <a:p>
            <a:pPr marL="34925" indent="0" algn="just" rtl="0">
              <a:buFont typeface="Wingdings 2" panose="05020102010507070707" pitchFamily="18" charset="2"/>
              <a:buNone/>
            </a:pPr>
            <a:r>
              <a:rPr lang="en-US" altLang="en-US" sz="2000">
                <a:solidFill>
                  <a:srgbClr val="002060"/>
                </a:solidFill>
                <a:latin typeface="Times New Roman" panose="02020603050405020304" pitchFamily="18" charset="0"/>
                <a:cs typeface="Times New Roman" panose="02020603050405020304" pitchFamily="18" charset="0"/>
              </a:rPr>
              <a:t>  Pacinian corpuscles ,   Joint receptors,  Stretch receptors in muscle,  Hair cells in auditory and vestibular systems,   Baroreceptors in carotid sinus</a:t>
            </a:r>
          </a:p>
          <a:p>
            <a:pPr marL="34925" indent="0" algn="just" rtl="0">
              <a:buFont typeface="Wingdings 2" panose="05020102010507070707" pitchFamily="18" charset="2"/>
              <a:buNone/>
            </a:pPr>
            <a:r>
              <a:rPr lang="en-US" altLang="en-US" sz="2000" b="1">
                <a:solidFill>
                  <a:srgbClr val="002060"/>
                </a:solidFill>
                <a:latin typeface="Times New Roman" panose="02020603050405020304" pitchFamily="18" charset="0"/>
                <a:cs typeface="Times New Roman" panose="02020603050405020304" pitchFamily="18" charset="0"/>
              </a:rPr>
              <a:t>b. Photoreceptors: </a:t>
            </a:r>
            <a:r>
              <a:rPr lang="en-US" altLang="en-US" sz="2000">
                <a:solidFill>
                  <a:srgbClr val="002060"/>
                </a:solidFill>
                <a:latin typeface="Times New Roman" panose="02020603050405020304" pitchFamily="18" charset="0"/>
                <a:cs typeface="Times New Roman" panose="02020603050405020304" pitchFamily="18" charset="0"/>
              </a:rPr>
              <a:t>   Rods and cones of the retina</a:t>
            </a:r>
          </a:p>
          <a:p>
            <a:pPr marL="34925" indent="0" algn="just" rtl="0">
              <a:buFont typeface="Wingdings 2" panose="05020102010507070707" pitchFamily="18" charset="2"/>
              <a:buNone/>
            </a:pPr>
            <a:r>
              <a:rPr lang="en-US" altLang="en-US" sz="2000" b="1">
                <a:solidFill>
                  <a:srgbClr val="002060"/>
                </a:solidFill>
                <a:latin typeface="Times New Roman" panose="02020603050405020304" pitchFamily="18" charset="0"/>
                <a:cs typeface="Times New Roman" panose="02020603050405020304" pitchFamily="18" charset="0"/>
              </a:rPr>
              <a:t>c. Chemoreceptors: </a:t>
            </a:r>
            <a:r>
              <a:rPr lang="en-US" altLang="en-US" sz="2000">
                <a:solidFill>
                  <a:srgbClr val="002060"/>
                </a:solidFill>
                <a:latin typeface="Times New Roman" panose="02020603050405020304" pitchFamily="18" charset="0"/>
                <a:cs typeface="Times New Roman" panose="02020603050405020304" pitchFamily="18" charset="0"/>
              </a:rPr>
              <a:t>   Olfactory receptors,  Taste receptors,   Osmoreceptors ,   Carotid body O2 receptors</a:t>
            </a:r>
          </a:p>
          <a:p>
            <a:pPr marL="34925" indent="0" algn="just" rtl="0">
              <a:buFont typeface="Wingdings 2" panose="05020102010507070707" pitchFamily="18" charset="2"/>
              <a:buNone/>
            </a:pPr>
            <a:r>
              <a:rPr lang="en-US" altLang="en-US" sz="2000" b="1">
                <a:solidFill>
                  <a:srgbClr val="002060"/>
                </a:solidFill>
                <a:latin typeface="Times New Roman" panose="02020603050405020304" pitchFamily="18" charset="0"/>
                <a:cs typeface="Times New Roman" panose="02020603050405020304" pitchFamily="18" charset="0"/>
              </a:rPr>
              <a:t>d. Thermoreceptors</a:t>
            </a:r>
          </a:p>
          <a:p>
            <a:pPr marL="34925" indent="0" algn="just" rtl="0">
              <a:buFont typeface="Wingdings 2" panose="05020102010507070707" pitchFamily="18" charset="2"/>
              <a:buNone/>
            </a:pPr>
            <a:r>
              <a:rPr lang="en-US" altLang="en-US" sz="2000" b="1">
                <a:solidFill>
                  <a:srgbClr val="002060"/>
                </a:solidFill>
                <a:latin typeface="Times New Roman" panose="02020603050405020304" pitchFamily="18" charset="0"/>
                <a:cs typeface="Times New Roman" panose="02020603050405020304" pitchFamily="18" charset="0"/>
              </a:rPr>
              <a:t>e. Pain receptors</a:t>
            </a:r>
            <a:r>
              <a:rPr lang="en-US" altLang="en-US" sz="2000">
                <a:solidFill>
                  <a:srgbClr val="002060"/>
                </a:solidFill>
                <a:latin typeface="Times New Roman" panose="02020603050405020304" pitchFamily="18" charset="0"/>
                <a:cs typeface="Times New Roman" panose="02020603050405020304" pitchFamily="18" charset="0"/>
              </a:rPr>
              <a:t>:   Nociceptors</a:t>
            </a:r>
          </a:p>
          <a:p>
            <a:pPr marL="34925" indent="0" algn="just" rtl="0">
              <a:buFont typeface="Wingdings 2" panose="05020102010507070707" pitchFamily="18" charset="2"/>
              <a:buNone/>
            </a:pPr>
            <a:endParaRPr lang="en-US" altLang="en-US" sz="16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84C03F-D122-4D90-A616-FE28DF7EB07A}"/>
              </a:ext>
            </a:extLst>
          </p:cNvPr>
          <p:cNvSpPr>
            <a:spLocks noGrp="1"/>
          </p:cNvSpPr>
          <p:nvPr>
            <p:ph idx="1"/>
          </p:nvPr>
        </p:nvSpPr>
        <p:spPr>
          <a:xfrm>
            <a:off x="323850" y="23813"/>
            <a:ext cx="7467600" cy="5937250"/>
          </a:xfrm>
        </p:spPr>
        <p:txBody>
          <a:bodyPr/>
          <a:lstStyle/>
          <a:p>
            <a:pPr marL="34925" indent="0" algn="ctr" rtl="0">
              <a:buClr>
                <a:srgbClr val="6EA0B0"/>
              </a:buClr>
              <a:buFont typeface="Wingdings 2" panose="05020102010507070707" pitchFamily="18" charset="2"/>
              <a:buNone/>
              <a:defRPr/>
            </a:pPr>
            <a:r>
              <a:rPr lang="en-US" altLang="en-US" sz="2000" b="1" dirty="0">
                <a:solidFill>
                  <a:srgbClr val="002060"/>
                </a:solidFill>
                <a:latin typeface="Times New Roman" panose="02020603050405020304" pitchFamily="18" charset="0"/>
                <a:cs typeface="Times New Roman" panose="02020603050405020304" pitchFamily="18" charset="0"/>
              </a:rPr>
              <a:t> Receptive field</a:t>
            </a:r>
          </a:p>
          <a:p>
            <a:pPr marL="34925" indent="0" algn="just" rtl="0">
              <a:buClr>
                <a:srgbClr val="6EA0B0"/>
              </a:buClr>
              <a:buFont typeface="Wingdings 2" panose="05020102010507070707" pitchFamily="18" charset="2"/>
              <a:buNone/>
              <a:defRPr/>
            </a:pPr>
            <a:r>
              <a:rPr lang="en-US" altLang="en-US" sz="2000" dirty="0">
                <a:solidFill>
                  <a:srgbClr val="002060"/>
                </a:solidFill>
                <a:latin typeface="Times New Roman" panose="02020603050405020304" pitchFamily="18" charset="0"/>
                <a:cs typeface="Times New Roman" panose="02020603050405020304" pitchFamily="18" charset="0"/>
              </a:rPr>
              <a:t>It  is an area of the body that, when stimulated, changes the firing rate of a sensory neuron.</a:t>
            </a:r>
          </a:p>
          <a:p>
            <a:pPr marL="34925" indent="0" algn="just" rtl="0">
              <a:buClr>
                <a:srgbClr val="6EA0B0"/>
              </a:buClr>
              <a:buFont typeface="Wingdings 2" panose="05020102010507070707" pitchFamily="18" charset="2"/>
              <a:buNone/>
              <a:defRPr/>
            </a:pPr>
            <a:r>
              <a:rPr lang="en-US" altLang="en-US" sz="2000" b="1" dirty="0">
                <a:solidFill>
                  <a:srgbClr val="002060"/>
                </a:solidFill>
                <a:latin typeface="Times New Roman" panose="02020603050405020304" pitchFamily="18" charset="0"/>
                <a:cs typeface="Times New Roman" panose="02020603050405020304" pitchFamily="18" charset="0"/>
              </a:rPr>
              <a:t>- Steps in sensory transduction</a:t>
            </a:r>
          </a:p>
          <a:p>
            <a:pPr marL="34925" indent="0" algn="just" rtl="0">
              <a:buClr>
                <a:srgbClr val="6EA0B0"/>
              </a:buClr>
              <a:buFont typeface="Wingdings 2" panose="05020102010507070707" pitchFamily="18" charset="2"/>
              <a:buNone/>
              <a:defRPr/>
            </a:pPr>
            <a:r>
              <a:rPr lang="en-US" altLang="en-US" sz="2000" dirty="0">
                <a:solidFill>
                  <a:srgbClr val="002060"/>
                </a:solidFill>
                <a:latin typeface="Times New Roman" panose="02020603050405020304" pitchFamily="18" charset="0"/>
                <a:cs typeface="Times New Roman" panose="02020603050405020304" pitchFamily="18" charset="0"/>
              </a:rPr>
              <a:t>a. Stimulus arrives at the sensory receptor. The stimulus may be a photon of light on the retina, a molecule of NaCl on the tongue and so on…….</a:t>
            </a:r>
          </a:p>
          <a:p>
            <a:pPr marL="34925" indent="0" algn="just" rtl="0">
              <a:buClr>
                <a:srgbClr val="6EA0B0"/>
              </a:buClr>
              <a:buFont typeface="Wingdings 2" panose="05020102010507070707" pitchFamily="18" charset="2"/>
              <a:buNone/>
              <a:defRPr/>
            </a:pPr>
            <a:r>
              <a:rPr lang="en-US" altLang="en-US" sz="2000" dirty="0">
                <a:solidFill>
                  <a:srgbClr val="002060"/>
                </a:solidFill>
                <a:latin typeface="Times New Roman" panose="02020603050405020304" pitchFamily="18" charset="0"/>
                <a:cs typeface="Times New Roman" panose="02020603050405020304" pitchFamily="18" charset="0"/>
              </a:rPr>
              <a:t>b. Ion channels are opened in the sensory receptor, allowing current to flow.</a:t>
            </a:r>
          </a:p>
          <a:p>
            <a:pPr marL="34925" indent="0" algn="just" rtl="0">
              <a:buClr>
                <a:srgbClr val="6EA0B0"/>
              </a:buClr>
              <a:buFont typeface="Wingdings 2" panose="05020102010507070707" pitchFamily="18" charset="2"/>
              <a:buNone/>
              <a:defRPr/>
            </a:pPr>
            <a:r>
              <a:rPr lang="en-US" altLang="en-US" sz="2000" dirty="0">
                <a:solidFill>
                  <a:srgbClr val="002060"/>
                </a:solidFill>
                <a:latin typeface="Times New Roman" panose="02020603050405020304" pitchFamily="18" charset="0"/>
                <a:cs typeface="Times New Roman" panose="02020603050405020304" pitchFamily="18" charset="0"/>
              </a:rPr>
              <a:t>Usually, the current is inward, which produces depolarization of the receptor.</a:t>
            </a:r>
          </a:p>
          <a:p>
            <a:pPr marL="34925" indent="0" algn="just" rtl="0">
              <a:buClr>
                <a:srgbClr val="6EA0B0"/>
              </a:buClr>
              <a:buFont typeface="Wingdings 2" panose="05020102010507070707" pitchFamily="18" charset="2"/>
              <a:buNone/>
              <a:defRPr/>
            </a:pPr>
            <a:r>
              <a:rPr lang="en-US" altLang="en-US" sz="2000" dirty="0">
                <a:solidFill>
                  <a:srgbClr val="002060"/>
                </a:solidFill>
                <a:latin typeface="Times New Roman" panose="02020603050405020304" pitchFamily="18" charset="0"/>
                <a:cs typeface="Times New Roman" panose="02020603050405020304" pitchFamily="18" charset="0"/>
              </a:rPr>
              <a:t>■ The exception is in the </a:t>
            </a:r>
            <a:r>
              <a:rPr lang="en-US" altLang="en-US" sz="2000" b="1" dirty="0">
                <a:solidFill>
                  <a:srgbClr val="002060"/>
                </a:solidFill>
                <a:latin typeface="Times New Roman" panose="02020603050405020304" pitchFamily="18" charset="0"/>
                <a:cs typeface="Times New Roman" panose="02020603050405020304" pitchFamily="18" charset="0"/>
              </a:rPr>
              <a:t>photoreceptor</a:t>
            </a:r>
            <a:r>
              <a:rPr lang="en-US" altLang="en-US" sz="2000" dirty="0">
                <a:solidFill>
                  <a:srgbClr val="002060"/>
                </a:solidFill>
                <a:latin typeface="Times New Roman" panose="02020603050405020304" pitchFamily="18" charset="0"/>
                <a:cs typeface="Times New Roman" panose="02020603050405020304" pitchFamily="18" charset="0"/>
              </a:rPr>
              <a:t>, as light causes decreased inward current and hyperpolarization.</a:t>
            </a:r>
          </a:p>
          <a:p>
            <a:pPr marL="34925" indent="0" algn="just" rtl="0">
              <a:buClr>
                <a:srgbClr val="6EA0B0"/>
              </a:buClr>
              <a:buFont typeface="Wingdings 2" panose="05020102010507070707" pitchFamily="18" charset="2"/>
              <a:buNone/>
              <a:defRPr/>
            </a:pPr>
            <a:r>
              <a:rPr lang="en-US" altLang="en-US" sz="2000" dirty="0">
                <a:solidFill>
                  <a:srgbClr val="002060"/>
                </a:solidFill>
                <a:latin typeface="Times New Roman" panose="02020603050405020304" pitchFamily="18" charset="0"/>
                <a:cs typeface="Times New Roman" panose="02020603050405020304" pitchFamily="18" charset="0"/>
              </a:rPr>
              <a:t>c. The change in membrane potential produced by the stimulus is the receptor or generator potential .</a:t>
            </a:r>
          </a:p>
          <a:p>
            <a:pPr marL="34925" indent="0" algn="just" rtl="0">
              <a:buClr>
                <a:srgbClr val="6EA0B0"/>
              </a:buClr>
              <a:buFont typeface="Wingdings 2" panose="05020102010507070707" pitchFamily="18" charset="2"/>
              <a:buNone/>
              <a:defRPr/>
            </a:pPr>
            <a:r>
              <a:rPr lang="en-US" altLang="en-US" sz="2000" dirty="0">
                <a:solidFill>
                  <a:srgbClr val="002060"/>
                </a:solidFill>
                <a:latin typeface="Times New Roman" panose="02020603050405020304" pitchFamily="18" charset="0"/>
                <a:cs typeface="Times New Roman" panose="02020603050405020304" pitchFamily="18" charset="0"/>
              </a:rPr>
              <a:t>-  If the receptor potential is depolarizing, it brings the membrane potential closer to threshold (firing level). </a:t>
            </a:r>
          </a:p>
          <a:p>
            <a:pPr marL="34925" indent="0" algn="just" rtl="0">
              <a:buClr>
                <a:srgbClr val="6EA0B0"/>
              </a:buClr>
              <a:buFont typeface="Wingdings 2" panose="05020102010507070707" pitchFamily="18" charset="2"/>
              <a:buNone/>
              <a:defRPr/>
            </a:pPr>
            <a:r>
              <a:rPr lang="en-US" altLang="en-US" sz="2000" dirty="0">
                <a:solidFill>
                  <a:srgbClr val="002060"/>
                </a:solidFill>
                <a:latin typeface="Times New Roman" panose="02020603050405020304" pitchFamily="18" charset="0"/>
                <a:cs typeface="Times New Roman" panose="02020603050405020304" pitchFamily="18" charset="0"/>
              </a:rPr>
              <a:t>-If the receptor potential is large enough, the membrane potential will exceed threshold, and an action potential will fire in the sensory neuron.   Receptor potentials are graded depending on stimulus.</a:t>
            </a:r>
          </a:p>
          <a:p>
            <a:pPr>
              <a:defRPr/>
            </a:pPr>
            <a:endParaRPr lang="en-US" dirty="0"/>
          </a:p>
        </p:txBody>
      </p:sp>
    </p:spTree>
  </p:cSld>
  <p:clrMapOvr>
    <a:masterClrMapping/>
  </p:clrMapOvr>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 /></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E3F62F58E31954599AF5D7BF24514D4" ma:contentTypeVersion="2" ma:contentTypeDescription="Create a new document." ma:contentTypeScope="" ma:versionID="1f97733726474c944a67f50e0a8bd811">
  <xsd:schema xmlns:xsd="http://www.w3.org/2001/XMLSchema" xmlns:xs="http://www.w3.org/2001/XMLSchema" xmlns:p="http://schemas.microsoft.com/office/2006/metadata/properties" xmlns:ns2="d04b26b9-50b7-4329-ba0b-d0dc18387505" targetNamespace="http://schemas.microsoft.com/office/2006/metadata/properties" ma:root="true" ma:fieldsID="1fc3081d13638dbfc9427cb62a769f1c" ns2:_="">
    <xsd:import namespace="d04b26b9-50b7-4329-ba0b-d0dc18387505"/>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04b26b9-50b7-4329-ba0b-d0dc1838750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C4979D4-B071-4C01-B32A-E81FBF10630D}">
  <ds:schemaRefs>
    <ds:schemaRef ds:uri="http://schemas.microsoft.com/office/2006/metadata/properties"/>
    <ds:schemaRef ds:uri="http://www.w3.org/2000/xmlns/"/>
  </ds:schemaRefs>
</ds:datastoreItem>
</file>

<file path=customXml/itemProps2.xml><?xml version="1.0" encoding="utf-8"?>
<ds:datastoreItem xmlns:ds="http://schemas.openxmlformats.org/officeDocument/2006/customXml" ds:itemID="{69A3E65A-62E1-4D90-BC7A-4E2D588D4344}">
  <ds:schemaRefs>
    <ds:schemaRef ds:uri="http://schemas.microsoft.com/office/2006/metadata/contentType"/>
    <ds:schemaRef ds:uri="http://schemas.microsoft.com/office/2006/metadata/properties/metaAttributes"/>
    <ds:schemaRef ds:uri="http://www.w3.org/2000/xmlns/"/>
    <ds:schemaRef ds:uri="http://www.w3.org/2001/XMLSchema"/>
    <ds:schemaRef ds:uri="d04b26b9-50b7-4329-ba0b-d0dc18387505"/>
  </ds:schemaRefs>
</ds:datastoreItem>
</file>

<file path=customXml/itemProps3.xml><?xml version="1.0" encoding="utf-8"?>
<ds:datastoreItem xmlns:ds="http://schemas.openxmlformats.org/officeDocument/2006/customXml" ds:itemID="{217EF87A-8661-4912-87F0-0D103794FD3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Technic</Template>
  <TotalTime>1364</TotalTime>
  <Words>2703</Words>
  <Application>Microsoft Office PowerPoint</Application>
  <PresentationFormat>On-screen Show (4:3)</PresentationFormat>
  <Paragraphs>155</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تقنية</vt:lpstr>
      <vt:lpstr>5. Physiology of peripheral nervous system PNS Module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CARDIAC CYCLE</dc:title>
  <dc:creator>Dr.Waleed R. Ezzat</dc:creator>
  <cp:lastModifiedBy>sala7saed1@gmail.com</cp:lastModifiedBy>
  <cp:revision>136</cp:revision>
  <dcterms:created xsi:type="dcterms:W3CDTF">2018-04-21T22:12:54Z</dcterms:created>
  <dcterms:modified xsi:type="dcterms:W3CDTF">2021-03-02T11:29:32Z</dcterms:modified>
</cp:coreProperties>
</file>