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4"/>
  </p:sldMasterIdLst>
  <p:notesMasterIdLst>
    <p:notesMasterId r:id="rId42"/>
  </p:notesMasterIdLst>
  <p:sldIdLst>
    <p:sldId id="684" r:id="rId5"/>
    <p:sldId id="688" r:id="rId6"/>
    <p:sldId id="539" r:id="rId7"/>
    <p:sldId id="633" r:id="rId8"/>
    <p:sldId id="636" r:id="rId9"/>
    <p:sldId id="541" r:id="rId10"/>
    <p:sldId id="543" r:id="rId11"/>
    <p:sldId id="629" r:id="rId12"/>
    <p:sldId id="612" r:id="rId13"/>
    <p:sldId id="549" r:id="rId14"/>
    <p:sldId id="697" r:id="rId15"/>
    <p:sldId id="698" r:id="rId16"/>
    <p:sldId id="677" r:id="rId17"/>
    <p:sldId id="561" r:id="rId18"/>
    <p:sldId id="631" r:id="rId19"/>
    <p:sldId id="563" r:id="rId20"/>
    <p:sldId id="614" r:id="rId21"/>
    <p:sldId id="568" r:id="rId22"/>
    <p:sldId id="572" r:id="rId23"/>
    <p:sldId id="643" r:id="rId24"/>
    <p:sldId id="692" r:id="rId25"/>
    <p:sldId id="576" r:id="rId26"/>
    <p:sldId id="579" r:id="rId27"/>
    <p:sldId id="646" r:id="rId28"/>
    <p:sldId id="648" r:id="rId29"/>
    <p:sldId id="649" r:id="rId30"/>
    <p:sldId id="617" r:id="rId31"/>
    <p:sldId id="653" r:id="rId32"/>
    <p:sldId id="585" r:id="rId33"/>
    <p:sldId id="588" r:id="rId34"/>
    <p:sldId id="592" r:id="rId35"/>
    <p:sldId id="694" r:id="rId36"/>
    <p:sldId id="671" r:id="rId37"/>
    <p:sldId id="672" r:id="rId38"/>
    <p:sldId id="673" r:id="rId39"/>
    <p:sldId id="674" r:id="rId40"/>
    <p:sldId id="675" r:id="rId4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33CC"/>
    <a:srgbClr val="0066FF"/>
    <a:srgbClr val="FFCCFF"/>
    <a:srgbClr val="FFFFCC"/>
    <a:srgbClr val="CCFFCC"/>
    <a:srgbClr val="99FFCC"/>
    <a:srgbClr val="FFE5FF"/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5A49B-DD3E-4C77-BD24-0FA7D88748E2}" v="2" dt="2020-12-20T14:40:33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4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 Ahmad. Shaat" userId="S::emanshaat14@mutah.edu.jo::01529f7d-139f-452d-a55b-e495d82aaa1c" providerId="AD" clId="Web-{1AC5A49B-DD3E-4C77-BD24-0FA7D88748E2}"/>
    <pc:docChg chg="modSld">
      <pc:chgData name="Eman Ahmad. Shaat" userId="S::emanshaat14@mutah.edu.jo::01529f7d-139f-452d-a55b-e495d82aaa1c" providerId="AD" clId="Web-{1AC5A49B-DD3E-4C77-BD24-0FA7D88748E2}" dt="2020-12-20T14:40:33.683" v="1" actId="20577"/>
      <pc:docMkLst>
        <pc:docMk/>
      </pc:docMkLst>
      <pc:sldChg chg="modSp">
        <pc:chgData name="Eman Ahmad. Shaat" userId="S::emanshaat14@mutah.edu.jo::01529f7d-139f-452d-a55b-e495d82aaa1c" providerId="AD" clId="Web-{1AC5A49B-DD3E-4C77-BD24-0FA7D88748E2}" dt="2020-12-20T14:40:33.683" v="1" actId="20577"/>
        <pc:sldMkLst>
          <pc:docMk/>
          <pc:sldMk cId="0" sldId="684"/>
        </pc:sldMkLst>
        <pc:spChg chg="mod">
          <ac:chgData name="Eman Ahmad. Shaat" userId="S::emanshaat14@mutah.edu.jo::01529f7d-139f-452d-a55b-e495d82aaa1c" providerId="AD" clId="Web-{1AC5A49B-DD3E-4C77-BD24-0FA7D88748E2}" dt="2020-12-20T14:40:33.683" v="1" actId="20577"/>
          <ac:spMkLst>
            <pc:docMk/>
            <pc:sldMk cId="0" sldId="684"/>
            <ac:spMk id="2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C2A3F-28FF-4A40-A840-BF24CDC6D33E}" type="datetimeFigureOut">
              <a:rPr lang="en-US"/>
              <a:pPr>
                <a:defRPr/>
              </a:pPr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6F0AD-EB57-4675-A0EC-3A854B6E35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0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3159A49C-E0A9-4491-BE36-F57E651A83E5}" type="slidenum">
              <a:rPr lang="ar-SA" smtClean="0">
                <a:latin typeface="Arial" pitchFamily="34" charset="0"/>
                <a:cs typeface="Arial" pitchFamily="34" charset="0"/>
              </a:rPr>
              <a:pPr eaLnBrk="0" hangingPunct="0"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1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C67479-B052-4501-84B2-6C645CE2B138}" type="slidenum">
              <a:rPr lang="ar-SA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B2827AF-976E-4898-8905-36443B8BFF87}" type="slidenum">
              <a:rPr lang="ar-SA" smtClean="0">
                <a:latin typeface="Arial" pitchFamily="34" charset="0"/>
                <a:cs typeface="Arial" pitchFamily="34" charset="0"/>
              </a:rPr>
              <a:pPr eaLnBrk="0" hangingPunct="0"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53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C5422-2B38-45BA-A4B7-AA8529483C4A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1EB7CFCE-D35F-43A4-8FB9-179FDAF4E7B8}" type="slidenum">
              <a:rPr lang="ar-SA" smtClean="0">
                <a:latin typeface="Arial" pitchFamily="34" charset="0"/>
                <a:cs typeface="Arial" pitchFamily="34" charset="0"/>
              </a:rPr>
              <a:pPr eaLnBrk="0" hangingPunct="0"/>
              <a:t>30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0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8508-57D5-44BF-B3E3-149F1FCEDF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ABF7-8E70-411B-8B95-AFE0A6E225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1898-5B49-4405-BD0E-F161DF0BE0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CCC7-9A49-4720-928D-A54BF8F6EA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5E39-97F1-49EB-AFC0-008D0BC0FB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C1132-28DD-4522-8444-B1A2428D2F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1D34-73AA-401C-B22F-EC56A1AC94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10F1-F912-4F0B-B65B-8EBAD03162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1F75B-F1CD-4A5A-B2DE-AA0101D6AB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395F8-F38E-4C97-B6B0-852BE3B74D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6AD66-002E-4D88-A84C-A5E995509B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FF1EE2-39B1-4852-BDB5-8D8D7C650F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153400" cy="2438400"/>
          </a:xfrm>
        </p:spPr>
        <p:txBody>
          <a:bodyPr/>
          <a:lstStyle/>
          <a:p>
            <a:pPr algn="ctr" rtl="0">
              <a:lnSpc>
                <a:spcPct val="150000"/>
              </a:lnSpc>
              <a:defRPr/>
            </a:pPr>
            <a:br>
              <a:rPr lang="en-US" sz="4000" dirty="0"/>
            </a:br>
            <a:r>
              <a:rPr lang="en-US" sz="4000" b="1">
                <a:solidFill>
                  <a:srgbClr val="C00000"/>
                </a:solidFill>
              </a:rPr>
              <a:t>Water soluble vitamins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3600">
                <a:solidFill>
                  <a:srgbClr val="0033CC"/>
                </a:solidFill>
              </a:rPr>
              <a:t>(Vitamins B9, B12 &amp; C)</a:t>
            </a:r>
            <a:br>
              <a:rPr lang="en-US" sz="4000" dirty="0"/>
            </a:b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4 (37 slides)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8CCCC7-9A49-4720-928D-A54BF8F6EA42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4343400"/>
            <a:ext cx="71628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Eman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Shaat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Professor of Biochemistry &amp; Molecular Biology</a:t>
            </a:r>
            <a:endParaRPr kumimoji="0" lang="ar-JO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3716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Folic acid: </a:t>
            </a:r>
            <a:r>
              <a:rPr lang="en-US" sz="2800" dirty="0"/>
              <a:t>Sources of the one carbon group: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2438400"/>
          </a:xfrm>
        </p:spPr>
        <p:txBody>
          <a:bodyPr/>
          <a:lstStyle/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en-US" sz="2200" b="1" dirty="0"/>
              <a:t>1. </a:t>
            </a:r>
            <a:r>
              <a:rPr lang="en-US" sz="2200" dirty="0"/>
              <a:t>Beta-carbon of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serine.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en-US" sz="2200" dirty="0"/>
              <a:t>2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Glycine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en-US" sz="2200" dirty="0"/>
              <a:t>3. </a:t>
            </a:r>
            <a:r>
              <a:rPr lang="en-US" sz="2200" dirty="0" err="1"/>
              <a:t>Formimino</a:t>
            </a:r>
            <a:r>
              <a:rPr lang="en-US" sz="2200" dirty="0"/>
              <a:t> group of </a:t>
            </a:r>
            <a:r>
              <a:rPr lang="en-US" sz="2200" b="1" i="1" u="sng" dirty="0" err="1">
                <a:solidFill>
                  <a:srgbClr val="C00000"/>
                </a:solidFill>
              </a:rPr>
              <a:t>formimino</a:t>
            </a:r>
            <a:r>
              <a:rPr lang="en-US" sz="2200" b="1" i="1" u="sng" dirty="0">
                <a:solidFill>
                  <a:srgbClr val="C00000"/>
                </a:solidFill>
              </a:rPr>
              <a:t> glutamate </a:t>
            </a:r>
            <a:r>
              <a:rPr lang="en-US" sz="2200" dirty="0"/>
              <a:t>(produced during </a:t>
            </a:r>
            <a:r>
              <a:rPr lang="en-US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histidine</a:t>
            </a:r>
            <a:r>
              <a:rPr lang="en-US" sz="2200" dirty="0"/>
              <a:t> catabolism).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en-US" sz="2200" dirty="0"/>
              <a:t>4</a:t>
            </a:r>
            <a:r>
              <a:rPr lang="en-US" sz="2200" b="1" i="1" u="sng" dirty="0">
                <a:solidFill>
                  <a:srgbClr val="C00000"/>
                </a:solidFill>
              </a:rPr>
              <a:t>. </a:t>
            </a:r>
            <a:r>
              <a:rPr lang="en-US" sz="2200" b="1" i="1" u="sng" dirty="0" err="1">
                <a:solidFill>
                  <a:srgbClr val="C00000"/>
                </a:solidFill>
              </a:rPr>
              <a:t>Formate</a:t>
            </a:r>
            <a:r>
              <a:rPr lang="en-US" sz="2200" b="1" i="1" u="sng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(e.g.  In metabolism of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tryptophan).</a:t>
            </a:r>
            <a:endParaRPr lang="en-US" sz="22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81400"/>
            <a:ext cx="8588375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200400" y="5040313"/>
            <a:ext cx="3582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serine hydroxymethyl transferase</a:t>
            </a:r>
            <a:endParaRPr lang="ar-JO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429000" y="5791200"/>
            <a:ext cx="3276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rgbClr val="C00000"/>
                </a:solidFill>
                <a:latin typeface="+mn-lt"/>
                <a:cs typeface="+mn-cs"/>
              </a:rPr>
              <a:t>Serine</a:t>
            </a:r>
            <a:endParaRPr lang="en-US" sz="2400" i="1" kern="0" dirty="0">
              <a:latin typeface="+mn-lt"/>
              <a:cs typeface="+mn-cs"/>
            </a:endParaRPr>
          </a:p>
        </p:txBody>
      </p:sp>
      <p:sp>
        <p:nvSpPr>
          <p:cNvPr id="1024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B2CE2B-5F0F-4833-8558-A9E35F5E41FE}" type="slidenum">
              <a:rPr lang="ar-SA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57200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ymbol" pitchFamily="18" charset="2"/>
              </a:rPr>
              <a:t>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371600" y="381000"/>
            <a:ext cx="7162800" cy="1219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 rtl="0">
              <a:buFont typeface="Wingdings" pitchFamily="2" charset="2"/>
              <a:buNone/>
            </a:pPr>
            <a:r>
              <a:rPr lang="en-US" sz="2800" b="1" dirty="0" err="1">
                <a:solidFill>
                  <a:srgbClr val="C00000"/>
                </a:solidFill>
              </a:rPr>
              <a:t>Glycine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pPr marL="0" indent="0" algn="ctr" rtl="0">
              <a:buFont typeface="Wingdings" pitchFamily="2" charset="2"/>
              <a:buNone/>
            </a:pPr>
            <a:r>
              <a:rPr lang="en-US" sz="2400" i="1" dirty="0" err="1"/>
              <a:t>Glycine</a:t>
            </a:r>
            <a:r>
              <a:rPr lang="en-US" sz="2400" i="1" dirty="0"/>
              <a:t> cleavage system; </a:t>
            </a:r>
            <a:r>
              <a:rPr lang="en-US" sz="2400" i="1" dirty="0" err="1"/>
              <a:t>Glycine</a:t>
            </a:r>
            <a:r>
              <a:rPr lang="en-US" sz="2400" i="1" dirty="0"/>
              <a:t> </a:t>
            </a:r>
            <a:r>
              <a:rPr lang="en-US" sz="2400" i="1" dirty="0" err="1"/>
              <a:t>synthase</a:t>
            </a:r>
            <a:endParaRPr lang="en-US" sz="2400" i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200"/>
            <a:ext cx="4676775" cy="487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2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AD2862-E991-4E7B-8E11-111D331DCF72}" type="slidenum">
              <a:rPr lang="ar-SA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1" y="1295400"/>
            <a:ext cx="3733800" cy="495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457200"/>
            <a:ext cx="8534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sz="2400" b="1" dirty="0" err="1">
                <a:solidFill>
                  <a:srgbClr val="C00000"/>
                </a:solidFill>
                <a:cs typeface="+mn-cs"/>
              </a:rPr>
              <a:t>Folate</a:t>
            </a:r>
            <a:r>
              <a:rPr lang="en-US" sz="2400" b="1" dirty="0">
                <a:solidFill>
                  <a:srgbClr val="C00000"/>
                </a:solidFill>
                <a:cs typeface="+mn-cs"/>
              </a:rPr>
              <a:t> is essential for </a:t>
            </a:r>
            <a:r>
              <a:rPr lang="en-US" sz="2400" b="1" dirty="0" err="1">
                <a:solidFill>
                  <a:srgbClr val="C00000"/>
                </a:solidFill>
                <a:cs typeface="+mn-cs"/>
              </a:rPr>
              <a:t>methylation</a:t>
            </a:r>
            <a:r>
              <a:rPr lang="en-US" sz="2400" b="1" dirty="0">
                <a:solidFill>
                  <a:srgbClr val="C00000"/>
                </a:solidFill>
                <a:cs typeface="+mn-cs"/>
              </a:rPr>
              <a:t> of </a:t>
            </a:r>
            <a:r>
              <a:rPr lang="en-US" sz="2400" b="1" dirty="0" err="1">
                <a:solidFill>
                  <a:srgbClr val="C00000"/>
                </a:solidFill>
                <a:cs typeface="+mn-cs"/>
              </a:rPr>
              <a:t>homocysteine</a:t>
            </a:r>
            <a:r>
              <a:rPr lang="en-US" sz="2400" b="1" dirty="0">
                <a:solidFill>
                  <a:srgbClr val="C00000"/>
                </a:solidFill>
                <a:latin typeface="Calibri"/>
                <a:cs typeface="+mn-cs"/>
              </a:rPr>
              <a:t> to </a:t>
            </a:r>
            <a:r>
              <a:rPr lang="en-US" sz="2400" b="1" dirty="0" err="1">
                <a:solidFill>
                  <a:srgbClr val="C00000"/>
                </a:solidFill>
                <a:cs typeface="+mn-cs"/>
              </a:rPr>
              <a:t>Methionine</a:t>
            </a:r>
            <a:endParaRPr lang="en-US" sz="2400" b="1" dirty="0">
              <a:solidFill>
                <a:srgbClr val="C00000"/>
              </a:solidFill>
              <a:cs typeface="+mn-cs"/>
            </a:endParaRPr>
          </a:p>
          <a:p>
            <a:pPr algn="l" rtl="0">
              <a:buNone/>
            </a:pP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AD2862-E991-4E7B-8E11-111D331DCF72}" type="slidenum">
              <a:rPr lang="ar-SA" smtClean="0"/>
              <a:pPr/>
              <a:t>12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0" y="1143000"/>
            <a:ext cx="990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11430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371600"/>
            <a:ext cx="4648200" cy="4648200"/>
          </a:xfrm>
        </p:spPr>
        <p:txBody>
          <a:bodyPr/>
          <a:lstStyle/>
          <a:p>
            <a:pPr algn="l" rtl="0"/>
            <a:r>
              <a:rPr lang="en-US" sz="2200" b="1" dirty="0"/>
              <a:t>Met </a:t>
            </a:r>
            <a:r>
              <a:rPr lang="en-US" sz="2200" b="1" dirty="0">
                <a:latin typeface="Calibri"/>
              </a:rPr>
              <a:t>→</a:t>
            </a:r>
            <a:r>
              <a:rPr lang="en-US" sz="2200" b="1" dirty="0"/>
              <a:t> S-</a:t>
            </a:r>
            <a:r>
              <a:rPr lang="en-US" sz="2200" b="1" dirty="0" err="1"/>
              <a:t>adenosyl</a:t>
            </a:r>
            <a:r>
              <a:rPr lang="en-US" sz="2200" b="1" dirty="0"/>
              <a:t> Met (SAM) </a:t>
            </a:r>
            <a:r>
              <a:rPr lang="en-US" sz="2200" b="1" dirty="0">
                <a:latin typeface="Calibri"/>
              </a:rPr>
              <a:t>→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transmethylation</a:t>
            </a:r>
            <a:r>
              <a:rPr lang="en-US" sz="2200" b="1" dirty="0">
                <a:solidFill>
                  <a:srgbClr val="C00000"/>
                </a:solidFill>
              </a:rPr>
              <a:t> reactions as:</a:t>
            </a:r>
          </a:p>
          <a:p>
            <a:pPr algn="l" rtl="0">
              <a:buNone/>
            </a:pPr>
            <a:endParaRPr lang="en-US" sz="600" b="1" dirty="0"/>
          </a:p>
          <a:p>
            <a:pPr algn="l" rtl="0">
              <a:buFont typeface="Wingdings" pitchFamily="2" charset="2"/>
              <a:buChar char="Ø"/>
            </a:pPr>
            <a:r>
              <a:rPr lang="en-US" sz="2200" dirty="0" err="1"/>
              <a:t>Methylation</a:t>
            </a:r>
            <a:r>
              <a:rPr lang="en-US" sz="2200" dirty="0"/>
              <a:t> of </a:t>
            </a:r>
            <a:r>
              <a:rPr lang="en-US" sz="2200" dirty="0" err="1"/>
              <a:t>Cephalin</a:t>
            </a:r>
            <a:r>
              <a:rPr lang="en-US" sz="2200" dirty="0"/>
              <a:t> to Lecithin (for </a:t>
            </a:r>
            <a:r>
              <a:rPr lang="en-US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 synthesis)</a:t>
            </a:r>
            <a:r>
              <a:rPr lang="en-US" sz="2200" b="1" dirty="0">
                <a:solidFill>
                  <a:srgbClr val="002060"/>
                </a:solidFill>
              </a:rPr>
              <a:t>.</a:t>
            </a:r>
          </a:p>
          <a:p>
            <a:pPr algn="l" rtl="0">
              <a:buNone/>
            </a:pPr>
            <a:endParaRPr lang="en-US" sz="500" b="1" dirty="0">
              <a:solidFill>
                <a:srgbClr val="00206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200" dirty="0" err="1"/>
              <a:t>Norepinephrine</a:t>
            </a:r>
            <a:r>
              <a:rPr lang="en-US" sz="2200" dirty="0"/>
              <a:t> → Epinephrine  (</a:t>
            </a:r>
            <a:r>
              <a:rPr lang="en-US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neurotransmitters 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 </a:t>
            </a:r>
            <a:r>
              <a:rPr lang="en-US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metabolism).</a:t>
            </a:r>
          </a:p>
          <a:p>
            <a:pPr algn="l" rtl="0">
              <a:buNone/>
            </a:pPr>
            <a:endParaRPr lang="en-US" sz="5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200" dirty="0"/>
              <a:t>DNA </a:t>
            </a:r>
            <a:r>
              <a:rPr lang="en-US" sz="2200" dirty="0" err="1"/>
              <a:t>methylation</a:t>
            </a:r>
            <a:r>
              <a:rPr lang="en-US" sz="2200" dirty="0"/>
              <a:t>  (</a:t>
            </a:r>
            <a:r>
              <a:rPr lang="en-US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epigenetic regulation (growth)).</a:t>
            </a:r>
          </a:p>
          <a:p>
            <a:pPr algn="l" rtl="0">
              <a:buNone/>
            </a:pPr>
            <a:endParaRPr lang="en-US" sz="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200" dirty="0" err="1"/>
              <a:t>Histone</a:t>
            </a:r>
            <a:r>
              <a:rPr lang="en-US" sz="2200" dirty="0"/>
              <a:t> </a:t>
            </a:r>
            <a:r>
              <a:rPr lang="en-US" sz="2200" dirty="0" err="1"/>
              <a:t>methylation</a:t>
            </a:r>
            <a:r>
              <a:rPr lang="en-US" sz="2200" dirty="0"/>
              <a:t> (</a:t>
            </a:r>
            <a:r>
              <a:rPr lang="en-US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gene expression).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/>
              <a:t>Folate</a:t>
            </a:r>
            <a:r>
              <a:rPr lang="en-US" sz="2800" dirty="0"/>
              <a:t> (B9) is essential for: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b="1" u="sng" dirty="0"/>
              <a:t>Synthesis of RNA &amp; DNA:</a:t>
            </a:r>
          </a:p>
          <a:p>
            <a:pPr algn="l" rtl="0">
              <a:buNone/>
            </a:pPr>
            <a:r>
              <a:rPr lang="en-US" sz="2400" b="1" dirty="0">
                <a:solidFill>
                  <a:srgbClr val="C00000"/>
                </a:solidFill>
              </a:rPr>
              <a:t>II. </a:t>
            </a:r>
            <a:r>
              <a:rPr lang="en-US" sz="2400" b="1" dirty="0" err="1">
                <a:solidFill>
                  <a:srgbClr val="C00000"/>
                </a:solidFill>
              </a:rPr>
              <a:t>Purine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None/>
            </a:pPr>
            <a:r>
              <a:rPr lang="en-US" sz="2400" b="1" dirty="0">
                <a:solidFill>
                  <a:srgbClr val="C00000"/>
                </a:solidFill>
              </a:rPr>
              <a:t>III. </a:t>
            </a:r>
            <a:r>
              <a:rPr lang="en-US" sz="2400" b="1" dirty="0" err="1">
                <a:solidFill>
                  <a:srgbClr val="C00000"/>
                </a:solidFill>
              </a:rPr>
              <a:t>Pyrimidine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None/>
            </a:pPr>
            <a:endParaRPr lang="en-US" sz="2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2400" b="1" u="sng" dirty="0"/>
              <a:t>RNA &amp; DNA regulation: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C00000"/>
                </a:solidFill>
              </a:rPr>
              <a:t>Methylation</a:t>
            </a:r>
            <a:r>
              <a:rPr lang="en-US" sz="2400" b="1" dirty="0">
                <a:solidFill>
                  <a:srgbClr val="C00000"/>
                </a:solidFill>
              </a:rPr>
              <a:t> of DNA: </a:t>
            </a:r>
            <a:r>
              <a:rPr lang="en-US" sz="2400" dirty="0"/>
              <a:t>for maintenance of the integrity of the genome and the cells in the body (link to developmental disorders and cancer).</a:t>
            </a:r>
            <a:endParaRPr lang="en-US" sz="2400" b="1" dirty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400" b="1" dirty="0">
              <a:solidFill>
                <a:srgbClr val="00FFFF"/>
              </a:solidFill>
              <a:effectLst/>
            </a:endParaRPr>
          </a:p>
          <a:p>
            <a:pPr algn="l" rtl="0">
              <a:buFont typeface="Wingdings" pitchFamily="2" charset="2"/>
              <a:buChar char="Ø"/>
            </a:pPr>
            <a:endParaRPr lang="en-US" sz="3600" b="1" dirty="0">
              <a:solidFill>
                <a:srgbClr val="FF0000"/>
              </a:solidFill>
              <a:effectLst/>
            </a:endParaRPr>
          </a:p>
          <a:p>
            <a:pPr algn="l" rtl="0">
              <a:buFont typeface="Wingdings" pitchFamily="2" charset="2"/>
              <a:buChar char="Ø"/>
            </a:pPr>
            <a:endParaRPr lang="en-US" sz="2400" dirty="0"/>
          </a:p>
          <a:p>
            <a:pPr algn="l" rtl="0">
              <a:buFont typeface="Wingdings" pitchFamily="2" charset="2"/>
              <a:buChar char="Ø"/>
            </a:pPr>
            <a:endParaRPr lang="en-US" sz="2400" dirty="0"/>
          </a:p>
          <a:p>
            <a:pPr marL="0" indent="0" algn="l" rt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540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676400"/>
          </a:xfrm>
        </p:spPr>
        <p:txBody>
          <a:bodyPr/>
          <a:lstStyle/>
          <a:p>
            <a:pPr algn="l" rtl="0">
              <a:lnSpc>
                <a:spcPct val="115000"/>
              </a:lnSpc>
              <a:buFont typeface="Wingdings" pitchFamily="2" charset="2"/>
              <a:buNone/>
            </a:pPr>
            <a:r>
              <a:rPr lang="en-US" sz="2000" b="1" dirty="0"/>
              <a:t>1. Folic acid</a:t>
            </a:r>
          </a:p>
          <a:p>
            <a:pPr algn="l" rtl="0">
              <a:lnSpc>
                <a:spcPct val="115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C00000"/>
                </a:solidFill>
              </a:rPr>
              <a:t>II. </a:t>
            </a:r>
            <a:r>
              <a:rPr lang="en-US" sz="2800" b="1" dirty="0" err="1">
                <a:solidFill>
                  <a:srgbClr val="C00000"/>
                </a:solidFill>
              </a:rPr>
              <a:t>Purine</a:t>
            </a:r>
            <a:r>
              <a:rPr lang="en-US" sz="2800" b="1" dirty="0">
                <a:solidFill>
                  <a:srgbClr val="C00000"/>
                </a:solidFill>
              </a:rPr>
              <a:t> biosynthesis [A &amp; G]: </a:t>
            </a:r>
          </a:p>
          <a:p>
            <a:pPr algn="l" rtl="0">
              <a:lnSpc>
                <a:spcPct val="115000"/>
              </a:lnSpc>
              <a:buFont typeface="Wingdings" pitchFamily="2" charset="2"/>
              <a:buNone/>
            </a:pPr>
            <a:r>
              <a:rPr lang="en-US" sz="2400" dirty="0"/>
              <a:t>(formation of carbon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and carbon </a:t>
            </a:r>
            <a:r>
              <a:rPr lang="en-US" sz="2400" b="1" dirty="0">
                <a:solidFill>
                  <a:srgbClr val="FF0000"/>
                </a:solidFill>
              </a:rPr>
              <a:t>8</a:t>
            </a:r>
            <a:r>
              <a:rPr lang="en-US" sz="2400" dirty="0"/>
              <a:t> of </a:t>
            </a:r>
            <a:r>
              <a:rPr lang="en-US" sz="2400" dirty="0" err="1"/>
              <a:t>purine</a:t>
            </a:r>
            <a:r>
              <a:rPr lang="en-US" sz="2400" dirty="0"/>
              <a:t> ring). </a:t>
            </a:r>
          </a:p>
          <a:p>
            <a:pPr algn="l" rtl="0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6110288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E704203-2BB4-4EE7-BFF9-F0DECFEB59DF}" type="slidenum">
              <a:rPr lang="ar-SA" smtClean="0"/>
              <a:pPr/>
              <a:t>14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7000" y="3962400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3657600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  <a:solidFill>
            <a:schemeClr val="bg1"/>
          </a:solidFill>
        </p:spPr>
        <p:txBody>
          <a:bodyPr/>
          <a:lstStyle/>
          <a:p>
            <a:pPr rtl="0"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</a:rPr>
              <a:t>III. Synthesis of </a:t>
            </a:r>
            <a:r>
              <a:rPr lang="en-US" sz="2800" b="1" dirty="0" err="1">
                <a:solidFill>
                  <a:srgbClr val="C00000"/>
                </a:solidFill>
              </a:rPr>
              <a:t>deoxythymidylic</a:t>
            </a:r>
            <a:r>
              <a:rPr lang="en-US" sz="2800" b="1" dirty="0">
                <a:solidFill>
                  <a:srgbClr val="C00000"/>
                </a:solidFill>
              </a:rPr>
              <a:t> acid (</a:t>
            </a:r>
            <a:r>
              <a:rPr lang="en-US" sz="2800" b="1" dirty="0" err="1">
                <a:solidFill>
                  <a:srgbClr val="C00000"/>
                </a:solidFill>
              </a:rPr>
              <a:t>dTMP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  <a:br>
              <a:rPr lang="en-US" sz="2800" b="1" dirty="0"/>
            </a:br>
            <a:r>
              <a:rPr lang="en-US" sz="2800" dirty="0"/>
              <a:t> </a:t>
            </a:r>
            <a:r>
              <a:rPr lang="en-US" sz="2400" dirty="0" err="1"/>
              <a:t>methylene</a:t>
            </a:r>
            <a:r>
              <a:rPr lang="en-US" sz="2400" dirty="0"/>
              <a:t>-THF is coenzyme for </a:t>
            </a:r>
            <a:r>
              <a:rPr lang="en-US" sz="2400" dirty="0" err="1"/>
              <a:t>thymidylate</a:t>
            </a:r>
            <a:r>
              <a:rPr lang="en-US" sz="2400" dirty="0"/>
              <a:t> </a:t>
            </a:r>
            <a:r>
              <a:rPr lang="en-US" sz="2400" dirty="0" err="1"/>
              <a:t>synthase</a:t>
            </a:r>
            <a:r>
              <a:rPr lang="en-US" sz="2400" dirty="0"/>
              <a:t>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7330" name="Picture 2" descr="Image result for dTMP chemis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5105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391400" y="2133600"/>
            <a:ext cx="838200" cy="6858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2"/>
          <p:cNvGrpSpPr>
            <a:grpSpLocks/>
          </p:cNvGrpSpPr>
          <p:nvPr/>
        </p:nvGrpSpPr>
        <p:grpSpPr bwMode="auto">
          <a:xfrm>
            <a:off x="533400" y="1828800"/>
            <a:ext cx="8172450" cy="4680536"/>
            <a:chOff x="762000" y="744895"/>
            <a:chExt cx="8172450" cy="4995088"/>
          </a:xfrm>
        </p:grpSpPr>
        <p:sp>
          <p:nvSpPr>
            <p:cNvPr id="13317" name="Line 6"/>
            <p:cNvSpPr>
              <a:spLocks noChangeShapeType="1"/>
            </p:cNvSpPr>
            <p:nvPr/>
          </p:nvSpPr>
          <p:spPr bwMode="auto">
            <a:xfrm>
              <a:off x="2873375" y="1681520"/>
              <a:ext cx="2819400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25775" y="744895"/>
              <a:ext cx="2514600" cy="830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err="1"/>
                <a:t>Thymidylate</a:t>
              </a:r>
              <a:r>
                <a:rPr lang="en-US" sz="2400" b="1" dirty="0"/>
                <a:t> synthase</a:t>
              </a:r>
              <a:r>
                <a:rPr lang="en-US" sz="2000" b="1" i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 </a:t>
              </a:r>
            </a:p>
          </p:txBody>
        </p:sp>
        <p:sp>
          <p:nvSpPr>
            <p:cNvPr id="5" name="Curved Down Arrow 4"/>
            <p:cNvSpPr/>
            <p:nvPr/>
          </p:nvSpPr>
          <p:spPr>
            <a:xfrm>
              <a:off x="3038475" y="1681087"/>
              <a:ext cx="2514600" cy="75384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5400" y="2333414"/>
              <a:ext cx="3162300" cy="49269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1" dirty="0"/>
                <a:t>  N5 N10– CH2- THF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91100" y="2529191"/>
              <a:ext cx="1143000" cy="49269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/>
                <a:t>DHF</a:t>
              </a:r>
            </a:p>
          </p:txBody>
        </p:sp>
        <p:sp>
          <p:nvSpPr>
            <p:cNvPr id="4" name="Curved Left Arrow 3"/>
            <p:cNvSpPr/>
            <p:nvPr/>
          </p:nvSpPr>
          <p:spPr>
            <a:xfrm>
              <a:off x="5334000" y="3103203"/>
              <a:ext cx="879475" cy="192550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urved Right Arrow 8"/>
            <p:cNvSpPr>
              <a:spLocks noChangeArrowheads="1"/>
            </p:cNvSpPr>
            <p:nvPr/>
          </p:nvSpPr>
          <p:spPr bwMode="auto">
            <a:xfrm rot="10800000" flipH="1">
              <a:off x="2362200" y="2972096"/>
              <a:ext cx="738188" cy="1988937"/>
            </a:xfrm>
            <a:prstGeom prst="curvedRightArrow">
              <a:avLst>
                <a:gd name="adj1" fmla="val 24776"/>
                <a:gd name="adj2" fmla="val 49576"/>
                <a:gd name="adj3" fmla="val 25000"/>
              </a:avLst>
            </a:prstGeom>
            <a:solidFill>
              <a:schemeClr val="accent1"/>
            </a:solidFill>
            <a:ln w="25400" algn="ctr">
              <a:solidFill>
                <a:srgbClr val="6F6FBC"/>
              </a:solidFill>
              <a:miter lim="800000"/>
              <a:headEnd type="triangle" w="med" len="med"/>
              <a:tailEnd type="triangle" w="med" len="med"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324" name="TextBox 10"/>
            <p:cNvSpPr txBox="1">
              <a:spLocks noChangeArrowheads="1"/>
            </p:cNvSpPr>
            <p:nvPr/>
          </p:nvSpPr>
          <p:spPr bwMode="auto">
            <a:xfrm>
              <a:off x="3222625" y="5181600"/>
              <a:ext cx="2187575" cy="5583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ctr"/>
              <a:r>
                <a:rPr lang="en-US" sz="2800" b="1"/>
                <a:t>THF</a:t>
              </a:r>
            </a:p>
          </p:txBody>
        </p:sp>
        <p:sp>
          <p:nvSpPr>
            <p:cNvPr id="13" name="Curved Right Arrow 12"/>
            <p:cNvSpPr>
              <a:spLocks noChangeArrowheads="1"/>
            </p:cNvSpPr>
            <p:nvPr/>
          </p:nvSpPr>
          <p:spPr bwMode="auto">
            <a:xfrm>
              <a:off x="6134100" y="3276640"/>
              <a:ext cx="876300" cy="1142981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CC"/>
            </a:solidFill>
            <a:ln w="25400" algn="ctr">
              <a:solidFill>
                <a:srgbClr val="6F6FB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326" name="Curved Left Arrow 13"/>
            <p:cNvSpPr>
              <a:spLocks noChangeArrowheads="1"/>
            </p:cNvSpPr>
            <p:nvPr/>
          </p:nvSpPr>
          <p:spPr bwMode="auto">
            <a:xfrm rot="10620570" flipH="1">
              <a:off x="1900238" y="3573463"/>
              <a:ext cx="449262" cy="850900"/>
            </a:xfrm>
            <a:prstGeom prst="curvedLeftArrow">
              <a:avLst>
                <a:gd name="adj1" fmla="val 30102"/>
                <a:gd name="adj2" fmla="val 60196"/>
                <a:gd name="adj3" fmla="val 25986"/>
              </a:avLst>
            </a:prstGeom>
            <a:solidFill>
              <a:srgbClr val="FFFFCC"/>
            </a:solidFill>
            <a:ln w="25400" algn="ctr">
              <a:solidFill>
                <a:srgbClr val="6F6FB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3327" name="TextBox 14"/>
            <p:cNvSpPr txBox="1">
              <a:spLocks noChangeArrowheads="1"/>
            </p:cNvSpPr>
            <p:nvPr/>
          </p:nvSpPr>
          <p:spPr bwMode="auto">
            <a:xfrm>
              <a:off x="7010400" y="2971800"/>
              <a:ext cx="19050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1"/>
                <a:t>NADPH+ +H</a:t>
              </a:r>
            </a:p>
          </p:txBody>
        </p:sp>
        <p:sp>
          <p:nvSpPr>
            <p:cNvPr id="13328" name="TextBox 15"/>
            <p:cNvSpPr txBox="1">
              <a:spLocks noChangeArrowheads="1"/>
            </p:cNvSpPr>
            <p:nvPr/>
          </p:nvSpPr>
          <p:spPr bwMode="auto">
            <a:xfrm>
              <a:off x="6400800" y="3617913"/>
              <a:ext cx="2533650" cy="396875"/>
            </a:xfrm>
            <a:prstGeom prst="rect">
              <a:avLst/>
            </a:prstGeom>
            <a:solidFill>
              <a:srgbClr val="FFE5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/>
                <a:t>Folate reductase</a:t>
              </a:r>
            </a:p>
          </p:txBody>
        </p:sp>
        <p:sp>
          <p:nvSpPr>
            <p:cNvPr id="13329" name="TextBox 16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91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/>
                <a:t>Ser</a:t>
              </a:r>
            </a:p>
          </p:txBody>
        </p:sp>
        <p:sp>
          <p:nvSpPr>
            <p:cNvPr id="13330" name="TextBox 18"/>
            <p:cNvSpPr txBox="1">
              <a:spLocks noChangeArrowheads="1"/>
            </p:cNvSpPr>
            <p:nvPr/>
          </p:nvSpPr>
          <p:spPr bwMode="auto">
            <a:xfrm>
              <a:off x="1295400" y="3429000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000" b="1"/>
                <a:t>Gly</a:t>
              </a:r>
            </a:p>
          </p:txBody>
        </p:sp>
        <p:sp>
          <p:nvSpPr>
            <p:cNvPr id="21" name="Multiply 20"/>
            <p:cNvSpPr/>
            <p:nvPr/>
          </p:nvSpPr>
          <p:spPr>
            <a:xfrm>
              <a:off x="5767388" y="2859239"/>
              <a:ext cx="709612" cy="1731453"/>
            </a:xfrm>
            <a:prstGeom prst="mathMultiply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41332" name="Text Box 20"/>
            <p:cNvSpPr txBox="1">
              <a:spLocks noChangeArrowheads="1"/>
            </p:cNvSpPr>
            <p:nvPr/>
          </p:nvSpPr>
          <p:spPr bwMode="auto">
            <a:xfrm>
              <a:off x="6019800" y="1325006"/>
              <a:ext cx="2057400" cy="558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TMP</a:t>
              </a:r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762000" y="1295401"/>
              <a:ext cx="1524000" cy="558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dUMP</a:t>
              </a:r>
            </a:p>
          </p:txBody>
        </p:sp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>
              <a:off x="3962400" y="3581400"/>
              <a:ext cx="2057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FF0000"/>
                  </a:solidFill>
                </a:rPr>
                <a:t>methotrexate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335" name="TextBox 14"/>
            <p:cNvSpPr txBox="1">
              <a:spLocks noChangeArrowheads="1"/>
            </p:cNvSpPr>
            <p:nvPr/>
          </p:nvSpPr>
          <p:spPr bwMode="auto">
            <a:xfrm>
              <a:off x="7010400" y="4105870"/>
              <a:ext cx="1524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1"/>
                <a:t>NADP+</a:t>
              </a:r>
            </a:p>
            <a:p>
              <a:pPr algn="l"/>
              <a:endParaRPr lang="en-US" b="1"/>
            </a:p>
            <a:p>
              <a:pPr algn="l"/>
              <a:endParaRPr lang="en-US" b="1"/>
            </a:p>
          </p:txBody>
        </p:sp>
      </p:grpSp>
      <p:sp>
        <p:nvSpPr>
          <p:cNvPr id="13315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381000" y="533400"/>
            <a:ext cx="8534400" cy="1219200"/>
          </a:xfrm>
          <a:solidFill>
            <a:schemeClr val="bg1"/>
          </a:solidFill>
        </p:spPr>
        <p:txBody>
          <a:bodyPr/>
          <a:lstStyle/>
          <a:p>
            <a:pPr rtl="0"/>
            <a:r>
              <a:rPr lang="en-US" sz="2400" dirty="0">
                <a:solidFill>
                  <a:srgbClr val="C00000"/>
                </a:solidFill>
              </a:rPr>
              <a:t>Folic acid: </a:t>
            </a:r>
            <a:r>
              <a:rPr lang="en-US" sz="2800" b="1" dirty="0">
                <a:solidFill>
                  <a:srgbClr val="C00000"/>
                </a:solidFill>
              </a:rPr>
              <a:t>III. Synthesis of </a:t>
            </a:r>
            <a:r>
              <a:rPr lang="en-US" sz="2800" b="1" dirty="0" err="1">
                <a:solidFill>
                  <a:srgbClr val="C00000"/>
                </a:solidFill>
              </a:rPr>
              <a:t>deoxythymidylic</a:t>
            </a:r>
            <a:r>
              <a:rPr lang="en-US" sz="2800" b="1" dirty="0">
                <a:solidFill>
                  <a:srgbClr val="C00000"/>
                </a:solidFill>
              </a:rPr>
              <a:t> acid (</a:t>
            </a:r>
            <a:r>
              <a:rPr lang="en-US" sz="2800" b="1" dirty="0" err="1">
                <a:solidFill>
                  <a:srgbClr val="C00000"/>
                </a:solidFill>
              </a:rPr>
              <a:t>dTMP</a:t>
            </a:r>
            <a:r>
              <a:rPr lang="en-US" sz="2800" b="1" dirty="0">
                <a:solidFill>
                  <a:srgbClr val="C00000"/>
                </a:solidFill>
              </a:rPr>
              <a:t>): </a:t>
            </a:r>
            <a:r>
              <a:rPr lang="en-US" sz="2000" dirty="0"/>
              <a:t>It is coenzyme for </a:t>
            </a:r>
            <a:r>
              <a:rPr lang="en-US" sz="2000" dirty="0" err="1"/>
              <a:t>thymidylate</a:t>
            </a:r>
            <a:r>
              <a:rPr lang="en-US" sz="2000" dirty="0"/>
              <a:t> </a:t>
            </a:r>
            <a:r>
              <a:rPr lang="en-US" sz="2000" dirty="0" err="1"/>
              <a:t>synthase</a:t>
            </a:r>
            <a:r>
              <a:rPr lang="en-US" sz="2000" dirty="0"/>
              <a:t> [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5-fluorouracil</a:t>
            </a:r>
            <a:r>
              <a:rPr lang="en-US" sz="2200" dirty="0"/>
              <a:t> </a:t>
            </a:r>
            <a:r>
              <a:rPr lang="en-US" sz="2000" dirty="0"/>
              <a:t>inhibits this enzyme]</a:t>
            </a:r>
            <a:br>
              <a:rPr lang="en-US" sz="2400" dirty="0"/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316" name="Slide Number Placeholder 2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0325B7-8762-45CB-B6E7-10FB2316E4B8}" type="slidenum">
              <a:rPr lang="ar-SA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17488" y="550863"/>
            <a:ext cx="8458200" cy="5638800"/>
          </a:xfrm>
        </p:spPr>
        <p:txBody>
          <a:bodyPr/>
          <a:lstStyle/>
          <a:p>
            <a:pPr marL="0" indent="0" algn="l">
              <a:buFont typeface="Wingdings" pitchFamily="2" charset="2"/>
              <a:buNone/>
            </a:pPr>
            <a:endParaRPr lang="en-US" dirty="0"/>
          </a:p>
          <a:p>
            <a:pPr marL="0" indent="0" algn="l">
              <a:buFont typeface="Wingdings" pitchFamily="2" charset="2"/>
              <a:buNone/>
            </a:pPr>
            <a:endParaRPr lang="en-US" b="1" dirty="0"/>
          </a:p>
          <a:p>
            <a:pPr marL="0" indent="0" algn="l">
              <a:buFont typeface="Wingdings" pitchFamily="2" charset="2"/>
              <a:buNone/>
            </a:pPr>
            <a:r>
              <a:rPr lang="en-US" b="1" dirty="0"/>
              <a:t>THF        </a:t>
            </a:r>
            <a:r>
              <a:rPr lang="en-US" dirty="0"/>
              <a:t>            </a:t>
            </a:r>
            <a:r>
              <a:rPr lang="en-US" b="1" dirty="0"/>
              <a:t>-</a:t>
            </a:r>
            <a:r>
              <a:rPr lang="en-US" b="1" i="1" dirty="0">
                <a:solidFill>
                  <a:srgbClr val="CC0000"/>
                </a:solidFill>
              </a:rPr>
              <a:t>CH2</a:t>
            </a:r>
            <a:r>
              <a:rPr lang="en-US" b="1" dirty="0"/>
              <a:t>-THF              </a:t>
            </a:r>
            <a:r>
              <a:rPr lang="en-US" b="1" i="1" dirty="0">
                <a:solidFill>
                  <a:srgbClr val="CC0000"/>
                </a:solidFill>
              </a:rPr>
              <a:t>CH3</a:t>
            </a:r>
            <a:r>
              <a:rPr lang="en-US" b="1" dirty="0"/>
              <a:t>-THF</a:t>
            </a:r>
            <a:endParaRPr lang="en-US" sz="1600" b="1" i="1" dirty="0">
              <a:solidFill>
                <a:srgbClr val="CC0000"/>
              </a:solidFill>
            </a:endParaRPr>
          </a:p>
          <a:p>
            <a:pPr marL="0" indent="0" algn="l">
              <a:buFont typeface="Wingdings" pitchFamily="2" charset="2"/>
              <a:buNone/>
            </a:pPr>
            <a:endParaRPr lang="en-US" b="1" i="1" dirty="0">
              <a:solidFill>
                <a:srgbClr val="CC0000"/>
              </a:solidFill>
            </a:endParaRPr>
          </a:p>
          <a:p>
            <a:pPr marL="0" indent="0" algn="l">
              <a:buFont typeface="Wingdings" pitchFamily="2" charset="2"/>
              <a:buNone/>
            </a:pPr>
            <a:r>
              <a:rPr lang="en-US" b="1" i="1" dirty="0">
                <a:solidFill>
                  <a:srgbClr val="CC0000"/>
                </a:solidFill>
              </a:rPr>
              <a:t>CHO</a:t>
            </a:r>
            <a:r>
              <a:rPr lang="en-US" b="1" dirty="0"/>
              <a:t>-THF             =</a:t>
            </a:r>
            <a:r>
              <a:rPr lang="en-US" b="1" i="1" dirty="0">
                <a:solidFill>
                  <a:srgbClr val="CC0000"/>
                </a:solidFill>
              </a:rPr>
              <a:t>CH</a:t>
            </a:r>
            <a:r>
              <a:rPr lang="en-US" b="1" dirty="0"/>
              <a:t>-THF</a:t>
            </a:r>
          </a:p>
          <a:p>
            <a:pPr marL="0" indent="0" algn="l">
              <a:buFont typeface="Wingdings" pitchFamily="2" charset="2"/>
              <a:buNone/>
            </a:pPr>
            <a:endParaRPr lang="en-US" b="1" dirty="0"/>
          </a:p>
          <a:p>
            <a:pPr marL="0" indent="0" algn="l">
              <a:buFont typeface="Wingdings" pitchFamily="2" charset="2"/>
              <a:buNone/>
            </a:pPr>
            <a:r>
              <a:rPr lang="en-US" b="1" dirty="0"/>
              <a:t>                           </a:t>
            </a:r>
            <a:r>
              <a:rPr lang="en-US" b="1" i="1" dirty="0">
                <a:solidFill>
                  <a:srgbClr val="CC0000"/>
                </a:solidFill>
              </a:rPr>
              <a:t>CHO</a:t>
            </a:r>
            <a:r>
              <a:rPr lang="en-US" b="1" dirty="0"/>
              <a:t>-THF          </a:t>
            </a:r>
            <a:r>
              <a:rPr lang="en-US" sz="2800" b="1" i="1" dirty="0">
                <a:solidFill>
                  <a:srgbClr val="CC0000"/>
                </a:solidFill>
              </a:rPr>
              <a:t>NH=</a:t>
            </a:r>
            <a:r>
              <a:rPr lang="en-US" sz="2800" b="1" i="1" dirty="0">
                <a:solidFill>
                  <a:srgbClr val="C00000"/>
                </a:solidFill>
              </a:rPr>
              <a:t>C</a:t>
            </a:r>
            <a:r>
              <a:rPr lang="en-US" sz="2800" b="1" dirty="0">
                <a:solidFill>
                  <a:srgbClr val="C00000"/>
                </a:solidFill>
              </a:rPr>
              <a:t>H</a:t>
            </a:r>
            <a:r>
              <a:rPr lang="en-US" sz="2800" b="1" dirty="0"/>
              <a:t>-THF</a:t>
            </a:r>
          </a:p>
          <a:p>
            <a:pPr marL="0" indent="0" algn="l">
              <a:buFont typeface="Wingdings" pitchFamily="2" charset="2"/>
              <a:buNone/>
            </a:pPr>
            <a:endParaRPr lang="en-US" b="1" dirty="0"/>
          </a:p>
          <a:p>
            <a:pPr marL="0" indent="0" algn="l">
              <a:buFont typeface="Wingdings" pitchFamily="2" charset="2"/>
              <a:buNone/>
            </a:pPr>
            <a:r>
              <a:rPr lang="en-US" b="1" dirty="0"/>
              <a:t>                                                                                                                                 </a:t>
            </a:r>
            <a:r>
              <a:rPr lang="en-US" dirty="0"/>
              <a:t>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1987550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25547" y="3136900"/>
            <a:ext cx="838200" cy="1746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34000" y="4416425"/>
            <a:ext cx="914400" cy="317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48300" y="1987550"/>
            <a:ext cx="11049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800101" y="2628900"/>
            <a:ext cx="838200" cy="317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81500" y="2273300"/>
            <a:ext cx="3810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10400" y="4538033"/>
            <a:ext cx="0" cy="79596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200" y="3395079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848600" y="914400"/>
            <a:ext cx="0" cy="99060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371600" y="900113"/>
            <a:ext cx="6477000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19200" y="914400"/>
            <a:ext cx="0" cy="99060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828800" y="4524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Met synthase (B12)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9913" y="3455648"/>
            <a:ext cx="1295400" cy="369888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/>
              <a:t>C2 purine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400550" y="3368092"/>
            <a:ext cx="1371600" cy="369887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C8 </a:t>
            </a:r>
            <a:r>
              <a:rPr lang="en-US" b="1" dirty="0" err="1"/>
              <a:t>purine</a:t>
            </a:r>
            <a:endParaRPr lang="en-US" b="1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659313" y="2265363"/>
            <a:ext cx="957262" cy="400050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dTMP</a:t>
            </a:r>
          </a:p>
        </p:txBody>
      </p:sp>
      <p:sp>
        <p:nvSpPr>
          <p:cNvPr id="19475" name="TextBox 32"/>
          <p:cNvSpPr txBox="1">
            <a:spLocks noChangeArrowheads="1"/>
          </p:cNvSpPr>
          <p:nvPr/>
        </p:nvSpPr>
        <p:spPr bwMode="auto">
          <a:xfrm>
            <a:off x="7010400" y="2286000"/>
            <a:ext cx="1219200" cy="369888"/>
          </a:xfrm>
          <a:prstGeom prst="rect">
            <a:avLst/>
          </a:prstGeom>
          <a:solidFill>
            <a:srgbClr val="FFFFCC"/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Met</a:t>
            </a:r>
          </a:p>
        </p:txBody>
      </p:sp>
      <p:sp>
        <p:nvSpPr>
          <p:cNvPr id="19476" name="TextBox 33"/>
          <p:cNvSpPr txBox="1">
            <a:spLocks noChangeArrowheads="1"/>
          </p:cNvSpPr>
          <p:nvPr/>
        </p:nvSpPr>
        <p:spPr bwMode="auto">
          <a:xfrm>
            <a:off x="350704" y="2370932"/>
            <a:ext cx="762000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/>
              <a:t>Trp</a:t>
            </a:r>
          </a:p>
        </p:txBody>
      </p:sp>
      <p:sp>
        <p:nvSpPr>
          <p:cNvPr id="19477" name="TextBox 34"/>
          <p:cNvSpPr txBox="1">
            <a:spLocks noChangeArrowheads="1"/>
          </p:cNvSpPr>
          <p:nvPr/>
        </p:nvSpPr>
        <p:spPr bwMode="auto">
          <a:xfrm>
            <a:off x="1981200" y="1535113"/>
            <a:ext cx="1143000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/>
              <a:t>Ser, Gly</a:t>
            </a:r>
          </a:p>
        </p:txBody>
      </p:sp>
      <p:sp>
        <p:nvSpPr>
          <p:cNvPr id="19478" name="TextBox 36"/>
          <p:cNvSpPr txBox="1">
            <a:spLocks noChangeArrowheads="1"/>
          </p:cNvSpPr>
          <p:nvPr/>
        </p:nvSpPr>
        <p:spPr bwMode="auto">
          <a:xfrm>
            <a:off x="6477000" y="5410200"/>
            <a:ext cx="103425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/>
              <a:t>His</a:t>
            </a:r>
          </a:p>
        </p:txBody>
      </p:sp>
      <p:sp>
        <p:nvSpPr>
          <p:cNvPr id="23" name="Multiply 22"/>
          <p:cNvSpPr/>
          <p:nvPr/>
        </p:nvSpPr>
        <p:spPr>
          <a:xfrm>
            <a:off x="4789488" y="304800"/>
            <a:ext cx="620712" cy="1219200"/>
          </a:xfrm>
          <a:prstGeom prst="mathMultiply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6019800" y="540603"/>
            <a:ext cx="1143000" cy="830997"/>
          </a:xfrm>
          <a:prstGeom prst="rect">
            <a:avLst/>
          </a:prstGeom>
          <a:solidFill>
            <a:srgbClr val="CCFFCC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/>
              <a:t>Folate</a:t>
            </a:r>
            <a:r>
              <a:rPr lang="en-US" sz="2400" b="1" dirty="0"/>
              <a:t> trap 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81000" y="5181600"/>
            <a:ext cx="5638800" cy="13716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latin typeface="+mn-lt"/>
                <a:cs typeface="+mn-cs"/>
              </a:rPr>
              <a:t>** </a:t>
            </a:r>
            <a:r>
              <a:rPr lang="en-US" sz="2000" b="1" kern="0" dirty="0" err="1">
                <a:latin typeface="+mn-lt"/>
                <a:cs typeface="+mn-cs"/>
              </a:rPr>
              <a:t>folate</a:t>
            </a:r>
            <a:r>
              <a:rPr lang="en-US" sz="2000" b="1" kern="0" dirty="0">
                <a:latin typeface="+mn-lt"/>
                <a:cs typeface="+mn-cs"/>
              </a:rPr>
              <a:t> are all </a:t>
            </a:r>
            <a:r>
              <a:rPr lang="en-US" sz="2000" b="1" kern="0" dirty="0" err="1">
                <a:latin typeface="+mn-lt"/>
                <a:cs typeface="+mn-cs"/>
              </a:rPr>
              <a:t>interconvertable</a:t>
            </a:r>
            <a:r>
              <a:rPr lang="en-US" sz="2000" b="1" kern="0" dirty="0">
                <a:latin typeface="+mn-lt"/>
                <a:cs typeface="+mn-cs"/>
              </a:rPr>
              <a:t> </a:t>
            </a:r>
            <a:r>
              <a:rPr lang="en-US" sz="2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EXCEPT</a:t>
            </a:r>
            <a:r>
              <a:rPr lang="en-US" sz="2000" b="1" u="sng" kern="0" dirty="0">
                <a:latin typeface="+mn-lt"/>
                <a:cs typeface="+mn-cs"/>
              </a:rPr>
              <a:t> </a:t>
            </a:r>
          </a:p>
          <a:p>
            <a:pPr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i="1" kern="0" dirty="0">
                <a:solidFill>
                  <a:srgbClr val="0000A4"/>
                </a:solidFill>
                <a:latin typeface="+mn-lt"/>
                <a:cs typeface="+mn-cs"/>
              </a:rPr>
              <a:t>N5 CH3-THF</a:t>
            </a:r>
            <a:endParaRPr lang="en-US" sz="2000" b="1" kern="0" dirty="0">
              <a:solidFill>
                <a:srgbClr val="0000A4"/>
              </a:solidFill>
              <a:latin typeface="+mn-lt"/>
              <a:cs typeface="+mn-cs"/>
            </a:endParaRPr>
          </a:p>
          <a:p>
            <a:pPr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latin typeface="+mn-lt"/>
                <a:cs typeface="+mn-cs"/>
              </a:rPr>
              <a:t>** sources of 1 carbon: </a:t>
            </a:r>
            <a:r>
              <a:rPr lang="en-US" sz="2000" b="1" i="1" kern="0" dirty="0">
                <a:solidFill>
                  <a:srgbClr val="0000A4"/>
                </a:solidFill>
                <a:latin typeface="+mn-lt"/>
                <a:cs typeface="+mn-cs"/>
              </a:rPr>
              <a:t>-His  - </a:t>
            </a:r>
            <a:r>
              <a:rPr lang="en-US" sz="2000" b="1" i="1" kern="0" dirty="0" err="1">
                <a:solidFill>
                  <a:srgbClr val="0000A4"/>
                </a:solidFill>
                <a:latin typeface="+mn-lt"/>
                <a:cs typeface="+mn-cs"/>
              </a:rPr>
              <a:t>Trp</a:t>
            </a:r>
            <a:r>
              <a:rPr lang="en-US" sz="2000" b="1" i="1" kern="0" dirty="0">
                <a:solidFill>
                  <a:srgbClr val="0000A4"/>
                </a:solidFill>
                <a:latin typeface="+mn-lt"/>
                <a:cs typeface="+mn-cs"/>
              </a:rPr>
              <a:t>  -Ser   -</a:t>
            </a:r>
            <a:r>
              <a:rPr lang="en-US" sz="2000" b="1" i="1" kern="0" dirty="0" err="1">
                <a:solidFill>
                  <a:srgbClr val="0000A4"/>
                </a:solidFill>
                <a:latin typeface="+mn-lt"/>
                <a:cs typeface="+mn-cs"/>
              </a:rPr>
              <a:t>Gly</a:t>
            </a:r>
            <a:endParaRPr lang="en-US" sz="2000" b="1" i="1" kern="0" dirty="0">
              <a:solidFill>
                <a:srgbClr val="0000A4"/>
              </a:solidFill>
              <a:latin typeface="+mn-lt"/>
              <a:cs typeface="+mn-cs"/>
            </a:endParaRPr>
          </a:p>
        </p:txBody>
      </p:sp>
      <p:sp>
        <p:nvSpPr>
          <p:cNvPr id="14364" name="Slide Number Placeholder 2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62ACA9-3732-440D-8BD7-213113226E8F}" type="slidenum">
              <a:rPr lang="ar-SA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600200"/>
          </a:xfrm>
        </p:spPr>
        <p:txBody>
          <a:bodyPr/>
          <a:lstStyle/>
          <a:p>
            <a:r>
              <a:rPr lang="ar-JO" sz="2800">
                <a:solidFill>
                  <a:srgbClr val="C00000"/>
                </a:solidFill>
              </a:rPr>
              <a:t>(</a:t>
            </a:r>
            <a:r>
              <a:rPr lang="en-US" sz="2800">
                <a:solidFill>
                  <a:srgbClr val="C00000"/>
                </a:solidFill>
              </a:rPr>
              <a:t> Inhibitors of folate reductase (Folate antagonists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0" indent="0" algn="l" rtl="0">
              <a:buFont typeface="Wingdings" pitchFamily="2" charset="2"/>
              <a:buNone/>
              <a:defRPr/>
            </a:pPr>
            <a:r>
              <a:rPr lang="en-US" sz="2800" b="1" i="1" dirty="0">
                <a:solidFill>
                  <a:srgbClr val="C00000"/>
                </a:solidFill>
              </a:rPr>
              <a:t>** </a:t>
            </a:r>
            <a:r>
              <a:rPr lang="en-US" sz="2800" b="1" u="sng" dirty="0">
                <a:solidFill>
                  <a:srgbClr val="C00000"/>
                </a:solidFill>
              </a:rPr>
              <a:t>Trimethoprim</a:t>
            </a:r>
            <a:r>
              <a:rPr lang="en-US" sz="2800" b="1" dirty="0">
                <a:solidFill>
                  <a:srgbClr val="C00000"/>
                </a:solidFill>
              </a:rPr>
              <a:t>    &amp;    </a:t>
            </a:r>
            <a:r>
              <a:rPr lang="en-US" sz="2800" b="1" u="sng" dirty="0">
                <a:solidFill>
                  <a:srgbClr val="C00000"/>
                </a:solidFill>
              </a:rPr>
              <a:t>Methotrexate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/>
              <a:t>They resemble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DHF</a:t>
            </a:r>
            <a:r>
              <a:rPr lang="en-US" sz="2400" dirty="0"/>
              <a:t> &amp; competitively inhibit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folate reductase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>
                <a:latin typeface="Wingdings 3" pitchFamily="18" charset="2"/>
              </a:rPr>
              <a:t>,,,</a:t>
            </a:r>
            <a:r>
              <a:rPr lang="en-US" sz="2400" dirty="0"/>
              <a:t>   THF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/>
              <a:t> </a:t>
            </a:r>
            <a:r>
              <a:rPr lang="en-US" sz="2400" dirty="0">
                <a:latin typeface="Wingdings 3" pitchFamily="18" charset="2"/>
              </a:rPr>
              <a:t>,,,</a:t>
            </a:r>
            <a:r>
              <a:rPr lang="en-US" sz="2400" dirty="0"/>
              <a:t> </a:t>
            </a:r>
            <a:r>
              <a:rPr lang="en-US" sz="2400" dirty="0" err="1"/>
              <a:t>purines</a:t>
            </a:r>
            <a:r>
              <a:rPr lang="en-US" sz="2400" dirty="0"/>
              <a:t> &amp; </a:t>
            </a:r>
            <a:r>
              <a:rPr lang="en-US" sz="2400" dirty="0">
                <a:latin typeface="Wingdings 3" pitchFamily="18" charset="2"/>
              </a:rPr>
              <a:t>,,,</a:t>
            </a:r>
            <a:r>
              <a:rPr lang="en-US" sz="2400" dirty="0"/>
              <a:t> </a:t>
            </a:r>
            <a:r>
              <a:rPr lang="en-US" sz="2400" dirty="0" err="1"/>
              <a:t>pyrimidine</a:t>
            </a:r>
            <a:r>
              <a:rPr lang="en-US" sz="2400" dirty="0"/>
              <a:t> (TMP)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>
                <a:latin typeface="Wingdings 3" pitchFamily="18" charset="2"/>
              </a:rPr>
              <a:t>,,,</a:t>
            </a:r>
            <a:r>
              <a:rPr lang="en-US" sz="2400" dirty="0"/>
              <a:t> DNA synthesis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>
                <a:latin typeface="Wingdings 3" pitchFamily="18" charset="2"/>
              </a:rPr>
              <a:t>,,,</a:t>
            </a:r>
            <a:r>
              <a:rPr lang="en-US" sz="2400" dirty="0"/>
              <a:t> replication &amp; multiplication of cells.</a:t>
            </a:r>
          </a:p>
          <a:p>
            <a:pPr algn="l" rtl="0" eaLnBrk="1" hangingPunct="1">
              <a:defRPr/>
            </a:pPr>
            <a:r>
              <a:rPr lang="en-US" sz="2400" dirty="0"/>
              <a:t>These are substances used in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cancer </a:t>
            </a:r>
          </a:p>
          <a:p>
            <a:pPr algn="l" rtl="0" eaLnBrk="1" hangingPunct="1">
              <a:defRPr/>
            </a:pPr>
            <a:r>
              <a:rPr lang="en-US" sz="2400" dirty="0"/>
              <a:t>They act by blocking synthesis of nucleic acids in malignant cells.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27D795C-AA85-49A1-8C6E-1F564EAD2E02}" type="slidenum">
              <a:rPr lang="ar-SA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85800"/>
          </a:xfrm>
          <a:solidFill>
            <a:schemeClr val="bg1"/>
          </a:solidFill>
        </p:spPr>
        <p:txBody>
          <a:bodyPr/>
          <a:lstStyle/>
          <a:p>
            <a:r>
              <a:rPr lang="en-US" sz="2800" b="1" dirty="0" err="1">
                <a:solidFill>
                  <a:srgbClr val="C00000"/>
                </a:solidFill>
              </a:rPr>
              <a:t>Folate</a:t>
            </a:r>
            <a:r>
              <a:rPr lang="en-US" sz="2800" b="1" dirty="0">
                <a:solidFill>
                  <a:srgbClr val="C00000"/>
                </a:solidFill>
              </a:rPr>
              <a:t> deficiency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4864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000" b="1" u="sng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def.: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</a:rPr>
              <a:t>I. Primary:  -</a:t>
            </a:r>
            <a:r>
              <a:rPr lang="en-US" sz="2000" dirty="0">
                <a:latin typeface="Wingdings 3" pitchFamily="18" charset="2"/>
              </a:rPr>
              <a:t>,,,</a:t>
            </a:r>
            <a:r>
              <a:rPr lang="en-US" sz="2000" dirty="0"/>
              <a:t> intake.     - </a:t>
            </a:r>
            <a:r>
              <a:rPr lang="en-US" sz="2000" dirty="0" err="1"/>
              <a:t>malabsorption</a:t>
            </a:r>
            <a:r>
              <a:rPr lang="en-US" sz="2000" dirty="0"/>
              <a:t>.    - boiling food for prolonged periods at high temperature.   - </a:t>
            </a:r>
            <a:r>
              <a:rPr lang="en-US" sz="2000" dirty="0" err="1">
                <a:latin typeface="Wingdings 3" pitchFamily="18" charset="2"/>
              </a:rPr>
              <a:t>hhh</a:t>
            </a:r>
            <a:r>
              <a:rPr lang="en-US" sz="2000" dirty="0"/>
              <a:t> demands (pregnancy &amp; lactation).</a:t>
            </a:r>
            <a:endParaRPr lang="en-US" sz="2000" b="1" i="1" u="sng" dirty="0"/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</a:rPr>
              <a:t>II. Secondary to Vit.B12 def.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u="sng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Manifestations: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i="1" dirty="0">
                <a:solidFill>
                  <a:srgbClr val="0099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I- </a:t>
            </a:r>
            <a:r>
              <a:rPr lang="en-US" sz="2000" b="1" dirty="0" err="1">
                <a:solidFill>
                  <a:srgbClr val="C00000"/>
                </a:solidFill>
              </a:rPr>
              <a:t>Megaloblastic</a:t>
            </a:r>
            <a:r>
              <a:rPr lang="en-US" sz="2000" b="1" dirty="0">
                <a:solidFill>
                  <a:srgbClr val="C00000"/>
                </a:solidFill>
              </a:rPr>
              <a:t> anemia</a:t>
            </a:r>
            <a:endParaRPr lang="en-US" sz="2000" b="1" i="1" dirty="0">
              <a:solidFill>
                <a:srgbClr val="C00000"/>
              </a:solidFill>
            </a:endParaRPr>
          </a:p>
          <a:p>
            <a:pPr algn="l" rtl="0">
              <a:defRPr/>
            </a:pPr>
            <a:r>
              <a:rPr lang="en-US" sz="2000" dirty="0" err="1"/>
              <a:t>Macrocytes</a:t>
            </a:r>
            <a:r>
              <a:rPr lang="en-US" sz="2000" dirty="0"/>
              <a:t> (large immature RBC with fragile membrane)            impaired DNA synthesis  </a:t>
            </a:r>
            <a:r>
              <a:rPr lang="en-US" sz="2000" dirty="0">
                <a:latin typeface="Arial"/>
                <a:cs typeface="Arial"/>
              </a:rPr>
              <a:t>→</a:t>
            </a:r>
            <a:r>
              <a:rPr lang="en-US" sz="2000" dirty="0"/>
              <a:t>  arrest of cells in S phase.</a:t>
            </a:r>
          </a:p>
          <a:p>
            <a:pPr algn="l" rtl="0">
              <a:defRPr/>
            </a:pPr>
            <a:r>
              <a:rPr lang="en-US" sz="2000" dirty="0"/>
              <a:t>It also slow maturation of RBC.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C00000"/>
                </a:solidFill>
              </a:rPr>
              <a:t>II- Neurological</a:t>
            </a:r>
            <a:r>
              <a:rPr lang="en-US" sz="2000" b="1" i="1" dirty="0">
                <a:solidFill>
                  <a:srgbClr val="C00000"/>
                </a:solidFill>
              </a:rPr>
              <a:t>: </a:t>
            </a:r>
          </a:p>
          <a:p>
            <a:pPr algn="l" rtl="0">
              <a:buNone/>
            </a:pPr>
            <a:r>
              <a:rPr lang="en-US" sz="2000" b="1" i="1" dirty="0">
                <a:solidFill>
                  <a:srgbClr val="C00000"/>
                </a:solidFill>
              </a:rPr>
              <a:t>- </a:t>
            </a:r>
            <a:r>
              <a:rPr lang="en-US" sz="2000" dirty="0"/>
              <a:t>Neural tube defects as </a:t>
            </a:r>
            <a:r>
              <a:rPr lang="en-US" sz="2000" dirty="0" err="1"/>
              <a:t>spina</a:t>
            </a:r>
            <a:r>
              <a:rPr lang="en-US" sz="2000" dirty="0"/>
              <a:t> bifida.</a:t>
            </a:r>
          </a:p>
          <a:p>
            <a:pPr algn="l" rtl="0">
              <a:buNone/>
            </a:pPr>
            <a:r>
              <a:rPr lang="en-US" sz="2000" dirty="0"/>
              <a:t>-Neurological: peripheral neuropathy, depression.</a:t>
            </a:r>
            <a:endParaRPr lang="en-US" sz="2000" b="1" dirty="0">
              <a:solidFill>
                <a:srgbClr val="009900"/>
              </a:solidFill>
            </a:endParaRPr>
          </a:p>
          <a:p>
            <a:pPr marL="0" indent="0" algn="l" rtl="0">
              <a:buNone/>
              <a:defRPr/>
            </a:pPr>
            <a:r>
              <a:rPr lang="en-US" sz="2000" b="1" dirty="0">
                <a:solidFill>
                  <a:srgbClr val="C00000"/>
                </a:solidFill>
              </a:rPr>
              <a:t>III- </a:t>
            </a:r>
            <a:r>
              <a:rPr lang="en-US" sz="2000" b="1" dirty="0" err="1">
                <a:solidFill>
                  <a:srgbClr val="C00000"/>
                </a:solidFill>
              </a:rPr>
              <a:t>Glossitis</a:t>
            </a:r>
            <a:r>
              <a:rPr lang="en-US" sz="2000" b="1" dirty="0">
                <a:solidFill>
                  <a:srgbClr val="C00000"/>
                </a:solidFill>
              </a:rPr>
              <a:t> &amp; GIT disturbances.</a:t>
            </a:r>
          </a:p>
          <a:p>
            <a:pPr marL="0" indent="0" algn="l" rtl="0">
              <a:buNone/>
              <a:defRPr/>
            </a:pPr>
            <a:r>
              <a:rPr lang="en-US" sz="2000" b="1" dirty="0">
                <a:solidFill>
                  <a:srgbClr val="C00000"/>
                </a:solidFill>
              </a:rPr>
              <a:t>IV- Increased risk of colorectal cancer </a:t>
            </a:r>
            <a:r>
              <a:rPr lang="en-US" sz="2000" dirty="0"/>
              <a:t>due to ↓↓ DNA methylation.</a:t>
            </a:r>
          </a:p>
          <a:p>
            <a:pPr marL="0" indent="0" algn="l" rtl="0">
              <a:buNone/>
              <a:defRPr/>
            </a:pPr>
            <a:r>
              <a:rPr lang="en-US" sz="2000" b="1" dirty="0">
                <a:solidFill>
                  <a:srgbClr val="C00000"/>
                </a:solidFill>
              </a:rPr>
              <a:t>V. Premature atherosclerosis </a:t>
            </a:r>
            <a:r>
              <a:rPr lang="en-US" sz="2000" dirty="0"/>
              <a:t>due to </a:t>
            </a:r>
            <a:r>
              <a:rPr lang="en-US" sz="2000" b="1" dirty="0"/>
              <a:t>↑↑ </a:t>
            </a:r>
            <a:r>
              <a:rPr lang="en-US" sz="2000" dirty="0"/>
              <a:t>plasma  homocysteine. 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172200"/>
            <a:ext cx="2133600" cy="457200"/>
          </a:xfrm>
          <a:noFill/>
        </p:spPr>
        <p:txBody>
          <a:bodyPr/>
          <a:lstStyle/>
          <a:p>
            <a:fld id="{9031E35B-CE65-4F99-9580-C7CC71CCE5B2}" type="slidenum">
              <a:rPr lang="ar-SA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848600" cy="2362200"/>
          </a:xfrm>
        </p:spPr>
        <p:txBody>
          <a:bodyPr/>
          <a:lstStyle/>
          <a:p>
            <a:pPr algn="ctr" rtl="0">
              <a:lnSpc>
                <a:spcPct val="150000"/>
              </a:lnSpc>
            </a:pP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>
                <a:solidFill>
                  <a:srgbClr val="0070C0"/>
                </a:solidFill>
              </a:rPr>
              <a:t>Water soluble vitamins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Hematopoietic vitamins</a:t>
            </a:r>
            <a:b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</a:rPr>
            </a:b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8CCCC7-9A49-4720-928D-A54BF8F6EA42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09800" y="3505200"/>
            <a:ext cx="4953000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Vitamin B9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Folate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3000" dirty="0"/>
              <a:t>Neural tube defects (NTDs) </a:t>
            </a:r>
            <a:endParaRPr lang="ar-JO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pPr algn="l" rtl="0"/>
            <a:r>
              <a:rPr lang="en-US" sz="2000" dirty="0"/>
              <a:t>Normally, closure of the neural tube occurs around the 28th day of pregnancy.</a:t>
            </a:r>
            <a:endParaRPr lang="en-US" sz="2000" b="1" dirty="0"/>
          </a:p>
          <a:p>
            <a:pPr algn="l" rtl="0"/>
            <a:r>
              <a:rPr lang="en-US" sz="2000" b="1" dirty="0"/>
              <a:t>NTDs</a:t>
            </a:r>
            <a:r>
              <a:rPr lang="en-US" sz="2000" dirty="0"/>
              <a:t> are a group of birth defects in which an opening in the </a:t>
            </a:r>
            <a:r>
              <a:rPr lang="en-US" sz="2000" b="1" u="sng" dirty="0">
                <a:solidFill>
                  <a:srgbClr val="C00000"/>
                </a:solidFill>
              </a:rPr>
              <a:t>spinal cord </a:t>
            </a:r>
            <a:r>
              <a:rPr lang="en-US" sz="2000" dirty="0"/>
              <a:t>or </a:t>
            </a:r>
            <a:r>
              <a:rPr lang="en-US" sz="2000" b="1" u="sng" dirty="0">
                <a:solidFill>
                  <a:srgbClr val="C00000"/>
                </a:solidFill>
              </a:rPr>
              <a:t>brain</a:t>
            </a:r>
            <a:r>
              <a:rPr lang="en-US" sz="2000" dirty="0"/>
              <a:t> For examples: </a:t>
            </a:r>
            <a:r>
              <a:rPr lang="en-US" sz="2000" dirty="0" err="1"/>
              <a:t>Spina</a:t>
            </a:r>
            <a:r>
              <a:rPr lang="en-US" sz="2000" dirty="0"/>
              <a:t> bifida. </a:t>
            </a:r>
          </a:p>
          <a:p>
            <a:pPr algn="l" rtl="0"/>
            <a:r>
              <a:rPr lang="en-US" sz="2000" b="1" dirty="0"/>
              <a:t>Causes: </a:t>
            </a:r>
            <a:r>
              <a:rPr lang="en-US" sz="2000" dirty="0"/>
              <a:t>Inadequate levels of </a:t>
            </a:r>
            <a:r>
              <a:rPr lang="en-US" sz="2000" b="1" i="1" dirty="0" err="1"/>
              <a:t>folate</a:t>
            </a:r>
            <a:r>
              <a:rPr lang="en-US" sz="2000" dirty="0"/>
              <a:t>  and </a:t>
            </a:r>
            <a:r>
              <a:rPr lang="en-US" sz="2000" b="1" i="1" dirty="0"/>
              <a:t>vitamin B12 </a:t>
            </a:r>
            <a:r>
              <a:rPr lang="en-US" sz="2000" dirty="0"/>
              <a:t>during pregnancy.</a:t>
            </a:r>
            <a:endParaRPr lang="en-US" sz="2000" b="1" dirty="0">
              <a:solidFill>
                <a:srgbClr val="FFFF00"/>
              </a:solidFill>
            </a:endParaRPr>
          </a:p>
          <a:p>
            <a:pPr algn="l" rtl="0"/>
            <a:r>
              <a:rPr lang="en-US" sz="2000" dirty="0"/>
              <a:t>NTDs are reduced by 400</a:t>
            </a:r>
            <a:r>
              <a:rPr lang="el-GR" sz="2000" dirty="0"/>
              <a:t>μ</a:t>
            </a:r>
            <a:r>
              <a:rPr lang="en-US" sz="2000" dirty="0"/>
              <a:t>g folic acid supplement/day before conception and during the first month of pregnancy.</a:t>
            </a:r>
          </a:p>
          <a:p>
            <a:pPr algn="l" rtl="0"/>
            <a:endParaRPr lang="ar-JO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114800"/>
            <a:ext cx="754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848600" cy="2362200"/>
          </a:xfrm>
        </p:spPr>
        <p:txBody>
          <a:bodyPr/>
          <a:lstStyle/>
          <a:p>
            <a:pPr algn="ctr" rtl="0">
              <a:lnSpc>
                <a:spcPct val="150000"/>
              </a:lnSpc>
            </a:pP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>
                <a:solidFill>
                  <a:srgbClr val="0070C0"/>
                </a:solidFill>
              </a:rPr>
              <a:t>Water soluble vitamins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Hematopoietic vitamins</a:t>
            </a:r>
            <a:b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</a:rPr>
            </a:b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8CCCC7-9A49-4720-928D-A54BF8F6EA42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09800" y="3505200"/>
            <a:ext cx="4953000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 rtl="0" eaLnBrk="0" hangingPunct="0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2. Vitamin B12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(</a:t>
            </a:r>
            <a:r>
              <a:rPr lang="en-US" sz="4000" b="1" dirty="0" err="1">
                <a:solidFill>
                  <a:srgbClr val="C00000"/>
                </a:solidFill>
              </a:rPr>
              <a:t>Cobalamin</a:t>
            </a:r>
            <a:r>
              <a:rPr lang="en-US" sz="4000" b="1" dirty="0">
                <a:solidFill>
                  <a:srgbClr val="C00000"/>
                </a:solidFill>
              </a:rPr>
              <a:t>) 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3200" b="1">
                <a:solidFill>
                  <a:srgbClr val="C00000"/>
                </a:solidFill>
              </a:rPr>
              <a:t> Vit. B12: </a:t>
            </a:r>
            <a:r>
              <a:rPr lang="en-US" sz="2800" b="1">
                <a:solidFill>
                  <a:srgbClr val="C00000"/>
                </a:solidFill>
              </a:rPr>
              <a:t>Chemical structure 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3810000" cy="4525963"/>
          </a:xfrm>
        </p:spPr>
        <p:txBody>
          <a:bodyPr/>
          <a:lstStyle/>
          <a:p>
            <a:pPr marL="514350" indent="-514350" algn="l" rtl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</a:rPr>
              <a:t>1. </a:t>
            </a:r>
            <a:r>
              <a:rPr lang="en-US" sz="2000" b="1" dirty="0" err="1">
                <a:solidFill>
                  <a:srgbClr val="C00000"/>
                </a:solidFill>
              </a:rPr>
              <a:t>Corrin</a:t>
            </a:r>
            <a:r>
              <a:rPr lang="en-US" sz="2000" b="1" dirty="0">
                <a:solidFill>
                  <a:srgbClr val="C00000"/>
                </a:solidFill>
              </a:rPr>
              <a:t> ring: </a:t>
            </a:r>
          </a:p>
          <a:p>
            <a:pPr algn="l" rtl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</a:rPr>
              <a:t>2. </a:t>
            </a:r>
            <a:r>
              <a:rPr lang="en-US" sz="2000" b="1" dirty="0" err="1">
                <a:solidFill>
                  <a:srgbClr val="C00000"/>
                </a:solidFill>
              </a:rPr>
              <a:t>Ribonucleotide</a:t>
            </a:r>
            <a:endParaRPr lang="en-US" sz="2000" b="1" dirty="0"/>
          </a:p>
          <a:p>
            <a:pPr algn="l" rtl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</a:rPr>
              <a:t>3. Cobalt: </a:t>
            </a:r>
            <a:r>
              <a:rPr lang="en-US" sz="2000" dirty="0"/>
              <a:t>linked by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co-ordination rings</a:t>
            </a:r>
            <a:r>
              <a:rPr lang="en-US" sz="2000" dirty="0"/>
              <a:t> 4 N of </a:t>
            </a:r>
            <a:r>
              <a:rPr lang="en-US" sz="2000" dirty="0" err="1"/>
              <a:t>pyrroles</a:t>
            </a:r>
            <a:r>
              <a:rPr lang="en-US" sz="2000" dirty="0"/>
              <a:t>, 1 N of nucleotide &amp; R.  </a:t>
            </a:r>
          </a:p>
          <a:p>
            <a:pPr marL="609600" indent="-609600" algn="l" rtl="0">
              <a:lnSpc>
                <a:spcPct val="90000"/>
              </a:lnSpc>
              <a:defRPr/>
            </a:pP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may be: 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C00000"/>
                </a:solidFill>
              </a:rPr>
              <a:t>CN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C00000"/>
                </a:solidFill>
              </a:rPr>
              <a:t>OH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C00000"/>
                </a:solidFill>
              </a:rPr>
              <a:t>CH3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C00000"/>
                </a:solidFill>
              </a:rPr>
              <a:t>5-deoxyadenosine</a:t>
            </a:r>
            <a:endParaRPr lang="en-US" sz="2000" b="1" i="1" dirty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l" rtl="0" eaLnBrk="1" hangingPunct="1">
              <a:lnSpc>
                <a:spcPct val="105000"/>
              </a:lnSpc>
              <a:defRPr/>
            </a:pPr>
            <a:endParaRPr lang="en-US" sz="2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066800"/>
            <a:ext cx="4724400" cy="51054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83275" y="1676400"/>
            <a:ext cx="51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83D1FA-22FC-44D2-AFD5-E34785DCF4CE}" type="slidenum">
              <a:rPr lang="ar-SA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Active form </a:t>
            </a:r>
            <a:r>
              <a:rPr lang="en-US" sz="2800" i="1" u="sng" dirty="0">
                <a:solidFill>
                  <a:srgbClr val="C00000"/>
                </a:solidFill>
              </a:rPr>
              <a:t>(Co-enzyme)</a:t>
            </a:r>
            <a:r>
              <a:rPr lang="en-US" sz="2800" dirty="0">
                <a:solidFill>
                  <a:srgbClr val="C00000"/>
                </a:solidFill>
              </a:rPr>
              <a:t> of vitamin B12 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772400" cy="4800600"/>
          </a:xfrm>
        </p:spPr>
        <p:txBody>
          <a:bodyPr/>
          <a:lstStyle/>
          <a:p>
            <a:pPr marL="609600" indent="-609600"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Methyl </a:t>
            </a:r>
            <a:r>
              <a:rPr lang="en-US" sz="24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cobalamin</a:t>
            </a: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400" b="1" dirty="0"/>
              <a:t>(in cytoplasm).</a:t>
            </a:r>
          </a:p>
          <a:p>
            <a:pPr marL="609600" indent="-609600"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 5-deoxy </a:t>
            </a:r>
            <a:r>
              <a:rPr lang="en-US" sz="24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adenosyl</a:t>
            </a: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cobalamin</a:t>
            </a: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/>
              <a:t>(in mitochondria).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u="sng" dirty="0">
                <a:solidFill>
                  <a:srgbClr val="C00000"/>
                </a:solidFill>
              </a:rPr>
              <a:t>Synthesis:</a:t>
            </a:r>
            <a:r>
              <a:rPr lang="en-US" sz="2400" u="sng" dirty="0"/>
              <a:t> 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/>
              <a:t>synthesis by </a:t>
            </a:r>
            <a:r>
              <a:rPr lang="en-US" sz="2400" b="1" i="1" dirty="0">
                <a:solidFill>
                  <a:srgbClr val="00B050"/>
                </a:solidFill>
              </a:rPr>
              <a:t>micro-organisms</a:t>
            </a:r>
            <a:r>
              <a:rPr lang="en-US" sz="2400" dirty="0"/>
              <a:t> in animal intestine.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b="1" i="1" dirty="0">
                <a:solidFill>
                  <a:srgbClr val="00B050"/>
                </a:solidFill>
              </a:rPr>
              <a:t> Neither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</a:t>
            </a:r>
            <a:r>
              <a:rPr lang="en-US" sz="2400" b="1" i="1" dirty="0">
                <a:solidFill>
                  <a:srgbClr val="00B050"/>
                </a:solidFill>
              </a:rPr>
              <a:t> nor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</a:t>
            </a:r>
            <a:r>
              <a:rPr lang="en-US" sz="2400" dirty="0"/>
              <a:t> can synthesize it.</a:t>
            </a:r>
            <a:r>
              <a:rPr lang="en-US" sz="2400" b="1" dirty="0"/>
              <a:t> </a:t>
            </a:r>
          </a:p>
          <a:p>
            <a:pPr marL="457200" indent="-457200" algn="l" rtl="0" eaLnBrk="1" hangingPunct="1">
              <a:buFont typeface="Wingdings" pitchFamily="2" charset="2"/>
              <a:buNone/>
              <a:defRPr/>
            </a:pPr>
            <a:r>
              <a:rPr lang="en-US" sz="2400" b="1" u="sng" dirty="0">
                <a:solidFill>
                  <a:srgbClr val="C00000"/>
                </a:solidFill>
              </a:rPr>
              <a:t>Sources:</a:t>
            </a:r>
            <a:r>
              <a:rPr lang="en-US" sz="2400" b="1" u="sng" dirty="0"/>
              <a:t>  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400" dirty="0"/>
              <a:t>The </a:t>
            </a:r>
            <a:r>
              <a:rPr lang="en-US" sz="2400" b="1" u="sng" dirty="0">
                <a:solidFill>
                  <a:srgbClr val="C00000"/>
                </a:solidFill>
              </a:rPr>
              <a:t>only</a:t>
            </a:r>
            <a:r>
              <a:rPr lang="en-US" sz="2400" b="1" u="sng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sources of the vitamin are foods of </a:t>
            </a:r>
            <a:r>
              <a:rPr lang="en-US" sz="2400" b="1" i="1" dirty="0">
                <a:solidFill>
                  <a:srgbClr val="C00000"/>
                </a:solidFill>
              </a:rPr>
              <a:t>animal origin </a:t>
            </a:r>
            <a:r>
              <a:rPr lang="en-US" sz="2400" dirty="0"/>
              <a:t>as liver, kidney, meats, milk and eggs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400" dirty="0"/>
              <a:t>Negligible amounts are provided by intestinal flora. 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400" dirty="0"/>
              <a:t>it is </a:t>
            </a:r>
            <a:r>
              <a:rPr lang="en-US" sz="2400" b="1" i="1" dirty="0">
                <a:solidFill>
                  <a:srgbClr val="C00000"/>
                </a:solidFill>
              </a:rPr>
              <a:t>not present in vegetable </a:t>
            </a:r>
            <a:r>
              <a:rPr lang="en-US" sz="2400" dirty="0"/>
              <a:t>foods.</a:t>
            </a:r>
            <a:endParaRPr lang="en-US" sz="2400" dirty="0">
              <a:sym typeface="Symbol" pitchFamily="18" charset="2"/>
            </a:endParaRP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/>
              <a:t>  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8BC018D-D9A9-4E05-BF92-65BB38FA98A5}" type="slidenum">
              <a:rPr lang="ar-SA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rtl="0"/>
            <a:r>
              <a:rPr lang="en-US" sz="3200" b="1" dirty="0"/>
              <a:t> B12 absorption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382000" cy="5105400"/>
          </a:xfrm>
        </p:spPr>
        <p:txBody>
          <a:bodyPr/>
          <a:lstStyle/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000" b="1" u="sng" dirty="0">
                <a:solidFill>
                  <a:srgbClr val="C00000"/>
                </a:solidFill>
              </a:rPr>
              <a:t>Diet 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(Vit.B12 – protein): </a:t>
            </a:r>
            <a:r>
              <a:rPr lang="en-US" sz="2000" dirty="0"/>
              <a:t>hydrolyzed by </a:t>
            </a:r>
            <a:r>
              <a:rPr lang="en-US" sz="2000" dirty="0" err="1"/>
              <a:t>HCl</a:t>
            </a:r>
            <a:r>
              <a:rPr lang="en-US" sz="2000" dirty="0"/>
              <a:t>.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000" b="1" u="sng" dirty="0">
                <a:solidFill>
                  <a:srgbClr val="C00000"/>
                </a:solidFill>
              </a:rPr>
              <a:t>Transport of B12 </a:t>
            </a:r>
            <a:r>
              <a:rPr lang="en-US" sz="2000" dirty="0"/>
              <a:t>is performed by three successive proteins:</a:t>
            </a:r>
          </a:p>
          <a:p>
            <a:pPr marL="609600" indent="-609600" algn="l" rtl="0"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Haptocorrin</a:t>
            </a:r>
            <a:r>
              <a:rPr lang="en-US" sz="2000" b="1" dirty="0"/>
              <a:t> </a:t>
            </a:r>
            <a:r>
              <a:rPr lang="en-US" sz="2000" dirty="0"/>
              <a:t>(HC; it is a B</a:t>
            </a:r>
            <a:r>
              <a:rPr lang="en-US" sz="2000" baseline="-25000" dirty="0"/>
              <a:t>12</a:t>
            </a:r>
            <a:r>
              <a:rPr lang="en-US" sz="2000" dirty="0"/>
              <a:t> binding protein that is produced in salivary glands)</a:t>
            </a:r>
          </a:p>
          <a:p>
            <a:pPr marL="609600" indent="-609600" algn="l" rtl="0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Intrinsic factor </a:t>
            </a:r>
            <a:r>
              <a:rPr lang="en-US" sz="2000" dirty="0"/>
              <a:t>(IF)</a:t>
            </a:r>
            <a:endParaRPr lang="en-US" sz="2000" u="sng" dirty="0"/>
          </a:p>
          <a:p>
            <a:pPr marL="609600" indent="-609600" algn="l" rtl="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Transcobalamin</a:t>
            </a:r>
            <a:r>
              <a:rPr lang="en-US" sz="2000" b="1" dirty="0"/>
              <a:t> </a:t>
            </a:r>
            <a:r>
              <a:rPr lang="en-US" sz="2000" dirty="0"/>
              <a:t>(TC).</a:t>
            </a:r>
          </a:p>
          <a:p>
            <a:pPr algn="l" rtl="0"/>
            <a:r>
              <a:rPr lang="en-US" sz="2000" b="1" u="sng" dirty="0">
                <a:solidFill>
                  <a:srgbClr val="C00000"/>
                </a:solidFill>
              </a:rPr>
              <a:t>In the stomach</a:t>
            </a:r>
            <a:r>
              <a:rPr lang="en-US" sz="2000" dirty="0"/>
              <a:t>, B12 is bound to salivary </a:t>
            </a:r>
            <a:r>
              <a:rPr lang="en-US" sz="2000" b="1" i="1" dirty="0">
                <a:solidFill>
                  <a:srgbClr val="7030A0"/>
                </a:solidFill>
              </a:rPr>
              <a:t>HC.</a:t>
            </a:r>
            <a:r>
              <a:rPr lang="en-US" sz="2000" dirty="0"/>
              <a:t> </a:t>
            </a:r>
          </a:p>
          <a:p>
            <a:pPr algn="l" rtl="0"/>
            <a:r>
              <a:rPr lang="en-US" sz="2000" dirty="0"/>
              <a:t>After </a:t>
            </a:r>
            <a:r>
              <a:rPr lang="en-US" sz="2000" dirty="0" err="1"/>
              <a:t>proteolytic</a:t>
            </a:r>
            <a:r>
              <a:rPr lang="en-US" sz="2000" dirty="0"/>
              <a:t> cleavage of HC into fragments, B12 is transferred to </a:t>
            </a:r>
            <a:r>
              <a:rPr lang="en-US" sz="2000" b="1" i="1" dirty="0">
                <a:solidFill>
                  <a:srgbClr val="7030A0"/>
                </a:solidFill>
              </a:rPr>
              <a:t>IF.</a:t>
            </a:r>
          </a:p>
          <a:p>
            <a:pPr algn="l" rtl="0"/>
            <a:r>
              <a:rPr lang="en-US" sz="2000" dirty="0"/>
              <a:t>in </a:t>
            </a:r>
            <a:r>
              <a:rPr lang="en-US" sz="2000" b="1" u="sng" dirty="0">
                <a:solidFill>
                  <a:srgbClr val="C00000"/>
                </a:solidFill>
              </a:rPr>
              <a:t>ileum,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B</a:t>
            </a:r>
            <a:r>
              <a:rPr lang="en-US" sz="2000" baseline="-25000" dirty="0"/>
              <a:t>12</a:t>
            </a:r>
            <a:r>
              <a:rPr lang="en-US" sz="2000" dirty="0"/>
              <a:t> (extrinsic factor) must be attached to IF ( glycoprotein secreted by parietal cells) to be efficiently absorbed, as receptors only recognize the </a:t>
            </a:r>
            <a:r>
              <a:rPr lang="en-US" sz="2000" b="1" i="1" dirty="0">
                <a:solidFill>
                  <a:srgbClr val="7030A0"/>
                </a:solidFill>
              </a:rPr>
              <a:t>B12-IF</a:t>
            </a:r>
            <a:r>
              <a:rPr lang="en-US" sz="2000" dirty="0"/>
              <a:t> complex. After crossing </a:t>
            </a:r>
            <a:r>
              <a:rPr lang="en-US" sz="2000" dirty="0" err="1"/>
              <a:t>ileal</a:t>
            </a:r>
            <a:r>
              <a:rPr lang="en-US" sz="2000" dirty="0"/>
              <a:t> mucosa, the intrinsic factor is released.</a:t>
            </a:r>
          </a:p>
          <a:p>
            <a:pPr marL="609600" indent="-609600" algn="l" rtl="0">
              <a:lnSpc>
                <a:spcPct val="120000"/>
              </a:lnSpc>
              <a:buFont typeface="+mj-lt"/>
              <a:buAutoNum type="arabicPeriod"/>
              <a:defRPr/>
            </a:pPr>
            <a:endParaRPr lang="en-US" sz="2000" dirty="0"/>
          </a:p>
          <a:p>
            <a:pPr marL="609600" indent="-609600" algn="l" rtl="0">
              <a:lnSpc>
                <a:spcPct val="120000"/>
              </a:lnSpc>
              <a:buFont typeface="+mj-lt"/>
              <a:buAutoNum type="arabicPeriod"/>
              <a:defRPr/>
            </a:pPr>
            <a:endParaRPr lang="en-US" sz="2000" dirty="0"/>
          </a:p>
          <a:p>
            <a:pPr marL="609600" indent="-609600" algn="l" rtl="0">
              <a:lnSpc>
                <a:spcPct val="120000"/>
              </a:lnSpc>
              <a:buFont typeface="+mj-lt"/>
              <a:buAutoNum type="arabicPeriod"/>
              <a:defRPr/>
            </a:pPr>
            <a:endParaRPr lang="en-US" sz="2000" dirty="0"/>
          </a:p>
          <a:p>
            <a:pPr marL="609600" indent="-609600" algn="l" rtl="0">
              <a:lnSpc>
                <a:spcPct val="120000"/>
              </a:lnSpc>
              <a:buNone/>
              <a:defRPr/>
            </a:pPr>
            <a:endParaRPr lang="en-US" sz="2000" dirty="0"/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/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/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3200" b="1" dirty="0"/>
              <a:t>B12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algn="l" rtl="0"/>
            <a:r>
              <a:rPr lang="en-US" sz="2100" dirty="0"/>
              <a:t>B12 appears in </a:t>
            </a:r>
            <a:r>
              <a:rPr lang="en-US" sz="2100" b="1" u="sng" dirty="0">
                <a:solidFill>
                  <a:srgbClr val="C00000"/>
                </a:solidFill>
              </a:rPr>
              <a:t>blood</a:t>
            </a:r>
            <a:r>
              <a:rPr lang="en-US" sz="2100" dirty="0"/>
              <a:t> bound to </a:t>
            </a:r>
            <a:r>
              <a:rPr lang="en-US" sz="2100" b="1" i="1" dirty="0">
                <a:solidFill>
                  <a:srgbClr val="7030A0"/>
                </a:solidFill>
              </a:rPr>
              <a:t>TC II</a:t>
            </a:r>
            <a:r>
              <a:rPr lang="en-US" sz="2100" b="1" i="1" dirty="0">
                <a:solidFill>
                  <a:srgbClr val="00FF00"/>
                </a:solidFill>
              </a:rPr>
              <a:t> </a:t>
            </a:r>
            <a:r>
              <a:rPr lang="en-US" sz="2100" dirty="0"/>
              <a:t>which carries B12 to cells .</a:t>
            </a:r>
          </a:p>
          <a:p>
            <a:pPr algn="l" rtl="0"/>
            <a:r>
              <a:rPr lang="en-US" sz="2100" dirty="0"/>
              <a:t> Only the fraction of B12 bound to </a:t>
            </a:r>
            <a:r>
              <a:rPr lang="en-US" sz="2100" b="1" i="1" dirty="0">
                <a:solidFill>
                  <a:srgbClr val="7030A0"/>
                </a:solidFill>
              </a:rPr>
              <a:t>TC</a:t>
            </a:r>
            <a:r>
              <a:rPr lang="en-US" sz="2100" dirty="0"/>
              <a:t> is rapidly taken up via endocytosis by a speciﬁc receptor which is present </a:t>
            </a:r>
            <a:r>
              <a:rPr lang="en-US" sz="2100" b="1" u="sng" dirty="0">
                <a:solidFill>
                  <a:srgbClr val="C00000"/>
                </a:solidFill>
              </a:rPr>
              <a:t>on most cell types</a:t>
            </a:r>
            <a:r>
              <a:rPr lang="en-US" sz="2100" dirty="0">
                <a:solidFill>
                  <a:srgbClr val="C00000"/>
                </a:solidFill>
              </a:rPr>
              <a:t>. </a:t>
            </a:r>
          </a:p>
          <a:p>
            <a:pPr algn="l" rtl="0"/>
            <a:r>
              <a:rPr lang="en-US" sz="2100" b="1" u="sng" dirty="0">
                <a:solidFill>
                  <a:srgbClr val="C00000"/>
                </a:solidFill>
              </a:rPr>
              <a:t>After cellular uptake </a:t>
            </a:r>
            <a:r>
              <a:rPr lang="en-US" sz="2100" dirty="0"/>
              <a:t>of </a:t>
            </a:r>
            <a:r>
              <a:rPr lang="en-US" sz="2100" b="1" i="1" dirty="0">
                <a:solidFill>
                  <a:srgbClr val="7030A0"/>
                </a:solidFill>
              </a:rPr>
              <a:t>TC-B12</a:t>
            </a:r>
            <a:r>
              <a:rPr lang="en-US" sz="2100" dirty="0"/>
              <a:t>, the protein moiety is degraded in </a:t>
            </a:r>
            <a:r>
              <a:rPr lang="en-US" sz="2100" dirty="0" err="1"/>
              <a:t>lysozomes</a:t>
            </a:r>
            <a:r>
              <a:rPr lang="en-US" sz="2100" dirty="0"/>
              <a:t> to release B12 for further conversion into </a:t>
            </a:r>
            <a:r>
              <a:rPr lang="en-US" sz="2100" b="1" dirty="0"/>
              <a:t>coenzymes.</a:t>
            </a:r>
          </a:p>
          <a:p>
            <a:pPr algn="l" rtl="0"/>
            <a:r>
              <a:rPr lang="en-US" sz="2100" dirty="0"/>
              <a:t>Around 50% of B12 is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</a:t>
            </a:r>
            <a:r>
              <a:rPr lang="en-US" sz="2100" dirty="0"/>
              <a:t> in </a:t>
            </a:r>
            <a:r>
              <a:rPr lang="en-US" sz="2100"/>
              <a:t>the </a:t>
            </a:r>
            <a:r>
              <a:rPr lang="en-US" sz="2100" b="1" u="sng">
                <a:solidFill>
                  <a:srgbClr val="C00000"/>
                </a:solidFill>
              </a:rPr>
              <a:t>liver</a:t>
            </a:r>
            <a:r>
              <a:rPr lang="en-US" sz="2100" u="sng">
                <a:solidFill>
                  <a:srgbClr val="C00000"/>
                </a:solidFill>
              </a:rPr>
              <a:t>.</a:t>
            </a:r>
            <a:endParaRPr lang="en-US" sz="2100" u="sng" dirty="0">
              <a:solidFill>
                <a:srgbClr val="C00000"/>
              </a:solidFill>
            </a:endParaRPr>
          </a:p>
          <a:p>
            <a:pPr algn="l" rtl="0"/>
            <a:r>
              <a:rPr lang="en-US" sz="2100" dirty="0"/>
              <a:t>Excess B</a:t>
            </a:r>
            <a:r>
              <a:rPr lang="en-US" sz="2100" baseline="-25000" dirty="0"/>
              <a:t>12</a:t>
            </a:r>
            <a:r>
              <a:rPr lang="en-US" sz="2100" dirty="0"/>
              <a:t> beyond the blood's binding capacity is excreted </a:t>
            </a:r>
            <a:r>
              <a:rPr lang="en-US" sz="2100" b="1" u="sng" dirty="0">
                <a:solidFill>
                  <a:srgbClr val="C00000"/>
                </a:solidFill>
              </a:rPr>
              <a:t>in urine</a:t>
            </a:r>
            <a:r>
              <a:rPr lang="en-US" sz="2100" dirty="0"/>
              <a:t>.</a:t>
            </a:r>
          </a:p>
          <a:p>
            <a:pPr algn="l" rtl="0">
              <a:buNone/>
            </a:pPr>
            <a:endParaRPr lang="en-US" sz="1200" dirty="0"/>
          </a:p>
          <a:p>
            <a:pPr marL="609600" indent="-609600" algn="l" rtl="0">
              <a:buNone/>
              <a:defRPr/>
            </a:pPr>
            <a:r>
              <a:rPr lang="en-US" sz="2000" b="1" u="sng" dirty="0">
                <a:solidFill>
                  <a:srgbClr val="0000A4"/>
                </a:solidFill>
              </a:rPr>
              <a:t>Formation of co-enzymes: </a:t>
            </a:r>
            <a:r>
              <a:rPr lang="en-US" sz="2100" dirty="0"/>
              <a:t>The vitamin is transferred to </a:t>
            </a:r>
            <a:r>
              <a:rPr lang="en-US" sz="2100" b="1" u="sng" dirty="0">
                <a:solidFill>
                  <a:srgbClr val="00B050"/>
                </a:solidFill>
              </a:rPr>
              <a:t>plasma</a:t>
            </a:r>
            <a:r>
              <a:rPr lang="en-US" sz="2100" dirty="0">
                <a:solidFill>
                  <a:srgbClr val="00B050"/>
                </a:solidFill>
              </a:rPr>
              <a:t>.</a:t>
            </a:r>
            <a:r>
              <a:rPr lang="en-US" sz="2100" dirty="0"/>
              <a:t> </a:t>
            </a:r>
          </a:p>
          <a:p>
            <a:pPr marL="609600" indent="-609600" algn="l" rtl="0">
              <a:buNone/>
              <a:defRPr/>
            </a:pPr>
            <a:r>
              <a:rPr lang="en-US" sz="2100" dirty="0"/>
              <a:t>[</a:t>
            </a:r>
            <a:r>
              <a:rPr lang="en-US" sz="2100" b="1" i="1" dirty="0">
                <a:solidFill>
                  <a:srgbClr val="00B050"/>
                </a:solidFill>
              </a:rPr>
              <a:t>CN</a:t>
            </a:r>
            <a:r>
              <a:rPr lang="en-US" sz="2100" dirty="0"/>
              <a:t> is removed, </a:t>
            </a:r>
            <a:r>
              <a:rPr lang="en-US" sz="2100" b="1" i="1" dirty="0">
                <a:solidFill>
                  <a:srgbClr val="00B050"/>
                </a:solidFill>
              </a:rPr>
              <a:t>OH</a:t>
            </a:r>
            <a:r>
              <a:rPr lang="en-US" sz="2100" dirty="0">
                <a:solidFill>
                  <a:srgbClr val="00B050"/>
                </a:solidFill>
              </a:rPr>
              <a:t> </a:t>
            </a:r>
            <a:r>
              <a:rPr lang="en-US" sz="2100" dirty="0"/>
              <a:t>is added]. Then,</a:t>
            </a:r>
            <a:r>
              <a:rPr lang="en-US" sz="2100" b="1" dirty="0">
                <a:solidFill>
                  <a:srgbClr val="00B050"/>
                </a:solidFill>
              </a:rPr>
              <a:t> </a:t>
            </a:r>
            <a:r>
              <a:rPr lang="en-US" sz="2100" dirty="0"/>
              <a:t>inside the cell, it either </a:t>
            </a:r>
          </a:p>
          <a:p>
            <a:pPr marL="609600" indent="-609600" algn="l" rtl="0">
              <a:buNone/>
              <a:defRPr/>
            </a:pPr>
            <a:r>
              <a:rPr lang="en-US" sz="2100" b="1" i="1" dirty="0" err="1">
                <a:solidFill>
                  <a:srgbClr val="C00000"/>
                </a:solidFill>
              </a:rPr>
              <a:t>Methylated</a:t>
            </a:r>
            <a:r>
              <a:rPr lang="en-US" sz="2100" b="1" i="1" dirty="0">
                <a:solidFill>
                  <a:srgbClr val="C00000"/>
                </a:solidFill>
              </a:rPr>
              <a:t>  </a:t>
            </a:r>
            <a:r>
              <a:rPr lang="en-US" sz="2100" dirty="0"/>
              <a:t>(in cytoplasm) or </a:t>
            </a:r>
            <a:r>
              <a:rPr lang="en-US" sz="2100" b="1" i="1" dirty="0" err="1">
                <a:solidFill>
                  <a:srgbClr val="C00000"/>
                </a:solidFill>
              </a:rPr>
              <a:t>Adenosylated</a:t>
            </a:r>
            <a:r>
              <a:rPr lang="en-US" sz="2100" b="1" i="1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(in mitochondria)  </a:t>
            </a:r>
          </a:p>
          <a:p>
            <a:pPr marL="609600" indent="-609600" algn="l" rtl="0">
              <a:buNone/>
              <a:defRPr/>
            </a:pPr>
            <a:r>
              <a:rPr lang="en-US" sz="2100" dirty="0"/>
              <a:t> [ to be active </a:t>
            </a: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co-enzyme</a:t>
            </a:r>
            <a:r>
              <a:rPr lang="en-US" sz="2100" dirty="0"/>
              <a:t>].</a:t>
            </a:r>
          </a:p>
          <a:p>
            <a:pPr algn="l" rtl="0"/>
            <a:endParaRPr lang="en-US" sz="2000" dirty="0"/>
          </a:p>
          <a:p>
            <a:pPr algn="l" rtl="0"/>
            <a:endParaRPr lang="en-US" sz="2000" b="1" u="sng" dirty="0">
              <a:solidFill>
                <a:srgbClr val="C00000"/>
              </a:solidFill>
            </a:endParaRPr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9393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3200" b="1" dirty="0"/>
              <a:t>B12 absorption</a:t>
            </a: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84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2800" b="1" dirty="0" err="1">
                <a:solidFill>
                  <a:srgbClr val="C00000"/>
                </a:solidFill>
              </a:rPr>
              <a:t>Vit</a:t>
            </a:r>
            <a:r>
              <a:rPr lang="en-US" sz="2800" b="1" dirty="0">
                <a:solidFill>
                  <a:srgbClr val="C00000"/>
                </a:solidFill>
              </a:rPr>
              <a:t>. B12: </a:t>
            </a:r>
            <a:r>
              <a:rPr lang="en-US" sz="2800" dirty="0"/>
              <a:t>Biochemical reactions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53000"/>
          </a:xfrm>
        </p:spPr>
        <p:txBody>
          <a:bodyPr/>
          <a:lstStyle/>
          <a:p>
            <a:pPr algn="l" rtl="0">
              <a:defRPr/>
            </a:pPr>
            <a:r>
              <a:rPr lang="en-US" sz="2000" dirty="0"/>
              <a:t>In man, only 2 reactions utilize vitamin B12.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1.	</a:t>
            </a:r>
            <a:r>
              <a:rPr lang="en-US" sz="2400" b="1" dirty="0" err="1">
                <a:solidFill>
                  <a:srgbClr val="C00000"/>
                </a:solidFill>
              </a:rPr>
              <a:t>Methylation</a:t>
            </a:r>
            <a:r>
              <a:rPr lang="en-US" sz="2400" b="1" dirty="0">
                <a:solidFill>
                  <a:srgbClr val="C00000"/>
                </a:solidFill>
              </a:rPr>
              <a:t> of </a:t>
            </a:r>
            <a:r>
              <a:rPr lang="en-US" sz="2400" b="1" dirty="0" err="1">
                <a:solidFill>
                  <a:srgbClr val="C00000"/>
                </a:solidFill>
              </a:rPr>
              <a:t>homocysteine</a:t>
            </a:r>
            <a:r>
              <a:rPr lang="en-US" sz="2400" b="1" dirty="0">
                <a:solidFill>
                  <a:srgbClr val="C00000"/>
                </a:solidFill>
              </a:rPr>
              <a:t> to </a:t>
            </a:r>
            <a:r>
              <a:rPr lang="en-US" sz="2400" b="1" dirty="0" err="1">
                <a:solidFill>
                  <a:srgbClr val="C00000"/>
                </a:solidFill>
              </a:rPr>
              <a:t>methionine</a:t>
            </a:r>
            <a:r>
              <a:rPr lang="en-US" sz="2400" b="1" dirty="0">
                <a:solidFill>
                  <a:srgbClr val="C00000"/>
                </a:solidFill>
              </a:rPr>
              <a:t> (Met): 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2000" dirty="0"/>
              <a:t>in the </a:t>
            </a:r>
            <a:r>
              <a:rPr lang="en-US" sz="2000" b="1" i="1" dirty="0"/>
              <a:t>cytoplasm.   - </a:t>
            </a:r>
            <a:r>
              <a:rPr lang="en-US" sz="2000" dirty="0"/>
              <a:t>utilizes </a:t>
            </a:r>
            <a:r>
              <a:rPr lang="en-US" sz="20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methyl </a:t>
            </a:r>
            <a:r>
              <a:rPr lang="en-US" sz="2000" b="1" i="1" u="sng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cobalamin</a:t>
            </a:r>
            <a:r>
              <a:rPr lang="en-US" sz="20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/>
              <a:t>as coenzyme and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N5-methyl THF </a:t>
            </a:r>
            <a:r>
              <a:rPr lang="en-US" sz="2000" dirty="0"/>
              <a:t>as methyl source.</a:t>
            </a:r>
          </a:p>
          <a:p>
            <a:pPr algn="l" rtl="0" eaLnBrk="1" hangingPunct="1">
              <a:buNone/>
              <a:defRPr/>
            </a:pPr>
            <a:endParaRPr lang="en-US" sz="1100" dirty="0"/>
          </a:p>
          <a:p>
            <a:pPr marL="609600" indent="-609600" algn="l" rtl="0">
              <a:lnSpc>
                <a:spcPct val="90000"/>
              </a:lnSpc>
              <a:buNone/>
              <a:defRPr/>
            </a:pPr>
            <a:r>
              <a:rPr lang="en-US" sz="24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Benefits:</a:t>
            </a:r>
          </a:p>
          <a:p>
            <a:pPr marL="609600" indent="-609600" algn="l" rtl="0">
              <a:lnSpc>
                <a:spcPct val="90000"/>
              </a:lnSpc>
              <a:buNone/>
              <a:defRPr/>
            </a:pPr>
            <a:r>
              <a:rPr lang="en-US" sz="2200" b="1" dirty="0">
                <a:solidFill>
                  <a:srgbClr val="0070C0"/>
                </a:solidFill>
              </a:rPr>
              <a:t>I. B12 &amp; </a:t>
            </a:r>
            <a:r>
              <a:rPr lang="en-US" sz="2200" b="1" dirty="0" err="1">
                <a:solidFill>
                  <a:srgbClr val="0070C0"/>
                </a:solidFill>
              </a:rPr>
              <a:t>folate</a:t>
            </a:r>
            <a:r>
              <a:rPr lang="en-US" sz="2200" b="1" dirty="0">
                <a:solidFill>
                  <a:srgbClr val="0070C0"/>
                </a:solidFill>
              </a:rPr>
              <a:t> are important for </a:t>
            </a:r>
            <a:r>
              <a:rPr lang="en-US" sz="2200" b="1" dirty="0" err="1">
                <a:solidFill>
                  <a:srgbClr val="0070C0"/>
                </a:solidFill>
              </a:rPr>
              <a:t>remethylation</a:t>
            </a:r>
            <a:r>
              <a:rPr lang="en-US" sz="2200" b="1" dirty="0">
                <a:solidFill>
                  <a:srgbClr val="0070C0"/>
                </a:solidFill>
              </a:rPr>
              <a:t> of </a:t>
            </a:r>
            <a:r>
              <a:rPr lang="en-US" sz="2200" b="1" dirty="0" err="1">
                <a:solidFill>
                  <a:srgbClr val="0070C0"/>
                </a:solidFill>
              </a:rPr>
              <a:t>homocysteine</a:t>
            </a:r>
            <a:r>
              <a:rPr lang="en-US" sz="2200" b="1" dirty="0">
                <a:solidFill>
                  <a:srgbClr val="0070C0"/>
                </a:solidFill>
              </a:rPr>
              <a:t> to form Met. </a:t>
            </a:r>
            <a:r>
              <a:rPr lang="en-US" sz="2000" dirty="0"/>
              <a:t>which is needed for:</a:t>
            </a:r>
            <a:endParaRPr lang="en-US" sz="2000" b="1" dirty="0">
              <a:solidFill>
                <a:srgbClr val="FFFF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Methylation of </a:t>
            </a:r>
            <a:r>
              <a:rPr lang="en-US" sz="2000" dirty="0" err="1"/>
              <a:t>Cephalin</a:t>
            </a:r>
            <a:r>
              <a:rPr lang="en-US" sz="2000" dirty="0"/>
              <a:t> </a:t>
            </a:r>
            <a:r>
              <a:rPr lang="en-US" sz="2000" dirty="0">
                <a:latin typeface="Calibri"/>
                <a:cs typeface="Calibri"/>
              </a:rPr>
              <a:t>→</a:t>
            </a:r>
            <a:r>
              <a:rPr lang="en-US" sz="2000" dirty="0"/>
              <a:t> Lecithin 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myelin synthesis</a:t>
            </a:r>
            <a:r>
              <a:rPr lang="en-US" sz="2000" dirty="0"/>
              <a:t>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err="1"/>
              <a:t>Norepinephrine</a:t>
            </a:r>
            <a:r>
              <a:rPr lang="en-US" sz="2000" dirty="0"/>
              <a:t> → Epinephrine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(neurotransmitters &amp; brain metabolism)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DNA &amp; </a:t>
            </a:r>
            <a:r>
              <a:rPr lang="en-US" sz="2000" dirty="0" err="1"/>
              <a:t>Histone</a:t>
            </a:r>
            <a:r>
              <a:rPr lang="en-US" sz="2000" dirty="0"/>
              <a:t> </a:t>
            </a:r>
            <a:r>
              <a:rPr lang="en-US" sz="2000" dirty="0" err="1"/>
              <a:t>methylation</a:t>
            </a:r>
            <a:r>
              <a:rPr lang="en-US" sz="2000" dirty="0"/>
              <a:t>  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epigenetic regulation [growth</a:t>
            </a:r>
            <a:r>
              <a:rPr lang="en-US" sz="2000" dirty="0"/>
              <a:t>]).</a:t>
            </a:r>
          </a:p>
          <a:p>
            <a:pPr algn="l" rtl="0">
              <a:buNone/>
            </a:pPr>
            <a:endParaRPr lang="en-US" sz="1100" dirty="0"/>
          </a:p>
          <a:p>
            <a:pPr algn="l" rtl="0">
              <a:buNone/>
            </a:pPr>
            <a:r>
              <a:rPr lang="en-US" sz="2200" b="1" dirty="0">
                <a:solidFill>
                  <a:srgbClr val="0070C0"/>
                </a:solidFill>
              </a:rPr>
              <a:t>II. THF (</a:t>
            </a:r>
            <a:r>
              <a:rPr lang="en-US" sz="2200" b="1" dirty="0" err="1">
                <a:solidFill>
                  <a:srgbClr val="0070C0"/>
                </a:solidFill>
              </a:rPr>
              <a:t>purines</a:t>
            </a:r>
            <a:r>
              <a:rPr lang="en-US" sz="2200" b="1" dirty="0">
                <a:solidFill>
                  <a:srgbClr val="0070C0"/>
                </a:solidFill>
              </a:rPr>
              <a:t> &amp; </a:t>
            </a:r>
            <a:r>
              <a:rPr lang="en-US" sz="2200" b="1" dirty="0" err="1">
                <a:solidFill>
                  <a:srgbClr val="0070C0"/>
                </a:solidFill>
              </a:rPr>
              <a:t>pyrimidines</a:t>
            </a:r>
            <a:r>
              <a:rPr lang="en-US" sz="2200" b="1" dirty="0">
                <a:solidFill>
                  <a:srgbClr val="0070C0"/>
                </a:solidFill>
              </a:rPr>
              <a:t> for DNA synthesis)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  <a:p>
            <a:pPr algn="l" rtl="0">
              <a:buNone/>
            </a:pPr>
            <a:endParaRPr lang="en-US" sz="1400" dirty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6DF288-9E19-483A-BB5A-B07B126F932B}" type="slidenum">
              <a:rPr lang="ar-SA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2800" b="1" dirty="0" err="1">
                <a:solidFill>
                  <a:srgbClr val="C00000"/>
                </a:solidFill>
              </a:rPr>
              <a:t>Vit</a:t>
            </a:r>
            <a:r>
              <a:rPr lang="en-US" sz="2800" b="1" dirty="0">
                <a:solidFill>
                  <a:srgbClr val="C00000"/>
                </a:solidFill>
              </a:rPr>
              <a:t>. B12: </a:t>
            </a:r>
            <a:r>
              <a:rPr lang="en-US" sz="2800" dirty="0"/>
              <a:t>Biochemical reactions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4343400"/>
          </a:xfrm>
        </p:spPr>
        <p:txBody>
          <a:bodyPr/>
          <a:lstStyle/>
          <a:p>
            <a:pPr algn="l" rtl="0" eaLnBrk="1" hangingPunct="1"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1. </a:t>
            </a:r>
            <a:r>
              <a:rPr lang="en-US" sz="2400" b="1" dirty="0" err="1">
                <a:solidFill>
                  <a:srgbClr val="C00000"/>
                </a:solidFill>
              </a:rPr>
              <a:t>Methylation</a:t>
            </a:r>
            <a:r>
              <a:rPr lang="en-US" sz="2400" b="1" dirty="0">
                <a:solidFill>
                  <a:srgbClr val="C00000"/>
                </a:solidFill>
              </a:rPr>
              <a:t> of </a:t>
            </a:r>
            <a:r>
              <a:rPr lang="en-US" sz="2400" b="1" dirty="0" err="1">
                <a:solidFill>
                  <a:srgbClr val="C00000"/>
                </a:solidFill>
              </a:rPr>
              <a:t>homocysteine</a:t>
            </a:r>
            <a:r>
              <a:rPr lang="en-US" sz="2400" b="1" dirty="0">
                <a:solidFill>
                  <a:srgbClr val="C00000"/>
                </a:solidFill>
              </a:rPr>
              <a:t> to </a:t>
            </a:r>
            <a:r>
              <a:rPr lang="en-US" sz="2400" b="1" dirty="0" err="1">
                <a:solidFill>
                  <a:srgbClr val="C00000"/>
                </a:solidFill>
              </a:rPr>
              <a:t>methionine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</a:p>
          <a:p>
            <a:pPr algn="l" rtl="0" eaLnBrk="1" hangingPunct="1">
              <a:buNone/>
              <a:defRPr/>
            </a:pPr>
            <a:endParaRPr lang="en-US" sz="1000" b="1" dirty="0">
              <a:solidFill>
                <a:srgbClr val="C00000"/>
              </a:solidFill>
            </a:endParaRPr>
          </a:p>
          <a:p>
            <a:pPr algn="l" rtl="0">
              <a:defRPr/>
            </a:pPr>
            <a:r>
              <a:rPr lang="en-US" sz="24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Deficiency:</a:t>
            </a:r>
          </a:p>
          <a:p>
            <a:pPr algn="l" rtl="0">
              <a:buNone/>
              <a:defRPr/>
            </a:pPr>
            <a:endParaRPr lang="en-US" sz="12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Hematopoiesis</a:t>
            </a:r>
            <a:r>
              <a:rPr lang="en-US" sz="2400" dirty="0"/>
              <a:t>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response </a:t>
            </a:r>
            <a:r>
              <a:rPr lang="en-US" sz="2400" dirty="0"/>
              <a:t>are among the most proliferative process; and thus are highly sensitive to deficient vitamins.</a:t>
            </a:r>
          </a:p>
          <a:p>
            <a:pPr algn="l" rtl="0">
              <a:buNone/>
              <a:defRPr/>
            </a:pPr>
            <a:endParaRPr lang="en-US" sz="11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b="1" dirty="0" err="1">
                <a:latin typeface="Wingdings 3" pitchFamily="18" charset="2"/>
              </a:rPr>
              <a:t>hhh</a:t>
            </a:r>
            <a:r>
              <a:rPr lang="en-US" sz="2400" b="1" dirty="0"/>
              <a:t>  </a:t>
            </a:r>
            <a:r>
              <a:rPr lang="en-US" sz="2400" b="1" dirty="0" err="1"/>
              <a:t>homocysteine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b="1" i="1" dirty="0">
                <a:solidFill>
                  <a:srgbClr val="0070C0"/>
                </a:solidFill>
              </a:rPr>
              <a:t>CVS manifestations; atherosclerosis</a:t>
            </a:r>
            <a:r>
              <a:rPr lang="en-US" sz="2400" dirty="0"/>
              <a:t>).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b="1" dirty="0" err="1"/>
              <a:t>Folate</a:t>
            </a:r>
            <a:r>
              <a:rPr lang="en-US" sz="2400" b="1" dirty="0"/>
              <a:t> trap </a:t>
            </a:r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Wingdings 3" pitchFamily="18" charset="2"/>
              </a:rPr>
              <a:t>,,,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purines</a:t>
            </a:r>
            <a:r>
              <a:rPr lang="en-US" sz="2400" b="1" i="1" dirty="0">
                <a:solidFill>
                  <a:srgbClr val="0070C0"/>
                </a:solidFill>
              </a:rPr>
              <a:t> &amp; </a:t>
            </a:r>
            <a:r>
              <a:rPr lang="en-US" sz="2400" b="1" i="1" dirty="0" err="1">
                <a:solidFill>
                  <a:srgbClr val="0070C0"/>
                </a:solidFill>
              </a:rPr>
              <a:t>dTMP</a:t>
            </a:r>
            <a:r>
              <a:rPr lang="en-US" sz="2400" b="1" i="1" dirty="0">
                <a:solidFill>
                  <a:srgbClr val="0070C0"/>
                </a:solidFill>
              </a:rPr>
              <a:t> synthesis</a:t>
            </a:r>
            <a:r>
              <a:rPr lang="en-US" sz="2400" dirty="0"/>
              <a:t>).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/>
              <a:t> </a:t>
            </a:r>
            <a:r>
              <a:rPr lang="en-US" sz="2400" b="1" dirty="0">
                <a:latin typeface="Wingdings 3" pitchFamily="18" charset="2"/>
              </a:rPr>
              <a:t>,,, </a:t>
            </a:r>
            <a:r>
              <a:rPr lang="en-US" sz="2400" b="1" dirty="0"/>
              <a:t>Met. </a:t>
            </a:r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Wingdings 3" pitchFamily="18" charset="2"/>
              </a:rPr>
              <a:t>,,, </a:t>
            </a:r>
            <a:r>
              <a:rPr lang="en-US" sz="2400" b="1" i="1" dirty="0" err="1">
                <a:solidFill>
                  <a:srgbClr val="0070C0"/>
                </a:solidFill>
              </a:rPr>
              <a:t>choline</a:t>
            </a:r>
            <a:r>
              <a:rPr lang="en-US" sz="2400" b="1" i="1" dirty="0">
                <a:solidFill>
                  <a:srgbClr val="0070C0"/>
                </a:solidFill>
              </a:rPr>
              <a:t>, epinephrine,… ).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2000" dirty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6DF288-9E19-483A-BB5A-B07B126F932B}" type="slidenum">
              <a:rPr lang="ar-SA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2800" b="1">
                <a:solidFill>
                  <a:srgbClr val="C00000"/>
                </a:solidFill>
              </a:rPr>
              <a:t>Vit. B12: </a:t>
            </a:r>
            <a:r>
              <a:rPr lang="en-US" sz="2800"/>
              <a:t>Biochemical reactions</a:t>
            </a:r>
            <a:r>
              <a:rPr lang="en-US" sz="2800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10200"/>
          </a:xfrm>
        </p:spPr>
        <p:txBody>
          <a:bodyPr/>
          <a:lstStyle/>
          <a:p>
            <a:pPr algn="l" rtl="0">
              <a:defRPr/>
            </a:pPr>
            <a:r>
              <a:rPr lang="en-US" sz="1800" dirty="0"/>
              <a:t>In man, only 2 reactions utilize vitamin B12.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2.	</a:t>
            </a:r>
            <a:r>
              <a:rPr lang="en-US" sz="2300" b="1" dirty="0" err="1">
                <a:solidFill>
                  <a:srgbClr val="C00000"/>
                </a:solidFill>
              </a:rPr>
              <a:t>Isomerization</a:t>
            </a:r>
            <a:r>
              <a:rPr lang="en-US" sz="2300" b="1" dirty="0">
                <a:solidFill>
                  <a:srgbClr val="C00000"/>
                </a:solidFill>
              </a:rPr>
              <a:t> of L-methyl </a:t>
            </a:r>
            <a:r>
              <a:rPr lang="en-US" sz="2300" b="1" dirty="0" err="1">
                <a:solidFill>
                  <a:srgbClr val="C00000"/>
                </a:solidFill>
              </a:rPr>
              <a:t>malonly</a:t>
            </a:r>
            <a:r>
              <a:rPr lang="en-US" sz="2300" b="1" dirty="0">
                <a:solidFill>
                  <a:srgbClr val="C00000"/>
                </a:solidFill>
              </a:rPr>
              <a:t> </a:t>
            </a:r>
            <a:r>
              <a:rPr lang="en-US" sz="2300" b="1" dirty="0" err="1">
                <a:solidFill>
                  <a:srgbClr val="C00000"/>
                </a:solidFill>
              </a:rPr>
              <a:t>CoA</a:t>
            </a:r>
            <a:r>
              <a:rPr lang="en-US" sz="2300" b="1" dirty="0">
                <a:solidFill>
                  <a:srgbClr val="C00000"/>
                </a:solidFill>
              </a:rPr>
              <a:t> to </a:t>
            </a:r>
            <a:r>
              <a:rPr lang="en-US" sz="2300" b="1" dirty="0" err="1">
                <a:solidFill>
                  <a:srgbClr val="C00000"/>
                </a:solidFill>
              </a:rPr>
              <a:t>succinyl</a:t>
            </a:r>
            <a:r>
              <a:rPr lang="en-US" sz="2300" b="1" dirty="0">
                <a:solidFill>
                  <a:srgbClr val="C00000"/>
                </a:solidFill>
              </a:rPr>
              <a:t> </a:t>
            </a:r>
            <a:r>
              <a:rPr lang="en-US" sz="2300" b="1" dirty="0" err="1">
                <a:solidFill>
                  <a:srgbClr val="C00000"/>
                </a:solidFill>
              </a:rPr>
              <a:t>CoA</a:t>
            </a:r>
            <a:r>
              <a:rPr lang="en-US" sz="2300" b="1" dirty="0">
                <a:solidFill>
                  <a:srgbClr val="C00000"/>
                </a:solidFill>
              </a:rPr>
              <a:t>: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It </a:t>
            </a:r>
            <a:r>
              <a:rPr lang="en-US" sz="2000" dirty="0" err="1"/>
              <a:t>ocurs</a:t>
            </a:r>
            <a:r>
              <a:rPr lang="en-US" sz="2000" dirty="0"/>
              <a:t> in </a:t>
            </a:r>
            <a:r>
              <a:rPr lang="en-US" sz="2000" b="1" i="1" dirty="0"/>
              <a:t>mitochondria </a:t>
            </a:r>
            <a:r>
              <a:rPr lang="en-US" sz="2000" dirty="0"/>
              <a:t>by </a:t>
            </a:r>
            <a:r>
              <a:rPr lang="en-US" sz="2000" b="1" i="1" dirty="0"/>
              <a:t>L-methyl </a:t>
            </a:r>
            <a:r>
              <a:rPr lang="en-US" sz="2000" b="1" i="1" dirty="0" err="1"/>
              <a:t>malonyl</a:t>
            </a:r>
            <a:r>
              <a:rPr lang="en-US" sz="2000" b="1" i="1" dirty="0"/>
              <a:t> </a:t>
            </a:r>
            <a:r>
              <a:rPr lang="en-US" sz="2000" b="1" i="1" dirty="0" err="1"/>
              <a:t>CoA</a:t>
            </a:r>
            <a:r>
              <a:rPr lang="en-US" sz="2000" b="1" i="1" dirty="0"/>
              <a:t> </a:t>
            </a:r>
            <a:r>
              <a:rPr lang="en-US" sz="2000" b="1" i="1" dirty="0" err="1"/>
              <a:t>mutase</a:t>
            </a:r>
            <a:r>
              <a:rPr lang="en-US" sz="2000" b="1" i="1" dirty="0"/>
              <a:t> (</a:t>
            </a:r>
            <a:r>
              <a:rPr lang="en-US" sz="1800" dirty="0"/>
              <a:t>the coenzyme is  </a:t>
            </a:r>
            <a:r>
              <a:rPr lang="en-US" sz="18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5’-deoxyadenosyl </a:t>
            </a:r>
            <a:r>
              <a:rPr lang="en-US" sz="1800" b="1" i="1" u="sng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cobalamin</a:t>
            </a:r>
            <a:r>
              <a:rPr lang="en-US" sz="18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Benefits: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/>
              <a:t>Oxidation in CAC producing </a:t>
            </a:r>
            <a:r>
              <a:rPr lang="en-US" sz="2000" b="1" u="sng" dirty="0">
                <a:solidFill>
                  <a:srgbClr val="C00000"/>
                </a:solidFill>
              </a:rPr>
              <a:t>energy</a:t>
            </a:r>
            <a:r>
              <a:rPr lang="en-US" sz="2000" dirty="0"/>
              <a:t>.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 err="1"/>
              <a:t>Succinyl</a:t>
            </a:r>
            <a:r>
              <a:rPr lang="en-US" sz="2000" dirty="0"/>
              <a:t> </a:t>
            </a:r>
            <a:r>
              <a:rPr lang="en-US" sz="2000" dirty="0" err="1"/>
              <a:t>CoA</a:t>
            </a:r>
            <a:r>
              <a:rPr lang="en-US" sz="2000" dirty="0"/>
              <a:t> (</a:t>
            </a:r>
            <a:r>
              <a:rPr lang="en-US" sz="2000" b="1" u="sng" dirty="0" err="1">
                <a:solidFill>
                  <a:srgbClr val="C00000"/>
                </a:solidFill>
              </a:rPr>
              <a:t>heme</a:t>
            </a:r>
            <a:r>
              <a:rPr lang="en-US" sz="2000" b="1" u="sng" dirty="0">
                <a:solidFill>
                  <a:srgbClr val="C00000"/>
                </a:solidFill>
              </a:rPr>
              <a:t> synthesis</a:t>
            </a:r>
            <a:r>
              <a:rPr lang="en-US" sz="2000" dirty="0"/>
              <a:t>).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050" dirty="0"/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Deficiency:</a:t>
            </a:r>
          </a:p>
          <a:p>
            <a:pPr algn="l" rtl="0"/>
            <a:r>
              <a:rPr lang="en-US" sz="2000" dirty="0"/>
              <a:t>Methyl </a:t>
            </a:r>
            <a:r>
              <a:rPr lang="en-US" sz="2000" dirty="0" err="1"/>
              <a:t>malonic</a:t>
            </a:r>
            <a:r>
              <a:rPr lang="en-US" sz="2000" dirty="0"/>
              <a:t> </a:t>
            </a:r>
            <a:r>
              <a:rPr lang="en-US" sz="2000" dirty="0" err="1"/>
              <a:t>aciduria</a:t>
            </a:r>
            <a:r>
              <a:rPr lang="en-US" sz="2000" dirty="0"/>
              <a:t>: Excessive Methyl </a:t>
            </a:r>
            <a:r>
              <a:rPr lang="en-US" sz="2000" dirty="0" err="1"/>
              <a:t>malonic</a:t>
            </a:r>
            <a:r>
              <a:rPr lang="en-US" sz="2000" dirty="0"/>
              <a:t> acid will be incorporated into </a:t>
            </a:r>
            <a:r>
              <a:rPr lang="en-US" sz="2000" u="sng" dirty="0"/>
              <a:t>fatty acids</a:t>
            </a:r>
            <a:r>
              <a:rPr lang="en-US" sz="2000" dirty="0"/>
              <a:t> itself rather than normal </a:t>
            </a:r>
            <a:r>
              <a:rPr lang="en-US" sz="2000" u="sng" dirty="0" err="1"/>
              <a:t>malonic</a:t>
            </a:r>
            <a:r>
              <a:rPr lang="en-US" sz="2000" u="sng" dirty="0"/>
              <a:t> acid</a:t>
            </a:r>
            <a:r>
              <a:rPr lang="en-US" sz="2000" dirty="0"/>
              <a:t>. If this abnormal fatty acid subsequently is incorporated into myelin, the resulting </a:t>
            </a:r>
            <a:r>
              <a:rPr lang="en-US" sz="2000" b="1" dirty="0"/>
              <a:t>myelin will be too fragile</a:t>
            </a:r>
            <a:r>
              <a:rPr lang="en-US" sz="2000" dirty="0"/>
              <a:t>, and </a:t>
            </a:r>
            <a:r>
              <a:rPr lang="en-US" sz="2000" b="1" dirty="0"/>
              <a:t>demyelination</a:t>
            </a:r>
            <a:r>
              <a:rPr lang="en-US" sz="2000" dirty="0"/>
              <a:t> will occur.</a:t>
            </a:r>
          </a:p>
          <a:p>
            <a:pPr algn="l" rtl="0">
              <a:buNone/>
            </a:pPr>
            <a:endParaRPr lang="en-US" sz="1000" dirty="0"/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000" b="1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12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deficiency causes </a:t>
            </a:r>
            <a:r>
              <a:rPr lang="en-US" sz="2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neuropathies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even if folic acid is present in good supply, and therefore </a:t>
            </a:r>
            <a:r>
              <a:rPr lang="en-US" sz="2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anemia is not present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1800" dirty="0"/>
              <a:t> </a:t>
            </a:r>
          </a:p>
          <a:p>
            <a:pPr algn="l" rtl="0" eaLnBrk="1" hangingPunct="1">
              <a:buNone/>
              <a:defRPr/>
            </a:pP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l" rtl="0">
              <a:buFont typeface="Wingdings" pitchFamily="2" charset="2"/>
              <a:buNone/>
              <a:defRPr/>
            </a:pPr>
            <a:endParaRPr lang="en-US" sz="1800" dirty="0"/>
          </a:p>
          <a:p>
            <a:pPr algn="l" rtl="0">
              <a:buFont typeface="Wingdings" pitchFamily="2" charset="2"/>
              <a:buNone/>
              <a:defRPr/>
            </a:pPr>
            <a:endParaRPr lang="en-US" sz="1800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BDB46E-581D-4EC4-9F02-2FA2A8E3F728}" type="slidenum">
              <a:rPr lang="ar-SA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C00000"/>
                </a:solidFill>
              </a:rPr>
              <a:t>Folic acid </a:t>
            </a:r>
            <a:r>
              <a:rPr lang="en-US" sz="3200" dirty="0">
                <a:solidFill>
                  <a:srgbClr val="C00000"/>
                </a:solidFill>
              </a:rPr>
              <a:t>(</a:t>
            </a:r>
            <a:r>
              <a:rPr lang="en-US" sz="3200" dirty="0" err="1">
                <a:solidFill>
                  <a:srgbClr val="C00000"/>
                </a:solidFill>
              </a:rPr>
              <a:t>Folacin</a:t>
            </a:r>
            <a:r>
              <a:rPr lang="en-US" sz="3200" dirty="0">
                <a:solidFill>
                  <a:srgbClr val="C00000"/>
                </a:solidFill>
              </a:rPr>
              <a:t>=</a:t>
            </a:r>
            <a:r>
              <a:rPr lang="en-US" sz="3200" dirty="0" err="1">
                <a:solidFill>
                  <a:srgbClr val="C00000"/>
                </a:solidFill>
              </a:rPr>
              <a:t>Pteroyl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glutamic</a:t>
            </a:r>
            <a:r>
              <a:rPr lang="en-US" sz="3200" dirty="0">
                <a:solidFill>
                  <a:srgbClr val="C00000"/>
                </a:solidFill>
              </a:rPr>
              <a:t> acid)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13738" cy="4525963"/>
          </a:xfrm>
        </p:spPr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sz="2000" b="1" u="sng" dirty="0"/>
              <a:t>Chemistry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000" dirty="0" err="1"/>
              <a:t>Pteridine</a:t>
            </a:r>
            <a:r>
              <a:rPr lang="en-US" sz="2000" dirty="0"/>
              <a:t> nucleus (</a:t>
            </a:r>
            <a:r>
              <a:rPr lang="en-US" sz="2000" dirty="0" err="1"/>
              <a:t>bicyclic</a:t>
            </a:r>
            <a:r>
              <a:rPr lang="en-US" sz="2000" dirty="0"/>
              <a:t> nitrogenous compound).    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000" dirty="0">
                <a:sym typeface="Symbol" pitchFamily="18" charset="2"/>
              </a:rPr>
              <a:t>Para</a:t>
            </a:r>
            <a:r>
              <a:rPr lang="en-US" sz="2000" dirty="0"/>
              <a:t>-amino benzoic acid (PABA). 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000" dirty="0" err="1"/>
              <a:t>Glutamic</a:t>
            </a:r>
            <a:r>
              <a:rPr lang="en-US" sz="2000" dirty="0"/>
              <a:t> acid.</a:t>
            </a:r>
          </a:p>
        </p:txBody>
      </p:sp>
      <p:pic>
        <p:nvPicPr>
          <p:cNvPr id="6148" name="Picture 2" descr="C:\Documents and Settings\Dr.Sabry\Desktop\fig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667000"/>
            <a:ext cx="739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2743200"/>
            <a:ext cx="5334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3581400"/>
            <a:ext cx="381000" cy="838200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3733800"/>
            <a:ext cx="381000" cy="838200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2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BEC273-23F6-49A1-8319-E2B01B1CEE14}" type="slidenum">
              <a:rPr lang="ar-SA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609600" y="457200"/>
          <a:ext cx="80772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4" imgW="9802593" imgH="9152381" progId="">
                  <p:embed/>
                </p:oleObj>
              </mc:Choice>
              <mc:Fallback>
                <p:oleObj r:id="rId4" imgW="9802593" imgH="9152381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8077200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ultiply 10"/>
          <p:cNvSpPr/>
          <p:nvPr/>
        </p:nvSpPr>
        <p:spPr>
          <a:xfrm>
            <a:off x="4611477" y="1066800"/>
            <a:ext cx="533400" cy="1524000"/>
          </a:xfrm>
          <a:prstGeom prst="mathMultiply">
            <a:avLst/>
          </a:prstGeom>
          <a:solidFill>
            <a:srgbClr val="00FF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838200"/>
            <a:ext cx="1752600" cy="584775"/>
          </a:xfrm>
          <a:prstGeom prst="rect">
            <a:avLst/>
          </a:prstGeom>
          <a:solidFill>
            <a:srgbClr val="FFFFCC"/>
          </a:solidFill>
          <a:ln w="38100">
            <a:solidFill>
              <a:srgbClr val="7DF22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err="1">
                <a:latin typeface="Wingdings 3" pitchFamily="18" charset="2"/>
              </a:rPr>
              <a:t>hhh</a:t>
            </a:r>
            <a:endParaRPr lang="en-US" sz="1600" b="1" dirty="0">
              <a:latin typeface="Wingdings 3" pitchFamily="18" charset="2"/>
            </a:endParaRPr>
          </a:p>
          <a:p>
            <a:pPr algn="ctr">
              <a:defRPr/>
            </a:pPr>
            <a:r>
              <a:rPr lang="en-US" sz="1600" b="1" dirty="0" err="1">
                <a:latin typeface="+mj-lt"/>
              </a:rPr>
              <a:t>Homocystinuria</a:t>
            </a:r>
            <a:r>
              <a:rPr lang="en-US" sz="1600" b="1" dirty="0">
                <a:latin typeface="+mj-lt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3059668"/>
            <a:ext cx="1371600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7DF22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>
                <a:latin typeface="+mj-lt"/>
              </a:rPr>
              <a:t>Folate</a:t>
            </a:r>
            <a:r>
              <a:rPr lang="en-US" b="1" dirty="0">
                <a:latin typeface="+mj-lt"/>
              </a:rPr>
              <a:t> trap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400" y="2903538"/>
            <a:ext cx="1828800" cy="5847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Wingdings 3" pitchFamily="18" charset="2"/>
              </a:rPr>
              <a:t>,,,</a:t>
            </a:r>
            <a:r>
              <a:rPr lang="en-US" sz="1600" b="1" dirty="0"/>
              <a:t> </a:t>
            </a:r>
            <a:r>
              <a:rPr lang="en-US" sz="1600" b="1" dirty="0" err="1"/>
              <a:t>purines</a:t>
            </a:r>
            <a:r>
              <a:rPr lang="en-US" sz="1600" b="1" dirty="0"/>
              <a:t> &amp; </a:t>
            </a:r>
            <a:r>
              <a:rPr lang="en-US" sz="1600" b="1" dirty="0" err="1"/>
              <a:t>dTMP</a:t>
            </a:r>
            <a:r>
              <a:rPr lang="en-US" sz="1600" b="1" dirty="0"/>
              <a:t> synthesis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762000"/>
            <a:ext cx="914400" cy="5238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Wingdings 3" pitchFamily="18" charset="2"/>
              </a:rPr>
              <a:t>,,,</a:t>
            </a:r>
            <a:r>
              <a:rPr lang="en-US" sz="2800" b="1" dirty="0"/>
              <a:t> </a:t>
            </a:r>
          </a:p>
        </p:txBody>
      </p:sp>
      <p:sp>
        <p:nvSpPr>
          <p:cNvPr id="16" name="Multiply 15"/>
          <p:cNvSpPr/>
          <p:nvPr/>
        </p:nvSpPr>
        <p:spPr>
          <a:xfrm>
            <a:off x="4419600" y="5355116"/>
            <a:ext cx="533400" cy="1579084"/>
          </a:xfrm>
          <a:prstGeom prst="mathMultiply">
            <a:avLst/>
          </a:prstGeom>
          <a:solidFill>
            <a:srgbClr val="00FF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" y="6172200"/>
            <a:ext cx="3048000" cy="338554"/>
          </a:xfrm>
          <a:prstGeom prst="rect">
            <a:avLst/>
          </a:prstGeom>
          <a:solidFill>
            <a:srgbClr val="FFFFCC"/>
          </a:solidFill>
          <a:ln w="38100">
            <a:solidFill>
              <a:srgbClr val="7DF22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1600" dirty="0" err="1">
                <a:latin typeface="Wingdings 3" pitchFamily="18" charset="2"/>
              </a:rPr>
              <a:t>hhh</a:t>
            </a:r>
            <a:r>
              <a:rPr lang="en-US" sz="1600" dirty="0">
                <a:latin typeface="Wingdings 3" pitchFamily="18" charset="2"/>
              </a:rPr>
              <a:t> </a:t>
            </a:r>
            <a:r>
              <a:rPr lang="en-US" sz="1600" dirty="0">
                <a:latin typeface="+mj-lt"/>
              </a:rPr>
              <a:t>Methyl </a:t>
            </a:r>
            <a:r>
              <a:rPr lang="en-US" sz="1600" dirty="0" err="1">
                <a:latin typeface="+mj-lt"/>
              </a:rPr>
              <a:t>malonic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aciduria</a:t>
            </a:r>
            <a:r>
              <a:rPr lang="en-US" sz="1600" dirty="0">
                <a:latin typeface="+mj-lt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0" y="6062246"/>
            <a:ext cx="1524000" cy="338554"/>
          </a:xfrm>
          <a:prstGeom prst="rect">
            <a:avLst/>
          </a:prstGeom>
          <a:solidFill>
            <a:srgbClr val="FFCCFF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600" b="1" dirty="0">
                <a:latin typeface="+mj-lt"/>
              </a:rPr>
              <a:t>Anemia</a:t>
            </a:r>
            <a:r>
              <a:rPr lang="en-US" sz="1600" b="1" dirty="0">
                <a:latin typeface="Wingdings 3" pitchFamily="18" charset="2"/>
              </a:rPr>
              <a:t> </a:t>
            </a:r>
            <a:endParaRPr lang="en-US" sz="1600" b="1" dirty="0"/>
          </a:p>
        </p:txBody>
      </p:sp>
      <p:sp>
        <p:nvSpPr>
          <p:cNvPr id="1038" name="Slide Number Placeholder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32536F-16ED-404B-AF9C-75165C348302}" type="slidenum">
              <a:rPr lang="ar-SA" smtClean="0"/>
              <a:pPr/>
              <a:t>30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57200" y="152400"/>
            <a:ext cx="8229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en-US" sz="2000" b="1" kern="0" dirty="0" err="1">
                <a:latin typeface="+mj-lt"/>
                <a:ea typeface="+mj-ea"/>
                <a:cs typeface="+mj-cs"/>
              </a:rPr>
              <a:t>Vit</a:t>
            </a:r>
            <a:r>
              <a:rPr lang="en-US" sz="2000" b="1" kern="0" dirty="0">
                <a:latin typeface="+mj-lt"/>
                <a:ea typeface="+mj-ea"/>
                <a:cs typeface="+mj-cs"/>
              </a:rPr>
              <a:t>. B12: Biochemical reactions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5400" y="1600200"/>
            <a:ext cx="762000" cy="338554"/>
          </a:xfrm>
          <a:prstGeom prst="rect">
            <a:avLst/>
          </a:prstGeom>
          <a:solidFill>
            <a:srgbClr val="FFFFCC"/>
          </a:solidFill>
          <a:ln w="38100">
            <a:solidFill>
              <a:srgbClr val="7DF22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CVS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4038600"/>
            <a:ext cx="2057400" cy="338554"/>
          </a:xfrm>
          <a:prstGeom prst="rect">
            <a:avLst/>
          </a:prstGeom>
          <a:noFill/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De-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myelination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rtl="0"/>
            <a:r>
              <a:rPr lang="en-US" sz="3200" dirty="0">
                <a:solidFill>
                  <a:srgbClr val="C00000"/>
                </a:solidFill>
              </a:rPr>
              <a:t>Vitamin B12: </a:t>
            </a:r>
            <a:r>
              <a:rPr lang="en-US" sz="3200" dirty="0"/>
              <a:t>deficiency </a:t>
            </a:r>
            <a:r>
              <a:rPr lang="en-US" sz="2800" dirty="0"/>
              <a:t>  </a:t>
            </a:r>
            <a:endParaRPr lang="en-US" sz="32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5626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000" b="1" u="sng" dirty="0">
                <a:solidFill>
                  <a:srgbClr val="C00000"/>
                </a:solidFill>
              </a:rPr>
              <a:t>Causes: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/>
              <a:t>- Old people (</a:t>
            </a:r>
            <a:r>
              <a:rPr lang="en-US" sz="2000" dirty="0">
                <a:latin typeface="Wingdings 3" pitchFamily="18" charset="2"/>
              </a:rPr>
              <a:t>,,,</a:t>
            </a:r>
            <a:r>
              <a:rPr lang="en-US" sz="2000" dirty="0"/>
              <a:t> </a:t>
            </a:r>
            <a:r>
              <a:rPr lang="en-US" sz="2000" dirty="0" err="1"/>
              <a:t>HCl</a:t>
            </a:r>
            <a:r>
              <a:rPr lang="en-US" sz="2000" dirty="0"/>
              <a:t> &amp; intrinsic factor).       - </a:t>
            </a:r>
            <a:r>
              <a:rPr lang="en-US" sz="2000" dirty="0" err="1"/>
              <a:t>Gastrectomy</a:t>
            </a:r>
            <a:r>
              <a:rPr lang="en-US" sz="2000" dirty="0"/>
              <a:t>.    –Antacids.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/>
              <a:t>- Malabsorption &amp; intestinal diseases.           - Long term vegetarians.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000" b="1" u="sng" dirty="0">
                <a:solidFill>
                  <a:srgbClr val="C00000"/>
                </a:solidFill>
              </a:rPr>
              <a:t>Manifestations:</a:t>
            </a:r>
          </a:p>
          <a:p>
            <a:pPr algn="l" rtl="0">
              <a:buNone/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I- Hematopoietic: </a:t>
            </a:r>
            <a:r>
              <a:rPr lang="en-US" sz="2000" dirty="0"/>
              <a:t>Pernicious anemia arises under conditions of B12 or intrinsic factor deficiency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(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macrocytic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megaloblastic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anemia)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>
                <a:latin typeface="Wingdings 3" pitchFamily="18" charset="2"/>
              </a:rPr>
              <a:t>,,, </a:t>
            </a:r>
            <a:r>
              <a:rPr lang="en-US" sz="2000" dirty="0"/>
              <a:t>THF →impaired </a:t>
            </a:r>
            <a:r>
              <a:rPr lang="en-US" sz="2000" dirty="0" err="1"/>
              <a:t>purines</a:t>
            </a:r>
            <a:r>
              <a:rPr lang="en-US" sz="2000" dirty="0"/>
              <a:t> &amp; </a:t>
            </a:r>
            <a:r>
              <a:rPr lang="en-US" sz="2000" dirty="0" err="1"/>
              <a:t>pyrimidines</a:t>
            </a:r>
            <a:r>
              <a:rPr lang="en-US" sz="2000" dirty="0"/>
              <a:t> synthesis → Impaired DNA synthesis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</a:t>
            </a:r>
            <a:r>
              <a:rPr lang="en-US" sz="2000" dirty="0"/>
              <a:t>affecting formation of nucleus of new erythrocyte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2000" dirty="0"/>
              <a:t>preventing cell division.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II- Neurological</a:t>
            </a:r>
            <a:r>
              <a:rPr lang="en-US" sz="2000" b="1" i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2000" dirty="0"/>
              <a:t>due to </a:t>
            </a:r>
            <a:r>
              <a:rPr lang="en-US" sz="2000" b="1" i="1" dirty="0">
                <a:solidFill>
                  <a:srgbClr val="00B050"/>
                </a:solidFill>
              </a:rPr>
              <a:t>progressive </a:t>
            </a:r>
            <a:r>
              <a:rPr lang="en-US" sz="2000" b="1" i="1" dirty="0" err="1">
                <a:solidFill>
                  <a:srgbClr val="00B050"/>
                </a:solidFill>
              </a:rPr>
              <a:t>demylination</a:t>
            </a:r>
            <a:r>
              <a:rPr lang="en-US" sz="2000" b="1" i="1" dirty="0">
                <a:solidFill>
                  <a:srgbClr val="00B050"/>
                </a:solidFill>
              </a:rPr>
              <a:t> of nervous tissue</a:t>
            </a:r>
            <a:r>
              <a:rPr lang="en-US" sz="2000" i="1" dirty="0">
                <a:solidFill>
                  <a:srgbClr val="00B050"/>
                </a:solidFill>
              </a:rPr>
              <a:t>.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70C0"/>
                </a:solidFill>
              </a:rPr>
              <a:t>   </a:t>
            </a:r>
            <a:r>
              <a:rPr lang="en-US" sz="2000" b="1" dirty="0" err="1">
                <a:solidFill>
                  <a:srgbClr val="0070C0"/>
                </a:solidFill>
                <a:latin typeface="Wingdings 3" pitchFamily="18" charset="2"/>
              </a:rPr>
              <a:t>hhh</a:t>
            </a:r>
            <a:r>
              <a:rPr lang="en-US" sz="2000" b="1" dirty="0">
                <a:solidFill>
                  <a:srgbClr val="0070C0"/>
                </a:solidFill>
              </a:rPr>
              <a:t> methyl </a:t>
            </a:r>
            <a:r>
              <a:rPr lang="en-US" sz="2000" b="1" dirty="0" err="1">
                <a:solidFill>
                  <a:srgbClr val="0070C0"/>
                </a:solidFill>
              </a:rPr>
              <a:t>malonyl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CoA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70C0"/>
                </a:solidFill>
              </a:rPr>
              <a:t>   </a:t>
            </a:r>
            <a:r>
              <a:rPr lang="en-US" sz="2000" b="1" dirty="0">
                <a:solidFill>
                  <a:srgbClr val="0070C0"/>
                </a:solidFill>
                <a:latin typeface="Wingdings 3" pitchFamily="18" charset="2"/>
              </a:rPr>
              <a:t>,,,</a:t>
            </a:r>
            <a:r>
              <a:rPr lang="en-US" sz="2000" b="1" dirty="0">
                <a:solidFill>
                  <a:srgbClr val="0070C0"/>
                </a:solidFill>
              </a:rPr>
              <a:t> Met  stores.</a:t>
            </a:r>
          </a:p>
          <a:p>
            <a:pPr marL="0" indent="0" algn="l" rtl="0">
              <a:buNone/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III. Premature atherosclerosis </a:t>
            </a:r>
            <a:r>
              <a:rPr lang="en-US" sz="1800" dirty="0"/>
              <a:t>(</a:t>
            </a:r>
            <a:r>
              <a:rPr lang="en-US" sz="1800" b="1" dirty="0" err="1">
                <a:solidFill>
                  <a:srgbClr val="0070C0"/>
                </a:solidFill>
                <a:latin typeface="Wingdings 3" pitchFamily="18" charset="2"/>
              </a:rPr>
              <a:t>hhh</a:t>
            </a:r>
            <a:r>
              <a:rPr lang="en-US" sz="1800" dirty="0"/>
              <a:t> plasma </a:t>
            </a:r>
            <a:r>
              <a:rPr lang="en-US" sz="1800" dirty="0" err="1"/>
              <a:t>homocysteine</a:t>
            </a:r>
            <a:r>
              <a:rPr lang="en-US" sz="1800" dirty="0"/>
              <a:t>).</a:t>
            </a:r>
          </a:p>
          <a:p>
            <a:pPr marL="0" indent="0" algn="l" rtl="0">
              <a:buNone/>
              <a:defRPr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IV-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Depression and dementia</a:t>
            </a:r>
          </a:p>
          <a:p>
            <a:pPr marL="0" indent="0" algn="l" rtl="0">
              <a:buNone/>
              <a:defRPr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V-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Homocystinuria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methylmalonic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aciduria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2000" dirty="0"/>
          </a:p>
          <a:p>
            <a:pPr algn="l" rtl="0">
              <a:buFont typeface="Wingdings" pitchFamily="2" charset="2"/>
              <a:buChar char="Ø"/>
              <a:defRPr/>
            </a:pPr>
            <a:endParaRPr lang="en-US" sz="2000" i="1" u="sng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BF220B-0EF2-4F9D-8830-CD47E32244AD}" type="slidenum">
              <a:rPr lang="ar-SA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848600" cy="2362200"/>
          </a:xfrm>
        </p:spPr>
        <p:txBody>
          <a:bodyPr/>
          <a:lstStyle/>
          <a:p>
            <a:pPr algn="ctr" rtl="0">
              <a:lnSpc>
                <a:spcPct val="150000"/>
              </a:lnSpc>
            </a:pP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>
                <a:solidFill>
                  <a:srgbClr val="0070C0"/>
                </a:solidFill>
              </a:rPr>
              <a:t>Water soluble vitamins</a:t>
            </a:r>
            <a:br>
              <a:rPr lang="en-US" sz="4000" b="1" dirty="0">
                <a:solidFill>
                  <a:srgbClr val="0070C0"/>
                </a:solidFill>
              </a:rPr>
            </a:br>
            <a:b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</a:rPr>
            </a:b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8CCCC7-9A49-4720-928D-A54BF8F6EA42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09800" y="3048000"/>
            <a:ext cx="4953000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Vitamin C</a:t>
            </a:r>
          </a:p>
          <a:p>
            <a:pPr lvl="0" algn="ctr" rtl="0" eaLnBrk="0" hangingPunct="0"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</a:rPr>
              <a:t>(L-ascorbic acid)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C89345-9701-4D54-BF59-EC15AEE680BD}" type="slidenum">
              <a:rPr lang="ar-SA" smtClean="0"/>
              <a:pPr/>
              <a:t>33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74713" y="3333750"/>
          <a:ext cx="712628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ChemSketch" r:id="rId3" imgW="3169920" imgH="2176272" progId="">
                  <p:embed/>
                </p:oleObj>
              </mc:Choice>
              <mc:Fallback>
                <p:oleObj name="ChemSketch" r:id="rId3" imgW="3169920" imgH="217627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3333750"/>
                        <a:ext cx="7126287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>
              <a:defRPr/>
            </a:pPr>
            <a:r>
              <a:rPr lang="en-US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Vitamin C: chemistry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200" kern="0" dirty="0">
                <a:latin typeface="+mn-lt"/>
                <a:cs typeface="+mn-cs"/>
              </a:rPr>
              <a:t>It is γ-</a:t>
            </a:r>
            <a:r>
              <a:rPr lang="en-US" sz="2200" kern="0" dirty="0" err="1">
                <a:latin typeface="+mn-lt"/>
                <a:cs typeface="+mn-cs"/>
              </a:rPr>
              <a:t>lactone</a:t>
            </a:r>
            <a:r>
              <a:rPr lang="en-US" sz="2200" kern="0" dirty="0">
                <a:latin typeface="+mn-lt"/>
                <a:cs typeface="+mn-cs"/>
              </a:rPr>
              <a:t> of </a:t>
            </a:r>
            <a:r>
              <a:rPr lang="en-US" sz="2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sugar acid</a:t>
            </a:r>
            <a:r>
              <a:rPr lang="en-US" sz="2200" kern="0" dirty="0">
                <a:latin typeface="+mn-lt"/>
                <a:cs typeface="+mn-cs"/>
              </a:rPr>
              <a:t>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n-lt"/>
                <a:cs typeface="+mn-cs"/>
              </a:rPr>
              <a:t>It is a strong </a:t>
            </a:r>
            <a:r>
              <a:rPr lang="en-US" sz="2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reducing agent</a:t>
            </a:r>
            <a:r>
              <a:rPr lang="en-US" sz="2200" kern="0" dirty="0">
                <a:latin typeface="+mn-lt"/>
                <a:cs typeface="+mn-cs"/>
              </a:rPr>
              <a:t>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n-lt"/>
                <a:cs typeface="+mn-cs"/>
              </a:rPr>
              <a:t>Both forms; </a:t>
            </a:r>
            <a:r>
              <a:rPr lang="en-US" sz="2200" kern="0" dirty="0" err="1">
                <a:latin typeface="+mn-lt"/>
                <a:cs typeface="+mn-cs"/>
              </a:rPr>
              <a:t>ascorbate</a:t>
            </a:r>
            <a:r>
              <a:rPr lang="en-US" sz="2200" kern="0" dirty="0">
                <a:latin typeface="+mn-lt"/>
                <a:cs typeface="+mn-cs"/>
              </a:rPr>
              <a:t> and </a:t>
            </a:r>
            <a:r>
              <a:rPr lang="en-US" sz="2200" kern="0" dirty="0" err="1">
                <a:latin typeface="+mn-lt"/>
                <a:cs typeface="+mn-cs"/>
              </a:rPr>
              <a:t>dehydroascorbate</a:t>
            </a:r>
            <a:r>
              <a:rPr lang="en-US" sz="2200" kern="0" dirty="0">
                <a:latin typeface="+mn-lt"/>
                <a:cs typeface="+mn-cs"/>
              </a:rPr>
              <a:t> are physiologically active and are found in body fluids.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n-lt"/>
                <a:cs typeface="+mn-cs"/>
              </a:rPr>
              <a:t>It is easily destroyed by cooking.  Freezing has no deleterious effect.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200" kern="0" dirty="0">
              <a:latin typeface="+mn-lt"/>
              <a:cs typeface="+mn-cs"/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914400" y="5772150"/>
            <a:ext cx="7720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/>
              <a:t>L-ascorbic acid                                         </a:t>
            </a:r>
            <a:r>
              <a:rPr lang="en-US" sz="2000" dirty="0" err="1"/>
              <a:t>dehydro</a:t>
            </a:r>
            <a:r>
              <a:rPr lang="en-US" sz="2000" dirty="0"/>
              <a:t>-ascorbic acid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400" b="1" u="sng" dirty="0">
                <a:solidFill>
                  <a:srgbClr val="0000A4"/>
                </a:solidFill>
              </a:rPr>
              <a:t>Sources:</a:t>
            </a:r>
            <a:r>
              <a:rPr lang="en-US" sz="2400" b="1" dirty="0">
                <a:solidFill>
                  <a:srgbClr val="0000A4"/>
                </a:solidFill>
              </a:rPr>
              <a:t> </a:t>
            </a:r>
            <a:r>
              <a:rPr lang="en-US" sz="2000" dirty="0"/>
              <a:t>Fresh fruits and vegetables are excellent sources :e.g.  orange, lemon, melons and tomatoes.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u="sng" dirty="0">
                <a:solidFill>
                  <a:srgbClr val="0000A4"/>
                </a:solidFill>
              </a:rPr>
              <a:t>Functions: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</a:rPr>
              <a:t>I.	Ascorbic acid is hydrogen carrier acting as a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cofactor</a:t>
            </a:r>
            <a:r>
              <a:rPr lang="en-US" sz="2000" b="1" dirty="0">
                <a:solidFill>
                  <a:srgbClr val="C00000"/>
                </a:solidFill>
              </a:rPr>
              <a:t> for certain enzymatic reactions for example:</a:t>
            </a:r>
          </a:p>
          <a:p>
            <a:pPr marL="457200" indent="-457200" algn="l" rtl="0">
              <a:buFont typeface="Wingdings" pitchFamily="2" charset="2"/>
              <a:buNone/>
              <a:defRPr/>
            </a:pPr>
            <a:r>
              <a:rPr lang="en-US" sz="1900" dirty="0"/>
              <a:t>1. Enzymatic hydroxylation of </a:t>
            </a:r>
            <a:r>
              <a:rPr lang="en-US" sz="1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proline</a:t>
            </a:r>
            <a:r>
              <a:rPr lang="en-US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1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</a:t>
            </a:r>
            <a:r>
              <a:rPr lang="en-US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proline</a:t>
            </a:r>
            <a:r>
              <a:rPr lang="en-US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dirty="0"/>
              <a:t>in collagen.  Thus it is essential for maintaining the normal intercellular material of cartilage, dentine and bone and for the integrity of capillary wall.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1900" dirty="0"/>
              <a:t>2. It plays a role in </a:t>
            </a:r>
            <a:r>
              <a:rPr lang="en-US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tyrosine metabolism</a:t>
            </a:r>
            <a:r>
              <a:rPr lang="en-US" sz="1900" dirty="0"/>
              <a:t>.(required for reduction of Cu &amp; Fe).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1900" dirty="0"/>
          </a:p>
          <a:p>
            <a:pPr algn="l" rtl="0">
              <a:buFont typeface="Wingdings" pitchFamily="2" charset="2"/>
              <a:buNone/>
              <a:defRPr/>
            </a:pPr>
            <a:r>
              <a:rPr lang="en-US" sz="1800" b="1" dirty="0"/>
              <a:t>3. Dopamine                                                            nor-epinephrine.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1900" dirty="0"/>
          </a:p>
          <a:p>
            <a:pPr marL="457200" indent="-457200" algn="l" rtl="0">
              <a:buFont typeface="Wingdings" pitchFamily="2" charset="2"/>
              <a:buNone/>
              <a:defRPr/>
            </a:pPr>
            <a:r>
              <a:rPr lang="en-US" sz="1900" dirty="0"/>
              <a:t>4.  It is required for the hydroxylation reactions involved in the synthesis </a:t>
            </a:r>
            <a:r>
              <a:rPr lang="en-US" sz="2000" dirty="0"/>
              <a:t>of some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corticosteroids 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at stress.</a:t>
            </a:r>
            <a:endParaRPr lang="en-US" sz="20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l" rtl="0">
              <a:buFont typeface="Wingdings" pitchFamily="2" charset="2"/>
              <a:buNone/>
              <a:defRPr/>
            </a:pPr>
            <a:endParaRPr lang="en-US" sz="2000" b="1" dirty="0"/>
          </a:p>
          <a:p>
            <a:pPr algn="l" rtl="0">
              <a:buFont typeface="Wingdings" pitchFamily="2" charset="2"/>
              <a:buNone/>
              <a:defRPr/>
            </a:pPr>
            <a:endParaRPr lang="en-US" sz="2000" b="1" dirty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/>
          </a:p>
          <a:p>
            <a:pPr algn="l" rtl="0">
              <a:buFont typeface="Wingdings" pitchFamily="2" charset="2"/>
              <a:buNone/>
              <a:defRPr/>
            </a:pPr>
            <a:endParaRPr lang="en-US" sz="2000" b="1" dirty="0"/>
          </a:p>
          <a:p>
            <a:pPr algn="l" rtl="0">
              <a:buFont typeface="Wingdings" pitchFamily="2" charset="2"/>
              <a:buNone/>
              <a:defRPr/>
            </a:pPr>
            <a:endParaRPr lang="en-US" sz="2000" b="1" dirty="0"/>
          </a:p>
          <a:p>
            <a:pPr marL="457200" indent="-457200" algn="l" rtl="0">
              <a:buFont typeface="Wingdings" pitchFamily="2" charset="2"/>
              <a:buAutoNum type="arabicPeriod" startAt="3"/>
              <a:defRPr/>
            </a:pPr>
            <a:endParaRPr lang="en-US" sz="2000" dirty="0"/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endParaRPr lang="en-US" sz="200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4D22D0B-4DBA-43AB-8EAB-9CFBDA37DD14}" type="slidenum">
              <a:rPr lang="ar-SA" smtClean="0"/>
              <a:pPr/>
              <a:t>34</a:t>
            </a:fld>
            <a:endParaRPr lang="en-US"/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3. Vitamin C: Function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2743200" y="45720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33600" y="4191000"/>
            <a:ext cx="3276600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latin typeface="Arial" charset="0"/>
                <a:cs typeface="Arial" charset="0"/>
              </a:rPr>
              <a:t>Dopamine </a:t>
            </a:r>
            <a:r>
              <a:rPr lang="en-US" sz="1600">
                <a:latin typeface="Symbol" pitchFamily="18" charset="2"/>
                <a:cs typeface="Arial" charset="0"/>
              </a:rPr>
              <a:t>b</a:t>
            </a:r>
            <a:r>
              <a:rPr lang="en-US" sz="1600">
                <a:latin typeface="Arial" charset="0"/>
                <a:cs typeface="Arial" charset="0"/>
              </a:rPr>
              <a:t>-hydroxylase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71800" y="4648200"/>
            <a:ext cx="1981200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latin typeface="Arial" charset="0"/>
                <a:cs typeface="Arial" charset="0"/>
              </a:rPr>
              <a:t>Cu  + Vit.C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419600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marL="514350" indent="-514350"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err="1">
                <a:solidFill>
                  <a:srgbClr val="C00000"/>
                </a:solidFill>
              </a:rPr>
              <a:t>Proline</a:t>
            </a:r>
            <a:r>
              <a:rPr lang="en-US" sz="2800" dirty="0">
                <a:solidFill>
                  <a:srgbClr val="C00000"/>
                </a:solidFill>
              </a:rPr>
              <a:t>                                     (OH) </a:t>
            </a:r>
            <a:r>
              <a:rPr lang="en-US" sz="2800" dirty="0" err="1">
                <a:solidFill>
                  <a:srgbClr val="C00000"/>
                </a:solidFill>
              </a:rPr>
              <a:t>proline</a:t>
            </a:r>
            <a:endParaRPr lang="en-US" sz="2800" dirty="0">
              <a:solidFill>
                <a:srgbClr val="C00000"/>
              </a:solidFill>
            </a:endParaRPr>
          </a:p>
          <a:p>
            <a:pPr marL="514350" indent="-514350"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                                        </a:t>
            </a:r>
            <a:r>
              <a:rPr lang="en-US" sz="2400" dirty="0"/>
              <a:t>(in collagen)</a:t>
            </a:r>
            <a:endParaRPr lang="en-US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400" dirty="0"/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around blood vessels </a:t>
            </a:r>
            <a:r>
              <a:rPr lang="en-US" sz="2400" dirty="0">
                <a:latin typeface="Calibri"/>
                <a:cs typeface="Calibri"/>
              </a:rPr>
              <a:t>→</a:t>
            </a:r>
            <a:r>
              <a:rPr lang="en-US" sz="2400" dirty="0"/>
              <a:t> (if def. causes </a:t>
            </a:r>
            <a:r>
              <a:rPr lang="en-US" sz="2400" b="1" dirty="0" err="1">
                <a:solidFill>
                  <a:srgbClr val="002060"/>
                </a:solidFill>
              </a:rPr>
              <a:t>Hge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r>
              <a:rPr lang="en-US" sz="2400" b="1" dirty="0">
                <a:solidFill>
                  <a:srgbClr val="00FFFF"/>
                </a:solidFill>
              </a:rPr>
              <a:t> </a:t>
            </a:r>
            <a:r>
              <a:rPr lang="en-US" sz="2400" dirty="0"/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in bone      </a:t>
            </a:r>
            <a:r>
              <a:rPr lang="en-US" sz="2400" dirty="0">
                <a:cs typeface="Calibri"/>
              </a:rPr>
              <a:t>→</a:t>
            </a:r>
            <a:r>
              <a:rPr lang="en-US" sz="2400" dirty="0"/>
              <a:t>   (if def. causes </a:t>
            </a:r>
            <a:r>
              <a:rPr lang="en-US" sz="2400" b="1" dirty="0">
                <a:solidFill>
                  <a:srgbClr val="002060"/>
                </a:solidFill>
              </a:rPr>
              <a:t>osteoporosis</a:t>
            </a:r>
            <a:r>
              <a:rPr lang="en-US" sz="2400" dirty="0"/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in muscle </a:t>
            </a:r>
            <a:r>
              <a:rPr lang="en-US" sz="2400" dirty="0">
                <a:cs typeface="Calibri"/>
              </a:rPr>
              <a:t>→</a:t>
            </a:r>
            <a:r>
              <a:rPr lang="en-US" sz="2400" dirty="0"/>
              <a:t>    (if def. </a:t>
            </a:r>
            <a:r>
              <a:rPr lang="en-US" sz="2400" b="1" dirty="0">
                <a:solidFill>
                  <a:srgbClr val="002060"/>
                </a:solidFill>
              </a:rPr>
              <a:t>Muscle weakness</a:t>
            </a:r>
            <a:r>
              <a:rPr lang="en-US" sz="2400" dirty="0"/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in gums  </a:t>
            </a:r>
            <a:r>
              <a:rPr lang="en-US" sz="2400" dirty="0">
                <a:cs typeface="Calibri"/>
              </a:rPr>
              <a:t>→</a:t>
            </a:r>
            <a:r>
              <a:rPr lang="en-US" sz="2400" dirty="0"/>
              <a:t>  (if def.  </a:t>
            </a:r>
            <a:r>
              <a:rPr lang="en-US" sz="2400" b="1" dirty="0">
                <a:solidFill>
                  <a:srgbClr val="002060"/>
                </a:solidFill>
              </a:rPr>
              <a:t>loose teeth &amp; swollen gums</a:t>
            </a:r>
            <a:r>
              <a:rPr lang="en-US" sz="2400" dirty="0"/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in skin   </a:t>
            </a:r>
            <a:r>
              <a:rPr lang="en-US" sz="2400" dirty="0">
                <a:cs typeface="Calibri"/>
              </a:rPr>
              <a:t>→</a:t>
            </a:r>
            <a:r>
              <a:rPr lang="en-US" sz="2400" dirty="0"/>
              <a:t>    (if def.  </a:t>
            </a:r>
            <a:r>
              <a:rPr lang="en-US" sz="2400" b="1" dirty="0">
                <a:solidFill>
                  <a:srgbClr val="002060"/>
                </a:solidFill>
                <a:latin typeface="Wingdings 3" pitchFamily="18" charset="2"/>
              </a:rPr>
              <a:t>,,,</a:t>
            </a:r>
            <a:r>
              <a:rPr lang="en-US" sz="2400" b="1" dirty="0">
                <a:solidFill>
                  <a:srgbClr val="002060"/>
                </a:solidFill>
              </a:rPr>
              <a:t> wound healing </a:t>
            </a:r>
            <a:r>
              <a:rPr lang="en-US" sz="2400" dirty="0"/>
              <a:t>) </a:t>
            </a:r>
          </a:p>
          <a:p>
            <a:pPr algn="l" rtl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2514600" y="243840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2514600" y="1905000"/>
            <a:ext cx="25146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chemeClr val="bg2"/>
                </a:solidFill>
                <a:latin typeface="Arial" charset="0"/>
                <a:cs typeface="Arial" charset="0"/>
              </a:rPr>
              <a:t>Prolyl oxidase</a:t>
            </a:r>
          </a:p>
        </p:txBody>
      </p:sp>
      <p:sp>
        <p:nvSpPr>
          <p:cNvPr id="54281" name="Text Box 11"/>
          <p:cNvSpPr txBox="1">
            <a:spLocks noChangeArrowheads="1"/>
          </p:cNvSpPr>
          <p:nvPr/>
        </p:nvSpPr>
        <p:spPr bwMode="auto">
          <a:xfrm>
            <a:off x="3276600" y="2514600"/>
            <a:ext cx="10668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A4"/>
                </a:solidFill>
                <a:latin typeface="Arial" charset="0"/>
                <a:cs typeface="Arial" charset="0"/>
              </a:rPr>
              <a:t>Fe++,</a:t>
            </a:r>
            <a:r>
              <a:rPr lang="en-US" sz="2400" b="1" dirty="0" err="1">
                <a:solidFill>
                  <a:srgbClr val="0000A4"/>
                </a:solidFill>
                <a:latin typeface="Arial" charset="0"/>
                <a:cs typeface="Arial" charset="0"/>
              </a:rPr>
              <a:t>Vit.C</a:t>
            </a:r>
            <a:endParaRPr lang="en-US" sz="2400" b="1" dirty="0">
              <a:solidFill>
                <a:srgbClr val="0000A4"/>
              </a:solidFill>
              <a:latin typeface="Arial" charset="0"/>
              <a:cs typeface="Arial" charset="0"/>
            </a:endParaRPr>
          </a:p>
        </p:txBody>
      </p:sp>
      <p:sp>
        <p:nvSpPr>
          <p:cNvPr id="266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/>
              <a:t>Vitamin C: Function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rgbClr val="C00000"/>
                </a:solidFill>
              </a:rPr>
              <a:t>II.	Ascorbic acid has other important properties as a reducing agent</a:t>
            </a:r>
            <a:r>
              <a:rPr lang="en-US" sz="2200" dirty="0"/>
              <a:t>, which appear to be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enzymatic</a:t>
            </a:r>
            <a:r>
              <a:rPr lang="en-US" sz="2200" dirty="0"/>
              <a:t>, e.g.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200" dirty="0"/>
              <a:t>1.	It aids in the absorption of </a:t>
            </a:r>
            <a:r>
              <a:rPr 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</a:t>
            </a:r>
            <a:r>
              <a:rPr lang="en-US" sz="2200" dirty="0"/>
              <a:t> by reducing it to the ferrous state in the stomach.</a:t>
            </a:r>
          </a:p>
          <a:p>
            <a:pPr marL="457200" indent="-457200" algn="l" rtl="0">
              <a:buNone/>
              <a:defRPr/>
            </a:pPr>
            <a:r>
              <a:rPr lang="en-US" sz="2200" dirty="0"/>
              <a:t>2. It enhances the utilization of </a:t>
            </a:r>
            <a:r>
              <a:rPr 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folic acid </a:t>
            </a:r>
            <a:r>
              <a:rPr lang="en-US" sz="2200" dirty="0"/>
              <a:t>by aiding the conversion of </a:t>
            </a:r>
            <a:r>
              <a:rPr lang="en-US" sz="2200" dirty="0" err="1"/>
              <a:t>folate</a:t>
            </a:r>
            <a:r>
              <a:rPr lang="en-US" sz="2200" dirty="0"/>
              <a:t> to </a:t>
            </a:r>
            <a:r>
              <a:rPr lang="en-US" sz="2200" dirty="0" err="1"/>
              <a:t>tetrahydofolate</a:t>
            </a:r>
            <a:r>
              <a:rPr lang="en-US" sz="2200" dirty="0"/>
              <a:t>.</a:t>
            </a:r>
          </a:p>
          <a:p>
            <a:pPr marL="457200" indent="-457200" algn="l" rtl="0">
              <a:buNone/>
              <a:defRPr/>
            </a:pPr>
            <a:endParaRPr lang="en-US" sz="1000" dirty="0"/>
          </a:p>
          <a:p>
            <a:pPr algn="l" rtl="0"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rgbClr val="C00000"/>
                </a:solidFill>
              </a:rPr>
              <a:t>III.	Ascorbic acid is antioxidant </a:t>
            </a:r>
            <a:r>
              <a:rPr lang="en-US" sz="2200" dirty="0"/>
              <a:t>(donates electron</a:t>
            </a:r>
            <a:r>
              <a:rPr lang="en-US" sz="2200" dirty="0">
                <a:latin typeface="Calibri"/>
                <a:cs typeface="Calibri"/>
              </a:rPr>
              <a:t>→</a:t>
            </a:r>
            <a:r>
              <a:rPr lang="en-US" sz="2200" dirty="0"/>
              <a:t> </a:t>
            </a:r>
            <a:r>
              <a:rPr lang="en-US" sz="2200" b="1" dirty="0">
                <a:latin typeface="Wingdings 3" pitchFamily="18" charset="2"/>
              </a:rPr>
              <a:t>,,,</a:t>
            </a:r>
            <a:r>
              <a:rPr lang="en-US" sz="2200" dirty="0"/>
              <a:t> free radical damage; Recycles oxidized </a:t>
            </a:r>
            <a:r>
              <a:rPr lang="en-US" sz="2200" dirty="0" err="1"/>
              <a:t>vit</a:t>
            </a:r>
            <a:r>
              <a:rPr lang="en-US" sz="2200" dirty="0"/>
              <a:t>. E for reuse):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Wingdings 3" pitchFamily="18" charset="2"/>
              </a:rPr>
              <a:t>,,,</a:t>
            </a:r>
            <a:r>
              <a:rPr lang="en-US" sz="2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risk of cancer, atherosclerosis.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Wingdings 3" pitchFamily="18" charset="2"/>
              </a:rPr>
              <a:t>,,,</a:t>
            </a:r>
            <a:r>
              <a:rPr lang="en-US" sz="2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oxidation of </a:t>
            </a:r>
            <a:r>
              <a:rPr lang="en-US" sz="22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vit</a:t>
            </a:r>
            <a:r>
              <a:rPr lang="en-US" sz="2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E.</a:t>
            </a:r>
          </a:p>
          <a:p>
            <a:pPr algn="l" rtl="0">
              <a:buNone/>
              <a:defRPr/>
            </a:pPr>
            <a:endParaRPr lang="en-US" sz="1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l" rtl="0">
              <a:buNone/>
              <a:defRPr/>
            </a:pPr>
            <a:r>
              <a:rPr lang="en-US" sz="2200" b="1" dirty="0">
                <a:solidFill>
                  <a:srgbClr val="C00000"/>
                </a:solidFill>
              </a:rPr>
              <a:t>IV. </a:t>
            </a:r>
            <a:r>
              <a:rPr lang="en-US" sz="2200" b="1" dirty="0" err="1">
                <a:solidFill>
                  <a:srgbClr val="C00000"/>
                </a:solidFill>
              </a:rPr>
              <a:t>Vit</a:t>
            </a:r>
            <a:r>
              <a:rPr lang="en-US" sz="2200" b="1" dirty="0">
                <a:solidFill>
                  <a:srgbClr val="C00000"/>
                </a:solidFill>
              </a:rPr>
              <a:t>. C may also play a role in </a:t>
            </a:r>
            <a:r>
              <a:rPr lang="en-US" sz="2200" b="1" dirty="0" err="1">
                <a:solidFill>
                  <a:srgbClr val="C00000"/>
                </a:solidFill>
              </a:rPr>
              <a:t>Interferons</a:t>
            </a:r>
            <a:r>
              <a:rPr lang="en-US" sz="2200" b="1" dirty="0">
                <a:solidFill>
                  <a:srgbClr val="C00000"/>
                </a:solidFill>
              </a:rPr>
              <a:t> production </a:t>
            </a:r>
            <a:r>
              <a:rPr lang="en-US" sz="2000" dirty="0"/>
              <a:t>(</a:t>
            </a:r>
            <a:r>
              <a:rPr lang="en-US" sz="2000" b="1" dirty="0"/>
              <a:t>It </a:t>
            </a:r>
            <a:r>
              <a:rPr lang="en-US" sz="2000" dirty="0"/>
              <a:t>defend the body by preventing viral replication).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l" rtl="0">
              <a:buFont typeface="Wingdings" pitchFamily="2" charset="2"/>
              <a:buNone/>
              <a:defRPr/>
            </a:pPr>
            <a:r>
              <a:rPr lang="en-US" sz="2200" dirty="0"/>
              <a:t> 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2200" dirty="0"/>
          </a:p>
          <a:p>
            <a:pPr algn="l" rtl="0">
              <a:buFont typeface="Wingdings" pitchFamily="2" charset="2"/>
              <a:buNone/>
              <a:defRPr/>
            </a:pPr>
            <a:endParaRPr lang="en-US" sz="2200" dirty="0"/>
          </a:p>
          <a:p>
            <a:pPr algn="l" rtl="0">
              <a:defRPr/>
            </a:pPr>
            <a:endParaRPr lang="en-US" sz="2200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64553D-04D6-4E8A-B6A0-14184645D52C}" type="slidenum">
              <a:rPr lang="ar-SA" smtClean="0"/>
              <a:pPr/>
              <a:t>36</a:t>
            </a:fld>
            <a:endParaRPr lang="en-US"/>
          </a:p>
        </p:txBody>
      </p:sp>
      <p:sp>
        <p:nvSpPr>
          <p:cNvPr id="2765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rtl="0"/>
            <a:r>
              <a:rPr lang="en-US" sz="3200" dirty="0"/>
              <a:t>Vitamin 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Deficiency: </a:t>
            </a:r>
            <a:r>
              <a:rPr lang="en-US" sz="2400" i="1" dirty="0"/>
              <a:t>[3-4 month]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 rtl="0">
              <a:defRPr/>
            </a:pPr>
            <a:r>
              <a:rPr lang="en-US" sz="2400" dirty="0"/>
              <a:t>Severe deficiency results in 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Scurvy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 which is characterized by: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/>
              <a:t>1.	Looseness of teeth, inflammation of gums (gingivitis) and bleeding from gums.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/>
              <a:t>2.	Subcutaneous hemorrhage.</a:t>
            </a:r>
          </a:p>
          <a:p>
            <a:pPr algn="l" rtl="0">
              <a:buNone/>
              <a:defRPr/>
            </a:pPr>
            <a:r>
              <a:rPr lang="en-US" sz="2400" dirty="0"/>
              <a:t>3.	Anemia. </a:t>
            </a:r>
            <a:r>
              <a:rPr lang="en-US" sz="2000" dirty="0"/>
              <a:t>{anemia of </a:t>
            </a:r>
            <a:r>
              <a:rPr lang="en-US" sz="2000" dirty="0" err="1"/>
              <a:t>vit.C</a:t>
            </a:r>
            <a:r>
              <a:rPr lang="en-US" sz="2000" dirty="0"/>
              <a:t> due to </a:t>
            </a:r>
            <a:r>
              <a:rPr lang="en-US" sz="2000" dirty="0" err="1"/>
              <a:t>Hge</a:t>
            </a:r>
            <a:r>
              <a:rPr lang="en-US" sz="2000" dirty="0"/>
              <a:t>, iron def. &amp; defective </a:t>
            </a:r>
            <a:r>
              <a:rPr lang="en-US" sz="2000" dirty="0" err="1"/>
              <a:t>folate</a:t>
            </a:r>
            <a:r>
              <a:rPr lang="en-US" sz="2000" dirty="0"/>
              <a:t>}    </a:t>
            </a:r>
            <a:endParaRPr lang="en-US" sz="2400" dirty="0"/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/>
              <a:t>4.	Defect in bone formation.</a:t>
            </a:r>
          </a:p>
          <a:p>
            <a:pPr marL="457200" indent="-457200" algn="l" rtl="0">
              <a:buFont typeface="Wingdings" pitchFamily="2" charset="2"/>
              <a:buNone/>
              <a:defRPr/>
            </a:pPr>
            <a:r>
              <a:rPr lang="en-US" sz="2400" dirty="0"/>
              <a:t>5. Increased susceptibility to infections.</a:t>
            </a:r>
          </a:p>
          <a:p>
            <a:pPr marL="0" indent="0" algn="ctr" rtl="0">
              <a:buFont typeface="Wingdings" pitchFamily="2" charset="2"/>
              <a:buNone/>
              <a:defRPr/>
            </a:pPr>
            <a:r>
              <a:rPr lang="en-US" dirty="0">
                <a:solidFill>
                  <a:srgbClr val="C00000"/>
                </a:solidFill>
                <a:latin typeface="Brush Script MT" pitchFamily="66" charset="0"/>
              </a:rPr>
              <a:t>Thank you &amp; Best wishes</a:t>
            </a:r>
          </a:p>
          <a:p>
            <a:pPr marL="0" indent="0" algn="ctr" rtl="0">
              <a:buFont typeface="Wingdings" pitchFamily="2" charset="2"/>
              <a:buNone/>
              <a:defRPr/>
            </a:pPr>
            <a:r>
              <a:rPr lang="en-US" dirty="0">
                <a:solidFill>
                  <a:srgbClr val="C00000"/>
                </a:solidFill>
                <a:latin typeface="Brush Script MT" pitchFamily="66" charset="0"/>
              </a:rPr>
              <a:t>Dr. </a:t>
            </a:r>
            <a:r>
              <a:rPr lang="en-US" dirty="0" err="1">
                <a:solidFill>
                  <a:srgbClr val="C00000"/>
                </a:solidFill>
                <a:latin typeface="Brush Script MT" pitchFamily="66" charset="0"/>
              </a:rPr>
              <a:t>Eman</a:t>
            </a:r>
            <a:r>
              <a:rPr lang="en-US" dirty="0">
                <a:solidFill>
                  <a:srgbClr val="C00000"/>
                </a:solidFill>
                <a:latin typeface="Brush Script MT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Brush Script MT" pitchFamily="66" charset="0"/>
              </a:rPr>
              <a:t>Shaat</a:t>
            </a:r>
            <a:endParaRPr lang="en-US" dirty="0">
              <a:solidFill>
                <a:srgbClr val="C00000"/>
              </a:solidFill>
              <a:latin typeface="Brush Script MT" pitchFamily="66" charset="0"/>
            </a:endParaRPr>
          </a:p>
          <a:p>
            <a:pPr marL="457200" indent="-457200" algn="l" rtl="0">
              <a:buFont typeface="Wingdings" pitchFamily="2" charset="2"/>
              <a:buAutoNum type="arabicPeriod" startAt="5"/>
              <a:defRPr/>
            </a:pPr>
            <a:endParaRPr lang="en-US" sz="2400" dirty="0"/>
          </a:p>
          <a:p>
            <a:pPr algn="l" rtl="0">
              <a:defRPr/>
            </a:pPr>
            <a:endParaRPr lang="en-US" sz="2400" dirty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BB7554-21BC-45D1-BFFB-07714D464603}" type="slidenum">
              <a:rPr lang="ar-SA" smtClean="0"/>
              <a:pPr/>
              <a:t>37</a:t>
            </a:fld>
            <a:endParaRPr lang="en-US"/>
          </a:p>
        </p:txBody>
      </p:sp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Vitamin C</a:t>
            </a:r>
          </a:p>
        </p:txBody>
      </p:sp>
      <p:pic>
        <p:nvPicPr>
          <p:cNvPr id="5" name="Picture 8" descr="p07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8600"/>
            <a:ext cx="4711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3200" dirty="0" err="1"/>
              <a:t>Folate</a:t>
            </a:r>
            <a:r>
              <a:rPr lang="en-US" sz="3200" dirty="0"/>
              <a:t>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382000" cy="4525963"/>
          </a:xfrm>
        </p:spPr>
        <p:txBody>
          <a:bodyPr/>
          <a:lstStyle/>
          <a:p>
            <a:pPr marL="457200" indent="-457200" algn="l" rtl="0"/>
            <a:r>
              <a:rPr lang="en-US" sz="2400" dirty="0">
                <a:effectLst/>
              </a:rPr>
              <a:t>Dietary folates, are ingested as </a:t>
            </a:r>
            <a:r>
              <a:rPr lang="en-US" sz="2400" b="1" u="sng" dirty="0" err="1">
                <a:effectLst/>
              </a:rPr>
              <a:t>Polyglutamates</a:t>
            </a:r>
            <a:r>
              <a:rPr lang="en-US" sz="2400" dirty="0">
                <a:effectLst/>
              </a:rPr>
              <a:t> </a:t>
            </a:r>
            <a:r>
              <a:rPr lang="en-US" sz="2400" dirty="0">
                <a:effectLst/>
                <a:latin typeface="Calibri"/>
                <a:cs typeface="Calibri"/>
              </a:rPr>
              <a:t>→ </a:t>
            </a:r>
            <a:r>
              <a:rPr lang="en-US" sz="2400" b="1" u="sng" dirty="0" err="1">
                <a:effectLst/>
              </a:rPr>
              <a:t>Monoglutamate</a:t>
            </a:r>
            <a:r>
              <a:rPr lang="en-US" sz="2400" dirty="0">
                <a:effectLst/>
              </a:rPr>
              <a:t> by a </a:t>
            </a:r>
            <a:r>
              <a:rPr lang="en-US" sz="2400" dirty="0" err="1">
                <a:effectLst/>
              </a:rPr>
              <a:t>hydrolase</a:t>
            </a:r>
            <a:r>
              <a:rPr lang="en-US" sz="2400" dirty="0">
                <a:effectLst/>
              </a:rPr>
              <a:t>.</a:t>
            </a:r>
          </a:p>
          <a:p>
            <a:pPr marL="457200" indent="-457200" algn="l" rtl="0">
              <a:buNone/>
            </a:pPr>
            <a:endParaRPr lang="en-US" sz="2400" dirty="0">
              <a:effectLst/>
            </a:endParaRPr>
          </a:p>
          <a:p>
            <a:pPr marL="457200" indent="-457200" algn="l" rtl="0"/>
            <a:r>
              <a:rPr lang="en-US" sz="2400" b="1" u="sng" dirty="0" err="1">
                <a:effectLst/>
              </a:rPr>
              <a:t>Folate</a:t>
            </a:r>
            <a:r>
              <a:rPr lang="en-US" sz="2400" b="1" u="sng" dirty="0">
                <a:effectLst/>
              </a:rPr>
              <a:t> absorption and transport: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400" dirty="0">
                <a:effectLst/>
              </a:rPr>
              <a:t>The reduced </a:t>
            </a:r>
            <a:r>
              <a:rPr lang="en-US" sz="2400" dirty="0" err="1">
                <a:effectLst/>
              </a:rPr>
              <a:t>folate</a:t>
            </a:r>
            <a:r>
              <a:rPr lang="en-US" sz="2400" dirty="0">
                <a:effectLst/>
              </a:rPr>
              <a:t> carrier (RFC).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400" dirty="0">
                <a:effectLst/>
              </a:rPr>
              <a:t>The proton-coupled </a:t>
            </a:r>
            <a:r>
              <a:rPr lang="en-US" sz="2400" dirty="0" err="1">
                <a:effectLst/>
              </a:rPr>
              <a:t>folate</a:t>
            </a:r>
            <a:r>
              <a:rPr lang="en-US" sz="2400" dirty="0">
                <a:effectLst/>
              </a:rPr>
              <a:t> transporter (PCFT).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400" dirty="0" err="1">
                <a:effectLst/>
              </a:rPr>
              <a:t>Folate</a:t>
            </a:r>
            <a:r>
              <a:rPr lang="en-US" sz="2400" dirty="0">
                <a:effectLst/>
              </a:rPr>
              <a:t> receptor α (</a:t>
            </a:r>
            <a:r>
              <a:rPr lang="en-US" sz="2400" dirty="0" err="1">
                <a:effectLst/>
              </a:rPr>
              <a:t>FRα</a:t>
            </a:r>
            <a:r>
              <a:rPr lang="en-US" sz="2400" dirty="0">
                <a:effectLst/>
              </a:rPr>
              <a:t>).</a:t>
            </a:r>
          </a:p>
          <a:p>
            <a:pPr marL="457200" indent="-457200" algn="l" rtl="0">
              <a:buNone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ctr"/>
            <a:r>
              <a:rPr lang="en-US" sz="3200" dirty="0" err="1"/>
              <a:t>Folate</a:t>
            </a:r>
            <a:r>
              <a:rPr lang="en-US" sz="3200" dirty="0"/>
              <a:t>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1143000"/>
            <a:ext cx="8153400" cy="5638800"/>
            <a:chOff x="457200" y="381000"/>
            <a:chExt cx="8153400" cy="5638800"/>
          </a:xfrm>
        </p:grpSpPr>
        <p:pic>
          <p:nvPicPr>
            <p:cNvPr id="310274" name="Picture 2" descr="http://www.bloodadvances.org/content/bloodoa/2/1/61/F1.medium.gif?sso-checked=tru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81000"/>
              <a:ext cx="8153400" cy="56388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295400" y="2362200"/>
              <a:ext cx="41549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H+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676400" y="2438400"/>
              <a:ext cx="1219200" cy="2286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8268" y="1828800"/>
              <a:ext cx="77162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2"/>
                  </a:solidFill>
                </a:rPr>
                <a:t>Folate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2920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2200" b="1" u="sng" dirty="0">
                <a:solidFill>
                  <a:srgbClr val="C00000"/>
                </a:solidFill>
              </a:rPr>
              <a:t>Synthesis: </a:t>
            </a:r>
            <a:r>
              <a:rPr lang="en-US" sz="2200" b="1" dirty="0">
                <a:solidFill>
                  <a:srgbClr val="00B050"/>
                </a:solidFill>
              </a:rPr>
              <a:t>Animal cells </a:t>
            </a:r>
            <a:r>
              <a:rPr lang="en-US" sz="2200" dirty="0"/>
              <a:t>are not capable of synthesizing PABA or of attaching the first glutamate to </a:t>
            </a:r>
            <a:r>
              <a:rPr lang="en-US" sz="2200" dirty="0" err="1"/>
              <a:t>pteroic</a:t>
            </a:r>
            <a:r>
              <a:rPr lang="en-US" sz="2200" dirty="0"/>
              <a:t> acid, but </a:t>
            </a:r>
            <a:r>
              <a:rPr lang="en-US" sz="2200" b="1" dirty="0">
                <a:solidFill>
                  <a:srgbClr val="00B050"/>
                </a:solidFill>
              </a:rPr>
              <a:t>bacteria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00B050"/>
                </a:solidFill>
              </a:rPr>
              <a:t>plants</a:t>
            </a:r>
            <a:r>
              <a:rPr lang="en-US" sz="2200" dirty="0"/>
              <a:t> can.</a:t>
            </a:r>
          </a:p>
          <a:p>
            <a:pPr algn="l" rtl="0">
              <a:defRPr/>
            </a:pPr>
            <a:r>
              <a:rPr lang="en-US" sz="2200" b="1" u="sng" dirty="0">
                <a:solidFill>
                  <a:srgbClr val="C00000"/>
                </a:solidFill>
              </a:rPr>
              <a:t>Requirements</a:t>
            </a:r>
            <a:r>
              <a:rPr lang="en-US" sz="2200" b="1" u="sng" dirty="0">
                <a:solidFill>
                  <a:srgbClr val="00B050"/>
                </a:solidFill>
              </a:rPr>
              <a:t>: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i="1" dirty="0">
                <a:solidFill>
                  <a:srgbClr val="00B050"/>
                </a:solidFill>
              </a:rPr>
              <a:t>200 </a:t>
            </a:r>
            <a:r>
              <a:rPr lang="en-US" sz="2200" b="1" i="1" dirty="0" err="1">
                <a:solidFill>
                  <a:srgbClr val="00B050"/>
                </a:solidFill>
              </a:rPr>
              <a:t>μg</a:t>
            </a:r>
            <a:r>
              <a:rPr lang="en-US" sz="2200" b="1" i="1" dirty="0">
                <a:solidFill>
                  <a:srgbClr val="00B050"/>
                </a:solidFill>
              </a:rPr>
              <a:t>/day</a:t>
            </a:r>
            <a:r>
              <a:rPr lang="en-US" sz="2200" dirty="0">
                <a:solidFill>
                  <a:srgbClr val="00B050"/>
                </a:solidFill>
              </a:rPr>
              <a:t>.</a:t>
            </a:r>
            <a:endParaRPr lang="en-US" sz="2200" b="1" dirty="0">
              <a:solidFill>
                <a:srgbClr val="00B050"/>
              </a:solidFill>
            </a:endParaRPr>
          </a:p>
          <a:p>
            <a:pPr algn="l" rtl="0">
              <a:defRPr/>
            </a:pPr>
            <a:r>
              <a:rPr lang="en-US" sz="2200" b="1" u="sng" dirty="0">
                <a:solidFill>
                  <a:srgbClr val="C00000"/>
                </a:solidFill>
              </a:rPr>
              <a:t>Sources</a:t>
            </a:r>
            <a:r>
              <a:rPr lang="en-US" sz="2200" b="1" u="sng" dirty="0">
                <a:solidFill>
                  <a:srgbClr val="FFFF00"/>
                </a:solidFill>
              </a:rPr>
              <a:t>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200" dirty="0"/>
              <a:t>The major source is </a:t>
            </a:r>
            <a:r>
              <a:rPr lang="en-US" sz="2200" b="1" i="1" dirty="0">
                <a:solidFill>
                  <a:srgbClr val="009900"/>
                </a:solidFill>
              </a:rPr>
              <a:t>leafy vegetables.</a:t>
            </a:r>
            <a:endParaRPr lang="en-US" sz="2200" dirty="0">
              <a:solidFill>
                <a:srgbClr val="009900"/>
              </a:solidFill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200" b="1" i="1" dirty="0">
                <a:solidFill>
                  <a:srgbClr val="00B050"/>
                </a:solidFill>
              </a:rPr>
              <a:t>yeast.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200" b="1" i="1" dirty="0">
                <a:solidFill>
                  <a:srgbClr val="00B050"/>
                </a:solidFill>
              </a:rPr>
              <a:t>liver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dirty="0"/>
              <a:t>and </a:t>
            </a:r>
            <a:r>
              <a:rPr lang="en-US" sz="2200" b="1" i="1" dirty="0">
                <a:solidFill>
                  <a:srgbClr val="00B050"/>
                </a:solidFill>
              </a:rPr>
              <a:t>kidney</a:t>
            </a:r>
            <a:r>
              <a:rPr lang="en-US" sz="2200" dirty="0">
                <a:solidFill>
                  <a:srgbClr val="00B050"/>
                </a:solidFill>
              </a:rPr>
              <a:t>. </a:t>
            </a:r>
            <a:r>
              <a:rPr lang="en-US" sz="2200" dirty="0"/>
              <a:t>(stored but not synthesized)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2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Function:</a:t>
            </a:r>
          </a:p>
          <a:p>
            <a:pPr algn="l" rtl="0">
              <a:defRPr/>
            </a:pPr>
            <a:r>
              <a:rPr lang="en-US" sz="2200" dirty="0"/>
              <a:t>Formation of the important </a:t>
            </a:r>
            <a:r>
              <a:rPr 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coenzyme</a:t>
            </a:r>
            <a:r>
              <a:rPr lang="en-US" sz="2200" b="1" u="sng" dirty="0"/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tetrahydrofolic</a:t>
            </a:r>
            <a:r>
              <a:rPr lang="en-US" sz="2200" b="1" dirty="0">
                <a:solidFill>
                  <a:srgbClr val="002060"/>
                </a:solidFill>
              </a:rPr>
              <a:t> acid </a:t>
            </a:r>
            <a:r>
              <a:rPr lang="en-US" sz="2200" dirty="0"/>
              <a:t>(</a:t>
            </a:r>
            <a:r>
              <a:rPr lang="en-US" sz="2200" b="1" dirty="0"/>
              <a:t>FH</a:t>
            </a:r>
            <a:r>
              <a:rPr lang="en-US" sz="2200" b="1" baseline="-25000" dirty="0"/>
              <a:t>4</a:t>
            </a:r>
            <a:r>
              <a:rPr lang="en-US" sz="2200" b="1" dirty="0"/>
              <a:t>); (THF).</a:t>
            </a:r>
          </a:p>
          <a:p>
            <a:pPr algn="l" rtl="0">
              <a:defRPr/>
            </a:pPr>
            <a:r>
              <a:rPr lang="en-US" sz="2200" b="1" dirty="0"/>
              <a:t>FH</a:t>
            </a:r>
            <a:r>
              <a:rPr lang="en-US" sz="2200" b="1" baseline="-25000" dirty="0"/>
              <a:t>4</a:t>
            </a:r>
            <a:r>
              <a:rPr lang="en-US" sz="2200" b="1" dirty="0"/>
              <a:t> (THF) </a:t>
            </a:r>
            <a:r>
              <a:rPr lang="en-US" sz="2200" dirty="0"/>
              <a:t>is the coenzyme for </a:t>
            </a:r>
            <a:r>
              <a:rPr lang="en-US" sz="2200" b="1" dirty="0">
                <a:solidFill>
                  <a:srgbClr val="7030A0"/>
                </a:solidFill>
              </a:rPr>
              <a:t>one carbon metabolism. 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2000" dirty="0"/>
          </a:p>
          <a:p>
            <a:pPr algn="l" rtl="0">
              <a:defRPr/>
            </a:pPr>
            <a:endParaRPr lang="en-US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>
              <a:defRPr/>
            </a:pPr>
            <a:r>
              <a:rPr lang="en-US" sz="32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Folic acid:</a:t>
            </a:r>
            <a:endParaRPr lang="en-US" sz="3200" b="1" u="sng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B6AA5F-091E-4BEE-A100-FDA1C7394DF9}" type="slidenum">
              <a:rPr lang="ar-SA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Folic acid: </a:t>
            </a:r>
            <a:r>
              <a:rPr lang="en-US" sz="3200" b="1" dirty="0"/>
              <a:t>Function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3886200"/>
          </a:xfrm>
        </p:spPr>
        <p:txBody>
          <a:bodyPr/>
          <a:lstStyle/>
          <a:p>
            <a:pPr marL="457200" indent="-457200" algn="l" rtl="0" eaLnBrk="1" hangingPunct="1">
              <a:defRPr/>
            </a:pPr>
            <a:r>
              <a:rPr lang="en-US" sz="2000" b="1" dirty="0">
                <a:solidFill>
                  <a:srgbClr val="C00000"/>
                </a:solidFill>
              </a:rPr>
              <a:t>The “one carbon” group carried on FH4 may be: 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/>
              <a:t>methyl (-CH3) …………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[N5 </a:t>
            </a:r>
            <a:r>
              <a:rPr lang="en-US" sz="20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or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N10]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err="1"/>
              <a:t>methylene</a:t>
            </a:r>
            <a:r>
              <a:rPr lang="en-US" sz="2000" b="1" dirty="0"/>
              <a:t> (-CH2-) ………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[N5,  N10]</a:t>
            </a:r>
            <a:endParaRPr lang="en-US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err="1"/>
              <a:t>methenyl</a:t>
            </a:r>
            <a:r>
              <a:rPr lang="en-US" sz="2000" b="1" dirty="0"/>
              <a:t> (-CH = ) ……… 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[N5 , N10]</a:t>
            </a:r>
            <a:endParaRPr lang="en-US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err="1"/>
              <a:t>formyl</a:t>
            </a:r>
            <a:r>
              <a:rPr lang="en-US" sz="2000" b="1" dirty="0"/>
              <a:t> (-CHO), or ……… 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[N5 </a:t>
            </a:r>
            <a:r>
              <a:rPr lang="en-US" sz="20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or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N10]</a:t>
            </a:r>
            <a:endParaRPr lang="en-US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err="1"/>
              <a:t>formimino</a:t>
            </a:r>
            <a:r>
              <a:rPr lang="en-US" sz="2000" b="1" dirty="0"/>
              <a:t> (-CH = NH) … 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[N5 </a:t>
            </a:r>
            <a:r>
              <a:rPr lang="en-US" sz="20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or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N10]</a:t>
            </a:r>
            <a:endParaRPr lang="en-US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526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35052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78D879-E105-42F8-B973-B6E20DCB8EAE}" type="slidenum">
              <a:rPr lang="ar-SA" smtClean="0"/>
              <a:pPr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39000" y="4800600"/>
            <a:ext cx="609600" cy="838200"/>
          </a:xfrm>
          <a:prstGeom prst="ellipse">
            <a:avLst/>
          </a:prstGeom>
          <a:noFill/>
          <a:ln w="3175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69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5800" y="5405735"/>
            <a:ext cx="11430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CH2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801394" y="5333206"/>
            <a:ext cx="304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562600" y="5562600"/>
            <a:ext cx="457994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324600" y="5715000"/>
            <a:ext cx="6096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6" name="TextBox 15"/>
          <p:cNvSpPr txBox="1"/>
          <p:nvPr/>
        </p:nvSpPr>
        <p:spPr>
          <a:xfrm>
            <a:off x="914400" y="5739825"/>
            <a:ext cx="33425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N5,N10 –CH2- THF</a:t>
            </a:r>
            <a:endParaRPr lang="ar-JO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0" y="76200"/>
            <a:ext cx="3886200" cy="762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Reduction of folic acid</a:t>
            </a:r>
          </a:p>
        </p:txBody>
      </p:sp>
      <p:pic>
        <p:nvPicPr>
          <p:cNvPr id="9219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</a:blip>
          <a:srcRect l="63210" t="2351" r="2979" b="3723"/>
          <a:stretch>
            <a:fillRect/>
          </a:stretch>
        </p:blipFill>
        <p:spPr>
          <a:xfrm>
            <a:off x="4495800" y="914400"/>
            <a:ext cx="4419600" cy="5562600"/>
          </a:xfrm>
          <a:ln>
            <a:solidFill>
              <a:schemeClr val="accent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76200"/>
            <a:ext cx="4191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>
              <a:defRPr/>
            </a:pPr>
            <a:r>
              <a:rPr lang="en-US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Folic acid: </a:t>
            </a:r>
            <a:r>
              <a:rPr lang="en-US" sz="2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Functions of one carbon group: </a:t>
            </a:r>
            <a:endParaRPr lang="en-US" sz="32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219200"/>
            <a:ext cx="388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l" rtl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200" b="1" kern="0" dirty="0">
                <a:latin typeface="+mn-lt"/>
                <a:cs typeface="+mn-cs"/>
              </a:rPr>
              <a:t>I. </a:t>
            </a:r>
            <a:r>
              <a:rPr lang="en-US" sz="2200" kern="0" dirty="0">
                <a:latin typeface="+mn-lt"/>
                <a:cs typeface="+mn-cs"/>
              </a:rPr>
              <a:t>Synthesis of </a:t>
            </a:r>
            <a:r>
              <a:rPr lang="en-US" sz="2200" b="1" kern="0" dirty="0">
                <a:solidFill>
                  <a:srgbClr val="C00000"/>
                </a:solidFill>
                <a:latin typeface="+mn-lt"/>
                <a:cs typeface="+mn-cs"/>
              </a:rPr>
              <a:t>amino acids</a:t>
            </a:r>
            <a:r>
              <a:rPr lang="en-US" sz="2200" b="1" kern="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200" kern="0" dirty="0">
                <a:latin typeface="+mn-lt"/>
                <a:cs typeface="+mn-cs"/>
              </a:rPr>
              <a:t>as </a:t>
            </a:r>
            <a:r>
              <a:rPr lang="en-US" sz="2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Gly</a:t>
            </a:r>
            <a:r>
              <a:rPr lang="en-US" sz="2200" kern="0" dirty="0">
                <a:latin typeface="+mn-lt"/>
                <a:cs typeface="+mn-cs"/>
              </a:rPr>
              <a:t>., </a:t>
            </a:r>
            <a:r>
              <a:rPr lang="en-US" sz="2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Ser.</a:t>
            </a:r>
            <a:r>
              <a:rPr lang="en-US" sz="2200" kern="0" dirty="0">
                <a:latin typeface="+mn-lt"/>
                <a:cs typeface="+mn-cs"/>
              </a:rPr>
              <a:t> &amp; </a:t>
            </a:r>
            <a:r>
              <a:rPr lang="en-US" sz="2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Met</a:t>
            </a:r>
            <a:r>
              <a:rPr lang="en-US" sz="2200" kern="0" dirty="0">
                <a:latin typeface="+mn-lt"/>
                <a:cs typeface="+mn-cs"/>
              </a:rPr>
              <a:t>.</a:t>
            </a:r>
          </a:p>
          <a:p>
            <a:pPr marL="514350" indent="-514350" algn="l" rtl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800" kern="0" dirty="0">
              <a:latin typeface="+mn-lt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300" b="1" kern="0" dirty="0">
                <a:latin typeface="+mn-lt"/>
                <a:cs typeface="+mn-cs"/>
              </a:rPr>
              <a:t>II.</a:t>
            </a:r>
            <a:r>
              <a:rPr lang="en-US" sz="2300" b="1" kern="0" dirty="0">
                <a:solidFill>
                  <a:srgbClr val="7DF22E"/>
                </a:solidFill>
                <a:latin typeface="+mn-lt"/>
                <a:cs typeface="+mn-cs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+mn-lt"/>
                <a:cs typeface="+mn-cs"/>
              </a:rPr>
              <a:t>Purine</a:t>
            </a:r>
            <a:r>
              <a:rPr lang="en-US" sz="2200" b="1" kern="0" dirty="0">
                <a:solidFill>
                  <a:srgbClr val="C00000"/>
                </a:solidFill>
                <a:latin typeface="+mn-lt"/>
                <a:cs typeface="+mn-cs"/>
              </a:rPr>
              <a:t> biosynthesis </a:t>
            </a:r>
            <a:r>
              <a:rPr lang="en-US" sz="2200" kern="0" dirty="0">
                <a:latin typeface="+mn-lt"/>
                <a:cs typeface="+mn-cs"/>
              </a:rPr>
              <a:t>(formation of carbon </a:t>
            </a:r>
            <a:r>
              <a:rPr lang="en-US" sz="2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en-US" sz="2200" kern="0" dirty="0">
                <a:latin typeface="+mn-lt"/>
                <a:cs typeface="+mn-cs"/>
              </a:rPr>
              <a:t> and carbon </a:t>
            </a:r>
            <a:r>
              <a:rPr lang="en-US" sz="2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8</a:t>
            </a:r>
            <a:r>
              <a:rPr lang="en-US" sz="2200" kern="0" dirty="0">
                <a:latin typeface="+mn-lt"/>
                <a:cs typeface="+mn-cs"/>
              </a:rPr>
              <a:t> of </a:t>
            </a:r>
            <a:r>
              <a:rPr lang="en-US" sz="2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purine</a:t>
            </a:r>
            <a:r>
              <a:rPr lang="en-US" sz="2200" kern="0" dirty="0">
                <a:latin typeface="+mn-lt"/>
                <a:cs typeface="+mn-cs"/>
              </a:rPr>
              <a:t> ring).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800" kern="0" dirty="0">
              <a:latin typeface="+mn-lt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300" b="1" kern="0" dirty="0">
                <a:latin typeface="+mn-lt"/>
                <a:cs typeface="+mn-cs"/>
              </a:rPr>
              <a:t>III.</a:t>
            </a:r>
            <a:r>
              <a:rPr lang="en-US" sz="2300" kern="0" dirty="0">
                <a:latin typeface="+mn-lt"/>
                <a:cs typeface="+mn-cs"/>
              </a:rPr>
              <a:t> </a:t>
            </a:r>
            <a:r>
              <a:rPr lang="en-US" sz="2200" kern="0" dirty="0">
                <a:latin typeface="+mn-lt"/>
                <a:cs typeface="+mn-cs"/>
              </a:rPr>
              <a:t>Synthesis of </a:t>
            </a:r>
            <a:r>
              <a:rPr lang="en-US" sz="2200" b="1" kern="0" dirty="0" err="1">
                <a:solidFill>
                  <a:srgbClr val="C00000"/>
                </a:solidFill>
                <a:latin typeface="+mn-lt"/>
                <a:cs typeface="+mn-cs"/>
              </a:rPr>
              <a:t>deoxythymidylic</a:t>
            </a:r>
            <a:r>
              <a:rPr lang="en-US" sz="2200" b="1" kern="0" dirty="0">
                <a:solidFill>
                  <a:srgbClr val="C00000"/>
                </a:solidFill>
                <a:latin typeface="+mn-lt"/>
                <a:cs typeface="+mn-cs"/>
              </a:rPr>
              <a:t> acid (</a:t>
            </a:r>
            <a:r>
              <a:rPr lang="en-US" sz="2200" b="1" kern="0" dirty="0" err="1">
                <a:solidFill>
                  <a:srgbClr val="C00000"/>
                </a:solidFill>
                <a:latin typeface="+mn-lt"/>
                <a:cs typeface="+mn-cs"/>
              </a:rPr>
              <a:t>dTMP</a:t>
            </a:r>
            <a:r>
              <a:rPr lang="en-US" sz="2200" b="1" kern="0" dirty="0">
                <a:solidFill>
                  <a:srgbClr val="C00000"/>
                </a:solidFill>
                <a:latin typeface="+mn-lt"/>
                <a:cs typeface="+mn-cs"/>
              </a:rPr>
              <a:t>). </a:t>
            </a:r>
            <a:endParaRPr lang="en-US" sz="2200" kern="0" dirty="0">
              <a:latin typeface="+mn-lt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1100" kern="0" dirty="0">
              <a:latin typeface="+mn-lt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300" b="1" dirty="0"/>
              <a:t>IV.</a:t>
            </a:r>
            <a:r>
              <a:rPr lang="en-US" sz="2300" dirty="0"/>
              <a:t> </a:t>
            </a:r>
            <a:r>
              <a:rPr lang="en-US" sz="2200" dirty="0" err="1"/>
              <a:t>Folate</a:t>
            </a:r>
            <a:r>
              <a:rPr lang="en-US" sz="2200" dirty="0"/>
              <a:t> &amp; immunity: It helps T-cells </a:t>
            </a:r>
            <a:r>
              <a:rPr lang="en-US" sz="2200" dirty="0" err="1"/>
              <a:t>proliferatation</a:t>
            </a:r>
            <a:r>
              <a:rPr lang="en-US" sz="2200" dirty="0"/>
              <a:t>.</a:t>
            </a:r>
            <a:endParaRPr lang="en-US" sz="2200" kern="0" dirty="0">
              <a:latin typeface="+mn-lt"/>
              <a:cs typeface="+mn-cs"/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36D993-8F2F-4BFF-B242-C9E09EA6CC86}" type="slidenum">
              <a:rPr lang="ar-SA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3" ma:contentTypeDescription="إنشاء مستند جديد." ma:contentTypeScope="" ma:versionID="c4e0787a1e96115fbf53b6550aba7f31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a3bd1af75b3c913f6b27a2ecaeb47709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C5B390-CD23-46F7-83A3-288FB7B362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13108-F24D-46BF-B553-E79BC872F136}"/>
</file>

<file path=customXml/itemProps3.xml><?xml version="1.0" encoding="utf-8"?>
<ds:datastoreItem xmlns:ds="http://schemas.openxmlformats.org/officeDocument/2006/customXml" ds:itemID="{EC73F997-BDF1-458F-B243-897163030F7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4715</TotalTime>
  <Words>1694</Words>
  <Application>Microsoft Office PowerPoint</Application>
  <PresentationFormat>On-screen Show (4:3)</PresentationFormat>
  <Paragraphs>351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Pixel</vt:lpstr>
      <vt:lpstr> Water soluble vitamins (Vitamins B9, B12 &amp; C) Lecture 4 (37 slides) </vt:lpstr>
      <vt:lpstr>   Water soluble vitamins Hematopoietic vitamins   </vt:lpstr>
      <vt:lpstr>Folic acid (Folacin=Pteroyl glutamic acid)</vt:lpstr>
      <vt:lpstr>Folate absorption</vt:lpstr>
      <vt:lpstr>Folate absorption</vt:lpstr>
      <vt:lpstr>PowerPoint Presentation</vt:lpstr>
      <vt:lpstr>Folic acid: Function </vt:lpstr>
      <vt:lpstr>PowerPoint Presentation</vt:lpstr>
      <vt:lpstr>Reduction of folic acid</vt:lpstr>
      <vt:lpstr>Folic acid: Sources of the one carbon group:</vt:lpstr>
      <vt:lpstr>PowerPoint Presentation</vt:lpstr>
      <vt:lpstr>PowerPoint Presentation</vt:lpstr>
      <vt:lpstr>Folate (B9) is essential for:</vt:lpstr>
      <vt:lpstr>PowerPoint Presentation</vt:lpstr>
      <vt:lpstr>III. Synthesis of deoxythymidylic acid (dTMP)  methylene-THF is coenzyme for thymidylate synthase. </vt:lpstr>
      <vt:lpstr>Folic acid: III. Synthesis of deoxythymidylic acid (dTMP): It is coenzyme for thymidylate synthase [5-fluorouracil inhibits this enzyme] </vt:lpstr>
      <vt:lpstr>PowerPoint Presentation</vt:lpstr>
      <vt:lpstr>( Inhibitors of folate reductase (Folate antagonists</vt:lpstr>
      <vt:lpstr>Folate deficiency </vt:lpstr>
      <vt:lpstr>Neural tube defects (NTDs) </vt:lpstr>
      <vt:lpstr>   Water soluble vitamins Hematopoietic vitamins   </vt:lpstr>
      <vt:lpstr> Vit. B12: Chemical structure </vt:lpstr>
      <vt:lpstr>Active form (Co-enzyme) of vitamin B12 </vt:lpstr>
      <vt:lpstr> B12 absorption</vt:lpstr>
      <vt:lpstr>B12 absorption</vt:lpstr>
      <vt:lpstr>B12 absorption</vt:lpstr>
      <vt:lpstr>Vit. B12: Biochemical reactions </vt:lpstr>
      <vt:lpstr>Vit. B12: Biochemical reactions </vt:lpstr>
      <vt:lpstr>Vit. B12: Biochemical reactions </vt:lpstr>
      <vt:lpstr>PowerPoint Presentation</vt:lpstr>
      <vt:lpstr>Vitamin B12: deficiency   </vt:lpstr>
      <vt:lpstr>   Water soluble vitamins    </vt:lpstr>
      <vt:lpstr>PowerPoint Presentation</vt:lpstr>
      <vt:lpstr>3. Vitamin C: Function</vt:lpstr>
      <vt:lpstr>Vitamin C: Function</vt:lpstr>
      <vt:lpstr>Vitamin C</vt:lpstr>
      <vt:lpstr>Vitamin C</vt:lpstr>
    </vt:vector>
  </TitlesOfParts>
  <Company>Wesmosis@Yahoo.Dk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WW</dc:creator>
  <cp:lastModifiedBy>emans</cp:lastModifiedBy>
  <cp:revision>911</cp:revision>
  <dcterms:created xsi:type="dcterms:W3CDTF">2008-12-25T08:52:50Z</dcterms:created>
  <dcterms:modified xsi:type="dcterms:W3CDTF">2020-12-20T14:40:42Z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