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3"/>
  </p:notesMasterIdLst>
  <p:sldIdLst>
    <p:sldId id="279" r:id="rId2"/>
    <p:sldId id="280" r:id="rId3"/>
    <p:sldId id="256" r:id="rId4"/>
    <p:sldId id="274" r:id="rId5"/>
    <p:sldId id="257" r:id="rId6"/>
    <p:sldId id="258" r:id="rId7"/>
    <p:sldId id="259" r:id="rId8"/>
    <p:sldId id="260" r:id="rId9"/>
    <p:sldId id="275" r:id="rId10"/>
    <p:sldId id="261" r:id="rId11"/>
    <p:sldId id="276" r:id="rId12"/>
    <p:sldId id="262" r:id="rId13"/>
    <p:sldId id="263" r:id="rId14"/>
    <p:sldId id="277" r:id="rId15"/>
    <p:sldId id="264" r:id="rId16"/>
    <p:sldId id="278" r:id="rId17"/>
    <p:sldId id="265" r:id="rId18"/>
    <p:sldId id="272" r:id="rId19"/>
    <p:sldId id="266" r:id="rId20"/>
    <p:sldId id="273" r:id="rId21"/>
    <p:sldId id="281" r:id="rId2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97C0-E72E-47C2-A2F4-2A4B436D59D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E742A-551E-4AAB-80FF-FC99328B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0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9976-15DB-449A-8276-30CD9F63D97E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51DF-F1A7-4E03-A8F7-9DA2584A805F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3CB4-F46D-4B28-B2AB-D9B0DD94577D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FE82-EFA3-4B7C-9BF7-704B4F44504D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90C8-0070-4892-B411-4EE363797145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3022B-540E-4C07-B219-72CD5761678C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8DEA9-D69D-405B-BDA9-A193BB1656D3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5E92-56A9-4037-A42D-69E33823F180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CDFF-BD1E-4917-9676-E5DF82E96EED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B290-FE40-478B-848A-8872808072E1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8E7-0216-47C5-969F-5F0944AA4585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80033-2870-4E4A-9AE5-A1319244463C}" type="datetime8">
              <a:rPr lang="ar-JO" smtClean="0"/>
              <a:t>10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</a:t>
            </a:fld>
            <a:endParaRPr lang="ar-JO"/>
          </a:p>
        </p:txBody>
      </p:sp>
      <p:sp>
        <p:nvSpPr>
          <p:cNvPr id="3" name="Rectangle 2"/>
          <p:cNvSpPr/>
          <p:nvPr/>
        </p:nvSpPr>
        <p:spPr>
          <a:xfrm>
            <a:off x="360192" y="260648"/>
            <a:ext cx="853228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4800" b="1" dirty="0" err="1" smtClean="0">
                <a:solidFill>
                  <a:srgbClr val="FF0000"/>
                </a:solidFill>
              </a:rPr>
              <a:t>Musculo</a:t>
            </a:r>
            <a:r>
              <a:rPr lang="en-US" sz="4800" b="1" dirty="0" smtClean="0">
                <a:solidFill>
                  <a:srgbClr val="FF0000"/>
                </a:solidFill>
              </a:rPr>
              <a:t>-Skeletal System Injury</a:t>
            </a:r>
          </a:p>
          <a:p>
            <a:pPr algn="ctr" rtl="0"/>
            <a:r>
              <a:rPr lang="en-US" sz="4800" b="1" u="sng" dirty="0" smtClean="0">
                <a:solidFill>
                  <a:srgbClr val="FF0000"/>
                </a:solidFill>
              </a:rPr>
              <a:t>Key Facts</a:t>
            </a:r>
          </a:p>
          <a:p>
            <a:pPr marL="457200" indent="-457200" algn="just" rtl="0">
              <a:buFont typeface="Wingdings" pitchFamily="2" charset="2"/>
              <a:buChar char="ü"/>
            </a:pPr>
            <a:r>
              <a:rPr lang="en-US" sz="2400" dirty="0" smtClean="0"/>
              <a:t>Musculoskeletal conditions are the leading contributor to disability worldwide, </a:t>
            </a:r>
            <a:r>
              <a:rPr lang="en-US" sz="2400" dirty="0" smtClean="0">
                <a:solidFill>
                  <a:srgbClr val="FF0000"/>
                </a:solidFill>
              </a:rPr>
              <a:t>with low back pain being the single leading cause of disability globally.</a:t>
            </a:r>
          </a:p>
          <a:p>
            <a:pPr marL="457200" indent="-457200" algn="just" rtl="0">
              <a:buFont typeface="Wingdings" pitchFamily="2" charset="2"/>
              <a:buChar char="ü"/>
            </a:pPr>
            <a:endParaRPr lang="en-US" sz="2400" dirty="0" smtClean="0"/>
          </a:p>
          <a:p>
            <a:pPr marL="457200" indent="-457200" algn="just" rtl="0">
              <a:buFont typeface="Wingdings" pitchFamily="2" charset="2"/>
              <a:buChar char="ü"/>
            </a:pPr>
            <a:r>
              <a:rPr lang="en-US" sz="2400" dirty="0" smtClean="0"/>
              <a:t>Musculoskeletal </a:t>
            </a:r>
            <a:r>
              <a:rPr lang="en-US" sz="2400" dirty="0"/>
              <a:t>conditions and injuries are not just conditions of older age; </a:t>
            </a:r>
            <a:r>
              <a:rPr lang="en-US" sz="2400" dirty="0">
                <a:solidFill>
                  <a:srgbClr val="FF0000"/>
                </a:solidFill>
              </a:rPr>
              <a:t>they are prevalent across the life-course</a:t>
            </a:r>
            <a:r>
              <a:rPr lang="en-US" sz="2400" dirty="0"/>
              <a:t>. Between one in three and one in five people(including children) live with a musculoskeletal pain condition</a:t>
            </a:r>
            <a:r>
              <a:rPr lang="en-US" sz="2400" dirty="0" smtClean="0"/>
              <a:t>.</a:t>
            </a:r>
          </a:p>
          <a:p>
            <a:pPr marL="457200" indent="-457200" algn="just" rtl="0">
              <a:buFont typeface="Wingdings" pitchFamily="2" charset="2"/>
              <a:buChar char="ü"/>
            </a:pPr>
            <a:endParaRPr lang="en-US" sz="2400" dirty="0"/>
          </a:p>
          <a:p>
            <a:pPr marL="457200" indent="-457200" algn="just" rtl="0">
              <a:buFont typeface="Wingdings" pitchFamily="2" charset="2"/>
              <a:buChar char="ü"/>
            </a:pPr>
            <a:r>
              <a:rPr lang="en-US" sz="2400" dirty="0"/>
              <a:t>Musculoskeletal conditions significantly limit mobility and dexterity, leading to </a:t>
            </a:r>
            <a:r>
              <a:rPr lang="en-US" sz="2400" dirty="0">
                <a:solidFill>
                  <a:srgbClr val="FF0000"/>
                </a:solidFill>
              </a:rPr>
              <a:t>early retirement from work</a:t>
            </a:r>
            <a:r>
              <a:rPr lang="en-US" sz="2400" dirty="0"/>
              <a:t>, reduced accumulated wealth and reduced ability to participate in social roles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955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Types Of Injuries: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 fontScale="62500" lnSpcReduction="20000"/>
          </a:bodyPr>
          <a:lstStyle/>
          <a:p>
            <a:pPr algn="l" rtl="0">
              <a:buNone/>
            </a:pPr>
            <a:r>
              <a:rPr lang="en-US" dirty="0" smtClean="0"/>
              <a:t>There </a:t>
            </a:r>
            <a:r>
              <a:rPr lang="en-US" dirty="0"/>
              <a:t>are several different types of injuries, though, which may occur from abnormal energy transfer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u="sng" dirty="0"/>
              <a:t>The two main injury categories: </a:t>
            </a:r>
            <a:endParaRPr lang="en-US" u="sng" dirty="0" smtClean="0"/>
          </a:p>
          <a:p>
            <a:pPr algn="l" rtl="0">
              <a:buNone/>
            </a:pPr>
            <a:endParaRPr lang="en-US" dirty="0"/>
          </a:p>
          <a:p>
            <a:pPr marL="514350" lvl="0" indent="-514350" algn="l" rtl="0">
              <a:buAutoNum type="alphaUcPeriod"/>
            </a:pPr>
            <a:r>
              <a:rPr lang="en-US" sz="4000" b="1" u="sng" dirty="0" smtClean="0"/>
              <a:t>Unintentional </a:t>
            </a:r>
            <a:r>
              <a:rPr lang="en-US" sz="4000" b="1" u="sng" dirty="0"/>
              <a:t>injuries</a:t>
            </a:r>
            <a:r>
              <a:rPr lang="en-US" sz="4000" dirty="0"/>
              <a:t>: </a:t>
            </a:r>
            <a:r>
              <a:rPr lang="en-US" dirty="0"/>
              <a:t>Are subdivided into</a:t>
            </a:r>
            <a:r>
              <a:rPr lang="en-US" dirty="0" smtClean="0"/>
              <a:t>: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sz="3800" dirty="0" smtClean="0">
              <a:solidFill>
                <a:srgbClr val="FF0000"/>
              </a:solidFill>
            </a:endParaRP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800" dirty="0" smtClean="0">
                <a:solidFill>
                  <a:srgbClr val="FF0000"/>
                </a:solidFill>
              </a:rPr>
              <a:t>Road </a:t>
            </a:r>
            <a:r>
              <a:rPr lang="en-US" sz="3800" dirty="0">
                <a:solidFill>
                  <a:srgbClr val="FF0000"/>
                </a:solidFill>
              </a:rPr>
              <a:t>traffic injuries, poisoning, falls, fires, </a:t>
            </a:r>
            <a:r>
              <a:rPr lang="en-US" sz="3800" dirty="0" smtClean="0">
                <a:solidFill>
                  <a:srgbClr val="FF0000"/>
                </a:solidFill>
              </a:rPr>
              <a:t>drowning</a:t>
            </a:r>
            <a:endParaRPr lang="en-US" sz="3800" dirty="0">
              <a:solidFill>
                <a:srgbClr val="FF0000"/>
              </a:solidFill>
            </a:endParaRP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800" dirty="0">
                <a:solidFill>
                  <a:srgbClr val="FF0000"/>
                </a:solidFill>
              </a:rPr>
              <a:t>“Other unintentional injuries</a:t>
            </a:r>
            <a:r>
              <a:rPr lang="en-US" sz="3800" dirty="0" smtClean="0">
                <a:solidFill>
                  <a:srgbClr val="FF0000"/>
                </a:solidFill>
              </a:rPr>
              <a:t>”: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sz="3800" dirty="0" smtClean="0">
              <a:solidFill>
                <a:srgbClr val="FF0000"/>
              </a:solidFill>
            </a:endParaRPr>
          </a:p>
          <a:p>
            <a:pPr marL="571500" indent="-571500" algn="l" rtl="0">
              <a:buFont typeface="+mj-lt"/>
              <a:buAutoNum type="romanUcPeriod"/>
            </a:pPr>
            <a:r>
              <a:rPr lang="en-US" sz="3800" dirty="0" smtClean="0">
                <a:solidFill>
                  <a:srgbClr val="FF0000"/>
                </a:solidFill>
              </a:rPr>
              <a:t>Exposure </a:t>
            </a:r>
            <a:r>
              <a:rPr lang="en-US" sz="3800" dirty="0">
                <a:solidFill>
                  <a:srgbClr val="FF0000"/>
                </a:solidFill>
              </a:rPr>
              <a:t>to animate and inanimate </a:t>
            </a:r>
            <a:r>
              <a:rPr lang="en-US" sz="3800" dirty="0" smtClean="0">
                <a:solidFill>
                  <a:srgbClr val="FF0000"/>
                </a:solidFill>
              </a:rPr>
              <a:t>(non-living) mechanical </a:t>
            </a:r>
            <a:r>
              <a:rPr lang="en-US" sz="3800" dirty="0">
                <a:solidFill>
                  <a:srgbClr val="FF0000"/>
                </a:solidFill>
              </a:rPr>
              <a:t>forces (including </a:t>
            </a:r>
            <a:r>
              <a:rPr lang="en-US" sz="3800" dirty="0" smtClean="0">
                <a:solidFill>
                  <a:srgbClr val="FF0000"/>
                </a:solidFill>
              </a:rPr>
              <a:t>firearms)</a:t>
            </a:r>
            <a:endParaRPr lang="en-US" sz="3800" dirty="0">
              <a:solidFill>
                <a:srgbClr val="FF0000"/>
              </a:solidFill>
            </a:endParaRPr>
          </a:p>
          <a:p>
            <a:pPr marL="571500" indent="-571500" algn="l" rtl="0">
              <a:buFont typeface="+mj-lt"/>
              <a:buAutoNum type="romanUcPeriod"/>
            </a:pPr>
            <a:r>
              <a:rPr lang="en-US" sz="3800" dirty="0">
                <a:solidFill>
                  <a:srgbClr val="FF0000"/>
                </a:solidFill>
              </a:rPr>
              <a:t>Exposure to electric current, radiation and extreme ambient temperature and pressure, and to forces of nature; and contact with heat and hot substances, and venomous plants and animals.</a:t>
            </a:r>
          </a:p>
          <a:p>
            <a:pPr algn="l" rtl="0">
              <a:buNone/>
            </a:pPr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10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525963"/>
          </a:xfrm>
        </p:spPr>
        <p:txBody>
          <a:bodyPr/>
          <a:lstStyle/>
          <a:p>
            <a:pPr marL="514350" lvl="0" indent="-514350" algn="l" rtl="0">
              <a:buAutoNum type="alphaUcPeriod" startAt="2"/>
            </a:pPr>
            <a:r>
              <a:rPr lang="en-US" b="1" u="sng" dirty="0" smtClean="0"/>
              <a:t>Intentional injuries</a:t>
            </a:r>
            <a:r>
              <a:rPr lang="en-US" b="1" dirty="0" smtClean="0"/>
              <a:t>: </a:t>
            </a:r>
            <a:r>
              <a:rPr lang="en-US" dirty="0" smtClean="0"/>
              <a:t>are subdivided into:</a:t>
            </a:r>
          </a:p>
          <a:p>
            <a:pPr marL="514350" lvl="0" indent="-514350" algn="l" rtl="0">
              <a:buNone/>
            </a:pPr>
            <a:endParaRPr lang="en-US" dirty="0" smtClean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Self-inflicted injuries (i.e. suicide),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Interpersonal violence (e.g. homicide)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War-related injuries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“Other intentional injuries”. includes injuries due to legal intervention</a:t>
            </a:r>
            <a:r>
              <a:rPr lang="en-US" dirty="0" smtClean="0"/>
              <a:t>.</a:t>
            </a:r>
            <a:endParaRPr lang="ar-JO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11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Injuries Of The </a:t>
            </a:r>
            <a:r>
              <a:rPr lang="en-US" sz="4000" b="1" dirty="0" err="1" smtClean="0">
                <a:solidFill>
                  <a:srgbClr val="FF0000"/>
                </a:solidFill>
              </a:rPr>
              <a:t>Musculo</a:t>
            </a:r>
            <a:r>
              <a:rPr lang="en-US" sz="4000" b="1" dirty="0" smtClean="0">
                <a:solidFill>
                  <a:srgbClr val="FF0000"/>
                </a:solidFill>
              </a:rPr>
              <a:t>-skeletal System: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lvl="0" algn="just" rtl="0">
              <a:buFont typeface="Wingdings" pitchFamily="2" charset="2"/>
              <a:buChar char="Ø"/>
            </a:pPr>
            <a:r>
              <a:rPr lang="en-US" sz="3100" dirty="0" smtClean="0">
                <a:latin typeface="+mj-lt"/>
              </a:rPr>
              <a:t>Injuries </a:t>
            </a:r>
            <a:r>
              <a:rPr lang="en-US" sz="3100" dirty="0">
                <a:latin typeface="+mj-lt"/>
              </a:rPr>
              <a:t>occur in particular 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if the energy transfer </a:t>
            </a:r>
            <a:r>
              <a:rPr lang="en-US" sz="3100" dirty="0">
                <a:latin typeface="+mj-lt"/>
              </a:rPr>
              <a:t>(mechanical workload) 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is higher than the load-bearing capacity of the components of the </a:t>
            </a:r>
            <a:r>
              <a:rPr lang="en-US" sz="3100" dirty="0" err="1">
                <a:solidFill>
                  <a:srgbClr val="FF0000"/>
                </a:solidFill>
                <a:latin typeface="+mj-lt"/>
              </a:rPr>
              <a:t>musculo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-skeletal system</a:t>
            </a:r>
            <a:r>
              <a:rPr lang="en-US" sz="3100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lvl="0" algn="just" rtl="0">
              <a:buFont typeface="Wingdings" pitchFamily="2" charset="2"/>
              <a:buChar char="Ø"/>
            </a:pPr>
            <a:endParaRPr lang="en-US" sz="3100" dirty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3100" dirty="0">
                <a:latin typeface="+mj-lt"/>
              </a:rPr>
              <a:t>Injuries of </a:t>
            </a:r>
            <a:r>
              <a:rPr lang="en-US" sz="3100" u="sng" dirty="0">
                <a:latin typeface="+mj-lt"/>
              </a:rPr>
              <a:t>muscles and tendons</a:t>
            </a:r>
            <a:r>
              <a:rPr lang="en-US" sz="3100" dirty="0">
                <a:latin typeface="+mj-lt"/>
              </a:rPr>
              <a:t> (e.g. strains, ruptures), </a:t>
            </a:r>
            <a:r>
              <a:rPr lang="en-US" sz="3100" u="sng" dirty="0">
                <a:latin typeface="+mj-lt"/>
              </a:rPr>
              <a:t>ligaments </a:t>
            </a:r>
            <a:r>
              <a:rPr lang="en-US" sz="3100" dirty="0">
                <a:latin typeface="+mj-lt"/>
              </a:rPr>
              <a:t>(e.g. strains and ruptures) and</a:t>
            </a:r>
            <a:r>
              <a:rPr lang="en-US" sz="3100" u="sng" dirty="0">
                <a:latin typeface="+mj-lt"/>
              </a:rPr>
              <a:t> bones</a:t>
            </a:r>
            <a:r>
              <a:rPr lang="en-US" sz="3100" dirty="0">
                <a:latin typeface="+mj-lt"/>
              </a:rPr>
              <a:t> (fractures, unnoticed micro-fractures and degenerative changes) are typical consequences.</a:t>
            </a:r>
            <a:r>
              <a:rPr lang="ar-EG" sz="3100" dirty="0">
                <a:latin typeface="+mj-lt"/>
              </a:rPr>
              <a:t> </a:t>
            </a:r>
            <a:endParaRPr lang="en-US" sz="3100" dirty="0" smtClean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endParaRPr lang="en-US" sz="3100" dirty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3100" dirty="0">
                <a:latin typeface="+mj-lt"/>
              </a:rPr>
              <a:t>In addition </a:t>
            </a:r>
            <a:r>
              <a:rPr lang="en-US" sz="3100" u="sng" dirty="0">
                <a:latin typeface="+mj-lt"/>
              </a:rPr>
              <a:t>irritation of the insertion points of the muscles and tendons</a:t>
            </a:r>
            <a:r>
              <a:rPr lang="en-US" sz="3100" dirty="0">
                <a:latin typeface="+mj-lt"/>
              </a:rPr>
              <a:t> and of </a:t>
            </a:r>
            <a:r>
              <a:rPr lang="en-US" sz="3100" u="sng" dirty="0">
                <a:latin typeface="+mj-lt"/>
              </a:rPr>
              <a:t>tendon sheaths</a:t>
            </a:r>
            <a:r>
              <a:rPr lang="en-US" sz="3100" dirty="0">
                <a:latin typeface="+mj-lt"/>
              </a:rPr>
              <a:t> as well as </a:t>
            </a:r>
            <a:r>
              <a:rPr lang="en-US" sz="3100" u="sng" dirty="0">
                <a:latin typeface="+mj-lt"/>
              </a:rPr>
              <a:t>functional restrictions</a:t>
            </a:r>
            <a:r>
              <a:rPr lang="en-US" sz="3100" dirty="0">
                <a:latin typeface="+mj-lt"/>
              </a:rPr>
              <a:t> and </a:t>
            </a:r>
            <a:r>
              <a:rPr lang="en-US" sz="3100" u="sng" dirty="0">
                <a:latin typeface="+mj-lt"/>
              </a:rPr>
              <a:t>degeneration of bones and cartilage</a:t>
            </a:r>
            <a:r>
              <a:rPr lang="en-US" sz="3100" dirty="0">
                <a:latin typeface="+mj-lt"/>
              </a:rPr>
              <a:t> (e.g. menisci, vertebrae, inter-vertebral discs and articulations) may occur</a:t>
            </a:r>
            <a:r>
              <a:rPr lang="en-US" sz="3100" dirty="0" smtClean="0">
                <a:latin typeface="+mj-lt"/>
              </a:rPr>
              <a:t>.</a:t>
            </a:r>
            <a:endParaRPr lang="en-US" sz="31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12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3600" b="1" dirty="0" smtClean="0">
                <a:solidFill>
                  <a:srgbClr val="FF0000"/>
                </a:solidFill>
              </a:rPr>
              <a:t>Two Fundamental Types Of </a:t>
            </a:r>
            <a:r>
              <a:rPr lang="en-US" sz="3600" b="1" dirty="0" err="1" smtClean="0">
                <a:solidFill>
                  <a:srgbClr val="FF0000"/>
                </a:solidFill>
              </a:rPr>
              <a:t>Musclu</a:t>
            </a:r>
            <a:r>
              <a:rPr lang="en-US" sz="3600" b="1" dirty="0" smtClean="0">
                <a:solidFill>
                  <a:srgbClr val="FF0000"/>
                </a:solidFill>
              </a:rPr>
              <a:t>-skeletal Injuries: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 algn="l" rtl="0">
              <a:buFont typeface="+mj-lt"/>
              <a:buAutoNum type="arabicPeriod"/>
            </a:pPr>
            <a:r>
              <a:rPr lang="en-US" sz="2800" b="1" u="sng" dirty="0" smtClean="0"/>
              <a:t>Acute  </a:t>
            </a:r>
            <a:r>
              <a:rPr lang="en-US" sz="2800" b="1" u="sng" dirty="0"/>
              <a:t>and painful injury</a:t>
            </a:r>
            <a:r>
              <a:rPr lang="en-US" sz="2800" b="1" dirty="0"/>
              <a:t>: </a:t>
            </a:r>
            <a:r>
              <a:rPr lang="en-US" sz="2800" dirty="0"/>
              <a:t>Caused by strong and short-term  energy transfer leading </a:t>
            </a:r>
            <a:r>
              <a:rPr lang="en-US" sz="2800" u="sng" dirty="0"/>
              <a:t>to sudden failure in structure and function </a:t>
            </a:r>
            <a:r>
              <a:rPr lang="en-US" sz="2800" dirty="0"/>
              <a:t>e.g.: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Tearing of a muscle due to a heavy lift</a:t>
            </a:r>
            <a:r>
              <a:rPr lang="en-US" sz="2800" dirty="0" smtClean="0"/>
              <a:t>.</a:t>
            </a:r>
            <a:endParaRPr lang="en-US" sz="2800" dirty="0"/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Fracture of a bone due to a fall.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Blocking of a vertebral joint due to vigorous movement</a:t>
            </a:r>
            <a:r>
              <a:rPr lang="en-US" sz="2800" dirty="0" smtClean="0"/>
              <a:t>.</a:t>
            </a:r>
          </a:p>
          <a:p>
            <a:pPr marL="514350" indent="-514350" algn="l" rtl="0">
              <a:buNone/>
            </a:pPr>
            <a:endParaRPr lang="en-US" sz="2800" dirty="0"/>
          </a:p>
          <a:p>
            <a:pPr marL="514350" indent="-514350" algn="l" rtl="0">
              <a:buAutoNum type="arabicPeriod" startAt="2"/>
            </a:pPr>
            <a:r>
              <a:rPr lang="en-US" sz="2800" b="1" u="sng" dirty="0" smtClean="0"/>
              <a:t>Chronic </a:t>
            </a:r>
            <a:r>
              <a:rPr lang="en-US" sz="2800" b="1" u="sng" dirty="0"/>
              <a:t>and persistent</a:t>
            </a:r>
            <a:r>
              <a:rPr lang="en-US" sz="2800" dirty="0"/>
              <a:t>: results from a permanent overload or energy transfer leading to continuously increasing pain and dysfunction (e.g. wear and tear of ligaments, tendinitis, muscle spasm and </a:t>
            </a:r>
            <a:r>
              <a:rPr lang="en-US" sz="2800" dirty="0" smtClean="0"/>
              <a:t>hardening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13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t0.gstatic.com/images?q=tbn:ANd9GcSLSPVgKHDm9ObnqaySo1OBGVISbneHytLZxU1-QC2_nc2IvP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382" y="3286100"/>
            <a:ext cx="3156183" cy="3357610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1249" y="214291"/>
          <a:ext cx="5503759" cy="30718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92065"/>
                <a:gridCol w="111694"/>
              </a:tblGrid>
              <a:tr h="893245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BICEPS BRACHII</a:t>
                      </a:r>
                    </a:p>
                    <a:p>
                      <a:pPr algn="l"/>
                      <a:r>
                        <a:rPr lang="en-US" sz="1200" b="1" dirty="0" smtClean="0"/>
                        <a:t>ORIGIN</a:t>
                      </a:r>
                      <a:r>
                        <a:rPr lang="en-US" sz="1200" b="1" dirty="0"/>
                        <a:t/>
                      </a:r>
                      <a:br>
                        <a:rPr lang="en-US" sz="1200" b="1" dirty="0"/>
                      </a:br>
                      <a:r>
                        <a:rPr lang="en-US" sz="1200" b="1" dirty="0"/>
                        <a:t>Long head</a:t>
                      </a:r>
                      <a:r>
                        <a:rPr lang="en-US" sz="1200" b="1" dirty="0" smtClean="0"/>
                        <a:t>: </a:t>
                      </a:r>
                      <a:r>
                        <a:rPr lang="en-US" sz="1200" b="1" dirty="0" err="1" smtClean="0"/>
                        <a:t>supraglenoid</a:t>
                      </a:r>
                      <a:r>
                        <a:rPr lang="en-US" sz="1200" b="1" dirty="0" smtClean="0"/>
                        <a:t> </a:t>
                      </a:r>
                      <a:r>
                        <a:rPr lang="en-US" sz="1200" b="1" dirty="0"/>
                        <a:t>tubercle of scapula</a:t>
                      </a:r>
                      <a:r>
                        <a:rPr lang="en-US" sz="1200" b="1" dirty="0" smtClean="0"/>
                        <a:t>.</a:t>
                      </a:r>
                    </a:p>
                    <a:p>
                      <a:pPr algn="l"/>
                      <a:r>
                        <a:rPr lang="en-US" sz="1200" b="1" dirty="0" smtClean="0"/>
                        <a:t>Short </a:t>
                      </a:r>
                      <a:r>
                        <a:rPr lang="en-US" sz="1200" b="1" dirty="0"/>
                        <a:t>head: </a:t>
                      </a:r>
                      <a:r>
                        <a:rPr lang="en-US" sz="1200" b="1" dirty="0" err="1"/>
                        <a:t>coracoid</a:t>
                      </a:r>
                      <a:r>
                        <a:rPr lang="en-US" sz="1200" b="1" dirty="0"/>
                        <a:t> process of scapula with </a:t>
                      </a:r>
                      <a:r>
                        <a:rPr lang="en-US" sz="1200" b="1" dirty="0" err="1"/>
                        <a:t>coracobrachialis</a:t>
                      </a:r>
                      <a:r>
                        <a:rPr lang="en-US" sz="1200" b="1" dirty="0"/>
                        <a:t> </a:t>
                      </a:r>
                    </a:p>
                  </a:txBody>
                  <a:tcPr marL="38369" marR="38369" marT="38369" marB="38369" anchor="ctr"/>
                </a:tc>
                <a:tc rowSpan="4">
                  <a:txBody>
                    <a:bodyPr/>
                    <a:lstStyle/>
                    <a:p>
                      <a:pPr algn="l"/>
                      <a:endParaRPr lang="ar-JO" sz="1100" dirty="0"/>
                    </a:p>
                  </a:txBody>
                  <a:tcPr marL="38369" marR="38369" marT="38369" marB="38369"/>
                </a:tc>
              </a:tr>
              <a:tr h="1060293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INSERTION</a:t>
                      </a:r>
                      <a:r>
                        <a:rPr lang="en-US" sz="1200" b="1" dirty="0"/>
                        <a:t/>
                      </a:r>
                      <a:br>
                        <a:rPr lang="en-US" sz="1200" b="1" dirty="0"/>
                      </a:br>
                      <a:r>
                        <a:rPr lang="en-US" sz="1200" b="1" dirty="0"/>
                        <a:t>posterior border of </a:t>
                      </a:r>
                      <a:r>
                        <a:rPr lang="en-US" sz="1200" b="1" dirty="0" err="1"/>
                        <a:t>bicipital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tuberosity</a:t>
                      </a:r>
                      <a:r>
                        <a:rPr lang="en-US" sz="1200" b="1" dirty="0"/>
                        <a:t> of radius (over bursa) and </a:t>
                      </a:r>
                      <a:r>
                        <a:rPr lang="en-US" sz="1200" b="1" dirty="0" err="1"/>
                        <a:t>bicipital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aponeurosis</a:t>
                      </a:r>
                      <a:r>
                        <a:rPr lang="en-US" sz="1200" b="1" dirty="0"/>
                        <a:t> to deep fascia and subcutaneous ulna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55914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ACTION</a:t>
                      </a:r>
                      <a:br>
                        <a:rPr lang="en-US" sz="1200" b="1" dirty="0"/>
                      </a:br>
                      <a:r>
                        <a:rPr lang="en-US" sz="1200" b="1" dirty="0" err="1"/>
                        <a:t>Supinates</a:t>
                      </a:r>
                      <a:r>
                        <a:rPr lang="en-US" sz="1200" b="1" dirty="0"/>
                        <a:t> forearm, flexes elbow, weakly flexes shoulder 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55914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NERVE</a:t>
                      </a:r>
                      <a:br>
                        <a:rPr lang="en-US" sz="1200" b="1" dirty="0"/>
                      </a:br>
                      <a:r>
                        <a:rPr lang="en-US" sz="1200" b="1" dirty="0" err="1"/>
                        <a:t>Musculocutaneous</a:t>
                      </a:r>
                      <a:r>
                        <a:rPr lang="en-US" sz="1200" b="1" dirty="0"/>
                        <a:t> nerve (C5, 6) (from lateral cord)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2777" name="Picture 9" descr="http://t0.gstatic.com/images?q=tbn:ANd9GcTtSQQCoZZWX2RibTKLGHANaSdc619_-jQfHmjFYqOwa2w939s7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52" y="214290"/>
            <a:ext cx="3143304" cy="3000372"/>
          </a:xfrm>
          <a:prstGeom prst="rect">
            <a:avLst/>
          </a:prstGeom>
          <a:noFill/>
        </p:spPr>
      </p:pic>
      <p:pic>
        <p:nvPicPr>
          <p:cNvPr id="32779" name="Picture 11" descr="http://t1.gstatic.com/images?q=tbn:ANd9GcRKiXYD0SPivpbLfehbctUc0vRzzFG-lsj4m47kv9dS0plTlbi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571876"/>
            <a:ext cx="5072098" cy="3071822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14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</p:spPr>
        <p:txBody>
          <a:bodyPr>
            <a:normAutofit fontScale="90000"/>
          </a:bodyPr>
          <a:lstStyle/>
          <a:p>
            <a:pPr rtl="0"/>
            <a:r>
              <a:rPr lang="en-US" sz="4000" b="1" dirty="0" smtClean="0">
                <a:solidFill>
                  <a:srgbClr val="FF0000"/>
                </a:solidFill>
              </a:rPr>
              <a:t>Magnitude Of The Problem Of Injuries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>
            <a:normAutofit fontScale="92500" lnSpcReduction="10000"/>
          </a:bodyPr>
          <a:lstStyle/>
          <a:p>
            <a:pPr lvl="0" algn="l" rtl="0"/>
            <a:r>
              <a:rPr lang="en-US" sz="2900" dirty="0" smtClean="0"/>
              <a:t>While </a:t>
            </a:r>
            <a:r>
              <a:rPr lang="en-US" sz="2900" u="sng" dirty="0"/>
              <a:t>mortality </a:t>
            </a:r>
            <a:r>
              <a:rPr lang="en-US" sz="2900" dirty="0"/>
              <a:t>is an important indicator of the magnitude of a </a:t>
            </a:r>
            <a:r>
              <a:rPr lang="en-US" sz="2900" u="sng" dirty="0"/>
              <a:t>health problem</a:t>
            </a:r>
            <a:r>
              <a:rPr lang="en-US" sz="2900" dirty="0"/>
              <a:t>, it is important to realize that </a:t>
            </a:r>
            <a:r>
              <a:rPr lang="en-US" sz="2900" dirty="0">
                <a:solidFill>
                  <a:srgbClr val="FF0000"/>
                </a:solidFill>
              </a:rPr>
              <a:t>for each injury death, there are several thousand injury survivors who are left with permanent disabling </a:t>
            </a:r>
            <a:r>
              <a:rPr lang="en-US" sz="2900" dirty="0" err="1" smtClean="0">
                <a:solidFill>
                  <a:srgbClr val="FF0000"/>
                </a:solidFill>
              </a:rPr>
              <a:t>sequelae</a:t>
            </a:r>
            <a:r>
              <a:rPr lang="en-US" sz="2900" dirty="0" smtClean="0">
                <a:solidFill>
                  <a:srgbClr val="FF0000"/>
                </a:solidFill>
              </a:rPr>
              <a:t>.</a:t>
            </a:r>
          </a:p>
          <a:p>
            <a:pPr lvl="0" algn="l" rtl="0"/>
            <a:endParaRPr lang="en-US" sz="2900" dirty="0" smtClean="0"/>
          </a:p>
          <a:p>
            <a:pPr lvl="0" algn="l" rtl="0"/>
            <a:r>
              <a:rPr lang="en-US" sz="2900" dirty="0" smtClean="0"/>
              <a:t>These </a:t>
            </a:r>
            <a:r>
              <a:rPr lang="en-US" sz="2900" u="sng" dirty="0"/>
              <a:t>non-fatal outcomes must also be measured</a:t>
            </a:r>
            <a:r>
              <a:rPr lang="en-US" sz="2900" dirty="0"/>
              <a:t> in order to describe accurately </a:t>
            </a:r>
            <a:r>
              <a:rPr lang="en-US" sz="2900" u="sng" dirty="0"/>
              <a:t>the burden of disease due to injury</a:t>
            </a:r>
            <a:r>
              <a:rPr lang="en-US" sz="2900" dirty="0"/>
              <a:t>. </a:t>
            </a:r>
            <a:endParaRPr lang="en-US" sz="2900" dirty="0" smtClean="0"/>
          </a:p>
          <a:p>
            <a:pPr lvl="0" algn="l" rtl="0"/>
            <a:endParaRPr lang="en-US" sz="2900" dirty="0"/>
          </a:p>
          <a:p>
            <a:pPr lvl="0" algn="l" rtl="0"/>
            <a:r>
              <a:rPr lang="en-US" sz="3500" u="sng" dirty="0"/>
              <a:t>The indicator used to </a:t>
            </a:r>
            <a:r>
              <a:rPr lang="en-US" sz="3500" u="sng" dirty="0">
                <a:solidFill>
                  <a:srgbClr val="FF0000"/>
                </a:solidFill>
              </a:rPr>
              <a:t>quantify the loss of healthy life due to disease i</a:t>
            </a:r>
            <a:r>
              <a:rPr lang="en-US" sz="3500" u="sng" dirty="0"/>
              <a:t>s the </a:t>
            </a:r>
            <a:r>
              <a:rPr lang="en-US" sz="3500" u="sng" dirty="0" smtClean="0"/>
              <a:t>Disability-Adjusted Life Year </a:t>
            </a:r>
            <a:r>
              <a:rPr lang="en-US" sz="3500" u="sng" dirty="0"/>
              <a:t>or </a:t>
            </a:r>
            <a:r>
              <a:rPr lang="en-US" sz="3500" u="sng" dirty="0">
                <a:solidFill>
                  <a:srgbClr val="FF0000"/>
                </a:solidFill>
              </a:rPr>
              <a:t>DALY</a:t>
            </a:r>
            <a:r>
              <a:rPr lang="en-US" sz="3500" u="sng" dirty="0"/>
              <a:t>, </a:t>
            </a:r>
            <a:r>
              <a:rPr lang="en-US" sz="2900" dirty="0"/>
              <a:t>a measure that accounts not only for the years of life lost from </a:t>
            </a:r>
            <a:r>
              <a:rPr lang="en-US" sz="2900" dirty="0">
                <a:solidFill>
                  <a:srgbClr val="FF0000"/>
                </a:solidFill>
              </a:rPr>
              <a:t>premature death </a:t>
            </a:r>
            <a:r>
              <a:rPr lang="en-US" sz="2900" dirty="0"/>
              <a:t>but also for </a:t>
            </a:r>
            <a:r>
              <a:rPr lang="en-US" sz="2900" u="sng" dirty="0"/>
              <a:t>the years of life lived with disability.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15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pPr lvl="0" algn="l" rtl="0"/>
            <a:r>
              <a:rPr lang="en-US" b="1" u="sng" dirty="0" smtClean="0"/>
              <a:t>One disability-adjusted life</a:t>
            </a:r>
            <a:r>
              <a:rPr lang="en-US" b="1" dirty="0" smtClean="0"/>
              <a:t> year (DALY</a:t>
            </a:r>
            <a:r>
              <a:rPr lang="en-US" dirty="0" smtClean="0"/>
              <a:t>) is defined </a:t>
            </a:r>
            <a:r>
              <a:rPr lang="en-US" sz="4200" dirty="0" smtClean="0">
                <a:solidFill>
                  <a:srgbClr val="FF0000"/>
                </a:solidFill>
              </a:rPr>
              <a:t>as one lost year of healthy life,</a:t>
            </a:r>
            <a:r>
              <a:rPr lang="en-US" dirty="0" smtClean="0"/>
              <a:t> either due to </a:t>
            </a:r>
            <a:r>
              <a:rPr lang="en-US" u="sng" dirty="0" smtClean="0"/>
              <a:t>premature death or disability.</a:t>
            </a:r>
          </a:p>
          <a:p>
            <a:pPr lvl="0" algn="l" rtl="0"/>
            <a:endParaRPr lang="en-US" dirty="0" smtClean="0"/>
          </a:p>
          <a:p>
            <a:pPr lvl="0" algn="l" rtl="0"/>
            <a:r>
              <a:rPr lang="en-US" dirty="0" smtClean="0"/>
              <a:t> Although DALYs include premature death, injury and physical disability, </a:t>
            </a:r>
            <a:r>
              <a:rPr lang="en-US" b="1" dirty="0" smtClean="0"/>
              <a:t>they do not, for example, account for:</a:t>
            </a:r>
            <a:r>
              <a:rPr lang="en-US" dirty="0" smtClean="0"/>
              <a:t> </a:t>
            </a:r>
          </a:p>
          <a:p>
            <a:pPr lvl="0" algn="l" rtl="0"/>
            <a:endParaRPr lang="en-US" dirty="0" smtClean="0"/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 smtClean="0"/>
              <a:t>Mental health consequences of violence and war</a:t>
            </a:r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 smtClean="0"/>
              <a:t>Conditions such as sexually transmitted diseases resulting from rape</a:t>
            </a:r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 smtClean="0"/>
              <a:t>The effects of infectious diseases and malnutrition following war.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16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rtl="0"/>
            <a:r>
              <a:rPr lang="en-US" sz="4000" b="1" u="sng" dirty="0" smtClean="0">
                <a:solidFill>
                  <a:srgbClr val="FF0000"/>
                </a:solidFill>
              </a:rPr>
              <a:t>Global Injury Related Mortality</a:t>
            </a:r>
            <a:endParaRPr lang="ar-JO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50206" cy="576064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lvl="0" algn="just" rtl="0"/>
            <a:endParaRPr lang="en-US" sz="2800" dirty="0" smtClean="0"/>
          </a:p>
          <a:p>
            <a:pPr lvl="0" algn="just" rtl="0">
              <a:buFont typeface="Wingdings" pitchFamily="2" charset="2"/>
              <a:buChar char="ü"/>
            </a:pPr>
            <a:r>
              <a:rPr lang="en-US" sz="3400" b="1" dirty="0" smtClean="0"/>
              <a:t>An </a:t>
            </a:r>
            <a:r>
              <a:rPr lang="en-US" sz="3400" b="1" dirty="0"/>
              <a:t>estimated 5 million people worldwide died from injuries in 2000 — a mortality rate of 83.7 per </a:t>
            </a:r>
            <a:r>
              <a:rPr lang="en-US" sz="3400" b="1" dirty="0">
                <a:solidFill>
                  <a:srgbClr val="FF0000"/>
                </a:solidFill>
              </a:rPr>
              <a:t>100 000 population</a:t>
            </a:r>
            <a:r>
              <a:rPr lang="en-US" sz="3400" b="1" dirty="0" smtClean="0"/>
              <a:t>.</a:t>
            </a:r>
          </a:p>
          <a:p>
            <a:pPr lvl="0" algn="just" rtl="0">
              <a:buFont typeface="Wingdings" pitchFamily="2" charset="2"/>
              <a:buChar char="ü"/>
            </a:pPr>
            <a:endParaRPr lang="en-US" sz="3400" b="1" dirty="0"/>
          </a:p>
          <a:p>
            <a:pPr lvl="0" algn="just" rtl="0">
              <a:buFont typeface="Wingdings" pitchFamily="2" charset="2"/>
              <a:buChar char="ü"/>
            </a:pPr>
            <a:r>
              <a:rPr lang="en-US" sz="3400" b="1" dirty="0"/>
              <a:t>Injuries accounted </a:t>
            </a:r>
            <a:r>
              <a:rPr lang="en-US" sz="3400" b="1" dirty="0">
                <a:solidFill>
                  <a:srgbClr val="FF0000"/>
                </a:solidFill>
              </a:rPr>
              <a:t>for 9% of the world's deaths </a:t>
            </a:r>
            <a:r>
              <a:rPr lang="en-US" sz="3400" b="1" dirty="0"/>
              <a:t>in 2000 and </a:t>
            </a:r>
            <a:r>
              <a:rPr lang="en-US" sz="3400" b="1" dirty="0">
                <a:solidFill>
                  <a:srgbClr val="FF0000"/>
                </a:solidFill>
              </a:rPr>
              <a:t>12% of the world’s burden of disease</a:t>
            </a:r>
            <a:r>
              <a:rPr lang="en-US" sz="3400" b="1" dirty="0" smtClean="0"/>
              <a:t>.</a:t>
            </a:r>
          </a:p>
          <a:p>
            <a:pPr lvl="0" algn="just" rtl="0">
              <a:buFont typeface="Wingdings" pitchFamily="2" charset="2"/>
              <a:buChar char="ü"/>
            </a:pPr>
            <a:endParaRPr lang="en-US" sz="3400" b="1" dirty="0" smtClean="0"/>
          </a:p>
          <a:p>
            <a:pPr lvl="0" algn="just" rtl="0">
              <a:buFont typeface="Wingdings" pitchFamily="2" charset="2"/>
              <a:buChar char="ü"/>
            </a:pPr>
            <a:r>
              <a:rPr lang="en-US" sz="3800" b="1" dirty="0"/>
              <a:t>In the 2017 GBD study, musculoskeletal conditions were the highest contributor to global disability </a:t>
            </a:r>
            <a:r>
              <a:rPr lang="en-US" sz="5100" b="1" dirty="0">
                <a:solidFill>
                  <a:srgbClr val="FF0000"/>
                </a:solidFill>
              </a:rPr>
              <a:t>(accounting for 16% of all years lived with disability), and lower back pain remained the single leading cause of disability since it was first measured in </a:t>
            </a:r>
            <a:r>
              <a:rPr lang="en-US" sz="5100" b="1" dirty="0" smtClean="0">
                <a:solidFill>
                  <a:srgbClr val="FF0000"/>
                </a:solidFill>
              </a:rPr>
              <a:t>1990.</a:t>
            </a:r>
            <a:endParaRPr lang="en-US" sz="3800" b="1" dirty="0" smtClean="0"/>
          </a:p>
          <a:p>
            <a:pPr lvl="0" algn="just" rtl="0">
              <a:buFont typeface="Wingdings" pitchFamily="2" charset="2"/>
              <a:buChar char="ü"/>
            </a:pPr>
            <a:r>
              <a:rPr lang="en-US" sz="5100" b="1" u="sng" dirty="0" smtClean="0">
                <a:solidFill>
                  <a:srgbClr val="FF0000"/>
                </a:solidFill>
              </a:rPr>
              <a:t>While </a:t>
            </a:r>
            <a:r>
              <a:rPr lang="en-US" sz="5100" b="1" u="sng" dirty="0">
                <a:solidFill>
                  <a:srgbClr val="FF0000"/>
                </a:solidFill>
              </a:rPr>
              <a:t>the prevalence of musculoskeletal conditions varies by age and diagnosis, between 20%–33% of people across the globe live with a painful musculoskeletal condition.</a:t>
            </a:r>
            <a:endParaRPr lang="en-US" sz="5100" b="1" u="sng" dirty="0" smtClean="0">
              <a:solidFill>
                <a:srgbClr val="FF0000"/>
              </a:solidFill>
            </a:endParaRPr>
          </a:p>
          <a:p>
            <a:pPr lvl="0" algn="just" rtl="0">
              <a:buFont typeface="Wingdings" pitchFamily="2" charset="2"/>
              <a:buChar char="ü"/>
            </a:pPr>
            <a:endParaRPr lang="en-US" sz="3800" b="1" dirty="0"/>
          </a:p>
          <a:p>
            <a:pPr lvl="0" algn="just" rtl="0">
              <a:buFont typeface="Wingdings" pitchFamily="2" charset="2"/>
              <a:buChar char="ü"/>
            </a:pPr>
            <a:r>
              <a:rPr lang="en-US" sz="4200" b="1" dirty="0"/>
              <a:t>The burden of disease related to injuries, particularly road traffic injuries, interpersonal violence, war and self-inflicted injuries is expected to rise dramatically by the year 2020</a:t>
            </a:r>
            <a:r>
              <a:rPr lang="en-US" sz="4200" b="1" dirty="0" smtClean="0"/>
              <a:t>.</a:t>
            </a:r>
          </a:p>
          <a:p>
            <a:pPr lvl="0" algn="just" rtl="0">
              <a:buFont typeface="Wingdings" pitchFamily="2" charset="2"/>
              <a:buChar char="ü"/>
            </a:pPr>
            <a:endParaRPr lang="en-US" sz="3600" dirty="0"/>
          </a:p>
          <a:p>
            <a:pPr lvl="0" algn="ctr" rtl="0">
              <a:buFont typeface="Wingdings" pitchFamily="2" charset="2"/>
              <a:buChar char="ü"/>
            </a:pPr>
            <a:r>
              <a:rPr lang="en-US" sz="5800" b="1" dirty="0">
                <a:solidFill>
                  <a:srgbClr val="FF0000"/>
                </a:solidFill>
              </a:rPr>
              <a:t>Road traffic injuries are the leading cause of injury-related deaths </a:t>
            </a:r>
            <a:r>
              <a:rPr lang="en-US" sz="5800" b="1" dirty="0" smtClean="0">
                <a:solidFill>
                  <a:srgbClr val="FF0000"/>
                </a:solidFill>
              </a:rPr>
              <a:t>worldwide</a:t>
            </a:r>
            <a:endParaRPr lang="ar-JO" sz="5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17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95927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857232"/>
            <a:ext cx="6215074" cy="450059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00034" y="357166"/>
            <a:ext cx="83582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b="1" dirty="0" smtClean="0"/>
              <a:t>World rankings of injury-related mortality and burden of disease (DALYs lost), 1990 and 2020</a:t>
            </a:r>
            <a:endParaRPr lang="en-US" sz="16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85720" y="5429264"/>
            <a:ext cx="8858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1400" b="1" dirty="0" smtClean="0"/>
              <a:t>The table shows that if current trends continue, road traffic and intentional injuries (i.e. self-inflicted injuries, interpersonal violence and war-related injuries) will rank among the 15 leading causes of death and burden of disease.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18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4290"/>
            <a:ext cx="8784976" cy="6286544"/>
          </a:xfrm>
        </p:spPr>
        <p:txBody>
          <a:bodyPr>
            <a:normAutofit fontScale="77500" lnSpcReduction="20000"/>
          </a:bodyPr>
          <a:lstStyle/>
          <a:p>
            <a:pPr lvl="0" algn="ctr" rtl="0">
              <a:buNone/>
            </a:pPr>
            <a:r>
              <a:rPr lang="en-US" sz="43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Injuries Mortality By Region:</a:t>
            </a:r>
          </a:p>
          <a:p>
            <a:pPr lvl="0" algn="ctr" rtl="0">
              <a:buNone/>
            </a:pPr>
            <a:endParaRPr lang="en-US" sz="4300" b="1" dirty="0">
              <a:solidFill>
                <a:srgbClr val="FF0000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 smtClean="0"/>
              <a:t>More </a:t>
            </a:r>
            <a:r>
              <a:rPr lang="en-US" sz="3100" dirty="0"/>
              <a:t>than 90% of the world's deaths from injuries occur in low- and middle-income countries.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The low- and middle-income countries of Europe have the highest injury mortality rates.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The South-East Asia and Western Pacific Regions account for the highest number of injury deaths worldwide</a:t>
            </a:r>
            <a:r>
              <a:rPr lang="en-US" sz="3100" dirty="0" smtClean="0"/>
              <a:t>.</a:t>
            </a:r>
          </a:p>
          <a:p>
            <a:pPr lvl="0" algn="l" rtl="0"/>
            <a:endParaRPr lang="en-US" sz="3100" dirty="0"/>
          </a:p>
          <a:p>
            <a:pPr algn="ctr" rtl="0"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Injuries Mortality By Sex And Age Group</a:t>
            </a:r>
          </a:p>
          <a:p>
            <a:pPr algn="ctr" rtl="0">
              <a:buNone/>
            </a:pPr>
            <a:endParaRPr lang="en-US" sz="3800" b="1" dirty="0">
              <a:solidFill>
                <a:srgbClr val="FF0000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Globally, injury mortality among </a:t>
            </a:r>
            <a:r>
              <a:rPr lang="en-US" sz="3100" u="sng" dirty="0"/>
              <a:t>men is twice that among women</a:t>
            </a:r>
            <a:r>
              <a:rPr lang="en-US" sz="3100" dirty="0"/>
              <a:t>. In some regions, however, mortality rates for </a:t>
            </a:r>
            <a:r>
              <a:rPr lang="en-US" sz="3100" dirty="0">
                <a:solidFill>
                  <a:srgbClr val="FF0000"/>
                </a:solidFill>
              </a:rPr>
              <a:t>suicide and burns in females are as high or even higher than in males</a:t>
            </a:r>
            <a:r>
              <a:rPr lang="en-US" sz="3100" dirty="0"/>
              <a:t>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Males in Africa and Europe have the highest injury-related mortality rates</a:t>
            </a:r>
            <a:r>
              <a:rPr lang="en-US" sz="3100" dirty="0" smtClean="0"/>
              <a:t>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19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2</a:t>
            </a:fld>
            <a:endParaRPr lang="ar-JO"/>
          </a:p>
        </p:txBody>
      </p:sp>
      <p:sp>
        <p:nvSpPr>
          <p:cNvPr id="3" name="Rectangle 2"/>
          <p:cNvSpPr/>
          <p:nvPr/>
        </p:nvSpPr>
        <p:spPr>
          <a:xfrm>
            <a:off x="107504" y="332656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rtl="0">
              <a:buFont typeface="Wingdings" pitchFamily="2" charset="2"/>
              <a:buChar char="ü"/>
            </a:pPr>
            <a:r>
              <a:rPr lang="en-US" sz="3200" dirty="0"/>
              <a:t>The greatest proportion of </a:t>
            </a:r>
            <a:r>
              <a:rPr lang="en-US" sz="3200" dirty="0">
                <a:solidFill>
                  <a:srgbClr val="FF0000"/>
                </a:solidFill>
              </a:rPr>
              <a:t>non-cancer persistent pain conditions is accounted for by musculoskeletal conditions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</a:p>
          <a:p>
            <a:pPr marL="571500" indent="-571500" algn="just" rtl="0">
              <a:buFont typeface="Wingdings" pitchFamily="2" charset="2"/>
              <a:buChar char="ü"/>
            </a:pPr>
            <a:endParaRPr lang="en-US" sz="3200" dirty="0"/>
          </a:p>
          <a:p>
            <a:pPr marL="571500" indent="-571500" algn="just" rtl="0">
              <a:buFont typeface="Wingdings" pitchFamily="2" charset="2"/>
              <a:buChar char="ü"/>
            </a:pPr>
            <a:r>
              <a:rPr lang="en-US" sz="3200" dirty="0">
                <a:solidFill>
                  <a:srgbClr val="FF0000"/>
                </a:solidFill>
              </a:rPr>
              <a:t>Highly prevalent among multi-morbidity health states</a:t>
            </a:r>
            <a:r>
              <a:rPr lang="en-US" sz="3200" dirty="0"/>
              <a:t>, musculoskeletal conditions are prevalent in one third to one-half of multi-morbidity presentations, particularly in older people</a:t>
            </a:r>
            <a:r>
              <a:rPr lang="en-US" sz="3200" dirty="0" smtClean="0"/>
              <a:t>.</a:t>
            </a:r>
          </a:p>
          <a:p>
            <a:pPr marL="571500" indent="-571500" algn="just" rtl="0">
              <a:buFont typeface="Wingdings" pitchFamily="2" charset="2"/>
              <a:buChar char="ü"/>
            </a:pPr>
            <a:endParaRPr lang="en-US" sz="3200" dirty="0"/>
          </a:p>
          <a:p>
            <a:pPr marL="571500" indent="-571500" algn="just" rtl="0">
              <a:buFont typeface="Wingdings" pitchFamily="2" charset="2"/>
              <a:buChar char="ü"/>
            </a:pPr>
            <a:r>
              <a:rPr lang="en-US" sz="3200" dirty="0"/>
              <a:t>Musculoskeletal conditions are </a:t>
            </a:r>
            <a:r>
              <a:rPr lang="en-US" sz="3200" dirty="0">
                <a:solidFill>
                  <a:srgbClr val="FF0000"/>
                </a:solidFill>
              </a:rPr>
              <a:t>commonly linked with depression </a:t>
            </a:r>
            <a:r>
              <a:rPr lang="en-US" sz="3200" dirty="0"/>
              <a:t>and increase the risk of developing other chronic health conditions.</a:t>
            </a:r>
          </a:p>
        </p:txBody>
      </p:sp>
    </p:spTree>
    <p:extLst>
      <p:ext uri="{BB962C8B-B14F-4D97-AF65-F5344CB8AC3E}">
        <p14:creationId xmlns:p14="http://schemas.microsoft.com/office/powerpoint/2010/main" val="19012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214546" y="2428868"/>
            <a:ext cx="492919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Distribution of global injury mortality by cause, 2000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857496"/>
            <a:ext cx="5000628" cy="321471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000100" y="6143644"/>
            <a:ext cx="72866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One quarter of all injury deaths are due to road traffic injuries; suicides and interpersonal violence combined account for another quarter of the global total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endParaRPr lang="en-US" b="1" dirty="0" smtClean="0"/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 smtClean="0"/>
              <a:t>Young people between the ages of 15 and 44 years account for almost 50% of the world’s injury-related mortality.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1600" dirty="0" smtClean="0"/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 smtClean="0"/>
              <a:t>Mortality from road traffic injuries and interpersonal violence in males is almost </a:t>
            </a:r>
            <a:r>
              <a:rPr lang="en-US" sz="1600" b="1" u="sng" dirty="0" smtClean="0"/>
              <a:t>3 times higher </a:t>
            </a:r>
            <a:r>
              <a:rPr lang="en-US" sz="1600" dirty="0" smtClean="0"/>
              <a:t>than that in females.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1600" dirty="0" smtClean="0"/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 smtClean="0"/>
              <a:t>Children under 5 years of age account for approximately 25% of drowning deaths and a little over 15% of fire-related deaths worldwide.</a:t>
            </a:r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20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21</a:t>
            </a:fld>
            <a:endParaRPr lang="ar-JO"/>
          </a:p>
        </p:txBody>
      </p:sp>
      <p:sp>
        <p:nvSpPr>
          <p:cNvPr id="3" name="Rectangle 2"/>
          <p:cNvSpPr/>
          <p:nvPr/>
        </p:nvSpPr>
        <p:spPr>
          <a:xfrm>
            <a:off x="-6379" y="260648"/>
            <a:ext cx="897086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5400" dirty="0">
                <a:solidFill>
                  <a:srgbClr val="FF0000"/>
                </a:solidFill>
              </a:rPr>
              <a:t>Prevention and management</a:t>
            </a:r>
          </a:p>
          <a:p>
            <a:pPr marL="457200" indent="-4572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Musculoskeletal conditions share some similar risk factors to other </a:t>
            </a:r>
            <a:r>
              <a:rPr lang="en-US" sz="2400" dirty="0" err="1"/>
              <a:t>noncommunicable</a:t>
            </a:r>
            <a:r>
              <a:rPr lang="en-US" sz="2400" dirty="0"/>
              <a:t> diseases, such as inadequate physical activity, obesity, smoking and poor nutrition</a:t>
            </a:r>
            <a:r>
              <a:rPr lang="en-US" sz="2400" dirty="0" smtClean="0"/>
              <a:t>.</a:t>
            </a:r>
          </a:p>
          <a:p>
            <a:pPr algn="l" rtl="0">
              <a:lnSpc>
                <a:spcPct val="150000"/>
              </a:lnSpc>
            </a:pPr>
            <a:endParaRPr lang="en-US" sz="2400" dirty="0" smtClean="0"/>
          </a:p>
          <a:p>
            <a:pPr marL="457200" indent="-4572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While </a:t>
            </a:r>
            <a:r>
              <a:rPr lang="en-US" sz="2400" dirty="0"/>
              <a:t>management of some musculoskeletal conditions may require specialist and/or surgical care, many musculoskeletal conditions can be managed in primary care through a combination of core non-pharmacologic interventions such as exercise, weight management, psychological therapies and pharmacologic therapies.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225977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487087"/>
          </a:xfrm>
        </p:spPr>
        <p:txBody>
          <a:bodyPr>
            <a:noAutofit/>
          </a:bodyPr>
          <a:lstStyle/>
          <a:p>
            <a:pPr rtl="0"/>
            <a:r>
              <a:rPr lang="ar-JO" sz="2000" b="1" i="1" dirty="0" smtClean="0"/>
              <a:t/>
            </a:r>
            <a:br>
              <a:rPr lang="ar-JO" sz="2000" b="1" i="1" dirty="0" smtClean="0"/>
            </a:br>
            <a:r>
              <a:rPr lang="en-US" sz="2000" b="1" dirty="0" smtClean="0">
                <a:solidFill>
                  <a:srgbClr val="FF0000"/>
                </a:solidFill>
              </a:rPr>
              <a:t/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400" b="1" dirty="0" smtClean="0"/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Musculo</a:t>
            </a:r>
            <a:r>
              <a:rPr lang="en-US" sz="3200" b="1" dirty="0" smtClean="0">
                <a:solidFill>
                  <a:srgbClr val="FF0000"/>
                </a:solidFill>
              </a:rPr>
              <a:t>-skeletal System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 INJURY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An Overview Of The Global Burden Of Injury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endParaRPr lang="ar-JO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8712968" cy="4536504"/>
          </a:xfrm>
        </p:spPr>
        <p:txBody>
          <a:bodyPr>
            <a:noAutofit/>
          </a:bodyPr>
          <a:lstStyle/>
          <a:p>
            <a:pPr rtl="0"/>
            <a:r>
              <a:rPr lang="en-US" sz="3600" b="1" dirty="0" smtClean="0">
                <a:solidFill>
                  <a:srgbClr val="FF0000"/>
                </a:solidFill>
              </a:rPr>
              <a:t>Introduction: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Injuries </a:t>
            </a:r>
            <a:r>
              <a:rPr lang="en-US" sz="2200" dirty="0">
                <a:solidFill>
                  <a:schemeClr val="tx1"/>
                </a:solidFill>
              </a:rPr>
              <a:t>have traditionally been regarded as </a:t>
            </a:r>
            <a:r>
              <a:rPr lang="en-US" sz="2200" dirty="0">
                <a:solidFill>
                  <a:srgbClr val="FF0000"/>
                </a:solidFill>
              </a:rPr>
              <a:t>random, unavoidable “accidents”. 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0" algn="l" rtl="0">
              <a:buFont typeface="Wingdings" pitchFamily="2" charset="2"/>
              <a:buChar char="ü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Today </a:t>
            </a:r>
            <a:r>
              <a:rPr lang="en-US" sz="2200" dirty="0">
                <a:solidFill>
                  <a:schemeClr val="tx1"/>
                </a:solidFill>
              </a:rPr>
              <a:t>both unintentional and intentional injuries are viewed as largely </a:t>
            </a:r>
            <a:r>
              <a:rPr lang="en-US" sz="2200" dirty="0">
                <a:solidFill>
                  <a:srgbClr val="FF0000"/>
                </a:solidFill>
              </a:rPr>
              <a:t>preventable events</a:t>
            </a:r>
            <a:r>
              <a:rPr lang="en-US" sz="2200" dirty="0" smtClean="0">
                <a:solidFill>
                  <a:srgbClr val="FF0000"/>
                </a:solidFill>
              </a:rPr>
              <a:t>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Acceptance </a:t>
            </a:r>
            <a:r>
              <a:rPr lang="en-US" sz="2200" dirty="0">
                <a:solidFill>
                  <a:schemeClr val="tx1"/>
                </a:solidFill>
              </a:rPr>
              <a:t>of injuries as a preventable public health problem over the past decade  has lead to the development of </a:t>
            </a:r>
            <a:r>
              <a:rPr lang="en-US" sz="2200" dirty="0">
                <a:solidFill>
                  <a:srgbClr val="FF0000"/>
                </a:solidFill>
              </a:rPr>
              <a:t>preventative strategies </a:t>
            </a:r>
            <a:r>
              <a:rPr lang="en-US" sz="2200" dirty="0">
                <a:solidFill>
                  <a:schemeClr val="tx1"/>
                </a:solidFill>
              </a:rPr>
              <a:t>and, consequently, a decrease in the human death toll due to </a:t>
            </a:r>
            <a:r>
              <a:rPr lang="en-US" sz="2200" dirty="0" smtClean="0">
                <a:solidFill>
                  <a:schemeClr val="tx1"/>
                </a:solidFill>
              </a:rPr>
              <a:t>injuries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3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ü"/>
            </a:pPr>
            <a:r>
              <a:rPr lang="en-US" sz="2400" dirty="0" smtClean="0"/>
              <a:t>  Injuries, unintentional or intentional, constitute </a:t>
            </a:r>
            <a:r>
              <a:rPr lang="en-US" sz="2400" b="1" dirty="0" smtClean="0"/>
              <a:t>a major public health problem</a:t>
            </a:r>
            <a:r>
              <a:rPr lang="en-US" sz="2400" dirty="0" smtClean="0">
                <a:solidFill>
                  <a:srgbClr val="FF0000"/>
                </a:solidFill>
              </a:rPr>
              <a:t>, killing more than 5 million people worldwide each year </a:t>
            </a:r>
            <a:r>
              <a:rPr lang="en-US" sz="2400" dirty="0" smtClean="0"/>
              <a:t>and causing many more cases of </a:t>
            </a:r>
            <a:r>
              <a:rPr lang="en-US" sz="2400" dirty="0" smtClean="0">
                <a:solidFill>
                  <a:srgbClr val="FF0000"/>
                </a:solidFill>
              </a:rPr>
              <a:t>disability.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400" dirty="0" smtClean="0"/>
          </a:p>
          <a:p>
            <a:pPr lvl="0" algn="l" rtl="0">
              <a:buFont typeface="Wingdings" pitchFamily="2" charset="2"/>
              <a:buChar char="ü"/>
            </a:pPr>
            <a:r>
              <a:rPr lang="en-US" sz="2400" dirty="0" smtClean="0"/>
              <a:t>People from all economic groups suffer fatal injuries, but death rates due to injury tend to be higher in those in the </a:t>
            </a:r>
            <a:r>
              <a:rPr lang="en-US" sz="2400" u="sng" dirty="0" smtClean="0">
                <a:solidFill>
                  <a:srgbClr val="FF0000"/>
                </a:solidFill>
              </a:rPr>
              <a:t>lower income groups.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400" dirty="0" smtClean="0"/>
          </a:p>
          <a:p>
            <a:pPr lvl="0" algn="l" rtl="0">
              <a:buFont typeface="Wingdings" pitchFamily="2" charset="2"/>
              <a:buChar char="ü"/>
            </a:pPr>
            <a:r>
              <a:rPr lang="en-US" sz="2400" dirty="0" smtClean="0"/>
              <a:t> The poor are also </a:t>
            </a:r>
            <a:r>
              <a:rPr lang="en-US" sz="2400" u="sng" dirty="0" smtClean="0">
                <a:solidFill>
                  <a:srgbClr val="FF0000"/>
                </a:solidFill>
              </a:rPr>
              <a:t>less likely to make a full recovery </a:t>
            </a:r>
            <a:r>
              <a:rPr lang="en-US" sz="2400" dirty="0" smtClean="0"/>
              <a:t>following an injury.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600" dirty="0" smtClean="0"/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4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Autofit/>
          </a:bodyPr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Definition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853135"/>
          </a:xfrm>
        </p:spPr>
        <p:txBody>
          <a:bodyPr>
            <a:normAutofit lnSpcReduction="10000"/>
          </a:bodyPr>
          <a:lstStyle/>
          <a:p>
            <a:pPr lvl="0" algn="just" rtl="0"/>
            <a:r>
              <a:rPr lang="en-US" dirty="0" smtClean="0"/>
              <a:t>An </a:t>
            </a:r>
            <a:r>
              <a:rPr lang="en-US" dirty="0"/>
              <a:t>injury is defined as </a:t>
            </a:r>
            <a:r>
              <a:rPr lang="en-US" dirty="0">
                <a:solidFill>
                  <a:srgbClr val="FF0000"/>
                </a:solidFill>
              </a:rPr>
              <a:t>"a bodily lesion at the organic level, resulting from acute exposure to energy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(mechanical, thermal, electrical, chemical or radiant) in amounts that exceed the threshold of </a:t>
            </a:r>
            <a:r>
              <a:rPr lang="en-US" u="sng" dirty="0">
                <a:solidFill>
                  <a:srgbClr val="FF0000"/>
                </a:solidFill>
              </a:rPr>
              <a:t>physiological tolerance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lvl="0" algn="just" rtl="0"/>
            <a:endParaRPr lang="en-US" dirty="0" smtClean="0"/>
          </a:p>
          <a:p>
            <a:pPr lvl="0" algn="just" rtl="0"/>
            <a:r>
              <a:rPr lang="en-US" sz="3600" b="1" dirty="0" smtClean="0"/>
              <a:t>In </a:t>
            </a:r>
            <a:r>
              <a:rPr lang="en-US" sz="3600" b="1" dirty="0"/>
              <a:t>some cases (e.g. drowning, strangulation, freezing), the injury results from an </a:t>
            </a:r>
            <a:r>
              <a:rPr lang="en-US" sz="3600" b="1" u="sng" dirty="0">
                <a:solidFill>
                  <a:srgbClr val="FF0000"/>
                </a:solidFill>
              </a:rPr>
              <a:t>insufficiency of a vital element</a:t>
            </a:r>
            <a:r>
              <a:rPr lang="en-US" sz="3600" b="1" dirty="0" smtClean="0">
                <a:solidFill>
                  <a:srgbClr val="FF0000"/>
                </a:solidFill>
              </a:rPr>
              <a:t>”.</a:t>
            </a:r>
            <a:endParaRPr lang="ar-JO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5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Causes Of Injuries: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b="1" dirty="0" smtClean="0"/>
              <a:t>Abnormal </a:t>
            </a:r>
            <a:r>
              <a:rPr lang="en-US" b="1" dirty="0"/>
              <a:t>energy transfer:</a:t>
            </a:r>
            <a:endParaRPr lang="en-US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Mechanical energy (moving objects)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Thermal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Electric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Chemical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Radiation </a:t>
            </a:r>
            <a:endParaRPr lang="en-US" dirty="0" smtClean="0"/>
          </a:p>
          <a:p>
            <a:pPr marL="514350" lvl="0" indent="-514350" algn="l" rtl="0">
              <a:buFont typeface="+mj-lt"/>
              <a:buAutoNum type="arabicPeriod"/>
            </a:pPr>
            <a:endParaRPr lang="en-US" dirty="0"/>
          </a:p>
          <a:p>
            <a:pPr lvl="0" algn="l" rtl="0">
              <a:buFont typeface="Wingdings" pitchFamily="2" charset="2"/>
              <a:buChar char="Ø"/>
            </a:pPr>
            <a:r>
              <a:rPr lang="en-US" dirty="0"/>
              <a:t>All injuries can be characterized from the perspective of </a:t>
            </a:r>
            <a:r>
              <a:rPr lang="en-US" b="1" dirty="0">
                <a:solidFill>
                  <a:srgbClr val="FF0000"/>
                </a:solidFill>
              </a:rPr>
              <a:t>an abnormal transfer of energy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lvl="0" algn="l" rtl="0">
              <a:buFont typeface="Wingdings" pitchFamily="2" charset="2"/>
              <a:buChar char="Ø"/>
            </a:pPr>
            <a:endParaRPr lang="en-US" b="1" dirty="0" smtClean="0"/>
          </a:p>
          <a:p>
            <a:pPr lvl="0" algn="l" rtl="0">
              <a:buFont typeface="Wingdings" pitchFamily="2" charset="2"/>
              <a:buChar char="Ø"/>
            </a:pPr>
            <a:r>
              <a:rPr lang="en-US" b="1" u="sng" dirty="0" smtClean="0"/>
              <a:t>For </a:t>
            </a:r>
            <a:r>
              <a:rPr lang="en-US" b="1" u="sng" dirty="0"/>
              <a:t>example</a:t>
            </a:r>
            <a:r>
              <a:rPr lang="en-US" dirty="0"/>
              <a:t>, the catastrophic injuries arising from the transfer of energy between the victim </a:t>
            </a:r>
            <a:r>
              <a:rPr lang="en-US" dirty="0">
                <a:solidFill>
                  <a:srgbClr val="FF0000"/>
                </a:solidFill>
              </a:rPr>
              <a:t>and a stationary object </a:t>
            </a:r>
            <a:r>
              <a:rPr lang="en-US" dirty="0"/>
              <a:t>(the ground) or a </a:t>
            </a:r>
            <a:r>
              <a:rPr lang="en-US" dirty="0">
                <a:solidFill>
                  <a:srgbClr val="FF0000"/>
                </a:solidFill>
              </a:rPr>
              <a:t>moving object </a:t>
            </a:r>
            <a:r>
              <a:rPr lang="en-US" dirty="0"/>
              <a:t>(another vehicle), which lead to trauma and possibly death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6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Energy Forces And Injuries:</a:t>
            </a:r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662982"/>
          </a:xfrm>
        </p:spPr>
        <p:txBody>
          <a:bodyPr>
            <a:normAutofit fontScale="70000" lnSpcReduction="20000"/>
          </a:bodyPr>
          <a:lstStyle/>
          <a:p>
            <a:pPr lvl="0" algn="l" rtl="0"/>
            <a:r>
              <a:rPr lang="en-US" sz="3400" dirty="0" smtClean="0"/>
              <a:t>If </a:t>
            </a:r>
            <a:r>
              <a:rPr lang="en-US" sz="3400" dirty="0"/>
              <a:t>the energy transfer </a:t>
            </a:r>
            <a:r>
              <a:rPr lang="en-US" sz="3400" dirty="0">
                <a:solidFill>
                  <a:srgbClr val="FF0000"/>
                </a:solidFill>
              </a:rPr>
              <a:t>is localized </a:t>
            </a:r>
            <a:r>
              <a:rPr lang="en-US" sz="3400" dirty="0"/>
              <a:t>in one area, the likely outcome may be a </a:t>
            </a:r>
            <a:r>
              <a:rPr lang="en-US" sz="3400" u="sng" dirty="0">
                <a:solidFill>
                  <a:srgbClr val="FF0000"/>
                </a:solidFill>
              </a:rPr>
              <a:t>penetrating injury</a:t>
            </a:r>
            <a:r>
              <a:rPr lang="en-US" sz="3400" dirty="0"/>
              <a:t>. If the energy transfer </a:t>
            </a:r>
            <a:r>
              <a:rPr lang="en-US" sz="3400" dirty="0">
                <a:solidFill>
                  <a:srgbClr val="FF0000"/>
                </a:solidFill>
              </a:rPr>
              <a:t>is dispersed </a:t>
            </a:r>
            <a:r>
              <a:rPr lang="en-US" sz="3400" dirty="0"/>
              <a:t>over a broad area, The result will often be a non-penetrating </a:t>
            </a:r>
            <a:r>
              <a:rPr lang="en-US" sz="3400" dirty="0" smtClean="0"/>
              <a:t>injury (</a:t>
            </a:r>
            <a:r>
              <a:rPr lang="en-US" sz="3400" u="sng" dirty="0" smtClean="0">
                <a:solidFill>
                  <a:srgbClr val="FF0000"/>
                </a:solidFill>
              </a:rPr>
              <a:t>blunt).</a:t>
            </a:r>
          </a:p>
          <a:p>
            <a:pPr lvl="0" algn="l" rtl="0"/>
            <a:endParaRPr lang="en-US" sz="3400" dirty="0" smtClean="0"/>
          </a:p>
          <a:p>
            <a:pPr lvl="0" algn="l" rtl="0"/>
            <a:r>
              <a:rPr lang="en-US" sz="3400" dirty="0" smtClean="0"/>
              <a:t> </a:t>
            </a:r>
            <a:r>
              <a:rPr lang="en-US" sz="3400" dirty="0"/>
              <a:t>In situations involving thermal energy transfer, the result will be a burn. And so on, depending upon the mode of energy involved</a:t>
            </a:r>
            <a:r>
              <a:rPr lang="en-US" sz="3400" dirty="0" smtClean="0"/>
              <a:t>.</a:t>
            </a:r>
          </a:p>
          <a:p>
            <a:pPr lvl="0" algn="l" rtl="0"/>
            <a:endParaRPr lang="en-US" sz="3400" dirty="0" smtClean="0"/>
          </a:p>
          <a:p>
            <a:pPr lvl="0" algn="l" rtl="0">
              <a:buFont typeface="Wingdings" pitchFamily="2" charset="2"/>
              <a:buChar char="q"/>
            </a:pPr>
            <a:r>
              <a:rPr lang="en-US" sz="3400" dirty="0" smtClean="0"/>
              <a:t> </a:t>
            </a:r>
            <a:r>
              <a:rPr lang="en-US" sz="3400" u="sng" dirty="0"/>
              <a:t>So injuries may be:</a:t>
            </a:r>
            <a:endParaRPr lang="en-US" sz="3400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/>
              <a:t>Blunt (compression)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/>
              <a:t>Penetrating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3400" u="sng" dirty="0"/>
              <a:t>Others: </a:t>
            </a:r>
            <a:endParaRPr lang="en-US" sz="3400" dirty="0"/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Deceleration / Acceleration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Shear (shave or </a:t>
            </a:r>
            <a:r>
              <a:rPr lang="en-US" sz="3400" dirty="0" smtClean="0"/>
              <a:t>cut off</a:t>
            </a:r>
            <a:r>
              <a:rPr lang="en-US" sz="3400" dirty="0"/>
              <a:t>) 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Blast (explosion)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Thermal / Chemical</a:t>
            </a:r>
          </a:p>
          <a:p>
            <a:pPr algn="l" rtl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7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Injuries Are Not Accidents: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8712968" cy="5069160"/>
          </a:xfrm>
        </p:spPr>
        <p:txBody>
          <a:bodyPr>
            <a:normAutofit fontScale="77500" lnSpcReduction="20000"/>
          </a:bodyPr>
          <a:lstStyle/>
          <a:p>
            <a:pPr lvl="0" algn="l" rtl="0"/>
            <a:r>
              <a:rPr lang="en-US" b="1" dirty="0" smtClean="0"/>
              <a:t>Accidents</a:t>
            </a:r>
            <a:r>
              <a:rPr lang="en-US" dirty="0"/>
              <a:t>: an unexpected occurrence happening by chance…. Implies </a:t>
            </a:r>
            <a:r>
              <a:rPr lang="en-US" dirty="0">
                <a:solidFill>
                  <a:srgbClr val="FF0000"/>
                </a:solidFill>
              </a:rPr>
              <a:t>a random and uncontrollable event</a:t>
            </a:r>
            <a:r>
              <a:rPr lang="en-US" dirty="0" smtClean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b="1" dirty="0"/>
              <a:t>Injuries:</a:t>
            </a:r>
            <a:r>
              <a:rPr lang="en-US" dirty="0"/>
              <a:t> a </a:t>
            </a:r>
            <a:r>
              <a:rPr lang="en-US" u="sng" dirty="0">
                <a:solidFill>
                  <a:srgbClr val="FF0000"/>
                </a:solidFill>
              </a:rPr>
              <a:t>definable correctable event </a:t>
            </a:r>
            <a:r>
              <a:rPr lang="en-US" dirty="0"/>
              <a:t>with </a:t>
            </a:r>
            <a:r>
              <a:rPr lang="en-US" dirty="0">
                <a:solidFill>
                  <a:srgbClr val="FF0000"/>
                </a:solidFill>
              </a:rPr>
              <a:t>specific risks for occurrence</a:t>
            </a:r>
            <a:r>
              <a:rPr lang="en-US" dirty="0"/>
              <a:t>….implies something </a:t>
            </a:r>
            <a:r>
              <a:rPr lang="en-US" u="sng" dirty="0">
                <a:solidFill>
                  <a:srgbClr val="FF0000"/>
                </a:solidFill>
              </a:rPr>
              <a:t>amenable to intervention</a:t>
            </a:r>
            <a:r>
              <a:rPr lang="en-US" dirty="0" smtClean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dirty="0"/>
              <a:t>Nearly </a:t>
            </a:r>
            <a:r>
              <a:rPr lang="en-US" dirty="0">
                <a:solidFill>
                  <a:srgbClr val="FF0000"/>
                </a:solidFill>
              </a:rPr>
              <a:t>all injuries are not the result of random </a:t>
            </a:r>
            <a:r>
              <a:rPr lang="en-US" dirty="0" smtClean="0">
                <a:solidFill>
                  <a:srgbClr val="FF0000"/>
                </a:solidFill>
              </a:rPr>
              <a:t>events</a:t>
            </a:r>
            <a:r>
              <a:rPr lang="en-US" dirty="0" smtClean="0"/>
              <a:t>.</a:t>
            </a:r>
          </a:p>
          <a:p>
            <a:pPr lvl="0" algn="l" rtl="0"/>
            <a:endParaRPr lang="en-US" dirty="0" smtClean="0"/>
          </a:p>
          <a:p>
            <a:pPr lvl="0" algn="l" rtl="0"/>
            <a:r>
              <a:rPr lang="en-US" dirty="0" smtClean="0"/>
              <a:t>There </a:t>
            </a:r>
            <a:r>
              <a:rPr lang="en-US" dirty="0"/>
              <a:t>are </a:t>
            </a:r>
            <a:r>
              <a:rPr lang="en-US" b="1" dirty="0">
                <a:solidFill>
                  <a:srgbClr val="FF0000"/>
                </a:solidFill>
              </a:rPr>
              <a:t>distinct patterns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b="1" dirty="0">
                <a:solidFill>
                  <a:srgbClr val="FF0000"/>
                </a:solidFill>
              </a:rPr>
              <a:t>circumstances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that characterize their </a:t>
            </a:r>
            <a:r>
              <a:rPr lang="en-US" dirty="0" smtClean="0"/>
              <a:t>occurrence.</a:t>
            </a:r>
          </a:p>
          <a:p>
            <a:pPr lvl="0" algn="l" rtl="0"/>
            <a:endParaRPr lang="en-US" dirty="0" smtClean="0"/>
          </a:p>
          <a:p>
            <a:pPr lvl="0" algn="l" rtl="0"/>
            <a:r>
              <a:rPr lang="en-US" dirty="0" smtClean="0"/>
              <a:t>Injuries </a:t>
            </a:r>
            <a:r>
              <a:rPr lang="en-US" dirty="0"/>
              <a:t>most often occur to </a:t>
            </a:r>
            <a:r>
              <a:rPr lang="en-US" b="1" dirty="0">
                <a:solidFill>
                  <a:srgbClr val="FF0000"/>
                </a:solidFill>
              </a:rPr>
              <a:t>certain risk groups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are </a:t>
            </a:r>
            <a:r>
              <a:rPr lang="en-US" b="1" dirty="0">
                <a:solidFill>
                  <a:srgbClr val="FF0000"/>
                </a:solidFill>
              </a:rPr>
              <a:t>fairly predictable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(whether it be to </a:t>
            </a:r>
            <a:r>
              <a:rPr lang="en-US" dirty="0">
                <a:solidFill>
                  <a:srgbClr val="FF0000"/>
                </a:solidFill>
              </a:rPr>
              <a:t>certain </a:t>
            </a:r>
            <a:r>
              <a:rPr lang="en-US" u="sng" dirty="0">
                <a:solidFill>
                  <a:srgbClr val="FF0000"/>
                </a:solidFill>
              </a:rPr>
              <a:t>persons</a:t>
            </a:r>
            <a:r>
              <a:rPr lang="en-US" dirty="0">
                <a:solidFill>
                  <a:srgbClr val="FF0000"/>
                </a:solidFill>
              </a:rPr>
              <a:t>, at certain </a:t>
            </a:r>
            <a:r>
              <a:rPr lang="en-US" u="sng" dirty="0">
                <a:solidFill>
                  <a:srgbClr val="FF0000"/>
                </a:solidFill>
              </a:rPr>
              <a:t>times</a:t>
            </a:r>
            <a:r>
              <a:rPr lang="en-US" dirty="0">
                <a:solidFill>
                  <a:srgbClr val="FF0000"/>
                </a:solidFill>
              </a:rPr>
              <a:t>, or in </a:t>
            </a:r>
            <a:r>
              <a:rPr lang="en-US" u="sng" dirty="0">
                <a:solidFill>
                  <a:srgbClr val="FF0000"/>
                </a:solidFill>
              </a:rPr>
              <a:t>common locations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algn="l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8</a:t>
            </a:fld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Example: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road traffic injuries. </a:t>
            </a:r>
            <a:endParaRPr lang="en-US" dirty="0" smtClean="0">
              <a:solidFill>
                <a:srgbClr val="FF0000"/>
              </a:solidFill>
            </a:endParaRP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/>
              <a:t>Driving under influence of </a:t>
            </a:r>
            <a:r>
              <a:rPr lang="en-US" dirty="0" smtClean="0">
                <a:solidFill>
                  <a:srgbClr val="FF0000"/>
                </a:solidFill>
              </a:rPr>
              <a:t>alcohol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Speeding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Under-utilization of seat belts </a:t>
            </a:r>
            <a:r>
              <a:rPr lang="en-US" dirty="0" smtClean="0"/>
              <a:t>and child restraints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Poor road design </a:t>
            </a:r>
            <a:r>
              <a:rPr lang="en-US" dirty="0" smtClean="0"/>
              <a:t>and roadway environment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Unsafe vehicle design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Under-implementation of road safety standards</a:t>
            </a:r>
            <a:r>
              <a:rPr lang="ar-EG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9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10" ma:contentTypeDescription="Create a new document." ma:contentTypeScope="" ma:versionID="539bb4c8e3f84dc88815aad1788756ab">
  <xsd:schema xmlns:xsd="http://www.w3.org/2001/XMLSchema" xmlns:xs="http://www.w3.org/2001/XMLSchema" xmlns:p="http://schemas.microsoft.com/office/2006/metadata/properties" xmlns:ns2="1f03ce4d-2404-4236-8700-bd01b623a4ab" xmlns:ns3="a433687a-ae5f-44a0-9b01-062828d2e892" targetNamespace="http://schemas.microsoft.com/office/2006/metadata/properties" ma:root="true" ma:fieldsID="3a8b97110242ce97ad3cfee43bff6463" ns2:_="" ns3:_="">
    <xsd:import namespace="1f03ce4d-2404-4236-8700-bd01b623a4ab"/>
    <xsd:import namespace="a433687a-ae5f-44a0-9b01-062828d2e89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9ff52f34-b351-492d-bd72-b80be8882a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3687a-ae5f-44a0-9b01-062828d2e89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00fab3d-d326-4a93-90c4-3a6f5e166fe6}" ma:internalName="TaxCatchAll" ma:showField="CatchAllData" ma:web="a433687a-ae5f-44a0-9b01-062828d2e8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f03ce4d-2404-4236-8700-bd01b623a4ab">
      <Terms xmlns="http://schemas.microsoft.com/office/infopath/2007/PartnerControls"/>
    </lcf76f155ced4ddcb4097134ff3c332f>
    <TaxCatchAll xmlns="a433687a-ae5f-44a0-9b01-062828d2e892" xsi:nil="true"/>
  </documentManagement>
</p:properties>
</file>

<file path=customXml/itemProps1.xml><?xml version="1.0" encoding="utf-8"?>
<ds:datastoreItem xmlns:ds="http://schemas.openxmlformats.org/officeDocument/2006/customXml" ds:itemID="{F015C091-BE36-4DE1-ABFF-E6A9F7B321D5}"/>
</file>

<file path=customXml/itemProps2.xml><?xml version="1.0" encoding="utf-8"?>
<ds:datastoreItem xmlns:ds="http://schemas.openxmlformats.org/officeDocument/2006/customXml" ds:itemID="{84270A26-D549-49E0-8480-D139B205EC24}"/>
</file>

<file path=customXml/itemProps3.xml><?xml version="1.0" encoding="utf-8"?>
<ds:datastoreItem xmlns:ds="http://schemas.openxmlformats.org/officeDocument/2006/customXml" ds:itemID="{20024D9F-EC12-40E2-9CBD-E9C7B556CC6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1695</Words>
  <Application>Microsoft Office PowerPoint</Application>
  <PresentationFormat>On-screen Show (4:3)</PresentationFormat>
  <Paragraphs>177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   Musculo-skeletal System  INJURY  An Overview Of The Global Burden Of Injury </vt:lpstr>
      <vt:lpstr>PowerPoint Presentation</vt:lpstr>
      <vt:lpstr>Definition</vt:lpstr>
      <vt:lpstr>Causes Of Injuries: </vt:lpstr>
      <vt:lpstr>Energy Forces And Injuries: </vt:lpstr>
      <vt:lpstr>Injuries Are Not Accidents:</vt:lpstr>
      <vt:lpstr>PowerPoint Presentation</vt:lpstr>
      <vt:lpstr>Types Of Injuries: </vt:lpstr>
      <vt:lpstr>PowerPoint Presentation</vt:lpstr>
      <vt:lpstr>Injuries Of The Musculo-skeletal System: </vt:lpstr>
      <vt:lpstr>Two Fundamental Types Of Musclu-skeletal Injuries:</vt:lpstr>
      <vt:lpstr>PowerPoint Presentation</vt:lpstr>
      <vt:lpstr>Magnitude Of The Problem Of Injuries:</vt:lpstr>
      <vt:lpstr>PowerPoint Presentation</vt:lpstr>
      <vt:lpstr>Global Injury Related Mortality</vt:lpstr>
      <vt:lpstr>PowerPoint Presentation</vt:lpstr>
      <vt:lpstr>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the global burden of injury</dc:title>
  <dc:creator>Medicine</dc:creator>
  <cp:lastModifiedBy>Administrator</cp:lastModifiedBy>
  <cp:revision>40</cp:revision>
  <dcterms:created xsi:type="dcterms:W3CDTF">2013-02-19T12:32:25Z</dcterms:created>
  <dcterms:modified xsi:type="dcterms:W3CDTF">2021-03-10T18:41:09Z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