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57" r:id="rId5"/>
    <p:sldId id="258" r:id="rId6"/>
    <p:sldId id="259" r:id="rId7"/>
    <p:sldId id="260" r:id="rId8"/>
    <p:sldId id="271" r:id="rId9"/>
    <p:sldId id="272" r:id="rId10"/>
    <p:sldId id="273" r:id="rId11"/>
    <p:sldId id="274" r:id="rId12"/>
    <p:sldId id="275" r:id="rId13"/>
    <p:sldId id="276" r:id="rId14"/>
    <p:sldId id="270" r:id="rId15"/>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theme" Target="theme/theme1.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10" Type="http://schemas.openxmlformats.org/officeDocument/2006/relationships/slide" Target="slides/slide7.xml" /><Relationship Id="rId19" Type="http://schemas.openxmlformats.org/officeDocument/2006/relationships/tableStyles" Target="tableStyle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E14C50C6-0601-4099-8E16-804B20575273}"/>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B8000C4F-8720-4F96-8A61-6A1FC3EABC8F}"/>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E6FC3417-821F-4F6C-BF45-2200F4C1FEB2}"/>
              </a:ext>
            </a:extLst>
          </p:cNvPr>
          <p:cNvSpPr>
            <a:spLocks noGrp="1"/>
          </p:cNvSpPr>
          <p:nvPr>
            <p:ph type="dt" sz="half" idx="10"/>
          </p:nvPr>
        </p:nvSpPr>
        <p:spPr/>
        <p:txBody>
          <a:bodyPr/>
          <a:lstStyle>
            <a:lvl1pPr>
              <a:defRPr/>
            </a:lvl1pPr>
          </a:lstStyle>
          <a:p>
            <a:pPr>
              <a:defRPr/>
            </a:pPr>
            <a:fld id="{157FE126-D31F-4F09-AC1D-64E0C33934AA}" type="datetimeFigureOut">
              <a:rPr lang="ar-SA"/>
              <a:pPr>
                <a:defRPr/>
              </a:pPr>
              <a:t>02/04/1443</a:t>
            </a:fld>
            <a:endParaRPr lang="ar-SA"/>
          </a:p>
        </p:txBody>
      </p:sp>
      <p:sp>
        <p:nvSpPr>
          <p:cNvPr id="7" name="عنصر نائب للتذييل 18">
            <a:extLst>
              <a:ext uri="{FF2B5EF4-FFF2-40B4-BE49-F238E27FC236}">
                <a16:creationId xmlns:a16="http://schemas.microsoft.com/office/drawing/2014/main" id="{9883F107-CD33-4E36-957B-743913E69F35}"/>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F97A31E3-2B6F-4026-BBB0-18E8C026E398}"/>
              </a:ext>
            </a:extLst>
          </p:cNvPr>
          <p:cNvSpPr>
            <a:spLocks noGrp="1"/>
          </p:cNvSpPr>
          <p:nvPr>
            <p:ph type="sldNum" sz="quarter" idx="12"/>
          </p:nvPr>
        </p:nvSpPr>
        <p:spPr/>
        <p:txBody>
          <a:bodyPr/>
          <a:lstStyle>
            <a:lvl1pPr>
              <a:defRPr/>
            </a:lvl1pPr>
          </a:lstStyle>
          <a:p>
            <a:fld id="{35C725FF-74CA-422F-A58E-1084303D58C7}" type="slidenum">
              <a:rPr lang="ar-SA" altLang="en-US"/>
              <a:pPr/>
              <a:t>‹#›</a:t>
            </a:fld>
            <a:endParaRPr lang="ar-SA" altLang="en-US"/>
          </a:p>
        </p:txBody>
      </p:sp>
    </p:spTree>
    <p:extLst>
      <p:ext uri="{BB962C8B-B14F-4D97-AF65-F5344CB8AC3E}">
        <p14:creationId xmlns:p14="http://schemas.microsoft.com/office/powerpoint/2010/main" val="18018159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7CABCD44-D2B5-468C-8236-1E46D928D779}"/>
              </a:ext>
            </a:extLst>
          </p:cNvPr>
          <p:cNvSpPr>
            <a:spLocks noGrp="1"/>
          </p:cNvSpPr>
          <p:nvPr>
            <p:ph type="dt" sz="half" idx="10"/>
          </p:nvPr>
        </p:nvSpPr>
        <p:spPr/>
        <p:txBody>
          <a:bodyPr/>
          <a:lstStyle>
            <a:lvl1pPr>
              <a:defRPr/>
            </a:lvl1pPr>
          </a:lstStyle>
          <a:p>
            <a:pPr>
              <a:defRPr/>
            </a:pPr>
            <a:fld id="{ADB42940-F1F5-465D-9D62-8D7E095D4CA8}" type="datetimeFigureOut">
              <a:rPr lang="ar-SA"/>
              <a:pPr>
                <a:defRPr/>
              </a:pPr>
              <a:t>02/04/1443</a:t>
            </a:fld>
            <a:endParaRPr lang="ar-SA"/>
          </a:p>
        </p:txBody>
      </p:sp>
      <p:sp>
        <p:nvSpPr>
          <p:cNvPr id="5" name="عنصر نائب للتذييل 21">
            <a:extLst>
              <a:ext uri="{FF2B5EF4-FFF2-40B4-BE49-F238E27FC236}">
                <a16:creationId xmlns:a16="http://schemas.microsoft.com/office/drawing/2014/main" id="{12D22D91-0877-4142-B5A9-5FC8684DB3C0}"/>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E270ACEB-4D16-483E-96D6-D7FA4FFB8ED6}"/>
              </a:ext>
            </a:extLst>
          </p:cNvPr>
          <p:cNvSpPr>
            <a:spLocks noGrp="1"/>
          </p:cNvSpPr>
          <p:nvPr>
            <p:ph type="sldNum" sz="quarter" idx="12"/>
          </p:nvPr>
        </p:nvSpPr>
        <p:spPr/>
        <p:txBody>
          <a:bodyPr/>
          <a:lstStyle>
            <a:lvl1pPr>
              <a:defRPr/>
            </a:lvl1pPr>
          </a:lstStyle>
          <a:p>
            <a:fld id="{B7424601-0701-49DC-81B6-249174F68E02}" type="slidenum">
              <a:rPr lang="ar-SA" altLang="en-US"/>
              <a:pPr/>
              <a:t>‹#›</a:t>
            </a:fld>
            <a:endParaRPr lang="ar-SA" altLang="en-US"/>
          </a:p>
        </p:txBody>
      </p:sp>
    </p:spTree>
    <p:extLst>
      <p:ext uri="{BB962C8B-B14F-4D97-AF65-F5344CB8AC3E}">
        <p14:creationId xmlns:p14="http://schemas.microsoft.com/office/powerpoint/2010/main" val="171524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EE735D5-7D0A-451A-86FC-C860B9268BFF}"/>
              </a:ext>
            </a:extLst>
          </p:cNvPr>
          <p:cNvSpPr>
            <a:spLocks noGrp="1"/>
          </p:cNvSpPr>
          <p:nvPr>
            <p:ph type="dt" sz="half" idx="10"/>
          </p:nvPr>
        </p:nvSpPr>
        <p:spPr/>
        <p:txBody>
          <a:bodyPr/>
          <a:lstStyle>
            <a:lvl1pPr>
              <a:defRPr/>
            </a:lvl1pPr>
          </a:lstStyle>
          <a:p>
            <a:pPr>
              <a:defRPr/>
            </a:pPr>
            <a:fld id="{4D0D61E4-0FD6-489E-9A93-3FC07C6F72DA}" type="datetimeFigureOut">
              <a:rPr lang="ar-SA"/>
              <a:pPr>
                <a:defRPr/>
              </a:pPr>
              <a:t>02/04/1443</a:t>
            </a:fld>
            <a:endParaRPr lang="ar-SA"/>
          </a:p>
        </p:txBody>
      </p:sp>
      <p:sp>
        <p:nvSpPr>
          <p:cNvPr id="5" name="عنصر نائب للتذييل 21">
            <a:extLst>
              <a:ext uri="{FF2B5EF4-FFF2-40B4-BE49-F238E27FC236}">
                <a16:creationId xmlns:a16="http://schemas.microsoft.com/office/drawing/2014/main" id="{DB94C38D-43E1-4702-8694-0404DB8A66FF}"/>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D9A1493C-3718-4D93-A6A4-7D93DD38C022}"/>
              </a:ext>
            </a:extLst>
          </p:cNvPr>
          <p:cNvSpPr>
            <a:spLocks noGrp="1"/>
          </p:cNvSpPr>
          <p:nvPr>
            <p:ph type="sldNum" sz="quarter" idx="12"/>
          </p:nvPr>
        </p:nvSpPr>
        <p:spPr/>
        <p:txBody>
          <a:bodyPr/>
          <a:lstStyle>
            <a:lvl1pPr>
              <a:defRPr/>
            </a:lvl1pPr>
          </a:lstStyle>
          <a:p>
            <a:fld id="{32D32045-E28E-449A-88D3-68B3687B11FA}" type="slidenum">
              <a:rPr lang="ar-SA" altLang="en-US"/>
              <a:pPr/>
              <a:t>‹#›</a:t>
            </a:fld>
            <a:endParaRPr lang="ar-SA" altLang="en-US"/>
          </a:p>
        </p:txBody>
      </p:sp>
    </p:spTree>
    <p:extLst>
      <p:ext uri="{BB962C8B-B14F-4D97-AF65-F5344CB8AC3E}">
        <p14:creationId xmlns:p14="http://schemas.microsoft.com/office/powerpoint/2010/main" val="130779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15AE632F-97EC-466A-ACE4-43861CDC0B22}"/>
              </a:ext>
            </a:extLst>
          </p:cNvPr>
          <p:cNvSpPr>
            <a:spLocks noGrp="1"/>
          </p:cNvSpPr>
          <p:nvPr>
            <p:ph type="dt" sz="half" idx="10"/>
          </p:nvPr>
        </p:nvSpPr>
        <p:spPr/>
        <p:txBody>
          <a:bodyPr/>
          <a:lstStyle>
            <a:lvl1pPr>
              <a:defRPr/>
            </a:lvl1pPr>
          </a:lstStyle>
          <a:p>
            <a:pPr>
              <a:defRPr/>
            </a:pPr>
            <a:fld id="{C731FB53-9522-49CC-A975-BB1B6C89816A}" type="datetimeFigureOut">
              <a:rPr lang="ar-SA"/>
              <a:pPr>
                <a:defRPr/>
              </a:pPr>
              <a:t>02/04/1443</a:t>
            </a:fld>
            <a:endParaRPr lang="ar-SA"/>
          </a:p>
        </p:txBody>
      </p:sp>
      <p:sp>
        <p:nvSpPr>
          <p:cNvPr id="5" name="عنصر نائب للتذييل 21">
            <a:extLst>
              <a:ext uri="{FF2B5EF4-FFF2-40B4-BE49-F238E27FC236}">
                <a16:creationId xmlns:a16="http://schemas.microsoft.com/office/drawing/2014/main" id="{B3E988CC-BD48-434A-9A0F-46E4D1D812CA}"/>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30537A6B-7107-4852-91F3-062B46E7CA21}"/>
              </a:ext>
            </a:extLst>
          </p:cNvPr>
          <p:cNvSpPr>
            <a:spLocks noGrp="1"/>
          </p:cNvSpPr>
          <p:nvPr>
            <p:ph type="sldNum" sz="quarter" idx="12"/>
          </p:nvPr>
        </p:nvSpPr>
        <p:spPr/>
        <p:txBody>
          <a:bodyPr/>
          <a:lstStyle>
            <a:lvl1pPr>
              <a:defRPr/>
            </a:lvl1pPr>
          </a:lstStyle>
          <a:p>
            <a:fld id="{CE2A4D4D-45D0-4A3B-B84F-789F75D76F4B}" type="slidenum">
              <a:rPr lang="ar-SA" altLang="en-US"/>
              <a:pPr/>
              <a:t>‹#›</a:t>
            </a:fld>
            <a:endParaRPr lang="ar-SA" altLang="en-US"/>
          </a:p>
        </p:txBody>
      </p:sp>
    </p:spTree>
    <p:extLst>
      <p:ext uri="{BB962C8B-B14F-4D97-AF65-F5344CB8AC3E}">
        <p14:creationId xmlns:p14="http://schemas.microsoft.com/office/powerpoint/2010/main" val="136915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ACC2D2C7-CA90-477F-9585-9064C707ACE8}"/>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1B371B7D-5586-4FB9-A26B-C692C587DF5E}"/>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B985CC8C-6463-4A0B-943C-98A8EED7264B}"/>
              </a:ext>
            </a:extLst>
          </p:cNvPr>
          <p:cNvSpPr>
            <a:spLocks noGrp="1"/>
          </p:cNvSpPr>
          <p:nvPr>
            <p:ph type="dt" sz="half" idx="10"/>
          </p:nvPr>
        </p:nvSpPr>
        <p:spPr/>
        <p:txBody>
          <a:bodyPr/>
          <a:lstStyle>
            <a:lvl1pPr>
              <a:defRPr/>
            </a:lvl1pPr>
          </a:lstStyle>
          <a:p>
            <a:pPr>
              <a:defRPr/>
            </a:pPr>
            <a:fld id="{A2A6A674-F3A3-4FF0-BFF7-5E801CAAEB48}" type="datetimeFigureOut">
              <a:rPr lang="ar-SA"/>
              <a:pPr>
                <a:defRPr/>
              </a:pPr>
              <a:t>02/04/1443</a:t>
            </a:fld>
            <a:endParaRPr lang="ar-SA"/>
          </a:p>
        </p:txBody>
      </p:sp>
      <p:sp>
        <p:nvSpPr>
          <p:cNvPr id="7" name="عنصر نائب للتذييل 4">
            <a:extLst>
              <a:ext uri="{FF2B5EF4-FFF2-40B4-BE49-F238E27FC236}">
                <a16:creationId xmlns:a16="http://schemas.microsoft.com/office/drawing/2014/main" id="{CC4AD0CE-F67B-4CF3-9087-58E01985EF91}"/>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183CE470-6788-43A8-A254-0DB5D3593CC8}"/>
              </a:ext>
            </a:extLst>
          </p:cNvPr>
          <p:cNvSpPr>
            <a:spLocks noGrp="1"/>
          </p:cNvSpPr>
          <p:nvPr>
            <p:ph type="sldNum" sz="quarter" idx="12"/>
          </p:nvPr>
        </p:nvSpPr>
        <p:spPr/>
        <p:txBody>
          <a:bodyPr/>
          <a:lstStyle>
            <a:lvl1pPr>
              <a:defRPr/>
            </a:lvl1pPr>
          </a:lstStyle>
          <a:p>
            <a:fld id="{7A298069-1A2C-4138-822A-5F39886F3B3A}" type="slidenum">
              <a:rPr lang="ar-SA" altLang="en-US"/>
              <a:pPr/>
              <a:t>‹#›</a:t>
            </a:fld>
            <a:endParaRPr lang="ar-SA" altLang="en-US"/>
          </a:p>
        </p:txBody>
      </p:sp>
    </p:spTree>
    <p:extLst>
      <p:ext uri="{BB962C8B-B14F-4D97-AF65-F5344CB8AC3E}">
        <p14:creationId xmlns:p14="http://schemas.microsoft.com/office/powerpoint/2010/main" val="248594862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769A8829-0F39-4499-A374-E020CA3DA33D}"/>
              </a:ext>
            </a:extLst>
          </p:cNvPr>
          <p:cNvSpPr>
            <a:spLocks noGrp="1"/>
          </p:cNvSpPr>
          <p:nvPr>
            <p:ph type="dt" sz="half" idx="10"/>
          </p:nvPr>
        </p:nvSpPr>
        <p:spPr/>
        <p:txBody>
          <a:bodyPr/>
          <a:lstStyle>
            <a:lvl1pPr>
              <a:defRPr/>
            </a:lvl1pPr>
          </a:lstStyle>
          <a:p>
            <a:pPr>
              <a:defRPr/>
            </a:pPr>
            <a:fld id="{419D2700-4BAC-46D7-B748-7E84A31F6F96}" type="datetimeFigureOut">
              <a:rPr lang="ar-SA"/>
              <a:pPr>
                <a:defRPr/>
              </a:pPr>
              <a:t>02/04/1443</a:t>
            </a:fld>
            <a:endParaRPr lang="ar-SA"/>
          </a:p>
        </p:txBody>
      </p:sp>
      <p:sp>
        <p:nvSpPr>
          <p:cNvPr id="6" name="عنصر نائب للتذييل 21">
            <a:extLst>
              <a:ext uri="{FF2B5EF4-FFF2-40B4-BE49-F238E27FC236}">
                <a16:creationId xmlns:a16="http://schemas.microsoft.com/office/drawing/2014/main" id="{A677A936-1039-4E86-B0C8-AA5157873229}"/>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C741D1D6-5C17-429F-8967-213E39FCDB89}"/>
              </a:ext>
            </a:extLst>
          </p:cNvPr>
          <p:cNvSpPr>
            <a:spLocks noGrp="1"/>
          </p:cNvSpPr>
          <p:nvPr>
            <p:ph type="sldNum" sz="quarter" idx="12"/>
          </p:nvPr>
        </p:nvSpPr>
        <p:spPr/>
        <p:txBody>
          <a:bodyPr/>
          <a:lstStyle>
            <a:lvl1pPr>
              <a:defRPr/>
            </a:lvl1pPr>
          </a:lstStyle>
          <a:p>
            <a:fld id="{A19CEEC9-B8CC-4423-82A8-8FA66C3D1FCF}" type="slidenum">
              <a:rPr lang="ar-SA" altLang="en-US"/>
              <a:pPr/>
              <a:t>‹#›</a:t>
            </a:fld>
            <a:endParaRPr lang="ar-SA" altLang="en-US"/>
          </a:p>
        </p:txBody>
      </p:sp>
    </p:spTree>
    <p:extLst>
      <p:ext uri="{BB962C8B-B14F-4D97-AF65-F5344CB8AC3E}">
        <p14:creationId xmlns:p14="http://schemas.microsoft.com/office/powerpoint/2010/main" val="3634898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144B25AD-7CE1-4760-AFBA-B7E251AC8207}"/>
              </a:ext>
            </a:extLst>
          </p:cNvPr>
          <p:cNvSpPr>
            <a:spLocks noGrp="1"/>
          </p:cNvSpPr>
          <p:nvPr>
            <p:ph type="dt" sz="half" idx="10"/>
          </p:nvPr>
        </p:nvSpPr>
        <p:spPr/>
        <p:txBody>
          <a:bodyPr/>
          <a:lstStyle>
            <a:lvl1pPr>
              <a:defRPr/>
            </a:lvl1pPr>
          </a:lstStyle>
          <a:p>
            <a:pPr>
              <a:defRPr/>
            </a:pPr>
            <a:fld id="{C15B39D6-3618-4527-9605-0F9F78B1235E}" type="datetimeFigureOut">
              <a:rPr lang="ar-SA"/>
              <a:pPr>
                <a:defRPr/>
              </a:pPr>
              <a:t>02/04/1443</a:t>
            </a:fld>
            <a:endParaRPr lang="ar-SA"/>
          </a:p>
        </p:txBody>
      </p:sp>
      <p:sp>
        <p:nvSpPr>
          <p:cNvPr id="8" name="عنصر نائب للتذييل 21">
            <a:extLst>
              <a:ext uri="{FF2B5EF4-FFF2-40B4-BE49-F238E27FC236}">
                <a16:creationId xmlns:a16="http://schemas.microsoft.com/office/drawing/2014/main" id="{E571C14C-38A5-49E2-841D-07965BFAB9BD}"/>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D4C3B053-99F3-44EB-9118-4C255DC93B0D}"/>
              </a:ext>
            </a:extLst>
          </p:cNvPr>
          <p:cNvSpPr>
            <a:spLocks noGrp="1"/>
          </p:cNvSpPr>
          <p:nvPr>
            <p:ph type="sldNum" sz="quarter" idx="12"/>
          </p:nvPr>
        </p:nvSpPr>
        <p:spPr/>
        <p:txBody>
          <a:bodyPr/>
          <a:lstStyle>
            <a:lvl1pPr>
              <a:defRPr/>
            </a:lvl1pPr>
          </a:lstStyle>
          <a:p>
            <a:fld id="{509717F3-9FB0-4CD7-9600-21968E0269DD}" type="slidenum">
              <a:rPr lang="ar-SA" altLang="en-US"/>
              <a:pPr/>
              <a:t>‹#›</a:t>
            </a:fld>
            <a:endParaRPr lang="ar-SA" altLang="en-US"/>
          </a:p>
        </p:txBody>
      </p:sp>
    </p:spTree>
    <p:extLst>
      <p:ext uri="{BB962C8B-B14F-4D97-AF65-F5344CB8AC3E}">
        <p14:creationId xmlns:p14="http://schemas.microsoft.com/office/powerpoint/2010/main" val="4154899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B754A4D1-D1E0-4B64-90B2-8391604C42A0}"/>
              </a:ext>
            </a:extLst>
          </p:cNvPr>
          <p:cNvSpPr>
            <a:spLocks noGrp="1"/>
          </p:cNvSpPr>
          <p:nvPr>
            <p:ph type="dt" sz="half" idx="10"/>
          </p:nvPr>
        </p:nvSpPr>
        <p:spPr/>
        <p:txBody>
          <a:bodyPr/>
          <a:lstStyle>
            <a:lvl1pPr>
              <a:defRPr/>
            </a:lvl1pPr>
          </a:lstStyle>
          <a:p>
            <a:pPr>
              <a:defRPr/>
            </a:pPr>
            <a:fld id="{DC04447F-14A2-4D51-9E3D-EC8027D412DC}" type="datetimeFigureOut">
              <a:rPr lang="ar-SA"/>
              <a:pPr>
                <a:defRPr/>
              </a:pPr>
              <a:t>02/04/1443</a:t>
            </a:fld>
            <a:endParaRPr lang="ar-SA"/>
          </a:p>
        </p:txBody>
      </p:sp>
      <p:sp>
        <p:nvSpPr>
          <p:cNvPr id="4" name="عنصر نائب للتذييل 21">
            <a:extLst>
              <a:ext uri="{FF2B5EF4-FFF2-40B4-BE49-F238E27FC236}">
                <a16:creationId xmlns:a16="http://schemas.microsoft.com/office/drawing/2014/main" id="{D2C63227-3F72-4E61-BDF1-F529B6B58243}"/>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468049F3-A44C-4233-968B-821F52A9CAA8}"/>
              </a:ext>
            </a:extLst>
          </p:cNvPr>
          <p:cNvSpPr>
            <a:spLocks noGrp="1"/>
          </p:cNvSpPr>
          <p:nvPr>
            <p:ph type="sldNum" sz="quarter" idx="12"/>
          </p:nvPr>
        </p:nvSpPr>
        <p:spPr/>
        <p:txBody>
          <a:bodyPr/>
          <a:lstStyle>
            <a:lvl1pPr>
              <a:defRPr/>
            </a:lvl1pPr>
          </a:lstStyle>
          <a:p>
            <a:fld id="{33F8F614-63B3-49F0-B3BF-309B9427FD5B}" type="slidenum">
              <a:rPr lang="ar-SA" altLang="en-US"/>
              <a:pPr/>
              <a:t>‹#›</a:t>
            </a:fld>
            <a:endParaRPr lang="ar-SA" altLang="en-US"/>
          </a:p>
        </p:txBody>
      </p:sp>
    </p:spTree>
    <p:extLst>
      <p:ext uri="{BB962C8B-B14F-4D97-AF65-F5344CB8AC3E}">
        <p14:creationId xmlns:p14="http://schemas.microsoft.com/office/powerpoint/2010/main" val="340086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472A4D49-94FA-4B3C-9F58-BC39CAB6B31B}"/>
              </a:ext>
            </a:extLst>
          </p:cNvPr>
          <p:cNvSpPr>
            <a:spLocks noGrp="1"/>
          </p:cNvSpPr>
          <p:nvPr>
            <p:ph type="dt" sz="half" idx="10"/>
          </p:nvPr>
        </p:nvSpPr>
        <p:spPr/>
        <p:txBody>
          <a:bodyPr/>
          <a:lstStyle>
            <a:lvl1pPr>
              <a:defRPr/>
            </a:lvl1pPr>
          </a:lstStyle>
          <a:p>
            <a:pPr>
              <a:defRPr/>
            </a:pPr>
            <a:fld id="{D48B2C08-55A3-49AD-898C-B40FA3094781}" type="datetimeFigureOut">
              <a:rPr lang="ar-SA"/>
              <a:pPr>
                <a:defRPr/>
              </a:pPr>
              <a:t>02/04/1443</a:t>
            </a:fld>
            <a:endParaRPr lang="ar-SA"/>
          </a:p>
        </p:txBody>
      </p:sp>
      <p:sp>
        <p:nvSpPr>
          <p:cNvPr id="3" name="عنصر نائب للتذييل 21">
            <a:extLst>
              <a:ext uri="{FF2B5EF4-FFF2-40B4-BE49-F238E27FC236}">
                <a16:creationId xmlns:a16="http://schemas.microsoft.com/office/drawing/2014/main" id="{43C2516A-9F78-4AD1-83C6-6F6E4B205879}"/>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BD9E1D05-2C9E-416E-AAF9-AE9BD0D0E6B9}"/>
              </a:ext>
            </a:extLst>
          </p:cNvPr>
          <p:cNvSpPr>
            <a:spLocks noGrp="1"/>
          </p:cNvSpPr>
          <p:nvPr>
            <p:ph type="sldNum" sz="quarter" idx="12"/>
          </p:nvPr>
        </p:nvSpPr>
        <p:spPr/>
        <p:txBody>
          <a:bodyPr/>
          <a:lstStyle>
            <a:lvl1pPr>
              <a:defRPr/>
            </a:lvl1pPr>
          </a:lstStyle>
          <a:p>
            <a:fld id="{105EEA48-8D12-4681-BBAF-F9D8E08AC0C8}" type="slidenum">
              <a:rPr lang="ar-SA" altLang="en-US"/>
              <a:pPr/>
              <a:t>‹#›</a:t>
            </a:fld>
            <a:endParaRPr lang="ar-SA" altLang="en-US"/>
          </a:p>
        </p:txBody>
      </p:sp>
    </p:spTree>
    <p:extLst>
      <p:ext uri="{BB962C8B-B14F-4D97-AF65-F5344CB8AC3E}">
        <p14:creationId xmlns:p14="http://schemas.microsoft.com/office/powerpoint/2010/main" val="4105007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8022272F-973C-44F8-A850-E2351B6E033B}"/>
              </a:ext>
            </a:extLst>
          </p:cNvPr>
          <p:cNvSpPr>
            <a:spLocks noGrp="1"/>
          </p:cNvSpPr>
          <p:nvPr>
            <p:ph type="dt" sz="half" idx="10"/>
          </p:nvPr>
        </p:nvSpPr>
        <p:spPr/>
        <p:txBody>
          <a:bodyPr/>
          <a:lstStyle>
            <a:lvl1pPr>
              <a:defRPr/>
            </a:lvl1pPr>
          </a:lstStyle>
          <a:p>
            <a:pPr>
              <a:defRPr/>
            </a:pPr>
            <a:fld id="{8D71F403-7BDD-406D-AF1B-A2639E31250D}" type="datetimeFigureOut">
              <a:rPr lang="ar-SA"/>
              <a:pPr>
                <a:defRPr/>
              </a:pPr>
              <a:t>02/04/1443</a:t>
            </a:fld>
            <a:endParaRPr lang="ar-SA"/>
          </a:p>
        </p:txBody>
      </p:sp>
      <p:sp>
        <p:nvSpPr>
          <p:cNvPr id="6" name="عنصر نائب للتذييل 5">
            <a:extLst>
              <a:ext uri="{FF2B5EF4-FFF2-40B4-BE49-F238E27FC236}">
                <a16:creationId xmlns:a16="http://schemas.microsoft.com/office/drawing/2014/main" id="{3C7F6BF2-FF3A-4375-9196-F728B684E68C}"/>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E1D1BA66-0E7D-4778-8613-297EAFF19FBD}"/>
              </a:ext>
            </a:extLst>
          </p:cNvPr>
          <p:cNvSpPr>
            <a:spLocks noGrp="1"/>
          </p:cNvSpPr>
          <p:nvPr>
            <p:ph type="sldNum" sz="quarter" idx="12"/>
          </p:nvPr>
        </p:nvSpPr>
        <p:spPr>
          <a:xfrm>
            <a:off x="8156575" y="6421438"/>
            <a:ext cx="762000" cy="365125"/>
          </a:xfrm>
        </p:spPr>
        <p:txBody>
          <a:bodyPr/>
          <a:lstStyle>
            <a:lvl1pPr>
              <a:defRPr/>
            </a:lvl1pPr>
          </a:lstStyle>
          <a:p>
            <a:fld id="{4758976B-4845-4736-9B97-D5A0EB038667}" type="slidenum">
              <a:rPr lang="ar-SA" altLang="en-US"/>
              <a:pPr/>
              <a:t>‹#›</a:t>
            </a:fld>
            <a:endParaRPr lang="ar-SA" altLang="en-US"/>
          </a:p>
        </p:txBody>
      </p:sp>
    </p:spTree>
    <p:extLst>
      <p:ext uri="{BB962C8B-B14F-4D97-AF65-F5344CB8AC3E}">
        <p14:creationId xmlns:p14="http://schemas.microsoft.com/office/powerpoint/2010/main" val="1225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3DD06B1D-470F-4D7B-A40A-5EE7887443F1}"/>
              </a:ext>
            </a:extLst>
          </p:cNvPr>
          <p:cNvSpPr>
            <a:spLocks noGrp="1"/>
          </p:cNvSpPr>
          <p:nvPr>
            <p:ph type="dt" sz="half" idx="10"/>
          </p:nvPr>
        </p:nvSpPr>
        <p:spPr/>
        <p:txBody>
          <a:bodyPr/>
          <a:lstStyle>
            <a:lvl1pPr>
              <a:defRPr/>
            </a:lvl1pPr>
          </a:lstStyle>
          <a:p>
            <a:pPr>
              <a:defRPr/>
            </a:pPr>
            <a:fld id="{73999C10-A2A3-4E65-A35F-3939D8017A87}" type="datetimeFigureOut">
              <a:rPr lang="ar-SA"/>
              <a:pPr>
                <a:defRPr/>
              </a:pPr>
              <a:t>02/04/1443</a:t>
            </a:fld>
            <a:endParaRPr lang="ar-SA"/>
          </a:p>
        </p:txBody>
      </p:sp>
      <p:sp>
        <p:nvSpPr>
          <p:cNvPr id="6" name="عنصر نائب للتذييل 21">
            <a:extLst>
              <a:ext uri="{FF2B5EF4-FFF2-40B4-BE49-F238E27FC236}">
                <a16:creationId xmlns:a16="http://schemas.microsoft.com/office/drawing/2014/main" id="{8DBC3B5F-808F-46B9-9102-38D2BDD0801E}"/>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769FB0DC-9EB6-43AA-8332-F292E6F504B7}"/>
              </a:ext>
            </a:extLst>
          </p:cNvPr>
          <p:cNvSpPr>
            <a:spLocks noGrp="1"/>
          </p:cNvSpPr>
          <p:nvPr>
            <p:ph type="sldNum" sz="quarter" idx="12"/>
          </p:nvPr>
        </p:nvSpPr>
        <p:spPr/>
        <p:txBody>
          <a:bodyPr/>
          <a:lstStyle>
            <a:lvl1pPr>
              <a:defRPr/>
            </a:lvl1pPr>
          </a:lstStyle>
          <a:p>
            <a:fld id="{33824146-3A2E-4515-BB8D-8BF0748EAF4E}" type="slidenum">
              <a:rPr lang="ar-SA" altLang="en-US"/>
              <a:pPr/>
              <a:t>‹#›</a:t>
            </a:fld>
            <a:endParaRPr lang="ar-SA" altLang="en-US"/>
          </a:p>
        </p:txBody>
      </p:sp>
    </p:spTree>
    <p:extLst>
      <p:ext uri="{BB962C8B-B14F-4D97-AF65-F5344CB8AC3E}">
        <p14:creationId xmlns:p14="http://schemas.microsoft.com/office/powerpoint/2010/main" val="2059408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2EF38B95-9A24-472C-89AC-DFF87C391722}"/>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4F16CFD4-AD67-4E99-946C-4F29531863EE}"/>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0EB4F2DC-3422-4594-BDB6-92519204781A}"/>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C1C245F6-BD33-4EEC-ACFE-4792C2D122B3}"/>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4AD754E4-B396-4B78-9D02-87AD231B6BB6}"/>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227A9344-0542-4A6C-9787-A3C319B806A5}" type="datetimeFigureOut">
              <a:rPr lang="ar-SA"/>
              <a:pPr>
                <a:defRPr/>
              </a:pPr>
              <a:t>02/04/1443</a:t>
            </a:fld>
            <a:endParaRPr lang="ar-SA"/>
          </a:p>
        </p:txBody>
      </p:sp>
      <p:sp>
        <p:nvSpPr>
          <p:cNvPr id="22" name="عنصر نائب للتذييل 21">
            <a:extLst>
              <a:ext uri="{FF2B5EF4-FFF2-40B4-BE49-F238E27FC236}">
                <a16:creationId xmlns:a16="http://schemas.microsoft.com/office/drawing/2014/main" id="{BFC5E366-B281-4920-9FE9-F2FD27B911B5}"/>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407CFA06-E4C4-40F6-AB46-C6327F900D34}"/>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51FA3521-301D-41BC-BECA-05F756E5FC40}"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9" r:id="rId8"/>
    <p:sldLayoutId id="2147483764" r:id="rId9"/>
    <p:sldLayoutId id="2147483765" r:id="rId10"/>
    <p:sldLayoutId id="214748376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64FFFE-C9E4-4878-96E0-06AC04A7ED1B}"/>
              </a:ext>
            </a:extLst>
          </p:cNvPr>
          <p:cNvSpPr>
            <a:spLocks noGrp="1"/>
          </p:cNvSpPr>
          <p:nvPr>
            <p:ph type="ctrTitle"/>
          </p:nvPr>
        </p:nvSpPr>
        <p:spPr>
          <a:xfrm>
            <a:off x="611896" y="2232660"/>
            <a:ext cx="6480048" cy="2301240"/>
          </a:xfrm>
          <a:ln>
            <a:miter lim="800000"/>
            <a:headEnd/>
            <a:tailEnd/>
          </a:ln>
        </p:spPr>
        <p:txBody>
          <a:bodyPr>
            <a:normAutofit/>
          </a:bodyPr>
          <a:lstStyle/>
          <a:p>
            <a:pPr algn="ctr" rtl="0" eaLnBrk="1" fontAlgn="auto" hangingPunct="1">
              <a:spcAft>
                <a:spcPts val="0"/>
              </a:spcAft>
              <a:defRPr/>
            </a:pPr>
            <a:r>
              <a:rPr>
                <a:solidFill>
                  <a:srgbClr val="002060"/>
                </a:solidFill>
              </a:rPr>
              <a:t> 2- CARDIAC CYCLE</a:t>
            </a:r>
            <a:br>
              <a:rPr>
                <a:solidFill>
                  <a:srgbClr val="002060"/>
                </a:solidFill>
              </a:rPr>
            </a:br>
            <a:endParaRPr lang="ar-SA">
              <a:solidFill>
                <a:srgbClr val="002060"/>
              </a:solidFill>
            </a:endParaRPr>
          </a:p>
        </p:txBody>
      </p:sp>
      <p:sp>
        <p:nvSpPr>
          <p:cNvPr id="3" name="عنوان فرعي 2">
            <a:extLst>
              <a:ext uri="{FF2B5EF4-FFF2-40B4-BE49-F238E27FC236}">
                <a16:creationId xmlns:a16="http://schemas.microsoft.com/office/drawing/2014/main" id="{A797D97F-8C96-4AF3-BEAD-6C5C46942299}"/>
              </a:ext>
            </a:extLst>
          </p:cNvPr>
          <p:cNvSpPr>
            <a:spLocks noGrp="1"/>
          </p:cNvSpPr>
          <p:nvPr>
            <p:ph type="subTitle" idx="1"/>
          </p:nvPr>
        </p:nvSpPr>
        <p:spPr>
          <a:xfrm>
            <a:off x="971550" y="4533900"/>
            <a:ext cx="6400800" cy="839788"/>
          </a:xfrm>
        </p:spPr>
        <p:txBody>
          <a:bodyPr/>
          <a:lstStyle/>
          <a:p>
            <a:pPr algn="ctr" rtl="0" eaLnBrk="1" hangingPunct="1">
              <a:lnSpc>
                <a:spcPct val="90000"/>
              </a:lnSpc>
              <a:defRPr/>
            </a:pPr>
            <a:r>
              <a:rPr lang="en-US" altLang="en-US" sz="3000" b="1">
                <a:solidFill>
                  <a:srgbClr val="002060"/>
                </a:solidFill>
                <a:effectLst>
                  <a:outerShdw blurRad="38100" dist="38100" dir="2700000" algn="tl">
                    <a:srgbClr val="FFFFFF"/>
                  </a:outerShdw>
                </a:effectLst>
                <a:cs typeface="Tahoma" pitchFamily="34" charset="0"/>
              </a:rPr>
              <a:t>Prof. Sherif W. Mansour</a:t>
            </a:r>
          </a:p>
          <a:p>
            <a:pPr algn="ctr" rtl="0" eaLnBrk="1" hangingPunct="1">
              <a:lnSpc>
                <a:spcPct val="90000"/>
              </a:lnSpc>
              <a:defRPr/>
            </a:pPr>
            <a:r>
              <a:rPr lang="en-US" altLang="en-US" sz="2200" b="1">
                <a:solidFill>
                  <a:srgbClr val="002060"/>
                </a:solidFill>
                <a:effectLst>
                  <a:outerShdw blurRad="38100" dist="38100" dir="2700000" algn="tl">
                    <a:srgbClr val="FFFFFF"/>
                  </a:outerShdw>
                </a:effectLst>
                <a:cs typeface="Tahoma" pitchFamily="34" charset="0"/>
              </a:rPr>
              <a:t>Physiology dpt., Mutah School of medicine</a:t>
            </a:r>
            <a:endParaRPr lang="ar-SA" altLang="en-US" sz="2200" b="1">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168CA017-CF3D-432F-8D45-81FB19F5A4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63D9D35-1B6D-461C-A5BE-C5974330E3E2}"/>
              </a:ext>
            </a:extLst>
          </p:cNvPr>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anose="05020102010507070707" pitchFamily="18" charset="2"/>
              <a:buNone/>
              <a:defRPr/>
            </a:pP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7. Maximal (rapid) filling phase</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0.1 sec.</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A.V. valve due to the increased atrial pressure above the ventricular pressure (60% of stroke volume is rushed to the ventricle).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and ventricular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around zero.</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decreases due to escape of blood to peripheral vessels.</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3</a:t>
            </a:r>
            <a:r>
              <a:rPr lang="en-US" sz="1800" b="1" baseline="300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rd</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due to rushing of blood into the ventricles and vibration of the ventricular wall.</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8-.Reduced filling phase</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0.2 sec.</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10%</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the stroke volume flow slowly to the ventricle.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increase gradually.</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rises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to 4</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mmHg.</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1800" dirty="0">
              <a:solidFill>
                <a:srgbClr val="002060"/>
              </a:solidFill>
            </a:endParaRPr>
          </a:p>
        </p:txBody>
      </p:sp>
      <p:pic>
        <p:nvPicPr>
          <p:cNvPr id="14339" name="Picture 2" descr="C:\Users\Mohamed\Desktop\Cardio vascular figures\Cardiac cycle 2.jpg">
            <a:extLst>
              <a:ext uri="{FF2B5EF4-FFF2-40B4-BE49-F238E27FC236}">
                <a16:creationId xmlns:a16="http://schemas.microsoft.com/office/drawing/2014/main" id="{9E5D49E3-60A0-4B08-B29C-09BAAB2116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6F2DF880-9227-46C2-94FC-64FF5DA0BBFF}"/>
              </a:ext>
            </a:extLst>
          </p:cNvPr>
          <p:cNvGraphicFramePr>
            <a:graphicFrameLocks noGrp="1"/>
          </p:cNvGraphicFramePr>
          <p:nvPr>
            <p:ph idx="1"/>
          </p:nvPr>
        </p:nvGraphicFramePr>
        <p:xfrm>
          <a:off x="900113" y="4005263"/>
          <a:ext cx="7272337" cy="1728787"/>
        </p:xfrm>
        <a:graphic>
          <a:graphicData uri="http://schemas.openxmlformats.org/drawingml/2006/table">
            <a:tbl>
              <a:tblPr firstRow="1" firstCol="1" bandRow="1">
                <a:tableStyleId>{5C22544A-7EE6-4342-B048-85BDC9FD1C3A}</a:tableStyleId>
              </a:tblPr>
              <a:tblGrid>
                <a:gridCol w="1453987">
                  <a:extLst>
                    <a:ext uri="{9D8B030D-6E8A-4147-A177-3AD203B41FA5}">
                      <a16:colId xmlns:a16="http://schemas.microsoft.com/office/drawing/2014/main" val="20000"/>
                    </a:ext>
                  </a:extLst>
                </a:gridCol>
                <a:gridCol w="1453987">
                  <a:extLst>
                    <a:ext uri="{9D8B030D-6E8A-4147-A177-3AD203B41FA5}">
                      <a16:colId xmlns:a16="http://schemas.microsoft.com/office/drawing/2014/main" val="20001"/>
                    </a:ext>
                  </a:extLst>
                </a:gridCol>
                <a:gridCol w="1454787">
                  <a:extLst>
                    <a:ext uri="{9D8B030D-6E8A-4147-A177-3AD203B41FA5}">
                      <a16:colId xmlns:a16="http://schemas.microsoft.com/office/drawing/2014/main" val="20002"/>
                    </a:ext>
                  </a:extLst>
                </a:gridCol>
                <a:gridCol w="1454787">
                  <a:extLst>
                    <a:ext uri="{9D8B030D-6E8A-4147-A177-3AD203B41FA5}">
                      <a16:colId xmlns:a16="http://schemas.microsoft.com/office/drawing/2014/main" val="20003"/>
                    </a:ext>
                  </a:extLst>
                </a:gridCol>
                <a:gridCol w="1454787">
                  <a:extLst>
                    <a:ext uri="{9D8B030D-6E8A-4147-A177-3AD203B41FA5}">
                      <a16:colId xmlns:a16="http://schemas.microsoft.com/office/drawing/2014/main" val="20004"/>
                    </a:ext>
                  </a:extLst>
                </a:gridCol>
              </a:tblGrid>
              <a:tr h="576262">
                <a:tc>
                  <a:txBody>
                    <a:bodyPr/>
                    <a:lstStyle/>
                    <a:p>
                      <a:pPr marL="0" marR="0" algn="justLow">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dirty="0">
                          <a:solidFill>
                            <a:srgbClr val="002060"/>
                          </a:solidFill>
                          <a:effectLst/>
                        </a:rPr>
                        <a:t>Rt.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dirty="0">
                          <a:solidFill>
                            <a:srgbClr val="002060"/>
                          </a:solidFill>
                          <a:effectLst/>
                        </a:rPr>
                        <a:t>L.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dirty="0" err="1">
                          <a:solidFill>
                            <a:srgbClr val="002060"/>
                          </a:solidFill>
                          <a:effectLst/>
                        </a:rPr>
                        <a:t>Pul</a:t>
                      </a:r>
                      <a:r>
                        <a:rPr lang="en-US" sz="1400" dirty="0">
                          <a:solidFill>
                            <a:srgbClr val="002060"/>
                          </a:solidFill>
                          <a:effectLst/>
                        </a:rPr>
                        <a:t>.  art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dirty="0">
                          <a:solidFill>
                            <a:srgbClr val="002060"/>
                          </a:solidFill>
                          <a:effectLst/>
                        </a:rPr>
                        <a:t>Aorta</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extLst>
                  <a:ext uri="{0D108BD9-81ED-4DB2-BD59-A6C34878D82A}">
                    <a16:rowId xmlns:a16="http://schemas.microsoft.com/office/drawing/2014/main" val="10000"/>
                  </a:ext>
                </a:extLst>
              </a:tr>
              <a:tr h="576262">
                <a:tc>
                  <a:txBody>
                    <a:bodyPr/>
                    <a:lstStyle/>
                    <a:p>
                      <a:pPr marL="0" marR="0" algn="l">
                        <a:lnSpc>
                          <a:spcPct val="107000"/>
                        </a:lnSpc>
                        <a:spcBef>
                          <a:spcPts val="0"/>
                        </a:spcBef>
                        <a:spcAft>
                          <a:spcPts val="0"/>
                        </a:spcAft>
                      </a:pPr>
                      <a:r>
                        <a:rPr lang="en-US" sz="1400" dirty="0">
                          <a:solidFill>
                            <a:srgbClr val="002060"/>
                          </a:solidFill>
                          <a:effectLst/>
                        </a:rPr>
                        <a:t>Systolic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dirty="0">
                          <a:solidFill>
                            <a:srgbClr val="002060"/>
                          </a:solidFill>
                          <a:effectLst/>
                        </a:rPr>
                        <a:t>25</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dirty="0">
                          <a:solidFill>
                            <a:srgbClr val="002060"/>
                          </a:solidFill>
                          <a:effectLst/>
                        </a:rPr>
                        <a:t>120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a:solidFill>
                            <a:srgbClr val="002060"/>
                          </a:solidFill>
                          <a:effectLst/>
                        </a:rPr>
                        <a:t>25</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a:solidFill>
                            <a:srgbClr val="002060"/>
                          </a:solidFill>
                          <a:effectLst/>
                        </a:rPr>
                        <a:t>120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extLst>
                  <a:ext uri="{0D108BD9-81ED-4DB2-BD59-A6C34878D82A}">
                    <a16:rowId xmlns:a16="http://schemas.microsoft.com/office/drawing/2014/main" val="10001"/>
                  </a:ext>
                </a:extLst>
              </a:tr>
              <a:tr h="576262">
                <a:tc>
                  <a:txBody>
                    <a:bodyPr/>
                    <a:lstStyle/>
                    <a:p>
                      <a:pPr marL="0" marR="0" algn="l">
                        <a:lnSpc>
                          <a:spcPct val="107000"/>
                        </a:lnSpc>
                        <a:spcBef>
                          <a:spcPts val="0"/>
                        </a:spcBef>
                        <a:spcAft>
                          <a:spcPts val="0"/>
                        </a:spcAft>
                      </a:pPr>
                      <a:r>
                        <a:rPr lang="en-US" sz="1400" dirty="0" err="1">
                          <a:solidFill>
                            <a:srgbClr val="002060"/>
                          </a:solidFill>
                          <a:effectLst/>
                        </a:rPr>
                        <a:t>Diast</a:t>
                      </a:r>
                      <a:r>
                        <a:rPr lang="en-US" sz="1400" dirty="0">
                          <a:solidFill>
                            <a:srgbClr val="002060"/>
                          </a:solidFill>
                          <a:effectLst/>
                        </a:rPr>
                        <a:t>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a:solidFill>
                            <a:srgbClr val="002060"/>
                          </a:solidFill>
                          <a:effectLst/>
                        </a:rPr>
                        <a:t>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dirty="0">
                          <a:solidFill>
                            <a:srgbClr val="002060"/>
                          </a:solidFill>
                          <a:effectLst/>
                        </a:rPr>
                        <a:t>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dirty="0">
                          <a:solidFill>
                            <a:srgbClr val="002060"/>
                          </a:solidFill>
                          <a:effectLst/>
                        </a:rPr>
                        <a:t>8</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tc>
                  <a:txBody>
                    <a:bodyPr/>
                    <a:lstStyle/>
                    <a:p>
                      <a:pPr marL="0" marR="0" algn="ctr">
                        <a:lnSpc>
                          <a:spcPct val="107000"/>
                        </a:lnSpc>
                        <a:spcBef>
                          <a:spcPts val="0"/>
                        </a:spcBef>
                        <a:spcAft>
                          <a:spcPts val="0"/>
                        </a:spcAft>
                      </a:pPr>
                      <a:r>
                        <a:rPr lang="en-US" sz="1400" b="1" dirty="0">
                          <a:solidFill>
                            <a:srgbClr val="002060"/>
                          </a:solidFill>
                          <a:effectLst/>
                        </a:rPr>
                        <a:t>80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76" marR="68576" marT="0" marB="0"/>
                </a:tc>
                <a:extLst>
                  <a:ext uri="{0D108BD9-81ED-4DB2-BD59-A6C34878D82A}">
                    <a16:rowId xmlns:a16="http://schemas.microsoft.com/office/drawing/2014/main" val="10002"/>
                  </a:ext>
                </a:extLst>
              </a:tr>
            </a:tbl>
          </a:graphicData>
        </a:graphic>
      </p:graphicFrame>
      <p:sp>
        <p:nvSpPr>
          <p:cNvPr id="15388" name="Rectangle 1">
            <a:extLst>
              <a:ext uri="{FF2B5EF4-FFF2-40B4-BE49-F238E27FC236}">
                <a16:creationId xmlns:a16="http://schemas.microsoft.com/office/drawing/2014/main" id="{74B2214B-608D-40CB-B693-F70DC1F568E9}"/>
              </a:ext>
            </a:extLst>
          </p:cNvPr>
          <p:cNvSpPr>
            <a:spLocks noChangeArrowheads="1"/>
          </p:cNvSpPr>
          <p:nvPr/>
        </p:nvSpPr>
        <p:spPr bwMode="auto">
          <a:xfrm>
            <a:off x="250825" y="431800"/>
            <a:ext cx="8569325"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solidFill>
                  <a:srgbClr val="002060"/>
                </a:solidFill>
                <a:latin typeface="Times New Roman" panose="02020603050405020304" pitchFamily="18" charset="0"/>
                <a:cs typeface="Times New Roman" panose="02020603050405020304" pitchFamily="18" charset="0"/>
              </a:rPr>
              <a:t>* Changes in pressures during the cardiac cycle:</a:t>
            </a:r>
            <a:endParaRPr lang="en-US" altLang="en-US" sz="2000">
              <a:solidFill>
                <a:srgbClr val="002060"/>
              </a:solidFill>
              <a:latin typeface="Times New Roman" panose="02020603050405020304" pitchFamily="18" charset="0"/>
              <a:cs typeface="Times New Roman" panose="02020603050405020304" pitchFamily="18" charset="0"/>
            </a:endParaRPr>
          </a:p>
          <a:p>
            <a:r>
              <a:rPr lang="en-US" altLang="en-US" sz="2000" u="sng">
                <a:solidFill>
                  <a:srgbClr val="002060"/>
                </a:solidFill>
                <a:latin typeface="Times New Roman" panose="02020603050405020304" pitchFamily="18" charset="0"/>
                <a:cs typeface="Times New Roman" panose="02020603050405020304" pitchFamily="18" charset="0"/>
              </a:rPr>
              <a:t>* During the diastole :</a:t>
            </a:r>
            <a:endParaRPr lang="en-US" altLang="en-US" sz="2000">
              <a:solidFill>
                <a:srgbClr val="002060"/>
              </a:solidFill>
              <a:latin typeface="Times New Roman" panose="02020603050405020304" pitchFamily="18" charset="0"/>
              <a:cs typeface="Times New Roman" panose="02020603050405020304" pitchFamily="18" charset="0"/>
            </a:endParaRPr>
          </a:p>
          <a:p>
            <a:r>
              <a:rPr lang="en-US" altLang="en-US" sz="2000">
                <a:solidFill>
                  <a:srgbClr val="002060"/>
                </a:solidFill>
                <a:latin typeface="Times New Roman" panose="02020603050405020304" pitchFamily="18" charset="0"/>
                <a:cs typeface="Times New Roman" panose="02020603050405020304" pitchFamily="18" charset="0"/>
              </a:rPr>
              <a:t>1.    The ventricular filling occurs in early diastole.</a:t>
            </a:r>
          </a:p>
          <a:p>
            <a:r>
              <a:rPr lang="en-US" altLang="en-US" sz="2000">
                <a:solidFill>
                  <a:srgbClr val="002060"/>
                </a:solidFill>
                <a:latin typeface="Times New Roman" panose="02020603050405020304" pitchFamily="18" charset="0"/>
                <a:cs typeface="Times New Roman" panose="02020603050405020304" pitchFamily="18" charset="0"/>
              </a:rPr>
              <a:t>2.    The ventricles rest.</a:t>
            </a:r>
          </a:p>
          <a:p>
            <a:r>
              <a:rPr lang="en-US" altLang="en-US" sz="2000">
                <a:solidFill>
                  <a:srgbClr val="002060"/>
                </a:solidFill>
                <a:latin typeface="Times New Roman" panose="02020603050405020304" pitchFamily="18" charset="0"/>
                <a:cs typeface="Times New Roman" panose="02020603050405020304" pitchFamily="18" charset="0"/>
              </a:rPr>
              <a:t>3.    The coronary blood flow occurs.</a:t>
            </a:r>
          </a:p>
          <a:p>
            <a:r>
              <a:rPr lang="en-US" altLang="en-US" sz="2000" u="sng">
                <a:solidFill>
                  <a:srgbClr val="002060"/>
                </a:solidFill>
                <a:latin typeface="Times New Roman" panose="02020603050405020304" pitchFamily="18" charset="0"/>
                <a:cs typeface="Times New Roman" panose="02020603050405020304" pitchFamily="18" charset="0"/>
              </a:rPr>
              <a:t>* </a:t>
            </a:r>
            <a:r>
              <a:rPr lang="en-US" altLang="en-US" sz="2000" b="1" u="sng">
                <a:solidFill>
                  <a:srgbClr val="002060"/>
                </a:solidFill>
                <a:latin typeface="Times New Roman" panose="02020603050405020304" pitchFamily="18" charset="0"/>
                <a:cs typeface="Times New Roman" panose="02020603050405020304" pitchFamily="18" charset="0"/>
              </a:rPr>
              <a:t>ECG</a:t>
            </a:r>
            <a:r>
              <a:rPr lang="en-US" altLang="en-US" sz="2000" u="sng">
                <a:solidFill>
                  <a:srgbClr val="002060"/>
                </a:solidFill>
                <a:latin typeface="Times New Roman" panose="02020603050405020304" pitchFamily="18" charset="0"/>
                <a:cs typeface="Times New Roman" panose="02020603050405020304" pitchFamily="18" charset="0"/>
              </a:rPr>
              <a:t> changes :</a:t>
            </a:r>
            <a:endParaRPr lang="en-US" altLang="en-US" sz="2000">
              <a:solidFill>
                <a:srgbClr val="002060"/>
              </a:solidFill>
              <a:latin typeface="Times New Roman" panose="02020603050405020304" pitchFamily="18" charset="0"/>
              <a:cs typeface="Times New Roman" panose="02020603050405020304" pitchFamily="18" charset="0"/>
            </a:endParaRPr>
          </a:p>
          <a:p>
            <a:r>
              <a:rPr lang="en-US" altLang="en-US" sz="2000" b="1">
                <a:solidFill>
                  <a:srgbClr val="002060"/>
                </a:solidFill>
                <a:latin typeface="Times New Roman" panose="02020603050405020304" pitchFamily="18" charset="0"/>
                <a:cs typeface="Times New Roman" panose="02020603050405020304" pitchFamily="18" charset="0"/>
              </a:rPr>
              <a:t>- P</a:t>
            </a:r>
            <a:r>
              <a:rPr lang="en-US" altLang="en-US" sz="2000">
                <a:solidFill>
                  <a:srgbClr val="002060"/>
                </a:solidFill>
                <a:latin typeface="Times New Roman" panose="02020603050405020304" pitchFamily="18" charset="0"/>
                <a:cs typeface="Times New Roman" panose="02020603050405020304" pitchFamily="18" charset="0"/>
              </a:rPr>
              <a:t> wave : start before atrial systole by 0.02 sec.</a:t>
            </a:r>
          </a:p>
          <a:p>
            <a:r>
              <a:rPr lang="en-US" altLang="en-US" sz="2000" b="1">
                <a:solidFill>
                  <a:srgbClr val="002060"/>
                </a:solidFill>
                <a:latin typeface="Times New Roman" panose="02020603050405020304" pitchFamily="18" charset="0"/>
                <a:cs typeface="Times New Roman" panose="02020603050405020304" pitchFamily="18" charset="0"/>
              </a:rPr>
              <a:t>- QRS </a:t>
            </a:r>
            <a:r>
              <a:rPr lang="en-US" altLang="en-US" sz="2000">
                <a:solidFill>
                  <a:srgbClr val="002060"/>
                </a:solidFill>
                <a:latin typeface="Times New Roman" panose="02020603050405020304" pitchFamily="18" charset="0"/>
                <a:cs typeface="Times New Roman" panose="02020603050405020304" pitchFamily="18" charset="0"/>
              </a:rPr>
              <a:t>complex : start before ventricular systole by 0.02 sec.</a:t>
            </a:r>
          </a:p>
          <a:p>
            <a:r>
              <a:rPr lang="en-US" altLang="en-US" sz="2000" b="1">
                <a:solidFill>
                  <a:srgbClr val="002060"/>
                </a:solidFill>
                <a:latin typeface="Times New Roman" panose="02020603050405020304" pitchFamily="18" charset="0"/>
                <a:cs typeface="Times New Roman" panose="02020603050405020304" pitchFamily="18" charset="0"/>
              </a:rPr>
              <a:t>- T</a:t>
            </a:r>
            <a:r>
              <a:rPr lang="en-US" altLang="en-US" sz="2000">
                <a:solidFill>
                  <a:srgbClr val="002060"/>
                </a:solidFill>
                <a:latin typeface="Times New Roman" panose="02020603050405020304" pitchFamily="18" charset="0"/>
                <a:cs typeface="Times New Roman" panose="02020603050405020304" pitchFamily="18" charset="0"/>
              </a:rPr>
              <a:t> wave : the ventricular systole ends just after T wave.</a:t>
            </a:r>
          </a:p>
          <a:p>
            <a:endParaRPr lang="en-US" altLang="en-US">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70240-314E-4256-8C2A-5B3D7BEA3455}"/>
              </a:ext>
            </a:extLst>
          </p:cNvPr>
          <p:cNvSpPr>
            <a:spLocks noGrp="1"/>
          </p:cNvSpPr>
          <p:nvPr>
            <p:ph type="title"/>
          </p:nvPr>
        </p:nvSpPr>
        <p:spPr>
          <a:xfrm>
            <a:off x="468313" y="2060575"/>
            <a:ext cx="7467600" cy="1143000"/>
          </a:xfrm>
        </p:spPr>
        <p:txBody>
          <a:bodyPr/>
          <a:lstStyle/>
          <a:p>
            <a:pPr algn="ctr" eaLnBrk="1" hangingPunct="1">
              <a:defRPr/>
            </a:pPr>
            <a:r>
              <a:rPr lang="en-US" dirty="0">
                <a:solidFill>
                  <a:srgbClr val="00206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7BBE4DA-BF3C-4F8B-B2D5-4683A08ACC46}"/>
              </a:ext>
            </a:extLst>
          </p:cNvPr>
          <p:cNvSpPr>
            <a:spLocks noGrp="1"/>
          </p:cNvSpPr>
          <p:nvPr>
            <p:ph type="title"/>
          </p:nvPr>
        </p:nvSpPr>
        <p:spPr>
          <a:xfrm>
            <a:off x="2339975" y="115888"/>
            <a:ext cx="3827463" cy="792162"/>
          </a:xfrm>
        </p:spPr>
        <p:txBody>
          <a:bodyPr>
            <a:normAutofit/>
          </a:bodyPr>
          <a:lstStyle/>
          <a:p>
            <a:pPr algn="ctr" rtl="0" eaLnBrk="1" hangingPunct="1">
              <a:defRPr/>
            </a:pPr>
            <a:r>
              <a:rPr lang="en-US" altLang="en-US" sz="4000" b="1">
                <a:solidFill>
                  <a:srgbClr val="002060"/>
                </a:solidFill>
                <a:effectLst>
                  <a:outerShdw blurRad="38100" dist="38100" dir="2700000" algn="tl">
                    <a:srgbClr val="FFFFFF"/>
                  </a:outerShdw>
                </a:effectLst>
                <a:cs typeface="Tahoma" pitchFamily="34" charset="0"/>
              </a:rPr>
              <a:t>The cardiac cycle</a:t>
            </a:r>
            <a:endParaRPr lang="ar-SA" altLang="en-US" sz="4000">
              <a:solidFill>
                <a:srgbClr val="002060"/>
              </a:solidFill>
              <a:effectLst>
                <a:outerShdw blurRad="38100" dist="38100" dir="2700000" algn="tl">
                  <a:srgbClr val="FFFFFF"/>
                </a:outerShdw>
              </a:effectLst>
            </a:endParaRPr>
          </a:p>
        </p:txBody>
      </p:sp>
      <p:sp>
        <p:nvSpPr>
          <p:cNvPr id="6147" name="عنصر نائب للمحتوى 2">
            <a:extLst>
              <a:ext uri="{FF2B5EF4-FFF2-40B4-BE49-F238E27FC236}">
                <a16:creationId xmlns:a16="http://schemas.microsoft.com/office/drawing/2014/main" id="{4B6C1DA2-7076-4FF9-9043-7600C77A38D3}"/>
              </a:ext>
            </a:extLst>
          </p:cNvPr>
          <p:cNvSpPr>
            <a:spLocks noGrp="1"/>
          </p:cNvSpPr>
          <p:nvPr>
            <p:ph idx="1"/>
          </p:nvPr>
        </p:nvSpPr>
        <p:spPr>
          <a:xfrm>
            <a:off x="107950" y="908050"/>
            <a:ext cx="8785225" cy="5589588"/>
          </a:xfrm>
        </p:spPr>
        <p:txBody>
          <a:bodyPr/>
          <a:lstStyle/>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-It is the period from the end of one heart contraction to the end of the next.</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-It starts by systole of both atria followed by systole of both ventricles and then diastole of the whole heart.</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cycle is initiated by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S.A. node</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action potential travels rapidly through the atria and then through the AV bundle into the ventricles.</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-However there is a delayed period of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0.1</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seconds in the A.V. node allows the atria to pump before the ventricular contraction.</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complete cardiac cycle last about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0.8 </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sec if the heart rate is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75</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beat/minute.</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ventricular systole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0.3</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sec.  The ventricular diastole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0.5</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sec</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atrial systole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0.1</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 sec.  The atrial diastole </a:t>
            </a:r>
            <a:r>
              <a:rPr lang="en-US" altLang="en-US" sz="24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0.7 s</a:t>
            </a: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ec</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400">
                <a:solidFill>
                  <a:srgbClr val="002060"/>
                </a:solidFill>
                <a:latin typeface="Times New Roman" panose="02020603050405020304" pitchFamily="18" charset="0"/>
                <a:ea typeface="Times New Roman" panose="02020603050405020304" pitchFamily="18" charset="0"/>
                <a:cs typeface="Arial" panose="020B0604020202020204" pitchFamily="34" charset="0"/>
              </a:rPr>
              <a:t>When the heart rate increases, the cycle shortens, especially the diastole.</a:t>
            </a:r>
            <a:endParaRPr lang="en-US" altLang="en-US" sz="2400">
              <a:solidFill>
                <a:srgbClr val="002060"/>
              </a:solidFill>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ohamed\Desktop\Cardio vascular figures\Cardiac cycle.jpg">
            <a:extLst>
              <a:ext uri="{FF2B5EF4-FFF2-40B4-BE49-F238E27FC236}">
                <a16:creationId xmlns:a16="http://schemas.microsoft.com/office/drawing/2014/main" id="{16D4F184-1453-44E6-9AA9-C9FD09CC87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44450"/>
            <a:ext cx="7158037" cy="674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ohamed\Desktop\Cardio vascular figures\Cardiac cycle 2.jpg">
            <a:extLst>
              <a:ext uri="{FF2B5EF4-FFF2-40B4-BE49-F238E27FC236}">
                <a16:creationId xmlns:a16="http://schemas.microsoft.com/office/drawing/2014/main" id="{EA876C36-72E5-4AF7-BC8C-12E3909E4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Content Placeholder 1">
            <a:extLst>
              <a:ext uri="{FF2B5EF4-FFF2-40B4-BE49-F238E27FC236}">
                <a16:creationId xmlns:a16="http://schemas.microsoft.com/office/drawing/2014/main" id="{D8B056C6-CDBB-4AF9-B675-6FB23FE5C25A}"/>
              </a:ext>
            </a:extLst>
          </p:cNvPr>
          <p:cNvSpPr>
            <a:spLocks noGrp="1"/>
          </p:cNvSpPr>
          <p:nvPr>
            <p:ph idx="1"/>
          </p:nvPr>
        </p:nvSpPr>
        <p:spPr>
          <a:xfrm>
            <a:off x="107950" y="57150"/>
            <a:ext cx="5834063" cy="6500813"/>
          </a:xfrm>
        </p:spPr>
        <p:txBody>
          <a:bodyPr/>
          <a:lstStyle/>
          <a:p>
            <a:pPr marL="0" indent="0" algn="justLow" rtl="0">
              <a:lnSpc>
                <a:spcPct val="107000"/>
              </a:lnSpc>
              <a:spcBef>
                <a:spcPct val="0"/>
              </a:spcBef>
              <a:buFont typeface="Wingdings 2" panose="05020102010507070707" pitchFamily="18" charset="2"/>
              <a:buNone/>
            </a:pPr>
            <a:r>
              <a:rPr lang="en-US" altLang="en-US" sz="2000" b="1"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cardiac cycle includes the following phases:</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600"/>
              </a:spcBef>
              <a:buFont typeface="Wingdings 2" panose="05020102010507070707" pitchFamily="18" charset="2"/>
              <a:buNone/>
            </a:pPr>
            <a:r>
              <a:rPr lang="en-US" altLang="en-US" sz="2000" b="1" i="1"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A. Atrial systole :</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b="1"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1. Atrial contraction phase (late diastole)</a:t>
            </a: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0.1 Sec.</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atria contract and pump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30%</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the ventricular filling (to the ventricles).</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atrial pressure:</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rise from 4 mmHg to 8 mmHg and return to 4 mmHg at the end of this phase due to the atria evacuation.</a:t>
            </a:r>
            <a:endParaRPr lang="en-US" altLang="en-US" sz="1800">
              <a:solidFill>
                <a:srgbClr val="002060"/>
              </a:solidFill>
              <a:latin typeface="Calibri" panose="020F0502020204030204" pitchFamily="34" charset="0"/>
              <a:ea typeface="Times New Roman" panose="02020603050405020304" pitchFamily="18"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 </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rise from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4 mmHg to 8 mmHg </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and return to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4</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mmHg at the end of this phase as the ventricles dilate to accommodate the blood passing to it.</a:t>
            </a:r>
            <a:endParaRPr lang="en-US" altLang="en-US" sz="1800">
              <a:solidFill>
                <a:srgbClr val="002060"/>
              </a:solidFill>
              <a:latin typeface="Calibri" panose="020F0502020204030204" pitchFamily="34" charset="0"/>
              <a:ea typeface="Times New Roman" panose="02020603050405020304" pitchFamily="18"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 by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20 ml</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to reach the end diastolic volume (E.D.V. = 140 ml).</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4</a:t>
            </a:r>
            <a:r>
              <a:rPr lang="en-US" altLang="en-US" sz="1800" b="1" baseline="30000">
                <a:solidFill>
                  <a:srgbClr val="002060"/>
                </a:solidFill>
                <a:latin typeface="Times New Roman" panose="02020603050405020304" pitchFamily="18" charset="0"/>
                <a:ea typeface="Times New Roman" panose="02020603050405020304" pitchFamily="18" charset="0"/>
                <a:cs typeface="Arial" panose="020B0604020202020204" pitchFamily="34" charset="0"/>
              </a:rPr>
              <a:t>th</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which is weak and inaudible due to vibration of atrial muscle during the contraction and rushing of blood into the ventricles.</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 </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semilunar valves </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are closed</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A.V. valves are</a:t>
            </a: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 opened </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ECG </a:t>
            </a:r>
            <a:r>
              <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rPr>
              <a:t>: P wave of ECG starts before atrial contraction by 0.02 sec due to the atrial depolarization.</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rtl="0">
              <a:buFont typeface="Wingdings 2" panose="05020102010507070707" pitchFamily="18" charset="2"/>
              <a:buNone/>
            </a:pPr>
            <a:endParaRPr lang="en-US" altLang="en-US" sz="2000">
              <a:solidFill>
                <a:srgbClr val="002060"/>
              </a:solidFill>
              <a:cs typeface="Tahom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21E2855-15A0-4CE6-8A3D-B26F9D48C4F1}"/>
              </a:ext>
            </a:extLst>
          </p:cNvPr>
          <p:cNvSpPr>
            <a:spLocks noGrp="1"/>
          </p:cNvSpPr>
          <p:nvPr>
            <p:ph idx="1"/>
          </p:nvPr>
        </p:nvSpPr>
        <p:spPr>
          <a:xfrm>
            <a:off x="107950" y="404813"/>
            <a:ext cx="5616575" cy="6092825"/>
          </a:xfrm>
        </p:spPr>
        <p:txBody>
          <a:bodyPr>
            <a:normAutofit fontScale="77500" lnSpcReduction="20000"/>
          </a:bodyPr>
          <a:lstStyle/>
          <a:p>
            <a:pPr marL="0" indent="0" algn="justLow" rtl="0">
              <a:lnSpc>
                <a:spcPct val="107000"/>
              </a:lnSpc>
              <a:spcBef>
                <a:spcPts val="0"/>
              </a:spcBef>
              <a:spcAft>
                <a:spcPts val="0"/>
              </a:spcAft>
              <a:buFont typeface="Wingdings 2" panose="05020102010507070707" pitchFamily="18" charset="2"/>
              <a:buNone/>
              <a:defRPr/>
            </a:pPr>
            <a:r>
              <a:rPr lang="en-US" sz="2400" b="1" i="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B. Ventricular systole</a:t>
            </a:r>
            <a:r>
              <a:rPr lang="en-US" sz="2400" i="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24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24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2. Isometric (</a:t>
            </a:r>
            <a:r>
              <a:rPr lang="en-US" sz="2400" b="1" u="sng"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iso</a:t>
            </a:r>
            <a:r>
              <a:rPr lang="en-US" sz="24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-volumetric) contraction phase</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0.05 sec</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A.V. valve and the ventricles begin to contract </a:t>
            </a:r>
            <a:r>
              <a:rPr lang="en-US" sz="2400"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muscle fiber length).Thus the ventricles are closed chambers filled with blood.</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due to bulging of the A.V. valves into the atria and also due to regurgitation of some blood into the atria before closure of the A.V. valves.</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4 mmHg to 80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in the left ventricle.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is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constant</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(isometric) this is because the blood is not compressible.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first components of the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1</a:t>
            </a:r>
            <a:r>
              <a:rPr lang="en-US" sz="2400" b="1" baseline="300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due to closure of the A.V. valves.</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are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closed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(A-V and semilunar valve)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QRS complex starts before the ventricular contraction by 0.02 seconds to ventricular depolarization.</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anose="05020102010507070707" pitchFamily="18" charset="2"/>
              <a:buNone/>
              <a:defRPr/>
            </a:pPr>
            <a:endParaRPr lang="en-US" sz="2300" dirty="0">
              <a:solidFill>
                <a:srgbClr val="002060"/>
              </a:solidFill>
            </a:endParaRPr>
          </a:p>
        </p:txBody>
      </p:sp>
      <p:pic>
        <p:nvPicPr>
          <p:cNvPr id="9219" name="Picture 2" descr="C:\Users\Mohamed\Desktop\Cardio vascular figures\Cardiac cycle 2.jpg">
            <a:extLst>
              <a:ext uri="{FF2B5EF4-FFF2-40B4-BE49-F238E27FC236}">
                <a16:creationId xmlns:a16="http://schemas.microsoft.com/office/drawing/2014/main" id="{C955B22A-5944-4284-AEFA-BB20BA559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77C177D-A80D-4944-B0CE-BB196C45A6FF}"/>
              </a:ext>
            </a:extLst>
          </p:cNvPr>
          <p:cNvSpPr>
            <a:spLocks noGrp="1"/>
          </p:cNvSpPr>
          <p:nvPr>
            <p:ph idx="1"/>
          </p:nvPr>
        </p:nvSpPr>
        <p:spPr>
          <a:xfrm>
            <a:off x="107950" y="404813"/>
            <a:ext cx="5616575" cy="6092825"/>
          </a:xfrm>
        </p:spPr>
        <p:txBody>
          <a:bodyPr>
            <a:normAutofit fontScale="77500" lnSpcReduction="20000"/>
          </a:bodyPr>
          <a:lstStyle/>
          <a:p>
            <a:pPr marL="0" indent="0" algn="justLow" rtl="0">
              <a:lnSpc>
                <a:spcPct val="107000"/>
              </a:lnSpc>
              <a:spcBef>
                <a:spcPts val="0"/>
              </a:spcBef>
              <a:spcAft>
                <a:spcPts val="0"/>
              </a:spcAft>
              <a:buFont typeface="Wingdings 2" panose="05020102010507070707" pitchFamily="18" charset="2"/>
              <a:buNone/>
              <a:defRPr/>
            </a:pP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3. Rapid (maximum) ejection phase</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0.15 sec</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the aortic valve and rushing of blood into the aorta where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70%</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stroke volume ejected in this phase.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atrial pressure</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down displacement of the A.V. valve during shortening of ventricular muscles.</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80 to 120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Because the amount of blood ejected through the aortic valve exceeds that which leaves the aorta.</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greatly due to change of the isometric contraction to isotonic contraction and ejection of the blood.</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second component of the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1</a:t>
            </a:r>
            <a:r>
              <a:rPr lang="en-US" sz="2400" b="1" baseline="300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due to rushing of blood into the aorta and vibration of the aortic wall.</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 The semilunar valves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are opened</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A.V. valve </a:t>
            </a:r>
            <a:r>
              <a:rPr lang="en-US" sz="24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closed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 :</a:t>
            </a:r>
            <a:r>
              <a:rPr lang="en-US" sz="24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Beginning of T wave of ECG (repolarization of the ventricles).</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anose="05020102010507070707" pitchFamily="18" charset="2"/>
              <a:buNone/>
              <a:defRPr/>
            </a:pPr>
            <a:endParaRPr lang="en-US" sz="2300" dirty="0">
              <a:solidFill>
                <a:srgbClr val="002060"/>
              </a:solidFill>
            </a:endParaRPr>
          </a:p>
        </p:txBody>
      </p:sp>
      <p:pic>
        <p:nvPicPr>
          <p:cNvPr id="10243" name="Picture 2" descr="C:\Users\Mohamed\Desktop\Cardio vascular figures\Cardiac cycle 2.jpg">
            <a:extLst>
              <a:ext uri="{FF2B5EF4-FFF2-40B4-BE49-F238E27FC236}">
                <a16:creationId xmlns:a16="http://schemas.microsoft.com/office/drawing/2014/main" id="{5AA59D95-5DE4-404E-935B-F0BDAC982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a:extLst>
              <a:ext uri="{FF2B5EF4-FFF2-40B4-BE49-F238E27FC236}">
                <a16:creationId xmlns:a16="http://schemas.microsoft.com/office/drawing/2014/main" id="{715EDEDD-7D97-41B7-A963-2A622D2595A1}"/>
              </a:ext>
            </a:extLst>
          </p:cNvPr>
          <p:cNvSpPr>
            <a:spLocks noGrp="1"/>
          </p:cNvSpPr>
          <p:nvPr>
            <p:ph idx="1"/>
          </p:nvPr>
        </p:nvSpPr>
        <p:spPr>
          <a:xfrm>
            <a:off x="107950" y="404813"/>
            <a:ext cx="5616575" cy="6092825"/>
          </a:xfrm>
        </p:spPr>
        <p:txBody>
          <a:bodyPr/>
          <a:lstStyle/>
          <a:p>
            <a:pPr marL="0" indent="0" algn="justLow" rtl="0">
              <a:lnSpc>
                <a:spcPct val="107000"/>
              </a:lnSpc>
              <a:spcBef>
                <a:spcPct val="0"/>
              </a:spcBef>
              <a:buFont typeface="Wingdings 2" panose="05020102010507070707" pitchFamily="18" charset="2"/>
              <a:buNone/>
            </a:pPr>
            <a:r>
              <a:rPr lang="en-US" altLang="en-US" sz="18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1800" b="1"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4. Reduced (minimum) ejection phase</a:t>
            </a:r>
            <a:r>
              <a:rPr lang="en-US" altLang="en-US" sz="18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altLang="en-US" sz="18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endParaRPr lang="en-US" altLang="en-US" sz="180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0.1 sec.</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remaining </a:t>
            </a:r>
            <a:r>
              <a:rPr lang="en-US" altLang="en-US" sz="20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30%</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stroke volume is ejected to the aorta.</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reach their </a:t>
            </a:r>
            <a:r>
              <a:rPr lang="en-US" altLang="en-US" sz="20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maximum</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and begin to </a:t>
            </a:r>
            <a:r>
              <a:rPr lang="en-US" altLang="en-US" sz="20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escape of blood to peripheral circulation is more than the amount of blood ejected from the ventricle.</a:t>
            </a:r>
            <a:endParaRPr lang="en-US" altLang="en-US" sz="200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 due to venous return.</a:t>
            </a:r>
            <a:endParaRPr lang="en-US" altLang="en-US" sz="2000">
              <a:solidFill>
                <a:srgbClr val="002060"/>
              </a:solidFill>
              <a:latin typeface="Calibri" panose="020F0502020204030204" pitchFamily="34" charset="0"/>
              <a:ea typeface="Times New Roman" panose="02020603050405020304" pitchFamily="18"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r>
              <a:rPr lang="en-US" altLang="en-US" sz="2000" u="sng">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 :decreases to reach the end systolic volume (ESV = </a:t>
            </a:r>
            <a:r>
              <a:rPr lang="en-US" altLang="en-US" sz="2000" b="1">
                <a:solidFill>
                  <a:srgbClr val="002060"/>
                </a:solidFill>
                <a:latin typeface="Times New Roman" panose="02020603050405020304" pitchFamily="18" charset="0"/>
                <a:ea typeface="Times New Roman" panose="02020603050405020304" pitchFamily="18" charset="0"/>
                <a:cs typeface="Arial" panose="020B0604020202020204" pitchFamily="34" charset="0"/>
              </a:rPr>
              <a:t>70</a:t>
            </a:r>
            <a:r>
              <a:rPr lang="en-US" altLang="en-US" sz="2000">
                <a:solidFill>
                  <a:srgbClr val="002060"/>
                </a:solidFill>
                <a:latin typeface="Times New Roman" panose="02020603050405020304" pitchFamily="18" charset="0"/>
                <a:ea typeface="Times New Roman" panose="02020603050405020304" pitchFamily="18" charset="0"/>
                <a:cs typeface="Arial" panose="020B0604020202020204" pitchFamily="34" charset="0"/>
              </a:rPr>
              <a:t>ml).</a:t>
            </a:r>
            <a:endParaRPr lang="en-US" altLang="en-US" sz="2000">
              <a:solidFill>
                <a:srgbClr val="002060"/>
              </a:solidFill>
              <a:latin typeface="Calibri" panose="020F0502020204030204" pitchFamily="34" charset="0"/>
              <a:ea typeface="Times New Roman" panose="02020603050405020304" pitchFamily="18" charset="0"/>
              <a:cs typeface="Arial" panose="020B0604020202020204" pitchFamily="34" charset="0"/>
            </a:endParaRPr>
          </a:p>
          <a:p>
            <a:pPr marL="0" indent="0" algn="justLow" rtl="0">
              <a:lnSpc>
                <a:spcPct val="107000"/>
              </a:lnSpc>
              <a:spcBef>
                <a:spcPct val="0"/>
              </a:spcBef>
              <a:buFont typeface="Wingdings 2" panose="05020102010507070707" pitchFamily="18" charset="2"/>
              <a:buNone/>
            </a:pPr>
            <a:endParaRPr lang="en-US" altLang="en-US" sz="1800">
              <a:solidFill>
                <a:srgbClr val="002060"/>
              </a:solidFill>
              <a:cs typeface="Tahoma" panose="020B0604030504040204" pitchFamily="34" charset="0"/>
            </a:endParaRPr>
          </a:p>
        </p:txBody>
      </p:sp>
      <p:pic>
        <p:nvPicPr>
          <p:cNvPr id="11267" name="Picture 2" descr="C:\Users\Mohamed\Desktop\Cardio vascular figures\Cardiac cycle 2.jpg">
            <a:extLst>
              <a:ext uri="{FF2B5EF4-FFF2-40B4-BE49-F238E27FC236}">
                <a16:creationId xmlns:a16="http://schemas.microsoft.com/office/drawing/2014/main" id="{ADE3484D-79C2-4741-AAAC-BD38630B3E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575E90E-BD59-49AD-9EC1-5327B88012BD}"/>
              </a:ext>
            </a:extLst>
          </p:cNvPr>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anose="05020102010507070707" pitchFamily="18" charset="2"/>
              <a:buNone/>
              <a:defRPr/>
            </a:pP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C. </a:t>
            </a:r>
            <a:r>
              <a:rPr lang="en-US" sz="1800" b="1" i="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diastole</a:t>
            </a: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5. </a:t>
            </a:r>
            <a:r>
              <a:rPr lang="en-US" sz="1800" b="1" u="sng"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Protodiastolic</a:t>
            </a: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phase</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0.04 sec</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period between the end of ventricular systole and the closure of the aortic valve.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ventricle begins to relax but still contracted and its pressure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about 20 </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and the aortic pressure decreases also (due to escape of blood to peripheral circulation). But still above the ventricular pressure. This causes the blood in the aorta to regurgitate to the ventricles leading to closure of the aortic valve at the end of this phase.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semilunar valves occurs as a result of fall of ventricular pressure below that of aortic and pulmonary arteries.</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the aortic valve and the change of potential energy to kinetic energy leads to sharp momentary fall in the aortic pressure called the </a:t>
            </a:r>
            <a:r>
              <a:rPr lang="en-US" sz="1800"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(incisura) notch.</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constant</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down slope of the (T) wave.</a:t>
            </a:r>
            <a:endParaRPr lang="en-US" sz="1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1800" dirty="0">
              <a:solidFill>
                <a:srgbClr val="002060"/>
              </a:solidFill>
            </a:endParaRPr>
          </a:p>
        </p:txBody>
      </p:sp>
      <p:pic>
        <p:nvPicPr>
          <p:cNvPr id="12291" name="Picture 2" descr="C:\Users\Mohamed\Desktop\Cardio vascular figures\Cardiac cycle 2.jpg">
            <a:extLst>
              <a:ext uri="{FF2B5EF4-FFF2-40B4-BE49-F238E27FC236}">
                <a16:creationId xmlns:a16="http://schemas.microsoft.com/office/drawing/2014/main" id="{64FAB9D1-0DFD-428C-B98B-840AC12488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DCDE771-1A72-4339-8ADD-DCE0F3A153BA}"/>
              </a:ext>
            </a:extLst>
          </p:cNvPr>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anose="05020102010507070707" pitchFamily="18" charset="2"/>
              <a:buNone/>
              <a:defRPr/>
            </a:pPr>
            <a:r>
              <a:rPr lang="en-US" sz="1800" b="1"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6. Isometric relaxation phase</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0.06 sec</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the aortic valve and the ventricles relax </a:t>
            </a:r>
            <a:r>
              <a:rPr lang="en-US" sz="1800"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the ventricular volume.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 above the ventricular pressure due to accumulation of venous return, this pressure can open the A.V. valve at the end of this phase.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falls rapidly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from 90 to 0 </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due to elastic recoil of the aorta its pressure increased leading to upward (</a:t>
            </a:r>
            <a:r>
              <a:rPr lang="en-US" sz="1800" dirty="0" err="1">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wave.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2</a:t>
            </a:r>
            <a:r>
              <a:rPr lang="en-US" sz="1800" b="1" baseline="300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nd</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due to closure of the aortic valve and pulmonary valve (semilunar valves).</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semilunar valves</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(aortic, pulmonary)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beginning of this phase- The A.V. valves </a:t>
            </a:r>
            <a:r>
              <a:rPr lang="en-US" sz="1800" b="1"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open</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end of this phase.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anose="05020102010507070707" pitchFamily="18" charset="2"/>
              <a:buNone/>
              <a:defRPr/>
            </a:pP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a:t>
            </a:r>
            <a:r>
              <a:rPr lang="en-US" sz="1800" dirty="0">
                <a:solidFill>
                  <a:srgbClr val="002060"/>
                </a:solidFill>
                <a:latin typeface="Times New Roman" panose="02020603050405020304" pitchFamily="18" charset="0"/>
                <a:ea typeface="Times New Roman" panose="02020603050405020304" pitchFamily="18" charset="0"/>
                <a:cs typeface="Arial" panose="020B0604020202020204" pitchFamily="34" charset="0"/>
              </a:rPr>
              <a:t> : end of T wave.</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anose="05020102010507070707" pitchFamily="18" charset="2"/>
              <a:buNone/>
              <a:defRPr/>
            </a:pPr>
            <a:endParaRPr lang="en-US" sz="1800" dirty="0">
              <a:solidFill>
                <a:srgbClr val="002060"/>
              </a:solidFill>
            </a:endParaRPr>
          </a:p>
        </p:txBody>
      </p:sp>
      <p:pic>
        <p:nvPicPr>
          <p:cNvPr id="13315" name="Picture 2" descr="C:\Users\Mohamed\Desktop\Cardio vascular figures\Cardiac cycle 2.jpg">
            <a:extLst>
              <a:ext uri="{FF2B5EF4-FFF2-40B4-BE49-F238E27FC236}">
                <a16:creationId xmlns:a16="http://schemas.microsoft.com/office/drawing/2014/main" id="{73CB5229-FB1D-4EF4-9F38-6D00B45CC3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2013" y="57150"/>
            <a:ext cx="3094037" cy="663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A8B54F045A074CA01257B5EBC94D5C" ma:contentTypeVersion="0" ma:contentTypeDescription="Create a new document." ma:contentTypeScope="" ma:versionID="465aa9d5ba3889cad1ce4411c0ae9a24">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D053C6-8F17-41C8-9966-057183E0B9E3}">
  <ds:schemaRefs>
    <ds:schemaRef ds:uri="http://schemas.microsoft.com/sharepoint/v3/contenttype/forms"/>
  </ds:schemaRefs>
</ds:datastoreItem>
</file>

<file path=customXml/itemProps2.xml><?xml version="1.0" encoding="utf-8"?>
<ds:datastoreItem xmlns:ds="http://schemas.openxmlformats.org/officeDocument/2006/customXml" ds:itemID="{E1810224-3C16-4F10-AB8F-21903BFEE02E}">
  <ds:schemaRefs>
    <ds:schemaRef ds:uri="http://schemas.microsoft.com/office/2006/metadata/contentType"/>
    <ds:schemaRef ds:uri="http://schemas.microsoft.com/office/2006/metadata/properties/metaAttribut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Technic</Template>
  <TotalTime>325</TotalTime>
  <Words>1085</Words>
  <Application>Microsoft Office PowerPoint</Application>
  <PresentationFormat>On-screen Show (4:3)</PresentationFormat>
  <Paragraphs>112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تقنية</vt:lpstr>
      <vt:lpstr> 2- CARDIAC CYCLE </vt:lpstr>
      <vt:lpstr>The cardiac cycle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53</cp:revision>
  <dcterms:created xsi:type="dcterms:W3CDTF">2018-04-21T22:12:54Z</dcterms:created>
  <dcterms:modified xsi:type="dcterms:W3CDTF">2021-11-07T21:23:16Z</dcterms:modified>
</cp:coreProperties>
</file>