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46" r:id="rId3"/>
    <p:sldMasterId id="2147483995" r:id="rId4"/>
    <p:sldMasterId id="2147484174" r:id="rId5"/>
    <p:sldMasterId id="2147484191" r:id="rId6"/>
    <p:sldMasterId id="2147484335" r:id="rId7"/>
  </p:sldMasterIdLst>
  <p:notesMasterIdLst>
    <p:notesMasterId r:id="rId37"/>
  </p:notesMasterIdLst>
  <p:sldIdLst>
    <p:sldId id="437" r:id="rId8"/>
    <p:sldId id="377" r:id="rId9"/>
    <p:sldId id="408" r:id="rId10"/>
    <p:sldId id="448" r:id="rId11"/>
    <p:sldId id="312" r:id="rId12"/>
    <p:sldId id="449" r:id="rId13"/>
    <p:sldId id="261" r:id="rId14"/>
    <p:sldId id="322" r:id="rId15"/>
    <p:sldId id="403" r:id="rId16"/>
    <p:sldId id="409" r:id="rId17"/>
    <p:sldId id="411" r:id="rId18"/>
    <p:sldId id="410" r:id="rId19"/>
    <p:sldId id="315" r:id="rId20"/>
    <p:sldId id="270" r:id="rId21"/>
    <p:sldId id="402" r:id="rId22"/>
    <p:sldId id="272" r:id="rId23"/>
    <p:sldId id="425" r:id="rId24"/>
    <p:sldId id="427" r:id="rId25"/>
    <p:sldId id="428" r:id="rId26"/>
    <p:sldId id="426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36" r:id="rId35"/>
    <p:sldId id="332" r:id="rId36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00"/>
    <a:srgbClr val="FF66FF"/>
    <a:srgbClr val="0000CC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59" autoAdjust="0"/>
    <p:restoredTop sz="94662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11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8978468-56B2-41D3-A7FE-25B9F4B22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E6AB21F-E03B-4903-AFDF-033A5AFAF6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2D60819E-B20A-4608-B50F-5211B2B3B14D}" type="datetimeFigureOut">
              <a:rPr lang="ar-EG"/>
              <a:pPr>
                <a:defRPr/>
              </a:pPr>
              <a:t>24/07/1442</a:t>
            </a:fld>
            <a:endParaRPr lang="ar-EG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50751D98-2141-43D7-A55D-C6E79C1D31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604F2A52-CB1E-42B9-AB57-C0ED8B7AB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326114-C166-440E-B1AA-135F8EF8E4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EC77C0-DADA-4C1E-8D59-8A4821CD4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4087400B-6F75-40C5-B73A-202B475B7360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837522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7400B-6F75-40C5-B73A-202B475B7360}" type="slidenum">
              <a:rPr lang="ar-EG" altLang="en-US" smtClean="0"/>
              <a:pPr/>
              <a:t>3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50949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="" xmlns:a16="http://schemas.microsoft.com/office/drawing/2014/main" id="{2CAA86C0-C6F4-4C26-9310-45979A991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DD2DBA4-56EC-4471-A99B-B47D633B955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="" xmlns:a16="http://schemas.microsoft.com/office/drawing/2014/main" id="{1D71E343-2156-49E5-A124-B6470F8D50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>
            <a:extLst>
              <a:ext uri="{FF2B5EF4-FFF2-40B4-BE49-F238E27FC236}">
                <a16:creationId xmlns="" xmlns:a16="http://schemas.microsoft.com/office/drawing/2014/main" id="{9DAF7239-DD83-41D0-9836-461D0BF0D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3" tIns="45247" rIns="90493" bIns="45247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="" xmlns:a16="http://schemas.microsoft.com/office/drawing/2014/main" id="{747DE45A-78A5-4003-865E-D5BF65169A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="" xmlns:a16="http://schemas.microsoft.com/office/drawing/2014/main" id="{C2603C23-7FC0-4D59-BCCC-ACABFEF85A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="" xmlns:a16="http://schemas.microsoft.com/office/drawing/2014/main" id="{1CE68AE0-1099-4075-86AD-0AD398479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4C37981-6CE1-4B40-947D-E17242474F6B}" type="slidenum">
              <a:rPr lang="ar-EG" altLang="en-US"/>
              <a:pPr/>
              <a:t>13</a:t>
            </a:fld>
            <a:endParaRPr lang="ar-EG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="" xmlns:a16="http://schemas.microsoft.com/office/drawing/2014/main" id="{094C2606-7900-4E31-AFE7-17DAD80200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="" xmlns:a16="http://schemas.microsoft.com/office/drawing/2014/main" id="{C4CA0D22-E690-4607-A5CA-1453C8F64E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="" xmlns:a16="http://schemas.microsoft.com/office/drawing/2014/main" id="{27898E92-B9F4-4CD8-B1BE-3C09E3036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BCC09B5-11AF-4E62-B7DC-36907D367EE4}" type="slidenum">
              <a:rPr lang="ar-EG" altLang="en-US"/>
              <a:pPr/>
              <a:t>14</a:t>
            </a:fld>
            <a:endParaRPr lang="ar-EG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="" xmlns:a16="http://schemas.microsoft.com/office/drawing/2014/main" id="{EE2D9ECA-0588-44D5-887C-1742B2D68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6890A91-8F03-4CF8-9E1A-F412D4C44C3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="" xmlns:a16="http://schemas.microsoft.com/office/drawing/2014/main" id="{2B19C444-04B3-4E17-B755-E6E28ECC9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>
            <a:extLst>
              <a:ext uri="{FF2B5EF4-FFF2-40B4-BE49-F238E27FC236}">
                <a16:creationId xmlns="" xmlns:a16="http://schemas.microsoft.com/office/drawing/2014/main" id="{6423A1CC-C87C-4774-A815-86E282F12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3" tIns="45247" rIns="90493" bIns="45247"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="" xmlns:a16="http://schemas.microsoft.com/office/drawing/2014/main" id="{004FACF4-9078-4346-9394-45EC822BC5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="" xmlns:a16="http://schemas.microsoft.com/office/drawing/2014/main" id="{341EE458-749F-4B3B-B125-5034B03FEB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="" xmlns:a16="http://schemas.microsoft.com/office/drawing/2014/main" id="{229DC0FB-B510-41E1-8081-34A0B5484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994334B-D93F-4C25-AE2C-749786649B32}" type="slidenum">
              <a:rPr lang="ar-EG" altLang="en-US">
                <a:solidFill>
                  <a:srgbClr val="000000"/>
                </a:solidFill>
              </a:rPr>
              <a:pPr/>
              <a:t>22</a:t>
            </a:fld>
            <a:endParaRPr lang="ar-EG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8A8956-73C3-40E6-AD87-30896982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E6AC3D-F5CB-4015-8E7D-6FA3E0D2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5FADD6-A94C-4BF2-80C3-DC151163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2FF7D-0831-4FE8-984A-3688ADEBBE1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84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6C8838-BDA1-49B1-9A39-1BC202B6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A5C379-282A-42B4-81AD-4ABFE991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DD918C-2E95-4B93-A90A-439D529D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727FB-B28F-4442-A810-1BF4E24A065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91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59FFCF-1407-488B-914C-BF9BA9EC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85B579-19EE-4972-A948-F72A58D5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641B2A-BDAB-4D53-AAA6-23E82D83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40868-D73B-40DD-A9A4-C2A4587091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956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B2E6DDF-FEEA-45FD-97D6-AB19864FA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12A09E28-8E85-41C1-A40D-52B235F5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BB0ED31-CCBB-4ADD-89BE-DC551E52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C2B79-B56B-4802-9663-CF0D52A15DD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65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926C526-36DC-4D32-A10A-43059208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02BCD42-0B30-4514-9E42-D9EBDC06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CC8C59B-6B95-4C8E-993C-63775221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11FE9-D2D0-4B83-9214-E50E9E330F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82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5285D7EA-DBEB-427D-8694-E8E6B260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1E63C56-A168-4456-8FBA-8A62356B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F6E131D-E4DA-4C43-B3B5-B03B54E2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185FE-49BA-49A1-A06B-88A7E3B26EF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68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E2567A7-5935-4146-A5D3-EF5071256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B53CC0A-8B2E-41FF-9DAA-36D12E166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E837808-990A-442C-9B53-7ACE24006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795B2-A41F-4F17-9246-DEF8A85E5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0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C1D4A5E-0950-4AC9-831B-093AAE274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5B32CD6-CBBF-41CE-9380-F9B5F0630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1ADDFAA-9E3C-461F-8274-2B93EB713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FB0EA-6E76-4CE3-8930-12DECFFA1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836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090BBEF-538A-4DA0-AB16-B91F3BFE6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38D174E-CD34-48FE-B2CD-5C49B42C7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7B6CBB1-46E7-4B07-BE6A-D2F621E8D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A0309-C2F9-4E83-A9B3-3AEA7A6E5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882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886BF59-0611-47B4-9E8E-427783B93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69448CA-DF86-42F3-AF2D-E8BEAFD66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71EAE4D-F7E5-415D-9800-77EEE7FE0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154B1-7E86-4774-9C2F-D86FD0915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967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54117577-6959-424E-9705-163BDBEE5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1AF6CA3E-6E45-42CB-9D5C-EF989B8CA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83D247E-742E-40A6-BF80-64A06ED66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EF98D-F097-40E1-BFF1-DD5E50DD8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39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839D83-E767-4C26-88D8-F65A7273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7D1258-BD3D-4764-84F4-26E78D5BF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B22BD6-A2F7-49E9-97C4-93D53F87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7DA29-6C48-48B7-871E-A5D507AE5BE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509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7BCEFE4-D20D-4FB6-91F6-E974664E0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CBC39B0-78EF-44C2-8E15-7E456D4D0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5FE4678-64A8-4FFD-8EB7-2C24D3CED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7D8CC-AE26-4972-A19E-05A6DF9F2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167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F53D6EA0-A0E3-431D-870F-EFACAFEB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541B9B7-4F76-4744-A820-75FEA462B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76C4F8C-F31F-477F-85ED-EAE6128D1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DA75D-F45F-4C2C-AACF-D513ED30D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397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F2192BA-57B4-49F1-9340-F55755259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9D4CAC-6D62-4094-951D-1689D042F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F2F9755-9F06-42B7-B8B6-B724BB566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E2BB5-427F-4948-9C16-49A7EF029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976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711CF00-8B50-4933-9C33-8200DAF3F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4E62A0D-118B-4393-95D0-BCB2F5102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50BDD57-DE9D-4C54-A27C-E31667601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FA7BB-CC3D-4A81-8431-4056EE58F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519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AF801A9-D065-4837-8E9C-7FF1D5322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1986F24-6309-4DB7-8DB9-943DDC8E4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934BDA5-0F04-4BAC-A841-BCC10EC7A4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BB1B9-8BF2-4B8F-8F92-734090B56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94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8B4118D-B510-4541-A090-F13148AF8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A9D8758-48FF-4C87-BFED-3898CBC3C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702C0DC-061C-455D-930E-E9ED92414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6BFCA-721D-450E-A9A0-83313AF39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780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9F56E8B-1BC9-454E-B80E-6227BA273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8D4AD59-8D9A-4A69-A3E4-5546C0971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BAA10BC-B12E-412B-8340-3F569B57A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FE5A2-FB41-42A2-8351-2869F34D4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33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25C362D-7F0E-4477-9226-7F84CE57E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11D953-58F1-4E3F-B66B-8E8C77055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C42F380-E7A9-4B58-A126-AE744919B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B8070-8DF4-4E5B-925A-D504BD18C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962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57CD6173-DA80-434B-912D-5E3104F38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6A9223AA-C52A-4692-9158-F255623D1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BAE1C18-9DE0-44B4-9AFB-578910F3B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1B5DA-2BEF-4070-8DBB-9C827681F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224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B97518C5-7C97-4A48-9F4A-952590B49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5D5CB5A3-5386-44CC-BF3B-AE463CC52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B98B1588-3E06-43D0-A381-A99FB74BC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F772F-C699-4A3C-8AA5-E1A7C00DF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82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74CC12-86FC-437C-AF5C-AFBBE591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43A95F-83A8-465D-B40B-E94712EC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224B17-F551-4094-A1D2-E6C66DFB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84A38-4807-49AF-86FC-4BE079225B2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294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6BBD451-8193-48A8-8A66-D72852C3F6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634D6FE-85D8-419A-8510-6B292629A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A148B0-DA69-45B4-8D70-B80E1D2F7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76455-6AED-401E-9976-118972B71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5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0C5FF6C-FB28-4044-A357-FF245DC28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CF4D889-F957-4B9B-9873-B91196200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5B33DE-EED2-499C-BFA1-130D0E3F6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15092-43DC-455B-988B-F49D90E35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451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07831B0-BA66-4004-8C2B-D858005DF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83AD06B-98CE-4267-BA31-750348A71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1CA3E02-3DE0-4F96-B909-EE8AC9529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8BA54-C496-493B-B3DA-DA657576E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13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6C2CCA3-F200-4C6D-85FA-71453520C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2CD52FB-5DB4-4B9C-8C8D-9CE7583F5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FDED2B6-77A4-4D8F-9AD7-FE6AC40F1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B1D61-FD2D-4D57-ACE8-862F14870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667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5402D3B-1446-4D08-8BE4-ED938052D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B54B7E8-BBA7-4F46-AB34-87140457F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0B8B1B6-D5C7-493F-9250-BD3D9A570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559B2-7EA2-40EF-8E7E-94187EF18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495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8818D96-880C-4FB8-9F16-181BD95126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9DA4201-D9F3-4773-999E-2A76FA8C45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98BA1B1-EA5B-4923-A0E4-868078637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26B3F-A5E2-4EB4-A99A-CD5D77263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345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AFAD582-E1AC-4C27-8C21-785B35EF5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2677CE2-AB73-4E35-AB3D-83213E5CA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EC9B5E5-4925-4125-AF76-857F4FDA6A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ED582-FA90-4D50-A73F-4A95801FE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190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48B88B01-BB49-490E-85EA-58D22A74E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3A75586-C64A-4E06-8D8E-77F1D6CB0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938F5EF0-2A51-4BFB-9D2D-A7CC938B9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AA07B-1C3C-4BD9-993A-94EFE9BBB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28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783F2DA-634E-4CBB-AB0F-EAEC84DCD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C3D9E08-F038-407B-A359-9EE5B1828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30214F-EF43-4910-8A48-F93981484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4C59F-050A-4865-B0FA-D7351FC26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730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3E9AEFE-DCF6-4180-B942-97BA66670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C3DCA6E-FEC0-4497-B6E3-1EF3CC1ED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24E846-B640-46CF-92D4-7D1FABD42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400A7-8DA9-4226-9850-DFFAA614A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88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2C484CC-77F0-4360-B679-9B721430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3152F2E-7436-406D-904A-A1ED624F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0374015-8192-42C1-8D6B-64413CA0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A93E9-9645-48F9-B1C8-1D7A96AA9CA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070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15072D-C52A-4B63-A318-CC0CEB2A7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F61F366-9C90-4612-B59E-51FD35810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CBED04E-C79A-49F3-A750-9F1DCA39D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8DAD5-35AB-4630-9B62-24B1FAC44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645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8869602-1F80-4DEF-AD63-7715217D3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4E7B459-9B2A-4BAD-9E60-6394C86CF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843C501-43FA-41C7-A74B-90396EA88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23957-6213-41DF-9712-CFFADDD56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45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1D7C5C-7FA6-44E1-B7CA-8D31CEE12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27188C4-EB57-44AD-B8AB-912426245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BEA376-5A60-441C-8F0F-AEDD5B511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9EF79-56D2-484F-8A81-7B60F211A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319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4ABE3B1-629F-410D-88DD-0ADE1FC87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EB5DAB0-CAC1-41B5-A2D1-E297EF211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A9EB97-F02A-4722-BBB1-3C8E64D46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B9146-A90C-4B17-AC56-025B32F93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507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66CC540-BC83-4488-9F55-C2A86675B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1EC25EE-58F1-452F-B223-7CBC76246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542A1FBE-4A04-4B82-A130-F51DE6C9CA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E7007-A2E7-44B9-8B45-DD4932DF0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783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4B11350B-48D3-428B-861E-0018AA38C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A6E3E85C-A392-445A-909A-F665DE438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EDD5C340-EAB3-400C-8938-474CCF210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AFA5E-6A24-4980-A167-F76F9F173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85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8D81C9-5D87-4505-B968-5B08886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476304E-0105-4FA6-AFF2-5FA85B0CE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F420849-962D-4C1F-A442-CBEA18D6B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1592A-BAD6-424B-94F6-A5C5639D9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325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5DE8BA3-5CD4-492D-AB97-59EE3D895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4C816B1-8156-4909-8010-EF86C5BF12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84B979B-C740-4E0B-BFB2-131581775E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E8511-29E3-4A5D-B3CD-45B20871A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699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7E762C-34C5-4CEA-A514-95FD18709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DD9D14E-04F2-4DA4-9788-93205D468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7BE0901-DC17-49EA-B3BE-48B42E6AB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E2F29-F598-493F-8B49-CAC54B7F7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165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600272A-2F0E-4E87-AE36-42063309C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BB23993-44C7-429A-826A-AD67C9133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C24E8C5-75B9-4DAB-A214-D66C14F052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5A08D-5636-4098-B244-025A02742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00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F22D1B3-DCCA-46D0-AE56-F66896DD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45493FA-584D-4071-9229-E5D7E1F5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C4AB4F9-D719-4BC3-87F0-DAD86BED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E9DD5-AE68-413A-B433-C59F628D78A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4904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C579DB5-4A50-4F34-A2E6-6148BD17F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59281C9-E03E-40D5-984A-63C04E73B5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F075FF4-9452-4904-BB3D-762A864C6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2ADED-F708-4BC3-A72D-35384905D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160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4514B2A-7662-4B34-B529-A47C227715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80D0BF91-71A9-4D46-B552-5A22945AD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FCEF149-F223-4B92-9DDE-80867B42A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1F61E-9A6C-452F-9C8A-00B24AE6A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6953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FB38301-7A53-4A31-9112-1BDAA7FF7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238C984-98A5-4C6D-819C-E5F5F286AB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EC2EEEB-4DC5-4EA6-AA42-22EE49F0F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E5E69-94AE-4BB8-BEF2-E40977F17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522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03AEC7E-7CA1-4401-A69F-74174ECAF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4F6095D4-6E46-4D8A-8994-13BC80B66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CA6F083-7777-48DC-8435-A4F951CD1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F733A-E362-4367-9847-BA6F2324D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068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F12D7F-9720-4981-82EE-E35F745E1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AAE7A97-084A-4A55-B5E4-7FFD5115C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594410-CE61-4C88-9BC1-A6561D1DD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C697C-7603-457B-8CF8-9718922E6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85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DAB603-CFDC-4F79-ABF3-581F55941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DE8CAC8-534F-4DAD-A48F-48FAA7913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C36944A-53AC-48B9-B367-2FEDC6D83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5D0BD-5CD4-48EC-966D-5F72E21A3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5857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13045C7-4207-4D36-9C8C-4DAA0CE58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2E969B7-52BE-4FF7-AC12-F5843A195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212BB5C-8B37-49D6-904C-C72165A89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713C5-4E01-4A42-A999-C87933D5D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8300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E52F98C-FE51-4237-B466-0EFAF12C9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3F2A1E1-F56C-4EDD-866A-CEFF0AA5D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F8B2F1C-974A-4085-A4ED-05E179C1E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F9587-3C6C-4302-9754-2F4CE13C3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35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4F1CDDA-CEA0-4955-8E23-68D9C2EC3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BA91E4-B2C0-4510-B87B-2A2532BC8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B9F31D-4BD2-46B7-B2DB-B72388706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3030B-0F31-4CEE-A57F-2029AAE8C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417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41D0489-97CE-4D31-BC40-D312BC756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8469523-73C3-40AC-B88C-A4729C606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84A5236-4574-4558-B4C6-6350FE7CC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B06E4-C79E-4D0C-9B9F-1456D045A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30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CFAD7BE-9F69-4E88-A2CB-648B5ED5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6FD049E-68C2-4379-97AB-FFA5AB34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96BB55D-0A04-4038-9781-D9407F49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266BC-7909-4E62-AA39-1D18C2F65E2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2931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A870561-E162-4FEA-8A31-2855D58AF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E949B75-5EA0-484D-ADB2-DACBF4ADE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B274FF9-CE6F-48CD-8334-4455DE10E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93A68-43C8-4A17-AB83-482DF0851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9260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5372302D-3A05-4005-AB51-B8560D06E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4D32F07E-10E9-4CE5-80E1-3D93807BB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A52D8D32-8AEC-4569-9A10-B2B3D22A1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5BF5F-B98B-4302-9AF2-AC1AB0EDE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763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C3C3642-C5F1-4080-9519-95AE21C5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D5A5F2-7376-491D-BBFA-75F119B03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8017D9D-10AB-4091-824A-9E772BB44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BF3B5-B76B-4588-B3D9-0F875AECE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227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10D0-FA43-4617-AF5B-3057A8F47A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E1EA-FE96-45D0-B063-D77D4DAE2C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E6CD-B342-41C5-8769-2A58E10A17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CCE6-299F-4299-8560-4FD48F6F90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F8FA-6FD1-4423-BE03-39E0CBBEA0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B2B3-5A25-450B-BEB1-1631DC29AE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7E6A-9C8B-47B5-BD3E-ABC12071E82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D842304B-C5B0-48C0-AE8B-077D4A77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1AFDD5BB-0A49-490B-9ED9-CAD72D8B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3EDAE85-5B8E-4C58-A550-01814CF8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0ECDE-3FAF-42F9-AD3B-04F58D20823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7940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4C14E5-6079-4A71-BB83-3951F8340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25BC-0C3F-43BC-BE6D-F53DC70884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7A987-79E8-44EA-BE5B-02CA1C2FA1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380D-2746-41AD-AA82-CFA7A3935B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070078E-34EB-4E52-BB56-0D0D14FE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876E102-BBCA-4914-8E41-AB8B2099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9FEE0F2-E27E-471D-AF1A-EF77B931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6FFA1-181A-4B09-9203-758A917DE87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94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0E65063-F3AE-46F9-B532-DCD90433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1A54065-A224-40E7-A876-7AD554CF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B81D5F1-3B77-435E-A611-50B392CD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F0F14-A01B-498A-AFB2-6FF09BCB313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51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253B30CD-60FC-471D-9C18-C2DCADB7A7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D69856DA-8B0D-4524-B346-310430C33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812AC8-5228-44A2-B56D-8CC1E749A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E7C07B-22E8-4A56-B99E-9FDB47C0B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B04E02-CF3C-4CDB-87B4-9E5889B88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3CEC9B0-BD0C-4A92-80FE-A1BE8756D00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35EDA031-B780-48A0-96DB-74DB3125F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A5B4DDB3-19B1-4DD1-AD0A-1F10BF7C5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DF035F90-7EB6-41C5-9BD1-B15F9ED82A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ED1AFD67-75F4-436A-A810-9D46B07F37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A8723B9-15EF-4985-AE78-505AA3ADD5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C77D45B-1EBE-48BD-99ED-A129BB5EBF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E287DBB2-6B5C-4F0F-A5F5-F68F67DAD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0D2D0D48-601F-45D5-9E07-1C2B80C0A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6C45269-E571-4E52-84E6-16DA23DBC1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1EC7BC5-581F-4674-895E-E91B563AFF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8B1D4F14-FDAD-446A-8EB7-C66AA3F291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4FFE670-04AF-4D7D-90B8-75D52B0327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299" r:id="rId13"/>
    <p:sldLayoutId id="2147484300" r:id="rId14"/>
    <p:sldLayoutId id="2147484301" r:id="rId15"/>
    <p:sldLayoutId id="214748430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9A7A73EB-8185-48CB-9DC5-BF99C888A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2E7C70FA-BE45-42E1-9DC1-216177B2F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BD938F01-32FC-4B67-9094-DC9877D570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3A4A4E8D-4B2D-4BDE-A0DE-1229A1A7AE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F941B97-F43E-4881-B044-26903FCFC6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1B50D6D-2B60-43FC-9AA0-449526E595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  <p:sldLayoutId id="2147484317" r:id="rId15"/>
    <p:sldLayoutId id="214748431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3CEC9B0-BD0C-4A92-80FE-A1BE8756D00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ainz.de/FB/Medizin/Anatomie/workshop/EM/eigeneEM/uniFett1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23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en.wikipedia.org/wiki/Collagenou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etal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en.wikipedia.org/wiki/Connective_tissu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Umbilical_cord" TargetMode="External"/><Relationship Id="rId5" Type="http://schemas.openxmlformats.org/officeDocument/2006/relationships/hyperlink" Target="http://en.wikipedia.org/wiki/Wharton's_jelly" TargetMode="External"/><Relationship Id="rId4" Type="http://schemas.openxmlformats.org/officeDocument/2006/relationships/hyperlink" Target="http://en.wikipedia.org/wiki/Ground_substanc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en.wikipedia.org/wiki/Reticular_fiber" TargetMode="External"/><Relationship Id="rId7" Type="http://schemas.openxmlformats.org/officeDocument/2006/relationships/hyperlink" Target="http://en.wikipedia.org/wiki/Reticular_cells" TargetMode="External"/><Relationship Id="rId2" Type="http://schemas.openxmlformats.org/officeDocument/2006/relationships/hyperlink" Target="http://en.wikipedia.org/wiki/Connective_tissu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Fibroblasts" TargetMode="External"/><Relationship Id="rId5" Type="http://schemas.openxmlformats.org/officeDocument/2006/relationships/hyperlink" Target="http://en.wikipedia.org/wiki/Reticular_fibers" TargetMode="External"/><Relationship Id="rId4" Type="http://schemas.openxmlformats.org/officeDocument/2006/relationships/hyperlink" Target="http://en.wikipedia.org/wiki/Type_III_collagen" TargetMode="External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CC\Desktop\Figure_33_02_06-e1485822088926.jpg">
            <a:extLst>
              <a:ext uri="{FF2B5EF4-FFF2-40B4-BE49-F238E27FC236}">
                <a16:creationId xmlns="" xmlns:a16="http://schemas.microsoft.com/office/drawing/2014/main" id="{D087999E-B85D-4F45-8037-06EC221D2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7663"/>
            <a:ext cx="864235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عنوان 1">
            <a:extLst>
              <a:ext uri="{FF2B5EF4-FFF2-40B4-BE49-F238E27FC236}">
                <a16:creationId xmlns="" xmlns:a16="http://schemas.microsoft.com/office/drawing/2014/main" id="{CCDBF6EA-831D-4693-8F69-D536E058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924175"/>
            <a:ext cx="8229600" cy="1143000"/>
          </a:xfrm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Connective T. </a:t>
            </a:r>
            <a:endParaRPr lang="ar-JO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AE1E532F-6F1B-4E32-A3FC-BD8139581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 rtlCol="1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800" dirty="0">
                <a:latin typeface="Arial Black" pitchFamily="34" charset="0"/>
                <a:cs typeface="Times New Roman" pitchFamily="18" charset="0"/>
              </a:rPr>
              <a:t>Fat Cell</a:t>
            </a:r>
            <a:endParaRPr lang="en-US"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A3ADA68F-7384-49E8-9F2C-31AE666FA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969963"/>
            <a:ext cx="35718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prstClr val="black"/>
                </a:solidFill>
              </a:rPr>
              <a:t>Origin : UDMC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Structure: large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 smtClean="0">
                <a:solidFill>
                  <a:prstClr val="black"/>
                </a:solidFill>
              </a:rPr>
              <a:t>spherical </a:t>
            </a:r>
            <a:r>
              <a:rPr lang="en-US" sz="2400" b="1" dirty="0">
                <a:solidFill>
                  <a:prstClr val="black"/>
                </a:solidFill>
              </a:rPr>
              <a:t>or </a:t>
            </a:r>
            <a:r>
              <a:rPr lang="en-US" sz="2400" b="1" dirty="0" smtClean="0">
                <a:solidFill>
                  <a:prstClr val="black"/>
                </a:solidFill>
              </a:rPr>
              <a:t>polyhedral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Change shape as number change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Large globule of fat or</a:t>
            </a:r>
            <a:endParaRPr lang="en-US" sz="2400" b="1" dirty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70C0"/>
                </a:solidFill>
              </a:rPr>
              <a:t>Single or several lipid droplets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prstClr val="black"/>
                </a:solidFill>
              </a:rPr>
              <a:t> flattened peripheral nucleus</a:t>
            </a:r>
          </a:p>
          <a:p>
            <a:pPr eaLnBrk="1" hangingPunct="1">
              <a:defRPr/>
            </a:pPr>
            <a:endParaRPr lang="en-GB" sz="3200" b="1" kern="0" dirty="0">
              <a:solidFill>
                <a:srgbClr val="FF0000"/>
              </a:solidFill>
              <a:latin typeface="Calibri"/>
            </a:endParaRPr>
          </a:p>
          <a:p>
            <a:pPr eaLnBrk="1" hangingPunct="1">
              <a:defRPr/>
            </a:pPr>
            <a:r>
              <a:rPr lang="en-GB" sz="3200" b="1" kern="0" dirty="0">
                <a:solidFill>
                  <a:srgbClr val="00B050"/>
                </a:solidFill>
                <a:latin typeface="Calibri"/>
              </a:rPr>
              <a:t>Function 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rgbClr val="00B050"/>
                </a:solidFill>
              </a:rPr>
              <a:t> storage of fat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defRPr/>
            </a:pPr>
            <a:endParaRPr lang="en-GB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pic>
        <p:nvPicPr>
          <p:cNvPr id="34820" name="Picture 12" descr="2_adipose_cells">
            <a:extLst>
              <a:ext uri="{FF2B5EF4-FFF2-40B4-BE49-F238E27FC236}">
                <a16:creationId xmlns="" xmlns:a16="http://schemas.microsoft.com/office/drawing/2014/main" id="{863C647E-4D5A-47F0-AB41-B15C04FE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r="7021"/>
          <a:stretch>
            <a:fillRect/>
          </a:stretch>
        </p:blipFill>
        <p:spPr bwMode="auto">
          <a:xfrm>
            <a:off x="3467100" y="482600"/>
            <a:ext cx="2592388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uniFett1HJk3">
            <a:hlinkClick r:id="rId3"/>
            <a:extLst>
              <a:ext uri="{FF2B5EF4-FFF2-40B4-BE49-F238E27FC236}">
                <a16:creationId xmlns="" xmlns:a16="http://schemas.microsoft.com/office/drawing/2014/main" id="{4E58032A-2F40-4874-833E-71862104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3"/>
          <a:stretch>
            <a:fillRect/>
          </a:stretch>
        </p:blipFill>
        <p:spPr bwMode="auto">
          <a:xfrm>
            <a:off x="3057525" y="4371975"/>
            <a:ext cx="3027363" cy="23764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2" descr="IN043b">
            <a:extLst>
              <a:ext uri="{FF2B5EF4-FFF2-40B4-BE49-F238E27FC236}">
                <a16:creationId xmlns="" xmlns:a16="http://schemas.microsoft.com/office/drawing/2014/main" id="{D6031FFB-E79C-4585-9E86-5B571501A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24921" r="44376" b="36864"/>
          <a:stretch>
            <a:fillRect/>
          </a:stretch>
        </p:blipFill>
        <p:spPr bwMode="auto">
          <a:xfrm>
            <a:off x="6207125" y="460375"/>
            <a:ext cx="2792413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adipocytes -osmic acid">
            <a:extLst>
              <a:ext uri="{FF2B5EF4-FFF2-40B4-BE49-F238E27FC236}">
                <a16:creationId xmlns="" xmlns:a16="http://schemas.microsoft.com/office/drawing/2014/main" id="{D535B099-187B-4CA0-B5AF-4431B6BF4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r="44008" b="37401"/>
          <a:stretch>
            <a:fillRect/>
          </a:stretch>
        </p:blipFill>
        <p:spPr bwMode="auto">
          <a:xfrm>
            <a:off x="6207125" y="3357563"/>
            <a:ext cx="2909888" cy="25669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Rectangle 1">
            <a:extLst>
              <a:ext uri="{FF2B5EF4-FFF2-40B4-BE49-F238E27FC236}">
                <a16:creationId xmlns="" xmlns:a16="http://schemas.microsoft.com/office/drawing/2014/main" id="{98A06048-4C5B-47C4-B42C-8DFDCF6DA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6067425"/>
            <a:ext cx="2651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b="1" dirty="0" err="1">
                <a:solidFill>
                  <a:srgbClr val="000000"/>
                </a:solidFill>
              </a:rPr>
              <a:t>Lipocytes</a:t>
            </a:r>
            <a:r>
              <a:rPr lang="en-GB" altLang="en-US" b="1" dirty="0">
                <a:solidFill>
                  <a:srgbClr val="000000"/>
                </a:solidFill>
              </a:rPr>
              <a:t> stained black with </a:t>
            </a:r>
            <a:r>
              <a:rPr lang="en-GB" alt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osmic acid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9A6BB7-300E-460F-9776-7BBE57A1EA31}"/>
              </a:ext>
            </a:extLst>
          </p:cNvPr>
          <p:cNvSpPr/>
          <p:nvPr/>
        </p:nvSpPr>
        <p:spPr>
          <a:xfrm>
            <a:off x="4211638" y="3573463"/>
            <a:ext cx="1433512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dirty="0">
                <a:solidFill>
                  <a:prstClr val="white"/>
                </a:solidFill>
              </a:rPr>
              <a:t>ُ</a:t>
            </a:r>
            <a:r>
              <a:rPr lang="en-US" sz="3600" b="1" dirty="0">
                <a:solidFill>
                  <a:prstClr val="black"/>
                </a:solidFill>
                <a:latin typeface="Arial Black" pitchFamily="34" charset="0"/>
              </a:rPr>
              <a:t>EM </a:t>
            </a:r>
            <a:endParaRPr lang="ar-EG" sz="36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27784" y="1772816"/>
            <a:ext cx="180020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83768" y="2132856"/>
            <a:ext cx="424847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9331" y="646797"/>
            <a:ext cx="21969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Signet ring </a:t>
            </a:r>
          </a:p>
          <a:p>
            <a:r>
              <a:rPr lang="en-US" dirty="0" err="1" smtClean="0"/>
              <a:t>Unilocular</a:t>
            </a:r>
            <a:r>
              <a:rPr lang="en-US" dirty="0" smtClean="0"/>
              <a:t> fat cell</a:t>
            </a:r>
          </a:p>
          <a:p>
            <a:r>
              <a:rPr lang="en-US" dirty="0" smtClean="0"/>
              <a:t>With small cytoplasm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1412776"/>
            <a:ext cx="151195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Multiylocular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83D1FF1A-BADF-4D42-A934-330057B63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03275"/>
          </a:xfrm>
        </p:spPr>
        <p:txBody>
          <a:bodyPr/>
          <a:lstStyle/>
          <a:p>
            <a:r>
              <a:rPr lang="lv-LV" altLang="en-US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Adipocytes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E60AA861-BB5C-47EA-8DAE-0CEA6CA4C3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695" y="476672"/>
            <a:ext cx="8785225" cy="6049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 cells or adipocytes are fixed cells in loose connective tissue. </a:t>
            </a:r>
            <a:r>
              <a:rPr lang="lv-LV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main function is the storage of lipids</a:t>
            </a: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cytoplasm only forms a very narrow rim around a large central lipid droplet.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flattened </a:t>
            </a:r>
            <a:r>
              <a:rPr lang="lv-LV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periphly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found in a slightly thickened part of this cytoplasmic rim –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becuase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globules push nucleus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"starving" adipocyte may contain multiple small lipid droplets and gradually comes to resemble a fibrocyte.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rate :</a:t>
            </a:r>
            <a:r>
              <a:rPr lang="lv-LV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 </a:t>
            </a:r>
            <a:r>
              <a:rPr lang="lv-LV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storage/mobilisation is under nervous (sympathetic) and hormonal (insulin) control. 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lv-LV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Adipocytes also have an endocrine function - they secrete the protein </a:t>
            </a:r>
            <a:r>
              <a:rPr lang="lv-LV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leptin</a:t>
            </a:r>
            <a:r>
              <a:rPr lang="lv-LV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provides brain centers which regulate appetite with feedback about the bodies fat reserves</a:t>
            </a:r>
            <a:r>
              <a:rPr lang="lv-LV" alt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Adipocytes are very long-lived cells. Their number is determined by the number of preadipocytes (or lipoblast) generated during foetal and early postnatal development</a:t>
            </a:r>
            <a:r>
              <a:rPr lang="lv-LV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Obese people have fill storages not more cells </a:t>
            </a:r>
            <a:endParaRPr lang="lv-LV" alt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22EB7166-E2F0-49C1-B365-ECBA9C588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12713"/>
            <a:ext cx="8229600" cy="939800"/>
          </a:xfrm>
        </p:spPr>
        <p:txBody>
          <a:bodyPr/>
          <a:lstStyle/>
          <a:p>
            <a:pPr eaLnBrk="1" hangingPunct="1"/>
            <a:r>
              <a:rPr lang="en-GB" altLang="en-US" sz="4800">
                <a:latin typeface="Arial Black" panose="020B0A04020102020204" pitchFamily="34" charset="0"/>
                <a:cs typeface="Times New Roman" panose="02020603050405020304" pitchFamily="18" charset="0"/>
              </a:rPr>
              <a:t>Pigment Cells</a:t>
            </a:r>
            <a:endParaRPr lang="en-US" altLang="en-US" sz="480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867" name="Picture 6" descr="pigment cells in C">
            <a:extLst>
              <a:ext uri="{FF2B5EF4-FFF2-40B4-BE49-F238E27FC236}">
                <a16:creationId xmlns="" xmlns:a16="http://schemas.microsoft.com/office/drawing/2014/main" id="{AE82491C-BE92-4C26-9C3F-F5D13BC8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6" t="15068" b="29665"/>
          <a:stretch>
            <a:fillRect/>
          </a:stretch>
        </p:blipFill>
        <p:spPr bwMode="auto">
          <a:xfrm>
            <a:off x="5580063" y="1712913"/>
            <a:ext cx="3421062" cy="471646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8D1A7E5-4E03-4DA4-B107-2A8A81BA7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255713"/>
            <a:ext cx="55086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Structure: </a:t>
            </a:r>
            <a:r>
              <a:rPr lang="en-US" sz="2400" dirty="0" smtClean="0">
                <a:solidFill>
                  <a:prstClr val="black"/>
                </a:solidFill>
              </a:rPr>
              <a:t>branched </a:t>
            </a:r>
            <a:r>
              <a:rPr lang="en-US" sz="2400" dirty="0">
                <a:solidFill>
                  <a:prstClr val="black"/>
                </a:solidFill>
              </a:rPr>
              <a:t>cells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</a:rPr>
              <a:t>Contain pigment  melanin granules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prstClr val="black"/>
                </a:solidFill>
              </a:rPr>
              <a:t>Melanin synthesis by   (melanocytes)</a:t>
            </a:r>
          </a:p>
          <a:p>
            <a:pPr eaLnBrk="1" hangingPunct="1">
              <a:defRPr/>
            </a:pPr>
            <a:r>
              <a:rPr lang="en-US" sz="2400" kern="0" dirty="0">
                <a:solidFill>
                  <a:prstClr val="black"/>
                </a:solidFill>
                <a:cs typeface="Times New Roman" pitchFamily="18" charset="0"/>
              </a:rPr>
              <a:t>Melanin stored cell  in = </a:t>
            </a:r>
            <a:r>
              <a:rPr lang="en-US" sz="2400" kern="0" dirty="0" err="1">
                <a:solidFill>
                  <a:prstClr val="black"/>
                </a:solidFill>
                <a:cs typeface="Times New Roman" pitchFamily="18" charset="0"/>
              </a:rPr>
              <a:t>melanophores</a:t>
            </a:r>
            <a:r>
              <a:rPr lang="en-US" sz="2400" kern="0" dirty="0">
                <a:solidFill>
                  <a:prstClr val="black"/>
                </a:solidFill>
                <a:cs typeface="Times New Roman" pitchFamily="18" charset="0"/>
              </a:rPr>
              <a:t> in       </a:t>
            </a:r>
            <a:r>
              <a:rPr lang="en-US" sz="2400" kern="0" dirty="0" smtClean="0">
                <a:solidFill>
                  <a:prstClr val="black"/>
                </a:solidFill>
                <a:cs typeface="Times New Roman" pitchFamily="18" charset="0"/>
              </a:rPr>
              <a:t>CT or pigment cells in connective tissue </a:t>
            </a:r>
            <a:endParaRPr lang="en-US" sz="2400" kern="0" dirty="0">
              <a:solidFill>
                <a:prstClr val="black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Origin from :UDMC</a:t>
            </a:r>
            <a:endParaRPr lang="en-GB" sz="2400" kern="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defRPr/>
            </a:pPr>
            <a:r>
              <a:rPr lang="en-GB" sz="2400" b="1" kern="0" dirty="0">
                <a:solidFill>
                  <a:srgbClr val="92D050"/>
                </a:solidFill>
                <a:latin typeface="Calibri"/>
              </a:rPr>
              <a:t>Function 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Store the melanin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92D050"/>
                </a:solidFill>
              </a:rPr>
              <a:t>Give  </a:t>
            </a:r>
            <a:r>
              <a:rPr lang="en-US" sz="2400" dirty="0">
                <a:solidFill>
                  <a:srgbClr val="92D050"/>
                </a:solidFill>
              </a:rPr>
              <a:t>the color of skin and iris of the </a:t>
            </a:r>
            <a:r>
              <a:rPr lang="en-US" sz="2400" dirty="0" smtClean="0">
                <a:solidFill>
                  <a:srgbClr val="92D050"/>
                </a:solidFill>
              </a:rPr>
              <a:t>eye found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defRPr/>
            </a:pPr>
            <a:endParaRPr lang="en-GB" sz="24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5601772"/>
            <a:ext cx="659155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derm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727099" y="5445224"/>
            <a:ext cx="2005141" cy="341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80063" y="903316"/>
            <a:ext cx="2484976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dirty="0" smtClean="0"/>
              <a:t>Epidermis</a:t>
            </a:r>
          </a:p>
          <a:p>
            <a:r>
              <a:rPr lang="en-US" dirty="0" smtClean="0"/>
              <a:t>Four types </a:t>
            </a:r>
            <a:r>
              <a:rPr lang="en-US" dirty="0"/>
              <a:t>o</a:t>
            </a:r>
            <a:r>
              <a:rPr lang="en-US" dirty="0" smtClean="0"/>
              <a:t>f cells found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75235" y="1087982"/>
            <a:ext cx="615359" cy="1044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>
            <a:extLst>
              <a:ext uri="{FF2B5EF4-FFF2-40B4-BE49-F238E27FC236}">
                <a16:creationId xmlns="" xmlns:a16="http://schemas.microsoft.com/office/drawing/2014/main" id="{FED7C515-1EFC-430C-9B5C-729CCEBDC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906" y="54591"/>
            <a:ext cx="8229600" cy="1143001"/>
          </a:xfrm>
        </p:spPr>
        <p:txBody>
          <a:bodyPr/>
          <a:lstStyle/>
          <a:p>
            <a:pPr eaLnBrk="1" hangingPunct="1"/>
            <a:r>
              <a:rPr lang="en-GB" altLang="en-US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Macrophages</a:t>
            </a:r>
            <a:br>
              <a:rPr lang="en-GB" altLang="en-US" sz="4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sz="4800" dirty="0"/>
              <a:t>(</a:t>
            </a:r>
            <a:r>
              <a:rPr lang="en-US" sz="4800" dirty="0" err="1"/>
              <a:t>histocyte</a:t>
            </a:r>
            <a:r>
              <a:rPr lang="en-US" sz="4800" dirty="0"/>
              <a:t> in connective tissue)</a:t>
            </a:r>
            <a:endParaRPr lang="en-US" altLang="en-US" sz="4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891" name="Picture 8" descr="kup010ct">
            <a:extLst>
              <a:ext uri="{FF2B5EF4-FFF2-40B4-BE49-F238E27FC236}">
                <a16:creationId xmlns="" xmlns:a16="http://schemas.microsoft.com/office/drawing/2014/main" id="{A2DE8891-75A3-4BB6-989B-3ADF26CAC6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687888"/>
            <a:ext cx="2816225" cy="2106612"/>
          </a:xfrm>
          <a:noFill/>
        </p:spPr>
      </p:pic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97422782-0E6C-46C9-ABF0-2A68277F2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7" y="1060450"/>
            <a:ext cx="8456376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C000"/>
                </a:solidFill>
                <a:latin typeface="Arial Black" pitchFamily="34" charset="0"/>
              </a:rPr>
              <a:t>Origin : </a:t>
            </a:r>
            <a:r>
              <a:rPr lang="en-US" sz="2400" dirty="0">
                <a:solidFill>
                  <a:srgbClr val="FFC000"/>
                </a:solidFill>
              </a:rPr>
              <a:t>From blood monocytes </a:t>
            </a:r>
            <a:endParaRPr lang="en-US" sz="2400" u="sng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en-US" sz="3200" b="1" u="sng" dirty="0">
                <a:solidFill>
                  <a:srgbClr val="000000"/>
                </a:solidFill>
              </a:rPr>
              <a:t> </a:t>
            </a:r>
            <a:r>
              <a:rPr lang="en-US" sz="3200" b="1" u="sng" dirty="0">
                <a:solidFill>
                  <a:srgbClr val="000000"/>
                </a:solidFill>
                <a:latin typeface="Arial Black" pitchFamily="34" charset="0"/>
              </a:rPr>
              <a:t>Three </a:t>
            </a:r>
            <a:r>
              <a:rPr lang="en-US" sz="3200" b="1" u="sng" dirty="0" err="1" smtClean="0">
                <a:solidFill>
                  <a:srgbClr val="000000"/>
                </a:solidFill>
                <a:latin typeface="Arial Black" pitchFamily="34" charset="0"/>
              </a:rPr>
              <a:t>activies</a:t>
            </a:r>
            <a:r>
              <a:rPr lang="en-US" sz="3200" b="1" u="sng" dirty="0" smtClean="0">
                <a:solidFill>
                  <a:srgbClr val="000000"/>
                </a:solidFill>
                <a:latin typeface="Arial Black" pitchFamily="34" charset="0"/>
              </a:rPr>
              <a:t>:</a:t>
            </a:r>
            <a:endParaRPr lang="en-US" sz="3200" b="1" u="sng" dirty="0">
              <a:solidFill>
                <a:srgbClr val="000000"/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u="sng" dirty="0">
                <a:solidFill>
                  <a:srgbClr val="000000"/>
                </a:solidFill>
              </a:rPr>
              <a:t>Resident</a:t>
            </a:r>
            <a:r>
              <a:rPr lang="en-US" sz="2400" dirty="0"/>
              <a:t> :</a:t>
            </a:r>
            <a:r>
              <a:rPr lang="en-US" sz="2400" dirty="0" smtClean="0"/>
              <a:t>resting</a:t>
            </a:r>
            <a:endParaRPr lang="en-US" sz="2400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u="sng" dirty="0">
                <a:solidFill>
                  <a:srgbClr val="000000"/>
                </a:solidFill>
              </a:rPr>
              <a:t>Elicited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  <a:r>
              <a:rPr lang="en-US" sz="2400" dirty="0"/>
              <a:t> moving to a </a:t>
            </a:r>
            <a:r>
              <a:rPr lang="en-US" sz="2400" dirty="0" smtClean="0"/>
              <a:t>stimulus site of infection</a:t>
            </a:r>
            <a:endParaRPr lang="en-US" sz="2400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u="sng" dirty="0">
                <a:solidFill>
                  <a:srgbClr val="000000"/>
                </a:solidFill>
              </a:rPr>
              <a:t>Activated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  <a:r>
              <a:rPr lang="en-US" sz="2400" dirty="0"/>
              <a:t>  active in </a:t>
            </a:r>
            <a:r>
              <a:rPr lang="en-US" sz="2400" dirty="0" err="1"/>
              <a:t>phagcytosis</a:t>
            </a:r>
            <a:r>
              <a:rPr lang="en-US" sz="2400" dirty="0"/>
              <a:t>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-</a:t>
            </a:r>
            <a:r>
              <a:rPr lang="en-US" sz="2400" dirty="0" err="1"/>
              <a:t>pseudopodea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-Kidney </a:t>
            </a:r>
            <a:r>
              <a:rPr lang="en-US" sz="2400" dirty="0"/>
              <a:t>shaped eccentric nucleus-</a:t>
            </a:r>
          </a:p>
          <a:p>
            <a:pPr eaLnBrk="1" hangingPunct="1">
              <a:buFontTx/>
              <a:buChar char="-"/>
              <a:defRPr/>
            </a:pPr>
            <a:r>
              <a:rPr lang="en-US" sz="2400" dirty="0"/>
              <a:t>large number of  lysosomes</a:t>
            </a:r>
            <a:endParaRPr lang="en-GB" sz="2400" u="sng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GB" sz="2800" b="1" kern="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+mn-cs"/>
              </a:rPr>
              <a:t>Function :</a:t>
            </a:r>
            <a:r>
              <a:rPr lang="en-US" sz="3200" b="1" dirty="0"/>
              <a:t> </a:t>
            </a:r>
            <a:r>
              <a:rPr lang="en-US" sz="2800" b="1" dirty="0" smtClean="0"/>
              <a:t>Phagocytosis(sallow structure) </a:t>
            </a:r>
            <a:r>
              <a:rPr lang="en-US" sz="2800" b="1" dirty="0" err="1" smtClean="0"/>
              <a:t>unkown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eaLnBrk="1" hangingPunct="1">
              <a:defRPr/>
            </a:pPr>
            <a:endParaRPr lang="en-GB" sz="2800" b="1" u="sng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GB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893" name="Freeform 5">
            <a:extLst>
              <a:ext uri="{FF2B5EF4-FFF2-40B4-BE49-F238E27FC236}">
                <a16:creationId xmlns="" xmlns:a16="http://schemas.microsoft.com/office/drawing/2014/main" id="{B00735B6-8162-4544-A522-458DA8BD6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1655763"/>
            <a:ext cx="2430463" cy="504825"/>
          </a:xfrm>
          <a:custGeom>
            <a:avLst/>
            <a:gdLst>
              <a:gd name="T0" fmla="*/ 265125 w 2431394"/>
              <a:gd name="T1" fmla="*/ 162811 h 503845"/>
              <a:gd name="T2" fmla="*/ 410868 w 2431394"/>
              <a:gd name="T3" fmla="*/ 148010 h 503845"/>
              <a:gd name="T4" fmla="*/ 454593 w 2431394"/>
              <a:gd name="T5" fmla="*/ 118409 h 503845"/>
              <a:gd name="T6" fmla="*/ 542037 w 2431394"/>
              <a:gd name="T7" fmla="*/ 74005 h 503845"/>
              <a:gd name="T8" fmla="*/ 571188 w 2431394"/>
              <a:gd name="T9" fmla="*/ 29602 h 503845"/>
              <a:gd name="T10" fmla="*/ 658633 w 2431394"/>
              <a:gd name="T11" fmla="*/ 14798 h 503845"/>
              <a:gd name="T12" fmla="*/ 702356 w 2431394"/>
              <a:gd name="T13" fmla="*/ 0 h 503845"/>
              <a:gd name="T14" fmla="*/ 1154160 w 2431394"/>
              <a:gd name="T15" fmla="*/ 14798 h 503845"/>
              <a:gd name="T16" fmla="*/ 1387348 w 2431394"/>
              <a:gd name="T17" fmla="*/ 29602 h 503845"/>
              <a:gd name="T18" fmla="*/ 1503943 w 2431394"/>
              <a:gd name="T19" fmla="*/ 59202 h 503845"/>
              <a:gd name="T20" fmla="*/ 1547667 w 2431394"/>
              <a:gd name="T21" fmla="*/ 88805 h 503845"/>
              <a:gd name="T22" fmla="*/ 1591389 w 2431394"/>
              <a:gd name="T23" fmla="*/ 133210 h 503845"/>
              <a:gd name="T24" fmla="*/ 1707981 w 2431394"/>
              <a:gd name="T25" fmla="*/ 177612 h 503845"/>
              <a:gd name="T26" fmla="*/ 1912023 w 2431394"/>
              <a:gd name="T27" fmla="*/ 222014 h 503845"/>
              <a:gd name="T28" fmla="*/ 2159786 w 2431394"/>
              <a:gd name="T29" fmla="*/ 251618 h 503845"/>
              <a:gd name="T30" fmla="*/ 2261810 w 2431394"/>
              <a:gd name="T31" fmla="*/ 266416 h 503845"/>
              <a:gd name="T32" fmla="*/ 2305530 w 2431394"/>
              <a:gd name="T33" fmla="*/ 296019 h 503845"/>
              <a:gd name="T34" fmla="*/ 2378401 w 2431394"/>
              <a:gd name="T35" fmla="*/ 370026 h 503845"/>
              <a:gd name="T36" fmla="*/ 2392976 w 2431394"/>
              <a:gd name="T37" fmla="*/ 414427 h 503845"/>
              <a:gd name="T38" fmla="*/ 2290955 w 2431394"/>
              <a:gd name="T39" fmla="*/ 458832 h 503845"/>
              <a:gd name="T40" fmla="*/ 2218083 w 2431394"/>
              <a:gd name="T41" fmla="*/ 444031 h 503845"/>
              <a:gd name="T42" fmla="*/ 2174361 w 2431394"/>
              <a:gd name="T43" fmla="*/ 414427 h 503845"/>
              <a:gd name="T44" fmla="*/ 2116064 w 2431394"/>
              <a:gd name="T45" fmla="*/ 399626 h 503845"/>
              <a:gd name="T46" fmla="*/ 1460219 w 2431394"/>
              <a:gd name="T47" fmla="*/ 370026 h 503845"/>
              <a:gd name="T48" fmla="*/ 454593 w 2431394"/>
              <a:gd name="T49" fmla="*/ 355227 h 503845"/>
              <a:gd name="T50" fmla="*/ 352573 w 2431394"/>
              <a:gd name="T51" fmla="*/ 325623 h 503845"/>
              <a:gd name="T52" fmla="*/ 308850 w 2431394"/>
              <a:gd name="T53" fmla="*/ 296019 h 503845"/>
              <a:gd name="T54" fmla="*/ 221403 w 2431394"/>
              <a:gd name="T55" fmla="*/ 266416 h 503845"/>
              <a:gd name="T56" fmla="*/ 90227 w 2431394"/>
              <a:gd name="T57" fmla="*/ 236815 h 503845"/>
              <a:gd name="T58" fmla="*/ 61083 w 2431394"/>
              <a:gd name="T59" fmla="*/ 192414 h 503845"/>
              <a:gd name="T60" fmla="*/ 17353 w 2431394"/>
              <a:gd name="T61" fmla="*/ 162811 h 503845"/>
              <a:gd name="T62" fmla="*/ 265125 w 2431394"/>
              <a:gd name="T63" fmla="*/ 162811 h 5038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31394"/>
              <a:gd name="T97" fmla="*/ 0 h 503845"/>
              <a:gd name="T98" fmla="*/ 2431394 w 2431394"/>
              <a:gd name="T99" fmla="*/ 503845 h 5038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31394" h="503845">
                <a:moveTo>
                  <a:pt x="268293" y="162232"/>
                </a:moveTo>
                <a:cubicBezTo>
                  <a:pt x="334661" y="159774"/>
                  <a:pt x="367635" y="158592"/>
                  <a:pt x="415776" y="147483"/>
                </a:cubicBezTo>
                <a:cubicBezTo>
                  <a:pt x="433048" y="143497"/>
                  <a:pt x="444168" y="125914"/>
                  <a:pt x="460022" y="117987"/>
                </a:cubicBezTo>
                <a:cubicBezTo>
                  <a:pt x="582139" y="56929"/>
                  <a:pt x="421718" y="158270"/>
                  <a:pt x="548512" y="73742"/>
                </a:cubicBezTo>
                <a:cubicBezTo>
                  <a:pt x="558344" y="58993"/>
                  <a:pt x="562155" y="37423"/>
                  <a:pt x="578009" y="29496"/>
                </a:cubicBezTo>
                <a:cubicBezTo>
                  <a:pt x="604755" y="16123"/>
                  <a:pt x="637308" y="21235"/>
                  <a:pt x="666499" y="14748"/>
                </a:cubicBezTo>
                <a:cubicBezTo>
                  <a:pt x="681675" y="11376"/>
                  <a:pt x="695996" y="4916"/>
                  <a:pt x="710744" y="0"/>
                </a:cubicBezTo>
                <a:lnTo>
                  <a:pt x="1167944" y="14748"/>
                </a:lnTo>
                <a:cubicBezTo>
                  <a:pt x="1246684" y="18099"/>
                  <a:pt x="1325715" y="19721"/>
                  <a:pt x="1403918" y="29496"/>
                </a:cubicBezTo>
                <a:cubicBezTo>
                  <a:pt x="1444145" y="34524"/>
                  <a:pt x="1521906" y="58993"/>
                  <a:pt x="1521906" y="58993"/>
                </a:cubicBezTo>
                <a:cubicBezTo>
                  <a:pt x="1536654" y="68825"/>
                  <a:pt x="1552534" y="77142"/>
                  <a:pt x="1566151" y="88490"/>
                </a:cubicBezTo>
                <a:cubicBezTo>
                  <a:pt x="1582174" y="101843"/>
                  <a:pt x="1593424" y="120612"/>
                  <a:pt x="1610396" y="132735"/>
                </a:cubicBezTo>
                <a:cubicBezTo>
                  <a:pt x="1658145" y="166842"/>
                  <a:pt x="1675142" y="161008"/>
                  <a:pt x="1728383" y="176980"/>
                </a:cubicBezTo>
                <a:cubicBezTo>
                  <a:pt x="1878495" y="222013"/>
                  <a:pt x="1755400" y="198793"/>
                  <a:pt x="1934860" y="221225"/>
                </a:cubicBezTo>
                <a:cubicBezTo>
                  <a:pt x="2049568" y="259462"/>
                  <a:pt x="1941399" y="227466"/>
                  <a:pt x="2185583" y="250722"/>
                </a:cubicBezTo>
                <a:cubicBezTo>
                  <a:pt x="2220189" y="254018"/>
                  <a:pt x="2254409" y="260555"/>
                  <a:pt x="2288822" y="265471"/>
                </a:cubicBezTo>
                <a:cubicBezTo>
                  <a:pt x="2303570" y="275303"/>
                  <a:pt x="2320533" y="282433"/>
                  <a:pt x="2333067" y="294967"/>
                </a:cubicBezTo>
                <a:cubicBezTo>
                  <a:pt x="2431394" y="393292"/>
                  <a:pt x="2288818" y="290048"/>
                  <a:pt x="2406809" y="368709"/>
                </a:cubicBezTo>
                <a:cubicBezTo>
                  <a:pt x="2411725" y="383457"/>
                  <a:pt x="2421557" y="397408"/>
                  <a:pt x="2421557" y="412954"/>
                </a:cubicBezTo>
                <a:cubicBezTo>
                  <a:pt x="2421557" y="503845"/>
                  <a:pt x="2394346" y="471023"/>
                  <a:pt x="2318318" y="457200"/>
                </a:cubicBezTo>
                <a:cubicBezTo>
                  <a:pt x="2293655" y="452716"/>
                  <a:pt x="2269157" y="447367"/>
                  <a:pt x="2244576" y="442451"/>
                </a:cubicBezTo>
                <a:cubicBezTo>
                  <a:pt x="2229828" y="432619"/>
                  <a:pt x="2216623" y="419936"/>
                  <a:pt x="2200331" y="412954"/>
                </a:cubicBezTo>
                <a:cubicBezTo>
                  <a:pt x="2181700" y="404969"/>
                  <a:pt x="2161125" y="402603"/>
                  <a:pt x="2141338" y="398206"/>
                </a:cubicBezTo>
                <a:cubicBezTo>
                  <a:pt x="1906330" y="345983"/>
                  <a:pt x="1844521" y="375440"/>
                  <a:pt x="1477660" y="368709"/>
                </a:cubicBezTo>
                <a:lnTo>
                  <a:pt x="460022" y="353961"/>
                </a:lnTo>
                <a:cubicBezTo>
                  <a:pt x="441125" y="349237"/>
                  <a:pt x="377938" y="335041"/>
                  <a:pt x="356783" y="324464"/>
                </a:cubicBezTo>
                <a:cubicBezTo>
                  <a:pt x="340929" y="316537"/>
                  <a:pt x="328736" y="302166"/>
                  <a:pt x="312538" y="294967"/>
                </a:cubicBezTo>
                <a:cubicBezTo>
                  <a:pt x="284125" y="282339"/>
                  <a:pt x="254211" y="273012"/>
                  <a:pt x="224047" y="265471"/>
                </a:cubicBezTo>
                <a:cubicBezTo>
                  <a:pt x="140735" y="244642"/>
                  <a:pt x="184930" y="254697"/>
                  <a:pt x="91312" y="235974"/>
                </a:cubicBezTo>
                <a:cubicBezTo>
                  <a:pt x="81480" y="221226"/>
                  <a:pt x="74349" y="204263"/>
                  <a:pt x="61815" y="191729"/>
                </a:cubicBezTo>
                <a:cubicBezTo>
                  <a:pt x="49281" y="179195"/>
                  <a:pt x="0" y="164575"/>
                  <a:pt x="17570" y="162232"/>
                </a:cubicBezTo>
                <a:cubicBezTo>
                  <a:pt x="105284" y="150537"/>
                  <a:pt x="201925" y="164690"/>
                  <a:pt x="268293" y="162232"/>
                </a:cubicBezTo>
                <a:close/>
              </a:path>
            </a:pathLst>
          </a:custGeom>
          <a:solidFill>
            <a:srgbClr val="FF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Freeform 6">
            <a:extLst>
              <a:ext uri="{FF2B5EF4-FFF2-40B4-BE49-F238E27FC236}">
                <a16:creationId xmlns="" xmlns:a16="http://schemas.microsoft.com/office/drawing/2014/main" id="{5F6FFD15-D3CA-4FFC-BCF9-3A7FB7FD8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525" y="1720850"/>
            <a:ext cx="433388" cy="246063"/>
          </a:xfrm>
          <a:custGeom>
            <a:avLst/>
            <a:gdLst>
              <a:gd name="T0" fmla="*/ 94081 w 433324"/>
              <a:gd name="T1" fmla="*/ 33979 h 247344"/>
              <a:gd name="T2" fmla="*/ 420015 w 433324"/>
              <a:gd name="T3" fmla="*/ 33979 h 247344"/>
              <a:gd name="T4" fmla="*/ 434825 w 433324"/>
              <a:gd name="T5" fmla="*/ 71641 h 247344"/>
              <a:gd name="T6" fmla="*/ 19998 w 433324"/>
              <a:gd name="T7" fmla="*/ 96751 h 247344"/>
              <a:gd name="T8" fmla="*/ 34808 w 433324"/>
              <a:gd name="T9" fmla="*/ 46531 h 247344"/>
              <a:gd name="T10" fmla="*/ 94081 w 433324"/>
              <a:gd name="T11" fmla="*/ 33979 h 247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3324"/>
              <a:gd name="T19" fmla="*/ 0 h 247344"/>
              <a:gd name="T20" fmla="*/ 433324 w 433324"/>
              <a:gd name="T21" fmla="*/ 247344 h 247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3324" h="247344">
                <a:moveTo>
                  <a:pt x="93647" y="39910"/>
                </a:moveTo>
                <a:cubicBezTo>
                  <a:pt x="157557" y="37452"/>
                  <a:pt x="228542" y="0"/>
                  <a:pt x="418111" y="39910"/>
                </a:cubicBezTo>
                <a:cubicBezTo>
                  <a:pt x="433324" y="43113"/>
                  <a:pt x="427943" y="69407"/>
                  <a:pt x="432859" y="84155"/>
                </a:cubicBezTo>
                <a:cubicBezTo>
                  <a:pt x="378464" y="247344"/>
                  <a:pt x="413523" y="189348"/>
                  <a:pt x="19905" y="113652"/>
                </a:cubicBezTo>
                <a:cubicBezTo>
                  <a:pt x="0" y="109824"/>
                  <a:pt x="17788" y="65902"/>
                  <a:pt x="34653" y="54658"/>
                </a:cubicBezTo>
                <a:cubicBezTo>
                  <a:pt x="55105" y="41023"/>
                  <a:pt x="29737" y="42368"/>
                  <a:pt x="93647" y="39910"/>
                </a:cubicBezTo>
                <a:close/>
              </a:path>
            </a:pathLst>
          </a:cu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Freeform 7">
            <a:extLst>
              <a:ext uri="{FF2B5EF4-FFF2-40B4-BE49-F238E27FC236}">
                <a16:creationId xmlns="" xmlns:a16="http://schemas.microsoft.com/office/drawing/2014/main" id="{A6645419-F8F8-4751-9A6F-C53B5495F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2598738"/>
            <a:ext cx="2374900" cy="1887537"/>
          </a:xfrm>
          <a:custGeom>
            <a:avLst/>
            <a:gdLst>
              <a:gd name="T0" fmla="*/ 377667 w 2373660"/>
              <a:gd name="T1" fmla="*/ 370844 h 1887048"/>
              <a:gd name="T2" fmla="*/ 362685 w 2373660"/>
              <a:gd name="T3" fmla="*/ 28963 h 1887048"/>
              <a:gd name="T4" fmla="*/ 512499 w 2373660"/>
              <a:gd name="T5" fmla="*/ 147878 h 1887048"/>
              <a:gd name="T6" fmla="*/ 632348 w 2373660"/>
              <a:gd name="T7" fmla="*/ 326240 h 1887048"/>
              <a:gd name="T8" fmla="*/ 782161 w 2373660"/>
              <a:gd name="T9" fmla="*/ 192483 h 1887048"/>
              <a:gd name="T10" fmla="*/ 931976 w 2373660"/>
              <a:gd name="T11" fmla="*/ 118163 h 1887048"/>
              <a:gd name="T12" fmla="*/ 1141711 w 2373660"/>
              <a:gd name="T13" fmla="*/ 133010 h 1887048"/>
              <a:gd name="T14" fmla="*/ 1186657 w 2373660"/>
              <a:gd name="T15" fmla="*/ 326240 h 1887048"/>
              <a:gd name="T16" fmla="*/ 1291525 w 2373660"/>
              <a:gd name="T17" fmla="*/ 445156 h 1887048"/>
              <a:gd name="T18" fmla="*/ 1785906 w 2373660"/>
              <a:gd name="T19" fmla="*/ 489750 h 1887048"/>
              <a:gd name="T20" fmla="*/ 1995643 w 2373660"/>
              <a:gd name="T21" fmla="*/ 593794 h 1887048"/>
              <a:gd name="T22" fmla="*/ 2025608 w 2373660"/>
              <a:gd name="T23" fmla="*/ 965384 h 1887048"/>
              <a:gd name="T24" fmla="*/ 2055569 w 2373660"/>
              <a:gd name="T25" fmla="*/ 1232928 h 1887048"/>
              <a:gd name="T26" fmla="*/ 2190401 w 2373660"/>
              <a:gd name="T27" fmla="*/ 1292382 h 1887048"/>
              <a:gd name="T28" fmla="*/ 2310252 w 2373660"/>
              <a:gd name="T29" fmla="*/ 1441018 h 1887048"/>
              <a:gd name="T30" fmla="*/ 2385159 w 2373660"/>
              <a:gd name="T31" fmla="*/ 1515337 h 1887048"/>
              <a:gd name="T32" fmla="*/ 2235345 w 2373660"/>
              <a:gd name="T33" fmla="*/ 1515337 h 1887048"/>
              <a:gd name="T34" fmla="*/ 1965683 w 2373660"/>
              <a:gd name="T35" fmla="*/ 1485609 h 1887048"/>
              <a:gd name="T36" fmla="*/ 1875794 w 2373660"/>
              <a:gd name="T37" fmla="*/ 1619383 h 1887048"/>
              <a:gd name="T38" fmla="*/ 1815871 w 2373660"/>
              <a:gd name="T39" fmla="*/ 1901791 h 1887048"/>
              <a:gd name="T40" fmla="*/ 1696021 w 2373660"/>
              <a:gd name="T41" fmla="*/ 1782882 h 1887048"/>
              <a:gd name="T42" fmla="*/ 1216620 w 2373660"/>
              <a:gd name="T43" fmla="*/ 1708564 h 1887048"/>
              <a:gd name="T44" fmla="*/ 1096768 w 2373660"/>
              <a:gd name="T45" fmla="*/ 1738291 h 1887048"/>
              <a:gd name="T46" fmla="*/ 632348 w 2373660"/>
              <a:gd name="T47" fmla="*/ 1753154 h 1887048"/>
              <a:gd name="T48" fmla="*/ 452573 w 2373660"/>
              <a:gd name="T49" fmla="*/ 1693700 h 1887048"/>
              <a:gd name="T50" fmla="*/ 377667 w 2373660"/>
              <a:gd name="T51" fmla="*/ 1619383 h 1887048"/>
              <a:gd name="T52" fmla="*/ 272797 w 2373660"/>
              <a:gd name="T53" fmla="*/ 1485609 h 1887048"/>
              <a:gd name="T54" fmla="*/ 122985 w 2373660"/>
              <a:gd name="T55" fmla="*/ 1203200 h 1887048"/>
              <a:gd name="T56" fmla="*/ 78040 w 2373660"/>
              <a:gd name="T57" fmla="*/ 1099154 h 1887048"/>
              <a:gd name="T58" fmla="*/ 33093 w 2373660"/>
              <a:gd name="T59" fmla="*/ 950520 h 1887048"/>
              <a:gd name="T60" fmla="*/ 63065 w 2373660"/>
              <a:gd name="T61" fmla="*/ 608653 h 1887048"/>
              <a:gd name="T62" fmla="*/ 212874 w 2373660"/>
              <a:gd name="T63" fmla="*/ 474888 h 18870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73660"/>
              <a:gd name="T97" fmla="*/ 0 h 1887048"/>
              <a:gd name="T98" fmla="*/ 2373660 w 2373660"/>
              <a:gd name="T99" fmla="*/ 1887048 h 18870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73660" h="1887048">
                <a:moveTo>
                  <a:pt x="430789" y="530196"/>
                </a:moveTo>
                <a:cubicBezTo>
                  <a:pt x="378805" y="452220"/>
                  <a:pt x="405591" y="503147"/>
                  <a:pt x="371796" y="367964"/>
                </a:cubicBezTo>
                <a:lnTo>
                  <a:pt x="342299" y="308970"/>
                </a:lnTo>
                <a:cubicBezTo>
                  <a:pt x="347215" y="215564"/>
                  <a:pt x="321433" y="115241"/>
                  <a:pt x="357047" y="28751"/>
                </a:cubicBezTo>
                <a:cubicBezTo>
                  <a:pt x="368886" y="0"/>
                  <a:pt x="445538" y="58248"/>
                  <a:pt x="445538" y="58248"/>
                </a:cubicBezTo>
                <a:cubicBezTo>
                  <a:pt x="488504" y="101214"/>
                  <a:pt x="492334" y="91853"/>
                  <a:pt x="504531" y="146738"/>
                </a:cubicBezTo>
                <a:cubicBezTo>
                  <a:pt x="504751" y="147726"/>
                  <a:pt x="518706" y="260321"/>
                  <a:pt x="534028" y="279474"/>
                </a:cubicBezTo>
                <a:cubicBezTo>
                  <a:pt x="554819" y="305463"/>
                  <a:pt x="593373" y="314004"/>
                  <a:pt x="622518" y="323719"/>
                </a:cubicBezTo>
                <a:cubicBezTo>
                  <a:pt x="657941" y="314863"/>
                  <a:pt x="700295" y="311301"/>
                  <a:pt x="725757" y="279474"/>
                </a:cubicBezTo>
                <a:cubicBezTo>
                  <a:pt x="778102" y="214042"/>
                  <a:pt x="695404" y="253148"/>
                  <a:pt x="770002" y="190983"/>
                </a:cubicBezTo>
                <a:cubicBezTo>
                  <a:pt x="786892" y="176908"/>
                  <a:pt x="809907" y="172395"/>
                  <a:pt x="828996" y="161487"/>
                </a:cubicBezTo>
                <a:cubicBezTo>
                  <a:pt x="909054" y="115740"/>
                  <a:pt x="836360" y="144284"/>
                  <a:pt x="917486" y="117241"/>
                </a:cubicBezTo>
                <a:cubicBezTo>
                  <a:pt x="932234" y="102493"/>
                  <a:pt x="941210" y="76727"/>
                  <a:pt x="961731" y="72996"/>
                </a:cubicBezTo>
                <a:cubicBezTo>
                  <a:pt x="1064410" y="54328"/>
                  <a:pt x="1070639" y="78666"/>
                  <a:pt x="1123963" y="131990"/>
                </a:cubicBezTo>
                <a:cubicBezTo>
                  <a:pt x="1150579" y="291678"/>
                  <a:pt x="1124415" y="163069"/>
                  <a:pt x="1153460" y="264725"/>
                </a:cubicBezTo>
                <a:cubicBezTo>
                  <a:pt x="1159029" y="284215"/>
                  <a:pt x="1156965" y="306853"/>
                  <a:pt x="1168209" y="323719"/>
                </a:cubicBezTo>
                <a:cubicBezTo>
                  <a:pt x="1178041" y="338467"/>
                  <a:pt x="1197706" y="343384"/>
                  <a:pt x="1212454" y="353216"/>
                </a:cubicBezTo>
                <a:cubicBezTo>
                  <a:pt x="1232118" y="382713"/>
                  <a:pt x="1236213" y="437791"/>
                  <a:pt x="1271447" y="441706"/>
                </a:cubicBezTo>
                <a:cubicBezTo>
                  <a:pt x="1492268" y="466241"/>
                  <a:pt x="1359734" y="453985"/>
                  <a:pt x="1669654" y="471203"/>
                </a:cubicBezTo>
                <a:lnTo>
                  <a:pt x="1758144" y="485951"/>
                </a:lnTo>
                <a:cubicBezTo>
                  <a:pt x="1784594" y="490760"/>
                  <a:pt x="1846888" y="500826"/>
                  <a:pt x="1876131" y="515448"/>
                </a:cubicBezTo>
                <a:cubicBezTo>
                  <a:pt x="1909277" y="532022"/>
                  <a:pt x="1941323" y="561232"/>
                  <a:pt x="1964621" y="589190"/>
                </a:cubicBezTo>
                <a:cubicBezTo>
                  <a:pt x="1996388" y="627310"/>
                  <a:pt x="1994085" y="633336"/>
                  <a:pt x="2008867" y="677680"/>
                </a:cubicBezTo>
                <a:cubicBezTo>
                  <a:pt x="2003951" y="771086"/>
                  <a:pt x="2001292" y="864639"/>
                  <a:pt x="1994118" y="957899"/>
                </a:cubicBezTo>
                <a:cubicBezTo>
                  <a:pt x="1989544" y="1017362"/>
                  <a:pt x="1976295" y="1076513"/>
                  <a:pt x="1964621" y="1134880"/>
                </a:cubicBezTo>
                <a:cubicBezTo>
                  <a:pt x="1978480" y="1176454"/>
                  <a:pt x="1978421" y="1198262"/>
                  <a:pt x="2023615" y="1223370"/>
                </a:cubicBezTo>
                <a:cubicBezTo>
                  <a:pt x="2050794" y="1238470"/>
                  <a:pt x="2112105" y="1252867"/>
                  <a:pt x="2112105" y="1252867"/>
                </a:cubicBezTo>
                <a:cubicBezTo>
                  <a:pt x="2126853" y="1262699"/>
                  <a:pt x="2143816" y="1269830"/>
                  <a:pt x="2156350" y="1282364"/>
                </a:cubicBezTo>
                <a:cubicBezTo>
                  <a:pt x="2168884" y="1294898"/>
                  <a:pt x="2175544" y="1312185"/>
                  <a:pt x="2185847" y="1326609"/>
                </a:cubicBezTo>
                <a:cubicBezTo>
                  <a:pt x="2233149" y="1392832"/>
                  <a:pt x="2220736" y="1376247"/>
                  <a:pt x="2274338" y="1429848"/>
                </a:cubicBezTo>
                <a:cubicBezTo>
                  <a:pt x="2284170" y="1449512"/>
                  <a:pt x="2288288" y="1473295"/>
                  <a:pt x="2303834" y="1488841"/>
                </a:cubicBezTo>
                <a:cubicBezTo>
                  <a:pt x="2314827" y="1499834"/>
                  <a:pt x="2343809" y="1488642"/>
                  <a:pt x="2348080" y="1503590"/>
                </a:cubicBezTo>
                <a:cubicBezTo>
                  <a:pt x="2373660" y="1593119"/>
                  <a:pt x="2339405" y="1590055"/>
                  <a:pt x="2289086" y="1606829"/>
                </a:cubicBezTo>
                <a:cubicBezTo>
                  <a:pt x="2121959" y="1481482"/>
                  <a:pt x="2322068" y="1645307"/>
                  <a:pt x="2200596" y="1503590"/>
                </a:cubicBezTo>
                <a:cubicBezTo>
                  <a:pt x="2184599" y="1484927"/>
                  <a:pt x="2161267" y="1474093"/>
                  <a:pt x="2141602" y="1459345"/>
                </a:cubicBezTo>
                <a:cubicBezTo>
                  <a:pt x="2072776" y="1464261"/>
                  <a:pt x="2002292" y="1458289"/>
                  <a:pt x="1935125" y="1474093"/>
                </a:cubicBezTo>
                <a:cubicBezTo>
                  <a:pt x="1914822" y="1478870"/>
                  <a:pt x="1904233" y="1502315"/>
                  <a:pt x="1890880" y="1518338"/>
                </a:cubicBezTo>
                <a:cubicBezTo>
                  <a:pt x="1859113" y="1556459"/>
                  <a:pt x="1861416" y="1562484"/>
                  <a:pt x="1846634" y="1606829"/>
                </a:cubicBezTo>
                <a:cubicBezTo>
                  <a:pt x="1841382" y="1654102"/>
                  <a:pt x="1833711" y="1758064"/>
                  <a:pt x="1817138" y="1813306"/>
                </a:cubicBezTo>
                <a:cubicBezTo>
                  <a:pt x="1809531" y="1838664"/>
                  <a:pt x="1797473" y="1862467"/>
                  <a:pt x="1787641" y="1887048"/>
                </a:cubicBezTo>
                <a:cubicBezTo>
                  <a:pt x="1744138" y="1858046"/>
                  <a:pt x="1734635" y="1855888"/>
                  <a:pt x="1699150" y="1813306"/>
                </a:cubicBezTo>
                <a:cubicBezTo>
                  <a:pt x="1687803" y="1799689"/>
                  <a:pt x="1679486" y="1783809"/>
                  <a:pt x="1669654" y="1769061"/>
                </a:cubicBezTo>
                <a:cubicBezTo>
                  <a:pt x="1664738" y="1734648"/>
                  <a:pt x="1688946" y="1672865"/>
                  <a:pt x="1654905" y="1665822"/>
                </a:cubicBezTo>
                <a:cubicBezTo>
                  <a:pt x="1171239" y="1565752"/>
                  <a:pt x="1378848" y="1650033"/>
                  <a:pt x="1197705" y="1695319"/>
                </a:cubicBezTo>
                <a:cubicBezTo>
                  <a:pt x="1173386" y="1701399"/>
                  <a:pt x="1148282" y="1703987"/>
                  <a:pt x="1123963" y="1710067"/>
                </a:cubicBezTo>
                <a:cubicBezTo>
                  <a:pt x="1108881" y="1713838"/>
                  <a:pt x="1094800" y="1721045"/>
                  <a:pt x="1079718" y="1724816"/>
                </a:cubicBezTo>
                <a:lnTo>
                  <a:pt x="961731" y="1754312"/>
                </a:lnTo>
                <a:cubicBezTo>
                  <a:pt x="848660" y="1749396"/>
                  <a:pt x="735004" y="1752062"/>
                  <a:pt x="622518" y="1739564"/>
                </a:cubicBezTo>
                <a:cubicBezTo>
                  <a:pt x="600667" y="1737136"/>
                  <a:pt x="584382" y="1717019"/>
                  <a:pt x="563525" y="1710067"/>
                </a:cubicBezTo>
                <a:cubicBezTo>
                  <a:pt x="513023" y="1693233"/>
                  <a:pt x="489697" y="1702649"/>
                  <a:pt x="445538" y="1680570"/>
                </a:cubicBezTo>
                <a:cubicBezTo>
                  <a:pt x="429684" y="1672643"/>
                  <a:pt x="416041" y="1660906"/>
                  <a:pt x="401292" y="1651074"/>
                </a:cubicBezTo>
                <a:cubicBezTo>
                  <a:pt x="391460" y="1636326"/>
                  <a:pt x="383572" y="1620077"/>
                  <a:pt x="371796" y="1606829"/>
                </a:cubicBezTo>
                <a:cubicBezTo>
                  <a:pt x="344082" y="1575651"/>
                  <a:pt x="283305" y="1518338"/>
                  <a:pt x="283305" y="1518338"/>
                </a:cubicBezTo>
                <a:cubicBezTo>
                  <a:pt x="278389" y="1503590"/>
                  <a:pt x="275509" y="1487998"/>
                  <a:pt x="268557" y="1474093"/>
                </a:cubicBezTo>
                <a:cubicBezTo>
                  <a:pt x="240111" y="1417201"/>
                  <a:pt x="217120" y="1390761"/>
                  <a:pt x="180067" y="1341358"/>
                </a:cubicBezTo>
                <a:cubicBezTo>
                  <a:pt x="112925" y="1139932"/>
                  <a:pt x="186178" y="1345785"/>
                  <a:pt x="121073" y="1193874"/>
                </a:cubicBezTo>
                <a:cubicBezTo>
                  <a:pt x="114949" y="1179585"/>
                  <a:pt x="112449" y="1163918"/>
                  <a:pt x="106325" y="1149629"/>
                </a:cubicBezTo>
                <a:cubicBezTo>
                  <a:pt x="97664" y="1129421"/>
                  <a:pt x="86660" y="1110300"/>
                  <a:pt x="76828" y="1090635"/>
                </a:cubicBezTo>
                <a:cubicBezTo>
                  <a:pt x="71912" y="1070970"/>
                  <a:pt x="67904" y="1051056"/>
                  <a:pt x="62080" y="1031641"/>
                </a:cubicBezTo>
                <a:cubicBezTo>
                  <a:pt x="53146" y="1001860"/>
                  <a:pt x="38681" y="973639"/>
                  <a:pt x="32583" y="943151"/>
                </a:cubicBezTo>
                <a:lnTo>
                  <a:pt x="17834" y="869409"/>
                </a:lnTo>
                <a:cubicBezTo>
                  <a:pt x="39562" y="565229"/>
                  <a:pt x="0" y="748792"/>
                  <a:pt x="62080" y="603938"/>
                </a:cubicBezTo>
                <a:cubicBezTo>
                  <a:pt x="80073" y="561953"/>
                  <a:pt x="70895" y="550878"/>
                  <a:pt x="106325" y="515448"/>
                </a:cubicBezTo>
                <a:cubicBezTo>
                  <a:pt x="140276" y="481497"/>
                  <a:pt x="164431" y="482486"/>
                  <a:pt x="209563" y="471203"/>
                </a:cubicBezTo>
                <a:cubicBezTo>
                  <a:pt x="376692" y="486396"/>
                  <a:pt x="317495" y="485951"/>
                  <a:pt x="386544" y="485951"/>
                </a:cubicBezTo>
              </a:path>
            </a:pathLst>
          </a:custGeom>
          <a:solidFill>
            <a:srgbClr val="FF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Freeform 8">
            <a:extLst>
              <a:ext uri="{FF2B5EF4-FFF2-40B4-BE49-F238E27FC236}">
                <a16:creationId xmlns="" xmlns:a16="http://schemas.microsoft.com/office/drawing/2014/main" id="{75579B5D-9654-4C7C-ACBE-6CDDD629B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3268663"/>
            <a:ext cx="755650" cy="736600"/>
          </a:xfrm>
          <a:custGeom>
            <a:avLst/>
            <a:gdLst>
              <a:gd name="T0" fmla="*/ 309406 w 755674"/>
              <a:gd name="T1" fmla="*/ 40008 h 736369"/>
              <a:gd name="T2" fmla="*/ 397803 w 755674"/>
              <a:gd name="T3" fmla="*/ 54899 h 736369"/>
              <a:gd name="T4" fmla="*/ 648278 w 755674"/>
              <a:gd name="T5" fmla="*/ 99578 h 736369"/>
              <a:gd name="T6" fmla="*/ 677743 w 755674"/>
              <a:gd name="T7" fmla="*/ 144258 h 736369"/>
              <a:gd name="T8" fmla="*/ 721958 w 755674"/>
              <a:gd name="T9" fmla="*/ 159157 h 736369"/>
              <a:gd name="T10" fmla="*/ 751423 w 755674"/>
              <a:gd name="T11" fmla="*/ 248506 h 736369"/>
              <a:gd name="T12" fmla="*/ 736706 w 755674"/>
              <a:gd name="T13" fmla="*/ 680388 h 736369"/>
              <a:gd name="T14" fmla="*/ 692492 w 755674"/>
              <a:gd name="T15" fmla="*/ 710174 h 736369"/>
              <a:gd name="T16" fmla="*/ 604095 w 755674"/>
              <a:gd name="T17" fmla="*/ 739958 h 736369"/>
              <a:gd name="T18" fmla="*/ 427269 w 755674"/>
              <a:gd name="T19" fmla="*/ 695280 h 736369"/>
              <a:gd name="T20" fmla="*/ 412552 w 755674"/>
              <a:gd name="T21" fmla="*/ 605926 h 736369"/>
              <a:gd name="T22" fmla="*/ 397803 w 755674"/>
              <a:gd name="T23" fmla="*/ 486785 h 736369"/>
              <a:gd name="T24" fmla="*/ 324154 w 755674"/>
              <a:gd name="T25" fmla="*/ 412321 h 736369"/>
              <a:gd name="T26" fmla="*/ 294688 w 755674"/>
              <a:gd name="T27" fmla="*/ 367645 h 736369"/>
              <a:gd name="T28" fmla="*/ 250474 w 755674"/>
              <a:gd name="T29" fmla="*/ 352754 h 736369"/>
              <a:gd name="T30" fmla="*/ 88397 w 755674"/>
              <a:gd name="T31" fmla="*/ 337861 h 736369"/>
              <a:gd name="T32" fmla="*/ 44214 w 755674"/>
              <a:gd name="T33" fmla="*/ 308075 h 736369"/>
              <a:gd name="T34" fmla="*/ 29465 w 755674"/>
              <a:gd name="T35" fmla="*/ 263396 h 736369"/>
              <a:gd name="T36" fmla="*/ 0 w 755674"/>
              <a:gd name="T37" fmla="*/ 218717 h 736369"/>
              <a:gd name="T38" fmla="*/ 14748 w 755674"/>
              <a:gd name="T39" fmla="*/ 114482 h 736369"/>
              <a:gd name="T40" fmla="*/ 29465 w 755674"/>
              <a:gd name="T41" fmla="*/ 69803 h 736369"/>
              <a:gd name="T42" fmla="*/ 73680 w 755674"/>
              <a:gd name="T43" fmla="*/ 40008 h 736369"/>
              <a:gd name="T44" fmla="*/ 309406 w 755674"/>
              <a:gd name="T45" fmla="*/ 40008 h 73636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55674"/>
              <a:gd name="T70" fmla="*/ 0 h 736369"/>
              <a:gd name="T71" fmla="*/ 755674 w 755674"/>
              <a:gd name="T72" fmla="*/ 736369 h 73636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55674" h="736369">
                <a:moveTo>
                  <a:pt x="309716" y="39624"/>
                </a:moveTo>
                <a:cubicBezTo>
                  <a:pt x="363793" y="42082"/>
                  <a:pt x="368451" y="51396"/>
                  <a:pt x="398206" y="54372"/>
                </a:cubicBezTo>
                <a:cubicBezTo>
                  <a:pt x="633666" y="77918"/>
                  <a:pt x="544368" y="28911"/>
                  <a:pt x="648929" y="98617"/>
                </a:cubicBezTo>
                <a:cubicBezTo>
                  <a:pt x="658761" y="113366"/>
                  <a:pt x="664584" y="131790"/>
                  <a:pt x="678425" y="142863"/>
                </a:cubicBezTo>
                <a:cubicBezTo>
                  <a:pt x="690565" y="152575"/>
                  <a:pt x="713635" y="144960"/>
                  <a:pt x="722671" y="157611"/>
                </a:cubicBezTo>
                <a:cubicBezTo>
                  <a:pt x="740743" y="182912"/>
                  <a:pt x="752167" y="246101"/>
                  <a:pt x="752167" y="246101"/>
                </a:cubicBezTo>
                <a:cubicBezTo>
                  <a:pt x="747251" y="388669"/>
                  <a:pt x="755674" y="532324"/>
                  <a:pt x="737419" y="673804"/>
                </a:cubicBezTo>
                <a:cubicBezTo>
                  <a:pt x="735151" y="691384"/>
                  <a:pt x="709372" y="696102"/>
                  <a:pt x="693174" y="703301"/>
                </a:cubicBezTo>
                <a:cubicBezTo>
                  <a:pt x="664762" y="715929"/>
                  <a:pt x="604684" y="732798"/>
                  <a:pt x="604684" y="732798"/>
                </a:cubicBezTo>
                <a:cubicBezTo>
                  <a:pt x="598437" y="732104"/>
                  <a:pt x="451611" y="736369"/>
                  <a:pt x="427703" y="688553"/>
                </a:cubicBezTo>
                <a:cubicBezTo>
                  <a:pt x="414330" y="661806"/>
                  <a:pt x="417184" y="629666"/>
                  <a:pt x="412955" y="600063"/>
                </a:cubicBezTo>
                <a:cubicBezTo>
                  <a:pt x="407350" y="560826"/>
                  <a:pt x="408635" y="520314"/>
                  <a:pt x="398206" y="482075"/>
                </a:cubicBezTo>
                <a:cubicBezTo>
                  <a:pt x="387281" y="442018"/>
                  <a:pt x="355053" y="428726"/>
                  <a:pt x="324464" y="408333"/>
                </a:cubicBezTo>
                <a:cubicBezTo>
                  <a:pt x="314632" y="393585"/>
                  <a:pt x="308808" y="375161"/>
                  <a:pt x="294967" y="364088"/>
                </a:cubicBezTo>
                <a:cubicBezTo>
                  <a:pt x="282828" y="354377"/>
                  <a:pt x="266112" y="351538"/>
                  <a:pt x="250722" y="349340"/>
                </a:cubicBezTo>
                <a:cubicBezTo>
                  <a:pt x="196967" y="341661"/>
                  <a:pt x="142567" y="339508"/>
                  <a:pt x="88490" y="334592"/>
                </a:cubicBezTo>
                <a:cubicBezTo>
                  <a:pt x="73742" y="324760"/>
                  <a:pt x="55318" y="318936"/>
                  <a:pt x="44245" y="305095"/>
                </a:cubicBezTo>
                <a:cubicBezTo>
                  <a:pt x="34533" y="292956"/>
                  <a:pt x="36448" y="274755"/>
                  <a:pt x="29496" y="260850"/>
                </a:cubicBezTo>
                <a:cubicBezTo>
                  <a:pt x="21569" y="244996"/>
                  <a:pt x="9832" y="231353"/>
                  <a:pt x="0" y="216604"/>
                </a:cubicBezTo>
                <a:cubicBezTo>
                  <a:pt x="4916" y="182191"/>
                  <a:pt x="7931" y="147453"/>
                  <a:pt x="14748" y="113366"/>
                </a:cubicBezTo>
                <a:cubicBezTo>
                  <a:pt x="17797" y="98122"/>
                  <a:pt x="19784" y="81260"/>
                  <a:pt x="29496" y="69121"/>
                </a:cubicBezTo>
                <a:cubicBezTo>
                  <a:pt x="40569" y="55280"/>
                  <a:pt x="57888" y="47551"/>
                  <a:pt x="73742" y="39624"/>
                </a:cubicBezTo>
                <a:cubicBezTo>
                  <a:pt x="152989" y="0"/>
                  <a:pt x="255639" y="37166"/>
                  <a:pt x="309716" y="39624"/>
                </a:cubicBezTo>
                <a:close/>
              </a:path>
            </a:pathLst>
          </a:cu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CB2E6F8F-9358-4B9D-8094-B2A962036563}"/>
              </a:ext>
            </a:extLst>
          </p:cNvPr>
          <p:cNvSpPr/>
          <p:nvPr/>
        </p:nvSpPr>
        <p:spPr bwMode="auto">
          <a:xfrm>
            <a:off x="6853238" y="3790950"/>
            <a:ext cx="150812" cy="104775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1D69315F-38CA-4CB9-B41B-0008EE7D1374}"/>
              </a:ext>
            </a:extLst>
          </p:cNvPr>
          <p:cNvSpPr/>
          <p:nvPr/>
        </p:nvSpPr>
        <p:spPr bwMode="auto">
          <a:xfrm>
            <a:off x="6675438" y="4132263"/>
            <a:ext cx="209550" cy="119062"/>
          </a:xfrm>
          <a:custGeom>
            <a:avLst/>
            <a:gdLst>
              <a:gd name="connsiteX0" fmla="*/ 152789 w 209969"/>
              <a:gd name="connsiteY0" fmla="*/ 11962 h 119734"/>
              <a:gd name="connsiteX1" fmla="*/ 20054 w 209969"/>
              <a:gd name="connsiteY1" fmla="*/ 26710 h 119734"/>
              <a:gd name="connsiteX2" fmla="*/ 34802 w 209969"/>
              <a:gd name="connsiteY2" fmla="*/ 100452 h 119734"/>
              <a:gd name="connsiteX3" fmla="*/ 93796 w 209969"/>
              <a:gd name="connsiteY3" fmla="*/ 115200 h 119734"/>
              <a:gd name="connsiteX4" fmla="*/ 197034 w 209969"/>
              <a:gd name="connsiteY4" fmla="*/ 100452 h 119734"/>
              <a:gd name="connsiteX5" fmla="*/ 182286 w 209969"/>
              <a:gd name="connsiteY5" fmla="*/ 56207 h 119734"/>
              <a:gd name="connsiteX6" fmla="*/ 152789 w 209969"/>
              <a:gd name="connsiteY6" fmla="*/ 11962 h 1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69" h="119734">
                <a:moveTo>
                  <a:pt x="152789" y="11962"/>
                </a:moveTo>
                <a:cubicBezTo>
                  <a:pt x="125750" y="7046"/>
                  <a:pt x="55668" y="0"/>
                  <a:pt x="20054" y="26710"/>
                </a:cubicBezTo>
                <a:cubicBezTo>
                  <a:pt x="0" y="41750"/>
                  <a:pt x="18754" y="81195"/>
                  <a:pt x="34802" y="100452"/>
                </a:cubicBezTo>
                <a:cubicBezTo>
                  <a:pt x="47778" y="116024"/>
                  <a:pt x="74131" y="110284"/>
                  <a:pt x="93796" y="115200"/>
                </a:cubicBezTo>
                <a:cubicBezTo>
                  <a:pt x="128209" y="110284"/>
                  <a:pt x="168110" y="119734"/>
                  <a:pt x="197034" y="100452"/>
                </a:cubicBezTo>
                <a:cubicBezTo>
                  <a:pt x="209969" y="91829"/>
                  <a:pt x="191997" y="68346"/>
                  <a:pt x="182286" y="56207"/>
                </a:cubicBezTo>
                <a:cubicBezTo>
                  <a:pt x="170420" y="41374"/>
                  <a:pt x="179828" y="16878"/>
                  <a:pt x="152789" y="11962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E0E15AE9-BB6C-4CE0-9C02-74F22674A68E}"/>
              </a:ext>
            </a:extLst>
          </p:cNvPr>
          <p:cNvSpPr/>
          <p:nvPr/>
        </p:nvSpPr>
        <p:spPr bwMode="auto">
          <a:xfrm>
            <a:off x="6619875" y="3871913"/>
            <a:ext cx="209550" cy="119062"/>
          </a:xfrm>
          <a:custGeom>
            <a:avLst/>
            <a:gdLst>
              <a:gd name="connsiteX0" fmla="*/ 152789 w 209969"/>
              <a:gd name="connsiteY0" fmla="*/ 11962 h 119734"/>
              <a:gd name="connsiteX1" fmla="*/ 20054 w 209969"/>
              <a:gd name="connsiteY1" fmla="*/ 26710 h 119734"/>
              <a:gd name="connsiteX2" fmla="*/ 34802 w 209969"/>
              <a:gd name="connsiteY2" fmla="*/ 100452 h 119734"/>
              <a:gd name="connsiteX3" fmla="*/ 93796 w 209969"/>
              <a:gd name="connsiteY3" fmla="*/ 115200 h 119734"/>
              <a:gd name="connsiteX4" fmla="*/ 197034 w 209969"/>
              <a:gd name="connsiteY4" fmla="*/ 100452 h 119734"/>
              <a:gd name="connsiteX5" fmla="*/ 182286 w 209969"/>
              <a:gd name="connsiteY5" fmla="*/ 56207 h 119734"/>
              <a:gd name="connsiteX6" fmla="*/ 152789 w 209969"/>
              <a:gd name="connsiteY6" fmla="*/ 11962 h 1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69" h="119734">
                <a:moveTo>
                  <a:pt x="152789" y="11962"/>
                </a:moveTo>
                <a:cubicBezTo>
                  <a:pt x="125750" y="7046"/>
                  <a:pt x="55668" y="0"/>
                  <a:pt x="20054" y="26710"/>
                </a:cubicBezTo>
                <a:cubicBezTo>
                  <a:pt x="0" y="41750"/>
                  <a:pt x="18754" y="81195"/>
                  <a:pt x="34802" y="100452"/>
                </a:cubicBezTo>
                <a:cubicBezTo>
                  <a:pt x="47778" y="116024"/>
                  <a:pt x="74131" y="110284"/>
                  <a:pt x="93796" y="115200"/>
                </a:cubicBezTo>
                <a:cubicBezTo>
                  <a:pt x="128209" y="110284"/>
                  <a:pt x="168110" y="119734"/>
                  <a:pt x="197034" y="100452"/>
                </a:cubicBezTo>
                <a:cubicBezTo>
                  <a:pt x="209969" y="91829"/>
                  <a:pt x="191997" y="68346"/>
                  <a:pt x="182286" y="56207"/>
                </a:cubicBezTo>
                <a:cubicBezTo>
                  <a:pt x="170420" y="41374"/>
                  <a:pt x="179828" y="16878"/>
                  <a:pt x="152789" y="11962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="" xmlns:a16="http://schemas.microsoft.com/office/drawing/2014/main" id="{ED3B0B74-2F84-44A6-8857-EE995B5BE251}"/>
              </a:ext>
            </a:extLst>
          </p:cNvPr>
          <p:cNvSpPr/>
          <p:nvPr/>
        </p:nvSpPr>
        <p:spPr bwMode="auto">
          <a:xfrm>
            <a:off x="6784975" y="3271838"/>
            <a:ext cx="209550" cy="119062"/>
          </a:xfrm>
          <a:custGeom>
            <a:avLst/>
            <a:gdLst>
              <a:gd name="connsiteX0" fmla="*/ 152789 w 209969"/>
              <a:gd name="connsiteY0" fmla="*/ 11962 h 119734"/>
              <a:gd name="connsiteX1" fmla="*/ 20054 w 209969"/>
              <a:gd name="connsiteY1" fmla="*/ 26710 h 119734"/>
              <a:gd name="connsiteX2" fmla="*/ 34802 w 209969"/>
              <a:gd name="connsiteY2" fmla="*/ 100452 h 119734"/>
              <a:gd name="connsiteX3" fmla="*/ 93796 w 209969"/>
              <a:gd name="connsiteY3" fmla="*/ 115200 h 119734"/>
              <a:gd name="connsiteX4" fmla="*/ 197034 w 209969"/>
              <a:gd name="connsiteY4" fmla="*/ 100452 h 119734"/>
              <a:gd name="connsiteX5" fmla="*/ 182286 w 209969"/>
              <a:gd name="connsiteY5" fmla="*/ 56207 h 119734"/>
              <a:gd name="connsiteX6" fmla="*/ 152789 w 209969"/>
              <a:gd name="connsiteY6" fmla="*/ 11962 h 1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69" h="119734">
                <a:moveTo>
                  <a:pt x="152789" y="11962"/>
                </a:moveTo>
                <a:cubicBezTo>
                  <a:pt x="125750" y="7046"/>
                  <a:pt x="55668" y="0"/>
                  <a:pt x="20054" y="26710"/>
                </a:cubicBezTo>
                <a:cubicBezTo>
                  <a:pt x="0" y="41750"/>
                  <a:pt x="18754" y="81195"/>
                  <a:pt x="34802" y="100452"/>
                </a:cubicBezTo>
                <a:cubicBezTo>
                  <a:pt x="47778" y="116024"/>
                  <a:pt x="74131" y="110284"/>
                  <a:pt x="93796" y="115200"/>
                </a:cubicBezTo>
                <a:cubicBezTo>
                  <a:pt x="128209" y="110284"/>
                  <a:pt x="168110" y="119734"/>
                  <a:pt x="197034" y="100452"/>
                </a:cubicBezTo>
                <a:cubicBezTo>
                  <a:pt x="209969" y="91829"/>
                  <a:pt x="191997" y="68346"/>
                  <a:pt x="182286" y="56207"/>
                </a:cubicBezTo>
                <a:cubicBezTo>
                  <a:pt x="170420" y="41374"/>
                  <a:pt x="179828" y="16878"/>
                  <a:pt x="152789" y="11962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C730E00B-9FCB-4036-B04E-E143A43C1487}"/>
              </a:ext>
            </a:extLst>
          </p:cNvPr>
          <p:cNvSpPr/>
          <p:nvPr/>
        </p:nvSpPr>
        <p:spPr bwMode="auto">
          <a:xfrm>
            <a:off x="7081838" y="3921125"/>
            <a:ext cx="149225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5BDCB38A-A712-4AB5-A0C5-C10CEE08AC7A}"/>
              </a:ext>
            </a:extLst>
          </p:cNvPr>
          <p:cNvSpPr/>
          <p:nvPr/>
        </p:nvSpPr>
        <p:spPr bwMode="auto">
          <a:xfrm>
            <a:off x="6630988" y="3551238"/>
            <a:ext cx="149225" cy="106362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94381FA0-647F-41F6-AF6F-9DB9527E6254}"/>
              </a:ext>
            </a:extLst>
          </p:cNvPr>
          <p:cNvSpPr/>
          <p:nvPr/>
        </p:nvSpPr>
        <p:spPr bwMode="auto">
          <a:xfrm>
            <a:off x="7346950" y="4073525"/>
            <a:ext cx="150813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CD841E68-B02A-4543-BE46-A56F090882CF}"/>
              </a:ext>
            </a:extLst>
          </p:cNvPr>
          <p:cNvSpPr/>
          <p:nvPr/>
        </p:nvSpPr>
        <p:spPr bwMode="auto">
          <a:xfrm>
            <a:off x="6805613" y="1812925"/>
            <a:ext cx="150812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="" xmlns:a16="http://schemas.microsoft.com/office/drawing/2014/main" id="{CCC89C66-53E5-4C2B-AF33-EA27D9CEE3CE}"/>
              </a:ext>
            </a:extLst>
          </p:cNvPr>
          <p:cNvSpPr/>
          <p:nvPr/>
        </p:nvSpPr>
        <p:spPr bwMode="auto">
          <a:xfrm>
            <a:off x="6643688" y="1860550"/>
            <a:ext cx="149225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0F0A7B4A-6D6E-421D-A1B7-EFEDD9D79412}"/>
              </a:ext>
            </a:extLst>
          </p:cNvPr>
          <p:cNvSpPr/>
          <p:nvPr/>
        </p:nvSpPr>
        <p:spPr bwMode="auto">
          <a:xfrm>
            <a:off x="7478713" y="1841500"/>
            <a:ext cx="149225" cy="106363"/>
          </a:xfrm>
          <a:custGeom>
            <a:avLst/>
            <a:gdLst>
              <a:gd name="connsiteX0" fmla="*/ 92624 w 149915"/>
              <a:gd name="connsiteY0" fmla="*/ 103239 h 105697"/>
              <a:gd name="connsiteX1" fmla="*/ 77876 w 149915"/>
              <a:gd name="connsiteY1" fmla="*/ 0 h 105697"/>
              <a:gd name="connsiteX2" fmla="*/ 122121 w 149915"/>
              <a:gd name="connsiteY2" fmla="*/ 14749 h 105697"/>
              <a:gd name="connsiteX3" fmla="*/ 92624 w 149915"/>
              <a:gd name="connsiteY3" fmla="*/ 103239 h 10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15" h="105697">
                <a:moveTo>
                  <a:pt x="92624" y="103239"/>
                </a:moveTo>
                <a:cubicBezTo>
                  <a:pt x="85250" y="100781"/>
                  <a:pt x="0" y="25960"/>
                  <a:pt x="77876" y="0"/>
                </a:cubicBezTo>
                <a:cubicBezTo>
                  <a:pt x="92624" y="4916"/>
                  <a:pt x="117205" y="1"/>
                  <a:pt x="122121" y="14749"/>
                </a:cubicBezTo>
                <a:cubicBezTo>
                  <a:pt x="149915" y="98132"/>
                  <a:pt x="99998" y="105697"/>
                  <a:pt x="92624" y="103239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1" anchor="ctr"/>
          <a:lstStyle/>
          <a:p>
            <a:pPr algn="ctr" rtl="1" eaLnBrk="1" hangingPunct="1">
              <a:defRPr/>
            </a:pPr>
            <a:endParaRPr lang="ar-EG">
              <a:cs typeface="Arial" charset="0"/>
            </a:endParaRPr>
          </a:p>
        </p:txBody>
      </p:sp>
      <p:pic>
        <p:nvPicPr>
          <p:cNvPr id="37907" name="Picture 16" descr="macrophages">
            <a:extLst>
              <a:ext uri="{FF2B5EF4-FFF2-40B4-BE49-F238E27FC236}">
                <a16:creationId xmlns="" xmlns:a16="http://schemas.microsoft.com/office/drawing/2014/main" id="{38231E95-5372-46FC-BB4B-EA027FB57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9" r="7875"/>
          <a:stretch>
            <a:fillRect/>
          </a:stretch>
        </p:blipFill>
        <p:spPr bwMode="auto">
          <a:xfrm>
            <a:off x="3275856" y="4783137"/>
            <a:ext cx="2714625" cy="20748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8" name="Picture 21" descr="Image result for macrophage image">
            <a:extLst>
              <a:ext uri="{FF2B5EF4-FFF2-40B4-BE49-F238E27FC236}">
                <a16:creationId xmlns="" xmlns:a16="http://schemas.microsoft.com/office/drawing/2014/main" id="{AE020020-BA30-4F47-8CBD-51CB49752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4687888"/>
            <a:ext cx="26479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7781" y="2160588"/>
            <a:ext cx="26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and irregular in size 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flipH="1">
            <a:off x="6327775" y="2529920"/>
            <a:ext cx="1277392" cy="611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07704" y="2708920"/>
            <a:ext cx="4712171" cy="562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05613" y="875784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Inactive 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2"/>
            <a:endCxn id="37893" idx="7"/>
          </p:cNvCxnSpPr>
          <p:nvPr/>
        </p:nvCxnSpPr>
        <p:spPr>
          <a:xfrm flipH="1">
            <a:off x="7294168" y="1245116"/>
            <a:ext cx="4529" cy="425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79912" y="613043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 in lung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4875623"/>
            <a:ext cx="188865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Cofer</a:t>
            </a:r>
            <a:r>
              <a:rPr lang="en-US" dirty="0" smtClean="0"/>
              <a:t> cells in liver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D778C02E-1410-4F26-866C-B5C4A8000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41275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sz="3600">
                <a:latin typeface="Arial Black" panose="020B0A04020102020204" pitchFamily="34" charset="0"/>
                <a:cs typeface="Times New Roman" panose="02020603050405020304" pitchFamily="18" charset="0"/>
              </a:rPr>
              <a:t>Mast Cells</a:t>
            </a:r>
            <a:endParaRPr lang="en-US" altLang="en-US" sz="360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5" descr="mastcell2">
            <a:extLst>
              <a:ext uri="{FF2B5EF4-FFF2-40B4-BE49-F238E27FC236}">
                <a16:creationId xmlns="" xmlns:a16="http://schemas.microsoft.com/office/drawing/2014/main" id="{630E75BE-6887-4CA7-973D-EADD609F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t="23653" r="22589"/>
          <a:stretch>
            <a:fillRect/>
          </a:stretch>
        </p:blipFill>
        <p:spPr bwMode="auto">
          <a:xfrm>
            <a:off x="5003800" y="115888"/>
            <a:ext cx="4078288" cy="21859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ACDBFAED-E83A-4253-9F1D-55D637DF9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112838"/>
            <a:ext cx="4860925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Origin </a:t>
            </a:r>
            <a:r>
              <a:rPr lang="en-US" sz="2400" dirty="0"/>
              <a:t>:</a:t>
            </a:r>
          </a:p>
          <a:p>
            <a:pPr eaLnBrk="1" hangingPunct="1">
              <a:defRPr/>
            </a:pPr>
            <a:r>
              <a:rPr lang="en-US" sz="2400" dirty="0"/>
              <a:t> from </a:t>
            </a:r>
            <a:r>
              <a:rPr lang="en-US" sz="2400" dirty="0" err="1"/>
              <a:t>haemopoetic</a:t>
            </a:r>
            <a:r>
              <a:rPr lang="en-US" sz="2400" dirty="0"/>
              <a:t> stem </a:t>
            </a:r>
            <a:r>
              <a:rPr lang="en-US" sz="2400" dirty="0" smtClean="0"/>
              <a:t>cell </a:t>
            </a:r>
            <a:r>
              <a:rPr lang="en-US" sz="2400" dirty="0" smtClean="0">
                <a:solidFill>
                  <a:srgbClr val="FFC000"/>
                </a:solidFill>
              </a:rPr>
              <a:t>(bone marrow) </a:t>
            </a:r>
            <a:r>
              <a:rPr lang="en-US" sz="2400" dirty="0"/>
              <a:t>in B. M </a:t>
            </a:r>
            <a:endParaRPr lang="en-US" sz="3200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 </a:t>
            </a:r>
            <a:r>
              <a:rPr lang="en-US" sz="3200" dirty="0" smtClean="0"/>
              <a:t>Structure: </a:t>
            </a:r>
            <a:r>
              <a:rPr lang="en-US" sz="2400" dirty="0" smtClean="0"/>
              <a:t>the </a:t>
            </a:r>
            <a:r>
              <a:rPr lang="en-US" sz="2400" dirty="0"/>
              <a:t>largest of free cells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Contain basophilic granules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 granules stain red </a:t>
            </a:r>
            <a:r>
              <a:rPr lang="en-US" sz="2400" dirty="0" smtClean="0"/>
              <a:t> </a:t>
            </a:r>
            <a:r>
              <a:rPr lang="en-US" sz="2400" dirty="0"/>
              <a:t>toluidine blue </a:t>
            </a:r>
            <a:r>
              <a:rPr lang="en-US" sz="2400" b="1" dirty="0">
                <a:solidFill>
                  <a:srgbClr val="FF0000"/>
                </a:solidFill>
              </a:rPr>
              <a:t>(metachromatic staining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GB" sz="2400" b="1" u="sng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GB" sz="3200" b="1" kern="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+mn-cs"/>
              </a:rPr>
              <a:t>Function :</a:t>
            </a:r>
          </a:p>
          <a:p>
            <a:pPr eaLnBrk="1" hangingPunct="1">
              <a:defRPr/>
            </a:pPr>
            <a:r>
              <a:rPr lang="en-US" sz="3200" b="1" dirty="0"/>
              <a:t>secretion of histamine and </a:t>
            </a:r>
            <a:r>
              <a:rPr lang="en-US" sz="3200" b="1" dirty="0" smtClean="0"/>
              <a:t>heparin to fight in allergy</a:t>
            </a:r>
            <a:endParaRPr lang="en-US" sz="3600" b="1" dirty="0"/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GB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condition</a:t>
            </a:r>
            <a:endParaRPr lang="en-GB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8917" name="Picture 6" descr=" Mast cell ">
            <a:extLst>
              <a:ext uri="{FF2B5EF4-FFF2-40B4-BE49-F238E27FC236}">
                <a16:creationId xmlns="" xmlns:a16="http://schemas.microsoft.com/office/drawing/2014/main" id="{20BAE151-3052-4E93-B8A3-FD003D60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08500"/>
            <a:ext cx="4175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 descr="C:\Users\Home\AppData\Local\Temp\Rar$DI29.511\mast 5.jpg">
            <a:extLst>
              <a:ext uri="{FF2B5EF4-FFF2-40B4-BE49-F238E27FC236}">
                <a16:creationId xmlns="" xmlns:a16="http://schemas.microsoft.com/office/drawing/2014/main" id="{3A48724B-0A09-4E61-BFE3-E3EC861005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425700"/>
            <a:ext cx="4078288" cy="1939925"/>
          </a:xfrm>
        </p:spPr>
      </p:pic>
      <p:cxnSp>
        <p:nvCxnSpPr>
          <p:cNvPr id="3" name="Straight Arrow Connector 2"/>
          <p:cNvCxnSpPr>
            <a:stCxn id="5" idx="3"/>
          </p:cNvCxnSpPr>
          <p:nvPr/>
        </p:nvCxnSpPr>
        <p:spPr>
          <a:xfrm flipH="1">
            <a:off x="4932363" y="3890963"/>
            <a:ext cx="71437" cy="617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63999" y="356364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extLst>
              <a:ext uri="{FF2B5EF4-FFF2-40B4-BE49-F238E27FC236}">
                <a16:creationId xmlns="" xmlns:a16="http://schemas.microsoft.com/office/drawing/2014/main" id="{BACFBBE4-F4DF-429E-A1AB-1AB3424DBC6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351596">
            <a:off x="1792288" y="3379788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s-ES_tradnl" altLang="en-US" sz="4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A5E0D4B6-D1C8-40FF-A758-76AFB8B173C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46038"/>
            <a:ext cx="8686800" cy="639762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Mast </a:t>
            </a:r>
            <a:r>
              <a:rPr lang="en-US" altLang="en-US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Cells </a:t>
            </a:r>
            <a:br>
              <a:rPr lang="en-US" altLang="en-US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altLang="en-US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hypersensitive condition</a:t>
            </a:r>
            <a:endParaRPr lang="en-US" altLang="en-US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9940" name="Picture 4">
            <a:extLst>
              <a:ext uri="{FF2B5EF4-FFF2-40B4-BE49-F238E27FC236}">
                <a16:creationId xmlns="" xmlns:a16="http://schemas.microsoft.com/office/drawing/2014/main" id="{75F5824C-47D0-4D15-AFE0-6D7F07C4FAEC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/>
          <a:stretch>
            <a:fillRect/>
          </a:stretch>
        </p:blipFill>
        <p:spPr>
          <a:xfrm>
            <a:off x="381000" y="914400"/>
            <a:ext cx="4351338" cy="4525963"/>
          </a:xfrm>
        </p:spPr>
      </p:pic>
      <p:sp>
        <p:nvSpPr>
          <p:cNvPr id="39941" name="Text Box 5">
            <a:extLst>
              <a:ext uri="{FF2B5EF4-FFF2-40B4-BE49-F238E27FC236}">
                <a16:creationId xmlns="" xmlns:a16="http://schemas.microsoft.com/office/drawing/2014/main" id="{A2DFF67F-4944-441A-A847-9825EEAF705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822325"/>
            <a:ext cx="4191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Principal function is storage in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secretory granules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and REGULATED release (degranulation) of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histamine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and other vasoactive mediators of inflammation.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Responsible for the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immediate hypersensitivity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response characteristic of allergies, asthma and anaphylactic shock.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 Connective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tissue mast cells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are found in skin (dermis) and peritoneal cavity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;</a:t>
            </a:r>
            <a:r>
              <a:rPr lang="en-US" altLang="en-US" sz="2000" b="1" dirty="0">
                <a:solidFill>
                  <a:srgbClr val="99CC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99CC00"/>
                </a:solidFill>
                <a:latin typeface="Arial" panose="020B0604020202020204" pitchFamily="34" charset="0"/>
              </a:rPr>
              <a:t>2 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mucosal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mast cells a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re in the mucosa of the digestive and respiratory tracts.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="" xmlns:a16="http://schemas.microsoft.com/office/drawing/2014/main" id="{292D6595-D306-4D92-A814-E4FEF775E2E6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6525" y="5548313"/>
            <a:ext cx="4191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1pPr>
            <a:lvl2pPr marL="37931725" indent="-37474525"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2pPr>
            <a:lvl3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3pPr>
            <a:lvl4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4pPr>
            <a:lvl5pPr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Skia" pitchFamily="-11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Metachromasi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– when stained with</a:t>
            </a:r>
            <a:r>
              <a:rPr lang="en-US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toluidine blue,</a:t>
            </a:r>
            <a:r>
              <a:rPr lang="en-US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granules bind the dye and change its color to 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red.</a:t>
            </a:r>
          </a:p>
        </p:txBody>
      </p:sp>
      <p:sp>
        <p:nvSpPr>
          <p:cNvPr id="39943" name="AutoShape 8">
            <a:extLst>
              <a:ext uri="{FF2B5EF4-FFF2-40B4-BE49-F238E27FC236}">
                <a16:creationId xmlns="" xmlns:a16="http://schemas.microsoft.com/office/drawing/2014/main" id="{25C63AB0-E60B-41BB-A101-608BD1114D9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279217">
            <a:off x="1905000" y="3352800"/>
            <a:ext cx="381000" cy="609600"/>
          </a:xfrm>
          <a:prstGeom prst="up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s-ES_tradnl" altLang="en-US" sz="4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Text Box 9">
            <a:extLst>
              <a:ext uri="{FF2B5EF4-FFF2-40B4-BE49-F238E27FC236}">
                <a16:creationId xmlns="" xmlns:a16="http://schemas.microsoft.com/office/drawing/2014/main" id="{2ED600FD-032E-4C57-A10D-E8D8A9C84C4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6096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n-US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3CA87F3B-3882-4A62-AAD9-E82C39BC5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Arial Black" panose="020B0A04020102020204" pitchFamily="34" charset="0"/>
                <a:cs typeface="Times New Roman" panose="02020603050405020304" pitchFamily="18" charset="0"/>
              </a:rPr>
              <a:t>Plasma Cells</a:t>
            </a:r>
            <a:endParaRPr lang="en-US" altLang="en-US" sz="360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63" name="Text Box 9">
            <a:extLst>
              <a:ext uri="{FF2B5EF4-FFF2-40B4-BE49-F238E27FC236}">
                <a16:creationId xmlns="" xmlns:a16="http://schemas.microsoft.com/office/drawing/2014/main" id="{88AC13D1-B0F0-4582-A49D-93263027C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2050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FA00C18C-8572-4660-A8F7-1768D580E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928688"/>
            <a:ext cx="4572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cs typeface="+mj-cs"/>
              </a:rPr>
              <a:t>Origin : from activated B –lymphocytes </a:t>
            </a:r>
            <a:r>
              <a:rPr lang="en-US" sz="2400" b="1" dirty="0" smtClean="0">
                <a:cs typeface="+mj-cs"/>
              </a:rPr>
              <a:t>in blood</a:t>
            </a:r>
            <a:endParaRPr lang="en-US" sz="2400" b="1" dirty="0">
              <a:cs typeface="+mj-cs"/>
            </a:endParaRPr>
          </a:p>
          <a:p>
            <a:pPr marL="457200" indent="-457200"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cs typeface="+mj-cs"/>
              </a:rPr>
              <a:t> </a:t>
            </a:r>
            <a:r>
              <a:rPr lang="en-US" sz="2400" b="1" dirty="0" smtClean="0">
                <a:cs typeface="+mj-cs"/>
              </a:rPr>
              <a:t>Structure :large </a:t>
            </a:r>
            <a:r>
              <a:rPr lang="en-US" sz="2400" b="1" dirty="0">
                <a:cs typeface="+mj-cs"/>
              </a:rPr>
              <a:t>ovoid cells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cs typeface="+mj-cs"/>
              </a:rPr>
              <a:t>Basophilic cytoplasm (</a:t>
            </a:r>
            <a:r>
              <a:rPr lang="en-US" sz="2400" b="1" dirty="0" err="1">
                <a:cs typeface="+mj-cs"/>
              </a:rPr>
              <a:t>rER</a:t>
            </a:r>
            <a:r>
              <a:rPr lang="en-US" sz="2400" b="1" dirty="0">
                <a:cs typeface="+mj-cs"/>
              </a:rPr>
              <a:t>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cs typeface="+mj-cs"/>
              </a:rPr>
              <a:t> spherical </a:t>
            </a:r>
            <a:r>
              <a:rPr lang="en-US" sz="2400" b="1" dirty="0" smtClean="0">
                <a:cs typeface="+mj-cs"/>
              </a:rPr>
              <a:t>eccentric (cartwheel) </a:t>
            </a:r>
            <a:r>
              <a:rPr lang="en-US" sz="2400" b="1" dirty="0">
                <a:cs typeface="+mj-cs"/>
              </a:rPr>
              <a:t>nucleus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cs typeface="+mj-cs"/>
              </a:rPr>
              <a:t>Cart wheel appearance of the nucleus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400" kern="0" dirty="0">
                <a:latin typeface="+mn-lt"/>
                <a:cs typeface="+mj-cs"/>
              </a:rPr>
              <a:t>Large negative </a:t>
            </a:r>
            <a:r>
              <a:rPr lang="en-US" sz="2400" kern="0" dirty="0" err="1">
                <a:latin typeface="+mn-lt"/>
                <a:cs typeface="+mj-cs"/>
              </a:rPr>
              <a:t>golgi</a:t>
            </a:r>
            <a:r>
              <a:rPr lang="en-US" sz="2400" kern="0" dirty="0">
                <a:latin typeface="+mn-lt"/>
                <a:cs typeface="+mj-cs"/>
              </a:rPr>
              <a:t> image </a:t>
            </a:r>
            <a:endParaRPr lang="en-US" sz="2400" kern="0" dirty="0" smtClean="0">
              <a:latin typeface="+mn-lt"/>
              <a:cs typeface="+mj-cs"/>
            </a:endParaRPr>
          </a:p>
          <a:p>
            <a:pPr eaLnBrk="1" hangingPunct="1">
              <a:defRPr/>
            </a:pPr>
            <a:r>
              <a:rPr lang="en-GB" sz="3200" b="1" kern="0" dirty="0" smtClean="0">
                <a:solidFill>
                  <a:srgbClr val="92D050"/>
                </a:solidFill>
                <a:latin typeface="Arial Black" pitchFamily="34" charset="0"/>
                <a:cs typeface="+mn-cs"/>
              </a:rPr>
              <a:t>Function </a:t>
            </a:r>
            <a:r>
              <a:rPr lang="en-GB" sz="3200" b="1" kern="0" dirty="0">
                <a:solidFill>
                  <a:srgbClr val="92D050"/>
                </a:solidFill>
                <a:latin typeface="Arial Black" pitchFamily="34" charset="0"/>
                <a:cs typeface="+mn-cs"/>
              </a:rPr>
              <a:t>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rgbClr val="92D050"/>
                </a:solidFill>
              </a:rPr>
              <a:t> formation of </a:t>
            </a:r>
            <a:r>
              <a:rPr lang="en-US" sz="3200" b="1" dirty="0" smtClean="0">
                <a:solidFill>
                  <a:srgbClr val="92D050"/>
                </a:solidFill>
              </a:rPr>
              <a:t>antibodies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92D050"/>
                </a:solidFill>
              </a:rPr>
              <a:t>Protein secretion </a:t>
            </a:r>
            <a:endParaRPr lang="en-US" sz="3200" b="1" dirty="0">
              <a:solidFill>
                <a:srgbClr val="92D05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GB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65" name="Picture 6" descr=" plasma cell ">
            <a:extLst>
              <a:ext uri="{FF2B5EF4-FFF2-40B4-BE49-F238E27FC236}">
                <a16:creationId xmlns="" xmlns:a16="http://schemas.microsoft.com/office/drawing/2014/main" id="{BF0FEC9C-F41D-4D76-832C-EB61EB9F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t="4167" r="14732" b="2708"/>
          <a:stretch>
            <a:fillRect/>
          </a:stretch>
        </p:blipFill>
        <p:spPr bwMode="auto">
          <a:xfrm>
            <a:off x="4751388" y="3716338"/>
            <a:ext cx="42481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 descr="C:\Users\اليرموكـ\Desktop\CT image\image052.jpg">
            <a:extLst>
              <a:ext uri="{FF2B5EF4-FFF2-40B4-BE49-F238E27FC236}">
                <a16:creationId xmlns="" xmlns:a16="http://schemas.microsoft.com/office/drawing/2014/main" id="{8BCCA001-19FA-48EE-8D4E-74732D1FE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928688"/>
            <a:ext cx="4294187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DBEF7A3E-04CB-4639-A56A-5BA928D890C3}"/>
              </a:ext>
            </a:extLst>
          </p:cNvPr>
          <p:cNvCxnSpPr/>
          <p:nvPr/>
        </p:nvCxnSpPr>
        <p:spPr>
          <a:xfrm flipV="1">
            <a:off x="5508625" y="2389188"/>
            <a:ext cx="2016125" cy="5349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="" xmlns:a16="http://schemas.microsoft.com/office/drawing/2014/main" id="{2445FF74-0309-4FD5-97B5-CCD2C626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Arial Black" panose="020B0A04020102020204" pitchFamily="34" charset="0"/>
                <a:cs typeface="Times New Roman" panose="02020603050405020304" pitchFamily="18" charset="0"/>
              </a:rPr>
              <a:t>Classification of C.T.</a:t>
            </a:r>
            <a:br>
              <a:rPr lang="en-US" altLang="en-US" sz="36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Depend on ground substance </a:t>
            </a:r>
            <a:r>
              <a:rPr lang="en-US" altLang="en-US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ar-EG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7718F232-2143-4DE9-8AFC-A5D78AA3E306}"/>
              </a:ext>
            </a:extLst>
          </p:cNvPr>
          <p:cNvSpPr/>
          <p:nvPr/>
        </p:nvSpPr>
        <p:spPr>
          <a:xfrm>
            <a:off x="4140200" y="1341438"/>
            <a:ext cx="568325" cy="2592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" name="Down Arrow 4">
            <a:extLst>
              <a:ext uri="{FF2B5EF4-FFF2-40B4-BE49-F238E27FC236}">
                <a16:creationId xmlns="" xmlns:a16="http://schemas.microsoft.com/office/drawing/2014/main" id="{A139BB64-6E04-4770-B640-0C6D6431F74A}"/>
              </a:ext>
            </a:extLst>
          </p:cNvPr>
          <p:cNvSpPr/>
          <p:nvPr/>
        </p:nvSpPr>
        <p:spPr>
          <a:xfrm flipH="1">
            <a:off x="7021513" y="1341438"/>
            <a:ext cx="574675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" name="Down Arrow 5">
            <a:extLst>
              <a:ext uri="{FF2B5EF4-FFF2-40B4-BE49-F238E27FC236}">
                <a16:creationId xmlns="" xmlns:a16="http://schemas.microsoft.com/office/drawing/2014/main" id="{7C926E70-B081-47B9-A49B-8CEB62B90A92}"/>
              </a:ext>
            </a:extLst>
          </p:cNvPr>
          <p:cNvSpPr/>
          <p:nvPr/>
        </p:nvSpPr>
        <p:spPr>
          <a:xfrm flipH="1">
            <a:off x="1258888" y="1341438"/>
            <a:ext cx="504825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4FF4AC-4A03-4E17-99B7-D938906A31D7}"/>
              </a:ext>
            </a:extLst>
          </p:cNvPr>
          <p:cNvSpPr/>
          <p:nvPr/>
        </p:nvSpPr>
        <p:spPr>
          <a:xfrm>
            <a:off x="179388" y="2528888"/>
            <a:ext cx="2376487" cy="612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Embryonic C.T=</a:t>
            </a:r>
          </a:p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Mucoid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C.T. </a:t>
            </a:r>
            <a:endParaRPr lang="ar-EG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EC6C52C-FB6C-4BB2-9C6B-EDA036BCA0D4}"/>
              </a:ext>
            </a:extLst>
          </p:cNvPr>
          <p:cNvSpPr/>
          <p:nvPr/>
        </p:nvSpPr>
        <p:spPr>
          <a:xfrm>
            <a:off x="6588125" y="2420938"/>
            <a:ext cx="2447925" cy="28802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Modified types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Blood =fluid (ground substance)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Cartilage= firm(ground substance) 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Bone 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= hard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(ground substance) </a:t>
            </a:r>
            <a:endParaRPr lang="ar-EG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69D22A5-3239-44A4-AF7A-1645F0AEED55}"/>
              </a:ext>
            </a:extLst>
          </p:cNvPr>
          <p:cNvSpPr/>
          <p:nvPr/>
        </p:nvSpPr>
        <p:spPr>
          <a:xfrm>
            <a:off x="3200400" y="3933825"/>
            <a:ext cx="2524125" cy="152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Jelly like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matrix   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C.T. Proper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Loose C.T.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Dense C.T.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6539" y="5461000"/>
            <a:ext cx="1319592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dirty="0" smtClean="0"/>
              <a:t>Component </a:t>
            </a:r>
          </a:p>
          <a:p>
            <a:r>
              <a:rPr lang="en-US" dirty="0" smtClean="0"/>
              <a:t>Site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53" y="3323523"/>
            <a:ext cx="397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described as a type of Loose C.T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B38AE39-958C-4F58-99CA-2780BC08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88913"/>
            <a:ext cx="8856663" cy="1368425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GB" altLang="en-US" sz="2400" b="1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Loose connective </a:t>
            </a:r>
            <a:r>
              <a:rPr lang="en-GB" alt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tissue and </a:t>
            </a:r>
            <a:r>
              <a:rPr lang="en-GB" altLang="en-US" sz="2400" b="1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dense connective </a:t>
            </a:r>
            <a:r>
              <a:rPr lang="en-GB" altLang="en-US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tissue</a:t>
            </a:r>
            <a:br>
              <a:rPr lang="en-GB" altLang="en-US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GB" altLang="en-US" sz="24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t>These two tissues are distinguished according to the relative amounts of fibres they contain.</a:t>
            </a:r>
            <a:r>
              <a:rPr lang="en-GB" altLang="en-US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539463F3-F2C0-4388-BCD8-D94F36DE0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50" y="1916113"/>
            <a:ext cx="4457700" cy="5329237"/>
          </a:xfrm>
        </p:spPr>
        <p:txBody>
          <a:bodyPr rtlCol="1">
            <a:normAutofit/>
          </a:bodyPr>
          <a:lstStyle/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4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Dense</a:t>
            </a:r>
            <a:r>
              <a:rPr lang="en-GB" alt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: 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connective tissues are completely dominated by fibres. They are subdivided according to the arrangement of the fibres in the tissue.</a:t>
            </a: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lv-LV" altLang="en-US" sz="2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Dense irregular: 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connective tissue the fibres do not show a clear orientation within the tissue but instead form a densely woven three-dimensional network </a:t>
            </a:r>
            <a:r>
              <a:rPr lang="lv-LV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dermis</a:t>
            </a:r>
            <a:r>
              <a:rPr lang="lv-LV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)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2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lv-LV" altLang="en-US" sz="20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D</a:t>
            </a:r>
            <a:r>
              <a:rPr lang="en-GB" altLang="en-US" sz="2000" b="1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ense</a:t>
            </a:r>
            <a:r>
              <a:rPr lang="en-GB" altLang="en-US" sz="20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regular: 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connective tissue </a:t>
            </a:r>
            <a:r>
              <a:rPr lang="lv-LV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are 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if the fibres run parallel to each other</a:t>
            </a:r>
            <a:r>
              <a:rPr lang="lv-LV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(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tendons, ligaments and the fasciae and </a:t>
            </a:r>
            <a:r>
              <a:rPr lang="en-GB" altLang="en-US" sz="20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aponeuroses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of muscles</a:t>
            </a:r>
            <a:r>
              <a:rPr lang="lv-LV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)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lv-LV" altLang="en-US" sz="2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ar-JO" sz="2000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328145F8-A77B-4627-B738-468C3B58C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2363" y="1844675"/>
            <a:ext cx="4097337" cy="5329238"/>
          </a:xfrm>
        </p:spPr>
        <p:txBody>
          <a:bodyPr rtlCol="1">
            <a:normAutofit/>
          </a:bodyPr>
          <a:lstStyle/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4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Loose: </a:t>
            </a:r>
            <a:r>
              <a:rPr lang="en-GB" altLang="en-US" sz="20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connective tissue is relatively cell rich, soft . </a:t>
            </a: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It is also rich in vessels and nerves. </a:t>
            </a:r>
            <a:endParaRPr lang="en-US" altLang="en-US" sz="2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lv-LV" altLang="en-US" sz="2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Loose connective tissue may occur in some special variants:</a:t>
            </a:r>
          </a:p>
          <a:p>
            <a:pPr algn="l" rtl="0">
              <a:spcBef>
                <a:spcPct val="0"/>
              </a:spcBef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mucoid</a:t>
            </a:r>
            <a:r>
              <a:rPr lang="en-GB" altLang="en-US" sz="20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: 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connective tissue</a:t>
            </a: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en-US" sz="20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l" rtl="0">
              <a:spcBef>
                <a:spcPct val="0"/>
              </a:spcBef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Reticula</a:t>
            </a:r>
            <a:r>
              <a:rPr lang="en-GB" altLang="en-US" sz="20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r:  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connective tissue</a:t>
            </a:r>
          </a:p>
          <a:p>
            <a:pPr marL="0" indent="0" algn="l" rtl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l" rtl="0">
              <a:spcBef>
                <a:spcPct val="0"/>
              </a:spcBef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Adipos</a:t>
            </a:r>
            <a:r>
              <a:rPr lang="en-GB" altLang="en-US" sz="20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e:  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tissue.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وان 1">
            <a:extLst>
              <a:ext uri="{FF2B5EF4-FFF2-40B4-BE49-F238E27FC236}">
                <a16:creationId xmlns="" xmlns:a16="http://schemas.microsoft.com/office/drawing/2014/main" id="{FDE3A985-F641-407B-86D4-81FA70B2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850900"/>
          </a:xfrm>
        </p:spPr>
        <p:txBody>
          <a:bodyPr/>
          <a:lstStyle/>
          <a:p>
            <a:r>
              <a:rPr lang="en-GB" altLang="en-US" sz="2800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Loose Areolar C.T.</a:t>
            </a:r>
            <a:endParaRPr lang="ar-JO" alt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37CA6881-B899-4049-A9A7-16F002154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75705"/>
            <a:ext cx="4824413" cy="5732463"/>
          </a:xfrm>
          <a:ln>
            <a:solidFill>
              <a:srgbClr val="0033CC"/>
            </a:solidFill>
          </a:ln>
        </p:spPr>
        <p:txBody>
          <a:bodyPr/>
          <a:lstStyle/>
          <a:p>
            <a:pPr algn="l" rtl="0">
              <a:lnSpc>
                <a:spcPct val="80000"/>
              </a:lnSpc>
              <a:buFontTx/>
              <a:buChar char="•"/>
              <a:defRPr/>
            </a:pPr>
            <a:r>
              <a:rPr lang="lv-LV" altLang="en-US" sz="2000" b="1" dirty="0">
                <a:solidFill>
                  <a:srgbClr val="000000"/>
                </a:solidFill>
                <a:latin typeface="Times New Roman"/>
              </a:rPr>
              <a:t>Areolar tissue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 (areol(-a) being Latin for a little open space) common type of connective</a:t>
            </a:r>
            <a:r>
              <a:rPr lang="en-US" altLang="en-US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tissue</a:t>
            </a:r>
            <a:endParaRPr lang="en-US" altLang="en-US" sz="2000" dirty="0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80000"/>
              </a:lnSpc>
              <a:buFontTx/>
              <a:buChar char="•"/>
              <a:defRPr/>
            </a:pP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It is strong enough to </a:t>
            </a:r>
            <a:r>
              <a:rPr lang="lv-LV" altLang="en-US" sz="2000" dirty="0">
                <a:solidFill>
                  <a:srgbClr val="92D050"/>
                </a:solidFill>
                <a:latin typeface="Times New Roman"/>
              </a:rPr>
              <a:t>bind different tissue types together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, yet soft enough to provide flexibility and cushioning. </a:t>
            </a:r>
          </a:p>
          <a:p>
            <a:pPr algn="l" rtl="0">
              <a:lnSpc>
                <a:spcPct val="80000"/>
              </a:lnSpc>
              <a:buFontTx/>
              <a:buChar char="•"/>
              <a:defRPr/>
            </a:pP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It exhibits interlacing,</a:t>
            </a:r>
            <a:endParaRPr lang="en-US" altLang="en-US" sz="2000" dirty="0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80000"/>
              </a:lnSpc>
              <a:buFontTx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Times New Roman"/>
              </a:rPr>
              <a:t>1-</a:t>
            </a:r>
            <a:r>
              <a:rPr lang="en-US" altLang="en-US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Fibers 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loosely organized fibers, Its fibers run in random directions and are mostly 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  <a:hlinkClick r:id="rId2" tooltip="Collagenous"/>
              </a:rPr>
              <a:t>collagenous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, but elastic and reticular fibers are also present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/>
              </a:rPr>
              <a:t> (not appearing because of stain H and E)</a:t>
            </a:r>
            <a:endParaRPr lang="en-US" altLang="en-US" sz="2000" dirty="0">
              <a:solidFill>
                <a:srgbClr val="000000"/>
              </a:solidFill>
              <a:latin typeface="Times New Roman"/>
            </a:endParaRPr>
          </a:p>
          <a:p>
            <a:pPr marL="0" indent="0" algn="l" rtl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US" altLang="en-US" sz="2000" b="1" dirty="0">
                <a:solidFill>
                  <a:srgbClr val="000000"/>
                </a:solidFill>
                <a:latin typeface="Times New Roman"/>
              </a:rPr>
              <a:t> 2-</a:t>
            </a:r>
            <a:r>
              <a:rPr lang="en-US" sz="20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Cells </a:t>
            </a:r>
            <a:r>
              <a:rPr lang="en-US" sz="2000" b="1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found :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All types cells</a:t>
            </a:r>
            <a:endParaRPr lang="en-US" sz="2000" b="1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(Fibroblasts &amp;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macrophage most abundant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en-US" altLang="en-US" sz="2000" dirty="0">
              <a:solidFill>
                <a:srgbClr val="000000"/>
              </a:solidFill>
              <a:latin typeface="Times New Roman"/>
            </a:endParaRPr>
          </a:p>
          <a:p>
            <a:pPr marL="0" indent="0" algn="l" rtl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US" altLang="en-US" sz="2000" b="1" dirty="0">
                <a:solidFill>
                  <a:srgbClr val="000000"/>
                </a:solidFill>
                <a:latin typeface="Times New Roman"/>
              </a:rPr>
              <a:t> 3-  </a:t>
            </a:r>
            <a:r>
              <a:rPr lang="lv-LV" altLang="en-US" sz="2000" b="1" dirty="0">
                <a:solidFill>
                  <a:srgbClr val="000000"/>
                </a:solidFill>
                <a:latin typeface="Times New Roman"/>
              </a:rPr>
              <a:t>abundant </a:t>
            </a:r>
            <a:r>
              <a:rPr lang="lv-LV" altLang="en-US" sz="2000" dirty="0">
                <a:solidFill>
                  <a:srgbClr val="000000"/>
                </a:solidFill>
                <a:latin typeface="Times New Roman"/>
              </a:rPr>
              <a:t>blood vessels, and significant empty space. </a:t>
            </a:r>
            <a:endParaRPr lang="en-US" altLang="en-US" sz="2000" dirty="0">
              <a:solidFill>
                <a:srgbClr val="000000"/>
              </a:solidFill>
              <a:latin typeface="Times New Roman"/>
            </a:endParaRPr>
          </a:p>
          <a:p>
            <a:pPr marL="0" indent="0" algn="l" rtl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sz="2000" b="1" kern="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Sites:</a:t>
            </a:r>
          </a:p>
          <a:p>
            <a:pPr marL="0" indent="0" algn="l" rtl="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92D050"/>
                </a:solidFill>
                <a:latin typeface="Times New Roman" pitchFamily="18" charset="0"/>
                <a:cs typeface="Arial" pitchFamily="34" charset="0"/>
              </a:rPr>
              <a:t>Under epithelial </a:t>
            </a:r>
            <a:r>
              <a:rPr lang="en-US" sz="2000" b="1" dirty="0" smtClean="0">
                <a:solidFill>
                  <a:srgbClr val="92D050"/>
                </a:solidFill>
                <a:latin typeface="Times New Roman" pitchFamily="18" charset="0"/>
                <a:cs typeface="Arial" pitchFamily="34" charset="0"/>
              </a:rPr>
              <a:t>tissue to bring nutrition</a:t>
            </a:r>
            <a:endParaRPr lang="en-US" sz="2000" b="1" dirty="0">
              <a:solidFill>
                <a:srgbClr val="92D050"/>
              </a:solidFill>
              <a:latin typeface="Times New Roman" pitchFamily="18" charset="0"/>
              <a:cs typeface="Arial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92D050"/>
                </a:solidFill>
                <a:latin typeface="Times New Roman" pitchFamily="18" charset="0"/>
                <a:cs typeface="Arial" pitchFamily="34" charset="0"/>
              </a:rPr>
              <a:t>Papillary dermis of the </a:t>
            </a:r>
            <a:r>
              <a:rPr lang="en-US" sz="2000" b="1" dirty="0" smtClean="0">
                <a:solidFill>
                  <a:srgbClr val="92D050"/>
                </a:solidFill>
                <a:latin typeface="Times New Roman" pitchFamily="18" charset="0"/>
                <a:cs typeface="Arial" pitchFamily="34" charset="0"/>
              </a:rPr>
              <a:t>skin  to bring nutrition</a:t>
            </a:r>
            <a:endParaRPr lang="en-US" sz="2000" b="1" dirty="0">
              <a:solidFill>
                <a:srgbClr val="92D050"/>
              </a:solidFill>
              <a:latin typeface="Times New Roman" pitchFamily="18" charset="0"/>
              <a:cs typeface="Arial" pitchFamily="34" charset="0"/>
            </a:endParaRPr>
          </a:p>
          <a:p>
            <a:pPr algn="l" rtl="0" eaLnBrk="1" hangingPunct="1">
              <a:buClr>
                <a:srgbClr val="0000FF"/>
              </a:buClr>
              <a:buSzPct val="60000"/>
              <a:buFont typeface="Arial" panose="020B0604020202020204" pitchFamily="34" charset="0"/>
              <a:buNone/>
              <a:defRPr/>
            </a:pPr>
            <a:endParaRPr lang="en-GB" sz="20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l" rtl="0">
              <a:lnSpc>
                <a:spcPct val="80000"/>
              </a:lnSpc>
              <a:buFontTx/>
              <a:buChar char="•"/>
              <a:defRPr/>
            </a:pPr>
            <a:endParaRPr lang="ar-JO" dirty="0"/>
          </a:p>
        </p:txBody>
      </p:sp>
      <p:pic>
        <p:nvPicPr>
          <p:cNvPr id="5" name="Picture 8" descr="loose areolar -photo">
            <a:extLst>
              <a:ext uri="{FF2B5EF4-FFF2-40B4-BE49-F238E27FC236}">
                <a16:creationId xmlns="" xmlns:a16="http://schemas.microsoft.com/office/drawing/2014/main" id="{B7BA043B-3A05-4331-B332-B5E9166C1B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/>
          <a:stretch>
            <a:fillRect/>
          </a:stretch>
        </p:blipFill>
        <p:spPr>
          <a:xfrm>
            <a:off x="5105400" y="1268413"/>
            <a:ext cx="3930650" cy="2160587"/>
          </a:xfr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1" name="Picture 5" descr="GI006b">
            <a:extLst>
              <a:ext uri="{FF2B5EF4-FFF2-40B4-BE49-F238E27FC236}">
                <a16:creationId xmlns="" xmlns:a16="http://schemas.microsoft.com/office/drawing/2014/main" id="{1EC13C9D-1DB0-4D9E-8DCB-9CED6710F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9592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4763" y="84903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 apart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64370"/>
            <a:ext cx="2207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 Black" pitchFamily="34" charset="0"/>
              </a:rPr>
              <a:t>Fibers collagen </a:t>
            </a:r>
          </a:p>
          <a:p>
            <a:r>
              <a:rPr lang="en-US" dirty="0" smtClean="0">
                <a:solidFill>
                  <a:prstClr val="black"/>
                </a:solidFill>
                <a:latin typeface="Arial Black" pitchFamily="34" charset="0"/>
              </a:rPr>
              <a:t>type one 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7056439" y="1310701"/>
            <a:ext cx="995589" cy="318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27984" y="2060848"/>
            <a:ext cx="1584176" cy="3240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95579" y="537093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abundant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="" xmlns:a16="http://schemas.microsoft.com/office/drawing/2014/main" id="{A2C377AC-81F3-4AF5-926C-0D20A17DD86C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 Black" panose="020B0A04020102020204" pitchFamily="34" charset="0"/>
                <a:cs typeface="Times New Roman" panose="02020603050405020304" pitchFamily="18" charset="0"/>
              </a:rPr>
              <a:t>Fibers</a:t>
            </a:r>
            <a:endParaRPr lang="ar-EG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42BB8F-804B-44CE-9014-50F6DEEF30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773238"/>
            <a:ext cx="4248150" cy="2447925"/>
          </a:xfrm>
          <a:ln>
            <a:solidFill>
              <a:schemeClr val="accent1"/>
            </a:solidFill>
          </a:ln>
        </p:spPr>
        <p:txBody>
          <a:bodyPr rtlCol="1">
            <a:normAutofit fontScale="25000" lnSpcReduction="20000"/>
          </a:bodyPr>
          <a:lstStyle/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kern="0" dirty="0"/>
              <a:t>The most </a:t>
            </a:r>
            <a:r>
              <a:rPr lang="en-GB" sz="7200" kern="0" dirty="0">
                <a:latin typeface="Arial Black" pitchFamily="34" charset="0"/>
              </a:rPr>
              <a:t>numerous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kern="0" dirty="0"/>
              <a:t>White if in great number </a:t>
            </a:r>
            <a:r>
              <a:rPr lang="en-GB" sz="7200" kern="0" dirty="0">
                <a:latin typeface="Arial Black" pitchFamily="34" charset="0"/>
              </a:rPr>
              <a:t>(white </a:t>
            </a:r>
            <a:r>
              <a:rPr lang="en-GB" sz="7200" kern="0" dirty="0" err="1">
                <a:latin typeface="Arial Black" pitchFamily="34" charset="0"/>
              </a:rPr>
              <a:t>fibers</a:t>
            </a:r>
            <a:r>
              <a:rPr lang="en-GB" sz="7200" kern="0" dirty="0">
                <a:latin typeface="Arial Black" pitchFamily="34" charset="0"/>
              </a:rPr>
              <a:t>)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kern="0" dirty="0">
                <a:latin typeface="Arial Black" pitchFamily="34" charset="0"/>
              </a:rPr>
              <a:t>Strong and flexible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kern="0" dirty="0" err="1"/>
              <a:t>Fibers</a:t>
            </a:r>
            <a:r>
              <a:rPr lang="en-GB" sz="7200" kern="0" dirty="0"/>
              <a:t> do not branch but bundles can do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kern="0" dirty="0"/>
              <a:t>Formed of </a:t>
            </a:r>
            <a:r>
              <a:rPr lang="en-GB" sz="7200" b="1" kern="0" dirty="0">
                <a:solidFill>
                  <a:srgbClr val="FF0000"/>
                </a:solidFill>
              </a:rPr>
              <a:t>collagen protein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kern="0" dirty="0"/>
              <a:t>Stain pink with eosin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7200" dirty="0">
                <a:cs typeface="Times New Roman" pitchFamily="18" charset="0"/>
              </a:rPr>
              <a:t>Types of Collagen Fibres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48FE00-C9FC-435F-8FCC-2C21EFAC00F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00563" y="1844675"/>
            <a:ext cx="4392612" cy="2189163"/>
          </a:xfrm>
          <a:ln>
            <a:solidFill>
              <a:schemeClr val="accent1"/>
            </a:solidFill>
          </a:ln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800" kern="0" dirty="0">
                <a:latin typeface="Arial Black" pitchFamily="34" charset="0"/>
              </a:rPr>
              <a:t>Thin branching 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800" kern="0" dirty="0">
                <a:latin typeface="Arial Black" pitchFamily="34" charset="0"/>
              </a:rPr>
              <a:t>Not</a:t>
            </a:r>
            <a:r>
              <a:rPr lang="en-GB" sz="1800" kern="0" dirty="0"/>
              <a:t> stained by H&amp;E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800" kern="0" dirty="0"/>
              <a:t>Stained dark brown</a:t>
            </a:r>
          </a:p>
          <a:p>
            <a:pPr marL="0" indent="0"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n-GB" sz="1800" kern="0" dirty="0"/>
              <a:t>   with  </a:t>
            </a:r>
            <a:r>
              <a:rPr lang="en-GB" sz="1800" kern="0" dirty="0">
                <a:latin typeface="Arial Black" pitchFamily="34" charset="0"/>
              </a:rPr>
              <a:t>silver stain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800" kern="0" dirty="0"/>
              <a:t>Consist of type </a:t>
            </a:r>
            <a:r>
              <a:rPr lang="en-GB" sz="1800" kern="0" dirty="0">
                <a:latin typeface="Arial Black" pitchFamily="34" charset="0"/>
              </a:rPr>
              <a:t>III collagen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800" kern="0" dirty="0"/>
              <a:t>Supportive function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502251E-1A44-42FF-9995-6EFD3C99EC1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79388" y="4275138"/>
            <a:ext cx="4397375" cy="2592387"/>
          </a:xfrm>
          <a:ln>
            <a:solidFill>
              <a:schemeClr val="accent1"/>
            </a:solidFill>
          </a:ln>
        </p:spPr>
        <p:txBody>
          <a:bodyPr rtlCol="1">
            <a:normAutofit fontScale="92500" lnSpcReduction="10000"/>
          </a:bodyPr>
          <a:lstStyle/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/>
              <a:t>Yellow if in great number (</a:t>
            </a:r>
            <a:r>
              <a:rPr lang="en-GB" sz="2100" kern="0" dirty="0">
                <a:latin typeface="Arial Black" pitchFamily="34" charset="0"/>
              </a:rPr>
              <a:t>Yellow </a:t>
            </a:r>
            <a:r>
              <a:rPr lang="en-GB" sz="2100" kern="0" dirty="0" err="1">
                <a:latin typeface="Arial Black" pitchFamily="34" charset="0"/>
              </a:rPr>
              <a:t>fibers</a:t>
            </a:r>
            <a:r>
              <a:rPr lang="en-GB" sz="2100" kern="0" dirty="0">
                <a:latin typeface="Arial Black" pitchFamily="34" charset="0"/>
              </a:rPr>
              <a:t>)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/>
              <a:t>Elastic and </a:t>
            </a:r>
            <a:r>
              <a:rPr lang="en-GB" sz="2100" kern="0" dirty="0">
                <a:latin typeface="Arial Black" pitchFamily="34" charset="0"/>
              </a:rPr>
              <a:t>stretchable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 err="1"/>
              <a:t>Fibers</a:t>
            </a:r>
            <a:r>
              <a:rPr lang="en-GB" sz="2100" kern="0" dirty="0"/>
              <a:t> can </a:t>
            </a:r>
            <a:r>
              <a:rPr lang="en-GB" sz="2100" kern="0" dirty="0">
                <a:latin typeface="Arial Black" pitchFamily="34" charset="0"/>
              </a:rPr>
              <a:t>branch</a:t>
            </a:r>
            <a:r>
              <a:rPr lang="en-GB" sz="2100" kern="0" dirty="0"/>
              <a:t> and unit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/>
              <a:t>Formed of </a:t>
            </a:r>
            <a:r>
              <a:rPr lang="en-GB" sz="2100" b="1" kern="0" dirty="0">
                <a:solidFill>
                  <a:srgbClr val="FF0000"/>
                </a:solidFill>
              </a:rPr>
              <a:t>elastin </a:t>
            </a:r>
            <a:r>
              <a:rPr lang="en-GB" sz="2100" kern="0" dirty="0"/>
              <a:t>protein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/>
              <a:t>Stained weakly by H&amp;E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/>
              <a:t>Stain brick red by </a:t>
            </a:r>
            <a:r>
              <a:rPr lang="en-GB" sz="2100" kern="0" dirty="0" err="1">
                <a:latin typeface="Arial Black" pitchFamily="34" charset="0"/>
              </a:rPr>
              <a:t>orcein</a:t>
            </a:r>
            <a:endParaRPr lang="en-GB" sz="2100" kern="0" dirty="0">
              <a:latin typeface="Arial Black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100" kern="0" dirty="0"/>
              <a:t> </a:t>
            </a:r>
            <a:r>
              <a:rPr lang="en-US" sz="2100" kern="0" dirty="0"/>
              <a:t>Stain </a:t>
            </a:r>
            <a:r>
              <a:rPr lang="en-GB" sz="2100" kern="0" dirty="0"/>
              <a:t>dark violet with </a:t>
            </a:r>
            <a:r>
              <a:rPr lang="en-GB" sz="2100" kern="0" dirty="0">
                <a:latin typeface="Arial Black" pitchFamily="34" charset="0"/>
              </a:rPr>
              <a:t>V.V.G </a:t>
            </a:r>
            <a:r>
              <a:rPr lang="en-GB" sz="2100" kern="0" dirty="0"/>
              <a:t>stain.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EG" dirty="0"/>
          </a:p>
        </p:txBody>
      </p:sp>
      <p:pic>
        <p:nvPicPr>
          <p:cNvPr id="26630" name="Picture 7" descr="collagen">
            <a:extLst>
              <a:ext uri="{FF2B5EF4-FFF2-40B4-BE49-F238E27FC236}">
                <a16:creationId xmlns="" xmlns:a16="http://schemas.microsoft.com/office/drawing/2014/main" id="{5EB5AE5E-1C1B-4B8D-B5E1-448BDF40CED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3825"/>
            <a:ext cx="3241675" cy="1584325"/>
          </a:xfr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31" name="Picture 9" descr=" reticular fibers ">
            <a:extLst>
              <a:ext uri="{FF2B5EF4-FFF2-40B4-BE49-F238E27FC236}">
                <a16:creationId xmlns="" xmlns:a16="http://schemas.microsoft.com/office/drawing/2014/main" id="{343C1D15-565D-498A-8859-705BE545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6688"/>
            <a:ext cx="3095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aorta-02-l.jpg">
            <a:extLst>
              <a:ext uri="{FF2B5EF4-FFF2-40B4-BE49-F238E27FC236}">
                <a16:creationId xmlns="" xmlns:a16="http://schemas.microsoft.com/office/drawing/2014/main" id="{BCE4E10F-CE53-471F-8F76-0E96E20D0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/>
          <a:stretch>
            <a:fillRect/>
          </a:stretch>
        </p:blipFill>
        <p:spPr bwMode="auto">
          <a:xfrm>
            <a:off x="4716463" y="4581525"/>
            <a:ext cx="39608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وان 1">
            <a:extLst>
              <a:ext uri="{FF2B5EF4-FFF2-40B4-BE49-F238E27FC236}">
                <a16:creationId xmlns="" xmlns:a16="http://schemas.microsoft.com/office/drawing/2014/main" id="{64AB6DE4-B2F4-48FD-9C50-93F3A7BE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-100013"/>
            <a:ext cx="8229600" cy="1143001"/>
          </a:xfrm>
        </p:spPr>
        <p:txBody>
          <a:bodyPr/>
          <a:lstStyle/>
          <a:p>
            <a:r>
              <a:rPr lang="en-GB" altLang="en-US" sz="28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Mucoid C.T.</a:t>
            </a:r>
            <a:r>
              <a:rPr lang="en-GB" altLang="en-US" sz="36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en-US" sz="18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Embryonic C.T</a:t>
            </a:r>
            <a:endParaRPr lang="ar-JO" altLang="en-US"/>
          </a:p>
        </p:txBody>
      </p:sp>
      <p:sp>
        <p:nvSpPr>
          <p:cNvPr id="43011" name="عنصر نائب للمحتوى 2">
            <a:extLst>
              <a:ext uri="{FF2B5EF4-FFF2-40B4-BE49-F238E27FC236}">
                <a16:creationId xmlns="" xmlns:a16="http://schemas.microsoft.com/office/drawing/2014/main" id="{C52151C2-836E-4424-B6FD-DFABE1C46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50" y="1125538"/>
            <a:ext cx="5184775" cy="5543550"/>
          </a:xfrm>
        </p:spPr>
        <p:txBody>
          <a:bodyPr/>
          <a:lstStyle/>
          <a:p>
            <a:pPr algn="l" rtl="0">
              <a:lnSpc>
                <a:spcPct val="80000"/>
              </a:lnSpc>
              <a:buFontTx/>
              <a:buChar char="•"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Mucoid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v-LV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connective tissue</a:t>
            </a:r>
            <a:r>
              <a:rPr lang="lv-LV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(or </a:t>
            </a:r>
            <a:r>
              <a:rPr lang="lv-LV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mucous tissue</a:t>
            </a:r>
            <a:r>
              <a:rPr lang="lv-LV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is a type of </a:t>
            </a:r>
            <a:r>
              <a:rPr lang="lv-LV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hlinkClick r:id="rId2" tooltip="Connective tissue"/>
              </a:rPr>
              <a:t>connective tissue</a:t>
            </a:r>
            <a:r>
              <a:rPr lang="lv-LV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found during </a:t>
            </a:r>
            <a:r>
              <a:rPr lang="lv-LV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hlinkClick r:id="rId3" tooltip="Fetal"/>
              </a:rPr>
              <a:t>fetal</a:t>
            </a:r>
            <a:r>
              <a:rPr lang="lv-LV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development.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Tx/>
              <a:buChar char="•"/>
            </a:pPr>
            <a:r>
              <a:rPr lang="lv-LV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It is composed mainly of </a:t>
            </a:r>
            <a:r>
              <a:rPr lang="lv-LV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hlinkClick r:id="rId4" tooltip="Ground &#10;substance"/>
              </a:rPr>
              <a:t>ground substance</a:t>
            </a:r>
            <a:r>
              <a:rPr lang="lv-LV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with few cells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lv-LV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fibers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Tx/>
              <a:buChar char="•"/>
            </a:pPr>
            <a:r>
              <a:rPr lang="lv-LV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 is most easily found as a component of </a:t>
            </a:r>
            <a:r>
              <a:rPr lang="lv-LV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hlinkClick r:id="rId5" tooltip="Wharton's &#10;jelly"/>
              </a:rPr>
              <a:t>Wharton's jelly</a:t>
            </a:r>
            <a:r>
              <a:rPr lang="lv-LV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ar-SA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(in baby fetus )</a:t>
            </a:r>
            <a:endParaRPr lang="lv-LV" altLang="en-US" sz="20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GB" altLang="en-US" sz="20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Cells </a:t>
            </a:r>
            <a:r>
              <a:rPr lang="en-GB" alt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produce by: </a:t>
            </a:r>
            <a:r>
              <a:rPr lang="en-GB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UDMC, Fibroblasts</a:t>
            </a:r>
            <a:endParaRPr lang="en-GB" altLang="en-US" sz="2000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GB" altLang="en-US" sz="2000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Fibers</a:t>
            </a:r>
            <a:r>
              <a:rPr lang="en-GB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:  present but not apparent collagen type II</a:t>
            </a:r>
          </a:p>
          <a:p>
            <a:pPr algn="l" rtl="0" eaLnBrk="1" hangingPunct="1"/>
            <a:r>
              <a:rPr lang="en-GB" altLang="en-US" sz="20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Ground substance : </a:t>
            </a:r>
            <a:r>
              <a:rPr lang="en-GB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Abundant</a:t>
            </a:r>
            <a:endParaRPr lang="en-GB" altLang="en-US" sz="2000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GB" altLang="en-US" sz="2000" b="1" u="sng" dirty="0">
                <a:solidFill>
                  <a:srgbClr val="92D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Sites:</a:t>
            </a:r>
          </a:p>
          <a:p>
            <a:pPr algn="l" rtl="0">
              <a:lnSpc>
                <a:spcPct val="80000"/>
              </a:lnSpc>
              <a:buFontTx/>
              <a:buChar char="•"/>
            </a:pPr>
            <a:r>
              <a:rPr lang="lv-LV" alt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Mucous connective tissue forms the </a:t>
            </a:r>
            <a:r>
              <a:rPr lang="lv-LV" altLang="en-US" sz="2000" b="1" u="sng" dirty="0">
                <a:solidFill>
                  <a:srgbClr val="92D050"/>
                </a:solidFill>
                <a:latin typeface="Times New Roman" panose="02020603050405020304" pitchFamily="18" charset="0"/>
                <a:cs typeface="Arial" panose="020B0604020202020204" pitchFamily="34" charset="0"/>
                <a:hlinkClick r:id="rId6" tooltip="Umbilical &#10;cord"/>
              </a:rPr>
              <a:t>umbilical cord</a:t>
            </a:r>
            <a:r>
              <a:rPr lang="lv-LV" altLang="en-US" sz="20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altLang="en-US" sz="20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ar-SA" altLang="en-US" sz="20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الحبل السري</a:t>
            </a:r>
            <a:endParaRPr lang="lv-LV" altLang="en-US" sz="2000" b="1" u="sng" dirty="0">
              <a:solidFill>
                <a:srgbClr val="92D05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Tx/>
              <a:buChar char="•"/>
            </a:pPr>
            <a:r>
              <a:rPr lang="lv-LV" alt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lv-LV" altLang="en-US" sz="2000" b="1" u="sng" dirty="0">
                <a:solidFill>
                  <a:srgbClr val="92D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vitreous of the eyeball </a:t>
            </a:r>
            <a:r>
              <a:rPr lang="lv-LV" alt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is a similar tissue</a:t>
            </a:r>
            <a:r>
              <a:rPr lang="lv-LV" alt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altLang="en-US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Maintain the round eyeball </a:t>
            </a:r>
            <a:endParaRPr lang="en-US" altLang="en-US" sz="2000" dirty="0">
              <a:solidFill>
                <a:srgbClr val="92D05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80000"/>
              </a:lnSpc>
              <a:buFontTx/>
              <a:buChar char="•"/>
            </a:pPr>
            <a:endParaRPr lang="ar-JO" altLang="en-US" sz="2000" dirty="0"/>
          </a:p>
        </p:txBody>
      </p:sp>
      <p:pic>
        <p:nvPicPr>
          <p:cNvPr id="43012" name="Picture 5" descr="umb041he">
            <a:extLst>
              <a:ext uri="{FF2B5EF4-FFF2-40B4-BE49-F238E27FC236}">
                <a16:creationId xmlns="" xmlns:a16="http://schemas.microsoft.com/office/drawing/2014/main" id="{7A28DC48-5410-4C2A-9FEE-A4D7465F93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341438"/>
            <a:ext cx="3548063" cy="467995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3923928" y="620688"/>
            <a:ext cx="223224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وان 1">
            <a:extLst>
              <a:ext uri="{FF2B5EF4-FFF2-40B4-BE49-F238E27FC236}">
                <a16:creationId xmlns="" xmlns:a16="http://schemas.microsoft.com/office/drawing/2014/main" id="{0CFE391B-1B07-4421-B41C-079C2608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952" y="116632"/>
            <a:ext cx="4604048" cy="647526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Reticular C.T.</a:t>
            </a:r>
            <a:endParaRPr lang="ar-JO" alt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EE73C756-67B3-40EA-BFA0-AF90A0DAD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26716"/>
            <a:ext cx="5544616" cy="66312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marL="0" indent="0" algn="l" rtl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2400" b="1" dirty="0">
              <a:solidFill>
                <a:prstClr val="black"/>
              </a:solidFill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lv-LV" altLang="en-US" sz="2400" dirty="0">
                <a:solidFill>
                  <a:prstClr val="black"/>
                </a:solidFill>
                <a:cs typeface="+mj-cs"/>
              </a:rPr>
              <a:t>Reticular connective tissue is named for the reticular fibers which are the main structural part of the tissue.</a:t>
            </a:r>
            <a:endParaRPr lang="en-US" altLang="en-US" sz="2400" b="1" dirty="0">
              <a:solidFill>
                <a:prstClr val="black"/>
              </a:solidFill>
              <a:cs typeface="+mj-cs"/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cs typeface="+mj-cs"/>
              </a:rPr>
              <a:t>Reticular connective tissue</a:t>
            </a:r>
            <a:r>
              <a:rPr lang="en-US" altLang="en-US" sz="2400" dirty="0">
                <a:solidFill>
                  <a:prstClr val="black"/>
                </a:solidFill>
                <a:cs typeface="+mj-cs"/>
              </a:rPr>
              <a:t> is a type of </a:t>
            </a:r>
            <a:r>
              <a:rPr lang="en-US" altLang="en-US" sz="2400" dirty="0">
                <a:solidFill>
                  <a:prstClr val="black"/>
                </a:solidFill>
                <a:cs typeface="+mj-cs"/>
                <a:hlinkClick r:id="rId2" tooltip="Connective tissue"/>
              </a:rPr>
              <a:t>connective tissue</a:t>
            </a:r>
            <a:r>
              <a:rPr lang="en-US" altLang="en-US" sz="2400" dirty="0">
                <a:solidFill>
                  <a:prstClr val="black"/>
                </a:solidFill>
                <a:cs typeface="+mj-cs"/>
              </a:rPr>
              <a:t> it has a network of :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sz="2400" dirty="0">
                <a:solidFill>
                  <a:prstClr val="black"/>
                </a:solidFill>
                <a:cs typeface="+mj-cs"/>
              </a:rPr>
              <a:t>1- </a:t>
            </a:r>
            <a:r>
              <a:rPr lang="en-US" altLang="en-US" sz="2400" b="1" dirty="0">
                <a:solidFill>
                  <a:prstClr val="black"/>
                </a:solidFill>
                <a:cs typeface="+mj-cs"/>
                <a:hlinkClick r:id="rId3" tooltip="Reticular fiber"/>
              </a:rPr>
              <a:t>reticular fibers</a:t>
            </a:r>
            <a:r>
              <a:rPr lang="en-US" altLang="en-US" sz="2400" dirty="0">
                <a:solidFill>
                  <a:prstClr val="black"/>
                </a:solidFill>
                <a:cs typeface="+mj-cs"/>
              </a:rPr>
              <a:t>, made of </a:t>
            </a:r>
            <a:r>
              <a:rPr lang="en-US" altLang="en-US" sz="2400" b="1" dirty="0">
                <a:solidFill>
                  <a:prstClr val="black"/>
                </a:solidFill>
                <a:cs typeface="+mj-cs"/>
                <a:hlinkClick r:id="rId4" tooltip="Type III collagen"/>
              </a:rPr>
              <a:t>type III collagen</a:t>
            </a:r>
            <a:endParaRPr lang="en-US" altLang="en-US" sz="2400" b="1" dirty="0">
              <a:solidFill>
                <a:prstClr val="black"/>
              </a:solidFill>
              <a:cs typeface="+mj-cs"/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sz="2400" dirty="0">
                <a:solidFill>
                  <a:prstClr val="black"/>
                </a:solidFill>
                <a:cs typeface="+mj-cs"/>
              </a:rPr>
              <a:t>The fibers are thin branching structures.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cs typeface="+mj-cs"/>
                <a:hlinkClick r:id="rId5" tooltip="Reticular fibers"/>
              </a:rPr>
              <a:t>2- Reticular fibers</a:t>
            </a:r>
            <a:r>
              <a:rPr lang="en-US" altLang="en-US" sz="2400" b="1" dirty="0">
                <a:solidFill>
                  <a:prstClr val="black"/>
                </a:solidFill>
                <a:cs typeface="+mj-cs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cs typeface="+mj-cs"/>
              </a:rPr>
              <a:t>are synthesized by special </a:t>
            </a:r>
            <a:r>
              <a:rPr lang="en-US" altLang="en-US" sz="2400" b="1" dirty="0">
                <a:solidFill>
                  <a:prstClr val="black"/>
                </a:solidFill>
                <a:cs typeface="+mj-cs"/>
                <a:hlinkClick r:id="rId6" tooltip="Fibroblasts"/>
              </a:rPr>
              <a:t>fibroblasts</a:t>
            </a:r>
            <a:r>
              <a:rPr lang="en-US" altLang="en-US" sz="2400" dirty="0">
                <a:solidFill>
                  <a:prstClr val="black"/>
                </a:solidFill>
                <a:cs typeface="+mj-cs"/>
              </a:rPr>
              <a:t> called </a:t>
            </a:r>
            <a:r>
              <a:rPr lang="en-US" altLang="en-US" sz="2400" b="1" dirty="0">
                <a:solidFill>
                  <a:srgbClr val="FF0000"/>
                </a:solidFill>
                <a:cs typeface="+mj-cs"/>
                <a:hlinkClick r:id="rId7" tooltip="Reticular cells"/>
              </a:rPr>
              <a:t>reticular cells</a:t>
            </a:r>
            <a:r>
              <a:rPr lang="en-US" altLang="en-US" sz="2400" dirty="0">
                <a:solidFill>
                  <a:srgbClr val="FF0000"/>
                </a:solidFill>
                <a:cs typeface="+mj-cs"/>
              </a:rPr>
              <a:t>.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lv-LV" altLang="en-US" sz="2400" dirty="0">
                <a:solidFill>
                  <a:prstClr val="black"/>
                </a:solidFill>
                <a:cs typeface="+mj-cs"/>
              </a:rPr>
              <a:t>The cells that make the reticular fibers are fibroblasts called reticular cells. </a:t>
            </a:r>
            <a:endParaRPr lang="en-US" altLang="en-US" sz="2400" dirty="0">
              <a:solidFill>
                <a:prstClr val="black"/>
              </a:solidFill>
              <a:cs typeface="+mj-cs"/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sz="2400" dirty="0">
                <a:solidFill>
                  <a:prstClr val="black"/>
                </a:solidFill>
                <a:cs typeface="+mj-cs"/>
              </a:rPr>
              <a:t>Many blood </a:t>
            </a:r>
            <a:r>
              <a:rPr lang="en-US" altLang="en-US" sz="2400" dirty="0" err="1">
                <a:solidFill>
                  <a:prstClr val="black"/>
                </a:solidFill>
                <a:cs typeface="+mj-cs"/>
              </a:rPr>
              <a:t>vesseles</a:t>
            </a:r>
            <a:r>
              <a:rPr lang="en-US" altLang="en-US" sz="2400" dirty="0">
                <a:solidFill>
                  <a:prstClr val="black"/>
                </a:solidFill>
                <a:cs typeface="+mj-cs"/>
              </a:rPr>
              <a:t>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Site : </a:t>
            </a:r>
            <a:r>
              <a:rPr lang="lv-LV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Reticular connective tissue forms a scaffolding for other cells in several organs, </a:t>
            </a:r>
            <a:r>
              <a:rPr lang="en-US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to support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lv-LV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such as lymph nodes</a:t>
            </a:r>
            <a:endParaRPr lang="en-US" altLang="en-US" sz="2400" dirty="0">
              <a:solidFill>
                <a:schemeClr val="tx2">
                  <a:lumMod val="60000"/>
                  <a:lumOff val="40000"/>
                </a:schemeClr>
              </a:solidFill>
              <a:cs typeface="+mj-cs"/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lv-LV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bone marrow. </a:t>
            </a:r>
            <a:endParaRPr lang="en-US" altLang="en-US" sz="2400" dirty="0">
              <a:solidFill>
                <a:schemeClr val="tx2">
                  <a:lumMod val="60000"/>
                  <a:lumOff val="40000"/>
                </a:schemeClr>
              </a:solidFill>
              <a:cs typeface="+mj-cs"/>
            </a:endParaRP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j-cs"/>
              </a:rPr>
              <a:t>Liver </a:t>
            </a:r>
            <a:endParaRPr lang="lv-LV" altLang="en-US" sz="2400" dirty="0">
              <a:solidFill>
                <a:schemeClr val="tx2">
                  <a:lumMod val="60000"/>
                  <a:lumOff val="40000"/>
                </a:schemeClr>
              </a:solidFill>
              <a:cs typeface="+mj-cs"/>
            </a:endParaRPr>
          </a:p>
        </p:txBody>
      </p:sp>
      <p:pic>
        <p:nvPicPr>
          <p:cNvPr id="46084" name="Picture 9" descr=" reticular fibers ">
            <a:extLst>
              <a:ext uri="{FF2B5EF4-FFF2-40B4-BE49-F238E27FC236}">
                <a16:creationId xmlns="" xmlns:a16="http://schemas.microsoft.com/office/drawing/2014/main" id="{8E9F93BD-AD95-44F7-843E-483DEBCA52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5150" y="1052513"/>
            <a:ext cx="3362325" cy="2016125"/>
          </a:xfrm>
          <a:noFill/>
        </p:spPr>
      </p:pic>
      <p:sp>
        <p:nvSpPr>
          <p:cNvPr id="46085" name="مستطيل 5">
            <a:extLst>
              <a:ext uri="{FF2B5EF4-FFF2-40B4-BE49-F238E27FC236}">
                <a16:creationId xmlns="" xmlns:a16="http://schemas.microsoft.com/office/drawing/2014/main" id="{DB648398-C778-4CBC-87C1-C80A29FCF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488" y="5813425"/>
            <a:ext cx="342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000000"/>
                </a:solidFill>
                <a:latin typeface="Arial Black" panose="020B0A04020102020204" pitchFamily="34" charset="0"/>
              </a:rPr>
              <a:t>Liver (silver stain)</a:t>
            </a:r>
            <a:endParaRPr lang="en-US" altLang="en-US" sz="2400" b="1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6086" name="Picture 16" descr="reticular tissue">
            <a:extLst>
              <a:ext uri="{FF2B5EF4-FFF2-40B4-BE49-F238E27FC236}">
                <a16:creationId xmlns="" xmlns:a16="http://schemas.microsoft.com/office/drawing/2014/main" id="{B92598CA-531E-4B50-A641-343C021A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3357563"/>
            <a:ext cx="33623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="" xmlns:a16="http://schemas.microsoft.com/office/drawing/2014/main" id="{F28432CA-149E-4812-AB75-107CABA2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>
                <a:latin typeface="Arial Black" panose="020B0A04020102020204" pitchFamily="34" charset="0"/>
                <a:cs typeface="Times New Roman" panose="02020603050405020304" pitchFamily="18" charset="0"/>
              </a:rPr>
              <a:t>Adipose C.T.</a:t>
            </a:r>
            <a:endParaRPr lang="ar-EG" altLang="en-US" sz="2800"/>
          </a:p>
        </p:txBody>
      </p:sp>
      <p:sp>
        <p:nvSpPr>
          <p:cNvPr id="47107" name="Text Placeholder 2">
            <a:extLst>
              <a:ext uri="{FF2B5EF4-FFF2-40B4-BE49-F238E27FC236}">
                <a16:creationId xmlns="" xmlns:a16="http://schemas.microsoft.com/office/drawing/2014/main" id="{BA056E09-A879-4DA8-B09D-715F232D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4186238" cy="906462"/>
          </a:xfrm>
        </p:spPr>
        <p:txBody>
          <a:bodyPr/>
          <a:lstStyle/>
          <a:p>
            <a:pPr algn="l" rtl="0"/>
            <a:r>
              <a:rPr lang="en-US" altLang="en-US">
                <a:latin typeface="Arial Black" panose="020B0A04020102020204" pitchFamily="34" charset="0"/>
                <a:cs typeface="Arial" panose="020B0604020202020204" pitchFamily="34" charset="0"/>
              </a:rPr>
              <a:t>Unilocular adipose C.T.</a:t>
            </a:r>
          </a:p>
          <a:p>
            <a:pPr algn="l" rtl="0"/>
            <a:r>
              <a:rPr lang="en-US" altLang="en-US">
                <a:latin typeface="Arial Black" panose="020B0A04020102020204" pitchFamily="34" charset="0"/>
                <a:cs typeface="Arial" panose="020B0604020202020204" pitchFamily="34" charset="0"/>
              </a:rPr>
              <a:t>Yellow fat  </a:t>
            </a:r>
            <a:endParaRPr lang="ar-EG" altLang="en-US">
              <a:latin typeface="Arial Black" panose="020B0A04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51FB182-132F-4413-9CA4-56A9E577A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200" y="2133600"/>
            <a:ext cx="4040188" cy="3951288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Unilocular</a:t>
            </a:r>
            <a:r>
              <a:rPr lang="en-GB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 </a:t>
            </a:r>
            <a:r>
              <a:rPr lang="en-GB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single large </a:t>
            </a:r>
            <a:endParaRPr lang="en-GB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C.T. </a:t>
            </a:r>
            <a:r>
              <a:rPr lang="en-GB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GB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collagenous F.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 in blood supply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Carotenoids </a:t>
            </a:r>
            <a:r>
              <a:rPr lang="en-GB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A colour making </a:t>
            </a:r>
            <a:endParaRPr lang="en-GB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Sites: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 (under skin)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vital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organs 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ar-EG" sz="2000" dirty="0"/>
          </a:p>
        </p:txBody>
      </p:sp>
      <p:sp>
        <p:nvSpPr>
          <p:cNvPr id="47109" name="Text Placeholder 4">
            <a:extLst>
              <a:ext uri="{FF2B5EF4-FFF2-40B4-BE49-F238E27FC236}">
                <a16:creationId xmlns="" xmlns:a16="http://schemas.microsoft.com/office/drawing/2014/main" id="{6703A493-0D3E-4C21-B19A-0BA17E90B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91025" cy="639762"/>
          </a:xfrm>
        </p:spPr>
        <p:txBody>
          <a:bodyPr/>
          <a:lstStyle/>
          <a:p>
            <a:pPr algn="l" rtl="0"/>
            <a:r>
              <a:rPr lang="en-US" altLang="en-US">
                <a:latin typeface="Arial Black" panose="020B0A04020102020204" pitchFamily="34" charset="0"/>
                <a:cs typeface="Arial" panose="020B0604020202020204" pitchFamily="34" charset="0"/>
              </a:rPr>
              <a:t>Multilocular  adipose C.T.</a:t>
            </a:r>
          </a:p>
          <a:p>
            <a:pPr algn="l" rtl="0"/>
            <a:r>
              <a:rPr lang="en-US" altLang="en-US">
                <a:latin typeface="Arial Black" panose="020B0A04020102020204" pitchFamily="34" charset="0"/>
                <a:cs typeface="Arial" panose="020B0604020202020204" pitchFamily="34" charset="0"/>
              </a:rPr>
              <a:t>Brown fat  </a:t>
            </a:r>
            <a:endParaRPr lang="ar-EG" altLang="en-US">
              <a:latin typeface="Arial Black" panose="020B0A040201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0C890C-A84C-464E-BB9A-17D662801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5875" y="2133600"/>
            <a:ext cx="4041775" cy="4208463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Multilocular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fat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(</a:t>
            </a:r>
            <a:r>
              <a:rPr lang="en-GB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nucleus)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C.T.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collagenous F.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in blood supply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blood  vessels , numerous mitochondria , cytochrome pigment </a:t>
            </a:r>
          </a:p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en-GB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only infants </a:t>
            </a:r>
            <a:endParaRPr lang="en-GB" sz="20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&amp; neck of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newborn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GB" b="1" dirty="0"/>
          </a:p>
          <a:p>
            <a:pPr algn="l" rtl="0">
              <a:defRPr/>
            </a:pPr>
            <a:endParaRPr lang="ar-EG" b="1" dirty="0"/>
          </a:p>
        </p:txBody>
      </p:sp>
      <p:sp>
        <p:nvSpPr>
          <p:cNvPr id="47111" name="AutoShape 6" descr="صورة ذات صلة">
            <a:extLst>
              <a:ext uri="{FF2B5EF4-FFF2-40B4-BE49-F238E27FC236}">
                <a16:creationId xmlns="" xmlns:a16="http://schemas.microsoft.com/office/drawing/2014/main" id="{9AF7BF33-58F4-4C3A-A99C-C6CC937713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ar-EG" altLang="en-US">
              <a:solidFill>
                <a:srgbClr val="000000"/>
              </a:solidFill>
            </a:endParaRPr>
          </a:p>
        </p:txBody>
      </p:sp>
      <p:pic>
        <p:nvPicPr>
          <p:cNvPr id="47112" name="Picture 7" descr="C:\Users\اليرموكـ\Desktop\brown-fat.jpg">
            <a:extLst>
              <a:ext uri="{FF2B5EF4-FFF2-40B4-BE49-F238E27FC236}">
                <a16:creationId xmlns="" xmlns:a16="http://schemas.microsoft.com/office/drawing/2014/main" id="{D4C93CBE-2C8B-4668-A82B-A44943EAE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652963"/>
            <a:ext cx="337502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 descr="C:\Users\اليرموكـ\Desktop\Picture2.jpg">
            <a:extLst>
              <a:ext uri="{FF2B5EF4-FFF2-40B4-BE49-F238E27FC236}">
                <a16:creationId xmlns="" xmlns:a16="http://schemas.microsoft.com/office/drawing/2014/main" id="{0152A141-6D70-4ED9-8422-7639F10B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77" y="5085183"/>
            <a:ext cx="2370897" cy="167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وان 1">
            <a:extLst>
              <a:ext uri="{FF2B5EF4-FFF2-40B4-BE49-F238E27FC236}">
                <a16:creationId xmlns="" xmlns:a16="http://schemas.microsoft.com/office/drawing/2014/main" id="{42B12F3D-74D6-4FA0-AA07-F569B30F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Both Adipose </a:t>
            </a:r>
            <a:r>
              <a:rPr lang="en-GB" altLang="en-US" sz="2800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C.T.</a:t>
            </a:r>
            <a:endParaRPr lang="ar-JO" alt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9C08D25A-9D07-474C-A610-FE1A985B5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968" y="1412875"/>
            <a:ext cx="4752528" cy="504046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rtl="0">
              <a:defRPr/>
            </a:pPr>
            <a:r>
              <a:rPr lang="en-US" b="1" cap="all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Function : </a:t>
            </a:r>
            <a:br>
              <a:rPr lang="en-US" b="1" cap="all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cap="all" dirty="0">
                <a:solidFill>
                  <a:prstClr val="black"/>
                </a:solidFill>
                <a:ea typeface="+mj-ea"/>
                <a:cs typeface="+mj-cs"/>
              </a:rPr>
              <a:t>1- </a:t>
            </a:r>
            <a:r>
              <a:rPr lang="en-US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storage of energy </a:t>
            </a:r>
            <a:r>
              <a:rPr lang="en-US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(but harder to break</a:t>
            </a:r>
            <a:r>
              <a:rPr lang="en-US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2- Shape of the body </a:t>
            </a:r>
            <a:br>
              <a:rPr lang="en-US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3- </a:t>
            </a:r>
            <a:r>
              <a:rPr lang="en-US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Shock absorber</a:t>
            </a:r>
          </a:p>
          <a:p>
            <a:pPr algn="l" rtl="0">
              <a:defRPr/>
            </a:pPr>
            <a:r>
              <a:rPr lang="en-US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4- Thermal </a:t>
            </a:r>
            <a:r>
              <a:rPr lang="en-US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insulation (Homeostatic temperature)</a:t>
            </a:r>
            <a:r>
              <a:rPr lang="en-US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5- Fixation of vital organs 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2" descr="C:\Users\اليرموكـ\Desktop\microtechnique-for-students-what-is-histology-28-638.jpg">
            <a:extLst>
              <a:ext uri="{FF2B5EF4-FFF2-40B4-BE49-F238E27FC236}">
                <a16:creationId xmlns="" xmlns:a16="http://schemas.microsoft.com/office/drawing/2014/main" id="{7655689A-F681-4153-8A6D-9119D70029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1124744"/>
            <a:ext cx="4643437" cy="4608512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11560" y="5867980"/>
            <a:ext cx="301877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 and E does not show the fat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="" xmlns:a16="http://schemas.microsoft.com/office/drawing/2014/main" id="{1BA4F517-7630-46D0-9C7A-B3FABE6C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0013"/>
            <a:ext cx="8229600" cy="1143001"/>
          </a:xfrm>
        </p:spPr>
        <p:txBody>
          <a:bodyPr/>
          <a:lstStyle/>
          <a:p>
            <a:r>
              <a:rPr lang="en-GB" alt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Dense C.T</a:t>
            </a:r>
            <a:r>
              <a:rPr lang="en-GB" altLang="en-US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. components near </a:t>
            </a:r>
            <a:endParaRPr lang="ar-EG" altLang="en-US" sz="2800" dirty="0"/>
          </a:p>
        </p:txBody>
      </p:sp>
      <p:sp>
        <p:nvSpPr>
          <p:cNvPr id="49155" name="Text Placeholder 2">
            <a:extLst>
              <a:ext uri="{FF2B5EF4-FFF2-40B4-BE49-F238E27FC236}">
                <a16:creationId xmlns="" xmlns:a16="http://schemas.microsoft.com/office/drawing/2014/main" id="{373C6A35-BBC5-44C9-9A5B-84FE7CEF3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04813"/>
            <a:ext cx="4040188" cy="639762"/>
          </a:xfrm>
        </p:spPr>
        <p:txBody>
          <a:bodyPr/>
          <a:lstStyle/>
          <a:p>
            <a:pPr algn="l" eaLnBrk="1" hangingPunct="1"/>
            <a:r>
              <a:rPr lang="en-GB" altLang="en-US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Irregular</a:t>
            </a:r>
            <a:endParaRPr lang="en-US" altLang="en-US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BEAEB59-A115-4B0A-8722-B68D9FF0D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20638" y="1125538"/>
            <a:ext cx="4041776" cy="3949700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 </a:t>
            </a:r>
            <a:r>
              <a:rPr lang="en-US" sz="2000" b="1" dirty="0">
                <a:latin typeface="Arial Black" pitchFamily="34" charset="0"/>
              </a:rPr>
              <a:t>Fibers : </a:t>
            </a:r>
            <a:r>
              <a:rPr lang="en-US" sz="2000" b="1" dirty="0"/>
              <a:t>collagenous  fibers run in all direction </a:t>
            </a:r>
            <a:r>
              <a:rPr lang="en-US" sz="2000" b="1" dirty="0" smtClean="0"/>
              <a:t> most common (irregular</a:t>
            </a:r>
            <a:r>
              <a:rPr lang="en-US" sz="2000" b="1" dirty="0"/>
              <a:t>)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latin typeface="Arial Black" pitchFamily="34" charset="0"/>
              </a:rPr>
              <a:t> Cells </a:t>
            </a:r>
            <a:r>
              <a:rPr lang="en-US" sz="2000" b="1" dirty="0" smtClean="0">
                <a:latin typeface="Arial Black" pitchFamily="34" charset="0"/>
              </a:rPr>
              <a:t>produced by : </a:t>
            </a:r>
            <a:r>
              <a:rPr lang="en-US" sz="2000" b="1" dirty="0"/>
              <a:t>Fibroblasts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/>
              <a:t> </a:t>
            </a:r>
            <a:r>
              <a:rPr lang="en-US" sz="2000" b="1" dirty="0">
                <a:latin typeface="Arial Black" pitchFamily="34" charset="0"/>
              </a:rPr>
              <a:t>ground sub. </a:t>
            </a:r>
            <a:r>
              <a:rPr lang="en-US" sz="2000" b="1" dirty="0"/>
              <a:t>little </a:t>
            </a:r>
            <a:r>
              <a:rPr lang="en-US" sz="2000" b="1" dirty="0" smtClean="0"/>
              <a:t>amount because dense </a:t>
            </a:r>
            <a:endParaRPr lang="en-US" sz="2000" b="1" dirty="0"/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kern="0" dirty="0">
                <a:latin typeface="Arial Black" pitchFamily="34" charset="0"/>
              </a:rPr>
              <a:t>Sites: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/>
              <a:t>Deep dermis of skin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/>
              <a:t>Capsule of lymph </a:t>
            </a:r>
            <a:r>
              <a:rPr lang="en-US" sz="2000" b="1" dirty="0" smtClean="0"/>
              <a:t>node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/>
              <a:t>Around organs </a:t>
            </a:r>
            <a:endParaRPr lang="en-US" sz="20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157" name="Text Placeholder 4">
            <a:extLst>
              <a:ext uri="{FF2B5EF4-FFF2-40B4-BE49-F238E27FC236}">
                <a16:creationId xmlns="" xmlns:a16="http://schemas.microsoft.com/office/drawing/2014/main" id="{0BF03222-000F-480E-BB93-4715C37F6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64163" y="549275"/>
            <a:ext cx="4041775" cy="639763"/>
          </a:xfrm>
        </p:spPr>
        <p:txBody>
          <a:bodyPr/>
          <a:lstStyle/>
          <a:p>
            <a:pPr algn="l" rtl="0"/>
            <a:r>
              <a:rPr lang="en-GB" altLang="en-US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Regular two types </a:t>
            </a:r>
            <a:endParaRPr lang="ar-EG" altLang="en-US" dirty="0">
              <a:solidFill>
                <a:srgbClr val="FF0000"/>
              </a:solidFill>
            </a:endParaRPr>
          </a:p>
        </p:txBody>
      </p:sp>
      <p:sp>
        <p:nvSpPr>
          <p:cNvPr id="49158" name="Content Placeholder 5">
            <a:extLst>
              <a:ext uri="{FF2B5EF4-FFF2-40B4-BE49-F238E27FC236}">
                <a16:creationId xmlns="" xmlns:a16="http://schemas.microsoft.com/office/drawing/2014/main" id="{3491473E-F019-4725-BE66-6D99CBCBF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2225" y="1196975"/>
            <a:ext cx="4041775" cy="2117725"/>
          </a:xfrm>
        </p:spPr>
        <p:txBody>
          <a:bodyPr/>
          <a:lstStyle/>
          <a:p>
            <a:pPr marL="457200" indent="-457200" algn="l" rtl="0">
              <a:buFont typeface="Calibri" panose="020F0502020204030204" pitchFamily="34" charset="0"/>
              <a:buAutoNum type="arabicPeriod"/>
            </a:pPr>
            <a:r>
              <a:rPr lang="en-US" altLang="en-US" dirty="0">
                <a:latin typeface="Arial Black" panose="020B0A04020102020204" pitchFamily="34" charset="0"/>
                <a:cs typeface="Arial" panose="020B0604020202020204" pitchFamily="34" charset="0"/>
              </a:rPr>
              <a:t>White fibrous C.T</a:t>
            </a:r>
            <a:r>
              <a:rPr lang="en-US" alt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 rtl="0">
              <a:buNone/>
            </a:pPr>
            <a:r>
              <a:rPr lang="en-US" alt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(collagen type 1  found </a:t>
            </a:r>
          </a:p>
          <a:p>
            <a:pPr marL="0" indent="0" algn="l" rtl="0">
              <a:buNone/>
            </a:pPr>
            <a:r>
              <a:rPr lang="en-US" alt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Regular bindle movement </a:t>
            </a:r>
            <a:endParaRPr lang="en-US" alt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Font typeface="Calibri" panose="020F0502020204030204" pitchFamily="34" charset="0"/>
              <a:buAutoNum type="arabicPeriod"/>
            </a:pPr>
            <a:r>
              <a:rPr lang="en-US" altLang="en-US" dirty="0">
                <a:latin typeface="Arial Black" panose="020B0A04020102020204" pitchFamily="34" charset="0"/>
                <a:cs typeface="Arial" panose="020B0604020202020204" pitchFamily="34" charset="0"/>
              </a:rPr>
              <a:t>Elastic C.T. </a:t>
            </a:r>
            <a:endParaRPr lang="en-US" altLang="en-US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alt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Elastic fiber found </a:t>
            </a:r>
          </a:p>
          <a:p>
            <a:pPr marL="0" indent="0" algn="l" rtl="0">
              <a:buNone/>
            </a:pPr>
            <a:r>
              <a:rPr lang="en-US" altLang="en-US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finestrated</a:t>
            </a:r>
            <a:r>
              <a:rPr lang="en-US" alt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 movement</a:t>
            </a:r>
          </a:p>
          <a:p>
            <a:pPr marL="0" indent="0" algn="l" rtl="0">
              <a:buNone/>
            </a:pPr>
            <a:endParaRPr lang="ar-EG" altLang="en-US" dirty="0">
              <a:latin typeface="Arial Black" panose="020B0A04020102020204" pitchFamily="34" charset="0"/>
            </a:endParaRPr>
          </a:p>
        </p:txBody>
      </p:sp>
      <p:pic>
        <p:nvPicPr>
          <p:cNvPr id="49159" name="Picture 4">
            <a:extLst>
              <a:ext uri="{FF2B5EF4-FFF2-40B4-BE49-F238E27FC236}">
                <a16:creationId xmlns="" xmlns:a16="http://schemas.microsoft.com/office/drawing/2014/main" id="{0D0483DC-E9B7-4261-8BFD-026D9C73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92579"/>
            <a:ext cx="3641030" cy="18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9" descr="dense irregular">
            <a:extLst>
              <a:ext uri="{FF2B5EF4-FFF2-40B4-BE49-F238E27FC236}">
                <a16:creationId xmlns="" xmlns:a16="http://schemas.microsoft.com/office/drawing/2014/main" id="{557B15DA-2791-44A1-8944-DDB73CAC3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95750"/>
            <a:ext cx="36449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C2F9DC32-D361-425A-984C-419457E937C4}"/>
              </a:ext>
            </a:extLst>
          </p:cNvPr>
          <p:cNvSpPr/>
          <p:nvPr/>
        </p:nvSpPr>
        <p:spPr>
          <a:xfrm>
            <a:off x="5435600" y="5822950"/>
            <a:ext cx="17732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itchFamily="34" charset="-128"/>
              </a:rPr>
              <a:t>Fibroblast nucleus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490562E9-2AA5-440B-ADA2-0515CEB51D6D}"/>
              </a:ext>
            </a:extLst>
          </p:cNvPr>
          <p:cNvSpPr/>
          <p:nvPr/>
        </p:nvSpPr>
        <p:spPr>
          <a:xfrm>
            <a:off x="6084888" y="4511675"/>
            <a:ext cx="93821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itchFamily="34" charset="-128"/>
              </a:rPr>
              <a:t>Collagen</a:t>
            </a:r>
          </a:p>
        </p:txBody>
      </p:sp>
      <p:sp>
        <p:nvSpPr>
          <p:cNvPr id="5" name="سهم للأسفل 4">
            <a:extLst>
              <a:ext uri="{FF2B5EF4-FFF2-40B4-BE49-F238E27FC236}">
                <a16:creationId xmlns="" xmlns:a16="http://schemas.microsoft.com/office/drawing/2014/main" id="{96AEC9CE-3E7A-43E8-8124-A26F37CD9048}"/>
              </a:ext>
            </a:extLst>
          </p:cNvPr>
          <p:cNvSpPr/>
          <p:nvPr/>
        </p:nvSpPr>
        <p:spPr>
          <a:xfrm rot="19656378">
            <a:off x="2889894" y="3300389"/>
            <a:ext cx="360363" cy="1889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="" xmlns:a16="http://schemas.microsoft.com/office/drawing/2014/main" id="{F98E76EE-FC1F-442D-B1EF-32604033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188913"/>
            <a:ext cx="8229600" cy="1008062"/>
          </a:xfrm>
        </p:spPr>
        <p:txBody>
          <a:bodyPr/>
          <a:lstStyle/>
          <a:p>
            <a:pPr rtl="0"/>
            <a:r>
              <a:rPr lang="en-GB" altLang="en-US" sz="2800">
                <a:latin typeface="Arial Black" panose="020B0A04020102020204" pitchFamily="34" charset="0"/>
                <a:cs typeface="Times New Roman" panose="02020603050405020304" pitchFamily="18" charset="0"/>
              </a:rPr>
              <a:t>Dense  regular C.T.</a:t>
            </a:r>
            <a:br>
              <a:rPr lang="en-GB" altLang="en-US" sz="280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Arial Black" panose="020B0A04020102020204" pitchFamily="34" charset="0"/>
                <a:cs typeface="Arial" panose="020B0604020202020204" pitchFamily="34" charset="0"/>
              </a:rPr>
              <a:t>White Fibrous C.T.</a:t>
            </a:r>
            <a:r>
              <a:rPr lang="en-US" altLang="en-US" sz="2400">
                <a:cs typeface="Arial" panose="020B0604020202020204" pitchFamily="34" charset="0"/>
              </a:rPr>
              <a:t/>
            </a:r>
            <a:br>
              <a:rPr lang="en-US" altLang="en-US" sz="2400">
                <a:cs typeface="Arial" panose="020B0604020202020204" pitchFamily="34" charset="0"/>
              </a:rPr>
            </a:br>
            <a:endParaRPr lang="ar-EG" alt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631F24-D537-4BD5-BA1E-9CF5837EF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96975"/>
            <a:ext cx="8229600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Fibers 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parallel collagenous  fibers type I  in bundles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formed by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Fibrocytes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sub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amount of ground sub.</a:t>
            </a:r>
            <a:endParaRPr lang="en-GB" sz="2000" b="1" u="sng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Sites: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tendons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 blood found) unlike other connective tissue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Ligaments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sclera of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 (</a:t>
            </a:r>
            <a:r>
              <a:rPr lang="ar-S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بياض العين)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defRPr/>
            </a:pPr>
            <a:endParaRPr lang="ar-EG" sz="2400" dirty="0"/>
          </a:p>
        </p:txBody>
      </p:sp>
      <p:pic>
        <p:nvPicPr>
          <p:cNvPr id="4" name="Picture 3" descr="03_19Figuredf-L.jpg">
            <a:extLst>
              <a:ext uri="{FF2B5EF4-FFF2-40B4-BE49-F238E27FC236}">
                <a16:creationId xmlns="" xmlns:a16="http://schemas.microsoft.com/office/drawing/2014/main" id="{9EA40775-BD43-4D70-BABA-E4CBBB544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0" t="3688" r="15492" b="71109"/>
          <a:stretch>
            <a:fillRect/>
          </a:stretch>
        </p:blipFill>
        <p:spPr bwMode="auto">
          <a:xfrm>
            <a:off x="3708400" y="3789363"/>
            <a:ext cx="52562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084168" y="1484784"/>
            <a:ext cx="576064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ACA0461F-D7B8-4FA4-A23D-C8FBD0C8E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Arial Black" panose="020B0A04020102020204" pitchFamily="34" charset="0"/>
                <a:cs typeface="Times New Roman" panose="02020603050405020304" pitchFamily="18" charset="0"/>
              </a:rPr>
              <a:t>Elastic C.T.</a:t>
            </a:r>
            <a:endParaRPr lang="en-US" altLang="en-US" sz="280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2DA5FEC2-2349-44EF-A33B-698DAECE9E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" y="1143000"/>
            <a:ext cx="4860925" cy="453072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elastic </a:t>
            </a:r>
            <a:r>
              <a:rPr lang="en-GB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en-GB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- run in all direction or </a:t>
            </a:r>
          </a:p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- wavy parallel fenestrated membrane </a:t>
            </a:r>
            <a:endParaRPr lang="en-GB" sz="2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en-GB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Place needing stretch </a:t>
            </a:r>
            <a:endParaRPr lang="en-GB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Large arteries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GB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Vocal cords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/>
          </a:p>
        </p:txBody>
      </p:sp>
      <p:pic>
        <p:nvPicPr>
          <p:cNvPr id="37892" name="Picture 7" descr="24%20lamellae">
            <a:extLst>
              <a:ext uri="{FF2B5EF4-FFF2-40B4-BE49-F238E27FC236}">
                <a16:creationId xmlns="" xmlns:a16="http://schemas.microsoft.com/office/drawing/2014/main" id="{6FD1A773-7581-445C-A19A-0775C99F6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587625"/>
            <a:ext cx="3833812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 descr="C:\Users\اليرموكـ\Desktop\CT image\elastic-fibers_2.jpg">
            <a:extLst>
              <a:ext uri="{FF2B5EF4-FFF2-40B4-BE49-F238E27FC236}">
                <a16:creationId xmlns="" xmlns:a16="http://schemas.microsoft.com/office/drawing/2014/main" id="{123C074A-4EE0-4D00-B0D3-AF8B38656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4365625"/>
            <a:ext cx="38893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8" descr="C:\Users\اليرموكـ\Desktop\CT image\elastic-ct-thumb400.png">
            <a:extLst>
              <a:ext uri="{FF2B5EF4-FFF2-40B4-BE49-F238E27FC236}">
                <a16:creationId xmlns="" xmlns:a16="http://schemas.microsoft.com/office/drawing/2014/main" id="{67687862-49FD-436E-BB61-054619C2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1125538"/>
            <a:ext cx="3832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6960" y="3344000"/>
            <a:ext cx="10374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Orcellen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vivigin</a:t>
            </a:r>
            <a:endParaRPr lang="en-US" dirty="0"/>
          </a:p>
        </p:txBody>
      </p:sp>
      <p:cxnSp>
        <p:nvCxnSpPr>
          <p:cNvPr id="4" name="Straight Arrow Connector 3"/>
          <p:cNvCxnSpPr>
            <a:endCxn id="51205" idx="1"/>
          </p:cNvCxnSpPr>
          <p:nvPr/>
        </p:nvCxnSpPr>
        <p:spPr>
          <a:xfrm>
            <a:off x="4788024" y="5013176"/>
            <a:ext cx="425326" cy="1588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00687" y="3344000"/>
            <a:ext cx="507417" cy="60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="" xmlns:a16="http://schemas.microsoft.com/office/drawing/2014/main" id="{C4FA893F-B3B6-4453-AF10-B2280174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>
                <a:latin typeface="Arial Black" panose="020B0A04020102020204" pitchFamily="34" charset="0"/>
                <a:cs typeface="Times New Roman" panose="02020603050405020304" pitchFamily="18" charset="0"/>
              </a:rPr>
              <a:t>CONNECTIVE  TISSUE</a:t>
            </a:r>
            <a:endParaRPr lang="ar-EG" alt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D6952B-80F3-43CD-9731-1D1144D14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96975"/>
            <a:ext cx="8497887" cy="5472113"/>
          </a:xfrm>
        </p:spPr>
        <p:txBody>
          <a:bodyPr rtlCol="1">
            <a:normAutofit fontScale="25000" lnSpcReduction="2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9600" dirty="0">
                <a:latin typeface="Times New Roman" panose="02020603050405020304" pitchFamily="18" charset="0"/>
                <a:cs typeface="+mj-cs"/>
              </a:rPr>
              <a:t>Connective tissues are the most abundant of the primary tissues.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9600" dirty="0">
                <a:latin typeface="Times New Roman" panose="02020603050405020304" pitchFamily="18" charset="0"/>
                <a:cs typeface="+mj-cs"/>
              </a:rPr>
              <a:t> The cells of the connective tissues are far apart, separated by an abundant amount of extracellular material, also called extracellular matrix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9600" b="1" dirty="0">
                <a:latin typeface="Times New Roman" panose="02020603050405020304" pitchFamily="18" charset="0"/>
                <a:cs typeface="+mj-cs"/>
              </a:rPr>
              <a:t>Function :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dirty="0">
                <a:latin typeface="Times New Roman" panose="02020603050405020304" pitchFamily="18" charset="0"/>
                <a:cs typeface="+mj-cs"/>
              </a:rPr>
              <a:t>Binding, support and packaging</a:t>
            </a:r>
            <a:r>
              <a:rPr lang="en-US" sz="9600" dirty="0" smtClean="0">
                <a:latin typeface="Times New Roman" panose="02020603050405020304" pitchFamily="18" charset="0"/>
                <a:cs typeface="+mj-cs"/>
              </a:rPr>
              <a:t>: (connection)</a:t>
            </a:r>
            <a:endParaRPr lang="en-US" sz="9600" dirty="0">
              <a:latin typeface="Times New Roman" panose="02020603050405020304" pitchFamily="18" charset="0"/>
              <a:cs typeface="+mj-cs"/>
            </a:endParaRP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dirty="0">
                <a:latin typeface="Times New Roman" panose="02020603050405020304" pitchFamily="18" charset="0"/>
                <a:cs typeface="+mj-cs"/>
              </a:rPr>
              <a:t>Protection, defense and repair</a:t>
            </a:r>
            <a:r>
              <a:rPr lang="en-US" sz="9600" dirty="0" smtClean="0">
                <a:latin typeface="Times New Roman" panose="02020603050405020304" pitchFamily="18" charset="0"/>
                <a:cs typeface="+mj-cs"/>
              </a:rPr>
              <a:t>: ground cells,</a:t>
            </a:r>
            <a:r>
              <a:rPr lang="en-GB" sz="9600" dirty="0" smtClean="0">
                <a:latin typeface="Arial Black" pitchFamily="34" charset="0"/>
                <a:cs typeface="Times New Roman" pitchFamily="18" charset="0"/>
              </a:rPr>
              <a:t>Fibroblasts, microphage and blast cell to </a:t>
            </a:r>
            <a:r>
              <a:rPr lang="en-GB" sz="9600" dirty="0" smtClean="0">
                <a:latin typeface="Arial Black" pitchFamily="34" charset="0"/>
                <a:cs typeface="Times New Roman" pitchFamily="18" charset="0"/>
              </a:rPr>
              <a:t>defence </a:t>
            </a:r>
            <a:r>
              <a:rPr lang="en-GB" sz="96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GB" sz="9600" dirty="0" smtClean="0">
                <a:latin typeface="Arial Black" pitchFamily="34" charset="0"/>
                <a:cs typeface="Times New Roman" pitchFamily="18" charset="0"/>
              </a:rPr>
              <a:t>and </a:t>
            </a:r>
            <a:r>
              <a:rPr lang="en-GB" sz="9600" dirty="0" smtClean="0">
                <a:latin typeface="Arial Black" pitchFamily="34" charset="0"/>
                <a:cs typeface="Times New Roman" pitchFamily="18" charset="0"/>
              </a:rPr>
              <a:t>plasma </a:t>
            </a:r>
            <a:endParaRPr lang="en-US" sz="9600" dirty="0" smtClean="0">
              <a:latin typeface="Times New Roman" panose="02020603050405020304" pitchFamily="18" charset="0"/>
              <a:cs typeface="+mj-cs"/>
            </a:endParaRP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dirty="0" smtClean="0">
                <a:latin typeface="Times New Roman" panose="02020603050405020304" pitchFamily="18" charset="0"/>
                <a:cs typeface="+mj-cs"/>
              </a:rPr>
              <a:t>Insulation: Adipose </a:t>
            </a:r>
            <a:r>
              <a:rPr lang="en-US" sz="9600" dirty="0">
                <a:latin typeface="Times New Roman" panose="02020603050405020304" pitchFamily="18" charset="0"/>
                <a:cs typeface="+mj-cs"/>
              </a:rPr>
              <a:t/>
            </a:r>
            <a:br>
              <a:rPr lang="en-US" sz="9600" dirty="0">
                <a:latin typeface="Times New Roman" panose="02020603050405020304" pitchFamily="18" charset="0"/>
                <a:cs typeface="+mj-cs"/>
              </a:rPr>
            </a:br>
            <a:r>
              <a:rPr lang="en-US" sz="9600" dirty="0">
                <a:latin typeface="Times New Roman" panose="02020603050405020304" pitchFamily="18" charset="0"/>
                <a:cs typeface="+mj-cs"/>
              </a:rPr>
              <a:t>Fat cells or adipose tissue, is a connective tissue which not only cushions body organs but also insulates them and provides reserve energy fuel.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600" dirty="0">
                <a:latin typeface="Times New Roman" panose="02020603050405020304" pitchFamily="18" charset="0"/>
                <a:cs typeface="+mj-cs"/>
              </a:rPr>
              <a:t>Transportation</a:t>
            </a:r>
            <a:r>
              <a:rPr lang="en-US" sz="9600" dirty="0" smtClean="0">
                <a:latin typeface="Times New Roman" panose="02020603050405020304" pitchFamily="18" charset="0"/>
                <a:cs typeface="+mj-cs"/>
              </a:rPr>
              <a:t>:  </a:t>
            </a:r>
            <a:r>
              <a:rPr lang="en-US" sz="9600" dirty="0">
                <a:latin typeface="Times New Roman" panose="02020603050405020304" pitchFamily="18" charset="0"/>
                <a:cs typeface="+mj-cs"/>
              </a:rPr>
              <a:t/>
            </a:r>
            <a:br>
              <a:rPr lang="en-US" sz="9600" dirty="0">
                <a:latin typeface="Times New Roman" panose="02020603050405020304" pitchFamily="18" charset="0"/>
                <a:cs typeface="+mj-cs"/>
              </a:rPr>
            </a:br>
            <a:r>
              <a:rPr lang="en-US" sz="9600" dirty="0">
                <a:latin typeface="Times New Roman" panose="02020603050405020304" pitchFamily="18" charset="0"/>
                <a:cs typeface="+mj-cs"/>
              </a:rPr>
              <a:t>Blood is a connective tissue and it carries and delivers oxygen and nutrient to tissues.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9600" b="1" dirty="0">
              <a:cs typeface="+mj-cs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C:\Users\اليرموكـ\Desktop\CT image\CTclasses1.gif">
            <a:extLst>
              <a:ext uri="{FF2B5EF4-FFF2-40B4-BE49-F238E27FC236}">
                <a16:creationId xmlns="" xmlns:a16="http://schemas.microsoft.com/office/drawing/2014/main" id="{98DCF6E2-815C-4E63-A844-C6DC6F38A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640762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8128">
            <a:extLst>
              <a:ext uri="{FF2B5EF4-FFF2-40B4-BE49-F238E27FC236}">
                <a16:creationId xmlns="" xmlns:a16="http://schemas.microsoft.com/office/drawing/2014/main" id="{D2C58FF2-C807-42CE-AD0A-D2DF880ABC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65275" y="1981200"/>
            <a:ext cx="57912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CC"/>
                </a:solidFill>
                <a:effectLst>
                  <a:prstShdw prst="shdw17" dist="17961" dir="2700000">
                    <a:srgbClr val="997A00"/>
                  </a:prstShdw>
                </a:effectLst>
                <a:latin typeface="Impact" panose="020B080603090205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="" xmlns:a16="http://schemas.microsoft.com/office/drawing/2014/main" id="{93E8BACF-48E4-4AD6-89DD-D7A70FD27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688" y="180103"/>
            <a:ext cx="7772400" cy="8032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lv-LV" altLang="en-US" sz="3600" b="1" dirty="0">
                <a:solidFill>
                  <a:srgbClr val="000000"/>
                </a:solidFill>
                <a:cs typeface="+mn-cs"/>
              </a:rPr>
              <a:t>Connective Tissue Cells</a:t>
            </a:r>
          </a:p>
        </p:txBody>
      </p:sp>
      <p:sp>
        <p:nvSpPr>
          <p:cNvPr id="13315" name="Rectangle 7">
            <a:extLst>
              <a:ext uri="{FF2B5EF4-FFF2-40B4-BE49-F238E27FC236}">
                <a16:creationId xmlns="" xmlns:a16="http://schemas.microsoft.com/office/drawing/2014/main" id="{77A18587-560A-437B-8F5D-F91CE589A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81" y="1435023"/>
            <a:ext cx="8913812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lv-LV" altLang="en-US" sz="2400" b="1" dirty="0">
                <a:cs typeface="+mn-cs"/>
              </a:rPr>
              <a:t>Resident cells      </a:t>
            </a:r>
            <a:r>
              <a:rPr lang="en-US" altLang="en-US" sz="2400" b="1" dirty="0">
                <a:cs typeface="+mn-cs"/>
              </a:rPr>
              <a:t>       </a:t>
            </a:r>
            <a:r>
              <a:rPr lang="lv-LV" altLang="en-US" sz="2400" b="1" dirty="0" smtClean="0">
                <a:solidFill>
                  <a:srgbClr val="FF0000"/>
                </a:solidFill>
                <a:cs typeface="+mn-cs"/>
              </a:rPr>
              <a:t>Immigrant</a:t>
            </a:r>
            <a:r>
              <a:rPr lang="en-US" altLang="en-US" sz="2400" b="1" dirty="0" smtClean="0">
                <a:solidFill>
                  <a:srgbClr val="FF0000"/>
                </a:solidFill>
                <a:cs typeface="+mn-cs"/>
              </a:rPr>
              <a:t>(</a:t>
            </a:r>
            <a:r>
              <a:rPr lang="en-US" altLang="en-US" sz="2400" b="1" dirty="0" err="1" smtClean="0">
                <a:solidFill>
                  <a:srgbClr val="FF0000"/>
                </a:solidFill>
                <a:cs typeface="+mn-cs"/>
              </a:rPr>
              <a:t>Freemove</a:t>
            </a:r>
            <a:r>
              <a:rPr lang="en-US" altLang="en-US" sz="2400" b="1" dirty="0" smtClean="0">
                <a:solidFill>
                  <a:srgbClr val="FF0000"/>
                </a:solidFill>
                <a:cs typeface="+mn-cs"/>
              </a:rPr>
              <a:t>)</a:t>
            </a:r>
            <a:r>
              <a:rPr lang="lv-LV" altLang="en-US" sz="24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lv-LV" altLang="en-US" sz="2400" b="1" dirty="0">
                <a:solidFill>
                  <a:srgbClr val="FF0000"/>
                </a:solidFill>
                <a:cs typeface="+mn-cs"/>
              </a:rPr>
              <a:t>cells </a:t>
            </a:r>
            <a:r>
              <a:rPr lang="lv-LV" altLang="en-US" sz="2400" b="1" dirty="0" smtClean="0">
                <a:solidFill>
                  <a:srgbClr val="FF0000"/>
                </a:solidFill>
                <a:cs typeface="+mn-cs"/>
              </a:rPr>
              <a:t>     </a:t>
            </a:r>
            <a:r>
              <a:rPr lang="en-US" altLang="en-US" sz="2400" b="1" dirty="0" smtClean="0">
                <a:solidFill>
                  <a:srgbClr val="FF0000"/>
                </a:solidFill>
                <a:cs typeface="+mn-cs"/>
              </a:rPr>
              <a:t>       </a:t>
            </a:r>
            <a:r>
              <a:rPr lang="lv-LV" altLang="en-US" sz="2400" b="1" dirty="0">
                <a:solidFill>
                  <a:srgbClr val="FF0000"/>
                </a:solidFill>
                <a:cs typeface="+mn-cs"/>
              </a:rPr>
              <a:t>Specialised </a:t>
            </a:r>
            <a:r>
              <a:rPr lang="lv-LV" altLang="en-US" sz="2400" b="1" dirty="0" smtClean="0">
                <a:solidFill>
                  <a:srgbClr val="FF0000"/>
                </a:solidFill>
                <a:cs typeface="+mn-cs"/>
              </a:rPr>
              <a:t>cells</a:t>
            </a:r>
            <a:r>
              <a:rPr lang="en-US" altLang="en-US" sz="2400" b="1" dirty="0" smtClean="0">
                <a:solidFill>
                  <a:srgbClr val="FF0000"/>
                </a:solidFill>
                <a:cs typeface="+mn-cs"/>
              </a:rPr>
              <a:t> (</a:t>
            </a:r>
            <a:r>
              <a:rPr lang="en-US" sz="2400" dirty="0"/>
              <a:t>(Fixed not </a:t>
            </a:r>
            <a:r>
              <a:rPr lang="en-US" sz="2400" dirty="0" smtClean="0"/>
              <a:t>                                                   </a:t>
            </a:r>
            <a:r>
              <a:rPr lang="en-US" dirty="0" smtClean="0"/>
              <a:t>modified types (not details) </a:t>
            </a:r>
          </a:p>
          <a:p>
            <a:pPr>
              <a:defRPr/>
            </a:pPr>
            <a:r>
              <a:rPr lang="en-US" sz="2400" dirty="0" smtClean="0"/>
              <a:t>getting </a:t>
            </a:r>
            <a:r>
              <a:rPr lang="en-US" sz="2400" dirty="0"/>
              <a:t>out)</a:t>
            </a:r>
          </a:p>
          <a:p>
            <a:pPr>
              <a:defRPr/>
            </a:pPr>
            <a:endParaRPr lang="en-US" altLang="en-US" sz="2400" b="1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3316" name="Text Box 8">
            <a:extLst>
              <a:ext uri="{FF2B5EF4-FFF2-40B4-BE49-F238E27FC236}">
                <a16:creationId xmlns="" xmlns:a16="http://schemas.microsoft.com/office/drawing/2014/main" id="{8EC3D82D-D915-404A-9215-0FC8A2FC7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155" y="2080196"/>
            <a:ext cx="3721733" cy="470898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Wingdings" pitchFamily="2" charset="2"/>
              <a:buChar char="v"/>
              <a:defRPr/>
            </a:pPr>
            <a:r>
              <a:rPr lang="lv-LV" altLang="en-US" sz="2400" dirty="0">
                <a:solidFill>
                  <a:srgbClr val="FF0000"/>
                </a:solidFill>
                <a:cs typeface="+mn-cs"/>
              </a:rPr>
              <a:t>Monocytes/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lv-LV" altLang="en-US" sz="2400" dirty="0">
                <a:solidFill>
                  <a:srgbClr val="FF0000"/>
                </a:solidFill>
                <a:cs typeface="+mn-cs"/>
              </a:rPr>
              <a:t>histocytes/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lv-LV" altLang="en-US" sz="2400" b="1" dirty="0" smtClean="0">
                <a:solidFill>
                  <a:srgbClr val="FF0000"/>
                </a:solidFill>
                <a:cs typeface="+mn-cs"/>
              </a:rPr>
              <a:t>macrophages</a:t>
            </a:r>
            <a:endParaRPr lang="lv-LV" altLang="en-US" sz="2400" dirty="0">
              <a:solidFill>
                <a:srgbClr val="FF0000"/>
              </a:solidFill>
              <a:cs typeface="+mn-cs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lv-LV" altLang="en-US" sz="2400" dirty="0">
                <a:solidFill>
                  <a:srgbClr val="FF0000"/>
                </a:solidFill>
                <a:cs typeface="+mn-cs"/>
              </a:rPr>
              <a:t>Plasm</a:t>
            </a:r>
            <a:r>
              <a:rPr lang="en-US" altLang="en-US" sz="2400" dirty="0">
                <a:solidFill>
                  <a:srgbClr val="FF0000"/>
                </a:solidFill>
                <a:cs typeface="+mn-cs"/>
              </a:rPr>
              <a:t>a cell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lv-LV" altLang="en-US" sz="2400" b="1" dirty="0">
                <a:solidFill>
                  <a:srgbClr val="FF0000"/>
                </a:solidFill>
                <a:cs typeface="+mn-cs"/>
              </a:rPr>
              <a:t>Mast cells</a:t>
            </a:r>
            <a:endParaRPr lang="en-US" altLang="en-US" sz="2400" b="1" dirty="0">
              <a:solidFill>
                <a:srgbClr val="FF0000"/>
              </a:solidFill>
              <a:cs typeface="+mn-cs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altLang="en-US" sz="2400" b="1" dirty="0">
                <a:solidFill>
                  <a:srgbClr val="FF0000"/>
                </a:solidFill>
                <a:cs typeface="+mn-cs"/>
              </a:rPr>
              <a:t>Leucocytes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derived </a:t>
            </a:r>
            <a:r>
              <a:rPr lang="en-US" altLang="en-US" sz="2400" dirty="0" smtClean="0">
                <a:solidFill>
                  <a:srgbClr val="000000"/>
                </a:solidFill>
              </a:rPr>
              <a:t>(coming) from </a:t>
            </a:r>
            <a:r>
              <a:rPr lang="en-US" altLang="en-US" sz="2400" dirty="0">
                <a:solidFill>
                  <a:srgbClr val="000000"/>
                </a:solidFill>
              </a:rPr>
              <a:t>hematopoietic stem </a:t>
            </a:r>
            <a:r>
              <a:rPr lang="en-US" altLang="en-US" sz="2400" dirty="0" smtClean="0">
                <a:solidFill>
                  <a:srgbClr val="000000"/>
                </a:solidFill>
              </a:rPr>
              <a:t>cells </a:t>
            </a:r>
            <a:r>
              <a:rPr lang="en-US" altLang="en-US" sz="2400" dirty="0" smtClean="0">
                <a:solidFill>
                  <a:srgbClr val="92D050"/>
                </a:solidFill>
              </a:rPr>
              <a:t>(produce blood cells</a:t>
            </a:r>
            <a:r>
              <a:rPr lang="en-US" altLang="en-US" sz="2400" dirty="0" smtClean="0">
                <a:solidFill>
                  <a:srgbClr val="000000"/>
                </a:solidFill>
              </a:rPr>
              <a:t>) Function: involved </a:t>
            </a:r>
            <a:r>
              <a:rPr lang="en-US" altLang="en-US" sz="2400" dirty="0">
                <a:solidFill>
                  <a:srgbClr val="000000"/>
                </a:solidFill>
              </a:rPr>
              <a:t>in immune function and </a:t>
            </a:r>
            <a:r>
              <a:rPr lang="en-US" altLang="en-US" sz="2400" dirty="0" smtClean="0">
                <a:solidFill>
                  <a:srgbClr val="000000"/>
                </a:solidFill>
              </a:rPr>
              <a:t>inflammation (protection)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3317" name="Text Box 9">
            <a:extLst>
              <a:ext uri="{FF2B5EF4-FFF2-40B4-BE49-F238E27FC236}">
                <a16:creationId xmlns="" xmlns:a16="http://schemas.microsoft.com/office/drawing/2014/main" id="{51CB12F8-5F69-44A9-A791-EA61FF9B9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6462"/>
            <a:ext cx="2247379" cy="25237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+mn-cs"/>
              </a:rPr>
              <a:t>UDMCs (</a:t>
            </a:r>
            <a:r>
              <a:rPr lang="en-US" altLang="en-US" sz="1400" dirty="0" smtClean="0">
                <a:solidFill>
                  <a:srgbClr val="92D050"/>
                </a:solidFill>
                <a:cs typeface="+mn-cs"/>
              </a:rPr>
              <a:t>Undifferentiated </a:t>
            </a:r>
            <a:r>
              <a:rPr lang="en-US" altLang="en-US" sz="1400" dirty="0" err="1" smtClean="0">
                <a:solidFill>
                  <a:srgbClr val="92D050"/>
                </a:solidFill>
                <a:cs typeface="+mn-cs"/>
              </a:rPr>
              <a:t>mesocine</a:t>
            </a:r>
            <a:r>
              <a:rPr lang="en-US" altLang="en-US" sz="1400" dirty="0" smtClean="0">
                <a:solidFill>
                  <a:srgbClr val="92D050"/>
                </a:solidFill>
                <a:cs typeface="+mn-cs"/>
              </a:rPr>
              <a:t> cell)</a:t>
            </a:r>
            <a:endParaRPr lang="en-US" altLang="en-US" sz="1400" dirty="0" smtClean="0">
              <a:solidFill>
                <a:srgbClr val="000000"/>
              </a:solidFill>
              <a:cs typeface="+mn-cs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lv-LV" altLang="en-US" sz="2400" dirty="0" smtClean="0">
                <a:solidFill>
                  <a:srgbClr val="000000"/>
                </a:solidFill>
                <a:cs typeface="+mn-cs"/>
              </a:rPr>
              <a:t>Fibroblasts</a:t>
            </a:r>
            <a:endParaRPr lang="lv-LV" altLang="en-US" sz="2400" dirty="0">
              <a:solidFill>
                <a:srgbClr val="000000"/>
              </a:solidFill>
              <a:cs typeface="+mn-cs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lv-LV" altLang="en-US" sz="2400" dirty="0">
                <a:solidFill>
                  <a:srgbClr val="000000"/>
                </a:solidFill>
                <a:cs typeface="+mn-cs"/>
              </a:rPr>
              <a:t>Adipocytes</a:t>
            </a:r>
            <a:endParaRPr lang="en-US" altLang="en-US" sz="2400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endParaRPr lang="lv-LV" altLang="en-US" sz="2400" dirty="0">
              <a:solidFill>
                <a:srgbClr val="000000"/>
              </a:solidFill>
              <a:cs typeface="+mn-cs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lv-LV" altLang="en-US" sz="2400" dirty="0">
                <a:solidFill>
                  <a:srgbClr val="000000"/>
                </a:solidFill>
                <a:cs typeface="+mn-cs"/>
              </a:rPr>
              <a:t>Pigment cells</a:t>
            </a:r>
          </a:p>
        </p:txBody>
      </p:sp>
      <p:sp>
        <p:nvSpPr>
          <p:cNvPr id="13318" name="Text Box 10">
            <a:extLst>
              <a:ext uri="{FF2B5EF4-FFF2-40B4-BE49-F238E27FC236}">
                <a16:creationId xmlns="" xmlns:a16="http://schemas.microsoft.com/office/drawing/2014/main" id="{BFBA37A9-3B4E-41FB-B194-9B9059531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2080196"/>
            <a:ext cx="2520950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Wingdings" pitchFamily="2" charset="2"/>
              <a:buChar char="Ø"/>
              <a:defRPr/>
            </a:pPr>
            <a:r>
              <a:rPr lang="lv-LV" altLang="en-US" sz="24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Reticular cells</a:t>
            </a:r>
          </a:p>
          <a:p>
            <a:pPr>
              <a:defRPr/>
            </a:pPr>
            <a:r>
              <a:rPr lang="lv-LV" altLang="en-US" sz="24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(reticular </a:t>
            </a:r>
            <a:r>
              <a:rPr lang="lv-LV" altLang="en-US" sz="24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tissue</a:t>
            </a:r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 produce fiber</a:t>
            </a:r>
            <a:r>
              <a:rPr lang="lv-LV" altLang="en-US" sz="24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)</a:t>
            </a:r>
            <a:endParaRPr lang="lv-LV" altLang="en-US" sz="2400" dirty="0"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Pericytes</a:t>
            </a:r>
            <a:endParaRPr lang="en-US" altLang="en-US" sz="2400" dirty="0">
              <a:solidFill>
                <a:schemeClr val="accent3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(found </a:t>
            </a:r>
            <a:r>
              <a:rPr lang="en-US" altLang="en-US" sz="2400" dirty="0" err="1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inblood</a:t>
            </a:r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 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vessels)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cs typeface="+mn-cs"/>
              </a:rPr>
              <a:t>CHondriocytes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(found in </a:t>
            </a:r>
            <a:r>
              <a:rPr lang="en-US" altLang="en-US" sz="2400" dirty="0" err="1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cartillage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)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Osteocytes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(found in bone</a:t>
            </a: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)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Blood cells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34694"/>
            <a:ext cx="3059113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Connective tissue are few in numbers </a:t>
            </a:r>
          </a:p>
          <a:p>
            <a:r>
              <a:rPr lang="en-US" dirty="0" smtClean="0"/>
              <a:t>Cell differ widely in structure and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81" y="5493683"/>
            <a:ext cx="3078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substance is also evolved in protection not allowing penetration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="" xmlns:a16="http://schemas.microsoft.com/office/drawing/2014/main" id="{21BE518B-ED40-407E-B1A0-8AA0C28E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C.T. CELLS</a:t>
            </a:r>
            <a:endParaRPr lang="ar-EG" altLang="en-US" sz="2800"/>
          </a:p>
        </p:txBody>
      </p:sp>
      <p:sp>
        <p:nvSpPr>
          <p:cNvPr id="28675" name="Text Placeholder 2">
            <a:extLst>
              <a:ext uri="{FF2B5EF4-FFF2-40B4-BE49-F238E27FC236}">
                <a16:creationId xmlns="" xmlns:a16="http://schemas.microsoft.com/office/drawing/2014/main" id="{96AB3929-89D9-40E4-B83E-852340186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450181"/>
            <a:ext cx="4040188" cy="148217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en-US" altLang="en-US" dirty="0">
                <a:latin typeface="Arial Black" panose="020B0A04020102020204" pitchFamily="34" charset="0"/>
                <a:cs typeface="Arial" panose="020B0604020202020204" pitchFamily="34" charset="0"/>
              </a:rPr>
              <a:t>Fixed cells= </a:t>
            </a:r>
            <a:r>
              <a:rPr lang="en-US" alt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resident </a:t>
            </a:r>
          </a:p>
          <a:p>
            <a:pPr algn="l" rtl="0"/>
            <a:r>
              <a:rPr lang="en-US" alt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Does not leave its place   </a:t>
            </a:r>
            <a:endParaRPr lang="ar-EG" alt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D76D93-0D22-4358-B8AC-0F3360759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2913375"/>
            <a:ext cx="4040188" cy="3951288"/>
          </a:xfrm>
          <a:solidFill>
            <a:srgbClr val="FFFF00"/>
          </a:solidFill>
        </p:spPr>
        <p:txBody>
          <a:bodyPr/>
          <a:lstStyle/>
          <a:p>
            <a:pPr marL="457200" indent="-457200" algn="l" rtl="0">
              <a:buFont typeface="+mj-lt"/>
              <a:buAutoNum type="arabicPeriod"/>
              <a:defRPr/>
            </a:pPr>
            <a:r>
              <a:rPr lang="en-US" dirty="0" smtClean="0"/>
              <a:t>UDMC (</a:t>
            </a:r>
            <a:r>
              <a:rPr lang="en-GB" alt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Undifferentiated </a:t>
            </a:r>
            <a:r>
              <a:rPr lang="en-GB" altLang="en-US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Mesenchymal</a:t>
            </a:r>
            <a:r>
              <a:rPr lang="en-GB" alt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Cell)</a:t>
            </a:r>
            <a:r>
              <a:rPr lang="en-US" dirty="0" smtClean="0"/>
              <a:t> </a:t>
            </a:r>
            <a:endParaRPr lang="en-US" dirty="0"/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US" dirty="0"/>
              <a:t>Fibroblast , </a:t>
            </a:r>
            <a:r>
              <a:rPr lang="en-US" dirty="0" err="1"/>
              <a:t>fibrocytes</a:t>
            </a:r>
            <a:endParaRPr lang="en-US" dirty="0"/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US" dirty="0"/>
              <a:t>Fat cell = adipocytes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US" dirty="0"/>
              <a:t>Pigment  cell </a:t>
            </a:r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endParaRPr lang="ar-EG" dirty="0"/>
          </a:p>
        </p:txBody>
      </p:sp>
      <p:sp>
        <p:nvSpPr>
          <p:cNvPr id="28677" name="Text Placeholder 4">
            <a:extLst>
              <a:ext uri="{FF2B5EF4-FFF2-40B4-BE49-F238E27FC236}">
                <a16:creationId xmlns="" xmlns:a16="http://schemas.microsoft.com/office/drawing/2014/main" id="{E4FC45EE-556C-4C19-8A71-FE30DD342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391025" cy="639762"/>
          </a:xfrm>
        </p:spPr>
        <p:txBody>
          <a:bodyPr/>
          <a:lstStyle/>
          <a:p>
            <a:pPr algn="l" rtl="0"/>
            <a:r>
              <a:rPr lang="en-US" altLang="en-US" dirty="0">
                <a:latin typeface="Arial Black" panose="020B0A04020102020204" pitchFamily="34" charset="0"/>
                <a:cs typeface="Arial" panose="020B0604020202020204" pitchFamily="34" charset="0"/>
              </a:rPr>
              <a:t>Free cells = </a:t>
            </a:r>
            <a:r>
              <a:rPr lang="en-US" alt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immigrating </a:t>
            </a:r>
          </a:p>
          <a:p>
            <a:pPr algn="l" rtl="0"/>
            <a:r>
              <a:rPr lang="en-US" alt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move </a:t>
            </a:r>
            <a:endParaRPr lang="ar-EG" altLang="en-US" dirty="0">
              <a:latin typeface="Arial Black" panose="020B0A04020102020204" pitchFamily="34" charset="0"/>
            </a:endParaRPr>
          </a:p>
        </p:txBody>
      </p:sp>
      <p:sp>
        <p:nvSpPr>
          <p:cNvPr id="5126" name="Content Placeholder 5">
            <a:extLst>
              <a:ext uri="{FF2B5EF4-FFF2-40B4-BE49-F238E27FC236}">
                <a16:creationId xmlns="" xmlns:a16="http://schemas.microsoft.com/office/drawing/2014/main" id="{1006B164-4007-401A-9815-BEB1CC0F7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83968" y="2780928"/>
            <a:ext cx="4716462" cy="395128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457200" indent="-457200" algn="l" rtl="0">
              <a:buFont typeface="Calibri" panose="020F0502020204030204" pitchFamily="34" charset="0"/>
              <a:buAutoNum type="arabicPeriod"/>
              <a:defRPr/>
            </a:pPr>
            <a:r>
              <a:rPr lang="en-US" altLang="en-US" dirty="0">
                <a:cs typeface="Arial" panose="020B0604020202020204" pitchFamily="34" charset="0"/>
              </a:rPr>
              <a:t>Macrophages</a:t>
            </a:r>
          </a:p>
          <a:p>
            <a:pPr marL="457200" indent="-457200" algn="l" rtl="0">
              <a:buFont typeface="Calibri" panose="020F0502020204030204" pitchFamily="34" charset="0"/>
              <a:buAutoNum type="arabicPeriod"/>
              <a:defRPr/>
            </a:pPr>
            <a:r>
              <a:rPr lang="en-US" altLang="en-US" dirty="0">
                <a:cs typeface="Arial" panose="020B0604020202020204" pitchFamily="34" charset="0"/>
              </a:rPr>
              <a:t>Plasma cell </a:t>
            </a:r>
          </a:p>
          <a:p>
            <a:pPr marL="457200" indent="-457200" algn="l" rtl="0">
              <a:buFont typeface="Calibri" panose="020F0502020204030204" pitchFamily="34" charset="0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Mast cell </a:t>
            </a:r>
            <a:endParaRPr lang="en-US" altLang="en-US" dirty="0">
              <a:cs typeface="Arial" panose="020B0604020202020204" pitchFamily="34" charset="0"/>
            </a:endParaRPr>
          </a:p>
          <a:p>
            <a:pPr marL="457200" indent="-457200" algn="l" rtl="0">
              <a:buFont typeface="Calibri" panose="020F0502020204030204" pitchFamily="34" charset="0"/>
              <a:buAutoNum type="arabicPeriod"/>
              <a:defRPr/>
            </a:pPr>
            <a:r>
              <a:rPr lang="en-US" altLang="en-US" dirty="0">
                <a:cs typeface="Arial" panose="020B0604020202020204" pitchFamily="34" charset="0"/>
              </a:rPr>
              <a:t>White blood cells= Leucocytes </a:t>
            </a:r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r>
              <a:rPr lang="en-US" altLang="en-US" dirty="0">
                <a:cs typeface="Arial" panose="020B0604020202020204" pitchFamily="34" charset="0"/>
              </a:rPr>
              <a:t> </a:t>
            </a:r>
            <a:endParaRPr lang="ar-EG" alt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003A517D-82A4-4A2C-964D-3BD617B06A97}"/>
              </a:ext>
            </a:extLst>
          </p:cNvPr>
          <p:cNvCxnSpPr/>
          <p:nvPr/>
        </p:nvCxnSpPr>
        <p:spPr>
          <a:xfrm>
            <a:off x="4859338" y="1162050"/>
            <a:ext cx="1081087" cy="5762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B32AC52-B392-43A5-AA8D-D3FC0656CCFC}"/>
              </a:ext>
            </a:extLst>
          </p:cNvPr>
          <p:cNvCxnSpPr/>
          <p:nvPr/>
        </p:nvCxnSpPr>
        <p:spPr>
          <a:xfrm flipH="1">
            <a:off x="2627313" y="1162050"/>
            <a:ext cx="1081087" cy="5762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9FBAB56C-90F7-4265-AEB4-634A839C2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>
                <a:latin typeface="Arial Black" panose="020B0A04020102020204" pitchFamily="34" charset="0"/>
                <a:cs typeface="Times New Roman" panose="02020603050405020304" pitchFamily="18" charset="0"/>
              </a:rPr>
              <a:t>C.T. CELLS</a:t>
            </a:r>
          </a:p>
        </p:txBody>
      </p:sp>
      <p:pic>
        <p:nvPicPr>
          <p:cNvPr id="29700" name="Picture 6" descr="IN008b">
            <a:extLst>
              <a:ext uri="{FF2B5EF4-FFF2-40B4-BE49-F238E27FC236}">
                <a16:creationId xmlns="" xmlns:a16="http://schemas.microsoft.com/office/drawing/2014/main" id="{F827D346-74F8-4D5E-8D95-9EEA166B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763714"/>
            <a:ext cx="4392612" cy="293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1340768"/>
            <a:ext cx="41765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you must know each time talking about a type :</a:t>
            </a:r>
          </a:p>
          <a:p>
            <a:r>
              <a:rPr lang="en-US" sz="3600" dirty="0" smtClean="0"/>
              <a:t>1-Origin </a:t>
            </a:r>
          </a:p>
          <a:p>
            <a:r>
              <a:rPr lang="en-US" sz="3600" dirty="0" smtClean="0"/>
              <a:t>2-Does structure contain something unique (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using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Light or electron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microscope )</a:t>
            </a:r>
          </a:p>
          <a:p>
            <a:r>
              <a:rPr lang="en-US" sz="3600" dirty="0" smtClean="0"/>
              <a:t>3-Function 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="" xmlns:a16="http://schemas.microsoft.com/office/drawing/2014/main" id="{242D5938-720C-49E7-AE99-0D0C33241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3" y="14288"/>
            <a:ext cx="9037637" cy="114300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Undifferentiated </a:t>
            </a:r>
            <a:r>
              <a:rPr lang="en-GB" altLang="en-US" sz="28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Mesenchymal</a:t>
            </a:r>
            <a:r>
              <a:rPr lang="en-GB" alt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 Cell</a:t>
            </a:r>
            <a:endParaRPr lang="en-US" alt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8" descr="mesenchhi">
            <a:extLst>
              <a:ext uri="{FF2B5EF4-FFF2-40B4-BE49-F238E27FC236}">
                <a16:creationId xmlns="" xmlns:a16="http://schemas.microsoft.com/office/drawing/2014/main" id="{0DB0EC8B-09B8-408E-B3B3-D63D89D0BA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8513" y="1054100"/>
            <a:ext cx="4183062" cy="2436813"/>
          </a:xfr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8FFFE483-5AD3-433E-B045-35069416340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700363"/>
            <a:ext cx="5500688" cy="4464941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000FF"/>
              </a:buClr>
              <a:buSzPct val="60000"/>
              <a:defRPr/>
            </a:pPr>
            <a:r>
              <a:rPr lang="en-GB" sz="24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Structure 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4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Spindle </a:t>
            </a:r>
            <a:r>
              <a:rPr lang="en-GB" sz="2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shaped cells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Many processes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Oval nucleus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2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Basophilic cytoplasm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SzPct val="60000"/>
              <a:defRPr/>
            </a:pPr>
            <a:r>
              <a:rPr lang="en-GB" sz="24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Seen through Light microscope (L.M.) </a:t>
            </a: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SzPct val="60000"/>
              <a:defRPr/>
            </a:pPr>
            <a:r>
              <a:rPr lang="en-GB" sz="24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origin : is the origin (mother cell)</a:t>
            </a:r>
            <a:endParaRPr lang="en-GB" sz="24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FF"/>
              </a:buClr>
              <a:buSzPct val="60000"/>
              <a:defRPr/>
            </a:pPr>
            <a:r>
              <a:rPr lang="en-GB" sz="2400" kern="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Function : Divide </a:t>
            </a:r>
            <a:r>
              <a:rPr lang="en-GB" sz="2400" kern="0" dirty="0">
                <a:solidFill>
                  <a:srgbClr val="00B050"/>
                </a:solidFill>
                <a:cs typeface="Times New Roman" panose="02020603050405020304" pitchFamily="18" charset="0"/>
              </a:rPr>
              <a:t>and differentiate into other C.T. </a:t>
            </a:r>
            <a:r>
              <a:rPr lang="en-GB" sz="2400" kern="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cells (mother cell)</a:t>
            </a:r>
            <a:endParaRPr lang="en-GB" sz="2400" kern="0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None/>
              <a:defRPr/>
            </a:pPr>
            <a:r>
              <a:rPr lang="en-GB" sz="2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		</a:t>
            </a:r>
            <a:r>
              <a:rPr lang="en-GB" sz="2400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when a cell divides and differentiate the most important thing in it is nucleus (Highly active nucleus )</a:t>
            </a:r>
            <a:endParaRPr lang="en-GB" sz="24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None/>
              <a:defRPr/>
            </a:pPr>
            <a:r>
              <a:rPr lang="en-GB" sz="3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		</a:t>
            </a:r>
          </a:p>
        </p:txBody>
      </p:sp>
      <p:sp>
        <p:nvSpPr>
          <p:cNvPr id="2" name="Right Arrow 1"/>
          <p:cNvSpPr/>
          <p:nvPr/>
        </p:nvSpPr>
        <p:spPr>
          <a:xfrm rot="15064130">
            <a:off x="6323467" y="2714861"/>
            <a:ext cx="180020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54754" y="4355812"/>
            <a:ext cx="219803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Central oval</a:t>
            </a:r>
          </a:p>
          <a:p>
            <a:r>
              <a:rPr lang="en-US" dirty="0" smtClean="0"/>
              <a:t>Highly active nucleus</a:t>
            </a:r>
          </a:p>
          <a:p>
            <a:r>
              <a:rPr lang="en-US" dirty="0"/>
              <a:t>basophilic cytoplasm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283968" y="1196752"/>
            <a:ext cx="2170786" cy="1007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50451" y="1515696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and spindle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="" xmlns:a16="http://schemas.microsoft.com/office/drawing/2014/main" id="{D96C2487-796E-468E-9548-C4330368CF9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818356" y="184150"/>
            <a:ext cx="82296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300" dirty="0" smtClean="0">
                <a:latin typeface="Arial Black" pitchFamily="34" charset="0"/>
                <a:cs typeface="Times New Roman" pitchFamily="18" charset="0"/>
              </a:rPr>
              <a:t>Fibroblasts </a:t>
            </a:r>
            <a:r>
              <a:rPr lang="en-GB" dirty="0">
                <a:cs typeface="Times New Roman" pitchFamily="18" charset="0"/>
              </a:rPr>
              <a:t/>
            </a:r>
            <a:br>
              <a:rPr lang="en-GB" dirty="0">
                <a:cs typeface="Times New Roman" pitchFamily="18" charset="0"/>
              </a:rPr>
            </a:br>
            <a:endParaRPr lang="en-US" sz="2800" dirty="0">
              <a:cs typeface="Times New Roman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1A6BFDC3-97C1-422B-B750-B2D4FDF35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13327"/>
            <a:ext cx="4716462" cy="615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 Black" pitchFamily="34" charset="0"/>
              </a:rPr>
              <a:t>Origin: UDMC</a:t>
            </a:r>
            <a:endParaRPr lang="en-US" sz="3200" b="1" u="sng" dirty="0">
              <a:solidFill>
                <a:srgbClr val="000000"/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u="sng" dirty="0">
                <a:solidFill>
                  <a:srgbClr val="000000"/>
                </a:solidFill>
                <a:latin typeface="Arial Black" pitchFamily="34" charset="0"/>
              </a:rPr>
              <a:t>2 types 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000000"/>
                </a:solidFill>
                <a:latin typeface="Arial Black" pitchFamily="34" charset="0"/>
              </a:rPr>
              <a:t>Young fibroblast: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Large in size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Fusiform with processes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 oval central paler </a:t>
            </a:r>
            <a:r>
              <a:rPr lang="en-US" sz="2400" b="1" dirty="0" smtClean="0"/>
              <a:t>(active) nucleus </a:t>
            </a:r>
            <a:endParaRPr lang="en-US" sz="24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/>
              <a:t>Basophilic cytoplasm </a:t>
            </a:r>
          </a:p>
          <a:p>
            <a:pPr eaLnBrk="1" hangingPunct="1">
              <a:defRPr/>
            </a:pPr>
            <a:r>
              <a:rPr lang="en-US" sz="3200" b="1" u="sng" dirty="0">
                <a:solidFill>
                  <a:srgbClr val="00B050"/>
                </a:solidFill>
                <a:latin typeface="Arial Black" pitchFamily="34" charset="0"/>
              </a:rPr>
              <a:t>Function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synthesis (produce)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C.T</a:t>
            </a:r>
            <a:r>
              <a:rPr lang="en-US" sz="2400" b="1" dirty="0">
                <a:solidFill>
                  <a:srgbClr val="00B050"/>
                </a:solidFill>
              </a:rPr>
              <a:t>. fibers and </a:t>
            </a:r>
            <a:r>
              <a:rPr lang="en-US" sz="2400" b="1" dirty="0" smtClean="0">
                <a:solidFill>
                  <a:srgbClr val="00B050"/>
                </a:solidFill>
              </a:rPr>
              <a:t>matrix and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Ground cells. As saying the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Fibroblast produce assemble protein </a:t>
            </a:r>
            <a:endParaRPr lang="en-US" sz="2400" b="1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 </a:t>
            </a:r>
            <a:endParaRPr lang="en-GB" sz="3200" b="1" u="sng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eaLnBrk="1" hangingPunct="1">
              <a:defRPr/>
            </a:pPr>
            <a:endParaRPr lang="en-US" sz="3200" b="1" dirty="0"/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GB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748" name="Rectangle 7">
            <a:extLst>
              <a:ext uri="{FF2B5EF4-FFF2-40B4-BE49-F238E27FC236}">
                <a16:creationId xmlns="" xmlns:a16="http://schemas.microsoft.com/office/drawing/2014/main" id="{6D003051-090F-4446-AC02-A2C024D28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599" y="836493"/>
            <a:ext cx="4857750" cy="453072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Quiescent </a:t>
            </a:r>
            <a:endParaRPr lang="en-US" altLang="en-US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mature (</a:t>
            </a:r>
            <a:r>
              <a:rPr lang="en-US" altLang="en-US" sz="32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Fibrocytes</a:t>
            </a:r>
            <a:r>
              <a:rPr lang="en-US" altLang="en-US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):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Small in size </a:t>
            </a:r>
            <a:endParaRPr lang="en-US" altLang="en-US" sz="2400" b="1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FFFF00"/>
                </a:solidFill>
              </a:rPr>
              <a:t>Less active but still active</a:t>
            </a:r>
            <a:endParaRPr lang="en-US" altLang="en-US" sz="24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Fusiform  smaller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oval central darker nucleus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acidophilic cytoplasm </a:t>
            </a:r>
            <a:endParaRPr lang="en-US" altLang="en-US" sz="2400" b="1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Function: healing to wound by producing ground substance</a:t>
            </a:r>
            <a:endParaRPr lang="en-US" altLang="en-US" sz="2400" b="1" dirty="0"/>
          </a:p>
        </p:txBody>
      </p:sp>
      <p:pic>
        <p:nvPicPr>
          <p:cNvPr id="31749" name="Picture 4" descr="fibroblasts%20&amp;%20fibrocytes-micrograph">
            <a:extLst>
              <a:ext uri="{FF2B5EF4-FFF2-40B4-BE49-F238E27FC236}">
                <a16:creationId xmlns="" xmlns:a16="http://schemas.microsoft.com/office/drawing/2014/main" id="{F2466B9D-3A93-4A33-A572-027ABABE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688269"/>
            <a:ext cx="4606925" cy="19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10E61FD0-1E08-4216-9EC9-A6100323E864}"/>
              </a:ext>
            </a:extLst>
          </p:cNvPr>
          <p:cNvCxnSpPr/>
          <p:nvPr/>
        </p:nvCxnSpPr>
        <p:spPr>
          <a:xfrm>
            <a:off x="2915816" y="2492896"/>
            <a:ext cx="2518990" cy="265814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1FAE44F3-8B2F-4F87-81EB-6AC308CA4696}"/>
              </a:ext>
            </a:extLst>
          </p:cNvPr>
          <p:cNvCxnSpPr/>
          <p:nvPr/>
        </p:nvCxnSpPr>
        <p:spPr>
          <a:xfrm flipH="1">
            <a:off x="6375400" y="2348880"/>
            <a:ext cx="860896" cy="38233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642" y="190162"/>
            <a:ext cx="245913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Blast cell means highly</a:t>
            </a:r>
          </a:p>
          <a:p>
            <a:r>
              <a:rPr lang="en-US" dirty="0" smtClean="0"/>
              <a:t> metabolic active cell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212495"/>
            <a:ext cx="2133541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Cytoplasm is full with ribose </a:t>
            </a:r>
          </a:p>
          <a:p>
            <a:r>
              <a:rPr lang="en-US" dirty="0" smtClean="0"/>
              <a:t>And rough endoplasmic reticulum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="" xmlns:a16="http://schemas.microsoft.com/office/drawing/2014/main" id="{94FCF594-C202-408F-A639-8B0CCCAAF48D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GB" altLang="en-US">
              <a:cs typeface="Arial" panose="020B0604020202020204" pitchFamily="34" charset="0"/>
            </a:endParaRPr>
          </a:p>
        </p:txBody>
      </p:sp>
      <p:pic>
        <p:nvPicPr>
          <p:cNvPr id="32771" name="Picture 8" descr=" fibroblast ">
            <a:extLst>
              <a:ext uri="{FF2B5EF4-FFF2-40B4-BE49-F238E27FC236}">
                <a16:creationId xmlns="" xmlns:a16="http://schemas.microsoft.com/office/drawing/2014/main" id="{8D4B8378-08E1-4CDD-85C3-BA8FD117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r="14760" b="4294"/>
          <a:stretch>
            <a:fillRect/>
          </a:stretch>
        </p:blipFill>
        <p:spPr bwMode="auto">
          <a:xfrm>
            <a:off x="357188" y="3068638"/>
            <a:ext cx="8640762" cy="3529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5" descr="H150ab">
            <a:extLst>
              <a:ext uri="{FF2B5EF4-FFF2-40B4-BE49-F238E27FC236}">
                <a16:creationId xmlns="" xmlns:a16="http://schemas.microsoft.com/office/drawing/2014/main" id="{AC526626-4A5F-4DEF-A203-4C8796023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6"/>
          <a:stretch>
            <a:fillRect/>
          </a:stretch>
        </p:blipFill>
        <p:spPr bwMode="auto">
          <a:xfrm>
            <a:off x="428625" y="211138"/>
            <a:ext cx="8496300" cy="28575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3789040"/>
            <a:ext cx="26642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Young  filled out with </a:t>
            </a:r>
            <a:r>
              <a:rPr lang="en-US" dirty="0" err="1" smtClean="0"/>
              <a:t>collegen</a:t>
            </a:r>
            <a:r>
              <a:rPr lang="en-US" dirty="0" smtClean="0"/>
              <a:t> and 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BE77D517-2BA3-4257-B6EF-6A5DE61BEDC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9388" y="188913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3300"/>
                </a:solidFill>
              </a:rPr>
              <a:t>Fibroblasts</a:t>
            </a:r>
            <a:r>
              <a:rPr lang="en-US" altLang="en-US" sz="3600" b="1">
                <a:solidFill>
                  <a:schemeClr val="tx1"/>
                </a:solidFill>
              </a:rPr>
              <a:t> </a:t>
            </a:r>
            <a:r>
              <a:rPr lang="en-US" altLang="en-US" sz="2800" b="1">
                <a:solidFill>
                  <a:schemeClr val="tx1"/>
                </a:solidFill>
              </a:rPr>
              <a:t>are the most common cells in connective tissue</a:t>
            </a:r>
            <a:endParaRPr lang="en-US" altLang="en-US" sz="3600" b="1">
              <a:solidFill>
                <a:schemeClr val="tx1"/>
              </a:solidFill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="" xmlns:a16="http://schemas.microsoft.com/office/drawing/2014/main" id="{86DB4D40-1F68-43B9-BE3D-AEA7B370754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3338" y="1341438"/>
            <a:ext cx="8229600" cy="495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45000"/>
              </a:spcBef>
              <a:buFontTx/>
              <a:buNone/>
              <a:defRPr/>
            </a:pPr>
            <a:endParaRPr lang="en-US" altLang="en-US" sz="2400" dirty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en-US" sz="2400" dirty="0">
                <a:solidFill>
                  <a:srgbClr val="FF3300"/>
                </a:solidFill>
              </a:rPr>
              <a:t>Active and quiescent stages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/>
              <a:t>(when quiescent sometimes called </a:t>
            </a:r>
            <a:r>
              <a:rPr lang="en-US" altLang="en-US" sz="2400" dirty="0" err="1"/>
              <a:t>fibrocytes</a:t>
            </a:r>
            <a:r>
              <a:rPr lang="en-US" altLang="en-US" sz="2400" dirty="0"/>
              <a:t> or mature fibroblasts).</a:t>
            </a:r>
            <a:endParaRPr lang="en-US" altLang="en-US" sz="2400" dirty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en-US" sz="2400" dirty="0">
                <a:solidFill>
                  <a:srgbClr val="FF3300"/>
                </a:solidFill>
              </a:rPr>
              <a:t>Synthesize and secrete components of the ECM</a:t>
            </a:r>
            <a:r>
              <a:rPr lang="en-US" altLang="en-US" sz="2400" dirty="0"/>
              <a:t>: fibers and ground substance.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en-US" sz="2400" dirty="0">
                <a:solidFill>
                  <a:srgbClr val="FF3300"/>
                </a:solidFill>
              </a:rPr>
              <a:t>Synthesize growth factors.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en-US" sz="2400" dirty="0">
                <a:solidFill>
                  <a:srgbClr val="FF3300"/>
                </a:solidFill>
              </a:rPr>
              <a:t>Rarely undergo cell division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/>
              <a:t>unless tissue is injured, which activates the quiescent cells.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defRPr/>
            </a:pPr>
            <a:r>
              <a:rPr lang="en-US" altLang="en-US" sz="2400" dirty="0">
                <a:solidFill>
                  <a:srgbClr val="FF3300"/>
                </a:solidFill>
              </a:rPr>
              <a:t>Play a major role in the process of wound healing</a:t>
            </a:r>
            <a:r>
              <a:rPr lang="en-US" altLang="en-US" sz="2400" dirty="0">
                <a:solidFill>
                  <a:srgbClr val="66FFFF"/>
                </a:solidFill>
              </a:rPr>
              <a:t> </a:t>
            </a:r>
            <a:r>
              <a:rPr lang="en-US" altLang="en-US" sz="2400" dirty="0"/>
              <a:t>and respond to an injury by proli</a:t>
            </a:r>
            <a:r>
              <a:rPr lang="en-US" altLang="en-US" sz="2800" dirty="0"/>
              <a:t>ferating and enhanced fiber 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Sk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4E3F62F58E31954599AF5D7BF24514D4" ma:contentTypeVersion="2" ma:contentTypeDescription="إنشاء مستند جديد." ma:contentTypeScope="" ma:versionID="82b47cfbd103cc834f9c4c83d3ea4925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2617fb8f117924669a22166e7ae082f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101183-53E9-41FC-BC67-C3F073361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4b26b9-50b7-4329-ba0b-d0dc183875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42BB96-5AE2-4E55-A187-14AA9BFFD4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21651142</TotalTime>
  <Words>1845</Words>
  <Application>Microsoft Office PowerPoint</Application>
  <PresentationFormat>On-screen Show (4:3)</PresentationFormat>
  <Paragraphs>342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Office Theme</vt:lpstr>
      <vt:lpstr>2_Blank Presentation</vt:lpstr>
      <vt:lpstr>1_Blank Presentation</vt:lpstr>
      <vt:lpstr>7_Blank Presentation</vt:lpstr>
      <vt:lpstr>Angles</vt:lpstr>
      <vt:lpstr>Connective T. </vt:lpstr>
      <vt:lpstr>Fibers</vt:lpstr>
      <vt:lpstr>PowerPoint Presentation</vt:lpstr>
      <vt:lpstr>C.T. CELLS</vt:lpstr>
      <vt:lpstr>C.T. CELLS</vt:lpstr>
      <vt:lpstr>Undifferentiated Mesenchymal Cell</vt:lpstr>
      <vt:lpstr>Fibroblasts  </vt:lpstr>
      <vt:lpstr>PowerPoint Presentation</vt:lpstr>
      <vt:lpstr>Fibroblasts are the most common cells in connective tissue</vt:lpstr>
      <vt:lpstr>Fat Cell</vt:lpstr>
      <vt:lpstr>Adipocytes</vt:lpstr>
      <vt:lpstr>Pigment Cells</vt:lpstr>
      <vt:lpstr>Macrophages (histocyte in connective tissue)</vt:lpstr>
      <vt:lpstr>Mast Cells</vt:lpstr>
      <vt:lpstr>Mast Cells   hypersensitive condition</vt:lpstr>
      <vt:lpstr>Plasma Cells</vt:lpstr>
      <vt:lpstr>Classification of C.T. Depend on ground substance  </vt:lpstr>
      <vt:lpstr>Loose connective tissue and dense connective tissue These two tissues are distinguished according to the relative amounts of fibres they contain. </vt:lpstr>
      <vt:lpstr>Loose Areolar C.T.</vt:lpstr>
      <vt:lpstr>Mucoid C.T.=  Embryonic C.T</vt:lpstr>
      <vt:lpstr>Reticular C.T.</vt:lpstr>
      <vt:lpstr>Adipose C.T.</vt:lpstr>
      <vt:lpstr> Both Adipose C.T.</vt:lpstr>
      <vt:lpstr>Dense C.T. components near </vt:lpstr>
      <vt:lpstr>Dense  regular C.T. White Fibrous C.T. </vt:lpstr>
      <vt:lpstr>Elastic C.T.</vt:lpstr>
      <vt:lpstr>CONNECTIVE  TISSUE</vt:lpstr>
      <vt:lpstr>PowerPoint Presentation</vt:lpstr>
      <vt:lpstr>PowerPoint Presentation</vt:lpstr>
    </vt:vector>
  </TitlesOfParts>
  <Company>Medical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Connective Tissue</dc:title>
  <dc:creator>Mahmoud</dc:creator>
  <cp:lastModifiedBy>DELL</cp:lastModifiedBy>
  <cp:revision>347</cp:revision>
  <dcterms:created xsi:type="dcterms:W3CDTF">2006-11-29T10:39:00Z</dcterms:created>
  <dcterms:modified xsi:type="dcterms:W3CDTF">2021-03-07T19:01:13Z</dcterms:modified>
</cp:coreProperties>
</file>