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 id="266" r:id="rId12"/>
    <p:sldId id="267" r:id="rId13"/>
    <p:sldId id="268" r:id="rId14"/>
    <p:sldId id="276" r:id="rId15"/>
    <p:sldId id="281" r:id="rId16"/>
    <p:sldId id="269" r:id="rId17"/>
    <p:sldId id="277" r:id="rId18"/>
    <p:sldId id="270" r:id="rId19"/>
    <p:sldId id="278" r:id="rId20"/>
    <p:sldId id="309" r:id="rId21"/>
    <p:sldId id="310" r:id="rId22"/>
    <p:sldId id="282" r:id="rId23"/>
    <p:sldId id="283" r:id="rId24"/>
    <p:sldId id="287" r:id="rId25"/>
    <p:sldId id="288" r:id="rId26"/>
    <p:sldId id="289" r:id="rId27"/>
    <p:sldId id="297" r:id="rId28"/>
    <p:sldId id="294" r:id="rId29"/>
    <p:sldId id="295" r:id="rId30"/>
    <p:sldId id="296" r:id="rId31"/>
    <p:sldId id="290" r:id="rId32"/>
    <p:sldId id="293" r:id="rId33"/>
    <p:sldId id="298" r:id="rId34"/>
    <p:sldId id="302" r:id="rId35"/>
    <p:sldId id="299" r:id="rId36"/>
    <p:sldId id="300" r:id="rId37"/>
    <p:sldId id="301" r:id="rId38"/>
    <p:sldId id="303" r:id="rId39"/>
    <p:sldId id="307" r:id="rId40"/>
    <p:sldId id="304"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snapToObjects="1">
      <p:cViewPr varScale="1">
        <p:scale>
          <a:sx n="65" d="100"/>
          <a:sy n="65" d="100"/>
        </p:scale>
        <p:origin x="1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6D23-0F5F-6E45-8E90-F69275F12F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50EC99-A8D6-CF48-9B20-7AD91D7FB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F0178-7DE4-8748-BC0B-E77AE60DAE85}"/>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848BF8EC-8357-D747-8CCA-C201D0E31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99D8A-5EBF-F849-92A9-AFB3ED88DB05}"/>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248434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DB58-BA2B-E24B-972B-F18C1CA5FA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0EE01-973A-4A43-9ACB-FF6016CD59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936B5-69D0-1645-9AF2-70F4E3F4233B}"/>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FDFDC334-1164-844D-857C-1E98687A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78613-B3A5-F64A-B146-B7548E26B30C}"/>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427852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476E8-C335-CB45-9667-33D53739B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0E18A-4959-7540-A038-F7BC9BCB78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A9A5F-1E12-DF43-8DBD-926A1A6DF30E}"/>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10B6185D-9F19-2E4D-942F-E4FEC5ED8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88D1B-3E4A-C141-8297-1B08D21B037C}"/>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42661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0038-43A0-EE42-8189-93B65BCEE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9F587-6075-3B41-845C-94940A2CE3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5AB55-8F58-0A41-935C-744CACA81399}"/>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ADA37BD1-83A0-B748-A861-D3AF243BB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42E3C-847B-884C-B42E-083866B7A3CE}"/>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337527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2633-39C7-B746-91E2-88DCDC1BBF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975A3D-6EAC-654D-8A34-9B86C4020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7DD11A-8B82-8542-A9E3-7E6F464625B9}"/>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46C685E0-0DAE-3E4C-BDDA-87EF7B507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56000-58FA-E24D-8FC9-596A018A0A4F}"/>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14450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E94E-9CFA-0044-A571-389022C0C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F959C-9390-0F4E-B51D-8CE7A8578A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258BC-D147-A34C-A86F-31772DA486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164F3-EE20-8941-B1C4-8B453EB09854}"/>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6" name="Footer Placeholder 5">
            <a:extLst>
              <a:ext uri="{FF2B5EF4-FFF2-40B4-BE49-F238E27FC236}">
                <a16:creationId xmlns:a16="http://schemas.microsoft.com/office/drawing/2014/main" id="{252BC1BA-55B0-1E46-B893-95F1A68DD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24FC8-B2C9-6546-AB9C-E623BBE85955}"/>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5905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55C9-2FDE-AB44-A511-A0961BD85C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8FA065-0661-2F4E-83B9-64EE1E82B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446824-D8A1-B34C-8C25-D97161510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CFD8A-8D59-AE42-A2AD-61293993D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29BE8-4C69-5741-96A8-CD48B7BDC6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AA2A1-ACDF-3C44-A620-E94CC654C368}"/>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8" name="Footer Placeholder 7">
            <a:extLst>
              <a:ext uri="{FF2B5EF4-FFF2-40B4-BE49-F238E27FC236}">
                <a16:creationId xmlns:a16="http://schemas.microsoft.com/office/drawing/2014/main" id="{7493B59E-F5B5-E54E-B431-114B9FED8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106A87-4D5D-5A4B-992D-C33CA3C43ACA}"/>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121186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56B4-10B6-2B42-8F0C-47306ACB78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D5A628-F2A9-884B-8143-91ED7B545A34}"/>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4" name="Footer Placeholder 3">
            <a:extLst>
              <a:ext uri="{FF2B5EF4-FFF2-40B4-BE49-F238E27FC236}">
                <a16:creationId xmlns:a16="http://schemas.microsoft.com/office/drawing/2014/main" id="{F32FE31C-F610-8C4C-A6D2-A155F1DD60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C71C3-795E-8243-A412-73A8FAF1F678}"/>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278273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BEE78-CA5F-6A4D-821D-4BF1B87BCAD3}"/>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3" name="Footer Placeholder 2">
            <a:extLst>
              <a:ext uri="{FF2B5EF4-FFF2-40B4-BE49-F238E27FC236}">
                <a16:creationId xmlns:a16="http://schemas.microsoft.com/office/drawing/2014/main" id="{62F563C5-340F-8348-851D-CA35A93F6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D7C04-D0D6-D246-B126-4FD5CFBF62F1}"/>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314130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B645-2AB5-4347-AD03-BCC80B9B2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B933D2-38A3-6541-A278-F4D111A5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469C70-46A8-514B-930F-DD0EA2BE8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880788-0AB1-9D44-BE0C-C913DD854A9E}"/>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6" name="Footer Placeholder 5">
            <a:extLst>
              <a:ext uri="{FF2B5EF4-FFF2-40B4-BE49-F238E27FC236}">
                <a16:creationId xmlns:a16="http://schemas.microsoft.com/office/drawing/2014/main" id="{39C2E217-2C03-144D-90D0-9C6D5A403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E92B4-2894-874B-87CF-ECD472319BCE}"/>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173734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CE5B-34D5-354C-B74F-F3EAEE267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E478A-27E6-9C4A-A5A4-697D8F000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390E4-2FE3-9D4F-BC75-834729C0E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B4034F-7406-034F-ACF4-2F86D6B5D073}"/>
              </a:ext>
            </a:extLst>
          </p:cNvPr>
          <p:cNvSpPr>
            <a:spLocks noGrp="1"/>
          </p:cNvSpPr>
          <p:nvPr>
            <p:ph type="dt" sz="half" idx="10"/>
          </p:nvPr>
        </p:nvSpPr>
        <p:spPr/>
        <p:txBody>
          <a:bodyPr/>
          <a:lstStyle/>
          <a:p>
            <a:fld id="{2F5CB531-AD67-8A48-9DA0-0E9A0B7D8AB0}" type="datetimeFigureOut">
              <a:rPr lang="en-US" smtClean="0"/>
              <a:t>7/29/2022</a:t>
            </a:fld>
            <a:endParaRPr lang="en-US"/>
          </a:p>
        </p:txBody>
      </p:sp>
      <p:sp>
        <p:nvSpPr>
          <p:cNvPr id="6" name="Footer Placeholder 5">
            <a:extLst>
              <a:ext uri="{FF2B5EF4-FFF2-40B4-BE49-F238E27FC236}">
                <a16:creationId xmlns:a16="http://schemas.microsoft.com/office/drawing/2014/main" id="{508713CC-2813-FC4D-B960-1B5169763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B7D60-64D0-5B4F-9809-450A50FEA3BC}"/>
              </a:ext>
            </a:extLst>
          </p:cNvPr>
          <p:cNvSpPr>
            <a:spLocks noGrp="1"/>
          </p:cNvSpPr>
          <p:nvPr>
            <p:ph type="sldNum" sz="quarter" idx="12"/>
          </p:nvPr>
        </p:nvSpPr>
        <p:spPr/>
        <p:txBody>
          <a:bodyPr/>
          <a:lstStyle/>
          <a:p>
            <a:fld id="{25677B42-9C93-5146-964C-B52B8690C949}" type="slidenum">
              <a:rPr lang="en-US" smtClean="0"/>
              <a:t>‹#›</a:t>
            </a:fld>
            <a:endParaRPr lang="en-US"/>
          </a:p>
        </p:txBody>
      </p:sp>
    </p:spTree>
    <p:extLst>
      <p:ext uri="{BB962C8B-B14F-4D97-AF65-F5344CB8AC3E}">
        <p14:creationId xmlns:p14="http://schemas.microsoft.com/office/powerpoint/2010/main" val="33363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84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8142C-814E-E246-8CF1-3CD6EEF0D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B4053-55C3-A546-A4D3-E9A09E73C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0C500-1A53-7C4C-AF94-B2413BDC8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CB531-AD67-8A48-9DA0-0E9A0B7D8AB0}" type="datetimeFigureOut">
              <a:rPr lang="en-US" smtClean="0"/>
              <a:t>7/29/2022</a:t>
            </a:fld>
            <a:endParaRPr lang="en-US"/>
          </a:p>
        </p:txBody>
      </p:sp>
      <p:sp>
        <p:nvSpPr>
          <p:cNvPr id="5" name="Footer Placeholder 4">
            <a:extLst>
              <a:ext uri="{FF2B5EF4-FFF2-40B4-BE49-F238E27FC236}">
                <a16:creationId xmlns:a16="http://schemas.microsoft.com/office/drawing/2014/main" id="{75082D77-E7D7-7E46-8CED-21BEC30A7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8239F-F3C7-4F41-8324-6EE7D03F9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77B42-9C93-5146-964C-B52B8690C949}" type="slidenum">
              <a:rPr lang="en-US" smtClean="0"/>
              <a:t>‹#›</a:t>
            </a:fld>
            <a:endParaRPr lang="en-US"/>
          </a:p>
        </p:txBody>
      </p:sp>
    </p:spTree>
    <p:extLst>
      <p:ext uri="{BB962C8B-B14F-4D97-AF65-F5344CB8AC3E}">
        <p14:creationId xmlns:p14="http://schemas.microsoft.com/office/powerpoint/2010/main" val="41672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rmnetnz.org/topics/hydrogen-peroxide/" TargetMode="External"/><Relationship Id="rId2" Type="http://schemas.openxmlformats.org/officeDocument/2006/relationships/hyperlink" Target="https://dermnetnz.org/topics/iodine/" TargetMode="External"/><Relationship Id="rId1" Type="http://schemas.openxmlformats.org/officeDocument/2006/relationships/slideLayout" Target="../slideLayouts/slideLayout2.xml"/><Relationship Id="rId4" Type="http://schemas.openxmlformats.org/officeDocument/2006/relationships/hyperlink" Target="https://dermnetnz.org/topics/superoxidised-solu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rmnetnz.org/bacterial/staphylococci.html" TargetMode="External"/><Relationship Id="rId2" Type="http://schemas.openxmlformats.org/officeDocument/2006/relationships/hyperlink" Target="https://www.dermnetnz.org/bacterial/streptococcal-diseas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rmnetnz.org/topics/staphylococcal-skin-infec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rmnetnz.org/topics/streptococcal-skin-infections/" TargetMode="External"/><Relationship Id="rId2" Type="http://schemas.openxmlformats.org/officeDocument/2006/relationships/hyperlink" Target="https://dermnetnz.org/topics/staphylococcal-skin-infe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rmnetnz.org/topics/scabies/" TargetMode="External"/><Relationship Id="rId7" Type="http://schemas.openxmlformats.org/officeDocument/2006/relationships/hyperlink" Target="https://dermnetnz.org/topics/dermatitis/" TargetMode="External"/><Relationship Id="rId2" Type="http://schemas.openxmlformats.org/officeDocument/2006/relationships/hyperlink" Target="https://dermnetnz.org/topics/atopic-dermatitis/" TargetMode="External"/><Relationship Id="rId1" Type="http://schemas.openxmlformats.org/officeDocument/2006/relationships/slideLayout" Target="../slideLayouts/slideLayout2.xml"/><Relationship Id="rId6" Type="http://schemas.openxmlformats.org/officeDocument/2006/relationships/hyperlink" Target="https://dermnetnz.org/topics/thermal-burn/" TargetMode="External"/><Relationship Id="rId5" Type="http://schemas.openxmlformats.org/officeDocument/2006/relationships/hyperlink" Target="https://dermnetnz.org/topics/arthropod-bites-and-stings/" TargetMode="External"/><Relationship Id="rId4" Type="http://schemas.openxmlformats.org/officeDocument/2006/relationships/hyperlink" Target="https://dermnetnz.org/topics/chickenpo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808D-519C-1345-864F-5263922D4914}"/>
              </a:ext>
            </a:extLst>
          </p:cNvPr>
          <p:cNvSpPr>
            <a:spLocks noGrp="1"/>
          </p:cNvSpPr>
          <p:nvPr>
            <p:ph type="ctrTitle"/>
          </p:nvPr>
        </p:nvSpPr>
        <p:spPr/>
        <p:txBody>
          <a:bodyPr/>
          <a:lstStyle/>
          <a:p>
            <a:r>
              <a:rPr lang="en-US"/>
              <a:t>Common Bacterial </a:t>
            </a:r>
            <a:r>
              <a:rPr lang="en-US" dirty="0"/>
              <a:t>I</a:t>
            </a:r>
            <a:r>
              <a:rPr lang="en-US"/>
              <a:t>nfections</a:t>
            </a:r>
            <a:endParaRPr lang="en-US" dirty="0"/>
          </a:p>
        </p:txBody>
      </p:sp>
      <p:sp>
        <p:nvSpPr>
          <p:cNvPr id="3" name="Subtitle 2">
            <a:extLst>
              <a:ext uri="{FF2B5EF4-FFF2-40B4-BE49-F238E27FC236}">
                <a16:creationId xmlns:a16="http://schemas.microsoft.com/office/drawing/2014/main" id="{C09D4607-6B92-FA4A-8EA9-1DAA8801F70F}"/>
              </a:ext>
            </a:extLst>
          </p:cNvPr>
          <p:cNvSpPr>
            <a:spLocks noGrp="1"/>
          </p:cNvSpPr>
          <p:nvPr>
            <p:ph type="subTitle" idx="1"/>
          </p:nvPr>
        </p:nvSpPr>
        <p:spPr/>
        <p:txBody>
          <a:bodyPr/>
          <a:lstStyle/>
          <a:p>
            <a:r>
              <a:rPr lang="en-US" dirty="0"/>
              <a:t>Prof Khitam AL-Refu k</a:t>
            </a:r>
          </a:p>
        </p:txBody>
      </p:sp>
    </p:spTree>
    <p:extLst>
      <p:ext uri="{BB962C8B-B14F-4D97-AF65-F5344CB8AC3E}">
        <p14:creationId xmlns:p14="http://schemas.microsoft.com/office/powerpoint/2010/main" val="108297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523A-E7CD-5E42-A088-14B5BEF29CF3}"/>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4E7CFDFE-287F-1149-9ACC-414AB5516F86}"/>
              </a:ext>
            </a:extLst>
          </p:cNvPr>
          <p:cNvSpPr>
            <a:spLocks noGrp="1"/>
          </p:cNvSpPr>
          <p:nvPr>
            <p:ph idx="1"/>
          </p:nvPr>
        </p:nvSpPr>
        <p:spPr/>
        <p:txBody>
          <a:bodyPr>
            <a:normAutofit/>
          </a:bodyPr>
          <a:lstStyle/>
          <a:p>
            <a:pPr marL="0" indent="0" fontAlgn="base">
              <a:buNone/>
            </a:pPr>
            <a:r>
              <a:rPr lang="en-US" dirty="0"/>
              <a:t>impetigo is usually diagnosed:</a:t>
            </a:r>
          </a:p>
          <a:p>
            <a:pPr fontAlgn="base">
              <a:buFont typeface="Wingdings" pitchFamily="2" charset="2"/>
              <a:buChar char="Ø"/>
            </a:pPr>
            <a:r>
              <a:rPr lang="en-US" dirty="0"/>
              <a:t> clinically but can be confirmed by  bacterial swabs</a:t>
            </a:r>
          </a:p>
          <a:p>
            <a:pPr fontAlgn="base">
              <a:buFont typeface="Wingdings" pitchFamily="2" charset="2"/>
              <a:buChar char="Ø"/>
            </a:pPr>
            <a:r>
              <a:rPr lang="en-US" dirty="0"/>
              <a:t>A blood count may reveal </a:t>
            </a:r>
            <a:r>
              <a:rPr lang="en-US" dirty="0" err="1"/>
              <a:t>neutrophil.l</a:t>
            </a:r>
            <a:r>
              <a:rPr lang="en-US" dirty="0"/>
              <a:t> </a:t>
            </a:r>
            <a:r>
              <a:rPr lang="en-US" dirty="0" err="1"/>
              <a:t>leucocytosis</a:t>
            </a:r>
            <a:r>
              <a:rPr lang="en-US" dirty="0"/>
              <a:t> when impetigo is widespread.</a:t>
            </a:r>
          </a:p>
          <a:p>
            <a:endParaRPr lang="en-US" dirty="0"/>
          </a:p>
        </p:txBody>
      </p:sp>
    </p:spTree>
    <p:extLst>
      <p:ext uri="{BB962C8B-B14F-4D97-AF65-F5344CB8AC3E}">
        <p14:creationId xmlns:p14="http://schemas.microsoft.com/office/powerpoint/2010/main" val="116365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5174-10C1-1649-A83D-5527992C1B30}"/>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B6797490-071F-A342-BA3D-A3463E68E94B}"/>
              </a:ext>
            </a:extLst>
          </p:cNvPr>
          <p:cNvSpPr>
            <a:spLocks noGrp="1"/>
          </p:cNvSpPr>
          <p:nvPr>
            <p:ph idx="1"/>
          </p:nvPr>
        </p:nvSpPr>
        <p:spPr/>
        <p:txBody>
          <a:bodyPr>
            <a:normAutofit fontScale="92500"/>
          </a:bodyPr>
          <a:lstStyle/>
          <a:p>
            <a:pPr marL="0" indent="0" fontAlgn="base">
              <a:buNone/>
            </a:pPr>
            <a:r>
              <a:rPr lang="en-US" dirty="0"/>
              <a:t>The following steps are used to treat impetigo .</a:t>
            </a:r>
          </a:p>
          <a:p>
            <a:pPr fontAlgn="base">
              <a:buFont typeface="Wingdings" pitchFamily="2" charset="2"/>
              <a:buChar char="Ø"/>
            </a:pPr>
            <a:r>
              <a:rPr lang="en-US" dirty="0"/>
              <a:t>Cleanse the wound; use moist soaks to remove crusts gently.</a:t>
            </a:r>
          </a:p>
          <a:p>
            <a:pPr fontAlgn="base">
              <a:buFont typeface="Wingdings" pitchFamily="2" charset="2"/>
              <a:buChar char="Ø"/>
            </a:pPr>
            <a:r>
              <a:rPr lang="en-US" dirty="0"/>
              <a:t>Apply  antiseptic 2–3 times daily for five days (</a:t>
            </a:r>
            <a:r>
              <a:rPr lang="en-US" u="sng" dirty="0"/>
              <a:t>povidone-</a:t>
            </a:r>
            <a:r>
              <a:rPr lang="en-US" u="sng" dirty="0">
                <a:hlinkClick r:id="rId2">
                  <a:extLst>
                    <a:ext uri="{A12FA001-AC4F-418D-AE19-62706E023703}">
                      <ahyp:hlinkClr xmlns:ahyp="http://schemas.microsoft.com/office/drawing/2018/hyperlinkcolor" val="tx"/>
                    </a:ext>
                  </a:extLst>
                </a:hlinkClick>
              </a:rPr>
              <a:t>iodine</a:t>
            </a:r>
            <a:r>
              <a:rPr lang="en-US" u="sng" dirty="0"/>
              <a:t>, </a:t>
            </a:r>
            <a:r>
              <a:rPr lang="en-US" u="sng" dirty="0">
                <a:hlinkClick r:id="rId3">
                  <a:extLst>
                    <a:ext uri="{A12FA001-AC4F-418D-AE19-62706E023703}">
                      <ahyp:hlinkClr xmlns:ahyp="http://schemas.microsoft.com/office/drawing/2018/hyperlinkcolor" val="tx"/>
                    </a:ext>
                  </a:extLst>
                </a:hlinkClick>
              </a:rPr>
              <a:t>hydrogen peroxide</a:t>
            </a:r>
            <a:r>
              <a:rPr lang="en-US" u="sng" dirty="0"/>
              <a:t> 1% cream, chlorhexidine, </a:t>
            </a:r>
            <a:r>
              <a:rPr lang="en-US" u="sng" dirty="0">
                <a:hlinkClick r:id="rId4">
                  <a:extLst>
                    <a:ext uri="{A12FA001-AC4F-418D-AE19-62706E023703}">
                      <ahyp:hlinkClr xmlns:ahyp="http://schemas.microsoft.com/office/drawing/2018/hyperlinkcolor" val="tx"/>
                    </a:ext>
                  </a:extLst>
                </a:hlinkClick>
              </a:rPr>
              <a:t>superoxidised solution</a:t>
            </a:r>
            <a:r>
              <a:rPr lang="en-US" u="sng" dirty="0"/>
              <a:t> and others</a:t>
            </a:r>
            <a:r>
              <a:rPr lang="en-US" dirty="0"/>
              <a:t>).</a:t>
            </a:r>
          </a:p>
          <a:p>
            <a:pPr fontAlgn="base">
              <a:buFont typeface="Wingdings" pitchFamily="2" charset="2"/>
              <a:buChar char="Ø"/>
            </a:pPr>
            <a:r>
              <a:rPr lang="en-US" dirty="0"/>
              <a:t>Oral anti-biotics  are recommended if:</a:t>
            </a:r>
          </a:p>
          <a:p>
            <a:pPr lvl="1" fontAlgn="base"/>
            <a:r>
              <a:rPr lang="en-US" dirty="0"/>
              <a:t>Symptoms are significant or severe (fever, malaise)</a:t>
            </a:r>
          </a:p>
          <a:p>
            <a:pPr lvl="1" fontAlgn="base"/>
            <a:r>
              <a:rPr lang="en-US" dirty="0"/>
              <a:t>There are more than three lesions</a:t>
            </a:r>
          </a:p>
          <a:p>
            <a:pPr lvl="1" fontAlgn="base"/>
            <a:r>
              <a:rPr lang="en-US" dirty="0"/>
              <a:t>There is a high risk of complications</a:t>
            </a:r>
          </a:p>
          <a:p>
            <a:pPr lvl="1" fontAlgn="base"/>
            <a:r>
              <a:rPr lang="en-US" dirty="0"/>
              <a:t>The infection is not resolving or is unlikely to resolve.</a:t>
            </a:r>
          </a:p>
          <a:p>
            <a:pPr fontAlgn="base">
              <a:buFont typeface="Wingdings" pitchFamily="2" charset="2"/>
              <a:buChar char="Ø"/>
            </a:pPr>
            <a:r>
              <a:rPr lang="en-US" dirty="0"/>
              <a:t>Suitable oral antibiotics Topical anti-biotics  </a:t>
            </a:r>
          </a:p>
        </p:txBody>
      </p:sp>
    </p:spTree>
    <p:extLst>
      <p:ext uri="{BB962C8B-B14F-4D97-AF65-F5344CB8AC3E}">
        <p14:creationId xmlns:p14="http://schemas.microsoft.com/office/powerpoint/2010/main" val="285699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941-5678-0042-B2C0-0C6DE58907D2}"/>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28B447A4-2280-3746-BCCF-165F86A8D436}"/>
              </a:ext>
            </a:extLst>
          </p:cNvPr>
          <p:cNvSpPr>
            <a:spLocks noGrp="1"/>
          </p:cNvSpPr>
          <p:nvPr>
            <p:ph idx="1"/>
          </p:nvPr>
        </p:nvSpPr>
        <p:spPr/>
        <p:txBody>
          <a:bodyPr>
            <a:normAutofit fontScale="92500" lnSpcReduction="10000"/>
          </a:bodyPr>
          <a:lstStyle/>
          <a:p>
            <a:pPr fontAlgn="base">
              <a:buFont typeface="Wingdings" pitchFamily="2" charset="2"/>
              <a:buChar char="Ø"/>
            </a:pPr>
            <a:r>
              <a:rPr lang="en-US" dirty="0"/>
              <a:t>To prevent recurrence:</a:t>
            </a:r>
          </a:p>
          <a:p>
            <a:pPr fontAlgn="base"/>
            <a:r>
              <a:rPr lang="en-US" dirty="0"/>
              <a:t>Treat carrier sites: apply antiseptic ointment to nostrils</a:t>
            </a:r>
          </a:p>
          <a:p>
            <a:pPr fontAlgn="base"/>
            <a:r>
              <a:rPr lang="en-US" dirty="0"/>
              <a:t>Wash daily with anti-bacterial soap </a:t>
            </a:r>
          </a:p>
          <a:p>
            <a:pPr fontAlgn="base"/>
            <a:r>
              <a:rPr lang="en-US" dirty="0"/>
              <a:t>Cut nails and keep hands clean</a:t>
            </a:r>
          </a:p>
          <a:p>
            <a:pPr fontAlgn="base"/>
            <a:r>
              <a:rPr lang="en-US" dirty="0"/>
              <a:t>Identify and treat the source of re-infection, usually another infected person or carrier in the household.</a:t>
            </a:r>
          </a:p>
          <a:p>
            <a:pPr fontAlgn="base"/>
            <a:r>
              <a:rPr lang="en-US" dirty="0"/>
              <a:t>Children must stay away from school until crusts have dried out or for 24 hours after starting oral antibiotics</a:t>
            </a:r>
          </a:p>
          <a:p>
            <a:pPr fontAlgn="base"/>
            <a:r>
              <a:rPr lang="en-US" dirty="0"/>
              <a:t>Use separate towels and flannels</a:t>
            </a:r>
          </a:p>
          <a:p>
            <a:pPr fontAlgn="base"/>
            <a:r>
              <a:rPr lang="en-US" dirty="0"/>
              <a:t>Change and launder clothes and linen daily.</a:t>
            </a:r>
          </a:p>
          <a:p>
            <a:endParaRPr lang="en-US" dirty="0"/>
          </a:p>
        </p:txBody>
      </p:sp>
    </p:spTree>
    <p:extLst>
      <p:ext uri="{BB962C8B-B14F-4D97-AF65-F5344CB8AC3E}">
        <p14:creationId xmlns:p14="http://schemas.microsoft.com/office/powerpoint/2010/main" val="72343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2745-0A2C-B340-A361-133BA921D331}"/>
              </a:ext>
            </a:extLst>
          </p:cNvPr>
          <p:cNvSpPr>
            <a:spLocks noGrp="1"/>
          </p:cNvSpPr>
          <p:nvPr>
            <p:ph type="title"/>
          </p:nvPr>
        </p:nvSpPr>
        <p:spPr/>
        <p:txBody>
          <a:bodyPr/>
          <a:lstStyle/>
          <a:p>
            <a:r>
              <a:rPr lang="en-US" b="1" dirty="0"/>
              <a:t>Cellulitis</a:t>
            </a:r>
            <a:br>
              <a:rPr lang="en-US" b="1" dirty="0"/>
            </a:br>
            <a:endParaRPr lang="en-US" dirty="0"/>
          </a:p>
        </p:txBody>
      </p:sp>
      <p:sp>
        <p:nvSpPr>
          <p:cNvPr id="3" name="Content Placeholder 2">
            <a:extLst>
              <a:ext uri="{FF2B5EF4-FFF2-40B4-BE49-F238E27FC236}">
                <a16:creationId xmlns:a16="http://schemas.microsoft.com/office/drawing/2014/main" id="{1D4E1DAD-1B1F-1546-9C08-07CF5FE5E9C9}"/>
              </a:ext>
            </a:extLst>
          </p:cNvPr>
          <p:cNvSpPr>
            <a:spLocks noGrp="1"/>
          </p:cNvSpPr>
          <p:nvPr>
            <p:ph idx="1"/>
          </p:nvPr>
        </p:nvSpPr>
        <p:spPr/>
        <p:txBody>
          <a:bodyPr/>
          <a:lstStyle/>
          <a:p>
            <a:r>
              <a:rPr lang="en-US" dirty="0"/>
              <a:t>Cellulitis is a common bacterial infection of the lower dermis and subcutaneous tissue. </a:t>
            </a:r>
          </a:p>
          <a:p>
            <a:r>
              <a:rPr lang="en-US" dirty="0"/>
              <a:t> It results in a localized area of red, painful, swollen skin, and systemic symptoms. </a:t>
            </a:r>
          </a:p>
          <a:p>
            <a:r>
              <a:rPr lang="en-US" dirty="0"/>
              <a:t>Similar symptoms are experienced with the more superficial infection, erysipelas, so cellulitis and erysipelas are often considered together. </a:t>
            </a:r>
          </a:p>
        </p:txBody>
      </p:sp>
    </p:spTree>
    <p:extLst>
      <p:ext uri="{BB962C8B-B14F-4D97-AF65-F5344CB8AC3E}">
        <p14:creationId xmlns:p14="http://schemas.microsoft.com/office/powerpoint/2010/main" val="33978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BA46DA-36A3-3740-A2EC-37064DC79950}"/>
              </a:ext>
            </a:extLst>
          </p:cNvPr>
          <p:cNvPicPr>
            <a:picLocks noGrp="1" noChangeAspect="1"/>
          </p:cNvPicPr>
          <p:nvPr>
            <p:ph idx="1"/>
          </p:nvPr>
        </p:nvPicPr>
        <p:blipFill>
          <a:blip r:embed="rId2"/>
          <a:stretch>
            <a:fillRect/>
          </a:stretch>
        </p:blipFill>
        <p:spPr>
          <a:xfrm>
            <a:off x="838200" y="2393160"/>
            <a:ext cx="10515600" cy="3216268"/>
          </a:xfrm>
        </p:spPr>
      </p:pic>
    </p:spTree>
    <p:extLst>
      <p:ext uri="{BB962C8B-B14F-4D97-AF65-F5344CB8AC3E}">
        <p14:creationId xmlns:p14="http://schemas.microsoft.com/office/powerpoint/2010/main" val="91207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072CE4-2BC5-D24D-88C1-1CBBFE614472}"/>
              </a:ext>
            </a:extLst>
          </p:cNvPr>
          <p:cNvPicPr>
            <a:picLocks noGrp="1" noChangeAspect="1"/>
          </p:cNvPicPr>
          <p:nvPr>
            <p:ph idx="1"/>
          </p:nvPr>
        </p:nvPicPr>
        <p:blipFill>
          <a:blip r:embed="rId2"/>
          <a:stretch>
            <a:fillRect/>
          </a:stretch>
        </p:blipFill>
        <p:spPr>
          <a:xfrm>
            <a:off x="2319136" y="1825625"/>
            <a:ext cx="7553727" cy="4351338"/>
          </a:xfrm>
        </p:spPr>
      </p:pic>
    </p:spTree>
    <p:extLst>
      <p:ext uri="{BB962C8B-B14F-4D97-AF65-F5344CB8AC3E}">
        <p14:creationId xmlns:p14="http://schemas.microsoft.com/office/powerpoint/2010/main" val="33416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9078-EB45-0541-86A6-6D5220E68314}"/>
              </a:ext>
            </a:extLst>
          </p:cNvPr>
          <p:cNvSpPr>
            <a:spLocks noGrp="1"/>
          </p:cNvSpPr>
          <p:nvPr>
            <p:ph type="title"/>
          </p:nvPr>
        </p:nvSpPr>
        <p:spPr/>
        <p:txBody>
          <a:bodyPr/>
          <a:lstStyle/>
          <a:p>
            <a:r>
              <a:rPr lang="en-US" dirty="0"/>
              <a:t>Continue </a:t>
            </a:r>
            <a:r>
              <a:rPr lang="en-US" b="1" dirty="0"/>
              <a:t>Cellulitis</a:t>
            </a:r>
            <a:endParaRPr lang="en-US" dirty="0"/>
          </a:p>
        </p:txBody>
      </p:sp>
      <p:sp>
        <p:nvSpPr>
          <p:cNvPr id="3" name="Content Placeholder 2">
            <a:extLst>
              <a:ext uri="{FF2B5EF4-FFF2-40B4-BE49-F238E27FC236}">
                <a16:creationId xmlns:a16="http://schemas.microsoft.com/office/drawing/2014/main" id="{D0E4FC11-C5B2-FE42-917C-01D823852560}"/>
              </a:ext>
            </a:extLst>
          </p:cNvPr>
          <p:cNvSpPr>
            <a:spLocks noGrp="1"/>
          </p:cNvSpPr>
          <p:nvPr>
            <p:ph idx="1"/>
          </p:nvPr>
        </p:nvSpPr>
        <p:spPr/>
        <p:txBody>
          <a:bodyPr>
            <a:normAutofit fontScale="77500" lnSpcReduction="20000"/>
          </a:bodyPr>
          <a:lstStyle/>
          <a:p>
            <a:pPr marL="0" indent="0" fontAlgn="base">
              <a:buNone/>
            </a:pPr>
            <a:r>
              <a:rPr lang="en-US" dirty="0"/>
              <a:t>Cellulitis affects people of all ages and races. Predispositions to cellulitis include:</a:t>
            </a:r>
          </a:p>
          <a:p>
            <a:pPr fontAlgn="base"/>
            <a:r>
              <a:rPr lang="en-US" dirty="0"/>
              <a:t>Previous episode(s) of cellulitis</a:t>
            </a:r>
          </a:p>
          <a:p>
            <a:pPr fontAlgn="base"/>
            <a:r>
              <a:rPr lang="en-US" dirty="0"/>
              <a:t>Fissuring of toes or heels, </a:t>
            </a:r>
            <a:r>
              <a:rPr lang="en-US" dirty="0" err="1"/>
              <a:t>eg</a:t>
            </a:r>
            <a:r>
              <a:rPr lang="en-US" dirty="0"/>
              <a:t> due to tinea </a:t>
            </a:r>
            <a:r>
              <a:rPr lang="en-US" dirty="0" err="1"/>
              <a:t>pedia</a:t>
            </a:r>
            <a:r>
              <a:rPr lang="en-US" dirty="0"/>
              <a:t>, cracked heels.  </a:t>
            </a:r>
          </a:p>
          <a:p>
            <a:pPr fontAlgn="base"/>
            <a:r>
              <a:rPr lang="en-US" dirty="0"/>
              <a:t>Venous disease, </a:t>
            </a:r>
            <a:r>
              <a:rPr lang="en-US" dirty="0" err="1"/>
              <a:t>eg</a:t>
            </a:r>
            <a:r>
              <a:rPr lang="en-US" dirty="0"/>
              <a:t> </a:t>
            </a:r>
            <a:r>
              <a:rPr lang="en-US" dirty="0" err="1"/>
              <a:t>lymphodema</a:t>
            </a:r>
            <a:r>
              <a:rPr lang="en-US" dirty="0"/>
              <a:t>, gravitational eczema,  </a:t>
            </a:r>
          </a:p>
          <a:p>
            <a:pPr fontAlgn="base"/>
            <a:r>
              <a:rPr lang="en-US" dirty="0"/>
              <a:t>Current or prior injury, </a:t>
            </a:r>
            <a:r>
              <a:rPr lang="en-US" dirty="0" err="1"/>
              <a:t>eg</a:t>
            </a:r>
            <a:r>
              <a:rPr lang="en-US" dirty="0"/>
              <a:t> trauma, surgical wounds,  </a:t>
            </a:r>
          </a:p>
          <a:p>
            <a:pPr fontAlgn="base"/>
            <a:r>
              <a:rPr lang="en-US" dirty="0"/>
              <a:t>Immunodeficiency, </a:t>
            </a:r>
          </a:p>
          <a:p>
            <a:pPr fontAlgn="base"/>
            <a:r>
              <a:rPr lang="en-US" dirty="0"/>
              <a:t>Immune suppressive medications</a:t>
            </a:r>
          </a:p>
          <a:p>
            <a:pPr fontAlgn="base"/>
            <a:r>
              <a:rPr lang="en-US" dirty="0"/>
              <a:t>Diabetes</a:t>
            </a:r>
          </a:p>
          <a:p>
            <a:pPr fontAlgn="base"/>
            <a:r>
              <a:rPr lang="en-US" dirty="0"/>
              <a:t>Chronic kidney disease</a:t>
            </a:r>
          </a:p>
          <a:p>
            <a:pPr fontAlgn="base"/>
            <a:r>
              <a:rPr lang="en-US" dirty="0"/>
              <a:t>Chronic liver disease</a:t>
            </a:r>
          </a:p>
          <a:p>
            <a:pPr fontAlgn="base"/>
            <a:r>
              <a:rPr lang="en-US" dirty="0"/>
              <a:t>Obesity</a:t>
            </a:r>
          </a:p>
          <a:p>
            <a:pPr fontAlgn="base"/>
            <a:r>
              <a:rPr lang="en-US" dirty="0"/>
              <a:t>pregnancy</a:t>
            </a:r>
          </a:p>
          <a:p>
            <a:endParaRPr lang="en-US" dirty="0"/>
          </a:p>
        </p:txBody>
      </p:sp>
    </p:spTree>
    <p:extLst>
      <p:ext uri="{BB962C8B-B14F-4D97-AF65-F5344CB8AC3E}">
        <p14:creationId xmlns:p14="http://schemas.microsoft.com/office/powerpoint/2010/main" val="410545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2BB3-E293-7F42-A919-DABE31245950}"/>
              </a:ext>
            </a:extLst>
          </p:cNvPr>
          <p:cNvSpPr>
            <a:spLocks noGrp="1"/>
          </p:cNvSpPr>
          <p:nvPr>
            <p:ph type="title"/>
          </p:nvPr>
        </p:nvSpPr>
        <p:spPr/>
        <p:txBody>
          <a:bodyPr/>
          <a:lstStyle/>
          <a:p>
            <a:r>
              <a:rPr lang="en-US" dirty="0"/>
              <a:t>Continue </a:t>
            </a:r>
            <a:r>
              <a:rPr lang="en-US" b="1" dirty="0"/>
              <a:t>Cellulitis</a:t>
            </a:r>
            <a:endParaRPr lang="en-US" dirty="0"/>
          </a:p>
        </p:txBody>
      </p:sp>
      <p:sp>
        <p:nvSpPr>
          <p:cNvPr id="3" name="Content Placeholder 2">
            <a:extLst>
              <a:ext uri="{FF2B5EF4-FFF2-40B4-BE49-F238E27FC236}">
                <a16:creationId xmlns:a16="http://schemas.microsoft.com/office/drawing/2014/main" id="{6D70CA85-EECB-D544-AAAB-3EAECF529678}"/>
              </a:ext>
            </a:extLst>
          </p:cNvPr>
          <p:cNvSpPr>
            <a:spLocks noGrp="1"/>
          </p:cNvSpPr>
          <p:nvPr>
            <p:ph idx="1"/>
          </p:nvPr>
        </p:nvSpPr>
        <p:spPr/>
        <p:txBody>
          <a:bodyPr>
            <a:normAutofit/>
          </a:bodyPr>
          <a:lstStyle/>
          <a:p>
            <a:pPr fontAlgn="base">
              <a:buFont typeface="Wingdings" pitchFamily="2" charset="2"/>
              <a:buChar char="Ø"/>
            </a:pPr>
            <a:r>
              <a:rPr lang="en-US" dirty="0"/>
              <a:t>The most common bacteria causing cellulitis are </a:t>
            </a:r>
            <a:r>
              <a:rPr lang="en-US" i="1" dirty="0">
                <a:hlinkClick r:id="rId2">
                  <a:extLst>
                    <a:ext uri="{A12FA001-AC4F-418D-AE19-62706E023703}">
                      <ahyp:hlinkClr xmlns:ahyp="http://schemas.microsoft.com/office/drawing/2018/hyperlinkcolor" val="tx"/>
                    </a:ext>
                  </a:extLst>
                </a:hlinkClick>
              </a:rPr>
              <a:t>Streptococcus pyogenes</a:t>
            </a:r>
            <a:r>
              <a:rPr lang="en-US" dirty="0"/>
              <a:t> (two-thirds of cases) and </a:t>
            </a:r>
            <a:r>
              <a:rPr lang="en-US" i="1" dirty="0">
                <a:hlinkClick r:id="rId3">
                  <a:extLst>
                    <a:ext uri="{A12FA001-AC4F-418D-AE19-62706E023703}">
                      <ahyp:hlinkClr xmlns:ahyp="http://schemas.microsoft.com/office/drawing/2018/hyperlinkcolor" val="tx"/>
                    </a:ext>
                  </a:extLst>
                </a:hlinkClick>
              </a:rPr>
              <a:t>Staphylococcus aureus</a:t>
            </a:r>
            <a:r>
              <a:rPr lang="en-US" dirty="0"/>
              <a:t> (one third). </a:t>
            </a:r>
          </a:p>
          <a:p>
            <a:pPr marL="0" indent="0">
              <a:buNone/>
            </a:pPr>
            <a:endParaRPr lang="en-US" dirty="0"/>
          </a:p>
        </p:txBody>
      </p:sp>
    </p:spTree>
    <p:extLst>
      <p:ext uri="{BB962C8B-B14F-4D97-AF65-F5344CB8AC3E}">
        <p14:creationId xmlns:p14="http://schemas.microsoft.com/office/powerpoint/2010/main" val="138453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DD9A-AC72-7449-BF4A-87F70CEDAE17}"/>
              </a:ext>
            </a:extLst>
          </p:cNvPr>
          <p:cNvSpPr>
            <a:spLocks noGrp="1"/>
          </p:cNvSpPr>
          <p:nvPr>
            <p:ph type="title"/>
          </p:nvPr>
        </p:nvSpPr>
        <p:spPr/>
        <p:txBody>
          <a:bodyPr/>
          <a:lstStyle/>
          <a:p>
            <a:r>
              <a:rPr lang="en-US" dirty="0"/>
              <a:t>Continue </a:t>
            </a:r>
            <a:r>
              <a:rPr lang="en-US" b="1" dirty="0"/>
              <a:t>Cellulitis</a:t>
            </a:r>
            <a:endParaRPr lang="en-US" dirty="0"/>
          </a:p>
        </p:txBody>
      </p:sp>
      <p:sp>
        <p:nvSpPr>
          <p:cNvPr id="3" name="Content Placeholder 2">
            <a:extLst>
              <a:ext uri="{FF2B5EF4-FFF2-40B4-BE49-F238E27FC236}">
                <a16:creationId xmlns:a16="http://schemas.microsoft.com/office/drawing/2014/main" id="{8E1443D2-E43D-5443-8762-E21E155B54FB}"/>
              </a:ext>
            </a:extLst>
          </p:cNvPr>
          <p:cNvSpPr>
            <a:spLocks noGrp="1"/>
          </p:cNvSpPr>
          <p:nvPr>
            <p:ph idx="1"/>
          </p:nvPr>
        </p:nvSpPr>
        <p:spPr/>
        <p:txBody>
          <a:bodyPr>
            <a:normAutofit fontScale="92500" lnSpcReduction="10000"/>
          </a:bodyPr>
          <a:lstStyle/>
          <a:p>
            <a:pPr fontAlgn="base">
              <a:buFont typeface="Wingdings" pitchFamily="2" charset="2"/>
              <a:buChar char="Ø"/>
            </a:pPr>
            <a:r>
              <a:rPr lang="en-US" dirty="0"/>
              <a:t>Cellulitis can affect any site, most often a limb</a:t>
            </a:r>
          </a:p>
          <a:p>
            <a:pPr fontAlgn="base"/>
            <a:r>
              <a:rPr lang="en-US" dirty="0"/>
              <a:t>It is usually unilateral; a bilateral disease is more often due to another condition</a:t>
            </a:r>
          </a:p>
          <a:p>
            <a:pPr fontAlgn="base"/>
            <a:r>
              <a:rPr lang="en-US" dirty="0"/>
              <a:t>It can occur by itself or complicate an underlying skin condition or wound.</a:t>
            </a:r>
          </a:p>
          <a:p>
            <a:pPr fontAlgn="base">
              <a:buFont typeface="Wingdings" pitchFamily="2" charset="2"/>
              <a:buChar char="Ø"/>
            </a:pPr>
            <a:r>
              <a:rPr lang="en-US" dirty="0"/>
              <a:t>The first sign of the illness is often feeling unwell, with fever, chills and shakes (rigors). This is due to bacteria in the bloodstream (</a:t>
            </a:r>
            <a:r>
              <a:rPr lang="en-US" dirty="0" err="1"/>
              <a:t>bacteraemia</a:t>
            </a:r>
            <a:r>
              <a:rPr lang="en-US" dirty="0"/>
              <a:t>). </a:t>
            </a:r>
          </a:p>
          <a:p>
            <a:pPr fontAlgn="base">
              <a:buFont typeface="Wingdings" pitchFamily="2" charset="2"/>
              <a:buChar char="Ø"/>
            </a:pPr>
            <a:r>
              <a:rPr lang="en-US" dirty="0"/>
              <a:t>Systemic symptoms are soon followed by the development of a localized area of painful, red, swollen skin.</a:t>
            </a:r>
          </a:p>
          <a:p>
            <a:pPr fontAlgn="base">
              <a:buFont typeface="Wingdings" pitchFamily="2" charset="2"/>
              <a:buChar char="Ø"/>
            </a:pPr>
            <a:r>
              <a:rPr lang="en-US" dirty="0"/>
              <a:t>Other signs include:</a:t>
            </a:r>
          </a:p>
          <a:p>
            <a:pPr fontAlgn="base"/>
            <a:r>
              <a:rPr lang="en-US" dirty="0"/>
              <a:t>Dimpled skin (</a:t>
            </a:r>
            <a:r>
              <a:rPr lang="en-US" dirty="0" err="1"/>
              <a:t>peau</a:t>
            </a:r>
            <a:r>
              <a:rPr lang="en-US" dirty="0"/>
              <a:t> </a:t>
            </a:r>
            <a:r>
              <a:rPr lang="en-US" dirty="0" err="1"/>
              <a:t>d’orange</a:t>
            </a:r>
            <a:r>
              <a:rPr lang="en-US" dirty="0"/>
              <a:t>), Warmth, Blistering, Erosions and ulceration, Abscess formation, petechiae, ecchymoses, or </a:t>
            </a:r>
            <a:r>
              <a:rPr lang="en-US" dirty="0" err="1"/>
              <a:t>haemorrhagic</a:t>
            </a:r>
            <a:r>
              <a:rPr lang="en-US" dirty="0"/>
              <a:t> bullae. </a:t>
            </a:r>
          </a:p>
          <a:p>
            <a:pPr fontAlgn="base"/>
            <a:endParaRPr lang="en-US" dirty="0"/>
          </a:p>
          <a:p>
            <a:endParaRPr lang="en-US" dirty="0"/>
          </a:p>
        </p:txBody>
      </p:sp>
    </p:spTree>
    <p:extLst>
      <p:ext uri="{BB962C8B-B14F-4D97-AF65-F5344CB8AC3E}">
        <p14:creationId xmlns:p14="http://schemas.microsoft.com/office/powerpoint/2010/main" val="349677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D06D-D78B-D242-B6A1-F23DFC73638E}"/>
              </a:ext>
            </a:extLst>
          </p:cNvPr>
          <p:cNvSpPr>
            <a:spLocks noGrp="1"/>
          </p:cNvSpPr>
          <p:nvPr>
            <p:ph type="title"/>
          </p:nvPr>
        </p:nvSpPr>
        <p:spPr/>
        <p:txBody>
          <a:bodyPr/>
          <a:lstStyle/>
          <a:p>
            <a:r>
              <a:rPr lang="en-US" dirty="0"/>
              <a:t>Continue </a:t>
            </a:r>
            <a:r>
              <a:rPr lang="en-US" b="1" dirty="0"/>
              <a:t>Cellulitis</a:t>
            </a:r>
            <a:endParaRPr lang="en-US" dirty="0"/>
          </a:p>
        </p:txBody>
      </p:sp>
      <p:sp>
        <p:nvSpPr>
          <p:cNvPr id="3" name="Content Placeholder 2">
            <a:extLst>
              <a:ext uri="{FF2B5EF4-FFF2-40B4-BE49-F238E27FC236}">
                <a16:creationId xmlns:a16="http://schemas.microsoft.com/office/drawing/2014/main" id="{14DE9A4A-82BD-E54E-80E2-52E8F8DDDE31}"/>
              </a:ext>
            </a:extLst>
          </p:cNvPr>
          <p:cNvSpPr>
            <a:spLocks noGrp="1"/>
          </p:cNvSpPr>
          <p:nvPr>
            <p:ph idx="1"/>
          </p:nvPr>
        </p:nvSpPr>
        <p:spPr/>
        <p:txBody>
          <a:bodyPr/>
          <a:lstStyle/>
          <a:p>
            <a:pPr fontAlgn="base"/>
            <a:r>
              <a:rPr lang="en-US" dirty="0"/>
              <a:t>if there are no signs of systemic illness or extensive cellulitis, patients can be treated with oral antibiotics  at home, for a minimum of 5–10 days. In some cases, antibiotics are continued until all signs of infection have cleared (redness, pain and swelling), sometimes for several months. </a:t>
            </a:r>
          </a:p>
          <a:p>
            <a:pPr fontAlgn="base"/>
            <a:r>
              <a:rPr lang="en-US" dirty="0"/>
              <a:t>Treatment should also </a:t>
            </a:r>
            <a:r>
              <a:rPr lang="en-US" dirty="0" err="1"/>
              <a:t>include:Analgesia</a:t>
            </a:r>
            <a:r>
              <a:rPr lang="en-US" dirty="0"/>
              <a:t> to reduce pain, Adequate water/fluid intake. Management of co-existing skin conditions like eczema or tinea pedis.  </a:t>
            </a:r>
          </a:p>
          <a:p>
            <a:endParaRPr lang="en-US" dirty="0"/>
          </a:p>
        </p:txBody>
      </p:sp>
    </p:spTree>
    <p:extLst>
      <p:ext uri="{BB962C8B-B14F-4D97-AF65-F5344CB8AC3E}">
        <p14:creationId xmlns:p14="http://schemas.microsoft.com/office/powerpoint/2010/main" val="289385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D098-76C1-3743-A3A0-E99A01B9123C}"/>
              </a:ext>
            </a:extLst>
          </p:cNvPr>
          <p:cNvSpPr>
            <a:spLocks noGrp="1"/>
          </p:cNvSpPr>
          <p:nvPr>
            <p:ph type="title"/>
          </p:nvPr>
        </p:nvSpPr>
        <p:spPr/>
        <p:txBody>
          <a:bodyPr/>
          <a:lstStyle/>
          <a:p>
            <a:r>
              <a:rPr lang="en-US" dirty="0"/>
              <a:t>Includes:</a:t>
            </a:r>
          </a:p>
        </p:txBody>
      </p:sp>
      <p:sp>
        <p:nvSpPr>
          <p:cNvPr id="3" name="Content Placeholder 2">
            <a:extLst>
              <a:ext uri="{FF2B5EF4-FFF2-40B4-BE49-F238E27FC236}">
                <a16:creationId xmlns:a16="http://schemas.microsoft.com/office/drawing/2014/main" id="{26C797B3-B8D2-2544-9CFB-000F62DA649F}"/>
              </a:ext>
            </a:extLst>
          </p:cNvPr>
          <p:cNvSpPr>
            <a:spLocks noGrp="1"/>
          </p:cNvSpPr>
          <p:nvPr>
            <p:ph idx="1"/>
          </p:nvPr>
        </p:nvSpPr>
        <p:spPr/>
        <p:txBody>
          <a:bodyPr/>
          <a:lstStyle/>
          <a:p>
            <a:r>
              <a:rPr lang="en-US" dirty="0"/>
              <a:t>Impetigo</a:t>
            </a:r>
          </a:p>
          <a:p>
            <a:r>
              <a:rPr lang="en-US" dirty="0"/>
              <a:t>Ecthyma</a:t>
            </a:r>
          </a:p>
          <a:p>
            <a:r>
              <a:rPr lang="en-US" dirty="0"/>
              <a:t>Cellulitis and Erysipelas</a:t>
            </a:r>
          </a:p>
          <a:p>
            <a:r>
              <a:rPr lang="en-US" dirty="0"/>
              <a:t>Folliculitis </a:t>
            </a:r>
          </a:p>
          <a:p>
            <a:r>
              <a:rPr lang="en-US" dirty="0"/>
              <a:t>Erythrasma</a:t>
            </a:r>
          </a:p>
          <a:p>
            <a:r>
              <a:rPr lang="en-US" dirty="0"/>
              <a:t>Pitted keratolysis.</a:t>
            </a:r>
          </a:p>
          <a:p>
            <a:pPr marL="0" indent="0">
              <a:buNone/>
            </a:pPr>
            <a:endParaRPr lang="en-US" dirty="0"/>
          </a:p>
        </p:txBody>
      </p:sp>
    </p:spTree>
    <p:extLst>
      <p:ext uri="{BB962C8B-B14F-4D97-AF65-F5344CB8AC3E}">
        <p14:creationId xmlns:p14="http://schemas.microsoft.com/office/powerpoint/2010/main" val="39854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Content Placeholder 7">
            <a:extLst>
              <a:ext uri="{FF2B5EF4-FFF2-40B4-BE49-F238E27FC236}">
                <a16:creationId xmlns:a16="http://schemas.microsoft.com/office/drawing/2014/main" id="{808E9C16-099C-1B99-72A6-5340031730BF}"/>
              </a:ext>
            </a:extLst>
          </p:cNvPr>
          <p:cNvPicPr>
            <a:picLocks noChangeAspect="1"/>
          </p:cNvPicPr>
          <p:nvPr/>
        </p:nvPicPr>
        <p:blipFill rotWithShape="1">
          <a:blip r:embed="rId2"/>
          <a:srcRect r="-3" b="11823"/>
          <a:stretch/>
        </p:blipFill>
        <p:spPr>
          <a:xfrm>
            <a:off x="20" y="1282"/>
            <a:ext cx="12191980" cy="6856718"/>
          </a:xfrm>
          <a:prstGeom prst="rect">
            <a:avLst/>
          </a:prstGeom>
        </p:spPr>
      </p:pic>
    </p:spTree>
    <p:extLst>
      <p:ext uri="{BB962C8B-B14F-4D97-AF65-F5344CB8AC3E}">
        <p14:creationId xmlns:p14="http://schemas.microsoft.com/office/powerpoint/2010/main" val="243004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8E0A878-A8DC-0187-3921-29795C9107D4}"/>
              </a:ext>
            </a:extLst>
          </p:cNvPr>
          <p:cNvPicPr>
            <a:picLocks noChangeAspect="1"/>
          </p:cNvPicPr>
          <p:nvPr/>
        </p:nvPicPr>
        <p:blipFill>
          <a:blip r:embed="rId2"/>
          <a:stretch>
            <a:fillRect/>
          </a:stretch>
        </p:blipFill>
        <p:spPr>
          <a:xfrm>
            <a:off x="7422077" y="697505"/>
            <a:ext cx="3757200" cy="4792411"/>
          </a:xfrm>
          <a:prstGeom prst="rect">
            <a:avLst/>
          </a:prstGeom>
        </p:spPr>
      </p:pic>
      <p:pic>
        <p:nvPicPr>
          <p:cNvPr id="3" name="Picture 2">
            <a:extLst>
              <a:ext uri="{FF2B5EF4-FFF2-40B4-BE49-F238E27FC236}">
                <a16:creationId xmlns:a16="http://schemas.microsoft.com/office/drawing/2014/main" id="{3D2B9970-1AD3-90D8-C7FD-7E6AC646DFB8}"/>
              </a:ext>
            </a:extLst>
          </p:cNvPr>
          <p:cNvPicPr>
            <a:picLocks noChangeAspect="1"/>
          </p:cNvPicPr>
          <p:nvPr/>
        </p:nvPicPr>
        <p:blipFill>
          <a:blip r:embed="rId3"/>
          <a:stretch>
            <a:fillRect/>
          </a:stretch>
        </p:blipFill>
        <p:spPr>
          <a:xfrm>
            <a:off x="540969" y="697506"/>
            <a:ext cx="5267401" cy="4797968"/>
          </a:xfrm>
          <a:prstGeom prst="rect">
            <a:avLst/>
          </a:prstGeom>
        </p:spPr>
      </p:pic>
      <p:pic>
        <p:nvPicPr>
          <p:cNvPr id="4" name="Picture 3">
            <a:extLst>
              <a:ext uri="{FF2B5EF4-FFF2-40B4-BE49-F238E27FC236}">
                <a16:creationId xmlns:a16="http://schemas.microsoft.com/office/drawing/2014/main" id="{A8FF4D15-B268-969E-108C-C0DF7B4E7E42}"/>
              </a:ext>
            </a:extLst>
          </p:cNvPr>
          <p:cNvPicPr>
            <a:picLocks noChangeAspect="1"/>
          </p:cNvPicPr>
          <p:nvPr/>
        </p:nvPicPr>
        <p:blipFill>
          <a:blip r:embed="rId4"/>
          <a:stretch>
            <a:fillRect/>
          </a:stretch>
        </p:blipFill>
        <p:spPr>
          <a:xfrm>
            <a:off x="2462063" y="5660577"/>
            <a:ext cx="1883827" cy="499915"/>
          </a:xfrm>
          <a:prstGeom prst="rect">
            <a:avLst/>
          </a:prstGeom>
        </p:spPr>
      </p:pic>
      <p:pic>
        <p:nvPicPr>
          <p:cNvPr id="5" name="Picture 4">
            <a:extLst>
              <a:ext uri="{FF2B5EF4-FFF2-40B4-BE49-F238E27FC236}">
                <a16:creationId xmlns:a16="http://schemas.microsoft.com/office/drawing/2014/main" id="{841B973B-28B8-8BD9-6B66-4A0A0F9C75B9}"/>
              </a:ext>
            </a:extLst>
          </p:cNvPr>
          <p:cNvPicPr>
            <a:picLocks noChangeAspect="1"/>
          </p:cNvPicPr>
          <p:nvPr/>
        </p:nvPicPr>
        <p:blipFill>
          <a:blip r:embed="rId5"/>
          <a:stretch>
            <a:fillRect/>
          </a:stretch>
        </p:blipFill>
        <p:spPr>
          <a:xfrm>
            <a:off x="8788024" y="5660578"/>
            <a:ext cx="1877731" cy="499915"/>
          </a:xfrm>
          <a:prstGeom prst="rect">
            <a:avLst/>
          </a:prstGeom>
        </p:spPr>
      </p:pic>
    </p:spTree>
    <p:extLst>
      <p:ext uri="{BB962C8B-B14F-4D97-AF65-F5344CB8AC3E}">
        <p14:creationId xmlns:p14="http://schemas.microsoft.com/office/powerpoint/2010/main" val="31863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9746-34EA-9A49-AAFB-A902D49EBC96}"/>
              </a:ext>
            </a:extLst>
          </p:cNvPr>
          <p:cNvSpPr>
            <a:spLocks noGrp="1"/>
          </p:cNvSpPr>
          <p:nvPr>
            <p:ph type="title"/>
          </p:nvPr>
        </p:nvSpPr>
        <p:spPr/>
        <p:txBody>
          <a:bodyPr/>
          <a:lstStyle/>
          <a:p>
            <a:r>
              <a:rPr lang="en-US" dirty="0"/>
              <a:t>Folliculitis</a:t>
            </a:r>
          </a:p>
        </p:txBody>
      </p:sp>
      <p:sp>
        <p:nvSpPr>
          <p:cNvPr id="3" name="Content Placeholder 2">
            <a:extLst>
              <a:ext uri="{FF2B5EF4-FFF2-40B4-BE49-F238E27FC236}">
                <a16:creationId xmlns:a16="http://schemas.microsoft.com/office/drawing/2014/main" id="{FE6A99EE-5E8E-1640-8757-8B19FA9E5664}"/>
              </a:ext>
            </a:extLst>
          </p:cNvPr>
          <p:cNvSpPr>
            <a:spLocks noGrp="1"/>
          </p:cNvSpPr>
          <p:nvPr>
            <p:ph idx="1"/>
          </p:nvPr>
        </p:nvSpPr>
        <p:spPr/>
        <p:txBody>
          <a:bodyPr/>
          <a:lstStyle/>
          <a:p>
            <a:pPr fontAlgn="base"/>
            <a:r>
              <a:rPr lang="en-US" dirty="0"/>
              <a:t>Folliculitis is the name given to a group of skin conditions in which there are inflamed hair follicles. The result is a tender red spot, often with a surface pustule.</a:t>
            </a:r>
          </a:p>
          <a:p>
            <a:pPr fontAlgn="base"/>
            <a:r>
              <a:rPr lang="en-US" dirty="0"/>
              <a:t>Folliculitis may be superficial or deep. It can affect anywhere there are hairs, including chest, back, buttocks, arms and legs. </a:t>
            </a:r>
          </a:p>
          <a:p>
            <a:pPr fontAlgn="base"/>
            <a:r>
              <a:rPr lang="en-US" dirty="0"/>
              <a:t>Folliculitis can be due to infection, occlusion (blockage), irritation and various skin diseases.</a:t>
            </a:r>
          </a:p>
          <a:p>
            <a:pPr fontAlgn="base"/>
            <a:r>
              <a:rPr lang="en-US" dirty="0"/>
              <a:t>Folliculitis is inflammation of the hair follicle due to infection, chemical irritation or physical injury. Bacterial folliculitis is the most common form of folliculitis.</a:t>
            </a:r>
          </a:p>
          <a:p>
            <a:endParaRPr lang="en-US" dirty="0"/>
          </a:p>
        </p:txBody>
      </p:sp>
    </p:spTree>
    <p:extLst>
      <p:ext uri="{BB962C8B-B14F-4D97-AF65-F5344CB8AC3E}">
        <p14:creationId xmlns:p14="http://schemas.microsoft.com/office/powerpoint/2010/main" val="236018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7E41-4C10-3A4F-80D1-318B5F1084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93E65F5-22B6-AA4B-9E60-E8C5A8DF2D5D}"/>
              </a:ext>
            </a:extLst>
          </p:cNvPr>
          <p:cNvPicPr>
            <a:picLocks noGrp="1" noChangeAspect="1"/>
          </p:cNvPicPr>
          <p:nvPr>
            <p:ph idx="1"/>
          </p:nvPr>
        </p:nvPicPr>
        <p:blipFill>
          <a:blip r:embed="rId2"/>
          <a:stretch>
            <a:fillRect/>
          </a:stretch>
        </p:blipFill>
        <p:spPr>
          <a:xfrm>
            <a:off x="3585613" y="1825625"/>
            <a:ext cx="5020774" cy="4351338"/>
          </a:xfrm>
        </p:spPr>
      </p:pic>
    </p:spTree>
    <p:extLst>
      <p:ext uri="{BB962C8B-B14F-4D97-AF65-F5344CB8AC3E}">
        <p14:creationId xmlns:p14="http://schemas.microsoft.com/office/powerpoint/2010/main" val="51366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07CB-D684-164E-8000-D5B5997E2E83}"/>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85031EBC-195F-6545-B5E5-099C50A5DAA0}"/>
              </a:ext>
            </a:extLst>
          </p:cNvPr>
          <p:cNvSpPr>
            <a:spLocks noGrp="1"/>
          </p:cNvSpPr>
          <p:nvPr>
            <p:ph idx="1"/>
          </p:nvPr>
        </p:nvSpPr>
        <p:spPr/>
        <p:txBody>
          <a:bodyPr/>
          <a:lstStyle/>
          <a:p>
            <a:r>
              <a:rPr lang="en-US" dirty="0"/>
              <a:t>Bacterial folliculitis is usually due to </a:t>
            </a:r>
            <a:r>
              <a:rPr lang="en-US" i="1" dirty="0">
                <a:hlinkClick r:id="rId2">
                  <a:extLst>
                    <a:ext uri="{A12FA001-AC4F-418D-AE19-62706E023703}">
                      <ahyp:hlinkClr xmlns:ahyp="http://schemas.microsoft.com/office/drawing/2018/hyperlinkcolor" val="tx"/>
                    </a:ext>
                  </a:extLst>
                </a:hlinkClick>
              </a:rPr>
              <a:t>Staphylococcus aureus</a:t>
            </a:r>
            <a:r>
              <a:rPr lang="en-US" dirty="0"/>
              <a:t>. Less often, coagulase-negative staphylococci and gram-negative organisms are responsible including anaerobes. Sap pool folliculitis is caused by Pseudomonas. </a:t>
            </a:r>
          </a:p>
        </p:txBody>
      </p:sp>
    </p:spTree>
    <p:extLst>
      <p:ext uri="{BB962C8B-B14F-4D97-AF65-F5344CB8AC3E}">
        <p14:creationId xmlns:p14="http://schemas.microsoft.com/office/powerpoint/2010/main" val="45637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D8BF-A4D2-CE40-8D85-DF06F4BC3B2C}"/>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DE01CD03-A095-BB49-B1E2-436D5C04E7FC}"/>
              </a:ext>
            </a:extLst>
          </p:cNvPr>
          <p:cNvSpPr>
            <a:spLocks noGrp="1"/>
          </p:cNvSpPr>
          <p:nvPr>
            <p:ph idx="1"/>
          </p:nvPr>
        </p:nvSpPr>
        <p:spPr/>
        <p:txBody>
          <a:bodyPr>
            <a:normAutofit fontScale="92500" lnSpcReduction="10000"/>
          </a:bodyPr>
          <a:lstStyle/>
          <a:p>
            <a:pPr fontAlgn="base"/>
            <a:r>
              <a:rPr lang="en-US" dirty="0"/>
              <a:t>Bacterial folliculitis affects children and adults, with adolescents and young adult males most often infected. It is prevalent worldwide.</a:t>
            </a:r>
          </a:p>
          <a:p>
            <a:pPr fontAlgn="base">
              <a:buFont typeface="Wingdings" pitchFamily="2" charset="2"/>
              <a:buChar char="Ø"/>
            </a:pPr>
            <a:r>
              <a:rPr lang="en-US" dirty="0"/>
              <a:t>The following factors predispose to bacterial folliculitis:</a:t>
            </a:r>
          </a:p>
          <a:p>
            <a:pPr fontAlgn="base"/>
            <a:r>
              <a:rPr lang="en-US" dirty="0"/>
              <a:t>Maceration and occlusion (clothing, dressings, ointments)</a:t>
            </a:r>
          </a:p>
          <a:p>
            <a:pPr fontAlgn="base"/>
            <a:r>
              <a:rPr lang="en-US" dirty="0"/>
              <a:t>Frequent shaving, waxing or other forms of depilation</a:t>
            </a:r>
          </a:p>
          <a:p>
            <a:pPr fontAlgn="base"/>
            <a:r>
              <a:rPr lang="en-US" dirty="0"/>
              <a:t>Friction from tight clothing</a:t>
            </a:r>
          </a:p>
          <a:p>
            <a:pPr fontAlgn="base"/>
            <a:r>
              <a:rPr lang="en-US" dirty="0"/>
              <a:t>Atopic eczema </a:t>
            </a:r>
          </a:p>
          <a:p>
            <a:pPr fontAlgn="base"/>
            <a:r>
              <a:rPr lang="en-US" dirty="0"/>
              <a:t>Use of topical steroids</a:t>
            </a:r>
          </a:p>
          <a:p>
            <a:pPr fontAlgn="base"/>
            <a:r>
              <a:rPr lang="en-US" dirty="0"/>
              <a:t>Previous long-term use of antibiotics  </a:t>
            </a:r>
          </a:p>
          <a:p>
            <a:pPr fontAlgn="base"/>
            <a:r>
              <a:rPr lang="en-US" dirty="0" err="1"/>
              <a:t>Anaemia</a:t>
            </a:r>
            <a:r>
              <a:rPr lang="en-US" dirty="0"/>
              <a:t>, diabetes, obesity,  (HIV)/AIDS, cancer and other chronic illness</a:t>
            </a:r>
          </a:p>
          <a:p>
            <a:endParaRPr lang="en-US" dirty="0"/>
          </a:p>
        </p:txBody>
      </p:sp>
    </p:spTree>
    <p:extLst>
      <p:ext uri="{BB962C8B-B14F-4D97-AF65-F5344CB8AC3E}">
        <p14:creationId xmlns:p14="http://schemas.microsoft.com/office/powerpoint/2010/main" val="330944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C35D-3878-CE44-A3B3-992269AEA0A1}"/>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31177F18-54FD-0045-A1DC-091BC9F4DA63}"/>
              </a:ext>
            </a:extLst>
          </p:cNvPr>
          <p:cNvSpPr>
            <a:spLocks noGrp="1"/>
          </p:cNvSpPr>
          <p:nvPr>
            <p:ph idx="1"/>
          </p:nvPr>
        </p:nvSpPr>
        <p:spPr>
          <a:xfrm>
            <a:off x="838199" y="1825625"/>
            <a:ext cx="10645239" cy="4765180"/>
          </a:xfrm>
        </p:spPr>
        <p:txBody>
          <a:bodyPr>
            <a:normAutofit/>
          </a:bodyPr>
          <a:lstStyle/>
          <a:p>
            <a:pPr fontAlgn="base"/>
            <a:r>
              <a:rPr lang="en-US" dirty="0"/>
              <a:t>Bacterial folliculitis may be superficial or involve the whole hair follicle (a boil ). It may arise on any body site but is most often diagnosed in the scalp, beard area, axilla, buttocks and extremities. </a:t>
            </a:r>
          </a:p>
          <a:p>
            <a:pPr fontAlgn="base"/>
            <a:r>
              <a:rPr lang="en-US" dirty="0"/>
              <a:t>Systemic symptoms are uncommon. </a:t>
            </a:r>
          </a:p>
          <a:p>
            <a:pPr fontAlgn="base"/>
            <a:r>
              <a:rPr lang="en-US" dirty="0"/>
              <a:t>Different types of bacterial folliculitis are described.</a:t>
            </a:r>
          </a:p>
          <a:p>
            <a:endParaRPr lang="en-US" dirty="0"/>
          </a:p>
        </p:txBody>
      </p:sp>
      <p:pic>
        <p:nvPicPr>
          <p:cNvPr id="5" name="Picture 4">
            <a:extLst>
              <a:ext uri="{FF2B5EF4-FFF2-40B4-BE49-F238E27FC236}">
                <a16:creationId xmlns:a16="http://schemas.microsoft.com/office/drawing/2014/main" id="{B1FF2297-F435-7742-A47D-2F1F1FA25839}"/>
              </a:ext>
            </a:extLst>
          </p:cNvPr>
          <p:cNvPicPr>
            <a:picLocks noChangeAspect="1"/>
          </p:cNvPicPr>
          <p:nvPr/>
        </p:nvPicPr>
        <p:blipFill>
          <a:blip r:embed="rId2"/>
          <a:stretch>
            <a:fillRect/>
          </a:stretch>
        </p:blipFill>
        <p:spPr>
          <a:xfrm>
            <a:off x="2787650" y="4001294"/>
            <a:ext cx="6616700" cy="2501900"/>
          </a:xfrm>
          <a:prstGeom prst="rect">
            <a:avLst/>
          </a:prstGeom>
        </p:spPr>
      </p:pic>
    </p:spTree>
    <p:extLst>
      <p:ext uri="{BB962C8B-B14F-4D97-AF65-F5344CB8AC3E}">
        <p14:creationId xmlns:p14="http://schemas.microsoft.com/office/powerpoint/2010/main" val="226883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A68CA8-DDF0-8D45-B19C-82A79D9EFFF5}"/>
              </a:ext>
            </a:extLst>
          </p:cNvPr>
          <p:cNvPicPr>
            <a:picLocks noGrp="1" noChangeAspect="1"/>
          </p:cNvPicPr>
          <p:nvPr>
            <p:ph idx="1"/>
          </p:nvPr>
        </p:nvPicPr>
        <p:blipFill>
          <a:blip r:embed="rId2"/>
          <a:stretch>
            <a:fillRect/>
          </a:stretch>
        </p:blipFill>
        <p:spPr>
          <a:xfrm>
            <a:off x="3594533" y="1825625"/>
            <a:ext cx="5002934" cy="4351338"/>
          </a:xfrm>
        </p:spPr>
      </p:pic>
    </p:spTree>
    <p:extLst>
      <p:ext uri="{BB962C8B-B14F-4D97-AF65-F5344CB8AC3E}">
        <p14:creationId xmlns:p14="http://schemas.microsoft.com/office/powerpoint/2010/main" val="308811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DFA7-0F31-1246-8414-C83C48D93896}"/>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D496BFD8-9889-0845-97BD-19E3409015DC}"/>
              </a:ext>
            </a:extLst>
          </p:cNvPr>
          <p:cNvSpPr>
            <a:spLocks noGrp="1"/>
          </p:cNvSpPr>
          <p:nvPr>
            <p:ph idx="1"/>
          </p:nvPr>
        </p:nvSpPr>
        <p:spPr/>
        <p:txBody>
          <a:bodyPr>
            <a:normAutofit/>
          </a:bodyPr>
          <a:lstStyle/>
          <a:p>
            <a:pPr marL="0" indent="0" fontAlgn="base">
              <a:buNone/>
            </a:pPr>
            <a:r>
              <a:rPr lang="en-US" b="1" dirty="0"/>
              <a:t>1. Superficial folliculitis</a:t>
            </a:r>
          </a:p>
          <a:p>
            <a:pPr fontAlgn="base"/>
            <a:r>
              <a:rPr lang="en-US" dirty="0"/>
              <a:t>Superficial staphylococcal folliculitis presents with one or more follicular pustules. They may be itchy or mildly sore. Superficial folliculitis heals without scarring.</a:t>
            </a:r>
          </a:p>
          <a:p>
            <a:pPr fontAlgn="base"/>
            <a:r>
              <a:rPr lang="en-US" dirty="0"/>
              <a:t>A hordeolum or </a:t>
            </a:r>
            <a:r>
              <a:rPr lang="en-US" dirty="0" err="1"/>
              <a:t>stye</a:t>
            </a:r>
            <a:r>
              <a:rPr lang="en-US" dirty="0"/>
              <a:t> is bacterial folliculitis affecting an eyelash.</a:t>
            </a:r>
          </a:p>
          <a:p>
            <a:pPr fontAlgn="base"/>
            <a:endParaRPr lang="en-US" dirty="0"/>
          </a:p>
          <a:p>
            <a:endParaRPr lang="en-US" dirty="0"/>
          </a:p>
        </p:txBody>
      </p:sp>
    </p:spTree>
    <p:extLst>
      <p:ext uri="{BB962C8B-B14F-4D97-AF65-F5344CB8AC3E}">
        <p14:creationId xmlns:p14="http://schemas.microsoft.com/office/powerpoint/2010/main" val="114282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A467-4957-224D-9083-F5DDA2323A4A}"/>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C4FCA9FE-DB5D-C84B-9F18-93265E555309}"/>
              </a:ext>
            </a:extLst>
          </p:cNvPr>
          <p:cNvSpPr>
            <a:spLocks noGrp="1"/>
          </p:cNvSpPr>
          <p:nvPr>
            <p:ph idx="1"/>
          </p:nvPr>
        </p:nvSpPr>
        <p:spPr/>
        <p:txBody>
          <a:bodyPr>
            <a:normAutofit/>
          </a:bodyPr>
          <a:lstStyle/>
          <a:p>
            <a:pPr fontAlgn="base"/>
            <a:endParaRPr lang="en-US" dirty="0"/>
          </a:p>
          <a:p>
            <a:pPr marL="0" indent="0" fontAlgn="base">
              <a:buNone/>
            </a:pPr>
            <a:r>
              <a:rPr lang="en-US" b="1" dirty="0"/>
              <a:t>2. </a:t>
            </a:r>
            <a:r>
              <a:rPr lang="en-US" b="1" dirty="0" err="1"/>
              <a:t>Furunculosis</a:t>
            </a:r>
            <a:r>
              <a:rPr lang="en-US" b="1" dirty="0"/>
              <a:t>/boils</a:t>
            </a:r>
          </a:p>
          <a:p>
            <a:pPr fontAlgn="base"/>
            <a:r>
              <a:rPr lang="en-US" dirty="0"/>
              <a:t> presents as one or more painful, hot, firm or fluctuant, red nodules or walled-off abscesses (collections of pus). </a:t>
            </a:r>
          </a:p>
          <a:p>
            <a:pPr marL="0" indent="0" fontAlgn="base">
              <a:buNone/>
            </a:pPr>
            <a:r>
              <a:rPr lang="en-US" dirty="0"/>
              <a:t>3. </a:t>
            </a:r>
            <a:r>
              <a:rPr lang="en-US" b="1" dirty="0"/>
              <a:t>A carbuncl</a:t>
            </a:r>
            <a:r>
              <a:rPr lang="en-US" dirty="0"/>
              <a:t>e</a:t>
            </a:r>
          </a:p>
          <a:p>
            <a:pPr marL="0" indent="0" fontAlgn="base">
              <a:buNone/>
            </a:pPr>
            <a:r>
              <a:rPr lang="en-US" dirty="0"/>
              <a:t> is the name used when a focus of infection involves several follicles and has multiple draining sinuses. </a:t>
            </a:r>
          </a:p>
          <a:p>
            <a:pPr marL="0" indent="0" fontAlgn="base">
              <a:buNone/>
            </a:pPr>
            <a:r>
              <a:rPr lang="en-US" dirty="0"/>
              <a:t>Recovery leaves a scar.</a:t>
            </a:r>
          </a:p>
          <a:p>
            <a:endParaRPr lang="en-US" dirty="0"/>
          </a:p>
        </p:txBody>
      </p:sp>
    </p:spTree>
    <p:extLst>
      <p:ext uri="{BB962C8B-B14F-4D97-AF65-F5344CB8AC3E}">
        <p14:creationId xmlns:p14="http://schemas.microsoft.com/office/powerpoint/2010/main" val="362668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C90B-2B45-CD4E-948B-47A073D5ACC2}"/>
              </a:ext>
            </a:extLst>
          </p:cNvPr>
          <p:cNvSpPr>
            <a:spLocks noGrp="1"/>
          </p:cNvSpPr>
          <p:nvPr>
            <p:ph type="title"/>
          </p:nvPr>
        </p:nvSpPr>
        <p:spPr/>
        <p:txBody>
          <a:bodyPr/>
          <a:lstStyle/>
          <a:p>
            <a:r>
              <a:rPr lang="en-US" dirty="0"/>
              <a:t>Impetigo</a:t>
            </a:r>
          </a:p>
        </p:txBody>
      </p:sp>
      <p:sp>
        <p:nvSpPr>
          <p:cNvPr id="3" name="Content Placeholder 2">
            <a:extLst>
              <a:ext uri="{FF2B5EF4-FFF2-40B4-BE49-F238E27FC236}">
                <a16:creationId xmlns:a16="http://schemas.microsoft.com/office/drawing/2014/main" id="{B41AA83A-2779-D647-9650-7DFF3DB0DFB5}"/>
              </a:ext>
            </a:extLst>
          </p:cNvPr>
          <p:cNvSpPr>
            <a:spLocks noGrp="1"/>
          </p:cNvSpPr>
          <p:nvPr>
            <p:ph idx="1"/>
          </p:nvPr>
        </p:nvSpPr>
        <p:spPr/>
        <p:txBody>
          <a:bodyPr/>
          <a:lstStyle/>
          <a:p>
            <a:pPr fontAlgn="base"/>
            <a:r>
              <a:rPr lang="en-US" dirty="0"/>
              <a:t>Impetigo is a common acute superficial bacterial  skin infection (pyoderma). </a:t>
            </a:r>
          </a:p>
          <a:p>
            <a:pPr fontAlgn="base"/>
            <a:r>
              <a:rPr lang="en-US" dirty="0"/>
              <a:t>It is characterized by pustules and honey-</a:t>
            </a:r>
            <a:r>
              <a:rPr lang="en-US" dirty="0" err="1"/>
              <a:t>coloured</a:t>
            </a:r>
            <a:r>
              <a:rPr lang="en-US" dirty="0"/>
              <a:t> crusted erosions.</a:t>
            </a:r>
          </a:p>
          <a:p>
            <a:pPr fontAlgn="base"/>
            <a:r>
              <a:rPr lang="en-US" dirty="0"/>
              <a:t>The term </a:t>
            </a:r>
            <a:r>
              <a:rPr lang="en-US" dirty="0" err="1"/>
              <a:t>impetiginisation</a:t>
            </a:r>
            <a:r>
              <a:rPr lang="en-US" dirty="0"/>
              <a:t> is used for superficial secondary infection of a wound or other skin condition. </a:t>
            </a:r>
          </a:p>
          <a:p>
            <a:pPr fontAlgn="base"/>
            <a:r>
              <a:rPr lang="en-US" dirty="0"/>
              <a:t>Ulcerated impetigo is called ecthyma.  </a:t>
            </a:r>
          </a:p>
          <a:p>
            <a:pPr fontAlgn="base"/>
            <a:r>
              <a:rPr lang="en-US" dirty="0"/>
              <a:t>Impetigo is most often caused by </a:t>
            </a:r>
            <a:r>
              <a:rPr lang="en-US" i="1" dirty="0">
                <a:hlinkClick r:id="rId2">
                  <a:extLst>
                    <a:ext uri="{A12FA001-AC4F-418D-AE19-62706E023703}">
                      <ahyp:hlinkClr xmlns:ahyp="http://schemas.microsoft.com/office/drawing/2018/hyperlinkcolor" val="tx"/>
                    </a:ext>
                  </a:extLst>
                </a:hlinkClick>
              </a:rPr>
              <a:t>Staphylococcus aureus</a:t>
            </a:r>
            <a:r>
              <a:rPr lang="en-US" dirty="0"/>
              <a:t>. Non-bullous impetigo can also be caused by group A beta-</a:t>
            </a:r>
            <a:r>
              <a:rPr lang="en-US" dirty="0" err="1"/>
              <a:t>haemolytic</a:t>
            </a:r>
            <a:r>
              <a:rPr lang="en-US" dirty="0"/>
              <a:t> streptococcus (</a:t>
            </a:r>
            <a:r>
              <a:rPr lang="en-US" i="1" dirty="0">
                <a:hlinkClick r:id="rId3">
                  <a:extLst>
                    <a:ext uri="{A12FA001-AC4F-418D-AE19-62706E023703}">
                      <ahyp:hlinkClr xmlns:ahyp="http://schemas.microsoft.com/office/drawing/2018/hyperlinkcolor" val="tx"/>
                    </a:ext>
                  </a:extLst>
                </a:hlinkClick>
              </a:rPr>
              <a:t>Streptococcus pyogenes</a:t>
            </a:r>
            <a:r>
              <a:rPr lang="en-US" dirty="0"/>
              <a:t>).</a:t>
            </a:r>
          </a:p>
          <a:p>
            <a:endParaRPr lang="en-US" dirty="0"/>
          </a:p>
        </p:txBody>
      </p:sp>
    </p:spTree>
    <p:extLst>
      <p:ext uri="{BB962C8B-B14F-4D97-AF65-F5344CB8AC3E}">
        <p14:creationId xmlns:p14="http://schemas.microsoft.com/office/powerpoint/2010/main" val="254303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7FD9-8A7D-C940-A13E-D755C32EA4F9}"/>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D56CE5B0-1927-E145-AA50-714A4C90863B}"/>
              </a:ext>
            </a:extLst>
          </p:cNvPr>
          <p:cNvSpPr>
            <a:spLocks noGrp="1"/>
          </p:cNvSpPr>
          <p:nvPr>
            <p:ph idx="1"/>
          </p:nvPr>
        </p:nvSpPr>
        <p:spPr/>
        <p:txBody>
          <a:bodyPr/>
          <a:lstStyle/>
          <a:p>
            <a:pPr fontAlgn="base"/>
            <a:r>
              <a:rPr lang="en-US" b="1" dirty="0"/>
              <a:t>Gram-negative folliculitis</a:t>
            </a:r>
          </a:p>
          <a:p>
            <a:pPr marL="0" indent="0" fontAlgn="base">
              <a:buNone/>
            </a:pPr>
            <a:r>
              <a:rPr lang="en-US" dirty="0"/>
              <a:t>develops in individuals using long term antibiotics  for acne. The infection with Gram-negative organisms causes pustules in acne sites of the face, neck and upper trunk.</a:t>
            </a:r>
          </a:p>
          <a:p>
            <a:pPr fontAlgn="base"/>
            <a:r>
              <a:rPr lang="en-US" b="1" dirty="0"/>
              <a:t>Hot tub folliculitis</a:t>
            </a:r>
          </a:p>
          <a:p>
            <a:pPr marL="0" indent="0" fontAlgn="base">
              <a:buNone/>
            </a:pPr>
            <a:r>
              <a:rPr lang="en-US" dirty="0"/>
              <a:t>presents with painful papules and pustules on the trunk some hours after soaking in hot water, mainly in sites that were covered by bathing costume. It may be accompanied by mild systemic symptoms including fever. Untreated, it settles within about 10 days without scarring.</a:t>
            </a:r>
          </a:p>
          <a:p>
            <a:endParaRPr lang="en-US" dirty="0"/>
          </a:p>
        </p:txBody>
      </p:sp>
    </p:spTree>
    <p:extLst>
      <p:ext uri="{BB962C8B-B14F-4D97-AF65-F5344CB8AC3E}">
        <p14:creationId xmlns:p14="http://schemas.microsoft.com/office/powerpoint/2010/main" val="202774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68AF-5E8D-9346-90A5-BE2E15CA69F6}"/>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FFDA412A-A94F-DE44-B4A4-5FCE263D5093}"/>
              </a:ext>
            </a:extLst>
          </p:cNvPr>
          <p:cNvSpPr>
            <a:spLocks noGrp="1"/>
          </p:cNvSpPr>
          <p:nvPr>
            <p:ph idx="1"/>
          </p:nvPr>
        </p:nvSpPr>
        <p:spPr/>
        <p:txBody>
          <a:bodyPr/>
          <a:lstStyle/>
          <a:p>
            <a:pPr fontAlgn="base">
              <a:buFont typeface="Wingdings" pitchFamily="2" charset="2"/>
              <a:buChar char="Ø"/>
            </a:pPr>
            <a:r>
              <a:rPr lang="en-US" dirty="0"/>
              <a:t>Bacterial folliculitis can lead to cellulitis   and lymphangitis; subsequent bacteremia might result in osteomyelitis, septic arthritis or pneumonia.</a:t>
            </a:r>
          </a:p>
          <a:p>
            <a:pPr fontAlgn="base">
              <a:buFont typeface="Wingdings" pitchFamily="2" charset="2"/>
              <a:buChar char="Ø"/>
            </a:pPr>
            <a:r>
              <a:rPr lang="en-US" dirty="0"/>
              <a:t>Bacterial folliculitis is usually diagnosed clinically but can be confirmed by bacterial swabs sent for microscopy, culture and sensitivity.</a:t>
            </a:r>
          </a:p>
          <a:p>
            <a:pPr fontAlgn="base">
              <a:buFont typeface="Wingdings" pitchFamily="2" charset="2"/>
              <a:buChar char="Ø"/>
            </a:pPr>
            <a:r>
              <a:rPr lang="en-US" dirty="0"/>
              <a:t>Blood count may reveal neutrophil leukocytosis when folliculitis is widespread.</a:t>
            </a:r>
          </a:p>
          <a:p>
            <a:pPr marL="0" indent="0" fontAlgn="base">
              <a:buNone/>
            </a:pPr>
            <a:endParaRPr lang="en-US" dirty="0"/>
          </a:p>
          <a:p>
            <a:endParaRPr lang="en-US" dirty="0"/>
          </a:p>
        </p:txBody>
      </p:sp>
    </p:spTree>
    <p:extLst>
      <p:ext uri="{BB962C8B-B14F-4D97-AF65-F5344CB8AC3E}">
        <p14:creationId xmlns:p14="http://schemas.microsoft.com/office/powerpoint/2010/main" val="1882500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6BB6-A754-BD41-9AA2-8660928BAEBE}"/>
              </a:ext>
            </a:extLst>
          </p:cNvPr>
          <p:cNvSpPr>
            <a:spLocks noGrp="1"/>
          </p:cNvSpPr>
          <p:nvPr>
            <p:ph type="title"/>
          </p:nvPr>
        </p:nvSpPr>
        <p:spPr/>
        <p:txBody>
          <a:bodyPr/>
          <a:lstStyle/>
          <a:p>
            <a:r>
              <a:rPr lang="en-US" dirty="0"/>
              <a:t>Continue Folliculitis</a:t>
            </a:r>
          </a:p>
        </p:txBody>
      </p:sp>
      <p:sp>
        <p:nvSpPr>
          <p:cNvPr id="3" name="Content Placeholder 2">
            <a:extLst>
              <a:ext uri="{FF2B5EF4-FFF2-40B4-BE49-F238E27FC236}">
                <a16:creationId xmlns:a16="http://schemas.microsoft.com/office/drawing/2014/main" id="{46D18E79-B4D2-8247-BF92-4334C5DB9F1E}"/>
              </a:ext>
            </a:extLst>
          </p:cNvPr>
          <p:cNvSpPr>
            <a:spLocks noGrp="1"/>
          </p:cNvSpPr>
          <p:nvPr>
            <p:ph idx="1"/>
          </p:nvPr>
        </p:nvSpPr>
        <p:spPr/>
        <p:txBody>
          <a:bodyPr>
            <a:normAutofit/>
          </a:bodyPr>
          <a:lstStyle/>
          <a:p>
            <a:pPr marL="0" indent="0" fontAlgn="base">
              <a:buNone/>
            </a:pPr>
            <a:r>
              <a:rPr lang="en-US" b="1" dirty="0"/>
              <a:t>The treatment for bacterial folliculitis?</a:t>
            </a:r>
          </a:p>
          <a:p>
            <a:pPr fontAlgn="base">
              <a:buFont typeface="Wingdings" pitchFamily="2" charset="2"/>
              <a:buChar char="Ø"/>
            </a:pPr>
            <a:r>
              <a:rPr lang="en-US" dirty="0"/>
              <a:t>Warm compresses to relieve itch and pain</a:t>
            </a:r>
          </a:p>
          <a:p>
            <a:pPr fontAlgn="base">
              <a:buFont typeface="Wingdings" pitchFamily="2" charset="2"/>
              <a:buChar char="Ø"/>
            </a:pPr>
            <a:r>
              <a:rPr lang="en-US" dirty="0"/>
              <a:t>Analgesics and anti-inflammatories to relieve pain</a:t>
            </a:r>
          </a:p>
          <a:p>
            <a:pPr fontAlgn="base">
              <a:buFont typeface="Wingdings" pitchFamily="2" charset="2"/>
              <a:buChar char="Ø"/>
            </a:pPr>
            <a:r>
              <a:rPr lang="en-US" dirty="0"/>
              <a:t>Antiseptic cleansers (</a:t>
            </a:r>
            <a:r>
              <a:rPr lang="en-US" dirty="0" err="1"/>
              <a:t>eg</a:t>
            </a:r>
            <a:r>
              <a:rPr lang="en-US" dirty="0"/>
              <a:t>, hydrogen peroxide, chlorhexidine, triclosan)</a:t>
            </a:r>
          </a:p>
          <a:p>
            <a:pPr fontAlgn="base">
              <a:buFont typeface="Wingdings" pitchFamily="2" charset="2"/>
              <a:buChar char="Ø"/>
            </a:pPr>
            <a:r>
              <a:rPr lang="en-US" dirty="0"/>
              <a:t>Incision and drainage of fluctuant lesions</a:t>
            </a:r>
          </a:p>
          <a:p>
            <a:pPr fontAlgn="base">
              <a:buFont typeface="Wingdings" pitchFamily="2" charset="2"/>
              <a:buChar char="Ø"/>
            </a:pPr>
            <a:r>
              <a:rPr lang="en-US" dirty="0"/>
              <a:t>Topical antibiotics such as erythromycin, mupirocin, </a:t>
            </a:r>
            <a:r>
              <a:rPr lang="en-US" dirty="0" err="1"/>
              <a:t>Fucidic</a:t>
            </a:r>
            <a:r>
              <a:rPr lang="en-US" dirty="0"/>
              <a:t> acid.  </a:t>
            </a:r>
          </a:p>
          <a:p>
            <a:pPr fontAlgn="base">
              <a:buFont typeface="Wingdings" pitchFamily="2" charset="2"/>
              <a:buChar char="Ø"/>
            </a:pPr>
            <a:r>
              <a:rPr lang="en-US" dirty="0"/>
              <a:t>Oral or intravenous antibiotics for more extensive or severe infections</a:t>
            </a:r>
          </a:p>
          <a:p>
            <a:pPr marL="0" indent="0">
              <a:buNone/>
            </a:pPr>
            <a:endParaRPr lang="en-US" dirty="0"/>
          </a:p>
        </p:txBody>
      </p:sp>
    </p:spTree>
    <p:extLst>
      <p:ext uri="{BB962C8B-B14F-4D97-AF65-F5344CB8AC3E}">
        <p14:creationId xmlns:p14="http://schemas.microsoft.com/office/powerpoint/2010/main" val="891453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74E2-228B-614C-9226-77897917F1F9}"/>
              </a:ext>
            </a:extLst>
          </p:cNvPr>
          <p:cNvSpPr>
            <a:spLocks noGrp="1"/>
          </p:cNvSpPr>
          <p:nvPr>
            <p:ph type="title"/>
          </p:nvPr>
        </p:nvSpPr>
        <p:spPr/>
        <p:txBody>
          <a:bodyPr/>
          <a:lstStyle/>
          <a:p>
            <a:r>
              <a:rPr lang="en-US" dirty="0"/>
              <a:t>Erythrasma</a:t>
            </a:r>
          </a:p>
        </p:txBody>
      </p:sp>
      <p:sp>
        <p:nvSpPr>
          <p:cNvPr id="3" name="Content Placeholder 2">
            <a:extLst>
              <a:ext uri="{FF2B5EF4-FFF2-40B4-BE49-F238E27FC236}">
                <a16:creationId xmlns:a16="http://schemas.microsoft.com/office/drawing/2014/main" id="{D860E77B-A239-344D-8036-88817802BFCA}"/>
              </a:ext>
            </a:extLst>
          </p:cNvPr>
          <p:cNvSpPr>
            <a:spLocks noGrp="1"/>
          </p:cNvSpPr>
          <p:nvPr>
            <p:ph idx="1"/>
          </p:nvPr>
        </p:nvSpPr>
        <p:spPr/>
        <p:txBody>
          <a:bodyPr>
            <a:normAutofit/>
          </a:bodyPr>
          <a:lstStyle/>
          <a:p>
            <a:pPr fontAlgn="base"/>
            <a:r>
              <a:rPr lang="en-US" dirty="0"/>
              <a:t>Erythrasma is a common skin condition affecting the skin folds under the arms, in the groin and between the toes.</a:t>
            </a:r>
          </a:p>
          <a:p>
            <a:pPr fontAlgn="base"/>
            <a:r>
              <a:rPr lang="en-US" dirty="0"/>
              <a:t>Erythrasma affects males and females, but it is thought to be more common in the groin of males and between the toes of females.</a:t>
            </a:r>
          </a:p>
          <a:p>
            <a:endParaRPr lang="en-US" dirty="0"/>
          </a:p>
        </p:txBody>
      </p:sp>
      <p:pic>
        <p:nvPicPr>
          <p:cNvPr id="5" name="Picture 4">
            <a:extLst>
              <a:ext uri="{FF2B5EF4-FFF2-40B4-BE49-F238E27FC236}">
                <a16:creationId xmlns:a16="http://schemas.microsoft.com/office/drawing/2014/main" id="{BE74D1D2-C64E-2240-A2BD-53E36D3A4231}"/>
              </a:ext>
            </a:extLst>
          </p:cNvPr>
          <p:cNvPicPr>
            <a:picLocks noChangeAspect="1"/>
          </p:cNvPicPr>
          <p:nvPr/>
        </p:nvPicPr>
        <p:blipFill>
          <a:blip r:embed="rId2"/>
          <a:stretch>
            <a:fillRect/>
          </a:stretch>
        </p:blipFill>
        <p:spPr>
          <a:xfrm>
            <a:off x="2108200" y="3675063"/>
            <a:ext cx="7975600" cy="2501900"/>
          </a:xfrm>
          <a:prstGeom prst="rect">
            <a:avLst/>
          </a:prstGeom>
        </p:spPr>
      </p:pic>
    </p:spTree>
    <p:extLst>
      <p:ext uri="{BB962C8B-B14F-4D97-AF65-F5344CB8AC3E}">
        <p14:creationId xmlns:p14="http://schemas.microsoft.com/office/powerpoint/2010/main" val="104735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F76B-150A-8444-96F6-5268DBF3B5B9}"/>
              </a:ext>
            </a:extLst>
          </p:cNvPr>
          <p:cNvSpPr>
            <a:spLocks noGrp="1"/>
          </p:cNvSpPr>
          <p:nvPr>
            <p:ph type="title"/>
          </p:nvPr>
        </p:nvSpPr>
        <p:spPr/>
        <p:txBody>
          <a:bodyPr/>
          <a:lstStyle/>
          <a:p>
            <a:r>
              <a:rPr lang="en-US" dirty="0"/>
              <a:t>Continue Erythrasma</a:t>
            </a:r>
          </a:p>
        </p:txBody>
      </p:sp>
      <p:sp>
        <p:nvSpPr>
          <p:cNvPr id="3" name="Content Placeholder 2">
            <a:extLst>
              <a:ext uri="{FF2B5EF4-FFF2-40B4-BE49-F238E27FC236}">
                <a16:creationId xmlns:a16="http://schemas.microsoft.com/office/drawing/2014/main" id="{4ADAC6A3-03CB-B541-80C2-812DE7BC8B08}"/>
              </a:ext>
            </a:extLst>
          </p:cNvPr>
          <p:cNvSpPr>
            <a:spLocks noGrp="1"/>
          </p:cNvSpPr>
          <p:nvPr>
            <p:ph idx="1"/>
          </p:nvPr>
        </p:nvSpPr>
        <p:spPr/>
        <p:txBody>
          <a:bodyPr>
            <a:normAutofit/>
          </a:bodyPr>
          <a:lstStyle/>
          <a:p>
            <a:pPr fontAlgn="base"/>
            <a:r>
              <a:rPr lang="en-US" dirty="0"/>
              <a:t>It is reported to be more prevalent in the following circumstances: </a:t>
            </a:r>
          </a:p>
          <a:p>
            <a:pPr fontAlgn="base">
              <a:buFont typeface="Wingdings" pitchFamily="2" charset="2"/>
              <a:buChar char="Ø"/>
            </a:pPr>
            <a:r>
              <a:rPr lang="en-US" dirty="0"/>
              <a:t>Warm climate</a:t>
            </a:r>
          </a:p>
          <a:p>
            <a:pPr fontAlgn="base">
              <a:buFont typeface="Wingdings" pitchFamily="2" charset="2"/>
              <a:buChar char="Ø"/>
            </a:pPr>
            <a:r>
              <a:rPr lang="en-US" dirty="0"/>
              <a:t>Excessive sweating</a:t>
            </a:r>
          </a:p>
          <a:p>
            <a:pPr fontAlgn="base">
              <a:buFont typeface="Wingdings" pitchFamily="2" charset="2"/>
              <a:buChar char="Ø"/>
            </a:pPr>
            <a:r>
              <a:rPr lang="en-US" dirty="0"/>
              <a:t>Diabetes</a:t>
            </a:r>
          </a:p>
          <a:p>
            <a:pPr fontAlgn="base">
              <a:buFont typeface="Wingdings" pitchFamily="2" charset="2"/>
              <a:buChar char="Ø"/>
            </a:pPr>
            <a:r>
              <a:rPr lang="en-US" dirty="0"/>
              <a:t>Obesity</a:t>
            </a:r>
          </a:p>
          <a:p>
            <a:pPr fontAlgn="base">
              <a:buFont typeface="Wingdings" pitchFamily="2" charset="2"/>
              <a:buChar char="Ø"/>
            </a:pPr>
            <a:r>
              <a:rPr lang="en-US" dirty="0"/>
              <a:t>Poor hygiene</a:t>
            </a:r>
          </a:p>
          <a:p>
            <a:pPr fontAlgn="base">
              <a:buFont typeface="Wingdings" pitchFamily="2" charset="2"/>
              <a:buChar char="Ø"/>
            </a:pPr>
            <a:r>
              <a:rPr lang="en-US" dirty="0"/>
              <a:t>Advanced age</a:t>
            </a:r>
          </a:p>
          <a:p>
            <a:pPr fontAlgn="base">
              <a:buFont typeface="Wingdings" pitchFamily="2" charset="2"/>
              <a:buChar char="Ø"/>
            </a:pPr>
            <a:r>
              <a:rPr lang="en-US" dirty="0"/>
              <a:t>Other immunocompromised states.</a:t>
            </a:r>
          </a:p>
          <a:p>
            <a:endParaRPr lang="en-US" dirty="0"/>
          </a:p>
        </p:txBody>
      </p:sp>
    </p:spTree>
    <p:extLst>
      <p:ext uri="{BB962C8B-B14F-4D97-AF65-F5344CB8AC3E}">
        <p14:creationId xmlns:p14="http://schemas.microsoft.com/office/powerpoint/2010/main" val="716938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2C5A-3A6D-C948-949E-CC9CB31117BE}"/>
              </a:ext>
            </a:extLst>
          </p:cNvPr>
          <p:cNvSpPr>
            <a:spLocks noGrp="1"/>
          </p:cNvSpPr>
          <p:nvPr>
            <p:ph type="title"/>
          </p:nvPr>
        </p:nvSpPr>
        <p:spPr/>
        <p:txBody>
          <a:bodyPr/>
          <a:lstStyle/>
          <a:p>
            <a:r>
              <a:rPr lang="en-US" dirty="0"/>
              <a:t>Continue Erythrasma</a:t>
            </a:r>
          </a:p>
        </p:txBody>
      </p:sp>
      <p:sp>
        <p:nvSpPr>
          <p:cNvPr id="3" name="Content Placeholder 2">
            <a:extLst>
              <a:ext uri="{FF2B5EF4-FFF2-40B4-BE49-F238E27FC236}">
                <a16:creationId xmlns:a16="http://schemas.microsoft.com/office/drawing/2014/main" id="{EF063E01-DE5B-3048-8502-48CC12459DC3}"/>
              </a:ext>
            </a:extLst>
          </p:cNvPr>
          <p:cNvSpPr>
            <a:spLocks noGrp="1"/>
          </p:cNvSpPr>
          <p:nvPr>
            <p:ph idx="1"/>
          </p:nvPr>
        </p:nvSpPr>
        <p:spPr/>
        <p:txBody>
          <a:bodyPr>
            <a:normAutofit fontScale="92500" lnSpcReduction="10000"/>
          </a:bodyPr>
          <a:lstStyle/>
          <a:p>
            <a:pPr fontAlgn="base"/>
            <a:r>
              <a:rPr lang="en-US" dirty="0"/>
              <a:t>The bacteria responsible for </a:t>
            </a:r>
            <a:r>
              <a:rPr lang="en-US" dirty="0" err="1"/>
              <a:t>erythrasma</a:t>
            </a:r>
            <a:r>
              <a:rPr lang="en-US" dirty="0"/>
              <a:t> are gram-positive, non-spore-forming, aerobic or facultative bacilli called </a:t>
            </a:r>
            <a:r>
              <a:rPr lang="en-US" i="1" dirty="0"/>
              <a:t>Corynebacterium </a:t>
            </a:r>
            <a:r>
              <a:rPr lang="en-US" i="1" dirty="0" err="1"/>
              <a:t>minutissimum</a:t>
            </a:r>
            <a:r>
              <a:rPr lang="en-US" dirty="0"/>
              <a:t>. </a:t>
            </a:r>
          </a:p>
          <a:p>
            <a:pPr fontAlgn="base"/>
            <a:r>
              <a:rPr lang="en-US" dirty="0"/>
              <a:t>Erythrasma may coexist with or be confused with other causes of </a:t>
            </a:r>
            <a:r>
              <a:rPr lang="en-US" dirty="0" err="1"/>
              <a:t>intertrigo</a:t>
            </a:r>
            <a:r>
              <a:rPr lang="en-US" dirty="0"/>
              <a:t>  including fungal infection   such as tinea   candida </a:t>
            </a:r>
            <a:r>
              <a:rPr lang="en-US" dirty="0" err="1"/>
              <a:t>albicans</a:t>
            </a:r>
            <a:r>
              <a:rPr lang="en-US" dirty="0"/>
              <a:t>. </a:t>
            </a:r>
          </a:p>
          <a:p>
            <a:pPr fontAlgn="base"/>
            <a:r>
              <a:rPr lang="en-US" dirty="0"/>
              <a:t>Erythrasma presents as well-defined pink or brown patches with fine scaling and superficial fissures. Mild itching may be present.</a:t>
            </a:r>
          </a:p>
          <a:p>
            <a:pPr fontAlgn="base"/>
            <a:r>
              <a:rPr lang="en-US" dirty="0"/>
              <a:t>The common sites for </a:t>
            </a:r>
            <a:r>
              <a:rPr lang="en-US" dirty="0" err="1"/>
              <a:t>erythrasma</a:t>
            </a:r>
            <a:r>
              <a:rPr lang="en-US" dirty="0"/>
              <a:t> are armpits, groin and between the toes. The intergluteal fold, </a:t>
            </a:r>
            <a:r>
              <a:rPr lang="en-US" dirty="0" err="1"/>
              <a:t>submammary</a:t>
            </a:r>
            <a:r>
              <a:rPr lang="en-US" dirty="0"/>
              <a:t>, and periumbilical skin may also be affected. Widespread infections are most often associated with diabetes mellitus.</a:t>
            </a:r>
          </a:p>
          <a:p>
            <a:endParaRPr lang="en-US" dirty="0"/>
          </a:p>
        </p:txBody>
      </p:sp>
    </p:spTree>
    <p:extLst>
      <p:ext uri="{BB962C8B-B14F-4D97-AF65-F5344CB8AC3E}">
        <p14:creationId xmlns:p14="http://schemas.microsoft.com/office/powerpoint/2010/main" val="333625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21BC-51A3-8543-9F87-320704332100}"/>
              </a:ext>
            </a:extLst>
          </p:cNvPr>
          <p:cNvSpPr>
            <a:spLocks noGrp="1"/>
          </p:cNvSpPr>
          <p:nvPr>
            <p:ph type="title"/>
          </p:nvPr>
        </p:nvSpPr>
        <p:spPr/>
        <p:txBody>
          <a:bodyPr/>
          <a:lstStyle/>
          <a:p>
            <a:r>
              <a:rPr lang="en-US" dirty="0"/>
              <a:t>Continue Erythrasma</a:t>
            </a:r>
          </a:p>
        </p:txBody>
      </p:sp>
      <p:sp>
        <p:nvSpPr>
          <p:cNvPr id="3" name="Content Placeholder 2">
            <a:extLst>
              <a:ext uri="{FF2B5EF4-FFF2-40B4-BE49-F238E27FC236}">
                <a16:creationId xmlns:a16="http://schemas.microsoft.com/office/drawing/2014/main" id="{D4800F27-B255-BE49-A67E-6F6611905F3B}"/>
              </a:ext>
            </a:extLst>
          </p:cNvPr>
          <p:cNvSpPr>
            <a:spLocks noGrp="1"/>
          </p:cNvSpPr>
          <p:nvPr>
            <p:ph idx="1"/>
          </p:nvPr>
        </p:nvSpPr>
        <p:spPr>
          <a:xfrm>
            <a:off x="838200" y="1690688"/>
            <a:ext cx="10515600" cy="4351338"/>
          </a:xfrm>
        </p:spPr>
        <p:txBody>
          <a:bodyPr>
            <a:normAutofit lnSpcReduction="10000"/>
          </a:bodyPr>
          <a:lstStyle/>
          <a:p>
            <a:pPr fontAlgn="base"/>
            <a:r>
              <a:rPr lang="en-US" dirty="0"/>
              <a:t>Erythrasma is usually self-limiting. It can be complicated by  contact dermatitis, </a:t>
            </a:r>
            <a:r>
              <a:rPr lang="en-US" dirty="0" err="1"/>
              <a:t>lichenification</a:t>
            </a:r>
            <a:r>
              <a:rPr lang="en-US" dirty="0"/>
              <a:t>, post inflammatory hyperpigmentation  , and coinfection with other yeast and bacteria. </a:t>
            </a:r>
          </a:p>
          <a:p>
            <a:pPr fontAlgn="base"/>
            <a:r>
              <a:rPr lang="en-US" dirty="0"/>
              <a:t>Serious complications are very rare. </a:t>
            </a:r>
          </a:p>
          <a:p>
            <a:pPr fontAlgn="base"/>
            <a:r>
              <a:rPr lang="en-US" dirty="0"/>
              <a:t>Erythrasma has a typical clinical appearance. </a:t>
            </a:r>
          </a:p>
          <a:p>
            <a:pPr fontAlgn="base"/>
            <a:r>
              <a:rPr lang="en-US" dirty="0"/>
              <a:t>Diagnosis may be supported by wood lamp  skin examination (fluoresce a coral-pink </a:t>
            </a:r>
            <a:r>
              <a:rPr lang="en-US" dirty="0" err="1"/>
              <a:t>colour</a:t>
            </a:r>
            <a:r>
              <a:rPr lang="en-US" dirty="0"/>
              <a:t> due to coproporphyrin III released by the bacteria). </a:t>
            </a:r>
          </a:p>
          <a:p>
            <a:pPr fontAlgn="base"/>
            <a:r>
              <a:rPr lang="en-US" dirty="0"/>
              <a:t>The fluorescence is not seen if the skin has recently been washed because the responsible porphyrin is water soluble.</a:t>
            </a:r>
          </a:p>
          <a:p>
            <a:endParaRPr lang="en-US" dirty="0"/>
          </a:p>
        </p:txBody>
      </p:sp>
    </p:spTree>
    <p:extLst>
      <p:ext uri="{BB962C8B-B14F-4D97-AF65-F5344CB8AC3E}">
        <p14:creationId xmlns:p14="http://schemas.microsoft.com/office/powerpoint/2010/main" val="238190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64DC-8664-494E-AE1E-732BFE1E595A}"/>
              </a:ext>
            </a:extLst>
          </p:cNvPr>
          <p:cNvSpPr>
            <a:spLocks noGrp="1"/>
          </p:cNvSpPr>
          <p:nvPr>
            <p:ph type="title"/>
          </p:nvPr>
        </p:nvSpPr>
        <p:spPr/>
        <p:txBody>
          <a:bodyPr/>
          <a:lstStyle/>
          <a:p>
            <a:r>
              <a:rPr lang="en-US" dirty="0"/>
              <a:t>Continue Erythrasma</a:t>
            </a:r>
          </a:p>
        </p:txBody>
      </p:sp>
      <p:sp>
        <p:nvSpPr>
          <p:cNvPr id="3" name="Content Placeholder 2">
            <a:extLst>
              <a:ext uri="{FF2B5EF4-FFF2-40B4-BE49-F238E27FC236}">
                <a16:creationId xmlns:a16="http://schemas.microsoft.com/office/drawing/2014/main" id="{A889CE0B-6E8E-2B49-A237-BD89782EE25B}"/>
              </a:ext>
            </a:extLst>
          </p:cNvPr>
          <p:cNvSpPr>
            <a:spLocks noGrp="1"/>
          </p:cNvSpPr>
          <p:nvPr>
            <p:ph idx="1"/>
          </p:nvPr>
        </p:nvSpPr>
        <p:spPr/>
        <p:txBody>
          <a:bodyPr>
            <a:normAutofit/>
          </a:bodyPr>
          <a:lstStyle/>
          <a:p>
            <a:pPr fontAlgn="base"/>
            <a:r>
              <a:rPr lang="en-US" dirty="0"/>
              <a:t>Erythrasma can be treated with antiseptic or topical antibiotic such as </a:t>
            </a:r>
            <a:r>
              <a:rPr lang="en-US" dirty="0" err="1"/>
              <a:t>fucidic</a:t>
            </a:r>
            <a:r>
              <a:rPr lang="en-US" dirty="0"/>
              <a:t> acid creams, clindamycin solution, erythromycin creams.  </a:t>
            </a:r>
          </a:p>
          <a:p>
            <a:pPr fontAlgn="base"/>
            <a:r>
              <a:rPr lang="en-US" dirty="0"/>
              <a:t>Extensive infection can be treated with oral antibiotic and usually responds promptly. </a:t>
            </a:r>
          </a:p>
          <a:p>
            <a:endParaRPr lang="en-US" dirty="0"/>
          </a:p>
        </p:txBody>
      </p:sp>
    </p:spTree>
    <p:extLst>
      <p:ext uri="{BB962C8B-B14F-4D97-AF65-F5344CB8AC3E}">
        <p14:creationId xmlns:p14="http://schemas.microsoft.com/office/powerpoint/2010/main" val="1196746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27BE-FAA8-A340-8481-457F9E1933AE}"/>
              </a:ext>
            </a:extLst>
          </p:cNvPr>
          <p:cNvSpPr>
            <a:spLocks noGrp="1"/>
          </p:cNvSpPr>
          <p:nvPr>
            <p:ph type="title"/>
          </p:nvPr>
        </p:nvSpPr>
        <p:spPr/>
        <p:txBody>
          <a:bodyPr/>
          <a:lstStyle/>
          <a:p>
            <a:r>
              <a:rPr lang="en-US" dirty="0"/>
              <a:t>Pitted keratolysis</a:t>
            </a:r>
          </a:p>
        </p:txBody>
      </p:sp>
      <p:sp>
        <p:nvSpPr>
          <p:cNvPr id="3" name="Content Placeholder 2">
            <a:extLst>
              <a:ext uri="{FF2B5EF4-FFF2-40B4-BE49-F238E27FC236}">
                <a16:creationId xmlns:a16="http://schemas.microsoft.com/office/drawing/2014/main" id="{2E94711C-EA40-BD4C-AB25-C2FDC908CB68}"/>
              </a:ext>
            </a:extLst>
          </p:cNvPr>
          <p:cNvSpPr>
            <a:spLocks noGrp="1"/>
          </p:cNvSpPr>
          <p:nvPr>
            <p:ph idx="1"/>
          </p:nvPr>
        </p:nvSpPr>
        <p:spPr/>
        <p:txBody>
          <a:bodyPr/>
          <a:lstStyle/>
          <a:p>
            <a:pPr fontAlgn="base"/>
            <a:r>
              <a:rPr lang="en-US" dirty="0"/>
              <a:t>Pitted keratolysis is a descriptive title for a superficial bacterial skin infection that affects the soles of the feet, and less often, the palms of the hands. </a:t>
            </a:r>
          </a:p>
          <a:p>
            <a:pPr fontAlgn="base"/>
            <a:r>
              <a:rPr lang="en-US" dirty="0"/>
              <a:t>It is one of the causes of smelly feet. </a:t>
            </a:r>
          </a:p>
          <a:p>
            <a:pPr fontAlgn="base"/>
            <a:r>
              <a:rPr lang="en-US" dirty="0"/>
              <a:t>It is characterized by whitish skin and clusters of punched-out pits.</a:t>
            </a:r>
          </a:p>
          <a:p>
            <a:endParaRPr lang="en-US" dirty="0"/>
          </a:p>
        </p:txBody>
      </p:sp>
    </p:spTree>
    <p:extLst>
      <p:ext uri="{BB962C8B-B14F-4D97-AF65-F5344CB8AC3E}">
        <p14:creationId xmlns:p14="http://schemas.microsoft.com/office/powerpoint/2010/main" val="111605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ACEBE3-F87C-BC41-B8E8-D545C11FD7AD}"/>
              </a:ext>
            </a:extLst>
          </p:cNvPr>
          <p:cNvPicPr>
            <a:picLocks noGrp="1" noChangeAspect="1"/>
          </p:cNvPicPr>
          <p:nvPr>
            <p:ph idx="1"/>
          </p:nvPr>
        </p:nvPicPr>
        <p:blipFill>
          <a:blip r:embed="rId2"/>
          <a:stretch>
            <a:fillRect/>
          </a:stretch>
        </p:blipFill>
        <p:spPr>
          <a:xfrm>
            <a:off x="2593000" y="1825625"/>
            <a:ext cx="7006000" cy="4351338"/>
          </a:xfrm>
        </p:spPr>
      </p:pic>
    </p:spTree>
    <p:extLst>
      <p:ext uri="{BB962C8B-B14F-4D97-AF65-F5344CB8AC3E}">
        <p14:creationId xmlns:p14="http://schemas.microsoft.com/office/powerpoint/2010/main" val="317407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8317-B61F-4C46-88B9-372A72C12B7E}"/>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C37E0643-C07F-CB4D-8A72-C8A3346BF281}"/>
              </a:ext>
            </a:extLst>
          </p:cNvPr>
          <p:cNvSpPr>
            <a:spLocks noGrp="1"/>
          </p:cNvSpPr>
          <p:nvPr>
            <p:ph idx="1"/>
          </p:nvPr>
        </p:nvSpPr>
        <p:spPr/>
        <p:txBody>
          <a:bodyPr>
            <a:normAutofit/>
          </a:bodyPr>
          <a:lstStyle/>
          <a:p>
            <a:pPr fontAlgn="base"/>
            <a:r>
              <a:rPr lang="en-US" dirty="0"/>
              <a:t>In </a:t>
            </a:r>
            <a:r>
              <a:rPr lang="en-US" dirty="0" err="1"/>
              <a:t>nonbullous</a:t>
            </a:r>
            <a:r>
              <a:rPr lang="en-US" dirty="0"/>
              <a:t> impetigo, staphylococci and streptococci invade a site of minor trauma where exposed proteins allow the bacteria to adhere.</a:t>
            </a:r>
          </a:p>
          <a:p>
            <a:pPr fontAlgn="base"/>
            <a:r>
              <a:rPr lang="en-US" dirty="0"/>
              <a:t>Ecthyma is usually due to </a:t>
            </a:r>
            <a:r>
              <a:rPr lang="en-US" i="1" dirty="0"/>
              <a:t>Streptococcus pyogenes</a:t>
            </a:r>
            <a:r>
              <a:rPr lang="en-US" dirty="0"/>
              <a:t>, but co-infection with </a:t>
            </a:r>
            <a:r>
              <a:rPr lang="en-US" i="1" dirty="0"/>
              <a:t>Staphylococcus aureus</a:t>
            </a:r>
            <a:r>
              <a:rPr lang="en-US" dirty="0"/>
              <a:t> may occur.</a:t>
            </a:r>
          </a:p>
          <a:p>
            <a:pPr fontAlgn="base"/>
            <a:r>
              <a:rPr lang="en-US" dirty="0"/>
              <a:t>Bullous impetigo is due to staphylococcal exfoliative toxins (</a:t>
            </a:r>
            <a:r>
              <a:rPr lang="en-US" dirty="0" err="1"/>
              <a:t>exfoliatin</a:t>
            </a:r>
            <a:r>
              <a:rPr lang="en-US" dirty="0"/>
              <a:t> A–D), which target </a:t>
            </a:r>
            <a:r>
              <a:rPr lang="en-US" dirty="0" err="1"/>
              <a:t>desmoglein</a:t>
            </a:r>
            <a:r>
              <a:rPr lang="en-US" dirty="0"/>
              <a:t> 1 (</a:t>
            </a:r>
            <a:r>
              <a:rPr lang="en-US" dirty="0" err="1"/>
              <a:t>desmosomal</a:t>
            </a:r>
            <a:r>
              <a:rPr lang="en-US" dirty="0"/>
              <a:t> adhesion glycoprotein) and cleave off the superficial epidermis through the granular layer. No trauma is required, as the bacteria can infect intact skin.</a:t>
            </a:r>
          </a:p>
          <a:p>
            <a:pPr fontAlgn="base"/>
            <a:endParaRPr lang="en-US" dirty="0"/>
          </a:p>
          <a:p>
            <a:endParaRPr lang="en-US" dirty="0"/>
          </a:p>
        </p:txBody>
      </p:sp>
    </p:spTree>
    <p:extLst>
      <p:ext uri="{BB962C8B-B14F-4D97-AF65-F5344CB8AC3E}">
        <p14:creationId xmlns:p14="http://schemas.microsoft.com/office/powerpoint/2010/main" val="394322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33F07-D15F-EA43-A1C4-A8683A5BA03F}"/>
              </a:ext>
            </a:extLst>
          </p:cNvPr>
          <p:cNvSpPr>
            <a:spLocks noGrp="1"/>
          </p:cNvSpPr>
          <p:nvPr>
            <p:ph idx="1"/>
          </p:nvPr>
        </p:nvSpPr>
        <p:spPr>
          <a:xfrm>
            <a:off x="565067" y="510640"/>
            <a:ext cx="10515600" cy="5535695"/>
          </a:xfrm>
        </p:spPr>
        <p:txBody>
          <a:bodyPr>
            <a:normAutofit/>
          </a:bodyPr>
          <a:lstStyle/>
          <a:p>
            <a:pPr fontAlgn="base">
              <a:buFont typeface="Wingdings" pitchFamily="2" charset="2"/>
              <a:buChar char="Ø"/>
            </a:pPr>
            <a:r>
              <a:rPr lang="en-US" dirty="0"/>
              <a:t>Pitted keratolysis is caused by several bacterial species, including </a:t>
            </a:r>
            <a:r>
              <a:rPr lang="en-US" dirty="0" err="1"/>
              <a:t>corynebacteria</a:t>
            </a:r>
            <a:r>
              <a:rPr lang="en-US" dirty="0"/>
              <a:t>, </a:t>
            </a:r>
            <a:r>
              <a:rPr lang="en-US" i="1" dirty="0" err="1"/>
              <a:t>Dermatophilus</a:t>
            </a:r>
            <a:r>
              <a:rPr lang="en-US" i="1" dirty="0"/>
              <a:t> </a:t>
            </a:r>
            <a:r>
              <a:rPr lang="en-US" i="1" dirty="0" err="1"/>
              <a:t>congolensis</a:t>
            </a:r>
            <a:r>
              <a:rPr lang="en-US" dirty="0"/>
              <a:t>, </a:t>
            </a:r>
            <a:r>
              <a:rPr lang="en-US" i="1" dirty="0" err="1"/>
              <a:t>Kytococcus</a:t>
            </a:r>
            <a:r>
              <a:rPr lang="en-US" i="1" dirty="0"/>
              <a:t> </a:t>
            </a:r>
            <a:r>
              <a:rPr lang="en-US" i="1" dirty="0" err="1"/>
              <a:t>sedentarius</a:t>
            </a:r>
            <a:r>
              <a:rPr lang="en-US" dirty="0"/>
              <a:t>, </a:t>
            </a:r>
            <a:r>
              <a:rPr lang="en-US" dirty="0" err="1"/>
              <a:t>actinomyces</a:t>
            </a:r>
            <a:r>
              <a:rPr lang="en-US" dirty="0"/>
              <a:t> and </a:t>
            </a:r>
            <a:r>
              <a:rPr lang="en-US" dirty="0" err="1"/>
              <a:t>streptomyces</a:t>
            </a:r>
            <a:r>
              <a:rPr lang="en-US" dirty="0"/>
              <a:t>.</a:t>
            </a:r>
          </a:p>
          <a:p>
            <a:pPr fontAlgn="base">
              <a:buFont typeface="Wingdings" pitchFamily="2" charset="2"/>
              <a:buChar char="Ø"/>
            </a:pPr>
            <a:r>
              <a:rPr lang="en-US" dirty="0"/>
              <a:t>The bacteria proliferate in moist conditions. The pitting is due to destruction of the horny cells (stratum corneum) by protease enzymes produced by the bacteria.</a:t>
            </a:r>
          </a:p>
          <a:p>
            <a:pPr fontAlgn="base">
              <a:buFont typeface="Wingdings" pitchFamily="2" charset="2"/>
              <a:buChar char="Ø"/>
            </a:pPr>
            <a:r>
              <a:rPr lang="en-US" dirty="0"/>
              <a:t>The bad smell is due to sulfur compounds produced by the bacteria: thiols, sulfides and thioesters.</a:t>
            </a:r>
          </a:p>
          <a:p>
            <a:pPr fontAlgn="base">
              <a:buFont typeface="Wingdings" pitchFamily="2" charset="2"/>
              <a:buChar char="Ø"/>
            </a:pPr>
            <a:r>
              <a:rPr lang="en-US" dirty="0"/>
              <a:t> Pitted keratolysis is much more common in males than in females. </a:t>
            </a:r>
          </a:p>
          <a:p>
            <a:pPr fontAlgn="base">
              <a:buFont typeface="Wingdings" pitchFamily="2" charset="2"/>
              <a:buChar char="Ø"/>
            </a:pPr>
            <a:r>
              <a:rPr lang="en-US" dirty="0"/>
              <a:t>Occupations at risk include: (Athletes, Sailors or fishermen, Industrial workers, Military personnel ,  Females offering pedicure and foot care in a spa salon may also be affected by pitted keratolysis). </a:t>
            </a:r>
          </a:p>
          <a:p>
            <a:endParaRPr lang="en-US" dirty="0"/>
          </a:p>
        </p:txBody>
      </p:sp>
    </p:spTree>
    <p:extLst>
      <p:ext uri="{BB962C8B-B14F-4D97-AF65-F5344CB8AC3E}">
        <p14:creationId xmlns:p14="http://schemas.microsoft.com/office/powerpoint/2010/main" val="1546653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94936-6A83-FC4B-9865-3A97DA3125DE}"/>
              </a:ext>
            </a:extLst>
          </p:cNvPr>
          <p:cNvSpPr>
            <a:spLocks noGrp="1"/>
          </p:cNvSpPr>
          <p:nvPr>
            <p:ph idx="1"/>
          </p:nvPr>
        </p:nvSpPr>
        <p:spPr/>
        <p:txBody>
          <a:bodyPr>
            <a:normAutofit/>
          </a:bodyPr>
          <a:lstStyle/>
          <a:p>
            <a:pPr fontAlgn="base">
              <a:buFont typeface="Wingdings" pitchFamily="2" charset="2"/>
              <a:buChar char="Ø"/>
            </a:pPr>
            <a:r>
              <a:rPr lang="en-US" dirty="0"/>
              <a:t>Factors that lead to the development of pitted keratolysis include:</a:t>
            </a:r>
          </a:p>
          <a:p>
            <a:pPr marL="0" indent="0" fontAlgn="base">
              <a:buNone/>
            </a:pPr>
            <a:r>
              <a:rPr lang="en-US" dirty="0"/>
              <a:t>(Hot, humid weather, Occlusive footwear, Excessive sweating of hands and feet , Thickened skin of palms and soles , diabetes, advanced age)</a:t>
            </a:r>
          </a:p>
          <a:p>
            <a:pPr fontAlgn="base">
              <a:buFont typeface="Wingdings" pitchFamily="2" charset="2"/>
              <a:buChar char="Ø"/>
            </a:pPr>
            <a:r>
              <a:rPr lang="en-US" dirty="0"/>
              <a:t>Pitted keratolysis is usually diagnosed clinically. Swabs are rarely required. </a:t>
            </a:r>
          </a:p>
          <a:p>
            <a:pPr fontAlgn="base">
              <a:buFont typeface="Wingdings" pitchFamily="2" charset="2"/>
              <a:buChar char="Ø"/>
            </a:pPr>
            <a:r>
              <a:rPr lang="en-US" u="sng" dirty="0"/>
              <a:t>Wood light examination</a:t>
            </a:r>
            <a:r>
              <a:rPr lang="en-US" dirty="0"/>
              <a:t> displays a characteristic coral red fluorescence in some cases.  </a:t>
            </a:r>
          </a:p>
          <a:p>
            <a:pPr fontAlgn="base">
              <a:buFont typeface="Wingdings" pitchFamily="2" charset="2"/>
              <a:buChar char="Ø"/>
            </a:pPr>
            <a:r>
              <a:rPr lang="en-US" dirty="0"/>
              <a:t>Pitted keratolysis can be successfully treated with topical antibiotics and antiseptics</a:t>
            </a:r>
          </a:p>
          <a:p>
            <a:endParaRPr lang="en-US" dirty="0"/>
          </a:p>
        </p:txBody>
      </p:sp>
    </p:spTree>
    <p:extLst>
      <p:ext uri="{BB962C8B-B14F-4D97-AF65-F5344CB8AC3E}">
        <p14:creationId xmlns:p14="http://schemas.microsoft.com/office/powerpoint/2010/main" val="265739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C007-9FBF-AA47-B512-8BE1390A6943}"/>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2B8646FD-8543-324F-891B-418240B3B0A9}"/>
              </a:ext>
            </a:extLst>
          </p:cNvPr>
          <p:cNvSpPr>
            <a:spLocks noGrp="1"/>
          </p:cNvSpPr>
          <p:nvPr>
            <p:ph idx="1"/>
          </p:nvPr>
        </p:nvSpPr>
        <p:spPr/>
        <p:txBody>
          <a:bodyPr>
            <a:normAutofit/>
          </a:bodyPr>
          <a:lstStyle/>
          <a:p>
            <a:pPr fontAlgn="base"/>
            <a:r>
              <a:rPr lang="en-US" dirty="0"/>
              <a:t>Impetigo is most common in children (especially boys), but may also affect adults if they have low immunity to the bacteria.</a:t>
            </a:r>
          </a:p>
          <a:p>
            <a:pPr fontAlgn="base"/>
            <a:r>
              <a:rPr lang="en-US" dirty="0"/>
              <a:t> It is prevalent worldwide. </a:t>
            </a:r>
          </a:p>
          <a:p>
            <a:pPr fontAlgn="base"/>
            <a:r>
              <a:rPr lang="en-US" dirty="0"/>
              <a:t>Peak onset is during summer, and it is more prevalent in developing countries.</a:t>
            </a:r>
          </a:p>
          <a:p>
            <a:endParaRPr lang="en-US" dirty="0"/>
          </a:p>
        </p:txBody>
      </p:sp>
    </p:spTree>
    <p:extLst>
      <p:ext uri="{BB962C8B-B14F-4D97-AF65-F5344CB8AC3E}">
        <p14:creationId xmlns:p14="http://schemas.microsoft.com/office/powerpoint/2010/main" val="117805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EE20-A17D-B947-8B8F-4E4B1C4858BB}"/>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44E81FB9-168F-9B47-BC65-E6F47A860B9B}"/>
              </a:ext>
            </a:extLst>
          </p:cNvPr>
          <p:cNvSpPr>
            <a:spLocks noGrp="1"/>
          </p:cNvSpPr>
          <p:nvPr>
            <p:ph idx="1"/>
          </p:nvPr>
        </p:nvSpPr>
        <p:spPr/>
        <p:txBody>
          <a:bodyPr/>
          <a:lstStyle/>
          <a:p>
            <a:pPr marL="0" indent="0" fontAlgn="base">
              <a:buNone/>
            </a:pPr>
            <a:r>
              <a:rPr lang="en-US" dirty="0"/>
              <a:t>The following factors predispose to impetigo.</a:t>
            </a:r>
          </a:p>
          <a:p>
            <a:pPr fontAlgn="base"/>
            <a:r>
              <a:rPr lang="en-US" dirty="0">
                <a:hlinkClick r:id="rId2">
                  <a:extLst>
                    <a:ext uri="{A12FA001-AC4F-418D-AE19-62706E023703}">
                      <ahyp:hlinkClr xmlns:ahyp="http://schemas.microsoft.com/office/drawing/2018/hyperlinkcolor" val="tx"/>
                    </a:ext>
                  </a:extLst>
                </a:hlinkClick>
              </a:rPr>
              <a:t>Atopic eczema</a:t>
            </a:r>
            <a:endParaRPr lang="en-US" dirty="0"/>
          </a:p>
          <a:p>
            <a:pPr fontAlgn="base"/>
            <a:r>
              <a:rPr lang="en-US" dirty="0">
                <a:hlinkClick r:id="rId3">
                  <a:extLst>
                    <a:ext uri="{A12FA001-AC4F-418D-AE19-62706E023703}">
                      <ahyp:hlinkClr xmlns:ahyp="http://schemas.microsoft.com/office/drawing/2018/hyperlinkcolor" val="tx"/>
                    </a:ext>
                  </a:extLst>
                </a:hlinkClick>
              </a:rPr>
              <a:t>Scabies</a:t>
            </a:r>
            <a:endParaRPr lang="en-US" dirty="0"/>
          </a:p>
          <a:p>
            <a:pPr fontAlgn="base"/>
            <a:r>
              <a:rPr lang="en-US" u="sng" dirty="0"/>
              <a:t>Skin trauma: </a:t>
            </a:r>
            <a:r>
              <a:rPr lang="en-US" u="sng" dirty="0">
                <a:hlinkClick r:id="rId4">
                  <a:extLst>
                    <a:ext uri="{A12FA001-AC4F-418D-AE19-62706E023703}">
                      <ahyp:hlinkClr xmlns:ahyp="http://schemas.microsoft.com/office/drawing/2018/hyperlinkcolor" val="tx"/>
                    </a:ext>
                  </a:extLst>
                </a:hlinkClick>
              </a:rPr>
              <a:t>chickenpox</a:t>
            </a:r>
            <a:r>
              <a:rPr lang="en-US" u="sng" dirty="0"/>
              <a:t>, </a:t>
            </a:r>
            <a:r>
              <a:rPr lang="en-US" u="sng" dirty="0">
                <a:hlinkClick r:id="rId5">
                  <a:extLst>
                    <a:ext uri="{A12FA001-AC4F-418D-AE19-62706E023703}">
                      <ahyp:hlinkClr xmlns:ahyp="http://schemas.microsoft.com/office/drawing/2018/hyperlinkcolor" val="tx"/>
                    </a:ext>
                  </a:extLst>
                </a:hlinkClick>
              </a:rPr>
              <a:t>insect bite</a:t>
            </a:r>
            <a:r>
              <a:rPr lang="en-US" u="sng" dirty="0"/>
              <a:t>, abrasion, laceration, </a:t>
            </a:r>
            <a:r>
              <a:rPr lang="en-US" u="sng" dirty="0">
                <a:hlinkClick r:id="rId6">
                  <a:extLst>
                    <a:ext uri="{A12FA001-AC4F-418D-AE19-62706E023703}">
                      <ahyp:hlinkClr xmlns:ahyp="http://schemas.microsoft.com/office/drawing/2018/hyperlinkcolor" val="tx"/>
                    </a:ext>
                  </a:extLst>
                </a:hlinkClick>
              </a:rPr>
              <a:t>thermal burn</a:t>
            </a:r>
            <a:r>
              <a:rPr lang="en-US" u="sng" dirty="0"/>
              <a:t>, </a:t>
            </a:r>
            <a:r>
              <a:rPr lang="en-US" u="sng" dirty="0">
                <a:hlinkClick r:id="rId7">
                  <a:extLst>
                    <a:ext uri="{A12FA001-AC4F-418D-AE19-62706E023703}">
                      <ahyp:hlinkClr xmlns:ahyp="http://schemas.microsoft.com/office/drawing/2018/hyperlinkcolor" val="tx"/>
                    </a:ext>
                  </a:extLst>
                </a:hlinkClick>
              </a:rPr>
              <a:t>dermatitis</a:t>
            </a:r>
            <a:r>
              <a:rPr lang="en-US" u="sng" dirty="0"/>
              <a:t>, surgical wound</a:t>
            </a:r>
          </a:p>
          <a:p>
            <a:endParaRPr lang="en-US" dirty="0"/>
          </a:p>
        </p:txBody>
      </p:sp>
    </p:spTree>
    <p:extLst>
      <p:ext uri="{BB962C8B-B14F-4D97-AF65-F5344CB8AC3E}">
        <p14:creationId xmlns:p14="http://schemas.microsoft.com/office/powerpoint/2010/main" val="101450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A3B3-EC11-D948-8BDD-9EA4EE7CAE1D}"/>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DDC61BFA-50C8-3749-8674-7CDFBE7E4C90}"/>
              </a:ext>
            </a:extLst>
          </p:cNvPr>
          <p:cNvSpPr>
            <a:spLocks noGrp="1"/>
          </p:cNvSpPr>
          <p:nvPr>
            <p:ph idx="1"/>
          </p:nvPr>
        </p:nvSpPr>
        <p:spPr/>
        <p:txBody>
          <a:bodyPr>
            <a:normAutofit fontScale="85000" lnSpcReduction="20000"/>
          </a:bodyPr>
          <a:lstStyle/>
          <a:p>
            <a:pPr fontAlgn="base"/>
            <a:r>
              <a:rPr lang="en-US" dirty="0"/>
              <a:t>Primary impetigo mainly affects exposed areas such as the face and hands, but may also affect trunk, perineum and other body sites. It presents with single or multiple, irregular crops of irritable superficial plaques. These extend as they heal, forming annular or arcuate lesions.</a:t>
            </a:r>
          </a:p>
          <a:p>
            <a:pPr fontAlgn="base"/>
            <a:r>
              <a:rPr lang="en-US" dirty="0"/>
              <a:t>Although many children are otherwise well, lymphadenopathy, mild fever and malaise may occur.</a:t>
            </a:r>
          </a:p>
          <a:p>
            <a:pPr fontAlgn="base"/>
            <a:r>
              <a:rPr lang="en-US" dirty="0" err="1"/>
              <a:t>Nonbullous</a:t>
            </a:r>
            <a:r>
              <a:rPr lang="en-US" dirty="0"/>
              <a:t> impetigo starts as a pink macule that evolves into a vesicle or pustule and then into crusted erosions. Untreated impetigo usually resolves within 2 to 4 weeks without scarring.</a:t>
            </a:r>
          </a:p>
          <a:p>
            <a:pPr fontAlgn="base"/>
            <a:r>
              <a:rPr lang="en-US" dirty="0"/>
              <a:t>Ecthyma starts as </a:t>
            </a:r>
            <a:r>
              <a:rPr lang="en-US" dirty="0" err="1"/>
              <a:t>nonbullous</a:t>
            </a:r>
            <a:r>
              <a:rPr lang="en-US" dirty="0"/>
              <a:t> impetigo but develops into a punched-out necrotic ulcer that heals slowly, leaving a scar.</a:t>
            </a:r>
          </a:p>
          <a:p>
            <a:pPr fontAlgn="base"/>
            <a:r>
              <a:rPr lang="en-US" dirty="0"/>
              <a:t>Bullous impetigo presents with small vesicles that evolve into flaccid transparent bullae. It heals without scarring</a:t>
            </a:r>
          </a:p>
          <a:p>
            <a:endParaRPr lang="en-US" dirty="0"/>
          </a:p>
        </p:txBody>
      </p:sp>
    </p:spTree>
    <p:extLst>
      <p:ext uri="{BB962C8B-B14F-4D97-AF65-F5344CB8AC3E}">
        <p14:creationId xmlns:p14="http://schemas.microsoft.com/office/powerpoint/2010/main" val="10454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2BE4-178D-2D43-A42C-6BE04B255705}"/>
              </a:ext>
            </a:extLst>
          </p:cNvPr>
          <p:cNvSpPr>
            <a:spLocks noGrp="1"/>
          </p:cNvSpPr>
          <p:nvPr>
            <p:ph type="title"/>
          </p:nvPr>
        </p:nvSpPr>
        <p:spPr/>
        <p:txBody>
          <a:bodyPr/>
          <a:lstStyle/>
          <a:p>
            <a:r>
              <a:rPr lang="en-US" dirty="0"/>
              <a:t>Continue Impetigo</a:t>
            </a:r>
          </a:p>
        </p:txBody>
      </p:sp>
      <p:pic>
        <p:nvPicPr>
          <p:cNvPr id="5" name="Content Placeholder 4">
            <a:extLst>
              <a:ext uri="{FF2B5EF4-FFF2-40B4-BE49-F238E27FC236}">
                <a16:creationId xmlns:a16="http://schemas.microsoft.com/office/drawing/2014/main" id="{EC2B2881-3F83-A04A-A5CB-8A52DC7FEBA3}"/>
              </a:ext>
            </a:extLst>
          </p:cNvPr>
          <p:cNvPicPr>
            <a:picLocks noGrp="1" noChangeAspect="1"/>
          </p:cNvPicPr>
          <p:nvPr>
            <p:ph idx="1"/>
          </p:nvPr>
        </p:nvPicPr>
        <p:blipFill>
          <a:blip r:embed="rId2"/>
          <a:stretch>
            <a:fillRect/>
          </a:stretch>
        </p:blipFill>
        <p:spPr>
          <a:xfrm>
            <a:off x="838200" y="1555668"/>
            <a:ext cx="10098974" cy="3741026"/>
          </a:xfrm>
        </p:spPr>
      </p:pic>
    </p:spTree>
    <p:extLst>
      <p:ext uri="{BB962C8B-B14F-4D97-AF65-F5344CB8AC3E}">
        <p14:creationId xmlns:p14="http://schemas.microsoft.com/office/powerpoint/2010/main" val="355344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CECA-F989-6646-B1FC-338C027EE04D}"/>
              </a:ext>
            </a:extLst>
          </p:cNvPr>
          <p:cNvSpPr>
            <a:spLocks noGrp="1"/>
          </p:cNvSpPr>
          <p:nvPr>
            <p:ph type="title"/>
          </p:nvPr>
        </p:nvSpPr>
        <p:spPr/>
        <p:txBody>
          <a:bodyPr/>
          <a:lstStyle/>
          <a:p>
            <a:r>
              <a:rPr lang="en-US" dirty="0"/>
              <a:t>Continue Impetigo</a:t>
            </a:r>
          </a:p>
        </p:txBody>
      </p:sp>
      <p:sp>
        <p:nvSpPr>
          <p:cNvPr id="3" name="Content Placeholder 2">
            <a:extLst>
              <a:ext uri="{FF2B5EF4-FFF2-40B4-BE49-F238E27FC236}">
                <a16:creationId xmlns:a16="http://schemas.microsoft.com/office/drawing/2014/main" id="{65AC454B-6A68-1544-81EE-AB41682F0D79}"/>
              </a:ext>
            </a:extLst>
          </p:cNvPr>
          <p:cNvSpPr>
            <a:spLocks noGrp="1"/>
          </p:cNvSpPr>
          <p:nvPr>
            <p:ph idx="1"/>
          </p:nvPr>
        </p:nvSpPr>
        <p:spPr/>
        <p:txBody>
          <a:bodyPr>
            <a:normAutofit fontScale="47500" lnSpcReduction="20000"/>
          </a:bodyPr>
          <a:lstStyle/>
          <a:p>
            <a:pPr marL="0" indent="0" fontAlgn="base">
              <a:buNone/>
            </a:pPr>
            <a:r>
              <a:rPr lang="en-US" b="1" dirty="0"/>
              <a:t>Complications from impetigo</a:t>
            </a:r>
          </a:p>
          <a:p>
            <a:pPr marL="0" indent="0" fontAlgn="base">
              <a:buNone/>
            </a:pPr>
            <a:r>
              <a:rPr lang="en-US" b="1" dirty="0"/>
              <a:t>1. Soft tissue infection</a:t>
            </a:r>
          </a:p>
          <a:p>
            <a:pPr marL="0" indent="0" fontAlgn="base">
              <a:buNone/>
            </a:pPr>
            <a:r>
              <a:rPr lang="en-US" dirty="0"/>
              <a:t>The bacteria causing impetigo can become invasive, leading to cellulitis and lymphangitis; subsequent </a:t>
            </a:r>
            <a:r>
              <a:rPr lang="en-US" dirty="0" err="1"/>
              <a:t>bacteraemia</a:t>
            </a:r>
            <a:r>
              <a:rPr lang="en-US" dirty="0"/>
              <a:t> might result in osteomyelitis, septic arthritis or pneumonia.</a:t>
            </a:r>
          </a:p>
          <a:p>
            <a:pPr marL="0" indent="0" fontAlgn="base">
              <a:buNone/>
            </a:pPr>
            <a:r>
              <a:rPr lang="en-US" b="1" dirty="0"/>
              <a:t>2. Staphylococcal scalded skin syndrome</a:t>
            </a:r>
          </a:p>
          <a:p>
            <a:pPr marL="0" indent="0" fontAlgn="base">
              <a:buNone/>
            </a:pPr>
            <a:r>
              <a:rPr lang="en-US" dirty="0"/>
              <a:t>In infants under six years of age or adults with renal insufficiency, </a:t>
            </a:r>
            <a:r>
              <a:rPr lang="en-US" dirty="0" err="1"/>
              <a:t>localised</a:t>
            </a:r>
            <a:r>
              <a:rPr lang="en-US" dirty="0"/>
              <a:t> bullous impetigo due to specific staphylococcal serotypes can lead to a sick child with generalized staphylococcal scalded skin syndrome (SSSS). Superficial crusting then tender cutaneous denudation on the face, in flexures, and elsewhere is due to circulating </a:t>
            </a:r>
            <a:r>
              <a:rPr lang="en-US" dirty="0" err="1"/>
              <a:t>exfoliatin</a:t>
            </a:r>
            <a:r>
              <a:rPr lang="en-US" dirty="0"/>
              <a:t>/</a:t>
            </a:r>
            <a:r>
              <a:rPr lang="en-US" dirty="0" err="1"/>
              <a:t>epidermolysin</a:t>
            </a:r>
            <a:r>
              <a:rPr lang="en-US" dirty="0"/>
              <a:t>, rather than a direct skin infection. It does not scar.</a:t>
            </a:r>
          </a:p>
          <a:p>
            <a:pPr marL="0" indent="0" fontAlgn="base">
              <a:buNone/>
            </a:pPr>
            <a:r>
              <a:rPr lang="en-US" b="1" dirty="0"/>
              <a:t>3. Toxic shock syndrome</a:t>
            </a:r>
          </a:p>
          <a:p>
            <a:pPr marL="0" indent="0" fontAlgn="base">
              <a:buNone/>
            </a:pPr>
            <a:r>
              <a:rPr lang="en-US" dirty="0"/>
              <a:t>Toxic shock syndrome  is rare and rarely preceded by impetigo. It causes fever, diffuse erythematous then desquamating rash, hypotension and involvement of other organs.</a:t>
            </a:r>
          </a:p>
          <a:p>
            <a:pPr marL="0" indent="0" fontAlgn="base">
              <a:buNone/>
            </a:pPr>
            <a:r>
              <a:rPr lang="en-US" b="1" dirty="0"/>
              <a:t>4. Post-streptococcal glomerulonephritis</a:t>
            </a:r>
          </a:p>
          <a:p>
            <a:pPr marL="0" indent="0" fontAlgn="base">
              <a:buNone/>
            </a:pPr>
            <a:r>
              <a:rPr lang="en-US" dirty="0"/>
              <a:t>Group A streptococcal infection may rarely lead to acute post-streptococcal glomerulonephritis 3–6 weeks after the skin infection. It is associated with anti-DNase B and </a:t>
            </a:r>
            <a:r>
              <a:rPr lang="en-US" dirty="0" err="1"/>
              <a:t>antistreptolysin</a:t>
            </a:r>
            <a:r>
              <a:rPr lang="en-US" dirty="0"/>
              <a:t> O (ASO) antibodies.</a:t>
            </a:r>
          </a:p>
          <a:p>
            <a:pPr marL="0" indent="0" fontAlgn="base">
              <a:buNone/>
            </a:pPr>
            <a:r>
              <a:rPr lang="en-US" b="1" dirty="0"/>
              <a:t>5. Rheumatic fever</a:t>
            </a:r>
          </a:p>
          <a:p>
            <a:pPr marL="0" indent="0" fontAlgn="base">
              <a:buNone/>
            </a:pPr>
            <a:r>
              <a:rPr lang="en-US" dirty="0"/>
              <a:t>Group A streptococcal skin infections have rarely been linked to cases of rheumatic fever and rheumatic heart disease. It is thought that this occurs because strains of group A streptococci usually found on the skin have moved to the throat (the more usual site for rheumatic fever-associated infection).</a:t>
            </a:r>
          </a:p>
          <a:p>
            <a:endParaRPr lang="en-US" dirty="0"/>
          </a:p>
        </p:txBody>
      </p:sp>
    </p:spTree>
    <p:extLst>
      <p:ext uri="{BB962C8B-B14F-4D97-AF65-F5344CB8AC3E}">
        <p14:creationId xmlns:p14="http://schemas.microsoft.com/office/powerpoint/2010/main" val="351476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2305</Words>
  <Application>Microsoft Office PowerPoint</Application>
  <PresentationFormat>Widescreen</PresentationFormat>
  <Paragraphs>189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Common Bacterial Infections</vt:lpstr>
      <vt:lpstr>Includes:</vt:lpstr>
      <vt:lpstr>Impetigo</vt:lpstr>
      <vt:lpstr>Continue Impetigo</vt:lpstr>
      <vt:lpstr>Continue Impetigo</vt:lpstr>
      <vt:lpstr>Continue Impetigo</vt:lpstr>
      <vt:lpstr>Continue Impetigo</vt:lpstr>
      <vt:lpstr>Continue Impetigo</vt:lpstr>
      <vt:lpstr>Continue Impetigo</vt:lpstr>
      <vt:lpstr>Continue Impetigo</vt:lpstr>
      <vt:lpstr>Continue Impetigo</vt:lpstr>
      <vt:lpstr>Continue Impetigo</vt:lpstr>
      <vt:lpstr>Cellulitis </vt:lpstr>
      <vt:lpstr>PowerPoint Presentation</vt:lpstr>
      <vt:lpstr>PowerPoint Presentation</vt:lpstr>
      <vt:lpstr>Continue Cellulitis</vt:lpstr>
      <vt:lpstr>Continue Cellulitis</vt:lpstr>
      <vt:lpstr>Continue Cellulitis</vt:lpstr>
      <vt:lpstr>Continue Cellulitis</vt:lpstr>
      <vt:lpstr>PowerPoint Presentation</vt:lpstr>
      <vt:lpstr>PowerPoint Presentation</vt:lpstr>
      <vt:lpstr>Folliculitis</vt:lpstr>
      <vt:lpstr>PowerPoint Presentation</vt:lpstr>
      <vt:lpstr>Continue Folliculitis</vt:lpstr>
      <vt:lpstr>Continue Folliculitis</vt:lpstr>
      <vt:lpstr>Continue Folliculitis</vt:lpstr>
      <vt:lpstr>PowerPoint Presentation</vt:lpstr>
      <vt:lpstr>Continue Folliculitis</vt:lpstr>
      <vt:lpstr>Continue Folliculitis</vt:lpstr>
      <vt:lpstr>Continue Folliculitis</vt:lpstr>
      <vt:lpstr>Continue Folliculitis</vt:lpstr>
      <vt:lpstr>Continue Folliculitis</vt:lpstr>
      <vt:lpstr>Erythrasma</vt:lpstr>
      <vt:lpstr>Continue Erythrasma</vt:lpstr>
      <vt:lpstr>Continue Erythrasma</vt:lpstr>
      <vt:lpstr>Continue Erythrasma</vt:lpstr>
      <vt:lpstr>Continue Erythrasma</vt:lpstr>
      <vt:lpstr>Pitted keratolysis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Bacterial Infections</dc:title>
  <dc:creator>Microsoft Office User</dc:creator>
  <cp:lastModifiedBy>منذر القطاونه</cp:lastModifiedBy>
  <cp:revision>15</cp:revision>
  <dcterms:created xsi:type="dcterms:W3CDTF">2020-03-18T14:09:06Z</dcterms:created>
  <dcterms:modified xsi:type="dcterms:W3CDTF">2022-07-29T16:49:30Z</dcterms:modified>
</cp:coreProperties>
</file>