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316" r:id="rId5"/>
    <p:sldId id="317" r:id="rId6"/>
    <p:sldId id="264" r:id="rId7"/>
    <p:sldId id="318" r:id="rId8"/>
    <p:sldId id="266" r:id="rId9"/>
    <p:sldId id="270" r:id="rId10"/>
    <p:sldId id="265" r:id="rId11"/>
    <p:sldId id="326" r:id="rId12"/>
    <p:sldId id="275" r:id="rId13"/>
    <p:sldId id="328" r:id="rId14"/>
    <p:sldId id="311" r:id="rId15"/>
    <p:sldId id="268" r:id="rId16"/>
    <p:sldId id="269" r:id="rId17"/>
    <p:sldId id="327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604F6-0F7E-43C6-8E12-6FC013188781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CBE92-F71F-459C-9910-0C9D7223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5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9B95FC24-4326-4CA6-8A68-15735F0B0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E9862-DA72-4A49-81C6-B34B0B71BD7F}" type="slidenum">
              <a:rPr kumimoji="0" lang="en-A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C0B3E04-0A51-4E15-9C5D-0AF9B75821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53FDA0F-CFC3-4439-9CE5-1F676678C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BA2E-A075-4F5D-9BB0-6C1DBA36B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A03A8-249C-4639-BA99-EA8829CA1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764EB-DF67-4E25-872F-567F5A94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39A1C-5F37-4568-A440-CCFC8EBF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3B6EE-6B84-4FA3-8A87-DACB889C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A1AF-206C-477B-BC0A-CB6DE2CF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1B75D-D2A9-4256-B4BC-C3186D16E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46C2E-5A3D-4B1C-8108-D5440848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F27FB-25B1-430B-AF51-7B63F6F6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AD7C8-353F-48DF-81E3-285A8BEC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8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8AF84-74DE-4476-9B92-930EFB435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9FB01-5BEB-46F8-B83A-37FD1174F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9C9EE-40D3-4EEC-8808-A480A077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794AD-D02D-4DF7-92B5-DDDCBAB1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E4CE-AA2E-4FB0-A348-BFA0882A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30E6E-B4EF-44AC-B16D-4BB9025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FC0A-28D6-4354-85AE-3C7E6910494A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81FE5-7D7D-4740-A9EE-3301B0B5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3A75C-5344-4AE5-8465-C79542F5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C44B9-4B9F-4A82-9DF1-11B6E1474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8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5D485-153B-4752-8527-01FE1702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2371-20FF-44D1-92A5-B833BDAADA54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FC2DA-1DC3-4B4D-8B2C-487C39B3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AC12C-0EFE-4884-B76E-938E2E29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2E6BA-8F23-4EB6-AFC5-BE03C1122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88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E2B9E-7D27-4A5D-B0F1-CE46BC4E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092A-05DD-4277-8536-5D5D39F20D1D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A70FF-3EEB-4C1C-AACE-20149DD6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BD9D-3036-4AF7-85E8-69F30A44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2A17D-7216-42B6-9A88-0AC550F3D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63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2EB396-8A4F-4CBE-AE32-37E84F4B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EE92-C36C-4ED1-B1CF-D56AE152078B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23554F-99A7-4F2A-B552-F4DD3061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457F6-6211-44B7-99A8-B0E370A0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81A5C-44B8-440D-9EEC-BA86BD2D5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64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0D3E36-D812-47D2-8B25-7CBCCC01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5338-B07D-4BDD-A790-48FF2E81BDDA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F10813-D0C5-43A8-B6D4-B4A94972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AF41B7-322F-45B5-8841-D11C4DF7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2A523-8731-46F3-9D92-1DF047775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5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476BD0-5CF8-4DEE-8183-988AC804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F160-9DC4-4BF7-A1E7-B2BA395A291A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71617-2700-4481-86B1-F99FABD7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FB2B7C-B901-43E0-83A0-9622149D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DA534-816E-4C6C-BE3F-2BFBBA657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4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9F6D2A-C37A-4C54-8551-74BB33E0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4C1B-C6F9-4BFF-B6AD-B2333AA6C741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DF75BA-F99B-4002-91C6-820D8A02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E0B817-D2C6-4F33-AAA5-117E3CCD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E17FC-58E4-49D2-B659-F1C1629C8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671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CB5807-ACD0-4CE3-B278-2B668076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963-3595-4DA5-9B76-59D207C809AC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8D08B-8EEB-48F3-88F6-84FB17FD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9580BA-505F-4AF1-A12C-C2EDA8AC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EB06A-F783-461F-88F7-C3027564E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83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BFBF-F4FA-44DA-8FB0-720F338E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DBA5-DDCF-4639-9110-7D827B25A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8E603-B465-4705-A728-7CEC75DB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A51F-F6E9-4732-B881-DE86BB6C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CF18-6839-4BAE-86E0-8E0F5D59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2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B574DD-80DC-456A-8B2B-B69AF585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6E32-5915-4371-8C21-0D69503FF324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F61A19-30F5-44E4-965C-8B19B36E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AB0015-AB1A-4340-9A7A-FA4B07E0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3E14B-22E1-45B7-8F0A-26C446663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04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ADC90-14AB-4D31-9DA1-55298C87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8CF8-82CA-405B-8984-790416A857A8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E1CB8-1705-40BE-B7F9-758679CD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552D3-D4FF-41CA-8F17-2C3B2267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76B97-7A00-4041-B935-50769ADAF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5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8421-7754-4062-9029-08FFF98D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6973-684D-4C7F-9561-02BE82E04B73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E7DE-95DA-488D-AB70-5054FEC5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CF1DC-6E55-4D60-A3B6-572439F7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2CD39-BA56-4EDB-8BBA-D1C4BF6FD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3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C4C7-5475-4745-B699-A0CACD77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BA100-377E-41D2-9AE7-0D8567783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4005E-493D-4478-AD45-AEFB5DE3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DE95-835E-4437-8242-6A39F485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16B34-DDC7-4A89-9822-B74C09BA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1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5F16-242B-4C25-8660-6E4897BD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DCF89-E5CD-4F4E-8470-2360EA20C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06330-B38C-4693-BC1A-1F99EF779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2486-6056-438B-A88F-AEDBB7DA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D4204-CCC2-4EE3-A1B6-EEEDD1CA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909B5-0199-44CF-A801-899E38CC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4401-4CAC-4B16-8A0A-9B220353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FFAB-D660-4D64-B05D-0418B3A14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4E26-C121-43B2-A117-AF61ECBD7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691F2-4E20-4DC8-800F-DDF840FCD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0D728-8F18-41EC-8668-0C3C05C07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9582E-E223-4474-A887-49C93BE2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ECCA8-7DA9-43E6-B022-3B9C950B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AA5BA-28B7-401B-B9F0-9D22A29F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3408-904B-47EF-B9A9-ED65E042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EE122-F0C2-4FA7-816A-71DEC940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0F94C-D9B9-491E-A558-0F7E3987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B2969-3050-41B3-8069-03FED76B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EE669-0FA0-45AC-BDA7-2B02E3BE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01155-5133-448F-B46C-DC66CDA7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DB3F0-6DE3-47FB-B99A-AAC4BAF3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C7E0-2615-41C6-AD1E-F8E14ED7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16E7-1BE4-435D-B20A-73E15FB9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2CDE1-077D-4C76-A8F1-BDEF417FE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443F1-EE51-4FE8-B1C5-3858D31C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C51CD-B9C5-428C-B312-6EBE7D95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91441-5B61-4A2A-91C9-46F923CD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D705-4097-449B-B16C-0BEA7F4A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B355C-A8D9-4609-8E18-30A81D188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8E551-412B-4064-827A-7EB4840C2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380AA-BBBF-4770-B38A-3EC0A1BB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2F645-C9D4-4602-BEB3-9B886903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299B2-0F63-463F-A867-FA888D9B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7B4EE-462A-464E-88EC-8A466D1A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9B035-0D58-4CE7-AB2B-8D5E5D754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57DA9-2C77-421C-9AB0-90CCC9A0A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3784-7E5D-437A-BB56-71756B1E4CA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38B93-9B63-44D0-935D-4A5D237FD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7BED8-E850-4A62-9CF0-77CFC1724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A69B-B691-408D-9D2C-A76693C5B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8CD9B1-89B4-4596-9C6C-AEE07F1989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126D9F-0A5F-482F-A6A1-CB51675C7C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A81E-57B9-4BFD-881D-6D70BE390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48C66-F1B3-46B7-ADEA-EA1E6C25C6F2}" type="datetime1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30988-4687-4879-B6A7-BEA3CACE7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pharmaceutical physiology 16/10/2014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5928-BD53-4EB6-8D38-DC1301854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EA6E0E-5DF2-4534-B25F-1B28D505C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0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frm=1&amp;source=images&amp;cd=&amp;cad=rja&amp;uact=8&amp;ved=0CAcQjRw&amp;url=https%3A%2F%2Faskabiologist.asu.edu%2Fwhats-your-brain&amp;ei=XJQ-VLK1F8zhaIiKgoAH&amp;bvm=bv.77412846,d.d2s&amp;psig=AFQjCNFT_YccFNl57IJh00TkKiEOImpvXg&amp;ust=141347370556168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DF64D-BDBA-47DA-9DF8-67A964C8C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6791" y="3081131"/>
            <a:ext cx="7366782" cy="3776869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1" dirty="0"/>
              <a:t>General Organization of autonomic nervous system and control of visceral function </a:t>
            </a:r>
            <a:br>
              <a:rPr lang="en-US" sz="2600" b="1" dirty="0"/>
            </a:br>
            <a:br>
              <a:rPr lang="en-US" sz="2600" b="1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Dr. Arwa Rawashdeh</a:t>
            </a:r>
            <a:endParaRPr lang="en-AU" sz="26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89AF302-1573-4DC3-9F33-A0090D863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2682" y="470193"/>
            <a:ext cx="2446744" cy="245256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C082ED4-395D-4CAE-BC6E-E8E3D7AE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4875" y="3163625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rain">
            <a:extLst>
              <a:ext uri="{FF2B5EF4-FFF2-40B4-BE49-F238E27FC236}">
                <a16:creationId xmlns:a16="http://schemas.microsoft.com/office/drawing/2014/main" id="{D9296986-7BD9-4748-8705-7695DAB0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327" y="2259203"/>
            <a:ext cx="3550028" cy="3550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0A19-5E77-4148-8EEB-C685E1C3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sympathetic trunk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BA59B50-B26A-4E25-B341-34D0390FCB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405" y="1595552"/>
            <a:ext cx="86010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4897AEE-E738-4228-8DD8-983F034D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326" y="3910127"/>
            <a:ext cx="8358154" cy="23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9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69C387-11BD-453B-9A4F-37D1D8C11C76}"/>
              </a:ext>
            </a:extLst>
          </p:cNvPr>
          <p:cNvSpPr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200" dirty="0">
                <a:latin typeface="+mj-lt"/>
                <a:ea typeface="+mj-ea"/>
                <a:cs typeface="+mj-cs"/>
              </a:rPr>
              <a:t>Location of sympathetic trunk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9E7B5-964B-4DB7-A2DD-4C173CAA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4" y="2957665"/>
            <a:ext cx="4729860" cy="3346376"/>
          </a:xfrm>
          <a:prstGeom prst="rect">
            <a:avLst/>
          </a:prstGeom>
        </p:spPr>
      </p:pic>
      <p:pic>
        <p:nvPicPr>
          <p:cNvPr id="11269" name="Picture 8">
            <a:extLst>
              <a:ext uri="{FF2B5EF4-FFF2-40B4-BE49-F238E27FC236}">
                <a16:creationId xmlns:a16="http://schemas.microsoft.com/office/drawing/2014/main" id="{487A7799-BABE-4B7E-B36B-C97EC6B8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829" y="2957665"/>
            <a:ext cx="5769613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36FB4E-4D07-409D-99EA-71C3D5CCC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326572"/>
            <a:ext cx="10760527" cy="64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6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7F9CF3-B73F-4297-9783-C1853606EF13}"/>
              </a:ext>
            </a:extLst>
          </p:cNvPr>
          <p:cNvSpPr/>
          <p:nvPr/>
        </p:nvSpPr>
        <p:spPr>
          <a:xfrm>
            <a:off x="1524001" y="304801"/>
            <a:ext cx="41513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Control of ANS functioning 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93D1631F-9CAC-477A-AA46-8ADB40A6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" y="1033463"/>
            <a:ext cx="6090557" cy="230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s://encrypted-tbn1.gstatic.com/images?q=tbn:ANd9GcSNWL98pUIkZd5JKP5IOAWK9fGEdEMXRt7Cs7gPV1-JOZnn8hC7">
            <a:hlinkClick r:id="rId3"/>
            <a:extLst>
              <a:ext uri="{FF2B5EF4-FFF2-40B4-BE49-F238E27FC236}">
                <a16:creationId xmlns:a16="http://schemas.microsoft.com/office/drawing/2014/main" id="{1950789A-6B8B-4AD2-BEE1-2A2147CD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2" y="1590676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>
            <a:extLst>
              <a:ext uri="{FF2B5EF4-FFF2-40B4-BE49-F238E27FC236}">
                <a16:creationId xmlns:a16="http://schemas.microsoft.com/office/drawing/2014/main" id="{01693C75-59C7-48AB-AF82-A6BCC43E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3" y="3886200"/>
            <a:ext cx="6743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1270D4-E7D4-4C46-9584-45B36828A764}"/>
              </a:ext>
            </a:extLst>
          </p:cNvPr>
          <p:cNvSpPr/>
          <p:nvPr/>
        </p:nvSpPr>
        <p:spPr>
          <a:xfrm>
            <a:off x="1524000" y="3352801"/>
            <a:ext cx="4343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Role of sympathetic division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645439D-EF64-4500-B912-8FEE81B6E3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400"/>
              <a:t>Parasympathetic nervous system and division outflow </a:t>
            </a:r>
            <a:br>
              <a:rPr lang="en-US" altLang="en-US" sz="2400"/>
            </a:br>
            <a:endParaRPr lang="en-US" altLang="en-US" sz="24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129A6FF-7A1E-4A00-B2C4-C9687633AE9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609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Also called the </a:t>
            </a:r>
            <a:r>
              <a:rPr lang="en-US" altLang="en-US" sz="2000" b="1"/>
              <a:t>craniosacral</a:t>
            </a:r>
            <a:r>
              <a:rPr lang="en-US" altLang="en-US" sz="2000"/>
              <a:t> system because all its preganglionic neurons are in the brain stem or sacral levels of the spinal 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Cranial nerves III,VII, IX and 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lateral horn of gray matter from S2-S4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Only innervate internal organs (not skin)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Acetylcholine</a:t>
            </a:r>
            <a:r>
              <a:rPr lang="en-US" altLang="en-US" sz="2000"/>
              <a:t> is neurotransmitter at end organ as well as at preganglionic synapse: “cholinergic”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43B4FBCD-329D-4BD7-A671-65D71883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D1E7DC-20A8-4360-AC3C-35FDD80A1612}"/>
              </a:ext>
            </a:extLst>
          </p:cNvPr>
          <p:cNvSpPr/>
          <p:nvPr/>
        </p:nvSpPr>
        <p:spPr>
          <a:xfrm>
            <a:off x="2068287" y="827315"/>
            <a:ext cx="7134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Role of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Arial" charset="0"/>
              </a:rPr>
              <a:t>Parasympathatic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 division “rest &amp; digest”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18D630B9-BDBE-417C-B234-20936DCDB5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486" y="1578428"/>
            <a:ext cx="8245928" cy="4708071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39A0CC8-AC6E-42D0-92EF-7503E37B83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71" y="261258"/>
            <a:ext cx="11658600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28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0EF3F28B-6004-4ED0-94B2-53C5AF55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8" y="1975758"/>
            <a:ext cx="85629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50ACC6-F4B0-4724-87DF-9A596BD2EE9E}"/>
              </a:ext>
            </a:extLst>
          </p:cNvPr>
          <p:cNvSpPr/>
          <p:nvPr/>
        </p:nvSpPr>
        <p:spPr>
          <a:xfrm>
            <a:off x="1676401" y="381000"/>
            <a:ext cx="32559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dirty="0">
                <a:solidFill>
                  <a:prstClr val="black"/>
                </a:solidFill>
                <a:latin typeface="Calibri"/>
                <a:cs typeface="Arial" charset="0"/>
              </a:rPr>
              <a:t>Neurotransmitters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DFB1E961-ED22-4019-8F52-D268AC7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/>
              <a:t>Objectives  </a:t>
            </a:r>
            <a:endParaRPr lang="en-AU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55C0173-A151-46F7-A395-70CB7C5D1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/>
              <a:t>Introduction and general organization of ANS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Chemical transmission of autonomic junctions cholinergic and adrenergic transmission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Types of cholinergic and adrenergic receptors </a:t>
            </a:r>
            <a:endParaRPr lang="en-AU" altLang="en-US" sz="2400" b="1" dirty="0"/>
          </a:p>
        </p:txBody>
      </p:sp>
      <p:pic>
        <p:nvPicPr>
          <p:cNvPr id="3079" name="Picture 3076" descr="Molecules">
            <a:extLst>
              <a:ext uri="{FF2B5EF4-FFF2-40B4-BE49-F238E27FC236}">
                <a16:creationId xmlns:a16="http://schemas.microsoft.com/office/drawing/2014/main" id="{2640A903-CD3D-4F73-B288-989A5EE72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4" r="1890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080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5A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17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CD0831A3-8CB3-497B-AEC3-B01403C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General Organization of autonomic nervous system (ANS)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737ECE77-F18B-47B7-A8D8-EE600225E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"/>
          <a:stretch/>
        </p:blipFill>
        <p:spPr>
          <a:xfrm>
            <a:off x="4038600" y="1014734"/>
            <a:ext cx="7188199" cy="482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62ACCBD-CB30-40A5-B72E-7A3E7224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763"/>
            <a:ext cx="3989709" cy="10869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Somatic and ANS system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48CE1-C6B6-4C7B-A719-3B8CADEA2511}"/>
              </a:ext>
            </a:extLst>
          </p:cNvPr>
          <p:cNvSpPr/>
          <p:nvPr/>
        </p:nvSpPr>
        <p:spPr>
          <a:xfrm>
            <a:off x="1" y="1195755"/>
            <a:ext cx="4639056" cy="555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/>
              <a:t>The two system differ in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Effectors 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Efferent pathways (and their neurotransmitters )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Target organ responses to neurotransmitters 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Effectors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/>
              <a:t>Skeletal muscle 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Somatic nervous system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/>
              <a:t> ANS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      Cardiac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      Smooth muscle 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      Glands 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3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67D05839-8FA3-401E-8B4A-726CEC1D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688" y="1561513"/>
            <a:ext cx="6468090" cy="37138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3AC7E-E48B-4307-8D0E-A92221253081}"/>
              </a:ext>
            </a:extLst>
          </p:cNvPr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Neurotransmitter effects </a:t>
            </a:r>
          </a:p>
        </p:txBody>
      </p:sp>
      <p:pic>
        <p:nvPicPr>
          <p:cNvPr id="6146" name="Picture 6">
            <a:extLst>
              <a:ext uri="{FF2B5EF4-FFF2-40B4-BE49-F238E27FC236}">
                <a16:creationId xmlns:a16="http://schemas.microsoft.com/office/drawing/2014/main" id="{710E35A1-C04C-4CD0-B09A-B5432C6D65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58373"/>
            <a:ext cx="7188199" cy="373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3EF36-6017-4C8C-9A21-382CC340553C}"/>
              </a:ext>
            </a:extLst>
          </p:cNvPr>
          <p:cNvSpPr/>
          <p:nvPr/>
        </p:nvSpPr>
        <p:spPr>
          <a:xfrm>
            <a:off x="98614" y="2767106"/>
            <a:ext cx="3939989" cy="661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Efferent pathway 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AED3540F-4BC5-4234-839F-47F7DC367F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396759"/>
            <a:ext cx="7225748" cy="4064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31AFB613-48E6-4E83-B50B-AA1B056E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200400"/>
            <a:ext cx="85820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348117-5DA2-436E-9770-05EFF036BDFB}"/>
              </a:ext>
            </a:extLst>
          </p:cNvPr>
          <p:cNvSpPr/>
          <p:nvPr/>
        </p:nvSpPr>
        <p:spPr>
          <a:xfrm>
            <a:off x="3810000" y="228601"/>
            <a:ext cx="4343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Division and anatomy of ANS</a:t>
            </a:r>
          </a:p>
        </p:txBody>
      </p:sp>
      <p:pic>
        <p:nvPicPr>
          <p:cNvPr id="8196" name="Picture 8">
            <a:extLst>
              <a:ext uri="{FF2B5EF4-FFF2-40B4-BE49-F238E27FC236}">
                <a16:creationId xmlns:a16="http://schemas.microsoft.com/office/drawing/2014/main" id="{14EFE3BF-41CC-4569-81B0-4688BFE3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81724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15-03_Para-SympthANS_1">
            <a:extLst>
              <a:ext uri="{FF2B5EF4-FFF2-40B4-BE49-F238E27FC236}">
                <a16:creationId xmlns:a16="http://schemas.microsoft.com/office/drawing/2014/main" id="{0D250AA3-4D36-4980-9A2B-069DDDBD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8182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>
            <a:extLst>
              <a:ext uri="{FF2B5EF4-FFF2-40B4-BE49-F238E27FC236}">
                <a16:creationId xmlns:a16="http://schemas.microsoft.com/office/drawing/2014/main" id="{44AB94D5-65B7-4F45-A6CF-7CE76D1C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04801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craniosacral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F839781F-AFF3-4B4B-B03E-3EAF39B9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1" y="304800"/>
            <a:ext cx="204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thoracolumbar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29DBD92-2F8C-4D77-A487-24BEC82CDC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3444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70A64C-A77E-4CDA-A0B1-807286ACDF4A}"/>
</file>

<file path=customXml/itemProps2.xml><?xml version="1.0" encoding="utf-8"?>
<ds:datastoreItem xmlns:ds="http://schemas.openxmlformats.org/officeDocument/2006/customXml" ds:itemID="{B4650598-8376-4B83-9E4B-12EFE85064DC}"/>
</file>

<file path=customXml/itemProps3.xml><?xml version="1.0" encoding="utf-8"?>
<ds:datastoreItem xmlns:ds="http://schemas.openxmlformats.org/officeDocument/2006/customXml" ds:itemID="{BD5BCB30-8ABC-4AE1-B5CA-30F88F0AFA00}"/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200</Words>
  <Application>Microsoft Office PowerPoint</Application>
  <PresentationFormat>Widescreen</PresentationFormat>
  <Paragraphs>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General Organization of autonomic nervous system and control of visceral function       Dr. Arwa Rawashdeh</vt:lpstr>
      <vt:lpstr>Objectives  </vt:lpstr>
      <vt:lpstr>General Organization of autonomic nervous system (ANS)</vt:lpstr>
      <vt:lpstr>Somatic and ANS system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 of sympathetic trunk </vt:lpstr>
      <vt:lpstr>PowerPoint Presentation</vt:lpstr>
      <vt:lpstr>PowerPoint Presentation</vt:lpstr>
      <vt:lpstr>PowerPoint Presentation</vt:lpstr>
      <vt:lpstr>Parasympathetic nervous system and division outflow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Organization of autonomic nervous system and control of visceral function       Dr. Arwa Rawashdeh</dc:title>
  <dc:creator>arwa rawashdeh</dc:creator>
  <cp:lastModifiedBy>arwa rawashdeh</cp:lastModifiedBy>
  <cp:revision>12</cp:revision>
  <dcterms:created xsi:type="dcterms:W3CDTF">2021-04-24T11:39:29Z</dcterms:created>
  <dcterms:modified xsi:type="dcterms:W3CDTF">2021-04-24T14:47:28Z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