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7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presProps" Target="pres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jp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 /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7.jpeg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Hepatic neoplasms.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US" dirty="0"/>
              <a:t>Dr. </a:t>
            </a:r>
            <a:r>
              <a:rPr lang="en-US" dirty="0" err="1"/>
              <a:t>eman</a:t>
            </a:r>
            <a:r>
              <a:rPr lang="en-US" dirty="0"/>
              <a:t> Krieshan, m.d.</a:t>
            </a:r>
          </a:p>
          <a:p>
            <a:pPr algn="r"/>
            <a:r>
              <a:rPr lang="en-US"/>
              <a:t>18-4-2023.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32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Hepatocellular Carcinoma (HCC)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6651" y="2015732"/>
            <a:ext cx="10088203" cy="4515697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en-US" dirty="0"/>
              <a:t>Primary malignancy of liver with hepatocellular differentiation.</a:t>
            </a:r>
          </a:p>
          <a:p>
            <a:pPr fontAlgn="base"/>
            <a:r>
              <a:rPr lang="en-US" dirty="0"/>
              <a:t>80% of hepatocellular carcinoma cases arise in cirrhosis.</a:t>
            </a:r>
          </a:p>
          <a:p>
            <a:pPr fontAlgn="base"/>
            <a:r>
              <a:rPr lang="en-US" dirty="0"/>
              <a:t>Risk factors:</a:t>
            </a:r>
          </a:p>
          <a:p>
            <a:pPr fontAlgn="base"/>
            <a:r>
              <a:rPr lang="en-US" dirty="0"/>
              <a:t>Chronic liver disease leading to cirrhosis; most common etiologies leading to this include: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dirty="0"/>
              <a:t> chronic viral </a:t>
            </a:r>
            <a:r>
              <a:rPr lang="en-US" dirty="0" err="1"/>
              <a:t>hepatits</a:t>
            </a:r>
            <a:r>
              <a:rPr lang="en-US" dirty="0"/>
              <a:t> (HBV and HCV).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dirty="0"/>
              <a:t>heavy alcohol consumption.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dirty="0"/>
              <a:t> Metabolic syndrome: obesity, diabetes mellitus, and NAFLD .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dirty="0"/>
              <a:t>toxic injuries (aflatoxin, it synergizes with HBV (and perhaps also with HCV) to increase risk further.)..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dirty="0"/>
              <a:t>Inherited disorders, particularly hereditary hemochromatosis and α1AT deficiency, and to a lesser degree Wilson disease</a:t>
            </a:r>
          </a:p>
          <a:p>
            <a:pPr fontAlgn="base">
              <a:buFont typeface="Wingdings" panose="05000000000000000000" pitchFamily="2" charset="2"/>
              <a:buChar char="ü"/>
            </a:pPr>
            <a:endParaRPr lang="en-US" dirty="0"/>
          </a:p>
        </p:txBody>
      </p:sp>
      <p:pic>
        <p:nvPicPr>
          <p:cNvPr id="1026" name="Picture 2" descr="How to avoid aflatoxin contamination in crops?, Case studies | Stal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598" y="51651"/>
            <a:ext cx="3202402" cy="200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658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Pathogenesis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HCC is induced by acquired driver mutations in :</a:t>
            </a:r>
          </a:p>
          <a:p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Oncogenes: Gain of function mutations in beta-catenin , identified in up to 40% of HCCs.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tumor suppressor genes: loss of function mutation in TP53, present in up to 60% of HCCs.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145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74320"/>
            <a:ext cx="9795541" cy="5192025"/>
          </a:xfrm>
        </p:spPr>
        <p:txBody>
          <a:bodyPr/>
          <a:lstStyle/>
          <a:p>
            <a:r>
              <a:rPr lang="en-US" dirty="0"/>
              <a:t>HCC often appears to arise from premalignant precursors lesions:</a:t>
            </a:r>
          </a:p>
          <a:p>
            <a:r>
              <a:rPr lang="en-US" dirty="0"/>
              <a:t>Hepatic adenoma.</a:t>
            </a:r>
          </a:p>
          <a:p>
            <a:r>
              <a:rPr lang="en-US" dirty="0"/>
              <a:t>Chronic liver disease associated with cellular </a:t>
            </a:r>
            <a:r>
              <a:rPr lang="en-US" dirty="0" err="1"/>
              <a:t>dysplasias</a:t>
            </a:r>
            <a:r>
              <a:rPr lang="en-US" dirty="0"/>
              <a:t> 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large-cell change.: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increase in both nuclear and cytoplasmic size, preserving nuclear to cytoplasmic ratio; nuclei are hyperchromatic, pleomorphic and frequently multinucleated.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small-cell change: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decreased cell volume, increased nuclear to cytoplasmic ratio, mild nuclear </a:t>
            </a:r>
            <a:r>
              <a:rPr lang="en-US" dirty="0" err="1"/>
              <a:t>pleomorphism</a:t>
            </a:r>
            <a:r>
              <a:rPr lang="en-US" dirty="0"/>
              <a:t>, </a:t>
            </a:r>
            <a:r>
              <a:rPr lang="en-US" dirty="0" err="1"/>
              <a:t>hyperchromasia</a:t>
            </a:r>
            <a:r>
              <a:rPr lang="en-US" dirty="0"/>
              <a:t> and cytoplasmic </a:t>
            </a:r>
            <a:r>
              <a:rPr lang="en-US" dirty="0" err="1"/>
              <a:t>basophilia</a:t>
            </a:r>
            <a:r>
              <a:rPr lang="en-US" dirty="0"/>
              <a:t>, giving the impression of nuclear crowding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934" t="16161" r="25771" b="14018"/>
          <a:stretch/>
        </p:blipFill>
        <p:spPr>
          <a:xfrm>
            <a:off x="6962504" y="4524055"/>
            <a:ext cx="3017519" cy="24029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4734" t="17411" r="25770" b="14374"/>
          <a:stretch/>
        </p:blipFill>
        <p:spPr>
          <a:xfrm>
            <a:off x="2050868" y="4475499"/>
            <a:ext cx="3226527" cy="250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753" y="1480155"/>
            <a:ext cx="10898101" cy="484226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ill-defined upper-abdominal pain, malaise, fatigue, weight loss.</a:t>
            </a:r>
          </a:p>
          <a:p>
            <a:r>
              <a:rPr lang="en-US" dirty="0"/>
              <a:t>abdominal mass or abdominal fullness.</a:t>
            </a:r>
          </a:p>
          <a:p>
            <a:r>
              <a:rPr lang="en-US" dirty="0"/>
              <a:t>Jaundice, fever, and gastrointestinal or esophageal </a:t>
            </a:r>
            <a:r>
              <a:rPr lang="en-US" dirty="0" err="1"/>
              <a:t>variceal</a:t>
            </a:r>
            <a:r>
              <a:rPr lang="en-US" dirty="0"/>
              <a:t> bleeding.</a:t>
            </a:r>
          </a:p>
          <a:p>
            <a:r>
              <a:rPr lang="en-US" dirty="0"/>
              <a:t>Metastatic : most commonly to the lungs.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Laboratory studies: Elevated serum levels of α-fetoprotein.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imaging studies: Increasing arterialization during the development and progression of HCC 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Death usually occurs from: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(1) cachexia,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(2) gastrointestinal or esophageal </a:t>
            </a:r>
            <a:r>
              <a:rPr lang="en-US" dirty="0" err="1"/>
              <a:t>variceal</a:t>
            </a:r>
            <a:r>
              <a:rPr lang="en-US" dirty="0"/>
              <a:t> bleeding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(3) liver failure with hepatic coma.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(4) rupture of the tumor with fatal hemorrhage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452" t="15267" r="29285" b="22411"/>
          <a:stretch/>
        </p:blipFill>
        <p:spPr>
          <a:xfrm>
            <a:off x="8769532" y="-222227"/>
            <a:ext cx="3422468" cy="290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6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MORPHOLOGY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HCC may appear grossly as:</a:t>
            </a:r>
          </a:p>
          <a:p>
            <a:r>
              <a:rPr lang="en-US" dirty="0"/>
              <a:t> (1) a </a:t>
            </a:r>
            <a:r>
              <a:rPr lang="en-US" dirty="0" err="1"/>
              <a:t>unifocal</a:t>
            </a:r>
            <a:r>
              <a:rPr lang="en-US" dirty="0"/>
              <a:t> (usually large) mass.</a:t>
            </a:r>
          </a:p>
          <a:p>
            <a:r>
              <a:rPr lang="en-US" dirty="0"/>
              <a:t>(2) multifocal, widely distributed nodules of variable size.</a:t>
            </a:r>
          </a:p>
          <a:p>
            <a:r>
              <a:rPr lang="en-US" dirty="0"/>
              <a:t>(3) a diffusely infiltrative cancer,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413" t="25625" r="51974" b="41339"/>
          <a:stretch/>
        </p:blipFill>
        <p:spPr>
          <a:xfrm>
            <a:off x="1332412" y="4114800"/>
            <a:ext cx="3722914" cy="2416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4834" t="15446" r="25068" b="31875"/>
          <a:stretch/>
        </p:blipFill>
        <p:spPr>
          <a:xfrm>
            <a:off x="7197634" y="4021393"/>
            <a:ext cx="4403785" cy="260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HCCs range from :</a:t>
            </a:r>
          </a:p>
          <a:p>
            <a:r>
              <a:rPr lang="en-US" dirty="0"/>
              <a:t>well differentiated to highly anaplastic lesions.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328" t="15625" r="25169" b="14196"/>
          <a:stretch/>
        </p:blipFill>
        <p:spPr>
          <a:xfrm>
            <a:off x="1841863" y="3234315"/>
            <a:ext cx="3644537" cy="27920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211669"/>
            <a:ext cx="67121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Well-differentiated HCCs are composed of cells that look like normal hepatocytes and grow as thick trabeculae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4633" t="15625" r="25972" b="15090"/>
          <a:stretch/>
        </p:blipFill>
        <p:spPr>
          <a:xfrm>
            <a:off x="7488694" y="3213991"/>
            <a:ext cx="3566160" cy="28123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53216" y="619830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</a:rPr>
              <a:t>tumor cells appear malignant on H&amp;E and often cannot be distinguished from other poorly differentiated neoplasms;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046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Cholangiocarcinoma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second most common primary malignant tumor of the liver after HCC.</a:t>
            </a:r>
          </a:p>
          <a:p>
            <a:r>
              <a:rPr lang="en-US" dirty="0"/>
              <a:t> arises from intrahepatic and extrahepatic bile ducts.</a:t>
            </a:r>
          </a:p>
          <a:p>
            <a:r>
              <a:rPr lang="en-US" dirty="0"/>
              <a:t>All risk factors for </a:t>
            </a:r>
            <a:r>
              <a:rPr lang="en-US" dirty="0" err="1"/>
              <a:t>cholangiocarcinoma</a:t>
            </a:r>
            <a:r>
              <a:rPr lang="en-US" dirty="0"/>
              <a:t> cause chronic inflammation and cholestasis, which presumably promote occurrence of somatic mutations or epigenetic alterations in </a:t>
            </a:r>
            <a:r>
              <a:rPr lang="en-US" dirty="0" err="1"/>
              <a:t>cholangiocytes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916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451" y="509452"/>
            <a:ext cx="10545403" cy="4956894"/>
          </a:xfrm>
        </p:spPr>
        <p:txBody>
          <a:bodyPr/>
          <a:lstStyle/>
          <a:p>
            <a:r>
              <a:rPr lang="en-US" dirty="0"/>
              <a:t>The risk factors include 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infestation by liver flukes 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chronic inflammatory disease of the large bile ducts (such as primary sclerosing cholangitis),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</a:t>
            </a:r>
            <a:r>
              <a:rPr lang="en-US" dirty="0" err="1"/>
              <a:t>hepatolithiasis</a:t>
            </a:r>
            <a:r>
              <a:rPr lang="en-US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err="1"/>
              <a:t>fibropolycystic</a:t>
            </a:r>
            <a:r>
              <a:rPr lang="en-US" dirty="0"/>
              <a:t> liver disease. </a:t>
            </a:r>
          </a:p>
        </p:txBody>
      </p:sp>
      <p:pic>
        <p:nvPicPr>
          <p:cNvPr id="2050" name="Picture 2" descr="Tackling Resistance | Liver Fluke | SCO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07" y="3285240"/>
            <a:ext cx="3162391" cy="237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epatolithiasis and intrahepatic cholangiocarcinoma: A review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8" b="50956"/>
          <a:stretch/>
        </p:blipFill>
        <p:spPr bwMode="auto">
          <a:xfrm>
            <a:off x="4436496" y="2929560"/>
            <a:ext cx="3096079" cy="308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ibropolycystic Liver Disease: CT and MR Imaging Findings | RadioGraph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773" y="3364724"/>
            <a:ext cx="3625354" cy="219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056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MORPHOLOGY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tumors appear as firm, gray nodules within the bile duct wall.</a:t>
            </a:r>
          </a:p>
          <a:p>
            <a:r>
              <a:rPr lang="en-US" dirty="0" err="1"/>
              <a:t>Cholangiocarcinomas</a:t>
            </a:r>
            <a:r>
              <a:rPr lang="en-US" dirty="0"/>
              <a:t> are typical mucin-producing adenocarcinomas. Most are well to moderately differentiated, growing as glandular/tubular structures lined by malignant epithelial cells.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011" t="54031" r="52175" b="6161"/>
          <a:stretch/>
        </p:blipFill>
        <p:spPr>
          <a:xfrm>
            <a:off x="7067005" y="3472415"/>
            <a:ext cx="3749040" cy="29120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9011" t="23304" r="52175" b="45223"/>
          <a:stretch/>
        </p:blipFill>
        <p:spPr>
          <a:xfrm>
            <a:off x="2033450" y="3881772"/>
            <a:ext cx="3749040" cy="230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22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Gallbladder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9087" y="2015732"/>
            <a:ext cx="10205768" cy="4189125"/>
          </a:xfrm>
        </p:spPr>
        <p:txBody>
          <a:bodyPr>
            <a:normAutofit/>
          </a:bodyPr>
          <a:lstStyle/>
          <a:p>
            <a:r>
              <a:rPr lang="en-US" u="sng" dirty="0"/>
              <a:t>GALLSTONE DISEASE</a:t>
            </a:r>
            <a:r>
              <a:rPr lang="en-US" dirty="0"/>
              <a:t>.</a:t>
            </a:r>
          </a:p>
          <a:p>
            <a:r>
              <a:rPr lang="en-US" u="sng" dirty="0"/>
              <a:t>CHOLECYSTITIS: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Acute Calculous </a:t>
            </a:r>
            <a:r>
              <a:rPr lang="en-US" dirty="0" err="1"/>
              <a:t>Cholecystitis</a:t>
            </a:r>
            <a:r>
              <a:rPr lang="en-US" dirty="0"/>
              <a:t>: Acute inflammation of a gallbladder that contains stones.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Chronic </a:t>
            </a:r>
            <a:r>
              <a:rPr lang="en-US" dirty="0" err="1"/>
              <a:t>Cholecystitis</a:t>
            </a:r>
            <a:r>
              <a:rPr lang="en-US" dirty="0"/>
              <a:t>: occur due to repeated bouts of acute </a:t>
            </a:r>
            <a:r>
              <a:rPr lang="en-US" dirty="0" err="1"/>
              <a:t>cholecystitis</a:t>
            </a:r>
            <a:r>
              <a:rPr lang="en-US" dirty="0"/>
              <a:t> or de novo.</a:t>
            </a:r>
          </a:p>
          <a:p>
            <a:r>
              <a:rPr lang="en-US" u="sng" dirty="0"/>
              <a:t>CARCINOMA OF THE GALLBLADDER:</a:t>
            </a:r>
          </a:p>
          <a:p>
            <a:r>
              <a:rPr lang="en-US" dirty="0"/>
              <a:t>more common in women and occurs most frequently in the seventh decade of life. </a:t>
            </a:r>
          </a:p>
          <a:p>
            <a:r>
              <a:rPr lang="en-US" dirty="0"/>
              <a:t>Presenting symptoms : abdominal pain, jaundice, anorexia, nausea and vomiting. </a:t>
            </a:r>
          </a:p>
          <a:p>
            <a:r>
              <a:rPr lang="en-US" dirty="0"/>
              <a:t>Most carcinomas of the gallbladder are adenocarcinomas.</a:t>
            </a:r>
            <a:endParaRPr lang="en-US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910" t="32232" r="52376" b="29375"/>
          <a:stretch/>
        </p:blipFill>
        <p:spPr>
          <a:xfrm>
            <a:off x="8456023" y="0"/>
            <a:ext cx="3735977" cy="280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38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Hepatic masses come to attention for a variety of reasons: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They may generate epigastric fullness and discomfort 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can detected by routine physical examination.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Abnormal radiographic studies for other indications. </a:t>
            </a:r>
          </a:p>
          <a:p>
            <a:endParaRPr lang="en-US" dirty="0"/>
          </a:p>
          <a:p>
            <a:r>
              <a:rPr lang="en-US" dirty="0"/>
              <a:t>Hepatic masses include: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nodular hyperplasia's 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true neoplasms</a:t>
            </a:r>
          </a:p>
        </p:txBody>
      </p:sp>
      <p:sp>
        <p:nvSpPr>
          <p:cNvPr id="4" name="Left Brace 3"/>
          <p:cNvSpPr/>
          <p:nvPr/>
        </p:nvSpPr>
        <p:spPr>
          <a:xfrm>
            <a:off x="3317148" y="4827158"/>
            <a:ext cx="1489166" cy="73152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767194" y="4630936"/>
            <a:ext cx="1904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Benign Neoplasms</a:t>
            </a:r>
          </a:p>
        </p:txBody>
      </p:sp>
      <p:sp>
        <p:nvSpPr>
          <p:cNvPr id="6" name="Rectangle 5"/>
          <p:cNvSpPr/>
          <p:nvPr/>
        </p:nvSpPr>
        <p:spPr>
          <a:xfrm>
            <a:off x="4767194" y="5334196"/>
            <a:ext cx="2167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Malignant Neoplasms</a:t>
            </a:r>
          </a:p>
        </p:txBody>
      </p:sp>
    </p:spTree>
    <p:extLst>
      <p:ext uri="{BB962C8B-B14F-4D97-AF65-F5344CB8AC3E}">
        <p14:creationId xmlns:p14="http://schemas.microsoft.com/office/powerpoint/2010/main" val="3437714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Pancreas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Congenital Anomalies.</a:t>
            </a:r>
          </a:p>
          <a:p>
            <a:r>
              <a:rPr lang="en-US" sz="2400" dirty="0"/>
              <a:t>Pancreatitis.</a:t>
            </a:r>
          </a:p>
          <a:p>
            <a:r>
              <a:rPr lang="en-US" sz="2400" dirty="0"/>
              <a:t>Pancreatic Neoplasms: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/>
              <a:t> Cystic Neoplasms.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/>
              <a:t> Pancreatic Carcinoma</a:t>
            </a:r>
          </a:p>
        </p:txBody>
      </p:sp>
    </p:spTree>
    <p:extLst>
      <p:ext uri="{BB962C8B-B14F-4D97-AF65-F5344CB8AC3E}">
        <p14:creationId xmlns:p14="http://schemas.microsoft.com/office/powerpoint/2010/main" val="1419418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Congenital Anomalies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Agenesis: the pancreas is totally absent.</a:t>
            </a:r>
          </a:p>
          <a:p>
            <a:r>
              <a:rPr lang="en-US" dirty="0"/>
              <a:t>2. Pancreas </a:t>
            </a:r>
            <a:r>
              <a:rPr lang="en-US" dirty="0" err="1"/>
              <a:t>Divisum</a:t>
            </a:r>
            <a:r>
              <a:rPr lang="en-US" dirty="0"/>
              <a:t>: </a:t>
            </a:r>
          </a:p>
          <a:p>
            <a:r>
              <a:rPr lang="en-US" dirty="0"/>
              <a:t>most common congenital anomaly of the pancreas.</a:t>
            </a:r>
          </a:p>
          <a:p>
            <a:r>
              <a:rPr lang="en-US" dirty="0"/>
              <a:t>caused by a failure of fusion of the fetal duct systems of the dorsal and ventral pancreatic primordia.</a:t>
            </a:r>
          </a:p>
        </p:txBody>
      </p:sp>
      <p:pic>
        <p:nvPicPr>
          <p:cNvPr id="3074" name="Picture 2" descr="Pancreas divisum: MedlinePlus Medical Encyclopedia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5"/>
          <a:stretch/>
        </p:blipFill>
        <p:spPr bwMode="auto">
          <a:xfrm>
            <a:off x="4165871" y="4263680"/>
            <a:ext cx="4573179" cy="240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935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3. Annular Pancreas: ring of pancreatic tissue completely encircles the duodenum.</a:t>
            </a:r>
          </a:p>
          <a:p>
            <a:r>
              <a:rPr lang="en-US" dirty="0"/>
              <a:t>4. Ectopic Pancreas: favored sites are the stomach and duodenum, followed by the jejunum, Meckel diverticulum, and ileum.</a:t>
            </a:r>
          </a:p>
        </p:txBody>
      </p:sp>
      <p:pic>
        <p:nvPicPr>
          <p:cNvPr id="4098" name="Picture 2" descr="Annular pancreas: MedlinePlus Medical Encyclopedia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245" y="3741038"/>
            <a:ext cx="3810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Cureus | Jejunal Ectopic Pancreas: A Rare Cause of Small Intestinal Ma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7302" t="19018" r="14426" b="55089"/>
          <a:stretch/>
        </p:blipFill>
        <p:spPr>
          <a:xfrm>
            <a:off x="6688182" y="3741038"/>
            <a:ext cx="3735977" cy="297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893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PANCREATITIS: Acute Pancreatitis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1967" y="2015732"/>
            <a:ext cx="10022888" cy="3901742"/>
          </a:xfrm>
        </p:spPr>
        <p:txBody>
          <a:bodyPr>
            <a:normAutofit/>
          </a:bodyPr>
          <a:lstStyle/>
          <a:p>
            <a:r>
              <a:rPr lang="en-US" dirty="0"/>
              <a:t>Acute pancreatitis is a reversible inflammatory disorder that varies in severity, from focal edema and fat necrosis to widespread hemorrhagic necrosis.</a:t>
            </a:r>
          </a:p>
          <a:p>
            <a:r>
              <a:rPr lang="en-US" dirty="0"/>
              <a:t>Etiology: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Gallstones.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Non–gallstone-related obstruction.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Medications.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Infections.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Metabolic disorders</a:t>
            </a:r>
          </a:p>
        </p:txBody>
      </p:sp>
      <p:sp>
        <p:nvSpPr>
          <p:cNvPr id="4" name="AutoShape 2" descr="Mumps | Immunisation Advisory Cent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9973" t="25447" r="1876" b="20804"/>
          <a:stretch/>
        </p:blipFill>
        <p:spPr>
          <a:xfrm>
            <a:off x="8085908" y="3389558"/>
            <a:ext cx="3884023" cy="307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232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Pathogenesis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Acute pancreatitis appears to be caused by autodigestion of the pancreas by inappropriately activated pancreatic enzymes.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845" t="54375" r="30791" b="12589"/>
          <a:stretch/>
        </p:blipFill>
        <p:spPr>
          <a:xfrm>
            <a:off x="2730138" y="3133317"/>
            <a:ext cx="7210697" cy="323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66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morphology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acute inflammatory cell infiltrate admixed with edema and fibrinous exudate.</a:t>
            </a:r>
          </a:p>
          <a:p>
            <a:r>
              <a:rPr lang="en-US" dirty="0"/>
              <a:t>patchy necrosis.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618" t="18482" r="50969" b="46339"/>
          <a:stretch/>
        </p:blipFill>
        <p:spPr>
          <a:xfrm>
            <a:off x="3526971" y="2782389"/>
            <a:ext cx="5590903" cy="389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79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Chronic Pancreatitis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Chronic pancreatitis is characterized by long-standing inflammation that leads to irreversible destruction of the exocrine pancreas, followed eventually by loss of the islets of Langerhans.</a:t>
            </a:r>
          </a:p>
          <a:p>
            <a:r>
              <a:rPr lang="en-US" dirty="0"/>
              <a:t>Etiology: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long-term alcohol abuse.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Duct Obstruction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Hereditary pancreatitis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Autoimmune pancreatitis.</a:t>
            </a:r>
          </a:p>
        </p:txBody>
      </p:sp>
    </p:spTree>
    <p:extLst>
      <p:ext uri="{BB962C8B-B14F-4D97-AF65-F5344CB8AC3E}">
        <p14:creationId xmlns:p14="http://schemas.microsoft.com/office/powerpoint/2010/main" val="41439185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MORPHOLOGY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Chronic pancreatitis is characterized by parenchymal fibrosis, reduced number and size of acini, and variable dilation of the pancreatic ducts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324" t="32411" r="50368" b="35982"/>
          <a:stretch/>
        </p:blipFill>
        <p:spPr>
          <a:xfrm>
            <a:off x="3631474" y="3140368"/>
            <a:ext cx="5251269" cy="341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172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PANCREATIC NEOPLASMS: Cystic Neoplasms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Serous cystadenomas : composed of glycogen-rich cuboidal cells surrounding small cysts containing clear, straw colored fluid.</a:t>
            </a:r>
          </a:p>
          <a:p>
            <a:r>
              <a:rPr lang="en-US" dirty="0"/>
              <a:t>2. mucinous cystic neoplasm: the cysts are lined by a columnar mucinous epithelium with an associated densely cellular stroma resembling that of the ovary.</a:t>
            </a:r>
          </a:p>
        </p:txBody>
      </p:sp>
    </p:spTree>
    <p:extLst>
      <p:ext uri="{BB962C8B-B14F-4D97-AF65-F5344CB8AC3E}">
        <p14:creationId xmlns:p14="http://schemas.microsoft.com/office/powerpoint/2010/main" val="26206045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911" t="15803" r="21755" b="11340"/>
          <a:stretch/>
        </p:blipFill>
        <p:spPr>
          <a:xfrm>
            <a:off x="1998618" y="587829"/>
            <a:ext cx="7720148" cy="532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47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Focal Nodular Hyperplasia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Solitary or multiple hyperplastic hepatocellular nodules that may develop in the </a:t>
            </a:r>
            <a:r>
              <a:rPr lang="en-US" dirty="0" err="1"/>
              <a:t>noncirrhotic</a:t>
            </a:r>
            <a:r>
              <a:rPr lang="en-US" dirty="0"/>
              <a:t> liver.</a:t>
            </a:r>
          </a:p>
          <a:p>
            <a:r>
              <a:rPr lang="en-US" dirty="0"/>
              <a:t>They arise from local alterations in hepatic parenchymal blood supply, such as 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arteriovenous malformations.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inflammatory or posttraumatic obliteration of portal vein radicles.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compensatory augmentation of arterial blood supply.</a:t>
            </a:r>
          </a:p>
        </p:txBody>
      </p:sp>
    </p:spTree>
    <p:extLst>
      <p:ext uri="{BB962C8B-B14F-4D97-AF65-F5344CB8AC3E}">
        <p14:creationId xmlns:p14="http://schemas.microsoft.com/office/powerpoint/2010/main" val="9391970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Pancreatic Carcinoma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pancreatic cancer arises as a consequence of inherited and acquired mutations in cancer-associated genes.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417" t="46161" r="18542" b="20625"/>
          <a:stretch/>
        </p:blipFill>
        <p:spPr>
          <a:xfrm>
            <a:off x="1698170" y="3331029"/>
            <a:ext cx="9209315" cy="281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96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99" y="543262"/>
            <a:ext cx="9603275" cy="1049235"/>
          </a:xfrm>
        </p:spPr>
        <p:txBody>
          <a:bodyPr/>
          <a:lstStyle/>
          <a:p>
            <a:r>
              <a:rPr lang="en-US" dirty="0"/>
              <a:t>MORPHOLOGY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356" y="1329136"/>
            <a:ext cx="9603275" cy="3450613"/>
          </a:xfrm>
        </p:spPr>
        <p:txBody>
          <a:bodyPr/>
          <a:lstStyle/>
          <a:p>
            <a:r>
              <a:rPr lang="en-US" dirty="0"/>
              <a:t>Carcinomas of the pancreas usually are hard, gray-white, stellate, poorly defined masses.</a:t>
            </a:r>
          </a:p>
          <a:p>
            <a:r>
              <a:rPr lang="en-US" dirty="0"/>
              <a:t>On microscopic examination,:</a:t>
            </a:r>
          </a:p>
          <a:p>
            <a:r>
              <a:rPr lang="en-US" dirty="0"/>
              <a:t>pancreatic carcinoma usually</a:t>
            </a:r>
          </a:p>
          <a:p>
            <a:pPr marL="0" indent="0">
              <a:buNone/>
            </a:pPr>
            <a:r>
              <a:rPr lang="en-US" dirty="0"/>
              <a:t> is a moderately to poorly differentiated adenocarcinoma </a:t>
            </a:r>
          </a:p>
          <a:p>
            <a:pPr marL="0" indent="0">
              <a:buNone/>
            </a:pPr>
            <a:r>
              <a:rPr lang="en-US" dirty="0"/>
              <a:t>forming abortive glands with mucin secretion</a:t>
            </a:r>
          </a:p>
          <a:p>
            <a:pPr marL="0" indent="0">
              <a:buNone/>
            </a:pPr>
            <a:r>
              <a:rPr lang="en-US" dirty="0"/>
              <a:t> or cell clusters and exhibiting an aggressive,</a:t>
            </a:r>
          </a:p>
          <a:p>
            <a:pPr marL="0" indent="0">
              <a:buNone/>
            </a:pPr>
            <a:r>
              <a:rPr lang="en-US" dirty="0"/>
              <a:t> deeply infiltrative growth pattern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034" t="23482" r="22156" b="7768"/>
          <a:stretch/>
        </p:blipFill>
        <p:spPr>
          <a:xfrm>
            <a:off x="8437659" y="1817321"/>
            <a:ext cx="3531325" cy="490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052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Carcinomas of the pancreas typically remain silent until their extension impinges on some other structure.</a:t>
            </a:r>
          </a:p>
          <a:p>
            <a:r>
              <a:rPr lang="en-US" dirty="0"/>
              <a:t>Pain.</a:t>
            </a:r>
          </a:p>
          <a:p>
            <a:r>
              <a:rPr lang="en-US" dirty="0"/>
              <a:t>Obstructive jaundice.</a:t>
            </a:r>
          </a:p>
          <a:p>
            <a:r>
              <a:rPr lang="en-US" dirty="0"/>
              <a:t>Weight loss, anorexia, and generalized malaise and weakness are manifestations of advanced disease</a:t>
            </a:r>
          </a:p>
        </p:txBody>
      </p:sp>
    </p:spTree>
    <p:extLst>
      <p:ext uri="{BB962C8B-B14F-4D97-AF65-F5344CB8AC3E}">
        <p14:creationId xmlns:p14="http://schemas.microsoft.com/office/powerpoint/2010/main" val="80908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Focal nodular hyperplasia: Gross.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well-demarcated, poorly encapsulated nodule in an otherwise normal liver.</a:t>
            </a:r>
          </a:p>
          <a:p>
            <a:r>
              <a:rPr lang="en-US" dirty="0"/>
              <a:t>there is a central gray-white, depressed stellate scar from which fibrous septa radiate to the periphery.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9531" t="39554" r="21655" b="29375"/>
          <a:stretch/>
        </p:blipFill>
        <p:spPr>
          <a:xfrm>
            <a:off x="7471954" y="3360895"/>
            <a:ext cx="4376057" cy="265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52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804519"/>
            <a:ext cx="11054854" cy="1049235"/>
          </a:xfrm>
        </p:spPr>
        <p:txBody>
          <a:bodyPr/>
          <a:lstStyle/>
          <a:p>
            <a:r>
              <a:rPr lang="en-US" dirty="0"/>
              <a:t>Focal nodular hyperplasia: Microscopically.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796" y="1762314"/>
            <a:ext cx="9603275" cy="3450613"/>
          </a:xfrm>
        </p:spPr>
        <p:txBody>
          <a:bodyPr/>
          <a:lstStyle/>
          <a:p>
            <a:r>
              <a:rPr lang="en-US" dirty="0"/>
              <a:t>the central scar contains large abnormal vessels and </a:t>
            </a:r>
            <a:r>
              <a:rPr lang="en-US" dirty="0" err="1"/>
              <a:t>ductular</a:t>
            </a:r>
            <a:r>
              <a:rPr lang="en-US" dirty="0"/>
              <a:t> reactions along the spokes of scar. </a:t>
            </a:r>
          </a:p>
          <a:p>
            <a:r>
              <a:rPr lang="en-US" dirty="0"/>
              <a:t>The hyperplastic regions are composed of normal hepatocytes separated by thickened sinusoidal plates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9934" t="38839" r="21352" b="22054"/>
          <a:stretch/>
        </p:blipFill>
        <p:spPr>
          <a:xfrm>
            <a:off x="8791303" y="4209528"/>
            <a:ext cx="3526972" cy="270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20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173" y="425696"/>
            <a:ext cx="9603275" cy="1049235"/>
          </a:xfrm>
        </p:spPr>
        <p:txBody>
          <a:bodyPr/>
          <a:lstStyle/>
          <a:p>
            <a:r>
              <a:rPr lang="en-US" dirty="0"/>
              <a:t>Benign Neoplasms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19" y="1329136"/>
            <a:ext cx="9603275" cy="3450613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b="1" u="sng" dirty="0"/>
              <a:t>1. Cavernous hemangiomas:</a:t>
            </a:r>
          </a:p>
          <a:p>
            <a:r>
              <a:rPr lang="en-US" dirty="0"/>
              <a:t>the most common benign tumor of the liver.</a:t>
            </a:r>
          </a:p>
          <a:p>
            <a:r>
              <a:rPr lang="en-US" dirty="0"/>
              <a:t>Vast majority of hemangiomas are asymptomatic and require no intervention.</a:t>
            </a:r>
          </a:p>
          <a:p>
            <a:r>
              <a:rPr lang="en-US" b="1" dirty="0"/>
              <a:t>Gross description: </a:t>
            </a:r>
          </a:p>
          <a:p>
            <a:r>
              <a:rPr lang="en-US" dirty="0"/>
              <a:t>Well circumscribed with red-brown, spongy / honeycombed cut surface</a:t>
            </a:r>
          </a:p>
          <a:p>
            <a:r>
              <a:rPr lang="en-US" b="1" dirty="0"/>
              <a:t>Microscopic:</a:t>
            </a:r>
          </a:p>
          <a:p>
            <a:r>
              <a:rPr lang="en-US" dirty="0"/>
              <a:t>Circumscribed proliferation of variably sized, dilated and thin walled vessels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038" t="15267" r="21153" b="24911"/>
          <a:stretch/>
        </p:blipFill>
        <p:spPr>
          <a:xfrm>
            <a:off x="8125097" y="-156754"/>
            <a:ext cx="3990733" cy="2541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336" t="15625" r="25771" b="13839"/>
          <a:stretch/>
        </p:blipFill>
        <p:spPr>
          <a:xfrm>
            <a:off x="8307976" y="3707715"/>
            <a:ext cx="3884023" cy="315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32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Hepatocellular Adenomas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Benign neoplasms developing from hepatocytes.</a:t>
            </a:r>
          </a:p>
          <a:p>
            <a:r>
              <a:rPr lang="en-US" dirty="0"/>
              <a:t>may be detected incidentally or cause symptoms ( pain, which may be caused by pressure placed on the liver capsule by the expanding mass or hemorrhagic necrosis of the tumor as it outstrips its blood supply).</a:t>
            </a:r>
          </a:p>
          <a:p>
            <a:r>
              <a:rPr lang="en-US" dirty="0"/>
              <a:t>Hepatocellular adenomas occasionally rupture, an event that may lead to life-threatening </a:t>
            </a:r>
            <a:r>
              <a:rPr lang="en-US" dirty="0" err="1"/>
              <a:t>intraabdominal</a:t>
            </a:r>
            <a:r>
              <a:rPr lang="en-US" dirty="0"/>
              <a:t> bleeding.</a:t>
            </a:r>
          </a:p>
          <a:p>
            <a:r>
              <a:rPr lang="en-US" dirty="0"/>
              <a:t>Sex hormone exposure (e.g., oral contraceptive pills) markedly increases the frequency of hepatic adenoma.</a:t>
            </a:r>
          </a:p>
        </p:txBody>
      </p:sp>
    </p:spTree>
    <p:extLst>
      <p:ext uri="{BB962C8B-B14F-4D97-AF65-F5344CB8AC3E}">
        <p14:creationId xmlns:p14="http://schemas.microsoft.com/office/powerpoint/2010/main" val="3627721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1037" t="14732" r="20249" b="51340"/>
          <a:stretch/>
        </p:blipFill>
        <p:spPr>
          <a:xfrm>
            <a:off x="757646" y="1254035"/>
            <a:ext cx="5003074" cy="33237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0937" t="47947" r="20148" b="13125"/>
          <a:stretch/>
        </p:blipFill>
        <p:spPr>
          <a:xfrm>
            <a:off x="6701245" y="1190463"/>
            <a:ext cx="4558938" cy="34508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35337" y="511751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Microscopic view showing cords of hepatocytes, with an arterial vascular supply (arrow) and no portal tracts.</a:t>
            </a:r>
          </a:p>
        </p:txBody>
      </p:sp>
    </p:spTree>
    <p:extLst>
      <p:ext uri="{BB962C8B-B14F-4D97-AF65-F5344CB8AC3E}">
        <p14:creationId xmlns:p14="http://schemas.microsoft.com/office/powerpoint/2010/main" val="1231806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Malignant Neoplasms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1950417"/>
            <a:ext cx="9603275" cy="3450613"/>
          </a:xfrm>
        </p:spPr>
        <p:txBody>
          <a:bodyPr/>
          <a:lstStyle/>
          <a:p>
            <a:r>
              <a:rPr lang="en-US" dirty="0"/>
              <a:t>Malignant tumors occurring in the liver can be:</a:t>
            </a:r>
          </a:p>
          <a:p>
            <a:r>
              <a:rPr lang="en-US" dirty="0"/>
              <a:t> primary.</a:t>
            </a:r>
          </a:p>
          <a:p>
            <a:endParaRPr lang="en-US" dirty="0"/>
          </a:p>
          <a:p>
            <a:r>
              <a:rPr lang="en-US" dirty="0"/>
              <a:t>metastatic.</a:t>
            </a:r>
          </a:p>
        </p:txBody>
      </p:sp>
      <p:sp>
        <p:nvSpPr>
          <p:cNvPr id="4" name="Left Brace 3"/>
          <p:cNvSpPr/>
          <p:nvPr/>
        </p:nvSpPr>
        <p:spPr>
          <a:xfrm>
            <a:off x="2756263" y="2379506"/>
            <a:ext cx="1123405" cy="58782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79668" y="278266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Arise from bile duct origin, </a:t>
            </a:r>
            <a:r>
              <a:rPr lang="en-US" dirty="0" err="1"/>
              <a:t>cholangiocarcinomas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79668" y="228731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arise from hepatocytes (hepatocellular carcinoma (HCC).</a:t>
            </a:r>
          </a:p>
        </p:txBody>
      </p:sp>
    </p:spTree>
    <p:extLst>
      <p:ext uri="{BB962C8B-B14F-4D97-AF65-F5344CB8AC3E}">
        <p14:creationId xmlns:p14="http://schemas.microsoft.com/office/powerpoint/2010/main" val="2282408913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tf00001245_wac</Template>
  <TotalTime>256</TotalTime>
  <Words>1363</Words>
  <Application>Microsoft Office PowerPoint</Application>
  <PresentationFormat>شاشة عريضة</PresentationFormat>
  <Paragraphs>164</Paragraphs>
  <Slides>32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32</vt:i4>
      </vt:variant>
    </vt:vector>
  </HeadingPairs>
  <TitlesOfParts>
    <vt:vector size="33" baseType="lpstr">
      <vt:lpstr>Gallery</vt:lpstr>
      <vt:lpstr>Hepatic neoplasms.</vt:lpstr>
      <vt:lpstr>عرض تقديمي في PowerPoint</vt:lpstr>
      <vt:lpstr>Focal Nodular Hyperplasia</vt:lpstr>
      <vt:lpstr>Focal nodular hyperplasia: Gross.</vt:lpstr>
      <vt:lpstr>Focal nodular hyperplasia: Microscopically.</vt:lpstr>
      <vt:lpstr>Benign Neoplasms</vt:lpstr>
      <vt:lpstr>2. Hepatocellular Adenomas</vt:lpstr>
      <vt:lpstr>عرض تقديمي في PowerPoint</vt:lpstr>
      <vt:lpstr>Malignant Neoplasms</vt:lpstr>
      <vt:lpstr>Hepatocellular Carcinoma (HCC)</vt:lpstr>
      <vt:lpstr>Pathogenesis</vt:lpstr>
      <vt:lpstr>عرض تقديمي في PowerPoint</vt:lpstr>
      <vt:lpstr>Clinical Features</vt:lpstr>
      <vt:lpstr>MORPHOLOGY</vt:lpstr>
      <vt:lpstr>عرض تقديمي في PowerPoint</vt:lpstr>
      <vt:lpstr>Cholangiocarcinoma</vt:lpstr>
      <vt:lpstr>عرض تقديمي في PowerPoint</vt:lpstr>
      <vt:lpstr>MORPHOLOGY</vt:lpstr>
      <vt:lpstr>Gallbladder</vt:lpstr>
      <vt:lpstr>Pancreas</vt:lpstr>
      <vt:lpstr>Congenital Anomalies</vt:lpstr>
      <vt:lpstr>عرض تقديمي في PowerPoint</vt:lpstr>
      <vt:lpstr>PANCREATITIS: Acute Pancreatitis</vt:lpstr>
      <vt:lpstr>Pathogenesis</vt:lpstr>
      <vt:lpstr>morphology</vt:lpstr>
      <vt:lpstr>Chronic Pancreatitis</vt:lpstr>
      <vt:lpstr>MORPHOLOGY</vt:lpstr>
      <vt:lpstr>PANCREATIC NEOPLASMS: Cystic Neoplasms</vt:lpstr>
      <vt:lpstr>عرض تقديمي في PowerPoint</vt:lpstr>
      <vt:lpstr>Pancreatic Carcinoma</vt:lpstr>
      <vt:lpstr>MORPHOLOGY</vt:lpstr>
      <vt:lpstr>Clinical Features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Hepatic neoplasms.</dc:title>
  <dc:creator>Admin</dc:creator>
  <cp:lastModifiedBy>962797891825</cp:lastModifiedBy>
  <cp:revision>21</cp:revision>
  <dcterms:created xsi:type="dcterms:W3CDTF">2022-04-17T22:11:48Z</dcterms:created>
  <dcterms:modified xsi:type="dcterms:W3CDTF">2023-04-18T21:23:46Z</dcterms:modified>
</cp:coreProperties>
</file>