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5"/>
    <p:sldMasterId id="2147483709" r:id="rId6"/>
  </p:sldMasterIdLst>
  <p:notesMasterIdLst>
    <p:notesMasterId r:id="rId46"/>
  </p:notesMasterIdLst>
  <p:sldIdLst>
    <p:sldId id="256" r:id="rId7"/>
    <p:sldId id="290" r:id="rId8"/>
    <p:sldId id="286" r:id="rId9"/>
    <p:sldId id="257" r:id="rId10"/>
    <p:sldId id="291" r:id="rId11"/>
    <p:sldId id="259" r:id="rId12"/>
    <p:sldId id="292" r:id="rId13"/>
    <p:sldId id="260" r:id="rId14"/>
    <p:sldId id="285" r:id="rId15"/>
    <p:sldId id="294" r:id="rId16"/>
    <p:sldId id="261" r:id="rId17"/>
    <p:sldId id="262" r:id="rId18"/>
    <p:sldId id="263" r:id="rId19"/>
    <p:sldId id="293" r:id="rId20"/>
    <p:sldId id="264" r:id="rId21"/>
    <p:sldId id="265" r:id="rId22"/>
    <p:sldId id="266" r:id="rId23"/>
    <p:sldId id="267" r:id="rId24"/>
    <p:sldId id="289" r:id="rId25"/>
    <p:sldId id="297" r:id="rId26"/>
    <p:sldId id="270" r:id="rId27"/>
    <p:sldId id="283" r:id="rId28"/>
    <p:sldId id="281" r:id="rId29"/>
    <p:sldId id="282" r:id="rId30"/>
    <p:sldId id="287" r:id="rId31"/>
    <p:sldId id="288" r:id="rId32"/>
    <p:sldId id="284" r:id="rId33"/>
    <p:sldId id="271" r:id="rId34"/>
    <p:sldId id="272" r:id="rId35"/>
    <p:sldId id="273" r:id="rId36"/>
    <p:sldId id="275" r:id="rId37"/>
    <p:sldId id="276" r:id="rId38"/>
    <p:sldId id="277" r:id="rId39"/>
    <p:sldId id="278" r:id="rId40"/>
    <p:sldId id="279" r:id="rId41"/>
    <p:sldId id="336" r:id="rId42"/>
    <p:sldId id="344" r:id="rId43"/>
    <p:sldId id="350" r:id="rId44"/>
    <p:sldId id="296" r:id="rId4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86" d="100"/>
          <a:sy n="86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1A3DB2EE-7066-496A-5344-7FB41BC06D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24EE08DD-55CD-CAE6-1BB5-A8F013CBFF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F4A38153-3B10-4840-B368-BA1A4A5D07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xmlns="" id="{D06F0BE1-3F4E-5874-BB2A-40962EB8B3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xmlns="" id="{D3571100-4B32-A670-5117-247DE85131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xmlns="" id="{8100C17E-3384-D6E0-C09E-1C32E2CEEC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EE83F1-777B-4852-99AB-6D0772DB163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022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AC8E25A3-FFAD-F28D-A1A7-CB4228DC2F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676FFAC3-D481-9B5B-F122-0EA838721AC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xmlns="" id="{ED194F71-29DA-1D17-1E67-B2F80F2C23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xmlns="" id="{8DA165F4-F457-A046-EC73-E85B414236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xmlns="" id="{E3092D8D-5AD1-FB2A-63D6-A9E32589E5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xmlns="" id="{9BF5EB67-FA13-2DC5-B69A-B522543ADA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xmlns="" id="{0622126B-5658-762A-9B23-21662C0120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xmlns="" id="{5D4A6DE2-62D1-0386-949B-A92E21A209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xmlns="" id="{A2BE6D67-956F-3F9F-7C97-F2DB24479E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48B286BE-C971-679E-D5CB-48C3F0A4C37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C743E5C6-3C5E-86D5-9FDF-D5C1786D4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1FB05DAE-7E8E-8A17-AFD4-78F32A4B5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BDA65-16B5-4D1B-8C53-938230F1706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1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97D06D-A501-CE4D-1807-424339A83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EA06751-83ED-7078-E82C-3596955084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B8F2-2461-43F4-A7ED-C84BDF5AB36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A8F914F4-582C-DCCC-CE50-9E0693F866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0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1131A5D-916F-F711-DD17-5BC5F4EF55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B64C96F-319F-3665-28FB-B35AF48173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E28A-1239-4231-916C-A77D34EEDCC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0DAB9BDB-239D-BD80-8FED-491E31AE932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9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B642C240-50FF-0752-354F-2493674879A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496C086-89D8-CCD6-04A4-5EA43441B808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52E74B7-153B-9248-7A00-D486A99D91F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2C022D3-DFF3-2247-6C65-EBB549F4731A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835807F-AEDF-4361-0658-BB767326CE3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80DFAAB-37EF-9F0F-6CCD-16D6DDCD07AE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A8B6738-16E8-BF49-6B15-8D6B6A478941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8D4356DB-7EEC-91BC-45E4-BD4456D5C1D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428BEB6-5AE4-0F4A-1980-5D0C88A0CC5F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10BF0BEC-454A-EFFD-D748-2EF4C792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63090D93-0F67-4EC2-A822-BC19FD5B2334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E2A1F2F1-9DE8-3AED-97DE-69B3DBD9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7631565B-96E5-1549-C314-337E07AC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CAC2513F-92BF-489A-8F69-A03D4E9B4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71779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6954D2-58C1-009B-A5DF-CD5FF39E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04F7D-E2B5-4D0A-869D-82BB66234F9C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137D3-9B2D-45F0-E00F-6023A5AF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B0F02C-5B48-3CB6-1270-4A879182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5B6B-E49D-4303-A371-95F2DA42E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03222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D0161003-A33C-2C36-2F54-6A2A6C75050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733571E-7E46-DD18-C375-BF8257A56D09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B0A35EE-EA22-94A6-8FC4-B0692C7B8170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B949A1C-B76B-8FAE-7634-A76A9A8A01ED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A79D7CE-A2D4-95C3-1EC7-2D3D3486CD1C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00A588EA-5669-442C-2ED4-696323D3D754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03FF12BC-C175-9177-AB34-14FAE09005C0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7DD3610-09DF-765F-6A7B-1F5603EBB478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23FF242C-68A8-3358-BA6E-0ADEDEC52285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1C071698-64AD-045B-1F8E-EDE54F957864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0D2AD614-CC5C-B37D-9D2E-E5390566C17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75AC760-3C35-594E-B366-82DBD4D6C94F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AC2BD376-FB6F-6EA1-5F00-8A22D0A5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CB9B6-3EF8-4170-989D-40EB7A835E65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511494D4-19E0-A6E8-AA3E-C9FF9972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3A7D9BF1-F79E-D234-483C-4FE39859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A1FF82EC-0DB0-48A5-BE8D-6B683AE0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3235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9D0D3B1-5C5B-7D7B-CFCA-468DA0C9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EDC1C-D182-4884-8847-E1AAD04AA51D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75253AD-AF85-43B6-3620-07F6AF74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8A5D6F7-27AB-D786-9F54-4575988C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F4C56-37E4-48A9-9B30-30F10F980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1480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94E062E-1C82-5CDC-57C2-E0B49FB0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D8CE2-54CB-4132-9765-D254B667A9FE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EB8FDCC-B144-484D-351F-3056E21B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654C280-58ED-A0E8-1C64-39BCA6FD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2D9E-93FC-4FC4-9EA4-08FA1F7A8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7945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28893EFE-45A2-69CE-2994-571DC66D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55CF-2DA6-483D-AB66-9DB6396E463F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CD36E90-BE0E-84FD-8D59-63166864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6E74926-0CD0-7607-B35B-6B6872F3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67A9-C06A-4A97-824C-5C74232A5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423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90F085E-F161-492E-2BD4-7A3A6F9FD16C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0C9BF539-3A1A-5E44-9085-942B0893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56D4-6886-43BD-97C1-A754C0499F03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52204E5D-F3C6-8C11-2921-BCBDD9B5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61091DB8-8762-B8A6-3719-29AD3C39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66AA9197-AC8A-4218-8604-0B8D405AF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327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419532BA-89D0-111A-CEC6-98D88D1E0B55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14AD368-E111-22B7-3E83-F21A3380CC04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222C1F6-BFFA-A46C-D190-8A1E3B855F43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F172BF4-53E6-E8B7-2201-BCE5E6970C5C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9C7C0B9-5D6C-A5B3-4B2D-81084DA0DDAA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12D211A2-8071-00A7-1EE9-05A80D900673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0F263BA-F079-627C-9AE2-B544E9C83F8E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DEBB3FD-4CCC-C678-AEB9-53C5AAF717F8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47FB8F5C-6C11-0630-DD86-AC223DFB9AD3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C609289-3B6F-9244-8A5E-107F8FB2D061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DE60A78F-2EA1-2872-DDC1-1DC1276232C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2701296-F04F-D32B-01A5-FC7C2EFF52B4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xmlns="" id="{597BC3BA-11C7-1EE5-F00D-96E2E3AC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97E5D-065B-4FEF-A14D-3C0EC299AAA7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xmlns="" id="{FC21612C-8E5E-1BB5-FD67-76A4F884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A64F36CC-A95C-3551-F41A-7C534270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317B6043-6CD5-4324-B239-32A400AF1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918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F1694FC-5748-EC53-0F61-C5E29E249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32F52D7-6F84-8312-0C9E-7EEDB9D7D3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293BD-636F-4910-B37B-2079A545FFC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89A8881-8A2A-4C91-E66C-8B142C6A7CB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E8DD7207-89E8-F48B-3C77-ACB19D93788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10E3904-A3A2-D8BF-C10C-796E3EDDB93C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52EA34E-5072-9124-E551-EC9BF68F446A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E58793C-4A04-821E-46F2-241648DB2202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40227C83-A1C7-25D7-E1AF-1AFF66D137E3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01001D3A-905D-36A1-9465-AA0E9B7B93C7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FF5D05E0-E722-5B13-E7C4-CE85410FEC57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6C2CC65-6291-08D3-28B0-FC9A89246897}"/>
                </a:ext>
              </a:extLst>
            </p:cNvPr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2DE7742F-7A2A-AD85-142E-D7253E6888C5}"/>
                </a:ext>
              </a:extLst>
            </p:cNvPr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391674 h 2752"/>
                <a:gd name="T4" fmla="*/ 0 w 4960"/>
                <a:gd name="T5" fmla="*/ 2408068 h 2752"/>
                <a:gd name="T6" fmla="*/ 0 w 4960"/>
                <a:gd name="T7" fmla="*/ 3326809 h 2752"/>
                <a:gd name="T8" fmla="*/ 5995993 w 4960"/>
                <a:gd name="T9" fmla="*/ 3326809 h 2752"/>
                <a:gd name="T10" fmla="*/ 5995993 w 4960"/>
                <a:gd name="T11" fmla="*/ 2408068 h 2752"/>
                <a:gd name="T12" fmla="*/ 5995993 w 4960"/>
                <a:gd name="T13" fmla="*/ 391674 h 2752"/>
                <a:gd name="T14" fmla="*/ 5995993 w 4960"/>
                <a:gd name="T15" fmla="*/ 0 h 2752"/>
                <a:gd name="T16" fmla="*/ 5995993 w 4960"/>
                <a:gd name="T17" fmla="*/ 0 h 2752"/>
                <a:gd name="T18" fmla="*/ 5722788 w 4960"/>
                <a:gd name="T19" fmla="*/ 41102 h 2752"/>
                <a:gd name="T20" fmla="*/ 5452002 w 4960"/>
                <a:gd name="T21" fmla="*/ 77368 h 2752"/>
                <a:gd name="T22" fmla="*/ 5178797 w 4960"/>
                <a:gd name="T23" fmla="*/ 108798 h 2752"/>
                <a:gd name="T24" fmla="*/ 4908010 w 4960"/>
                <a:gd name="T25" fmla="*/ 137811 h 2752"/>
                <a:gd name="T26" fmla="*/ 4637224 w 4960"/>
                <a:gd name="T27" fmla="*/ 159571 h 2752"/>
                <a:gd name="T28" fmla="*/ 4368855 w 4960"/>
                <a:gd name="T29" fmla="*/ 176495 h 2752"/>
                <a:gd name="T30" fmla="*/ 4100486 w 4960"/>
                <a:gd name="T31" fmla="*/ 191001 h 2752"/>
                <a:gd name="T32" fmla="*/ 3836952 w 4960"/>
                <a:gd name="T33" fmla="*/ 200672 h 2752"/>
                <a:gd name="T34" fmla="*/ 3578254 w 4960"/>
                <a:gd name="T35" fmla="*/ 207926 h 2752"/>
                <a:gd name="T36" fmla="*/ 3321974 w 4960"/>
                <a:gd name="T37" fmla="*/ 210343 h 2752"/>
                <a:gd name="T38" fmla="*/ 3072946 w 4960"/>
                <a:gd name="T39" fmla="*/ 210343 h 2752"/>
                <a:gd name="T40" fmla="*/ 2826337 w 4960"/>
                <a:gd name="T41" fmla="*/ 210343 h 2752"/>
                <a:gd name="T42" fmla="*/ 2586981 w 4960"/>
                <a:gd name="T43" fmla="*/ 205508 h 2752"/>
                <a:gd name="T44" fmla="*/ 2354878 w 4960"/>
                <a:gd name="T45" fmla="*/ 198255 h 2752"/>
                <a:gd name="T46" fmla="*/ 2130028 w 4960"/>
                <a:gd name="T47" fmla="*/ 188584 h 2752"/>
                <a:gd name="T48" fmla="*/ 1912432 w 4960"/>
                <a:gd name="T49" fmla="*/ 178913 h 2752"/>
                <a:gd name="T50" fmla="*/ 1704506 w 4960"/>
                <a:gd name="T51" fmla="*/ 166824 h 2752"/>
                <a:gd name="T52" fmla="*/ 1503834 w 4960"/>
                <a:gd name="T53" fmla="*/ 154735 h 2752"/>
                <a:gd name="T54" fmla="*/ 1315250 w 4960"/>
                <a:gd name="T55" fmla="*/ 140229 h 2752"/>
                <a:gd name="T56" fmla="*/ 1133920 w 4960"/>
                <a:gd name="T57" fmla="*/ 125722 h 2752"/>
                <a:gd name="T58" fmla="*/ 807525 w 4960"/>
                <a:gd name="T59" fmla="*/ 94292 h 2752"/>
                <a:gd name="T60" fmla="*/ 529485 w 4960"/>
                <a:gd name="T61" fmla="*/ 65279 h 2752"/>
                <a:gd name="T62" fmla="*/ 307053 w 4960"/>
                <a:gd name="T63" fmla="*/ 41102 h 2752"/>
                <a:gd name="T64" fmla="*/ 140229 w 4960"/>
                <a:gd name="T65" fmla="*/ 19342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ED9B8CA2-434C-CF5C-6937-13577EC04785}"/>
                </a:ext>
              </a:extLst>
            </p:cNvPr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3DB43EFF-3B95-A136-938F-E1852CD4112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6492A8-067A-805B-53EB-5C29384DB76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xmlns="" id="{04C0293E-8F37-AC91-7885-4A4B6276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D10D-5EB8-488A-980E-ED93ADB02AEE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xmlns="" id="{AF6C7635-6EEF-59E9-E8E9-089AF5FA1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4BA406A0-3B26-A607-34EF-8F25C56D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A6FC116-3C1C-4180-BFF4-1442F57A1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91988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D436ADBA-D7CD-F951-6FAE-8C31584AD45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3A1BBC1-DE04-523A-CCBF-3B5B8E6F0985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1A56C7A-1522-AF7A-E55A-1ECFFA75F898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326B37-7FE0-FC74-B63C-901DF31937DE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E2BC9BE-7A80-0495-C40B-81D2653EFE50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71E9E9B-56F3-ED1D-7CD0-DC1A0D585FA0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CAF2295-0435-CEC9-AA93-3385C6C0B86C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5EB5B83B-F556-1276-2C33-5997DC162ED6}"/>
                </a:ext>
              </a:extLst>
            </p:cNvPr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89AE145-E2D9-0459-7CE0-419790D76A05}"/>
                </a:ext>
              </a:extLst>
            </p:cNvPr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506CA186-9C16-438F-A7B9-F82905170D76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675D9DB6-5259-E196-5CF7-2F46DCD6CE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D58F10-EEB7-3BB8-76AF-82BAA75B3156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xmlns="" id="{F712D224-DDF4-7C8F-4CB2-45C0D367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E867-293B-451D-AD78-9B50496ABA3C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xmlns="" id="{E6C3B4CA-65AB-EEF4-6C48-C473D09E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C9191EE0-4A01-5337-353B-70EFA7DA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3EE53F6-220C-4FCE-A614-86B70429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35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F4B3CAF9-F640-CFA0-EA1E-20E73779037B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837F891-D2E1-9A06-0747-ABDDDDC855C6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9F773D0-8455-E7DF-10A2-CB96EB61E8BC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AD93A462-15A3-119D-3867-9546276BC1BB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E3BE3EB-1BAE-6AD7-3F54-75F5B06AA0B2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B54B78B9-6C56-33E9-074C-728A10B17634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5F343EE-3EA3-F6D8-C36A-EA349C163B87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F81ADAEE-03BB-31F4-869D-A014169C41AF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CE94070-A25B-738F-18F6-A11BB1A38326}"/>
                </a:ext>
              </a:extLst>
            </p:cNvPr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6EF7069F-0AEE-F0F0-B872-169618135F3A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8E513DA7-8A60-87D8-CEDF-83574FC73EF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E86E761-AEC8-BDD9-3313-B566898B9DDC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E5076D78-9C05-1474-5BCF-3E3B3909D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5DA6-1BF7-42D3-B900-9AAD5CE3DA16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CCA41D21-2D4D-B0A0-012A-C5692CFA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2262606A-F093-0008-22A1-425A44D2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57ECE3C-61AD-4221-8922-D88B14D38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1867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>
            <a:extLst>
              <a:ext uri="{FF2B5EF4-FFF2-40B4-BE49-F238E27FC236}">
                <a16:creationId xmlns:a16="http://schemas.microsoft.com/office/drawing/2014/main" xmlns="" id="{8B63A675-BA98-C70C-585D-EC64CE50796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E6C8A95A-E30C-1DA7-0FB1-3303CAD53A12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94012C30-3B75-6DD8-03C2-D537D838D585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392B162-4769-9952-E698-18F45C5BC45B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9A11FA2-5DA6-F063-47CC-593480202161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7CC8595-F4E9-AA0D-1CFD-0DC0240C3CE4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AF8EC44-E287-CFB0-0DBD-D88C680806FF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F476900F-9512-3582-C1C2-C52AD0F5D18B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3F215345-EE7E-5F28-4C06-BB8334775B9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CD2A031-ACB1-93B6-9EB9-9F60D69E68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36">
            <a:extLst>
              <a:ext uri="{FF2B5EF4-FFF2-40B4-BE49-F238E27FC236}">
                <a16:creationId xmlns:a16="http://schemas.microsoft.com/office/drawing/2014/main" xmlns="" id="{EAC0771A-D08F-4AF9-AF1B-7653C549CC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ar-JO" sz="8000">
                <a:solidFill>
                  <a:srgbClr val="EF53A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xmlns="" id="{2ADF9130-AFB5-A534-761B-70888CAF375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ar-JO" sz="8000">
                <a:solidFill>
                  <a:srgbClr val="EF53A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06B3567-5E6A-F436-5DC0-68357B2D85C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EC5F95B8-04EB-CA8A-D26B-0D4981B24F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5E59C-5EAB-4B57-B538-70C731EC16AB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2608656C-AA28-A83C-BCE0-4A5FDD7DCC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5CD3B358-65F3-666F-66C2-6DCE0A6EF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68F9E21-EE3F-4259-910B-6250CEAD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76757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4AE3EAA5-C1C5-FAB9-30F4-C18EC696E2B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E53B45F-5E42-0344-546A-74E984720D76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E7462B62-7216-5FA5-A665-1367B5A0CF1B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0DCB3B3-68AC-5C26-0FAE-AD77374A9B79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F040DDE4-76BF-7189-B597-86BB2D89A041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A9CC2ED-4C1B-5115-06BC-C85F622C1EF7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0931866A-92C8-F593-1D9E-6F9534239660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45A6D991-7731-A9E8-E21A-F362C39CCA80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38FC400-FDB8-5BCC-B780-D3471E578BF2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533900 h 9621"/>
                <a:gd name="T4" fmla="*/ 0 w 10000"/>
                <a:gd name="T5" fmla="*/ 2122757 h 9621"/>
                <a:gd name="T6" fmla="*/ 0 w 10000"/>
                <a:gd name="T7" fmla="*/ 2130508 h 9621"/>
                <a:gd name="T8" fmla="*/ 8182128 w 10000"/>
                <a:gd name="T9" fmla="*/ 2122536 h 9621"/>
                <a:gd name="T10" fmla="*/ 8182128 w 10000"/>
                <a:gd name="T11" fmla="*/ 2122757 h 9621"/>
                <a:gd name="T12" fmla="*/ 8173946 w 10000"/>
                <a:gd name="T13" fmla="*/ 533900 h 9621"/>
                <a:gd name="T14" fmla="*/ 8173946 w 10000"/>
                <a:gd name="T15" fmla="*/ 0 h 9621"/>
                <a:gd name="T16" fmla="*/ 8173946 w 10000"/>
                <a:gd name="T17" fmla="*/ 0 h 9621"/>
                <a:gd name="T18" fmla="*/ 7800841 w 10000"/>
                <a:gd name="T19" fmla="*/ 56025 h 9621"/>
                <a:gd name="T20" fmla="*/ 7432645 w 10000"/>
                <a:gd name="T21" fmla="*/ 105629 h 9621"/>
                <a:gd name="T22" fmla="*/ 7059540 w 10000"/>
                <a:gd name="T23" fmla="*/ 148146 h 9621"/>
                <a:gd name="T24" fmla="*/ 6690526 w 10000"/>
                <a:gd name="T25" fmla="*/ 187563 h 9621"/>
                <a:gd name="T26" fmla="*/ 6321512 w 10000"/>
                <a:gd name="T27" fmla="*/ 217900 h 9621"/>
                <a:gd name="T28" fmla="*/ 5955771 w 10000"/>
                <a:gd name="T29" fmla="*/ 240709 h 9621"/>
                <a:gd name="T30" fmla="*/ 5590030 w 10000"/>
                <a:gd name="T31" fmla="*/ 260418 h 9621"/>
                <a:gd name="T32" fmla="*/ 5230834 w 10000"/>
                <a:gd name="T33" fmla="*/ 273704 h 9621"/>
                <a:gd name="T34" fmla="*/ 4878185 w 10000"/>
                <a:gd name="T35" fmla="*/ 283226 h 9621"/>
                <a:gd name="T36" fmla="*/ 4527990 w 10000"/>
                <a:gd name="T37" fmla="*/ 286548 h 9621"/>
                <a:gd name="T38" fmla="*/ 4189250 w 10000"/>
                <a:gd name="T39" fmla="*/ 286548 h 9621"/>
                <a:gd name="T40" fmla="*/ 3852964 w 10000"/>
                <a:gd name="T41" fmla="*/ 286548 h 9621"/>
                <a:gd name="T42" fmla="*/ 3527315 w 10000"/>
                <a:gd name="T43" fmla="*/ 280347 h 9621"/>
                <a:gd name="T44" fmla="*/ 3209849 w 10000"/>
                <a:gd name="T45" fmla="*/ 270383 h 9621"/>
                <a:gd name="T46" fmla="*/ 2903019 w 10000"/>
                <a:gd name="T47" fmla="*/ 257096 h 9621"/>
                <a:gd name="T48" fmla="*/ 2607644 w 10000"/>
                <a:gd name="T49" fmla="*/ 243809 h 9621"/>
                <a:gd name="T50" fmla="*/ 2323724 w 10000"/>
                <a:gd name="T51" fmla="*/ 227201 h 9621"/>
                <a:gd name="T52" fmla="*/ 2049623 w 10000"/>
                <a:gd name="T53" fmla="*/ 211257 h 9621"/>
                <a:gd name="T54" fmla="*/ 1793522 w 10000"/>
                <a:gd name="T55" fmla="*/ 191549 h 9621"/>
                <a:gd name="T56" fmla="*/ 1545604 w 10000"/>
                <a:gd name="T57" fmla="*/ 171619 h 9621"/>
                <a:gd name="T58" fmla="*/ 1101314 w 10000"/>
                <a:gd name="T59" fmla="*/ 128216 h 9621"/>
                <a:gd name="T60" fmla="*/ 721664 w 10000"/>
                <a:gd name="T61" fmla="*/ 88577 h 9621"/>
                <a:gd name="T62" fmla="*/ 418107 w 10000"/>
                <a:gd name="T63" fmla="*/ 56025 h 9621"/>
                <a:gd name="T64" fmla="*/ 191462 w 10000"/>
                <a:gd name="T65" fmla="*/ 26130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645C2A9E-2505-A206-BDA5-62445C5DED2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4469B3-06A5-F91B-40B1-EC7078223A49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D5239636-BF5F-3F37-EEBB-0C07A83F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FF4D-FE0B-4EBF-9BFC-5C42B39427F1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B98BAD2B-5F07-33A3-ECE3-9E8BD4AC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28ED27B6-55E3-4394-2BA3-2A82EBEE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294C94C4-F701-4D70-95AA-6BE56E0B0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651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50EB485-A7DF-1D59-9DCA-52EC45C60A60}"/>
              </a:ext>
            </a:extLst>
          </p:cNvPr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277DDFD-E14F-C50C-1BD6-224B76AB41AE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15F760C-D166-AD6D-0090-5542AD6203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A6647-FDA4-46CC-A058-B529D3F7E231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C399B03-8D12-1F0E-7409-251B82A384F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48CF53-D7EC-EB36-E699-F8680EA7AF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E24AB116-A17F-453C-84A8-7FFC432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9732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0BF6E07-6108-7FCA-35BB-5CB07AEC71CB}"/>
              </a:ext>
            </a:extLst>
          </p:cNvPr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026D87A-1228-ACFB-6C5E-4A187C96D6FC}"/>
              </a:ext>
            </a:extLst>
          </p:cNvPr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AF263A-3DC3-3B91-44C6-4D81D7E58A5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BBB2-C5CF-49C4-B9A3-40D9E59523CF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9AF046B-075D-5F4A-A5B7-BE48729FF9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7C201F-3F5F-1A03-702F-AC31438FEEA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D4C5AEC5-EA42-4EE5-ABC4-0BE591CB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4159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CD0AAF-731F-BE1D-03A6-85E310E7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749CF-2B59-469A-9C9F-0EE1F0596DE4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A496CA-1D2A-576B-A8B7-66EC6F3E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BA80D1-B0C6-17A1-CC45-78A79963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F49523DE-27CB-478D-B663-049C27375C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7983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37F4E164-3022-73F4-5187-D75863B6F981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BA78CF4-C335-33D9-0B37-B396644102CB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8506E79-8EDC-1AA1-D184-C7C9F0C0BFC3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38D92B1A-6D3B-7E03-C776-74A645B9FB70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3F164EB-CC3B-C317-459A-FDCECF9BFC48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B5DA723-D88B-9C2F-4031-F4398993D402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90CBA58-6AB5-B39D-D862-E444CE31A4A7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6B80A986-78DC-4AF7-CE9D-F12EEA43500C}"/>
                </a:ext>
              </a:extLst>
            </p:cNvPr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3001AB-E937-BE93-30A7-C95F7B722D7A}"/>
              </a:ext>
            </a:extLst>
          </p:cNvPr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2708812A-3BB3-6824-3524-D7251149EF3D}"/>
              </a:ext>
            </a:extLst>
          </p:cNvPr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391743 h 2752"/>
              <a:gd name="T4" fmla="*/ 0 w 4960"/>
              <a:gd name="T5" fmla="*/ 2408496 h 2752"/>
              <a:gd name="T6" fmla="*/ 0 w 4960"/>
              <a:gd name="T7" fmla="*/ 3327400 h 2752"/>
              <a:gd name="T8" fmla="*/ 5997575 w 4960"/>
              <a:gd name="T9" fmla="*/ 3327400 h 2752"/>
              <a:gd name="T10" fmla="*/ 5997575 w 4960"/>
              <a:gd name="T11" fmla="*/ 2408496 h 2752"/>
              <a:gd name="T12" fmla="*/ 5997575 w 4960"/>
              <a:gd name="T13" fmla="*/ 391743 h 2752"/>
              <a:gd name="T14" fmla="*/ 5997575 w 4960"/>
              <a:gd name="T15" fmla="*/ 0 h 2752"/>
              <a:gd name="T16" fmla="*/ 5997575 w 4960"/>
              <a:gd name="T17" fmla="*/ 0 h 2752"/>
              <a:gd name="T18" fmla="*/ 5724298 w 4960"/>
              <a:gd name="T19" fmla="*/ 41109 h 2752"/>
              <a:gd name="T20" fmla="*/ 5453440 w 4960"/>
              <a:gd name="T21" fmla="*/ 77381 h 2752"/>
              <a:gd name="T22" fmla="*/ 5180164 w 4960"/>
              <a:gd name="T23" fmla="*/ 108818 h 2752"/>
              <a:gd name="T24" fmla="*/ 4909305 w 4960"/>
              <a:gd name="T25" fmla="*/ 137836 h 2752"/>
              <a:gd name="T26" fmla="*/ 4638447 w 4960"/>
              <a:gd name="T27" fmla="*/ 159599 h 2752"/>
              <a:gd name="T28" fmla="*/ 4370007 w 4960"/>
              <a:gd name="T29" fmla="*/ 176526 h 2752"/>
              <a:gd name="T30" fmla="*/ 4101567 w 4960"/>
              <a:gd name="T31" fmla="*/ 191035 h 2752"/>
              <a:gd name="T32" fmla="*/ 3837964 w 4960"/>
              <a:gd name="T33" fmla="*/ 200708 h 2752"/>
              <a:gd name="T34" fmla="*/ 3579198 w 4960"/>
              <a:gd name="T35" fmla="*/ 207963 h 2752"/>
              <a:gd name="T36" fmla="*/ 3322850 w 4960"/>
              <a:gd name="T37" fmla="*/ 210381 h 2752"/>
              <a:gd name="T38" fmla="*/ 3073757 w 4960"/>
              <a:gd name="T39" fmla="*/ 210381 h 2752"/>
              <a:gd name="T40" fmla="*/ 2827083 w 4960"/>
              <a:gd name="T41" fmla="*/ 210381 h 2752"/>
              <a:gd name="T42" fmla="*/ 2587663 w 4960"/>
              <a:gd name="T43" fmla="*/ 205544 h 2752"/>
              <a:gd name="T44" fmla="*/ 2355499 w 4960"/>
              <a:gd name="T45" fmla="*/ 198290 h 2752"/>
              <a:gd name="T46" fmla="*/ 2130590 w 4960"/>
              <a:gd name="T47" fmla="*/ 188617 h 2752"/>
              <a:gd name="T48" fmla="*/ 1912936 w 4960"/>
              <a:gd name="T49" fmla="*/ 178944 h 2752"/>
              <a:gd name="T50" fmla="*/ 1704956 w 4960"/>
              <a:gd name="T51" fmla="*/ 166854 h 2752"/>
              <a:gd name="T52" fmla="*/ 1504231 w 4960"/>
              <a:gd name="T53" fmla="*/ 154763 h 2752"/>
              <a:gd name="T54" fmla="*/ 1315597 w 4960"/>
              <a:gd name="T55" fmla="*/ 140254 h 2752"/>
              <a:gd name="T56" fmla="*/ 1134219 w 4960"/>
              <a:gd name="T57" fmla="*/ 125745 h 2752"/>
              <a:gd name="T58" fmla="*/ 807738 w 4960"/>
              <a:gd name="T59" fmla="*/ 94309 h 2752"/>
              <a:gd name="T60" fmla="*/ 529625 w 4960"/>
              <a:gd name="T61" fmla="*/ 65291 h 2752"/>
              <a:gd name="T62" fmla="*/ 307134 w 4960"/>
              <a:gd name="T63" fmla="*/ 41109 h 2752"/>
              <a:gd name="T64" fmla="*/ 140266 w 4960"/>
              <a:gd name="T65" fmla="*/ 19345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AF9582AC-7EF8-3D77-D1D0-D33027EEDA2B}"/>
              </a:ext>
            </a:extLst>
          </p:cNvPr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6858000 h 4320"/>
              <a:gd name="T4" fmla="*/ 9144000 w 5760"/>
              <a:gd name="T5" fmla="*/ 6858000 h 4320"/>
              <a:gd name="T6" fmla="*/ 9144000 w 5760"/>
              <a:gd name="T7" fmla="*/ 0 h 4320"/>
              <a:gd name="T8" fmla="*/ 0 w 5760"/>
              <a:gd name="T9" fmla="*/ 0 h 4320"/>
              <a:gd name="T10" fmla="*/ 8642350 w 5760"/>
              <a:gd name="T11" fmla="*/ 6356350 h 4320"/>
              <a:gd name="T12" fmla="*/ 514350 w 5760"/>
              <a:gd name="T13" fmla="*/ 6356350 h 4320"/>
              <a:gd name="T14" fmla="*/ 514350 w 5760"/>
              <a:gd name="T15" fmla="*/ 514350 h 4320"/>
              <a:gd name="T16" fmla="*/ 8642350 w 5760"/>
              <a:gd name="T17" fmla="*/ 514350 h 4320"/>
              <a:gd name="T18" fmla="*/ 8642350 w 5760"/>
              <a:gd name="T19" fmla="*/ 6356350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ECE1C4E-CB73-9FE6-2E29-2BCCD4782FA0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xmlns="" id="{B939C2EB-7D0C-D0F9-358D-6445D513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F793-5D2F-40AA-9741-695591D49C23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B5BE2B1F-E907-9679-809A-9F85F125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A232A6F1-2289-332A-1DD5-A926CD6F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01FE7E1E-2788-450A-BA33-DBBDAB2B2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6163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398C2A2-FD64-514A-32AE-4C4CDCDCEA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D94687E2-17DD-B6AB-D38C-11E68E0933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8EE24-DD07-450B-A8E8-31E11B26FDD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64D57554-396B-44FC-93D9-A2B3B817617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9A6956F-0BC2-045C-BDD4-75FF8FA85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7CC7A5E-382D-8527-AB7F-06B91EA37F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64362-D8EE-40BD-9593-A90F6B9A87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A32ECB0-6AA5-21E0-93FF-9009FBFB68C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B45B68DF-4BBD-FF10-F768-7AF9968CC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DA43E59-73CE-6F78-DF25-BCF91CEC21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49202-0419-459A-BCD0-58323BA122B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CA7A502F-D93F-BC21-0EA4-B7EBD178778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7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8E3931-747F-A0E4-DE32-54DEB26BE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DAF09D-126F-272B-5B01-EE6F421FE0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A71BC-37E7-47F7-A23C-2C0612E0C2B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FD9217F8-F339-3B74-6B0B-6B24AD50CE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11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EC0B26A-8506-069E-BED5-F10DF7394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469C6FFE-9D48-7EB8-DCD9-1C02775721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36B80-B839-43B0-8F01-128698A828C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E9641CA7-A718-8E2E-5465-86E39450B65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563C9FD-E852-2D85-F122-1AD5F45BE8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5C600B17-7503-4BCA-8BED-5DF3B66DC0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1FBF-F608-4A64-9DEE-1AACB0B3204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E678366B-6A48-D1E3-19D7-B8E092D2E53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B9B0E45-1D89-D89B-6127-0A7410C53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6C5A838-B4F6-3DDE-FF66-280D1910A1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B066-7DCE-4201-9F33-F0D9454D47C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E2292290-B5EC-5454-93AE-542DEC051CD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C26FDCF7-9CD9-C5DE-DA1B-B0B83834D7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01D073BA-0CA4-BED4-AD08-63E6E6799C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D1DB2F-8C74-4544-99A5-05229AAFFA2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B3B9962E-2068-0866-0998-54889D18F8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xmlns="" id="{AC67944B-3F26-2955-8A57-D3F7965ADE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xmlns="" id="{4F41AF9E-32F7-F335-1EC3-C78CA9363DA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xmlns="" id="{F4356495-7233-F084-AF25-5A87C3551C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xmlns="" id="{CDE6090A-788D-31F4-07A1-178A85AABC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xmlns="" id="{D995A1A4-11CC-C313-A344-A1508C695B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xmlns="" id="{F78A38E8-2DF7-C5B6-94A1-AE1A7E4C4F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r" rtl="1" eaLnBrk="1" hangingPunct="1"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xmlns="" id="{A185B7C1-6FF2-FF37-B342-1F6FC18197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 rtl="1" eaLnBrk="1" hangingPunct="1"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xmlns="" id="{ED489F89-07F0-0BA5-DA75-D7ED8C31AD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xmlns="" id="{40198834-FA15-00CB-DB64-82798A6E1D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xmlns="" id="{F9E1BA7B-C017-9203-DAED-C5E1522591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xmlns="" id="{0D23EA09-2175-4990-B012-A0FDD670D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">
            <a:extLst>
              <a:ext uri="{FF2B5EF4-FFF2-40B4-BE49-F238E27FC236}">
                <a16:creationId xmlns:a16="http://schemas.microsoft.com/office/drawing/2014/main" xmlns="" id="{96814DB6-9059-5D22-337D-A094FFE4BE0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4AE2B51-7C56-88D0-16B6-CFD1C9A28491}"/>
                </a:ext>
              </a:extLst>
            </p:cNvPr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0B0F462-1F27-13F4-4970-CE343FBD9E52}"/>
                </a:ext>
              </a:extLst>
            </p:cNvPr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B9A44F7-F403-76B2-2004-5DB70E6D575F}"/>
                </a:ext>
              </a:extLst>
            </p:cNvPr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99412915-3CBA-C1C6-BBCB-DF56741367C1}"/>
                </a:ext>
              </a:extLst>
            </p:cNvPr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CECA60C5-9B6B-42CD-EADE-A7E8CE24FDC8}"/>
                </a:ext>
              </a:extLst>
            </p:cNvPr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28216BC-6722-6772-3856-F983BF387572}"/>
                </a:ext>
              </a:extLst>
            </p:cNvPr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75" name="Freeform 5">
              <a:extLst>
                <a:ext uri="{FF2B5EF4-FFF2-40B4-BE49-F238E27FC236}">
                  <a16:creationId xmlns:a16="http://schemas.microsoft.com/office/drawing/2014/main" xmlns="" id="{58154DC7-894D-5A38-2C42-B60892E045ED}"/>
                </a:ext>
              </a:extLst>
            </p:cNvPr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0210 w 10000"/>
                <a:gd name="T1" fmla="*/ 152058 h 5291"/>
                <a:gd name="T2" fmla="*/ 2367704 w 10000"/>
                <a:gd name="T3" fmla="*/ 317748 h 5291"/>
                <a:gd name="T4" fmla="*/ 2377690 w 10000"/>
                <a:gd name="T5" fmla="*/ 0 h 5291"/>
                <a:gd name="T6" fmla="*/ 2377690 w 10000"/>
                <a:gd name="T7" fmla="*/ 0 h 5291"/>
                <a:gd name="T8" fmla="*/ 2298513 w 10000"/>
                <a:gd name="T9" fmla="*/ 12251 h 5291"/>
                <a:gd name="T10" fmla="*/ 2219336 w 10000"/>
                <a:gd name="T11" fmla="*/ 24022 h 5291"/>
                <a:gd name="T12" fmla="*/ 2140159 w 10000"/>
                <a:gd name="T13" fmla="*/ 35432 h 5291"/>
                <a:gd name="T14" fmla="*/ 2060744 w 10000"/>
                <a:gd name="T15" fmla="*/ 45221 h 5291"/>
                <a:gd name="T16" fmla="*/ 1981329 w 10000"/>
                <a:gd name="T17" fmla="*/ 55070 h 5291"/>
                <a:gd name="T18" fmla="*/ 1901914 w 10000"/>
                <a:gd name="T19" fmla="*/ 64318 h 5291"/>
                <a:gd name="T20" fmla="*/ 1823450 w 10000"/>
                <a:gd name="T21" fmla="*/ 72185 h 5291"/>
                <a:gd name="T22" fmla="*/ 1743560 w 10000"/>
                <a:gd name="T23" fmla="*/ 79572 h 5291"/>
                <a:gd name="T24" fmla="*/ 1664383 w 10000"/>
                <a:gd name="T25" fmla="*/ 86478 h 5291"/>
                <a:gd name="T26" fmla="*/ 1586633 w 10000"/>
                <a:gd name="T27" fmla="*/ 92364 h 5291"/>
                <a:gd name="T28" fmla="*/ 1507455 w 10000"/>
                <a:gd name="T29" fmla="*/ 98249 h 5291"/>
                <a:gd name="T30" fmla="*/ 1429705 w 10000"/>
                <a:gd name="T31" fmla="*/ 103234 h 5291"/>
                <a:gd name="T32" fmla="*/ 1351955 w 10000"/>
                <a:gd name="T33" fmla="*/ 107137 h 5291"/>
                <a:gd name="T34" fmla="*/ 1274204 w 10000"/>
                <a:gd name="T35" fmla="*/ 111101 h 5291"/>
                <a:gd name="T36" fmla="*/ 1197405 w 10000"/>
                <a:gd name="T37" fmla="*/ 114464 h 5291"/>
                <a:gd name="T38" fmla="*/ 1121556 w 10000"/>
                <a:gd name="T39" fmla="*/ 116986 h 5291"/>
                <a:gd name="T40" fmla="*/ 1045233 w 10000"/>
                <a:gd name="T41" fmla="*/ 118908 h 5291"/>
                <a:gd name="T42" fmla="*/ 969860 w 10000"/>
                <a:gd name="T43" fmla="*/ 120890 h 5291"/>
                <a:gd name="T44" fmla="*/ 895438 w 10000"/>
                <a:gd name="T45" fmla="*/ 121850 h 5291"/>
                <a:gd name="T46" fmla="*/ 821254 w 10000"/>
                <a:gd name="T47" fmla="*/ 122871 h 5291"/>
                <a:gd name="T48" fmla="*/ 747784 w 10000"/>
                <a:gd name="T49" fmla="*/ 123292 h 5291"/>
                <a:gd name="T50" fmla="*/ 675026 w 10000"/>
                <a:gd name="T51" fmla="*/ 122871 h 5291"/>
                <a:gd name="T52" fmla="*/ 603220 w 10000"/>
                <a:gd name="T53" fmla="*/ 122871 h 5291"/>
                <a:gd name="T54" fmla="*/ 532127 w 10000"/>
                <a:gd name="T55" fmla="*/ 121850 h 5291"/>
                <a:gd name="T56" fmla="*/ 461985 w 10000"/>
                <a:gd name="T57" fmla="*/ 120349 h 5291"/>
                <a:gd name="T58" fmla="*/ 393032 w 10000"/>
                <a:gd name="T59" fmla="*/ 118908 h 5291"/>
                <a:gd name="T60" fmla="*/ 325268 w 10000"/>
                <a:gd name="T61" fmla="*/ 117406 h 5291"/>
                <a:gd name="T62" fmla="*/ 257979 w 10000"/>
                <a:gd name="T63" fmla="*/ 115004 h 5291"/>
                <a:gd name="T64" fmla="*/ 191642 w 10000"/>
                <a:gd name="T65" fmla="*/ 112482 h 5291"/>
                <a:gd name="T66" fmla="*/ 126731 w 10000"/>
                <a:gd name="T67" fmla="*/ 110080 h 5291"/>
                <a:gd name="T68" fmla="*/ 0 w 10000"/>
                <a:gd name="T69" fmla="*/ 103654 h 5291"/>
                <a:gd name="T70" fmla="*/ 20210 w 10000"/>
                <a:gd name="T71" fmla="*/ 152058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4">
              <a:extLst>
                <a:ext uri="{FF2B5EF4-FFF2-40B4-BE49-F238E27FC236}">
                  <a16:creationId xmlns:a16="http://schemas.microsoft.com/office/drawing/2014/main" xmlns="" id="{E9D662D8-6E82-E089-B4C1-A8D993BF7E85}"/>
                </a:ext>
              </a:extLst>
            </p:cNvPr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533944 h 2752"/>
                <a:gd name="T4" fmla="*/ 0 w 4960"/>
                <a:gd name="T5" fmla="*/ 3282765 h 2752"/>
                <a:gd name="T6" fmla="*/ 0 w 4960"/>
                <a:gd name="T7" fmla="*/ 4535226 h 2752"/>
                <a:gd name="T8" fmla="*/ 8173954 w 4960"/>
                <a:gd name="T9" fmla="*/ 4535226 h 2752"/>
                <a:gd name="T10" fmla="*/ 8173954 w 4960"/>
                <a:gd name="T11" fmla="*/ 3282765 h 2752"/>
                <a:gd name="T12" fmla="*/ 8173954 w 4960"/>
                <a:gd name="T13" fmla="*/ 533944 h 2752"/>
                <a:gd name="T14" fmla="*/ 8173954 w 4960"/>
                <a:gd name="T15" fmla="*/ 0 h 2752"/>
                <a:gd name="T16" fmla="*/ 8173954 w 4960"/>
                <a:gd name="T17" fmla="*/ 0 h 2752"/>
                <a:gd name="T18" fmla="*/ 7801512 w 4960"/>
                <a:gd name="T19" fmla="*/ 56031 h 2752"/>
                <a:gd name="T20" fmla="*/ 7432365 w 4960"/>
                <a:gd name="T21" fmla="*/ 105470 h 2752"/>
                <a:gd name="T22" fmla="*/ 7059923 w 4960"/>
                <a:gd name="T23" fmla="*/ 148318 h 2752"/>
                <a:gd name="T24" fmla="*/ 6690777 w 4960"/>
                <a:gd name="T25" fmla="*/ 187869 h 2752"/>
                <a:gd name="T26" fmla="*/ 6321631 w 4960"/>
                <a:gd name="T27" fmla="*/ 217533 h 2752"/>
                <a:gd name="T28" fmla="*/ 5955780 w 4960"/>
                <a:gd name="T29" fmla="*/ 240604 h 2752"/>
                <a:gd name="T30" fmla="*/ 5589930 w 4960"/>
                <a:gd name="T31" fmla="*/ 260380 h 2752"/>
                <a:gd name="T32" fmla="*/ 5230671 w 4960"/>
                <a:gd name="T33" fmla="*/ 273564 h 2752"/>
                <a:gd name="T34" fmla="*/ 4878005 w 4960"/>
                <a:gd name="T35" fmla="*/ 283452 h 2752"/>
                <a:gd name="T36" fmla="*/ 4528634 w 4960"/>
                <a:gd name="T37" fmla="*/ 286748 h 2752"/>
                <a:gd name="T38" fmla="*/ 4189151 w 4960"/>
                <a:gd name="T39" fmla="*/ 286748 h 2752"/>
                <a:gd name="T40" fmla="*/ 3852965 w 4960"/>
                <a:gd name="T41" fmla="*/ 286748 h 2752"/>
                <a:gd name="T42" fmla="*/ 3526666 w 4960"/>
                <a:gd name="T43" fmla="*/ 280156 h 2752"/>
                <a:gd name="T44" fmla="*/ 3210255 w 4960"/>
                <a:gd name="T45" fmla="*/ 270268 h 2752"/>
                <a:gd name="T46" fmla="*/ 2903731 w 4960"/>
                <a:gd name="T47" fmla="*/ 257084 h 2752"/>
                <a:gd name="T48" fmla="*/ 2607096 w 4960"/>
                <a:gd name="T49" fmla="*/ 243900 h 2752"/>
                <a:gd name="T50" fmla="*/ 2323644 w 4960"/>
                <a:gd name="T51" fmla="*/ 227420 h 2752"/>
                <a:gd name="T52" fmla="*/ 2050080 w 4960"/>
                <a:gd name="T53" fmla="*/ 210941 h 2752"/>
                <a:gd name="T54" fmla="*/ 1792996 w 4960"/>
                <a:gd name="T55" fmla="*/ 191165 h 2752"/>
                <a:gd name="T56" fmla="*/ 1545800 w 4960"/>
                <a:gd name="T57" fmla="*/ 171389 h 2752"/>
                <a:gd name="T58" fmla="*/ 1100847 w 4960"/>
                <a:gd name="T59" fmla="*/ 128542 h 2752"/>
                <a:gd name="T60" fmla="*/ 721813 w 4960"/>
                <a:gd name="T61" fmla="*/ 88991 h 2752"/>
                <a:gd name="T62" fmla="*/ 418586 w 4960"/>
                <a:gd name="T63" fmla="*/ 56031 h 2752"/>
                <a:gd name="T64" fmla="*/ 191165 w 4960"/>
                <a:gd name="T65" fmla="*/ 26368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5">
              <a:extLst>
                <a:ext uri="{FF2B5EF4-FFF2-40B4-BE49-F238E27FC236}">
                  <a16:creationId xmlns:a16="http://schemas.microsoft.com/office/drawing/2014/main" xmlns="" id="{4DC04706-EBA9-DC43-1011-95322F94073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6858000 h 4320"/>
                <a:gd name="T4" fmla="*/ 9144000 w 5760"/>
                <a:gd name="T5" fmla="*/ 6858000 h 4320"/>
                <a:gd name="T6" fmla="*/ 9144000 w 5760"/>
                <a:gd name="T7" fmla="*/ 0 h 4320"/>
                <a:gd name="T8" fmla="*/ 0 w 5760"/>
                <a:gd name="T9" fmla="*/ 0 h 4320"/>
                <a:gd name="T10" fmla="*/ 8642350 w 5760"/>
                <a:gd name="T11" fmla="*/ 6356350 h 4320"/>
                <a:gd name="T12" fmla="*/ 514350 w 5760"/>
                <a:gd name="T13" fmla="*/ 6356350 h 4320"/>
                <a:gd name="T14" fmla="*/ 514350 w 5760"/>
                <a:gd name="T15" fmla="*/ 514350 h 4320"/>
                <a:gd name="T16" fmla="*/ 8642350 w 5760"/>
                <a:gd name="T17" fmla="*/ 514350 h 4320"/>
                <a:gd name="T18" fmla="*/ 8642350 w 5760"/>
                <a:gd name="T19" fmla="*/ 6356350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xmlns="" id="{08626FBB-77CF-2BD4-FE0D-6A02C7871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xmlns="" id="{C8879F1C-8C6C-051C-390D-83A312F52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JO"/>
              <a:t>Click to edit Master text styles</a:t>
            </a:r>
          </a:p>
          <a:p>
            <a:pPr lvl="1"/>
            <a:r>
              <a:rPr lang="en-US" altLang="ar-JO"/>
              <a:t>Second level</a:t>
            </a:r>
          </a:p>
          <a:p>
            <a:pPr lvl="2"/>
            <a:r>
              <a:rPr lang="en-US" altLang="ar-JO"/>
              <a:t>Third level</a:t>
            </a:r>
          </a:p>
          <a:p>
            <a:pPr lvl="3"/>
            <a:r>
              <a:rPr lang="en-US" altLang="ar-JO"/>
              <a:t>Fourth level</a:t>
            </a:r>
          </a:p>
          <a:p>
            <a:pPr lvl="4"/>
            <a:r>
              <a:rPr lang="en-US" altLang="ar-J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C3C336-9A18-A4E0-8CD5-7DFE93E21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3FC3C4C-DE9F-4641-88F2-310059A671A5}" type="datetime1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3DD81-E8D3-4D27-1CDD-AB5FCB018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6C6597-E014-751F-E64E-125F94EFEE16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66846754-44F4-4838-0411-F0A96CDD2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anchor="b"/>
          <a:lstStyle>
            <a:lvl1pPr algn="ctr" rtl="1" eaLnBrk="1" hangingPunct="1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DF5EF0-9FF5-4C7A-98C3-8557A80BE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3" r:id="rId2"/>
    <p:sldLayoutId id="2147483799" r:id="rId3"/>
    <p:sldLayoutId id="2147483794" r:id="rId4"/>
    <p:sldLayoutId id="2147483795" r:id="rId5"/>
    <p:sldLayoutId id="2147483796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ransition>
    <p:wedge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  <a:cs typeface="Times New Roman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  <a:cs typeface="Times New Roman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  <a:cs typeface="Times New Roman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  <a:cs typeface="Times New Roman" panose="0202060305040502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>
            <a:extLst>
              <a:ext uri="{FF2B5EF4-FFF2-40B4-BE49-F238E27FC236}">
                <a16:creationId xmlns:a16="http://schemas.microsoft.com/office/drawing/2014/main" xmlns="" id="{75A217B3-3CBF-032C-B44D-69DB89113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A6FFD9FE-D769-4354-888A-B79BA1D6C193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39FC5023-BEEB-7289-5738-5A5A5E3919F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765175"/>
            <a:ext cx="9144000" cy="24606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/>
              <a:t>New Drugs: Their Development &amp; Evaluation</a:t>
            </a:r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xmlns="" id="{798A3630-744F-1841-C0A7-0B7D1350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48063"/>
            <a:ext cx="27892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xmlns="" id="{41D57385-05ED-13D2-5264-9C33EB80C3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CA9F7613-A4C2-461F-BF6A-68E8788ABD00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3716CB00-DF1C-FE27-B0DA-38F3CBDABC8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hlink"/>
                </a:solidFill>
              </a:rPr>
              <a:t>Phases of Drug Development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CC1F4389-CEDB-A384-A809-FBD7CE33D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1. Pre-clinical studies in animals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2. Clinical studies in human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xmlns="" id="{B1F95A4A-0953-3B64-A64E-823AAB6302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6F61771-D53D-4277-B822-5ECD96CAB44A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C7B268B5-BC74-EF78-E1CF-6DA46FB7D7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87487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>
                <a:solidFill>
                  <a:schemeClr val="hlink"/>
                </a:solidFill>
              </a:rPr>
              <a:t>1. </a:t>
            </a:r>
            <a:r>
              <a:rPr lang="en-US" sz="4000" b="0" u="sng">
                <a:solidFill>
                  <a:schemeClr val="hlink"/>
                </a:solidFill>
              </a:rPr>
              <a:t>Pre-clinical studies in animals including:</a:t>
            </a:r>
            <a:br>
              <a:rPr lang="en-US" sz="4000" b="0" u="sng">
                <a:solidFill>
                  <a:schemeClr val="hlink"/>
                </a:solidFill>
              </a:rPr>
            </a:br>
            <a:endParaRPr lang="en-US" sz="4000" b="0" u="sng">
              <a:solidFill>
                <a:schemeClr val="hlink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CE67B2C8-2895-4575-3784-4A0221F33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435975" cy="4924425"/>
          </a:xfrm>
        </p:spPr>
        <p:txBody>
          <a:bodyPr/>
          <a:lstStyle/>
          <a:p>
            <a:pPr marL="990600" lvl="1" indent="-533400"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rgbClr val="FFC000"/>
                </a:solidFill>
              </a:rPr>
              <a:t>A. General pharmacology studies:</a:t>
            </a:r>
            <a:endParaRPr lang="en-US" sz="3200" b="1" dirty="0">
              <a:solidFill>
                <a:srgbClr val="FFC000"/>
              </a:solidFill>
            </a:endParaRPr>
          </a:p>
          <a:p>
            <a:pPr marL="990600" lvl="1" indent="-533400" algn="l" rtl="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b="1" dirty="0"/>
              <a:t>Pharmacokinetic studies</a:t>
            </a:r>
          </a:p>
          <a:p>
            <a:pPr marL="990600" lvl="1" indent="-533400" algn="l" rtl="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b="1" dirty="0" err="1"/>
              <a:t>Pharmacodynamic</a:t>
            </a:r>
            <a:r>
              <a:rPr lang="en-US" sz="3200" b="1" dirty="0"/>
              <a:t> studies</a:t>
            </a:r>
          </a:p>
          <a:p>
            <a:pPr marL="990600" lvl="1" indent="-533400" algn="l" rtl="0" eaLnBrk="1" hangingPunct="1">
              <a:buFont typeface="Wingdings" panose="05000000000000000000" pitchFamily="2" charset="2"/>
              <a:buChar char="q"/>
              <a:defRPr/>
            </a:pPr>
            <a:r>
              <a:rPr lang="en-US" sz="3200" b="1" dirty="0"/>
              <a:t>Dose, preparation &amp; routes of administration</a:t>
            </a:r>
          </a:p>
        </p:txBody>
      </p:sp>
      <p:pic>
        <p:nvPicPr>
          <p:cNvPr id="28677" name="Picture 4" descr="1">
            <a:extLst>
              <a:ext uri="{FF2B5EF4-FFF2-40B4-BE49-F238E27FC236}">
                <a16:creationId xmlns:a16="http://schemas.microsoft.com/office/drawing/2014/main" xmlns="" id="{D552FAB4-E4DC-1C86-5749-6FC93833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59238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xmlns="" id="{E548CCD2-7049-5133-4BBE-C80CEE0A4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A4E15C86-CFD9-4671-B374-B9CC08CE15E0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3CD9EFDC-C6AC-AF63-F984-65A4B5776D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4762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>
                <a:solidFill>
                  <a:schemeClr val="hlink"/>
                </a:solidFill>
              </a:rPr>
              <a:t>1. </a:t>
            </a:r>
            <a:r>
              <a:rPr lang="en-US" sz="4000" b="0" u="sng" dirty="0">
                <a:solidFill>
                  <a:schemeClr val="hlink"/>
                </a:solidFill>
              </a:rPr>
              <a:t>Pre-clinical Studies in Animals including:</a:t>
            </a:r>
            <a:br>
              <a:rPr lang="en-US" sz="4000" b="0" u="sng" dirty="0">
                <a:solidFill>
                  <a:schemeClr val="hlink"/>
                </a:solidFill>
              </a:rPr>
            </a:br>
            <a:endParaRPr lang="en-US" sz="4000" b="0" u="sng" dirty="0">
              <a:solidFill>
                <a:schemeClr val="hlink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65EF0686-5ACC-128E-556F-59F206922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41338" y="1341438"/>
            <a:ext cx="7740651" cy="4525962"/>
          </a:xfrm>
        </p:spPr>
        <p:txBody>
          <a:bodyPr/>
          <a:lstStyle/>
          <a:p>
            <a:pPr lvl="1"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3200" b="1" u="sng" dirty="0">
                <a:solidFill>
                  <a:srgbClr val="FFC000"/>
                </a:solidFill>
              </a:rPr>
              <a:t>B. Toxicological studies</a:t>
            </a:r>
          </a:p>
          <a:p>
            <a:pPr lvl="2" algn="l" rtl="0" eaLnBrk="1" hangingPunct="1">
              <a:defRPr/>
            </a:pPr>
            <a:r>
              <a:rPr lang="en-US" sz="2800" b="1" dirty="0"/>
              <a:t> Acute toxicity </a:t>
            </a:r>
          </a:p>
          <a:p>
            <a:pPr lvl="2" algn="l" rtl="0" eaLnBrk="1" hangingPunct="1">
              <a:defRPr/>
            </a:pPr>
            <a:r>
              <a:rPr lang="en-US" sz="2800" b="1" dirty="0"/>
              <a:t> Special toxicity studies:</a:t>
            </a:r>
          </a:p>
          <a:p>
            <a:pPr lvl="3" algn="l" rtl="0" eaLnBrk="1" hangingPunct="1">
              <a:defRPr/>
            </a:pPr>
            <a:r>
              <a:rPr lang="en-US" sz="2800" b="1" dirty="0"/>
              <a:t> Reproductive system</a:t>
            </a:r>
          </a:p>
          <a:p>
            <a:pPr lvl="3" algn="l" rtl="0" eaLnBrk="1" hangingPunct="1">
              <a:defRPr/>
            </a:pPr>
            <a:r>
              <a:rPr lang="en-US" sz="2800" b="1" dirty="0"/>
              <a:t> Mutagenesis </a:t>
            </a:r>
            <a:r>
              <a:rPr lang="en-US" sz="2800" dirty="0"/>
              <a:t>(mutation production)</a:t>
            </a:r>
            <a:endParaRPr lang="en-US" sz="2800" b="1" dirty="0"/>
          </a:p>
          <a:p>
            <a:pPr lvl="3" algn="l" rtl="0" eaLnBrk="1" hangingPunct="1">
              <a:defRPr/>
            </a:pPr>
            <a:r>
              <a:rPr lang="en-US" sz="2800" b="1" dirty="0"/>
              <a:t> Oncogenesis </a:t>
            </a:r>
            <a:r>
              <a:rPr lang="en-US" sz="2800" dirty="0"/>
              <a:t>(malignancy)</a:t>
            </a:r>
            <a:endParaRPr lang="en-US" sz="2800" b="1" dirty="0"/>
          </a:p>
          <a:p>
            <a:pPr lvl="3" algn="l" rtl="0" eaLnBrk="1" hangingPunct="1">
              <a:defRPr/>
            </a:pPr>
            <a:r>
              <a:rPr lang="en-US" sz="2800" b="1" dirty="0"/>
              <a:t> Teratogenicity </a:t>
            </a:r>
            <a:r>
              <a:rPr lang="en-US" sz="2800" dirty="0"/>
              <a:t>(harmful effects on </a:t>
            </a:r>
            <a:r>
              <a:rPr lang="en-US" sz="2800" dirty="0" err="1"/>
              <a:t>foetus</a:t>
            </a:r>
            <a:r>
              <a:rPr lang="en-US" sz="2800" dirty="0"/>
              <a:t>)</a:t>
            </a:r>
          </a:p>
          <a:p>
            <a:pPr algn="l" rtl="0" eaLnBrk="1" hangingPunct="1">
              <a:defRPr/>
            </a:pPr>
            <a:endParaRPr lang="en-US" sz="2800" dirty="0"/>
          </a:p>
        </p:txBody>
      </p:sp>
      <p:pic>
        <p:nvPicPr>
          <p:cNvPr id="29701" name="Picture 4" descr="2">
            <a:extLst>
              <a:ext uri="{FF2B5EF4-FFF2-40B4-BE49-F238E27FC236}">
                <a16:creationId xmlns:a16="http://schemas.microsoft.com/office/drawing/2014/main" xmlns="" id="{2FF235F3-436D-5D93-4F1D-15EF1DA1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41438"/>
            <a:ext cx="25923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xmlns="" id="{F05E6782-B9DA-1EFD-AE00-32B634266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C382A0F-9698-4716-81F7-ECAED4FDA062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3453E3F3-1FB8-8C4E-D8DF-283B5060D8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2. </a:t>
            </a:r>
            <a:r>
              <a:rPr lang="en-US" u="sng" dirty="0">
                <a:solidFill>
                  <a:schemeClr val="hlink"/>
                </a:solidFill>
              </a:rPr>
              <a:t>Clinical Studies in Human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12FD9A0F-0D85-E9DB-41C0-C81D36083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5508625" cy="4525962"/>
          </a:xfrm>
        </p:spPr>
        <p:txBody>
          <a:bodyPr/>
          <a:lstStyle/>
          <a:p>
            <a:pPr marL="609600" indent="-609600" algn="l" rtl="0" eaLnBrk="1" hangingPunct="1">
              <a:buFont typeface="Wingdings" panose="05000000000000000000" pitchFamily="2" charset="2"/>
              <a:buNone/>
              <a:defRPr/>
            </a:pPr>
            <a:endParaRPr lang="en-US" u="sng" dirty="0"/>
          </a:p>
          <a:p>
            <a:pPr marL="609600" indent="-609600" algn="l" rtl="0" eaLnBrk="1" hangingPunct="1">
              <a:buFont typeface="Wingdings" panose="05000000000000000000" pitchFamily="2" charset="2"/>
              <a:buChar char="q"/>
              <a:defRPr/>
            </a:pPr>
            <a:r>
              <a:rPr lang="en-US" dirty="0"/>
              <a:t>These are carried out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u="sng" dirty="0">
                <a:solidFill>
                  <a:srgbClr val="FFC000"/>
                </a:solidFill>
              </a:rPr>
              <a:t>in humans</a:t>
            </a:r>
            <a:r>
              <a:rPr lang="en-US" dirty="0"/>
              <a:t> in </a:t>
            </a:r>
            <a:r>
              <a:rPr lang="en-US" b="1" u="sng" dirty="0">
                <a:solidFill>
                  <a:srgbClr val="FFC000"/>
                </a:solidFill>
              </a:rPr>
              <a:t>clinical trials centers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/>
              <a:t>&amp; </a:t>
            </a:r>
            <a:r>
              <a:rPr lang="en-US" b="1" u="sng" dirty="0">
                <a:solidFill>
                  <a:srgbClr val="FFC000"/>
                </a:solidFill>
              </a:rPr>
              <a:t>in hospitals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under supervision of qualified investigators</a:t>
            </a:r>
          </a:p>
          <a:p>
            <a:pPr marL="609600" indent="-609600" algn="l" rtl="0" eaLnBrk="1" hangingPunct="1">
              <a:buFont typeface="Wingdings" panose="05000000000000000000" pitchFamily="2" charset="2"/>
              <a:buChar char="q"/>
              <a:defRPr/>
            </a:pPr>
            <a:r>
              <a:rPr lang="en-US" b="1" dirty="0"/>
              <a:t>These include:</a:t>
            </a:r>
          </a:p>
        </p:txBody>
      </p:sp>
      <p:pic>
        <p:nvPicPr>
          <p:cNvPr id="30725" name="Picture 4" descr="3">
            <a:extLst>
              <a:ext uri="{FF2B5EF4-FFF2-40B4-BE49-F238E27FC236}">
                <a16:creationId xmlns:a16="http://schemas.microsoft.com/office/drawing/2014/main" xmlns="" id="{8A241F61-D532-41E4-C4BA-FA5D669E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3311525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xmlns="" id="{117C5500-9F28-8C75-CB78-752A2947C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1FECE81-F159-4630-824C-D85CDCFF668F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C5071B0D-4F7B-F42C-4859-8597D6A6AB5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hlink"/>
                </a:solidFill>
              </a:rPr>
              <a:t>2. </a:t>
            </a:r>
            <a:r>
              <a:rPr lang="en-US" u="sng">
                <a:solidFill>
                  <a:schemeClr val="hlink"/>
                </a:solidFill>
              </a:rPr>
              <a:t>Clinical studies in human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DAB553E7-B08E-9CA5-4ACF-120C33BF8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Phase 1 studies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Phase 2 studies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Phase 3 studies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Phase 4 studies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xmlns="" id="{2A20BD0B-E962-39E0-C7DF-90B7A77F5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6265EF9-E781-46AF-A1CE-402882C02045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29DBF44D-668C-496A-3ADF-FD5572A5F8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hlink"/>
                </a:solidFill>
              </a:rPr>
              <a:t>Phase 1 Studies </a:t>
            </a:r>
            <a:br>
              <a:rPr lang="en-US" sz="4000" u="sng" dirty="0">
                <a:solidFill>
                  <a:schemeClr val="hlink"/>
                </a:solidFill>
              </a:rPr>
            </a:br>
            <a:r>
              <a:rPr lang="en-US" sz="4000" u="sng" dirty="0">
                <a:solidFill>
                  <a:schemeClr val="hlink"/>
                </a:solidFill>
              </a:rPr>
              <a:t>(</a:t>
            </a:r>
            <a:r>
              <a:rPr lang="en-US" sz="4000" dirty="0">
                <a:solidFill>
                  <a:schemeClr val="hlink"/>
                </a:solidFill>
              </a:rPr>
              <a:t>Human pharmacology)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93523532-636C-A111-3584-AAF3339EA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71563"/>
            <a:ext cx="8675687" cy="5329237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rtl="0" eaLnBrk="1" hangingPunct="1">
              <a:defRPr/>
            </a:pPr>
            <a:r>
              <a:rPr lang="en-US" dirty="0"/>
              <a:t>These are performed on </a:t>
            </a:r>
            <a:r>
              <a:rPr lang="en-US" b="1" u="sng" dirty="0"/>
              <a:t>a limited number of </a:t>
            </a:r>
            <a:r>
              <a:rPr lang="en-US" b="1" u="sng" dirty="0">
                <a:solidFill>
                  <a:srgbClr val="FFC000"/>
                </a:solidFill>
              </a:rPr>
              <a:t>healthy volunteers</a:t>
            </a:r>
            <a:r>
              <a:rPr lang="en-US" b="1" dirty="0">
                <a:solidFill>
                  <a:srgbClr val="FFC000"/>
                </a:solidFill>
              </a:rPr>
              <a:t> (20-50 subjects)</a:t>
            </a:r>
            <a:endParaRPr lang="en-US" dirty="0">
              <a:solidFill>
                <a:srgbClr val="FFC000"/>
              </a:solidFill>
            </a:endParaRP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</a:t>
            </a:r>
            <a:r>
              <a:rPr lang="en-US" b="1" u="sng" dirty="0">
                <a:solidFill>
                  <a:schemeClr val="tx2"/>
                </a:solidFill>
              </a:rPr>
              <a:t>The aims of these trials are:</a:t>
            </a:r>
          </a:p>
          <a:p>
            <a:pPr algn="l" rtl="0" eaLnBrk="1" hangingPunct="1">
              <a:defRPr/>
            </a:pPr>
            <a:r>
              <a:rPr lang="en-US" b="1" dirty="0"/>
              <a:t>Study of the general pharmacology of drug</a:t>
            </a:r>
          </a:p>
          <a:p>
            <a:pPr algn="l" rtl="0" eaLnBrk="1" hangingPunct="1">
              <a:defRPr/>
            </a:pPr>
            <a:r>
              <a:rPr lang="en-US" b="1" dirty="0"/>
              <a:t>Pharmacokinetics (ADME)</a:t>
            </a:r>
          </a:p>
          <a:p>
            <a:pPr algn="l" rtl="0" eaLnBrk="1" hangingPunct="1">
              <a:defRPr/>
            </a:pPr>
            <a:r>
              <a:rPr lang="en-US" b="1" dirty="0" err="1"/>
              <a:t>Pharmacodynamics</a:t>
            </a:r>
            <a:r>
              <a:rPr lang="en-US" b="1" dirty="0"/>
              <a:t> (biological effect)</a:t>
            </a:r>
          </a:p>
          <a:p>
            <a:pPr algn="l" rtl="0" eaLnBrk="1" hangingPunct="1">
              <a:defRPr/>
            </a:pPr>
            <a:r>
              <a:rPr lang="en-US" b="1" dirty="0"/>
              <a:t>Tolerability, efficacy &amp; safety (associated adverse effects)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xmlns="" id="{5BBAABE1-DC10-F253-6928-ECF06A2729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09D8D9C8-F970-4436-A6D6-477D1D9908A5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01FF0125-62C4-63B7-FC2A-3853F0B906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hlink"/>
                </a:solidFill>
              </a:rPr>
              <a:t>Phase 2 Studies</a:t>
            </a:r>
            <a:br>
              <a:rPr lang="en-US" sz="4000" u="sng" dirty="0">
                <a:solidFill>
                  <a:schemeClr val="hlink"/>
                </a:solidFill>
              </a:rPr>
            </a:br>
            <a:r>
              <a:rPr lang="en-US" sz="4000" u="sng" dirty="0">
                <a:solidFill>
                  <a:schemeClr val="hlink"/>
                </a:solidFill>
              </a:rPr>
              <a:t>(Therapeutic exploration)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6E0B92CE-2F28-69E6-E487-96A19B8837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8424863" cy="482441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/>
              <a:t>These are carried out on </a:t>
            </a:r>
            <a:r>
              <a:rPr lang="en-US" b="1" u="sng" dirty="0"/>
              <a:t>a limited number of </a:t>
            </a:r>
            <a:r>
              <a:rPr lang="en-US" b="1" u="sng" dirty="0">
                <a:solidFill>
                  <a:srgbClr val="FFC000"/>
                </a:solidFill>
              </a:rPr>
              <a:t>patients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(50-300)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to:</a:t>
            </a:r>
          </a:p>
          <a:p>
            <a:pPr algn="l" rtl="0" eaLnBrk="1" hangingPunct="1">
              <a:defRPr/>
            </a:pPr>
            <a:r>
              <a:rPr lang="en-US" b="1" dirty="0"/>
              <a:t>General pharmacology of drug </a:t>
            </a:r>
            <a:r>
              <a:rPr lang="en-US" b="1" dirty="0">
                <a:solidFill>
                  <a:srgbClr val="FFC000"/>
                </a:solidFill>
              </a:rPr>
              <a:t>in patients</a:t>
            </a:r>
          </a:p>
          <a:p>
            <a:pPr algn="l" rtl="0" eaLnBrk="1" hangingPunct="1">
              <a:defRPr/>
            </a:pPr>
            <a:r>
              <a:rPr lang="en-US" b="1" dirty="0"/>
              <a:t>Pharmacokinetics </a:t>
            </a:r>
          </a:p>
          <a:p>
            <a:pPr algn="l" rtl="0" eaLnBrk="1" hangingPunct="1">
              <a:defRPr/>
            </a:pPr>
            <a:r>
              <a:rPr lang="en-US" b="1" dirty="0" err="1"/>
              <a:t>Pharmacodynamics</a:t>
            </a:r>
            <a:endParaRPr lang="en-US" b="1" dirty="0"/>
          </a:p>
          <a:p>
            <a:pPr algn="l" rtl="0" eaLnBrk="1" hangingPunct="1">
              <a:defRPr/>
            </a:pPr>
            <a:r>
              <a:rPr lang="en-US" b="1" dirty="0"/>
              <a:t>Establish safety of drugs</a:t>
            </a:r>
          </a:p>
          <a:p>
            <a:pPr algn="l" rtl="0" eaLnBrk="1" hangingPunct="1">
              <a:defRPr/>
            </a:pPr>
            <a:r>
              <a:rPr lang="en-US" b="1" dirty="0"/>
              <a:t>Assess potential therapeutic effects, </a:t>
            </a:r>
            <a:r>
              <a:rPr lang="en-US" b="1" dirty="0">
                <a:solidFill>
                  <a:srgbClr val="FFC000"/>
                </a:solidFill>
              </a:rPr>
              <a:t>comparison with placebo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xmlns="" id="{5FE366B0-D692-E758-6B63-0FAE22659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85173D5B-9802-4A2D-A85B-1B12E853E6FA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076E7D8-CE77-CC6A-2804-9D8056772B8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hlink"/>
                </a:solidFill>
              </a:rPr>
              <a:t>Phase 3 Studies</a:t>
            </a:r>
            <a:br>
              <a:rPr lang="en-US" sz="4000" u="sng" dirty="0">
                <a:solidFill>
                  <a:schemeClr val="hlink"/>
                </a:solidFill>
              </a:rPr>
            </a:br>
            <a:r>
              <a:rPr lang="en-US" sz="4000" u="sng" dirty="0">
                <a:solidFill>
                  <a:schemeClr val="hlink"/>
                </a:solidFill>
              </a:rPr>
              <a:t>(Therapeutic confirmation)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0C460DE1-4F42-5FD4-C1E1-003445CF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algn="l" rtl="0" eaLnBrk="1" hangingPunct="1">
              <a:defRPr/>
            </a:pPr>
            <a:r>
              <a:rPr lang="en-US" b="1" dirty="0"/>
              <a:t>Randomized control trials</a:t>
            </a:r>
          </a:p>
          <a:p>
            <a:pPr algn="l" rtl="0" eaLnBrk="1" hangingPunct="1">
              <a:defRPr/>
            </a:pPr>
            <a:r>
              <a:rPr lang="en-US" dirty="0"/>
              <a:t>These include </a:t>
            </a:r>
            <a:r>
              <a:rPr lang="en-US" b="1" u="sng" dirty="0"/>
              <a:t>multi-</a:t>
            </a:r>
            <a:r>
              <a:rPr lang="en-US" b="1" u="sng" dirty="0" err="1"/>
              <a:t>centre</a:t>
            </a:r>
            <a:r>
              <a:rPr lang="en-US" u="sng" dirty="0"/>
              <a:t> </a:t>
            </a:r>
            <a:r>
              <a:rPr lang="en-US" b="1" u="sng" dirty="0"/>
              <a:t>comparative studies</a:t>
            </a:r>
            <a:r>
              <a:rPr lang="en-US" dirty="0"/>
              <a:t> on </a:t>
            </a:r>
            <a:r>
              <a:rPr lang="en-US" b="1" dirty="0"/>
              <a:t>a </a:t>
            </a:r>
            <a:r>
              <a:rPr lang="en-US" b="1" u="sng" dirty="0">
                <a:solidFill>
                  <a:srgbClr val="FFC000"/>
                </a:solidFill>
              </a:rPr>
              <a:t>large number of patients</a:t>
            </a:r>
            <a:r>
              <a:rPr lang="en-US" b="1" dirty="0">
                <a:solidFill>
                  <a:srgbClr val="FFC000"/>
                </a:solidFill>
              </a:rPr>
              <a:t> (250-1000)</a:t>
            </a:r>
            <a:r>
              <a:rPr lang="en-US" dirty="0"/>
              <a:t> to establish therapeutic efficacy &amp; safety, </a:t>
            </a:r>
            <a:r>
              <a:rPr lang="en-US" b="1" dirty="0"/>
              <a:t>comparison with existing drugs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Short term efficacy &amp; safety </a:t>
            </a:r>
          </a:p>
          <a:p>
            <a:pPr eaLnBrk="1" hangingPunct="1">
              <a:defRPr/>
            </a:pPr>
            <a:endParaRPr lang="en-US" dirty="0"/>
          </a:p>
          <a:p>
            <a:pPr algn="l" rtl="0" eaLnBrk="1" hangingPunct="1">
              <a:defRPr/>
            </a:pPr>
            <a:endParaRPr lang="en-US" b="1" dirty="0"/>
          </a:p>
          <a:p>
            <a:pPr algn="l" rtl="0" eaLnBrk="1" hangingPunct="1"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xmlns="" id="{ADB435EB-0054-2328-6F04-CF07CF335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7EF565F-C3BF-4851-AC8C-1A17FDA1CBDD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xmlns="" id="{85FE34A9-FE19-59AE-17D2-DBDF1C3843B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Phase 4 studies</a:t>
            </a:r>
            <a:br>
              <a:rPr lang="en-US" sz="4000" u="sng">
                <a:solidFill>
                  <a:schemeClr val="hlink"/>
                </a:solidFill>
              </a:rPr>
            </a:br>
            <a:r>
              <a:rPr lang="en-US" sz="4000" u="sng">
                <a:solidFill>
                  <a:schemeClr val="hlink"/>
                </a:solidFill>
              </a:rPr>
              <a:t>(Therapeutic use)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0623ADC4-D879-8314-F406-FC4EF4F1A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8229600" cy="4525963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/>
          </a:p>
          <a:p>
            <a:pPr algn="l" rtl="0" eaLnBrk="1" hangingPunct="1">
              <a:defRPr/>
            </a:pPr>
            <a:r>
              <a:rPr lang="en-US" dirty="0"/>
              <a:t>These include </a:t>
            </a:r>
            <a:r>
              <a:rPr lang="en-US" b="1" u="sng" dirty="0">
                <a:solidFill>
                  <a:schemeClr val="hlink"/>
                </a:solidFill>
              </a:rPr>
              <a:t>post-marketing surveillance</a:t>
            </a:r>
            <a:r>
              <a:rPr lang="en-US" b="1" dirty="0"/>
              <a:t> </a:t>
            </a:r>
            <a:r>
              <a:rPr lang="en-US" b="1" dirty="0">
                <a:solidFill>
                  <a:srgbClr val="FFC000"/>
                </a:solidFill>
              </a:rPr>
              <a:t>(post-authorization studies)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(2000- 10,000) </a:t>
            </a:r>
            <a:r>
              <a:rPr lang="en-US" dirty="0"/>
              <a:t>to look for possible </a:t>
            </a:r>
            <a:r>
              <a:rPr lang="en-US" b="1" dirty="0"/>
              <a:t>long term</a:t>
            </a:r>
            <a:r>
              <a:rPr lang="en-US" dirty="0"/>
              <a:t> </a:t>
            </a:r>
            <a:r>
              <a:rPr lang="en-US" b="1" dirty="0"/>
              <a:t>effects of drugs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Long term efficacy &amp; safety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xmlns="" id="{A4DAFCBE-4367-13EE-2047-C55BEFF4B4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endParaRPr lang="en-US" altLang="ar-JO" sz="1200" dirty="0">
              <a:latin typeface="Arial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3EA01375-C88F-A0F8-ABC0-30C93CEEF2D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800" u="sng" dirty="0">
              <a:solidFill>
                <a:schemeClr val="hlin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xmlns="" id="{93392DD0-A976-1F87-4430-588922088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42A31430-6D26-454C-90BC-A47656A8B6EE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1741945D-8EB5-8886-03D1-9E9960D2FDD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hlink"/>
                </a:solidFill>
              </a:rPr>
              <a:t>New Drug Development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85483227-F7EF-9C1B-3606-E1B0D32CC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/>
              <a:t>Idea or hypothesis</a:t>
            </a:r>
          </a:p>
          <a:p>
            <a:pPr algn="l" rtl="0" eaLnBrk="1" hangingPunct="1">
              <a:defRPr/>
            </a:pPr>
            <a:r>
              <a:rPr lang="en-US" dirty="0"/>
              <a:t>Design &amp; synthesis of substances</a:t>
            </a:r>
          </a:p>
          <a:p>
            <a:pPr algn="l" rtl="0" eaLnBrk="1" hangingPunct="1">
              <a:defRPr/>
            </a:pPr>
            <a:r>
              <a:rPr lang="en-US" dirty="0"/>
              <a:t>Studies on tissues &amp; animal </a:t>
            </a:r>
            <a:r>
              <a:rPr lang="en-US" b="1" u="sng" dirty="0">
                <a:solidFill>
                  <a:schemeClr val="hlink"/>
                </a:solidFill>
              </a:rPr>
              <a:t>(preclinical studies)</a:t>
            </a:r>
          </a:p>
          <a:p>
            <a:pPr algn="l" rtl="0" eaLnBrk="1" hangingPunct="1">
              <a:defRPr/>
            </a:pPr>
            <a:r>
              <a:rPr lang="en-US" dirty="0"/>
              <a:t>Studies on man </a:t>
            </a:r>
            <a:r>
              <a:rPr lang="en-US" b="1" u="sng" dirty="0">
                <a:solidFill>
                  <a:schemeClr val="hlink"/>
                </a:solidFill>
              </a:rPr>
              <a:t>(clinical studies)</a:t>
            </a:r>
          </a:p>
          <a:p>
            <a:pPr algn="l" rtl="0" eaLnBrk="1" hangingPunct="1">
              <a:defRPr/>
            </a:pPr>
            <a:r>
              <a:rPr lang="en-US" dirty="0"/>
              <a:t>Official license (registration &amp; market authorization) </a:t>
            </a:r>
          </a:p>
          <a:p>
            <a:pPr algn="l" rtl="0" eaLnBrk="1" hangingPunct="1">
              <a:defRPr/>
            </a:pPr>
            <a:r>
              <a:rPr lang="en-US" dirty="0"/>
              <a:t>Post-marketing studies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xmlns="" id="{996208E6-FEC3-4BDF-72A9-65571BF56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ClrTx/>
              <a:buSzTx/>
              <a:buFontTx/>
              <a:buNone/>
            </a:pPr>
            <a:fld id="{AF4D888B-AC3D-4A09-980B-CA9DFFB428C8}" type="slidenum">
              <a:rPr lang="ar-SA" altLang="en-US" sz="1200" smtClean="0">
                <a:latin typeface="Arial" panose="020B0604020202020204" pitchFamily="34" charset="0"/>
              </a:rPr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86D3E2-515B-5A42-1088-B91B4CA4AD4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5C2B0F2-01CA-4AF6-93A5-AB89AC7C49EC}" type="slidenum">
              <a:rPr lang="ar-SA" altLang="en-US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pPr algn="r" eaLnBrk="1" hangingPunct="1">
                <a:defRPr/>
              </a:pPr>
              <a:t>20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xmlns="" id="{576CDCEE-8369-5CD7-576D-B070B04527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xmlns="" id="{628FCAD2-AE6A-0A7C-9C78-BDC358839D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7894" name="Picture 4">
            <a:extLst>
              <a:ext uri="{FF2B5EF4-FFF2-40B4-BE49-F238E27FC236}">
                <a16:creationId xmlns:a16="http://schemas.microsoft.com/office/drawing/2014/main" xmlns="" id="{30CA5BDB-047F-8C96-640A-024AAAA0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31838"/>
            <a:ext cx="800100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xmlns="" id="{76D5F574-9176-3839-1DCD-88CB5B92A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2520E72B-2AA1-42DE-B86E-42415FFE06DF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05ECF2F7-C02E-F5EA-6C0F-3AD7692F7C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Clinical Trials</a:t>
            </a:r>
            <a:r>
              <a:rPr lang="en-US" sz="4000"/>
              <a:t> </a:t>
            </a:r>
            <a:br>
              <a:rPr lang="en-US" sz="4000"/>
            </a:br>
            <a:endParaRPr lang="en-US" sz="4000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39B6D333-33F1-2C2B-E943-E11E75248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/>
              <a:t>Clinical trials</a:t>
            </a:r>
            <a:r>
              <a:rPr lang="en-US" dirty="0"/>
              <a:t> are carefully and ethically designed  </a:t>
            </a:r>
            <a:r>
              <a:rPr lang="en-US" b="1" u="sng" dirty="0">
                <a:solidFill>
                  <a:srgbClr val="FFC000"/>
                </a:solidFill>
              </a:rPr>
              <a:t>controlled</a:t>
            </a:r>
            <a:r>
              <a:rPr lang="en-US" u="sng" dirty="0">
                <a:solidFill>
                  <a:srgbClr val="FFC000"/>
                </a:solidFill>
              </a:rPr>
              <a:t> </a:t>
            </a:r>
            <a:r>
              <a:rPr lang="en-US" b="1" u="sng" dirty="0">
                <a:solidFill>
                  <a:srgbClr val="FFC000"/>
                </a:solidFill>
              </a:rPr>
              <a:t>experiments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performed on </a:t>
            </a:r>
            <a:r>
              <a:rPr lang="en-US" b="1" dirty="0"/>
              <a:t>human</a:t>
            </a:r>
            <a:r>
              <a:rPr lang="en-US" dirty="0"/>
              <a:t> </a:t>
            </a:r>
            <a:r>
              <a:rPr lang="en-US" b="1" dirty="0"/>
              <a:t>beings</a:t>
            </a:r>
            <a:r>
              <a:rPr lang="en-US" dirty="0"/>
              <a:t> to evaluate certain aspects of drug studies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xmlns="" id="{F1FFC91E-E5D7-3135-582C-CA3B7D73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3CFAB5D5-48DA-4B5B-AB42-8201E4FF6D06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54E300CC-93B2-4EA1-EE78-5F6D31F81A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hlink"/>
                </a:solidFill>
              </a:rPr>
              <a:t>Aims of clinical trials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7831A854-739A-486A-F5FA-F2C74EA22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7085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/>
              <a:t>Whether treatment is of value</a:t>
            </a:r>
          </a:p>
          <a:p>
            <a:pPr algn="l" rtl="0" eaLnBrk="1" hangingPunct="1">
              <a:defRPr/>
            </a:pPr>
            <a:r>
              <a:rPr lang="en-US" dirty="0"/>
              <a:t>Magnitude of that value compared with other remedies</a:t>
            </a:r>
          </a:p>
          <a:p>
            <a:pPr algn="l" rtl="0" eaLnBrk="1" hangingPunct="1">
              <a:defRPr/>
            </a:pPr>
            <a:r>
              <a:rPr lang="en-US" dirty="0"/>
              <a:t>Type of patients in whom it is of value</a:t>
            </a:r>
          </a:p>
          <a:p>
            <a:pPr algn="l" rtl="0" eaLnBrk="1" hangingPunct="1">
              <a:defRPr/>
            </a:pPr>
            <a:r>
              <a:rPr lang="en-US" dirty="0"/>
              <a:t>Best method of applying treatment (how often, dosage of drug)</a:t>
            </a:r>
          </a:p>
          <a:p>
            <a:pPr algn="l" rtl="0" eaLnBrk="1" hangingPunct="1">
              <a:defRPr/>
            </a:pPr>
            <a:r>
              <a:rPr lang="en-US" dirty="0"/>
              <a:t>Disadvantages &amp; dangers of treatment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xmlns="" id="{FAC8A615-7A85-8EE4-FBCD-1FA5DCC524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0DFB76F-EE45-49BC-B002-241216A29401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2904771D-0B44-47D7-C5D6-93FF56D933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Fundamental to any clinical trial are:</a:t>
            </a:r>
            <a:r>
              <a:rPr lang="en-US" sz="4000"/>
              <a:t> 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DB331357-55C5-9373-DF4B-7C6DC4938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/>
              <a:t>An hypothesis</a:t>
            </a:r>
          </a:p>
          <a:p>
            <a:pPr algn="l" rtl="0" eaLnBrk="1" hangingPunct="1">
              <a:defRPr/>
            </a:pPr>
            <a:r>
              <a:rPr lang="en-US" b="1" dirty="0"/>
              <a:t>Definition of primary endpoints</a:t>
            </a:r>
          </a:p>
          <a:p>
            <a:pPr algn="l" rtl="0" eaLnBrk="1" hangingPunct="1">
              <a:defRPr/>
            </a:pPr>
            <a:r>
              <a:rPr lang="en-US" b="1" dirty="0"/>
              <a:t>Method of analysis</a:t>
            </a:r>
          </a:p>
          <a:p>
            <a:pPr algn="l" rtl="0" eaLnBrk="1" hangingPunct="1">
              <a:defRPr/>
            </a:pPr>
            <a:r>
              <a:rPr lang="en-US" b="1" dirty="0"/>
              <a:t>A protocol</a:t>
            </a:r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xmlns="" id="{C9A147C0-480D-AA3F-B7F8-6575D43D68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7A7302B6-45A2-4B29-8E70-E0192C073DF6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8A5CEC01-B2D5-7057-0ECE-132BB7AEB9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Other factors when designing a trial:</a:t>
            </a:r>
            <a:r>
              <a:rPr lang="en-US" sz="4000">
                <a:solidFill>
                  <a:schemeClr val="hlink"/>
                </a:solidFill>
              </a:rPr>
              <a:t/>
            </a:r>
            <a:br>
              <a:rPr lang="en-US" sz="4000">
                <a:solidFill>
                  <a:schemeClr val="hlink"/>
                </a:solidFill>
              </a:rPr>
            </a:br>
            <a:endParaRPr lang="en-US" sz="4000">
              <a:solidFill>
                <a:schemeClr val="hlink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A4B264B8-DD0E-1098-D20F-F24AF47A4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/>
              <a:t>Characteristics of patients</a:t>
            </a:r>
          </a:p>
          <a:p>
            <a:pPr algn="l" rtl="0" eaLnBrk="1" hangingPunct="1">
              <a:defRPr/>
            </a:pPr>
            <a:r>
              <a:rPr lang="en-US" dirty="0"/>
              <a:t>Size of trial</a:t>
            </a:r>
          </a:p>
          <a:p>
            <a:pPr algn="l" rtl="0" eaLnBrk="1" hangingPunct="1">
              <a:defRPr/>
            </a:pPr>
            <a:r>
              <a:rPr lang="en-US" dirty="0"/>
              <a:t>Duration </a:t>
            </a:r>
          </a:p>
          <a:p>
            <a:pPr algn="l" rtl="0" eaLnBrk="1" hangingPunct="1">
              <a:defRPr/>
            </a:pPr>
            <a:r>
              <a:rPr lang="en-US" dirty="0"/>
              <a:t>Method of monitoring </a:t>
            </a:r>
          </a:p>
          <a:p>
            <a:pPr algn="l" rtl="0" eaLnBrk="1" hangingPunct="1">
              <a:defRPr/>
            </a:pPr>
            <a:r>
              <a:rPr lang="en-US" dirty="0"/>
              <a:t>Use of interim analyses</a:t>
            </a:r>
            <a:endParaRPr lang="ar-JO" dirty="0"/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xmlns="" id="{EE3D3C63-831C-3514-DEC0-A852C118A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54448B9-EDD0-48C0-8A8D-5501658C03D6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55D8BC5F-C056-C94A-6DAB-8852F3A87BD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>
                <a:solidFill>
                  <a:schemeClr val="hlink"/>
                </a:solidFill>
              </a:rPr>
              <a:t>Subjects included in the studies are either:</a:t>
            </a:r>
            <a:r>
              <a:rPr lang="en-US" sz="4000" b="0" u="sng"/>
              <a:t/>
            </a:r>
            <a:br>
              <a:rPr lang="en-US" sz="4000" b="0" u="sng"/>
            </a:br>
            <a:endParaRPr lang="en-US" sz="4000" b="0" u="sng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74E414CD-C387-3444-7D2F-3EEE9BDA1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/>
              <a:t>Healthy</a:t>
            </a:r>
            <a:r>
              <a:rPr lang="en-US"/>
              <a:t> </a:t>
            </a:r>
            <a:r>
              <a:rPr lang="en-US" b="1"/>
              <a:t>normal volunteers or </a:t>
            </a:r>
          </a:p>
          <a:p>
            <a:pPr algn="l" rtl="0" eaLnBrk="1" hangingPunct="1">
              <a:defRPr/>
            </a:pPr>
            <a:r>
              <a:rPr lang="en-US" b="1"/>
              <a:t>Patients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xmlns="" id="{88144190-52E6-78A4-0C84-C547A5064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826DCA8D-A041-4688-B25C-1BFCDAD8891F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5E2B21EB-CEEE-DC25-A982-859095DB8F0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>
                <a:solidFill>
                  <a:schemeClr val="hlink"/>
                </a:solidFill>
              </a:rPr>
              <a:t>Patients excluded from clinical trials include:</a:t>
            </a:r>
            <a:r>
              <a:rPr lang="en-US" sz="4000" b="0" u="sng"/>
              <a:t/>
            </a:r>
            <a:br>
              <a:rPr lang="en-US" sz="4000" b="0" u="sng"/>
            </a:br>
            <a:endParaRPr lang="en-US" sz="4000" b="0" u="sng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77896A56-89E4-F42F-06F2-2C6156F5B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/>
              <a:t>Children</a:t>
            </a:r>
          </a:p>
          <a:p>
            <a:pPr algn="l" rtl="0" eaLnBrk="1" hangingPunct="1">
              <a:defRPr/>
            </a:pPr>
            <a:r>
              <a:rPr lang="en-US" b="1"/>
              <a:t>Pregnant women</a:t>
            </a:r>
          </a:p>
          <a:p>
            <a:pPr algn="l" rtl="0" eaLnBrk="1" hangingPunct="1">
              <a:defRPr/>
            </a:pPr>
            <a:r>
              <a:rPr lang="en-US" b="1"/>
              <a:t>Mentally ill patients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>
            <a:extLst>
              <a:ext uri="{FF2B5EF4-FFF2-40B4-BE49-F238E27FC236}">
                <a16:creationId xmlns:a16="http://schemas.microsoft.com/office/drawing/2014/main" xmlns="" id="{11515745-6DB8-B463-D621-88D0F80E50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C6D4BD05-0912-4862-BCD3-6E90667B3A22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096BCC92-B866-E7E5-28DC-30AFACB9B45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hlink"/>
                </a:solidFill>
              </a:rPr>
              <a:t>Techniques to avoid bias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5430B3E5-00CA-C7F5-9BA6-94CE8465B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Randomization:</a:t>
            </a:r>
            <a:r>
              <a:rPr lang="en-US" b="1" dirty="0">
                <a:solidFill>
                  <a:srgbClr val="FFC000"/>
                </a:solidFill>
              </a:rPr>
              <a:t> 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- Introducing element of </a:t>
            </a:r>
            <a:r>
              <a:rPr lang="en-US" b="1" u="sng" dirty="0"/>
              <a:t>chance</a:t>
            </a:r>
            <a:r>
              <a:rPr lang="en-US" u="sng" dirty="0"/>
              <a:t> </a:t>
            </a:r>
            <a:r>
              <a:rPr lang="en-US" dirty="0"/>
              <a:t>into </a:t>
            </a:r>
            <a:r>
              <a:rPr lang="en-US" b="1" u="sng" dirty="0"/>
              <a:t>selection &amp; allocation of subjects to treatments</a:t>
            </a:r>
            <a:r>
              <a:rPr lang="en-US" dirty="0"/>
              <a:t> </a:t>
            </a:r>
          </a:p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Blinding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xmlns="" id="{0E9377B8-B2C1-B0B8-0182-D06A6EC3B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EA5CD29E-22F9-4EDA-BB43-CCD4CE635D81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64BF5FB-784F-6D1C-FE9D-DF0EAB85DCC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>
                <a:solidFill>
                  <a:schemeClr val="hlink"/>
                </a:solidFill>
              </a:rPr>
              <a:t>Criteria of clinical trials (CCT)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E4262E4D-B2DD-7141-67C0-2E3750BF2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686800" cy="46799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Objective: </a:t>
            </a:r>
            <a:r>
              <a:rPr lang="en-US" dirty="0"/>
              <a:t>should be clear &amp; limited to one aim </a:t>
            </a:r>
            <a:endParaRPr lang="en-US" b="1" dirty="0"/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Careful design: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A protocol should be prepared that shows design of the CCT prepared by clinical pharmacologist, physician &amp; statistician</a:t>
            </a:r>
            <a:endParaRPr lang="en-US" b="1" dirty="0"/>
          </a:p>
          <a:p>
            <a:pPr algn="l" rtl="0" eaLnBrk="1" hangingPunct="1">
              <a:defRPr/>
            </a:pPr>
            <a:r>
              <a:rPr lang="en-US" b="1" u="sng" dirty="0">
                <a:solidFill>
                  <a:schemeClr val="hlink"/>
                </a:solidFill>
              </a:rPr>
              <a:t>Crossover design:</a:t>
            </a:r>
            <a:r>
              <a:rPr lang="en-US" dirty="0"/>
              <a:t> when </a:t>
            </a:r>
            <a:r>
              <a:rPr lang="en-US" b="1" dirty="0"/>
              <a:t>each subject is randomized to a sequence of two or more treatment</a:t>
            </a:r>
            <a:r>
              <a:rPr lang="en-US" dirty="0"/>
              <a:t>, and </a:t>
            </a:r>
            <a:r>
              <a:rPr lang="en-US" b="1" u="sng" dirty="0">
                <a:solidFill>
                  <a:srgbClr val="FFC000"/>
                </a:solidFill>
              </a:rPr>
              <a:t>he acts as his own control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/>
              <a:t>for treatment comparisons </a:t>
            </a:r>
          </a:p>
          <a:p>
            <a:pPr algn="l" rtl="0" eaLnBrk="1" hangingPunct="1">
              <a:defRPr/>
            </a:pPr>
            <a:endParaRPr lang="en-US" b="1" u="sng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xmlns="" id="{367BF678-661C-190E-1B0F-E688D42F63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666FA9E2-A8FF-41AB-BEE1-9947CEEE11B8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F86838D5-D22A-B2E3-87FD-A6077E72788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hlink"/>
                </a:solidFill>
              </a:rPr>
              <a:t>Criteria of clinical trials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0DCE3780-3D6E-7699-BF2C-018EC3099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18488" cy="51117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800" dirty="0"/>
              <a:t>Clinical trials may be of </a:t>
            </a:r>
            <a:r>
              <a:rPr lang="en-US" sz="2800" b="1" u="sng" dirty="0">
                <a:solidFill>
                  <a:schemeClr val="hlink"/>
                </a:solidFill>
              </a:rPr>
              <a:t>non-crossover design</a:t>
            </a:r>
            <a:r>
              <a:rPr lang="en-US" sz="2800" b="1" dirty="0"/>
              <a:t> </a:t>
            </a:r>
            <a:r>
              <a:rPr lang="en-US" sz="2800" dirty="0"/>
              <a:t>recruiting </a:t>
            </a:r>
            <a:r>
              <a:rPr lang="en-US" sz="2800" b="1" u="sng" dirty="0"/>
              <a:t>different subjects as a control group</a:t>
            </a:r>
          </a:p>
          <a:p>
            <a:pPr algn="l" rtl="0" eaLnBrk="1" hangingPunct="1">
              <a:defRPr/>
            </a:pPr>
            <a:r>
              <a:rPr lang="en-US" sz="2800" b="1" dirty="0"/>
              <a:t>Balanced</a:t>
            </a:r>
            <a:r>
              <a:rPr lang="en-US" sz="2800" dirty="0"/>
              <a:t> regarding </a:t>
            </a:r>
            <a:r>
              <a:rPr lang="en-US" sz="2800" b="1" dirty="0"/>
              <a:t>sex</a:t>
            </a:r>
            <a:r>
              <a:rPr lang="en-US" sz="2800" dirty="0"/>
              <a:t>, </a:t>
            </a:r>
            <a:r>
              <a:rPr lang="en-US" sz="2800" b="1" dirty="0"/>
              <a:t>age</a:t>
            </a:r>
            <a:r>
              <a:rPr lang="en-US" sz="2800" dirty="0"/>
              <a:t>, weight &amp; disease state   </a:t>
            </a:r>
            <a:endParaRPr lang="en-US" sz="2800" b="1" dirty="0"/>
          </a:p>
          <a:p>
            <a:pPr algn="l" rtl="0" eaLnBrk="1" hangingPunct="1">
              <a:defRPr/>
            </a:pPr>
            <a:r>
              <a:rPr lang="en-US" sz="2800" b="1" u="sng" dirty="0">
                <a:solidFill>
                  <a:schemeClr val="hlink"/>
                </a:solidFill>
              </a:rPr>
              <a:t>Double-blind technique</a:t>
            </a:r>
            <a:r>
              <a:rPr lang="en-US" sz="2800" dirty="0"/>
              <a:t> when </a:t>
            </a:r>
            <a:r>
              <a:rPr lang="en-US" sz="2800" b="1" dirty="0"/>
              <a:t>neither investigator nor subject knows about treatments they are receiving.</a:t>
            </a:r>
            <a:r>
              <a:rPr lang="en-US" sz="2800" dirty="0"/>
              <a:t> This technique is important to: </a:t>
            </a:r>
            <a:endParaRPr lang="en-US" sz="2800" b="1" dirty="0"/>
          </a:p>
          <a:p>
            <a:pPr lvl="1" algn="l" rtl="0" eaLnBrk="1" hangingPunct="1">
              <a:defRPr/>
            </a:pPr>
            <a:r>
              <a:rPr lang="en-US" sz="2400" b="1" dirty="0"/>
              <a:t>Eliminate</a:t>
            </a:r>
            <a:r>
              <a:rPr lang="en-US" sz="2400" dirty="0"/>
              <a:t> </a:t>
            </a:r>
            <a:r>
              <a:rPr lang="en-US" sz="2400" b="1" dirty="0"/>
              <a:t>investigator</a:t>
            </a:r>
            <a:r>
              <a:rPr lang="en-US" sz="2400" dirty="0"/>
              <a:t> </a:t>
            </a:r>
            <a:r>
              <a:rPr lang="en-US" sz="2400" b="1" dirty="0"/>
              <a:t>bias</a:t>
            </a:r>
          </a:p>
          <a:p>
            <a:pPr lvl="1" algn="l" rtl="0" eaLnBrk="1" hangingPunct="1">
              <a:defRPr/>
            </a:pPr>
            <a:r>
              <a:rPr lang="en-US" sz="2400" b="1" dirty="0"/>
              <a:t>Eliminate</a:t>
            </a:r>
            <a:r>
              <a:rPr lang="en-US" sz="2400" dirty="0"/>
              <a:t> patients or </a:t>
            </a:r>
            <a:r>
              <a:rPr lang="en-US" sz="2400" b="1" dirty="0"/>
              <a:t>subject</a:t>
            </a:r>
            <a:r>
              <a:rPr lang="en-US" sz="2400" dirty="0"/>
              <a:t> bias</a:t>
            </a:r>
          </a:p>
          <a:p>
            <a:pPr lvl="1" algn="l" rtl="0" eaLnBrk="1" hangingPunct="1">
              <a:defRPr/>
            </a:pPr>
            <a:r>
              <a:rPr lang="en-US" sz="2400" dirty="0"/>
              <a:t>Allow the use of </a:t>
            </a:r>
            <a:r>
              <a:rPr lang="en-US" sz="2400" b="1" dirty="0"/>
              <a:t>placebo</a:t>
            </a:r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xmlns="" id="{EE25B6D1-182B-30BB-7D90-083C891D7C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7E44CC14-8884-423D-84EA-5E12D3CF8081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1413717E-B93A-184B-9794-7A3008596B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hlink"/>
                </a:solidFill>
              </a:rPr>
              <a:t>Aims of Therapeutic Evaluation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0545ECFE-C3B9-1F17-9ED7-91AE4B934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/>
              <a:t>To assess </a:t>
            </a:r>
            <a:r>
              <a:rPr lang="en-US" b="1" dirty="0">
                <a:solidFill>
                  <a:srgbClr val="FFC000"/>
                </a:solidFill>
              </a:rPr>
              <a:t>efficacy, safety &amp; quality </a:t>
            </a:r>
            <a:r>
              <a:rPr lang="en-US" dirty="0"/>
              <a:t>of new drugs</a:t>
            </a:r>
          </a:p>
          <a:p>
            <a:pPr algn="l" rtl="0"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To </a:t>
            </a:r>
            <a:r>
              <a:rPr lang="en-US" b="1" dirty="0">
                <a:solidFill>
                  <a:srgbClr val="FFC000"/>
                </a:solidFill>
              </a:rPr>
              <a:t>expand indications </a:t>
            </a:r>
            <a:r>
              <a:rPr lang="en-US" dirty="0"/>
              <a:t>for the use of current drugs</a:t>
            </a:r>
          </a:p>
          <a:p>
            <a:pPr algn="l" rtl="0" eaLnBrk="1" hangingPunct="1">
              <a:defRPr/>
            </a:pPr>
            <a:r>
              <a:rPr lang="en-US" dirty="0"/>
              <a:t>To </a:t>
            </a:r>
            <a:r>
              <a:rPr lang="en-US" b="1" dirty="0">
                <a:solidFill>
                  <a:srgbClr val="FFC000"/>
                </a:solidFill>
              </a:rPr>
              <a:t>protect public health  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xmlns="" id="{B6297F4F-BB60-F73D-8A3B-03AD59D9FF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0CE837A0-65A8-48DF-81C3-412ABCEE824F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6F1E53B7-4632-FACD-E0E2-16A6A2B6F13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EE9C9CF3-3338-EFC6-18E9-004EEEB12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chemeClr val="tx2"/>
                </a:solidFill>
              </a:rPr>
              <a:t>Single-blind</a:t>
            </a:r>
            <a:r>
              <a:rPr lang="en-US" u="sng" dirty="0">
                <a:solidFill>
                  <a:schemeClr val="tx2"/>
                </a:solidFill>
              </a:rPr>
              <a:t> </a:t>
            </a:r>
            <a:r>
              <a:rPr lang="en-US" dirty="0"/>
              <a:t>technique is described </a:t>
            </a:r>
            <a:r>
              <a:rPr lang="en-US" b="1" dirty="0">
                <a:solidFill>
                  <a:schemeClr val="hlink"/>
                </a:solidFill>
              </a:rPr>
              <a:t>when  investigator knows</a:t>
            </a:r>
            <a:r>
              <a:rPr lang="en-US" b="1" dirty="0"/>
              <a:t> but patient does not know treatment given to him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chemeClr val="hlink"/>
                </a:solidFill>
              </a:rPr>
              <a:t>Control group</a:t>
            </a:r>
            <a:r>
              <a:rPr lang="en-US" dirty="0"/>
              <a:t> is used who will receive either </a:t>
            </a:r>
            <a:r>
              <a:rPr lang="en-US" b="1" dirty="0"/>
              <a:t>placebo or a standard therapy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u="sng" dirty="0">
                <a:solidFill>
                  <a:schemeClr val="hlink"/>
                </a:solidFill>
              </a:rPr>
              <a:t>Statistical analysis</a:t>
            </a:r>
            <a:r>
              <a:rPr lang="en-US" dirty="0"/>
              <a:t> should be planned initially including the proper tests used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xmlns="" id="{16D9FBF8-F2E9-83B4-22B4-5F9DF63B1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8EA094E-70B3-404A-A3FC-24EDE20BBDB7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7313AE11-5434-EE72-11CE-D0083DD288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The use of placebo</a:t>
            </a:r>
            <a:r>
              <a:rPr lang="en-US" sz="4000" b="0"/>
              <a:t/>
            </a:r>
            <a:br>
              <a:rPr lang="en-US" sz="4000" b="0"/>
            </a:br>
            <a:endParaRPr lang="en-US" sz="4000" b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537312F2-546B-E186-69A0-047222187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135937" cy="51117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b="1" dirty="0"/>
              <a:t> </a:t>
            </a:r>
            <a:endParaRPr lang="en-US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/>
              <a:t>It is a</a:t>
            </a:r>
            <a:r>
              <a:rPr lang="en-US" b="1" dirty="0"/>
              <a:t> </a:t>
            </a:r>
            <a:r>
              <a:rPr lang="en-US" b="1" u="sng" dirty="0">
                <a:solidFill>
                  <a:schemeClr val="hlink"/>
                </a:solidFill>
              </a:rPr>
              <a:t>pharmacologically inert</a:t>
            </a:r>
            <a:r>
              <a:rPr lang="en-US" b="1" dirty="0"/>
              <a:t> </a:t>
            </a:r>
            <a:r>
              <a:rPr lang="en-US" dirty="0"/>
              <a:t>substance</a:t>
            </a:r>
            <a:r>
              <a:rPr lang="en-US" b="1" dirty="0"/>
              <a:t> identical</a:t>
            </a:r>
            <a:r>
              <a:rPr lang="en-US" dirty="0"/>
              <a:t> in all aspects to the active treatment indistinguishable from it</a:t>
            </a:r>
          </a:p>
          <a:p>
            <a:pPr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   </a:t>
            </a:r>
            <a:r>
              <a:rPr lang="en-US" b="1" u="sng" dirty="0">
                <a:solidFill>
                  <a:srgbClr val="FFC000"/>
                </a:solidFill>
              </a:rPr>
              <a:t>It is intended to: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/>
              <a:t>Eliminate</a:t>
            </a:r>
            <a:r>
              <a:rPr lang="en-US" dirty="0"/>
              <a:t> observer or investigator </a:t>
            </a:r>
            <a:r>
              <a:rPr lang="en-US" b="1" dirty="0"/>
              <a:t>bias</a:t>
            </a:r>
            <a:endParaRPr lang="en-US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/>
              <a:t>Detect </a:t>
            </a:r>
            <a:r>
              <a:rPr lang="en-US" b="1" dirty="0"/>
              <a:t>non-pharmacological</a:t>
            </a:r>
            <a:r>
              <a:rPr lang="en-US" dirty="0"/>
              <a:t> </a:t>
            </a:r>
            <a:r>
              <a:rPr lang="en-US" b="1" dirty="0"/>
              <a:t>effects</a:t>
            </a:r>
            <a:r>
              <a:rPr lang="en-US" dirty="0"/>
              <a:t> of drugs </a:t>
            </a:r>
            <a:r>
              <a:rPr lang="en-US" b="1" dirty="0"/>
              <a:t>(placebo effects)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/>
              <a:t>A </a:t>
            </a:r>
            <a:r>
              <a:rPr lang="en-US" b="1" dirty="0"/>
              <a:t>control</a:t>
            </a:r>
            <a:r>
              <a:rPr lang="en-US" dirty="0"/>
              <a:t> for statistical comparison</a:t>
            </a:r>
          </a:p>
        </p:txBody>
      </p:sp>
      <p:pic>
        <p:nvPicPr>
          <p:cNvPr id="49157" name="Picture 4" descr="placebo">
            <a:extLst>
              <a:ext uri="{FF2B5EF4-FFF2-40B4-BE49-F238E27FC236}">
                <a16:creationId xmlns:a16="http://schemas.microsoft.com/office/drawing/2014/main" xmlns="" id="{370DAFD4-133E-6D60-8C9A-1E081425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4788"/>
            <a:ext cx="12255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>
            <a:extLst>
              <a:ext uri="{FF2B5EF4-FFF2-40B4-BE49-F238E27FC236}">
                <a16:creationId xmlns:a16="http://schemas.microsoft.com/office/drawing/2014/main" xmlns="" id="{F0C033CC-04C3-1AC6-CCB8-716F5E875F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07D63994-5B41-40D7-9E6E-1C1B81DFF3DD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9EB066EB-B637-E5E3-AF73-77B58BD87A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15900" y="620713"/>
            <a:ext cx="8928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>
                <a:solidFill>
                  <a:schemeClr val="hlink"/>
                </a:solidFill>
              </a:rPr>
              <a:t>Conditions that do not require use of placebo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35D4218F-956D-87EE-6352-1E9997A4C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963" y="1484313"/>
            <a:ext cx="8435975" cy="45259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Therapeutic studies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as it is </a:t>
            </a:r>
            <a:r>
              <a:rPr lang="en-US" b="1" dirty="0"/>
              <a:t>unethical to deprive patients of treatments</a:t>
            </a:r>
            <a:r>
              <a:rPr lang="en-US" dirty="0"/>
              <a:t>. </a:t>
            </a:r>
            <a:r>
              <a:rPr lang="en-US" b="1" dirty="0"/>
              <a:t>A standard therapy is chosen instead of placebo 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When the active compound can be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identified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e.g. a vasodilator, alkaptonuria (</a:t>
            </a:r>
            <a:r>
              <a:rPr lang="en-US" dirty="0" err="1"/>
              <a:t>nitisinone</a:t>
            </a:r>
            <a:r>
              <a:rPr lang="en-US" dirty="0"/>
              <a:t>) </a:t>
            </a:r>
            <a:endParaRPr lang="en-US" b="1" dirty="0"/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Dose-finding studies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Pharmacokinetic studies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xmlns="" id="{B05594AE-CD10-4BED-3275-C301202940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85A2B0F2-DBFF-4DF7-88ED-F6E020176243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9EC8C026-353F-C62C-7AF3-522A4189415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Ethical Considerations in Clinical Trials</a:t>
            </a:r>
            <a:r>
              <a:rPr lang="en-US" sz="4000"/>
              <a:t>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972729EE-6D30-9AE5-CDBD-283C9243A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7085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rgbClr val="FFC000"/>
                </a:solidFill>
              </a:rPr>
              <a:t>Declaration of Helsinki                                                                        </a:t>
            </a:r>
            <a:endParaRPr lang="en-US" dirty="0">
              <a:solidFill>
                <a:srgbClr val="FFC000"/>
              </a:solidFill>
            </a:endParaRPr>
          </a:p>
          <a:p>
            <a:pPr algn="l" rtl="0" eaLnBrk="1" hangingPunct="1">
              <a:defRPr/>
            </a:pPr>
            <a:r>
              <a:rPr lang="en-US" dirty="0"/>
              <a:t>The declaration of Helsinki (1964, 1975) sought to </a:t>
            </a:r>
            <a:r>
              <a:rPr lang="en-US" b="1" dirty="0"/>
              <a:t>clarify the ethical principles governing clinical research involving human subjects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emphasizing </a:t>
            </a:r>
            <a:r>
              <a:rPr lang="en-US" b="1" u="sng" dirty="0">
                <a:solidFill>
                  <a:srgbClr val="FFC000"/>
                </a:solidFill>
              </a:rPr>
              <a:t>informed consent</a:t>
            </a:r>
            <a:r>
              <a:rPr lang="en-US" u="sng" dirty="0">
                <a:solidFill>
                  <a:srgbClr val="FFC000"/>
                </a:solidFill>
              </a:rPr>
              <a:t> &amp; </a:t>
            </a:r>
            <a:r>
              <a:rPr lang="en-US" b="1" u="sng" dirty="0">
                <a:solidFill>
                  <a:srgbClr val="FFC000"/>
                </a:solidFill>
              </a:rPr>
              <a:t>proper scientific research design</a:t>
            </a:r>
            <a:r>
              <a:rPr lang="en-US" u="sng" dirty="0">
                <a:solidFill>
                  <a:srgbClr val="FFC000"/>
                </a:solidFill>
              </a:rPr>
              <a:t>. </a:t>
            </a:r>
            <a:r>
              <a:rPr lang="en-US" b="1" dirty="0">
                <a:solidFill>
                  <a:srgbClr val="FFC000"/>
                </a:solidFill>
              </a:rPr>
              <a:t>It is the mission of doctor to safeguard health of people. </a:t>
            </a:r>
            <a:r>
              <a:rPr lang="en-US" dirty="0"/>
              <a:t>The doctor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knowledge &amp; conscience are dedicated to the fulfillment of this mission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xmlns="" id="{CCC73C84-A4C0-3B45-9FF8-C373D19B96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E6D4D03-4B49-492E-866B-4424628D8474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235B5990-F512-BDF0-5DA9-67BE36D7E14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893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Recommendations are essential as a guide to doctors in clinical research:</a:t>
            </a:r>
            <a:r>
              <a:rPr lang="en-US" sz="4000"/>
              <a:t>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96670CBE-4A55-78EA-0F89-4E1598A50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04250" cy="4924425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/>
          </a:p>
          <a:p>
            <a:pPr algn="l" rtl="0" eaLnBrk="1" hangingPunct="1">
              <a:defRPr/>
            </a:pPr>
            <a:r>
              <a:rPr lang="en-US" b="1" u="sng" dirty="0"/>
              <a:t>Risks</a:t>
            </a:r>
            <a:r>
              <a:rPr lang="en-US" u="sng" dirty="0"/>
              <a:t> &amp; </a:t>
            </a:r>
            <a:r>
              <a:rPr lang="en-US" b="1" u="sng" dirty="0"/>
              <a:t>benefits</a:t>
            </a:r>
            <a:r>
              <a:rPr lang="en-US" dirty="0"/>
              <a:t> must be carefully </a:t>
            </a:r>
            <a:r>
              <a:rPr lang="en-US" b="1" dirty="0"/>
              <a:t>assessed</a:t>
            </a:r>
          </a:p>
          <a:p>
            <a:pPr algn="l" rtl="0" eaLnBrk="1" hangingPunct="1">
              <a:defRPr/>
            </a:pPr>
            <a:r>
              <a:rPr lang="en-US" b="1" dirty="0"/>
              <a:t>Nature, purpose &amp; possible hazards must be explained to subjects by doctor </a:t>
            </a:r>
          </a:p>
          <a:p>
            <a:pPr algn="l" rtl="0" eaLnBrk="1" hangingPunct="1">
              <a:defRPr/>
            </a:pP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xmlns="" id="{CCE799B6-F2CE-E5C0-8B0B-9D5BED2F86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384673D5-0CE8-49A3-AE2D-D973BA234C91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AD4C6F61-5C5D-A8C2-8E75-2BAB161E049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>
                <a:solidFill>
                  <a:schemeClr val="hlink"/>
                </a:solidFill>
              </a:rPr>
              <a:t>Recommendations are essential as a guide to doctors in clinical research: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B09EA230-EB79-F803-48F1-8FCEA30FB6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893175" cy="4897437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Informed written consent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must be obtained </a:t>
            </a:r>
          </a:p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Subjects must be free to withdraw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from clinical trial anytime                   </a:t>
            </a:r>
            <a:endParaRPr lang="en-US" b="1" i="1" dirty="0"/>
          </a:p>
          <a:p>
            <a:pPr algn="l" rtl="0" eaLnBrk="1" hangingPunct="1">
              <a:defRPr/>
            </a:pPr>
            <a:r>
              <a:rPr lang="en-US" dirty="0"/>
              <a:t>The investigators should discontinue research, if in their judgment it may if continued be harmful to  subjects                                                                                                                </a:t>
            </a:r>
            <a:endParaRPr lang="en-US" b="1" i="1" dirty="0"/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xmlns="" id="{EEE09E8D-B33B-1DF6-0E9E-73159F139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79450"/>
            <a:ext cx="7772400" cy="1143000"/>
          </a:xfrm>
        </p:spPr>
        <p:txBody>
          <a:bodyPr/>
          <a:lstStyle/>
          <a:p>
            <a:pPr algn="ctr" eaLnBrk="1" hangingPunct="1"/>
            <a:endParaRPr lang="en-US" altLang="ar-JO" sz="4000" b="1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E02B44-BC92-7629-989B-AB865F38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entury Gothic" panose="020B0502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B3805C-DF69-6C74-A67B-44E2CD56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 fontAlgn="auto">
              <a:spcBef>
                <a:spcPts val="0"/>
              </a:spcBef>
              <a:spcAft>
                <a:spcPts val="0"/>
              </a:spcAft>
              <a:defRPr/>
            </a:pPr>
            <a:fld id="{E9EBB303-CBC8-47C7-B62C-6EEE9D637688}" type="slidenum">
              <a:rPr lang="en-US">
                <a:solidFill>
                  <a:prstClr val="white"/>
                </a:solidFill>
                <a:latin typeface="Century Gothic" panose="020B0502020202020204"/>
                <a:cs typeface="+mn-cs"/>
              </a:rPr>
              <a:pPr defTabSz="4572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>
              <a:solidFill>
                <a:prstClr val="white"/>
              </a:solidFill>
              <a:latin typeface="Century Gothic" panose="020B0502020202020204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43EF1-2237-D088-4DEF-892B1AF8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A372CC-7212-44DD-616F-4DF2E71A5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71688"/>
            <a:ext cx="8229600" cy="45259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www.ClinicalTrials.gov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xmlns="" id="{F7743E97-084F-49CE-C2FF-BA653D685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B42B07BF-CAA7-40E8-B9A8-4B4CF4BAC5F6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pic>
        <p:nvPicPr>
          <p:cNvPr id="57349" name="Picture 2" descr="C:\Users\Public\Pictures\Sample Pictures\title.gif">
            <a:extLst>
              <a:ext uri="{FF2B5EF4-FFF2-40B4-BE49-F238E27FC236}">
                <a16:creationId xmlns:a16="http://schemas.microsoft.com/office/drawing/2014/main" xmlns="" id="{DE63F0A3-3854-37AB-20A8-BA5AF8DEF9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571500"/>
            <a:ext cx="8143875" cy="1071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8">
            <a:extLst>
              <a:ext uri="{FF2B5EF4-FFF2-40B4-BE49-F238E27FC236}">
                <a16:creationId xmlns:a16="http://schemas.microsoft.com/office/drawing/2014/main" xmlns="" id="{69FC53F9-FF4C-2CE8-BCD7-08517FAD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97200"/>
            <a:ext cx="86106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xmlns="" id="{BFE2BA6F-F4DC-70B3-2B39-D30688BADE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10BE8420-674D-4CB3-9462-26CCFDE2E87E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58F996-6038-757D-B4AF-BAF4E0DC74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hlink"/>
                </a:solidFill>
              </a:rPr>
              <a:t>Drug Development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710D6676-07AA-C4F8-81CE-64FEA541D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578850" cy="49244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chemeClr val="hlink"/>
                </a:solidFill>
              </a:rPr>
              <a:t>Drugs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b="1" dirty="0"/>
              <a:t>chemical substances </a:t>
            </a:r>
            <a:r>
              <a:rPr lang="en-US" dirty="0"/>
              <a:t>useful in</a:t>
            </a:r>
            <a:r>
              <a:rPr lang="en-US" b="1" dirty="0"/>
              <a:t> </a:t>
            </a:r>
            <a:r>
              <a:rPr lang="en-US" b="1" dirty="0">
                <a:solidFill>
                  <a:srgbClr val="FFC000"/>
                </a:solidFill>
              </a:rPr>
              <a:t>prevention </a:t>
            </a:r>
            <a:r>
              <a:rPr lang="en-US" dirty="0">
                <a:solidFill>
                  <a:srgbClr val="FFC000"/>
                </a:solidFill>
              </a:rPr>
              <a:t>&amp;</a:t>
            </a:r>
            <a:r>
              <a:rPr lang="en-US" b="1" dirty="0">
                <a:solidFill>
                  <a:srgbClr val="FFC000"/>
                </a:solidFill>
              </a:rPr>
              <a:t> diagnosis &amp; treatment </a:t>
            </a:r>
            <a:r>
              <a:rPr lang="en-US" dirty="0"/>
              <a:t>of</a:t>
            </a:r>
            <a:r>
              <a:rPr lang="en-US" b="1" dirty="0"/>
              <a:t> </a:t>
            </a:r>
            <a:r>
              <a:rPr lang="en-US" dirty="0"/>
              <a:t>diseases</a:t>
            </a:r>
          </a:p>
          <a:p>
            <a:pPr algn="l" rtl="0" eaLnBrk="1" hangingPunct="1">
              <a:defRPr/>
            </a:pPr>
            <a:r>
              <a:rPr lang="en-US" b="1" dirty="0"/>
              <a:t>The process of drug development </a:t>
            </a:r>
            <a:r>
              <a:rPr lang="en-US" b="1" u="sng" dirty="0">
                <a:solidFill>
                  <a:schemeClr val="hlink"/>
                </a:solidFill>
              </a:rPr>
              <a:t>may be abandoned at any stage</a:t>
            </a:r>
            <a:r>
              <a:rPr lang="en-US" dirty="0"/>
              <a:t> including </a:t>
            </a:r>
            <a:r>
              <a:rPr lang="en-US" b="1" dirty="0"/>
              <a:t>after marketing</a:t>
            </a:r>
            <a:r>
              <a:rPr lang="en-US" dirty="0"/>
              <a:t> </a:t>
            </a:r>
            <a:r>
              <a:rPr lang="en-US" b="1" dirty="0"/>
              <a:t>(safety, inadequate efficacy)</a:t>
            </a:r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xmlns="" id="{4995A5DF-2297-CAEC-7C53-C72910421A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D861DFFB-9790-4395-9097-92E9CDC77971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97C9F7BB-8A69-D123-BF8E-9178DAD707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hlink"/>
                </a:solidFill>
              </a:rPr>
              <a:t>Drug Development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FC5CA12D-24FC-3368-261B-3F952DC140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/>
              <a:t>New drug development is </a:t>
            </a:r>
            <a:r>
              <a:rPr lang="en-US" b="1" u="sng" dirty="0">
                <a:solidFill>
                  <a:schemeClr val="hlink"/>
                </a:solidFill>
              </a:rPr>
              <a:t>enormously expensive</a:t>
            </a:r>
          </a:p>
          <a:p>
            <a:pPr algn="l" rtl="0" eaLnBrk="1" hangingPunct="1">
              <a:defRPr/>
            </a:pPr>
            <a:r>
              <a:rPr lang="en-US" b="1" dirty="0"/>
              <a:t>Cost of development of a new chemical entity from synthesis to market</a:t>
            </a:r>
            <a:r>
              <a:rPr lang="en-US" b="1" u="sng" dirty="0"/>
              <a:t> </a:t>
            </a:r>
            <a:r>
              <a:rPr lang="en-US" b="1" u="sng" dirty="0">
                <a:solidFill>
                  <a:srgbClr val="FFC000"/>
                </a:solidFill>
              </a:rPr>
              <a:t>US $ 500 million </a:t>
            </a:r>
          </a:p>
          <a:p>
            <a:pPr algn="l" rtl="0" eaLnBrk="1" hangingPunct="1">
              <a:defRPr/>
            </a:pPr>
            <a:r>
              <a:rPr lang="en-US" b="1" dirty="0"/>
              <a:t>The process may take</a:t>
            </a:r>
            <a:r>
              <a:rPr lang="en-US" b="1" u="sng" dirty="0"/>
              <a:t> </a:t>
            </a:r>
            <a:r>
              <a:rPr lang="en-US" b="1" u="sng" dirty="0">
                <a:solidFill>
                  <a:srgbClr val="FFC000"/>
                </a:solidFill>
              </a:rPr>
              <a:t>10-15 years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xmlns="" id="{E92156BE-D300-52B0-7F4A-A79F803C0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1F8C6C98-A5BC-43DF-92B5-200DD1F0EE18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4A14819-BC4B-C510-90A8-76799CCE65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u="sng" dirty="0">
                <a:solidFill>
                  <a:schemeClr val="hlink"/>
                </a:solidFill>
              </a:rPr>
              <a:t>Origin of Drugs</a:t>
            </a:r>
            <a:r>
              <a:rPr lang="en-US" dirty="0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CFDF7A10-66D7-7BF3-1408-6FA2F5149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856662" cy="6165850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  <a:defRPr/>
            </a:pPr>
            <a:endParaRPr lang="en-US" b="1" dirty="0"/>
          </a:p>
          <a:p>
            <a:pPr algn="l" rtl="0" eaLnBrk="1" hangingPunct="1">
              <a:defRPr/>
            </a:pPr>
            <a:r>
              <a:rPr lang="en-US" b="1" u="sng" dirty="0">
                <a:solidFill>
                  <a:srgbClr val="FFC000"/>
                </a:solidFill>
              </a:rPr>
              <a:t>Natural sources:</a:t>
            </a:r>
            <a:r>
              <a:rPr lang="en-US" dirty="0">
                <a:solidFill>
                  <a:srgbClr val="FFC000"/>
                </a:solidFill>
              </a:rPr>
              <a:t>  </a:t>
            </a:r>
            <a:endParaRPr lang="en-US" b="1" dirty="0">
              <a:solidFill>
                <a:srgbClr val="FFC000"/>
              </a:solidFill>
            </a:endParaRPr>
          </a:p>
          <a:p>
            <a:pPr lvl="1" algn="l" rtl="0" eaLnBrk="1" hangingPunct="1">
              <a:defRPr/>
            </a:pPr>
            <a:r>
              <a:rPr lang="en-US" sz="3200" b="1" dirty="0">
                <a:solidFill>
                  <a:schemeClr val="hlink"/>
                </a:solidFill>
              </a:rPr>
              <a:t>Plant</a:t>
            </a:r>
            <a:r>
              <a:rPr lang="en-US" sz="3200" b="1" dirty="0"/>
              <a:t> </a:t>
            </a:r>
            <a:r>
              <a:rPr lang="en-US" sz="3200" dirty="0"/>
              <a:t>origin like </a:t>
            </a:r>
            <a:r>
              <a:rPr lang="en-US" sz="3200" b="1" dirty="0"/>
              <a:t>morphine</a:t>
            </a:r>
            <a:r>
              <a:rPr lang="en-US" sz="3200" dirty="0"/>
              <a:t>, </a:t>
            </a:r>
            <a:r>
              <a:rPr lang="en-US" sz="3200" b="1" dirty="0"/>
              <a:t>digoxin</a:t>
            </a:r>
            <a:r>
              <a:rPr lang="en-US" sz="3200" dirty="0"/>
              <a:t>, </a:t>
            </a:r>
            <a:r>
              <a:rPr lang="en-US" sz="3200" b="1" dirty="0"/>
              <a:t>atropine</a:t>
            </a:r>
            <a:r>
              <a:rPr lang="en-US" sz="3200" dirty="0"/>
              <a:t> </a:t>
            </a:r>
            <a:endParaRPr lang="en-US" sz="3200" b="1" dirty="0"/>
          </a:p>
          <a:p>
            <a:pPr lvl="1" algn="l" rtl="0" eaLnBrk="1" hangingPunct="1">
              <a:defRPr/>
            </a:pPr>
            <a:r>
              <a:rPr lang="en-US" sz="3200" b="1" dirty="0" err="1">
                <a:solidFill>
                  <a:schemeClr val="hlink"/>
                </a:solidFill>
              </a:rPr>
              <a:t>Micoorganisms</a:t>
            </a:r>
            <a:r>
              <a:rPr lang="en-US" sz="3200" b="1" dirty="0"/>
              <a:t> </a:t>
            </a:r>
            <a:r>
              <a:rPr lang="en-US" sz="3200" dirty="0"/>
              <a:t>as fungi &amp; bacteria synthesizing </a:t>
            </a:r>
            <a:r>
              <a:rPr lang="en-US" sz="3200" b="1" dirty="0"/>
              <a:t>antibiotics</a:t>
            </a:r>
          </a:p>
          <a:p>
            <a:pPr lvl="1" algn="l" rtl="0" eaLnBrk="1" hangingPunct="1">
              <a:defRPr/>
            </a:pPr>
            <a:r>
              <a:rPr lang="en-US" sz="3200" b="1" dirty="0">
                <a:solidFill>
                  <a:schemeClr val="hlink"/>
                </a:solidFill>
              </a:rPr>
              <a:t>Animal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  <a:r>
              <a:rPr lang="en-US" sz="3200" dirty="0"/>
              <a:t>origin like </a:t>
            </a:r>
            <a:r>
              <a:rPr lang="en-US" sz="3200" b="1" dirty="0"/>
              <a:t>hormones</a:t>
            </a:r>
            <a:r>
              <a:rPr lang="en-US" sz="3200" dirty="0"/>
              <a:t> </a:t>
            </a:r>
            <a:r>
              <a:rPr lang="en-US" sz="3200" b="1" dirty="0"/>
              <a:t>(insulin), heparin</a:t>
            </a:r>
          </a:p>
          <a:p>
            <a:pPr lvl="1" algn="l" rtl="0" eaLnBrk="1" hangingPunct="1">
              <a:defRPr/>
            </a:pPr>
            <a:r>
              <a:rPr lang="en-US" sz="3200" b="1" dirty="0">
                <a:solidFill>
                  <a:schemeClr val="hlink"/>
                </a:solidFill>
              </a:rPr>
              <a:t>Mineral</a:t>
            </a:r>
            <a:r>
              <a:rPr lang="en-US" sz="3200" dirty="0"/>
              <a:t> origin like </a:t>
            </a:r>
            <a:r>
              <a:rPr lang="en-US" sz="3200" b="1" dirty="0"/>
              <a:t>iron, calcium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xmlns="" id="{68515784-7C51-37A8-2F0A-7D0D73CF4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3ADA60FB-9EF9-4A20-A36E-E07E7424578F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69911A27-C4C7-131F-A199-D13F95A93AD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hlink"/>
                </a:solidFill>
              </a:rPr>
              <a:t>Origin of Drugs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0A400E0C-A021-E286-8A3D-A5C09E446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u="sng" dirty="0">
                <a:solidFill>
                  <a:schemeClr val="hlink"/>
                </a:solidFill>
              </a:rPr>
              <a:t>Synthetic</a:t>
            </a:r>
            <a:r>
              <a:rPr lang="en-US" dirty="0"/>
              <a:t> when </a:t>
            </a:r>
            <a:r>
              <a:rPr lang="en-US" b="1" dirty="0"/>
              <a:t>synthesized chemically in</a:t>
            </a:r>
            <a:r>
              <a:rPr lang="en-US" dirty="0"/>
              <a:t> </a:t>
            </a:r>
            <a:r>
              <a:rPr lang="en-US" b="1" dirty="0"/>
              <a:t>laboratories</a:t>
            </a:r>
            <a:r>
              <a:rPr lang="en-US" dirty="0"/>
              <a:t> 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These represent majority of drugs</a:t>
            </a:r>
            <a:r>
              <a:rPr lang="en-US" dirty="0"/>
              <a:t>, as they are easily manufactured &amp; cheaper like </a:t>
            </a:r>
            <a:r>
              <a:rPr lang="en-US" b="1" dirty="0">
                <a:solidFill>
                  <a:srgbClr val="FFC000"/>
                </a:solidFill>
              </a:rPr>
              <a:t>aspirin, paracetamol &amp; propranolol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pPr algn="l" rtl="0"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xmlns="" id="{F5449F32-9948-0D14-B8DE-6FFFCD9CB3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9DD31B02-A6B4-4100-8FBB-54A048A6A978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9EA27A48-795C-756C-0BE1-DA8E6A7BFAE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hlink"/>
                </a:solidFill>
              </a:rPr>
              <a:t>Medicines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D28AB218-BA28-B247-E281-E8AB26CD1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dirty="0">
                <a:solidFill>
                  <a:schemeClr val="hlink"/>
                </a:solidFill>
              </a:rPr>
              <a:t>Medicines</a:t>
            </a:r>
            <a:r>
              <a:rPr lang="en-US" b="1" dirty="0"/>
              <a:t> are drugs formulated in a suitable way for administration &amp; use by patients</a:t>
            </a:r>
          </a:p>
          <a:p>
            <a:pPr algn="l" rtl="0" eaLnBrk="1" hangingPunct="1">
              <a:defRPr/>
            </a:pPr>
            <a:r>
              <a:rPr lang="en-US" b="1" dirty="0">
                <a:solidFill>
                  <a:schemeClr val="hlink"/>
                </a:solidFill>
              </a:rPr>
              <a:t>Medicines </a:t>
            </a:r>
            <a:r>
              <a:rPr lang="en-US" dirty="0"/>
              <a:t>consist of the </a:t>
            </a:r>
            <a:r>
              <a:rPr lang="en-US" b="1" u="sng" dirty="0">
                <a:solidFill>
                  <a:schemeClr val="hlink"/>
                </a:solidFill>
              </a:rPr>
              <a:t>active drug</a:t>
            </a:r>
            <a:r>
              <a:rPr lang="en-US" dirty="0"/>
              <a:t> combined with</a:t>
            </a:r>
            <a:r>
              <a:rPr lang="en-US" u="sng" dirty="0"/>
              <a:t> </a:t>
            </a:r>
            <a:r>
              <a:rPr lang="en-US" b="1" u="sng" dirty="0">
                <a:solidFill>
                  <a:schemeClr val="hlink"/>
                </a:solidFill>
              </a:rPr>
              <a:t>excipients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/>
              <a:t>give it </a:t>
            </a:r>
            <a:r>
              <a:rPr lang="en-US" b="1" dirty="0">
                <a:solidFill>
                  <a:srgbClr val="FFC000"/>
                </a:solidFill>
              </a:rPr>
              <a:t>shape, size, stability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&amp; other criteria</a:t>
            </a:r>
            <a:r>
              <a:rPr lang="en-US" b="1" dirty="0"/>
              <a:t> </a:t>
            </a:r>
            <a:r>
              <a:rPr lang="en-US" dirty="0"/>
              <a:t>as</a:t>
            </a:r>
            <a:r>
              <a:rPr lang="en-US" b="1" dirty="0"/>
              <a:t> starch</a:t>
            </a:r>
            <a:r>
              <a:rPr lang="en-US" dirty="0"/>
              <a:t>, </a:t>
            </a:r>
            <a:r>
              <a:rPr lang="en-US" b="1" dirty="0"/>
              <a:t>Arabic gum</a:t>
            </a:r>
            <a:r>
              <a:rPr lang="en-US" dirty="0"/>
              <a:t> &amp; many other substances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xmlns="" id="{FAE766E0-9589-D1BF-F124-5AB4D5C74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FontTx/>
              <a:buNone/>
            </a:pPr>
            <a:fld id="{0DD88F15-F4B8-436F-9442-DCC5E8A2711C}" type="slidenum">
              <a:rPr lang="ar-SA" altLang="ar-JO" sz="1200" smtClean="0">
                <a:latin typeface="Arial" panose="020B0604020202020204" pitchFamily="34" charset="0"/>
              </a:rPr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ar-JO" sz="1200">
              <a:latin typeface="Arial" panose="020B060402020202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DA51808F-E0BA-FA23-FE4A-7C66977B61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hlink"/>
                </a:solidFill>
              </a:rPr>
              <a:t>Therapeutic Investigation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23751D93-0C70-B36B-6155-F2A1564C9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/>
              <a:t>There are </a:t>
            </a:r>
            <a:r>
              <a:rPr lang="en-US" b="1" u="sng" dirty="0"/>
              <a:t>three questions</a:t>
            </a:r>
            <a:r>
              <a:rPr lang="en-US" dirty="0"/>
              <a:t> to be answered during drug development: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</a:t>
            </a:r>
            <a:r>
              <a:rPr lang="en-US" b="1" dirty="0">
                <a:solidFill>
                  <a:srgbClr val="FFC000"/>
                </a:solidFill>
              </a:rPr>
              <a:t>1. Does the drug work?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     2. Is it safe?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C000"/>
                </a:solidFill>
              </a:rPr>
              <a:t>     3. What is the dose?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7AD75CD05149204EA8D6A289868C053B" ma:contentTypeVersion="11" ma:contentTypeDescription="إنشاء مستند جديد." ma:contentTypeScope="" ma:versionID="7b1ac32293bf2e0a8a15d376529e9e34">
  <xsd:schema xmlns:xsd="http://www.w3.org/2001/XMLSchema" xmlns:xs="http://www.w3.org/2001/XMLSchema" xmlns:p="http://schemas.microsoft.com/office/2006/metadata/properties" xmlns:ns2="cc361b34-c351-46d5-aafa-b4fab23ebf94" xmlns:ns3="9856e37d-40ad-4ecd-8dba-820d65ef22d0" targetNamespace="http://schemas.microsoft.com/office/2006/metadata/properties" ma:root="true" ma:fieldsID="8e0bed0f02d3c597e70be0cab843f819" ns2:_="" ns3:_="">
    <xsd:import namespace="cc361b34-c351-46d5-aafa-b4fab23ebf94"/>
    <xsd:import namespace="9856e37d-40ad-4ecd-8dba-820d65ef22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61b34-c351-46d5-aafa-b4fab23eb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علامات الصور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6e37d-40ad-4ecd-8dba-820d65ef22d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9da0363-6112-489c-b2b1-fc9c98755374}" ma:internalName="TaxCatchAll" ma:showField="CatchAllData" ma:web="9856e37d-40ad-4ecd-8dba-820d65ef2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361b34-c351-46d5-aafa-b4fab23ebf94">
      <Terms xmlns="http://schemas.microsoft.com/office/infopath/2007/PartnerControls"/>
    </lcf76f155ced4ddcb4097134ff3c332f>
    <TaxCatchAll xmlns="9856e37d-40ad-4ecd-8dba-820d65ef22d0"/>
  </documentManagement>
</p:properties>
</file>

<file path=customXml/itemProps1.xml><?xml version="1.0" encoding="utf-8"?>
<ds:datastoreItem xmlns:ds="http://schemas.openxmlformats.org/officeDocument/2006/customXml" ds:itemID="{DE74E7F8-CEEB-45B2-899E-80999D4F804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A69F543-F3AC-4D2F-AE01-DFEFCA561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61b34-c351-46d5-aafa-b4fab23ebf94"/>
    <ds:schemaRef ds:uri="9856e37d-40ad-4ecd-8dba-820d65ef2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B5D368-4CC9-4C38-8ABD-0F7296A897B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E14A4C0-E66D-4997-BEE4-48C754E2C01C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cc361b34-c351-46d5-aafa-b4fab23ebf9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9856e37d-40ad-4ecd-8dba-820d65ef22d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1602</TotalTime>
  <Words>1155</Words>
  <Application>Microsoft Office PowerPoint</Application>
  <PresentationFormat>On-screen Show (4:3)</PresentationFormat>
  <Paragraphs>194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Stream</vt:lpstr>
      <vt:lpstr>Ion Boardroom</vt:lpstr>
      <vt:lpstr>New Drugs: Their Development &amp; Evaluation</vt:lpstr>
      <vt:lpstr>New Drug Development</vt:lpstr>
      <vt:lpstr>Aims of Therapeutic Evaluation</vt:lpstr>
      <vt:lpstr>Drug Development</vt:lpstr>
      <vt:lpstr>Drug Development</vt:lpstr>
      <vt:lpstr>Origin of Drugs </vt:lpstr>
      <vt:lpstr>Origin of Drugs</vt:lpstr>
      <vt:lpstr>Medicines</vt:lpstr>
      <vt:lpstr>Therapeutic Investigation</vt:lpstr>
      <vt:lpstr>Phases of Drug Development</vt:lpstr>
      <vt:lpstr>1. Pre-clinical studies in animals including: </vt:lpstr>
      <vt:lpstr>1. Pre-clinical Studies in Animals including: </vt:lpstr>
      <vt:lpstr>2. Clinical Studies in Human</vt:lpstr>
      <vt:lpstr>2. Clinical studies in human</vt:lpstr>
      <vt:lpstr>Phase 1 Studies  (Human pharmacology)</vt:lpstr>
      <vt:lpstr>Phase 2 Studies (Therapeutic exploration) </vt:lpstr>
      <vt:lpstr>Phase 3 Studies (Therapeutic confirmation)</vt:lpstr>
      <vt:lpstr>Phase 4 studies (Therapeutic use)</vt:lpstr>
      <vt:lpstr>PowerPoint Presentation</vt:lpstr>
      <vt:lpstr>PowerPoint Presentation</vt:lpstr>
      <vt:lpstr>Clinical Trials  </vt:lpstr>
      <vt:lpstr>Aims of clinical trials</vt:lpstr>
      <vt:lpstr>Fundamental to any clinical trial are: </vt:lpstr>
      <vt:lpstr>Other factors when designing a trial: </vt:lpstr>
      <vt:lpstr>Subjects included in the studies are either: </vt:lpstr>
      <vt:lpstr>Patients excluded from clinical trials include: </vt:lpstr>
      <vt:lpstr>Techniques to avoid bias</vt:lpstr>
      <vt:lpstr>Criteria of clinical trials (CCT) </vt:lpstr>
      <vt:lpstr>Criteria of clinical trials</vt:lpstr>
      <vt:lpstr>PowerPoint Presentation</vt:lpstr>
      <vt:lpstr>The use of placebo </vt:lpstr>
      <vt:lpstr>Conditions that do not require use of placebo  </vt:lpstr>
      <vt:lpstr>Ethical Considerations in Clinical Trials </vt:lpstr>
      <vt:lpstr>Recommendations are essential as a guide to doctors in clinical research: </vt:lpstr>
      <vt:lpstr>Recommendations are essential as a guide to doctors in clinical research:</vt:lpstr>
      <vt:lpstr>PowerPoint Presentation</vt:lpstr>
      <vt:lpstr>PowerPoint Presentation</vt:lpstr>
      <vt:lpstr>PowerPoint Presentation</vt:lpstr>
      <vt:lpstr>PowerPoint Presentation</vt:lpstr>
    </vt:vector>
  </TitlesOfParts>
  <Company>mutah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drug: Their development &amp; evaluation</dc:title>
  <dc:creator>moham</dc:creator>
  <cp:lastModifiedBy>DELL_I3</cp:lastModifiedBy>
  <cp:revision>312</cp:revision>
  <dcterms:created xsi:type="dcterms:W3CDTF">2009-10-20T05:40:57Z</dcterms:created>
  <dcterms:modified xsi:type="dcterms:W3CDTF">2022-11-08T04:17:10Z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</Properties>
</file>