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77"/>
  </p:notes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57" r:id="rId10"/>
    <p:sldId id="265" r:id="rId11"/>
    <p:sldId id="28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323" r:id="rId21"/>
    <p:sldId id="274" r:id="rId22"/>
    <p:sldId id="277" r:id="rId23"/>
    <p:sldId id="278" r:id="rId24"/>
    <p:sldId id="275" r:id="rId25"/>
    <p:sldId id="322" r:id="rId26"/>
    <p:sldId id="324" r:id="rId27"/>
    <p:sldId id="276" r:id="rId28"/>
    <p:sldId id="279" r:id="rId29"/>
    <p:sldId id="280" r:id="rId30"/>
    <p:sldId id="281" r:id="rId31"/>
    <p:sldId id="282" r:id="rId32"/>
    <p:sldId id="325" r:id="rId33"/>
    <p:sldId id="283" r:id="rId34"/>
    <p:sldId id="284" r:id="rId35"/>
    <p:sldId id="327" r:id="rId36"/>
    <p:sldId id="285" r:id="rId37"/>
    <p:sldId id="286" r:id="rId38"/>
    <p:sldId id="293" r:id="rId39"/>
    <p:sldId id="294" r:id="rId40"/>
    <p:sldId id="287" r:id="rId41"/>
    <p:sldId id="289" r:id="rId42"/>
    <p:sldId id="328" r:id="rId43"/>
    <p:sldId id="290" r:id="rId44"/>
    <p:sldId id="291" r:id="rId45"/>
    <p:sldId id="295" r:id="rId46"/>
    <p:sldId id="296" r:id="rId47"/>
    <p:sldId id="292" r:id="rId48"/>
    <p:sldId id="297" r:id="rId49"/>
    <p:sldId id="298" r:id="rId50"/>
    <p:sldId id="299" r:id="rId51"/>
    <p:sldId id="300" r:id="rId52"/>
    <p:sldId id="310" r:id="rId53"/>
    <p:sldId id="311" r:id="rId54"/>
    <p:sldId id="312" r:id="rId55"/>
    <p:sldId id="301" r:id="rId56"/>
    <p:sldId id="329" r:id="rId57"/>
    <p:sldId id="302" r:id="rId58"/>
    <p:sldId id="330" r:id="rId59"/>
    <p:sldId id="313" r:id="rId60"/>
    <p:sldId id="314" r:id="rId61"/>
    <p:sldId id="315" r:id="rId62"/>
    <p:sldId id="316" r:id="rId63"/>
    <p:sldId id="303" r:id="rId64"/>
    <p:sldId id="304" r:id="rId65"/>
    <p:sldId id="305" r:id="rId66"/>
    <p:sldId id="306" r:id="rId67"/>
    <p:sldId id="307" r:id="rId68"/>
    <p:sldId id="331" r:id="rId69"/>
    <p:sldId id="317" r:id="rId70"/>
    <p:sldId id="318" r:id="rId71"/>
    <p:sldId id="319" r:id="rId72"/>
    <p:sldId id="309" r:id="rId73"/>
    <p:sldId id="320" r:id="rId74"/>
    <p:sldId id="321" r:id="rId75"/>
    <p:sldId id="326" r:id="rId7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833B2D-E6DB-048A-1A80-70657860A2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2C2A0-A998-EF5B-16C3-66ACC51F24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98CB4F7-4CB6-42CE-A6E6-96CC9426D835}" type="datetimeFigureOut">
              <a:rPr lang="en-US"/>
              <a:pPr>
                <a:defRPr/>
              </a:pPr>
              <a:t>26/07/2022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EB1AF0-848F-B167-327B-CB74EECA07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6AAA5B4-AFF8-D431-3AC3-E401B62F78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ADEE6-4A71-7FF9-633B-7FDF289069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C1AED-A87E-8098-4789-6CF710B0AA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44D8113-4F59-451D-A585-90834A09E22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FCFD0D6-644E-2755-AF0D-516A7CBCC5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71EF7FDE-97DE-F75B-1860-2FBE99840C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61D5300A-4D31-7EFA-A996-8A7565155E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A7EA6D-8718-4A15-ACD4-481DE4B8016C}" type="slidenum">
              <a:rPr lang="en-US" altLang="en-US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2666CA78-ED1D-F695-9E15-6CB4432B83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85F41FB6-6C09-B525-BEB9-82278B7D5E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5426D6DD-7D0A-4347-F585-E830F7A27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856E92-A4AB-43EA-B000-7E6F97E1F3F4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F57FC6B5-CD43-C77C-D76E-5A197270C5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B9590AEA-65AE-2356-D890-F13B8ED02C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77F11B86-EC2C-5F4C-C260-7AF7008686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C98EE1-A24B-4487-89A8-C721215C43E4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5BC860C8-C378-CA9B-BD5F-064624B173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00714493-10B6-F2AA-559D-F900F90D07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C56859C6-9106-D2C8-A61A-A152A99C8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0966C6-20B4-47A7-BABB-31059ADA5193}" type="slidenum">
              <a:rPr lang="en-US" altLang="en-US"/>
              <a:pPr/>
              <a:t>56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EAF9BB43-D5E7-E1AA-2989-EC59DC673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B28A8-7BD5-420C-9D08-5611ADADBD1C}" type="datetimeFigureOut">
              <a:rPr lang="en-US"/>
              <a:pPr>
                <a:defRPr/>
              </a:pPr>
              <a:t>26/07/2022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0B1FB6-D502-1E75-2ED7-9307AB2CC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9D1D3899-373A-24DA-9AA0-2CB9475B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8632E-3BB7-4153-95F8-02433DCC3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B9672253-EC0C-4C16-D294-DD6E1EDD2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2C1A5-9098-4AEF-A5DF-99BADD86720A}" type="datetimeFigureOut">
              <a:rPr lang="en-US"/>
              <a:pPr>
                <a:defRPr/>
              </a:pPr>
              <a:t>26/07/2022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9CF8304-CF8E-8A44-360F-78E620EA2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90DA0836-E12D-961B-AFFE-9C32AD7EF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C45A0-AF26-4ADC-9B9A-E51B544B43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61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0D827E7-F4CD-C6FF-501A-414E6C991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73051-1EF5-4CD7-A4CA-E59CDA331353}" type="datetimeFigureOut">
              <a:rPr lang="en-US"/>
              <a:pPr>
                <a:defRPr/>
              </a:pPr>
              <a:t>26/07/2022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A823741-9DE5-8801-28D7-04A1600F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D4D3EB5-C157-13C3-EA2F-681D703F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8AA0B1-8264-4CF8-B42B-4B0A4EFCE9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513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0A11A15-8CD1-664A-B60E-91578238DE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8543A07-34CD-5648-022E-0CF57ABBB5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18D2D6-0CE1-99BD-E8F0-A6D24624AB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B6642D02-3B80-4778-88E4-B715EE98798B}" type="slidenum">
              <a:rPr lang="ar-SA" altLang="en-US"/>
              <a:pPr/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65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74AD8DE-35E1-F628-E1CA-A06EF521A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C8B41BD-9578-BF97-9EBB-C34D4E5AA6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9B51697-8326-6CDC-B04D-0D0B1CFFD6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BE05EE98-7DFA-4177-90BE-CBDC56F03892}" type="slidenum">
              <a:rPr lang="ar-SA" altLang="en-US"/>
              <a:pPr/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19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965B2-9F1A-1633-C3DD-886B2150AA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399A6-C9D4-8F16-56B4-1A0B2E52B4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774D5-209A-01D4-F7FA-8D323DD79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AB6A19E8-04E7-41E0-9991-3CAD6BC9BB06}" type="slidenum">
              <a:rPr lang="ar-SA" altLang="en-US"/>
              <a:pPr/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82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0A0EFE2B-455B-F0FC-DD61-76D266C11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9478F-9EC9-477D-8F2D-BD5F4FA81AE7}" type="datetimeFigureOut">
              <a:rPr lang="en-US"/>
              <a:pPr>
                <a:defRPr/>
              </a:pPr>
              <a:t>26/07/2022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CDFAF51-BFE4-D697-E6DA-5EDFD6EA1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0E7AF70-7BFD-36FA-3167-753972E74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530C0-F893-476A-BF76-B1B18B324F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0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0C3F6-DF23-C517-6EB8-5F189D29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383D7-FC1D-4698-B986-F917BED83B45}" type="datetimeFigureOut">
              <a:rPr lang="en-US"/>
              <a:pPr>
                <a:defRPr/>
              </a:pPr>
              <a:t>26/07/2022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183FE-C430-D313-EFDB-DBCF0E434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CCF36-F34E-675E-FB0C-869FC4E9A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9797F-8014-4A79-99B3-3867BA7BFB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607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4B95B797-0BCA-6B98-2258-4BDC8487B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92F93-7885-49C4-B008-E8ABD9E54906}" type="datetimeFigureOut">
              <a:rPr lang="en-US"/>
              <a:pPr>
                <a:defRPr/>
              </a:pPr>
              <a:t>26/07/2022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22E7E6A-A87E-C32D-388D-7CB13F17E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7A73E95-265A-38D3-8D74-5F6E348E4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57DB0-FDA8-4AD6-BC7B-5A0A79F496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41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EAC95C11-785D-8402-7264-B2BD5890C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74827-20C4-4221-BB94-DF0AEAEEE00D}" type="datetimeFigureOut">
              <a:rPr lang="en-US"/>
              <a:pPr>
                <a:defRPr/>
              </a:pPr>
              <a:t>26/07/2022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5C51988-E7ED-04D4-BDBD-FAEB7158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D9AA631F-0B02-35A1-EB82-2FD2D1D0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199C2-C942-44E4-8DE3-2430BDAE7C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0518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348852F2-F1A9-9321-CAF6-158FFA4DB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21A85-8EB9-4741-99FE-85A10449B655}" type="datetimeFigureOut">
              <a:rPr lang="en-US"/>
              <a:pPr>
                <a:defRPr/>
              </a:pPr>
              <a:t>26/07/2022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56D788D-ADCC-4BAA-90EF-58D5D27DF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718E061E-0498-C9FF-C769-3D6F066FF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44FE3-BD3C-4E75-8C67-F145304DE2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61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02F33523-9474-A997-DF82-C71BC715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42896-9386-4F5E-A8EE-EE3272B3A8C3}" type="datetimeFigureOut">
              <a:rPr lang="en-US"/>
              <a:pPr>
                <a:defRPr/>
              </a:pPr>
              <a:t>26/07/2022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C2CD94-C975-C52D-CC82-A7DE168FC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F97F2FF2-7AC5-1631-22CD-973E3C4C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C0602-8FFE-422F-AB2D-2DFCFC88AB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780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D8F9847-651D-FEBD-981E-2B243857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DA522-7D6E-4D5E-BACB-F7DEF27BA682}" type="datetimeFigureOut">
              <a:rPr lang="en-US"/>
              <a:pPr>
                <a:defRPr/>
              </a:pPr>
              <a:t>26/07/2022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9259FD4-BCB5-BAB3-4F69-A73B51A02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7A5F57A2-3BCB-C047-6654-278A09D7E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92149-A850-44EA-B9DE-AAF5D4C9E3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011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DAF81FE8-BA8D-C3B8-D27D-10EA5BFF9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A653F-DF0F-4147-8F4D-2F77D3B26DFA}" type="datetimeFigureOut">
              <a:rPr lang="en-US"/>
              <a:pPr>
                <a:defRPr/>
              </a:pPr>
              <a:t>26/07/2022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77E0011-5AA2-8FD7-03EF-19EFEFE1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1572B2AD-7331-C8A3-CBD3-2D97D59C0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AFFC7-2140-42B2-82F7-B4559030B2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91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EC08D203-F97C-5EE1-A06F-A71C3F11A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99F34DD3-7814-1AA0-F073-43012C1C57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80A0943-9D2F-9E2A-2A93-B5143C228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8200D2-C7DF-4A09-8EEA-7663C6E2DB5D}" type="datetimeFigureOut">
              <a:rPr lang="en-US"/>
              <a:pPr>
                <a:defRPr/>
              </a:pPr>
              <a:t>26/07/2022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77EC7-886F-E245-A76F-84D024F991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645568E-3048-1A6C-A5CA-B98F3E481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latin typeface="Book Antiqua" panose="02040602050305030304" pitchFamily="18" charset="0"/>
              </a:defRPr>
            </a:lvl1pPr>
          </a:lstStyle>
          <a:p>
            <a:fld id="{C3A8E23D-A369-446F-96B0-0ABCFFF407C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800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1" r:id="rId12"/>
    <p:sldLayoutId id="2147483802" r:id="rId13"/>
    <p:sldLayoutId id="214748380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A28F3-5525-E318-5B07-CDEA61CA10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ENT History and Physical Examination</a:t>
            </a:r>
          </a:p>
        </p:txBody>
      </p:sp>
      <p:sp>
        <p:nvSpPr>
          <p:cNvPr id="7171" name="Subtitle 2">
            <a:extLst>
              <a:ext uri="{FF2B5EF4-FFF2-40B4-BE49-F238E27FC236}">
                <a16:creationId xmlns:a16="http://schemas.microsoft.com/office/drawing/2014/main" id="{8B01E50B-9D3F-16AC-1D92-5F96172EA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326AB04-71E6-98B0-C9F8-6495EC88AA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Be familiar with ENT Instruments</a:t>
            </a:r>
          </a:p>
        </p:txBody>
      </p:sp>
      <p:pic>
        <p:nvPicPr>
          <p:cNvPr id="16387" name="Picture 4" descr="spec3b">
            <a:extLst>
              <a:ext uri="{FF2B5EF4-FFF2-40B4-BE49-F238E27FC236}">
                <a16:creationId xmlns:a16="http://schemas.microsoft.com/office/drawing/2014/main" id="{669F5A14-3318-FB0E-390A-C7D964FB3B4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989138"/>
            <a:ext cx="4038600" cy="2262187"/>
          </a:xfrm>
          <a:noFill/>
        </p:spPr>
      </p:pic>
      <p:pic>
        <p:nvPicPr>
          <p:cNvPr id="16388" name="Picture 6" descr="otoscope-pneumatic">
            <a:extLst>
              <a:ext uri="{FF2B5EF4-FFF2-40B4-BE49-F238E27FC236}">
                <a16:creationId xmlns:a16="http://schemas.microsoft.com/office/drawing/2014/main" id="{80DCBAC8-E7D7-2FE6-0A4E-C10A07CF871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2060575"/>
            <a:ext cx="3111500" cy="2120900"/>
          </a:xfrm>
          <a:noFill/>
        </p:spPr>
      </p:pic>
      <p:pic>
        <p:nvPicPr>
          <p:cNvPr id="16389" name="Picture 8" descr="laryngealmirror">
            <a:extLst>
              <a:ext uri="{FF2B5EF4-FFF2-40B4-BE49-F238E27FC236}">
                <a16:creationId xmlns:a16="http://schemas.microsoft.com/office/drawing/2014/main" id="{1C9D158C-D863-20FE-A6FA-EE76D27BC03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4508500"/>
            <a:ext cx="5343525" cy="1063625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90926B03-D82C-0DBF-7868-E2A3F5D6B3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Nasal Speculum</a:t>
            </a:r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2181CB8E-61AA-9A06-22A8-A48EEBE354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en-US"/>
          </a:p>
        </p:txBody>
      </p:sp>
      <p:pic>
        <p:nvPicPr>
          <p:cNvPr id="17412" name="Picture 7" descr="52-2115">
            <a:extLst>
              <a:ext uri="{FF2B5EF4-FFF2-40B4-BE49-F238E27FC236}">
                <a16:creationId xmlns:a16="http://schemas.microsoft.com/office/drawing/2014/main" id="{22311A24-78A3-1520-0D4D-33DF1865E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56864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9" descr="6025-00059">
            <a:extLst>
              <a:ext uri="{FF2B5EF4-FFF2-40B4-BE49-F238E27FC236}">
                <a16:creationId xmlns:a16="http://schemas.microsoft.com/office/drawing/2014/main" id="{23A4B113-6296-7351-F8D9-1963E48E4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62400"/>
            <a:ext cx="2743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>
            <a:extLst>
              <a:ext uri="{FF2B5EF4-FFF2-40B4-BE49-F238E27FC236}">
                <a16:creationId xmlns:a16="http://schemas.microsoft.com/office/drawing/2014/main" id="{61EFB34D-006A-2D08-EDD5-E15A2A91E6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Headlight</a:t>
            </a:r>
          </a:p>
        </p:txBody>
      </p:sp>
      <p:sp>
        <p:nvSpPr>
          <p:cNvPr id="18435" name="Rectangle 5">
            <a:extLst>
              <a:ext uri="{FF2B5EF4-FFF2-40B4-BE49-F238E27FC236}">
                <a16:creationId xmlns:a16="http://schemas.microsoft.com/office/drawing/2014/main" id="{D388EFC6-8EA9-44E7-B07D-37C996776A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en-US"/>
          </a:p>
        </p:txBody>
      </p:sp>
      <p:pic>
        <p:nvPicPr>
          <p:cNvPr id="18436" name="Picture 7" descr="Lightech">
            <a:extLst>
              <a:ext uri="{FF2B5EF4-FFF2-40B4-BE49-F238E27FC236}">
                <a16:creationId xmlns:a16="http://schemas.microsoft.com/office/drawing/2014/main" id="{EF30180D-8A50-CA51-6C45-069C77EFC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67000"/>
            <a:ext cx="190976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3S_LED_Headlight">
            <a:extLst>
              <a:ext uri="{FF2B5EF4-FFF2-40B4-BE49-F238E27FC236}">
                <a16:creationId xmlns:a16="http://schemas.microsoft.com/office/drawing/2014/main" id="{C554E561-FDA4-F3B5-FDAD-FC1DF1C94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24669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welch-Portable-Headlight">
            <a:extLst>
              <a:ext uri="{FF2B5EF4-FFF2-40B4-BE49-F238E27FC236}">
                <a16:creationId xmlns:a16="http://schemas.microsoft.com/office/drawing/2014/main" id="{441F8239-897D-A934-5D03-0FC4338E9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743200"/>
            <a:ext cx="312420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8550CF99-A70D-4099-AD52-576A080CCE8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THE EAR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A40B2CF8-8423-A4AB-4BAD-9675B28B8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0483" name="Picture 2" descr="F:\190px-Ear-anatomy-text-small-en.png">
            <a:extLst>
              <a:ext uri="{FF2B5EF4-FFF2-40B4-BE49-F238E27FC236}">
                <a16:creationId xmlns:a16="http://schemas.microsoft.com/office/drawing/2014/main" id="{D7C0F64F-FD98-A7B4-60BB-BDAC94819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1871663"/>
            <a:ext cx="5973762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5445BBAE-F448-8995-9A0B-0253DA0C33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External anatomy</a:t>
            </a:r>
          </a:p>
        </p:txBody>
      </p:sp>
      <p:pic>
        <p:nvPicPr>
          <p:cNvPr id="21507" name="Picture 4" descr="anat pinna">
            <a:extLst>
              <a:ext uri="{FF2B5EF4-FFF2-40B4-BE49-F238E27FC236}">
                <a16:creationId xmlns:a16="http://schemas.microsoft.com/office/drawing/2014/main" id="{BEAEAB5C-2037-03B1-5FB0-70C213BFEAC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73238"/>
            <a:ext cx="5616575" cy="4492625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8BA4AB7-5AF1-2A05-2F58-6E5236EFE2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Auricle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0F9138B-3955-C533-0F7B-366B71CC61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Size (microtia, macrotia)</a:t>
            </a:r>
          </a:p>
          <a:p>
            <a:pPr eaLnBrk="1" hangingPunct="1"/>
            <a:r>
              <a:rPr lang="en-GB" altLang="en-US"/>
              <a:t>Shape (cauliflower ear)</a:t>
            </a:r>
          </a:p>
          <a:p>
            <a:pPr eaLnBrk="1" hangingPunct="1"/>
            <a:r>
              <a:rPr lang="en-GB" altLang="en-US"/>
              <a:t>Position (bat ear)</a:t>
            </a:r>
          </a:p>
          <a:p>
            <a:pPr eaLnBrk="1" hangingPunct="1"/>
            <a:r>
              <a:rPr lang="en-GB" altLang="en-US"/>
              <a:t>Deformities??</a:t>
            </a:r>
          </a:p>
          <a:p>
            <a:pPr eaLnBrk="1" hangingPunct="1"/>
            <a:r>
              <a:rPr lang="en-GB" altLang="en-US"/>
              <a:t>Genetic.</a:t>
            </a:r>
          </a:p>
          <a:p>
            <a:pPr eaLnBrk="1" hangingPunct="1"/>
            <a:r>
              <a:rPr lang="en-GB" altLang="en-US"/>
              <a:t>Trauma.</a:t>
            </a:r>
          </a:p>
          <a:p>
            <a:pPr eaLnBrk="1" hangingPunct="1"/>
            <a:r>
              <a:rPr lang="en-GB" altLang="en-US"/>
              <a:t>Systemic disease.</a:t>
            </a:r>
          </a:p>
          <a:p>
            <a:pPr eaLnBrk="1" hangingPunct="1"/>
            <a:r>
              <a:rPr lang="en-GB" altLang="en-US"/>
              <a:t>Scars. (Mainly behind the ear).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3B54E-8744-4878-AFE1-B7BE67645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Periauriclar</a:t>
            </a:r>
            <a:r>
              <a:rPr lang="en-US" dirty="0"/>
              <a:t> sinus</a:t>
            </a:r>
          </a:p>
        </p:txBody>
      </p:sp>
      <p:pic>
        <p:nvPicPr>
          <p:cNvPr id="23555" name="Picture 2" descr="C:\Users\Nasser\Downloads\pm\baby43.GIF">
            <a:extLst>
              <a:ext uri="{FF2B5EF4-FFF2-40B4-BE49-F238E27FC236}">
                <a16:creationId xmlns:a16="http://schemas.microsoft.com/office/drawing/2014/main" id="{3A4A8803-0015-3DBC-3308-7CFACFD2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1979613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C:\Users\Nasser\Downloads\pm\preauricular_sinus_sm.jpg">
            <a:extLst>
              <a:ext uri="{FF2B5EF4-FFF2-40B4-BE49-F238E27FC236}">
                <a16:creationId xmlns:a16="http://schemas.microsoft.com/office/drawing/2014/main" id="{C2FF15B6-908B-98FB-A4D7-69862849F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133600"/>
            <a:ext cx="3810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C11F0-24D7-3032-B920-6C93C4248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Auricular hematoma</a:t>
            </a:r>
          </a:p>
        </p:txBody>
      </p:sp>
      <p:pic>
        <p:nvPicPr>
          <p:cNvPr id="24579" name="Picture 2" descr="C:\Users\Nasser\Downloads\pm\cauliflower-ear.jpg">
            <a:extLst>
              <a:ext uri="{FF2B5EF4-FFF2-40B4-BE49-F238E27FC236}">
                <a16:creationId xmlns:a16="http://schemas.microsoft.com/office/drawing/2014/main" id="{D716CE99-7AB2-7517-091B-AFFD7B12C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C:\Users\Nasser\Downloads\pm\oido_e1.jpg">
            <a:extLst>
              <a:ext uri="{FF2B5EF4-FFF2-40B4-BE49-F238E27FC236}">
                <a16:creationId xmlns:a16="http://schemas.microsoft.com/office/drawing/2014/main" id="{679B5FB3-C0D4-2DDB-9C9D-D0C20D5AF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2568575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E6FE-5AC3-B988-4338-AF2FD75C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Cauliflower ear</a:t>
            </a:r>
          </a:p>
        </p:txBody>
      </p:sp>
      <p:pic>
        <p:nvPicPr>
          <p:cNvPr id="25603" name="Picture 2" descr="C:\Users\Nasser\Downloads\pm\cowl.jpg">
            <a:extLst>
              <a:ext uri="{FF2B5EF4-FFF2-40B4-BE49-F238E27FC236}">
                <a16:creationId xmlns:a16="http://schemas.microsoft.com/office/drawing/2014/main" id="{26F6AF3C-77D0-CAD3-9A9A-A2EDFA6F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30480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 descr="C:\Users\Nasser\Downloads\pm\cauliflowerear.JPG">
            <a:extLst>
              <a:ext uri="{FF2B5EF4-FFF2-40B4-BE49-F238E27FC236}">
                <a16:creationId xmlns:a16="http://schemas.microsoft.com/office/drawing/2014/main" id="{3CCB373D-9D1C-0AF2-2BA0-C7A0E08E3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3810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1EBD0-3E07-532C-7374-E9188C899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History 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97035B81-CCEA-F14C-9225-4527AA20F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Pt. ID (profile)</a:t>
            </a:r>
          </a:p>
          <a:p>
            <a:pPr eaLnBrk="1" hangingPunct="1"/>
            <a:r>
              <a:rPr lang="en-US" altLang="en-US"/>
              <a:t>Chief complaint</a:t>
            </a:r>
          </a:p>
          <a:p>
            <a:pPr eaLnBrk="1" hangingPunct="1"/>
            <a:r>
              <a:rPr lang="en-US" altLang="en-US"/>
              <a:t>History of presenting illness </a:t>
            </a:r>
          </a:p>
          <a:p>
            <a:pPr eaLnBrk="1" hangingPunct="1"/>
            <a:r>
              <a:rPr lang="en-US" altLang="en-US"/>
              <a:t>Past medical and surgical hx</a:t>
            </a:r>
          </a:p>
          <a:p>
            <a:pPr eaLnBrk="1" hangingPunct="1"/>
            <a:r>
              <a:rPr lang="en-US" altLang="en-US"/>
              <a:t>Family hx</a:t>
            </a:r>
          </a:p>
          <a:p>
            <a:pPr eaLnBrk="1" hangingPunct="1"/>
            <a:r>
              <a:rPr lang="en-US" altLang="en-US"/>
              <a:t>Occupational hx</a:t>
            </a:r>
          </a:p>
          <a:p>
            <a:pPr eaLnBrk="1" hangingPunct="1"/>
            <a:r>
              <a:rPr lang="en-US" altLang="en-US"/>
              <a:t>Drug hx</a:t>
            </a:r>
          </a:p>
          <a:p>
            <a:pPr eaLnBrk="1" hangingPunct="1"/>
            <a:r>
              <a:rPr lang="en-US" altLang="en-US"/>
              <a:t>Allergic hx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>
            <a:extLst>
              <a:ext uri="{FF2B5EF4-FFF2-40B4-BE49-F238E27FC236}">
                <a16:creationId xmlns:a16="http://schemas.microsoft.com/office/drawing/2014/main" id="{FD74C845-0D14-FE93-0617-894758096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7" t="28345" r="53320" b="23422"/>
          <a:stretch>
            <a:fillRect/>
          </a:stretch>
        </p:blipFill>
        <p:spPr bwMode="auto">
          <a:xfrm>
            <a:off x="1539875" y="1690688"/>
            <a:ext cx="1303338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>
            <a:extLst>
              <a:ext uri="{FF2B5EF4-FFF2-40B4-BE49-F238E27FC236}">
                <a16:creationId xmlns:a16="http://schemas.microsoft.com/office/drawing/2014/main" id="{EC764EE6-8C26-B08C-ABA2-F1560AA8F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4" t="30313" r="43359" b="66734"/>
          <a:stretch>
            <a:fillRect/>
          </a:stretch>
        </p:blipFill>
        <p:spPr bwMode="auto">
          <a:xfrm>
            <a:off x="1733550" y="3400425"/>
            <a:ext cx="9175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>
            <a:extLst>
              <a:ext uri="{FF2B5EF4-FFF2-40B4-BE49-F238E27FC236}">
                <a16:creationId xmlns:a16="http://schemas.microsoft.com/office/drawing/2014/main" id="{EBD21C8F-0E85-43E2-9B87-48ADEA87B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6" t="59843" r="41699" b="37202"/>
          <a:stretch>
            <a:fillRect/>
          </a:stretch>
        </p:blipFill>
        <p:spPr bwMode="auto">
          <a:xfrm>
            <a:off x="1677988" y="5033963"/>
            <a:ext cx="102711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7">
            <a:extLst>
              <a:ext uri="{FF2B5EF4-FFF2-40B4-BE49-F238E27FC236}">
                <a16:creationId xmlns:a16="http://schemas.microsoft.com/office/drawing/2014/main" id="{8D5123A8-D6EE-1C09-1EC7-965751D94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4" t="39172" r="58855" b="16531"/>
          <a:stretch>
            <a:fillRect/>
          </a:stretch>
        </p:blipFill>
        <p:spPr bwMode="auto">
          <a:xfrm>
            <a:off x="6056313" y="1690688"/>
            <a:ext cx="1728787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E4401A-2C37-3DBA-5A27-C1AE1F9B170E}"/>
              </a:ext>
            </a:extLst>
          </p:cNvPr>
          <p:cNvSpPr/>
          <p:nvPr/>
        </p:nvSpPr>
        <p:spPr>
          <a:xfrm>
            <a:off x="6059488" y="3295650"/>
            <a:ext cx="1704975" cy="7016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rgbClr val="000000"/>
                </a:solidFill>
                <a:latin typeface="NewBaskerville-Roman"/>
              </a:rPr>
              <a:t>lesions consistent with skin cancer should be noted and warrant biopsy. </a:t>
            </a:r>
            <a:endParaRPr lang="en-US" sz="1050" b="1" dirty="0"/>
          </a:p>
        </p:txBody>
      </p:sp>
      <p:pic>
        <p:nvPicPr>
          <p:cNvPr id="26631" name="Picture 9">
            <a:extLst>
              <a:ext uri="{FF2B5EF4-FFF2-40B4-BE49-F238E27FC236}">
                <a16:creationId xmlns:a16="http://schemas.microsoft.com/office/drawing/2014/main" id="{326CCF3F-57F2-88A2-2167-9C07CBE49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7" t="50984" r="53320" b="28345"/>
          <a:stretch>
            <a:fillRect/>
          </a:stretch>
        </p:blipFill>
        <p:spPr bwMode="auto">
          <a:xfrm>
            <a:off x="4625975" y="1684338"/>
            <a:ext cx="136525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0">
            <a:extLst>
              <a:ext uri="{FF2B5EF4-FFF2-40B4-BE49-F238E27FC236}">
                <a16:creationId xmlns:a16="http://schemas.microsoft.com/office/drawing/2014/main" id="{E1E1149C-FE76-FB44-D7C0-4C50A26F7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6" t="52953" r="36163" b="43109"/>
          <a:stretch>
            <a:fillRect/>
          </a:stretch>
        </p:blipFill>
        <p:spPr bwMode="auto">
          <a:xfrm>
            <a:off x="4587875" y="3994150"/>
            <a:ext cx="15668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3">
            <a:extLst>
              <a:ext uri="{FF2B5EF4-FFF2-40B4-BE49-F238E27FC236}">
                <a16:creationId xmlns:a16="http://schemas.microsoft.com/office/drawing/2014/main" id="{5039DED6-676E-E247-3467-3C45CB75BA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8" t="37202" r="57195" b="13577"/>
          <a:stretch>
            <a:fillRect/>
          </a:stretch>
        </p:blipFill>
        <p:spPr bwMode="auto">
          <a:xfrm>
            <a:off x="2887663" y="1690688"/>
            <a:ext cx="1673225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489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BBCD2AF-3DDE-FD79-F34C-C60EFEF09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Canal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9F38D17-0828-8361-2E33-822CE05B0CE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sz="2400" dirty="0"/>
              <a:t>Inspect </a:t>
            </a:r>
            <a:r>
              <a:rPr lang="en-GB" sz="2400" dirty="0" err="1"/>
              <a:t>pinna</a:t>
            </a:r>
            <a:r>
              <a:rPr lang="en-GB" sz="2400" dirty="0"/>
              <a:t> and </a:t>
            </a:r>
            <a:r>
              <a:rPr lang="en-GB" sz="2400" dirty="0" err="1"/>
              <a:t>concha</a:t>
            </a:r>
            <a:endParaRPr lang="en-GB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sz="2400" dirty="0" err="1"/>
              <a:t>Otoscopic</a:t>
            </a:r>
            <a:r>
              <a:rPr lang="en-GB" sz="2400" dirty="0"/>
              <a:t> examination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sz="2400" dirty="0"/>
              <a:t>Pull upwards (in adults) or downwards (in children), outwards and backwards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GB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sz="2400" dirty="0"/>
              <a:t>Look for cavity,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GB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en-GB" sz="2400" dirty="0" err="1"/>
              <a:t>Otitis</a:t>
            </a:r>
            <a:r>
              <a:rPr lang="en-GB" sz="2400" dirty="0"/>
              <a:t> </a:t>
            </a:r>
            <a:r>
              <a:rPr lang="en-GB" sz="2400" dirty="0" err="1"/>
              <a:t>externa</a:t>
            </a:r>
            <a:endParaRPr lang="en-GB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en-GB" sz="2400" dirty="0" err="1"/>
              <a:t>Osteomas</a:t>
            </a:r>
            <a:endParaRPr lang="en-GB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en-GB" sz="2400" dirty="0"/>
              <a:t>Mastoid cavity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endParaRPr lang="en-GB" sz="2400" dirty="0"/>
          </a:p>
        </p:txBody>
      </p:sp>
      <p:pic>
        <p:nvPicPr>
          <p:cNvPr id="28676" name="Picture 4" descr="oe">
            <a:extLst>
              <a:ext uri="{FF2B5EF4-FFF2-40B4-BE49-F238E27FC236}">
                <a16:creationId xmlns:a16="http://schemas.microsoft.com/office/drawing/2014/main" id="{55DFDB08-DFEC-8217-FE6C-22EC67CCBE1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8950" y="1600200"/>
            <a:ext cx="2197100" cy="2185988"/>
          </a:xfrm>
          <a:noFill/>
        </p:spPr>
      </p:pic>
      <p:pic>
        <p:nvPicPr>
          <p:cNvPr id="28677" name="Picture 6" descr="exostosis">
            <a:extLst>
              <a:ext uri="{FF2B5EF4-FFF2-40B4-BE49-F238E27FC236}">
                <a16:creationId xmlns:a16="http://schemas.microsoft.com/office/drawing/2014/main" id="{17F551B1-4FC6-A32C-BBA7-4B834CCACBA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6088" y="3938588"/>
            <a:ext cx="2282825" cy="2187575"/>
          </a:xfrm>
          <a:noFill/>
        </p:spPr>
      </p:pic>
      <p:sp>
        <p:nvSpPr>
          <p:cNvPr id="28678" name="Line 8">
            <a:extLst>
              <a:ext uri="{FF2B5EF4-FFF2-40B4-BE49-F238E27FC236}">
                <a16:creationId xmlns:a16="http://schemas.microsoft.com/office/drawing/2014/main" id="{99119C24-1066-D6DA-B2F2-D15CF248E0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4075" y="5157788"/>
            <a:ext cx="338455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Line 9">
            <a:extLst>
              <a:ext uri="{FF2B5EF4-FFF2-40B4-BE49-F238E27FC236}">
                <a16:creationId xmlns:a16="http://schemas.microsoft.com/office/drawing/2014/main" id="{A01E5652-06D9-362A-2194-AC71F5A207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11413" y="2781300"/>
            <a:ext cx="3168650" cy="2087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1153E-58DC-0B83-3C61-6BDAE7090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Acute </a:t>
            </a:r>
            <a:r>
              <a:rPr lang="en-US" dirty="0" err="1"/>
              <a:t>otitis</a:t>
            </a:r>
            <a:r>
              <a:rPr lang="en-US" dirty="0"/>
              <a:t> </a:t>
            </a:r>
            <a:r>
              <a:rPr lang="en-US" dirty="0" err="1"/>
              <a:t>externa</a:t>
            </a:r>
            <a:endParaRPr lang="en-US" dirty="0"/>
          </a:p>
        </p:txBody>
      </p:sp>
      <p:pic>
        <p:nvPicPr>
          <p:cNvPr id="29699" name="Picture 2" descr="C:\Users\Nasser\Downloads\pm\warr0829.jpg">
            <a:extLst>
              <a:ext uri="{FF2B5EF4-FFF2-40B4-BE49-F238E27FC236}">
                <a16:creationId xmlns:a16="http://schemas.microsoft.com/office/drawing/2014/main" id="{5E1A4533-1E2E-E668-40E5-8A6DA8241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3544888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 descr="C:\Users\Nasser\Downloads\pm\ear_infec1.jpg">
            <a:extLst>
              <a:ext uri="{FF2B5EF4-FFF2-40B4-BE49-F238E27FC236}">
                <a16:creationId xmlns:a16="http://schemas.microsoft.com/office/drawing/2014/main" id="{B9309A17-AC9F-E01A-A2C3-BF2C1F9CB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33655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60A0-3FBD-F8CF-7C08-49ABCB657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Otomycosis</a:t>
            </a:r>
            <a:r>
              <a:rPr lang="en-US" dirty="0"/>
              <a:t> </a:t>
            </a:r>
          </a:p>
        </p:txBody>
      </p:sp>
      <p:pic>
        <p:nvPicPr>
          <p:cNvPr id="30723" name="Picture 2" descr="C:\Users\Nasser\Downloads\pm\img31.jpg">
            <a:extLst>
              <a:ext uri="{FF2B5EF4-FFF2-40B4-BE49-F238E27FC236}">
                <a16:creationId xmlns:a16="http://schemas.microsoft.com/office/drawing/2014/main" id="{9DF7BAAD-6549-DC5B-EC5B-40F859D75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49720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739B4D5-CDA1-60FA-AE72-54DCAAAD0D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TM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8E0EBF2-94CA-0636-E000-4F313BACDBA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Assess all quadrants</a:t>
            </a:r>
          </a:p>
          <a:p>
            <a:pPr eaLnBrk="1" hangingPunct="1"/>
            <a:r>
              <a:rPr lang="en-GB" altLang="en-US"/>
              <a:t>Look for malleus, incus</a:t>
            </a:r>
          </a:p>
          <a:p>
            <a:pPr eaLnBrk="1" hangingPunct="1"/>
            <a:r>
              <a:rPr lang="en-GB" altLang="en-US"/>
              <a:t>Record abnormalities</a:t>
            </a:r>
          </a:p>
          <a:p>
            <a:pPr eaLnBrk="1" hangingPunct="1"/>
            <a:r>
              <a:rPr lang="en-GB" altLang="en-US"/>
              <a:t>Cone of light (light reflex) in ant inf quadrant.</a:t>
            </a:r>
          </a:p>
          <a:p>
            <a:pPr eaLnBrk="1" hangingPunct="1">
              <a:buFontTx/>
              <a:buNone/>
            </a:pPr>
            <a:endParaRPr lang="en-GB" altLang="en-US"/>
          </a:p>
        </p:txBody>
      </p:sp>
      <p:sp>
        <p:nvSpPr>
          <p:cNvPr id="31748" name="Rectangle 6">
            <a:extLst>
              <a:ext uri="{FF2B5EF4-FFF2-40B4-BE49-F238E27FC236}">
                <a16:creationId xmlns:a16="http://schemas.microsoft.com/office/drawing/2014/main" id="{BA4E65B7-20E2-2CCD-64B6-613C904BC700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Normal </a:t>
            </a:r>
            <a:r>
              <a:rPr lang="de-DE" altLang="en-US"/>
              <a:t>TM(ear drum) is oval, pearly grey, and translucent, approximatly 1 cm in diameter</a:t>
            </a:r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4" descr="NORMAL%20TM3.jpg">
            <a:extLst>
              <a:ext uri="{FF2B5EF4-FFF2-40B4-BE49-F238E27FC236}">
                <a16:creationId xmlns:a16="http://schemas.microsoft.com/office/drawing/2014/main" id="{E5BE1DD6-5946-0C53-F72E-EDF7B39A6D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371600"/>
            <a:ext cx="6484938" cy="430688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1C61F-0AD8-14E7-D9AD-AF51C63CD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43137"/>
            <a:ext cx="3276600" cy="99417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Tympanic Membrane Examination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D1944-13EE-99DA-3CEE-CF0B5103B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40" t="28248" r="18060" b="25361"/>
          <a:stretch/>
        </p:blipFill>
        <p:spPr>
          <a:xfrm>
            <a:off x="3807726" y="1443137"/>
            <a:ext cx="4800600" cy="4071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43859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F250682-1D5B-C32A-18B5-395EF1CA2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Perforations</a:t>
            </a:r>
          </a:p>
        </p:txBody>
      </p:sp>
      <p:pic>
        <p:nvPicPr>
          <p:cNvPr id="34819" name="Picture 4" descr="kroniskotit">
            <a:extLst>
              <a:ext uri="{FF2B5EF4-FFF2-40B4-BE49-F238E27FC236}">
                <a16:creationId xmlns:a16="http://schemas.microsoft.com/office/drawing/2014/main" id="{255A43B2-CB94-5EA8-DBE3-37CA2B525E6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2420938"/>
            <a:ext cx="3530600" cy="2882900"/>
          </a:xfrm>
          <a:noFill/>
        </p:spPr>
      </p:pic>
      <p:pic>
        <p:nvPicPr>
          <p:cNvPr id="34820" name="Picture 6" descr="perf_and_tympanosclerosis">
            <a:extLst>
              <a:ext uri="{FF2B5EF4-FFF2-40B4-BE49-F238E27FC236}">
                <a16:creationId xmlns:a16="http://schemas.microsoft.com/office/drawing/2014/main" id="{529E08E4-4442-7C48-BEDD-7DEF18E5DC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8463" y="2889250"/>
            <a:ext cx="2378075" cy="1947863"/>
          </a:xfrm>
          <a:noFill/>
        </p:spPr>
      </p:pic>
      <p:sp>
        <p:nvSpPr>
          <p:cNvPr id="34821" name="Text Box 8">
            <a:extLst>
              <a:ext uri="{FF2B5EF4-FFF2-40B4-BE49-F238E27FC236}">
                <a16:creationId xmlns:a16="http://schemas.microsoft.com/office/drawing/2014/main" id="{EDB1DCD2-BDED-D33A-6AD5-76AC6675D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589588"/>
            <a:ext cx="2879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/>
              <a:t>Central perforation</a:t>
            </a:r>
          </a:p>
        </p:txBody>
      </p:sp>
      <p:sp>
        <p:nvSpPr>
          <p:cNvPr id="34822" name="Text Box 9">
            <a:extLst>
              <a:ext uri="{FF2B5EF4-FFF2-40B4-BE49-F238E27FC236}">
                <a16:creationId xmlns:a16="http://schemas.microsoft.com/office/drawing/2014/main" id="{A08B8B96-C107-0E84-ED7A-8E4460C05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661025"/>
            <a:ext cx="2879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/>
              <a:t>Marginal perforation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3749A-8E93-53DD-7AEB-7006E0CF3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Ventilation tubes </a:t>
            </a:r>
          </a:p>
        </p:txBody>
      </p:sp>
      <p:pic>
        <p:nvPicPr>
          <p:cNvPr id="35843" name="Picture 2" descr="C:\Users\Nasser\Downloads\pm\tube.gif">
            <a:extLst>
              <a:ext uri="{FF2B5EF4-FFF2-40B4-BE49-F238E27FC236}">
                <a16:creationId xmlns:a16="http://schemas.microsoft.com/office/drawing/2014/main" id="{D01471C1-D6E8-694B-4630-E5D85024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4249738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07E2850-B423-7EBB-505C-4350C78915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Don’t forget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AA3A222-7470-C09E-1691-6FF4E3BE44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DE" altLang="en-US"/>
              <a:t>Hearing Asessment:</a:t>
            </a:r>
          </a:p>
          <a:p>
            <a:pPr eaLnBrk="1" hangingPunct="1">
              <a:buFontTx/>
              <a:buNone/>
            </a:pPr>
            <a:r>
              <a:rPr lang="de-DE" altLang="en-US"/>
              <a:t>1.Whisper</a:t>
            </a:r>
          </a:p>
          <a:p>
            <a:pPr eaLnBrk="1" hangingPunct="1">
              <a:buFontTx/>
              <a:buNone/>
            </a:pPr>
            <a:r>
              <a:rPr lang="en-GB" altLang="en-US"/>
              <a:t>2.Tuning fork tests</a:t>
            </a:r>
            <a:r>
              <a:rPr lang="de-DE" altLang="en-US"/>
              <a:t>- Rinne`s test</a:t>
            </a:r>
          </a:p>
          <a:p>
            <a:pPr eaLnBrk="1" hangingPunct="1">
              <a:buFontTx/>
              <a:buNone/>
            </a:pPr>
            <a:r>
              <a:rPr lang="de-DE" altLang="en-US"/>
              <a:t>                           - Weber`s test</a:t>
            </a:r>
            <a:endParaRPr lang="en-GB" altLang="en-US"/>
          </a:p>
          <a:p>
            <a:pPr eaLnBrk="1" hangingPunct="1"/>
            <a:endParaRPr lang="en-GB" altLang="en-US"/>
          </a:p>
          <a:p>
            <a:pPr eaLnBrk="1" hangingPunct="1">
              <a:buFontTx/>
              <a:buNone/>
            </a:pPr>
            <a:r>
              <a:rPr lang="en-GB" altLang="en-US"/>
              <a:t>3.Look at audiological investigations</a:t>
            </a:r>
          </a:p>
          <a:p>
            <a:pPr eaLnBrk="1" hangingPunct="1">
              <a:buFontTx/>
              <a:buNone/>
            </a:pPr>
            <a:r>
              <a:rPr lang="en-GB" altLang="en-US"/>
              <a:t> Tympanometry, PTA, OAE, BERA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924DE-F286-CEB0-6650-C7D63E0DD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Nose symptoms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19D4AF07-06FF-AD31-CBF4-DEEC3C188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Obstruction</a:t>
            </a:r>
          </a:p>
          <a:p>
            <a:pPr eaLnBrk="1" hangingPunct="1"/>
            <a:r>
              <a:rPr lang="en-US" altLang="en-US"/>
              <a:t>Discharge</a:t>
            </a:r>
          </a:p>
          <a:p>
            <a:pPr eaLnBrk="1" hangingPunct="1"/>
            <a:r>
              <a:rPr lang="en-US" altLang="en-US"/>
              <a:t>Postnasal discharge</a:t>
            </a:r>
          </a:p>
          <a:p>
            <a:pPr eaLnBrk="1" hangingPunct="1"/>
            <a:r>
              <a:rPr lang="en-US" altLang="en-US"/>
              <a:t>Epistaxis</a:t>
            </a:r>
          </a:p>
          <a:p>
            <a:pPr eaLnBrk="1" hangingPunct="1"/>
            <a:r>
              <a:rPr lang="en-US" altLang="en-US"/>
              <a:t>Sneezing</a:t>
            </a:r>
          </a:p>
          <a:p>
            <a:pPr eaLnBrk="1" hangingPunct="1"/>
            <a:r>
              <a:rPr lang="en-US" altLang="en-US"/>
              <a:t>Itching.</a:t>
            </a:r>
          </a:p>
          <a:p>
            <a:pPr eaLnBrk="1" hangingPunct="1"/>
            <a:r>
              <a:rPr lang="en-US" altLang="en-US"/>
              <a:t>Hyposmia/ anosmia.</a:t>
            </a:r>
          </a:p>
          <a:p>
            <a:pPr eaLnBrk="1" hangingPunct="1"/>
            <a:r>
              <a:rPr lang="en-US" altLang="en-US"/>
              <a:t>Headache- facialache</a:t>
            </a:r>
          </a:p>
          <a:p>
            <a:pPr eaLnBrk="1" hangingPunct="1"/>
            <a:r>
              <a:rPr lang="en-US" altLang="en-US"/>
              <a:t>Snoring/ mouth breathing/ sleep apnea.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>
            <a:extLst>
              <a:ext uri="{FF2B5EF4-FFF2-40B4-BE49-F238E27FC236}">
                <a16:creationId xmlns:a16="http://schemas.microsoft.com/office/drawing/2014/main" id="{88018D2C-3628-0B6C-1A15-E4418E30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WeWW</a:t>
            </a:r>
            <a:endParaRPr lang="de-DE"/>
          </a:p>
        </p:txBody>
      </p:sp>
      <p:sp>
        <p:nvSpPr>
          <p:cNvPr id="37891" name="Inhaltsplatzhalter 2">
            <a:extLst>
              <a:ext uri="{FF2B5EF4-FFF2-40B4-BE49-F238E27FC236}">
                <a16:creationId xmlns:a16="http://schemas.microsoft.com/office/drawing/2014/main" id="{AA636853-52FE-0B13-9A44-9ECBD2FC9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en-US"/>
          </a:p>
        </p:txBody>
      </p:sp>
      <p:pic>
        <p:nvPicPr>
          <p:cNvPr id="37892" name="Picture 2" descr="CMO_fig01">
            <a:extLst>
              <a:ext uri="{FF2B5EF4-FFF2-40B4-BE49-F238E27FC236}">
                <a16:creationId xmlns:a16="http://schemas.microsoft.com/office/drawing/2014/main" id="{233A0816-29A7-E327-A800-1CC2F5CD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249238"/>
            <a:ext cx="4048125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>
            <a:extLst>
              <a:ext uri="{FF2B5EF4-FFF2-40B4-BE49-F238E27FC236}">
                <a16:creationId xmlns:a16="http://schemas.microsoft.com/office/drawing/2014/main" id="{8F284CAB-EC0F-2CFE-F863-B4C822138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915" name="Inhaltsplatzhalter 2">
            <a:extLst>
              <a:ext uri="{FF2B5EF4-FFF2-40B4-BE49-F238E27FC236}">
                <a16:creationId xmlns:a16="http://schemas.microsoft.com/office/drawing/2014/main" id="{039678B3-3095-76EA-F403-982B86A6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en-US"/>
          </a:p>
        </p:txBody>
      </p:sp>
      <p:pic>
        <p:nvPicPr>
          <p:cNvPr id="38916" name="Picture 3" descr="CMO_fig01">
            <a:extLst>
              <a:ext uri="{FF2B5EF4-FFF2-40B4-BE49-F238E27FC236}">
                <a16:creationId xmlns:a16="http://schemas.microsoft.com/office/drawing/2014/main" id="{9153FB7E-0840-34B1-20EF-A7817B70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28088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>
            <a:extLst>
              <a:ext uri="{FF2B5EF4-FFF2-40B4-BE49-F238E27FC236}">
                <a16:creationId xmlns:a16="http://schemas.microsoft.com/office/drawing/2014/main" id="{E41222DB-6AB0-77A6-7E09-2AA3347AB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t="25391" r="7939" b="38188"/>
          <a:stretch>
            <a:fillRect/>
          </a:stretch>
        </p:blipFill>
        <p:spPr bwMode="auto">
          <a:xfrm>
            <a:off x="890588" y="1314450"/>
            <a:ext cx="75946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232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:a16="http://schemas.microsoft.com/office/drawing/2014/main" id="{F20F30E6-A009-3411-9FB6-D61E2AE368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THE NOSE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6B380381-F1FD-D16F-2D1A-108745E40E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Inspection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259AF69-C2BA-39C2-4BE2-92706C6903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Good light</a:t>
            </a:r>
          </a:p>
          <a:p>
            <a:pPr eaLnBrk="1" hangingPunct="1"/>
            <a:r>
              <a:rPr lang="en-GB" altLang="en-US"/>
              <a:t>Look at skin and scars</a:t>
            </a:r>
          </a:p>
          <a:p>
            <a:pPr eaLnBrk="1" hangingPunct="1"/>
            <a:r>
              <a:rPr lang="en-GB" altLang="en-US"/>
              <a:t>Assess shape and deformity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Look at vestibules by lifting tip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784C-3AC2-9407-187C-85DD99D6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Thumb examination of nasal vestibule</a:t>
            </a:r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id="{0C611BE8-05E1-99E2-726F-79798F94D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t="33424" r="31717" b="15605"/>
          <a:stretch>
            <a:fillRect/>
          </a:stretch>
        </p:blipFill>
        <p:spPr bwMode="auto">
          <a:xfrm>
            <a:off x="1473200" y="2249488"/>
            <a:ext cx="54356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4437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30AB6C2F-A5EE-6C91-D9F8-A257C26C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5059" name="Inhaltsplatzhalter 2">
            <a:extLst>
              <a:ext uri="{FF2B5EF4-FFF2-40B4-BE49-F238E27FC236}">
                <a16:creationId xmlns:a16="http://schemas.microsoft.com/office/drawing/2014/main" id="{5569A524-F273-5DE2-E468-E1D4985E3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en-US"/>
          </a:p>
        </p:txBody>
      </p:sp>
      <p:pic>
        <p:nvPicPr>
          <p:cNvPr id="45060" name="Picture 2" descr="C:\Users\Hani\Desktop\100CANON\IMG_0372.JPG">
            <a:extLst>
              <a:ext uri="{FF2B5EF4-FFF2-40B4-BE49-F238E27FC236}">
                <a16:creationId xmlns:a16="http://schemas.microsoft.com/office/drawing/2014/main" id="{36119F56-273B-2963-21AB-760E8788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>
            <a:extLst>
              <a:ext uri="{FF2B5EF4-FFF2-40B4-BE49-F238E27FC236}">
                <a16:creationId xmlns:a16="http://schemas.microsoft.com/office/drawing/2014/main" id="{0683F40C-D31A-FCA7-0912-021AF9F5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6083" name="Inhaltsplatzhalter 2">
            <a:extLst>
              <a:ext uri="{FF2B5EF4-FFF2-40B4-BE49-F238E27FC236}">
                <a16:creationId xmlns:a16="http://schemas.microsoft.com/office/drawing/2014/main" id="{1E88A2FC-BFE5-0B08-6B64-49F1D737C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en-US"/>
          </a:p>
        </p:txBody>
      </p:sp>
      <p:pic>
        <p:nvPicPr>
          <p:cNvPr id="46084" name="Picture 2" descr="DSC_0089">
            <a:extLst>
              <a:ext uri="{FF2B5EF4-FFF2-40B4-BE49-F238E27FC236}">
                <a16:creationId xmlns:a16="http://schemas.microsoft.com/office/drawing/2014/main" id="{591BCA3F-3322-9E63-C1E7-FAE1A768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31913"/>
            <a:ext cx="3248025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71B19-A446-E396-D932-F31EF2C89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Nasal bone fracture</a:t>
            </a:r>
          </a:p>
        </p:txBody>
      </p:sp>
      <p:pic>
        <p:nvPicPr>
          <p:cNvPr id="47107" name="Picture 2" descr="C:\Users\Nasser\Downloads\pm\nasal fracture.jpg">
            <a:extLst>
              <a:ext uri="{FF2B5EF4-FFF2-40B4-BE49-F238E27FC236}">
                <a16:creationId xmlns:a16="http://schemas.microsoft.com/office/drawing/2014/main" id="{9C084594-F591-1078-39E5-3E079BE75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41513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 descr="C:\Users\Nasser\Downloads\pm\nasalfx.jpg">
            <a:extLst>
              <a:ext uri="{FF2B5EF4-FFF2-40B4-BE49-F238E27FC236}">
                <a16:creationId xmlns:a16="http://schemas.microsoft.com/office/drawing/2014/main" id="{7C318E7A-DC76-A492-1D3D-4779DD9D4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47800"/>
            <a:ext cx="27432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60256-2414-2054-DECF-11714DC8C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Septal</a:t>
            </a:r>
            <a:r>
              <a:rPr lang="en-US" dirty="0"/>
              <a:t> hematoma</a:t>
            </a:r>
          </a:p>
        </p:txBody>
      </p:sp>
      <p:pic>
        <p:nvPicPr>
          <p:cNvPr id="48131" name="Picture 2" descr="C:\Users\Nasser\Downloads\pm\photo_f1.jpg">
            <a:extLst>
              <a:ext uri="{FF2B5EF4-FFF2-40B4-BE49-F238E27FC236}">
                <a16:creationId xmlns:a16="http://schemas.microsoft.com/office/drawing/2014/main" id="{4F269B8D-0F70-AF2F-D675-F03308286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28800"/>
            <a:ext cx="55245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8EDC6-A492-41B6-2CED-9A9FF16DB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Ear symptoms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63977EF5-829E-3A0F-D46F-5DF4FC36A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Earache </a:t>
            </a:r>
          </a:p>
          <a:p>
            <a:pPr eaLnBrk="1" hangingPunct="1"/>
            <a:r>
              <a:rPr lang="en-US" altLang="en-US"/>
              <a:t>Discharge</a:t>
            </a:r>
          </a:p>
          <a:p>
            <a:pPr eaLnBrk="1" hangingPunct="1"/>
            <a:r>
              <a:rPr lang="en-US" altLang="en-US"/>
              <a:t>Itching</a:t>
            </a:r>
          </a:p>
          <a:p>
            <a:pPr eaLnBrk="1" hangingPunct="1"/>
            <a:r>
              <a:rPr lang="en-US" altLang="en-US"/>
              <a:t>Decrease hearing</a:t>
            </a:r>
          </a:p>
          <a:p>
            <a:pPr eaLnBrk="1" hangingPunct="1"/>
            <a:r>
              <a:rPr lang="en-US" altLang="en-US"/>
              <a:t>Tinnitus</a:t>
            </a:r>
          </a:p>
          <a:p>
            <a:pPr eaLnBrk="1" hangingPunct="1"/>
            <a:r>
              <a:rPr lang="en-US" altLang="en-US"/>
              <a:t>Vertigo</a:t>
            </a:r>
          </a:p>
          <a:p>
            <a:pPr eaLnBrk="1" hangingPunct="1"/>
            <a:r>
              <a:rPr lang="en-US" altLang="en-US"/>
              <a:t>Temporal headache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5A6E546-3C6A-2A6F-13F2-421803B23D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Palpation/inspection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2C3CBE61-41D5-8DA3-FD4B-FB6E8D6485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Occlude each nostril in turn and assess air entry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Look at misting of tongue depressor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A78C555-8B64-D81B-9841-4F001479C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Anterior rhinoscopy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E5AA9F4-5139-0B05-AE2E-EF60D11525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Use thuddicums speculum</a:t>
            </a:r>
          </a:p>
          <a:p>
            <a:pPr eaLnBrk="1" hangingPunct="1">
              <a:buFontTx/>
              <a:buNone/>
            </a:pPr>
            <a:r>
              <a:rPr lang="en-GB" altLang="en-US"/>
              <a:t>      hold it properly!</a:t>
            </a:r>
          </a:p>
          <a:p>
            <a:pPr eaLnBrk="1" hangingPunct="1">
              <a:buFontTx/>
              <a:buNone/>
            </a:pPr>
            <a:r>
              <a:rPr lang="en-GB" altLang="en-US"/>
              <a:t>Patency of the nasal cavity</a:t>
            </a:r>
          </a:p>
          <a:p>
            <a:pPr eaLnBrk="1" hangingPunct="1">
              <a:buFontTx/>
              <a:buNone/>
            </a:pPr>
            <a:r>
              <a:rPr lang="en-GB" altLang="en-US"/>
              <a:t>Assesment of Inferior turbinate</a:t>
            </a:r>
          </a:p>
          <a:p>
            <a:pPr eaLnBrk="1" hangingPunct="1">
              <a:buFontTx/>
              <a:buNone/>
            </a:pPr>
            <a:r>
              <a:rPr lang="en-GB" altLang="en-US"/>
              <a:t>Assesment of nasal septum......deviation or perforation</a:t>
            </a:r>
          </a:p>
          <a:p>
            <a:pPr eaLnBrk="1" hangingPunct="1">
              <a:buFontTx/>
              <a:buNone/>
            </a:pPr>
            <a:r>
              <a:rPr lang="en-GB" altLang="en-US"/>
              <a:t>Assesment of the nasal mucosa</a:t>
            </a:r>
          </a:p>
          <a:p>
            <a:pPr eaLnBrk="1" hangingPunct="1">
              <a:buFontTx/>
              <a:buNone/>
            </a:pPr>
            <a:endParaRPr lang="en-GB" altLang="en-US"/>
          </a:p>
          <a:p>
            <a:pPr eaLnBrk="1" hangingPunct="1">
              <a:buFontTx/>
              <a:buNone/>
            </a:pPr>
            <a:endParaRPr lang="en-GB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FF397-5B90-02E4-688A-2C7320951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Nose examination ( Anterior Rhinoscopy 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C7B61F-147A-27CA-0D02-442717686065}"/>
              </a:ext>
            </a:extLst>
          </p:cNvPr>
          <p:cNvSpPr/>
          <p:nvPr/>
        </p:nvSpPr>
        <p:spPr>
          <a:xfrm>
            <a:off x="1871663" y="4887913"/>
            <a:ext cx="5400675" cy="8556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</a:rPr>
              <a:t>Anterior rhinos copy using a headlamp and nasal speculum allows assessment of the nasal septum and inferior turbinates. </a:t>
            </a: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</a:rPr>
              <a:t>The speculum should be directed laterally to avoid touching the sensitive septum with the metal edges. </a:t>
            </a:r>
          </a:p>
        </p:txBody>
      </p:sp>
      <p:pic>
        <p:nvPicPr>
          <p:cNvPr id="51204" name="Picture 7">
            <a:extLst>
              <a:ext uri="{FF2B5EF4-FFF2-40B4-BE49-F238E27FC236}">
                <a16:creationId xmlns:a16="http://schemas.microsoft.com/office/drawing/2014/main" id="{76755986-C53B-AC1C-A0C4-8A9F07C49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2" t="28345" r="22328" b="46062"/>
          <a:stretch>
            <a:fillRect/>
          </a:stretch>
        </p:blipFill>
        <p:spPr bwMode="auto">
          <a:xfrm>
            <a:off x="2201863" y="1908175"/>
            <a:ext cx="372586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8">
            <a:extLst>
              <a:ext uri="{FF2B5EF4-FFF2-40B4-BE49-F238E27FC236}">
                <a16:creationId xmlns:a16="http://schemas.microsoft.com/office/drawing/2014/main" id="{8CDE17D6-19B9-DA84-F3F8-2BA463B81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53937" r="52766" b="15547"/>
          <a:stretch>
            <a:fillRect/>
          </a:stretch>
        </p:blipFill>
        <p:spPr bwMode="auto">
          <a:xfrm>
            <a:off x="6048375" y="2125663"/>
            <a:ext cx="2798763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>
            <a:extLst>
              <a:ext uri="{FF2B5EF4-FFF2-40B4-BE49-F238E27FC236}">
                <a16:creationId xmlns:a16="http://schemas.microsoft.com/office/drawing/2014/main" id="{859033A1-7CD2-F01E-9B1F-2CC16DEAC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4" t="34619" r="21194" b="21379"/>
          <a:stretch>
            <a:fillRect/>
          </a:stretch>
        </p:blipFill>
        <p:spPr bwMode="auto">
          <a:xfrm>
            <a:off x="82550" y="2185988"/>
            <a:ext cx="2119313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1986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2">
            <a:extLst>
              <a:ext uri="{FF2B5EF4-FFF2-40B4-BE49-F238E27FC236}">
                <a16:creationId xmlns:a16="http://schemas.microsoft.com/office/drawing/2014/main" id="{DE604F9B-8EC1-14A3-DD18-BBBEE30E52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zh-TW" altLang="en-US">
              <a:ea typeface="新細明體" pitchFamily="18" charset="-120"/>
            </a:endParaRPr>
          </a:p>
        </p:txBody>
      </p:sp>
      <p:pic>
        <p:nvPicPr>
          <p:cNvPr id="53251" name="Picture 11" descr="Chronic_Allergic_Rhinitis_15">
            <a:extLst>
              <a:ext uri="{FF2B5EF4-FFF2-40B4-BE49-F238E27FC236}">
                <a16:creationId xmlns:a16="http://schemas.microsoft.com/office/drawing/2014/main" id="{F48AD27F-2937-53A3-769F-56FE4828630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4379913"/>
          </a:xfrm>
          <a:noFill/>
        </p:spPr>
      </p:pic>
      <p:pic>
        <p:nvPicPr>
          <p:cNvPr id="53252" name="Picture 7" descr="alergic_rhinitis_15b">
            <a:extLst>
              <a:ext uri="{FF2B5EF4-FFF2-40B4-BE49-F238E27FC236}">
                <a16:creationId xmlns:a16="http://schemas.microsoft.com/office/drawing/2014/main" id="{259AFFDA-34A4-93BE-0B42-E874EE055FC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28950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>
            <a:extLst>
              <a:ext uri="{FF2B5EF4-FFF2-40B4-BE49-F238E27FC236}">
                <a16:creationId xmlns:a16="http://schemas.microsoft.com/office/drawing/2014/main" id="{DDBBE3BA-0CD4-081E-AC1B-FF04CA0D7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4275" name="Inhaltsplatzhalter 2">
            <a:extLst>
              <a:ext uri="{FF2B5EF4-FFF2-40B4-BE49-F238E27FC236}">
                <a16:creationId xmlns:a16="http://schemas.microsoft.com/office/drawing/2014/main" id="{87F680E4-1143-2F7D-E0B9-C67C640B04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de-DE" altLang="en-US"/>
          </a:p>
        </p:txBody>
      </p:sp>
      <p:sp>
        <p:nvSpPr>
          <p:cNvPr id="54276" name="Inhaltsplatzhalter 3">
            <a:extLst>
              <a:ext uri="{FF2B5EF4-FFF2-40B4-BE49-F238E27FC236}">
                <a16:creationId xmlns:a16="http://schemas.microsoft.com/office/drawing/2014/main" id="{8ED7E5D6-68BF-1318-D648-B0067E5125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de-DE" altLang="en-US"/>
          </a:p>
        </p:txBody>
      </p:sp>
      <p:pic>
        <p:nvPicPr>
          <p:cNvPr id="54277" name="Picture 2" descr="F:\Biechtler_Dagmar_01071965_0032873_20081023\Images\Image_002.jpg">
            <a:extLst>
              <a:ext uri="{FF2B5EF4-FFF2-40B4-BE49-F238E27FC236}">
                <a16:creationId xmlns:a16="http://schemas.microsoft.com/office/drawing/2014/main" id="{3B33E9D1-ED20-9176-8FEA-03366E39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E159F-BB7B-373F-FD7F-89BA0A581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Nasal polyps</a:t>
            </a:r>
          </a:p>
        </p:txBody>
      </p:sp>
      <p:pic>
        <p:nvPicPr>
          <p:cNvPr id="55299" name="Picture 2" descr="C:\Users\Nasser\Downloads\pm\nasal polyps.jpg">
            <a:extLst>
              <a:ext uri="{FF2B5EF4-FFF2-40B4-BE49-F238E27FC236}">
                <a16:creationId xmlns:a16="http://schemas.microsoft.com/office/drawing/2014/main" id="{952DEB47-BED3-1951-D4DD-5BAAF847C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3" descr="C:\Users\Nasser\Downloads\pm\nosep1.jpg">
            <a:extLst>
              <a:ext uri="{FF2B5EF4-FFF2-40B4-BE49-F238E27FC236}">
                <a16:creationId xmlns:a16="http://schemas.microsoft.com/office/drawing/2014/main" id="{5D699DEE-2AAB-100E-6C23-7719173F2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38242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75C2-B693-DC13-F306-39CF4B299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Sinusitis </a:t>
            </a:r>
          </a:p>
        </p:txBody>
      </p:sp>
      <p:pic>
        <p:nvPicPr>
          <p:cNvPr id="56323" name="Picture 2" descr="C:\Users\Nasser\Downloads\pm\sinus.gif">
            <a:extLst>
              <a:ext uri="{FF2B5EF4-FFF2-40B4-BE49-F238E27FC236}">
                <a16:creationId xmlns:a16="http://schemas.microsoft.com/office/drawing/2014/main" id="{400C6253-980A-2886-35F3-36015B53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19200"/>
            <a:ext cx="21336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3" descr="C:\Users\Nasser\Downloads\pm\Purulent_drainage_ABRS.jpg">
            <a:extLst>
              <a:ext uri="{FF2B5EF4-FFF2-40B4-BE49-F238E27FC236}">
                <a16:creationId xmlns:a16="http://schemas.microsoft.com/office/drawing/2014/main" id="{CA2B8276-9691-4B38-474A-F4D75E20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C:\Users\Nasser\Downloads\pm\19674.jpg">
            <a:extLst>
              <a:ext uri="{FF2B5EF4-FFF2-40B4-BE49-F238E27FC236}">
                <a16:creationId xmlns:a16="http://schemas.microsoft.com/office/drawing/2014/main" id="{FBB98810-7F77-C357-52E6-047BA1316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733800"/>
            <a:ext cx="25717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5" descr="C:\Users\Nasser\Downloads\pm\postnasal drip.jpg">
            <a:extLst>
              <a:ext uri="{FF2B5EF4-FFF2-40B4-BE49-F238E27FC236}">
                <a16:creationId xmlns:a16="http://schemas.microsoft.com/office/drawing/2014/main" id="{67D2FEBC-6C41-05AF-0F8A-ED7EE0A1E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5800"/>
            <a:ext cx="28956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0A522CF-BAE2-2D6D-50A2-359A8327B1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Nasendoscopy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41CDF584-2B05-E067-6E99-32674BC78F6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Rigid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Flexible</a:t>
            </a:r>
          </a:p>
        </p:txBody>
      </p:sp>
      <p:pic>
        <p:nvPicPr>
          <p:cNvPr id="57348" name="Picture 4" descr="nasend72p16c">
            <a:extLst>
              <a:ext uri="{FF2B5EF4-FFF2-40B4-BE49-F238E27FC236}">
                <a16:creationId xmlns:a16="http://schemas.microsoft.com/office/drawing/2014/main" id="{051E9E91-1148-8EFB-65F0-6FB782299AC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857375"/>
            <a:ext cx="4038600" cy="1671638"/>
          </a:xfrm>
          <a:noFill/>
        </p:spPr>
      </p:pic>
      <p:pic>
        <p:nvPicPr>
          <p:cNvPr id="57349" name="Picture 6" descr="small50">
            <a:extLst>
              <a:ext uri="{FF2B5EF4-FFF2-40B4-BE49-F238E27FC236}">
                <a16:creationId xmlns:a16="http://schemas.microsoft.com/office/drawing/2014/main" id="{C0A19A6B-30E4-EAE4-1399-799BE2F970F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7875" y="4294188"/>
            <a:ext cx="1619250" cy="1476375"/>
          </a:xfr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92F91E04-5DCB-B70E-B8AC-AC8428B80F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THE THROAT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E08BA77-BD73-8F39-B79D-4FC35DAD9D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What does this area consist of?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DC7CF36E-0802-BC92-A002-2479BB01680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724400"/>
          </a:xfrm>
        </p:spPr>
        <p:txBody>
          <a:bodyPr>
            <a:normAutofit fontScale="85000" lnSpcReduction="20000"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/>
              <a:t>Mouth? Lips, Teeth, Gums, Tongue, Palate, Tonsils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/>
              <a:t>Gag reflex (</a:t>
            </a:r>
            <a:r>
              <a:rPr lang="en-GB" dirty="0" err="1"/>
              <a:t>glossopharyngeal</a:t>
            </a:r>
            <a:r>
              <a:rPr lang="en-GB" dirty="0"/>
              <a:t> and </a:t>
            </a:r>
            <a:r>
              <a:rPr lang="en-GB" dirty="0" err="1"/>
              <a:t>vagus</a:t>
            </a:r>
            <a:r>
              <a:rPr lang="en-GB" dirty="0"/>
              <a:t>)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/>
              <a:t>Pharynx?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/>
              <a:t>Larynx?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/>
              <a:t>Trachea?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/>
              <a:t>Oesophagus?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/>
              <a:t>Neck?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GB" dirty="0"/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en-GB" dirty="0"/>
              <a:t>Best to view as much as possible</a:t>
            </a:r>
          </a:p>
        </p:txBody>
      </p:sp>
      <p:pic>
        <p:nvPicPr>
          <p:cNvPr id="59396" name="Picture 4" descr="neck">
            <a:extLst>
              <a:ext uri="{FF2B5EF4-FFF2-40B4-BE49-F238E27FC236}">
                <a16:creationId xmlns:a16="http://schemas.microsoft.com/office/drawing/2014/main" id="{D91660EF-2A2A-A38B-E640-1F3165B83B8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557338"/>
            <a:ext cx="2714625" cy="2876550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9F3AD-0EBE-5D6E-C33F-A80D75CB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Throat ( pharynx symptoms)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07E8518E-C745-48BA-282A-0912B9D31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Dyspagea</a:t>
            </a:r>
          </a:p>
          <a:p>
            <a:pPr eaLnBrk="1" hangingPunct="1"/>
            <a:r>
              <a:rPr lang="en-US" altLang="en-US"/>
              <a:t>Odenophagea</a:t>
            </a:r>
          </a:p>
          <a:p>
            <a:pPr eaLnBrk="1" hangingPunct="1"/>
            <a:r>
              <a:rPr lang="en-US" altLang="en-US"/>
              <a:t>Halitosis</a:t>
            </a:r>
          </a:p>
          <a:p>
            <a:pPr eaLnBrk="1" hangingPunct="1"/>
            <a:r>
              <a:rPr lang="en-US" altLang="en-US"/>
              <a:t>General symptoms</a:t>
            </a:r>
          </a:p>
          <a:p>
            <a:pPr eaLnBrk="1" hangingPunct="1"/>
            <a:r>
              <a:rPr lang="en-US" altLang="en-US"/>
              <a:t>Dental caries.</a:t>
            </a:r>
          </a:p>
          <a:p>
            <a:pPr eaLnBrk="1" hangingPunct="1"/>
            <a:r>
              <a:rPr lang="en-US" altLang="en-US"/>
              <a:t>Neck mass.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oropharynx_P2253089_lbd[1]">
            <a:extLst>
              <a:ext uri="{FF2B5EF4-FFF2-40B4-BE49-F238E27FC236}">
                <a16:creationId xmlns:a16="http://schemas.microsoft.com/office/drawing/2014/main" id="{82986ED7-8011-ACA7-A7DA-7ACD2F5C1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6846B1DD-8924-DE0A-FCA4-046CD3466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Oral cavity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7D63FB31-2429-11AB-A62C-AA34849DA5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Open wide!</a:t>
            </a:r>
          </a:p>
          <a:p>
            <a:pPr eaLnBrk="1" hangingPunct="1"/>
            <a:r>
              <a:rPr lang="en-GB" altLang="en-US"/>
              <a:t>Two tongue depressors</a:t>
            </a:r>
          </a:p>
          <a:p>
            <a:pPr eaLnBrk="1" hangingPunct="1"/>
            <a:r>
              <a:rPr lang="en-GB" altLang="en-US"/>
              <a:t>Examine every mucosal surface</a:t>
            </a:r>
          </a:p>
          <a:p>
            <a:pPr eaLnBrk="1" hangingPunct="1"/>
            <a:r>
              <a:rPr lang="en-GB" altLang="en-US"/>
              <a:t>Protrude tongue:</a:t>
            </a:r>
          </a:p>
          <a:p>
            <a:pPr eaLnBrk="1" hangingPunct="1">
              <a:buFontTx/>
              <a:buNone/>
            </a:pPr>
            <a:r>
              <a:rPr lang="en-GB" altLang="en-US"/>
              <a:t>1.Movements and size</a:t>
            </a:r>
          </a:p>
          <a:p>
            <a:pPr eaLnBrk="1" hangingPunct="1">
              <a:buFontTx/>
              <a:buNone/>
            </a:pPr>
            <a:r>
              <a:rPr lang="en-GB" altLang="en-US"/>
              <a:t>2.Surface </a:t>
            </a:r>
          </a:p>
          <a:p>
            <a:pPr eaLnBrk="1" hangingPunct="1"/>
            <a:r>
              <a:rPr lang="en-GB" altLang="en-US"/>
              <a:t>Look at salivary orifices</a:t>
            </a:r>
          </a:p>
          <a:p>
            <a:pPr eaLnBrk="1" hangingPunct="1"/>
            <a:r>
              <a:rPr lang="en-GB" altLang="en-US"/>
              <a:t>Bimanual palpation</a:t>
            </a:r>
          </a:p>
          <a:p>
            <a:pPr eaLnBrk="1" hangingPunct="1"/>
            <a:endParaRPr lang="en-GB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274C-1452-7D02-215B-D5AF8B908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Tonsillitis </a:t>
            </a:r>
          </a:p>
        </p:txBody>
      </p:sp>
      <p:pic>
        <p:nvPicPr>
          <p:cNvPr id="62467" name="Picture 2" descr="C:\Users\Nasser\Downloads\pm\787px-Tonsillitis.jpg">
            <a:extLst>
              <a:ext uri="{FF2B5EF4-FFF2-40B4-BE49-F238E27FC236}">
                <a16:creationId xmlns:a16="http://schemas.microsoft.com/office/drawing/2014/main" id="{1FF6851D-464A-49CD-07E8-4E2E4917B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449580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 descr="C:\Users\Nasser\Downloads\pm\122_Tonsillitis.jpg">
            <a:extLst>
              <a:ext uri="{FF2B5EF4-FFF2-40B4-BE49-F238E27FC236}">
                <a16:creationId xmlns:a16="http://schemas.microsoft.com/office/drawing/2014/main" id="{681C74B1-AD08-7893-A950-84408E50F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429000"/>
            <a:ext cx="50355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A6CE5-00AB-B608-C03B-89C24813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Post tonsillectomy</a:t>
            </a:r>
          </a:p>
        </p:txBody>
      </p:sp>
      <p:pic>
        <p:nvPicPr>
          <p:cNvPr id="63491" name="Picture 2" descr="C:\Users\Nasser\Downloads\pm\tonsils.jpg">
            <a:extLst>
              <a:ext uri="{FF2B5EF4-FFF2-40B4-BE49-F238E27FC236}">
                <a16:creationId xmlns:a16="http://schemas.microsoft.com/office/drawing/2014/main" id="{D466806C-B7AC-E5B2-41D4-3874B7F93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ED153-5EF4-7C50-D27F-1CEAE7443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Pharyngitis</a:t>
            </a:r>
            <a:r>
              <a:rPr lang="en-US" dirty="0"/>
              <a:t> </a:t>
            </a:r>
          </a:p>
        </p:txBody>
      </p:sp>
      <p:pic>
        <p:nvPicPr>
          <p:cNvPr id="64515" name="Picture 3" descr="C:\Users\Nasser\Downloads\pm\Pharyngitis.jpg">
            <a:extLst>
              <a:ext uri="{FF2B5EF4-FFF2-40B4-BE49-F238E27FC236}">
                <a16:creationId xmlns:a16="http://schemas.microsoft.com/office/drawing/2014/main" id="{4E1B43A4-1D31-4E33-6717-78B085F3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192838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5ACD9B04-2270-F16F-9BB6-23E51FB9DA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Larynx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8206BC97-C21C-B02C-9E0C-FC764E9BEC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Indirect / direct laryngoscopy</a:t>
            </a:r>
          </a:p>
          <a:p>
            <a:pPr eaLnBrk="1" hangingPunct="1"/>
            <a:endParaRPr lang="en-GB" altLang="en-US"/>
          </a:p>
          <a:p>
            <a:pPr eaLnBrk="1" hangingPunct="1">
              <a:buFontTx/>
              <a:buNone/>
            </a:pPr>
            <a:r>
              <a:rPr lang="en-GB" altLang="en-US"/>
              <a:t>To be learned in OPD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BF6F-FB3D-47C3-1B18-54BB874CF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E8CCD7">
                    <a:lumMod val="50000"/>
                  </a:srgbClr>
                </a:solidFill>
              </a:rPr>
              <a:t>Throat Examination ( indirect laryngoscopy)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A99B4-BA9C-D64C-1FC5-D897B78D31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350" dirty="0"/>
              <a:t>The patient’s tongue is pulled forward by the examiner, who grasps the tongue with a gauze sponge. </a:t>
            </a:r>
          </a:p>
          <a:p>
            <a:pPr>
              <a:defRPr/>
            </a:pPr>
            <a:r>
              <a:rPr lang="en-US" sz="1350" dirty="0"/>
              <a:t>The examiner’s middle finger is extended to retract the patient’s upper lip superiorly, and a dental mirror is warmed to prevent fogging and is placed in the oropharynx to elevate the uvula and soft palate to view the larynx </a:t>
            </a:r>
          </a:p>
          <a:p>
            <a:pPr>
              <a:defRPr/>
            </a:pPr>
            <a:endParaRPr lang="en-US" sz="1350" dirty="0"/>
          </a:p>
        </p:txBody>
      </p:sp>
      <p:pic>
        <p:nvPicPr>
          <p:cNvPr id="66564" name="Picture 3">
            <a:extLst>
              <a:ext uri="{FF2B5EF4-FFF2-40B4-BE49-F238E27FC236}">
                <a16:creationId xmlns:a16="http://schemas.microsoft.com/office/drawing/2014/main" id="{A0D22A64-6EF4-E08B-5685-121C23299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5" t="15549" r="10153" b="9641"/>
          <a:stretch>
            <a:fillRect/>
          </a:stretch>
        </p:blipFill>
        <p:spPr bwMode="auto">
          <a:xfrm>
            <a:off x="5426075" y="1897063"/>
            <a:ext cx="3195638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63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909802D1-13C0-DACA-03DA-31B827278B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View of larynx</a:t>
            </a:r>
          </a:p>
        </p:txBody>
      </p:sp>
      <p:pic>
        <p:nvPicPr>
          <p:cNvPr id="68611" name="Picture 4" descr="larynx">
            <a:extLst>
              <a:ext uri="{FF2B5EF4-FFF2-40B4-BE49-F238E27FC236}">
                <a16:creationId xmlns:a16="http://schemas.microsoft.com/office/drawing/2014/main" id="{474CAC5D-6020-70FB-501F-3D4BC88782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743200"/>
            <a:ext cx="2543175" cy="2209800"/>
          </a:xfrm>
          <a:noFill/>
        </p:spPr>
      </p:pic>
      <p:sp>
        <p:nvSpPr>
          <p:cNvPr id="68612" name="Line 6">
            <a:extLst>
              <a:ext uri="{FF2B5EF4-FFF2-40B4-BE49-F238E27FC236}">
                <a16:creationId xmlns:a16="http://schemas.microsoft.com/office/drawing/2014/main" id="{F34A0F03-BF88-01AB-EA77-E29E0C7FCAA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2133600"/>
            <a:ext cx="3527425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3" name="Line 7">
            <a:extLst>
              <a:ext uri="{FF2B5EF4-FFF2-40B4-BE49-F238E27FC236}">
                <a16:creationId xmlns:a16="http://schemas.microsoft.com/office/drawing/2014/main" id="{66CAB462-DD98-AFCC-69C6-52E9975328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1413" y="2852738"/>
            <a:ext cx="34559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4" name="Line 8">
            <a:extLst>
              <a:ext uri="{FF2B5EF4-FFF2-40B4-BE49-F238E27FC236}">
                <a16:creationId xmlns:a16="http://schemas.microsoft.com/office/drawing/2014/main" id="{678BC77C-4820-8EFC-0E60-D611DD3127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5875" y="3213100"/>
            <a:ext cx="3240088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5" name="Line 9">
            <a:extLst>
              <a:ext uri="{FF2B5EF4-FFF2-40B4-BE49-F238E27FC236}">
                <a16:creationId xmlns:a16="http://schemas.microsoft.com/office/drawing/2014/main" id="{F5E225DA-E159-7F96-C10D-42298BCE00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5875" y="3933825"/>
            <a:ext cx="295275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6" name="Line 10">
            <a:extLst>
              <a:ext uri="{FF2B5EF4-FFF2-40B4-BE49-F238E27FC236}">
                <a16:creationId xmlns:a16="http://schemas.microsoft.com/office/drawing/2014/main" id="{194D84EB-3695-3203-95CF-AA5E84058B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5875" y="4221163"/>
            <a:ext cx="33115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7" name="Line 11">
            <a:extLst>
              <a:ext uri="{FF2B5EF4-FFF2-40B4-BE49-F238E27FC236}">
                <a16:creationId xmlns:a16="http://schemas.microsoft.com/office/drawing/2014/main" id="{ADD6B55A-0309-052E-633F-94D7EDCE38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4438" y="4652963"/>
            <a:ext cx="3382962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8" name="Line 12">
            <a:extLst>
              <a:ext uri="{FF2B5EF4-FFF2-40B4-BE49-F238E27FC236}">
                <a16:creationId xmlns:a16="http://schemas.microsoft.com/office/drawing/2014/main" id="{791DF999-BFC6-BD4B-08C4-8FEDC76F74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4438" y="4581525"/>
            <a:ext cx="259238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9" name="Text Box 13">
            <a:extLst>
              <a:ext uri="{FF2B5EF4-FFF2-40B4-BE49-F238E27FC236}">
                <a16:creationId xmlns:a16="http://schemas.microsoft.com/office/drawing/2014/main" id="{8E659207-D43A-3035-3CD9-A39F24F48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909763"/>
            <a:ext cx="1871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/>
              <a:t>Tongue base</a:t>
            </a:r>
          </a:p>
        </p:txBody>
      </p:sp>
      <p:sp>
        <p:nvSpPr>
          <p:cNvPr id="68620" name="Text Box 14">
            <a:extLst>
              <a:ext uri="{FF2B5EF4-FFF2-40B4-BE49-F238E27FC236}">
                <a16:creationId xmlns:a16="http://schemas.microsoft.com/office/drawing/2014/main" id="{3F14AB06-CA9B-0772-9200-510DDA3C8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636838"/>
            <a:ext cx="1871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/>
              <a:t>Vallecula</a:t>
            </a:r>
          </a:p>
        </p:txBody>
      </p:sp>
      <p:sp>
        <p:nvSpPr>
          <p:cNvPr id="68621" name="Text Box 15">
            <a:extLst>
              <a:ext uri="{FF2B5EF4-FFF2-40B4-BE49-F238E27FC236}">
                <a16:creationId xmlns:a16="http://schemas.microsoft.com/office/drawing/2014/main" id="{98FA9D36-1B9B-818B-DD3D-09D67D391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3638550"/>
            <a:ext cx="18716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/>
              <a:t>Epiglottis</a:t>
            </a:r>
          </a:p>
        </p:txBody>
      </p:sp>
      <p:sp>
        <p:nvSpPr>
          <p:cNvPr id="68622" name="Text Box 16">
            <a:extLst>
              <a:ext uri="{FF2B5EF4-FFF2-40B4-BE49-F238E27FC236}">
                <a16:creationId xmlns:a16="http://schemas.microsoft.com/office/drawing/2014/main" id="{B9EB19FB-64FC-E5E5-9659-5EB041F02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076700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/>
              <a:t>False cord</a:t>
            </a:r>
          </a:p>
        </p:txBody>
      </p:sp>
      <p:sp>
        <p:nvSpPr>
          <p:cNvPr id="68623" name="Text Box 17">
            <a:extLst>
              <a:ext uri="{FF2B5EF4-FFF2-40B4-BE49-F238E27FC236}">
                <a16:creationId xmlns:a16="http://schemas.microsoft.com/office/drawing/2014/main" id="{F62594ED-344A-AE8A-F03A-18FA1F20B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4581525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/>
              <a:t>Vocal cord</a:t>
            </a:r>
          </a:p>
        </p:txBody>
      </p:sp>
      <p:sp>
        <p:nvSpPr>
          <p:cNvPr id="68624" name="Text Box 18">
            <a:extLst>
              <a:ext uri="{FF2B5EF4-FFF2-40B4-BE49-F238E27FC236}">
                <a16:creationId xmlns:a16="http://schemas.microsoft.com/office/drawing/2014/main" id="{BE8BE3C3-C028-CC68-227D-EDF1FEBD5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013325"/>
            <a:ext cx="18716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/>
              <a:t>Piriform fossa</a:t>
            </a:r>
          </a:p>
        </p:txBody>
      </p:sp>
      <p:sp>
        <p:nvSpPr>
          <p:cNvPr id="68625" name="Text Box 19">
            <a:extLst>
              <a:ext uri="{FF2B5EF4-FFF2-40B4-BE49-F238E27FC236}">
                <a16:creationId xmlns:a16="http://schemas.microsoft.com/office/drawing/2014/main" id="{2A719619-ED09-16F5-93ED-36DBA2394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5595938"/>
            <a:ext cx="18716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/>
              <a:t>Arytenoid cartilage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E3959-990F-8828-C928-566C8DB2F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Fiber optic Nasopharyngolaryngoscopy</a:t>
            </a:r>
          </a:p>
        </p:txBody>
      </p:sp>
      <p:pic>
        <p:nvPicPr>
          <p:cNvPr id="69635" name="Picture 2">
            <a:extLst>
              <a:ext uri="{FF2B5EF4-FFF2-40B4-BE49-F238E27FC236}">
                <a16:creationId xmlns:a16="http://schemas.microsoft.com/office/drawing/2014/main" id="{99DF1D35-F232-3264-CB9A-547593719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8" t="37407" r="12575" b="31136"/>
          <a:stretch>
            <a:fillRect/>
          </a:stretch>
        </p:blipFill>
        <p:spPr bwMode="auto">
          <a:xfrm>
            <a:off x="4105275" y="2003425"/>
            <a:ext cx="4611688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3">
            <a:extLst>
              <a:ext uri="{FF2B5EF4-FFF2-40B4-BE49-F238E27FC236}">
                <a16:creationId xmlns:a16="http://schemas.microsoft.com/office/drawing/2014/main" id="{E9B8985C-0C0A-83FD-AE91-7FFA8038B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1" t="35616" r="9663" b="22572"/>
          <a:stretch>
            <a:fillRect/>
          </a:stretch>
        </p:blipFill>
        <p:spPr bwMode="auto">
          <a:xfrm>
            <a:off x="628650" y="3560763"/>
            <a:ext cx="429895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5459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951C9-2FC1-84AD-FB4A-9C2A9A4C5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Vocal cord nodule</a:t>
            </a:r>
          </a:p>
        </p:txBody>
      </p:sp>
      <p:pic>
        <p:nvPicPr>
          <p:cNvPr id="70659" name="Picture 2" descr="C:\Users\Nasser\Downloads\pm\vcn.jpg">
            <a:extLst>
              <a:ext uri="{FF2B5EF4-FFF2-40B4-BE49-F238E27FC236}">
                <a16:creationId xmlns:a16="http://schemas.microsoft.com/office/drawing/2014/main" id="{1C20CE3A-16D3-235D-9532-7B47E056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2886075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3" descr="C:\Users\Nasser\Downloads\pm\vc_nodules1.jpg">
            <a:extLst>
              <a:ext uri="{FF2B5EF4-FFF2-40B4-BE49-F238E27FC236}">
                <a16:creationId xmlns:a16="http://schemas.microsoft.com/office/drawing/2014/main" id="{78ABF9FD-B2D8-BA74-4E99-BCBBF1286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344805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15DF0-4B5F-A87B-DEDE-B75E84A4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Larynx symptoms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DFB25D89-FF78-11C6-BE93-B91302BEE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Stridor</a:t>
            </a:r>
          </a:p>
          <a:p>
            <a:pPr eaLnBrk="1" hangingPunct="1"/>
            <a:r>
              <a:rPr lang="en-US" altLang="en-US"/>
              <a:t>Hoarseness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53103-59FB-4A88-25B7-5BE10C51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Vocal cord polyp</a:t>
            </a:r>
          </a:p>
        </p:txBody>
      </p:sp>
      <p:pic>
        <p:nvPicPr>
          <p:cNvPr id="71683" name="Picture 2" descr="C:\Users\Nasser\Downloads\pm\MBTNGR1.jpg">
            <a:extLst>
              <a:ext uri="{FF2B5EF4-FFF2-40B4-BE49-F238E27FC236}">
                <a16:creationId xmlns:a16="http://schemas.microsoft.com/office/drawing/2014/main" id="{5B75D5A6-A9C1-EE49-76B9-DD04177DF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5046663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7DBA-1DBE-C11B-63F8-1188016F9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Intubation </a:t>
            </a:r>
            <a:r>
              <a:rPr lang="en-US" dirty="0" err="1"/>
              <a:t>granuloma</a:t>
            </a:r>
            <a:endParaRPr lang="en-US" dirty="0"/>
          </a:p>
        </p:txBody>
      </p:sp>
      <p:pic>
        <p:nvPicPr>
          <p:cNvPr id="72707" name="Picture 2" descr="C:\Users\Nasser\Downloads\pm\intubation3.jpg">
            <a:extLst>
              <a:ext uri="{FF2B5EF4-FFF2-40B4-BE49-F238E27FC236}">
                <a16:creationId xmlns:a16="http://schemas.microsoft.com/office/drawing/2014/main" id="{1717B43D-AAA8-04A2-2B2D-EDF99B4C6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09800"/>
            <a:ext cx="50863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64D2-B5CC-2CF2-9969-A5DA2830E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Laryngeal CA</a:t>
            </a:r>
          </a:p>
        </p:txBody>
      </p:sp>
      <p:pic>
        <p:nvPicPr>
          <p:cNvPr id="73731" name="Picture 2" descr="C:\Users\Nasser\Downloads\pm\Cancer2.jpg">
            <a:extLst>
              <a:ext uri="{FF2B5EF4-FFF2-40B4-BE49-F238E27FC236}">
                <a16:creationId xmlns:a16="http://schemas.microsoft.com/office/drawing/2014/main" id="{CC03657A-00C7-1C01-C20A-BF80425AC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4364038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26E5DF0-758D-7556-2339-6DD5E00D5B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Neck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43091880-AA24-0141-9FE7-A41C1F7D6E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Inspect</a:t>
            </a:r>
          </a:p>
          <a:p>
            <a:pPr eaLnBrk="1" hangingPunct="1"/>
            <a:r>
              <a:rPr lang="en-GB" altLang="en-US"/>
              <a:t>Palpate </a:t>
            </a:r>
          </a:p>
          <a:p>
            <a:pPr eaLnBrk="1" hangingPunct="1"/>
            <a:r>
              <a:rPr lang="en-GB" altLang="en-US"/>
              <a:t>Auscultate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FB46020-56B9-A5C8-9B2F-6EFF7927B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Inspection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A2BB91E3-6F85-C164-E85B-C1E6BCF9A8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/>
              <a:t>Scars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Lumps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Sinuses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Asymmetry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Stoma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Ask patient to swallow and protrude tongue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Ask patient to breathe deeply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Ask patient to count to ten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996B68D7-A3D4-A99B-3DDC-AA8F85E95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Palpation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C1EC8827-53A9-2F5E-B702-6EAA835FED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Adequate exposure</a:t>
            </a:r>
          </a:p>
          <a:p>
            <a:pPr eaLnBrk="1" hangingPunct="1"/>
            <a:r>
              <a:rPr lang="en-GB" altLang="en-US"/>
              <a:t>Systematic</a:t>
            </a:r>
          </a:p>
          <a:p>
            <a:pPr eaLnBrk="1" hangingPunct="1"/>
            <a:r>
              <a:rPr lang="en-GB" altLang="en-US"/>
              <a:t>Develop system</a:t>
            </a:r>
          </a:p>
          <a:p>
            <a:pPr eaLnBrk="1" hangingPunct="1"/>
            <a:r>
              <a:rPr lang="en-GB" altLang="en-US"/>
              <a:t>From in front then mainly from behind</a:t>
            </a:r>
          </a:p>
          <a:p>
            <a:pPr eaLnBrk="1" hangingPunct="1"/>
            <a:endParaRPr lang="en-GB" altLang="en-US"/>
          </a:p>
          <a:p>
            <a:pPr eaLnBrk="1" hangingPunct="1">
              <a:buFontTx/>
              <a:buNone/>
            </a:pPr>
            <a:r>
              <a:rPr lang="en-GB" altLang="en-US"/>
              <a:t>Submandibular area, both triangles</a:t>
            </a:r>
          </a:p>
          <a:p>
            <a:pPr eaLnBrk="1" hangingPunct="1">
              <a:buFontTx/>
              <a:buNone/>
            </a:pPr>
            <a:r>
              <a:rPr lang="en-GB" altLang="en-US"/>
              <a:t>Supraclavicular area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>
            <a:extLst>
              <a:ext uri="{FF2B5EF4-FFF2-40B4-BE49-F238E27FC236}">
                <a16:creationId xmlns:a16="http://schemas.microsoft.com/office/drawing/2014/main" id="{63F7EC90-B860-6C05-E696-8FF98524F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7827" name="Inhaltsplatzhalter 2">
            <a:extLst>
              <a:ext uri="{FF2B5EF4-FFF2-40B4-BE49-F238E27FC236}">
                <a16:creationId xmlns:a16="http://schemas.microsoft.com/office/drawing/2014/main" id="{9FA21057-3C25-692C-1D2A-4A496090E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DE" altLang="en-US"/>
              <a:t>Your examination should note the size, consistency, shape, and tenderness of palpable lymph nodes and whether the nodes are discrete, fixed, or matted.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>
            <a:extLst>
              <a:ext uri="{FF2B5EF4-FFF2-40B4-BE49-F238E27FC236}">
                <a16:creationId xmlns:a16="http://schemas.microsoft.com/office/drawing/2014/main" id="{604D33EC-1936-20FD-B2C4-5FDDE5D0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/>
              <a:t>10 classic lymph node groups in the neck:</a:t>
            </a:r>
          </a:p>
        </p:txBody>
      </p:sp>
      <p:sp>
        <p:nvSpPr>
          <p:cNvPr id="78851" name="Inhaltsplatzhalter 2">
            <a:extLst>
              <a:ext uri="{FF2B5EF4-FFF2-40B4-BE49-F238E27FC236}">
                <a16:creationId xmlns:a16="http://schemas.microsoft.com/office/drawing/2014/main" id="{0347CE3E-1EBE-947D-7089-2BFAD7E78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DE" altLang="en-US"/>
              <a:t>Preauricular and postauricular</a:t>
            </a:r>
          </a:p>
          <a:p>
            <a:pPr eaLnBrk="1" hangingPunct="1"/>
            <a:r>
              <a:rPr lang="de-DE" altLang="en-US"/>
              <a:t>Occipital</a:t>
            </a:r>
          </a:p>
          <a:p>
            <a:pPr eaLnBrk="1" hangingPunct="1"/>
            <a:r>
              <a:rPr lang="de-DE" altLang="en-US"/>
              <a:t>Tonsillar </a:t>
            </a:r>
          </a:p>
          <a:p>
            <a:pPr eaLnBrk="1" hangingPunct="1"/>
            <a:r>
              <a:rPr lang="de-DE" altLang="en-US"/>
              <a:t>Submaxillary and submental</a:t>
            </a:r>
          </a:p>
          <a:p>
            <a:pPr eaLnBrk="1" hangingPunct="1"/>
            <a:r>
              <a:rPr lang="de-DE" altLang="en-US"/>
              <a:t>Superficial cervical</a:t>
            </a:r>
          </a:p>
          <a:p>
            <a:pPr eaLnBrk="1" hangingPunct="1"/>
            <a:r>
              <a:rPr lang="de-DE" altLang="en-US"/>
              <a:t>Posterior cervical chain</a:t>
            </a:r>
          </a:p>
          <a:p>
            <a:pPr eaLnBrk="1" hangingPunct="1"/>
            <a:r>
              <a:rPr lang="de-DE" altLang="en-US"/>
              <a:t>Deep cervical chain</a:t>
            </a:r>
          </a:p>
          <a:p>
            <a:pPr eaLnBrk="1" hangingPunct="1"/>
            <a:r>
              <a:rPr lang="de-DE" altLang="en-US"/>
              <a:t>Supraclavicular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de-DE" altLang="en-US"/>
              <a:t>Retropahryngeal can‘t be palpated.</a:t>
            </a:r>
          </a:p>
          <a:p>
            <a:pPr eaLnBrk="1" hangingPunct="1"/>
            <a:endParaRPr lang="de-DE" alt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78056-11D7-AFB8-4273-FA714003A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9875" name="Content Placeholder 3">
            <a:extLst>
              <a:ext uri="{FF2B5EF4-FFF2-40B4-BE49-F238E27FC236}">
                <a16:creationId xmlns:a16="http://schemas.microsoft.com/office/drawing/2014/main" id="{015969D8-1469-AF5F-2A6F-D65ABE3A9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066800"/>
            <a:ext cx="6075363" cy="5387975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0D7B6-950C-943D-93F1-82638D09E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Lymph nodes</a:t>
            </a:r>
          </a:p>
        </p:txBody>
      </p:sp>
      <p:pic>
        <p:nvPicPr>
          <p:cNvPr id="80899" name="Picture 2" descr="C:\Users\Nasser\Downloads\pm\9554.jpg">
            <a:extLst>
              <a:ext uri="{FF2B5EF4-FFF2-40B4-BE49-F238E27FC236}">
                <a16:creationId xmlns:a16="http://schemas.microsoft.com/office/drawing/2014/main" id="{1D97220D-08B2-C65B-BA3C-F9CD0EAC0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3" descr="C:\Users\Nasser\Downloads\pm\Picture 003.thumbnail.jpg">
            <a:extLst>
              <a:ext uri="{FF2B5EF4-FFF2-40B4-BE49-F238E27FC236}">
                <a16:creationId xmlns:a16="http://schemas.microsoft.com/office/drawing/2014/main" id="{7C2487C6-961E-1D87-FD96-55FC1B481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00400"/>
            <a:ext cx="3249613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96C12-FEAB-0B6C-36A6-A7EADB53D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Drug history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1DC0EF53-74B6-0707-6D03-4F866FF8E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Anitibiotics.</a:t>
            </a:r>
          </a:p>
          <a:p>
            <a:pPr eaLnBrk="1" hangingPunct="1"/>
            <a:r>
              <a:rPr lang="en-US" altLang="en-US"/>
              <a:t>Diuretics.</a:t>
            </a:r>
          </a:p>
          <a:p>
            <a:pPr eaLnBrk="1" hangingPunct="1"/>
            <a:r>
              <a:rPr lang="en-US" altLang="en-US"/>
              <a:t>Aspirin.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8A074-2513-A10F-E110-1CC35EE3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Thyroid </a:t>
            </a:r>
          </a:p>
        </p:txBody>
      </p:sp>
      <p:pic>
        <p:nvPicPr>
          <p:cNvPr id="81923" name="Picture 2" descr="C:\Users\Nasser\Downloads\pm\P2T2_neck_swelling2.jpg">
            <a:extLst>
              <a:ext uri="{FF2B5EF4-FFF2-40B4-BE49-F238E27FC236}">
                <a16:creationId xmlns:a16="http://schemas.microsoft.com/office/drawing/2014/main" id="{04B9DA23-8A69-39B2-AE93-C892EE835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09800"/>
            <a:ext cx="3817938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head-thyroid-palpation">
            <a:extLst>
              <a:ext uri="{FF2B5EF4-FFF2-40B4-BE49-F238E27FC236}">
                <a16:creationId xmlns:a16="http://schemas.microsoft.com/office/drawing/2014/main" id="{FFB215F9-0319-F434-2951-DAFE24BF4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010E7C4-7607-138F-ACF8-AE0691EA97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Auscultation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6D77D468-6760-52D5-1851-00C4F8B292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Listen for bruit</a:t>
            </a:r>
          </a:p>
          <a:p>
            <a:pPr eaLnBrk="1" hangingPunct="1"/>
            <a:endParaRPr lang="en-GB" altLang="en-US"/>
          </a:p>
          <a:p>
            <a:pPr eaLnBrk="1" hangingPunct="1">
              <a:buFontTx/>
              <a:buNone/>
            </a:pPr>
            <a:r>
              <a:rPr lang="en-GB" altLang="en-US"/>
              <a:t>Thyroid and carotid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1334A-4402-67E8-8CDF-BB2E040A2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Salivary glands</a:t>
            </a:r>
          </a:p>
        </p:txBody>
      </p:sp>
      <p:pic>
        <p:nvPicPr>
          <p:cNvPr id="84995" name="Picture 2" descr="C:\Users\Nasser\Downloads\pm\9654.jpg">
            <a:extLst>
              <a:ext uri="{FF2B5EF4-FFF2-40B4-BE49-F238E27FC236}">
                <a16:creationId xmlns:a16="http://schemas.microsoft.com/office/drawing/2014/main" id="{814536BF-DC78-67CA-7DE5-3904C6E54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19200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3" descr="C:\Users\Nasser\Downloads\pm\SGS12.jpg">
            <a:extLst>
              <a:ext uri="{FF2B5EF4-FFF2-40B4-BE49-F238E27FC236}">
                <a16:creationId xmlns:a16="http://schemas.microsoft.com/office/drawing/2014/main" id="{5E580A75-A8D7-56A3-6BA9-E3DCA62D7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4" descr="C:\Users\Nasser\Downloads\pm\fig1_267.jpg">
            <a:extLst>
              <a:ext uri="{FF2B5EF4-FFF2-40B4-BE49-F238E27FC236}">
                <a16:creationId xmlns:a16="http://schemas.microsoft.com/office/drawing/2014/main" id="{BE4BB892-68C2-435B-1C89-807D5774A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02125"/>
            <a:ext cx="3484563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5" descr="C:\Users\Nasser\Downloads\pm\06bb.jpg">
            <a:extLst>
              <a:ext uri="{FF2B5EF4-FFF2-40B4-BE49-F238E27FC236}">
                <a16:creationId xmlns:a16="http://schemas.microsoft.com/office/drawing/2014/main" id="{A1B3107E-628D-CC9B-72DB-AA3C1C7D1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4343400"/>
            <a:ext cx="26193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44BAA-3B50-3C0B-C047-9497FD9A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Facial nerve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D18E8-897C-9974-15DE-4D55940CB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Examination of facial nerve</a:t>
            </a:r>
          </a:p>
        </p:txBody>
      </p:sp>
      <p:pic>
        <p:nvPicPr>
          <p:cNvPr id="87043" name="Picture 2">
            <a:extLst>
              <a:ext uri="{FF2B5EF4-FFF2-40B4-BE49-F238E27FC236}">
                <a16:creationId xmlns:a16="http://schemas.microsoft.com/office/drawing/2014/main" id="{45CDDC99-C040-797F-F693-0AEBE316F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23071" r="30708" b="26755"/>
          <a:stretch>
            <a:fillRect/>
          </a:stretch>
        </p:blipFill>
        <p:spPr bwMode="auto">
          <a:xfrm>
            <a:off x="1585913" y="2371725"/>
            <a:ext cx="5630862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5302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549BD-AA80-7C63-F938-E11D6E514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Past medical &amp; surgical history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1D5B73CA-E518-8A17-3C23-30B519ED2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Hx of ear surgery.</a:t>
            </a:r>
          </a:p>
          <a:p>
            <a:pPr eaLnBrk="1" hangingPunct="1"/>
            <a:r>
              <a:rPr lang="en-US" altLang="en-US"/>
              <a:t>Tonsillectomy/ adenoidectomy.</a:t>
            </a:r>
          </a:p>
          <a:p>
            <a:pPr eaLnBrk="1" hangingPunct="1"/>
            <a:r>
              <a:rPr lang="en-US" altLang="en-US"/>
              <a:t>Radiotherapy to the neck.</a:t>
            </a:r>
          </a:p>
          <a:p>
            <a:pPr eaLnBrk="1" hangingPunct="1"/>
            <a:r>
              <a:rPr lang="en-US" altLang="en-US"/>
              <a:t>GERD.</a:t>
            </a:r>
          </a:p>
          <a:p>
            <a:pPr eaLnBrk="1" hangingPunct="1"/>
            <a:r>
              <a:rPr lang="en-US" altLang="en-US"/>
              <a:t>Thyroid dis.</a:t>
            </a:r>
          </a:p>
          <a:p>
            <a:pPr eaLnBrk="1" hangingPunct="1"/>
            <a:r>
              <a:rPr lang="en-US" altLang="en-US"/>
              <a:t>Trauma.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F0A4-8D92-CD71-83DE-D7E563824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Family history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70EB929D-AE06-090D-015A-C7DAB41C4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Hearing loss.</a:t>
            </a:r>
          </a:p>
          <a:p>
            <a:pPr eaLnBrk="1" hangingPunct="1"/>
            <a:r>
              <a:rPr lang="en-US" altLang="en-US"/>
              <a:t>Allergy.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91</TotalTime>
  <Words>740</Words>
  <Application>Microsoft Office PowerPoint</Application>
  <PresentationFormat>On-screen Show (4:3)</PresentationFormat>
  <Paragraphs>222</Paragraphs>
  <Slides>75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Arial</vt:lpstr>
      <vt:lpstr>Book Antiqua</vt:lpstr>
      <vt:lpstr>Calibri</vt:lpstr>
      <vt:lpstr>Lucida Sans</vt:lpstr>
      <vt:lpstr>NewBaskerville-Roman</vt:lpstr>
      <vt:lpstr>新細明體</vt:lpstr>
      <vt:lpstr>Times New Roman</vt:lpstr>
      <vt:lpstr>Wingdings</vt:lpstr>
      <vt:lpstr>Wingdings 2</vt:lpstr>
      <vt:lpstr>Wingdings 3</vt:lpstr>
      <vt:lpstr>Apex</vt:lpstr>
      <vt:lpstr>ENT History and Physical Examination</vt:lpstr>
      <vt:lpstr>History </vt:lpstr>
      <vt:lpstr>Nose symptoms</vt:lpstr>
      <vt:lpstr>Ear symptoms</vt:lpstr>
      <vt:lpstr>Throat ( pharynx symptoms)</vt:lpstr>
      <vt:lpstr>Larynx symptoms</vt:lpstr>
      <vt:lpstr>Drug history</vt:lpstr>
      <vt:lpstr>Past medical &amp; surgical history</vt:lpstr>
      <vt:lpstr>Family history</vt:lpstr>
      <vt:lpstr>Be familiar with ENT Instruments</vt:lpstr>
      <vt:lpstr>Nasal Speculum</vt:lpstr>
      <vt:lpstr>Headlight</vt:lpstr>
      <vt:lpstr>THE EAR</vt:lpstr>
      <vt:lpstr>PowerPoint Presentation</vt:lpstr>
      <vt:lpstr>External anatomy</vt:lpstr>
      <vt:lpstr>Auricle</vt:lpstr>
      <vt:lpstr>Periauriclar sinus</vt:lpstr>
      <vt:lpstr>Auricular hematoma</vt:lpstr>
      <vt:lpstr>Cauliflower ear</vt:lpstr>
      <vt:lpstr>PowerPoint Presentation</vt:lpstr>
      <vt:lpstr>Canal</vt:lpstr>
      <vt:lpstr>Acute otitis externa</vt:lpstr>
      <vt:lpstr>Otomycosis </vt:lpstr>
      <vt:lpstr>TM</vt:lpstr>
      <vt:lpstr>PowerPoint Presentation</vt:lpstr>
      <vt:lpstr>Tympanic Membrane Examination</vt:lpstr>
      <vt:lpstr>Perforations</vt:lpstr>
      <vt:lpstr>Ventilation tubes </vt:lpstr>
      <vt:lpstr>Don’t forget</vt:lpstr>
      <vt:lpstr>WeWW</vt:lpstr>
      <vt:lpstr>PowerPoint Presentation</vt:lpstr>
      <vt:lpstr>PowerPoint Presentation</vt:lpstr>
      <vt:lpstr>THE NOSE</vt:lpstr>
      <vt:lpstr>Inspection</vt:lpstr>
      <vt:lpstr>Thumb examination of nasal vestibule</vt:lpstr>
      <vt:lpstr>PowerPoint Presentation</vt:lpstr>
      <vt:lpstr>PowerPoint Presentation</vt:lpstr>
      <vt:lpstr>Nasal bone fracture</vt:lpstr>
      <vt:lpstr>Septal hematoma</vt:lpstr>
      <vt:lpstr>Palpation/inspection</vt:lpstr>
      <vt:lpstr>Anterior rhinoscopy</vt:lpstr>
      <vt:lpstr>Nose examination ( Anterior Rhinoscopy )</vt:lpstr>
      <vt:lpstr>PowerPoint Presentation</vt:lpstr>
      <vt:lpstr>PowerPoint Presentation</vt:lpstr>
      <vt:lpstr>Nasal polyps</vt:lpstr>
      <vt:lpstr>Sinusitis </vt:lpstr>
      <vt:lpstr>Nasendoscopy</vt:lpstr>
      <vt:lpstr>THE THROAT</vt:lpstr>
      <vt:lpstr>What does this area consist of?</vt:lpstr>
      <vt:lpstr>PowerPoint Presentation</vt:lpstr>
      <vt:lpstr>Oral cavity</vt:lpstr>
      <vt:lpstr>Tonsillitis </vt:lpstr>
      <vt:lpstr>Post tonsillectomy</vt:lpstr>
      <vt:lpstr>Pharyngitis </vt:lpstr>
      <vt:lpstr>Larynx</vt:lpstr>
      <vt:lpstr>Throat Examination ( indirect laryngoscopy)</vt:lpstr>
      <vt:lpstr>View of larynx</vt:lpstr>
      <vt:lpstr>Fiber optic Nasopharyngolaryngoscopy</vt:lpstr>
      <vt:lpstr>Vocal cord nodule</vt:lpstr>
      <vt:lpstr>Vocal cord polyp</vt:lpstr>
      <vt:lpstr>Intubation granuloma</vt:lpstr>
      <vt:lpstr>Laryngeal CA</vt:lpstr>
      <vt:lpstr>Neck</vt:lpstr>
      <vt:lpstr>Inspection</vt:lpstr>
      <vt:lpstr>Palpation</vt:lpstr>
      <vt:lpstr>PowerPoint Presentation</vt:lpstr>
      <vt:lpstr>10 classic lymph node groups in the neck:</vt:lpstr>
      <vt:lpstr>PowerPoint Presentation</vt:lpstr>
      <vt:lpstr>Lymph nodes</vt:lpstr>
      <vt:lpstr>Thyroid </vt:lpstr>
      <vt:lpstr>PowerPoint Presentation</vt:lpstr>
      <vt:lpstr>Auscultation</vt:lpstr>
      <vt:lpstr>Salivary glands</vt:lpstr>
      <vt:lpstr>Facial nerve</vt:lpstr>
      <vt:lpstr>Examination of facial nerve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 History and Physical Examination</dc:title>
  <dc:creator>abdelraham</dc:creator>
  <cp:lastModifiedBy>Admin</cp:lastModifiedBy>
  <cp:revision>15</cp:revision>
  <dcterms:created xsi:type="dcterms:W3CDTF">2011-07-26T09:10:28Z</dcterms:created>
  <dcterms:modified xsi:type="dcterms:W3CDTF">2022-07-26T08:03:12Z</dcterms:modified>
</cp:coreProperties>
</file>