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3"/>
  </p:sldMasterIdLst>
  <p:notesMasterIdLst>
    <p:notesMasterId r:id="rId26"/>
  </p:notesMasterIdLst>
  <p:handoutMasterIdLst>
    <p:handoutMasterId r:id="rId27"/>
  </p:handoutMasterIdLst>
  <p:sldIdLst>
    <p:sldId id="302" r:id="rId4"/>
    <p:sldId id="1296" r:id="rId5"/>
    <p:sldId id="1301" r:id="rId6"/>
    <p:sldId id="1410" r:id="rId7"/>
    <p:sldId id="1303" r:id="rId8"/>
    <p:sldId id="1306" r:id="rId9"/>
    <p:sldId id="1411" r:id="rId10"/>
    <p:sldId id="1427" r:id="rId11"/>
    <p:sldId id="1418" r:id="rId12"/>
    <p:sldId id="1412" r:id="rId13"/>
    <p:sldId id="1428" r:id="rId14"/>
    <p:sldId id="1413" r:id="rId15"/>
    <p:sldId id="1416" r:id="rId16"/>
    <p:sldId id="1424" r:id="rId17"/>
    <p:sldId id="1425" r:id="rId18"/>
    <p:sldId id="1426" r:id="rId19"/>
    <p:sldId id="1419" r:id="rId20"/>
    <p:sldId id="1421" r:id="rId21"/>
    <p:sldId id="1422" r:id="rId22"/>
    <p:sldId id="1423" r:id="rId23"/>
    <p:sldId id="1373" r:id="rId24"/>
    <p:sldId id="1405" r:id="rId2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fontAlgn="base">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fontAlgn="base">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fontAlgn="base">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fontAlgn="base">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0099FF"/>
    <a:srgbClr val="FF6600"/>
    <a:srgbClr val="FFFF66"/>
    <a:srgbClr val="FFFF00"/>
    <a:srgbClr val="33CC33"/>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9420" autoAdjust="0"/>
  </p:normalViewPr>
  <p:slideViewPr>
    <p:cSldViewPr>
      <p:cViewPr varScale="1">
        <p:scale>
          <a:sx n="73" d="100"/>
          <a:sy n="73" d="100"/>
        </p:scale>
        <p:origin x="-1062" y="-90"/>
      </p:cViewPr>
      <p:guideLst>
        <p:guide orient="horz" pos="2160"/>
        <p:guide pos="2880"/>
      </p:guideLst>
    </p:cSldViewPr>
  </p:slideViewPr>
  <p:outlineViewPr>
    <p:cViewPr>
      <p:scale>
        <a:sx n="33" d="100"/>
        <a:sy n="33" d="100"/>
      </p:scale>
      <p:origin x="0" y="49590"/>
    </p:cViewPr>
  </p:outlineViewPr>
  <p:notesTextViewPr>
    <p:cViewPr>
      <p:scale>
        <a:sx n="130" d="100"/>
        <a:sy n="13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notesMaster" Target="notesMasters/notesMaster1.xml" /><Relationship Id="rId3" Type="http://schemas.openxmlformats.org/officeDocument/2006/relationships/slideMaster" Target="slideMasters/slideMaster1.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presProps" Target="presProps.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tableStyles" Target="tableStyle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handoutMaster" Target="handoutMasters/handoutMaster1.xml" /><Relationship Id="rId30"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488C6-BD0D-4816-9F57-5B8133AA955B}" type="doc">
      <dgm:prSet loTypeId="urn:microsoft.com/office/officeart/2005/8/layout/orgChart1" loCatId="hierarchy" qsTypeId="urn:microsoft.com/office/officeart/2005/8/quickstyle/simple3" qsCatId="simple" csTypeId="urn:microsoft.com/office/officeart/2005/8/colors/accent1_2" csCatId="accent1"/>
      <dgm:spPr/>
    </dgm:pt>
    <dgm:pt modelId="{B7C545D8-D5C7-4B4D-942F-1A16DE0C01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Gram negative</a:t>
          </a:r>
          <a:endParaRPr kumimoji="0" lang="en-US" b="1" i="0" u="none" strike="noStrike" cap="none" normalizeH="0" baseline="0" dirty="0">
            <a:ln/>
            <a:effectLst/>
            <a:latin typeface="Arial" pitchFamily="34" charset="0"/>
            <a:cs typeface="Arial" pitchFamily="34" charset="0"/>
          </a:endParaRPr>
        </a:p>
      </dgm:t>
    </dgm:pt>
    <dgm:pt modelId="{53F548F6-87E7-42BF-BF16-D389DE5BA8CF}" type="parTrans" cxnId="{8309D9BA-72E0-488B-8E7A-C8C5EB9D8A32}">
      <dgm:prSet/>
      <dgm:spPr/>
      <dgm:t>
        <a:bodyPr/>
        <a:lstStyle/>
        <a:p>
          <a:endParaRPr lang="en-US"/>
        </a:p>
      </dgm:t>
    </dgm:pt>
    <dgm:pt modelId="{F4BF297B-C95D-4F50-B624-F4E00C65D6AA}" type="sibTrans" cxnId="{8309D9BA-72E0-488B-8E7A-C8C5EB9D8A32}">
      <dgm:prSet/>
      <dgm:spPr/>
      <dgm:t>
        <a:bodyPr/>
        <a:lstStyle/>
        <a:p>
          <a:endParaRPr lang="en-US"/>
        </a:p>
      </dgm:t>
    </dgm:pt>
    <dgm:pt modelId="{F68CEAA6-2B39-4695-A70B-6840E007F2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N</a:t>
          </a:r>
          <a:r>
            <a:rPr kumimoji="0" lang="en-US" b="0" i="1" u="none" strike="noStrike" cap="none" normalizeH="0" baseline="0">
              <a:ln/>
              <a:effectLst/>
              <a:latin typeface="Arial" pitchFamily="34" charset="0"/>
              <a:cs typeface="Arial" pitchFamily="34" charset="0"/>
            </a:rPr>
            <a:t>. </a:t>
          </a:r>
          <a:r>
            <a:rPr kumimoji="0" lang="en-US" b="1" i="1" u="none" strike="noStrike" cap="none" normalizeH="0" baseline="0">
              <a:ln/>
              <a:effectLst/>
              <a:latin typeface="Arial" pitchFamily="34" charset="0"/>
              <a:cs typeface="Arial" pitchFamily="34" charset="0"/>
            </a:rPr>
            <a:t>meningitids</a:t>
          </a:r>
          <a:endParaRPr kumimoji="0" lang="en-US" b="1" i="1" u="none" strike="noStrike" cap="none" normalizeH="0" baseline="0" dirty="0">
            <a:ln/>
            <a:effectLst/>
            <a:latin typeface="Arial" pitchFamily="34" charset="0"/>
            <a:cs typeface="Arial" pitchFamily="34" charset="0"/>
          </a:endParaRPr>
        </a:p>
      </dgm:t>
    </dgm:pt>
    <dgm:pt modelId="{BD6CDAA2-8EF3-435C-A082-7E57588FA2F1}" type="parTrans" cxnId="{13B37D67-8490-473F-8FB2-6C9A6B480B72}">
      <dgm:prSet/>
      <dgm:spPr/>
      <dgm:t>
        <a:bodyPr/>
        <a:lstStyle/>
        <a:p>
          <a:endParaRPr lang="en-US"/>
        </a:p>
      </dgm:t>
    </dgm:pt>
    <dgm:pt modelId="{5980286F-2E00-4A9A-BA14-EF095209418D}" type="sibTrans" cxnId="{13B37D67-8490-473F-8FB2-6C9A6B480B72}">
      <dgm:prSet/>
      <dgm:spPr/>
      <dgm:t>
        <a:bodyPr/>
        <a:lstStyle/>
        <a:p>
          <a:endParaRPr lang="en-US"/>
        </a:p>
      </dgm:t>
    </dgm:pt>
    <dgm:pt modelId="{664D4C24-4A95-46C9-A1CF-3638091B97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E. coli,</a:t>
          </a:r>
          <a:r>
            <a:rPr kumimoji="0" lang="en-US" b="1" i="0" u="none" strike="noStrike" cap="none" normalizeH="0" baseline="0">
              <a:ln/>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Hib</a:t>
          </a:r>
          <a:endParaRPr kumimoji="0" lang="en-US" b="1" i="0" u="none" strike="noStrike" cap="none" normalizeH="0" baseline="0" dirty="0">
            <a:ln/>
            <a:effectLst/>
            <a:latin typeface="Arial" pitchFamily="34" charset="0"/>
            <a:cs typeface="Arial" pitchFamily="34" charset="0"/>
          </a:endParaRPr>
        </a:p>
      </dgm:t>
    </dgm:pt>
    <dgm:pt modelId="{4831389C-5B42-4890-B6FC-BC737287DD09}" type="parTrans" cxnId="{67DC6AD3-6E10-4A12-9B5D-9945269A0524}">
      <dgm:prSet/>
      <dgm:spPr/>
      <dgm:t>
        <a:bodyPr/>
        <a:lstStyle/>
        <a:p>
          <a:endParaRPr lang="en-US"/>
        </a:p>
      </dgm:t>
    </dgm:pt>
    <dgm:pt modelId="{F554476D-3F1B-474B-A71B-5DFA48121AC7}" type="sibTrans" cxnId="{67DC6AD3-6E10-4A12-9B5D-9945269A0524}">
      <dgm:prSet/>
      <dgm:spPr/>
      <dgm:t>
        <a:bodyPr/>
        <a:lstStyle/>
        <a:p>
          <a:endParaRPr lang="en-US"/>
        </a:p>
      </dgm:t>
    </dgm:pt>
    <dgm:pt modelId="{89CE68B0-2D76-4871-9925-2C03321F8F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Bacteriodes</a:t>
          </a:r>
          <a:endParaRPr kumimoji="0" lang="en-US" b="1" i="0" u="none" strike="noStrike" cap="none" normalizeH="0" baseline="0" dirty="0">
            <a:ln/>
            <a:effectLst/>
            <a:latin typeface="Arial" pitchFamily="34" charset="0"/>
            <a:cs typeface="Arial" pitchFamily="34" charset="0"/>
          </a:endParaRPr>
        </a:p>
      </dgm:t>
    </dgm:pt>
    <dgm:pt modelId="{C1401B54-4451-465D-86F6-B38DBEF46AE1}" type="parTrans" cxnId="{1B98F480-DB08-4740-AD69-03BB22EDFB49}">
      <dgm:prSet/>
      <dgm:spPr/>
      <dgm:t>
        <a:bodyPr/>
        <a:lstStyle/>
        <a:p>
          <a:endParaRPr lang="en-US"/>
        </a:p>
      </dgm:t>
    </dgm:pt>
    <dgm:pt modelId="{FF74B3E5-11B2-474F-9A97-24478CCB17B9}" type="sibTrans" cxnId="{1B98F480-DB08-4740-AD69-03BB22EDFB49}">
      <dgm:prSet/>
      <dgm:spPr/>
      <dgm:t>
        <a:bodyPr/>
        <a:lstStyle/>
        <a:p>
          <a:endParaRPr lang="en-US"/>
        </a:p>
      </dgm:t>
    </dgm:pt>
    <dgm:pt modelId="{46050C31-3C87-4732-8238-05E37281CDAC}" type="pres">
      <dgm:prSet presAssocID="{0A6488C6-BD0D-4816-9F57-5B8133AA955B}" presName="hierChild1" presStyleCnt="0">
        <dgm:presLayoutVars>
          <dgm:orgChart val="1"/>
          <dgm:chPref val="1"/>
          <dgm:dir/>
          <dgm:animOne val="branch"/>
          <dgm:animLvl val="lvl"/>
          <dgm:resizeHandles/>
        </dgm:presLayoutVars>
      </dgm:prSet>
      <dgm:spPr/>
    </dgm:pt>
    <dgm:pt modelId="{F87FD3B3-E927-4E37-A4BE-32880198B6D6}" type="pres">
      <dgm:prSet presAssocID="{B7C545D8-D5C7-4B4D-942F-1A16DE0C0116}" presName="hierRoot1" presStyleCnt="0">
        <dgm:presLayoutVars>
          <dgm:hierBranch/>
        </dgm:presLayoutVars>
      </dgm:prSet>
      <dgm:spPr/>
    </dgm:pt>
    <dgm:pt modelId="{A270B501-C411-4BC2-AC1D-58A9276F5826}" type="pres">
      <dgm:prSet presAssocID="{B7C545D8-D5C7-4B4D-942F-1A16DE0C0116}" presName="rootComposite1" presStyleCnt="0"/>
      <dgm:spPr/>
    </dgm:pt>
    <dgm:pt modelId="{B8B89AB7-9D6B-4F8E-83B1-DE93DB709EEC}" type="pres">
      <dgm:prSet presAssocID="{B7C545D8-D5C7-4B4D-942F-1A16DE0C0116}" presName="rootText1" presStyleLbl="node0" presStyleIdx="0" presStyleCnt="1">
        <dgm:presLayoutVars>
          <dgm:chPref val="3"/>
        </dgm:presLayoutVars>
      </dgm:prSet>
      <dgm:spPr/>
    </dgm:pt>
    <dgm:pt modelId="{FEF88B53-6023-4D84-B6A3-0B7A131E4440}" type="pres">
      <dgm:prSet presAssocID="{B7C545D8-D5C7-4B4D-942F-1A16DE0C0116}" presName="rootConnector1" presStyleLbl="node1" presStyleIdx="0" presStyleCnt="0"/>
      <dgm:spPr/>
    </dgm:pt>
    <dgm:pt modelId="{61EF2FB6-6CA5-43ED-A400-B311A1B583C0}" type="pres">
      <dgm:prSet presAssocID="{B7C545D8-D5C7-4B4D-942F-1A16DE0C0116}" presName="hierChild2" presStyleCnt="0"/>
      <dgm:spPr/>
    </dgm:pt>
    <dgm:pt modelId="{C41DDCC5-F02A-4072-9088-60C5EB5B580D}" type="pres">
      <dgm:prSet presAssocID="{BD6CDAA2-8EF3-435C-A082-7E57588FA2F1}" presName="Name35" presStyleLbl="parChTrans1D2" presStyleIdx="0" presStyleCnt="3"/>
      <dgm:spPr/>
    </dgm:pt>
    <dgm:pt modelId="{35370998-EDFD-4C30-9459-B7053360D2F5}" type="pres">
      <dgm:prSet presAssocID="{F68CEAA6-2B39-4695-A70B-6840E007F245}" presName="hierRoot2" presStyleCnt="0">
        <dgm:presLayoutVars>
          <dgm:hierBranch/>
        </dgm:presLayoutVars>
      </dgm:prSet>
      <dgm:spPr/>
    </dgm:pt>
    <dgm:pt modelId="{609BA13A-90E8-4EDB-8680-D7B4E88D137B}" type="pres">
      <dgm:prSet presAssocID="{F68CEAA6-2B39-4695-A70B-6840E007F245}" presName="rootComposite" presStyleCnt="0"/>
      <dgm:spPr/>
    </dgm:pt>
    <dgm:pt modelId="{FC88F5D1-DCC5-451F-94D9-2CEC6994E8ED}" type="pres">
      <dgm:prSet presAssocID="{F68CEAA6-2B39-4695-A70B-6840E007F245}" presName="rootText" presStyleLbl="node2" presStyleIdx="0" presStyleCnt="3">
        <dgm:presLayoutVars>
          <dgm:chPref val="3"/>
        </dgm:presLayoutVars>
      </dgm:prSet>
      <dgm:spPr/>
    </dgm:pt>
    <dgm:pt modelId="{DD44042B-1D5A-4DF3-A199-B1AABDB125D7}" type="pres">
      <dgm:prSet presAssocID="{F68CEAA6-2B39-4695-A70B-6840E007F245}" presName="rootConnector" presStyleLbl="node2" presStyleIdx="0" presStyleCnt="3"/>
      <dgm:spPr/>
    </dgm:pt>
    <dgm:pt modelId="{976A8C9F-7A2F-4067-967D-42B0997303A1}" type="pres">
      <dgm:prSet presAssocID="{F68CEAA6-2B39-4695-A70B-6840E007F245}" presName="hierChild4" presStyleCnt="0"/>
      <dgm:spPr/>
    </dgm:pt>
    <dgm:pt modelId="{0EAF03DD-AAF6-4F1E-B311-EB27D9872F83}" type="pres">
      <dgm:prSet presAssocID="{F68CEAA6-2B39-4695-A70B-6840E007F245}" presName="hierChild5" presStyleCnt="0"/>
      <dgm:spPr/>
    </dgm:pt>
    <dgm:pt modelId="{66DE91B4-29C1-45BE-89A7-B5430BCC9806}" type="pres">
      <dgm:prSet presAssocID="{4831389C-5B42-4890-B6FC-BC737287DD09}" presName="Name35" presStyleLbl="parChTrans1D2" presStyleIdx="1" presStyleCnt="3"/>
      <dgm:spPr/>
    </dgm:pt>
    <dgm:pt modelId="{EAB86842-A0A4-406D-BD79-68CF3E7297D6}" type="pres">
      <dgm:prSet presAssocID="{664D4C24-4A95-46C9-A1CF-3638091B9794}" presName="hierRoot2" presStyleCnt="0">
        <dgm:presLayoutVars>
          <dgm:hierBranch/>
        </dgm:presLayoutVars>
      </dgm:prSet>
      <dgm:spPr/>
    </dgm:pt>
    <dgm:pt modelId="{B45F8F33-2D86-44F4-AAE6-409B17BAB9AF}" type="pres">
      <dgm:prSet presAssocID="{664D4C24-4A95-46C9-A1CF-3638091B9794}" presName="rootComposite" presStyleCnt="0"/>
      <dgm:spPr/>
    </dgm:pt>
    <dgm:pt modelId="{03B8C764-5FE9-4118-8B40-67848DDE7FB6}" type="pres">
      <dgm:prSet presAssocID="{664D4C24-4A95-46C9-A1CF-3638091B9794}" presName="rootText" presStyleLbl="node2" presStyleIdx="1" presStyleCnt="3">
        <dgm:presLayoutVars>
          <dgm:chPref val="3"/>
        </dgm:presLayoutVars>
      </dgm:prSet>
      <dgm:spPr/>
    </dgm:pt>
    <dgm:pt modelId="{E9CDD4BB-937E-4D22-BE95-4FDDC53D5B89}" type="pres">
      <dgm:prSet presAssocID="{664D4C24-4A95-46C9-A1CF-3638091B9794}" presName="rootConnector" presStyleLbl="node2" presStyleIdx="1" presStyleCnt="3"/>
      <dgm:spPr/>
    </dgm:pt>
    <dgm:pt modelId="{9CDB664D-2593-4F4D-ACB7-C9AB1D58EE2D}" type="pres">
      <dgm:prSet presAssocID="{664D4C24-4A95-46C9-A1CF-3638091B9794}" presName="hierChild4" presStyleCnt="0"/>
      <dgm:spPr/>
    </dgm:pt>
    <dgm:pt modelId="{9F4E9DF0-913B-4B1B-A3F6-13C9CD14891E}" type="pres">
      <dgm:prSet presAssocID="{664D4C24-4A95-46C9-A1CF-3638091B9794}" presName="hierChild5" presStyleCnt="0"/>
      <dgm:spPr/>
    </dgm:pt>
    <dgm:pt modelId="{4737F0CA-50C1-4CF2-90C2-440645EB4B33}" type="pres">
      <dgm:prSet presAssocID="{C1401B54-4451-465D-86F6-B38DBEF46AE1}" presName="Name35" presStyleLbl="parChTrans1D2" presStyleIdx="2" presStyleCnt="3"/>
      <dgm:spPr/>
    </dgm:pt>
    <dgm:pt modelId="{B6241F03-39FC-4DD7-AE3A-0D3C0A6BDBBF}" type="pres">
      <dgm:prSet presAssocID="{89CE68B0-2D76-4871-9925-2C03321F8F32}" presName="hierRoot2" presStyleCnt="0">
        <dgm:presLayoutVars>
          <dgm:hierBranch/>
        </dgm:presLayoutVars>
      </dgm:prSet>
      <dgm:spPr/>
    </dgm:pt>
    <dgm:pt modelId="{6FC0DD2A-C25B-411F-A788-2E0C201797E0}" type="pres">
      <dgm:prSet presAssocID="{89CE68B0-2D76-4871-9925-2C03321F8F32}" presName="rootComposite" presStyleCnt="0"/>
      <dgm:spPr/>
    </dgm:pt>
    <dgm:pt modelId="{5932BACA-84A8-444B-ABAF-28CFD2A0C421}" type="pres">
      <dgm:prSet presAssocID="{89CE68B0-2D76-4871-9925-2C03321F8F32}" presName="rootText" presStyleLbl="node2" presStyleIdx="2" presStyleCnt="3">
        <dgm:presLayoutVars>
          <dgm:chPref val="3"/>
        </dgm:presLayoutVars>
      </dgm:prSet>
      <dgm:spPr/>
    </dgm:pt>
    <dgm:pt modelId="{48A144F7-A123-4517-82D8-2F0549618685}" type="pres">
      <dgm:prSet presAssocID="{89CE68B0-2D76-4871-9925-2C03321F8F32}" presName="rootConnector" presStyleLbl="node2" presStyleIdx="2" presStyleCnt="3"/>
      <dgm:spPr/>
    </dgm:pt>
    <dgm:pt modelId="{5B46E74D-1AFD-496E-807C-08B94DFBD5BF}" type="pres">
      <dgm:prSet presAssocID="{89CE68B0-2D76-4871-9925-2C03321F8F32}" presName="hierChild4" presStyleCnt="0"/>
      <dgm:spPr/>
    </dgm:pt>
    <dgm:pt modelId="{505DB587-26CC-4B1A-A6CA-3C0B28731483}" type="pres">
      <dgm:prSet presAssocID="{89CE68B0-2D76-4871-9925-2C03321F8F32}" presName="hierChild5" presStyleCnt="0"/>
      <dgm:spPr/>
    </dgm:pt>
    <dgm:pt modelId="{CB5D4305-C6C2-4170-AFFA-28A1B71876EB}" type="pres">
      <dgm:prSet presAssocID="{B7C545D8-D5C7-4B4D-942F-1A16DE0C0116}" presName="hierChild3" presStyleCnt="0"/>
      <dgm:spPr/>
    </dgm:pt>
  </dgm:ptLst>
  <dgm:cxnLst>
    <dgm:cxn modelId="{76EF0C0A-BB64-4A4B-BE27-EFE093008206}" type="presOf" srcId="{89CE68B0-2D76-4871-9925-2C03321F8F32}" destId="{5932BACA-84A8-444B-ABAF-28CFD2A0C421}" srcOrd="0" destOrd="0" presId="urn:microsoft.com/office/officeart/2005/8/layout/orgChart1"/>
    <dgm:cxn modelId="{5325CD36-6524-4D73-93B0-A0E5BA487F6A}" type="presOf" srcId="{F68CEAA6-2B39-4695-A70B-6840E007F245}" destId="{DD44042B-1D5A-4DF3-A199-B1AABDB125D7}" srcOrd="1" destOrd="0" presId="urn:microsoft.com/office/officeart/2005/8/layout/orgChart1"/>
    <dgm:cxn modelId="{580CD736-6CEC-4D83-ACB1-CAFE11CE6E72}" type="presOf" srcId="{664D4C24-4A95-46C9-A1CF-3638091B9794}" destId="{03B8C764-5FE9-4118-8B40-67848DDE7FB6}" srcOrd="0" destOrd="0" presId="urn:microsoft.com/office/officeart/2005/8/layout/orgChart1"/>
    <dgm:cxn modelId="{C8FD2B3B-D0FF-4B4A-9651-0EE8F52580D0}" type="presOf" srcId="{F68CEAA6-2B39-4695-A70B-6840E007F245}" destId="{FC88F5D1-DCC5-451F-94D9-2CEC6994E8ED}" srcOrd="0" destOrd="0" presId="urn:microsoft.com/office/officeart/2005/8/layout/orgChart1"/>
    <dgm:cxn modelId="{16E2075D-3E7A-4B8E-95DF-8B90E8AF30EF}" type="presOf" srcId="{B7C545D8-D5C7-4B4D-942F-1A16DE0C0116}" destId="{FEF88B53-6023-4D84-B6A3-0B7A131E4440}" srcOrd="1" destOrd="0" presId="urn:microsoft.com/office/officeart/2005/8/layout/orgChart1"/>
    <dgm:cxn modelId="{12856642-8DDC-4F5B-91BF-F12DE358D416}" type="presOf" srcId="{C1401B54-4451-465D-86F6-B38DBEF46AE1}" destId="{4737F0CA-50C1-4CF2-90C2-440645EB4B33}" srcOrd="0" destOrd="0" presId="urn:microsoft.com/office/officeart/2005/8/layout/orgChart1"/>
    <dgm:cxn modelId="{13B37D67-8490-473F-8FB2-6C9A6B480B72}" srcId="{B7C545D8-D5C7-4B4D-942F-1A16DE0C0116}" destId="{F68CEAA6-2B39-4695-A70B-6840E007F245}" srcOrd="0" destOrd="0" parTransId="{BD6CDAA2-8EF3-435C-A082-7E57588FA2F1}" sibTransId="{5980286F-2E00-4A9A-BA14-EF095209418D}"/>
    <dgm:cxn modelId="{13EB5952-9B28-4352-9C26-F5FD57E7CFA3}" type="presOf" srcId="{B7C545D8-D5C7-4B4D-942F-1A16DE0C0116}" destId="{B8B89AB7-9D6B-4F8E-83B1-DE93DB709EEC}" srcOrd="0" destOrd="0" presId="urn:microsoft.com/office/officeart/2005/8/layout/orgChart1"/>
    <dgm:cxn modelId="{1B98F480-DB08-4740-AD69-03BB22EDFB49}" srcId="{B7C545D8-D5C7-4B4D-942F-1A16DE0C0116}" destId="{89CE68B0-2D76-4871-9925-2C03321F8F32}" srcOrd="2" destOrd="0" parTransId="{C1401B54-4451-465D-86F6-B38DBEF46AE1}" sibTransId="{FF74B3E5-11B2-474F-9A97-24478CCB17B9}"/>
    <dgm:cxn modelId="{5F25F982-5FB7-4344-A574-291837BA0014}" type="presOf" srcId="{BD6CDAA2-8EF3-435C-A082-7E57588FA2F1}" destId="{C41DDCC5-F02A-4072-9088-60C5EB5B580D}" srcOrd="0" destOrd="0" presId="urn:microsoft.com/office/officeart/2005/8/layout/orgChart1"/>
    <dgm:cxn modelId="{80B40490-6A9D-4BD8-943F-703B1DA145DE}" type="presOf" srcId="{0A6488C6-BD0D-4816-9F57-5B8133AA955B}" destId="{46050C31-3C87-4732-8238-05E37281CDAC}" srcOrd="0" destOrd="0" presId="urn:microsoft.com/office/officeart/2005/8/layout/orgChart1"/>
    <dgm:cxn modelId="{19666F90-D1A4-40F0-81D2-4D7B51737BD4}" type="presOf" srcId="{664D4C24-4A95-46C9-A1CF-3638091B9794}" destId="{E9CDD4BB-937E-4D22-BE95-4FDDC53D5B89}" srcOrd="1" destOrd="0" presId="urn:microsoft.com/office/officeart/2005/8/layout/orgChart1"/>
    <dgm:cxn modelId="{5E3903AB-126A-4476-AAF8-14B03FB346D5}" type="presOf" srcId="{89CE68B0-2D76-4871-9925-2C03321F8F32}" destId="{48A144F7-A123-4517-82D8-2F0549618685}" srcOrd="1" destOrd="0" presId="urn:microsoft.com/office/officeart/2005/8/layout/orgChart1"/>
    <dgm:cxn modelId="{8309D9BA-72E0-488B-8E7A-C8C5EB9D8A32}" srcId="{0A6488C6-BD0D-4816-9F57-5B8133AA955B}" destId="{B7C545D8-D5C7-4B4D-942F-1A16DE0C0116}" srcOrd="0" destOrd="0" parTransId="{53F548F6-87E7-42BF-BF16-D389DE5BA8CF}" sibTransId="{F4BF297B-C95D-4F50-B624-F4E00C65D6AA}"/>
    <dgm:cxn modelId="{A65D59CE-91BD-471F-A88F-466C55FF980A}" type="presOf" srcId="{4831389C-5B42-4890-B6FC-BC737287DD09}" destId="{66DE91B4-29C1-45BE-89A7-B5430BCC9806}" srcOrd="0" destOrd="0" presId="urn:microsoft.com/office/officeart/2005/8/layout/orgChart1"/>
    <dgm:cxn modelId="{67DC6AD3-6E10-4A12-9B5D-9945269A0524}" srcId="{B7C545D8-D5C7-4B4D-942F-1A16DE0C0116}" destId="{664D4C24-4A95-46C9-A1CF-3638091B9794}" srcOrd="1" destOrd="0" parTransId="{4831389C-5B42-4890-B6FC-BC737287DD09}" sibTransId="{F554476D-3F1B-474B-A71B-5DFA48121AC7}"/>
    <dgm:cxn modelId="{9C0067B5-FB9E-492D-94E7-0F4A3EC63B49}" type="presParOf" srcId="{46050C31-3C87-4732-8238-05E37281CDAC}" destId="{F87FD3B3-E927-4E37-A4BE-32880198B6D6}" srcOrd="0" destOrd="0" presId="urn:microsoft.com/office/officeart/2005/8/layout/orgChart1"/>
    <dgm:cxn modelId="{6A60420F-EC9A-4AEA-90EE-89B6210F272B}" type="presParOf" srcId="{F87FD3B3-E927-4E37-A4BE-32880198B6D6}" destId="{A270B501-C411-4BC2-AC1D-58A9276F5826}" srcOrd="0" destOrd="0" presId="urn:microsoft.com/office/officeart/2005/8/layout/orgChart1"/>
    <dgm:cxn modelId="{D303682D-3821-4DBE-A053-0A57C3F7432F}" type="presParOf" srcId="{A270B501-C411-4BC2-AC1D-58A9276F5826}" destId="{B8B89AB7-9D6B-4F8E-83B1-DE93DB709EEC}" srcOrd="0" destOrd="0" presId="urn:microsoft.com/office/officeart/2005/8/layout/orgChart1"/>
    <dgm:cxn modelId="{C527071F-185E-444F-8712-1BEB4A6D02A9}" type="presParOf" srcId="{A270B501-C411-4BC2-AC1D-58A9276F5826}" destId="{FEF88B53-6023-4D84-B6A3-0B7A131E4440}" srcOrd="1" destOrd="0" presId="urn:microsoft.com/office/officeart/2005/8/layout/orgChart1"/>
    <dgm:cxn modelId="{75AE8C47-3DC1-4E96-A9FF-EB739860858A}" type="presParOf" srcId="{F87FD3B3-E927-4E37-A4BE-32880198B6D6}" destId="{61EF2FB6-6CA5-43ED-A400-B311A1B583C0}" srcOrd="1" destOrd="0" presId="urn:microsoft.com/office/officeart/2005/8/layout/orgChart1"/>
    <dgm:cxn modelId="{92E80C16-ABF8-4C11-936E-7BB1BC36B042}" type="presParOf" srcId="{61EF2FB6-6CA5-43ED-A400-B311A1B583C0}" destId="{C41DDCC5-F02A-4072-9088-60C5EB5B580D}" srcOrd="0" destOrd="0" presId="urn:microsoft.com/office/officeart/2005/8/layout/orgChart1"/>
    <dgm:cxn modelId="{5EDC9AF9-8460-449E-97F1-686CC34FFC71}" type="presParOf" srcId="{61EF2FB6-6CA5-43ED-A400-B311A1B583C0}" destId="{35370998-EDFD-4C30-9459-B7053360D2F5}" srcOrd="1" destOrd="0" presId="urn:microsoft.com/office/officeart/2005/8/layout/orgChart1"/>
    <dgm:cxn modelId="{7E42B7C5-1942-45F5-B31E-565CAA6E6F91}" type="presParOf" srcId="{35370998-EDFD-4C30-9459-B7053360D2F5}" destId="{609BA13A-90E8-4EDB-8680-D7B4E88D137B}" srcOrd="0" destOrd="0" presId="urn:microsoft.com/office/officeart/2005/8/layout/orgChart1"/>
    <dgm:cxn modelId="{E8288C05-8ED5-42D6-B066-CBC9DA6D5536}" type="presParOf" srcId="{609BA13A-90E8-4EDB-8680-D7B4E88D137B}" destId="{FC88F5D1-DCC5-451F-94D9-2CEC6994E8ED}" srcOrd="0" destOrd="0" presId="urn:microsoft.com/office/officeart/2005/8/layout/orgChart1"/>
    <dgm:cxn modelId="{BCC0FD15-AB29-4B0B-A6D6-5E75F7362E41}" type="presParOf" srcId="{609BA13A-90E8-4EDB-8680-D7B4E88D137B}" destId="{DD44042B-1D5A-4DF3-A199-B1AABDB125D7}" srcOrd="1" destOrd="0" presId="urn:microsoft.com/office/officeart/2005/8/layout/orgChart1"/>
    <dgm:cxn modelId="{F373F7F1-CFD1-4F06-AF1E-B1FFBB08B148}" type="presParOf" srcId="{35370998-EDFD-4C30-9459-B7053360D2F5}" destId="{976A8C9F-7A2F-4067-967D-42B0997303A1}" srcOrd="1" destOrd="0" presId="urn:microsoft.com/office/officeart/2005/8/layout/orgChart1"/>
    <dgm:cxn modelId="{42BA92CF-07A6-47E0-93B8-DCC365F8664C}" type="presParOf" srcId="{35370998-EDFD-4C30-9459-B7053360D2F5}" destId="{0EAF03DD-AAF6-4F1E-B311-EB27D9872F83}" srcOrd="2" destOrd="0" presId="urn:microsoft.com/office/officeart/2005/8/layout/orgChart1"/>
    <dgm:cxn modelId="{BE165C56-97E6-43F3-8A12-514386FDC62E}" type="presParOf" srcId="{61EF2FB6-6CA5-43ED-A400-B311A1B583C0}" destId="{66DE91B4-29C1-45BE-89A7-B5430BCC9806}" srcOrd="2" destOrd="0" presId="urn:microsoft.com/office/officeart/2005/8/layout/orgChart1"/>
    <dgm:cxn modelId="{8ABF8961-6C50-43C4-BB59-FAB7E29C59EC}" type="presParOf" srcId="{61EF2FB6-6CA5-43ED-A400-B311A1B583C0}" destId="{EAB86842-A0A4-406D-BD79-68CF3E7297D6}" srcOrd="3" destOrd="0" presId="urn:microsoft.com/office/officeart/2005/8/layout/orgChart1"/>
    <dgm:cxn modelId="{BA7CB2A8-6840-4032-B2D9-8CAC303D2F3D}" type="presParOf" srcId="{EAB86842-A0A4-406D-BD79-68CF3E7297D6}" destId="{B45F8F33-2D86-44F4-AAE6-409B17BAB9AF}" srcOrd="0" destOrd="0" presId="urn:microsoft.com/office/officeart/2005/8/layout/orgChart1"/>
    <dgm:cxn modelId="{479A7FE4-B29D-4D28-90B0-161162DED0F6}" type="presParOf" srcId="{B45F8F33-2D86-44F4-AAE6-409B17BAB9AF}" destId="{03B8C764-5FE9-4118-8B40-67848DDE7FB6}" srcOrd="0" destOrd="0" presId="urn:microsoft.com/office/officeart/2005/8/layout/orgChart1"/>
    <dgm:cxn modelId="{F0A185E8-7411-4391-A065-A1ECA49DCD15}" type="presParOf" srcId="{B45F8F33-2D86-44F4-AAE6-409B17BAB9AF}" destId="{E9CDD4BB-937E-4D22-BE95-4FDDC53D5B89}" srcOrd="1" destOrd="0" presId="urn:microsoft.com/office/officeart/2005/8/layout/orgChart1"/>
    <dgm:cxn modelId="{C52474DF-5A82-43FC-AD7E-4F792AE9708F}" type="presParOf" srcId="{EAB86842-A0A4-406D-BD79-68CF3E7297D6}" destId="{9CDB664D-2593-4F4D-ACB7-C9AB1D58EE2D}" srcOrd="1" destOrd="0" presId="urn:microsoft.com/office/officeart/2005/8/layout/orgChart1"/>
    <dgm:cxn modelId="{B967A1DC-992F-4037-A682-B882590ED532}" type="presParOf" srcId="{EAB86842-A0A4-406D-BD79-68CF3E7297D6}" destId="{9F4E9DF0-913B-4B1B-A3F6-13C9CD14891E}" srcOrd="2" destOrd="0" presId="urn:microsoft.com/office/officeart/2005/8/layout/orgChart1"/>
    <dgm:cxn modelId="{A3009BD6-1E42-4398-B5DD-9315CD74D28A}" type="presParOf" srcId="{61EF2FB6-6CA5-43ED-A400-B311A1B583C0}" destId="{4737F0CA-50C1-4CF2-90C2-440645EB4B33}" srcOrd="4" destOrd="0" presId="urn:microsoft.com/office/officeart/2005/8/layout/orgChart1"/>
    <dgm:cxn modelId="{292F1BBF-CAD8-4B26-92BB-BA390BFB616E}" type="presParOf" srcId="{61EF2FB6-6CA5-43ED-A400-B311A1B583C0}" destId="{B6241F03-39FC-4DD7-AE3A-0D3C0A6BDBBF}" srcOrd="5" destOrd="0" presId="urn:microsoft.com/office/officeart/2005/8/layout/orgChart1"/>
    <dgm:cxn modelId="{B834559D-AFF1-4F49-A060-1C7AB6F541CE}" type="presParOf" srcId="{B6241F03-39FC-4DD7-AE3A-0D3C0A6BDBBF}" destId="{6FC0DD2A-C25B-411F-A788-2E0C201797E0}" srcOrd="0" destOrd="0" presId="urn:microsoft.com/office/officeart/2005/8/layout/orgChart1"/>
    <dgm:cxn modelId="{A9C09220-B3EF-41F3-9591-259541BC4C48}" type="presParOf" srcId="{6FC0DD2A-C25B-411F-A788-2E0C201797E0}" destId="{5932BACA-84A8-444B-ABAF-28CFD2A0C421}" srcOrd="0" destOrd="0" presId="urn:microsoft.com/office/officeart/2005/8/layout/orgChart1"/>
    <dgm:cxn modelId="{C62FD48F-D134-4FC7-86DE-EB4D0D4C19D3}" type="presParOf" srcId="{6FC0DD2A-C25B-411F-A788-2E0C201797E0}" destId="{48A144F7-A123-4517-82D8-2F0549618685}" srcOrd="1" destOrd="0" presId="urn:microsoft.com/office/officeart/2005/8/layout/orgChart1"/>
    <dgm:cxn modelId="{CCCB8C0E-D759-48CC-BAEB-AEE514CE1A09}" type="presParOf" srcId="{B6241F03-39FC-4DD7-AE3A-0D3C0A6BDBBF}" destId="{5B46E74D-1AFD-496E-807C-08B94DFBD5BF}" srcOrd="1" destOrd="0" presId="urn:microsoft.com/office/officeart/2005/8/layout/orgChart1"/>
    <dgm:cxn modelId="{8F45DBEC-1189-43B0-9345-F74F626659A3}" type="presParOf" srcId="{B6241F03-39FC-4DD7-AE3A-0D3C0A6BDBBF}" destId="{505DB587-26CC-4B1A-A6CA-3C0B28731483}" srcOrd="2" destOrd="0" presId="urn:microsoft.com/office/officeart/2005/8/layout/orgChart1"/>
    <dgm:cxn modelId="{6DC30804-E8FD-408B-AF34-5DD80B494E14}" type="presParOf" srcId="{F87FD3B3-E927-4E37-A4BE-32880198B6D6}" destId="{CB5D4305-C6C2-4170-AFFA-28A1B71876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83AED-4905-4E51-941C-567DC51408D5}" type="doc">
      <dgm:prSet loTypeId="urn:microsoft.com/office/officeart/2005/8/layout/orgChart1" loCatId="hierarchy" qsTypeId="urn:microsoft.com/office/officeart/2005/8/quickstyle/simple3" qsCatId="simple" csTypeId="urn:microsoft.com/office/officeart/2005/8/colors/accent1_2" csCatId="accent1"/>
      <dgm:spPr/>
    </dgm:pt>
    <dgm:pt modelId="{F680B966-88FC-4F93-B6E6-77EB8FBEC4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Gram Positive</a:t>
          </a:r>
          <a:endParaRPr kumimoji="0" lang="en-US" b="1" i="0" u="none" strike="noStrike" cap="none" normalizeH="0" baseline="0" dirty="0">
            <a:ln/>
            <a:effectLst/>
            <a:latin typeface="Arial" pitchFamily="34" charset="0"/>
            <a:cs typeface="Arial" pitchFamily="34" charset="0"/>
          </a:endParaRPr>
        </a:p>
      </dgm:t>
    </dgm:pt>
    <dgm:pt modelId="{8897CC55-3F52-4022-9648-ACD576C57433}" type="parTrans" cxnId="{6B513243-238B-446A-8F34-19F3354C2C9A}">
      <dgm:prSet/>
      <dgm:spPr/>
      <dgm:t>
        <a:bodyPr/>
        <a:lstStyle/>
        <a:p>
          <a:endParaRPr lang="en-US"/>
        </a:p>
      </dgm:t>
    </dgm:pt>
    <dgm:pt modelId="{ECA4B342-F4FF-492D-BAFB-9EB0AE5E0D34}" type="sibTrans" cxnId="{6B513243-238B-446A-8F34-19F3354C2C9A}">
      <dgm:prSet/>
      <dgm:spPr/>
      <dgm:t>
        <a:bodyPr/>
        <a:lstStyle/>
        <a:p>
          <a:endParaRPr lang="en-US"/>
        </a:p>
      </dgm:t>
    </dgm:pt>
    <dgm:pt modelId="{88087398-6B89-4035-8678-BDBC4B7E947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S. pneumoniae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S. agalactiae</a:t>
          </a:r>
          <a:endParaRPr kumimoji="0" lang="en-US" b="1" i="1" u="none" strike="noStrike" cap="none" normalizeH="0" baseline="0" dirty="0">
            <a:ln/>
            <a:effectLst/>
            <a:latin typeface="Arial" pitchFamily="34" charset="0"/>
            <a:cs typeface="Arial" pitchFamily="34" charset="0"/>
          </a:endParaRPr>
        </a:p>
      </dgm:t>
    </dgm:pt>
    <dgm:pt modelId="{3BAE46CE-94C9-46B2-BBEF-6058B73B8082}" type="parTrans" cxnId="{635A0D44-A4FF-490B-9655-7DE5A7F73C5E}">
      <dgm:prSet/>
      <dgm:spPr/>
      <dgm:t>
        <a:bodyPr/>
        <a:lstStyle/>
        <a:p>
          <a:endParaRPr lang="en-US"/>
        </a:p>
      </dgm:t>
    </dgm:pt>
    <dgm:pt modelId="{FC5531C5-DA6F-4EA7-A1EC-17C4E4D7B08C}" type="sibTrans" cxnId="{635A0D44-A4FF-490B-9655-7DE5A7F73C5E}">
      <dgm:prSet/>
      <dgm:spPr/>
      <dgm:t>
        <a:bodyPr/>
        <a:lstStyle/>
        <a:p>
          <a:endParaRPr lang="en-US"/>
        </a:p>
      </dgm:t>
    </dgm:pt>
    <dgm:pt modelId="{AF4C35CF-2B6D-4FB3-9835-9B9F03BBEA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S. aureus</a:t>
          </a:r>
          <a:endParaRPr kumimoji="0" lang="en-US" b="1" i="1" u="none" strike="noStrike" cap="none" normalizeH="0" baseline="0" dirty="0">
            <a:ln/>
            <a:effectLst/>
            <a:latin typeface="Arial" pitchFamily="34" charset="0"/>
            <a:cs typeface="Arial" pitchFamily="34" charset="0"/>
          </a:endParaRPr>
        </a:p>
      </dgm:t>
    </dgm:pt>
    <dgm:pt modelId="{78DB8D19-D131-4AFA-89E2-06D3C2466106}" type="parTrans" cxnId="{F9501968-5224-4A0B-ACEA-14CF8F79E1D5}">
      <dgm:prSet/>
      <dgm:spPr/>
      <dgm:t>
        <a:bodyPr/>
        <a:lstStyle/>
        <a:p>
          <a:endParaRPr lang="en-US"/>
        </a:p>
      </dgm:t>
    </dgm:pt>
    <dgm:pt modelId="{5972455D-0533-4413-A83E-535561F4CFF8}" type="sibTrans" cxnId="{F9501968-5224-4A0B-ACEA-14CF8F79E1D5}">
      <dgm:prSet/>
      <dgm:spPr/>
      <dgm:t>
        <a:bodyPr/>
        <a:lstStyle/>
        <a:p>
          <a:endParaRPr lang="en-US"/>
        </a:p>
      </dgm:t>
    </dgm:pt>
    <dgm:pt modelId="{4FB13B80-4F32-490E-90EF-E5CA39B7A6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L. monocytogenes</a:t>
          </a:r>
          <a:endParaRPr kumimoji="0" lang="en-US" b="1" i="1" u="none" strike="noStrike" cap="none" normalizeH="0" baseline="0" dirty="0">
            <a:ln/>
            <a:effectLst/>
            <a:latin typeface="Arial" pitchFamily="34" charset="0"/>
            <a:cs typeface="Arial" pitchFamily="34" charset="0"/>
          </a:endParaRPr>
        </a:p>
      </dgm:t>
    </dgm:pt>
    <dgm:pt modelId="{56A23A33-6E19-49AD-888D-141AD19621F3}" type="parTrans" cxnId="{D92C098C-C456-44A9-880E-7AE7048DA988}">
      <dgm:prSet/>
      <dgm:spPr/>
      <dgm:t>
        <a:bodyPr/>
        <a:lstStyle/>
        <a:p>
          <a:endParaRPr lang="en-US"/>
        </a:p>
      </dgm:t>
    </dgm:pt>
    <dgm:pt modelId="{C3A123C5-A0C4-421B-BA4A-6DD79A5177B1}" type="sibTrans" cxnId="{D92C098C-C456-44A9-880E-7AE7048DA988}">
      <dgm:prSet/>
      <dgm:spPr/>
      <dgm:t>
        <a:bodyPr/>
        <a:lstStyle/>
        <a:p>
          <a:endParaRPr lang="en-US"/>
        </a:p>
      </dgm:t>
    </dgm:pt>
    <dgm:pt modelId="{1902EE73-F3B0-4F3D-9E56-1F2BA499EBA3}" type="pres">
      <dgm:prSet presAssocID="{1AE83AED-4905-4E51-941C-567DC51408D5}" presName="hierChild1" presStyleCnt="0">
        <dgm:presLayoutVars>
          <dgm:orgChart val="1"/>
          <dgm:chPref val="1"/>
          <dgm:dir/>
          <dgm:animOne val="branch"/>
          <dgm:animLvl val="lvl"/>
          <dgm:resizeHandles/>
        </dgm:presLayoutVars>
      </dgm:prSet>
      <dgm:spPr/>
    </dgm:pt>
    <dgm:pt modelId="{9EB73CD9-2540-4743-9F9E-DD31879E99D9}" type="pres">
      <dgm:prSet presAssocID="{F680B966-88FC-4F93-B6E6-77EB8FBEC471}" presName="hierRoot1" presStyleCnt="0">
        <dgm:presLayoutVars>
          <dgm:hierBranch/>
        </dgm:presLayoutVars>
      </dgm:prSet>
      <dgm:spPr/>
    </dgm:pt>
    <dgm:pt modelId="{51D2B745-C4B9-4347-BAD9-A1DCFF5662CD}" type="pres">
      <dgm:prSet presAssocID="{F680B966-88FC-4F93-B6E6-77EB8FBEC471}" presName="rootComposite1" presStyleCnt="0"/>
      <dgm:spPr/>
    </dgm:pt>
    <dgm:pt modelId="{52A7665D-ECA0-4AA8-A74A-741BB68569B1}" type="pres">
      <dgm:prSet presAssocID="{F680B966-88FC-4F93-B6E6-77EB8FBEC471}" presName="rootText1" presStyleLbl="node0" presStyleIdx="0" presStyleCnt="1">
        <dgm:presLayoutVars>
          <dgm:chPref val="3"/>
        </dgm:presLayoutVars>
      </dgm:prSet>
      <dgm:spPr/>
    </dgm:pt>
    <dgm:pt modelId="{F010C87E-C614-4980-8C17-5869456E9431}" type="pres">
      <dgm:prSet presAssocID="{F680B966-88FC-4F93-B6E6-77EB8FBEC471}" presName="rootConnector1" presStyleLbl="node1" presStyleIdx="0" presStyleCnt="0"/>
      <dgm:spPr/>
    </dgm:pt>
    <dgm:pt modelId="{8DA06016-6F7E-4F4B-88D0-BAB1E565FDE1}" type="pres">
      <dgm:prSet presAssocID="{F680B966-88FC-4F93-B6E6-77EB8FBEC471}" presName="hierChild2" presStyleCnt="0"/>
      <dgm:spPr/>
    </dgm:pt>
    <dgm:pt modelId="{19E6A1D9-81D8-4631-9361-C8A44579CD03}" type="pres">
      <dgm:prSet presAssocID="{3BAE46CE-94C9-46B2-BBEF-6058B73B8082}" presName="Name35" presStyleLbl="parChTrans1D2" presStyleIdx="0" presStyleCnt="3"/>
      <dgm:spPr/>
    </dgm:pt>
    <dgm:pt modelId="{81F66A0B-0BED-4B05-8D33-707553ED841F}" type="pres">
      <dgm:prSet presAssocID="{88087398-6B89-4035-8678-BDBC4B7E9470}" presName="hierRoot2" presStyleCnt="0">
        <dgm:presLayoutVars>
          <dgm:hierBranch/>
        </dgm:presLayoutVars>
      </dgm:prSet>
      <dgm:spPr/>
    </dgm:pt>
    <dgm:pt modelId="{9CDEFD77-2C95-4B43-B26E-FFDFC43858C3}" type="pres">
      <dgm:prSet presAssocID="{88087398-6B89-4035-8678-BDBC4B7E9470}" presName="rootComposite" presStyleCnt="0"/>
      <dgm:spPr/>
    </dgm:pt>
    <dgm:pt modelId="{A024EEFE-6D66-4268-9805-90602EC0A14B}" type="pres">
      <dgm:prSet presAssocID="{88087398-6B89-4035-8678-BDBC4B7E9470}" presName="rootText" presStyleLbl="node2" presStyleIdx="0" presStyleCnt="3">
        <dgm:presLayoutVars>
          <dgm:chPref val="3"/>
        </dgm:presLayoutVars>
      </dgm:prSet>
      <dgm:spPr/>
    </dgm:pt>
    <dgm:pt modelId="{F03067E7-78EB-4A9C-B993-82C04AB2708D}" type="pres">
      <dgm:prSet presAssocID="{88087398-6B89-4035-8678-BDBC4B7E9470}" presName="rootConnector" presStyleLbl="node2" presStyleIdx="0" presStyleCnt="3"/>
      <dgm:spPr/>
    </dgm:pt>
    <dgm:pt modelId="{A7D4D7B3-BE60-4090-935C-160204C42CFC}" type="pres">
      <dgm:prSet presAssocID="{88087398-6B89-4035-8678-BDBC4B7E9470}" presName="hierChild4" presStyleCnt="0"/>
      <dgm:spPr/>
    </dgm:pt>
    <dgm:pt modelId="{3B3EB7C1-C12D-4F7E-BB34-3F72EA3F4654}" type="pres">
      <dgm:prSet presAssocID="{88087398-6B89-4035-8678-BDBC4B7E9470}" presName="hierChild5" presStyleCnt="0"/>
      <dgm:spPr/>
    </dgm:pt>
    <dgm:pt modelId="{56F97485-0335-4FF3-B846-FE240C5CF23E}" type="pres">
      <dgm:prSet presAssocID="{78DB8D19-D131-4AFA-89E2-06D3C2466106}" presName="Name35" presStyleLbl="parChTrans1D2" presStyleIdx="1" presStyleCnt="3"/>
      <dgm:spPr/>
    </dgm:pt>
    <dgm:pt modelId="{649E1D93-EC28-4DBB-AD6C-C561575B228E}" type="pres">
      <dgm:prSet presAssocID="{AF4C35CF-2B6D-4FB3-9835-9B9F03BBEACE}" presName="hierRoot2" presStyleCnt="0">
        <dgm:presLayoutVars>
          <dgm:hierBranch/>
        </dgm:presLayoutVars>
      </dgm:prSet>
      <dgm:spPr/>
    </dgm:pt>
    <dgm:pt modelId="{F3FC77C6-027B-42EF-9655-9BA5D7F28FE6}" type="pres">
      <dgm:prSet presAssocID="{AF4C35CF-2B6D-4FB3-9835-9B9F03BBEACE}" presName="rootComposite" presStyleCnt="0"/>
      <dgm:spPr/>
    </dgm:pt>
    <dgm:pt modelId="{1A90F30C-43DE-416A-84DE-16913AF38132}" type="pres">
      <dgm:prSet presAssocID="{AF4C35CF-2B6D-4FB3-9835-9B9F03BBEACE}" presName="rootText" presStyleLbl="node2" presStyleIdx="1" presStyleCnt="3">
        <dgm:presLayoutVars>
          <dgm:chPref val="3"/>
        </dgm:presLayoutVars>
      </dgm:prSet>
      <dgm:spPr/>
    </dgm:pt>
    <dgm:pt modelId="{97C89A8B-349E-413C-A894-4B5ABDE9B34C}" type="pres">
      <dgm:prSet presAssocID="{AF4C35CF-2B6D-4FB3-9835-9B9F03BBEACE}" presName="rootConnector" presStyleLbl="node2" presStyleIdx="1" presStyleCnt="3"/>
      <dgm:spPr/>
    </dgm:pt>
    <dgm:pt modelId="{4F8E1095-9286-40AE-BCE4-929E018549CE}" type="pres">
      <dgm:prSet presAssocID="{AF4C35CF-2B6D-4FB3-9835-9B9F03BBEACE}" presName="hierChild4" presStyleCnt="0"/>
      <dgm:spPr/>
    </dgm:pt>
    <dgm:pt modelId="{675E4A11-2A52-4E71-8684-35BAE15FB3F5}" type="pres">
      <dgm:prSet presAssocID="{AF4C35CF-2B6D-4FB3-9835-9B9F03BBEACE}" presName="hierChild5" presStyleCnt="0"/>
      <dgm:spPr/>
    </dgm:pt>
    <dgm:pt modelId="{A66E865E-1F7F-4CF5-986A-E7D3C840A0DB}" type="pres">
      <dgm:prSet presAssocID="{56A23A33-6E19-49AD-888D-141AD19621F3}" presName="Name35" presStyleLbl="parChTrans1D2" presStyleIdx="2" presStyleCnt="3"/>
      <dgm:spPr/>
    </dgm:pt>
    <dgm:pt modelId="{2F6A3893-DCC8-4C70-ACAE-9FFE0DF340C0}" type="pres">
      <dgm:prSet presAssocID="{4FB13B80-4F32-490E-90EF-E5CA39B7A66E}" presName="hierRoot2" presStyleCnt="0">
        <dgm:presLayoutVars>
          <dgm:hierBranch/>
        </dgm:presLayoutVars>
      </dgm:prSet>
      <dgm:spPr/>
    </dgm:pt>
    <dgm:pt modelId="{474A6D8E-3476-45A2-A8A3-21140CBA117E}" type="pres">
      <dgm:prSet presAssocID="{4FB13B80-4F32-490E-90EF-E5CA39B7A66E}" presName="rootComposite" presStyleCnt="0"/>
      <dgm:spPr/>
    </dgm:pt>
    <dgm:pt modelId="{90159CC2-27F0-4935-BB69-DC36EA4EF0D6}" type="pres">
      <dgm:prSet presAssocID="{4FB13B80-4F32-490E-90EF-E5CA39B7A66E}" presName="rootText" presStyleLbl="node2" presStyleIdx="2" presStyleCnt="3">
        <dgm:presLayoutVars>
          <dgm:chPref val="3"/>
        </dgm:presLayoutVars>
      </dgm:prSet>
      <dgm:spPr/>
    </dgm:pt>
    <dgm:pt modelId="{67EC1211-7FB0-497F-9487-B9C0C9883007}" type="pres">
      <dgm:prSet presAssocID="{4FB13B80-4F32-490E-90EF-E5CA39B7A66E}" presName="rootConnector" presStyleLbl="node2" presStyleIdx="2" presStyleCnt="3"/>
      <dgm:spPr/>
    </dgm:pt>
    <dgm:pt modelId="{484AAB6A-A564-4164-AB8C-95E95262A2AE}" type="pres">
      <dgm:prSet presAssocID="{4FB13B80-4F32-490E-90EF-E5CA39B7A66E}" presName="hierChild4" presStyleCnt="0"/>
      <dgm:spPr/>
    </dgm:pt>
    <dgm:pt modelId="{C9D92853-01E1-4415-A9A9-44AAAFAE6A2D}" type="pres">
      <dgm:prSet presAssocID="{4FB13B80-4F32-490E-90EF-E5CA39B7A66E}" presName="hierChild5" presStyleCnt="0"/>
      <dgm:spPr/>
    </dgm:pt>
    <dgm:pt modelId="{A6179764-8509-4D7E-BD32-EA3540DC0D72}" type="pres">
      <dgm:prSet presAssocID="{F680B966-88FC-4F93-B6E6-77EB8FBEC471}" presName="hierChild3" presStyleCnt="0"/>
      <dgm:spPr/>
    </dgm:pt>
  </dgm:ptLst>
  <dgm:cxnLst>
    <dgm:cxn modelId="{AD3D4A23-755C-4447-902A-4A651B12DE0F}" type="presOf" srcId="{AF4C35CF-2B6D-4FB3-9835-9B9F03BBEACE}" destId="{97C89A8B-349E-413C-A894-4B5ABDE9B34C}" srcOrd="1" destOrd="0" presId="urn:microsoft.com/office/officeart/2005/8/layout/orgChart1"/>
    <dgm:cxn modelId="{60860538-ECD0-455D-852A-E6AC2F916AE7}" type="presOf" srcId="{4FB13B80-4F32-490E-90EF-E5CA39B7A66E}" destId="{67EC1211-7FB0-497F-9487-B9C0C9883007}" srcOrd="1" destOrd="0" presId="urn:microsoft.com/office/officeart/2005/8/layout/orgChart1"/>
    <dgm:cxn modelId="{6B513243-238B-446A-8F34-19F3354C2C9A}" srcId="{1AE83AED-4905-4E51-941C-567DC51408D5}" destId="{F680B966-88FC-4F93-B6E6-77EB8FBEC471}" srcOrd="0" destOrd="0" parTransId="{8897CC55-3F52-4022-9648-ACD576C57433}" sibTransId="{ECA4B342-F4FF-492D-BAFB-9EB0AE5E0D34}"/>
    <dgm:cxn modelId="{635A0D44-A4FF-490B-9655-7DE5A7F73C5E}" srcId="{F680B966-88FC-4F93-B6E6-77EB8FBEC471}" destId="{88087398-6B89-4035-8678-BDBC4B7E9470}" srcOrd="0" destOrd="0" parTransId="{3BAE46CE-94C9-46B2-BBEF-6058B73B8082}" sibTransId="{FC5531C5-DA6F-4EA7-A1EC-17C4E4D7B08C}"/>
    <dgm:cxn modelId="{F9501968-5224-4A0B-ACEA-14CF8F79E1D5}" srcId="{F680B966-88FC-4F93-B6E6-77EB8FBEC471}" destId="{AF4C35CF-2B6D-4FB3-9835-9B9F03BBEACE}" srcOrd="1" destOrd="0" parTransId="{78DB8D19-D131-4AFA-89E2-06D3C2466106}" sibTransId="{5972455D-0533-4413-A83E-535561F4CFF8}"/>
    <dgm:cxn modelId="{8439D552-B376-4F1D-A5E0-CB18275175AA}" type="presOf" srcId="{3BAE46CE-94C9-46B2-BBEF-6058B73B8082}" destId="{19E6A1D9-81D8-4631-9361-C8A44579CD03}" srcOrd="0" destOrd="0" presId="urn:microsoft.com/office/officeart/2005/8/layout/orgChart1"/>
    <dgm:cxn modelId="{9BFE1F74-CA25-4177-9CA1-7CF7AA0330C5}" type="presOf" srcId="{AF4C35CF-2B6D-4FB3-9835-9B9F03BBEACE}" destId="{1A90F30C-43DE-416A-84DE-16913AF38132}" srcOrd="0" destOrd="0" presId="urn:microsoft.com/office/officeart/2005/8/layout/orgChart1"/>
    <dgm:cxn modelId="{CF02137E-A4F0-4A72-99FF-C61BCF7BCB38}" type="presOf" srcId="{78DB8D19-D131-4AFA-89E2-06D3C2466106}" destId="{56F97485-0335-4FF3-B846-FE240C5CF23E}" srcOrd="0" destOrd="0" presId="urn:microsoft.com/office/officeart/2005/8/layout/orgChart1"/>
    <dgm:cxn modelId="{1FD2887E-BCC5-4659-9D7F-2F213C196E61}" type="presOf" srcId="{4FB13B80-4F32-490E-90EF-E5CA39B7A66E}" destId="{90159CC2-27F0-4935-BB69-DC36EA4EF0D6}" srcOrd="0" destOrd="0" presId="urn:microsoft.com/office/officeart/2005/8/layout/orgChart1"/>
    <dgm:cxn modelId="{D92C098C-C456-44A9-880E-7AE7048DA988}" srcId="{F680B966-88FC-4F93-B6E6-77EB8FBEC471}" destId="{4FB13B80-4F32-490E-90EF-E5CA39B7A66E}" srcOrd="2" destOrd="0" parTransId="{56A23A33-6E19-49AD-888D-141AD19621F3}" sibTransId="{C3A123C5-A0C4-421B-BA4A-6DD79A5177B1}"/>
    <dgm:cxn modelId="{B0343393-F0A5-4AF0-8497-778636D58397}" type="presOf" srcId="{88087398-6B89-4035-8678-BDBC4B7E9470}" destId="{A024EEFE-6D66-4268-9805-90602EC0A14B}" srcOrd="0" destOrd="0" presId="urn:microsoft.com/office/officeart/2005/8/layout/orgChart1"/>
    <dgm:cxn modelId="{A5222C96-58AC-4CCD-8594-76E57B4B541E}" type="presOf" srcId="{56A23A33-6E19-49AD-888D-141AD19621F3}" destId="{A66E865E-1F7F-4CF5-986A-E7D3C840A0DB}" srcOrd="0" destOrd="0" presId="urn:microsoft.com/office/officeart/2005/8/layout/orgChart1"/>
    <dgm:cxn modelId="{8DCC46AF-2D16-493D-8654-59C443561394}" type="presOf" srcId="{1AE83AED-4905-4E51-941C-567DC51408D5}" destId="{1902EE73-F3B0-4F3D-9E56-1F2BA499EBA3}" srcOrd="0" destOrd="0" presId="urn:microsoft.com/office/officeart/2005/8/layout/orgChart1"/>
    <dgm:cxn modelId="{193029BE-E4A4-412E-9B02-894F4A74CD78}" type="presOf" srcId="{F680B966-88FC-4F93-B6E6-77EB8FBEC471}" destId="{52A7665D-ECA0-4AA8-A74A-741BB68569B1}" srcOrd="0" destOrd="0" presId="urn:microsoft.com/office/officeart/2005/8/layout/orgChart1"/>
    <dgm:cxn modelId="{F2B498C8-CFAD-4D80-9F4C-B61D787DEC85}" type="presOf" srcId="{F680B966-88FC-4F93-B6E6-77EB8FBEC471}" destId="{F010C87E-C614-4980-8C17-5869456E9431}" srcOrd="1" destOrd="0" presId="urn:microsoft.com/office/officeart/2005/8/layout/orgChart1"/>
    <dgm:cxn modelId="{FE7110E6-7105-4270-A0F9-192A2B60B39F}" type="presOf" srcId="{88087398-6B89-4035-8678-BDBC4B7E9470}" destId="{F03067E7-78EB-4A9C-B993-82C04AB2708D}" srcOrd="1" destOrd="0" presId="urn:microsoft.com/office/officeart/2005/8/layout/orgChart1"/>
    <dgm:cxn modelId="{7D318A7E-5E41-4E09-8057-EA3595241412}" type="presParOf" srcId="{1902EE73-F3B0-4F3D-9E56-1F2BA499EBA3}" destId="{9EB73CD9-2540-4743-9F9E-DD31879E99D9}" srcOrd="0" destOrd="0" presId="urn:microsoft.com/office/officeart/2005/8/layout/orgChart1"/>
    <dgm:cxn modelId="{0C4FBAC9-5F86-4FE0-B39A-EA08BE3361EA}" type="presParOf" srcId="{9EB73CD9-2540-4743-9F9E-DD31879E99D9}" destId="{51D2B745-C4B9-4347-BAD9-A1DCFF5662CD}" srcOrd="0" destOrd="0" presId="urn:microsoft.com/office/officeart/2005/8/layout/orgChart1"/>
    <dgm:cxn modelId="{24293EAC-AEF9-4424-8A27-758AE4C55CCF}" type="presParOf" srcId="{51D2B745-C4B9-4347-BAD9-A1DCFF5662CD}" destId="{52A7665D-ECA0-4AA8-A74A-741BB68569B1}" srcOrd="0" destOrd="0" presId="urn:microsoft.com/office/officeart/2005/8/layout/orgChart1"/>
    <dgm:cxn modelId="{3DDAF332-24F4-46A0-BF7A-4CC3A9DF2A6C}" type="presParOf" srcId="{51D2B745-C4B9-4347-BAD9-A1DCFF5662CD}" destId="{F010C87E-C614-4980-8C17-5869456E9431}" srcOrd="1" destOrd="0" presId="urn:microsoft.com/office/officeart/2005/8/layout/orgChart1"/>
    <dgm:cxn modelId="{B96C5479-F339-4091-8E25-7AD14ED01B9B}" type="presParOf" srcId="{9EB73CD9-2540-4743-9F9E-DD31879E99D9}" destId="{8DA06016-6F7E-4F4B-88D0-BAB1E565FDE1}" srcOrd="1" destOrd="0" presId="urn:microsoft.com/office/officeart/2005/8/layout/orgChart1"/>
    <dgm:cxn modelId="{C60658CB-DB27-4979-8B56-908983E70796}" type="presParOf" srcId="{8DA06016-6F7E-4F4B-88D0-BAB1E565FDE1}" destId="{19E6A1D9-81D8-4631-9361-C8A44579CD03}" srcOrd="0" destOrd="0" presId="urn:microsoft.com/office/officeart/2005/8/layout/orgChart1"/>
    <dgm:cxn modelId="{111B0B34-9EAE-40A1-A510-17F6E2481999}" type="presParOf" srcId="{8DA06016-6F7E-4F4B-88D0-BAB1E565FDE1}" destId="{81F66A0B-0BED-4B05-8D33-707553ED841F}" srcOrd="1" destOrd="0" presId="urn:microsoft.com/office/officeart/2005/8/layout/orgChart1"/>
    <dgm:cxn modelId="{0A92E4A4-8F9D-479F-A1C3-3C95EFA40042}" type="presParOf" srcId="{81F66A0B-0BED-4B05-8D33-707553ED841F}" destId="{9CDEFD77-2C95-4B43-B26E-FFDFC43858C3}" srcOrd="0" destOrd="0" presId="urn:microsoft.com/office/officeart/2005/8/layout/orgChart1"/>
    <dgm:cxn modelId="{7C8BCB0A-969C-485E-B644-917D187C5387}" type="presParOf" srcId="{9CDEFD77-2C95-4B43-B26E-FFDFC43858C3}" destId="{A024EEFE-6D66-4268-9805-90602EC0A14B}" srcOrd="0" destOrd="0" presId="urn:microsoft.com/office/officeart/2005/8/layout/orgChart1"/>
    <dgm:cxn modelId="{A9406AE5-C6FE-4FC8-B3EA-44DECB1600B4}" type="presParOf" srcId="{9CDEFD77-2C95-4B43-B26E-FFDFC43858C3}" destId="{F03067E7-78EB-4A9C-B993-82C04AB2708D}" srcOrd="1" destOrd="0" presId="urn:microsoft.com/office/officeart/2005/8/layout/orgChart1"/>
    <dgm:cxn modelId="{54F0C247-AB4B-48C1-984D-B90163B34080}" type="presParOf" srcId="{81F66A0B-0BED-4B05-8D33-707553ED841F}" destId="{A7D4D7B3-BE60-4090-935C-160204C42CFC}" srcOrd="1" destOrd="0" presId="urn:microsoft.com/office/officeart/2005/8/layout/orgChart1"/>
    <dgm:cxn modelId="{94F0BCFF-671E-444E-94B2-BB9AB7A7A15F}" type="presParOf" srcId="{81F66A0B-0BED-4B05-8D33-707553ED841F}" destId="{3B3EB7C1-C12D-4F7E-BB34-3F72EA3F4654}" srcOrd="2" destOrd="0" presId="urn:microsoft.com/office/officeart/2005/8/layout/orgChart1"/>
    <dgm:cxn modelId="{4825CE53-D47A-43BA-9B10-5FFE239C7D6D}" type="presParOf" srcId="{8DA06016-6F7E-4F4B-88D0-BAB1E565FDE1}" destId="{56F97485-0335-4FF3-B846-FE240C5CF23E}" srcOrd="2" destOrd="0" presId="urn:microsoft.com/office/officeart/2005/8/layout/orgChart1"/>
    <dgm:cxn modelId="{80DDEBB2-CBD7-49F4-AA2B-F7087225EC91}" type="presParOf" srcId="{8DA06016-6F7E-4F4B-88D0-BAB1E565FDE1}" destId="{649E1D93-EC28-4DBB-AD6C-C561575B228E}" srcOrd="3" destOrd="0" presId="urn:microsoft.com/office/officeart/2005/8/layout/orgChart1"/>
    <dgm:cxn modelId="{EFCF34E4-C578-49F0-A446-B7616633040E}" type="presParOf" srcId="{649E1D93-EC28-4DBB-AD6C-C561575B228E}" destId="{F3FC77C6-027B-42EF-9655-9BA5D7F28FE6}" srcOrd="0" destOrd="0" presId="urn:microsoft.com/office/officeart/2005/8/layout/orgChart1"/>
    <dgm:cxn modelId="{11B3C031-4C4D-46AB-8173-94C427BD50B8}" type="presParOf" srcId="{F3FC77C6-027B-42EF-9655-9BA5D7F28FE6}" destId="{1A90F30C-43DE-416A-84DE-16913AF38132}" srcOrd="0" destOrd="0" presId="urn:microsoft.com/office/officeart/2005/8/layout/orgChart1"/>
    <dgm:cxn modelId="{C489952A-67A6-4FC3-AF5F-F67D65BC893A}" type="presParOf" srcId="{F3FC77C6-027B-42EF-9655-9BA5D7F28FE6}" destId="{97C89A8B-349E-413C-A894-4B5ABDE9B34C}" srcOrd="1" destOrd="0" presId="urn:microsoft.com/office/officeart/2005/8/layout/orgChart1"/>
    <dgm:cxn modelId="{40951E14-4091-421B-BCB8-F8198AB4483D}" type="presParOf" srcId="{649E1D93-EC28-4DBB-AD6C-C561575B228E}" destId="{4F8E1095-9286-40AE-BCE4-929E018549CE}" srcOrd="1" destOrd="0" presId="urn:microsoft.com/office/officeart/2005/8/layout/orgChart1"/>
    <dgm:cxn modelId="{3CA520DE-462D-4531-A7F2-F87212EE1E50}" type="presParOf" srcId="{649E1D93-EC28-4DBB-AD6C-C561575B228E}" destId="{675E4A11-2A52-4E71-8684-35BAE15FB3F5}" srcOrd="2" destOrd="0" presId="urn:microsoft.com/office/officeart/2005/8/layout/orgChart1"/>
    <dgm:cxn modelId="{A91F40CE-92E5-46D2-82DD-8D71B1E2C502}" type="presParOf" srcId="{8DA06016-6F7E-4F4B-88D0-BAB1E565FDE1}" destId="{A66E865E-1F7F-4CF5-986A-E7D3C840A0DB}" srcOrd="4" destOrd="0" presId="urn:microsoft.com/office/officeart/2005/8/layout/orgChart1"/>
    <dgm:cxn modelId="{1452C4B6-DE5E-4299-9533-E976B1BEEC8C}" type="presParOf" srcId="{8DA06016-6F7E-4F4B-88D0-BAB1E565FDE1}" destId="{2F6A3893-DCC8-4C70-ACAE-9FFE0DF340C0}" srcOrd="5" destOrd="0" presId="urn:microsoft.com/office/officeart/2005/8/layout/orgChart1"/>
    <dgm:cxn modelId="{021C02C3-5E40-42ED-BC36-B4EAB57B7EAB}" type="presParOf" srcId="{2F6A3893-DCC8-4C70-ACAE-9FFE0DF340C0}" destId="{474A6D8E-3476-45A2-A8A3-21140CBA117E}" srcOrd="0" destOrd="0" presId="urn:microsoft.com/office/officeart/2005/8/layout/orgChart1"/>
    <dgm:cxn modelId="{7AD98DF9-B365-4DD1-BEFC-13F715CD1E3E}" type="presParOf" srcId="{474A6D8E-3476-45A2-A8A3-21140CBA117E}" destId="{90159CC2-27F0-4935-BB69-DC36EA4EF0D6}" srcOrd="0" destOrd="0" presId="urn:microsoft.com/office/officeart/2005/8/layout/orgChart1"/>
    <dgm:cxn modelId="{1CB213CD-54D8-4E2D-8945-F9A49932CC3B}" type="presParOf" srcId="{474A6D8E-3476-45A2-A8A3-21140CBA117E}" destId="{67EC1211-7FB0-497F-9487-B9C0C9883007}" srcOrd="1" destOrd="0" presId="urn:microsoft.com/office/officeart/2005/8/layout/orgChart1"/>
    <dgm:cxn modelId="{1544DB04-D0B7-4026-A547-94DE7C0BFB17}" type="presParOf" srcId="{2F6A3893-DCC8-4C70-ACAE-9FFE0DF340C0}" destId="{484AAB6A-A564-4164-AB8C-95E95262A2AE}" srcOrd="1" destOrd="0" presId="urn:microsoft.com/office/officeart/2005/8/layout/orgChart1"/>
    <dgm:cxn modelId="{300B69E7-2933-4801-8841-F0E99757957A}" type="presParOf" srcId="{2F6A3893-DCC8-4C70-ACAE-9FFE0DF340C0}" destId="{C9D92853-01E1-4415-A9A9-44AAAFAE6A2D}" srcOrd="2" destOrd="0" presId="urn:microsoft.com/office/officeart/2005/8/layout/orgChart1"/>
    <dgm:cxn modelId="{2917387C-05BE-4AC6-99A7-9381EA3DBB92}" type="presParOf" srcId="{9EB73CD9-2540-4743-9F9E-DD31879E99D9}" destId="{A6179764-8509-4D7E-BD32-EA3540DC0D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728C45-4E55-4CB6-811A-8CC3F4FDAD58}" type="doc">
      <dgm:prSet loTypeId="urn:microsoft.com/office/officeart/2005/8/layout/orgChart1" loCatId="hierarchy" qsTypeId="urn:microsoft.com/office/officeart/2005/8/quickstyle/simple3" qsCatId="simple" csTypeId="urn:microsoft.com/office/officeart/2005/8/colors/accent1_2" csCatId="accent1"/>
      <dgm:spPr/>
    </dgm:pt>
    <dgm:pt modelId="{A87D1D7E-D49B-479F-8355-45605D64DD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Others</a:t>
          </a:r>
          <a:endParaRPr kumimoji="0" lang="en-US" b="1" i="0" u="none" strike="noStrike" cap="none" normalizeH="0" baseline="0" dirty="0">
            <a:ln/>
            <a:effectLst/>
            <a:latin typeface="Arial" pitchFamily="34" charset="0"/>
            <a:cs typeface="Arial" pitchFamily="34" charset="0"/>
          </a:endParaRPr>
        </a:p>
      </dgm:t>
    </dgm:pt>
    <dgm:pt modelId="{A152508F-CCC2-47D2-9022-02EEBEA26360}" type="parTrans" cxnId="{865332B4-489C-49AE-B601-437F01C0ECE0}">
      <dgm:prSet/>
      <dgm:spPr/>
      <dgm:t>
        <a:bodyPr/>
        <a:lstStyle/>
        <a:p>
          <a:endParaRPr lang="en-US"/>
        </a:p>
      </dgm:t>
    </dgm:pt>
    <dgm:pt modelId="{BCE5FE6A-AAF6-40F0-92B7-BDEE6B91343D}" type="sibTrans" cxnId="{865332B4-489C-49AE-B601-437F01C0ECE0}">
      <dgm:prSet/>
      <dgm:spPr/>
      <dgm:t>
        <a:bodyPr/>
        <a:lstStyle/>
        <a:p>
          <a:endParaRPr lang="en-US"/>
        </a:p>
      </dgm:t>
    </dgm:pt>
    <dgm:pt modelId="{B814BE3B-7DFD-498A-998E-405863C2CF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M. tuberculosis</a:t>
          </a:r>
          <a:endParaRPr kumimoji="0" lang="en-US" b="1" i="1" u="none" strike="noStrike" cap="none" normalizeH="0" baseline="0" dirty="0">
            <a:ln/>
            <a:effectLst/>
            <a:latin typeface="Arial" pitchFamily="34" charset="0"/>
            <a:cs typeface="Arial" pitchFamily="34" charset="0"/>
          </a:endParaRPr>
        </a:p>
      </dgm:t>
    </dgm:pt>
    <dgm:pt modelId="{EF6A945F-D2B6-4E70-AC33-52049F58E498}" type="parTrans" cxnId="{91F27AE1-6C24-4385-BAC4-04305B376017}">
      <dgm:prSet/>
      <dgm:spPr/>
      <dgm:t>
        <a:bodyPr/>
        <a:lstStyle/>
        <a:p>
          <a:endParaRPr lang="en-US"/>
        </a:p>
      </dgm:t>
    </dgm:pt>
    <dgm:pt modelId="{3BB169B5-2384-421B-A8AA-82C3162D0BC3}" type="sibTrans" cxnId="{91F27AE1-6C24-4385-BAC4-04305B376017}">
      <dgm:prSet/>
      <dgm:spPr/>
      <dgm:t>
        <a:bodyPr/>
        <a:lstStyle/>
        <a:p>
          <a:endParaRPr lang="en-US"/>
        </a:p>
      </dgm:t>
    </dgm:pt>
    <dgm:pt modelId="{9C3B4CA6-EF92-4ACB-97EB-CBB2F455D5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Viruses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e.g. enteroviruses</a:t>
          </a:r>
          <a:endParaRPr kumimoji="0" lang="en-US" b="1" i="0" u="none" strike="noStrike" cap="none" normalizeH="0" baseline="0" dirty="0">
            <a:ln/>
            <a:effectLst/>
            <a:latin typeface="Arial" pitchFamily="34" charset="0"/>
            <a:cs typeface="Arial" pitchFamily="34" charset="0"/>
          </a:endParaRPr>
        </a:p>
      </dgm:t>
    </dgm:pt>
    <dgm:pt modelId="{4212DA00-A2CE-4E36-BF69-027AC694B412}" type="parTrans" cxnId="{2B6B675A-5080-450F-9A31-CE009DC57CB8}">
      <dgm:prSet/>
      <dgm:spPr/>
      <dgm:t>
        <a:bodyPr/>
        <a:lstStyle/>
        <a:p>
          <a:endParaRPr lang="en-US"/>
        </a:p>
      </dgm:t>
    </dgm:pt>
    <dgm:pt modelId="{73297B0E-AD3A-4D0D-87D1-6641DA4ADD23}" type="sibTrans" cxnId="{2B6B675A-5080-450F-9A31-CE009DC57CB8}">
      <dgm:prSet/>
      <dgm:spPr/>
      <dgm:t>
        <a:bodyPr/>
        <a:lstStyle/>
        <a:p>
          <a:endParaRPr lang="en-US"/>
        </a:p>
      </dgm:t>
    </dgm:pt>
    <dgm:pt modelId="{4F52A4DE-371A-4F11-8C5D-943EA95540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Fungi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e.g. Cryptococcus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neoformans</a:t>
          </a:r>
          <a:endParaRPr kumimoji="0" lang="en-US" b="1" i="0" u="none" strike="noStrike" cap="none" normalizeH="0" baseline="0" dirty="0">
            <a:ln/>
            <a:effectLst/>
            <a:latin typeface="Arial" pitchFamily="34" charset="0"/>
            <a:cs typeface="Arial" pitchFamily="34" charset="0"/>
          </a:endParaRPr>
        </a:p>
      </dgm:t>
    </dgm:pt>
    <dgm:pt modelId="{2C13CA86-5E11-42F8-B043-08F782D365DD}" type="parTrans" cxnId="{31D5DA1A-4B9A-46A0-AF5F-AB18E00DFA7E}">
      <dgm:prSet/>
      <dgm:spPr/>
      <dgm:t>
        <a:bodyPr/>
        <a:lstStyle/>
        <a:p>
          <a:endParaRPr lang="en-US"/>
        </a:p>
      </dgm:t>
    </dgm:pt>
    <dgm:pt modelId="{F64F2378-77C1-494C-8936-104E4EFA4C17}" type="sibTrans" cxnId="{31D5DA1A-4B9A-46A0-AF5F-AB18E00DFA7E}">
      <dgm:prSet/>
      <dgm:spPr/>
      <dgm:t>
        <a:bodyPr/>
        <a:lstStyle/>
        <a:p>
          <a:endParaRPr lang="en-US"/>
        </a:p>
      </dgm:t>
    </dgm:pt>
    <dgm:pt modelId="{C73B578A-F15A-465C-8327-ADB9E8D6B030}" type="pres">
      <dgm:prSet presAssocID="{AA728C45-4E55-4CB6-811A-8CC3F4FDAD58}" presName="hierChild1" presStyleCnt="0">
        <dgm:presLayoutVars>
          <dgm:orgChart val="1"/>
          <dgm:chPref val="1"/>
          <dgm:dir/>
          <dgm:animOne val="branch"/>
          <dgm:animLvl val="lvl"/>
          <dgm:resizeHandles/>
        </dgm:presLayoutVars>
      </dgm:prSet>
      <dgm:spPr/>
    </dgm:pt>
    <dgm:pt modelId="{1FC5767C-CBF1-4480-80EA-F7E4AE81798F}" type="pres">
      <dgm:prSet presAssocID="{A87D1D7E-D49B-479F-8355-45605D64DDC2}" presName="hierRoot1" presStyleCnt="0">
        <dgm:presLayoutVars>
          <dgm:hierBranch/>
        </dgm:presLayoutVars>
      </dgm:prSet>
      <dgm:spPr/>
    </dgm:pt>
    <dgm:pt modelId="{17820720-49E6-43FF-8316-852E393B7602}" type="pres">
      <dgm:prSet presAssocID="{A87D1D7E-D49B-479F-8355-45605D64DDC2}" presName="rootComposite1" presStyleCnt="0"/>
      <dgm:spPr/>
    </dgm:pt>
    <dgm:pt modelId="{9C67418C-FE96-4903-9298-9631FF427FC6}" type="pres">
      <dgm:prSet presAssocID="{A87D1D7E-D49B-479F-8355-45605D64DDC2}" presName="rootText1" presStyleLbl="node0" presStyleIdx="0" presStyleCnt="1">
        <dgm:presLayoutVars>
          <dgm:chPref val="3"/>
        </dgm:presLayoutVars>
      </dgm:prSet>
      <dgm:spPr/>
    </dgm:pt>
    <dgm:pt modelId="{CA3BAEDA-7743-41F2-B861-9842E3C99843}" type="pres">
      <dgm:prSet presAssocID="{A87D1D7E-D49B-479F-8355-45605D64DDC2}" presName="rootConnector1" presStyleLbl="node1" presStyleIdx="0" presStyleCnt="0"/>
      <dgm:spPr/>
    </dgm:pt>
    <dgm:pt modelId="{B16D6A40-DDB6-412F-B16A-7FB987F90D21}" type="pres">
      <dgm:prSet presAssocID="{A87D1D7E-D49B-479F-8355-45605D64DDC2}" presName="hierChild2" presStyleCnt="0"/>
      <dgm:spPr/>
    </dgm:pt>
    <dgm:pt modelId="{1A291E8E-8AF7-4327-A87F-D84A0893B292}" type="pres">
      <dgm:prSet presAssocID="{EF6A945F-D2B6-4E70-AC33-52049F58E498}" presName="Name35" presStyleLbl="parChTrans1D2" presStyleIdx="0" presStyleCnt="3"/>
      <dgm:spPr/>
    </dgm:pt>
    <dgm:pt modelId="{C75EA34C-717A-4F91-A5F1-79CBBA6D88F9}" type="pres">
      <dgm:prSet presAssocID="{B814BE3B-7DFD-498A-998E-405863C2CFF9}" presName="hierRoot2" presStyleCnt="0">
        <dgm:presLayoutVars>
          <dgm:hierBranch/>
        </dgm:presLayoutVars>
      </dgm:prSet>
      <dgm:spPr/>
    </dgm:pt>
    <dgm:pt modelId="{BE9D8125-0260-4478-A9F0-97234E7357D2}" type="pres">
      <dgm:prSet presAssocID="{B814BE3B-7DFD-498A-998E-405863C2CFF9}" presName="rootComposite" presStyleCnt="0"/>
      <dgm:spPr/>
    </dgm:pt>
    <dgm:pt modelId="{14BF284B-61D7-40BE-8204-969C930B48E4}" type="pres">
      <dgm:prSet presAssocID="{B814BE3B-7DFD-498A-998E-405863C2CFF9}" presName="rootText" presStyleLbl="node2" presStyleIdx="0" presStyleCnt="3">
        <dgm:presLayoutVars>
          <dgm:chPref val="3"/>
        </dgm:presLayoutVars>
      </dgm:prSet>
      <dgm:spPr/>
    </dgm:pt>
    <dgm:pt modelId="{667D8B13-5F2F-4078-8F73-0143B842C872}" type="pres">
      <dgm:prSet presAssocID="{B814BE3B-7DFD-498A-998E-405863C2CFF9}" presName="rootConnector" presStyleLbl="node2" presStyleIdx="0" presStyleCnt="3"/>
      <dgm:spPr/>
    </dgm:pt>
    <dgm:pt modelId="{4B1AB1C4-92D6-41A1-8C77-F93F45956953}" type="pres">
      <dgm:prSet presAssocID="{B814BE3B-7DFD-498A-998E-405863C2CFF9}" presName="hierChild4" presStyleCnt="0"/>
      <dgm:spPr/>
    </dgm:pt>
    <dgm:pt modelId="{D33FED2D-FC9C-468A-9BD1-FE133E4C412C}" type="pres">
      <dgm:prSet presAssocID="{B814BE3B-7DFD-498A-998E-405863C2CFF9}" presName="hierChild5" presStyleCnt="0"/>
      <dgm:spPr/>
    </dgm:pt>
    <dgm:pt modelId="{66A9C7BF-C858-4565-BD5B-B694D0A69CD3}" type="pres">
      <dgm:prSet presAssocID="{4212DA00-A2CE-4E36-BF69-027AC694B412}" presName="Name35" presStyleLbl="parChTrans1D2" presStyleIdx="1" presStyleCnt="3"/>
      <dgm:spPr/>
    </dgm:pt>
    <dgm:pt modelId="{61807D45-9D29-4070-98B4-45483D364BB0}" type="pres">
      <dgm:prSet presAssocID="{9C3B4CA6-EF92-4ACB-97EB-CBB2F455D56E}" presName="hierRoot2" presStyleCnt="0">
        <dgm:presLayoutVars>
          <dgm:hierBranch/>
        </dgm:presLayoutVars>
      </dgm:prSet>
      <dgm:spPr/>
    </dgm:pt>
    <dgm:pt modelId="{3749FA1D-E59E-4D33-8A95-A5C2C2DD4917}" type="pres">
      <dgm:prSet presAssocID="{9C3B4CA6-EF92-4ACB-97EB-CBB2F455D56E}" presName="rootComposite" presStyleCnt="0"/>
      <dgm:spPr/>
    </dgm:pt>
    <dgm:pt modelId="{F52D80A7-9656-4E85-9FEF-4B1264EE9566}" type="pres">
      <dgm:prSet presAssocID="{9C3B4CA6-EF92-4ACB-97EB-CBB2F455D56E}" presName="rootText" presStyleLbl="node2" presStyleIdx="1" presStyleCnt="3">
        <dgm:presLayoutVars>
          <dgm:chPref val="3"/>
        </dgm:presLayoutVars>
      </dgm:prSet>
      <dgm:spPr/>
    </dgm:pt>
    <dgm:pt modelId="{579A7B74-A1B1-41C0-A232-723699DA8B2C}" type="pres">
      <dgm:prSet presAssocID="{9C3B4CA6-EF92-4ACB-97EB-CBB2F455D56E}" presName="rootConnector" presStyleLbl="node2" presStyleIdx="1" presStyleCnt="3"/>
      <dgm:spPr/>
    </dgm:pt>
    <dgm:pt modelId="{C940FBA6-90B7-4AB4-BDA1-349780BAFBDE}" type="pres">
      <dgm:prSet presAssocID="{9C3B4CA6-EF92-4ACB-97EB-CBB2F455D56E}" presName="hierChild4" presStyleCnt="0"/>
      <dgm:spPr/>
    </dgm:pt>
    <dgm:pt modelId="{3B884D61-7139-40FE-88A9-5FDBD8DB56E0}" type="pres">
      <dgm:prSet presAssocID="{9C3B4CA6-EF92-4ACB-97EB-CBB2F455D56E}" presName="hierChild5" presStyleCnt="0"/>
      <dgm:spPr/>
    </dgm:pt>
    <dgm:pt modelId="{18BC03DD-1B08-40E3-AB03-4A09510560BC}" type="pres">
      <dgm:prSet presAssocID="{2C13CA86-5E11-42F8-B043-08F782D365DD}" presName="Name35" presStyleLbl="parChTrans1D2" presStyleIdx="2" presStyleCnt="3"/>
      <dgm:spPr/>
    </dgm:pt>
    <dgm:pt modelId="{05FBFDAC-739D-4343-A667-B5A0D2CBE971}" type="pres">
      <dgm:prSet presAssocID="{4F52A4DE-371A-4F11-8C5D-943EA95540F9}" presName="hierRoot2" presStyleCnt="0">
        <dgm:presLayoutVars>
          <dgm:hierBranch/>
        </dgm:presLayoutVars>
      </dgm:prSet>
      <dgm:spPr/>
    </dgm:pt>
    <dgm:pt modelId="{FAFA5704-3F67-48AD-92CC-C740ACE81560}" type="pres">
      <dgm:prSet presAssocID="{4F52A4DE-371A-4F11-8C5D-943EA95540F9}" presName="rootComposite" presStyleCnt="0"/>
      <dgm:spPr/>
    </dgm:pt>
    <dgm:pt modelId="{FA62AF67-D15D-4459-97AC-A8E5F99868B8}" type="pres">
      <dgm:prSet presAssocID="{4F52A4DE-371A-4F11-8C5D-943EA95540F9}" presName="rootText" presStyleLbl="node2" presStyleIdx="2" presStyleCnt="3">
        <dgm:presLayoutVars>
          <dgm:chPref val="3"/>
        </dgm:presLayoutVars>
      </dgm:prSet>
      <dgm:spPr/>
    </dgm:pt>
    <dgm:pt modelId="{FFC61CA7-5C7B-4BB2-ADEF-5826015673A6}" type="pres">
      <dgm:prSet presAssocID="{4F52A4DE-371A-4F11-8C5D-943EA95540F9}" presName="rootConnector" presStyleLbl="node2" presStyleIdx="2" presStyleCnt="3"/>
      <dgm:spPr/>
    </dgm:pt>
    <dgm:pt modelId="{18DD0B34-BEC9-4294-A626-B6CCA9376168}" type="pres">
      <dgm:prSet presAssocID="{4F52A4DE-371A-4F11-8C5D-943EA95540F9}" presName="hierChild4" presStyleCnt="0"/>
      <dgm:spPr/>
    </dgm:pt>
    <dgm:pt modelId="{F3D6F587-6078-4C5E-AD79-CB812154D820}" type="pres">
      <dgm:prSet presAssocID="{4F52A4DE-371A-4F11-8C5D-943EA95540F9}" presName="hierChild5" presStyleCnt="0"/>
      <dgm:spPr/>
    </dgm:pt>
    <dgm:pt modelId="{C3B53C62-0A15-430F-91E6-8D3A8BA2DB27}" type="pres">
      <dgm:prSet presAssocID="{A87D1D7E-D49B-479F-8355-45605D64DDC2}" presName="hierChild3" presStyleCnt="0"/>
      <dgm:spPr/>
    </dgm:pt>
  </dgm:ptLst>
  <dgm:cxnLst>
    <dgm:cxn modelId="{31D5DA1A-4B9A-46A0-AF5F-AB18E00DFA7E}" srcId="{A87D1D7E-D49B-479F-8355-45605D64DDC2}" destId="{4F52A4DE-371A-4F11-8C5D-943EA95540F9}" srcOrd="2" destOrd="0" parTransId="{2C13CA86-5E11-42F8-B043-08F782D365DD}" sibTransId="{F64F2378-77C1-494C-8936-104E4EFA4C17}"/>
    <dgm:cxn modelId="{FF4DE86C-CC43-4F35-97C8-A699987D1DBA}" type="presOf" srcId="{EF6A945F-D2B6-4E70-AC33-52049F58E498}" destId="{1A291E8E-8AF7-4327-A87F-D84A0893B292}" srcOrd="0" destOrd="0" presId="urn:microsoft.com/office/officeart/2005/8/layout/orgChart1"/>
    <dgm:cxn modelId="{EADB5074-59EC-4E05-B207-4D5D8C364320}" type="presOf" srcId="{A87D1D7E-D49B-479F-8355-45605D64DDC2}" destId="{CA3BAEDA-7743-41F2-B861-9842E3C99843}" srcOrd="1" destOrd="0" presId="urn:microsoft.com/office/officeart/2005/8/layout/orgChart1"/>
    <dgm:cxn modelId="{4BE63458-7CCD-4757-BE2D-80D9DB54E03B}" type="presOf" srcId="{4F52A4DE-371A-4F11-8C5D-943EA95540F9}" destId="{FFC61CA7-5C7B-4BB2-ADEF-5826015673A6}" srcOrd="1" destOrd="0" presId="urn:microsoft.com/office/officeart/2005/8/layout/orgChart1"/>
    <dgm:cxn modelId="{2B6B675A-5080-450F-9A31-CE009DC57CB8}" srcId="{A87D1D7E-D49B-479F-8355-45605D64DDC2}" destId="{9C3B4CA6-EF92-4ACB-97EB-CBB2F455D56E}" srcOrd="1" destOrd="0" parTransId="{4212DA00-A2CE-4E36-BF69-027AC694B412}" sibTransId="{73297B0E-AD3A-4D0D-87D1-6641DA4ADD23}"/>
    <dgm:cxn modelId="{0E154F83-39F0-45C9-ABD0-33343321DC21}" type="presOf" srcId="{A87D1D7E-D49B-479F-8355-45605D64DDC2}" destId="{9C67418C-FE96-4903-9298-9631FF427FC6}" srcOrd="0" destOrd="0" presId="urn:microsoft.com/office/officeart/2005/8/layout/orgChart1"/>
    <dgm:cxn modelId="{A600D792-FB50-4C2B-96DC-025813D64D88}" type="presOf" srcId="{9C3B4CA6-EF92-4ACB-97EB-CBB2F455D56E}" destId="{579A7B74-A1B1-41C0-A232-723699DA8B2C}" srcOrd="1" destOrd="0" presId="urn:microsoft.com/office/officeart/2005/8/layout/orgChart1"/>
    <dgm:cxn modelId="{2FA9779C-214B-4D02-85CF-E543E629B073}" type="presOf" srcId="{2C13CA86-5E11-42F8-B043-08F782D365DD}" destId="{18BC03DD-1B08-40E3-AB03-4A09510560BC}" srcOrd="0" destOrd="0" presId="urn:microsoft.com/office/officeart/2005/8/layout/orgChart1"/>
    <dgm:cxn modelId="{9B63109D-0FA7-4245-9E65-8FD70B93EFC4}" type="presOf" srcId="{9C3B4CA6-EF92-4ACB-97EB-CBB2F455D56E}" destId="{F52D80A7-9656-4E85-9FEF-4B1264EE9566}" srcOrd="0" destOrd="0" presId="urn:microsoft.com/office/officeart/2005/8/layout/orgChart1"/>
    <dgm:cxn modelId="{27982FA3-F01A-4DF2-9953-E5AD0B126327}" type="presOf" srcId="{B814BE3B-7DFD-498A-998E-405863C2CFF9}" destId="{14BF284B-61D7-40BE-8204-969C930B48E4}" srcOrd="0" destOrd="0" presId="urn:microsoft.com/office/officeart/2005/8/layout/orgChart1"/>
    <dgm:cxn modelId="{865332B4-489C-49AE-B601-437F01C0ECE0}" srcId="{AA728C45-4E55-4CB6-811A-8CC3F4FDAD58}" destId="{A87D1D7E-D49B-479F-8355-45605D64DDC2}" srcOrd="0" destOrd="0" parTransId="{A152508F-CCC2-47D2-9022-02EEBEA26360}" sibTransId="{BCE5FE6A-AAF6-40F0-92B7-BDEE6B91343D}"/>
    <dgm:cxn modelId="{ACCBD1BF-6A61-4978-AAB3-6A935F69F05C}" type="presOf" srcId="{4F52A4DE-371A-4F11-8C5D-943EA95540F9}" destId="{FA62AF67-D15D-4459-97AC-A8E5F99868B8}" srcOrd="0" destOrd="0" presId="urn:microsoft.com/office/officeart/2005/8/layout/orgChart1"/>
    <dgm:cxn modelId="{AB4B0BE0-CA23-48B2-A901-382CC909625F}" type="presOf" srcId="{AA728C45-4E55-4CB6-811A-8CC3F4FDAD58}" destId="{C73B578A-F15A-465C-8327-ADB9E8D6B030}" srcOrd="0" destOrd="0" presId="urn:microsoft.com/office/officeart/2005/8/layout/orgChart1"/>
    <dgm:cxn modelId="{91F27AE1-6C24-4385-BAC4-04305B376017}" srcId="{A87D1D7E-D49B-479F-8355-45605D64DDC2}" destId="{B814BE3B-7DFD-498A-998E-405863C2CFF9}" srcOrd="0" destOrd="0" parTransId="{EF6A945F-D2B6-4E70-AC33-52049F58E498}" sibTransId="{3BB169B5-2384-421B-A8AA-82C3162D0BC3}"/>
    <dgm:cxn modelId="{3543A2E4-5FBD-4658-9E2E-DD61AC5ECE28}" type="presOf" srcId="{B814BE3B-7DFD-498A-998E-405863C2CFF9}" destId="{667D8B13-5F2F-4078-8F73-0143B842C872}" srcOrd="1" destOrd="0" presId="urn:microsoft.com/office/officeart/2005/8/layout/orgChart1"/>
    <dgm:cxn modelId="{B0CF07E6-DD33-4D85-A06D-BC4EDAB8FFC2}" type="presOf" srcId="{4212DA00-A2CE-4E36-BF69-027AC694B412}" destId="{66A9C7BF-C858-4565-BD5B-B694D0A69CD3}" srcOrd="0" destOrd="0" presId="urn:microsoft.com/office/officeart/2005/8/layout/orgChart1"/>
    <dgm:cxn modelId="{52ECB364-E7CF-42BA-9B0C-696ABA096326}" type="presParOf" srcId="{C73B578A-F15A-465C-8327-ADB9E8D6B030}" destId="{1FC5767C-CBF1-4480-80EA-F7E4AE81798F}" srcOrd="0" destOrd="0" presId="urn:microsoft.com/office/officeart/2005/8/layout/orgChart1"/>
    <dgm:cxn modelId="{C23A7FF4-79E4-4C90-AF5D-1F9BC25792C6}" type="presParOf" srcId="{1FC5767C-CBF1-4480-80EA-F7E4AE81798F}" destId="{17820720-49E6-43FF-8316-852E393B7602}" srcOrd="0" destOrd="0" presId="urn:microsoft.com/office/officeart/2005/8/layout/orgChart1"/>
    <dgm:cxn modelId="{3D4401C2-8FE8-4B57-B362-7FB7D1348032}" type="presParOf" srcId="{17820720-49E6-43FF-8316-852E393B7602}" destId="{9C67418C-FE96-4903-9298-9631FF427FC6}" srcOrd="0" destOrd="0" presId="urn:microsoft.com/office/officeart/2005/8/layout/orgChart1"/>
    <dgm:cxn modelId="{0B42D7BC-9727-4A20-A3FE-46F9B5E1AD63}" type="presParOf" srcId="{17820720-49E6-43FF-8316-852E393B7602}" destId="{CA3BAEDA-7743-41F2-B861-9842E3C99843}" srcOrd="1" destOrd="0" presId="urn:microsoft.com/office/officeart/2005/8/layout/orgChart1"/>
    <dgm:cxn modelId="{17336C15-2088-4863-A8A1-0DF1E4084AA9}" type="presParOf" srcId="{1FC5767C-CBF1-4480-80EA-F7E4AE81798F}" destId="{B16D6A40-DDB6-412F-B16A-7FB987F90D21}" srcOrd="1" destOrd="0" presId="urn:microsoft.com/office/officeart/2005/8/layout/orgChart1"/>
    <dgm:cxn modelId="{E0EAE4AD-9FDA-4EAE-8347-B93B57FC8C02}" type="presParOf" srcId="{B16D6A40-DDB6-412F-B16A-7FB987F90D21}" destId="{1A291E8E-8AF7-4327-A87F-D84A0893B292}" srcOrd="0" destOrd="0" presId="urn:microsoft.com/office/officeart/2005/8/layout/orgChart1"/>
    <dgm:cxn modelId="{9FCE7C59-35DE-4814-8896-B8BC257A2214}" type="presParOf" srcId="{B16D6A40-DDB6-412F-B16A-7FB987F90D21}" destId="{C75EA34C-717A-4F91-A5F1-79CBBA6D88F9}" srcOrd="1" destOrd="0" presId="urn:microsoft.com/office/officeart/2005/8/layout/orgChart1"/>
    <dgm:cxn modelId="{A670A364-FE6E-4994-B165-88882C4F144B}" type="presParOf" srcId="{C75EA34C-717A-4F91-A5F1-79CBBA6D88F9}" destId="{BE9D8125-0260-4478-A9F0-97234E7357D2}" srcOrd="0" destOrd="0" presId="urn:microsoft.com/office/officeart/2005/8/layout/orgChart1"/>
    <dgm:cxn modelId="{3D1585C3-80F2-4C81-B0DE-0290DBEDD872}" type="presParOf" srcId="{BE9D8125-0260-4478-A9F0-97234E7357D2}" destId="{14BF284B-61D7-40BE-8204-969C930B48E4}" srcOrd="0" destOrd="0" presId="urn:microsoft.com/office/officeart/2005/8/layout/orgChart1"/>
    <dgm:cxn modelId="{09B9307E-AA4C-456E-B46E-4E0219548ECD}" type="presParOf" srcId="{BE9D8125-0260-4478-A9F0-97234E7357D2}" destId="{667D8B13-5F2F-4078-8F73-0143B842C872}" srcOrd="1" destOrd="0" presId="urn:microsoft.com/office/officeart/2005/8/layout/orgChart1"/>
    <dgm:cxn modelId="{1728584C-B8EA-430A-A260-2A887CD8D3A1}" type="presParOf" srcId="{C75EA34C-717A-4F91-A5F1-79CBBA6D88F9}" destId="{4B1AB1C4-92D6-41A1-8C77-F93F45956953}" srcOrd="1" destOrd="0" presId="urn:microsoft.com/office/officeart/2005/8/layout/orgChart1"/>
    <dgm:cxn modelId="{7B3837F9-79CE-4CE7-B5BE-83125D763529}" type="presParOf" srcId="{C75EA34C-717A-4F91-A5F1-79CBBA6D88F9}" destId="{D33FED2D-FC9C-468A-9BD1-FE133E4C412C}" srcOrd="2" destOrd="0" presId="urn:microsoft.com/office/officeart/2005/8/layout/orgChart1"/>
    <dgm:cxn modelId="{DD406589-12DC-4CFB-9781-06BBBA1DF12A}" type="presParOf" srcId="{B16D6A40-DDB6-412F-B16A-7FB987F90D21}" destId="{66A9C7BF-C858-4565-BD5B-B694D0A69CD3}" srcOrd="2" destOrd="0" presId="urn:microsoft.com/office/officeart/2005/8/layout/orgChart1"/>
    <dgm:cxn modelId="{232B4607-BF16-4F42-A2BF-567F958807DE}" type="presParOf" srcId="{B16D6A40-DDB6-412F-B16A-7FB987F90D21}" destId="{61807D45-9D29-4070-98B4-45483D364BB0}" srcOrd="3" destOrd="0" presId="urn:microsoft.com/office/officeart/2005/8/layout/orgChart1"/>
    <dgm:cxn modelId="{CF71C52E-1F8E-4ECF-9451-B1AA1AA01498}" type="presParOf" srcId="{61807D45-9D29-4070-98B4-45483D364BB0}" destId="{3749FA1D-E59E-4D33-8A95-A5C2C2DD4917}" srcOrd="0" destOrd="0" presId="urn:microsoft.com/office/officeart/2005/8/layout/orgChart1"/>
    <dgm:cxn modelId="{4AE9BF5C-5EA8-4A90-82F2-9B95DB0DA0AB}" type="presParOf" srcId="{3749FA1D-E59E-4D33-8A95-A5C2C2DD4917}" destId="{F52D80A7-9656-4E85-9FEF-4B1264EE9566}" srcOrd="0" destOrd="0" presId="urn:microsoft.com/office/officeart/2005/8/layout/orgChart1"/>
    <dgm:cxn modelId="{CE52EE8C-0D80-4850-A343-8F02BA3A7CB1}" type="presParOf" srcId="{3749FA1D-E59E-4D33-8A95-A5C2C2DD4917}" destId="{579A7B74-A1B1-41C0-A232-723699DA8B2C}" srcOrd="1" destOrd="0" presId="urn:microsoft.com/office/officeart/2005/8/layout/orgChart1"/>
    <dgm:cxn modelId="{30E879CA-FBCC-45CC-AC18-F124E871A27D}" type="presParOf" srcId="{61807D45-9D29-4070-98B4-45483D364BB0}" destId="{C940FBA6-90B7-4AB4-BDA1-349780BAFBDE}" srcOrd="1" destOrd="0" presId="urn:microsoft.com/office/officeart/2005/8/layout/orgChart1"/>
    <dgm:cxn modelId="{28EDF3C0-3EC9-4B33-963C-00B64E11446E}" type="presParOf" srcId="{61807D45-9D29-4070-98B4-45483D364BB0}" destId="{3B884D61-7139-40FE-88A9-5FDBD8DB56E0}" srcOrd="2" destOrd="0" presId="urn:microsoft.com/office/officeart/2005/8/layout/orgChart1"/>
    <dgm:cxn modelId="{2E93D6D1-3606-49C5-88A0-57AB2C8717E1}" type="presParOf" srcId="{B16D6A40-DDB6-412F-B16A-7FB987F90D21}" destId="{18BC03DD-1B08-40E3-AB03-4A09510560BC}" srcOrd="4" destOrd="0" presId="urn:microsoft.com/office/officeart/2005/8/layout/orgChart1"/>
    <dgm:cxn modelId="{8E1CA598-BABC-4C2F-948A-D7D6221DB5DB}" type="presParOf" srcId="{B16D6A40-DDB6-412F-B16A-7FB987F90D21}" destId="{05FBFDAC-739D-4343-A667-B5A0D2CBE971}" srcOrd="5" destOrd="0" presId="urn:microsoft.com/office/officeart/2005/8/layout/orgChart1"/>
    <dgm:cxn modelId="{A8A7E335-B78E-4260-8605-08CC91905C24}" type="presParOf" srcId="{05FBFDAC-739D-4343-A667-B5A0D2CBE971}" destId="{FAFA5704-3F67-48AD-92CC-C740ACE81560}" srcOrd="0" destOrd="0" presId="urn:microsoft.com/office/officeart/2005/8/layout/orgChart1"/>
    <dgm:cxn modelId="{58E26B97-BDCB-4D6A-8293-A637AE105224}" type="presParOf" srcId="{FAFA5704-3F67-48AD-92CC-C740ACE81560}" destId="{FA62AF67-D15D-4459-97AC-A8E5F99868B8}" srcOrd="0" destOrd="0" presId="urn:microsoft.com/office/officeart/2005/8/layout/orgChart1"/>
    <dgm:cxn modelId="{1DA71732-93AE-4549-9D9E-43679A787D17}" type="presParOf" srcId="{FAFA5704-3F67-48AD-92CC-C740ACE81560}" destId="{FFC61CA7-5C7B-4BB2-ADEF-5826015673A6}" srcOrd="1" destOrd="0" presId="urn:microsoft.com/office/officeart/2005/8/layout/orgChart1"/>
    <dgm:cxn modelId="{AD0277E3-C619-402A-8558-F8B5B56F7E8B}" type="presParOf" srcId="{05FBFDAC-739D-4343-A667-B5A0D2CBE971}" destId="{18DD0B34-BEC9-4294-A626-B6CCA9376168}" srcOrd="1" destOrd="0" presId="urn:microsoft.com/office/officeart/2005/8/layout/orgChart1"/>
    <dgm:cxn modelId="{012DDB0D-F15A-4E8A-88B9-54726950BED8}" type="presParOf" srcId="{05FBFDAC-739D-4343-A667-B5A0D2CBE971}" destId="{F3D6F587-6078-4C5E-AD79-CB812154D820}" srcOrd="2" destOrd="0" presId="urn:microsoft.com/office/officeart/2005/8/layout/orgChart1"/>
    <dgm:cxn modelId="{D44C0865-3BC5-4F38-8B55-6A0DDF66AD09}" type="presParOf" srcId="{1FC5767C-CBF1-4480-80EA-F7E4AE81798F}" destId="{C3B53C62-0A15-430F-91E6-8D3A8BA2DB2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F0CA-50C1-4CF2-90C2-440645EB4B33}">
      <dsp:nvSpPr>
        <dsp:cNvPr id="0" name=""/>
        <dsp:cNvSpPr/>
      </dsp:nvSpPr>
      <dsp:spPr>
        <a:xfrm>
          <a:off x="3886200" y="1818805"/>
          <a:ext cx="2749514" cy="477188"/>
        </a:xfrm>
        <a:custGeom>
          <a:avLst/>
          <a:gdLst/>
          <a:ahLst/>
          <a:cxnLst/>
          <a:rect l="0" t="0" r="0" b="0"/>
          <a:pathLst>
            <a:path>
              <a:moveTo>
                <a:pt x="0" y="0"/>
              </a:moveTo>
              <a:lnTo>
                <a:pt x="0" y="238594"/>
              </a:lnTo>
              <a:lnTo>
                <a:pt x="2749514" y="238594"/>
              </a:lnTo>
              <a:lnTo>
                <a:pt x="2749514"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DE91B4-29C1-45BE-89A7-B5430BCC9806}">
      <dsp:nvSpPr>
        <dsp:cNvPr id="0" name=""/>
        <dsp:cNvSpPr/>
      </dsp:nvSpPr>
      <dsp:spPr>
        <a:xfrm>
          <a:off x="3840480" y="1818805"/>
          <a:ext cx="91440" cy="477188"/>
        </a:xfrm>
        <a:custGeom>
          <a:avLst/>
          <a:gdLst/>
          <a:ahLst/>
          <a:cxnLst/>
          <a:rect l="0" t="0" r="0" b="0"/>
          <a:pathLst>
            <a:path>
              <a:moveTo>
                <a:pt x="45720" y="0"/>
              </a:moveTo>
              <a:lnTo>
                <a:pt x="4572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DDCC5-F02A-4072-9088-60C5EB5B580D}">
      <dsp:nvSpPr>
        <dsp:cNvPr id="0" name=""/>
        <dsp:cNvSpPr/>
      </dsp:nvSpPr>
      <dsp:spPr>
        <a:xfrm>
          <a:off x="1136685" y="1818805"/>
          <a:ext cx="2749514" cy="477188"/>
        </a:xfrm>
        <a:custGeom>
          <a:avLst/>
          <a:gdLst/>
          <a:ahLst/>
          <a:cxnLst/>
          <a:rect l="0" t="0" r="0" b="0"/>
          <a:pathLst>
            <a:path>
              <a:moveTo>
                <a:pt x="2749514" y="0"/>
              </a:moveTo>
              <a:lnTo>
                <a:pt x="2749514" y="238594"/>
              </a:lnTo>
              <a:lnTo>
                <a:pt x="0" y="238594"/>
              </a:lnTo>
              <a:lnTo>
                <a:pt x="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89AB7-9D6B-4F8E-83B1-DE93DB709EEC}">
      <dsp:nvSpPr>
        <dsp:cNvPr id="0" name=""/>
        <dsp:cNvSpPr/>
      </dsp:nvSpPr>
      <dsp:spPr>
        <a:xfrm>
          <a:off x="2750036" y="682642"/>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kern="1200" cap="none" normalizeH="0" baseline="0">
              <a:ln/>
              <a:effectLst/>
              <a:latin typeface="Arial" pitchFamily="34" charset="0"/>
              <a:cs typeface="Arial" pitchFamily="34" charset="0"/>
            </a:rPr>
            <a:t>Gram negative</a:t>
          </a:r>
          <a:endParaRPr kumimoji="0" lang="en-US" sz="3000" b="1" i="0" u="none" strike="noStrike" kern="1200" cap="none" normalizeH="0" baseline="0" dirty="0">
            <a:ln/>
            <a:effectLst/>
            <a:latin typeface="Arial" pitchFamily="34" charset="0"/>
            <a:cs typeface="Arial" pitchFamily="34" charset="0"/>
          </a:endParaRPr>
        </a:p>
      </dsp:txBody>
      <dsp:txXfrm>
        <a:off x="2750036" y="682642"/>
        <a:ext cx="2272326" cy="1136163"/>
      </dsp:txXfrm>
    </dsp:sp>
    <dsp:sp modelId="{FC88F5D1-DCC5-451F-94D9-2CEC6994E8ED}">
      <dsp:nvSpPr>
        <dsp:cNvPr id="0" name=""/>
        <dsp:cNvSpPr/>
      </dsp:nvSpPr>
      <dsp:spPr>
        <a:xfrm>
          <a:off x="52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1" u="none" strike="noStrike" kern="1200" cap="none" normalizeH="0" baseline="0">
              <a:ln/>
              <a:effectLst/>
              <a:latin typeface="Arial" pitchFamily="34" charset="0"/>
              <a:cs typeface="Arial" pitchFamily="34" charset="0"/>
            </a:rPr>
            <a:t>N</a:t>
          </a:r>
          <a:r>
            <a:rPr kumimoji="0" lang="en-US" sz="3000" b="0" i="1" u="none" strike="noStrike" kern="1200" cap="none" normalizeH="0" baseline="0">
              <a:ln/>
              <a:effectLst/>
              <a:latin typeface="Arial" pitchFamily="34" charset="0"/>
              <a:cs typeface="Arial" pitchFamily="34" charset="0"/>
            </a:rPr>
            <a:t>. </a:t>
          </a:r>
          <a:r>
            <a:rPr kumimoji="0" lang="en-US" sz="3000" b="1" i="1" u="none" strike="noStrike" kern="1200" cap="none" normalizeH="0" baseline="0">
              <a:ln/>
              <a:effectLst/>
              <a:latin typeface="Arial" pitchFamily="34" charset="0"/>
              <a:cs typeface="Arial" pitchFamily="34" charset="0"/>
            </a:rPr>
            <a:t>meningitids</a:t>
          </a:r>
          <a:endParaRPr kumimoji="0" lang="en-US" sz="3000" b="1" i="1" u="none" strike="noStrike" kern="1200" cap="none" normalizeH="0" baseline="0" dirty="0">
            <a:ln/>
            <a:effectLst/>
            <a:latin typeface="Arial" pitchFamily="34" charset="0"/>
            <a:cs typeface="Arial" pitchFamily="34" charset="0"/>
          </a:endParaRPr>
        </a:p>
      </dsp:txBody>
      <dsp:txXfrm>
        <a:off x="521" y="2295994"/>
        <a:ext cx="2272326" cy="1136163"/>
      </dsp:txXfrm>
    </dsp:sp>
    <dsp:sp modelId="{03B8C764-5FE9-4118-8B40-67848DDE7FB6}">
      <dsp:nvSpPr>
        <dsp:cNvPr id="0" name=""/>
        <dsp:cNvSpPr/>
      </dsp:nvSpPr>
      <dsp:spPr>
        <a:xfrm>
          <a:off x="2750036"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1" u="none" strike="noStrike" kern="1200" cap="none" normalizeH="0" baseline="0">
              <a:ln/>
              <a:effectLst/>
              <a:latin typeface="Arial" pitchFamily="34" charset="0"/>
              <a:cs typeface="Arial" pitchFamily="34" charset="0"/>
            </a:rPr>
            <a:t>E. coli,</a:t>
          </a:r>
          <a:r>
            <a:rPr kumimoji="0" lang="en-US" sz="3000" b="1" i="0" u="none" strike="noStrike" kern="1200" cap="none" normalizeH="0" baseline="0">
              <a:ln/>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kern="1200" cap="none" normalizeH="0" baseline="0">
              <a:ln/>
              <a:effectLst/>
              <a:latin typeface="Arial" pitchFamily="34" charset="0"/>
              <a:cs typeface="Arial" pitchFamily="34" charset="0"/>
            </a:rPr>
            <a:t>Hib</a:t>
          </a:r>
          <a:endParaRPr kumimoji="0" lang="en-US" sz="3000" b="1" i="0" u="none" strike="noStrike" kern="1200" cap="none" normalizeH="0" baseline="0" dirty="0">
            <a:ln/>
            <a:effectLst/>
            <a:latin typeface="Arial" pitchFamily="34" charset="0"/>
            <a:cs typeface="Arial" pitchFamily="34" charset="0"/>
          </a:endParaRPr>
        </a:p>
      </dsp:txBody>
      <dsp:txXfrm>
        <a:off x="2750036" y="2295994"/>
        <a:ext cx="2272326" cy="1136163"/>
      </dsp:txXfrm>
    </dsp:sp>
    <dsp:sp modelId="{5932BACA-84A8-444B-ABAF-28CFD2A0C421}">
      <dsp:nvSpPr>
        <dsp:cNvPr id="0" name=""/>
        <dsp:cNvSpPr/>
      </dsp:nvSpPr>
      <dsp:spPr>
        <a:xfrm>
          <a:off x="549955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kern="1200" cap="none" normalizeH="0" baseline="0">
              <a:ln/>
              <a:effectLst/>
              <a:latin typeface="Arial" pitchFamily="34" charset="0"/>
              <a:cs typeface="Arial" pitchFamily="34" charset="0"/>
            </a:rPr>
            <a:t>Bacteriodes</a:t>
          </a:r>
          <a:endParaRPr kumimoji="0" lang="en-US" sz="3000" b="1" i="0" u="none" strike="noStrike" kern="1200" cap="none" normalizeH="0" baseline="0" dirty="0">
            <a:ln/>
            <a:effectLst/>
            <a:latin typeface="Arial" pitchFamily="34" charset="0"/>
            <a:cs typeface="Arial" pitchFamily="34" charset="0"/>
          </a:endParaRPr>
        </a:p>
      </dsp:txBody>
      <dsp:txXfrm>
        <a:off x="5499551" y="2295994"/>
        <a:ext cx="2272326" cy="1136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E865E-1F7F-4CF5-986A-E7D3C840A0DB}">
      <dsp:nvSpPr>
        <dsp:cNvPr id="0" name=""/>
        <dsp:cNvSpPr/>
      </dsp:nvSpPr>
      <dsp:spPr>
        <a:xfrm>
          <a:off x="3886200" y="1818805"/>
          <a:ext cx="2749514" cy="477188"/>
        </a:xfrm>
        <a:custGeom>
          <a:avLst/>
          <a:gdLst/>
          <a:ahLst/>
          <a:cxnLst/>
          <a:rect l="0" t="0" r="0" b="0"/>
          <a:pathLst>
            <a:path>
              <a:moveTo>
                <a:pt x="0" y="0"/>
              </a:moveTo>
              <a:lnTo>
                <a:pt x="0" y="238594"/>
              </a:lnTo>
              <a:lnTo>
                <a:pt x="2749514" y="238594"/>
              </a:lnTo>
              <a:lnTo>
                <a:pt x="2749514"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97485-0335-4FF3-B846-FE240C5CF23E}">
      <dsp:nvSpPr>
        <dsp:cNvPr id="0" name=""/>
        <dsp:cNvSpPr/>
      </dsp:nvSpPr>
      <dsp:spPr>
        <a:xfrm>
          <a:off x="3840480" y="1818805"/>
          <a:ext cx="91440" cy="477188"/>
        </a:xfrm>
        <a:custGeom>
          <a:avLst/>
          <a:gdLst/>
          <a:ahLst/>
          <a:cxnLst/>
          <a:rect l="0" t="0" r="0" b="0"/>
          <a:pathLst>
            <a:path>
              <a:moveTo>
                <a:pt x="45720" y="0"/>
              </a:moveTo>
              <a:lnTo>
                <a:pt x="4572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6A1D9-81D8-4631-9361-C8A44579CD03}">
      <dsp:nvSpPr>
        <dsp:cNvPr id="0" name=""/>
        <dsp:cNvSpPr/>
      </dsp:nvSpPr>
      <dsp:spPr>
        <a:xfrm>
          <a:off x="1136685" y="1818805"/>
          <a:ext cx="2749514" cy="477188"/>
        </a:xfrm>
        <a:custGeom>
          <a:avLst/>
          <a:gdLst/>
          <a:ahLst/>
          <a:cxnLst/>
          <a:rect l="0" t="0" r="0" b="0"/>
          <a:pathLst>
            <a:path>
              <a:moveTo>
                <a:pt x="2749514" y="0"/>
              </a:moveTo>
              <a:lnTo>
                <a:pt x="2749514" y="238594"/>
              </a:lnTo>
              <a:lnTo>
                <a:pt x="0" y="238594"/>
              </a:lnTo>
              <a:lnTo>
                <a:pt x="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7665D-ECA0-4AA8-A74A-741BB68569B1}">
      <dsp:nvSpPr>
        <dsp:cNvPr id="0" name=""/>
        <dsp:cNvSpPr/>
      </dsp:nvSpPr>
      <dsp:spPr>
        <a:xfrm>
          <a:off x="2750036" y="682642"/>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kern="1200" cap="none" normalizeH="0" baseline="0">
              <a:ln/>
              <a:effectLst/>
              <a:latin typeface="Arial" pitchFamily="34" charset="0"/>
              <a:cs typeface="Arial" pitchFamily="34" charset="0"/>
            </a:rPr>
            <a:t>Gram Positive</a:t>
          </a:r>
          <a:endParaRPr kumimoji="0" lang="en-US" sz="2300" b="1" i="0" u="none" strike="noStrike" kern="1200" cap="none" normalizeH="0" baseline="0" dirty="0">
            <a:ln/>
            <a:effectLst/>
            <a:latin typeface="Arial" pitchFamily="34" charset="0"/>
            <a:cs typeface="Arial" pitchFamily="34" charset="0"/>
          </a:endParaRPr>
        </a:p>
      </dsp:txBody>
      <dsp:txXfrm>
        <a:off x="2750036" y="682642"/>
        <a:ext cx="2272326" cy="1136163"/>
      </dsp:txXfrm>
    </dsp:sp>
    <dsp:sp modelId="{A024EEFE-6D66-4268-9805-90602EC0A14B}">
      <dsp:nvSpPr>
        <dsp:cNvPr id="0" name=""/>
        <dsp:cNvSpPr/>
      </dsp:nvSpPr>
      <dsp:spPr>
        <a:xfrm>
          <a:off x="52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S. pneumoniae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S. agalactiae</a:t>
          </a:r>
          <a:endParaRPr kumimoji="0" lang="en-US" sz="2300" b="1" i="1" u="none" strike="noStrike" kern="1200" cap="none" normalizeH="0" baseline="0" dirty="0">
            <a:ln/>
            <a:effectLst/>
            <a:latin typeface="Arial" pitchFamily="34" charset="0"/>
            <a:cs typeface="Arial" pitchFamily="34" charset="0"/>
          </a:endParaRPr>
        </a:p>
      </dsp:txBody>
      <dsp:txXfrm>
        <a:off x="521" y="2295994"/>
        <a:ext cx="2272326" cy="1136163"/>
      </dsp:txXfrm>
    </dsp:sp>
    <dsp:sp modelId="{1A90F30C-43DE-416A-84DE-16913AF38132}">
      <dsp:nvSpPr>
        <dsp:cNvPr id="0" name=""/>
        <dsp:cNvSpPr/>
      </dsp:nvSpPr>
      <dsp:spPr>
        <a:xfrm>
          <a:off x="2750036"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S. aureus</a:t>
          </a:r>
          <a:endParaRPr kumimoji="0" lang="en-US" sz="2300" b="1" i="1" u="none" strike="noStrike" kern="1200" cap="none" normalizeH="0" baseline="0" dirty="0">
            <a:ln/>
            <a:effectLst/>
            <a:latin typeface="Arial" pitchFamily="34" charset="0"/>
            <a:cs typeface="Arial" pitchFamily="34" charset="0"/>
          </a:endParaRPr>
        </a:p>
      </dsp:txBody>
      <dsp:txXfrm>
        <a:off x="2750036" y="2295994"/>
        <a:ext cx="2272326" cy="1136163"/>
      </dsp:txXfrm>
    </dsp:sp>
    <dsp:sp modelId="{90159CC2-27F0-4935-BB69-DC36EA4EF0D6}">
      <dsp:nvSpPr>
        <dsp:cNvPr id="0" name=""/>
        <dsp:cNvSpPr/>
      </dsp:nvSpPr>
      <dsp:spPr>
        <a:xfrm>
          <a:off x="549955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L. monocytogenes</a:t>
          </a:r>
          <a:endParaRPr kumimoji="0" lang="en-US" sz="2300" b="1" i="1" u="none" strike="noStrike" kern="1200" cap="none" normalizeH="0" baseline="0" dirty="0">
            <a:ln/>
            <a:effectLst/>
            <a:latin typeface="Arial" pitchFamily="34" charset="0"/>
            <a:cs typeface="Arial" pitchFamily="34" charset="0"/>
          </a:endParaRPr>
        </a:p>
      </dsp:txBody>
      <dsp:txXfrm>
        <a:off x="5499551" y="2295994"/>
        <a:ext cx="2272326" cy="1136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C03DD-1B08-40E3-AB03-4A09510560BC}">
      <dsp:nvSpPr>
        <dsp:cNvPr id="0" name=""/>
        <dsp:cNvSpPr/>
      </dsp:nvSpPr>
      <dsp:spPr>
        <a:xfrm>
          <a:off x="3886200" y="1818805"/>
          <a:ext cx="2749514" cy="477188"/>
        </a:xfrm>
        <a:custGeom>
          <a:avLst/>
          <a:gdLst/>
          <a:ahLst/>
          <a:cxnLst/>
          <a:rect l="0" t="0" r="0" b="0"/>
          <a:pathLst>
            <a:path>
              <a:moveTo>
                <a:pt x="0" y="0"/>
              </a:moveTo>
              <a:lnTo>
                <a:pt x="0" y="238594"/>
              </a:lnTo>
              <a:lnTo>
                <a:pt x="2749514" y="238594"/>
              </a:lnTo>
              <a:lnTo>
                <a:pt x="2749514"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A9C7BF-C858-4565-BD5B-B694D0A69CD3}">
      <dsp:nvSpPr>
        <dsp:cNvPr id="0" name=""/>
        <dsp:cNvSpPr/>
      </dsp:nvSpPr>
      <dsp:spPr>
        <a:xfrm>
          <a:off x="3840480" y="1818805"/>
          <a:ext cx="91440" cy="477188"/>
        </a:xfrm>
        <a:custGeom>
          <a:avLst/>
          <a:gdLst/>
          <a:ahLst/>
          <a:cxnLst/>
          <a:rect l="0" t="0" r="0" b="0"/>
          <a:pathLst>
            <a:path>
              <a:moveTo>
                <a:pt x="45720" y="0"/>
              </a:moveTo>
              <a:lnTo>
                <a:pt x="4572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91E8E-8AF7-4327-A87F-D84A0893B292}">
      <dsp:nvSpPr>
        <dsp:cNvPr id="0" name=""/>
        <dsp:cNvSpPr/>
      </dsp:nvSpPr>
      <dsp:spPr>
        <a:xfrm>
          <a:off x="1136685" y="1818805"/>
          <a:ext cx="2749514" cy="477188"/>
        </a:xfrm>
        <a:custGeom>
          <a:avLst/>
          <a:gdLst/>
          <a:ahLst/>
          <a:cxnLst/>
          <a:rect l="0" t="0" r="0" b="0"/>
          <a:pathLst>
            <a:path>
              <a:moveTo>
                <a:pt x="2749514" y="0"/>
              </a:moveTo>
              <a:lnTo>
                <a:pt x="2749514" y="238594"/>
              </a:lnTo>
              <a:lnTo>
                <a:pt x="0" y="238594"/>
              </a:lnTo>
              <a:lnTo>
                <a:pt x="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7418C-FE96-4903-9298-9631FF427FC6}">
      <dsp:nvSpPr>
        <dsp:cNvPr id="0" name=""/>
        <dsp:cNvSpPr/>
      </dsp:nvSpPr>
      <dsp:spPr>
        <a:xfrm>
          <a:off x="2750036" y="682642"/>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Others</a:t>
          </a:r>
          <a:endParaRPr kumimoji="0" lang="en-US" sz="2000" b="1" i="0" u="none" strike="noStrike" kern="1200" cap="none" normalizeH="0" baseline="0" dirty="0">
            <a:ln/>
            <a:effectLst/>
            <a:latin typeface="Arial" pitchFamily="34" charset="0"/>
            <a:cs typeface="Arial" pitchFamily="34" charset="0"/>
          </a:endParaRPr>
        </a:p>
      </dsp:txBody>
      <dsp:txXfrm>
        <a:off x="2750036" y="682642"/>
        <a:ext cx="2272326" cy="1136163"/>
      </dsp:txXfrm>
    </dsp:sp>
    <dsp:sp modelId="{14BF284B-61D7-40BE-8204-969C930B48E4}">
      <dsp:nvSpPr>
        <dsp:cNvPr id="0" name=""/>
        <dsp:cNvSpPr/>
      </dsp:nvSpPr>
      <dsp:spPr>
        <a:xfrm>
          <a:off x="52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kern="1200" cap="none" normalizeH="0" baseline="0">
              <a:ln/>
              <a:effectLst/>
              <a:latin typeface="Arial" pitchFamily="34" charset="0"/>
              <a:cs typeface="Arial" pitchFamily="34" charset="0"/>
            </a:rPr>
            <a:t>M. tuberculosis</a:t>
          </a:r>
          <a:endParaRPr kumimoji="0" lang="en-US" sz="2000" b="1" i="1" u="none" strike="noStrike" kern="1200" cap="none" normalizeH="0" baseline="0" dirty="0">
            <a:ln/>
            <a:effectLst/>
            <a:latin typeface="Arial" pitchFamily="34" charset="0"/>
            <a:cs typeface="Arial" pitchFamily="34" charset="0"/>
          </a:endParaRPr>
        </a:p>
      </dsp:txBody>
      <dsp:txXfrm>
        <a:off x="521" y="2295994"/>
        <a:ext cx="2272326" cy="1136163"/>
      </dsp:txXfrm>
    </dsp:sp>
    <dsp:sp modelId="{F52D80A7-9656-4E85-9FEF-4B1264EE9566}">
      <dsp:nvSpPr>
        <dsp:cNvPr id="0" name=""/>
        <dsp:cNvSpPr/>
      </dsp:nvSpPr>
      <dsp:spPr>
        <a:xfrm>
          <a:off x="2750036"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Viruses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e.g. enteroviruses</a:t>
          </a:r>
          <a:endParaRPr kumimoji="0" lang="en-US" sz="2000" b="1" i="0" u="none" strike="noStrike" kern="1200" cap="none" normalizeH="0" baseline="0" dirty="0">
            <a:ln/>
            <a:effectLst/>
            <a:latin typeface="Arial" pitchFamily="34" charset="0"/>
            <a:cs typeface="Arial" pitchFamily="34" charset="0"/>
          </a:endParaRPr>
        </a:p>
      </dsp:txBody>
      <dsp:txXfrm>
        <a:off x="2750036" y="2295994"/>
        <a:ext cx="2272326" cy="1136163"/>
      </dsp:txXfrm>
    </dsp:sp>
    <dsp:sp modelId="{FA62AF67-D15D-4459-97AC-A8E5F99868B8}">
      <dsp:nvSpPr>
        <dsp:cNvPr id="0" name=""/>
        <dsp:cNvSpPr/>
      </dsp:nvSpPr>
      <dsp:spPr>
        <a:xfrm>
          <a:off x="549955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Fungi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e.g. Cryptococcus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neoformans</a:t>
          </a:r>
          <a:endParaRPr kumimoji="0" lang="en-US" sz="2000" b="1" i="0" u="none" strike="noStrike" kern="1200" cap="none" normalizeH="0" baseline="0" dirty="0">
            <a:ln/>
            <a:effectLst/>
            <a:latin typeface="Arial" pitchFamily="34" charset="0"/>
            <a:cs typeface="Arial" pitchFamily="34" charset="0"/>
          </a:endParaRPr>
        </a:p>
      </dsp:txBody>
      <dsp:txXfrm>
        <a:off x="5499551" y="2295994"/>
        <a:ext cx="2272326" cy="11361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2F1E3F2-09ED-4BE4-8B89-71C828B4DEC4}"/>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6627" name="Rectangle 3">
            <a:extLst>
              <a:ext uri="{FF2B5EF4-FFF2-40B4-BE49-F238E27FC236}">
                <a16:creationId xmlns:a16="http://schemas.microsoft.com/office/drawing/2014/main" id="{8C5B8C31-3AE2-4B93-95FA-0881765015D9}"/>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736607B-D849-47DA-BA4A-336B4BD322FE}"/>
              </a:ext>
            </a:extLst>
          </p:cNvPr>
          <p:cNvSpPr>
            <a:spLocks noGrp="1" noRot="1" noChangeAspect="1" noTextEdit="1"/>
          </p:cNvSpPr>
          <p:nvPr>
            <p:ph type="sldImg"/>
          </p:nvPr>
        </p:nvSpPr>
        <p:spPr>
          <a:xfrm>
            <a:off x="1150938" y="692150"/>
            <a:ext cx="4556125" cy="3416300"/>
          </a:xfrm>
          <a:ln/>
        </p:spPr>
      </p:sp>
      <p:sp>
        <p:nvSpPr>
          <p:cNvPr id="27651" name="Notes Placeholder 2">
            <a:extLst>
              <a:ext uri="{FF2B5EF4-FFF2-40B4-BE49-F238E27FC236}">
                <a16:creationId xmlns:a16="http://schemas.microsoft.com/office/drawing/2014/main" id="{E7A54796-C86F-4AD8-B76E-16B18298A01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a:p>
          <a:p>
            <a:pPr>
              <a:buFontTx/>
              <a:buChar char="•"/>
            </a:pPr>
            <a:r>
              <a:rPr lang="en-US" altLang="en-US"/>
              <a:t>Welcome to first session of Unit 4  - Cerebrospinal Fluid</a:t>
            </a:r>
          </a:p>
          <a:p>
            <a:r>
              <a:rPr lang="en-US" altLang="en-US"/>
              <a:t>Please carefully follow your course objectives as you move through this unit.</a:t>
            </a:r>
          </a:p>
          <a:p>
            <a:r>
              <a:rPr lang="en-US" alt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808B684-696D-4D12-8C56-799C156E7E26}"/>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6F5F83DE-BC5F-4650-A5A1-EC4F655919B9}" type="slidenum">
              <a:rPr lang="en-US" altLang="en-US"/>
              <a:pPr/>
              <a:t>21</a:t>
            </a:fld>
            <a:endParaRPr lang="en-US" altLang="en-US"/>
          </a:p>
        </p:txBody>
      </p:sp>
      <p:sp>
        <p:nvSpPr>
          <p:cNvPr id="36867" name="Rectangle 2">
            <a:extLst>
              <a:ext uri="{FF2B5EF4-FFF2-40B4-BE49-F238E27FC236}">
                <a16:creationId xmlns:a16="http://schemas.microsoft.com/office/drawing/2014/main" id="{A6A72BD5-ABFF-42E0-8429-F45A1A518833}"/>
              </a:ext>
            </a:extLst>
          </p:cNvPr>
          <p:cNvSpPr>
            <a:spLocks noGrp="1" noRot="1" noChangeAspect="1" noChangeArrowheads="1" noTextEdit="1"/>
          </p:cNvSpPr>
          <p:nvPr>
            <p:ph type="sldImg"/>
          </p:nvPr>
        </p:nvSpPr>
        <p:spPr>
          <a:xfrm>
            <a:off x="1150938" y="692150"/>
            <a:ext cx="4556125" cy="3416300"/>
          </a:xfrm>
          <a:ln/>
        </p:spPr>
      </p:sp>
      <p:sp>
        <p:nvSpPr>
          <p:cNvPr id="36868" name="Rectangle 3">
            <a:extLst>
              <a:ext uri="{FF2B5EF4-FFF2-40B4-BE49-F238E27FC236}">
                <a16:creationId xmlns:a16="http://schemas.microsoft.com/office/drawing/2014/main" id="{CD7E079B-44A4-4FF9-8A3A-E165EB8DFE6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Serology</a:t>
            </a:r>
          </a:p>
          <a:p>
            <a:pPr lvl="1" eaLnBrk="1" hangingPunct="1"/>
            <a:r>
              <a:rPr lang="en-US" altLang="en-US"/>
              <a:t>The VDRL test is used for the preliminary detection of neurosyphilis.</a:t>
            </a:r>
          </a:p>
          <a:p>
            <a:pPr lvl="1" eaLnBrk="1" hangingPunct="1"/>
            <a:r>
              <a:rPr lang="en-US" altLang="en-US"/>
              <a:t>This test has low sensitivity, but high specificity.</a:t>
            </a:r>
          </a:p>
          <a:p>
            <a:pPr lvl="1" eaLnBrk="1" hangingPunct="1"/>
            <a:r>
              <a:rPr lang="en-US" altLang="en-US"/>
              <a:t>That means that it may not detect all cases, but  a positive result  is a true result.</a:t>
            </a:r>
          </a:p>
          <a:p>
            <a:pPr lvl="2" eaLnBrk="1" hangingPunct="1"/>
            <a:endParaRPr lang="en-US" altLang="en-US"/>
          </a:p>
          <a:p>
            <a:pPr lvl="2" eaLnBrk="1" hangingPunct="1"/>
            <a:r>
              <a:rPr lang="en-US" altLang="en-US"/>
              <a:t>Another serological test for syphilis is the FTA-Abs  which stands for fluorescent treponemal antibody absorbed which is used to detect antibodies to treponema pallidum – the organism that causes syphilis. </a:t>
            </a:r>
          </a:p>
          <a:p>
            <a:pPr lvl="2" eaLnBrk="1" hangingPunct="1"/>
            <a:r>
              <a:rPr lang="en-US" altLang="en-US"/>
              <a:t>This test is more sensitive than the VDRL, but it use in the diagnosis of neurosyphilis is still controversial as it is extremely sensitive to the effects of contamination with blood.</a:t>
            </a:r>
          </a:p>
          <a:p>
            <a:pPr lvl="2" eaLnBrk="1" hangingPunct="1"/>
            <a:r>
              <a:rPr lang="en-US" altLang="en-US"/>
              <a:t>FTA-Abs also used on CSF, more sensitive, but must prevent blood contamination.</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888B13C-8645-4841-B0CB-92AAF8E98884}"/>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64FBB056-2FC1-4D25-9143-DD17D8CD9F02}" type="slidenum">
              <a:rPr lang="en-US" altLang="en-US"/>
              <a:pPr/>
              <a:t>2</a:t>
            </a:fld>
            <a:endParaRPr lang="en-US" altLang="en-US"/>
          </a:p>
        </p:txBody>
      </p:sp>
      <p:sp>
        <p:nvSpPr>
          <p:cNvPr id="28675" name="Rectangle 2">
            <a:extLst>
              <a:ext uri="{FF2B5EF4-FFF2-40B4-BE49-F238E27FC236}">
                <a16:creationId xmlns:a16="http://schemas.microsoft.com/office/drawing/2014/main" id="{8ABE013D-ADA6-4951-8E1A-E4C1DA009BE0}"/>
              </a:ext>
            </a:extLst>
          </p:cNvPr>
          <p:cNvSpPr>
            <a:spLocks noGrp="1" noRot="1" noChangeAspect="1" noChangeArrowheads="1" noTextEdit="1"/>
          </p:cNvSpPr>
          <p:nvPr>
            <p:ph type="sldImg"/>
          </p:nvPr>
        </p:nvSpPr>
        <p:spPr>
          <a:xfrm>
            <a:off x="1150938" y="692150"/>
            <a:ext cx="4556125" cy="3416300"/>
          </a:xfrm>
          <a:ln/>
        </p:spPr>
      </p:sp>
      <p:sp>
        <p:nvSpPr>
          <p:cNvPr id="28676" name="Rectangle 3">
            <a:extLst>
              <a:ext uri="{FF2B5EF4-FFF2-40B4-BE49-F238E27FC236}">
                <a16:creationId xmlns:a16="http://schemas.microsoft.com/office/drawing/2014/main" id="{BB991EC8-4E9F-4BD8-B115-7190DFE47AE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Composition and formation</a:t>
            </a:r>
          </a:p>
          <a:p>
            <a:pPr lvl="1" eaLnBrk="1" hangingPunct="1"/>
            <a:r>
              <a:rPr lang="en-US" altLang="en-US"/>
              <a:t>CSF is the 3</a:t>
            </a:r>
            <a:r>
              <a:rPr lang="en-US" altLang="en-US" baseline="30000"/>
              <a:t>rd</a:t>
            </a:r>
            <a:r>
              <a:rPr lang="en-US" altLang="en-US"/>
              <a:t> major fluid of the body after blood and urine. </a:t>
            </a:r>
          </a:p>
          <a:p>
            <a:pPr lvl="2" eaLnBrk="1" hangingPunct="1"/>
            <a:r>
              <a:rPr lang="en-US" altLang="en-US"/>
              <a:t>Adult volume 90-150 mL</a:t>
            </a:r>
          </a:p>
          <a:p>
            <a:pPr lvl="2" eaLnBrk="1" hangingPunct="1"/>
            <a:r>
              <a:rPr lang="en-US" altLang="en-US"/>
              <a:t>Neonate volume 10-60 mL</a:t>
            </a:r>
          </a:p>
          <a:p>
            <a:pPr eaLnBrk="1" hangingPunct="1">
              <a:buFontTx/>
              <a:buChar char="•"/>
            </a:pPr>
            <a:r>
              <a:rPr lang="en-US" altLang="en-US" sz="2400"/>
              <a:t>Produced at the Choroid plexus of the 4 ventricles by modified Ependymal cells </a:t>
            </a:r>
          </a:p>
          <a:p>
            <a:pPr lvl="1" eaLnBrk="1" hangingPunct="1">
              <a:buFontTx/>
              <a:buChar char="•"/>
            </a:pPr>
            <a:r>
              <a:rPr lang="en-US" altLang="en-US" sz="2000"/>
              <a:t>At rate @20 ml / hr (adults)</a:t>
            </a:r>
          </a:p>
          <a:p>
            <a:pPr lvl="1" eaLnBrk="1" hangingPunct="1">
              <a:buFontTx/>
              <a:buChar char="•"/>
            </a:pPr>
            <a:r>
              <a:rPr lang="en-US" altLang="en-US" sz="2000"/>
              <a:t>Med training says @ 150 ml/day is produced</a:t>
            </a:r>
          </a:p>
          <a:p>
            <a:pPr lvl="1" eaLnBrk="1" hangingPunct="1"/>
            <a:endParaRPr lang="en-US" altLang="en-US" sz="2000"/>
          </a:p>
          <a:p>
            <a:pPr eaLnBrk="1" hangingPunct="1">
              <a:buFontTx/>
              <a:buChar char="•"/>
            </a:pPr>
            <a:r>
              <a:rPr lang="en-US" altLang="en-US" sz="2400"/>
              <a:t>CSF flows through the Subarachnoid space</a:t>
            </a:r>
          </a:p>
          <a:p>
            <a:pPr lvl="1" eaLnBrk="1" hangingPunct="1">
              <a:buFontTx/>
              <a:buChar char="•"/>
            </a:pPr>
            <a:r>
              <a:rPr lang="en-US" altLang="en-US" sz="2000"/>
              <a:t>Where a volume of 90 – 150 ml is maintained (adults)</a:t>
            </a:r>
          </a:p>
          <a:p>
            <a:pPr eaLnBrk="1" hangingPunct="1">
              <a:buFontTx/>
              <a:buChar char="•"/>
            </a:pPr>
            <a:r>
              <a:rPr lang="en-US" altLang="en-US" sz="2400"/>
              <a:t>Reabsorbed at the Arachnoid villus / granulation </a:t>
            </a:r>
          </a:p>
          <a:p>
            <a:pPr lvl="1" eaLnBrk="1" hangingPunct="1">
              <a:buFontTx/>
              <a:buChar char="•"/>
            </a:pPr>
            <a:r>
              <a:rPr lang="en-US" altLang="en-US" sz="2000"/>
              <a:t>to be eventually reabsorbed into the blood</a:t>
            </a:r>
          </a:p>
          <a:p>
            <a:pPr eaLnBrk="1" hangingPunct="1">
              <a:buFont typeface="Monotype Sorts"/>
              <a:buChar char="z"/>
            </a:pPr>
            <a:endParaRPr lang="en-US" altLang="en-US" sz="2400"/>
          </a:p>
          <a:p>
            <a:pPr lvl="1"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B1C8157-A1E6-43EF-8292-DA531D112FCE}"/>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37F7186B-60C5-481B-92B1-7F9D11B8320B}" type="slidenum">
              <a:rPr lang="en-US" altLang="en-US"/>
              <a:pPr/>
              <a:t>3</a:t>
            </a:fld>
            <a:endParaRPr lang="en-US" altLang="en-US"/>
          </a:p>
        </p:txBody>
      </p:sp>
      <p:sp>
        <p:nvSpPr>
          <p:cNvPr id="29699" name="Rectangle 2">
            <a:extLst>
              <a:ext uri="{FF2B5EF4-FFF2-40B4-BE49-F238E27FC236}">
                <a16:creationId xmlns:a16="http://schemas.microsoft.com/office/drawing/2014/main" id="{B9F7169C-32CD-490E-8D3C-37C879E1F00F}"/>
              </a:ext>
            </a:extLst>
          </p:cNvPr>
          <p:cNvSpPr>
            <a:spLocks noGrp="1" noRot="1" noChangeAspect="1" noChangeArrowheads="1" noTextEdit="1"/>
          </p:cNvSpPr>
          <p:nvPr>
            <p:ph type="sldImg"/>
          </p:nvPr>
        </p:nvSpPr>
        <p:spPr>
          <a:xfrm>
            <a:off x="1150938" y="692150"/>
            <a:ext cx="4556125" cy="3416300"/>
          </a:xfrm>
          <a:ln/>
        </p:spPr>
      </p:sp>
      <p:sp>
        <p:nvSpPr>
          <p:cNvPr id="29700" name="Rectangle 3">
            <a:extLst>
              <a:ext uri="{FF2B5EF4-FFF2-40B4-BE49-F238E27FC236}">
                <a16:creationId xmlns:a16="http://schemas.microsoft.com/office/drawing/2014/main" id="{967D3055-EC08-4B19-B00A-386FBE74BB9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There are Four major categories of disease</a:t>
            </a:r>
          </a:p>
          <a:p>
            <a:pPr eaLnBrk="1" hangingPunct="1"/>
            <a:endParaRPr lang="en-US" altLang="en-US"/>
          </a:p>
          <a:p>
            <a:pPr lvl="1" eaLnBrk="1" hangingPunct="1"/>
            <a:r>
              <a:rPr lang="en-US" altLang="en-US"/>
              <a:t>Meningeal infections – such as bacterial or viral meningitis</a:t>
            </a:r>
          </a:p>
          <a:p>
            <a:pPr lvl="1" eaLnBrk="1" hangingPunct="1"/>
            <a:r>
              <a:rPr lang="en-US" altLang="en-US"/>
              <a:t>Subarachnoid hemorrhage – commonly refereed to as a stroke.</a:t>
            </a:r>
          </a:p>
          <a:p>
            <a:pPr lvl="1" eaLnBrk="1" hangingPunct="1"/>
            <a:r>
              <a:rPr lang="en-US" altLang="en-US"/>
              <a:t>Central Nervous System malignancy</a:t>
            </a:r>
          </a:p>
          <a:p>
            <a:pPr lvl="1" eaLnBrk="1" hangingPunct="1"/>
            <a:r>
              <a:rPr lang="en-US" altLang="en-US"/>
              <a:t>Demyelinating disease -  such a multiple sclerosis. </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8113C4E-F943-4689-AAE7-D69542489690}"/>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D85B2DE3-F286-43FC-B980-D2D691B842A0}" type="slidenum">
              <a:rPr lang="en-US" altLang="en-US"/>
              <a:pPr/>
              <a:t>5</a:t>
            </a:fld>
            <a:endParaRPr lang="en-US" altLang="en-US"/>
          </a:p>
        </p:txBody>
      </p:sp>
      <p:sp>
        <p:nvSpPr>
          <p:cNvPr id="30723" name="Rectangle 2">
            <a:extLst>
              <a:ext uri="{FF2B5EF4-FFF2-40B4-BE49-F238E27FC236}">
                <a16:creationId xmlns:a16="http://schemas.microsoft.com/office/drawing/2014/main" id="{E1FE3FED-4080-4BFE-9BBF-79FD3873D035}"/>
              </a:ext>
            </a:extLst>
          </p:cNvPr>
          <p:cNvSpPr>
            <a:spLocks noGrp="1" noRot="1" noChangeAspect="1" noChangeArrowheads="1" noTextEdit="1"/>
          </p:cNvSpPr>
          <p:nvPr>
            <p:ph type="sldImg"/>
          </p:nvPr>
        </p:nvSpPr>
        <p:spPr>
          <a:xfrm>
            <a:off x="1150938" y="692150"/>
            <a:ext cx="4556125" cy="3416300"/>
          </a:xfrm>
          <a:ln/>
        </p:spPr>
      </p:sp>
      <p:sp>
        <p:nvSpPr>
          <p:cNvPr id="30724" name="Rectangle 3">
            <a:extLst>
              <a:ext uri="{FF2B5EF4-FFF2-40B4-BE49-F238E27FC236}">
                <a16:creationId xmlns:a16="http://schemas.microsoft.com/office/drawing/2014/main" id="{735AE110-204F-4C38-A562-113666BA676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Specimen collection and handling</a:t>
            </a:r>
          </a:p>
          <a:p>
            <a:pPr eaLnBrk="1" hangingPunct="1"/>
            <a:endParaRPr lang="en-US" altLang="en-US"/>
          </a:p>
          <a:p>
            <a:pPr lvl="1" eaLnBrk="1" hangingPunct="1"/>
            <a:r>
              <a:rPr lang="en-US" altLang="en-US"/>
              <a:t>CSF is Routinely collected via lumbar puncture between 3</a:t>
            </a:r>
            <a:r>
              <a:rPr lang="en-US" altLang="en-US" baseline="30000"/>
              <a:t>rd</a:t>
            </a:r>
            <a:r>
              <a:rPr lang="en-US" altLang="en-US"/>
              <a:t> &amp;  4</a:t>
            </a:r>
            <a:r>
              <a:rPr lang="en-US" altLang="en-US" baseline="30000"/>
              <a:t>th</a:t>
            </a:r>
            <a:r>
              <a:rPr lang="en-US" altLang="en-US"/>
              <a:t>, or 4</a:t>
            </a:r>
            <a:r>
              <a:rPr lang="en-US" altLang="en-US" baseline="30000"/>
              <a:t>th</a:t>
            </a:r>
            <a:r>
              <a:rPr lang="en-US" altLang="en-US"/>
              <a:t> &amp; 5</a:t>
            </a:r>
            <a:r>
              <a:rPr lang="en-US" altLang="en-US" baseline="30000"/>
              <a:t>th</a:t>
            </a:r>
            <a:r>
              <a:rPr lang="en-US" altLang="en-US"/>
              <a:t> lumbar vertebrae under sterile conditions</a:t>
            </a:r>
          </a:p>
          <a:p>
            <a:pPr lvl="1" eaLnBrk="1" hangingPunct="1"/>
            <a:endParaRPr lang="en-US" altLang="en-US"/>
          </a:p>
          <a:p>
            <a:pPr lvl="1" eaLnBrk="1" hangingPunct="1"/>
            <a:r>
              <a:rPr lang="en-US" altLang="en-US"/>
              <a:t>Once the puncture has been made, the first step is to measure the Intracranial pressure . This must be done before the fluid is removed..</a:t>
            </a:r>
          </a:p>
          <a:p>
            <a:pPr eaLnBrk="1" hangingPunct="1"/>
            <a:r>
              <a:rPr lang="en-US" altLang="en-US"/>
              <a:t>A low opening pressure is seen in trauma where there has been a  loss of the csf fluid. and an increased pressure is diagnostic of intracranial hypertension – which is present in many pathological states including tumors, intracranial bleeding and meningitis.</a:t>
            </a:r>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74CF635-EA32-4962-ABF0-949A6C224D75}"/>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E4F676AB-70B4-4E4E-B19E-65E138AD60E4}" type="slidenum">
              <a:rPr lang="en-US" altLang="en-US"/>
              <a:pPr/>
              <a:t>6</a:t>
            </a:fld>
            <a:endParaRPr lang="en-US" altLang="en-US"/>
          </a:p>
        </p:txBody>
      </p:sp>
      <p:sp>
        <p:nvSpPr>
          <p:cNvPr id="31747" name="Rectangle 2">
            <a:extLst>
              <a:ext uri="{FF2B5EF4-FFF2-40B4-BE49-F238E27FC236}">
                <a16:creationId xmlns:a16="http://schemas.microsoft.com/office/drawing/2014/main" id="{7E57DD12-674B-41DD-A8A6-486C6106808D}"/>
              </a:ext>
            </a:extLst>
          </p:cNvPr>
          <p:cNvSpPr>
            <a:spLocks noGrp="1" noRot="1" noChangeAspect="1" noChangeArrowheads="1" noTextEdit="1"/>
          </p:cNvSpPr>
          <p:nvPr>
            <p:ph type="sldImg"/>
          </p:nvPr>
        </p:nvSpPr>
        <p:spPr>
          <a:xfrm>
            <a:off x="1150938" y="692150"/>
            <a:ext cx="4556125" cy="3416300"/>
          </a:xfrm>
          <a:ln/>
        </p:spPr>
      </p:sp>
      <p:sp>
        <p:nvSpPr>
          <p:cNvPr id="31748" name="Rectangle 3">
            <a:extLst>
              <a:ext uri="{FF2B5EF4-FFF2-40B4-BE49-F238E27FC236}">
                <a16:creationId xmlns:a16="http://schemas.microsoft.com/office/drawing/2014/main" id="{2377E22C-CEE1-48A5-BA2A-5F0C39E9A72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z="2600"/>
          </a:p>
          <a:p>
            <a:r>
              <a:rPr lang="en-US" altLang="en-US" sz="2800"/>
              <a:t>What is the meaning of stat?</a:t>
            </a:r>
          </a:p>
          <a:p>
            <a:r>
              <a:rPr lang="en-US" altLang="en-US" sz="2800" b="1"/>
              <a:t>STAT</a:t>
            </a:r>
            <a:r>
              <a:rPr lang="en-US" altLang="en-US" sz="2800"/>
              <a:t>: A common medical abbreviation for urgent or rush. From the Latin word statum, meaning 'immediately.'</a:t>
            </a:r>
          </a:p>
          <a:p>
            <a:pPr eaLnBrk="1" hangingPunct="1">
              <a:buFontTx/>
              <a:buChar char="•"/>
            </a:pPr>
            <a:endParaRPr lang="en-US" altLang="en-US" sz="2600"/>
          </a:p>
          <a:p>
            <a:pPr eaLnBrk="1" hangingPunct="1">
              <a:buFontTx/>
              <a:buChar char="•"/>
            </a:pPr>
            <a:r>
              <a:rPr lang="en-US" altLang="en-US" sz="2600"/>
              <a:t>As the spinal fluid is removed it is collected into a series of tubes. The tubes are numbered to indicate how the fluid was removed. In other words, The first fluid that is removed will go into tube 1, the next amout of fluid will be in tube 2 and so forth.</a:t>
            </a:r>
          </a:p>
          <a:p>
            <a:pPr eaLnBrk="1" hangingPunct="1">
              <a:buFontTx/>
              <a:buChar char="•"/>
            </a:pPr>
            <a:endParaRPr lang="en-US" altLang="en-US" sz="2600"/>
          </a:p>
          <a:p>
            <a:pPr eaLnBrk="1" hangingPunct="1">
              <a:buFontTx/>
              <a:buChar char="•"/>
            </a:pPr>
            <a:r>
              <a:rPr lang="en-US" altLang="en-US" sz="2600"/>
              <a:t>Usually 3 tubes are collected, but sometimes you will see four tubes. </a:t>
            </a:r>
          </a:p>
          <a:p>
            <a:pPr eaLnBrk="1" hangingPunct="1">
              <a:buFontTx/>
              <a:buChar char="•"/>
            </a:pPr>
            <a:endParaRPr lang="en-US" altLang="en-US" sz="2600"/>
          </a:p>
          <a:p>
            <a:pPr eaLnBrk="1" hangingPunct="1"/>
            <a:endParaRPr lang="en-US" altLang="en-US" sz="2600"/>
          </a:p>
          <a:p>
            <a:pPr lvl="1" eaLnBrk="1" hangingPunct="1">
              <a:buFontTx/>
              <a:buChar char="•"/>
            </a:pPr>
            <a:r>
              <a:rPr lang="en-US" altLang="en-US" sz="2400"/>
              <a:t>Tube 1 – chemistries and serology</a:t>
            </a:r>
          </a:p>
          <a:p>
            <a:pPr lvl="1" eaLnBrk="1" hangingPunct="1">
              <a:buFontTx/>
              <a:buChar char="•"/>
            </a:pPr>
            <a:r>
              <a:rPr lang="en-US" altLang="en-US" sz="2400"/>
              <a:t>Tube 2 – microbiology cultures</a:t>
            </a:r>
          </a:p>
          <a:p>
            <a:pPr lvl="1" eaLnBrk="1" hangingPunct="1">
              <a:buFontTx/>
              <a:buChar char="•"/>
            </a:pPr>
            <a:r>
              <a:rPr lang="en-US" altLang="en-US" sz="2400"/>
              <a:t>Tube 3 – hematology </a:t>
            </a:r>
          </a:p>
          <a:p>
            <a:pPr lvl="1" eaLnBrk="1" hangingPunct="1">
              <a:buFontTx/>
              <a:buChar char="•"/>
            </a:pPr>
            <a:endParaRPr lang="en-US" altLang="en-US" sz="2400"/>
          </a:p>
          <a:p>
            <a:pPr lvl="1" eaLnBrk="1" hangingPunct="1">
              <a:buFontTx/>
              <a:buChar char="•"/>
            </a:pPr>
            <a:r>
              <a:rPr lang="en-US" altLang="en-US" sz="2400"/>
              <a:t>If there was a 4 th tube, usually the first tube is set aside – tube number 2 then becomes tube 1, tube 3 becomes number 2. Sounds confusing, but every thing just slides down a number.</a:t>
            </a:r>
          </a:p>
          <a:p>
            <a:pPr lvl="1" eaLnBrk="1" hangingPunct="1">
              <a:buFontTx/>
              <a:buChar char="•"/>
            </a:pPr>
            <a:r>
              <a:rPr lang="en-US" altLang="en-US" sz="2400"/>
              <a:t>Keep in mind that the goal is to have the hematology tube be the last sample removed, so any cells present can be definitely said to have come from the spinal cannal and not a result of a traumic stick. </a:t>
            </a:r>
          </a:p>
          <a:p>
            <a:pPr lvl="1" eaLnBrk="1" hangingPunct="1">
              <a:buFontTx/>
              <a:buChar char="•"/>
            </a:pPr>
            <a:endParaRPr lang="en-US" altLang="en-US" sz="2600"/>
          </a:p>
          <a:p>
            <a:pPr eaLnBrk="1" hangingPunct="1">
              <a:buFontTx/>
              <a:buChar char="•"/>
            </a:pPr>
            <a:r>
              <a:rPr lang="en-US" altLang="en-US" sz="2600"/>
              <a:t>All csf Testing considered STAT and always keep in mind that csf samples are potentially infectious </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9CF4154-00C2-469C-BF22-E1B5522EEBCD}"/>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3C16504E-1C14-4190-80C9-4FC2A6E11E77}" type="slidenum">
              <a:rPr lang="en-US" altLang="en-US"/>
              <a:pPr/>
              <a:t>10</a:t>
            </a:fld>
            <a:endParaRPr lang="en-US" altLang="en-US"/>
          </a:p>
        </p:txBody>
      </p:sp>
      <p:sp>
        <p:nvSpPr>
          <p:cNvPr id="32771" name="Rectangle 2">
            <a:extLst>
              <a:ext uri="{FF2B5EF4-FFF2-40B4-BE49-F238E27FC236}">
                <a16:creationId xmlns:a16="http://schemas.microsoft.com/office/drawing/2014/main" id="{5EC7C845-C2AD-4FEC-89FA-806030237E02}"/>
              </a:ext>
            </a:extLst>
          </p:cNvPr>
          <p:cNvSpPr>
            <a:spLocks noGrp="1" noRot="1" noChangeAspect="1" noChangeArrowheads="1" noTextEdit="1"/>
          </p:cNvSpPr>
          <p:nvPr>
            <p:ph type="sldImg"/>
          </p:nvPr>
        </p:nvSpPr>
        <p:spPr>
          <a:xfrm>
            <a:off x="1150938" y="692150"/>
            <a:ext cx="4556125" cy="3416300"/>
          </a:xfrm>
          <a:ln/>
        </p:spPr>
      </p:sp>
      <p:sp>
        <p:nvSpPr>
          <p:cNvPr id="32772" name="Rectangle 3">
            <a:extLst>
              <a:ext uri="{FF2B5EF4-FFF2-40B4-BE49-F238E27FC236}">
                <a16:creationId xmlns:a16="http://schemas.microsoft.com/office/drawing/2014/main" id="{803323E9-8F84-4C1F-A373-AB66017E526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t>Appearance</a:t>
            </a:r>
          </a:p>
          <a:p>
            <a:pPr lvl="1" eaLnBrk="1" hangingPunct="1">
              <a:lnSpc>
                <a:spcPct val="90000"/>
              </a:lnSpc>
            </a:pPr>
            <a:r>
              <a:rPr lang="en-US" altLang="en-US"/>
              <a:t>Xanthrochromic – Yellowing discoloration of supernatent (may be pinkish, or orange).</a:t>
            </a:r>
          </a:p>
          <a:p>
            <a:pPr lvl="2" eaLnBrk="1" hangingPunct="1">
              <a:lnSpc>
                <a:spcPct val="90000"/>
              </a:lnSpc>
            </a:pPr>
            <a:r>
              <a:rPr lang="en-US" altLang="en-US"/>
              <a:t>Most commonly due to presence of ‘old’ blood.</a:t>
            </a:r>
          </a:p>
          <a:p>
            <a:pPr lvl="2" eaLnBrk="1" hangingPunct="1">
              <a:lnSpc>
                <a:spcPct val="90000"/>
              </a:lnSpc>
            </a:pPr>
            <a:r>
              <a:rPr lang="en-US" altLang="en-US"/>
              <a:t>Other causes include increased bilirubin, carotene, proteins, melanoma</a:t>
            </a:r>
          </a:p>
          <a:p>
            <a:pPr eaLnBrk="1" hangingPunct="1"/>
            <a:endParaRPr lang="en-US" altLang="en-US" sz="2400"/>
          </a:p>
          <a:p>
            <a:pPr lvl="1" eaLnBrk="1" hangingPunct="1">
              <a:buFontTx/>
              <a:buChar char="•"/>
            </a:pPr>
            <a:r>
              <a:rPr lang="en-US" altLang="en-US" sz="2200"/>
              <a:t>CSF is Normally  - Crystal clear, colorless</a:t>
            </a:r>
          </a:p>
          <a:p>
            <a:pPr lvl="1" eaLnBrk="1" hangingPunct="1">
              <a:buFontTx/>
              <a:buChar char="•"/>
            </a:pPr>
            <a:r>
              <a:rPr lang="en-US" altLang="en-US" sz="2200"/>
              <a:t>When its transparency is not clear - Appropriate descriptive Terms include – hazy, cloudy, turbid, milky, bloody, </a:t>
            </a:r>
          </a:p>
          <a:p>
            <a:pPr lvl="1" eaLnBrk="1" hangingPunct="1">
              <a:buFontTx/>
              <a:buChar char="•"/>
            </a:pPr>
            <a:r>
              <a:rPr lang="en-US" altLang="en-US" sz="2200"/>
              <a:t>When the non-clear terms are used, they are Often quantitated –  so you may see a designation such as  slightly hazy, moderately cloudy,  or grossly bloody. Etc/</a:t>
            </a:r>
          </a:p>
          <a:p>
            <a:pPr lvl="1" eaLnBrk="1" hangingPunct="1">
              <a:buFontTx/>
              <a:buChar char="•"/>
            </a:pPr>
            <a:r>
              <a:rPr lang="en-US" altLang="en-US" sz="2200"/>
              <a:t>. </a:t>
            </a:r>
          </a:p>
          <a:p>
            <a:pPr lvl="1" eaLnBrk="1" hangingPunct="1">
              <a:buFontTx/>
              <a:buChar char="•"/>
            </a:pPr>
            <a:r>
              <a:rPr lang="en-US" altLang="en-US" sz="2200"/>
              <a:t>Unclear specimens CSF specimens may contain increased lipids, proteins, cells or bacteria. Use precautions.\</a:t>
            </a:r>
          </a:p>
          <a:p>
            <a:pPr lvl="1" eaLnBrk="1" hangingPunct="1">
              <a:buFontTx/>
              <a:buChar char="•"/>
            </a:pPr>
            <a:r>
              <a:rPr lang="en-US" altLang="en-US" sz="2200"/>
              <a:t>xanthrochromic   is a term used to describe a yellow / yellow-orangeish colored csf/</a:t>
            </a:r>
          </a:p>
          <a:p>
            <a:pPr lvl="1" eaLnBrk="1" hangingPunct="1">
              <a:buFontTx/>
              <a:buChar char="•"/>
            </a:pPr>
            <a:endParaRPr lang="en-US" altLang="en-US" sz="2200"/>
          </a:p>
          <a:p>
            <a:pPr lvl="1" eaLnBrk="1" hangingPunct="1">
              <a:buFontTx/>
              <a:buChar char="•"/>
            </a:pPr>
            <a:r>
              <a:rPr lang="en-US" altLang="en-US" sz="2200"/>
              <a:t>The picture in the slide shows how putting a newspaper behind the CSF sample can be used as  aid in evaluating its clarity. The sample on the right is normal and the one on the left is moderately cloudy. – </a:t>
            </a:r>
          </a:p>
          <a:p>
            <a:pPr lvl="1" eaLnBrk="1" hangingPunct="1">
              <a:buFontTx/>
              <a:buChar char="•"/>
            </a:pPr>
            <a:r>
              <a:rPr lang="en-US" altLang="en-US" sz="2200"/>
              <a:t>The cloudy sample is often an indication that it contains WBCs as would be seen in meningitis. </a:t>
            </a:r>
          </a:p>
          <a:p>
            <a:pPr lvl="1" eaLnBrk="1" hangingPunct="1">
              <a:buFontTx/>
              <a:buChar char="•"/>
            </a:pPr>
            <a:endParaRPr lang="en-US" altLang="en-US" sz="2200"/>
          </a:p>
          <a:p>
            <a:pPr lvl="1" eaLnBrk="1" hangingPunct="1">
              <a:buFontTx/>
              <a:buChar char="•"/>
            </a:pPr>
            <a:r>
              <a:rPr lang="en-US" altLang="en-US" sz="2200"/>
              <a:t>Other reasons that the csf is not clear and colorless are also indicated on the slide. </a:t>
            </a:r>
          </a:p>
          <a:p>
            <a:pPr lvl="1" eaLnBrk="1" hangingPunct="1">
              <a:buFont typeface="Monotype Sorts"/>
              <a:buNone/>
            </a:pPr>
            <a:endParaRPr lang="en-US" altLang="en-US" sz="2400"/>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46D3732-0CEB-4FED-B0F9-F2AB9256349E}"/>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37828646-F503-442C-95F2-8C54D5232D83}" type="slidenum">
              <a:rPr lang="en-US" altLang="en-US"/>
              <a:pPr/>
              <a:t>11</a:t>
            </a:fld>
            <a:endParaRPr lang="en-US" altLang="en-US"/>
          </a:p>
        </p:txBody>
      </p:sp>
      <p:sp>
        <p:nvSpPr>
          <p:cNvPr id="33795" name="Rectangle 2">
            <a:extLst>
              <a:ext uri="{FF2B5EF4-FFF2-40B4-BE49-F238E27FC236}">
                <a16:creationId xmlns:a16="http://schemas.microsoft.com/office/drawing/2014/main" id="{021D208C-9590-44F8-A58A-467CAAFE862C}"/>
              </a:ext>
            </a:extLst>
          </p:cNvPr>
          <p:cNvSpPr>
            <a:spLocks noGrp="1" noRot="1" noChangeAspect="1" noChangeArrowheads="1" noTextEdit="1"/>
          </p:cNvSpPr>
          <p:nvPr>
            <p:ph type="sldImg"/>
          </p:nvPr>
        </p:nvSpPr>
        <p:spPr>
          <a:xfrm>
            <a:off x="1150938" y="692150"/>
            <a:ext cx="4556125" cy="3416300"/>
          </a:xfrm>
          <a:ln/>
        </p:spPr>
      </p:sp>
      <p:sp>
        <p:nvSpPr>
          <p:cNvPr id="33796" name="Rectangle 3">
            <a:extLst>
              <a:ext uri="{FF2B5EF4-FFF2-40B4-BE49-F238E27FC236}">
                <a16:creationId xmlns:a16="http://schemas.microsoft.com/office/drawing/2014/main" id="{0235EC2D-D1AB-4401-86A2-9F84E8DC89B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t>Xanthochromia, from the Greek xanthos (</a:t>
            </a:r>
            <a:r>
              <a:rPr lang="el-GR" altLang="en-US"/>
              <a:t>ξανθός) "</a:t>
            </a:r>
            <a:r>
              <a:rPr lang="en-US" altLang="en-US"/>
              <a:t>yellow" and chroma (</a:t>
            </a:r>
            <a:r>
              <a:rPr lang="el-GR" altLang="en-US"/>
              <a:t>χρώμα) "</a:t>
            </a:r>
            <a:r>
              <a:rPr lang="en-US" altLang="en-US"/>
              <a:t>colour", is the yellowish appearance of cerebrospinal fluid that occurs several hours after bleeding into the subarachnoid space caused by certain medical conditions, most commonly subarachnoid hemorrhage.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F63EA44-B33E-4262-B690-0111743DD801}"/>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9AC045CE-CEFD-4E31-BD35-863512DE18A5}" type="slidenum">
              <a:rPr lang="en-US" altLang="en-US"/>
              <a:pPr/>
              <a:t>12</a:t>
            </a:fld>
            <a:endParaRPr lang="en-US" altLang="en-US"/>
          </a:p>
        </p:txBody>
      </p:sp>
      <p:sp>
        <p:nvSpPr>
          <p:cNvPr id="34819" name="Rectangle 2">
            <a:extLst>
              <a:ext uri="{FF2B5EF4-FFF2-40B4-BE49-F238E27FC236}">
                <a16:creationId xmlns:a16="http://schemas.microsoft.com/office/drawing/2014/main" id="{5F794706-58BF-4ACE-ACC1-E9971B7FF2F4}"/>
              </a:ext>
            </a:extLst>
          </p:cNvPr>
          <p:cNvSpPr>
            <a:spLocks noGrp="1" noRot="1" noChangeAspect="1" noChangeArrowheads="1" noTextEdit="1"/>
          </p:cNvSpPr>
          <p:nvPr>
            <p:ph type="sldImg"/>
          </p:nvPr>
        </p:nvSpPr>
        <p:spPr>
          <a:xfrm>
            <a:off x="1150938" y="692150"/>
            <a:ext cx="4556125" cy="3416300"/>
          </a:xfrm>
          <a:ln/>
        </p:spPr>
      </p:sp>
      <p:sp>
        <p:nvSpPr>
          <p:cNvPr id="34820" name="Rectangle 3">
            <a:extLst>
              <a:ext uri="{FF2B5EF4-FFF2-40B4-BE49-F238E27FC236}">
                <a16:creationId xmlns:a16="http://schemas.microsoft.com/office/drawing/2014/main" id="{3CC0A205-5B49-4674-8BEC-A4941874593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All CSF specimens should be examined microscopically –  this is usually perfomed in the hematology department. </a:t>
            </a:r>
          </a:p>
          <a:p>
            <a:pPr eaLnBrk="1" hangingPunct="1"/>
            <a:r>
              <a:rPr lang="en-US" altLang="en-US"/>
              <a:t>  </a:t>
            </a:r>
          </a:p>
          <a:p>
            <a:pPr eaLnBrk="1" hangingPunct="1"/>
            <a:r>
              <a:rPr lang="en-US" altLang="en-US"/>
              <a:t>CSF samples must have stat  priority, RBC lyse in 1 hour, WBC in 2 hrs.</a:t>
            </a:r>
          </a:p>
          <a:p>
            <a:pPr eaLnBrk="1" hangingPunct="1"/>
            <a:endParaRPr lang="en-US" altLang="en-US"/>
          </a:p>
          <a:p>
            <a:pPr eaLnBrk="1" hangingPunct="1"/>
            <a:r>
              <a:rPr lang="en-US" altLang="en-US"/>
              <a:t>The hematology sample should be  Refrigerated if not able to  process immediately.</a:t>
            </a:r>
          </a:p>
          <a:p>
            <a:pPr eaLnBrk="1" hangingPunct="1"/>
            <a:endParaRPr lang="en-US" altLang="en-US"/>
          </a:p>
          <a:p>
            <a:pPr eaLnBrk="1" hangingPunct="1"/>
            <a:r>
              <a:rPr lang="en-US" altLang="en-US"/>
              <a:t>Manual cell counts are needed because the numbers of cells present are to low to be counted accurately using automated cell counters. </a:t>
            </a:r>
          </a:p>
          <a:p>
            <a:pPr eaLnBrk="1" hangingPunct="1"/>
            <a:endParaRPr lang="en-US" altLang="en-US"/>
          </a:p>
          <a:p>
            <a:pPr eaLnBrk="1" hangingPunct="1"/>
            <a:r>
              <a:rPr lang="en-US" altLang="en-US"/>
              <a:t>Rarely is a dilution needed but if a dilution is needed it should be normal saline </a:t>
            </a:r>
          </a:p>
          <a:p>
            <a:pPr eaLnBrk="1" hangingPunct="1"/>
            <a:endParaRPr lang="en-US" altLang="en-US"/>
          </a:p>
          <a:p>
            <a:pPr eaLnBrk="1" hangingPunct="1"/>
            <a:r>
              <a:rPr lang="en-US" altLang="en-US"/>
              <a:t>The counting is performed in a Standard Neubauer hemacytometer counting chamber as shown.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DC48F09-03DA-4139-BB91-D4254B36FA17}"/>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44A34DB4-560B-4065-93CC-3EEE88262696}" type="slidenum">
              <a:rPr lang="en-US" altLang="en-US"/>
              <a:pPr/>
              <a:t>13</a:t>
            </a:fld>
            <a:endParaRPr lang="en-US" altLang="en-US"/>
          </a:p>
        </p:txBody>
      </p:sp>
      <p:sp>
        <p:nvSpPr>
          <p:cNvPr id="35843" name="Rectangle 2">
            <a:extLst>
              <a:ext uri="{FF2B5EF4-FFF2-40B4-BE49-F238E27FC236}">
                <a16:creationId xmlns:a16="http://schemas.microsoft.com/office/drawing/2014/main" id="{6D7F0343-61A3-455F-AABB-2D408BFD1976}"/>
              </a:ext>
            </a:extLst>
          </p:cNvPr>
          <p:cNvSpPr>
            <a:spLocks noGrp="1" noRot="1" noChangeAspect="1" noChangeArrowheads="1" noTextEdit="1"/>
          </p:cNvSpPr>
          <p:nvPr>
            <p:ph type="sldImg"/>
          </p:nvPr>
        </p:nvSpPr>
        <p:spPr>
          <a:xfrm>
            <a:off x="1150938" y="692150"/>
            <a:ext cx="4556125" cy="3416300"/>
          </a:xfrm>
          <a:ln/>
        </p:spPr>
      </p:sp>
      <p:sp>
        <p:nvSpPr>
          <p:cNvPr id="35844" name="Rectangle 3">
            <a:extLst>
              <a:ext uri="{FF2B5EF4-FFF2-40B4-BE49-F238E27FC236}">
                <a16:creationId xmlns:a16="http://schemas.microsoft.com/office/drawing/2014/main" id="{3587D6F7-35DF-40DC-90CE-80F82F44E0C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2000"/>
              <a:t>After staining the slide with Wrights stain, you attempt to Count and differentiate 100 nucleated cells.</a:t>
            </a:r>
          </a:p>
          <a:p>
            <a:pPr eaLnBrk="1" hangingPunct="1">
              <a:buFontTx/>
              <a:buChar char="•"/>
            </a:pPr>
            <a:endParaRPr lang="en-US" altLang="en-US" sz="2000"/>
          </a:p>
          <a:p>
            <a:pPr eaLnBrk="1" hangingPunct="1"/>
            <a:r>
              <a:rPr lang="en-US" altLang="en-US" sz="2000"/>
              <a:t> Keep in mind that 0-5 WBC / uL is the normal for adults and 0-3 for children. So some times finding 100 nucleated cells is difficult, unless the patient has a pleocytosis. </a:t>
            </a:r>
          </a:p>
          <a:p>
            <a:pPr eaLnBrk="1" hangingPunct="1"/>
            <a:endParaRPr lang="en-US" altLang="en-US" sz="2000"/>
          </a:p>
          <a:p>
            <a:pPr eaLnBrk="1" hangingPunct="1"/>
            <a:endParaRPr lang="en-US" altLang="en-US" sz="2000"/>
          </a:p>
          <a:p>
            <a:pPr eaLnBrk="1" hangingPunct="1">
              <a:buFontTx/>
              <a:buChar char="•"/>
            </a:pPr>
            <a:r>
              <a:rPr lang="en-US" altLang="en-US" sz="2000"/>
              <a:t>Any cell found in peripheral blood may be seen in CSF as well as cells from the tissues forming the membranes. </a:t>
            </a:r>
          </a:p>
          <a:p>
            <a:pPr eaLnBrk="1" hangingPunct="1">
              <a:buFontTx/>
              <a:buChar char="•"/>
            </a:pPr>
            <a:r>
              <a:rPr lang="en-US" altLang="en-US" sz="2000"/>
              <a:t>However, you are going to find lymphocytes, perhaps a few monocytes / macrophages, and a rare neutrophile in normal patients. </a:t>
            </a:r>
          </a:p>
          <a:p>
            <a:pPr marL="0" lvl="2" indent="0" eaLnBrk="1" hangingPunct="1">
              <a:buFontTx/>
              <a:buChar char="•"/>
            </a:pPr>
            <a:r>
              <a:rPr lang="en-US" altLang="en-US" sz="2000"/>
              <a:t>The published Normal differential values for </a:t>
            </a:r>
            <a:r>
              <a:rPr lang="en-US" altLang="en-US" sz="1600"/>
              <a:t>Adults: 70% lymps, 30% monos. While Children / newborns should only have  monocytes.</a:t>
            </a:r>
          </a:p>
          <a:p>
            <a:pPr eaLnBrk="1" hangingPunct="1">
              <a:buFontTx/>
              <a:buChar char="•"/>
            </a:pPr>
            <a:endParaRPr lang="en-US" altLang="en-US" sz="2000"/>
          </a:p>
          <a:p>
            <a:pPr eaLnBrk="1" hangingPunct="1">
              <a:buFontTx/>
              <a:buChar char="•"/>
            </a:pPr>
            <a:r>
              <a:rPr lang="en-US" altLang="en-US" sz="2000"/>
              <a:t>If the patient has a central nervous system malignancy or a leukemia, these abnormal cells may be  discovered  in the CSF as well. </a:t>
            </a:r>
          </a:p>
          <a:p>
            <a:pPr eaLnBrk="1" hangingPunct="1">
              <a:buFontTx/>
              <a:buChar char="•"/>
            </a:pPr>
            <a:r>
              <a:rPr lang="en-US" altLang="en-US" sz="1800"/>
              <a:t>Ependymal cells, and normal lining cells can also be seen. </a:t>
            </a:r>
          </a:p>
          <a:p>
            <a:pPr eaLnBrk="1" hangingPunct="1">
              <a:buFontTx/>
              <a:buChar char="•"/>
            </a:pPr>
            <a:endParaRPr lang="en-US" altLang="en-US" sz="20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paint.GIF">
            <a:extLst>
              <a:ext uri="{FF2B5EF4-FFF2-40B4-BE49-F238E27FC236}">
                <a16:creationId xmlns:a16="http://schemas.microsoft.com/office/drawing/2014/main" id="{2C74C961-D67E-4A61-AECC-2AC643BD9A81}"/>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16387"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Date Placeholder 4">
            <a:extLst>
              <a:ext uri="{FF2B5EF4-FFF2-40B4-BE49-F238E27FC236}">
                <a16:creationId xmlns:a16="http://schemas.microsoft.com/office/drawing/2014/main" id="{6AB9129F-99AD-4D16-BED6-7BB72B6DEC4E}"/>
              </a:ext>
            </a:extLst>
          </p:cNvPr>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Footer Placeholder 5">
            <a:extLst>
              <a:ext uri="{FF2B5EF4-FFF2-40B4-BE49-F238E27FC236}">
                <a16:creationId xmlns:a16="http://schemas.microsoft.com/office/drawing/2014/main" id="{BA2D87D5-EAEB-45EB-B848-AA8AB7A47770}"/>
              </a:ext>
            </a:extLst>
          </p:cNvPr>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Slide Number Placeholder 6">
            <a:extLst>
              <a:ext uri="{FF2B5EF4-FFF2-40B4-BE49-F238E27FC236}">
                <a16:creationId xmlns:a16="http://schemas.microsoft.com/office/drawing/2014/main" id="{1715D06C-3AAD-42C3-AB44-222B17F23F9A}"/>
              </a:ext>
            </a:extLst>
          </p:cNvPr>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fld id="{515C7BD4-7F16-4547-8620-3EA80BE66665}" type="slidenum">
              <a:rPr lang="en-US" altLang="en-US"/>
              <a:pPr/>
              <a:t>‹#›</a:t>
            </a:fld>
            <a:endParaRPr lang="en-US" altLang="en-US"/>
          </a:p>
        </p:txBody>
      </p:sp>
    </p:spTree>
    <p:extLst>
      <p:ext uri="{BB962C8B-B14F-4D97-AF65-F5344CB8AC3E}">
        <p14:creationId xmlns:p14="http://schemas.microsoft.com/office/powerpoint/2010/main" val="88144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4322C1-E23A-41CB-8E73-0DE3BC58A1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B82B55-EB43-4DCC-B20A-1F72647086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2ACE20-988B-4CB8-BEE4-7FE6281D21D6}"/>
              </a:ext>
            </a:extLst>
          </p:cNvPr>
          <p:cNvSpPr>
            <a:spLocks noGrp="1" noChangeArrowheads="1"/>
          </p:cNvSpPr>
          <p:nvPr>
            <p:ph type="sldNum" sz="quarter" idx="12"/>
          </p:nvPr>
        </p:nvSpPr>
        <p:spPr>
          <a:ln/>
        </p:spPr>
        <p:txBody>
          <a:bodyPr/>
          <a:lstStyle>
            <a:lvl1pPr>
              <a:defRPr/>
            </a:lvl1pPr>
          </a:lstStyle>
          <a:p>
            <a:fld id="{1157B095-F786-44E4-A749-9DF43C88B2CE}" type="slidenum">
              <a:rPr lang="en-US" altLang="en-US"/>
              <a:pPr/>
              <a:t>‹#›</a:t>
            </a:fld>
            <a:endParaRPr lang="en-US" altLang="en-US"/>
          </a:p>
        </p:txBody>
      </p:sp>
    </p:spTree>
    <p:extLst>
      <p:ext uri="{BB962C8B-B14F-4D97-AF65-F5344CB8AC3E}">
        <p14:creationId xmlns:p14="http://schemas.microsoft.com/office/powerpoint/2010/main" val="407578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5B47D3-B098-4CDD-BDC5-9A047D8CCE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146331-68A5-4C28-933E-86D2EEF5E5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85DA0D-DF98-4857-A473-BACF25D0C3E0}"/>
              </a:ext>
            </a:extLst>
          </p:cNvPr>
          <p:cNvSpPr>
            <a:spLocks noGrp="1" noChangeArrowheads="1"/>
          </p:cNvSpPr>
          <p:nvPr>
            <p:ph type="sldNum" sz="quarter" idx="12"/>
          </p:nvPr>
        </p:nvSpPr>
        <p:spPr>
          <a:ln/>
        </p:spPr>
        <p:txBody>
          <a:bodyPr/>
          <a:lstStyle>
            <a:lvl1pPr>
              <a:defRPr/>
            </a:lvl1pPr>
          </a:lstStyle>
          <a:p>
            <a:fld id="{30EFCE09-20FA-40F5-8EDB-7F318FACBDC5}" type="slidenum">
              <a:rPr lang="en-US" altLang="en-US"/>
              <a:pPr/>
              <a:t>‹#›</a:t>
            </a:fld>
            <a:endParaRPr lang="en-US" altLang="en-US"/>
          </a:p>
        </p:txBody>
      </p:sp>
    </p:spTree>
    <p:extLst>
      <p:ext uri="{BB962C8B-B14F-4D97-AF65-F5344CB8AC3E}">
        <p14:creationId xmlns:p14="http://schemas.microsoft.com/office/powerpoint/2010/main" val="3395497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93395BF-136E-4670-A143-1380FF1F7B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963FE0-8507-4A2D-B537-2FD868465F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A464A2-88CC-4198-B489-A741D6B62AE6}"/>
              </a:ext>
            </a:extLst>
          </p:cNvPr>
          <p:cNvSpPr>
            <a:spLocks noGrp="1" noChangeArrowheads="1"/>
          </p:cNvSpPr>
          <p:nvPr>
            <p:ph type="sldNum" sz="quarter" idx="12"/>
          </p:nvPr>
        </p:nvSpPr>
        <p:spPr>
          <a:ln/>
        </p:spPr>
        <p:txBody>
          <a:bodyPr/>
          <a:lstStyle>
            <a:lvl1pPr>
              <a:defRPr/>
            </a:lvl1pPr>
          </a:lstStyle>
          <a:p>
            <a:fld id="{D0231E28-FBE5-429F-B13B-20BCC4ACCFCC}" type="slidenum">
              <a:rPr lang="en-US" altLang="en-US"/>
              <a:pPr/>
              <a:t>‹#›</a:t>
            </a:fld>
            <a:endParaRPr lang="en-US" altLang="en-US"/>
          </a:p>
        </p:txBody>
      </p:sp>
    </p:spTree>
    <p:extLst>
      <p:ext uri="{BB962C8B-B14F-4D97-AF65-F5344CB8AC3E}">
        <p14:creationId xmlns:p14="http://schemas.microsoft.com/office/powerpoint/2010/main" val="615245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9CA2F411-36BB-4AFB-BE5E-19044CD2B875}"/>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0EB406A-080D-44E3-BC6E-094FF347FA8F}"/>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E0CFA45-B932-4739-A490-BA44F97E14FB}"/>
              </a:ext>
            </a:extLst>
          </p:cNvPr>
          <p:cNvSpPr>
            <a:spLocks noGrp="1" noChangeArrowheads="1"/>
          </p:cNvSpPr>
          <p:nvPr>
            <p:ph type="sldNum" sz="quarter" idx="12"/>
          </p:nvPr>
        </p:nvSpPr>
        <p:spPr/>
        <p:txBody>
          <a:bodyPr/>
          <a:lstStyle>
            <a:lvl1pPr>
              <a:defRPr/>
            </a:lvl1pPr>
          </a:lstStyle>
          <a:p>
            <a:fld id="{F408298A-C1BC-4C71-8335-F114F8097C4C}" type="slidenum">
              <a:rPr lang="ar-JO" altLang="en-US"/>
              <a:pPr/>
              <a:t>‹#›</a:t>
            </a:fld>
            <a:endParaRPr lang="en-GB" altLang="en-US"/>
          </a:p>
        </p:txBody>
      </p:sp>
    </p:spTree>
    <p:extLst>
      <p:ext uri="{BB962C8B-B14F-4D97-AF65-F5344CB8AC3E}">
        <p14:creationId xmlns:p14="http://schemas.microsoft.com/office/powerpoint/2010/main" val="113616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514350" indent="-514350">
              <a:buFont typeface="Arial" pitchFamily="34" charset="0"/>
              <a:buChar char="•"/>
              <a:defRPr/>
            </a:lvl1pPr>
            <a:lvl2pPr>
              <a:buFont typeface="Arial" pitchFamily="34" charset="0"/>
              <a:buChar char="•"/>
              <a:defRPr/>
            </a:lvl2pPr>
            <a:lvl3pPr>
              <a:buFont typeface="Arial" pitchFamily="34" charset="0"/>
              <a:buChar char="•"/>
              <a:defRPr/>
            </a:lvl3pPr>
            <a:lvl5pPr>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DF3358D3-B65B-48E9-B57F-7D4EAC15A6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C2B4CD-557B-46D5-9FD5-22E49D8025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5FEDAE-9F06-4312-BE47-9B3388732F43}"/>
              </a:ext>
            </a:extLst>
          </p:cNvPr>
          <p:cNvSpPr>
            <a:spLocks noGrp="1" noChangeArrowheads="1"/>
          </p:cNvSpPr>
          <p:nvPr>
            <p:ph type="sldNum" sz="quarter" idx="12"/>
          </p:nvPr>
        </p:nvSpPr>
        <p:spPr>
          <a:ln/>
        </p:spPr>
        <p:txBody>
          <a:bodyPr/>
          <a:lstStyle>
            <a:lvl1pPr>
              <a:defRPr/>
            </a:lvl1pPr>
          </a:lstStyle>
          <a:p>
            <a:fld id="{3E9EA239-E1A7-43C3-9FD2-01FC0798F21F}" type="slidenum">
              <a:rPr lang="en-US" altLang="en-US"/>
              <a:pPr/>
              <a:t>‹#›</a:t>
            </a:fld>
            <a:endParaRPr lang="en-US" altLang="en-US"/>
          </a:p>
        </p:txBody>
      </p:sp>
    </p:spTree>
    <p:extLst>
      <p:ext uri="{BB962C8B-B14F-4D97-AF65-F5344CB8AC3E}">
        <p14:creationId xmlns:p14="http://schemas.microsoft.com/office/powerpoint/2010/main" val="234981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BE181E-0514-482E-B39E-F406E4D1AB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1B5412-BE3B-4F24-AEAF-B1EB836BE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234180-EE34-42C1-A1C8-ADAF3527D80C}"/>
              </a:ext>
            </a:extLst>
          </p:cNvPr>
          <p:cNvSpPr>
            <a:spLocks noGrp="1" noChangeArrowheads="1"/>
          </p:cNvSpPr>
          <p:nvPr>
            <p:ph type="sldNum" sz="quarter" idx="12"/>
          </p:nvPr>
        </p:nvSpPr>
        <p:spPr>
          <a:ln/>
        </p:spPr>
        <p:txBody>
          <a:bodyPr/>
          <a:lstStyle>
            <a:lvl1pPr>
              <a:defRPr/>
            </a:lvl1pPr>
          </a:lstStyle>
          <a:p>
            <a:fld id="{BB7017D3-BCDB-482D-B85B-E14C2FF7E589}" type="slidenum">
              <a:rPr lang="en-US" altLang="en-US"/>
              <a:pPr/>
              <a:t>‹#›</a:t>
            </a:fld>
            <a:endParaRPr lang="en-US" altLang="en-US"/>
          </a:p>
        </p:txBody>
      </p:sp>
    </p:spTree>
    <p:extLst>
      <p:ext uri="{BB962C8B-B14F-4D97-AF65-F5344CB8AC3E}">
        <p14:creationId xmlns:p14="http://schemas.microsoft.com/office/powerpoint/2010/main" val="32560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1ACC079-7B79-4D08-8857-CCD4D087CD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1D79D9-6FE2-490A-9331-258F332779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89E1D4-8B62-4952-9783-5ADFED248822}"/>
              </a:ext>
            </a:extLst>
          </p:cNvPr>
          <p:cNvSpPr>
            <a:spLocks noGrp="1" noChangeArrowheads="1"/>
          </p:cNvSpPr>
          <p:nvPr>
            <p:ph type="sldNum" sz="quarter" idx="12"/>
          </p:nvPr>
        </p:nvSpPr>
        <p:spPr>
          <a:ln/>
        </p:spPr>
        <p:txBody>
          <a:bodyPr/>
          <a:lstStyle>
            <a:lvl1pPr>
              <a:defRPr/>
            </a:lvl1pPr>
          </a:lstStyle>
          <a:p>
            <a:fld id="{53BC292B-702A-4ED1-87C6-F2F416207CAA}" type="slidenum">
              <a:rPr lang="en-US" altLang="en-US"/>
              <a:pPr/>
              <a:t>‹#›</a:t>
            </a:fld>
            <a:endParaRPr lang="en-US" altLang="en-US"/>
          </a:p>
        </p:txBody>
      </p:sp>
    </p:spTree>
    <p:extLst>
      <p:ext uri="{BB962C8B-B14F-4D97-AF65-F5344CB8AC3E}">
        <p14:creationId xmlns:p14="http://schemas.microsoft.com/office/powerpoint/2010/main" val="377571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53E9826-A2BA-4510-91AD-CAB694EDE1A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E03CC08-6E2C-467F-9AD5-B51980081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8A79F5D-1EDD-4939-8997-81AA1E681C2E}"/>
              </a:ext>
            </a:extLst>
          </p:cNvPr>
          <p:cNvSpPr>
            <a:spLocks noGrp="1" noChangeArrowheads="1"/>
          </p:cNvSpPr>
          <p:nvPr>
            <p:ph type="sldNum" sz="quarter" idx="12"/>
          </p:nvPr>
        </p:nvSpPr>
        <p:spPr>
          <a:ln/>
        </p:spPr>
        <p:txBody>
          <a:bodyPr/>
          <a:lstStyle>
            <a:lvl1pPr>
              <a:defRPr/>
            </a:lvl1pPr>
          </a:lstStyle>
          <a:p>
            <a:fld id="{CE2FFE5A-543B-4CD9-A35F-828286B3E45B}" type="slidenum">
              <a:rPr lang="en-US" altLang="en-US"/>
              <a:pPr/>
              <a:t>‹#›</a:t>
            </a:fld>
            <a:endParaRPr lang="en-US" altLang="en-US"/>
          </a:p>
        </p:txBody>
      </p:sp>
    </p:spTree>
    <p:extLst>
      <p:ext uri="{BB962C8B-B14F-4D97-AF65-F5344CB8AC3E}">
        <p14:creationId xmlns:p14="http://schemas.microsoft.com/office/powerpoint/2010/main" val="84907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58F32E8-ED52-4A43-B64D-6EB919247B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DD1D229-CC3A-4B28-B2C0-AEF2CEECDC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2DF68D-F5D8-4A19-A293-82725693B5BE}"/>
              </a:ext>
            </a:extLst>
          </p:cNvPr>
          <p:cNvSpPr>
            <a:spLocks noGrp="1" noChangeArrowheads="1"/>
          </p:cNvSpPr>
          <p:nvPr>
            <p:ph type="sldNum" sz="quarter" idx="12"/>
          </p:nvPr>
        </p:nvSpPr>
        <p:spPr>
          <a:ln/>
        </p:spPr>
        <p:txBody>
          <a:bodyPr/>
          <a:lstStyle>
            <a:lvl1pPr>
              <a:defRPr/>
            </a:lvl1pPr>
          </a:lstStyle>
          <a:p>
            <a:fld id="{E3B6F707-9ADB-4816-8908-F885C1C865A5}" type="slidenum">
              <a:rPr lang="en-US" altLang="en-US"/>
              <a:pPr/>
              <a:t>‹#›</a:t>
            </a:fld>
            <a:endParaRPr lang="en-US" altLang="en-US"/>
          </a:p>
        </p:txBody>
      </p:sp>
    </p:spTree>
    <p:extLst>
      <p:ext uri="{BB962C8B-B14F-4D97-AF65-F5344CB8AC3E}">
        <p14:creationId xmlns:p14="http://schemas.microsoft.com/office/powerpoint/2010/main" val="386100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69F33C-2071-4AC4-88FD-A40A39E42A9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23777A0-AE08-4962-B635-7EB21A2CA8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E290706-A5FC-40F9-A517-6C50328803D8}"/>
              </a:ext>
            </a:extLst>
          </p:cNvPr>
          <p:cNvSpPr>
            <a:spLocks noGrp="1" noChangeArrowheads="1"/>
          </p:cNvSpPr>
          <p:nvPr>
            <p:ph type="sldNum" sz="quarter" idx="12"/>
          </p:nvPr>
        </p:nvSpPr>
        <p:spPr>
          <a:ln/>
        </p:spPr>
        <p:txBody>
          <a:bodyPr/>
          <a:lstStyle>
            <a:lvl1pPr>
              <a:defRPr/>
            </a:lvl1pPr>
          </a:lstStyle>
          <a:p>
            <a:fld id="{7E26FC4D-5141-4E57-B776-1C0F305057F7}" type="slidenum">
              <a:rPr lang="en-US" altLang="en-US"/>
              <a:pPr/>
              <a:t>‹#›</a:t>
            </a:fld>
            <a:endParaRPr lang="en-US" altLang="en-US"/>
          </a:p>
        </p:txBody>
      </p:sp>
    </p:spTree>
    <p:extLst>
      <p:ext uri="{BB962C8B-B14F-4D97-AF65-F5344CB8AC3E}">
        <p14:creationId xmlns:p14="http://schemas.microsoft.com/office/powerpoint/2010/main" val="201090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31CAD3-81A7-405E-BB93-41E1CE5A34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0FE6D1-0ECF-444F-914E-9DD11786EF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B4BA2B-2E8C-4720-A458-C19CDD2D1243}"/>
              </a:ext>
            </a:extLst>
          </p:cNvPr>
          <p:cNvSpPr>
            <a:spLocks noGrp="1" noChangeArrowheads="1"/>
          </p:cNvSpPr>
          <p:nvPr>
            <p:ph type="sldNum" sz="quarter" idx="12"/>
          </p:nvPr>
        </p:nvSpPr>
        <p:spPr>
          <a:ln/>
        </p:spPr>
        <p:txBody>
          <a:bodyPr/>
          <a:lstStyle>
            <a:lvl1pPr>
              <a:defRPr/>
            </a:lvl1pPr>
          </a:lstStyle>
          <a:p>
            <a:fld id="{58B9B945-960E-438F-AD14-7E173EBA2D88}" type="slidenum">
              <a:rPr lang="en-US" altLang="en-US"/>
              <a:pPr/>
              <a:t>‹#›</a:t>
            </a:fld>
            <a:endParaRPr lang="en-US" altLang="en-US"/>
          </a:p>
        </p:txBody>
      </p:sp>
    </p:spTree>
    <p:extLst>
      <p:ext uri="{BB962C8B-B14F-4D97-AF65-F5344CB8AC3E}">
        <p14:creationId xmlns:p14="http://schemas.microsoft.com/office/powerpoint/2010/main" val="191071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F78B6C-25DC-4264-A8FC-DB62DAF243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A3B69D-C2EB-4061-B698-51CE7BA2F5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17477B-10BF-4332-A0CF-4A051AC313A1}"/>
              </a:ext>
            </a:extLst>
          </p:cNvPr>
          <p:cNvSpPr>
            <a:spLocks noGrp="1" noChangeArrowheads="1"/>
          </p:cNvSpPr>
          <p:nvPr>
            <p:ph type="sldNum" sz="quarter" idx="12"/>
          </p:nvPr>
        </p:nvSpPr>
        <p:spPr>
          <a:ln/>
        </p:spPr>
        <p:txBody>
          <a:bodyPr/>
          <a:lstStyle>
            <a:lvl1pPr>
              <a:defRPr/>
            </a:lvl1pPr>
          </a:lstStyle>
          <a:p>
            <a:fld id="{F41AE293-9C22-402C-8B4F-447E114CA87E}" type="slidenum">
              <a:rPr lang="en-US" altLang="en-US"/>
              <a:pPr/>
              <a:t>‹#›</a:t>
            </a:fld>
            <a:endParaRPr lang="en-US" altLang="en-US"/>
          </a:p>
        </p:txBody>
      </p:sp>
    </p:spTree>
    <p:extLst>
      <p:ext uri="{BB962C8B-B14F-4D97-AF65-F5344CB8AC3E}">
        <p14:creationId xmlns:p14="http://schemas.microsoft.com/office/powerpoint/2010/main" val="186979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50B273-E4CF-431F-A0F3-DFED4F712EBF}"/>
              </a:ext>
            </a:extLst>
          </p:cNvPr>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A6B15DB-10B0-4F4B-B3D3-089B8A9D4C0A}"/>
              </a:ext>
            </a:extLst>
          </p:cNvPr>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66A22379-8D8A-466D-8595-1A8918A34CD3}"/>
              </a:ext>
            </a:extLst>
          </p:cNvPr>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bg2"/>
                </a:solidFill>
                <a:latin typeface="Arial" charset="0"/>
              </a:defRPr>
            </a:lvl1pPr>
          </a:lstStyle>
          <a:p>
            <a:pPr>
              <a:defRPr/>
            </a:pPr>
            <a:endParaRPr lang="en-US"/>
          </a:p>
        </p:txBody>
      </p:sp>
      <p:sp>
        <p:nvSpPr>
          <p:cNvPr id="15365" name="Rectangle 5">
            <a:extLst>
              <a:ext uri="{FF2B5EF4-FFF2-40B4-BE49-F238E27FC236}">
                <a16:creationId xmlns:a16="http://schemas.microsoft.com/office/drawing/2014/main" id="{D0BEEB78-EE18-4E05-86C6-3AC3B73F6A76}"/>
              </a:ext>
            </a:extLst>
          </p:cNvPr>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bg2"/>
                </a:solidFill>
                <a:latin typeface="Arial" charset="0"/>
              </a:defRPr>
            </a:lvl1pPr>
          </a:lstStyle>
          <a:p>
            <a:pPr>
              <a:defRPr/>
            </a:pPr>
            <a:endParaRPr lang="en-US"/>
          </a:p>
        </p:txBody>
      </p:sp>
      <p:sp>
        <p:nvSpPr>
          <p:cNvPr id="15366" name="Rectangle 6">
            <a:extLst>
              <a:ext uri="{FF2B5EF4-FFF2-40B4-BE49-F238E27FC236}">
                <a16:creationId xmlns:a16="http://schemas.microsoft.com/office/drawing/2014/main" id="{A836A50D-15CF-4638-A49D-A58CAD6CC7FA}"/>
              </a:ext>
            </a:extLst>
          </p:cNvPr>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bg2"/>
                </a:solidFill>
                <a:latin typeface="Arial" panose="020B0604020202020204" pitchFamily="34" charset="0"/>
              </a:defRPr>
            </a:lvl1pPr>
          </a:lstStyle>
          <a:p>
            <a:fld id="{E7DABCB4-1147-43A1-9843-7495557C53F4}" type="slidenum">
              <a:rPr lang="en-US" altLang="en-US"/>
              <a:pPr/>
              <a:t>‹#›</a:t>
            </a:fld>
            <a:endParaRPr lang="en-US" altLang="en-US"/>
          </a:p>
        </p:txBody>
      </p:sp>
      <p:pic>
        <p:nvPicPr>
          <p:cNvPr id="1031" name="Picture 7" descr="A:\paint.GIF">
            <a:extLst>
              <a:ext uri="{FF2B5EF4-FFF2-40B4-BE49-F238E27FC236}">
                <a16:creationId xmlns:a16="http://schemas.microsoft.com/office/drawing/2014/main" id="{7C197753-1277-4924-A4CF-0DF85FAFDEE6}"/>
              </a:ext>
            </a:extLst>
          </p:cNvPr>
          <p:cNvPicPr>
            <a:picLocks noChangeAspect="1" noChangeArrowheads="1"/>
          </p:cNvPicPr>
          <p:nvPr/>
        </p:nvPicPr>
        <p:blipFill>
          <a:blip r:embed="rId15">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3" r:id="rId1"/>
    <p:sldLayoutId id="2147485362" r:id="rId2"/>
    <p:sldLayoutId id="2147485363" r:id="rId3"/>
    <p:sldLayoutId id="2147485364" r:id="rId4"/>
    <p:sldLayoutId id="2147485365" r:id="rId5"/>
    <p:sldLayoutId id="2147485366" r:id="rId6"/>
    <p:sldLayoutId id="2147485367" r:id="rId7"/>
    <p:sldLayoutId id="2147485368" r:id="rId8"/>
    <p:sldLayoutId id="2147485369" r:id="rId9"/>
    <p:sldLayoutId id="2147485370" r:id="rId10"/>
    <p:sldLayoutId id="2147485371" r:id="rId11"/>
    <p:sldLayoutId id="2147485372" r:id="rId12"/>
    <p:sldLayoutId id="2147485374" r:id="rId13"/>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Comic Sans MS" pitchFamily="66" charset="0"/>
        </a:defRPr>
      </a:lvl2pPr>
      <a:lvl3pPr algn="l" rtl="0" eaLnBrk="0" fontAlgn="base" hangingPunct="0">
        <a:spcBef>
          <a:spcPct val="0"/>
        </a:spcBef>
        <a:spcAft>
          <a:spcPct val="0"/>
        </a:spcAft>
        <a:defRPr kumimoji="1" sz="4000">
          <a:solidFill>
            <a:schemeClr val="tx2"/>
          </a:solidFill>
          <a:latin typeface="Comic Sans MS" pitchFamily="66" charset="0"/>
        </a:defRPr>
      </a:lvl3pPr>
      <a:lvl4pPr algn="l" rtl="0" eaLnBrk="0" fontAlgn="base" hangingPunct="0">
        <a:spcBef>
          <a:spcPct val="0"/>
        </a:spcBef>
        <a:spcAft>
          <a:spcPct val="0"/>
        </a:spcAft>
        <a:defRPr kumimoji="1" sz="4000">
          <a:solidFill>
            <a:schemeClr val="tx2"/>
          </a:solidFill>
          <a:latin typeface="Comic Sans MS" pitchFamily="66" charset="0"/>
        </a:defRPr>
      </a:lvl4pPr>
      <a:lvl5pPr algn="l" rtl="0" eaLnBrk="0" fontAlgn="base" hangingPunct="0">
        <a:spcBef>
          <a:spcPct val="0"/>
        </a:spcBef>
        <a:spcAft>
          <a:spcPct val="0"/>
        </a:spcAft>
        <a:defRPr kumimoji="1" sz="4000">
          <a:solidFill>
            <a:schemeClr val="tx2"/>
          </a:solidFill>
          <a:latin typeface="Comic Sans MS" pitchFamily="66"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6.xml"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7.xml" /><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1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13.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4" Type="http://schemas.openxmlformats.org/officeDocument/2006/relationships/image" Target="../media/image16.jpeg"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png" /><Relationship Id="rId1" Type="http://schemas.openxmlformats.org/officeDocument/2006/relationships/slideLayout" Target="../slideLayouts/slideLayout2.xml" /><Relationship Id="rId4" Type="http://schemas.openxmlformats.org/officeDocument/2006/relationships/image" Target="../media/image22.png" /></Relationships>
</file>

<file path=ppt/slides/_rels/slide21.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24.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notesSlide" Target="../notesSlides/notesSlide5.xml" /><Relationship Id="rId1" Type="http://schemas.openxmlformats.org/officeDocument/2006/relationships/slideLayout" Target="../slideLayouts/slideLayout8.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2">
            <a:extLst>
              <a:ext uri="{FF2B5EF4-FFF2-40B4-BE49-F238E27FC236}">
                <a16:creationId xmlns:a16="http://schemas.microsoft.com/office/drawing/2014/main" id="{61C5FC1B-676F-4CAD-B69A-DF11B6258BD9}"/>
              </a:ext>
            </a:extLst>
          </p:cNvPr>
          <p:cNvSpPr>
            <a:spLocks noGrp="1"/>
          </p:cNvSpPr>
          <p:nvPr>
            <p:ph type="subTitle" idx="1"/>
          </p:nvPr>
        </p:nvSpPr>
        <p:spPr>
          <a:xfrm>
            <a:off x="762000" y="4267200"/>
            <a:ext cx="7239000" cy="2590800"/>
          </a:xfrm>
        </p:spPr>
        <p:txBody>
          <a:bodyPr/>
          <a:lstStyle/>
          <a:p>
            <a:pPr algn="ctr">
              <a:defRPr/>
            </a:pPr>
            <a:r>
              <a:rPr lang="en-US" sz="3600" dirty="0">
                <a:latin typeface="+mj-lt"/>
              </a:rPr>
              <a:t>NS1 Module</a:t>
            </a:r>
          </a:p>
          <a:p>
            <a:pPr algn="ctr">
              <a:defRPr/>
            </a:pPr>
            <a:r>
              <a:rPr lang="en-US" sz="3600" dirty="0">
                <a:latin typeface="+mj-lt"/>
              </a:rPr>
              <a:t>2021-2022</a:t>
            </a:r>
          </a:p>
          <a:p>
            <a:pPr algn="ctr">
              <a:defRPr/>
            </a:pPr>
            <a:r>
              <a:rPr lang="en-US" sz="3600" dirty="0">
                <a:latin typeface="+mj-lt"/>
              </a:rPr>
              <a:t>Dr. Mohammad Odaibat</a:t>
            </a:r>
          </a:p>
          <a:p>
            <a:pPr algn="ctr">
              <a:defRPr/>
            </a:pPr>
            <a:endParaRPr lang="en-US" sz="3600" dirty="0">
              <a:latin typeface="+mj-lt"/>
            </a:endParaRPr>
          </a:p>
        </p:txBody>
      </p:sp>
      <p:pic>
        <p:nvPicPr>
          <p:cNvPr id="2" name="Picture 3">
            <a:extLst>
              <a:ext uri="{FF2B5EF4-FFF2-40B4-BE49-F238E27FC236}">
                <a16:creationId xmlns:a16="http://schemas.microsoft.com/office/drawing/2014/main" id="{CFF34D99-8117-4F4B-8789-D7ED17DF0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CC6B8FB1-FE33-46CC-9FFA-54B4ADBC666C}"/>
              </a:ext>
            </a:extLst>
          </p:cNvPr>
          <p:cNvSpPr>
            <a:spLocks noChangeArrowheads="1"/>
          </p:cNvSpPr>
          <p:nvPr/>
        </p:nvSpPr>
        <p:spPr bwMode="auto">
          <a:xfrm>
            <a:off x="8001000" y="1524000"/>
            <a:ext cx="1143000" cy="7620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r>
              <a:rPr lang="en-US" altLang="en-US"/>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62F63D30-9585-4D75-8DA0-0F57A79B73C9}"/>
              </a:ext>
            </a:extLst>
          </p:cNvPr>
          <p:cNvSpPr>
            <a:spLocks noGrp="1" noChangeArrowheads="1"/>
          </p:cNvSpPr>
          <p:nvPr>
            <p:ph type="body" sz="half" idx="2"/>
          </p:nvPr>
        </p:nvSpPr>
        <p:spPr>
          <a:xfrm>
            <a:off x="152400" y="1524000"/>
            <a:ext cx="4572000" cy="4876800"/>
          </a:xfrm>
        </p:spPr>
        <p:txBody>
          <a:bodyPr/>
          <a:lstStyle/>
          <a:p>
            <a:pPr eaLnBrk="1" hangingPunct="1">
              <a:defRPr/>
            </a:pPr>
            <a:r>
              <a:rPr lang="en-US" sz="3200" dirty="0">
                <a:latin typeface="+mj-lt"/>
              </a:rPr>
              <a:t>Appearance</a:t>
            </a:r>
          </a:p>
          <a:p>
            <a:pPr lvl="1" eaLnBrk="1" hangingPunct="1">
              <a:buFont typeface="Arial" pitchFamily="34" charset="0"/>
              <a:buChar char="•"/>
              <a:defRPr/>
            </a:pPr>
            <a:r>
              <a:rPr lang="en-US" sz="2400" dirty="0">
                <a:latin typeface="+mj-lt"/>
              </a:rPr>
              <a:t>Normal - Crystal clear, colorless</a:t>
            </a:r>
          </a:p>
          <a:p>
            <a:pPr lvl="1" eaLnBrk="1" hangingPunct="1">
              <a:buFont typeface="Arial" pitchFamily="34" charset="0"/>
              <a:buChar char="•"/>
              <a:defRPr/>
            </a:pPr>
            <a:r>
              <a:rPr lang="en-US" sz="2400" dirty="0">
                <a:latin typeface="+mj-lt"/>
              </a:rPr>
              <a:t>Descriptive Terms – hazy, cloudy, turbid, milky, bloody, xanthrochromic   </a:t>
            </a:r>
          </a:p>
          <a:p>
            <a:pPr lvl="1" eaLnBrk="1" hangingPunct="1">
              <a:buFont typeface="Arial" pitchFamily="34" charset="0"/>
              <a:buChar char="•"/>
              <a:defRPr/>
            </a:pPr>
            <a:r>
              <a:rPr lang="en-US" sz="2400" dirty="0">
                <a:latin typeface="+mj-lt"/>
              </a:rPr>
              <a:t>Unclear specimens may contain increased lipids, proteins, cells or bacteria.</a:t>
            </a:r>
          </a:p>
          <a:p>
            <a:pPr lvl="1" eaLnBrk="1" hangingPunct="1">
              <a:buFont typeface="Arial" pitchFamily="34" charset="0"/>
              <a:buChar char="•"/>
              <a:defRPr/>
            </a:pPr>
            <a:r>
              <a:rPr lang="en-US" sz="2400" dirty="0">
                <a:latin typeface="+mj-lt"/>
              </a:rPr>
              <a:t>Clots indicate trauma</a:t>
            </a:r>
          </a:p>
          <a:p>
            <a:pPr lvl="1" eaLnBrk="1" hangingPunct="1">
              <a:buFont typeface="Arial" pitchFamily="34" charset="0"/>
              <a:buChar char="•"/>
              <a:defRPr/>
            </a:pPr>
            <a:r>
              <a:rPr lang="en-US" sz="2400" dirty="0">
                <a:latin typeface="+mj-lt"/>
              </a:rPr>
              <a:t>Milky – increased lipids</a:t>
            </a:r>
          </a:p>
          <a:p>
            <a:pPr lvl="1" eaLnBrk="1" hangingPunct="1">
              <a:buFont typeface="Arial" pitchFamily="34" charset="0"/>
              <a:buChar char="•"/>
              <a:defRPr/>
            </a:pPr>
            <a:r>
              <a:rPr lang="en-US" sz="2400" dirty="0">
                <a:latin typeface="+mj-lt"/>
              </a:rPr>
              <a:t>Oily – contaminated with x-ray  media</a:t>
            </a:r>
          </a:p>
          <a:p>
            <a:pPr lvl="1" eaLnBrk="1" hangingPunct="1">
              <a:buFont typeface="Monotype Sorts" pitchFamily="2" charset="2"/>
              <a:buNone/>
              <a:defRPr/>
            </a:pPr>
            <a:endParaRPr lang="en-US" sz="2800" dirty="0">
              <a:latin typeface="+mj-lt"/>
            </a:endParaRPr>
          </a:p>
          <a:p>
            <a:pPr lvl="1" eaLnBrk="1" hangingPunct="1">
              <a:buFont typeface="Monotype Sorts" pitchFamily="2" charset="2"/>
              <a:buNone/>
              <a:defRPr/>
            </a:pPr>
            <a:endParaRPr lang="en-US" sz="1400" dirty="0">
              <a:latin typeface="+mj-lt"/>
            </a:endParaRPr>
          </a:p>
        </p:txBody>
      </p:sp>
      <p:sp>
        <p:nvSpPr>
          <p:cNvPr id="8" name="Title 1">
            <a:extLst>
              <a:ext uri="{FF2B5EF4-FFF2-40B4-BE49-F238E27FC236}">
                <a16:creationId xmlns:a16="http://schemas.microsoft.com/office/drawing/2014/main" id="{466A8543-5B20-417E-84B1-5F408EA824F3}"/>
              </a:ext>
            </a:extLst>
          </p:cNvPr>
          <p:cNvSpPr>
            <a:spLocks noGrp="1"/>
          </p:cNvSpPr>
          <p:nvPr>
            <p:ph type="title"/>
          </p:nvPr>
        </p:nvSpPr>
        <p:spPr>
          <a:xfrm>
            <a:off x="406400" y="228600"/>
            <a:ext cx="8737600" cy="1143000"/>
          </a:xfrm>
        </p:spPr>
        <p:txBody>
          <a:bodyPr/>
          <a:lstStyle/>
          <a:p>
            <a:r>
              <a:rPr lang="en-US" altLang="en-US" sz="4000"/>
              <a:t>Gross description (Appearance)</a:t>
            </a:r>
          </a:p>
        </p:txBody>
      </p:sp>
      <p:pic>
        <p:nvPicPr>
          <p:cNvPr id="13316" name="Picture 6" descr="image">
            <a:extLst>
              <a:ext uri="{FF2B5EF4-FFF2-40B4-BE49-F238E27FC236}">
                <a16:creationId xmlns:a16="http://schemas.microsoft.com/office/drawing/2014/main" id="{D99D422E-25B0-4442-B741-1DEB0A994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5720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linds(horizontal)">
                                      <p:cBhvr>
                                        <p:cTn id="12"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FB96377-62C8-43AF-83A3-A08664E9B3FF}"/>
              </a:ext>
            </a:extLst>
          </p:cNvPr>
          <p:cNvSpPr>
            <a:spLocks noGrp="1"/>
          </p:cNvSpPr>
          <p:nvPr>
            <p:ph type="title"/>
          </p:nvPr>
        </p:nvSpPr>
        <p:spPr>
          <a:xfrm>
            <a:off x="406400" y="228600"/>
            <a:ext cx="8737600" cy="914400"/>
          </a:xfrm>
          <a:solidFill>
            <a:schemeClr val="bg1"/>
          </a:solidFill>
        </p:spPr>
        <p:txBody>
          <a:bodyPr/>
          <a:lstStyle/>
          <a:p>
            <a:r>
              <a:rPr lang="en-US" altLang="en-US" sz="4000"/>
              <a:t>Gross description (Appearance)</a:t>
            </a:r>
          </a:p>
        </p:txBody>
      </p:sp>
      <p:pic>
        <p:nvPicPr>
          <p:cNvPr id="15366" name="Picture 6" descr="image">
            <a:extLst>
              <a:ext uri="{FF2B5EF4-FFF2-40B4-BE49-F238E27FC236}">
                <a16:creationId xmlns:a16="http://schemas.microsoft.com/office/drawing/2014/main" id="{E10EEF60-B305-4B0D-9C40-DE20EE9B5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81163"/>
            <a:ext cx="45720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C3F4807-2453-46ED-950B-30222D2C63D9}"/>
              </a:ext>
            </a:extLst>
          </p:cNvPr>
          <p:cNvSpPr>
            <a:spLocks noChangeArrowheads="1"/>
          </p:cNvSpPr>
          <p:nvPr/>
        </p:nvSpPr>
        <p:spPr bwMode="auto">
          <a:xfrm>
            <a:off x="304800" y="4724400"/>
            <a:ext cx="8610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just" eaLnBrk="1" hangingPunct="1"/>
            <a:r>
              <a:rPr lang="en-US" altLang="en-US" sz="2000" b="1"/>
              <a:t>1-   Normal CSF.</a:t>
            </a:r>
          </a:p>
          <a:p>
            <a:pPr algn="just" eaLnBrk="1" hangingPunct="1"/>
            <a:r>
              <a:rPr lang="en-US" altLang="en-US" sz="2000" b="1"/>
              <a:t>2-   Mildly xanthochromic CSF.</a:t>
            </a:r>
          </a:p>
          <a:p>
            <a:pPr algn="just" eaLnBrk="1" hangingPunct="1"/>
            <a:r>
              <a:rPr lang="en-US" altLang="en-US" sz="2000" b="1"/>
              <a:t>3-  Moderately xanthochromic CSF.</a:t>
            </a:r>
          </a:p>
          <a:p>
            <a:pPr algn="just" eaLnBrk="1" hangingPunct="1"/>
            <a:r>
              <a:rPr lang="en-US" altLang="en-US" sz="2000" b="1"/>
              <a:t>4-  Red-tinged turbid CSF caused by hemorrhage</a:t>
            </a:r>
          </a:p>
          <a:p>
            <a:pPr algn="just" eaLnBrk="1" hangingPunct="1"/>
            <a:r>
              <a:rPr lang="en-US" altLang="en-US" sz="2000" b="1"/>
              <a:t>5-  Cloudy red-tinged fluid with bacterial meningitis</a:t>
            </a:r>
          </a:p>
        </p:txBody>
      </p:sp>
      <p:sp>
        <p:nvSpPr>
          <p:cNvPr id="9" name="TextBox 8">
            <a:extLst>
              <a:ext uri="{FF2B5EF4-FFF2-40B4-BE49-F238E27FC236}">
                <a16:creationId xmlns:a16="http://schemas.microsoft.com/office/drawing/2014/main" id="{6A4EC0B7-9924-47B1-A02A-0ED2E89ADB88}"/>
              </a:ext>
            </a:extLst>
          </p:cNvPr>
          <p:cNvSpPr txBox="1">
            <a:spLocks noChangeArrowheads="1"/>
          </p:cNvSpPr>
          <p:nvPr/>
        </p:nvSpPr>
        <p:spPr bwMode="auto">
          <a:xfrm>
            <a:off x="3200400" y="221456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1</a:t>
            </a:r>
          </a:p>
        </p:txBody>
      </p:sp>
      <p:sp>
        <p:nvSpPr>
          <p:cNvPr id="10" name="TextBox 9">
            <a:extLst>
              <a:ext uri="{FF2B5EF4-FFF2-40B4-BE49-F238E27FC236}">
                <a16:creationId xmlns:a16="http://schemas.microsoft.com/office/drawing/2014/main" id="{5222E9DB-501E-4774-BFE7-250664002274}"/>
              </a:ext>
            </a:extLst>
          </p:cNvPr>
          <p:cNvSpPr txBox="1">
            <a:spLocks noChangeArrowheads="1"/>
          </p:cNvSpPr>
          <p:nvPr/>
        </p:nvSpPr>
        <p:spPr bwMode="auto">
          <a:xfrm>
            <a:off x="3827463" y="2224088"/>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2</a:t>
            </a:r>
          </a:p>
        </p:txBody>
      </p:sp>
      <p:sp>
        <p:nvSpPr>
          <p:cNvPr id="11" name="TextBox 10">
            <a:extLst>
              <a:ext uri="{FF2B5EF4-FFF2-40B4-BE49-F238E27FC236}">
                <a16:creationId xmlns:a16="http://schemas.microsoft.com/office/drawing/2014/main" id="{60988F3C-54E1-4002-96E1-CD6A9BE8DD67}"/>
              </a:ext>
            </a:extLst>
          </p:cNvPr>
          <p:cNvSpPr txBox="1">
            <a:spLocks noChangeArrowheads="1"/>
          </p:cNvSpPr>
          <p:nvPr/>
        </p:nvSpPr>
        <p:spPr bwMode="auto">
          <a:xfrm>
            <a:off x="4513263" y="221456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3</a:t>
            </a:r>
          </a:p>
        </p:txBody>
      </p:sp>
      <p:sp>
        <p:nvSpPr>
          <p:cNvPr id="12" name="TextBox 11">
            <a:extLst>
              <a:ext uri="{FF2B5EF4-FFF2-40B4-BE49-F238E27FC236}">
                <a16:creationId xmlns:a16="http://schemas.microsoft.com/office/drawing/2014/main" id="{5E0255B3-43AA-45B7-AE41-C5F53A9B0237}"/>
              </a:ext>
            </a:extLst>
          </p:cNvPr>
          <p:cNvSpPr txBox="1">
            <a:spLocks noChangeArrowheads="1"/>
          </p:cNvSpPr>
          <p:nvPr/>
        </p:nvSpPr>
        <p:spPr bwMode="auto">
          <a:xfrm>
            <a:off x="5199063" y="213836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4</a:t>
            </a:r>
          </a:p>
        </p:txBody>
      </p:sp>
      <p:sp>
        <p:nvSpPr>
          <p:cNvPr id="13" name="TextBox 12">
            <a:extLst>
              <a:ext uri="{FF2B5EF4-FFF2-40B4-BE49-F238E27FC236}">
                <a16:creationId xmlns:a16="http://schemas.microsoft.com/office/drawing/2014/main" id="{63C7EDCE-C951-4DE3-A187-F5EC1C1FE062}"/>
              </a:ext>
            </a:extLst>
          </p:cNvPr>
          <p:cNvSpPr txBox="1">
            <a:spLocks noChangeArrowheads="1"/>
          </p:cNvSpPr>
          <p:nvPr/>
        </p:nvSpPr>
        <p:spPr bwMode="auto">
          <a:xfrm>
            <a:off x="5943600" y="222408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blinds(horizontal)">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blinds(horizontal)">
                                      <p:cBhvr>
                                        <p:cTn id="52" dur="500"/>
                                        <p:tgtEl>
                                          <p:spTgt spid="6">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blinds(horizontal)">
                                      <p:cBhvr>
                                        <p:cTn id="6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39546521-834B-4C84-9CE7-ED8ECF203E38}"/>
              </a:ext>
            </a:extLst>
          </p:cNvPr>
          <p:cNvSpPr>
            <a:spLocks noGrp="1" noChangeArrowheads="1"/>
          </p:cNvSpPr>
          <p:nvPr>
            <p:ph type="body" idx="1"/>
          </p:nvPr>
        </p:nvSpPr>
        <p:spPr>
          <a:xfrm>
            <a:off x="457200" y="2286000"/>
            <a:ext cx="6705600" cy="4267200"/>
          </a:xfrm>
        </p:spPr>
        <p:txBody>
          <a:bodyPr/>
          <a:lstStyle/>
          <a:p>
            <a:pPr algn="just" eaLnBrk="1" hangingPunct="1">
              <a:defRPr/>
            </a:pPr>
            <a:r>
              <a:rPr lang="en-US" sz="2400" dirty="0">
                <a:latin typeface="+mj-lt"/>
              </a:rPr>
              <a:t>All specimens should be examined microscopically – hematology  </a:t>
            </a:r>
          </a:p>
          <a:p>
            <a:pPr algn="just" eaLnBrk="1" hangingPunct="1">
              <a:defRPr/>
            </a:pPr>
            <a:r>
              <a:rPr lang="en-US" sz="2400" dirty="0">
                <a:latin typeface="+mj-lt"/>
              </a:rPr>
              <a:t> Manual count</a:t>
            </a:r>
          </a:p>
          <a:p>
            <a:pPr algn="just" eaLnBrk="1" hangingPunct="1">
              <a:defRPr/>
            </a:pPr>
            <a:r>
              <a:rPr lang="en-US" sz="2400" dirty="0">
                <a:latin typeface="+mj-lt"/>
              </a:rPr>
              <a:t>Standard hemacytometer counting chamber</a:t>
            </a:r>
          </a:p>
          <a:p>
            <a:pPr marL="342900" indent="-342900">
              <a:buFont typeface="Wingdings" pitchFamily="2" charset="2"/>
              <a:buChar char="q"/>
              <a:defRPr/>
            </a:pPr>
            <a:r>
              <a:rPr lang="en-US" sz="2400" dirty="0"/>
              <a:t>Normal CSF results</a:t>
            </a:r>
          </a:p>
          <a:p>
            <a:pPr marL="342900" indent="-342900">
              <a:buFont typeface="Monotype Sorts"/>
              <a:buChar char="z"/>
              <a:defRPr/>
            </a:pPr>
            <a:r>
              <a:rPr lang="en-US" sz="2400" dirty="0"/>
              <a:t> RBCs: no cells regardless of age</a:t>
            </a:r>
          </a:p>
          <a:p>
            <a:pPr marL="342900" indent="-342900">
              <a:buFont typeface="Monotype Sorts"/>
              <a:buChar char="z"/>
              <a:defRPr/>
            </a:pPr>
            <a:r>
              <a:rPr lang="en-US" sz="2400" dirty="0"/>
              <a:t>WBCs: 0 - 5 white blood cells (all mononuclear)</a:t>
            </a:r>
          </a:p>
          <a:p>
            <a:pPr algn="just" eaLnBrk="1" hangingPunct="1">
              <a:defRPr/>
            </a:pPr>
            <a:endParaRPr lang="en-US" sz="2400" dirty="0">
              <a:latin typeface="+mj-lt"/>
            </a:endParaRPr>
          </a:p>
          <a:p>
            <a:pPr lvl="2" algn="just" eaLnBrk="1" hangingPunct="1">
              <a:buFont typeface="Arial" pitchFamily="34" charset="0"/>
              <a:buNone/>
              <a:defRPr/>
            </a:pPr>
            <a:r>
              <a:rPr lang="en-US" dirty="0">
                <a:latin typeface="+mj-lt"/>
              </a:rPr>
              <a:t>		</a:t>
            </a:r>
          </a:p>
        </p:txBody>
      </p:sp>
      <p:sp>
        <p:nvSpPr>
          <p:cNvPr id="7" name="TextBox 6">
            <a:extLst>
              <a:ext uri="{FF2B5EF4-FFF2-40B4-BE49-F238E27FC236}">
                <a16:creationId xmlns:a16="http://schemas.microsoft.com/office/drawing/2014/main" id="{0F71A681-B668-411F-8364-1F75E7B3B6C1}"/>
              </a:ext>
            </a:extLst>
          </p:cNvPr>
          <p:cNvSpPr txBox="1"/>
          <p:nvPr/>
        </p:nvSpPr>
        <p:spPr>
          <a:xfrm>
            <a:off x="533400" y="1676400"/>
            <a:ext cx="5065713" cy="523875"/>
          </a:xfrm>
          <a:prstGeom prst="rect">
            <a:avLst/>
          </a:prstGeom>
          <a:noFill/>
        </p:spPr>
        <p:txBody>
          <a:bodyPr wrap="none">
            <a:spAutoFit/>
          </a:bodyPr>
          <a:lstStyle/>
          <a:p>
            <a:pPr>
              <a:defRPr/>
            </a:pPr>
            <a:r>
              <a:rPr kumimoji="1" lang="en-US" sz="2800" dirty="0">
                <a:solidFill>
                  <a:srgbClr val="FF0000"/>
                </a:solidFill>
                <a:latin typeface="+mj-lt"/>
              </a:rPr>
              <a:t>Counting cells in CSF samples</a:t>
            </a:r>
          </a:p>
        </p:txBody>
      </p:sp>
      <p:sp>
        <p:nvSpPr>
          <p:cNvPr id="15364" name="Title 1">
            <a:extLst>
              <a:ext uri="{FF2B5EF4-FFF2-40B4-BE49-F238E27FC236}">
                <a16:creationId xmlns:a16="http://schemas.microsoft.com/office/drawing/2014/main" id="{A4C08CA7-CC55-41BD-8FF8-9DD29363444B}"/>
              </a:ext>
            </a:extLst>
          </p:cNvPr>
          <p:cNvSpPr>
            <a:spLocks noGrp="1"/>
          </p:cNvSpPr>
          <p:nvPr>
            <p:ph type="title"/>
          </p:nvPr>
        </p:nvSpPr>
        <p:spPr/>
        <p:txBody>
          <a:bodyPr/>
          <a:lstStyle/>
          <a:p>
            <a:r>
              <a:rPr lang="en-US" altLang="en-US"/>
              <a:t>Counting cells</a:t>
            </a:r>
          </a:p>
        </p:txBody>
      </p:sp>
      <p:pic>
        <p:nvPicPr>
          <p:cNvPr id="5" name="Picture 6">
            <a:extLst>
              <a:ext uri="{FF2B5EF4-FFF2-40B4-BE49-F238E27FC236}">
                <a16:creationId xmlns:a16="http://schemas.microsoft.com/office/drawing/2014/main" id="{F92E399C-9401-4BAE-BDD6-BD4464822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00550"/>
            <a:ext cx="25908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2" dur="5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7" dur="500"/>
                                        <p:tgtEl>
                                          <p:spTgt spid="348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22" dur="500"/>
                                        <p:tgtEl>
                                          <p:spTgt spid="348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7" dur="500"/>
                                        <p:tgtEl>
                                          <p:spTgt spid="348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32" dur="500"/>
                                        <p:tgtEl>
                                          <p:spTgt spid="348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7" dur="500"/>
                                        <p:tgtEl>
                                          <p:spTgt spid="3481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Bottom)">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BD02F9C7-BCB7-42C8-9717-69C6A2160EF2}"/>
              </a:ext>
            </a:extLst>
          </p:cNvPr>
          <p:cNvSpPr>
            <a:spLocks noGrp="1" noChangeArrowheads="1"/>
          </p:cNvSpPr>
          <p:nvPr>
            <p:ph type="body" sz="half" idx="1"/>
          </p:nvPr>
        </p:nvSpPr>
        <p:spPr>
          <a:xfrm>
            <a:off x="914400" y="1600200"/>
            <a:ext cx="7620000" cy="4530725"/>
          </a:xfrm>
        </p:spPr>
        <p:txBody>
          <a:bodyPr/>
          <a:lstStyle/>
          <a:p>
            <a:pPr eaLnBrk="1" hangingPunct="1">
              <a:buFont typeface="Arial" pitchFamily="34" charset="0"/>
              <a:buChar char="•"/>
              <a:defRPr/>
            </a:pPr>
            <a:r>
              <a:rPr lang="en-US" sz="2000" dirty="0"/>
              <a:t>Count and differentiate 100 nucleated cells. </a:t>
            </a:r>
          </a:p>
          <a:p>
            <a:pPr eaLnBrk="1" hangingPunct="1">
              <a:buFont typeface="Arial" pitchFamily="34" charset="0"/>
              <a:buChar char="•"/>
              <a:defRPr/>
            </a:pPr>
            <a:r>
              <a:rPr lang="en-US" sz="2000" dirty="0">
                <a:latin typeface="+mj-lt"/>
              </a:rPr>
              <a:t>Entire smear should be evaluated for</a:t>
            </a:r>
          </a:p>
          <a:p>
            <a:pPr lvl="1" eaLnBrk="1" hangingPunct="1">
              <a:buFont typeface="Arial" pitchFamily="34" charset="0"/>
              <a:buChar char="•"/>
              <a:defRPr/>
            </a:pPr>
            <a:r>
              <a:rPr lang="en-US" sz="1600" dirty="0">
                <a:latin typeface="+mj-lt"/>
              </a:rPr>
              <a:t>abnormal cells,  inclusions within cells, Clusters, Presence of </a:t>
            </a:r>
            <a:r>
              <a:rPr lang="en-US" sz="1600" u="sng" dirty="0">
                <a:latin typeface="+mj-lt"/>
              </a:rPr>
              <a:t>intracellular </a:t>
            </a:r>
            <a:r>
              <a:rPr lang="en-US" sz="1600" dirty="0">
                <a:latin typeface="+mj-lt"/>
              </a:rPr>
              <a:t>organisms</a:t>
            </a:r>
          </a:p>
          <a:p>
            <a:pPr eaLnBrk="1" hangingPunct="1">
              <a:buFont typeface="Arial" pitchFamily="34" charset="0"/>
              <a:buChar char="•"/>
              <a:defRPr/>
            </a:pPr>
            <a:r>
              <a:rPr lang="en-US" sz="2000" dirty="0"/>
              <a:t>Eosinophils: often associated with parasitic / fungal infections, allergic reactions including reaction to shunts and other foreign objects</a:t>
            </a:r>
            <a:endParaRPr lang="en-US" sz="2000" dirty="0">
              <a:latin typeface="+mj-lt"/>
            </a:endParaRPr>
          </a:p>
          <a:p>
            <a:pPr lvl="1" eaLnBrk="1" hangingPunct="1">
              <a:buFont typeface="Wingdings" pitchFamily="2" charset="2"/>
              <a:buNone/>
              <a:defRPr/>
            </a:pPr>
            <a:endParaRPr lang="en-US" sz="2200" dirty="0">
              <a:latin typeface="+mj-lt"/>
            </a:endParaRPr>
          </a:p>
          <a:p>
            <a:pPr lvl="1" eaLnBrk="1" hangingPunct="1">
              <a:buFont typeface="Wingdings" pitchFamily="2" charset="2"/>
              <a:buNone/>
              <a:defRPr/>
            </a:pPr>
            <a:endParaRPr lang="en-US" sz="2200" dirty="0">
              <a:latin typeface="+mj-lt"/>
            </a:endParaRPr>
          </a:p>
        </p:txBody>
      </p:sp>
      <p:sp>
        <p:nvSpPr>
          <p:cNvPr id="16387" name="Title 1">
            <a:extLst>
              <a:ext uri="{FF2B5EF4-FFF2-40B4-BE49-F238E27FC236}">
                <a16:creationId xmlns:a16="http://schemas.microsoft.com/office/drawing/2014/main" id="{DBA44AF3-AEE4-4393-A0F1-D1C78857DC0F}"/>
              </a:ext>
            </a:extLst>
          </p:cNvPr>
          <p:cNvSpPr>
            <a:spLocks noGrp="1"/>
          </p:cNvSpPr>
          <p:nvPr>
            <p:ph type="title"/>
          </p:nvPr>
        </p:nvSpPr>
        <p:spPr>
          <a:xfrm>
            <a:off x="406400" y="228600"/>
            <a:ext cx="7772400" cy="1143000"/>
          </a:xfrm>
        </p:spPr>
        <p:txBody>
          <a:bodyPr/>
          <a:lstStyle/>
          <a:p>
            <a:r>
              <a:rPr lang="en-US" altLang="en-US"/>
              <a:t>Counting cells</a:t>
            </a:r>
          </a:p>
        </p:txBody>
      </p:sp>
      <p:pic>
        <p:nvPicPr>
          <p:cNvPr id="16388" name="Picture 5">
            <a:extLst>
              <a:ext uri="{FF2B5EF4-FFF2-40B4-BE49-F238E27FC236}">
                <a16:creationId xmlns:a16="http://schemas.microsoft.com/office/drawing/2014/main" id="{BF46A981-C7C7-477E-A33A-C1823E00D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038600"/>
            <a:ext cx="34480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650F012-98A1-4F4F-B477-F34AB770A276}"/>
              </a:ext>
            </a:extLst>
          </p:cNvPr>
          <p:cNvSpPr/>
          <p:nvPr/>
        </p:nvSpPr>
        <p:spPr>
          <a:xfrm>
            <a:off x="3124200" y="4191000"/>
            <a:ext cx="1498600" cy="400050"/>
          </a:xfrm>
          <a:prstGeom prst="rect">
            <a:avLst/>
          </a:prstGeom>
        </p:spPr>
        <p:txBody>
          <a:bodyPr wrap="none">
            <a:spAutoFit/>
          </a:bodyPr>
          <a:lstStyle/>
          <a:p>
            <a:pPr>
              <a:defRPr/>
            </a:pPr>
            <a:r>
              <a:rPr kumimoji="1" lang="en-US" sz="2000" kern="0" dirty="0">
                <a:solidFill>
                  <a:srgbClr val="000000"/>
                </a:solidFill>
                <a:latin typeface="Comic Sans MS"/>
              </a:rPr>
              <a:t>Eosinophils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linds(horizontal)">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blinds(horizontal)">
                                      <p:cBhvr>
                                        <p:cTn id="12" dur="500"/>
                                        <p:tgtEl>
                                          <p:spTgt spid="4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17" dur="500"/>
                                        <p:tgtEl>
                                          <p:spTgt spid="4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blinds(horizontal)">
                                      <p:cBhvr>
                                        <p:cTn id="22"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B88CE86-76AE-4175-83EC-A8BD4DE39F75}"/>
              </a:ext>
            </a:extLst>
          </p:cNvPr>
          <p:cNvGraphicFramePr/>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Rectangle 15">
            <a:extLst>
              <a:ext uri="{FF2B5EF4-FFF2-40B4-BE49-F238E27FC236}">
                <a16:creationId xmlns:a16="http://schemas.microsoft.com/office/drawing/2014/main" id="{E3B2995F-6D30-4E2E-88DB-F83D986369B3}"/>
              </a:ext>
            </a:extLst>
          </p:cNvPr>
          <p:cNvSpPr>
            <a:spLocks noGrp="1" noChangeArrowheads="1"/>
          </p:cNvSpPr>
          <p:nvPr>
            <p:ph type="title"/>
          </p:nvPr>
        </p:nvSpPr>
        <p:spPr>
          <a:xfrm>
            <a:off x="762000" y="304800"/>
            <a:ext cx="7772400" cy="1143000"/>
          </a:xfrm>
          <a:noFill/>
        </p:spPr>
        <p:txBody>
          <a:bodyPr/>
          <a:lstStyle/>
          <a:p>
            <a:pPr eaLnBrk="1" hangingPunct="1"/>
            <a:r>
              <a:rPr lang="en-GB" altLang="en-US"/>
              <a:t>CNS - acute infectious disease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E73D8B1-DDC2-4B67-957E-6FF8F3ABB342}"/>
              </a:ext>
            </a:extLst>
          </p:cNvPr>
          <p:cNvGraphicFramePr/>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Rectangle 11">
            <a:extLst>
              <a:ext uri="{FF2B5EF4-FFF2-40B4-BE49-F238E27FC236}">
                <a16:creationId xmlns:a16="http://schemas.microsoft.com/office/drawing/2014/main" id="{1BD616B9-48F9-45A9-8B98-A31AFD127E46}"/>
              </a:ext>
            </a:extLst>
          </p:cNvPr>
          <p:cNvSpPr>
            <a:spLocks noGrp="1" noChangeArrowheads="1"/>
          </p:cNvSpPr>
          <p:nvPr>
            <p:ph type="title"/>
          </p:nvPr>
        </p:nvSpPr>
        <p:spPr>
          <a:xfrm>
            <a:off x="762000" y="228600"/>
            <a:ext cx="7772400" cy="1143000"/>
          </a:xfrm>
          <a:noFill/>
        </p:spPr>
        <p:txBody>
          <a:bodyPr/>
          <a:lstStyle/>
          <a:p>
            <a:pPr eaLnBrk="1" hangingPunct="1"/>
            <a:r>
              <a:rPr lang="en-GB" altLang="en-US"/>
              <a:t>CNS - acute infectious disease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E6DDB63-0E8B-42CF-A3AC-FF4197C11A76}"/>
              </a:ext>
            </a:extLst>
          </p:cNvPr>
          <p:cNvGraphicFramePr/>
          <p:nvPr/>
        </p:nvGraphicFramePr>
        <p:xfrm>
          <a:off x="609600" y="18288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Rectangle 11">
            <a:extLst>
              <a:ext uri="{FF2B5EF4-FFF2-40B4-BE49-F238E27FC236}">
                <a16:creationId xmlns:a16="http://schemas.microsoft.com/office/drawing/2014/main" id="{80B8A915-5F0E-48F6-8230-628448F87944}"/>
              </a:ext>
            </a:extLst>
          </p:cNvPr>
          <p:cNvSpPr>
            <a:spLocks noGrp="1" noChangeArrowheads="1"/>
          </p:cNvSpPr>
          <p:nvPr>
            <p:ph type="title"/>
          </p:nvPr>
        </p:nvSpPr>
        <p:spPr>
          <a:xfrm>
            <a:off x="914400" y="228600"/>
            <a:ext cx="7772400" cy="1143000"/>
          </a:xfrm>
          <a:noFill/>
        </p:spPr>
        <p:txBody>
          <a:bodyPr/>
          <a:lstStyle/>
          <a:p>
            <a:pPr eaLnBrk="1" hangingPunct="1"/>
            <a:r>
              <a:rPr lang="en-GB" altLang="en-US"/>
              <a:t>CNS - acute infectious disease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82431E8-760F-40AE-989A-592F49F73706}"/>
              </a:ext>
            </a:extLst>
          </p:cNvPr>
          <p:cNvSpPr>
            <a:spLocks noGrp="1"/>
          </p:cNvSpPr>
          <p:nvPr>
            <p:ph type="title"/>
          </p:nvPr>
        </p:nvSpPr>
        <p:spPr/>
        <p:txBody>
          <a:bodyPr/>
          <a:lstStyle/>
          <a:p>
            <a:r>
              <a:rPr lang="en-US" altLang="en-US"/>
              <a:t>Gram stainning and others </a:t>
            </a:r>
          </a:p>
        </p:txBody>
      </p:sp>
      <p:sp>
        <p:nvSpPr>
          <p:cNvPr id="24579" name="Content Placeholder 2">
            <a:extLst>
              <a:ext uri="{FF2B5EF4-FFF2-40B4-BE49-F238E27FC236}">
                <a16:creationId xmlns:a16="http://schemas.microsoft.com/office/drawing/2014/main" id="{5ECFE8A2-B832-4F7B-9E78-B221A16F4F3D}"/>
              </a:ext>
            </a:extLst>
          </p:cNvPr>
          <p:cNvSpPr>
            <a:spLocks noGrp="1"/>
          </p:cNvSpPr>
          <p:nvPr>
            <p:ph idx="1"/>
          </p:nvPr>
        </p:nvSpPr>
        <p:spPr>
          <a:xfrm>
            <a:off x="203200" y="1752600"/>
            <a:ext cx="8712200" cy="4171950"/>
          </a:xfrm>
        </p:spPr>
        <p:txBody>
          <a:bodyPr/>
          <a:lstStyle/>
          <a:p>
            <a:pPr algn="just">
              <a:buFont typeface="Arial" pitchFamily="34" charset="0"/>
              <a:buNone/>
            </a:pPr>
            <a:r>
              <a:rPr lang="en-US" altLang="en-US" sz="2000"/>
              <a:t>Visual Detection of Etiologic Agents</a:t>
            </a:r>
          </a:p>
          <a:p>
            <a:pPr algn="just">
              <a:buFont typeface="Arial" pitchFamily="34" charset="0"/>
              <a:buNone/>
            </a:pPr>
            <a:r>
              <a:rPr lang="en-US" altLang="en-US" sz="2000" b="1"/>
              <a:t>Stained Smear of Sediment. </a:t>
            </a:r>
            <a:endParaRPr lang="en-US" altLang="en-US" sz="2000"/>
          </a:p>
          <a:p>
            <a:pPr algn="just"/>
            <a:r>
              <a:rPr lang="en-US" altLang="en-US" sz="2000"/>
              <a:t>Gram stain must be performed on all CSF sediments. The drop of sediment is allowed to air dry, is heat or methanol fixed, and is stained by either Gram or acridine orange. </a:t>
            </a:r>
          </a:p>
          <a:p>
            <a:pPr algn="just"/>
            <a:r>
              <a:rPr lang="en-US" altLang="en-US" sz="2000"/>
              <a:t> </a:t>
            </a:r>
          </a:p>
        </p:txBody>
      </p:sp>
      <p:pic>
        <p:nvPicPr>
          <p:cNvPr id="4" name="Picture 2" descr="http://textbookofbacteriology.net/S.pneumoniae1.jpeg">
            <a:extLst>
              <a:ext uri="{FF2B5EF4-FFF2-40B4-BE49-F238E27FC236}">
                <a16:creationId xmlns:a16="http://schemas.microsoft.com/office/drawing/2014/main" id="{24546C2D-AC40-41DF-A916-DA7FAE7B8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27F6F079-A114-4766-ADB0-361E81907412}"/>
              </a:ext>
            </a:extLst>
          </p:cNvPr>
          <p:cNvSpPr txBox="1">
            <a:spLocks noChangeArrowheads="1"/>
          </p:cNvSpPr>
          <p:nvPr/>
        </p:nvSpPr>
        <p:spPr bwMode="auto">
          <a:xfrm>
            <a:off x="304800" y="57404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hangingPunct="1"/>
            <a:r>
              <a:rPr lang="en-US" altLang="en-US" sz="1600" b="1">
                <a:latin typeface="Calibri" panose="020F0502020204030204" pitchFamily="34" charset="0"/>
              </a:rPr>
              <a:t>Gram +ve diplococci</a:t>
            </a:r>
          </a:p>
          <a:p>
            <a:pPr algn="ctr" eaLnBrk="1" hangingPunct="1"/>
            <a:r>
              <a:rPr lang="en-US" altLang="en-US" sz="1600" b="1">
                <a:latin typeface="Calibri" panose="020F0502020204030204" pitchFamily="34" charset="0"/>
              </a:rPr>
              <a:t>S. </a:t>
            </a:r>
            <a:r>
              <a:rPr lang="en-US" altLang="en-US" sz="1600" b="1"/>
              <a:t>pneumoniae</a:t>
            </a:r>
            <a:endParaRPr lang="en-US" altLang="en-US" sz="1600" b="1">
              <a:latin typeface="Calibri" panose="020F0502020204030204" pitchFamily="34" charset="0"/>
            </a:endParaRPr>
          </a:p>
        </p:txBody>
      </p:sp>
      <p:pic>
        <p:nvPicPr>
          <p:cNvPr id="68610" name="Picture 2" descr="https://classconnection.s3.amazonaws.com/340/flashcards/550340/png/screen_shot_2012-07-13_at_42624_pm1342160793161.png">
            <a:extLst>
              <a:ext uri="{FF2B5EF4-FFF2-40B4-BE49-F238E27FC236}">
                <a16:creationId xmlns:a16="http://schemas.microsoft.com/office/drawing/2014/main" id="{54B546BC-CE21-47DC-B0CD-5DEF083C8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57600"/>
            <a:ext cx="28194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DFCD1A1-3344-4D04-8407-D78E22B9B67B}"/>
              </a:ext>
            </a:extLst>
          </p:cNvPr>
          <p:cNvSpPr>
            <a:spLocks noChangeArrowheads="1"/>
          </p:cNvSpPr>
          <p:nvPr/>
        </p:nvSpPr>
        <p:spPr bwMode="auto">
          <a:xfrm>
            <a:off x="2971800" y="5867400"/>
            <a:ext cx="2476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600" b="1">
                <a:latin typeface="Calibri" panose="020F0502020204030204" pitchFamily="34" charset="0"/>
              </a:rPr>
              <a:t>gram-positive, rod-shaped</a:t>
            </a:r>
            <a:r>
              <a:rPr lang="en-US" altLang="en-US" sz="1600" b="1"/>
              <a:t>,</a:t>
            </a:r>
          </a:p>
        </p:txBody>
      </p:sp>
      <p:pic>
        <p:nvPicPr>
          <p:cNvPr id="68612" name="Picture 4" descr="https://tse4.mm.bing.net/th?id=OIP.z_SuCehxWzvH05LhpRgJbwEsDL&amp;pid=15.1&amp;P=0&amp;w=236&amp;h=161">
            <a:extLst>
              <a:ext uri="{FF2B5EF4-FFF2-40B4-BE49-F238E27FC236}">
                <a16:creationId xmlns:a16="http://schemas.microsoft.com/office/drawing/2014/main" id="{6E0EC446-0EC8-42AA-8BE4-B8E3F9014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3657600"/>
            <a:ext cx="31464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EF92273-3377-422B-A4FD-1ACC42D1EB53}"/>
              </a:ext>
            </a:extLst>
          </p:cNvPr>
          <p:cNvSpPr>
            <a:spLocks noChangeArrowheads="1"/>
          </p:cNvSpPr>
          <p:nvPr/>
        </p:nvSpPr>
        <p:spPr bwMode="auto">
          <a:xfrm>
            <a:off x="5984875" y="5780088"/>
            <a:ext cx="27797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hangingPunct="1"/>
            <a:r>
              <a:rPr lang="en-US" altLang="en-US" sz="1600" b="1">
                <a:latin typeface="Calibri" panose="020F0502020204030204" pitchFamily="34" charset="0"/>
              </a:rPr>
              <a:t>N. Meningitidis</a:t>
            </a:r>
          </a:p>
          <a:p>
            <a:pPr algn="ctr" eaLnBrk="1" hangingPunct="1"/>
            <a:r>
              <a:rPr lang="en-US" altLang="en-US" sz="1600" b="1"/>
              <a:t>gram-negative, coffee-bean </a:t>
            </a:r>
          </a:p>
          <a:p>
            <a:pPr algn="ctr" eaLnBrk="1" hangingPunct="1"/>
            <a:r>
              <a:rPr lang="en-US" altLang="en-US" sz="1600" b="1"/>
              <a:t>shaped diplococci.</a:t>
            </a:r>
          </a:p>
          <a:p>
            <a:pPr algn="ctr" eaLnBrk="1" hangingPunct="1"/>
            <a:endParaRPr lang="en-US" altLang="en-US" sz="1600" b="1">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80">
                                          <p:stCondLst>
                                            <p:cond delay="0"/>
                                          </p:stCondLst>
                                        </p:cTn>
                                        <p:tgtEl>
                                          <p:spTgt spid="24579">
                                            <p:txEl>
                                              <p:pRg st="0" end="0"/>
                                            </p:txEl>
                                          </p:spTgt>
                                        </p:tgtEl>
                                      </p:cBhvr>
                                    </p:animEffect>
                                    <p:anim calcmode="lin" valueType="num">
                                      <p:cBhvr>
                                        <p:cTn id="8" dur="1822" tmFilter="0,0; 0.14,0.36; 0.43,0.73; 0.71,0.91; 1.0,1.0">
                                          <p:stCondLst>
                                            <p:cond delay="0"/>
                                          </p:stCondLst>
                                        </p:cTn>
                                        <p:tgtEl>
                                          <p:spTgt spid="2457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9">
                                            <p:txEl>
                                              <p:pRg st="0" end="0"/>
                                            </p:txEl>
                                          </p:spTgt>
                                        </p:tgtEl>
                                      </p:cBhvr>
                                      <p:to x="100000" y="60000"/>
                                    </p:animScale>
                                    <p:animScale>
                                      <p:cBhvr>
                                        <p:cTn id="14" dur="166" decel="50000">
                                          <p:stCondLst>
                                            <p:cond delay="676"/>
                                          </p:stCondLst>
                                        </p:cTn>
                                        <p:tgtEl>
                                          <p:spTgt spid="24579">
                                            <p:txEl>
                                              <p:pRg st="0" end="0"/>
                                            </p:txEl>
                                          </p:spTgt>
                                        </p:tgtEl>
                                      </p:cBhvr>
                                      <p:to x="100000" y="100000"/>
                                    </p:animScale>
                                    <p:animScale>
                                      <p:cBhvr>
                                        <p:cTn id="15" dur="26">
                                          <p:stCondLst>
                                            <p:cond delay="1312"/>
                                          </p:stCondLst>
                                        </p:cTn>
                                        <p:tgtEl>
                                          <p:spTgt spid="24579">
                                            <p:txEl>
                                              <p:pRg st="0" end="0"/>
                                            </p:txEl>
                                          </p:spTgt>
                                        </p:tgtEl>
                                      </p:cBhvr>
                                      <p:to x="100000" y="80000"/>
                                    </p:animScale>
                                    <p:animScale>
                                      <p:cBhvr>
                                        <p:cTn id="16" dur="166" decel="50000">
                                          <p:stCondLst>
                                            <p:cond delay="1338"/>
                                          </p:stCondLst>
                                        </p:cTn>
                                        <p:tgtEl>
                                          <p:spTgt spid="24579">
                                            <p:txEl>
                                              <p:pRg st="0" end="0"/>
                                            </p:txEl>
                                          </p:spTgt>
                                        </p:tgtEl>
                                      </p:cBhvr>
                                      <p:to x="100000" y="100000"/>
                                    </p:animScale>
                                    <p:animScale>
                                      <p:cBhvr>
                                        <p:cTn id="17" dur="26">
                                          <p:stCondLst>
                                            <p:cond delay="1642"/>
                                          </p:stCondLst>
                                        </p:cTn>
                                        <p:tgtEl>
                                          <p:spTgt spid="24579">
                                            <p:txEl>
                                              <p:pRg st="0" end="0"/>
                                            </p:txEl>
                                          </p:spTgt>
                                        </p:tgtEl>
                                      </p:cBhvr>
                                      <p:to x="100000" y="90000"/>
                                    </p:animScale>
                                    <p:animScale>
                                      <p:cBhvr>
                                        <p:cTn id="18" dur="166" decel="50000">
                                          <p:stCondLst>
                                            <p:cond delay="1668"/>
                                          </p:stCondLst>
                                        </p:cTn>
                                        <p:tgtEl>
                                          <p:spTgt spid="24579">
                                            <p:txEl>
                                              <p:pRg st="0" end="0"/>
                                            </p:txEl>
                                          </p:spTgt>
                                        </p:tgtEl>
                                      </p:cBhvr>
                                      <p:to x="100000" y="100000"/>
                                    </p:animScale>
                                    <p:animScale>
                                      <p:cBhvr>
                                        <p:cTn id="19" dur="26">
                                          <p:stCondLst>
                                            <p:cond delay="1808"/>
                                          </p:stCondLst>
                                        </p:cTn>
                                        <p:tgtEl>
                                          <p:spTgt spid="24579">
                                            <p:txEl>
                                              <p:pRg st="0" end="0"/>
                                            </p:txEl>
                                          </p:spTgt>
                                        </p:tgtEl>
                                      </p:cBhvr>
                                      <p:to x="100000" y="95000"/>
                                    </p:animScale>
                                    <p:animScale>
                                      <p:cBhvr>
                                        <p:cTn id="20" dur="166" decel="50000">
                                          <p:stCondLst>
                                            <p:cond delay="1834"/>
                                          </p:stCondLst>
                                        </p:cTn>
                                        <p:tgtEl>
                                          <p:spTgt spid="2457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4579">
                                            <p:txEl>
                                              <p:pRg st="1" end="1"/>
                                            </p:txEl>
                                          </p:spTgt>
                                        </p:tgtEl>
                                        <p:attrNameLst>
                                          <p:attrName>style.visibility</p:attrName>
                                        </p:attrNameLst>
                                      </p:cBhvr>
                                      <p:to>
                                        <p:strVal val="visible"/>
                                      </p:to>
                                    </p:set>
                                    <p:animEffect transition="in" filter="slide(fromBottom)">
                                      <p:cBhvr>
                                        <p:cTn id="25" dur="500"/>
                                        <p:tgtEl>
                                          <p:spTgt spid="24579">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slide(fromBottom)">
                                      <p:cBhvr>
                                        <p:cTn id="30" dur="500"/>
                                        <p:tgtEl>
                                          <p:spTgt spid="2457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lide(fromBottom)">
                                      <p:cBhvr>
                                        <p:cTn id="35" dur="500"/>
                                        <p:tgtEl>
                                          <p:spTgt spid="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lide(fromBottom)">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68610"/>
                                        </p:tgtEl>
                                        <p:attrNameLst>
                                          <p:attrName>style.visibility</p:attrName>
                                        </p:attrNameLst>
                                      </p:cBhvr>
                                      <p:to>
                                        <p:strVal val="visible"/>
                                      </p:to>
                                    </p:set>
                                    <p:animEffect transition="in" filter="slide(fromBottom)">
                                      <p:cBhvr>
                                        <p:cTn id="43" dur="500"/>
                                        <p:tgtEl>
                                          <p:spTgt spid="68610"/>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lide(fromBottom)">
                                      <p:cBhvr>
                                        <p:cTn id="46" dur="5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68612"/>
                                        </p:tgtEl>
                                        <p:attrNameLst>
                                          <p:attrName>style.visibility</p:attrName>
                                        </p:attrNameLst>
                                      </p:cBhvr>
                                      <p:to>
                                        <p:strVal val="visible"/>
                                      </p:to>
                                    </p:set>
                                    <p:animEffect transition="in" filter="slide(fromBottom)">
                                      <p:cBhvr>
                                        <p:cTn id="51" dur="500"/>
                                        <p:tgtEl>
                                          <p:spTgt spid="6861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slide(fromBottom)">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4F177BA-0515-4B90-8B17-3FF1EE9CE5BC}"/>
              </a:ext>
            </a:extLst>
          </p:cNvPr>
          <p:cNvSpPr>
            <a:spLocks noGrp="1"/>
          </p:cNvSpPr>
          <p:nvPr>
            <p:ph type="title"/>
          </p:nvPr>
        </p:nvSpPr>
        <p:spPr/>
        <p:txBody>
          <a:bodyPr/>
          <a:lstStyle/>
          <a:p>
            <a:r>
              <a:rPr lang="en-US" altLang="en-US"/>
              <a:t>Gram stainning and others </a:t>
            </a:r>
          </a:p>
        </p:txBody>
      </p:sp>
      <p:sp>
        <p:nvSpPr>
          <p:cNvPr id="24579" name="Content Placeholder 2">
            <a:extLst>
              <a:ext uri="{FF2B5EF4-FFF2-40B4-BE49-F238E27FC236}">
                <a16:creationId xmlns:a16="http://schemas.microsoft.com/office/drawing/2014/main" id="{40173DC6-337E-499A-B3F2-DA9AEA707E8C}"/>
              </a:ext>
            </a:extLst>
          </p:cNvPr>
          <p:cNvSpPr>
            <a:spLocks noGrp="1"/>
          </p:cNvSpPr>
          <p:nvPr>
            <p:ph idx="1"/>
          </p:nvPr>
        </p:nvSpPr>
        <p:spPr>
          <a:xfrm>
            <a:off x="203200" y="1524000"/>
            <a:ext cx="8712200" cy="4171950"/>
          </a:xfrm>
        </p:spPr>
        <p:txBody>
          <a:bodyPr/>
          <a:lstStyle/>
          <a:p>
            <a:pPr algn="just">
              <a:buFont typeface="Arial" pitchFamily="34" charset="0"/>
              <a:buNone/>
            </a:pPr>
            <a:r>
              <a:rPr lang="en-US" altLang="en-US" sz="2400"/>
              <a:t> </a:t>
            </a:r>
            <a:r>
              <a:rPr lang="en-US" altLang="en-US" sz="2400" b="1"/>
              <a:t>Wet Preparation:</a:t>
            </a:r>
            <a:endParaRPr lang="en-US" altLang="en-US" sz="2400"/>
          </a:p>
          <a:p>
            <a:pPr algn="just"/>
            <a:r>
              <a:rPr lang="en-US" altLang="en-US" sz="2200"/>
              <a:t>Amoebas are best observed by examining thoroughly mixed sediment as a wet preparation under phase-contrast microscopy.</a:t>
            </a:r>
          </a:p>
          <a:p>
            <a:pPr algn="just"/>
            <a:r>
              <a:rPr lang="en-US" altLang="en-US" sz="2200"/>
              <a:t>Amoebas are identifiable by their typical slow movement in one direction via pseudopodia.</a:t>
            </a:r>
          </a:p>
          <a:p>
            <a:pPr algn="just"/>
            <a:r>
              <a:rPr lang="en-US" altLang="en-US" sz="2200"/>
              <a:t>A trichrome stain can assist in the differentiation of amoebas from somatic cells. </a:t>
            </a:r>
          </a:p>
        </p:txBody>
      </p:sp>
      <p:pic>
        <p:nvPicPr>
          <p:cNvPr id="66562" name="Picture 2" descr="Naegleria fowleri trophozoite (arrow) stained with Giemsa-Wright amidst polymorphonuclear leukocytes and a few lymphocytes">
            <a:extLst>
              <a:ext uri="{FF2B5EF4-FFF2-40B4-BE49-F238E27FC236}">
                <a16:creationId xmlns:a16="http://schemas.microsoft.com/office/drawing/2014/main" id="{A21C0BA7-B827-46F3-97B0-35546E364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95800"/>
            <a:ext cx="32004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C8B9078-B260-4C8F-90A6-6753A230C8D9}"/>
              </a:ext>
            </a:extLst>
          </p:cNvPr>
          <p:cNvSpPr>
            <a:spLocks noChangeArrowheads="1"/>
          </p:cNvSpPr>
          <p:nvPr/>
        </p:nvSpPr>
        <p:spPr bwMode="auto">
          <a:xfrm>
            <a:off x="4419600" y="5664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600" b="1"/>
              <a:t>Naegleria fowleri trophozoite (arrow) stained with Giemsa-Wright  stain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80">
                                          <p:stCondLst>
                                            <p:cond delay="0"/>
                                          </p:stCondLst>
                                        </p:cTn>
                                        <p:tgtEl>
                                          <p:spTgt spid="24579">
                                            <p:txEl>
                                              <p:pRg st="0" end="0"/>
                                            </p:txEl>
                                          </p:spTgt>
                                        </p:tgtEl>
                                      </p:cBhvr>
                                    </p:animEffect>
                                    <p:anim calcmode="lin" valueType="num">
                                      <p:cBhvr>
                                        <p:cTn id="8" dur="1822" tmFilter="0,0; 0.14,0.36; 0.43,0.73; 0.71,0.91; 1.0,1.0">
                                          <p:stCondLst>
                                            <p:cond delay="0"/>
                                          </p:stCondLst>
                                        </p:cTn>
                                        <p:tgtEl>
                                          <p:spTgt spid="2457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9">
                                            <p:txEl>
                                              <p:pRg st="0" end="0"/>
                                            </p:txEl>
                                          </p:spTgt>
                                        </p:tgtEl>
                                      </p:cBhvr>
                                      <p:to x="100000" y="60000"/>
                                    </p:animScale>
                                    <p:animScale>
                                      <p:cBhvr>
                                        <p:cTn id="14" dur="166" decel="50000">
                                          <p:stCondLst>
                                            <p:cond delay="676"/>
                                          </p:stCondLst>
                                        </p:cTn>
                                        <p:tgtEl>
                                          <p:spTgt spid="24579">
                                            <p:txEl>
                                              <p:pRg st="0" end="0"/>
                                            </p:txEl>
                                          </p:spTgt>
                                        </p:tgtEl>
                                      </p:cBhvr>
                                      <p:to x="100000" y="100000"/>
                                    </p:animScale>
                                    <p:animScale>
                                      <p:cBhvr>
                                        <p:cTn id="15" dur="26">
                                          <p:stCondLst>
                                            <p:cond delay="1312"/>
                                          </p:stCondLst>
                                        </p:cTn>
                                        <p:tgtEl>
                                          <p:spTgt spid="24579">
                                            <p:txEl>
                                              <p:pRg st="0" end="0"/>
                                            </p:txEl>
                                          </p:spTgt>
                                        </p:tgtEl>
                                      </p:cBhvr>
                                      <p:to x="100000" y="80000"/>
                                    </p:animScale>
                                    <p:animScale>
                                      <p:cBhvr>
                                        <p:cTn id="16" dur="166" decel="50000">
                                          <p:stCondLst>
                                            <p:cond delay="1338"/>
                                          </p:stCondLst>
                                        </p:cTn>
                                        <p:tgtEl>
                                          <p:spTgt spid="24579">
                                            <p:txEl>
                                              <p:pRg st="0" end="0"/>
                                            </p:txEl>
                                          </p:spTgt>
                                        </p:tgtEl>
                                      </p:cBhvr>
                                      <p:to x="100000" y="100000"/>
                                    </p:animScale>
                                    <p:animScale>
                                      <p:cBhvr>
                                        <p:cTn id="17" dur="26">
                                          <p:stCondLst>
                                            <p:cond delay="1642"/>
                                          </p:stCondLst>
                                        </p:cTn>
                                        <p:tgtEl>
                                          <p:spTgt spid="24579">
                                            <p:txEl>
                                              <p:pRg st="0" end="0"/>
                                            </p:txEl>
                                          </p:spTgt>
                                        </p:tgtEl>
                                      </p:cBhvr>
                                      <p:to x="100000" y="90000"/>
                                    </p:animScale>
                                    <p:animScale>
                                      <p:cBhvr>
                                        <p:cTn id="18" dur="166" decel="50000">
                                          <p:stCondLst>
                                            <p:cond delay="1668"/>
                                          </p:stCondLst>
                                        </p:cTn>
                                        <p:tgtEl>
                                          <p:spTgt spid="24579">
                                            <p:txEl>
                                              <p:pRg st="0" end="0"/>
                                            </p:txEl>
                                          </p:spTgt>
                                        </p:tgtEl>
                                      </p:cBhvr>
                                      <p:to x="100000" y="100000"/>
                                    </p:animScale>
                                    <p:animScale>
                                      <p:cBhvr>
                                        <p:cTn id="19" dur="26">
                                          <p:stCondLst>
                                            <p:cond delay="1808"/>
                                          </p:stCondLst>
                                        </p:cTn>
                                        <p:tgtEl>
                                          <p:spTgt spid="24579">
                                            <p:txEl>
                                              <p:pRg st="0" end="0"/>
                                            </p:txEl>
                                          </p:spTgt>
                                        </p:tgtEl>
                                      </p:cBhvr>
                                      <p:to x="100000" y="95000"/>
                                    </p:animScale>
                                    <p:animScale>
                                      <p:cBhvr>
                                        <p:cTn id="20" dur="166" decel="50000">
                                          <p:stCondLst>
                                            <p:cond delay="1834"/>
                                          </p:stCondLst>
                                        </p:cTn>
                                        <p:tgtEl>
                                          <p:spTgt spid="2457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4579">
                                            <p:txEl>
                                              <p:pRg st="1" end="1"/>
                                            </p:txEl>
                                          </p:spTgt>
                                        </p:tgtEl>
                                        <p:attrNameLst>
                                          <p:attrName>style.visibility</p:attrName>
                                        </p:attrNameLst>
                                      </p:cBhvr>
                                      <p:to>
                                        <p:strVal val="visible"/>
                                      </p:to>
                                    </p:set>
                                    <p:animEffect transition="in" filter="slide(fromBottom)">
                                      <p:cBhvr>
                                        <p:cTn id="25" dur="500"/>
                                        <p:tgtEl>
                                          <p:spTgt spid="24579">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slide(fromBottom)">
                                      <p:cBhvr>
                                        <p:cTn id="30" dur="500"/>
                                        <p:tgtEl>
                                          <p:spTgt spid="2457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24579">
                                            <p:txEl>
                                              <p:pRg st="3" end="3"/>
                                            </p:txEl>
                                          </p:spTgt>
                                        </p:tgtEl>
                                        <p:attrNameLst>
                                          <p:attrName>style.visibility</p:attrName>
                                        </p:attrNameLst>
                                      </p:cBhvr>
                                      <p:to>
                                        <p:strVal val="visible"/>
                                      </p:to>
                                    </p:set>
                                    <p:animEffect transition="in" filter="slide(fromBottom)">
                                      <p:cBhvr>
                                        <p:cTn id="35" dur="500"/>
                                        <p:tgtEl>
                                          <p:spTgt spid="24579">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66562"/>
                                        </p:tgtEl>
                                        <p:attrNameLst>
                                          <p:attrName>style.visibility</p:attrName>
                                        </p:attrNameLst>
                                      </p:cBhvr>
                                      <p:to>
                                        <p:strVal val="visible"/>
                                      </p:to>
                                    </p:set>
                                    <p:animEffect transition="in" filter="slide(fromBottom)">
                                      <p:cBhvr>
                                        <p:cTn id="40" dur="500"/>
                                        <p:tgtEl>
                                          <p:spTgt spid="6656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slide(fromBottom)">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EDFB00E-5BCE-4C60-908C-1A7A14CFDBBA}"/>
              </a:ext>
            </a:extLst>
          </p:cNvPr>
          <p:cNvSpPr>
            <a:spLocks noGrp="1"/>
          </p:cNvSpPr>
          <p:nvPr>
            <p:ph type="title"/>
          </p:nvPr>
        </p:nvSpPr>
        <p:spPr/>
        <p:txBody>
          <a:bodyPr/>
          <a:lstStyle/>
          <a:p>
            <a:r>
              <a:rPr lang="en-US" altLang="en-US"/>
              <a:t>Gram stainning and others </a:t>
            </a:r>
          </a:p>
        </p:txBody>
      </p:sp>
      <p:sp>
        <p:nvSpPr>
          <p:cNvPr id="24579" name="Content Placeholder 2">
            <a:extLst>
              <a:ext uri="{FF2B5EF4-FFF2-40B4-BE49-F238E27FC236}">
                <a16:creationId xmlns:a16="http://schemas.microsoft.com/office/drawing/2014/main" id="{9F5DBDFA-35C3-4677-AD2D-EC2E800D72C4}"/>
              </a:ext>
            </a:extLst>
          </p:cNvPr>
          <p:cNvSpPr>
            <a:spLocks noGrp="1"/>
          </p:cNvSpPr>
          <p:nvPr>
            <p:ph idx="1"/>
          </p:nvPr>
        </p:nvSpPr>
        <p:spPr>
          <a:xfrm>
            <a:off x="76200" y="1524000"/>
            <a:ext cx="4419600" cy="4171950"/>
          </a:xfrm>
        </p:spPr>
        <p:txBody>
          <a:bodyPr/>
          <a:lstStyle/>
          <a:p>
            <a:pPr algn="just">
              <a:buFont typeface="Arial" pitchFamily="34" charset="0"/>
              <a:buNone/>
            </a:pPr>
            <a:r>
              <a:rPr lang="en-US" altLang="en-US" sz="2000" b="1"/>
              <a:t>India Ink Stain.</a:t>
            </a:r>
            <a:endParaRPr lang="en-US" altLang="en-US" sz="2000"/>
          </a:p>
          <a:p>
            <a:pPr algn="just"/>
            <a:r>
              <a:rPr lang="en-US" altLang="en-US" sz="2000"/>
              <a:t>The large </a:t>
            </a:r>
            <a:r>
              <a:rPr lang="en-US" altLang="en-US" sz="2000">
                <a:solidFill>
                  <a:srgbClr val="C00000"/>
                </a:solidFill>
              </a:rPr>
              <a:t>polysaccharide </a:t>
            </a:r>
            <a:r>
              <a:rPr lang="en-US" altLang="en-US" sz="2000"/>
              <a:t>capsule of </a:t>
            </a:r>
            <a:r>
              <a:rPr lang="en-US" altLang="en-US" sz="2000" i="1"/>
              <a:t>Cryptococcus neoformans </a:t>
            </a:r>
            <a:r>
              <a:rPr lang="en-US" altLang="en-US" sz="2000"/>
              <a:t>allows these organisms to be visualized by the </a:t>
            </a:r>
            <a:r>
              <a:rPr lang="en-US" altLang="en-US" sz="2000">
                <a:solidFill>
                  <a:srgbClr val="C00000"/>
                </a:solidFill>
              </a:rPr>
              <a:t>India ink stain.</a:t>
            </a:r>
          </a:p>
          <a:p>
            <a:pPr algn="just"/>
            <a:r>
              <a:rPr lang="en-US" altLang="en-US" sz="2000">
                <a:solidFill>
                  <a:srgbClr val="C00000"/>
                </a:solidFill>
              </a:rPr>
              <a:t>Latex agglutination </a:t>
            </a:r>
            <a:r>
              <a:rPr lang="en-US" altLang="en-US" sz="2000"/>
              <a:t>testing for capsular antigen is </a:t>
            </a:r>
            <a:r>
              <a:rPr lang="en-US" altLang="en-US" sz="2000">
                <a:solidFill>
                  <a:srgbClr val="C00000"/>
                </a:solidFill>
              </a:rPr>
              <a:t>more sensitive and </a:t>
            </a:r>
            <a:r>
              <a:rPr lang="en-US" altLang="en-US" sz="2000"/>
              <a:t> </a:t>
            </a:r>
            <a:r>
              <a:rPr lang="en-US" altLang="en-US" sz="2000">
                <a:solidFill>
                  <a:srgbClr val="C00000"/>
                </a:solidFill>
              </a:rPr>
              <a:t>specific</a:t>
            </a:r>
            <a:r>
              <a:rPr lang="en-US" altLang="en-US" sz="2000"/>
              <a:t>.</a:t>
            </a:r>
          </a:p>
          <a:p>
            <a:pPr algn="just"/>
            <a:r>
              <a:rPr lang="en-US" altLang="en-US" sz="2000"/>
              <a:t>To perform the India ink preparation, a drop of CSF sediment is mixed with one-third volume of India ink </a:t>
            </a:r>
          </a:p>
          <a:p>
            <a:pPr algn="just"/>
            <a:r>
              <a:rPr lang="en-US" altLang="en-US" sz="2000"/>
              <a:t>Examination under oil immersion.</a:t>
            </a:r>
          </a:p>
          <a:p>
            <a:pPr algn="just"/>
            <a:r>
              <a:rPr lang="en-US" altLang="en-US" sz="2000"/>
              <a:t> </a:t>
            </a:r>
          </a:p>
        </p:txBody>
      </p:sp>
      <p:pic>
        <p:nvPicPr>
          <p:cNvPr id="65541" name="Picture 5">
            <a:extLst>
              <a:ext uri="{FF2B5EF4-FFF2-40B4-BE49-F238E27FC236}">
                <a16:creationId xmlns:a16="http://schemas.microsoft.com/office/drawing/2014/main" id="{09310900-2664-4C4F-8938-6BC2815E4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81500"/>
            <a:ext cx="402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a:extLst>
              <a:ext uri="{FF2B5EF4-FFF2-40B4-BE49-F238E27FC236}">
                <a16:creationId xmlns:a16="http://schemas.microsoft.com/office/drawing/2014/main" id="{518639C7-A476-48E3-99C1-F85F1F932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41052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slide(fromBottom)">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slide(fromBottom)">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slide(fromBottom)">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slide(fromBottom)">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slide(fromBottom)">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65542"/>
                                        </p:tgtEl>
                                        <p:attrNameLst>
                                          <p:attrName>style.visibility</p:attrName>
                                        </p:attrNameLst>
                                      </p:cBhvr>
                                      <p:to>
                                        <p:strVal val="visible"/>
                                      </p:to>
                                    </p:set>
                                    <p:animEffect transition="in" filter="slide(fromBottom)">
                                      <p:cBhvr>
                                        <p:cTn id="32" dur="500"/>
                                        <p:tgtEl>
                                          <p:spTgt spid="65542"/>
                                        </p:tgtEl>
                                      </p:cBhvr>
                                    </p:animEffect>
                                  </p:childTnLst>
                                </p:cTn>
                              </p:par>
                              <p:par>
                                <p:cTn id="33" presetID="12" presetClass="entr" presetSubtype="4" fill="hold" nodeType="withEffect">
                                  <p:stCondLst>
                                    <p:cond delay="0"/>
                                  </p:stCondLst>
                                  <p:childTnLst>
                                    <p:set>
                                      <p:cBhvr>
                                        <p:cTn id="34" dur="1" fill="hold">
                                          <p:stCondLst>
                                            <p:cond delay="0"/>
                                          </p:stCondLst>
                                        </p:cTn>
                                        <p:tgtEl>
                                          <p:spTgt spid="65541"/>
                                        </p:tgtEl>
                                        <p:attrNameLst>
                                          <p:attrName>style.visibility</p:attrName>
                                        </p:attrNameLst>
                                      </p:cBhvr>
                                      <p:to>
                                        <p:strVal val="visible"/>
                                      </p:to>
                                    </p:set>
                                    <p:animEffect transition="in" filter="slide(fromBottom)">
                                      <p:cBhvr>
                                        <p:cTn id="35"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BCF081A-F25C-425A-AA0B-6358F3004C10}"/>
              </a:ext>
            </a:extLst>
          </p:cNvPr>
          <p:cNvSpPr>
            <a:spLocks noGrp="1" noChangeArrowheads="1"/>
          </p:cNvSpPr>
          <p:nvPr>
            <p:ph type="title"/>
          </p:nvPr>
        </p:nvSpPr>
        <p:spPr/>
        <p:txBody>
          <a:bodyPr/>
          <a:lstStyle/>
          <a:p>
            <a:pPr eaLnBrk="1" hangingPunct="1"/>
            <a:r>
              <a:rPr lang="en-US" altLang="en-US"/>
              <a:t>Cerebrospinal Fluid (CSF)</a:t>
            </a:r>
          </a:p>
        </p:txBody>
      </p:sp>
      <p:sp>
        <p:nvSpPr>
          <p:cNvPr id="5" name="Rectangle 3">
            <a:extLst>
              <a:ext uri="{FF2B5EF4-FFF2-40B4-BE49-F238E27FC236}">
                <a16:creationId xmlns:a16="http://schemas.microsoft.com/office/drawing/2014/main" id="{3A9675AD-96E2-44E6-8002-82AE9184F41B}"/>
              </a:ext>
            </a:extLst>
          </p:cNvPr>
          <p:cNvSpPr txBox="1">
            <a:spLocks noChangeArrowheads="1"/>
          </p:cNvSpPr>
          <p:nvPr/>
        </p:nvSpPr>
        <p:spPr bwMode="auto">
          <a:xfrm>
            <a:off x="508000" y="1847850"/>
            <a:ext cx="8178800" cy="4171950"/>
          </a:xfrm>
          <a:prstGeom prst="rect">
            <a:avLst/>
          </a:prstGeom>
          <a:noFill/>
          <a:ln w="9525">
            <a:noFill/>
            <a:miter lim="800000"/>
            <a:headEnd/>
            <a:tailEnd/>
          </a:ln>
        </p:spPr>
        <p:txBody>
          <a:bodyPr/>
          <a:lstStyle/>
          <a:p>
            <a:pPr marL="514350" indent="-514350">
              <a:spcBef>
                <a:spcPct val="20000"/>
              </a:spcBef>
              <a:buClr>
                <a:schemeClr val="accent2"/>
              </a:buClr>
              <a:buFont typeface="Arial" pitchFamily="34" charset="0"/>
              <a:buChar char="•"/>
              <a:defRPr/>
            </a:pPr>
            <a:r>
              <a:rPr kumimoji="1" lang="en-US" sz="3200" kern="0" dirty="0">
                <a:latin typeface="+mn-lt"/>
              </a:rPr>
              <a:t>Composition and formation</a:t>
            </a:r>
          </a:p>
          <a:p>
            <a:pPr marL="742950" lvl="1" indent="-285750">
              <a:spcBef>
                <a:spcPct val="20000"/>
              </a:spcBef>
              <a:buClr>
                <a:schemeClr val="accent2"/>
              </a:buClr>
              <a:buFont typeface="Arial" pitchFamily="34" charset="0"/>
              <a:buChar char="•"/>
              <a:defRPr/>
            </a:pPr>
            <a:r>
              <a:rPr kumimoji="1" lang="en-US" sz="2800" kern="0" dirty="0">
                <a:latin typeface="+mn-lt"/>
              </a:rPr>
              <a:t>CSF is the 3</a:t>
            </a:r>
            <a:r>
              <a:rPr kumimoji="1" lang="en-US" sz="2800" kern="0" baseline="30000" dirty="0">
                <a:latin typeface="+mn-lt"/>
              </a:rPr>
              <a:t>rd</a:t>
            </a:r>
            <a:r>
              <a:rPr kumimoji="1" lang="en-US" sz="2800" kern="0" dirty="0">
                <a:latin typeface="+mn-lt"/>
              </a:rPr>
              <a:t> major fluid of the body</a:t>
            </a:r>
          </a:p>
          <a:p>
            <a:pPr marL="1143000" lvl="2" indent="-228600">
              <a:spcBef>
                <a:spcPct val="20000"/>
              </a:spcBef>
              <a:buClr>
                <a:schemeClr val="accent2"/>
              </a:buClr>
              <a:buFont typeface="Arial" pitchFamily="34" charset="0"/>
              <a:buChar char="•"/>
              <a:defRPr/>
            </a:pPr>
            <a:r>
              <a:rPr kumimoji="1" lang="en-US" kern="0" dirty="0">
                <a:latin typeface="+mn-lt"/>
              </a:rPr>
              <a:t>Adult volume 90-150 </a:t>
            </a:r>
            <a:r>
              <a:rPr kumimoji="1" lang="en-US" kern="0" dirty="0" err="1">
                <a:latin typeface="+mn-lt"/>
              </a:rPr>
              <a:t>mL</a:t>
            </a:r>
            <a:endParaRPr kumimoji="1" lang="en-US" kern="0" dirty="0">
              <a:latin typeface="+mn-lt"/>
            </a:endParaRPr>
          </a:p>
          <a:p>
            <a:pPr marL="1143000" lvl="2" indent="-228600">
              <a:spcBef>
                <a:spcPct val="20000"/>
              </a:spcBef>
              <a:buClr>
                <a:schemeClr val="accent2"/>
              </a:buClr>
              <a:buFont typeface="Arial" pitchFamily="34" charset="0"/>
              <a:buChar char="•"/>
              <a:defRPr/>
            </a:pPr>
            <a:r>
              <a:rPr kumimoji="1" lang="en-US" kern="0" dirty="0">
                <a:latin typeface="+mn-lt"/>
              </a:rPr>
              <a:t>Neonate volume 10-60 </a:t>
            </a:r>
            <a:r>
              <a:rPr kumimoji="1" lang="en-US" kern="0" dirty="0" err="1">
                <a:latin typeface="+mn-lt"/>
              </a:rPr>
              <a:t>mL</a:t>
            </a:r>
            <a:endParaRPr kumimoji="1" lang="en-US" kern="0" dirty="0">
              <a:latin typeface="+mn-lt"/>
            </a:endParaRPr>
          </a:p>
          <a:p>
            <a:pPr marL="514350" indent="-514350">
              <a:spcBef>
                <a:spcPct val="20000"/>
              </a:spcBef>
              <a:buClr>
                <a:schemeClr val="accent2"/>
              </a:buClr>
              <a:buFont typeface="Arial" pitchFamily="34" charset="0"/>
              <a:buChar char="•"/>
              <a:defRPr/>
            </a:pPr>
            <a:endParaRPr kumimoji="1" lang="en-US" sz="3200" kern="0" dirty="0">
              <a:latin typeface="+mj-lt"/>
            </a:endParaRPr>
          </a:p>
        </p:txBody>
      </p:sp>
      <p:sp>
        <p:nvSpPr>
          <p:cNvPr id="6" name="Rectangle 3">
            <a:extLst>
              <a:ext uri="{FF2B5EF4-FFF2-40B4-BE49-F238E27FC236}">
                <a16:creationId xmlns:a16="http://schemas.microsoft.com/office/drawing/2014/main" id="{8806BD2D-5E1A-42FE-874D-F9D961CC3A23}"/>
              </a:ext>
            </a:extLst>
          </p:cNvPr>
          <p:cNvSpPr txBox="1">
            <a:spLocks noChangeArrowheads="1"/>
          </p:cNvSpPr>
          <p:nvPr/>
        </p:nvSpPr>
        <p:spPr bwMode="auto">
          <a:xfrm>
            <a:off x="304800" y="4038600"/>
            <a:ext cx="8178800" cy="2438400"/>
          </a:xfrm>
          <a:prstGeom prst="rect">
            <a:avLst/>
          </a:prstGeom>
          <a:noFill/>
          <a:ln w="9525">
            <a:noFill/>
            <a:miter lim="800000"/>
            <a:headEnd/>
            <a:tailEnd/>
          </a:ln>
        </p:spPr>
        <p:txBody>
          <a:bodyPr/>
          <a:lstStyle/>
          <a:p>
            <a:pPr marL="514350" indent="-514350">
              <a:spcBef>
                <a:spcPct val="20000"/>
              </a:spcBef>
              <a:buClr>
                <a:schemeClr val="accent2"/>
              </a:buClr>
              <a:buFont typeface="Arial" pitchFamily="34" charset="0"/>
              <a:buChar char="•"/>
              <a:defRPr/>
            </a:pPr>
            <a:r>
              <a:rPr kumimoji="1" lang="en-US" sz="3200" kern="0" dirty="0">
                <a:latin typeface="+mj-lt"/>
              </a:rPr>
              <a:t>CSF functions</a:t>
            </a:r>
          </a:p>
          <a:p>
            <a:pPr marL="742950" lvl="1" indent="-285750">
              <a:spcBef>
                <a:spcPct val="20000"/>
              </a:spcBef>
              <a:buClr>
                <a:schemeClr val="accent2"/>
              </a:buClr>
              <a:buFont typeface="Arial" pitchFamily="34" charset="0"/>
              <a:buChar char="•"/>
              <a:defRPr/>
            </a:pPr>
            <a:r>
              <a:rPr kumimoji="1" lang="en-US" sz="2800" kern="0" dirty="0">
                <a:latin typeface="+mj-lt"/>
              </a:rPr>
              <a:t>Supplies nutrients to nervous tissues</a:t>
            </a:r>
          </a:p>
          <a:p>
            <a:pPr marL="742950" lvl="1" indent="-285750">
              <a:spcBef>
                <a:spcPct val="20000"/>
              </a:spcBef>
              <a:buClr>
                <a:schemeClr val="accent2"/>
              </a:buClr>
              <a:buFont typeface="Arial" pitchFamily="34" charset="0"/>
              <a:buChar char="•"/>
              <a:defRPr/>
            </a:pPr>
            <a:r>
              <a:rPr kumimoji="1" lang="en-US" sz="2800" kern="0" dirty="0">
                <a:latin typeface="+mj-lt"/>
              </a:rPr>
              <a:t>Removes metabolic wastes</a:t>
            </a:r>
          </a:p>
          <a:p>
            <a:pPr marL="742950" lvl="1" indent="-285750">
              <a:spcBef>
                <a:spcPct val="20000"/>
              </a:spcBef>
              <a:buClr>
                <a:schemeClr val="accent2"/>
              </a:buClr>
              <a:buFont typeface="Arial" pitchFamily="34" charset="0"/>
              <a:buChar char="•"/>
              <a:defRPr/>
            </a:pPr>
            <a:r>
              <a:rPr kumimoji="1" lang="en-US" sz="2800" kern="0" dirty="0">
                <a:latin typeface="+mj-lt"/>
              </a:rPr>
              <a:t>Protects / cushions against trauma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linds(horizontal)">
                                      <p:cBhvr>
                                        <p:cTn id="37" dur="500"/>
                                        <p:tgtEl>
                                          <p:spTgt spid="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blinds(horizontal)">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370429-F9CE-4EE9-AB14-5B6252434552}"/>
              </a:ext>
            </a:extLst>
          </p:cNvPr>
          <p:cNvSpPr>
            <a:spLocks noChangeArrowheads="1"/>
          </p:cNvSpPr>
          <p:nvPr/>
        </p:nvSpPr>
        <p:spPr bwMode="auto">
          <a:xfrm>
            <a:off x="381000" y="228600"/>
            <a:ext cx="532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t>Culturing using suitable media</a:t>
            </a:r>
          </a:p>
        </p:txBody>
      </p:sp>
      <p:sp>
        <p:nvSpPr>
          <p:cNvPr id="5" name="Rectangle 4">
            <a:extLst>
              <a:ext uri="{FF2B5EF4-FFF2-40B4-BE49-F238E27FC236}">
                <a16:creationId xmlns:a16="http://schemas.microsoft.com/office/drawing/2014/main" id="{BFB0A94D-DB67-4806-965F-9A65E6AB5B40}"/>
              </a:ext>
            </a:extLst>
          </p:cNvPr>
          <p:cNvSpPr>
            <a:spLocks noChangeArrowheads="1"/>
          </p:cNvSpPr>
          <p:nvPr/>
        </p:nvSpPr>
        <p:spPr bwMode="auto">
          <a:xfrm>
            <a:off x="-304800" y="3571875"/>
            <a:ext cx="358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hangingPunct="1"/>
            <a:r>
              <a:rPr lang="en-US" altLang="en-US" sz="1800" i="1"/>
              <a:t>S. pneumoniae  </a:t>
            </a:r>
            <a:r>
              <a:rPr lang="en-US" altLang="en-US" sz="1800"/>
              <a:t>on sheep blood agar with colistin and aztreonam (CAP) </a:t>
            </a:r>
          </a:p>
        </p:txBody>
      </p:sp>
      <p:pic>
        <p:nvPicPr>
          <p:cNvPr id="83971" name="Picture 3">
            <a:extLst>
              <a:ext uri="{FF2B5EF4-FFF2-40B4-BE49-F238E27FC236}">
                <a16:creationId xmlns:a16="http://schemas.microsoft.com/office/drawing/2014/main" id="{DAE459C5-833A-41FC-B14A-E29585F28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2895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7F40240-8090-4BCB-B86E-320424FFB8E4}"/>
              </a:ext>
            </a:extLst>
          </p:cNvPr>
          <p:cNvSpPr>
            <a:spLocks noChangeArrowheads="1"/>
          </p:cNvSpPr>
          <p:nvPr/>
        </p:nvSpPr>
        <p:spPr bwMode="auto">
          <a:xfrm>
            <a:off x="4343400" y="3733800"/>
            <a:ext cx="428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800"/>
              <a:t>H. influenzae on a chocolate agar plate</a:t>
            </a:r>
          </a:p>
        </p:txBody>
      </p:sp>
      <p:pic>
        <p:nvPicPr>
          <p:cNvPr id="83973" name="Picture 5" descr="Figure 6 is a picture showing proper streaking and growth of N. meningitidis on a blood agar plate (BAP).">
            <a:extLst>
              <a:ext uri="{FF2B5EF4-FFF2-40B4-BE49-F238E27FC236}">
                <a16:creationId xmlns:a16="http://schemas.microsoft.com/office/drawing/2014/main" id="{336C1CA0-F00B-4031-9FCA-E8E788FE4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30713"/>
            <a:ext cx="30480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8CA1848-9A1F-4BE5-9D87-5C32915F1B59}"/>
              </a:ext>
            </a:extLst>
          </p:cNvPr>
          <p:cNvSpPr>
            <a:spLocks noChangeArrowheads="1"/>
          </p:cNvSpPr>
          <p:nvPr/>
        </p:nvSpPr>
        <p:spPr bwMode="auto">
          <a:xfrm>
            <a:off x="2590800" y="6488113"/>
            <a:ext cx="279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800"/>
              <a:t>N. meningitidis on a BAP</a:t>
            </a:r>
          </a:p>
        </p:txBody>
      </p:sp>
      <p:pic>
        <p:nvPicPr>
          <p:cNvPr id="83975" name="Picture 7">
            <a:extLst>
              <a:ext uri="{FF2B5EF4-FFF2-40B4-BE49-F238E27FC236}">
                <a16:creationId xmlns:a16="http://schemas.microsoft.com/office/drawing/2014/main" id="{4686109A-248A-4CD0-9553-55F39FCD8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57275"/>
            <a:ext cx="2841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83975"/>
                                        </p:tgtEl>
                                        <p:attrNameLst>
                                          <p:attrName>style.visibility</p:attrName>
                                        </p:attrNameLst>
                                      </p:cBhvr>
                                      <p:to>
                                        <p:strVal val="visible"/>
                                      </p:to>
                                    </p:set>
                                    <p:animEffect transition="in" filter="slide(fromBottom)">
                                      <p:cBhvr>
                                        <p:cTn id="25" dur="500"/>
                                        <p:tgtEl>
                                          <p:spTgt spid="83975"/>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lide(fromBottom)">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83971"/>
                                        </p:tgtEl>
                                        <p:attrNameLst>
                                          <p:attrName>style.visibility</p:attrName>
                                        </p:attrNameLst>
                                      </p:cBhvr>
                                      <p:to>
                                        <p:strVal val="visible"/>
                                      </p:to>
                                    </p:set>
                                    <p:animEffect transition="in" filter="slide(fromBottom)">
                                      <p:cBhvr>
                                        <p:cTn id="33" dur="500"/>
                                        <p:tgtEl>
                                          <p:spTgt spid="83971"/>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Bottom)">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83973"/>
                                        </p:tgtEl>
                                        <p:attrNameLst>
                                          <p:attrName>style.visibility</p:attrName>
                                        </p:attrNameLst>
                                      </p:cBhvr>
                                      <p:to>
                                        <p:strVal val="visible"/>
                                      </p:to>
                                    </p:set>
                                    <p:animEffect transition="in" filter="slide(fromBottom)">
                                      <p:cBhvr>
                                        <p:cTn id="41" dur="500"/>
                                        <p:tgtEl>
                                          <p:spTgt spid="8397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lide(fromBottom)">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F5878C0-6179-489A-8C98-44A6971C396D}"/>
              </a:ext>
            </a:extLst>
          </p:cNvPr>
          <p:cNvSpPr>
            <a:spLocks noGrp="1" noChangeArrowheads="1"/>
          </p:cNvSpPr>
          <p:nvPr>
            <p:ph type="title"/>
          </p:nvPr>
        </p:nvSpPr>
        <p:spPr/>
        <p:txBody>
          <a:bodyPr/>
          <a:lstStyle/>
          <a:p>
            <a:r>
              <a:rPr lang="en-US" altLang="en-US"/>
              <a:t>Other identification techniques</a:t>
            </a:r>
          </a:p>
        </p:txBody>
      </p:sp>
      <p:sp>
        <p:nvSpPr>
          <p:cNvPr id="87043" name="Rectangle 3">
            <a:extLst>
              <a:ext uri="{FF2B5EF4-FFF2-40B4-BE49-F238E27FC236}">
                <a16:creationId xmlns:a16="http://schemas.microsoft.com/office/drawing/2014/main" id="{9CC72802-60CF-4B0A-9323-7B25687F67D1}"/>
              </a:ext>
            </a:extLst>
          </p:cNvPr>
          <p:cNvSpPr>
            <a:spLocks noGrp="1" noChangeArrowheads="1"/>
          </p:cNvSpPr>
          <p:nvPr>
            <p:ph type="body" idx="1"/>
          </p:nvPr>
        </p:nvSpPr>
        <p:spPr>
          <a:xfrm>
            <a:off x="457200" y="1524000"/>
            <a:ext cx="8178800" cy="4171950"/>
          </a:xfrm>
        </p:spPr>
        <p:txBody>
          <a:bodyPr/>
          <a:lstStyle/>
          <a:p>
            <a:pPr eaLnBrk="1" hangingPunct="1">
              <a:defRPr/>
            </a:pPr>
            <a:r>
              <a:rPr lang="en-US" dirty="0">
                <a:latin typeface="+mj-lt"/>
              </a:rPr>
              <a:t>Serology</a:t>
            </a:r>
          </a:p>
          <a:p>
            <a:pPr eaLnBrk="1" hangingPunct="1">
              <a:buFontTx/>
              <a:buChar char="-"/>
              <a:defRPr/>
            </a:pPr>
            <a:r>
              <a:rPr lang="en-US" dirty="0">
                <a:latin typeface="+mj-lt"/>
              </a:rPr>
              <a:t>ELISA</a:t>
            </a:r>
          </a:p>
          <a:p>
            <a:pPr eaLnBrk="1" hangingPunct="1">
              <a:buFontTx/>
              <a:buChar char="-"/>
              <a:defRPr/>
            </a:pPr>
            <a:r>
              <a:rPr lang="en-US" dirty="0">
                <a:latin typeface="+mj-lt"/>
              </a:rPr>
              <a:t>Latx agglutination</a:t>
            </a:r>
          </a:p>
          <a:p>
            <a:pPr eaLnBrk="1" hangingPunct="1">
              <a:buFont typeface="Wingdings" pitchFamily="2" charset="2"/>
              <a:buChar char="§"/>
              <a:defRPr/>
            </a:pPr>
            <a:r>
              <a:rPr lang="en-US" dirty="0">
                <a:latin typeface="+mj-lt"/>
              </a:rPr>
              <a:t>PCR</a:t>
            </a:r>
          </a:p>
          <a:p>
            <a:pPr eaLnBrk="1" hangingPunct="1">
              <a:buFont typeface="Wingdings" pitchFamily="2" charset="2"/>
              <a:buChar char="§"/>
              <a:defRPr/>
            </a:pPr>
            <a:r>
              <a:rPr lang="en-US" dirty="0">
                <a:latin typeface="+mj-lt"/>
              </a:rPr>
              <a:t>IFA</a:t>
            </a:r>
            <a:endParaRPr lang="en-US" sz="2000" dirty="0">
              <a:latin typeface="+mj-lt"/>
            </a:endParaRPr>
          </a:p>
        </p:txBody>
      </p:sp>
      <p:pic>
        <p:nvPicPr>
          <p:cNvPr id="23556" name="Picture 4">
            <a:extLst>
              <a:ext uri="{FF2B5EF4-FFF2-40B4-BE49-F238E27FC236}">
                <a16:creationId xmlns:a16="http://schemas.microsoft.com/office/drawing/2014/main" id="{17EA15B9-162F-42B6-8A0D-9D371829C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4670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0371F723-99B2-425B-8A1D-A1B1A27B7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181600"/>
            <a:ext cx="442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horizontal)">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horizontal)">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linds(horizontal)">
                                      <p:cBhvr>
                                        <p:cTn id="17" dur="500"/>
                                        <p:tgtEl>
                                          <p:spTgt spid="87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blinds(horizontal)">
                                      <p:cBhvr>
                                        <p:cTn id="22" dur="500"/>
                                        <p:tgtEl>
                                          <p:spTgt spid="870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blinds(horizontal)">
                                      <p:cBhvr>
                                        <p:cTn id="27" dur="500"/>
                                        <p:tgtEl>
                                          <p:spTgt spid="870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3556"/>
                                        </p:tgtEl>
                                        <p:attrNameLst>
                                          <p:attrName>style.visibility</p:attrName>
                                        </p:attrNameLst>
                                      </p:cBhvr>
                                      <p:to>
                                        <p:strVal val="visible"/>
                                      </p:to>
                                    </p:set>
                                    <p:animEffect transition="in" filter="blinds(horizontal)">
                                      <p:cBhvr>
                                        <p:cTn id="32" dur="500"/>
                                        <p:tgtEl>
                                          <p:spTgt spid="235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3557"/>
                                        </p:tgtEl>
                                        <p:attrNameLst>
                                          <p:attrName>style.visibility</p:attrName>
                                        </p:attrNameLst>
                                      </p:cBhvr>
                                      <p:to>
                                        <p:strVal val="visible"/>
                                      </p:to>
                                    </p:set>
                                    <p:animEffect transition="in" filter="blinds(horizontal)">
                                      <p:cBhvr>
                                        <p:cTn id="3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5D16D87-9B70-4CAB-9058-A95785FD41D0}"/>
              </a:ext>
            </a:extLst>
          </p:cNvPr>
          <p:cNvSpPr>
            <a:spLocks noGrp="1"/>
          </p:cNvSpPr>
          <p:nvPr>
            <p:ph type="title"/>
          </p:nvPr>
        </p:nvSpPr>
        <p:spPr/>
        <p:txBody>
          <a:bodyPr/>
          <a:lstStyle/>
          <a:p>
            <a:r>
              <a:rPr lang="en-US" altLang="en-US"/>
              <a:t>Notes</a:t>
            </a:r>
          </a:p>
        </p:txBody>
      </p:sp>
      <p:sp>
        <p:nvSpPr>
          <p:cNvPr id="25603" name="Content Placeholder 2">
            <a:extLst>
              <a:ext uri="{FF2B5EF4-FFF2-40B4-BE49-F238E27FC236}">
                <a16:creationId xmlns:a16="http://schemas.microsoft.com/office/drawing/2014/main" id="{32545791-4F9F-46CD-90AB-EB0B76777F47}"/>
              </a:ext>
            </a:extLst>
          </p:cNvPr>
          <p:cNvSpPr>
            <a:spLocks noGrp="1"/>
          </p:cNvSpPr>
          <p:nvPr>
            <p:ph idx="1"/>
          </p:nvPr>
        </p:nvSpPr>
        <p:spPr/>
        <p:txBody>
          <a:bodyPr/>
          <a:lstStyle/>
          <a:p>
            <a:pPr algn="just"/>
            <a:r>
              <a:rPr lang="en-US" altLang="en-US" sz="2400"/>
              <a:t>The volume of CSF is critical for detecting certain microorganisms, such as mycobacteria and fungi. A minimum of 5 to 10 mL is recommended for  detecting these agents by centrifugation and subsequent culture.</a:t>
            </a:r>
          </a:p>
          <a:p>
            <a:pPr algn="just"/>
            <a:r>
              <a:rPr lang="en-US" altLang="en-US" sz="2400"/>
              <a:t>When the laboratory receives an inadequate volume of CSF , the physician should be consulted regarding the order of priority for laboratory tests. Processing too little specimen lowers the sensitivity of laboratory tests, which may lead to false-negative results.</a:t>
            </a:r>
          </a:p>
          <a:p>
            <a:pPr algn="just"/>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DC834DD-0854-497F-B24F-37D08416E7BA}"/>
              </a:ext>
            </a:extLst>
          </p:cNvPr>
          <p:cNvSpPr>
            <a:spLocks noGrp="1" noChangeArrowheads="1"/>
          </p:cNvSpPr>
          <p:nvPr>
            <p:ph type="title"/>
          </p:nvPr>
        </p:nvSpPr>
        <p:spPr/>
        <p:txBody>
          <a:bodyPr/>
          <a:lstStyle/>
          <a:p>
            <a:pPr eaLnBrk="1" hangingPunct="1"/>
            <a:r>
              <a:rPr lang="en-US" altLang="en-US"/>
              <a:t>Cerebrospinal Fluid (CSF)</a:t>
            </a:r>
          </a:p>
        </p:txBody>
      </p:sp>
      <p:sp>
        <p:nvSpPr>
          <p:cNvPr id="19459" name="Rectangle 3">
            <a:extLst>
              <a:ext uri="{FF2B5EF4-FFF2-40B4-BE49-F238E27FC236}">
                <a16:creationId xmlns:a16="http://schemas.microsoft.com/office/drawing/2014/main" id="{38991621-8E77-4D0B-84C8-D1F52438D566}"/>
              </a:ext>
            </a:extLst>
          </p:cNvPr>
          <p:cNvSpPr>
            <a:spLocks noGrp="1" noChangeArrowheads="1"/>
          </p:cNvSpPr>
          <p:nvPr>
            <p:ph type="body" idx="1"/>
          </p:nvPr>
        </p:nvSpPr>
        <p:spPr>
          <a:xfrm>
            <a:off x="457200" y="1600200"/>
            <a:ext cx="8178800" cy="4171950"/>
          </a:xfrm>
        </p:spPr>
        <p:txBody>
          <a:bodyPr/>
          <a:lstStyle/>
          <a:p>
            <a:pPr eaLnBrk="1" hangingPunct="1">
              <a:buFont typeface="Arial" pitchFamily="34" charset="0"/>
              <a:buNone/>
              <a:defRPr/>
            </a:pPr>
            <a:r>
              <a:rPr lang="en-US" sz="2400" b="1" dirty="0">
                <a:latin typeface="+mj-lt"/>
              </a:rPr>
              <a:t>Four major categories of disease</a:t>
            </a:r>
          </a:p>
          <a:p>
            <a:pPr lvl="1" eaLnBrk="1" hangingPunct="1">
              <a:defRPr/>
            </a:pPr>
            <a:r>
              <a:rPr lang="en-US" sz="2400" dirty="0" err="1">
                <a:latin typeface="+mj-lt"/>
              </a:rPr>
              <a:t>Meningeal</a:t>
            </a:r>
            <a:r>
              <a:rPr lang="en-US" sz="2400" dirty="0">
                <a:latin typeface="+mj-lt"/>
              </a:rPr>
              <a:t> infections</a:t>
            </a:r>
          </a:p>
          <a:p>
            <a:pPr lvl="1" eaLnBrk="1" hangingPunct="1">
              <a:defRPr/>
            </a:pPr>
            <a:r>
              <a:rPr lang="en-US" sz="2400" dirty="0">
                <a:latin typeface="+mj-lt"/>
              </a:rPr>
              <a:t>Subarachnoid hemorrhage</a:t>
            </a:r>
          </a:p>
          <a:p>
            <a:pPr lvl="1" eaLnBrk="1" hangingPunct="1">
              <a:defRPr/>
            </a:pPr>
            <a:r>
              <a:rPr lang="en-US" sz="2400" dirty="0">
                <a:latin typeface="+mj-lt"/>
              </a:rPr>
              <a:t>CNS malignancy</a:t>
            </a:r>
          </a:p>
          <a:p>
            <a:pPr lvl="1" eaLnBrk="1" hangingPunct="1">
              <a:defRPr/>
            </a:pPr>
            <a:r>
              <a:rPr lang="en-US" sz="2400" dirty="0" err="1">
                <a:latin typeface="+mj-lt"/>
              </a:rPr>
              <a:t>Demyelinating</a:t>
            </a:r>
            <a:r>
              <a:rPr lang="en-US" sz="2400" dirty="0">
                <a:latin typeface="+mj-lt"/>
              </a:rPr>
              <a:t> disease</a:t>
            </a:r>
          </a:p>
        </p:txBody>
      </p:sp>
      <p:sp>
        <p:nvSpPr>
          <p:cNvPr id="4" name="Rectangle 3">
            <a:extLst>
              <a:ext uri="{FF2B5EF4-FFF2-40B4-BE49-F238E27FC236}">
                <a16:creationId xmlns:a16="http://schemas.microsoft.com/office/drawing/2014/main" id="{821A162E-2E81-47F0-886B-32F0425EC401}"/>
              </a:ext>
            </a:extLst>
          </p:cNvPr>
          <p:cNvSpPr txBox="1">
            <a:spLocks noChangeArrowheads="1"/>
          </p:cNvSpPr>
          <p:nvPr/>
        </p:nvSpPr>
        <p:spPr bwMode="auto">
          <a:xfrm>
            <a:off x="533400" y="4038600"/>
            <a:ext cx="8178800" cy="2590800"/>
          </a:xfrm>
          <a:prstGeom prst="rect">
            <a:avLst/>
          </a:prstGeom>
          <a:noFill/>
          <a:ln w="9525">
            <a:noFill/>
            <a:miter lim="800000"/>
            <a:headEnd/>
            <a:tailEnd/>
          </a:ln>
        </p:spPr>
        <p:txBody>
          <a:bodyPr/>
          <a:lstStyle/>
          <a:p>
            <a:pPr marL="514350" indent="-514350">
              <a:spcBef>
                <a:spcPct val="20000"/>
              </a:spcBef>
              <a:buClr>
                <a:schemeClr val="accent2"/>
              </a:buClr>
              <a:defRPr/>
            </a:pPr>
            <a:r>
              <a:rPr kumimoji="1" lang="en-US" b="1" kern="0" dirty="0">
                <a:latin typeface="+mj-lt"/>
              </a:rPr>
              <a:t>Indications for analysis</a:t>
            </a:r>
          </a:p>
          <a:p>
            <a:pPr marL="742950" lvl="1" indent="-285750">
              <a:spcBef>
                <a:spcPct val="20000"/>
              </a:spcBef>
              <a:buClr>
                <a:schemeClr val="accent2"/>
              </a:buClr>
              <a:buFont typeface="Arial" pitchFamily="34" charset="0"/>
              <a:buChar char="•"/>
              <a:defRPr/>
            </a:pPr>
            <a:r>
              <a:rPr kumimoji="1" lang="en-US" kern="0" dirty="0">
                <a:latin typeface="+mj-lt"/>
              </a:rPr>
              <a:t>To confirm diagnosis of meningitis</a:t>
            </a:r>
          </a:p>
          <a:p>
            <a:pPr marL="742950" lvl="1" indent="-285750">
              <a:spcBef>
                <a:spcPct val="20000"/>
              </a:spcBef>
              <a:buClr>
                <a:schemeClr val="accent2"/>
              </a:buClr>
              <a:buFont typeface="Arial" pitchFamily="34" charset="0"/>
              <a:buChar char="•"/>
              <a:defRPr/>
            </a:pPr>
            <a:r>
              <a:rPr kumimoji="1" lang="en-US" kern="0" dirty="0">
                <a:latin typeface="+mj-lt"/>
              </a:rPr>
              <a:t>Evaluate for intracranial hemorrhage</a:t>
            </a:r>
          </a:p>
          <a:p>
            <a:pPr marL="742950" lvl="1" indent="-285750">
              <a:spcBef>
                <a:spcPct val="20000"/>
              </a:spcBef>
              <a:buClr>
                <a:schemeClr val="accent2"/>
              </a:buClr>
              <a:buFont typeface="Arial" pitchFamily="34" charset="0"/>
              <a:buChar char="•"/>
              <a:defRPr/>
            </a:pPr>
            <a:r>
              <a:rPr kumimoji="1" lang="en-US" kern="0" dirty="0">
                <a:latin typeface="+mj-lt"/>
              </a:rPr>
              <a:t>Diagnose malignancies, leukemia </a:t>
            </a:r>
          </a:p>
          <a:p>
            <a:pPr marL="742950" lvl="1" indent="-285750">
              <a:spcBef>
                <a:spcPct val="20000"/>
              </a:spcBef>
              <a:buClr>
                <a:schemeClr val="accent2"/>
              </a:buClr>
              <a:buFont typeface="Arial" pitchFamily="34" charset="0"/>
              <a:buChar char="•"/>
              <a:defRPr/>
            </a:pPr>
            <a:r>
              <a:rPr kumimoji="1" lang="en-US" kern="0" dirty="0">
                <a:latin typeface="+mj-lt"/>
              </a:rPr>
              <a:t>Investigate central nervous system disorders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linds(horizontal)">
                                      <p:cBhvr>
                                        <p:cTn id="47" dur="500"/>
                                        <p:tgtEl>
                                          <p:spTgt spid="4">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blinds(horizontal)">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7580B93-8CDE-4E2D-9780-5DF007E54510}"/>
              </a:ext>
            </a:extLst>
          </p:cNvPr>
          <p:cNvSpPr>
            <a:spLocks noGrp="1"/>
          </p:cNvSpPr>
          <p:nvPr>
            <p:ph type="title"/>
          </p:nvPr>
        </p:nvSpPr>
        <p:spPr/>
        <p:txBody>
          <a:bodyPr/>
          <a:lstStyle/>
          <a:p>
            <a:r>
              <a:rPr lang="en-US" altLang="en-US" b="1"/>
              <a:t>Sample collection and Processing of CSF samples</a:t>
            </a:r>
          </a:p>
        </p:txBody>
      </p:sp>
      <p:sp>
        <p:nvSpPr>
          <p:cNvPr id="12291" name="Content Placeholder 2">
            <a:extLst>
              <a:ext uri="{FF2B5EF4-FFF2-40B4-BE49-F238E27FC236}">
                <a16:creationId xmlns:a16="http://schemas.microsoft.com/office/drawing/2014/main" id="{4B03DA5F-AED0-4314-B2D6-C22B39393FCE}"/>
              </a:ext>
            </a:extLst>
          </p:cNvPr>
          <p:cNvSpPr>
            <a:spLocks noGrp="1"/>
          </p:cNvSpPr>
          <p:nvPr>
            <p:ph idx="1"/>
          </p:nvPr>
        </p:nvSpPr>
        <p:spPr/>
        <p:txBody>
          <a:bodyPr/>
          <a:lstStyle/>
          <a:p>
            <a:r>
              <a:rPr lang="en-US" altLang="en-US"/>
              <a:t>Samples collection</a:t>
            </a:r>
            <a:endParaRPr lang="ar-OM" altLang="en-US"/>
          </a:p>
          <a:p>
            <a:r>
              <a:rPr lang="en-US" altLang="en-US"/>
              <a:t>Sample transport and storage </a:t>
            </a:r>
          </a:p>
          <a:p>
            <a:r>
              <a:rPr lang="en-US" altLang="en-US"/>
              <a:t>Gross description (Appearance)</a:t>
            </a:r>
          </a:p>
          <a:p>
            <a:r>
              <a:rPr lang="en-US" altLang="en-US"/>
              <a:t>Counting cells</a:t>
            </a:r>
          </a:p>
          <a:p>
            <a:r>
              <a:rPr lang="en-US" altLang="en-US"/>
              <a:t>Gram stainning and others </a:t>
            </a:r>
          </a:p>
          <a:p>
            <a:r>
              <a:rPr lang="en-US" altLang="en-US"/>
              <a:t>Culturing using suitable media</a:t>
            </a:r>
          </a:p>
          <a:p>
            <a:r>
              <a:rPr lang="en-US" altLang="en-US"/>
              <a:t>Other identification techniques</a:t>
            </a:r>
          </a:p>
          <a:p>
            <a:pPr>
              <a:buFont typeface="Arial" pitchFamily="34" charset="0"/>
              <a:buNone/>
            </a:pP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p:cTn id="12" dur="1000" fill="hold"/>
                                        <p:tgtEl>
                                          <p:spTgt spid="1229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229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2291">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1229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Effect transition="in" filter="slide(fromBottom)">
                                      <p:cBhvr>
                                        <p:cTn id="20" dur="500"/>
                                        <p:tgtEl>
                                          <p:spTgt spid="1229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Effect transition="in" filter="slide(fromBottom)">
                                      <p:cBhvr>
                                        <p:cTn id="25" dur="500"/>
                                        <p:tgtEl>
                                          <p:spTgt spid="1229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Effect transition="in" filter="slide(fromBottom)">
                                      <p:cBhvr>
                                        <p:cTn id="30" dur="500"/>
                                        <p:tgtEl>
                                          <p:spTgt spid="122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12291">
                                            <p:txEl>
                                              <p:pRg st="4" end="4"/>
                                            </p:txEl>
                                          </p:spTgt>
                                        </p:tgtEl>
                                        <p:attrNameLst>
                                          <p:attrName>style.visibility</p:attrName>
                                        </p:attrNameLst>
                                      </p:cBhvr>
                                      <p:to>
                                        <p:strVal val="visible"/>
                                      </p:to>
                                    </p:set>
                                    <p:animEffect transition="in" filter="slide(fromBottom)">
                                      <p:cBhvr>
                                        <p:cTn id="35" dur="500"/>
                                        <p:tgtEl>
                                          <p:spTgt spid="1229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12291">
                                            <p:txEl>
                                              <p:pRg st="5" end="5"/>
                                            </p:txEl>
                                          </p:spTgt>
                                        </p:tgtEl>
                                        <p:attrNameLst>
                                          <p:attrName>style.visibility</p:attrName>
                                        </p:attrNameLst>
                                      </p:cBhvr>
                                      <p:to>
                                        <p:strVal val="visible"/>
                                      </p:to>
                                    </p:set>
                                    <p:animEffect transition="in" filter="slide(fromBottom)">
                                      <p:cBhvr>
                                        <p:cTn id="40" dur="500"/>
                                        <p:tgtEl>
                                          <p:spTgt spid="12291">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nodeType="clickEffect">
                                  <p:stCondLst>
                                    <p:cond delay="0"/>
                                  </p:stCondLst>
                                  <p:childTnLst>
                                    <p:set>
                                      <p:cBhvr>
                                        <p:cTn id="44" dur="1" fill="hold">
                                          <p:stCondLst>
                                            <p:cond delay="0"/>
                                          </p:stCondLst>
                                        </p:cTn>
                                        <p:tgtEl>
                                          <p:spTgt spid="12291">
                                            <p:txEl>
                                              <p:pRg st="6" end="6"/>
                                            </p:txEl>
                                          </p:spTgt>
                                        </p:tgtEl>
                                        <p:attrNameLst>
                                          <p:attrName>style.visibility</p:attrName>
                                        </p:attrNameLst>
                                      </p:cBhvr>
                                      <p:to>
                                        <p:strVal val="visible"/>
                                      </p:to>
                                    </p:set>
                                    <p:animEffect transition="in" filter="slide(fromBottom)">
                                      <p:cBhvr>
                                        <p:cTn id="45"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063EE4A-2343-44AA-8DBF-D084B641D65F}"/>
              </a:ext>
            </a:extLst>
          </p:cNvPr>
          <p:cNvSpPr>
            <a:spLocks noGrp="1" noChangeArrowheads="1"/>
          </p:cNvSpPr>
          <p:nvPr>
            <p:ph type="title"/>
          </p:nvPr>
        </p:nvSpPr>
        <p:spPr>
          <a:xfrm>
            <a:off x="457200" y="304800"/>
            <a:ext cx="7772400" cy="1143000"/>
          </a:xfrm>
        </p:spPr>
        <p:txBody>
          <a:bodyPr/>
          <a:lstStyle/>
          <a:p>
            <a:pPr eaLnBrk="1" hangingPunct="1"/>
            <a:r>
              <a:rPr lang="en-US" altLang="en-US">
                <a:solidFill>
                  <a:srgbClr val="00B050"/>
                </a:solidFill>
              </a:rPr>
              <a:t>Sample collection</a:t>
            </a:r>
          </a:p>
        </p:txBody>
      </p:sp>
      <p:sp>
        <p:nvSpPr>
          <p:cNvPr id="21507" name="Rectangle 3">
            <a:extLst>
              <a:ext uri="{FF2B5EF4-FFF2-40B4-BE49-F238E27FC236}">
                <a16:creationId xmlns:a16="http://schemas.microsoft.com/office/drawing/2014/main" id="{3A6E07E4-1667-412D-9CBF-9A7ACC4A4CDB}"/>
              </a:ext>
            </a:extLst>
          </p:cNvPr>
          <p:cNvSpPr>
            <a:spLocks noGrp="1" noChangeArrowheads="1"/>
          </p:cNvSpPr>
          <p:nvPr>
            <p:ph type="body" idx="1"/>
          </p:nvPr>
        </p:nvSpPr>
        <p:spPr>
          <a:xfrm>
            <a:off x="0" y="1600200"/>
            <a:ext cx="8686800" cy="4171950"/>
          </a:xfrm>
        </p:spPr>
        <p:txBody>
          <a:bodyPr/>
          <a:lstStyle/>
          <a:p>
            <a:pPr marL="0" eaLnBrk="1" hangingPunct="1">
              <a:buFont typeface="Arial" pitchFamily="34" charset="0"/>
              <a:buNone/>
              <a:defRPr/>
            </a:pPr>
            <a:r>
              <a:rPr lang="en-US" sz="2400" b="1" dirty="0">
                <a:latin typeface="+mj-lt"/>
              </a:rPr>
              <a:t>Specimen collection and handling</a:t>
            </a:r>
          </a:p>
          <a:p>
            <a:pPr lvl="1" eaLnBrk="1" hangingPunct="1">
              <a:defRPr/>
            </a:pPr>
            <a:r>
              <a:rPr lang="en-US" sz="2400" dirty="0">
                <a:latin typeface="+mj-lt"/>
              </a:rPr>
              <a:t>Routinely collected via lumbar puncture between 3</a:t>
            </a:r>
            <a:r>
              <a:rPr lang="en-US" sz="2400" baseline="30000" dirty="0">
                <a:latin typeface="+mj-lt"/>
              </a:rPr>
              <a:t>rd</a:t>
            </a:r>
            <a:r>
              <a:rPr lang="en-US" sz="2400" dirty="0">
                <a:latin typeface="+mj-lt"/>
              </a:rPr>
              <a:t> &amp;  4</a:t>
            </a:r>
            <a:r>
              <a:rPr lang="en-US" sz="2400" baseline="30000" dirty="0">
                <a:latin typeface="+mj-lt"/>
              </a:rPr>
              <a:t>th</a:t>
            </a:r>
            <a:r>
              <a:rPr lang="en-US" sz="2400" dirty="0">
                <a:latin typeface="+mj-lt"/>
              </a:rPr>
              <a:t>, or 4</a:t>
            </a:r>
            <a:r>
              <a:rPr lang="en-US" sz="2400" baseline="30000" dirty="0">
                <a:latin typeface="+mj-lt"/>
              </a:rPr>
              <a:t>th</a:t>
            </a:r>
            <a:r>
              <a:rPr lang="en-US" sz="2400" dirty="0">
                <a:latin typeface="+mj-lt"/>
              </a:rPr>
              <a:t> &amp; 5</a:t>
            </a:r>
            <a:r>
              <a:rPr lang="en-US" sz="2400" baseline="30000" dirty="0">
                <a:latin typeface="+mj-lt"/>
              </a:rPr>
              <a:t>th</a:t>
            </a:r>
            <a:r>
              <a:rPr lang="en-US" sz="2400" dirty="0">
                <a:latin typeface="+mj-lt"/>
              </a:rPr>
              <a:t> lumbar vertebrae under sterile conditions</a:t>
            </a:r>
          </a:p>
          <a:p>
            <a:pPr marL="0" lvl="1" eaLnBrk="1" hangingPunct="1">
              <a:buFont typeface="Arial" pitchFamily="34" charset="0"/>
              <a:buNone/>
              <a:defRPr/>
            </a:pPr>
            <a:r>
              <a:rPr lang="en-US" sz="2400" b="1" dirty="0">
                <a:latin typeface="+mj-lt"/>
                <a:ea typeface="+mn-ea"/>
                <a:cs typeface="+mn-cs"/>
              </a:rPr>
              <a:t>Intracranial pressure measurement taken before fluid is withdrawn</a:t>
            </a:r>
            <a:r>
              <a:rPr lang="en-US" sz="2400" b="1" dirty="0">
                <a:latin typeface="+mj-lt"/>
              </a:rPr>
              <a:t>.</a:t>
            </a:r>
          </a:p>
        </p:txBody>
      </p:sp>
      <p:pic>
        <p:nvPicPr>
          <p:cNvPr id="10244" name="Picture 4">
            <a:extLst>
              <a:ext uri="{FF2B5EF4-FFF2-40B4-BE49-F238E27FC236}">
                <a16:creationId xmlns:a16="http://schemas.microsoft.com/office/drawing/2014/main" id="{0B4D26DD-89DB-42BC-A6F9-C637EE270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00475"/>
            <a:ext cx="56054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slide(fromBottom)">
                                      <p:cBhvr>
                                        <p:cTn id="2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6D697B-1A62-4D1C-A3EF-6AE473A5DEAF}"/>
              </a:ext>
            </a:extLst>
          </p:cNvPr>
          <p:cNvSpPr>
            <a:spLocks noGrp="1" noChangeArrowheads="1"/>
          </p:cNvSpPr>
          <p:nvPr>
            <p:ph type="title"/>
          </p:nvPr>
        </p:nvSpPr>
        <p:spPr>
          <a:xfrm>
            <a:off x="457200" y="304800"/>
            <a:ext cx="7772400" cy="1143000"/>
          </a:xfrm>
        </p:spPr>
        <p:txBody>
          <a:bodyPr/>
          <a:lstStyle/>
          <a:p>
            <a:pPr eaLnBrk="1" hangingPunct="1"/>
            <a:r>
              <a:rPr lang="en-US" altLang="en-US" sz="3600"/>
              <a:t>Sample collection</a:t>
            </a:r>
          </a:p>
        </p:txBody>
      </p:sp>
      <p:pic>
        <p:nvPicPr>
          <p:cNvPr id="12291" name="Picture 7">
            <a:extLst>
              <a:ext uri="{FF2B5EF4-FFF2-40B4-BE49-F238E27FC236}">
                <a16:creationId xmlns:a16="http://schemas.microsoft.com/office/drawing/2014/main" id="{84B3D377-8247-4A2E-9218-9A75BD0D2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11430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a:extLst>
              <a:ext uri="{FF2B5EF4-FFF2-40B4-BE49-F238E27FC236}">
                <a16:creationId xmlns:a16="http://schemas.microsoft.com/office/drawing/2014/main" id="{AE165732-DB48-47DB-8CEC-06B246346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7620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a:extLst>
              <a:ext uri="{FF2B5EF4-FFF2-40B4-BE49-F238E27FC236}">
                <a16:creationId xmlns:a16="http://schemas.microsoft.com/office/drawing/2014/main" id="{8FDD6C16-1E6D-43B3-86D8-01E7564C9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676400"/>
            <a:ext cx="762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a:extLst>
              <a:ext uri="{FF2B5EF4-FFF2-40B4-BE49-F238E27FC236}">
                <a16:creationId xmlns:a16="http://schemas.microsoft.com/office/drawing/2014/main" id="{DD055E86-B7A9-4132-81EE-3FF54A86DF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876800"/>
            <a:ext cx="1295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a:extLst>
              <a:ext uri="{FF2B5EF4-FFF2-40B4-BE49-F238E27FC236}">
                <a16:creationId xmlns:a16="http://schemas.microsoft.com/office/drawing/2014/main" id="{20364A91-8A70-418E-B680-2759442BD4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953000"/>
            <a:ext cx="13477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a:extLst>
              <a:ext uri="{FF2B5EF4-FFF2-40B4-BE49-F238E27FC236}">
                <a16:creationId xmlns:a16="http://schemas.microsoft.com/office/drawing/2014/main" id="{C8D7040F-35D8-4088-B05C-A6E3BFD8F9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876800"/>
            <a:ext cx="173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D7566D3-3BEE-4A84-AF52-918637D30833}"/>
              </a:ext>
            </a:extLst>
          </p:cNvPr>
          <p:cNvSpPr/>
          <p:nvPr/>
        </p:nvSpPr>
        <p:spPr>
          <a:xfrm>
            <a:off x="685800" y="5741988"/>
            <a:ext cx="8305800" cy="1039812"/>
          </a:xfrm>
          <a:prstGeom prst="rect">
            <a:avLst/>
          </a:prstGeom>
        </p:spPr>
        <p:txBody>
          <a:bodyPr>
            <a:spAutoFit/>
          </a:bodyPr>
          <a:lstStyle/>
          <a:p>
            <a:pPr>
              <a:spcBef>
                <a:spcPct val="20000"/>
              </a:spcBef>
              <a:buClr>
                <a:schemeClr val="accent2"/>
              </a:buClr>
              <a:defRPr/>
            </a:pPr>
            <a:r>
              <a:rPr kumimoji="1" lang="en-US" sz="2800" b="1" kern="0" dirty="0">
                <a:solidFill>
                  <a:srgbClr val="FF0000"/>
                </a:solidFill>
              </a:rPr>
              <a:t>Testing considered STAT</a:t>
            </a:r>
            <a:endParaRPr kumimoji="1" lang="en-US" kern="0" dirty="0"/>
          </a:p>
          <a:p>
            <a:pPr>
              <a:spcBef>
                <a:spcPct val="20000"/>
              </a:spcBef>
              <a:buClr>
                <a:schemeClr val="accent2"/>
              </a:buClr>
              <a:defRPr/>
            </a:pPr>
            <a:r>
              <a:rPr kumimoji="1" lang="en-US" sz="2800" b="1" kern="0" dirty="0">
                <a:solidFill>
                  <a:srgbClr val="FF0000"/>
                </a:solidFill>
              </a:rPr>
              <a:t>                        Specimen potentially infectious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80">
                                          <p:stCondLst>
                                            <p:cond delay="0"/>
                                          </p:stCondLst>
                                        </p:cTn>
                                        <p:tgtEl>
                                          <p:spTgt spid="12291"/>
                                        </p:tgtEl>
                                      </p:cBhvr>
                                    </p:animEffect>
                                    <p:anim calcmode="lin" valueType="num">
                                      <p:cBhvr>
                                        <p:cTn id="8" dur="1822" tmFilter="0,0; 0.14,0.36; 0.43,0.73; 0.71,0.91; 1.0,1.0">
                                          <p:stCondLst>
                                            <p:cond delay="0"/>
                                          </p:stCondLst>
                                        </p:cTn>
                                        <p:tgtEl>
                                          <p:spTgt spid="122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1"/>
                                        </p:tgtEl>
                                      </p:cBhvr>
                                      <p:to x="100000" y="60000"/>
                                    </p:animScale>
                                    <p:animScale>
                                      <p:cBhvr>
                                        <p:cTn id="14" dur="166" decel="50000">
                                          <p:stCondLst>
                                            <p:cond delay="676"/>
                                          </p:stCondLst>
                                        </p:cTn>
                                        <p:tgtEl>
                                          <p:spTgt spid="12291"/>
                                        </p:tgtEl>
                                      </p:cBhvr>
                                      <p:to x="100000" y="100000"/>
                                    </p:animScale>
                                    <p:animScale>
                                      <p:cBhvr>
                                        <p:cTn id="15" dur="26">
                                          <p:stCondLst>
                                            <p:cond delay="1312"/>
                                          </p:stCondLst>
                                        </p:cTn>
                                        <p:tgtEl>
                                          <p:spTgt spid="12291"/>
                                        </p:tgtEl>
                                      </p:cBhvr>
                                      <p:to x="100000" y="80000"/>
                                    </p:animScale>
                                    <p:animScale>
                                      <p:cBhvr>
                                        <p:cTn id="16" dur="166" decel="50000">
                                          <p:stCondLst>
                                            <p:cond delay="1338"/>
                                          </p:stCondLst>
                                        </p:cTn>
                                        <p:tgtEl>
                                          <p:spTgt spid="12291"/>
                                        </p:tgtEl>
                                      </p:cBhvr>
                                      <p:to x="100000" y="100000"/>
                                    </p:animScale>
                                    <p:animScale>
                                      <p:cBhvr>
                                        <p:cTn id="17" dur="26">
                                          <p:stCondLst>
                                            <p:cond delay="1642"/>
                                          </p:stCondLst>
                                        </p:cTn>
                                        <p:tgtEl>
                                          <p:spTgt spid="12291"/>
                                        </p:tgtEl>
                                      </p:cBhvr>
                                      <p:to x="100000" y="90000"/>
                                    </p:animScale>
                                    <p:animScale>
                                      <p:cBhvr>
                                        <p:cTn id="18" dur="166" decel="50000">
                                          <p:stCondLst>
                                            <p:cond delay="1668"/>
                                          </p:stCondLst>
                                        </p:cTn>
                                        <p:tgtEl>
                                          <p:spTgt spid="12291"/>
                                        </p:tgtEl>
                                      </p:cBhvr>
                                      <p:to x="100000" y="100000"/>
                                    </p:animScale>
                                    <p:animScale>
                                      <p:cBhvr>
                                        <p:cTn id="19" dur="26">
                                          <p:stCondLst>
                                            <p:cond delay="1808"/>
                                          </p:stCondLst>
                                        </p:cTn>
                                        <p:tgtEl>
                                          <p:spTgt spid="12291"/>
                                        </p:tgtEl>
                                      </p:cBhvr>
                                      <p:to x="100000" y="95000"/>
                                    </p:animScale>
                                    <p:animScale>
                                      <p:cBhvr>
                                        <p:cTn id="20" dur="166" decel="50000">
                                          <p:stCondLst>
                                            <p:cond delay="1834"/>
                                          </p:stCondLst>
                                        </p:cTn>
                                        <p:tgtEl>
                                          <p:spTgt spid="12291"/>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wipe(down)">
                                      <p:cBhvr>
                                        <p:cTn id="25" dur="580">
                                          <p:stCondLst>
                                            <p:cond delay="0"/>
                                          </p:stCondLst>
                                        </p:cTn>
                                        <p:tgtEl>
                                          <p:spTgt spid="12292"/>
                                        </p:tgtEl>
                                      </p:cBhvr>
                                    </p:animEffect>
                                    <p:anim calcmode="lin" valueType="num">
                                      <p:cBhvr>
                                        <p:cTn id="26"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292"/>
                                        </p:tgtEl>
                                      </p:cBhvr>
                                      <p:to x="100000" y="60000"/>
                                    </p:animScale>
                                    <p:animScale>
                                      <p:cBhvr>
                                        <p:cTn id="32" dur="166" decel="50000">
                                          <p:stCondLst>
                                            <p:cond delay="676"/>
                                          </p:stCondLst>
                                        </p:cTn>
                                        <p:tgtEl>
                                          <p:spTgt spid="12292"/>
                                        </p:tgtEl>
                                      </p:cBhvr>
                                      <p:to x="100000" y="100000"/>
                                    </p:animScale>
                                    <p:animScale>
                                      <p:cBhvr>
                                        <p:cTn id="33" dur="26">
                                          <p:stCondLst>
                                            <p:cond delay="1312"/>
                                          </p:stCondLst>
                                        </p:cTn>
                                        <p:tgtEl>
                                          <p:spTgt spid="12292"/>
                                        </p:tgtEl>
                                      </p:cBhvr>
                                      <p:to x="100000" y="80000"/>
                                    </p:animScale>
                                    <p:animScale>
                                      <p:cBhvr>
                                        <p:cTn id="34" dur="166" decel="50000">
                                          <p:stCondLst>
                                            <p:cond delay="1338"/>
                                          </p:stCondLst>
                                        </p:cTn>
                                        <p:tgtEl>
                                          <p:spTgt spid="12292"/>
                                        </p:tgtEl>
                                      </p:cBhvr>
                                      <p:to x="100000" y="100000"/>
                                    </p:animScale>
                                    <p:animScale>
                                      <p:cBhvr>
                                        <p:cTn id="35" dur="26">
                                          <p:stCondLst>
                                            <p:cond delay="1642"/>
                                          </p:stCondLst>
                                        </p:cTn>
                                        <p:tgtEl>
                                          <p:spTgt spid="12292"/>
                                        </p:tgtEl>
                                      </p:cBhvr>
                                      <p:to x="100000" y="90000"/>
                                    </p:animScale>
                                    <p:animScale>
                                      <p:cBhvr>
                                        <p:cTn id="36" dur="166" decel="50000">
                                          <p:stCondLst>
                                            <p:cond delay="1668"/>
                                          </p:stCondLst>
                                        </p:cTn>
                                        <p:tgtEl>
                                          <p:spTgt spid="12292"/>
                                        </p:tgtEl>
                                      </p:cBhvr>
                                      <p:to x="100000" y="100000"/>
                                    </p:animScale>
                                    <p:animScale>
                                      <p:cBhvr>
                                        <p:cTn id="37" dur="26">
                                          <p:stCondLst>
                                            <p:cond delay="1808"/>
                                          </p:stCondLst>
                                        </p:cTn>
                                        <p:tgtEl>
                                          <p:spTgt spid="12292"/>
                                        </p:tgtEl>
                                      </p:cBhvr>
                                      <p:to x="100000" y="95000"/>
                                    </p:animScale>
                                    <p:animScale>
                                      <p:cBhvr>
                                        <p:cTn id="38" dur="166" decel="50000">
                                          <p:stCondLst>
                                            <p:cond delay="1834"/>
                                          </p:stCondLst>
                                        </p:cTn>
                                        <p:tgtEl>
                                          <p:spTgt spid="12292"/>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2293"/>
                                        </p:tgtEl>
                                        <p:attrNameLst>
                                          <p:attrName>style.visibility</p:attrName>
                                        </p:attrNameLst>
                                      </p:cBhvr>
                                      <p:to>
                                        <p:strVal val="visible"/>
                                      </p:to>
                                    </p:set>
                                    <p:animEffect transition="in" filter="wipe(down)">
                                      <p:cBhvr>
                                        <p:cTn id="43" dur="580">
                                          <p:stCondLst>
                                            <p:cond delay="0"/>
                                          </p:stCondLst>
                                        </p:cTn>
                                        <p:tgtEl>
                                          <p:spTgt spid="12293"/>
                                        </p:tgtEl>
                                      </p:cBhvr>
                                    </p:animEffect>
                                    <p:anim calcmode="lin" valueType="num">
                                      <p:cBhvr>
                                        <p:cTn id="44"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49" dur="26">
                                          <p:stCondLst>
                                            <p:cond delay="650"/>
                                          </p:stCondLst>
                                        </p:cTn>
                                        <p:tgtEl>
                                          <p:spTgt spid="12293"/>
                                        </p:tgtEl>
                                      </p:cBhvr>
                                      <p:to x="100000" y="60000"/>
                                    </p:animScale>
                                    <p:animScale>
                                      <p:cBhvr>
                                        <p:cTn id="50" dur="166" decel="50000">
                                          <p:stCondLst>
                                            <p:cond delay="676"/>
                                          </p:stCondLst>
                                        </p:cTn>
                                        <p:tgtEl>
                                          <p:spTgt spid="12293"/>
                                        </p:tgtEl>
                                      </p:cBhvr>
                                      <p:to x="100000" y="100000"/>
                                    </p:animScale>
                                    <p:animScale>
                                      <p:cBhvr>
                                        <p:cTn id="51" dur="26">
                                          <p:stCondLst>
                                            <p:cond delay="1312"/>
                                          </p:stCondLst>
                                        </p:cTn>
                                        <p:tgtEl>
                                          <p:spTgt spid="12293"/>
                                        </p:tgtEl>
                                      </p:cBhvr>
                                      <p:to x="100000" y="80000"/>
                                    </p:animScale>
                                    <p:animScale>
                                      <p:cBhvr>
                                        <p:cTn id="52" dur="166" decel="50000">
                                          <p:stCondLst>
                                            <p:cond delay="1338"/>
                                          </p:stCondLst>
                                        </p:cTn>
                                        <p:tgtEl>
                                          <p:spTgt spid="12293"/>
                                        </p:tgtEl>
                                      </p:cBhvr>
                                      <p:to x="100000" y="100000"/>
                                    </p:animScale>
                                    <p:animScale>
                                      <p:cBhvr>
                                        <p:cTn id="53" dur="26">
                                          <p:stCondLst>
                                            <p:cond delay="1642"/>
                                          </p:stCondLst>
                                        </p:cTn>
                                        <p:tgtEl>
                                          <p:spTgt spid="12293"/>
                                        </p:tgtEl>
                                      </p:cBhvr>
                                      <p:to x="100000" y="90000"/>
                                    </p:animScale>
                                    <p:animScale>
                                      <p:cBhvr>
                                        <p:cTn id="54" dur="166" decel="50000">
                                          <p:stCondLst>
                                            <p:cond delay="1668"/>
                                          </p:stCondLst>
                                        </p:cTn>
                                        <p:tgtEl>
                                          <p:spTgt spid="12293"/>
                                        </p:tgtEl>
                                      </p:cBhvr>
                                      <p:to x="100000" y="100000"/>
                                    </p:animScale>
                                    <p:animScale>
                                      <p:cBhvr>
                                        <p:cTn id="55" dur="26">
                                          <p:stCondLst>
                                            <p:cond delay="1808"/>
                                          </p:stCondLst>
                                        </p:cTn>
                                        <p:tgtEl>
                                          <p:spTgt spid="12293"/>
                                        </p:tgtEl>
                                      </p:cBhvr>
                                      <p:to x="100000" y="95000"/>
                                    </p:animScale>
                                    <p:animScale>
                                      <p:cBhvr>
                                        <p:cTn id="56" dur="166" decel="50000">
                                          <p:stCondLst>
                                            <p:cond delay="1834"/>
                                          </p:stCondLst>
                                        </p:cTn>
                                        <p:tgtEl>
                                          <p:spTgt spid="12293"/>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12294"/>
                                        </p:tgtEl>
                                        <p:attrNameLst>
                                          <p:attrName>style.visibility</p:attrName>
                                        </p:attrNameLst>
                                      </p:cBhvr>
                                      <p:to>
                                        <p:strVal val="visible"/>
                                      </p:to>
                                    </p:set>
                                    <p:animEffect transition="in" filter="wipe(down)">
                                      <p:cBhvr>
                                        <p:cTn id="61" dur="580">
                                          <p:stCondLst>
                                            <p:cond delay="0"/>
                                          </p:stCondLst>
                                        </p:cTn>
                                        <p:tgtEl>
                                          <p:spTgt spid="12294"/>
                                        </p:tgtEl>
                                      </p:cBhvr>
                                    </p:animEffect>
                                    <p:anim calcmode="lin" valueType="num">
                                      <p:cBhvr>
                                        <p:cTn id="62"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67" dur="26">
                                          <p:stCondLst>
                                            <p:cond delay="650"/>
                                          </p:stCondLst>
                                        </p:cTn>
                                        <p:tgtEl>
                                          <p:spTgt spid="12294"/>
                                        </p:tgtEl>
                                      </p:cBhvr>
                                      <p:to x="100000" y="60000"/>
                                    </p:animScale>
                                    <p:animScale>
                                      <p:cBhvr>
                                        <p:cTn id="68" dur="166" decel="50000">
                                          <p:stCondLst>
                                            <p:cond delay="676"/>
                                          </p:stCondLst>
                                        </p:cTn>
                                        <p:tgtEl>
                                          <p:spTgt spid="12294"/>
                                        </p:tgtEl>
                                      </p:cBhvr>
                                      <p:to x="100000" y="100000"/>
                                    </p:animScale>
                                    <p:animScale>
                                      <p:cBhvr>
                                        <p:cTn id="69" dur="26">
                                          <p:stCondLst>
                                            <p:cond delay="1312"/>
                                          </p:stCondLst>
                                        </p:cTn>
                                        <p:tgtEl>
                                          <p:spTgt spid="12294"/>
                                        </p:tgtEl>
                                      </p:cBhvr>
                                      <p:to x="100000" y="80000"/>
                                    </p:animScale>
                                    <p:animScale>
                                      <p:cBhvr>
                                        <p:cTn id="70" dur="166" decel="50000">
                                          <p:stCondLst>
                                            <p:cond delay="1338"/>
                                          </p:stCondLst>
                                        </p:cTn>
                                        <p:tgtEl>
                                          <p:spTgt spid="12294"/>
                                        </p:tgtEl>
                                      </p:cBhvr>
                                      <p:to x="100000" y="100000"/>
                                    </p:animScale>
                                    <p:animScale>
                                      <p:cBhvr>
                                        <p:cTn id="71" dur="26">
                                          <p:stCondLst>
                                            <p:cond delay="1642"/>
                                          </p:stCondLst>
                                        </p:cTn>
                                        <p:tgtEl>
                                          <p:spTgt spid="12294"/>
                                        </p:tgtEl>
                                      </p:cBhvr>
                                      <p:to x="100000" y="90000"/>
                                    </p:animScale>
                                    <p:animScale>
                                      <p:cBhvr>
                                        <p:cTn id="72" dur="166" decel="50000">
                                          <p:stCondLst>
                                            <p:cond delay="1668"/>
                                          </p:stCondLst>
                                        </p:cTn>
                                        <p:tgtEl>
                                          <p:spTgt spid="12294"/>
                                        </p:tgtEl>
                                      </p:cBhvr>
                                      <p:to x="100000" y="100000"/>
                                    </p:animScale>
                                    <p:animScale>
                                      <p:cBhvr>
                                        <p:cTn id="73" dur="26">
                                          <p:stCondLst>
                                            <p:cond delay="1808"/>
                                          </p:stCondLst>
                                        </p:cTn>
                                        <p:tgtEl>
                                          <p:spTgt spid="12294"/>
                                        </p:tgtEl>
                                      </p:cBhvr>
                                      <p:to x="100000" y="95000"/>
                                    </p:animScale>
                                    <p:animScale>
                                      <p:cBhvr>
                                        <p:cTn id="74" dur="166" decel="50000">
                                          <p:stCondLst>
                                            <p:cond delay="1834"/>
                                          </p:stCondLst>
                                        </p:cTn>
                                        <p:tgtEl>
                                          <p:spTgt spid="12294"/>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12295"/>
                                        </p:tgtEl>
                                        <p:attrNameLst>
                                          <p:attrName>style.visibility</p:attrName>
                                        </p:attrNameLst>
                                      </p:cBhvr>
                                      <p:to>
                                        <p:strVal val="visible"/>
                                      </p:to>
                                    </p:set>
                                    <p:animEffect transition="in" filter="wipe(down)">
                                      <p:cBhvr>
                                        <p:cTn id="79" dur="580">
                                          <p:stCondLst>
                                            <p:cond delay="0"/>
                                          </p:stCondLst>
                                        </p:cTn>
                                        <p:tgtEl>
                                          <p:spTgt spid="12295"/>
                                        </p:tgtEl>
                                      </p:cBhvr>
                                    </p:animEffect>
                                    <p:anim calcmode="lin" valueType="num">
                                      <p:cBhvr>
                                        <p:cTn id="80" dur="1822" tmFilter="0,0; 0.14,0.36; 0.43,0.73; 0.71,0.91; 1.0,1.0">
                                          <p:stCondLst>
                                            <p:cond delay="0"/>
                                          </p:stCondLst>
                                        </p:cTn>
                                        <p:tgtEl>
                                          <p:spTgt spid="1229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29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29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29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295"/>
                                        </p:tgtEl>
                                        <p:attrNameLst>
                                          <p:attrName>ppt_y</p:attrName>
                                        </p:attrNameLst>
                                      </p:cBhvr>
                                      <p:tavLst>
                                        <p:tav tm="0" fmla="#ppt_y-sin(pi*$)/81">
                                          <p:val>
                                            <p:fltVal val="0"/>
                                          </p:val>
                                        </p:tav>
                                        <p:tav tm="100000">
                                          <p:val>
                                            <p:fltVal val="1"/>
                                          </p:val>
                                        </p:tav>
                                      </p:tavLst>
                                    </p:anim>
                                    <p:animScale>
                                      <p:cBhvr>
                                        <p:cTn id="85" dur="26">
                                          <p:stCondLst>
                                            <p:cond delay="650"/>
                                          </p:stCondLst>
                                        </p:cTn>
                                        <p:tgtEl>
                                          <p:spTgt spid="12295"/>
                                        </p:tgtEl>
                                      </p:cBhvr>
                                      <p:to x="100000" y="60000"/>
                                    </p:animScale>
                                    <p:animScale>
                                      <p:cBhvr>
                                        <p:cTn id="86" dur="166" decel="50000">
                                          <p:stCondLst>
                                            <p:cond delay="676"/>
                                          </p:stCondLst>
                                        </p:cTn>
                                        <p:tgtEl>
                                          <p:spTgt spid="12295"/>
                                        </p:tgtEl>
                                      </p:cBhvr>
                                      <p:to x="100000" y="100000"/>
                                    </p:animScale>
                                    <p:animScale>
                                      <p:cBhvr>
                                        <p:cTn id="87" dur="26">
                                          <p:stCondLst>
                                            <p:cond delay="1312"/>
                                          </p:stCondLst>
                                        </p:cTn>
                                        <p:tgtEl>
                                          <p:spTgt spid="12295"/>
                                        </p:tgtEl>
                                      </p:cBhvr>
                                      <p:to x="100000" y="80000"/>
                                    </p:animScale>
                                    <p:animScale>
                                      <p:cBhvr>
                                        <p:cTn id="88" dur="166" decel="50000">
                                          <p:stCondLst>
                                            <p:cond delay="1338"/>
                                          </p:stCondLst>
                                        </p:cTn>
                                        <p:tgtEl>
                                          <p:spTgt spid="12295"/>
                                        </p:tgtEl>
                                      </p:cBhvr>
                                      <p:to x="100000" y="100000"/>
                                    </p:animScale>
                                    <p:animScale>
                                      <p:cBhvr>
                                        <p:cTn id="89" dur="26">
                                          <p:stCondLst>
                                            <p:cond delay="1642"/>
                                          </p:stCondLst>
                                        </p:cTn>
                                        <p:tgtEl>
                                          <p:spTgt spid="12295"/>
                                        </p:tgtEl>
                                      </p:cBhvr>
                                      <p:to x="100000" y="90000"/>
                                    </p:animScale>
                                    <p:animScale>
                                      <p:cBhvr>
                                        <p:cTn id="90" dur="166" decel="50000">
                                          <p:stCondLst>
                                            <p:cond delay="1668"/>
                                          </p:stCondLst>
                                        </p:cTn>
                                        <p:tgtEl>
                                          <p:spTgt spid="12295"/>
                                        </p:tgtEl>
                                      </p:cBhvr>
                                      <p:to x="100000" y="100000"/>
                                    </p:animScale>
                                    <p:animScale>
                                      <p:cBhvr>
                                        <p:cTn id="91" dur="26">
                                          <p:stCondLst>
                                            <p:cond delay="1808"/>
                                          </p:stCondLst>
                                        </p:cTn>
                                        <p:tgtEl>
                                          <p:spTgt spid="12295"/>
                                        </p:tgtEl>
                                      </p:cBhvr>
                                      <p:to x="100000" y="95000"/>
                                    </p:animScale>
                                    <p:animScale>
                                      <p:cBhvr>
                                        <p:cTn id="92" dur="166" decel="50000">
                                          <p:stCondLst>
                                            <p:cond delay="1834"/>
                                          </p:stCondLst>
                                        </p:cTn>
                                        <p:tgtEl>
                                          <p:spTgt spid="1229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12296"/>
                                        </p:tgtEl>
                                        <p:attrNameLst>
                                          <p:attrName>style.visibility</p:attrName>
                                        </p:attrNameLst>
                                      </p:cBhvr>
                                      <p:to>
                                        <p:strVal val="visible"/>
                                      </p:to>
                                    </p:set>
                                    <p:animEffect transition="in" filter="wipe(down)">
                                      <p:cBhvr>
                                        <p:cTn id="97" dur="580">
                                          <p:stCondLst>
                                            <p:cond delay="0"/>
                                          </p:stCondLst>
                                        </p:cTn>
                                        <p:tgtEl>
                                          <p:spTgt spid="12296"/>
                                        </p:tgtEl>
                                      </p:cBhvr>
                                    </p:animEffect>
                                    <p:anim calcmode="lin" valueType="num">
                                      <p:cBhvr>
                                        <p:cTn id="98" dur="1822" tmFilter="0,0; 0.14,0.36; 0.43,0.73; 0.71,0.91; 1.0,1.0">
                                          <p:stCondLst>
                                            <p:cond delay="0"/>
                                          </p:stCondLst>
                                        </p:cTn>
                                        <p:tgtEl>
                                          <p:spTgt spid="1229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29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29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29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296"/>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296"/>
                                        </p:tgtEl>
                                      </p:cBhvr>
                                      <p:to x="100000" y="60000"/>
                                    </p:animScale>
                                    <p:animScale>
                                      <p:cBhvr>
                                        <p:cTn id="104" dur="166" decel="50000">
                                          <p:stCondLst>
                                            <p:cond delay="676"/>
                                          </p:stCondLst>
                                        </p:cTn>
                                        <p:tgtEl>
                                          <p:spTgt spid="12296"/>
                                        </p:tgtEl>
                                      </p:cBhvr>
                                      <p:to x="100000" y="100000"/>
                                    </p:animScale>
                                    <p:animScale>
                                      <p:cBhvr>
                                        <p:cTn id="105" dur="26">
                                          <p:stCondLst>
                                            <p:cond delay="1312"/>
                                          </p:stCondLst>
                                        </p:cTn>
                                        <p:tgtEl>
                                          <p:spTgt spid="12296"/>
                                        </p:tgtEl>
                                      </p:cBhvr>
                                      <p:to x="100000" y="80000"/>
                                    </p:animScale>
                                    <p:animScale>
                                      <p:cBhvr>
                                        <p:cTn id="106" dur="166" decel="50000">
                                          <p:stCondLst>
                                            <p:cond delay="1338"/>
                                          </p:stCondLst>
                                        </p:cTn>
                                        <p:tgtEl>
                                          <p:spTgt spid="12296"/>
                                        </p:tgtEl>
                                      </p:cBhvr>
                                      <p:to x="100000" y="100000"/>
                                    </p:animScale>
                                    <p:animScale>
                                      <p:cBhvr>
                                        <p:cTn id="107" dur="26">
                                          <p:stCondLst>
                                            <p:cond delay="1642"/>
                                          </p:stCondLst>
                                        </p:cTn>
                                        <p:tgtEl>
                                          <p:spTgt spid="12296"/>
                                        </p:tgtEl>
                                      </p:cBhvr>
                                      <p:to x="100000" y="90000"/>
                                    </p:animScale>
                                    <p:animScale>
                                      <p:cBhvr>
                                        <p:cTn id="108" dur="166" decel="50000">
                                          <p:stCondLst>
                                            <p:cond delay="1668"/>
                                          </p:stCondLst>
                                        </p:cTn>
                                        <p:tgtEl>
                                          <p:spTgt spid="12296"/>
                                        </p:tgtEl>
                                      </p:cBhvr>
                                      <p:to x="100000" y="100000"/>
                                    </p:animScale>
                                    <p:animScale>
                                      <p:cBhvr>
                                        <p:cTn id="109" dur="26">
                                          <p:stCondLst>
                                            <p:cond delay="1808"/>
                                          </p:stCondLst>
                                        </p:cTn>
                                        <p:tgtEl>
                                          <p:spTgt spid="12296"/>
                                        </p:tgtEl>
                                      </p:cBhvr>
                                      <p:to x="100000" y="95000"/>
                                    </p:animScale>
                                    <p:animScale>
                                      <p:cBhvr>
                                        <p:cTn id="110" dur="166" decel="50000">
                                          <p:stCondLst>
                                            <p:cond delay="1834"/>
                                          </p:stCondLst>
                                        </p:cTn>
                                        <p:tgtEl>
                                          <p:spTgt spid="12296"/>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9">
                                            <p:txEl>
                                              <p:pRg st="0" end="0"/>
                                            </p:txEl>
                                          </p:spTgt>
                                        </p:tgtEl>
                                        <p:attrNameLst>
                                          <p:attrName>style.visibility</p:attrName>
                                        </p:attrNameLst>
                                      </p:cBhvr>
                                      <p:to>
                                        <p:strVal val="visible"/>
                                      </p:to>
                                    </p:set>
                                    <p:animEffect transition="in" filter="wipe(down)">
                                      <p:cBhvr>
                                        <p:cTn id="115" dur="580">
                                          <p:stCondLst>
                                            <p:cond delay="0"/>
                                          </p:stCondLst>
                                        </p:cTn>
                                        <p:tgtEl>
                                          <p:spTgt spid="9">
                                            <p:txEl>
                                              <p:pRg st="0" end="0"/>
                                            </p:txEl>
                                          </p:spTgt>
                                        </p:tgtEl>
                                      </p:cBhvr>
                                    </p:animEffect>
                                    <p:anim calcmode="lin" valueType="num">
                                      <p:cBhvr>
                                        <p:cTn id="11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9">
                                            <p:txEl>
                                              <p:pRg st="0" end="0"/>
                                            </p:txEl>
                                          </p:spTgt>
                                        </p:tgtEl>
                                      </p:cBhvr>
                                      <p:to x="100000" y="60000"/>
                                    </p:animScale>
                                    <p:animScale>
                                      <p:cBhvr>
                                        <p:cTn id="122" dur="166" decel="50000">
                                          <p:stCondLst>
                                            <p:cond delay="676"/>
                                          </p:stCondLst>
                                        </p:cTn>
                                        <p:tgtEl>
                                          <p:spTgt spid="9">
                                            <p:txEl>
                                              <p:pRg st="0" end="0"/>
                                            </p:txEl>
                                          </p:spTgt>
                                        </p:tgtEl>
                                      </p:cBhvr>
                                      <p:to x="100000" y="100000"/>
                                    </p:animScale>
                                    <p:animScale>
                                      <p:cBhvr>
                                        <p:cTn id="123" dur="26">
                                          <p:stCondLst>
                                            <p:cond delay="1312"/>
                                          </p:stCondLst>
                                        </p:cTn>
                                        <p:tgtEl>
                                          <p:spTgt spid="9">
                                            <p:txEl>
                                              <p:pRg st="0" end="0"/>
                                            </p:txEl>
                                          </p:spTgt>
                                        </p:tgtEl>
                                      </p:cBhvr>
                                      <p:to x="100000" y="80000"/>
                                    </p:animScale>
                                    <p:animScale>
                                      <p:cBhvr>
                                        <p:cTn id="124" dur="166" decel="50000">
                                          <p:stCondLst>
                                            <p:cond delay="1338"/>
                                          </p:stCondLst>
                                        </p:cTn>
                                        <p:tgtEl>
                                          <p:spTgt spid="9">
                                            <p:txEl>
                                              <p:pRg st="0" end="0"/>
                                            </p:txEl>
                                          </p:spTgt>
                                        </p:tgtEl>
                                      </p:cBhvr>
                                      <p:to x="100000" y="100000"/>
                                    </p:animScale>
                                    <p:animScale>
                                      <p:cBhvr>
                                        <p:cTn id="125" dur="26">
                                          <p:stCondLst>
                                            <p:cond delay="1642"/>
                                          </p:stCondLst>
                                        </p:cTn>
                                        <p:tgtEl>
                                          <p:spTgt spid="9">
                                            <p:txEl>
                                              <p:pRg st="0" end="0"/>
                                            </p:txEl>
                                          </p:spTgt>
                                        </p:tgtEl>
                                      </p:cBhvr>
                                      <p:to x="100000" y="90000"/>
                                    </p:animScale>
                                    <p:animScale>
                                      <p:cBhvr>
                                        <p:cTn id="126" dur="166" decel="50000">
                                          <p:stCondLst>
                                            <p:cond delay="1668"/>
                                          </p:stCondLst>
                                        </p:cTn>
                                        <p:tgtEl>
                                          <p:spTgt spid="9">
                                            <p:txEl>
                                              <p:pRg st="0" end="0"/>
                                            </p:txEl>
                                          </p:spTgt>
                                        </p:tgtEl>
                                      </p:cBhvr>
                                      <p:to x="100000" y="100000"/>
                                    </p:animScale>
                                    <p:animScale>
                                      <p:cBhvr>
                                        <p:cTn id="127" dur="26">
                                          <p:stCondLst>
                                            <p:cond delay="1808"/>
                                          </p:stCondLst>
                                        </p:cTn>
                                        <p:tgtEl>
                                          <p:spTgt spid="9">
                                            <p:txEl>
                                              <p:pRg st="0" end="0"/>
                                            </p:txEl>
                                          </p:spTgt>
                                        </p:tgtEl>
                                      </p:cBhvr>
                                      <p:to x="100000" y="95000"/>
                                    </p:animScale>
                                    <p:animScale>
                                      <p:cBhvr>
                                        <p:cTn id="128" dur="166" decel="50000">
                                          <p:stCondLst>
                                            <p:cond delay="1834"/>
                                          </p:stCondLst>
                                        </p:cTn>
                                        <p:tgtEl>
                                          <p:spTgt spid="9">
                                            <p:txEl>
                                              <p:pRg st="0" end="0"/>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nodeType="clickEffect">
                                  <p:stCondLst>
                                    <p:cond delay="0"/>
                                  </p:stCondLst>
                                  <p:childTnLst>
                                    <p:set>
                                      <p:cBhvr>
                                        <p:cTn id="132" dur="1" fill="hold">
                                          <p:stCondLst>
                                            <p:cond delay="0"/>
                                          </p:stCondLst>
                                        </p:cTn>
                                        <p:tgtEl>
                                          <p:spTgt spid="9">
                                            <p:txEl>
                                              <p:pRg st="1" end="1"/>
                                            </p:txEl>
                                          </p:spTgt>
                                        </p:tgtEl>
                                        <p:attrNameLst>
                                          <p:attrName>style.visibility</p:attrName>
                                        </p:attrNameLst>
                                      </p:cBhvr>
                                      <p:to>
                                        <p:strVal val="visible"/>
                                      </p:to>
                                    </p:set>
                                    <p:animEffect transition="in" filter="wipe(down)">
                                      <p:cBhvr>
                                        <p:cTn id="133" dur="580">
                                          <p:stCondLst>
                                            <p:cond delay="0"/>
                                          </p:stCondLst>
                                        </p:cTn>
                                        <p:tgtEl>
                                          <p:spTgt spid="9">
                                            <p:txEl>
                                              <p:pRg st="1" end="1"/>
                                            </p:txEl>
                                          </p:spTgt>
                                        </p:tgtEl>
                                      </p:cBhvr>
                                    </p:animEffect>
                                    <p:anim calcmode="lin" valueType="num">
                                      <p:cBhvr>
                                        <p:cTn id="13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9">
                                            <p:txEl>
                                              <p:pRg st="1" end="1"/>
                                            </p:txEl>
                                          </p:spTgt>
                                        </p:tgtEl>
                                      </p:cBhvr>
                                      <p:to x="100000" y="60000"/>
                                    </p:animScale>
                                    <p:animScale>
                                      <p:cBhvr>
                                        <p:cTn id="140" dur="166" decel="50000">
                                          <p:stCondLst>
                                            <p:cond delay="676"/>
                                          </p:stCondLst>
                                        </p:cTn>
                                        <p:tgtEl>
                                          <p:spTgt spid="9">
                                            <p:txEl>
                                              <p:pRg st="1" end="1"/>
                                            </p:txEl>
                                          </p:spTgt>
                                        </p:tgtEl>
                                      </p:cBhvr>
                                      <p:to x="100000" y="100000"/>
                                    </p:animScale>
                                    <p:animScale>
                                      <p:cBhvr>
                                        <p:cTn id="141" dur="26">
                                          <p:stCondLst>
                                            <p:cond delay="1312"/>
                                          </p:stCondLst>
                                        </p:cTn>
                                        <p:tgtEl>
                                          <p:spTgt spid="9">
                                            <p:txEl>
                                              <p:pRg st="1" end="1"/>
                                            </p:txEl>
                                          </p:spTgt>
                                        </p:tgtEl>
                                      </p:cBhvr>
                                      <p:to x="100000" y="80000"/>
                                    </p:animScale>
                                    <p:animScale>
                                      <p:cBhvr>
                                        <p:cTn id="142" dur="166" decel="50000">
                                          <p:stCondLst>
                                            <p:cond delay="1338"/>
                                          </p:stCondLst>
                                        </p:cTn>
                                        <p:tgtEl>
                                          <p:spTgt spid="9">
                                            <p:txEl>
                                              <p:pRg st="1" end="1"/>
                                            </p:txEl>
                                          </p:spTgt>
                                        </p:tgtEl>
                                      </p:cBhvr>
                                      <p:to x="100000" y="100000"/>
                                    </p:animScale>
                                    <p:animScale>
                                      <p:cBhvr>
                                        <p:cTn id="143" dur="26">
                                          <p:stCondLst>
                                            <p:cond delay="1642"/>
                                          </p:stCondLst>
                                        </p:cTn>
                                        <p:tgtEl>
                                          <p:spTgt spid="9">
                                            <p:txEl>
                                              <p:pRg st="1" end="1"/>
                                            </p:txEl>
                                          </p:spTgt>
                                        </p:tgtEl>
                                      </p:cBhvr>
                                      <p:to x="100000" y="90000"/>
                                    </p:animScale>
                                    <p:animScale>
                                      <p:cBhvr>
                                        <p:cTn id="144" dur="166" decel="50000">
                                          <p:stCondLst>
                                            <p:cond delay="1668"/>
                                          </p:stCondLst>
                                        </p:cTn>
                                        <p:tgtEl>
                                          <p:spTgt spid="9">
                                            <p:txEl>
                                              <p:pRg st="1" end="1"/>
                                            </p:txEl>
                                          </p:spTgt>
                                        </p:tgtEl>
                                      </p:cBhvr>
                                      <p:to x="100000" y="100000"/>
                                    </p:animScale>
                                    <p:animScale>
                                      <p:cBhvr>
                                        <p:cTn id="145" dur="26">
                                          <p:stCondLst>
                                            <p:cond delay="1808"/>
                                          </p:stCondLst>
                                        </p:cTn>
                                        <p:tgtEl>
                                          <p:spTgt spid="9">
                                            <p:txEl>
                                              <p:pRg st="1" end="1"/>
                                            </p:txEl>
                                          </p:spTgt>
                                        </p:tgtEl>
                                      </p:cBhvr>
                                      <p:to x="100000" y="95000"/>
                                    </p:animScale>
                                    <p:animScale>
                                      <p:cBhvr>
                                        <p:cTn id="146" dur="166" decel="50000">
                                          <p:stCondLst>
                                            <p:cond delay="1834"/>
                                          </p:stCondLst>
                                        </p:cTn>
                                        <p:tgtEl>
                                          <p:spTgt spid="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13F780FD-D585-4357-9DE1-44194A285383}"/>
              </a:ext>
            </a:extLst>
          </p:cNvPr>
          <p:cNvSpPr>
            <a:spLocks noGrp="1"/>
          </p:cNvSpPr>
          <p:nvPr>
            <p:ph idx="1"/>
          </p:nvPr>
        </p:nvSpPr>
        <p:spPr>
          <a:xfrm>
            <a:off x="127000" y="1600200"/>
            <a:ext cx="8788400" cy="4876800"/>
          </a:xfrm>
        </p:spPr>
        <p:txBody>
          <a:bodyPr/>
          <a:lstStyle/>
          <a:p>
            <a:pPr>
              <a:buFont typeface="Arial" pitchFamily="34" charset="0"/>
              <a:buNone/>
            </a:pPr>
            <a:r>
              <a:rPr lang="en-US" altLang="en-US" sz="2800" b="1">
                <a:solidFill>
                  <a:srgbClr val="FF0000"/>
                </a:solidFill>
              </a:rPr>
              <a:t>CSF is collected by aseptically </a:t>
            </a:r>
          </a:p>
          <a:p>
            <a:pPr algn="just"/>
            <a:r>
              <a:rPr lang="en-US" altLang="en-US" sz="2200">
                <a:solidFill>
                  <a:srgbClr val="FF0000"/>
                </a:solidFill>
              </a:rPr>
              <a:t>Three tubes of CSF </a:t>
            </a:r>
            <a:r>
              <a:rPr lang="en-US" altLang="en-US" sz="2200"/>
              <a:t>should be collected into sterile collection tubes  that contain no additives.</a:t>
            </a:r>
          </a:p>
          <a:p>
            <a:pPr algn="just"/>
            <a:r>
              <a:rPr lang="en-US" altLang="en-US" sz="2200"/>
              <a:t>The tubes are </a:t>
            </a:r>
            <a:r>
              <a:rPr lang="en-US" altLang="en-US" sz="2200">
                <a:solidFill>
                  <a:srgbClr val="FF0000"/>
                </a:solidFill>
              </a:rPr>
              <a:t>numbered sequentially in the order </a:t>
            </a:r>
            <a:r>
              <a:rPr lang="en-US" altLang="en-US" sz="2200"/>
              <a:t>in which they were collected along with the patient’s name.</a:t>
            </a:r>
          </a:p>
          <a:p>
            <a:pPr algn="just"/>
            <a:r>
              <a:rPr lang="en-US" altLang="en-US" sz="2200">
                <a:solidFill>
                  <a:srgbClr val="FF0000"/>
                </a:solidFill>
              </a:rPr>
              <a:t>tube 1 </a:t>
            </a:r>
            <a:r>
              <a:rPr lang="en-US" altLang="en-US" sz="2200"/>
              <a:t>is used for </a:t>
            </a:r>
            <a:r>
              <a:rPr lang="en-US" altLang="en-US" sz="2200">
                <a:solidFill>
                  <a:srgbClr val="FF0000"/>
                </a:solidFill>
              </a:rPr>
              <a:t>chemistry </a:t>
            </a:r>
            <a:r>
              <a:rPr lang="en-US" altLang="en-US" sz="2200"/>
              <a:t>studies, as well as </a:t>
            </a:r>
            <a:r>
              <a:rPr lang="en-US" altLang="en-US" sz="2200">
                <a:solidFill>
                  <a:srgbClr val="FF0000"/>
                </a:solidFill>
              </a:rPr>
              <a:t>immunology studies</a:t>
            </a:r>
            <a:r>
              <a:rPr lang="en-US" altLang="en-US" sz="2200"/>
              <a:t>, as these tests </a:t>
            </a:r>
            <a:r>
              <a:rPr lang="en-US" altLang="en-US" sz="2200">
                <a:solidFill>
                  <a:srgbClr val="FF0000"/>
                </a:solidFill>
              </a:rPr>
              <a:t>are least affected </a:t>
            </a:r>
            <a:r>
              <a:rPr lang="en-US" altLang="en-US" sz="2200"/>
              <a:t>by the presence of blood cells or bacteria introduced as a result of the spinal tap procedure</a:t>
            </a:r>
          </a:p>
          <a:p>
            <a:pPr algn="just"/>
            <a:r>
              <a:rPr lang="en-US" altLang="en-US" sz="2200">
                <a:solidFill>
                  <a:srgbClr val="FF0000"/>
                </a:solidFill>
              </a:rPr>
              <a:t>tube 2</a:t>
            </a:r>
            <a:r>
              <a:rPr lang="en-US" altLang="en-US" sz="2200"/>
              <a:t> is used for </a:t>
            </a:r>
            <a:r>
              <a:rPr lang="en-US" altLang="en-US" sz="2200">
                <a:solidFill>
                  <a:srgbClr val="FF0000"/>
                </a:solidFill>
              </a:rPr>
              <a:t>culture</a:t>
            </a:r>
            <a:r>
              <a:rPr lang="en-US" altLang="en-US" sz="2200"/>
              <a:t>, allowing a larger proportion of the total fluid to be concentrated.</a:t>
            </a:r>
          </a:p>
          <a:p>
            <a:pPr algn="just"/>
            <a:r>
              <a:rPr lang="en-US" altLang="en-US" sz="2200">
                <a:solidFill>
                  <a:srgbClr val="FF0000"/>
                </a:solidFill>
              </a:rPr>
              <a:t>tube 3 </a:t>
            </a:r>
            <a:r>
              <a:rPr lang="en-US" altLang="en-US" sz="2200"/>
              <a:t>is used for </a:t>
            </a:r>
            <a:r>
              <a:rPr lang="en-US" altLang="en-US" sz="2200">
                <a:solidFill>
                  <a:srgbClr val="FF0000"/>
                </a:solidFill>
              </a:rPr>
              <a:t>cell count and differential</a:t>
            </a:r>
            <a:r>
              <a:rPr lang="en-US" altLang="en-US" sz="2200"/>
              <a:t>, as these tubes are least likely to contain cells introduced by the collection procedure </a:t>
            </a:r>
          </a:p>
        </p:txBody>
      </p:sp>
      <p:sp>
        <p:nvSpPr>
          <p:cNvPr id="10243" name="Rectangle 2">
            <a:extLst>
              <a:ext uri="{FF2B5EF4-FFF2-40B4-BE49-F238E27FC236}">
                <a16:creationId xmlns:a16="http://schemas.microsoft.com/office/drawing/2014/main" id="{8047A757-6BEF-4D6E-8CF5-D59FB071355B}"/>
              </a:ext>
            </a:extLst>
          </p:cNvPr>
          <p:cNvSpPr>
            <a:spLocks noGrp="1" noChangeArrowheads="1"/>
          </p:cNvSpPr>
          <p:nvPr>
            <p:ph type="title"/>
          </p:nvPr>
        </p:nvSpPr>
        <p:spPr>
          <a:xfrm>
            <a:off x="457200" y="228600"/>
            <a:ext cx="7772400" cy="1143000"/>
          </a:xfrm>
        </p:spPr>
        <p:txBody>
          <a:bodyPr/>
          <a:lstStyle/>
          <a:p>
            <a:pPr eaLnBrk="1" hangingPunct="1"/>
            <a:r>
              <a:rPr lang="en-US" altLang="en-US"/>
              <a:t>Sample collection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 calcmode="lin" valueType="num">
                                      <p:cBhvr additive="base">
                                        <p:cTn id="31"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4">
                                            <p:txEl>
                                              <p:pRg st="5" end="5"/>
                                            </p:txEl>
                                          </p:spTgt>
                                        </p:tgtEl>
                                        <p:attrNameLst>
                                          <p:attrName>style.visibility</p:attrName>
                                        </p:attrNameLst>
                                      </p:cBhvr>
                                      <p:to>
                                        <p:strVal val="visible"/>
                                      </p:to>
                                    </p:set>
                                    <p:anim calcmode="lin" valueType="num">
                                      <p:cBhvr additive="base">
                                        <p:cTn id="37"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3.amazonaws.com/classconnection/405/flashcards/16293405/png/blausen_0216_cerebrospinalsystem-16DF0D248E7607AC900-thumb400.png">
            <a:extLst>
              <a:ext uri="{FF2B5EF4-FFF2-40B4-BE49-F238E27FC236}">
                <a16:creationId xmlns:a16="http://schemas.microsoft.com/office/drawing/2014/main" id="{10F05A7A-C69F-4768-AC60-B6AABEE27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6010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A5467DD6-0C8D-4BFA-AAB2-53863885B2D3}"/>
              </a:ext>
            </a:extLst>
          </p:cNvPr>
          <p:cNvSpPr>
            <a:spLocks noGrp="1" noChangeArrowheads="1"/>
          </p:cNvSpPr>
          <p:nvPr>
            <p:ph type="title"/>
          </p:nvPr>
        </p:nvSpPr>
        <p:spPr>
          <a:xfrm>
            <a:off x="457200" y="228600"/>
            <a:ext cx="7772400" cy="1143000"/>
          </a:xfrm>
        </p:spPr>
        <p:txBody>
          <a:bodyPr/>
          <a:lstStyle/>
          <a:p>
            <a:pPr eaLnBrk="1" hangingPunct="1"/>
            <a:r>
              <a:rPr lang="en-US" altLang="en-US" b="1"/>
              <a:t>Sample collection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52995DB-86D4-45B9-8660-93AEAD4F9233}"/>
              </a:ext>
            </a:extLst>
          </p:cNvPr>
          <p:cNvSpPr>
            <a:spLocks noGrp="1"/>
          </p:cNvSpPr>
          <p:nvPr>
            <p:ph type="title"/>
          </p:nvPr>
        </p:nvSpPr>
        <p:spPr/>
        <p:txBody>
          <a:bodyPr/>
          <a:lstStyle/>
          <a:p>
            <a:r>
              <a:rPr lang="en-US" altLang="en-US"/>
              <a:t>Sample transport and storage </a:t>
            </a:r>
          </a:p>
        </p:txBody>
      </p:sp>
      <p:sp>
        <p:nvSpPr>
          <p:cNvPr id="23555" name="Content Placeholder 2">
            <a:extLst>
              <a:ext uri="{FF2B5EF4-FFF2-40B4-BE49-F238E27FC236}">
                <a16:creationId xmlns:a16="http://schemas.microsoft.com/office/drawing/2014/main" id="{DEAA0609-3011-42EF-872A-1457BD693EF0}"/>
              </a:ext>
            </a:extLst>
          </p:cNvPr>
          <p:cNvSpPr>
            <a:spLocks noGrp="1"/>
          </p:cNvSpPr>
          <p:nvPr>
            <p:ph idx="1"/>
          </p:nvPr>
        </p:nvSpPr>
        <p:spPr>
          <a:xfrm>
            <a:off x="152400" y="1657350"/>
            <a:ext cx="8686800" cy="4972050"/>
          </a:xfrm>
        </p:spPr>
        <p:txBody>
          <a:bodyPr/>
          <a:lstStyle/>
          <a:p>
            <a:pPr algn="just"/>
            <a:r>
              <a:rPr lang="en-US" altLang="en-US" sz="2400">
                <a:solidFill>
                  <a:srgbClr val="FF0000"/>
                </a:solidFill>
              </a:rPr>
              <a:t>Specimens for microbiology</a:t>
            </a:r>
            <a:r>
              <a:rPr lang="en-US" altLang="en-US" sz="2400"/>
              <a:t> studies should </a:t>
            </a:r>
            <a:r>
              <a:rPr lang="en-US" altLang="en-US" sz="2400">
                <a:solidFill>
                  <a:srgbClr val="FF0000"/>
                </a:solidFill>
              </a:rPr>
              <a:t>never</a:t>
            </a:r>
            <a:r>
              <a:rPr lang="en-US" altLang="en-US" sz="2400"/>
              <a:t> be </a:t>
            </a:r>
            <a:r>
              <a:rPr lang="en-US" altLang="en-US" sz="2400">
                <a:solidFill>
                  <a:srgbClr val="FF0000"/>
                </a:solidFill>
              </a:rPr>
              <a:t>refrigerated</a:t>
            </a:r>
            <a:r>
              <a:rPr lang="en-US" altLang="en-US" sz="2400"/>
              <a:t>; if </a:t>
            </a:r>
            <a:r>
              <a:rPr lang="en-US" altLang="en-US" sz="2400">
                <a:solidFill>
                  <a:srgbClr val="FF0000"/>
                </a:solidFill>
              </a:rPr>
              <a:t>not</a:t>
            </a:r>
            <a:r>
              <a:rPr lang="en-US" altLang="en-US" sz="2400"/>
              <a:t> </a:t>
            </a:r>
            <a:r>
              <a:rPr lang="en-US" altLang="en-US" sz="2400">
                <a:solidFill>
                  <a:srgbClr val="FF0000"/>
                </a:solidFill>
              </a:rPr>
              <a:t>rapidly processed, CSF should</a:t>
            </a:r>
            <a:r>
              <a:rPr lang="en-US" altLang="en-US" sz="2400"/>
              <a:t> be </a:t>
            </a:r>
            <a:r>
              <a:rPr lang="en-US" altLang="en-US" sz="2400">
                <a:solidFill>
                  <a:srgbClr val="FF0000"/>
                </a:solidFill>
              </a:rPr>
              <a:t>incubated (35° C) or left at room temperature (</a:t>
            </a:r>
            <a:r>
              <a:rPr lang="en-US" altLang="en-US">
                <a:solidFill>
                  <a:srgbClr val="FF0000"/>
                </a:solidFill>
              </a:rPr>
              <a:t>&lt;</a:t>
            </a:r>
            <a:r>
              <a:rPr lang="en-US" altLang="en-US" sz="2400">
                <a:solidFill>
                  <a:srgbClr val="FF0000"/>
                </a:solidFill>
              </a:rPr>
              <a:t> 1h).</a:t>
            </a:r>
          </a:p>
          <a:p>
            <a:pPr algn="just"/>
            <a:r>
              <a:rPr lang="en-US" altLang="en-US" sz="2400"/>
              <a:t>The CSF for </a:t>
            </a:r>
            <a:r>
              <a:rPr lang="en-US" altLang="en-US" sz="2400">
                <a:solidFill>
                  <a:srgbClr val="FF0000"/>
                </a:solidFill>
              </a:rPr>
              <a:t>viral studies </a:t>
            </a:r>
            <a:r>
              <a:rPr lang="en-US" altLang="en-US" sz="2400"/>
              <a:t>may be refrigerated for as long as 24 hours after collection or frozen at </a:t>
            </a:r>
            <a:r>
              <a:rPr lang="en-US" altLang="en-US" sz="2400">
                <a:solidFill>
                  <a:srgbClr val="FF0000"/>
                </a:solidFill>
              </a:rPr>
              <a:t>−70° </a:t>
            </a:r>
            <a:r>
              <a:rPr lang="en-US" altLang="en-US" sz="2400"/>
              <a:t>C if a longer delay is anticipated (should never be frozen at temperatures above −70° C).</a:t>
            </a:r>
          </a:p>
          <a:p>
            <a:pPr algn="just"/>
            <a:r>
              <a:rPr lang="en-US" altLang="en-US" sz="2400"/>
              <a:t>CSF specimen for </a:t>
            </a:r>
            <a:r>
              <a:rPr lang="en-US" altLang="en-US" sz="2400">
                <a:solidFill>
                  <a:srgbClr val="FF0000"/>
                </a:solidFill>
              </a:rPr>
              <a:t>hematology</a:t>
            </a:r>
            <a:r>
              <a:rPr lang="en-US" altLang="en-US" sz="2400"/>
              <a:t> studies can be </a:t>
            </a:r>
            <a:r>
              <a:rPr lang="en-US" altLang="en-US" sz="2400">
                <a:solidFill>
                  <a:srgbClr val="FF0000"/>
                </a:solidFill>
              </a:rPr>
              <a:t>refrigerated.</a:t>
            </a:r>
          </a:p>
          <a:p>
            <a:pPr algn="just"/>
            <a:r>
              <a:rPr lang="en-US" altLang="en-US" sz="2400"/>
              <a:t>The CSF for </a:t>
            </a:r>
            <a:r>
              <a:rPr lang="en-US" altLang="en-US" sz="2400">
                <a:solidFill>
                  <a:srgbClr val="FF0000"/>
                </a:solidFill>
              </a:rPr>
              <a:t>chemistry</a:t>
            </a:r>
            <a:r>
              <a:rPr lang="en-US" altLang="en-US" sz="2400"/>
              <a:t> and serology can be frozen </a:t>
            </a:r>
            <a:r>
              <a:rPr lang="en-US" altLang="en-US" sz="2400">
                <a:solidFill>
                  <a:srgbClr val="FF0000"/>
                </a:solidFill>
              </a:rPr>
              <a:t>(−20° C).</a:t>
            </a:r>
          </a:p>
          <a:p>
            <a:pPr algn="just"/>
            <a:r>
              <a:rPr lang="en-US" altLang="en-US" sz="2400">
                <a:solidFill>
                  <a:srgbClr val="FF0000"/>
                </a:solidFill>
              </a:rPr>
              <a:t>RBC lyse in 1 hour, WBC in 2 hrs.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slide(fromBottom)">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down)">
                                      <p:cBhvr>
                                        <p:cTn id="12" dur="580">
                                          <p:stCondLst>
                                            <p:cond delay="0"/>
                                          </p:stCondLst>
                                        </p:cTn>
                                        <p:tgtEl>
                                          <p:spTgt spid="23555">
                                            <p:txEl>
                                              <p:pRg st="0" end="0"/>
                                            </p:txEl>
                                          </p:spTgt>
                                        </p:tgtEl>
                                      </p:cBhvr>
                                    </p:animEffect>
                                    <p:anim calcmode="lin" valueType="num">
                                      <p:cBhvr>
                                        <p:cTn id="13" dur="1822" tmFilter="0,0; 0.14,0.36; 0.43,0.73; 0.71,0.91; 1.0,1.0">
                                          <p:stCondLst>
                                            <p:cond delay="0"/>
                                          </p:stCondLst>
                                        </p:cTn>
                                        <p:tgtEl>
                                          <p:spTgt spid="2355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55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55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55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55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3555">
                                            <p:txEl>
                                              <p:pRg st="0" end="0"/>
                                            </p:txEl>
                                          </p:spTgt>
                                        </p:tgtEl>
                                      </p:cBhvr>
                                      <p:to x="100000" y="60000"/>
                                    </p:animScale>
                                    <p:animScale>
                                      <p:cBhvr>
                                        <p:cTn id="19" dur="166" decel="50000">
                                          <p:stCondLst>
                                            <p:cond delay="676"/>
                                          </p:stCondLst>
                                        </p:cTn>
                                        <p:tgtEl>
                                          <p:spTgt spid="23555">
                                            <p:txEl>
                                              <p:pRg st="0" end="0"/>
                                            </p:txEl>
                                          </p:spTgt>
                                        </p:tgtEl>
                                      </p:cBhvr>
                                      <p:to x="100000" y="100000"/>
                                    </p:animScale>
                                    <p:animScale>
                                      <p:cBhvr>
                                        <p:cTn id="20" dur="26">
                                          <p:stCondLst>
                                            <p:cond delay="1312"/>
                                          </p:stCondLst>
                                        </p:cTn>
                                        <p:tgtEl>
                                          <p:spTgt spid="23555">
                                            <p:txEl>
                                              <p:pRg st="0" end="0"/>
                                            </p:txEl>
                                          </p:spTgt>
                                        </p:tgtEl>
                                      </p:cBhvr>
                                      <p:to x="100000" y="80000"/>
                                    </p:animScale>
                                    <p:animScale>
                                      <p:cBhvr>
                                        <p:cTn id="21" dur="166" decel="50000">
                                          <p:stCondLst>
                                            <p:cond delay="1338"/>
                                          </p:stCondLst>
                                        </p:cTn>
                                        <p:tgtEl>
                                          <p:spTgt spid="23555">
                                            <p:txEl>
                                              <p:pRg st="0" end="0"/>
                                            </p:txEl>
                                          </p:spTgt>
                                        </p:tgtEl>
                                      </p:cBhvr>
                                      <p:to x="100000" y="100000"/>
                                    </p:animScale>
                                    <p:animScale>
                                      <p:cBhvr>
                                        <p:cTn id="22" dur="26">
                                          <p:stCondLst>
                                            <p:cond delay="1642"/>
                                          </p:stCondLst>
                                        </p:cTn>
                                        <p:tgtEl>
                                          <p:spTgt spid="23555">
                                            <p:txEl>
                                              <p:pRg st="0" end="0"/>
                                            </p:txEl>
                                          </p:spTgt>
                                        </p:tgtEl>
                                      </p:cBhvr>
                                      <p:to x="100000" y="90000"/>
                                    </p:animScale>
                                    <p:animScale>
                                      <p:cBhvr>
                                        <p:cTn id="23" dur="166" decel="50000">
                                          <p:stCondLst>
                                            <p:cond delay="1668"/>
                                          </p:stCondLst>
                                        </p:cTn>
                                        <p:tgtEl>
                                          <p:spTgt spid="23555">
                                            <p:txEl>
                                              <p:pRg st="0" end="0"/>
                                            </p:txEl>
                                          </p:spTgt>
                                        </p:tgtEl>
                                      </p:cBhvr>
                                      <p:to x="100000" y="100000"/>
                                    </p:animScale>
                                    <p:animScale>
                                      <p:cBhvr>
                                        <p:cTn id="24" dur="26">
                                          <p:stCondLst>
                                            <p:cond delay="1808"/>
                                          </p:stCondLst>
                                        </p:cTn>
                                        <p:tgtEl>
                                          <p:spTgt spid="23555">
                                            <p:txEl>
                                              <p:pRg st="0" end="0"/>
                                            </p:txEl>
                                          </p:spTgt>
                                        </p:tgtEl>
                                      </p:cBhvr>
                                      <p:to x="100000" y="95000"/>
                                    </p:animScale>
                                    <p:animScale>
                                      <p:cBhvr>
                                        <p:cTn id="25" dur="166" decel="50000">
                                          <p:stCondLst>
                                            <p:cond delay="1834"/>
                                          </p:stCondLst>
                                        </p:cTn>
                                        <p:tgtEl>
                                          <p:spTgt spid="23555">
                                            <p:txEl>
                                              <p:pRg st="0" end="0"/>
                                            </p:txEl>
                                          </p:spTgt>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23555">
                                            <p:txEl>
                                              <p:pRg st="1" end="1"/>
                                            </p:txEl>
                                          </p:spTgt>
                                        </p:tgtEl>
                                        <p:attrNameLst>
                                          <p:attrName>style.visibility</p:attrName>
                                        </p:attrNameLst>
                                      </p:cBhvr>
                                      <p:to>
                                        <p:strVal val="visible"/>
                                      </p:to>
                                    </p:set>
                                    <p:animEffect transition="in" filter="wipe(down)">
                                      <p:cBhvr>
                                        <p:cTn id="30" dur="580">
                                          <p:stCondLst>
                                            <p:cond delay="0"/>
                                          </p:stCondLst>
                                        </p:cTn>
                                        <p:tgtEl>
                                          <p:spTgt spid="23555">
                                            <p:txEl>
                                              <p:pRg st="1" end="1"/>
                                            </p:txEl>
                                          </p:spTgt>
                                        </p:tgtEl>
                                      </p:cBhvr>
                                    </p:animEffect>
                                    <p:anim calcmode="lin" valueType="num">
                                      <p:cBhvr>
                                        <p:cTn id="31" dur="1822" tmFilter="0,0; 0.14,0.36; 0.43,0.73; 0.71,0.91; 1.0,1.0">
                                          <p:stCondLst>
                                            <p:cond delay="0"/>
                                          </p:stCondLst>
                                        </p:cTn>
                                        <p:tgtEl>
                                          <p:spTgt spid="2355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55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55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55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55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3555">
                                            <p:txEl>
                                              <p:pRg st="1" end="1"/>
                                            </p:txEl>
                                          </p:spTgt>
                                        </p:tgtEl>
                                      </p:cBhvr>
                                      <p:to x="100000" y="60000"/>
                                    </p:animScale>
                                    <p:animScale>
                                      <p:cBhvr>
                                        <p:cTn id="37" dur="166" decel="50000">
                                          <p:stCondLst>
                                            <p:cond delay="676"/>
                                          </p:stCondLst>
                                        </p:cTn>
                                        <p:tgtEl>
                                          <p:spTgt spid="23555">
                                            <p:txEl>
                                              <p:pRg st="1" end="1"/>
                                            </p:txEl>
                                          </p:spTgt>
                                        </p:tgtEl>
                                      </p:cBhvr>
                                      <p:to x="100000" y="100000"/>
                                    </p:animScale>
                                    <p:animScale>
                                      <p:cBhvr>
                                        <p:cTn id="38" dur="26">
                                          <p:stCondLst>
                                            <p:cond delay="1312"/>
                                          </p:stCondLst>
                                        </p:cTn>
                                        <p:tgtEl>
                                          <p:spTgt spid="23555">
                                            <p:txEl>
                                              <p:pRg st="1" end="1"/>
                                            </p:txEl>
                                          </p:spTgt>
                                        </p:tgtEl>
                                      </p:cBhvr>
                                      <p:to x="100000" y="80000"/>
                                    </p:animScale>
                                    <p:animScale>
                                      <p:cBhvr>
                                        <p:cTn id="39" dur="166" decel="50000">
                                          <p:stCondLst>
                                            <p:cond delay="1338"/>
                                          </p:stCondLst>
                                        </p:cTn>
                                        <p:tgtEl>
                                          <p:spTgt spid="23555">
                                            <p:txEl>
                                              <p:pRg st="1" end="1"/>
                                            </p:txEl>
                                          </p:spTgt>
                                        </p:tgtEl>
                                      </p:cBhvr>
                                      <p:to x="100000" y="100000"/>
                                    </p:animScale>
                                    <p:animScale>
                                      <p:cBhvr>
                                        <p:cTn id="40" dur="26">
                                          <p:stCondLst>
                                            <p:cond delay="1642"/>
                                          </p:stCondLst>
                                        </p:cTn>
                                        <p:tgtEl>
                                          <p:spTgt spid="23555">
                                            <p:txEl>
                                              <p:pRg st="1" end="1"/>
                                            </p:txEl>
                                          </p:spTgt>
                                        </p:tgtEl>
                                      </p:cBhvr>
                                      <p:to x="100000" y="90000"/>
                                    </p:animScale>
                                    <p:animScale>
                                      <p:cBhvr>
                                        <p:cTn id="41" dur="166" decel="50000">
                                          <p:stCondLst>
                                            <p:cond delay="1668"/>
                                          </p:stCondLst>
                                        </p:cTn>
                                        <p:tgtEl>
                                          <p:spTgt spid="23555">
                                            <p:txEl>
                                              <p:pRg st="1" end="1"/>
                                            </p:txEl>
                                          </p:spTgt>
                                        </p:tgtEl>
                                      </p:cBhvr>
                                      <p:to x="100000" y="100000"/>
                                    </p:animScale>
                                    <p:animScale>
                                      <p:cBhvr>
                                        <p:cTn id="42" dur="26">
                                          <p:stCondLst>
                                            <p:cond delay="1808"/>
                                          </p:stCondLst>
                                        </p:cTn>
                                        <p:tgtEl>
                                          <p:spTgt spid="23555">
                                            <p:txEl>
                                              <p:pRg st="1" end="1"/>
                                            </p:txEl>
                                          </p:spTgt>
                                        </p:tgtEl>
                                      </p:cBhvr>
                                      <p:to x="100000" y="95000"/>
                                    </p:animScale>
                                    <p:animScale>
                                      <p:cBhvr>
                                        <p:cTn id="43" dur="166" decel="50000">
                                          <p:stCondLst>
                                            <p:cond delay="1834"/>
                                          </p:stCondLst>
                                        </p:cTn>
                                        <p:tgtEl>
                                          <p:spTgt spid="23555">
                                            <p:txEl>
                                              <p:pRg st="1" end="1"/>
                                            </p:txEl>
                                          </p:spTgt>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23555">
                                            <p:txEl>
                                              <p:pRg st="2" end="2"/>
                                            </p:txEl>
                                          </p:spTgt>
                                        </p:tgtEl>
                                        <p:attrNameLst>
                                          <p:attrName>style.visibility</p:attrName>
                                        </p:attrNameLst>
                                      </p:cBhvr>
                                      <p:to>
                                        <p:strVal val="visible"/>
                                      </p:to>
                                    </p:set>
                                    <p:animEffect transition="in" filter="wipe(down)">
                                      <p:cBhvr>
                                        <p:cTn id="48" dur="580">
                                          <p:stCondLst>
                                            <p:cond delay="0"/>
                                          </p:stCondLst>
                                        </p:cTn>
                                        <p:tgtEl>
                                          <p:spTgt spid="23555">
                                            <p:txEl>
                                              <p:pRg st="2" end="2"/>
                                            </p:txEl>
                                          </p:spTgt>
                                        </p:tgtEl>
                                      </p:cBhvr>
                                    </p:animEffect>
                                    <p:anim calcmode="lin" valueType="num">
                                      <p:cBhvr>
                                        <p:cTn id="49" dur="1822" tmFilter="0,0; 0.14,0.36; 0.43,0.73; 0.71,0.91; 1.0,1.0">
                                          <p:stCondLst>
                                            <p:cond delay="0"/>
                                          </p:stCondLst>
                                        </p:cTn>
                                        <p:tgtEl>
                                          <p:spTgt spid="23555">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3555">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3555">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3555">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3555">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3555">
                                            <p:txEl>
                                              <p:pRg st="2" end="2"/>
                                            </p:txEl>
                                          </p:spTgt>
                                        </p:tgtEl>
                                      </p:cBhvr>
                                      <p:to x="100000" y="60000"/>
                                    </p:animScale>
                                    <p:animScale>
                                      <p:cBhvr>
                                        <p:cTn id="55" dur="166" decel="50000">
                                          <p:stCondLst>
                                            <p:cond delay="676"/>
                                          </p:stCondLst>
                                        </p:cTn>
                                        <p:tgtEl>
                                          <p:spTgt spid="23555">
                                            <p:txEl>
                                              <p:pRg st="2" end="2"/>
                                            </p:txEl>
                                          </p:spTgt>
                                        </p:tgtEl>
                                      </p:cBhvr>
                                      <p:to x="100000" y="100000"/>
                                    </p:animScale>
                                    <p:animScale>
                                      <p:cBhvr>
                                        <p:cTn id="56" dur="26">
                                          <p:stCondLst>
                                            <p:cond delay="1312"/>
                                          </p:stCondLst>
                                        </p:cTn>
                                        <p:tgtEl>
                                          <p:spTgt spid="23555">
                                            <p:txEl>
                                              <p:pRg st="2" end="2"/>
                                            </p:txEl>
                                          </p:spTgt>
                                        </p:tgtEl>
                                      </p:cBhvr>
                                      <p:to x="100000" y="80000"/>
                                    </p:animScale>
                                    <p:animScale>
                                      <p:cBhvr>
                                        <p:cTn id="57" dur="166" decel="50000">
                                          <p:stCondLst>
                                            <p:cond delay="1338"/>
                                          </p:stCondLst>
                                        </p:cTn>
                                        <p:tgtEl>
                                          <p:spTgt spid="23555">
                                            <p:txEl>
                                              <p:pRg st="2" end="2"/>
                                            </p:txEl>
                                          </p:spTgt>
                                        </p:tgtEl>
                                      </p:cBhvr>
                                      <p:to x="100000" y="100000"/>
                                    </p:animScale>
                                    <p:animScale>
                                      <p:cBhvr>
                                        <p:cTn id="58" dur="26">
                                          <p:stCondLst>
                                            <p:cond delay="1642"/>
                                          </p:stCondLst>
                                        </p:cTn>
                                        <p:tgtEl>
                                          <p:spTgt spid="23555">
                                            <p:txEl>
                                              <p:pRg st="2" end="2"/>
                                            </p:txEl>
                                          </p:spTgt>
                                        </p:tgtEl>
                                      </p:cBhvr>
                                      <p:to x="100000" y="90000"/>
                                    </p:animScale>
                                    <p:animScale>
                                      <p:cBhvr>
                                        <p:cTn id="59" dur="166" decel="50000">
                                          <p:stCondLst>
                                            <p:cond delay="1668"/>
                                          </p:stCondLst>
                                        </p:cTn>
                                        <p:tgtEl>
                                          <p:spTgt spid="23555">
                                            <p:txEl>
                                              <p:pRg st="2" end="2"/>
                                            </p:txEl>
                                          </p:spTgt>
                                        </p:tgtEl>
                                      </p:cBhvr>
                                      <p:to x="100000" y="100000"/>
                                    </p:animScale>
                                    <p:animScale>
                                      <p:cBhvr>
                                        <p:cTn id="60" dur="26">
                                          <p:stCondLst>
                                            <p:cond delay="1808"/>
                                          </p:stCondLst>
                                        </p:cTn>
                                        <p:tgtEl>
                                          <p:spTgt spid="23555">
                                            <p:txEl>
                                              <p:pRg st="2" end="2"/>
                                            </p:txEl>
                                          </p:spTgt>
                                        </p:tgtEl>
                                      </p:cBhvr>
                                      <p:to x="100000" y="95000"/>
                                    </p:animScale>
                                    <p:animScale>
                                      <p:cBhvr>
                                        <p:cTn id="61" dur="166" decel="50000">
                                          <p:stCondLst>
                                            <p:cond delay="1834"/>
                                          </p:stCondLst>
                                        </p:cTn>
                                        <p:tgtEl>
                                          <p:spTgt spid="23555">
                                            <p:txEl>
                                              <p:pRg st="2" end="2"/>
                                            </p:txEl>
                                          </p:spTgt>
                                        </p:tgtEl>
                                      </p:cBhvr>
                                      <p:to x="100000" y="10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nodeType="clickEffect">
                                  <p:stCondLst>
                                    <p:cond delay="0"/>
                                  </p:stCondLst>
                                  <p:childTnLst>
                                    <p:set>
                                      <p:cBhvr>
                                        <p:cTn id="65" dur="1" fill="hold">
                                          <p:stCondLst>
                                            <p:cond delay="0"/>
                                          </p:stCondLst>
                                        </p:cTn>
                                        <p:tgtEl>
                                          <p:spTgt spid="23555">
                                            <p:txEl>
                                              <p:pRg st="3" end="3"/>
                                            </p:txEl>
                                          </p:spTgt>
                                        </p:tgtEl>
                                        <p:attrNameLst>
                                          <p:attrName>style.visibility</p:attrName>
                                        </p:attrNameLst>
                                      </p:cBhvr>
                                      <p:to>
                                        <p:strVal val="visible"/>
                                      </p:to>
                                    </p:set>
                                    <p:animEffect transition="in" filter="wipe(down)">
                                      <p:cBhvr>
                                        <p:cTn id="66" dur="580">
                                          <p:stCondLst>
                                            <p:cond delay="0"/>
                                          </p:stCondLst>
                                        </p:cTn>
                                        <p:tgtEl>
                                          <p:spTgt spid="23555">
                                            <p:txEl>
                                              <p:pRg st="3" end="3"/>
                                            </p:txEl>
                                          </p:spTgt>
                                        </p:tgtEl>
                                      </p:cBhvr>
                                    </p:animEffect>
                                    <p:anim calcmode="lin" valueType="num">
                                      <p:cBhvr>
                                        <p:cTn id="67" dur="1822" tmFilter="0,0; 0.14,0.36; 0.43,0.73; 0.71,0.91; 1.0,1.0">
                                          <p:stCondLst>
                                            <p:cond delay="0"/>
                                          </p:stCondLst>
                                        </p:cTn>
                                        <p:tgtEl>
                                          <p:spTgt spid="23555">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3555">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3555">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3555">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3555">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3555">
                                            <p:txEl>
                                              <p:pRg st="3" end="3"/>
                                            </p:txEl>
                                          </p:spTgt>
                                        </p:tgtEl>
                                      </p:cBhvr>
                                      <p:to x="100000" y="60000"/>
                                    </p:animScale>
                                    <p:animScale>
                                      <p:cBhvr>
                                        <p:cTn id="73" dur="166" decel="50000">
                                          <p:stCondLst>
                                            <p:cond delay="676"/>
                                          </p:stCondLst>
                                        </p:cTn>
                                        <p:tgtEl>
                                          <p:spTgt spid="23555">
                                            <p:txEl>
                                              <p:pRg st="3" end="3"/>
                                            </p:txEl>
                                          </p:spTgt>
                                        </p:tgtEl>
                                      </p:cBhvr>
                                      <p:to x="100000" y="100000"/>
                                    </p:animScale>
                                    <p:animScale>
                                      <p:cBhvr>
                                        <p:cTn id="74" dur="26">
                                          <p:stCondLst>
                                            <p:cond delay="1312"/>
                                          </p:stCondLst>
                                        </p:cTn>
                                        <p:tgtEl>
                                          <p:spTgt spid="23555">
                                            <p:txEl>
                                              <p:pRg st="3" end="3"/>
                                            </p:txEl>
                                          </p:spTgt>
                                        </p:tgtEl>
                                      </p:cBhvr>
                                      <p:to x="100000" y="80000"/>
                                    </p:animScale>
                                    <p:animScale>
                                      <p:cBhvr>
                                        <p:cTn id="75" dur="166" decel="50000">
                                          <p:stCondLst>
                                            <p:cond delay="1338"/>
                                          </p:stCondLst>
                                        </p:cTn>
                                        <p:tgtEl>
                                          <p:spTgt spid="23555">
                                            <p:txEl>
                                              <p:pRg st="3" end="3"/>
                                            </p:txEl>
                                          </p:spTgt>
                                        </p:tgtEl>
                                      </p:cBhvr>
                                      <p:to x="100000" y="100000"/>
                                    </p:animScale>
                                    <p:animScale>
                                      <p:cBhvr>
                                        <p:cTn id="76" dur="26">
                                          <p:stCondLst>
                                            <p:cond delay="1642"/>
                                          </p:stCondLst>
                                        </p:cTn>
                                        <p:tgtEl>
                                          <p:spTgt spid="23555">
                                            <p:txEl>
                                              <p:pRg st="3" end="3"/>
                                            </p:txEl>
                                          </p:spTgt>
                                        </p:tgtEl>
                                      </p:cBhvr>
                                      <p:to x="100000" y="90000"/>
                                    </p:animScale>
                                    <p:animScale>
                                      <p:cBhvr>
                                        <p:cTn id="77" dur="166" decel="50000">
                                          <p:stCondLst>
                                            <p:cond delay="1668"/>
                                          </p:stCondLst>
                                        </p:cTn>
                                        <p:tgtEl>
                                          <p:spTgt spid="23555">
                                            <p:txEl>
                                              <p:pRg st="3" end="3"/>
                                            </p:txEl>
                                          </p:spTgt>
                                        </p:tgtEl>
                                      </p:cBhvr>
                                      <p:to x="100000" y="100000"/>
                                    </p:animScale>
                                    <p:animScale>
                                      <p:cBhvr>
                                        <p:cTn id="78" dur="26">
                                          <p:stCondLst>
                                            <p:cond delay="1808"/>
                                          </p:stCondLst>
                                        </p:cTn>
                                        <p:tgtEl>
                                          <p:spTgt spid="23555">
                                            <p:txEl>
                                              <p:pRg st="3" end="3"/>
                                            </p:txEl>
                                          </p:spTgt>
                                        </p:tgtEl>
                                      </p:cBhvr>
                                      <p:to x="100000" y="95000"/>
                                    </p:animScale>
                                    <p:animScale>
                                      <p:cBhvr>
                                        <p:cTn id="79" dur="166" decel="50000">
                                          <p:stCondLst>
                                            <p:cond delay="1834"/>
                                          </p:stCondLst>
                                        </p:cTn>
                                        <p:tgtEl>
                                          <p:spTgt spid="23555">
                                            <p:txEl>
                                              <p:pRg st="3" end="3"/>
                                            </p:txEl>
                                          </p:spTgt>
                                        </p:tgtEl>
                                      </p:cBhvr>
                                      <p:to x="100000" y="100000"/>
                                    </p:animScale>
                                  </p:childTnLst>
                                </p:cTn>
                              </p:par>
                            </p:childTnLst>
                          </p:cTn>
                        </p:par>
                      </p:childTnLst>
                    </p:cTn>
                  </p:par>
                  <p:par>
                    <p:cTn id="80" fill="hold" nodeType="clickPar">
                      <p:stCondLst>
                        <p:cond delay="indefinite"/>
                      </p:stCondLst>
                      <p:childTnLst>
                        <p:par>
                          <p:cTn id="81" fill="hold" nodeType="withGroup">
                            <p:stCondLst>
                              <p:cond delay="0"/>
                            </p:stCondLst>
                            <p:childTnLst>
                              <p:par>
                                <p:cTn id="82" presetID="26" presetClass="entr" presetSubtype="0" fill="hold" nodeType="clickEffect">
                                  <p:stCondLst>
                                    <p:cond delay="0"/>
                                  </p:stCondLst>
                                  <p:childTnLst>
                                    <p:set>
                                      <p:cBhvr>
                                        <p:cTn id="83" dur="1" fill="hold">
                                          <p:stCondLst>
                                            <p:cond delay="0"/>
                                          </p:stCondLst>
                                        </p:cTn>
                                        <p:tgtEl>
                                          <p:spTgt spid="23555">
                                            <p:txEl>
                                              <p:pRg st="4" end="4"/>
                                            </p:txEl>
                                          </p:spTgt>
                                        </p:tgtEl>
                                        <p:attrNameLst>
                                          <p:attrName>style.visibility</p:attrName>
                                        </p:attrNameLst>
                                      </p:cBhvr>
                                      <p:to>
                                        <p:strVal val="visible"/>
                                      </p:to>
                                    </p:set>
                                    <p:animEffect transition="in" filter="wipe(down)">
                                      <p:cBhvr>
                                        <p:cTn id="84" dur="580">
                                          <p:stCondLst>
                                            <p:cond delay="0"/>
                                          </p:stCondLst>
                                        </p:cTn>
                                        <p:tgtEl>
                                          <p:spTgt spid="23555">
                                            <p:txEl>
                                              <p:pRg st="4" end="4"/>
                                            </p:txEl>
                                          </p:spTgt>
                                        </p:tgtEl>
                                      </p:cBhvr>
                                    </p:animEffect>
                                    <p:anim calcmode="lin" valueType="num">
                                      <p:cBhvr>
                                        <p:cTn id="85" dur="1822" tmFilter="0,0; 0.14,0.36; 0.43,0.73; 0.71,0.91; 1.0,1.0">
                                          <p:stCondLst>
                                            <p:cond delay="0"/>
                                          </p:stCondLst>
                                        </p:cTn>
                                        <p:tgtEl>
                                          <p:spTgt spid="23555">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3555">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3555">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3555">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3555">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23555">
                                            <p:txEl>
                                              <p:pRg st="4" end="4"/>
                                            </p:txEl>
                                          </p:spTgt>
                                        </p:tgtEl>
                                      </p:cBhvr>
                                      <p:to x="100000" y="60000"/>
                                    </p:animScale>
                                    <p:animScale>
                                      <p:cBhvr>
                                        <p:cTn id="91" dur="166" decel="50000">
                                          <p:stCondLst>
                                            <p:cond delay="676"/>
                                          </p:stCondLst>
                                        </p:cTn>
                                        <p:tgtEl>
                                          <p:spTgt spid="23555">
                                            <p:txEl>
                                              <p:pRg st="4" end="4"/>
                                            </p:txEl>
                                          </p:spTgt>
                                        </p:tgtEl>
                                      </p:cBhvr>
                                      <p:to x="100000" y="100000"/>
                                    </p:animScale>
                                    <p:animScale>
                                      <p:cBhvr>
                                        <p:cTn id="92" dur="26">
                                          <p:stCondLst>
                                            <p:cond delay="1312"/>
                                          </p:stCondLst>
                                        </p:cTn>
                                        <p:tgtEl>
                                          <p:spTgt spid="23555">
                                            <p:txEl>
                                              <p:pRg st="4" end="4"/>
                                            </p:txEl>
                                          </p:spTgt>
                                        </p:tgtEl>
                                      </p:cBhvr>
                                      <p:to x="100000" y="80000"/>
                                    </p:animScale>
                                    <p:animScale>
                                      <p:cBhvr>
                                        <p:cTn id="93" dur="166" decel="50000">
                                          <p:stCondLst>
                                            <p:cond delay="1338"/>
                                          </p:stCondLst>
                                        </p:cTn>
                                        <p:tgtEl>
                                          <p:spTgt spid="23555">
                                            <p:txEl>
                                              <p:pRg st="4" end="4"/>
                                            </p:txEl>
                                          </p:spTgt>
                                        </p:tgtEl>
                                      </p:cBhvr>
                                      <p:to x="100000" y="100000"/>
                                    </p:animScale>
                                    <p:animScale>
                                      <p:cBhvr>
                                        <p:cTn id="94" dur="26">
                                          <p:stCondLst>
                                            <p:cond delay="1642"/>
                                          </p:stCondLst>
                                        </p:cTn>
                                        <p:tgtEl>
                                          <p:spTgt spid="23555">
                                            <p:txEl>
                                              <p:pRg st="4" end="4"/>
                                            </p:txEl>
                                          </p:spTgt>
                                        </p:tgtEl>
                                      </p:cBhvr>
                                      <p:to x="100000" y="90000"/>
                                    </p:animScale>
                                    <p:animScale>
                                      <p:cBhvr>
                                        <p:cTn id="95" dur="166" decel="50000">
                                          <p:stCondLst>
                                            <p:cond delay="1668"/>
                                          </p:stCondLst>
                                        </p:cTn>
                                        <p:tgtEl>
                                          <p:spTgt spid="23555">
                                            <p:txEl>
                                              <p:pRg st="4" end="4"/>
                                            </p:txEl>
                                          </p:spTgt>
                                        </p:tgtEl>
                                      </p:cBhvr>
                                      <p:to x="100000" y="100000"/>
                                    </p:animScale>
                                    <p:animScale>
                                      <p:cBhvr>
                                        <p:cTn id="96" dur="26">
                                          <p:stCondLst>
                                            <p:cond delay="1808"/>
                                          </p:stCondLst>
                                        </p:cTn>
                                        <p:tgtEl>
                                          <p:spTgt spid="23555">
                                            <p:txEl>
                                              <p:pRg st="4" end="4"/>
                                            </p:txEl>
                                          </p:spTgt>
                                        </p:tgtEl>
                                      </p:cBhvr>
                                      <p:to x="100000" y="95000"/>
                                    </p:animScale>
                                    <p:animScale>
                                      <p:cBhvr>
                                        <p:cTn id="97" dur="166" decel="50000">
                                          <p:stCondLst>
                                            <p:cond delay="1834"/>
                                          </p:stCondLst>
                                        </p:cTn>
                                        <p:tgtEl>
                                          <p:spTgt spid="2355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theme/theme1.xml><?xml version="1.0" encoding="utf-8"?>
<a:theme xmlns:a="http://schemas.openxmlformats.org/drawingml/2006/main" name="Contemporary Portrait">
  <a:themeElements>
    <a:clrScheme name="Custom 5">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000000"/>
      </a:hlink>
      <a:folHlink>
        <a:srgbClr val="000000"/>
      </a:folHlink>
    </a:clrScheme>
    <a:fontScheme name="Custom 1">
      <a:majorFont>
        <a:latin typeface="Comic Sans MS"/>
        <a:ea typeface=""/>
        <a:cs typeface=""/>
      </a:majorFont>
      <a:minorFont>
        <a:latin typeface="Comic Sans MS"/>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628BCE2FBAD340B56B2A0F64962C1C" ma:contentTypeVersion="5" ma:contentTypeDescription="Create a new document." ma:contentTypeScope="" ma:versionID="131883e42c113939174d959d81351c9f">
  <xsd:schema xmlns:xsd="http://www.w3.org/2001/XMLSchema" xmlns:xs="http://www.w3.org/2001/XMLSchema" xmlns:p="http://schemas.microsoft.com/office/2006/metadata/properties" xmlns:ns2="15cfeffd-ee9c-41ab-a5d7-1e72fc5efa65" targetNamespace="http://schemas.microsoft.com/office/2006/metadata/properties" ma:root="true" ma:fieldsID="2bbb2499c544d649ffceb038792b3fd6" ns2:_="">
    <xsd:import namespace="15cfeffd-ee9c-41ab-a5d7-1e72fc5efa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feffd-ee9c-41ab-a5d7-1e72fc5ef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40A37-7983-4E9B-A631-C4816D46CF44}">
  <ds:schemaRefs>
    <ds:schemaRef ds:uri="http://schemas.microsoft.com/sharepoint/v3/contenttype/forms"/>
  </ds:schemaRefs>
</ds:datastoreItem>
</file>

<file path=customXml/itemProps2.xml><?xml version="1.0" encoding="utf-8"?>
<ds:datastoreItem xmlns:ds="http://schemas.openxmlformats.org/officeDocument/2006/customXml" ds:itemID="{BA5D8D16-0F13-4CDA-A7FB-915E62BC050D}">
  <ds:schemaRefs>
    <ds:schemaRef ds:uri="http://schemas.microsoft.com/office/2006/metadata/contentType"/>
    <ds:schemaRef ds:uri="http://schemas.microsoft.com/office/2006/metadata/properties/metaAttributes"/>
    <ds:schemaRef ds:uri="http://www.w3.org/2000/xmlns/"/>
    <ds:schemaRef ds:uri="http://www.w3.org/2001/XMLSchema"/>
    <ds:schemaRef ds:uri="15cfeffd-ee9c-41ab-a5d7-1e72fc5efa65"/>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273047449</TotalTime>
  <Pages>9</Pages>
  <Words>1953</Words>
  <Application>Microsoft Office PowerPoint</Application>
  <PresentationFormat>On-screen Show (4:3)</PresentationFormat>
  <Paragraphs>247</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Contemporary Portrait</vt:lpstr>
      <vt:lpstr>PowerPoint Presentation</vt:lpstr>
      <vt:lpstr>Cerebrospinal Fluid (CSF)</vt:lpstr>
      <vt:lpstr>Cerebrospinal Fluid (CSF)</vt:lpstr>
      <vt:lpstr>Sample collection and Processing of CSF samples</vt:lpstr>
      <vt:lpstr>Sample collection</vt:lpstr>
      <vt:lpstr>Sample collection</vt:lpstr>
      <vt:lpstr>Sample collection</vt:lpstr>
      <vt:lpstr>Sample collection</vt:lpstr>
      <vt:lpstr>Sample transport and storage </vt:lpstr>
      <vt:lpstr>Gross description (Appearance)</vt:lpstr>
      <vt:lpstr>Gross description (Appearance)</vt:lpstr>
      <vt:lpstr>Counting cells</vt:lpstr>
      <vt:lpstr>Counting cells</vt:lpstr>
      <vt:lpstr>CNS - acute infectious disease</vt:lpstr>
      <vt:lpstr>CNS - acute infectious disease</vt:lpstr>
      <vt:lpstr>CNS - acute infectious disease</vt:lpstr>
      <vt:lpstr>Gram stainning and others </vt:lpstr>
      <vt:lpstr>Gram stainning and others </vt:lpstr>
      <vt:lpstr>Gram stainning and others </vt:lpstr>
      <vt:lpstr>PowerPoint Presentation</vt:lpstr>
      <vt:lpstr>Other identification techniques</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E M I S T R Y</dc:title>
  <dc:subject>CHEMISTRY and BRANCHES</dc:subject>
  <dc:creator>ASKEW</dc:creator>
  <cp:lastModifiedBy>Sanabil Hassanat</cp:lastModifiedBy>
  <cp:revision>1988</cp:revision>
  <cp:lastPrinted>1601-01-01T00:00:00Z</cp:lastPrinted>
  <dcterms:created xsi:type="dcterms:W3CDTF">1996-06-19T11:38:00Z</dcterms:created>
  <dcterms:modified xsi:type="dcterms:W3CDTF">2021-12-30T18:57:15Z</dcterms:modified>
</cp:coreProperties>
</file>