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21" r:id="rId4"/>
    <p:sldId id="261" r:id="rId5"/>
    <p:sldId id="329" r:id="rId6"/>
    <p:sldId id="263" r:id="rId7"/>
    <p:sldId id="330" r:id="rId8"/>
    <p:sldId id="265" r:id="rId9"/>
    <p:sldId id="266" r:id="rId10"/>
    <p:sldId id="270" r:id="rId11"/>
    <p:sldId id="332" r:id="rId12"/>
    <p:sldId id="315" r:id="rId13"/>
    <p:sldId id="333" r:id="rId14"/>
    <p:sldId id="299" r:id="rId15"/>
    <p:sldId id="334" r:id="rId16"/>
    <p:sldId id="302" r:id="rId17"/>
    <p:sldId id="303" r:id="rId18"/>
    <p:sldId id="322" r:id="rId19"/>
    <p:sldId id="316" r:id="rId20"/>
    <p:sldId id="317" r:id="rId21"/>
    <p:sldId id="318" r:id="rId22"/>
    <p:sldId id="335" r:id="rId23"/>
    <p:sldId id="320" r:id="rId24"/>
    <p:sldId id="344" r:id="rId25"/>
    <p:sldId id="336" r:id="rId26"/>
    <p:sldId id="338" r:id="rId27"/>
    <p:sldId id="323" r:id="rId28"/>
    <p:sldId id="324" r:id="rId29"/>
    <p:sldId id="337" r:id="rId30"/>
    <p:sldId id="309" r:id="rId31"/>
    <p:sldId id="341" r:id="rId32"/>
    <p:sldId id="312" r:id="rId33"/>
    <p:sldId id="292" r:id="rId34"/>
    <p:sldId id="293" r:id="rId35"/>
    <p:sldId id="294" r:id="rId36"/>
    <p:sldId id="342" r:id="rId37"/>
    <p:sldId id="343" r:id="rId38"/>
    <p:sldId id="345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6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6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6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6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6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6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6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6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66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6" d="100"/>
          <a:sy n="66" d="100"/>
        </p:scale>
        <p:origin x="-127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76587A-6071-B1A5-8D8B-6CB9BB25BF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D2B9C0-6436-8FA8-2034-C52BC02319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0D1799-183C-1DFE-E91B-FA381AFDF9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F9821A-7C9E-4FF1-9471-70A4FC1CFD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997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2ACA26-7D62-1576-6214-95B783AEC1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7A07B9-FB0D-1386-1FEA-97DC4E972D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CD4E3F-FBD1-115F-9562-9B01FAB580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06786-00F2-472A-B3B6-29643DC638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405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014F77-9E3C-F89F-D29B-7F3DF96957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AF02EC-5315-F238-FBF9-DA3E23ADF6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99DA90-77BC-DCAA-0A30-26DC751A19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C3A9D-A214-44D2-881F-40013B541B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97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9B9E8E-FEC6-F4D4-6222-D4186C6611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4DE815-C1E8-E24F-88E2-0807F3397B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839C09-3FBA-4BA3-9992-9214CE8E2F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279B7A-0802-4431-88B4-9CC512C146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299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CE1D40-ECE1-45B8-2C68-9EBED9CB99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6AB54F-64C7-A914-B0FA-3B2DC4DD80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8750E4-0AD3-A694-2F9C-F3EF4A4633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EDE7E6-83FC-4C0F-B084-2493F4F415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873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57E787-E804-496E-EFCA-E25FAA8744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36170A-6917-B68B-5A2F-AD613992E5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D9608F-F46B-D339-3AF5-D6696177DE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F1DB17-399C-4614-A422-A502E313DC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973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4F8BD78-4AA4-3F25-579E-8A992F9C7A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B322C92-5C24-BD0A-164A-462E5725BD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8E713DE-6D9F-90B5-A16E-7DE13C593F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998C2-AAA7-4353-81FE-E8EF6CDD6D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5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086D5B8-BA6A-E21B-7F46-2EFDD60BBB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BD18C8E-0BFA-4BF1-5F3A-8943973D75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DA3B31C-0D03-BB2C-BC5B-C74AEDAA1B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B77FE-B0AD-4D9B-BE36-A99AA859FE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346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71C07E-4ACD-7C66-CC56-2ABF95FF96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C6E3DFC-2D21-05C0-DB7C-1D2DB92689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1DDBB82-1E33-1316-3B06-B7B3AE30FB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7E66B-532E-443C-94B2-5F5F1FDDEB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40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96333A-0D05-026D-5F83-90B74E3198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84615-6EB7-5A69-4B5B-7F6942885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391852-4962-83EB-7696-5E82B03387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88BC2-15AC-4601-9C8E-D77F6085E5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79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7F7BFD-97FD-094C-6372-4383233964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9D35DD-0103-7BE6-9217-DD0768EC44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2D01F0-E7FB-8FC4-002C-411A64F358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DE66F0-EFB9-40DD-BC03-96ED4FC325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881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E50A93A-9125-B2C9-839A-DF4459864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68FA3D-725E-A085-DB69-D315C71A7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B7AC033-CAF6-88C5-8837-3AD296F8F17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8FB0264-52B2-8795-6BE7-C7E86C22B6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76DEC11-FFA9-9F92-B07E-B044026D0A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C27F5C1-36B2-4F00-A590-DD372A4E74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3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slideLayout" Target="../slideLayouts/slideLayout1.xml" /><Relationship Id="rId1" Type="http://schemas.openxmlformats.org/officeDocument/2006/relationships/audio" Target="file:///Staff_1/Staff%20Home/Portengaa/portengaa/A.P.%20Psychology/Chapter%20Notes%20&amp;%20Assignments/Music%20Clips/Money%20-%20Psych.mp3" TargetMode="External" /><Relationship Id="rId4" Type="http://schemas.openxmlformats.org/officeDocument/2006/relationships/image" Target="../media/image15.png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slideLayout" Target="../slideLayouts/slideLayout1.xml" /><Relationship Id="rId1" Type="http://schemas.openxmlformats.org/officeDocument/2006/relationships/audio" Target="file:///Staff_1/Staff%20Home/Portengaa/portengaa/A.P.%20Psychology/Chapter%20Notes%20&amp;%20Assignments/Music%20Clips/I'm%20So%20Excited%20-%20Psych.mp3" TargetMode="External" /><Relationship Id="rId4" Type="http://schemas.openxmlformats.org/officeDocument/2006/relationships/image" Target="../media/image17.gif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hyperlink" Target="https://www.youtube.com/watch?v=TWfph3iNC-k" TargetMode="External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slideLayout" Target="../slideLayouts/slideLayout1.xml" /><Relationship Id="rId1" Type="http://schemas.openxmlformats.org/officeDocument/2006/relationships/audio" Target="file:///Staff_1/Staff%20Home/Portengaa/portengaa/A.P.%20Psychology/Chapter%20Notes%20&amp;%20Assignments/Music%20Clips/All%20You%20Need%20is%20Love.mp3" TargetMode="External" /><Relationship Id="rId4" Type="http://schemas.openxmlformats.org/officeDocument/2006/relationships/image" Target="../media/image23.png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hyperlink" Target="http://www.hulu.com/watch/4183" TargetMode="External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slideLayout" Target="../slideLayouts/slideLayout7.xml" /><Relationship Id="rId1" Type="http://schemas.openxmlformats.org/officeDocument/2006/relationships/audio" Target="file:///Staff_1/Staff%20Home/Portengaa/portengaa/A.P.%20Psychology/Chapter%20Notes%20&amp;%20Assignments/Music%20Clips/Roar.mp3" TargetMode="External" /><Relationship Id="rId4" Type="http://schemas.openxmlformats.org/officeDocument/2006/relationships/image" Target="../media/image9.png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 /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slideLayout" Target="../slideLayouts/slideLayout2.xml" /><Relationship Id="rId1" Type="http://schemas.openxmlformats.org/officeDocument/2006/relationships/audio" Target="file:///Staff_1/Staff%20Home/Portengaa/portengaa/A.P.%20Psychology/Chapter%20Notes%20&amp;%20Assignments/Music%20Clips/Royals.mp3" TargetMode="External" /><Relationship Id="rId6" Type="http://schemas.openxmlformats.org/officeDocument/2006/relationships/image" Target="../media/image38.png" /><Relationship Id="rId5" Type="http://schemas.openxmlformats.org/officeDocument/2006/relationships/image" Target="../media/image37.png" /><Relationship Id="rId4" Type="http://schemas.openxmlformats.org/officeDocument/2006/relationships/image" Target="../media/image36.jpeg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6.jpeg" /><Relationship Id="rId4" Type="http://schemas.openxmlformats.org/officeDocument/2006/relationships/image" Target="../media/image5.jpeg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slideLayout" Target="../slideLayouts/slideLayout2.xml" /><Relationship Id="rId1" Type="http://schemas.openxmlformats.org/officeDocument/2006/relationships/audio" Target="file:///Staff_1/Staff%20Home/Portengaa/portengaa/A.P.%20Psychology/Chapter%20Notes%20&amp;%20Assignments/Music%20Clips/Push%20it.mp3" TargetMode="External" /><Relationship Id="rId4" Type="http://schemas.openxmlformats.org/officeDocument/2006/relationships/image" Target="../media/image10.png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>
            <a:extLst>
              <a:ext uri="{FF2B5EF4-FFF2-40B4-BE49-F238E27FC236}">
                <a16:creationId xmlns:a16="http://schemas.microsoft.com/office/drawing/2014/main" id="{E87B2063-9FCC-967E-E755-3CFE4BD82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4800"/>
            <a:ext cx="6553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kumimoji="1" lang="en-US" altLang="en-US"/>
              <a:t>Motivational Concepts</a:t>
            </a:r>
          </a:p>
        </p:txBody>
      </p:sp>
      <p:pic>
        <p:nvPicPr>
          <p:cNvPr id="2051" name="Picture 4" descr="http://www.richgrof.com/wp-content/uploads/2014/09/Employee-Motivation1.jpg?7b4755">
            <a:extLst>
              <a:ext uri="{FF2B5EF4-FFF2-40B4-BE49-F238E27FC236}">
                <a16:creationId xmlns:a16="http://schemas.microsoft.com/office/drawing/2014/main" id="{C94D2FD6-EBFD-9402-A7F1-CCFEF2E76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14600"/>
            <a:ext cx="520065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مستطيل 3">
            <a:extLst>
              <a:ext uri="{FF2B5EF4-FFF2-40B4-BE49-F238E27FC236}">
                <a16:creationId xmlns:a16="http://schemas.microsoft.com/office/drawing/2014/main" id="{FFC944DD-B1D3-9063-B33B-F26B086D9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943600"/>
            <a:ext cx="586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CA" altLang="en-US" sz="2800">
                <a:latin typeface="Bookman Old Style" panose="02050604050505020204" pitchFamily="18" charset="0"/>
              </a:rPr>
              <a:t>Dr. Faris Alsaraireh</a:t>
            </a:r>
            <a:endParaRPr lang="en-CA" altLang="en-US"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935BCA8-21F4-55DE-CA6C-33E33B460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/>
              <a:t>Drives as Tissue Needs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20BD97B-EA37-E80C-E505-5477994D2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066800"/>
            <a:ext cx="4343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Homeostasis—the constancy of internal conditions that the body must actively maintain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Drives may be due to an upset in homeostasis, inducing behavior to correct the imbalance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Animals do behave in accordance with their </a:t>
            </a:r>
            <a:br>
              <a:rPr lang="en-US" altLang="en-US" sz="2400"/>
            </a:br>
            <a:r>
              <a:rPr lang="en-US" altLang="en-US" sz="2400"/>
              <a:t>tissue needs (e.g., increasing or decreasing caloric intake, drive for salt)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However, homeostasis cannot explain all drives</a:t>
            </a:r>
          </a:p>
        </p:txBody>
      </p:sp>
      <p:pic>
        <p:nvPicPr>
          <p:cNvPr id="11268" name="Picture 5" descr="https://s-media-cache-ak0.pinimg.com/564x/aa/2b/f2/aa2bf2cf403f911a26c8c907ba8b7a70.jpg">
            <a:extLst>
              <a:ext uri="{FF2B5EF4-FFF2-40B4-BE49-F238E27FC236}">
                <a16:creationId xmlns:a16="http://schemas.microsoft.com/office/drawing/2014/main" id="{362BBF76-BE07-D480-9A91-D971F154B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048000"/>
            <a:ext cx="45053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">
            <a:extLst>
              <a:ext uri="{FF2B5EF4-FFF2-40B4-BE49-F238E27FC236}">
                <a16:creationId xmlns:a16="http://schemas.microsoft.com/office/drawing/2014/main" id="{BC933EEF-302F-1F32-8898-272288A3E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735013"/>
            <a:ext cx="177165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>
            <a:extLst>
              <a:ext uri="{FF2B5EF4-FFF2-40B4-BE49-F238E27FC236}">
                <a16:creationId xmlns:a16="http://schemas.microsoft.com/office/drawing/2014/main" id="{40ABE13F-389A-288C-BB9F-B444360F4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735013"/>
            <a:ext cx="1757363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B2C8289-FAD8-2C68-F778-AF3D8D9E13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</p:spPr>
        <p:txBody>
          <a:bodyPr anchor="ctr"/>
          <a:lstStyle/>
          <a:p>
            <a:pPr eaLnBrk="1" hangingPunct="1"/>
            <a:r>
              <a:rPr lang="en-US" altLang="en-US" sz="6600">
                <a:solidFill>
                  <a:schemeClr val="tx1"/>
                </a:solidFill>
              </a:rPr>
              <a:t>Incentive Theories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5F21A85-7F8D-E6E9-7C6E-D672B213165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19050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3200"/>
              <a:t>External Rewards as Motivators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CBD0BD73-1246-A5FA-D5C0-8B9F9665D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67000"/>
            <a:ext cx="5105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Money - Psych.mp3">
            <a:hlinkClick r:id="" action="ppaction://media"/>
            <a:extLst>
              <a:ext uri="{FF2B5EF4-FFF2-40B4-BE49-F238E27FC236}">
                <a16:creationId xmlns:a16="http://schemas.microsoft.com/office/drawing/2014/main" id="{0A04916D-F4CB-3867-CABC-4C6BD48DAF1E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6111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0F6882F-371C-4ECA-C598-1BC7486F2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Incentive Theory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A6E0518-9599-7BDD-F6A5-96D048146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915400" cy="472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latin typeface="+mj-lt"/>
                <a:cs typeface="Times New Roman" panose="02020603050405020304" pitchFamily="18" charset="0"/>
              </a:rPr>
              <a:t>Behavior motivated by the “</a:t>
            </a:r>
            <a:r>
              <a:rPr lang="en-US" sz="2800" b="1" u="sng" dirty="0">
                <a:latin typeface="+mj-lt"/>
                <a:cs typeface="Times New Roman" panose="02020603050405020304" pitchFamily="18" charset="0"/>
              </a:rPr>
              <a:t>pull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” of external goals, such as rewards, money and recognition.</a:t>
            </a:r>
          </a:p>
          <a:p>
            <a:pPr eaLnBrk="1" hangingPunct="1">
              <a:defRPr/>
            </a:pPr>
            <a:r>
              <a:rPr lang="en-US" sz="2800" dirty="0">
                <a:latin typeface="+mj-lt"/>
                <a:cs typeface="Times New Roman" panose="02020603050405020304" pitchFamily="18" charset="0"/>
              </a:rPr>
              <a:t>Drew heavily from well-established learning principles, such as </a:t>
            </a:r>
            <a:r>
              <a:rPr lang="en-US" sz="2800" i="1" u="sng" dirty="0">
                <a:latin typeface="+mj-lt"/>
                <a:cs typeface="Times New Roman" panose="02020603050405020304" pitchFamily="18" charset="0"/>
              </a:rPr>
              <a:t>reinforcement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, and the work of learning theorists, such as Pavlov, Watson, Skinner, and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Tolman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defRPr/>
            </a:pP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Tolman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also stressed the importance of cognitive factors in learning and motivation, especially the </a:t>
            </a:r>
            <a:r>
              <a:rPr lang="en-US" sz="2800" i="1" u="sng" dirty="0">
                <a:latin typeface="+mj-lt"/>
                <a:cs typeface="Times New Roman" panose="02020603050405020304" pitchFamily="18" charset="0"/>
              </a:rPr>
              <a:t>expectation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that a particular behavior will lead to a particular goal. </a:t>
            </a:r>
          </a:p>
          <a:p>
            <a:pPr eaLnBrk="1" hangingPunct="1">
              <a:defRPr/>
            </a:pPr>
            <a:r>
              <a:rPr lang="en-US" sz="2800" dirty="0">
                <a:latin typeface="+mj-lt"/>
                <a:cs typeface="Times New Roman" panose="02020603050405020304" pitchFamily="18" charset="0"/>
              </a:rPr>
              <a:t>Criticism:  Fails to explain behaviors that are not primarily motivated by any kind of external incentive</a:t>
            </a:r>
          </a:p>
          <a:p>
            <a:pPr eaLnBrk="1" hangingPunct="1">
              <a:defRPr/>
            </a:pP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5A94F5A2-6288-9F2F-4633-B26E20E77F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495800" y="0"/>
            <a:ext cx="4648200" cy="6858000"/>
          </a:xfrm>
        </p:spPr>
        <p:txBody>
          <a:bodyPr anchor="ctr"/>
          <a:lstStyle/>
          <a:p>
            <a:pPr eaLnBrk="1" hangingPunct="1"/>
            <a:r>
              <a:rPr lang="en-US" altLang="en-US" sz="6600">
                <a:solidFill>
                  <a:schemeClr val="tx1"/>
                </a:solidFill>
              </a:rPr>
              <a:t>Optiminal</a:t>
            </a:r>
            <a:br>
              <a:rPr lang="en-US" altLang="en-US" sz="6600">
                <a:solidFill>
                  <a:schemeClr val="tx1"/>
                </a:solidFill>
              </a:rPr>
            </a:br>
            <a:r>
              <a:rPr lang="en-US" altLang="en-US" sz="6600">
                <a:solidFill>
                  <a:schemeClr val="tx1"/>
                </a:solidFill>
              </a:rPr>
              <a:t>Arousal Theory</a:t>
            </a:r>
          </a:p>
        </p:txBody>
      </p:sp>
      <p:pic>
        <p:nvPicPr>
          <p:cNvPr id="5" name="I'm So Excited - Psych.mp3">
            <a:hlinkClick r:id="" action="ppaction://media"/>
            <a:extLst>
              <a:ext uri="{FF2B5EF4-FFF2-40B4-BE49-F238E27FC236}">
                <a16:creationId xmlns:a16="http://schemas.microsoft.com/office/drawing/2014/main" id="{BA6CD27B-BD42-73A3-1DF5-7457ECE05CB6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6000"/>
            <a:ext cx="620713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">
            <a:extLst>
              <a:ext uri="{FF2B5EF4-FFF2-40B4-BE49-F238E27FC236}">
                <a16:creationId xmlns:a16="http://schemas.microsoft.com/office/drawing/2014/main" id="{10256E5A-263C-6B72-5C6B-4E63E8EFB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2228850"/>
            <a:ext cx="4267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7DFFAE4-E24C-4192-06FC-35913874D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-190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/>
              <a:t>Optiminal Arousal Theory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DF1CEFA-B459-CF47-172C-1DBBF7E83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" y="990600"/>
            <a:ext cx="89535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/>
              <a:t>Levels of alertness and responsiveness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/>
              <a:t>People are motivated to maintain an optimum level of arousal—neither too high nor too low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/>
              <a:t>Curiosity motive—helps us understand </a:t>
            </a:r>
            <a:br>
              <a:rPr lang="en-US" altLang="en-US" sz="3200"/>
            </a:br>
            <a:r>
              <a:rPr lang="en-US" altLang="en-US" sz="3200"/>
              <a:t>our environment – 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000"/>
              <a:t>Helps explain the power of a negative suggestion </a:t>
            </a:r>
          </a:p>
        </p:txBody>
      </p:sp>
      <p:pic>
        <p:nvPicPr>
          <p:cNvPr id="15364" name="Picture 5" descr="Image result for goldilocks">
            <a:extLst>
              <a:ext uri="{FF2B5EF4-FFF2-40B4-BE49-F238E27FC236}">
                <a16:creationId xmlns:a16="http://schemas.microsoft.com/office/drawing/2014/main" id="{17D30D86-F859-2A1D-B946-492D4FCC2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75125"/>
            <a:ext cx="298132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1">
            <a:extLst>
              <a:ext uri="{FF2B5EF4-FFF2-40B4-BE49-F238E27FC236}">
                <a16:creationId xmlns:a16="http://schemas.microsoft.com/office/drawing/2014/main" id="{306AA599-F9EE-5382-F5AF-7CC0DEA1C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248400"/>
            <a:ext cx="762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100">
                <a:solidFill>
                  <a:schemeClr val="bg1"/>
                </a:solidFill>
              </a:rPr>
              <a:t>Boredom</a:t>
            </a:r>
          </a:p>
        </p:txBody>
      </p:sp>
      <p:sp>
        <p:nvSpPr>
          <p:cNvPr id="15366" name="TextBox 5">
            <a:extLst>
              <a:ext uri="{FF2B5EF4-FFF2-40B4-BE49-F238E27FC236}">
                <a16:creationId xmlns:a16="http://schemas.microsoft.com/office/drawing/2014/main" id="{F4DFEB82-DF9A-1CFC-4A2C-614DD8501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291263"/>
            <a:ext cx="762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100">
                <a:solidFill>
                  <a:schemeClr val="bg1"/>
                </a:solidFill>
              </a:rPr>
              <a:t>STRESS</a:t>
            </a:r>
          </a:p>
        </p:txBody>
      </p:sp>
      <p:sp>
        <p:nvSpPr>
          <p:cNvPr id="15367" name="TextBox 6">
            <a:extLst>
              <a:ext uri="{FF2B5EF4-FFF2-40B4-BE49-F238E27FC236}">
                <a16:creationId xmlns:a16="http://schemas.microsoft.com/office/drawing/2014/main" id="{F340C3A7-1440-615D-32A9-02B8E8993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6164263"/>
            <a:ext cx="762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100"/>
              <a:t>Just </a:t>
            </a:r>
          </a:p>
          <a:p>
            <a:pPr algn="ctr"/>
            <a:r>
              <a:rPr lang="en-US" altLang="en-US" sz="1100">
                <a:solidFill>
                  <a:schemeClr val="bg1"/>
                </a:solidFill>
              </a:rPr>
              <a:t>Right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>
            <a:extLst>
              <a:ext uri="{FF2B5EF4-FFF2-40B4-BE49-F238E27FC236}">
                <a16:creationId xmlns:a16="http://schemas.microsoft.com/office/drawing/2014/main" id="{F50C752D-0A6F-DB01-14FF-42FF962F3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Yerkes-Dodson Law</a:t>
            </a:r>
          </a:p>
        </p:txBody>
      </p:sp>
      <p:sp>
        <p:nvSpPr>
          <p:cNvPr id="16387" name="Rectangle 1027">
            <a:extLst>
              <a:ext uri="{FF2B5EF4-FFF2-40B4-BE49-F238E27FC236}">
                <a16:creationId xmlns:a16="http://schemas.microsoft.com/office/drawing/2014/main" id="{3D344F99-4508-CBB6-2187-DFCD5A19A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3276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The theory that a degree of psychological arousal helps performance, but only up to a certain point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Optimum level of arousal depends on the difficulty of the task.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Each person has an optimum level of stimulation they like to maintain.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How does this apply to sports? </a:t>
            </a:r>
          </a:p>
        </p:txBody>
      </p:sp>
      <p:pic>
        <p:nvPicPr>
          <p:cNvPr id="16388" name="Picture 6" descr="http://www.positivehealth.com/img/image-article/old-1896/19.jpg">
            <a:extLst>
              <a:ext uri="{FF2B5EF4-FFF2-40B4-BE49-F238E27FC236}">
                <a16:creationId xmlns:a16="http://schemas.microsoft.com/office/drawing/2014/main" id="{BA2C5B0F-7856-E11E-8F4D-A810DB085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648200"/>
            <a:ext cx="47625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https://www.adelaide.edu.au/uni-thrive/images/yerkes-dodson.jpg">
            <a:extLst>
              <a:ext uri="{FF2B5EF4-FFF2-40B4-BE49-F238E27FC236}">
                <a16:creationId xmlns:a16="http://schemas.microsoft.com/office/drawing/2014/main" id="{8AFE9E0D-F885-D83D-3B0F-67E63A6E3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343400"/>
            <a:ext cx="411480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6C02C74-0B92-501E-D93C-2C85B8897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Yerkes-Dodson Law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6A605895-B07F-31A9-C6D3-26304ED4B4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203325"/>
            <a:ext cx="8458200" cy="5654675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3548379-32F7-6BC0-F4FC-366F26CB4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75" y="20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/>
              <a:t>Sensation Seeking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5586A49-684A-1947-EF6E-32264CEA6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63638"/>
            <a:ext cx="8839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/>
              <a:t>A person high in sensation seeking tends to look for exciting (and sometimes risky) activities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3200"/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person who does this… </a:t>
            </a:r>
            <a:endParaRPr lang="en-US" altLang="en-US" sz="3200"/>
          </a:p>
        </p:txBody>
      </p:sp>
      <p:pic>
        <p:nvPicPr>
          <p:cNvPr id="18436" name="Picture 7" descr="http://www.funfix.com/Gallery/Images/lg_wing-suit-flying.jpg">
            <a:extLst>
              <a:ext uri="{FF2B5EF4-FFF2-40B4-BE49-F238E27FC236}">
                <a16:creationId xmlns:a16="http://schemas.microsoft.com/office/drawing/2014/main" id="{E2FD97EE-A85E-855A-3A0D-AE8599DF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36766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72AC45E-D281-9203-CB23-939CCC50C4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4763"/>
            <a:ext cx="7772400" cy="1143000"/>
          </a:xfrm>
        </p:spPr>
        <p:txBody>
          <a:bodyPr anchor="ctr"/>
          <a:lstStyle/>
          <a:p>
            <a:pPr eaLnBrk="1" hangingPunct="1"/>
            <a:r>
              <a:rPr lang="en-US" altLang="en-US" sz="6600">
                <a:solidFill>
                  <a:schemeClr val="tx1"/>
                </a:solidFill>
              </a:rPr>
              <a:t>Humanistic Theory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AA6696A-1131-505E-A8B8-1AA82DCFA42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60198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3200"/>
              <a:t>Maslow’s Hierarchy of Needs</a:t>
            </a:r>
          </a:p>
        </p:txBody>
      </p:sp>
      <p:pic>
        <p:nvPicPr>
          <p:cNvPr id="2" name="All You Need is Love.mp3">
            <a:hlinkClick r:id="" action="ppaction://media"/>
            <a:extLst>
              <a:ext uri="{FF2B5EF4-FFF2-40B4-BE49-F238E27FC236}">
                <a16:creationId xmlns:a16="http://schemas.microsoft.com/office/drawing/2014/main" id="{1FB7A80F-CB28-04B7-225A-91D3C932454D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713" y="62484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http://www.expatcareers.com/files/userfiles/expat-Maslow-pyramid(1).png">
            <a:extLst>
              <a:ext uri="{FF2B5EF4-FFF2-40B4-BE49-F238E27FC236}">
                <a16:creationId xmlns:a16="http://schemas.microsoft.com/office/drawing/2014/main" id="{994C3A17-C144-9AB8-E706-06982943C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1033463"/>
            <a:ext cx="5807075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E7FAF2C-809C-5B89-7899-07EEDF3E4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/>
              <a:t>Humanistic Theories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ECD13DF-75CB-D85B-6CAC-6A925D0E0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295400"/>
            <a:ext cx="8686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/>
              <a:t>Motivation is affected by:</a:t>
            </a:r>
          </a:p>
          <a:p>
            <a:pPr lvl="1" eaLnBrk="1" hangingPunct="1">
              <a:spcBef>
                <a:spcPct val="20000"/>
              </a:spcBef>
              <a:buFontTx/>
              <a:buAutoNum type="arabicPeriod"/>
            </a:pPr>
            <a:r>
              <a:rPr lang="en-US" altLang="en-US" sz="2800"/>
              <a:t>How we perceive the world, </a:t>
            </a:r>
          </a:p>
          <a:p>
            <a:pPr lvl="1" eaLnBrk="1" hangingPunct="1">
              <a:spcBef>
                <a:spcPct val="20000"/>
              </a:spcBef>
              <a:buFontTx/>
              <a:buAutoNum type="arabicPeriod"/>
            </a:pPr>
            <a:r>
              <a:rPr lang="en-US" altLang="en-US" sz="2800"/>
              <a:t>How we think about ourselves</a:t>
            </a:r>
          </a:p>
          <a:p>
            <a:pPr lvl="1" eaLnBrk="1" hangingPunct="1">
              <a:spcBef>
                <a:spcPct val="20000"/>
              </a:spcBef>
              <a:buFontTx/>
              <a:buAutoNum type="arabicPeriod"/>
            </a:pPr>
            <a:r>
              <a:rPr lang="en-US" altLang="en-US" sz="2800"/>
              <a:t>The degree to which the environment is supportive and encouraging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/>
              <a:t>Abraham Maslow suggested that motives </a:t>
            </a:r>
            <a:br>
              <a:rPr lang="en-US" altLang="en-US" sz="3200"/>
            </a:br>
            <a:r>
              <a:rPr lang="en-US" altLang="en-US" sz="3200"/>
              <a:t>are divided into several levels from basic survival needs to psychological and self-fulfillment needs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EF8672A-2DD1-4E74-E5EF-C258E7000C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2161829-9CD1-B852-1B8B-334C5971B8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458200" cy="41148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Factors within and outside an organism that cause it to behave a certain way at a certain time</a:t>
            </a:r>
            <a:r>
              <a:rPr lang="en-US" altLang="en-US">
                <a:latin typeface="New Century Schoolbook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New Century Schoolbook" charset="0"/>
                <a:cs typeface="Times New Roman" panose="02020603050405020304" pitchFamily="18" charset="0"/>
              </a:rPr>
              <a:t>Biological, emotional, cognitive, or social forces that activate and direct behavior. </a:t>
            </a:r>
            <a:endParaRPr lang="en-US" altLang="en-US"/>
          </a:p>
          <a:p>
            <a:pPr eaLnBrk="1" hangingPunct="1"/>
            <a:endParaRPr lang="en-US" altLang="en-US"/>
          </a:p>
        </p:txBody>
      </p:sp>
      <p:pic>
        <p:nvPicPr>
          <p:cNvPr id="3076" name="Picture 5" descr="https://i.kinja-img.com/gawker-media/image/upload/nxkpk3albq3xkucyy6fc.jpg">
            <a:hlinkClick r:id="rId2"/>
            <a:extLst>
              <a:ext uri="{FF2B5EF4-FFF2-40B4-BE49-F238E27FC236}">
                <a16:creationId xmlns:a16="http://schemas.microsoft.com/office/drawing/2014/main" id="{18263DFF-D4FD-220A-FEAC-AA26CBC2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381500"/>
            <a:ext cx="4953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B3460A15-2C7B-9A70-8947-DBA28F3F5F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Hierarchy of Needs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BF2E5EF-B3A1-4D40-DB56-40469E1394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4191000" cy="4114800"/>
          </a:xfrm>
        </p:spPr>
        <p:txBody>
          <a:bodyPr/>
          <a:lstStyle/>
          <a:p>
            <a:pPr eaLnBrk="1" hangingPunct="1"/>
            <a:r>
              <a:rPr lang="en-US" altLang="en-US" sz="2800"/>
              <a:t>Maslow’s pyramid of human needs begins at the base with physiological needs, and then proceeds through safety needs to psychological needs.</a:t>
            </a:r>
          </a:p>
          <a:p>
            <a:pPr eaLnBrk="1" hangingPunct="1"/>
            <a:r>
              <a:rPr lang="en-US" altLang="en-US" sz="2800"/>
              <a:t>Higher-level needs won’t become active until lower-level needs have been satisfied</a:t>
            </a:r>
            <a:r>
              <a:rPr lang="en-US" altLang="en-US" sz="3600"/>
              <a:t>.</a:t>
            </a:r>
          </a:p>
        </p:txBody>
      </p:sp>
      <p:pic>
        <p:nvPicPr>
          <p:cNvPr id="21508" name="Picture 5" descr="http://what-when-how.com/wp-content/uploads/2012/08/tmpe02612_thumb.png">
            <a:extLst>
              <a:ext uri="{FF2B5EF4-FFF2-40B4-BE49-F238E27FC236}">
                <a16:creationId xmlns:a16="http://schemas.microsoft.com/office/drawing/2014/main" id="{D01F02AD-FB9F-A9ED-C431-94059702F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048125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C05660CC-C0FA-82D7-A142-D94729264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Self-Actualization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D5E70B7A-ED33-4BFD-8CC7-ECDD5528EE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86800" cy="4114800"/>
          </a:xfrm>
        </p:spPr>
        <p:txBody>
          <a:bodyPr/>
          <a:lstStyle/>
          <a:p>
            <a:pPr eaLnBrk="1" hangingPunct="1"/>
            <a:r>
              <a:rPr lang="en-US" altLang="en-US"/>
              <a:t>According to Maslow, the need to live up to one’s fullest and unique potential</a:t>
            </a:r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C27F599A-DA15-5526-ACE6-21443030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71600" y="2133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/>
              <a:t>Self-Transcendence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A44BDE-79BB-97EF-A60D-7E51088CD292}"/>
              </a:ext>
            </a:extLst>
          </p:cNvPr>
          <p:cNvSpPr txBox="1"/>
          <p:nvPr/>
        </p:nvSpPr>
        <p:spPr>
          <a:xfrm>
            <a:off x="152400" y="2971800"/>
            <a:ext cx="4624388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Striving for meaning, purpose and communion beyond one’s self (transpersonal)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CRITICS POINT OUT: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+mj-lt"/>
                <a:cs typeface="Times New Roman" panose="02020603050405020304" pitchFamily="18" charset="0"/>
              </a:rPr>
              <a:t>Maslow’s notion that we must satisfy needs at one level before moving to the next level has not been supported by research.</a:t>
            </a:r>
            <a:r>
              <a:rPr lang="en-US" altLang="en-US" sz="2400" dirty="0">
                <a:latin typeface="+mj-lt"/>
              </a:rPr>
              <a:t> </a:t>
            </a:r>
          </a:p>
          <a:p>
            <a:pPr>
              <a:defRPr/>
            </a:pPr>
            <a:endParaRPr lang="en-US" sz="2400" dirty="0"/>
          </a:p>
        </p:txBody>
      </p:sp>
      <p:pic>
        <p:nvPicPr>
          <p:cNvPr id="22534" name="Picture 2">
            <a:extLst>
              <a:ext uri="{FF2B5EF4-FFF2-40B4-BE49-F238E27FC236}">
                <a16:creationId xmlns:a16="http://schemas.microsoft.com/office/drawing/2014/main" id="{D9692057-4A8E-B67E-4B68-A2DDFD001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3119438"/>
            <a:ext cx="4467225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4C88EE77-B896-AACA-19FB-1EB967823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table-08-03.JPG                                                0001F3F7&#10;production                     B8414D3D:">
            <a:extLst>
              <a:ext uri="{FF2B5EF4-FFF2-40B4-BE49-F238E27FC236}">
                <a16:creationId xmlns:a16="http://schemas.microsoft.com/office/drawing/2014/main" id="{E00C9192-4B8E-6B61-F411-B80B5E1FC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5250"/>
            <a:ext cx="8153400" cy="67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C4B1F5FD-2617-D74B-FDC4-41B32B660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08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2">
            <a:extLst>
              <a:ext uri="{FF2B5EF4-FFF2-40B4-BE49-F238E27FC236}">
                <a16:creationId xmlns:a16="http://schemas.microsoft.com/office/drawing/2014/main" id="{8787D790-25B7-5C2F-EDF9-B5A5E2337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688" y="228600"/>
            <a:ext cx="7543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Comparing the Major Theories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72E7753-0763-DA06-9B97-0A882FE96C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3810000"/>
          </a:xfrm>
        </p:spPr>
        <p:txBody>
          <a:bodyPr anchor="ctr"/>
          <a:lstStyle/>
          <a:p>
            <a:pPr eaLnBrk="1" hangingPunct="1"/>
            <a:r>
              <a:rPr lang="en-US" altLang="en-US" sz="6600">
                <a:solidFill>
                  <a:schemeClr val="tx1"/>
                </a:solidFill>
              </a:rPr>
              <a:t>Clinical Explanations: Achievement &amp; Competence</a:t>
            </a:r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0B2C23B5-C36B-0680-5F43-0F1823713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657600"/>
            <a:ext cx="3390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204940E8-720B-EFED-1525-9EBE45C52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>
                <a:ea typeface="MS PGothic" panose="020B0600070205080204" pitchFamily="34" charset="-128"/>
              </a:rPr>
              <a:t>Achievement Motivation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87D7410E-84D7-CE68-B230-D9F8FC3F6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>
                <a:ea typeface="MS PGothic" panose="020B0600070205080204" pitchFamily="34" charset="-128"/>
              </a:rPr>
              <a:t>Achievement motivation—behavior aimed at excelling, succeeding, or outperforming others at some activity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800">
                <a:ea typeface="MS PGothic" panose="020B0600070205080204" pitchFamily="34" charset="-128"/>
              </a:rPr>
              <a:t>A desire for significant accomplishment 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800">
                <a:ea typeface="MS PGothic" panose="020B0600070205080204" pitchFamily="34" charset="-128"/>
              </a:rPr>
              <a:t>A desire for the mastery of things, people, or ideas</a:t>
            </a:r>
          </a:p>
          <a:p>
            <a:pPr lvl="1"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2800">
                <a:ea typeface="MS PGothic" panose="020B0600070205080204" pitchFamily="34" charset="-128"/>
              </a:rPr>
              <a:t>A desire for attaining a high standard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>
                <a:ea typeface="MS PGothic" panose="020B0600070205080204" pitchFamily="34" charset="-128"/>
              </a:rPr>
              <a:t>Neo-Freudian, Henry Murray (1893-1988) first established the concept of achievement motivation. 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3200">
                <a:ea typeface="MS PGothic" panose="020B0600070205080204" pitchFamily="34" charset="-128"/>
              </a:rPr>
              <a:t>Used Thematic Apperception Tests to measure it.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3200">
              <a:ea typeface="MS PGothic" panose="020B0600070205080204" pitchFamily="34" charset="-128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3200">
              <a:ea typeface="MS PGothic" panose="020B0600070205080204" pitchFamily="34" charset="-128"/>
            </a:endParaRPr>
          </a:p>
        </p:txBody>
      </p:sp>
      <p:sp>
        <p:nvSpPr>
          <p:cNvPr id="52228" name="Text Box 4">
            <a:extLst>
              <a:ext uri="{FF2B5EF4-FFF2-40B4-BE49-F238E27FC236}">
                <a16:creationId xmlns:a16="http://schemas.microsoft.com/office/drawing/2014/main" id="{4176F8C2-6E0C-BBAF-CFD7-FCEF61565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794125"/>
            <a:ext cx="86106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ea typeface="MS PGothic" panose="020B0600070205080204" pitchFamily="34" charset="-128"/>
            </a:endParaRPr>
          </a:p>
        </p:txBody>
      </p:sp>
      <p:pic>
        <p:nvPicPr>
          <p:cNvPr id="27653" name="Picture 5">
            <a:extLst>
              <a:ext uri="{FF2B5EF4-FFF2-40B4-BE49-F238E27FC236}">
                <a16:creationId xmlns:a16="http://schemas.microsoft.com/office/drawing/2014/main" id="{6BA47EF6-727F-1B09-3023-8EBD5FD45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46713"/>
            <a:ext cx="2120900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oar.mp3">
            <a:hlinkClick r:id="" action="ppaction://media"/>
            <a:extLst>
              <a:ext uri="{FF2B5EF4-FFF2-40B4-BE49-F238E27FC236}">
                <a16:creationId xmlns:a16="http://schemas.microsoft.com/office/drawing/2014/main" id="{BAD0B39A-1503-F035-8D84-F2AFF762DDF1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103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2227" grpId="0" autoUpdateAnimBg="0"/>
      <p:bldP spid="52228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47B3D295-810F-0006-AE24-B6EB708F7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Achievement &amp; Success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494B385-D5BF-8CBF-A972-FCEA12F2F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6324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New York" charset="0"/>
                <a:cs typeface="Times New Roman" panose="02020603050405020304" pitchFamily="18" charset="0"/>
              </a:rPr>
              <a:t>Measures of achievement motivation generally correlate well with various areas of success.</a:t>
            </a:r>
            <a:r>
              <a:rPr lang="en-US" altLang="en-US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New York" charset="0"/>
                <a:cs typeface="Times New Roman" panose="02020603050405020304" pitchFamily="18" charset="0"/>
              </a:rPr>
              <a:t>People who score high in achievement motivation expend their greatest efforts on moderately challenging tasks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latin typeface="New York" charset="0"/>
                <a:cs typeface="Times New Roman" panose="02020603050405020304" pitchFamily="18" charset="0"/>
              </a:rPr>
              <a:t>High Achievers tend to display original thinking, seek expert advice, and value feedback about their performance.</a:t>
            </a:r>
            <a:r>
              <a:rPr lang="en-US" altLang="en-US"/>
              <a:t> </a:t>
            </a:r>
          </a:p>
        </p:txBody>
      </p:sp>
      <p:pic>
        <p:nvPicPr>
          <p:cNvPr id="28676" name="Picture 5" descr="https://encrypted-tbn0.gstatic.com/images?q=tbn:ANd9GcQQhj5o-9p1SEEf3CZiqQQ62AZ8ELUpW8JenDTamrhXtfVfOK4r">
            <a:extLst>
              <a:ext uri="{FF2B5EF4-FFF2-40B4-BE49-F238E27FC236}">
                <a16:creationId xmlns:a16="http://schemas.microsoft.com/office/drawing/2014/main" id="{2AC13842-CD52-38B0-CC09-0B607C5E9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209800"/>
            <a:ext cx="2571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CA314332-B973-0564-9ABB-2EDCD46C80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Achievement &amp; Culture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E4377A4-7385-A45B-EB6F-9DA7A611AF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6392863" cy="4114800"/>
          </a:xfrm>
        </p:spPr>
        <p:txBody>
          <a:bodyPr/>
          <a:lstStyle/>
          <a:p>
            <a:pPr eaLnBrk="1" hangingPunct="1"/>
            <a:r>
              <a:rPr lang="en-US" altLang="en-US">
                <a:latin typeface="New Century Schoolbook" charset="0"/>
                <a:cs typeface="Times New Roman" panose="02020603050405020304" pitchFamily="18" charset="0"/>
              </a:rPr>
              <a:t>In </a:t>
            </a:r>
            <a:r>
              <a:rPr lang="en-US" altLang="en-US" i="1">
                <a:latin typeface="New Century Schoolbook" charset="0"/>
                <a:cs typeface="Times New Roman" panose="02020603050405020304" pitchFamily="18" charset="0"/>
              </a:rPr>
              <a:t>individualistic cultures</a:t>
            </a:r>
            <a:r>
              <a:rPr lang="en-US" altLang="en-US">
                <a:latin typeface="New Century Schoolbook" charset="0"/>
                <a:cs typeface="Times New Roman" panose="02020603050405020304" pitchFamily="18" charset="0"/>
              </a:rPr>
              <a:t>, the need to achieve emphasizes personal, individual success </a:t>
            </a:r>
          </a:p>
          <a:p>
            <a:pPr eaLnBrk="1" hangingPunct="1"/>
            <a:endParaRPr lang="en-US" altLang="en-US">
              <a:latin typeface="New Century Schoolbook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>
                <a:latin typeface="New Century Schoolbook" charset="0"/>
                <a:cs typeface="Times New Roman" panose="02020603050405020304" pitchFamily="18" charset="0"/>
              </a:rPr>
              <a:t>In </a:t>
            </a:r>
            <a:r>
              <a:rPr lang="en-US" altLang="en-US" i="1">
                <a:latin typeface="New Century Schoolbook" charset="0"/>
                <a:cs typeface="Times New Roman" panose="02020603050405020304" pitchFamily="18" charset="0"/>
              </a:rPr>
              <a:t>collectivistic cultures</a:t>
            </a:r>
            <a:r>
              <a:rPr lang="en-US" altLang="en-US">
                <a:latin typeface="New Century Schoolbook" charset="0"/>
                <a:cs typeface="Times New Roman" panose="02020603050405020304" pitchFamily="18" charset="0"/>
              </a:rPr>
              <a:t>, achievements are viewed as a way of bringing glory to one’s family, group, or country.</a:t>
            </a:r>
            <a:endParaRPr lang="en-US" altLang="en-US"/>
          </a:p>
        </p:txBody>
      </p:sp>
      <p:pic>
        <p:nvPicPr>
          <p:cNvPr id="29700" name="Picture 1">
            <a:extLst>
              <a:ext uri="{FF2B5EF4-FFF2-40B4-BE49-F238E27FC236}">
                <a16:creationId xmlns:a16="http://schemas.microsoft.com/office/drawing/2014/main" id="{3C4C0F28-744E-AB20-28F7-FB64AC495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50975"/>
            <a:ext cx="2566988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>
            <a:extLst>
              <a:ext uri="{FF2B5EF4-FFF2-40B4-BE49-F238E27FC236}">
                <a16:creationId xmlns:a16="http://schemas.microsoft.com/office/drawing/2014/main" id="{3DF3AA26-1AEA-9D1E-0914-532914CF4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4419600"/>
            <a:ext cx="274796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30BF430-B0D4-1569-6A16-B3069345A3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Competence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E97BFEC7-E548-0E8F-BB81-22DD28A1AB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877888"/>
            <a:ext cx="8839200" cy="4114800"/>
          </a:xfrm>
        </p:spPr>
        <p:txBody>
          <a:bodyPr/>
          <a:lstStyle/>
          <a:p>
            <a:pPr eaLnBrk="1" hangingPunct="1"/>
            <a:r>
              <a:rPr lang="en-US" altLang="en-US"/>
              <a:t>Competence motivation—behavior aimed </a:t>
            </a:r>
            <a:br>
              <a:rPr lang="en-US" altLang="en-US"/>
            </a:br>
            <a:r>
              <a:rPr lang="en-US" altLang="en-US"/>
              <a:t>at demonstrating competence and exerting control in a situation</a:t>
            </a:r>
          </a:p>
          <a:p>
            <a:pPr lvl="1" eaLnBrk="1" hangingPunct="1">
              <a:buFontTx/>
              <a:buChar char="•"/>
            </a:pPr>
            <a:r>
              <a:rPr lang="en-US" altLang="en-US" sz="3200">
                <a:ea typeface="MS PGothic" panose="020B0600070205080204" pitchFamily="34" charset="-128"/>
              </a:rPr>
              <a:t>Motivated to prove to yourself that you can do a challenging task.</a:t>
            </a:r>
          </a:p>
          <a:p>
            <a:pPr lvl="1" eaLnBrk="1" hangingPunct="1">
              <a:buFontTx/>
              <a:buChar char="•"/>
            </a:pPr>
            <a:r>
              <a:rPr lang="en-US" altLang="en-US" sz="3200">
                <a:ea typeface="MS PGothic" panose="020B0600070205080204" pitchFamily="34" charset="-128"/>
              </a:rPr>
              <a:t>Competence = Confidence in yourself</a:t>
            </a:r>
          </a:p>
          <a:p>
            <a:pPr lvl="1" eaLnBrk="1" hangingPunct="1">
              <a:buFontTx/>
              <a:buChar char="•"/>
            </a:pPr>
            <a:r>
              <a:rPr lang="en-US" altLang="en-US" sz="3200">
                <a:ea typeface="MS PGothic" panose="020B0600070205080204" pitchFamily="34" charset="-128"/>
              </a:rPr>
              <a:t>Example:  Running a marathon</a:t>
            </a:r>
          </a:p>
          <a:p>
            <a:pPr eaLnBrk="1" hangingPunct="1"/>
            <a:endParaRPr lang="en-US" altLang="en-US"/>
          </a:p>
        </p:txBody>
      </p:sp>
      <p:pic>
        <p:nvPicPr>
          <p:cNvPr id="30724" name="Picture 3">
            <a:extLst>
              <a:ext uri="{FF2B5EF4-FFF2-40B4-BE49-F238E27FC236}">
                <a16:creationId xmlns:a16="http://schemas.microsoft.com/office/drawing/2014/main" id="{EDBD52F4-9D66-70A8-89E2-F0FE2F37D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727575"/>
            <a:ext cx="27940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6C81609-0576-CEC2-E8F1-FA76E28DDF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  <a:latin typeface="New Century Schoolbook" charset="0"/>
                <a:cs typeface="Times New Roman" panose="02020603050405020304" pitchFamily="18" charset="0"/>
              </a:rPr>
              <a:t>Three Basic Characteristics of </a:t>
            </a:r>
            <a:r>
              <a:rPr lang="en-US" altLang="en-US">
                <a:solidFill>
                  <a:schemeClr val="tx1"/>
                </a:solidFill>
                <a:latin typeface="Font144" charset="0"/>
                <a:cs typeface="Times New Roman" panose="02020603050405020304" pitchFamily="18" charset="0"/>
              </a:rPr>
              <a:t>Motivation</a:t>
            </a:r>
            <a:endParaRPr lang="en-US" altLang="en-US">
              <a:solidFill>
                <a:schemeClr val="tx1"/>
              </a:solidFill>
              <a:latin typeface="New Century Schoolbook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4">
            <a:extLst>
              <a:ext uri="{FF2B5EF4-FFF2-40B4-BE49-F238E27FC236}">
                <a16:creationId xmlns:a16="http://schemas.microsoft.com/office/drawing/2014/main" id="{9FCD6036-3E2C-816C-E34E-CE34CDF53C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 u="sng">
                <a:latin typeface="Font144" charset="0"/>
                <a:cs typeface="Times New Roman" panose="02020603050405020304" pitchFamily="18" charset="0"/>
              </a:rPr>
              <a:t>Activation</a:t>
            </a:r>
            <a:r>
              <a:rPr lang="en-US" altLang="en-US" sz="2800">
                <a:latin typeface="New Century Schoolbook" charset="0"/>
                <a:cs typeface="Times New Roman" panose="02020603050405020304" pitchFamily="18" charset="0"/>
              </a:rPr>
              <a:t> is demonstrated by the initiation or production of behavior.</a:t>
            </a:r>
            <a:endParaRPr lang="en-US" altLang="en-US" sz="2800">
              <a:latin typeface="New York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u="sng">
                <a:latin typeface="Font144" charset="0"/>
                <a:cs typeface="Times New Roman" panose="02020603050405020304" pitchFamily="18" charset="0"/>
              </a:rPr>
              <a:t>Persistence</a:t>
            </a:r>
            <a:r>
              <a:rPr lang="en-US" altLang="en-US" sz="2800">
                <a:latin typeface="New Century Schoolbook" charset="0"/>
                <a:cs typeface="Times New Roman" panose="02020603050405020304" pitchFamily="18" charset="0"/>
              </a:rPr>
              <a:t> is demonstrated by continued efforts or the determination to achieve a particular goal, often in the face of obstacles.</a:t>
            </a:r>
            <a:endParaRPr lang="en-US" altLang="en-US" sz="2800">
              <a:latin typeface="New York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u="sng">
                <a:latin typeface="Font144" charset="0"/>
                <a:cs typeface="Times New Roman" panose="02020603050405020304" pitchFamily="18" charset="0"/>
              </a:rPr>
              <a:t>Intensity</a:t>
            </a:r>
            <a:r>
              <a:rPr lang="en-US" altLang="en-US" sz="2800">
                <a:latin typeface="New Century Schoolbook" charset="0"/>
                <a:cs typeface="Times New Roman" panose="02020603050405020304" pitchFamily="18" charset="0"/>
              </a:rPr>
              <a:t> is seen in the greater vigor of responding that usually accompanies motivated behavior</a:t>
            </a:r>
            <a:r>
              <a:rPr lang="en-US" altLang="en-US" sz="2800"/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0FFF347-D4D8-4729-AB92-77ACB044F5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6858000"/>
          </a:xfrm>
        </p:spPr>
        <p:txBody>
          <a:bodyPr anchor="ctr"/>
          <a:lstStyle/>
          <a:p>
            <a:pPr eaLnBrk="1" hangingPunct="1"/>
            <a:r>
              <a:rPr lang="en-US" altLang="en-US" sz="6600">
                <a:solidFill>
                  <a:schemeClr val="tx1"/>
                </a:solidFill>
              </a:rPr>
              <a:t>Cognitive Explanations: Intrinsic and Extrinsic Motivation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E774CF60-16BE-79E8-3C7D-BBBCA16582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Intrinsic Motivation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8E01E1E-F2B3-645C-FC05-3915BBA6FB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4114800"/>
          </a:xfrm>
        </p:spPr>
        <p:txBody>
          <a:bodyPr/>
          <a:lstStyle/>
          <a:p>
            <a:pPr eaLnBrk="1" hangingPunct="1"/>
            <a:r>
              <a:rPr lang="en-US" altLang="en-US" sz="3600"/>
              <a:t>A desire to perform a behavior for its own sake and to be effective</a:t>
            </a:r>
          </a:p>
          <a:p>
            <a:pPr eaLnBrk="1" hangingPunct="1"/>
            <a:r>
              <a:rPr lang="en-US" altLang="en-US" sz="3600"/>
              <a:t>I do an activity for an internal reward or satisfaction.</a:t>
            </a:r>
          </a:p>
          <a:p>
            <a:pPr eaLnBrk="1" hangingPunct="1"/>
            <a:r>
              <a:rPr lang="en-US" altLang="en-US" sz="3600"/>
              <a:t>What things are you intrinsically motivated to do?</a:t>
            </a:r>
          </a:p>
          <a:p>
            <a:pPr eaLnBrk="1" hangingPunct="1">
              <a:buFontTx/>
              <a:buNone/>
            </a:pPr>
            <a:endParaRPr lang="en-US" altLang="en-US" sz="3600"/>
          </a:p>
        </p:txBody>
      </p:sp>
      <p:pic>
        <p:nvPicPr>
          <p:cNvPr id="32772" name="Picture 5" descr="http://melbournepodiatryclinic.net.au/wp-content/uploads/2014/01/o-FEMALE-RUNNING-SHOES-facebook.jpg">
            <a:extLst>
              <a:ext uri="{FF2B5EF4-FFF2-40B4-BE49-F238E27FC236}">
                <a16:creationId xmlns:a16="http://schemas.microsoft.com/office/drawing/2014/main" id="{873F8922-A4A5-796D-51D0-7514ED18B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648200"/>
            <a:ext cx="24384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http://upload.wikimedia.org/wikipedia/en/7/70/Bob_at_Easel.jpg">
            <a:extLst>
              <a:ext uri="{FF2B5EF4-FFF2-40B4-BE49-F238E27FC236}">
                <a16:creationId xmlns:a16="http://schemas.microsoft.com/office/drawing/2014/main" id="{091D47F9-C4E4-AAA6-4FE0-1911AE55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48200"/>
            <a:ext cx="1443038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>
            <a:extLst>
              <a:ext uri="{FF2B5EF4-FFF2-40B4-BE49-F238E27FC236}">
                <a16:creationId xmlns:a16="http://schemas.microsoft.com/office/drawing/2014/main" id="{65236BF6-33E9-ED74-F7A4-3864A5BDE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230505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oyals.mp3">
            <a:hlinkClick r:id="" action="ppaction://media"/>
            <a:extLst>
              <a:ext uri="{FF2B5EF4-FFF2-40B4-BE49-F238E27FC236}">
                <a16:creationId xmlns:a16="http://schemas.microsoft.com/office/drawing/2014/main" id="{6CB52377-B6D5-2FE8-4448-7C38D25F95CA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6246813"/>
            <a:ext cx="53816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32B36832-8322-4CF7-EC08-2B7BBAA46F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482600" y="5651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Extrinsic Motivation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9CC952B-19DE-57C6-5C5C-D7DD57E6D1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663" y="2214563"/>
            <a:ext cx="7556500" cy="4114800"/>
          </a:xfrm>
        </p:spPr>
        <p:txBody>
          <a:bodyPr/>
          <a:lstStyle/>
          <a:p>
            <a:pPr eaLnBrk="1" hangingPunct="1"/>
            <a:r>
              <a:rPr lang="en-US" altLang="en-US" sz="3600"/>
              <a:t>A desire to perform a behavior because of promised rewards or threats of punishment</a:t>
            </a:r>
          </a:p>
          <a:p>
            <a:pPr eaLnBrk="1" hangingPunct="1"/>
            <a:r>
              <a:rPr lang="en-US" altLang="en-US" sz="3600"/>
              <a:t>I do the activity for a good consequence.</a:t>
            </a:r>
          </a:p>
          <a:p>
            <a:pPr eaLnBrk="1" hangingPunct="1"/>
            <a:r>
              <a:rPr lang="en-US" altLang="en-US" sz="3600"/>
              <a:t>What things are you extrinsically motivated to do?</a:t>
            </a:r>
          </a:p>
          <a:p>
            <a:pPr eaLnBrk="1" hangingPunct="1"/>
            <a:endParaRPr lang="en-US" altLang="en-US" sz="3600"/>
          </a:p>
        </p:txBody>
      </p:sp>
      <p:pic>
        <p:nvPicPr>
          <p:cNvPr id="33796" name="Picture 5" descr="http://static.comicvine.com/uploads/original/8/80778/2227388-richierich.jpg">
            <a:extLst>
              <a:ext uri="{FF2B5EF4-FFF2-40B4-BE49-F238E27FC236}">
                <a16:creationId xmlns:a16="http://schemas.microsoft.com/office/drawing/2014/main" id="{2B6EB182-D5E7-AD03-B794-3882BB51C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36525"/>
            <a:ext cx="240506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14C9AE30-FBFA-9CA1-C6B1-E8C3A1FD02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6858000"/>
          </a:xfrm>
        </p:spPr>
        <p:txBody>
          <a:bodyPr anchor="ctr"/>
          <a:lstStyle/>
          <a:p>
            <a:pPr eaLnBrk="1" hangingPunct="1"/>
            <a:r>
              <a:rPr lang="en-US" altLang="en-US" sz="6600">
                <a:solidFill>
                  <a:schemeClr val="tx1"/>
                </a:solidFill>
              </a:rPr>
              <a:t>Motivating Ourselves and Others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58BCF356-4ED6-B8DC-E4D7-50FDE12FE2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Developing Self Motivation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50B4EB5-B4F6-5E6E-21F5-604700C731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556500" cy="4114800"/>
          </a:xfrm>
        </p:spPr>
        <p:txBody>
          <a:bodyPr/>
          <a:lstStyle/>
          <a:p>
            <a:pPr eaLnBrk="1" hangingPunct="1"/>
            <a:r>
              <a:rPr lang="en-US" altLang="en-US" sz="3600"/>
              <a:t>Associate your high achievement with positive emotions</a:t>
            </a:r>
          </a:p>
          <a:p>
            <a:pPr eaLnBrk="1" hangingPunct="1"/>
            <a:r>
              <a:rPr lang="en-US" altLang="en-US" sz="3600"/>
              <a:t>Connect your achievement with your efforts</a:t>
            </a:r>
          </a:p>
          <a:p>
            <a:pPr eaLnBrk="1" hangingPunct="1"/>
            <a:r>
              <a:rPr lang="en-US" altLang="en-US" sz="3600"/>
              <a:t>Raise your expectations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01539FB-FFB6-8ED2-FD28-6D1552E13E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Motivating Others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CA2B41B1-EA38-33CF-E007-81D9FB5A2D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5565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/>
              <a:t>Cultivate intrinsic motivation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/>
              <a:t>Attend to individual motives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/>
              <a:t>Set specific, challenging goals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/>
              <a:t>Choose an appropriate leadership style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/>
              <a:t>Task leadership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600"/>
              <a:t>Social leadership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04F0D203-9327-364B-0AD8-21907112D4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Task Leadership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93A359BB-0804-4A8C-D180-A5FDF4174A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686800" cy="4114800"/>
          </a:xfrm>
        </p:spPr>
        <p:txBody>
          <a:bodyPr/>
          <a:lstStyle/>
          <a:p>
            <a:pPr eaLnBrk="1" hangingPunct="1"/>
            <a:r>
              <a:rPr lang="en-US" altLang="en-US" sz="3600"/>
              <a:t>Goal-oriented leadership that sets standards, organizes work, and focuses attention</a:t>
            </a:r>
          </a:p>
          <a:p>
            <a:pPr eaLnBrk="1" hangingPunct="1"/>
            <a:r>
              <a:rPr lang="en-US" altLang="en-US" sz="3600"/>
              <a:t>“My Way or the Highway” Coach</a:t>
            </a:r>
          </a:p>
        </p:txBody>
      </p:sp>
      <p:pic>
        <p:nvPicPr>
          <p:cNvPr id="37892" name="Picture 5" descr="http://i.cdn.turner.com/si/multimedia/photo_gallery/1106/oldest.alltime.managers/images/scotty-bowman.jpg">
            <a:extLst>
              <a:ext uri="{FF2B5EF4-FFF2-40B4-BE49-F238E27FC236}">
                <a16:creationId xmlns:a16="http://schemas.microsoft.com/office/drawing/2014/main" id="{95FB414C-EA6C-E99F-8E57-9D237E948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2133600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>
            <a:extLst>
              <a:ext uri="{FF2B5EF4-FFF2-40B4-BE49-F238E27FC236}">
                <a16:creationId xmlns:a16="http://schemas.microsoft.com/office/drawing/2014/main" id="{8A8D4513-6116-5283-ACDA-6F175FC79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3505200"/>
            <a:ext cx="19367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217B1033-99C0-88CE-F2CD-AC96B04799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Social Leadership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76C3241-D51C-EC38-2081-92899DFEF6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76200" y="1524000"/>
            <a:ext cx="9296400" cy="4114800"/>
          </a:xfrm>
        </p:spPr>
        <p:txBody>
          <a:bodyPr/>
          <a:lstStyle/>
          <a:p>
            <a:pPr eaLnBrk="1" hangingPunct="1"/>
            <a:r>
              <a:rPr lang="en-US" altLang="en-US" sz="3600"/>
              <a:t>Group-oriented leadership that builds teamwork, mediates conflict, and offers support</a:t>
            </a:r>
          </a:p>
          <a:p>
            <a:pPr eaLnBrk="1" hangingPunct="1"/>
            <a:r>
              <a:rPr lang="en-US" altLang="en-US" sz="3600"/>
              <a:t>The “Players Coach”</a:t>
            </a:r>
          </a:p>
        </p:txBody>
      </p:sp>
      <p:pic>
        <p:nvPicPr>
          <p:cNvPr id="38916" name="Picture 5" descr="http://www.maniacworld.com/jim-leyland-ejection.jpg">
            <a:extLst>
              <a:ext uri="{FF2B5EF4-FFF2-40B4-BE49-F238E27FC236}">
                <a16:creationId xmlns:a16="http://schemas.microsoft.com/office/drawing/2014/main" id="{02BB5AFC-B288-7357-4422-B2A871A49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62400"/>
            <a:ext cx="1905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>
            <a:extLst>
              <a:ext uri="{FF2B5EF4-FFF2-40B4-BE49-F238E27FC236}">
                <a16:creationId xmlns:a16="http://schemas.microsoft.com/office/drawing/2014/main" id="{36AB2BD5-E556-8D32-BBDC-9EA33AAB5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2400"/>
            <a:ext cx="319722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عنوان 1">
            <a:extLst>
              <a:ext uri="{FF2B5EF4-FFF2-40B4-BE49-F238E27FC236}">
                <a16:creationId xmlns:a16="http://schemas.microsoft.com/office/drawing/2014/main" id="{7C53F269-7161-8719-B2BA-C8000B0E54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Thank you</a:t>
            </a:r>
          </a:p>
        </p:txBody>
      </p:sp>
      <p:sp>
        <p:nvSpPr>
          <p:cNvPr id="39939" name="عنوان فرعي 2">
            <a:extLst>
              <a:ext uri="{FF2B5EF4-FFF2-40B4-BE49-F238E27FC236}">
                <a16:creationId xmlns:a16="http://schemas.microsoft.com/office/drawing/2014/main" id="{EDFF3C11-847F-6407-36E5-63BA9A03E3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EC10077-8575-6D73-3644-A207E210C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/>
              <a:t>Theories of Motivation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6BD58EB-4271-7EA2-D104-B8D5ADAF1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0"/>
            <a:ext cx="8991600" cy="58674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n-US" sz="3000" b="1" i="1" dirty="0">
                <a:latin typeface="+mn-lt"/>
              </a:rPr>
              <a:t>Instinct/Evolutionary</a:t>
            </a:r>
            <a:r>
              <a:rPr lang="en-US" altLang="en-US" sz="3000" b="1" dirty="0">
                <a:latin typeface="+mn-lt"/>
              </a:rPr>
              <a:t> </a:t>
            </a:r>
            <a:r>
              <a:rPr lang="en-US" altLang="en-US" sz="3000" dirty="0">
                <a:latin typeface="+mn-lt"/>
              </a:rPr>
              <a:t>— motives are innate/inborn</a:t>
            </a:r>
          </a:p>
          <a:p>
            <a:pPr eaLnBrk="1" hangingPunct="1">
              <a:defRPr/>
            </a:pPr>
            <a:r>
              <a:rPr lang="en-US" altLang="en-US" sz="3000" b="1" i="1" dirty="0">
                <a:latin typeface="+mn-lt"/>
              </a:rPr>
              <a:t>Drive</a:t>
            </a:r>
            <a:r>
              <a:rPr lang="en-US" altLang="en-US" sz="3000" dirty="0">
                <a:latin typeface="+mn-lt"/>
              </a:rPr>
              <a:t> — biological needs as motivation – push you to act</a:t>
            </a:r>
          </a:p>
          <a:p>
            <a:pPr eaLnBrk="1" hangingPunct="1">
              <a:defRPr/>
            </a:pPr>
            <a:r>
              <a:rPr lang="en-US" altLang="en-US" sz="3000" b="1" i="1" dirty="0">
                <a:latin typeface="+mn-lt"/>
              </a:rPr>
              <a:t>Incentive</a:t>
            </a:r>
            <a:r>
              <a:rPr lang="en-US" altLang="en-US" sz="3000" dirty="0">
                <a:latin typeface="+mn-lt"/>
              </a:rPr>
              <a:t> — extrinsic things that pull behavior</a:t>
            </a:r>
          </a:p>
          <a:p>
            <a:pPr eaLnBrk="1" hangingPunct="1">
              <a:defRPr/>
            </a:pPr>
            <a:r>
              <a:rPr lang="en-US" altLang="en-US" sz="3000" b="1" i="1" dirty="0">
                <a:latin typeface="+mn-lt"/>
              </a:rPr>
              <a:t>Arousal</a:t>
            </a:r>
            <a:r>
              <a:rPr lang="en-US" altLang="en-US" sz="3000" dirty="0">
                <a:latin typeface="+mn-lt"/>
              </a:rPr>
              <a:t> — people are motivated to maintain optimum level of arousal</a:t>
            </a:r>
          </a:p>
          <a:p>
            <a:pPr eaLnBrk="1" hangingPunct="1">
              <a:defRPr/>
            </a:pPr>
            <a:r>
              <a:rPr lang="en-US" altLang="en-US" sz="3000" b="1" i="1" dirty="0">
                <a:latin typeface="+mn-lt"/>
              </a:rPr>
              <a:t>Humanistic</a:t>
            </a:r>
            <a:r>
              <a:rPr lang="en-US" altLang="en-US" sz="3000" dirty="0">
                <a:latin typeface="+mn-lt"/>
              </a:rPr>
              <a:t> — hierarchy of needs</a:t>
            </a:r>
          </a:p>
          <a:p>
            <a:pPr eaLnBrk="1" hangingPunct="1">
              <a:defRPr/>
            </a:pPr>
            <a:r>
              <a:rPr lang="en-US" altLang="en-US" sz="3000" b="1" i="1" dirty="0">
                <a:latin typeface="+mn-lt"/>
                <a:cs typeface="Times New Roman" panose="02020603050405020304" pitchFamily="18" charset="0"/>
              </a:rPr>
              <a:t>Competence</a:t>
            </a:r>
            <a:r>
              <a:rPr lang="en-US" altLang="en-US" sz="3000" dirty="0">
                <a:latin typeface="+mn-lt"/>
                <a:cs typeface="Times New Roman" panose="02020603050405020304" pitchFamily="18" charset="0"/>
              </a:rPr>
              <a:t> - demonstrating competence and exercising control in a situation</a:t>
            </a:r>
            <a:r>
              <a:rPr lang="en-US" altLang="en-US" sz="3000" dirty="0">
                <a:latin typeface="+mn-lt"/>
              </a:rPr>
              <a:t> </a:t>
            </a:r>
          </a:p>
          <a:p>
            <a:pPr eaLnBrk="1" hangingPunct="1">
              <a:defRPr/>
            </a:pPr>
            <a:r>
              <a:rPr lang="en-US" altLang="en-US" sz="3000" b="1" i="1" dirty="0">
                <a:latin typeface="+mn-lt"/>
              </a:rPr>
              <a:t>Achievement</a:t>
            </a:r>
            <a:r>
              <a:rPr lang="en-US" altLang="en-US" sz="3000" dirty="0">
                <a:latin typeface="+mn-lt"/>
              </a:rPr>
              <a:t> – </a:t>
            </a:r>
            <a:r>
              <a:rPr lang="en-US" altLang="en-US" sz="3000" dirty="0">
                <a:latin typeface="+mn-lt"/>
                <a:cs typeface="Times New Roman" panose="02020603050405020304" pitchFamily="18" charset="0"/>
              </a:rPr>
              <a:t>directed toward excelling, succeeding, or outperforming others at some task</a:t>
            </a:r>
            <a:r>
              <a:rPr lang="en-US" altLang="en-US" sz="3000" dirty="0">
                <a:latin typeface="+mn-lt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E34CAC1-7AC3-46A3-E60A-27A7838B59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6858000"/>
          </a:xfrm>
        </p:spPr>
        <p:txBody>
          <a:bodyPr anchor="ctr"/>
          <a:lstStyle/>
          <a:p>
            <a:pPr eaLnBrk="1" hangingPunct="1"/>
            <a:r>
              <a:rPr lang="en-US" altLang="en-US" sz="6600">
                <a:solidFill>
                  <a:srgbClr val="FFFF00"/>
                </a:solidFill>
              </a:rPr>
              <a:t>Historic Explanations: Instincts</a:t>
            </a:r>
          </a:p>
        </p:txBody>
      </p:sp>
      <p:pic>
        <p:nvPicPr>
          <p:cNvPr id="6147" name="Picture 6">
            <a:extLst>
              <a:ext uri="{FF2B5EF4-FFF2-40B4-BE49-F238E27FC236}">
                <a16:creationId xmlns:a16="http://schemas.microsoft.com/office/drawing/2014/main" id="{D706D393-ACBB-A614-118F-F92429E4B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61" y="0"/>
            <a:ext cx="102108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http://essentialsomatics.files.wordpress.com/2011/01/93476-royalty-free-rf-clipart-illustration-of-a-shivering-winter-toon-guy-hugging-himself-to-keep-warm.jpg">
            <a:extLst>
              <a:ext uri="{FF2B5EF4-FFF2-40B4-BE49-F238E27FC236}">
                <a16:creationId xmlns:a16="http://schemas.microsoft.com/office/drawing/2014/main" id="{D2841F94-CA06-58DA-328E-DD636876C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61" y="0"/>
            <a:ext cx="1511405" cy="214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6" descr="http://mentalfloss.com/sites/default/files/styles/article_640x430/public/migration_6.jpg">
            <a:extLst>
              <a:ext uri="{FF2B5EF4-FFF2-40B4-BE49-F238E27FC236}">
                <a16:creationId xmlns:a16="http://schemas.microsoft.com/office/drawing/2014/main" id="{211AF9E1-9E0C-3E8E-7AD0-B6AFDCCC2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7300"/>
            <a:ext cx="26670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2" descr="http://www.causeascenemusic.com/wp-content/uploads/2012/03/hibernation.jpg">
            <a:extLst>
              <a:ext uri="{FF2B5EF4-FFF2-40B4-BE49-F238E27FC236}">
                <a16:creationId xmlns:a16="http://schemas.microsoft.com/office/drawing/2014/main" id="{664C1402-1163-2AAC-3FA6-AC1AE0AF8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694237"/>
            <a:ext cx="270510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BA9CB43-3C67-8DA7-F7DD-39603D7CA1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Instinct/Evolutionary Theory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D2C2C19-9011-77CB-D1F5-DE9136DB9D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88975"/>
            <a:ext cx="9144000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latin typeface="+mj-lt"/>
                <a:cs typeface="Times New Roman" panose="02020603050405020304" pitchFamily="18" charset="0"/>
              </a:rPr>
              <a:t>Certain human behaviors are innate and due to evolutionary programming</a:t>
            </a:r>
            <a:r>
              <a:rPr lang="en-US" altLang="en-US" sz="2800" dirty="0">
                <a:latin typeface="+mj-lt"/>
              </a:rPr>
              <a:t> </a:t>
            </a:r>
          </a:p>
          <a:p>
            <a:pPr eaLnBrk="1" hangingPunct="1">
              <a:defRPr/>
            </a:pPr>
            <a:r>
              <a:rPr lang="en-US" altLang="en-US" sz="2800" dirty="0">
                <a:latin typeface="+mj-lt"/>
              </a:rPr>
              <a:t>Instinct - A complex, </a:t>
            </a:r>
            <a:r>
              <a:rPr lang="en-US" altLang="en-US" sz="2800" i="1" u="sng" dirty="0">
                <a:latin typeface="+mj-lt"/>
              </a:rPr>
              <a:t>inherited,  unlearned behavior</a:t>
            </a:r>
            <a:r>
              <a:rPr lang="en-US" altLang="en-US" sz="2800" dirty="0">
                <a:latin typeface="+mj-lt"/>
              </a:rPr>
              <a:t> that is rigidly patterned throughout a species</a:t>
            </a:r>
          </a:p>
          <a:p>
            <a:pPr eaLnBrk="1" hangingPunct="1">
              <a:defRPr/>
            </a:pPr>
            <a:r>
              <a:rPr lang="en-US" altLang="en-US" sz="2800" dirty="0">
                <a:latin typeface="+mj-lt"/>
              </a:rPr>
              <a:t>Instincts are triggered by external forces</a:t>
            </a:r>
          </a:p>
          <a:p>
            <a:pPr eaLnBrk="1" hangingPunct="1">
              <a:defRPr/>
            </a:pPr>
            <a:r>
              <a:rPr lang="en-US" altLang="en-US" sz="2800" dirty="0">
                <a:latin typeface="+mj-lt"/>
              </a:rPr>
              <a:t>Instincts are unlearned &amp; aid in the species’ survival</a:t>
            </a:r>
          </a:p>
          <a:p>
            <a:pPr eaLnBrk="1" hangingPunct="1">
              <a:defRPr/>
            </a:pPr>
            <a:r>
              <a:rPr lang="en-US" altLang="en-US" sz="2800" dirty="0">
                <a:latin typeface="+mj-lt"/>
                <a:cs typeface="Times New Roman" panose="02020603050405020304" pitchFamily="18" charset="0"/>
              </a:rPr>
              <a:t>Animals display automatic and innate behavior patterns called </a:t>
            </a: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fixed action patterns</a:t>
            </a:r>
            <a:r>
              <a:rPr lang="en-US" altLang="en-US" sz="2800" b="1" dirty="0">
                <a:latin typeface="+mj-lt"/>
              </a:rPr>
              <a:t> to environmental stimuli</a:t>
            </a:r>
          </a:p>
          <a:p>
            <a:pPr eaLnBrk="1" hangingPunct="1">
              <a:defRPr/>
            </a:pPr>
            <a:r>
              <a:rPr lang="en-US" altLang="en-US" sz="2800" dirty="0">
                <a:latin typeface="+mj-lt"/>
              </a:rPr>
              <a:t>Criticism:  Instinct theories merely describe and label behaviors rather than actually explaining them.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+mj-lt"/>
              </a:rPr>
              <a:t>Evolutionary Psych assumes these behaviors are in our genes.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>
            <a:extLst>
              <a:ext uri="{FF2B5EF4-FFF2-40B4-BE49-F238E27FC236}">
                <a16:creationId xmlns:a16="http://schemas.microsoft.com/office/drawing/2014/main" id="{0DA81719-33AD-2582-742A-B5083118F1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James’ Instincts</a:t>
            </a:r>
          </a:p>
        </p:txBody>
      </p:sp>
      <p:pic>
        <p:nvPicPr>
          <p:cNvPr id="8195" name="Picture 1027" descr="H:\Website\Videos\Aaron's revised PowerPoints\Motivation\videos &amp; pics\Instincts Table.jpg">
            <a:extLst>
              <a:ext uri="{FF2B5EF4-FFF2-40B4-BE49-F238E27FC236}">
                <a16:creationId xmlns:a16="http://schemas.microsoft.com/office/drawing/2014/main" id="{CF6D3C30-D3A0-F197-2F58-F72D7E84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541178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>
            <a:extLst>
              <a:ext uri="{FF2B5EF4-FFF2-40B4-BE49-F238E27FC236}">
                <a16:creationId xmlns:a16="http://schemas.microsoft.com/office/drawing/2014/main" id="{DB0C0862-943E-BCB4-8EF8-098E92F4E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752600"/>
            <a:ext cx="2794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1">
            <a:extLst>
              <a:ext uri="{FF2B5EF4-FFF2-40B4-BE49-F238E27FC236}">
                <a16:creationId xmlns:a16="http://schemas.microsoft.com/office/drawing/2014/main" id="{D129BF59-9EA8-FA6B-6AC9-8E77A296F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403850"/>
            <a:ext cx="228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/>
              <a:t>William James listed 37 instincts.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5DF327F-6266-19A4-D031-395974885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2954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Drive-Reduction 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Theory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643D5E5-1A65-5C33-BDC1-6EDFC1300C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209800"/>
            <a:ext cx="502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Organism feels tension created by imbalances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“Pushes” an organism to restore the balance, typically reducing the drive and restoring homeostasis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Part of drive-reduction theory</a:t>
            </a:r>
          </a:p>
        </p:txBody>
      </p:sp>
      <p:pic>
        <p:nvPicPr>
          <p:cNvPr id="2" name="Push it.mp3">
            <a:hlinkClick r:id="" action="ppaction://media"/>
            <a:extLst>
              <a:ext uri="{FF2B5EF4-FFF2-40B4-BE49-F238E27FC236}">
                <a16:creationId xmlns:a16="http://schemas.microsoft.com/office/drawing/2014/main" id="{D9429FA3-F286-874D-753D-6A71421C50EE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60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>
            <a:extLst>
              <a:ext uri="{FF2B5EF4-FFF2-40B4-BE49-F238E27FC236}">
                <a16:creationId xmlns:a16="http://schemas.microsoft.com/office/drawing/2014/main" id="{C94C374D-ECCC-EB38-7AC6-FD6FB7A58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-3175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E1EAD834-ED90-7786-3943-3EC9FDC916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Drive-Reduction Theory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8903A98-AD65-1F24-6E84-93449EDF5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8991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The idea that a physiological need creates an aroused tension state (a drive) that motivates an organism to satisfy the need &amp; return to homeostasis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Eating and drinking are examples of drive-reducing behaviors.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If you are cold, you would be </a:t>
            </a:r>
            <a:r>
              <a:rPr lang="en-US" altLang="en-US" sz="2800" b="1" i="1"/>
              <a:t>driven</a:t>
            </a:r>
            <a:r>
              <a:rPr lang="en-US" altLang="en-US" sz="2800" b="1"/>
              <a:t> or </a:t>
            </a:r>
            <a:r>
              <a:rPr lang="en-US" altLang="en-US" sz="2800" b="1" i="1" u="sng"/>
              <a:t>pushed</a:t>
            </a:r>
            <a:r>
              <a:rPr lang="en-US" altLang="en-US" sz="2800" b="1" i="1"/>
              <a:t> </a:t>
            </a:r>
            <a:r>
              <a:rPr lang="en-US" altLang="en-US" sz="2800"/>
              <a:t>to put on a coat to warm-up.  If you shiver, that would be an instinctual behavior.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Criticism:  Can’t explain why people often engage in behaviors that serve to increase tension and physiological arousal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6527</TotalTime>
  <Words>1082</Words>
  <Application>Microsoft Office PowerPoint</Application>
  <PresentationFormat>On-screen Show (4:3)</PresentationFormat>
  <Paragraphs>137</Paragraphs>
  <Slides>38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Default Design</vt:lpstr>
      <vt:lpstr>PowerPoint Presentation</vt:lpstr>
      <vt:lpstr>Motivation</vt:lpstr>
      <vt:lpstr>Three Basic Characteristics of Motivation</vt:lpstr>
      <vt:lpstr>PowerPoint Presentation</vt:lpstr>
      <vt:lpstr>Historic Explanations: Instincts</vt:lpstr>
      <vt:lpstr>Instinct/Evolutionary Theory</vt:lpstr>
      <vt:lpstr>James’ Instincts</vt:lpstr>
      <vt:lpstr>Drive-Reduction  Theory</vt:lpstr>
      <vt:lpstr>Drive-Reduction Theory</vt:lpstr>
      <vt:lpstr>PowerPoint Presentation</vt:lpstr>
      <vt:lpstr>Incentive Theories</vt:lpstr>
      <vt:lpstr>Incentive Theory</vt:lpstr>
      <vt:lpstr>Optiminal Arousal Theory</vt:lpstr>
      <vt:lpstr>PowerPoint Presentation</vt:lpstr>
      <vt:lpstr>Yerkes-Dodson Law</vt:lpstr>
      <vt:lpstr>Yerkes-Dodson Law</vt:lpstr>
      <vt:lpstr>PowerPoint Presentation</vt:lpstr>
      <vt:lpstr>Humanistic Theory</vt:lpstr>
      <vt:lpstr>PowerPoint Presentation</vt:lpstr>
      <vt:lpstr>Hierarchy of Needs</vt:lpstr>
      <vt:lpstr>Self-Actualization</vt:lpstr>
      <vt:lpstr>PowerPoint Presentation</vt:lpstr>
      <vt:lpstr>PowerPoint Presentation</vt:lpstr>
      <vt:lpstr>PowerPoint Presentation</vt:lpstr>
      <vt:lpstr>Clinical Explanations: Achievement &amp; Competence</vt:lpstr>
      <vt:lpstr>PowerPoint Presentation</vt:lpstr>
      <vt:lpstr>Achievement &amp; Success</vt:lpstr>
      <vt:lpstr>Achievement &amp; Culture</vt:lpstr>
      <vt:lpstr>Competence</vt:lpstr>
      <vt:lpstr>Cognitive Explanations: Intrinsic and Extrinsic Motivation</vt:lpstr>
      <vt:lpstr>Intrinsic Motivation</vt:lpstr>
      <vt:lpstr>Extrinsic Motivation</vt:lpstr>
      <vt:lpstr>Motivating Ourselves and Others</vt:lpstr>
      <vt:lpstr>Developing Self Motivation</vt:lpstr>
      <vt:lpstr>Motivating Others</vt:lpstr>
      <vt:lpstr>Task Leadership</vt:lpstr>
      <vt:lpstr>Social Leadership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Portenga</dc:creator>
  <cp:lastModifiedBy>razanemad852@gmail.com</cp:lastModifiedBy>
  <cp:revision>78</cp:revision>
  <dcterms:created xsi:type="dcterms:W3CDTF">2007-02-01T02:40:04Z</dcterms:created>
  <dcterms:modified xsi:type="dcterms:W3CDTF">2023-07-11T05:47:52Z</dcterms:modified>
</cp:coreProperties>
</file>