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83" r:id="rId5"/>
    <p:sldId id="385" r:id="rId6"/>
    <p:sldId id="261" r:id="rId7"/>
    <p:sldId id="400" r:id="rId8"/>
    <p:sldId id="263" r:id="rId9"/>
    <p:sldId id="394" r:id="rId10"/>
    <p:sldId id="393" r:id="rId11"/>
    <p:sldId id="389" r:id="rId12"/>
    <p:sldId id="390" r:id="rId13"/>
    <p:sldId id="265" r:id="rId14"/>
    <p:sldId id="387" r:id="rId15"/>
    <p:sldId id="270" r:id="rId16"/>
    <p:sldId id="401" r:id="rId17"/>
    <p:sldId id="264" r:id="rId18"/>
    <p:sldId id="396" r:id="rId19"/>
    <p:sldId id="267" r:id="rId20"/>
    <p:sldId id="268" r:id="rId21"/>
    <p:sldId id="398" r:id="rId22"/>
    <p:sldId id="395" r:id="rId23"/>
    <p:sldId id="399" r:id="rId24"/>
    <p:sldId id="3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BD337-2F1F-4520-8D6F-F3EA2CB725A7}" v="7" dt="2021-11-22T19:23:16.734"/>
    <p1510:client id="{82AB3C16-C81F-48D6-8F0D-C2AA66D0A286}" v="2" dt="2021-11-22T19:17:48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2AB3C16-C81F-48D6-8F0D-C2AA66D0A286}"/>
    <pc:docChg chg="modSld">
      <pc:chgData name="" userId="" providerId="" clId="Web-{82AB3C16-C81F-48D6-8F0D-C2AA66D0A286}" dt="2021-11-22T19:17:48.875" v="1" actId="20577"/>
      <pc:docMkLst>
        <pc:docMk/>
      </pc:docMkLst>
      <pc:sldChg chg="modSp">
        <pc:chgData name="" userId="" providerId="" clId="Web-{82AB3C16-C81F-48D6-8F0D-C2AA66D0A286}" dt="2021-11-22T19:17:48.875" v="1" actId="20577"/>
        <pc:sldMkLst>
          <pc:docMk/>
          <pc:sldMk cId="3000603550" sldId="383"/>
        </pc:sldMkLst>
        <pc:spChg chg="mod">
          <ac:chgData name="" userId="" providerId="" clId="Web-{82AB3C16-C81F-48D6-8F0D-C2AA66D0A286}" dt="2021-11-22T19:17:48.875" v="1" actId="20577"/>
          <ac:spMkLst>
            <pc:docMk/>
            <pc:sldMk cId="3000603550" sldId="383"/>
            <ac:spMk id="2" creationId="{00000000-0000-0000-0000-000000000000}"/>
          </ac:spMkLst>
        </pc:spChg>
      </pc:sldChg>
    </pc:docChg>
  </pc:docChgLst>
  <pc:docChgLst>
    <pc:chgData name="Dr. Mohammad Ahmad. Abu_Lubbad" userId="S::abu_lubbad@mutah.edu.jo::ab18d098-e905-4707-9fa6-592dc971059a" providerId="AD" clId="Web-{6BBBD337-2F1F-4520-8D6F-F3EA2CB725A7}"/>
    <pc:docChg chg="modSld">
      <pc:chgData name="Dr. Mohammad Ahmad. Abu_Lubbad" userId="S::abu_lubbad@mutah.edu.jo::ab18d098-e905-4707-9fa6-592dc971059a" providerId="AD" clId="Web-{6BBBD337-2F1F-4520-8D6F-F3EA2CB725A7}" dt="2021-11-22T19:23:03.844" v="5" actId="20577"/>
      <pc:docMkLst>
        <pc:docMk/>
      </pc:docMkLst>
      <pc:sldChg chg="modSp">
        <pc:chgData name="Dr. Mohammad Ahmad. Abu_Lubbad" userId="S::abu_lubbad@mutah.edu.jo::ab18d098-e905-4707-9fa6-592dc971059a" providerId="AD" clId="Web-{6BBBD337-2F1F-4520-8D6F-F3EA2CB725A7}" dt="2021-11-22T19:23:03.844" v="5" actId="20577"/>
        <pc:sldMkLst>
          <pc:docMk/>
          <pc:sldMk cId="2614469988" sldId="263"/>
        </pc:sldMkLst>
        <pc:spChg chg="mod">
          <ac:chgData name="Dr. Mohammad Ahmad. Abu_Lubbad" userId="S::abu_lubbad@mutah.edu.jo::ab18d098-e905-4707-9fa6-592dc971059a" providerId="AD" clId="Web-{6BBBD337-2F1F-4520-8D6F-F3EA2CB725A7}" dt="2021-11-22T19:23:03.844" v="5" actId="20577"/>
          <ac:spMkLst>
            <pc:docMk/>
            <pc:sldMk cId="2614469988" sldId="263"/>
            <ac:spMk id="8" creationId="{5FE5BA21-6C59-4633-B840-1A66B094E4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EFD74C-FDFD-4E93-8030-72BA3CE68727}" type="datetimeFigureOut">
              <a:rPr lang="ar-SA" smtClean="0"/>
              <a:pPr/>
              <a:t>17/04/1443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C9B7F2-7CA3-4ABB-8417-F51896E4BA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9B7F2-7CA3-4ABB-8417-F51896E4BA7C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022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A069-4D49-4FCA-9038-828D60D8A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70738-AC1E-4A73-9F9B-F49C080A7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5E33-D57F-4AFB-9E99-C466DD22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FE11-F0E8-499F-B192-F0DB84E0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0AE3C-5A44-4DE3-A05D-13633BE9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2482-6BE9-459B-9647-316B8E17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835D3-0BF9-4CF3-AFA0-B7D32EB55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DC86-7C97-43D2-AB62-C7C30906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50957-AB48-4A97-923C-97C0BC07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5ED1-11C8-4FC7-B596-D239F9A2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EBC88-F7CF-42AA-92D2-DD527049D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625ED-0203-4E33-B4B6-A7889745A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221A-E274-4F64-906A-D2DD2099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6E09-22EE-42D5-A49D-DECFDD24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8896-82CF-4300-8B50-7C4D28A7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8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5B04-CE5E-4534-BDC7-BBAE51AD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7A42-3224-48E0-8DD4-F310C55C9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87C8-9A3B-440B-96B0-22D02EA1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09CB-616C-48F4-BAB2-995884FE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C80A0-AEF9-4411-930F-4CF13EA2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E29D-E523-445B-B660-263931F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4F5A3-3CDE-4E94-BBE4-62D29779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D8612-6116-485B-A29E-0DCBCEAB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C1CDD-4882-4411-93FF-A4921290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F0927-33A4-4B31-BF50-61AE5C7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7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D53B-5605-4630-A62A-B70F5DD2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D698-3A70-4F46-8C71-5D132375D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2664C-8247-40AA-A97F-BDA3F855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EDA4A-4E9C-4F3E-A8B4-8382F990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D446A-E36D-4A17-9F51-E0273046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2F37A-AF55-496A-A753-B706B5EF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FF6F-97CE-428C-9B85-80E55749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E263A-2AD5-4818-AC17-201591AE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BFEA8-6437-42B8-8E51-71ECFFFA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BEEB8-5B56-435B-97C1-5F90B699B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AC4B7-906F-45E1-BC6B-ADF7E985C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BBC41-2D66-4BF0-B2A6-B6601489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EC784-162C-491D-8D6C-83316E4F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856B9-728F-4054-A612-16AA0CDD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5C1B-C208-43EA-AADD-02B0471C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4A131-44F4-400C-A816-922D31EF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3C47E-436B-4908-A7C9-4F632DA6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1F1E0-F342-4F6C-B909-A4F9AF9C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759A1-1AF3-4021-B18E-81845C56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56CD5-C747-4447-9360-A07C686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7162B-F1F0-4FF6-B4A7-3685A0E9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2AF9-9280-4877-8041-DB40EBAA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9DE4-BA00-44C3-A317-A54F70D7A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BED37-BD3F-4F36-8CD5-B8AA5E178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BAFF-409F-4993-999C-FA57B9A9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F7DC8-DFCB-431D-A75E-1D313204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3DE15-670C-4A56-A95F-C5F5078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FFF9-2EB0-4EB0-B99F-C380FCD4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72CE7-23C3-4F69-841D-BE37DEDCC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659AE-656C-4F28-9FBF-3FE39FB76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48046-5482-4209-887D-CFA353B9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D961-7190-417D-A87F-33EEDD48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CB2C2-6E4E-4E05-9A85-D420195D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97D9D-3D44-4E3F-A5F2-9E4950D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67DDE-7399-42ED-8E54-41ED9B4C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50F3-D97C-4151-A58E-02C08FB51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32E97-BD7F-49A3-9FC6-EA0A407EE808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0CC91-17CB-4094-A783-D009D3191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0515-D739-41D0-BDE7-201E0212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44774"/>
            <a:ext cx="7772400" cy="2556831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0070C0"/>
                </a:solidFill>
              </a:rPr>
              <a:t>General Microbiology</a:t>
            </a:r>
            <a:br>
              <a:rPr lang="en-US" sz="5400" b="1">
                <a:solidFill>
                  <a:srgbClr val="0070C0"/>
                </a:solidFill>
              </a:rPr>
            </a:br>
            <a:r>
              <a:rPr lang="en-US" sz="5400" b="1">
                <a:solidFill>
                  <a:srgbClr val="0070C0"/>
                </a:solidFill>
              </a:rPr>
              <a:t>Diagnosis of Viral Infections</a:t>
            </a:r>
            <a:br>
              <a:rPr lang="en-IN" sz="5400" b="1">
                <a:solidFill>
                  <a:srgbClr val="0070C0"/>
                </a:solidFill>
              </a:rPr>
            </a:br>
            <a:r>
              <a:rPr lang="en-IN" sz="5400" b="1">
                <a:solidFill>
                  <a:srgbClr val="0070C0"/>
                </a:solidFill>
              </a:rPr>
              <a:t>2021-2022</a:t>
            </a:r>
            <a:endParaRPr lang="en-IN" sz="5400" b="1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61" y="3261806"/>
            <a:ext cx="2893237" cy="19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C5950D-BC70-4736-BB02-42011796CBAF}"/>
              </a:ext>
            </a:extLst>
          </p:cNvPr>
          <p:cNvSpPr/>
          <p:nvPr/>
        </p:nvSpPr>
        <p:spPr>
          <a:xfrm>
            <a:off x="3647728" y="486916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en-US" sz="2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Mohammad </a:t>
            </a:r>
            <a:r>
              <a:rPr lang="en-US" sz="240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Odaibat</a:t>
            </a:r>
            <a:endParaRPr lang="en-US" sz="24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en-US" sz="2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</a:p>
          <a:p>
            <a:pPr algn="ctr" rtl="1">
              <a:defRPr/>
            </a:pPr>
            <a:r>
              <a:rPr lang="en-US" sz="2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</a:p>
          <a:p>
            <a:pPr algn="ctr" rtl="1">
              <a:buFont typeface="Arial" charset="0"/>
              <a:buChar char="•"/>
              <a:defRPr/>
            </a:pPr>
            <a:endParaRPr 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60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77080"/>
            <a:ext cx="8383937" cy="58442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</a:rPr>
              <a:t>Direct methods</a:t>
            </a:r>
          </a:p>
          <a:p>
            <a:pPr marL="0" indent="0" algn="just">
              <a:buNone/>
            </a:pPr>
            <a:r>
              <a:rPr lang="en-US" sz="3200">
                <a:solidFill>
                  <a:srgbClr val="FF0000"/>
                </a:solidFill>
              </a:rPr>
              <a:t>Electron Microscopy</a:t>
            </a:r>
          </a:p>
          <a:p>
            <a:pPr algn="just"/>
            <a:r>
              <a:rPr lang="en-US" sz="3200"/>
              <a:t>106 virus particles per ml required for visualization.</a:t>
            </a:r>
          </a:p>
          <a:p>
            <a:pPr algn="just"/>
            <a:r>
              <a:rPr lang="en-US" sz="3200"/>
              <a:t>50,000 - 60,000 magnification normally used.</a:t>
            </a:r>
          </a:p>
          <a:p>
            <a:pPr algn="just"/>
            <a:r>
              <a:rPr lang="en-US" sz="3200"/>
              <a:t>Viruses may be detected in the following specimens.</a:t>
            </a:r>
          </a:p>
          <a:p>
            <a:pPr lvl="1"/>
            <a:r>
              <a:rPr lang="en-US" sz="2800" b="1"/>
              <a:t>Faeces</a:t>
            </a:r>
            <a:r>
              <a:rPr lang="en-US" sz="2800"/>
              <a:t>: Rotavirus, Adenovirus, Norwalk like viruses, Astrovirus, Calicivirus</a:t>
            </a:r>
          </a:p>
          <a:p>
            <a:pPr lvl="1"/>
            <a:r>
              <a:rPr lang="en-US" sz="2800" b="1"/>
              <a:t>Vesicle Fluid: </a:t>
            </a:r>
            <a:r>
              <a:rPr lang="en-US" sz="2800"/>
              <a:t>HSV, </a:t>
            </a:r>
            <a:r>
              <a:rPr lang="en-US" sz="3200"/>
              <a:t>VZV</a:t>
            </a:r>
          </a:p>
          <a:p>
            <a:pPr lvl="1"/>
            <a:r>
              <a:rPr lang="en-US" sz="2800" b="1"/>
              <a:t>Skin scrapings: </a:t>
            </a:r>
            <a:r>
              <a:rPr lang="en-US" sz="2800"/>
              <a:t>papillomavirus, </a:t>
            </a:r>
            <a:r>
              <a:rPr lang="en-US" sz="3200"/>
              <a:t>molluscum contagiosum</a:t>
            </a:r>
          </a:p>
          <a:p>
            <a:endParaRPr lang="en-US" sz="3200"/>
          </a:p>
          <a:p>
            <a:endParaRPr lang="en-US" sz="3200"/>
          </a:p>
          <a:p>
            <a:pPr marL="0" indent="0" algn="just">
              <a:buNone/>
            </a:pPr>
            <a:endParaRPr lang="en-US" sz="3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EB5D1E-A010-48D6-BAAF-6E4DE8505C65}"/>
              </a:ext>
            </a:extLst>
          </p:cNvPr>
          <p:cNvSpPr/>
          <p:nvPr/>
        </p:nvSpPr>
        <p:spPr>
          <a:xfrm>
            <a:off x="9313776" y="755776"/>
            <a:ext cx="281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err="1">
                <a:solidFill>
                  <a:srgbClr val="00B0F0"/>
                </a:solidFill>
              </a:rPr>
              <a:t>Electronmicrographs</a:t>
            </a:r>
            <a:endParaRPr lang="en-US" sz="2400" b="1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AF486-ED16-4B04-B0A9-E9870944E7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5480" y="4254340"/>
            <a:ext cx="2812556" cy="2506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91F63-E2E1-4057-9FD2-33A3CD36AB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5480" y="1217441"/>
            <a:ext cx="2601401" cy="28299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E1C457-AD13-44CD-B6A5-C45C3892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</p:spTree>
    <p:extLst>
      <p:ext uri="{BB962C8B-B14F-4D97-AF65-F5344CB8AC3E}">
        <p14:creationId xmlns:p14="http://schemas.microsoft.com/office/powerpoint/2010/main" val="118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77080"/>
            <a:ext cx="8383937" cy="5844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</a:rPr>
              <a:t>Direct methods</a:t>
            </a:r>
          </a:p>
          <a:p>
            <a:pPr marL="0" indent="0" algn="just">
              <a:buNone/>
            </a:pPr>
            <a:r>
              <a:rPr lang="en-US" sz="3200">
                <a:solidFill>
                  <a:srgbClr val="FF0000"/>
                </a:solidFill>
              </a:rPr>
              <a:t>Electron Microscopy</a:t>
            </a:r>
          </a:p>
          <a:p>
            <a:pPr marL="0" indent="0" algn="just">
              <a:buNone/>
            </a:pPr>
            <a:r>
              <a:rPr lang="en-US" sz="3200"/>
              <a:t>Problems with Electron Microscopy</a:t>
            </a:r>
          </a:p>
          <a:p>
            <a:pPr marL="0" indent="0" algn="just">
              <a:buNone/>
            </a:pPr>
            <a:r>
              <a:rPr lang="en-US" sz="3200"/>
              <a:t>• Expensive equipment</a:t>
            </a:r>
          </a:p>
          <a:p>
            <a:pPr marL="0" indent="0" algn="just">
              <a:buNone/>
            </a:pPr>
            <a:r>
              <a:rPr lang="en-US" sz="3200"/>
              <a:t>• Expensive maintenance</a:t>
            </a:r>
          </a:p>
          <a:p>
            <a:pPr marL="0" indent="0" algn="just">
              <a:buNone/>
            </a:pPr>
            <a:r>
              <a:rPr lang="en-US" sz="3200"/>
              <a:t>• Require experienced observer</a:t>
            </a:r>
          </a:p>
          <a:p>
            <a:pPr marL="0" indent="0" algn="just">
              <a:buNone/>
            </a:pPr>
            <a:endParaRPr lang="en-US" sz="3200">
              <a:solidFill>
                <a:srgbClr val="FF0000"/>
              </a:solidFill>
            </a:endParaRPr>
          </a:p>
          <a:p>
            <a:endParaRPr lang="en-US" sz="3200"/>
          </a:p>
          <a:p>
            <a:pPr marL="0" indent="0" algn="just">
              <a:buNone/>
            </a:pPr>
            <a:endParaRPr lang="en-US" sz="3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E1C457-AD13-44CD-B6A5-C45C3892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9F575C-11CD-43C8-AD92-CDBCB0F6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94" y="637973"/>
            <a:ext cx="3780480" cy="25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7EF192-16C9-4440-9B75-49259EFA3C00}"/>
              </a:ext>
            </a:extLst>
          </p:cNvPr>
          <p:cNvSpPr txBox="1"/>
          <p:nvPr/>
        </p:nvSpPr>
        <p:spPr>
          <a:xfrm>
            <a:off x="8181359" y="3194560"/>
            <a:ext cx="2980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 Cylindrical (Mumps virus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E2814-BC32-44E4-9F77-1217832290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926" y="3763919"/>
            <a:ext cx="3780480" cy="24561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D46DAB-1E7B-4D06-B8B2-F035E875B25E}"/>
              </a:ext>
            </a:extLst>
          </p:cNvPr>
          <p:cNvSpPr/>
          <p:nvPr/>
        </p:nvSpPr>
        <p:spPr>
          <a:xfrm>
            <a:off x="8626041" y="6278336"/>
            <a:ext cx="26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7030A0"/>
                </a:solidFill>
                <a:latin typeface="Google Sans"/>
              </a:rPr>
              <a:t>Icosahedral (poliovirus)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766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77080"/>
            <a:ext cx="11513070" cy="5844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>
                <a:solidFill>
                  <a:srgbClr val="FF0000"/>
                </a:solidFill>
              </a:rPr>
              <a:t>Direct methods</a:t>
            </a:r>
          </a:p>
          <a:p>
            <a:pPr marL="0" indent="0" algn="just">
              <a:buNone/>
            </a:pPr>
            <a:r>
              <a:rPr lang="en-US" sz="3200" b="1">
                <a:solidFill>
                  <a:srgbClr val="FF0000"/>
                </a:solidFill>
              </a:rPr>
              <a:t>Molecular Methods</a:t>
            </a:r>
          </a:p>
          <a:p>
            <a:pPr algn="just"/>
            <a:r>
              <a:rPr lang="en-US" sz="2700"/>
              <a:t>Methods based on the detection of viral genome.</a:t>
            </a:r>
          </a:p>
          <a:p>
            <a:pPr algn="just"/>
            <a:r>
              <a:rPr lang="en-US" sz="2700"/>
              <a:t>By Polymerase Chain Reaction  (PCR)</a:t>
            </a:r>
          </a:p>
          <a:p>
            <a:pPr algn="just"/>
            <a:r>
              <a:rPr lang="en-US" sz="2700"/>
              <a:t>However in practice, although the use of these methods is indeed increasing, the role played by molecular methods in a routine diagnostic virus laboratory is still small compared to conventional methods.</a:t>
            </a:r>
          </a:p>
          <a:p>
            <a:pPr marL="0" indent="0" algn="just">
              <a:buNone/>
            </a:pPr>
            <a:endParaRPr lang="en-US" sz="3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AF4C58-31EC-4C5A-985A-27098C61DF7E}"/>
              </a:ext>
            </a:extLst>
          </p:cNvPr>
          <p:cNvSpPr txBox="1">
            <a:spLocks/>
          </p:cNvSpPr>
          <p:nvPr/>
        </p:nvSpPr>
        <p:spPr>
          <a:xfrm>
            <a:off x="223603" y="97211"/>
            <a:ext cx="10515600" cy="444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Diagnostics of viral diseases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450E0-4667-48AC-A22C-C3FC52C9A5A7}"/>
              </a:ext>
            </a:extLst>
          </p:cNvPr>
          <p:cNvSpPr/>
          <p:nvPr/>
        </p:nvSpPr>
        <p:spPr>
          <a:xfrm>
            <a:off x="554016" y="4345172"/>
            <a:ext cx="5861779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7030A0"/>
                </a:solidFill>
              </a:rPr>
              <a:t>Advantages of PCR: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/>
              <a:t>Extremely high sensitivity, may detect down to one viral genome per sample volume.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/>
              <a:t>Easy to set up.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/>
              <a:t>Fast turnaround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89769-EA31-4E84-8CC6-F940AC8D033C}"/>
              </a:ext>
            </a:extLst>
          </p:cNvPr>
          <p:cNvSpPr/>
          <p:nvPr/>
        </p:nvSpPr>
        <p:spPr>
          <a:xfrm>
            <a:off x="6775554" y="4345172"/>
            <a:ext cx="5416446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7030A0"/>
                </a:solidFill>
              </a:rPr>
              <a:t>Disadvantages of PCR</a:t>
            </a:r>
          </a:p>
          <a:p>
            <a:pPr algn="just"/>
            <a:r>
              <a:rPr lang="en-US" sz="2400"/>
              <a:t>– Extremely liable to contamination.</a:t>
            </a:r>
          </a:p>
          <a:p>
            <a:pPr algn="just"/>
            <a:r>
              <a:rPr lang="en-US" sz="2400"/>
              <a:t>– High degree of operator skill required.</a:t>
            </a:r>
          </a:p>
          <a:p>
            <a:pPr algn="just"/>
            <a:r>
              <a:rPr lang="en-US" sz="2400"/>
              <a:t>– Not easy to set up a quantitative assay.</a:t>
            </a:r>
          </a:p>
          <a:p>
            <a:pPr algn="just"/>
            <a:endParaRPr lang="en-US" sz="2400"/>
          </a:p>
          <a:p>
            <a:pPr algn="just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834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C01E-2060-416B-A10E-C34A7BB0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24882-2752-4CBF-9EC4-73FF905D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7" y="718139"/>
            <a:ext cx="4423348" cy="1040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>
                <a:solidFill>
                  <a:srgbClr val="FF0000"/>
                </a:solidFill>
              </a:rPr>
              <a:t>Virus detection</a:t>
            </a:r>
          </a:p>
          <a:p>
            <a:pPr marL="0" indent="0">
              <a:buNone/>
            </a:pPr>
            <a:r>
              <a:rPr lang="en-US" b="1"/>
              <a:t>2. Indirect examination: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5782B-8CE1-488A-8601-10AE6312B69A}"/>
              </a:ext>
            </a:extLst>
          </p:cNvPr>
          <p:cNvSpPr/>
          <p:nvPr/>
        </p:nvSpPr>
        <p:spPr>
          <a:xfrm>
            <a:off x="-3446674" y="2737922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B705D8-72D5-4B33-BB6D-8438D4ED8BD6}"/>
              </a:ext>
            </a:extLst>
          </p:cNvPr>
          <p:cNvGraphicFramePr>
            <a:graphicFrameLocks noGrp="1"/>
          </p:cNvGraphicFramePr>
          <p:nvPr/>
        </p:nvGraphicFramePr>
        <p:xfrm>
          <a:off x="753684" y="1758875"/>
          <a:ext cx="893275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482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33275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1348379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</a:rPr>
                        <a:t>Cell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</a:rPr>
                        <a:t>cytopathic effect (CPE)</a:t>
                      </a:r>
                    </a:p>
                    <a:p>
                      <a:r>
                        <a:rPr lang="en-US" sz="2800">
                          <a:solidFill>
                            <a:srgbClr val="0070C0"/>
                          </a:solidFill>
                        </a:rPr>
                        <a:t>hemadsorption</a:t>
                      </a:r>
                    </a:p>
                    <a:p>
                      <a:endParaRPr lang="en-US" sz="2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414EE56C-17E8-42DD-A5B1-1E2EE80C3FFB}"/>
              </a:ext>
            </a:extLst>
          </p:cNvPr>
          <p:cNvGraphicFramePr>
            <a:graphicFrameLocks noGrp="1"/>
          </p:cNvGraphicFramePr>
          <p:nvPr/>
        </p:nvGraphicFramePr>
        <p:xfrm>
          <a:off x="753684" y="4078457"/>
          <a:ext cx="893275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485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33273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Animals</a:t>
                      </a:r>
                    </a:p>
                  </a:txBody>
                  <a:tcPr marL="92354" marR="92354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disease or death</a:t>
                      </a:r>
                    </a:p>
                  </a:txBody>
                  <a:tcPr marL="92354" marR="92354"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FE154122-BA0C-4B6C-B010-9899021B9035}"/>
              </a:ext>
            </a:extLst>
          </p:cNvPr>
          <p:cNvGraphicFramePr>
            <a:graphicFrameLocks noGrp="1"/>
          </p:cNvGraphicFramePr>
          <p:nvPr/>
        </p:nvGraphicFramePr>
        <p:xfrm>
          <a:off x="753684" y="3139032"/>
          <a:ext cx="8932757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483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33274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Serology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Direct and indirect ELISA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</a:rPr>
                        <a:t>Hemagglutination inhibition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77080"/>
            <a:ext cx="11273228" cy="58442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300" b="1">
                <a:solidFill>
                  <a:srgbClr val="FF0000"/>
                </a:solidFill>
              </a:rPr>
              <a:t>Indirect methods</a:t>
            </a:r>
          </a:p>
          <a:p>
            <a:pPr marL="0" indent="0" algn="just">
              <a:buNone/>
            </a:pPr>
            <a:r>
              <a:rPr lang="en-US" sz="3300" b="1">
                <a:solidFill>
                  <a:srgbClr val="FF0000"/>
                </a:solidFill>
              </a:rPr>
              <a:t>Cell Culture</a:t>
            </a:r>
          </a:p>
          <a:p>
            <a:pPr marL="0" indent="0" algn="just">
              <a:buNone/>
            </a:pPr>
            <a:r>
              <a:rPr lang="en-US" sz="3200"/>
              <a:t>Are used for virus isolation. However, they are very expensive and it is often difficult to obtain a reliable supply. </a:t>
            </a:r>
          </a:p>
          <a:p>
            <a:pPr marL="0" indent="0" algn="just">
              <a:buNone/>
            </a:pPr>
            <a:r>
              <a:rPr lang="en-US" sz="3200" b="1"/>
              <a:t>Problems with cell culture</a:t>
            </a:r>
          </a:p>
          <a:p>
            <a:pPr algn="just"/>
            <a:r>
              <a:rPr lang="en-US" sz="3200"/>
              <a:t>Long period (up to 4 weeks) required for result.</a:t>
            </a:r>
          </a:p>
          <a:p>
            <a:pPr algn="just"/>
            <a:r>
              <a:rPr lang="en-US" sz="3200"/>
              <a:t>Often very poor sensitivity, sensitivity depends on a</a:t>
            </a:r>
          </a:p>
          <a:p>
            <a:pPr marL="0" indent="0" algn="just">
              <a:buNone/>
            </a:pPr>
            <a:r>
              <a:rPr lang="en-US" sz="3200"/>
              <a:t>large extent on the condition of the specimen.</a:t>
            </a:r>
          </a:p>
          <a:p>
            <a:pPr algn="just"/>
            <a:r>
              <a:rPr lang="en-US" sz="3200"/>
              <a:t>Susceptible to bacterial contamination.</a:t>
            </a:r>
          </a:p>
          <a:p>
            <a:pPr algn="just"/>
            <a:r>
              <a:rPr lang="en-US" sz="3200"/>
              <a:t>Susceptible to toxic substances which may be present in</a:t>
            </a:r>
          </a:p>
          <a:p>
            <a:pPr marL="0" indent="0" algn="just">
              <a:buNone/>
            </a:pPr>
            <a:r>
              <a:rPr lang="en-US" sz="3200"/>
              <a:t>the specimen.</a:t>
            </a:r>
          </a:p>
          <a:p>
            <a:pPr marL="0" indent="0" algn="just">
              <a:buNone/>
            </a:pPr>
            <a:endParaRPr lang="en-US" sz="32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15043-361D-4E82-B84D-15E9C3C4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</p:spTree>
    <p:extLst>
      <p:ext uri="{BB962C8B-B14F-4D97-AF65-F5344CB8AC3E}">
        <p14:creationId xmlns:p14="http://schemas.microsoft.com/office/powerpoint/2010/main" val="21721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B372-83B8-4499-9AE4-DD70DE8B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41" y="140273"/>
            <a:ext cx="4528279" cy="998980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Hemadsorption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CB8EA-EDF0-4B44-A9A0-2D8AF820915E}"/>
              </a:ext>
            </a:extLst>
          </p:cNvPr>
          <p:cNvSpPr/>
          <p:nvPr/>
        </p:nvSpPr>
        <p:spPr>
          <a:xfrm>
            <a:off x="292464" y="113925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02124"/>
                </a:solidFill>
                <a:latin typeface="arial" panose="020B0604020202020204" pitchFamily="34" charset="0"/>
              </a:rPr>
              <a:t>To detect the presence of certain viruses, the hemadsorption test is commonly used.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02124"/>
                </a:solidFill>
                <a:latin typeface="arial" panose="020B0604020202020204" pitchFamily="34" charset="0"/>
              </a:rPr>
              <a:t>Influenza and parainfluenza viruses express a viral hemagglutinin on the surface of infected cells.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02124"/>
                </a:solidFill>
                <a:latin typeface="arial" panose="020B0604020202020204" pitchFamily="34" charset="0"/>
              </a:rPr>
              <a:t>By the hemadsorption test, the </a:t>
            </a:r>
            <a:r>
              <a:rPr lang="en-US" sz="2000" b="1">
                <a:solidFill>
                  <a:srgbClr val="202124"/>
                </a:solidFill>
                <a:latin typeface="arial" panose="020B0604020202020204" pitchFamily="34" charset="0"/>
              </a:rPr>
              <a:t>culture medium is removed and replaced with a 0.5% dilute solution</a:t>
            </a:r>
            <a:r>
              <a:rPr lang="en-US" sz="2000">
                <a:solidFill>
                  <a:srgbClr val="202124"/>
                </a:solidFill>
                <a:latin typeface="arial" panose="020B0604020202020204" pitchFamily="34" charset="0"/>
              </a:rPr>
              <a:t> of guinea-pig red blood cells.</a:t>
            </a: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F0ADD-A935-4110-A122-61AF555E4F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2425" y="2942446"/>
            <a:ext cx="4181475" cy="3267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55F33-8B7A-4492-BDBE-9D84EF9C83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0807" y="199645"/>
            <a:ext cx="2824709" cy="2554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8CAB7E-849B-48D6-A6D0-FB7142C83C1D}"/>
              </a:ext>
            </a:extLst>
          </p:cNvPr>
          <p:cNvSpPr txBox="1"/>
          <p:nvPr/>
        </p:nvSpPr>
        <p:spPr>
          <a:xfrm>
            <a:off x="11317578" y="3212266"/>
            <a:ext cx="944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Culture</a:t>
            </a:r>
          </a:p>
          <a:p>
            <a:r>
              <a:rPr lang="en-US"/>
              <a:t> cell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21E2E4-2A9B-40FF-8EFC-4D16B40302E2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0044660" y="3523062"/>
            <a:ext cx="1272918" cy="12370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90812F-9FA3-43C3-BE49-BD4F6E5A816B}"/>
              </a:ext>
            </a:extLst>
          </p:cNvPr>
          <p:cNvCxnSpPr>
            <a:cxnSpLocks/>
          </p:cNvCxnSpPr>
          <p:nvPr/>
        </p:nvCxnSpPr>
        <p:spPr>
          <a:xfrm flipH="1" flipV="1">
            <a:off x="9611195" y="5533868"/>
            <a:ext cx="866930" cy="791981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D7942A-3D4E-4BCE-95C3-9257665A2C17}"/>
              </a:ext>
            </a:extLst>
          </p:cNvPr>
          <p:cNvSpPr txBox="1"/>
          <p:nvPr/>
        </p:nvSpPr>
        <p:spPr>
          <a:xfrm>
            <a:off x="8574373" y="6383795"/>
            <a:ext cx="341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Adsorbed RBCs on the culture cell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2F0929-83D6-4F3C-8CC9-D2C843257395}"/>
              </a:ext>
            </a:extLst>
          </p:cNvPr>
          <p:cNvCxnSpPr>
            <a:cxnSpLocks/>
          </p:cNvCxnSpPr>
          <p:nvPr/>
        </p:nvCxnSpPr>
        <p:spPr>
          <a:xfrm flipV="1">
            <a:off x="6388464" y="1903751"/>
            <a:ext cx="1631274" cy="269824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A8D2FF-5667-4C98-8CED-3B6EBB88709F}"/>
              </a:ext>
            </a:extLst>
          </p:cNvPr>
          <p:cNvSpPr/>
          <p:nvPr/>
        </p:nvSpPr>
        <p:spPr>
          <a:xfrm>
            <a:off x="523509" y="4030468"/>
            <a:ext cx="2929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Hemadsorption inhibition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A42471-7201-4DC0-B255-A2F14C8E4B14}"/>
              </a:ext>
            </a:extLst>
          </p:cNvPr>
          <p:cNvSpPr txBox="1"/>
          <p:nvPr/>
        </p:nvSpPr>
        <p:spPr>
          <a:xfrm>
            <a:off x="4546221" y="4846878"/>
            <a:ext cx="18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Red Blood Cells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E6515C-7819-40E7-9C5A-E5DF0A9687EE}"/>
              </a:ext>
            </a:extLst>
          </p:cNvPr>
          <p:cNvSpPr txBox="1"/>
          <p:nvPr/>
        </p:nvSpPr>
        <p:spPr>
          <a:xfrm>
            <a:off x="2620133" y="4866971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Cultured cells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E378C-A26D-4049-9CB3-3184DB7AE72D}"/>
              </a:ext>
            </a:extLst>
          </p:cNvPr>
          <p:cNvSpPr txBox="1"/>
          <p:nvPr/>
        </p:nvSpPr>
        <p:spPr>
          <a:xfrm>
            <a:off x="171816" y="4662226"/>
            <a:ext cx="253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Patient serum with suspected Influenza infection</a:t>
            </a: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64FD4AC6-53E8-4F66-8E5C-75945D5C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052" y="4939985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64830CA0-8E0D-41C1-9445-C7F375B8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0280" y="4939985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3892D7-154A-4425-987B-4FFD6B9DD8BD}"/>
              </a:ext>
            </a:extLst>
          </p:cNvPr>
          <p:cNvSpPr txBox="1"/>
          <p:nvPr/>
        </p:nvSpPr>
        <p:spPr>
          <a:xfrm>
            <a:off x="1002307" y="58941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79BEBF-298C-4A91-BA48-2C7AE660D058}"/>
              </a:ext>
            </a:extLst>
          </p:cNvPr>
          <p:cNvSpPr txBox="1"/>
          <p:nvPr/>
        </p:nvSpPr>
        <p:spPr>
          <a:xfrm>
            <a:off x="1480869" y="5971092"/>
            <a:ext cx="200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hemadsorption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37EB55-9210-481F-9A11-774910E4EB71}"/>
              </a:ext>
            </a:extLst>
          </p:cNvPr>
          <p:cNvSpPr txBox="1"/>
          <p:nvPr/>
        </p:nvSpPr>
        <p:spPr>
          <a:xfrm>
            <a:off x="3357052" y="58941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FC306-3A98-4363-9D13-1C994CA1631B}"/>
              </a:ext>
            </a:extLst>
          </p:cNvPr>
          <p:cNvSpPr txBox="1"/>
          <p:nvPr/>
        </p:nvSpPr>
        <p:spPr>
          <a:xfrm>
            <a:off x="3703277" y="5956517"/>
            <a:ext cx="178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Positive infection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70DB2E-E99C-4B09-BEE1-E949BE9CA37B}"/>
              </a:ext>
            </a:extLst>
          </p:cNvPr>
          <p:cNvSpPr/>
          <p:nvPr/>
        </p:nvSpPr>
        <p:spPr>
          <a:xfrm>
            <a:off x="83241" y="3858598"/>
            <a:ext cx="6677323" cy="2617154"/>
          </a:xfrm>
          <a:prstGeom prst="roundRect">
            <a:avLst/>
          </a:prstGeom>
          <a:noFill/>
          <a:ln w="38100"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9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77080"/>
            <a:ext cx="10877550" cy="58442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4300" b="1">
                <a:solidFill>
                  <a:srgbClr val="FF0000"/>
                </a:solidFill>
              </a:rPr>
              <a:t>Indirect methods</a:t>
            </a:r>
          </a:p>
          <a:p>
            <a:pPr marL="0" indent="0" algn="just">
              <a:buNone/>
            </a:pPr>
            <a:r>
              <a:rPr lang="en-US" sz="4300" b="1">
                <a:solidFill>
                  <a:srgbClr val="FF0000"/>
                </a:solidFill>
              </a:rPr>
              <a:t>Serology</a:t>
            </a:r>
            <a:r>
              <a:rPr lang="en-US" sz="3200"/>
              <a:t> </a:t>
            </a:r>
          </a:p>
          <a:p>
            <a:pPr marL="0" indent="0" algn="just">
              <a:buNone/>
            </a:pPr>
            <a:r>
              <a:rPr lang="en-US" sz="3200"/>
              <a:t>Detection of antibodies against the virus.</a:t>
            </a:r>
          </a:p>
          <a:p>
            <a:pPr marL="0" indent="0" algn="just">
              <a:buNone/>
            </a:pPr>
            <a:r>
              <a:rPr lang="en-US" sz="3200" b="1">
                <a:solidFill>
                  <a:srgbClr val="FF0000"/>
                </a:solidFill>
              </a:rPr>
              <a:t>Criteria for diagnosing primary infection</a:t>
            </a:r>
          </a:p>
          <a:p>
            <a:pPr marL="0" indent="0" algn="just">
              <a:buNone/>
            </a:pPr>
            <a:r>
              <a:rPr lang="en-US" sz="3200"/>
              <a:t>• 4 fold or more increase in titer of IgG or total antibody between</a:t>
            </a:r>
          </a:p>
          <a:p>
            <a:pPr marL="0" indent="0" algn="just">
              <a:buNone/>
            </a:pPr>
            <a:r>
              <a:rPr lang="en-US" sz="3200"/>
              <a:t>acute and convalescent sera</a:t>
            </a:r>
          </a:p>
          <a:p>
            <a:pPr marL="0" indent="0" algn="just">
              <a:buNone/>
            </a:pPr>
            <a:r>
              <a:rPr lang="en-US" sz="3200"/>
              <a:t>• Presence of IgM</a:t>
            </a:r>
          </a:p>
          <a:p>
            <a:pPr marL="0" indent="0" algn="just">
              <a:buNone/>
            </a:pPr>
            <a:r>
              <a:rPr lang="en-US" sz="3200"/>
              <a:t>• Seroconversion</a:t>
            </a:r>
          </a:p>
          <a:p>
            <a:pPr marL="0" indent="0" algn="just">
              <a:buNone/>
            </a:pPr>
            <a:r>
              <a:rPr lang="en-US" sz="3200" b="1">
                <a:solidFill>
                  <a:srgbClr val="FF0000"/>
                </a:solidFill>
              </a:rPr>
              <a:t>Criteria for diagnosing reinfection</a:t>
            </a:r>
          </a:p>
          <a:p>
            <a:pPr marL="0" indent="0" algn="just">
              <a:buNone/>
            </a:pPr>
            <a:r>
              <a:rPr lang="en-US" sz="3200"/>
              <a:t>• fold or more increase in titer of IgG or total antibody between acute and convalescent sera</a:t>
            </a:r>
          </a:p>
          <a:p>
            <a:pPr marL="0" indent="0" algn="just">
              <a:buNone/>
            </a:pPr>
            <a:r>
              <a:rPr lang="en-US" sz="3200"/>
              <a:t>• Absence or slight increase in IgM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2EC783-71CA-4C6F-A407-2978B700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</p:spTree>
    <p:extLst>
      <p:ext uri="{BB962C8B-B14F-4D97-AF65-F5344CB8AC3E}">
        <p14:creationId xmlns:p14="http://schemas.microsoft.com/office/powerpoint/2010/main" val="5211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61582"/>
            <a:ext cx="10877550" cy="5844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>
                <a:solidFill>
                  <a:srgbClr val="FF0000"/>
                </a:solidFill>
              </a:rPr>
              <a:t>Serology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C5017-EBE8-4DB0-B83E-D251C3068C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242" y="1352551"/>
            <a:ext cx="7155608" cy="4728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47E90-0B9A-43B6-A3F2-758CEA3D6D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6887" y="2352568"/>
            <a:ext cx="1606385" cy="13287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3E0CD-FCF2-4F8F-B981-FEA465F49C27}"/>
              </a:ext>
            </a:extLst>
          </p:cNvPr>
          <p:cNvSpPr/>
          <p:nvPr/>
        </p:nvSpPr>
        <p:spPr>
          <a:xfrm>
            <a:off x="1638300" y="6067211"/>
            <a:ext cx="855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Note that during reinfection, IgM may be absent or present at a low level transiently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E71E3-B5A0-4744-B113-A13B64A0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</p:spTree>
    <p:extLst>
      <p:ext uri="{BB962C8B-B14F-4D97-AF65-F5344CB8AC3E}">
        <p14:creationId xmlns:p14="http://schemas.microsoft.com/office/powerpoint/2010/main" val="202008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62" y="640436"/>
            <a:ext cx="10877550" cy="49569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Indirect methods</a:t>
            </a:r>
          </a:p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Serology</a:t>
            </a:r>
          </a:p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AA0C39-4A4A-4110-8501-BD31314E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1452013" y="-452514"/>
            <a:ext cx="140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96 well plate</a:t>
            </a:r>
            <a:endParaRPr lang="ar-SA" b="1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7E22E-7EA5-47FB-AAE6-FA3A787CA3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62" y="1907321"/>
            <a:ext cx="1524000" cy="2228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3A9DD6-508E-4AAD-8974-9F7B2A3E44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2443" y="2346142"/>
            <a:ext cx="657225" cy="409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F56933-B454-47AE-BBD0-680E293328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0643" y="1797783"/>
            <a:ext cx="1524000" cy="2447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802B9-954C-4753-B886-341B3C393C6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4643" y="2432335"/>
            <a:ext cx="581025" cy="34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9C7DC2-F41B-4ED8-818C-818E158A769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006" y="1839756"/>
            <a:ext cx="1562100" cy="21907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D9B28D-B8A7-44BB-9E2D-EFFAC0700ABB}"/>
              </a:ext>
            </a:extLst>
          </p:cNvPr>
          <p:cNvSpPr txBox="1"/>
          <p:nvPr/>
        </p:nvSpPr>
        <p:spPr>
          <a:xfrm>
            <a:off x="393486" y="1577691"/>
            <a:ext cx="183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Direct ELISA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692F03-DEEE-49E9-9D1B-F87EC119189F}"/>
              </a:ext>
            </a:extLst>
          </p:cNvPr>
          <p:cNvSpPr txBox="1"/>
          <p:nvPr/>
        </p:nvSpPr>
        <p:spPr>
          <a:xfrm>
            <a:off x="312391" y="4210124"/>
            <a:ext cx="183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Indirect ELISA</a:t>
            </a:r>
          </a:p>
        </p:txBody>
      </p:sp>
      <p:pic>
        <p:nvPicPr>
          <p:cNvPr id="35" name="Picture 4" descr="ELISA tests and their Advantages">
            <a:extLst>
              <a:ext uri="{FF2B5EF4-FFF2-40B4-BE49-F238E27FC236}">
                <a16:creationId xmlns:a16="http://schemas.microsoft.com/office/drawing/2014/main" id="{56E667A3-3C20-4107-A1CA-56710541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03" y="720441"/>
            <a:ext cx="4127061" cy="26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CAB683-3EB6-4F20-8C3E-BB962D4B9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63" y="4762064"/>
            <a:ext cx="1552607" cy="2080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C2CB0-9C6B-487A-A2E8-5D78E7862E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4854" y="4775484"/>
            <a:ext cx="1552607" cy="1979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8D4DE-1DD7-491D-A2B6-6F2D41E176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7512" y="4762064"/>
            <a:ext cx="1430933" cy="1980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AA9B6-73A1-4A55-AB91-73171E19BB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6414" y="4674258"/>
            <a:ext cx="1552606" cy="2080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14808D-3E5B-4A8C-BF33-5AD770A9E4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322" y="5392617"/>
            <a:ext cx="657225" cy="4095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38202A-AA84-4EF4-B7E7-12EAC3B903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547" y="5392617"/>
            <a:ext cx="657225" cy="409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9F54C3-A71E-4479-AD80-6158F67468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2493" y="5392617"/>
            <a:ext cx="657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51689-0C3D-425E-A1A6-E137CFC0FC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14" y="1008271"/>
            <a:ext cx="1822641" cy="1723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48024-D4DF-41D6-A834-98DC371D67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1655" y="1575695"/>
            <a:ext cx="284633" cy="396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430CE-EBF8-4A3B-AB8A-7F5EA0B822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0704" y="1008271"/>
            <a:ext cx="1391089" cy="1947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53701-20CF-4709-B75D-39546EF3B6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1023" y="871681"/>
            <a:ext cx="3042250" cy="18760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FCF854-3B18-415D-AC9B-04082A445556}"/>
              </a:ext>
            </a:extLst>
          </p:cNvPr>
          <p:cNvSpPr/>
          <p:nvPr/>
        </p:nvSpPr>
        <p:spPr>
          <a:xfrm>
            <a:off x="3677939" y="9361"/>
            <a:ext cx="5351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Haemagglutination inhibition test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3C1D61-6666-4BBB-8297-5EE5EBB3E17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00891" y="1945016"/>
            <a:ext cx="1414284" cy="1493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4A4306-2ADE-4D99-A9A5-F8CA484563A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5673" y="3261751"/>
            <a:ext cx="4576475" cy="3166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ACC59A-0F7A-47E4-AEE8-175D4B0DC76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60345" y="827333"/>
            <a:ext cx="1095375" cy="1057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E3D72A-730D-4BE5-995D-19BA7AB2DE9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51455" y="615708"/>
            <a:ext cx="381000" cy="209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734713-DD36-4FB2-A7F1-62AD477178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5370" y="1492230"/>
            <a:ext cx="1738735" cy="7937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CB2D2B-2D4F-4FBD-80EB-A651B9B9C8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4887" y="1575694"/>
            <a:ext cx="284633" cy="3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C3B7-1863-45AA-B98C-0AA62AB4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54" y="316968"/>
            <a:ext cx="7556292" cy="7281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/>
              <a:t>Diagnosis of viral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662D-4FA0-4015-A2CB-9CEF8DA4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06" y="1324094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r-FR" sz="3600" b="1" err="1">
                <a:solidFill>
                  <a:srgbClr val="FF0000"/>
                </a:solidFill>
              </a:rPr>
              <a:t>Clinical</a:t>
            </a:r>
            <a:r>
              <a:rPr lang="fr-FR" sz="3600" b="1">
                <a:solidFill>
                  <a:srgbClr val="FF0000"/>
                </a:solidFill>
              </a:rPr>
              <a:t> </a:t>
            </a:r>
            <a:r>
              <a:rPr lang="fr-FR" sz="3600" b="1" err="1">
                <a:solidFill>
                  <a:srgbClr val="FF0000"/>
                </a:solidFill>
              </a:rPr>
              <a:t>signs</a:t>
            </a:r>
            <a:r>
              <a:rPr lang="fr-FR" sz="3600" b="1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fr-FR" sz="3600"/>
          </a:p>
          <a:p>
            <a:pPr marL="0" indent="0">
              <a:buNone/>
            </a:pPr>
            <a:r>
              <a:rPr lang="fr-FR" sz="3600" b="1">
                <a:solidFill>
                  <a:srgbClr val="0070C0"/>
                </a:solidFill>
              </a:rPr>
              <a:t>2. Virus </a:t>
            </a:r>
            <a:r>
              <a:rPr lang="fr-FR" sz="3600" b="1" err="1">
                <a:solidFill>
                  <a:srgbClr val="0070C0"/>
                </a:solidFill>
              </a:rPr>
              <a:t>detection</a:t>
            </a:r>
            <a:r>
              <a:rPr lang="fr-FR" sz="3600" b="1">
                <a:solidFill>
                  <a:srgbClr val="0070C0"/>
                </a:solidFill>
              </a:rPr>
              <a:t>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/>
              <a:t>Direct examinations.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/>
              <a:t>Indirect examinations.</a:t>
            </a:r>
          </a:p>
          <a:p>
            <a:pPr marL="457200" lvl="1" indent="0">
              <a:buNone/>
            </a:pPr>
            <a:endParaRPr lang="en-US" sz="3200"/>
          </a:p>
          <a:p>
            <a:pPr marL="914400" lvl="2" indent="0">
              <a:buNone/>
            </a:pP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33977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447D85-609B-410A-9B04-174A434CB8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1609"/>
            <a:ext cx="1835042" cy="2354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97485C-CFE1-41AF-BF7E-87B4C74E85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6659" y="1119410"/>
            <a:ext cx="2008564" cy="2694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4EA19B-2E95-4247-9471-6F39D5B6A3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6625" y="1021609"/>
            <a:ext cx="1529441" cy="2687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50782-FB31-4AF7-A46B-94D47205D4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6066" y="654574"/>
            <a:ext cx="3270280" cy="27877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FCF854-3B18-415D-AC9B-04082A445556}"/>
              </a:ext>
            </a:extLst>
          </p:cNvPr>
          <p:cNvSpPr/>
          <p:nvPr/>
        </p:nvSpPr>
        <p:spPr>
          <a:xfrm>
            <a:off x="2680077" y="81463"/>
            <a:ext cx="5351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Haemagglutination inhibition test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C2EB9-BC91-4BD6-B2B3-B563CFA96C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77090" y="2508524"/>
            <a:ext cx="1554225" cy="1412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4A4306-2ADE-4D99-A9A5-F8CA484563A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5223" y="3864020"/>
            <a:ext cx="3504056" cy="2424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948B90-938F-413C-8AA9-B656D8A5D9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8877" y="1159418"/>
            <a:ext cx="1390650" cy="1352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CD42E9-D9FC-4D50-804B-EBD09268508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88042" y="654575"/>
            <a:ext cx="519268" cy="5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77080"/>
            <a:ext cx="11123326" cy="58442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4300" b="1">
                <a:solidFill>
                  <a:srgbClr val="FF0000"/>
                </a:solidFill>
              </a:rPr>
              <a:t>Indirect methods</a:t>
            </a:r>
          </a:p>
          <a:p>
            <a:pPr marL="0" indent="0" algn="just">
              <a:buNone/>
            </a:pPr>
            <a:r>
              <a:rPr lang="en-US" sz="4300" b="1">
                <a:solidFill>
                  <a:srgbClr val="FF0000"/>
                </a:solidFill>
              </a:rPr>
              <a:t>Serology</a:t>
            </a:r>
          </a:p>
          <a:p>
            <a:pPr marL="0" indent="0" algn="just">
              <a:buNone/>
            </a:pPr>
            <a:r>
              <a:rPr lang="en-US" sz="3800" b="1" u="sng">
                <a:solidFill>
                  <a:srgbClr val="7030A0"/>
                </a:solidFill>
              </a:rPr>
              <a:t>Problems with Serology:</a:t>
            </a:r>
          </a:p>
          <a:p>
            <a:pPr algn="just"/>
            <a:r>
              <a:rPr lang="en-US" sz="3200"/>
              <a:t>Long period of time required for diagnosis for paired acute and convalescent sera.</a:t>
            </a:r>
          </a:p>
          <a:p>
            <a:pPr algn="just"/>
            <a:r>
              <a:rPr lang="en-US" sz="3200"/>
              <a:t>Mild local infections such may not produce a detectable Abs.</a:t>
            </a:r>
          </a:p>
          <a:p>
            <a:pPr algn="just"/>
            <a:r>
              <a:rPr lang="en-US" sz="3200"/>
              <a:t>Immunocompromised patients often give a reduced or absent Abs.</a:t>
            </a:r>
          </a:p>
          <a:p>
            <a:pPr algn="just"/>
            <a:r>
              <a:rPr lang="en-US" sz="3200"/>
              <a:t>Patients with infectious mononucleosis and those with connective tissue diseases such as SLE may react non-specifically giving a false positive result.</a:t>
            </a:r>
          </a:p>
          <a:p>
            <a:pPr algn="just"/>
            <a:r>
              <a:rPr lang="en-US" sz="3200"/>
              <a:t>Patients given blood or blood products may give a false positive result due to the transfer of antibody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2EC783-71CA-4C6F-A407-2978B700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</p:spTree>
    <p:extLst>
      <p:ext uri="{BB962C8B-B14F-4D97-AF65-F5344CB8AC3E}">
        <p14:creationId xmlns:p14="http://schemas.microsoft.com/office/powerpoint/2010/main" val="31403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C01E-2060-416B-A10E-C34A7BB0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24882-2752-4CBF-9EC4-73FF905D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7" y="718139"/>
            <a:ext cx="4423348" cy="1040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>
                <a:solidFill>
                  <a:srgbClr val="FF0000"/>
                </a:solidFill>
              </a:rPr>
              <a:t>Virus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Direct examination: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F7B44C-42ED-4CE6-9D72-621ADBDAF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4166"/>
              </p:ext>
            </p:extLst>
          </p:nvPr>
        </p:nvGraphicFramePr>
        <p:xfrm>
          <a:off x="667283" y="1821349"/>
          <a:ext cx="979294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1237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61712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444344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B050"/>
                          </a:solidFill>
                        </a:rPr>
                        <a:t>Antigen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00B050"/>
                          </a:solidFill>
                        </a:rPr>
                        <a:t>serology (immunofluorescence, ELISA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FDCC12FC-3BBE-42D9-BC48-B010BBF9A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23427"/>
              </p:ext>
            </p:extLst>
          </p:nvPr>
        </p:nvGraphicFramePr>
        <p:xfrm>
          <a:off x="667283" y="2297020"/>
          <a:ext cx="979294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1237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61712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61674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Electron microscopy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morphology of virus particles </a:t>
                      </a:r>
                    </a:p>
                    <a:p>
                      <a:endParaRPr lang="en-US" sz="2400" b="1" kern="120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778D2A21-F636-4558-A290-33418FA74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57514"/>
              </p:ext>
            </p:extLst>
          </p:nvPr>
        </p:nvGraphicFramePr>
        <p:xfrm>
          <a:off x="667283" y="3125979"/>
          <a:ext cx="979294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5280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57669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Viral genome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hybridization with specific nucleic acid probes </a:t>
                      </a:r>
                    </a:p>
                    <a:p>
                      <a:r>
                        <a:rPr lang="en-US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polymerase chain reaction (PCR)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2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C01E-2060-416B-A10E-C34A7BB0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24882-2752-4CBF-9EC4-73FF905D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7" y="718139"/>
            <a:ext cx="4423348" cy="1040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>
                <a:solidFill>
                  <a:srgbClr val="FF0000"/>
                </a:solidFill>
              </a:rPr>
              <a:t>Virus detection</a:t>
            </a:r>
          </a:p>
          <a:p>
            <a:pPr marL="0" indent="0">
              <a:buNone/>
            </a:pPr>
            <a:r>
              <a:rPr lang="en-US" b="1"/>
              <a:t>2. Indirect examination: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5782B-8CE1-488A-8601-10AE6312B69A}"/>
              </a:ext>
            </a:extLst>
          </p:cNvPr>
          <p:cNvSpPr/>
          <p:nvPr/>
        </p:nvSpPr>
        <p:spPr>
          <a:xfrm>
            <a:off x="-3446674" y="2737922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3.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B705D8-72D5-4B33-BB6D-8438D4ED8BD6}"/>
              </a:ext>
            </a:extLst>
          </p:cNvPr>
          <p:cNvGraphicFramePr>
            <a:graphicFrameLocks noGrp="1"/>
          </p:cNvGraphicFramePr>
          <p:nvPr/>
        </p:nvGraphicFramePr>
        <p:xfrm>
          <a:off x="753684" y="1758875"/>
          <a:ext cx="893275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482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33275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1348379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</a:rPr>
                        <a:t>Cell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70C0"/>
                          </a:solidFill>
                        </a:rPr>
                        <a:t>cytopathic effect (CPE)</a:t>
                      </a:r>
                    </a:p>
                    <a:p>
                      <a:r>
                        <a:rPr lang="en-US" sz="2800">
                          <a:solidFill>
                            <a:srgbClr val="0070C0"/>
                          </a:solidFill>
                        </a:rPr>
                        <a:t>hemadsorption</a:t>
                      </a:r>
                    </a:p>
                    <a:p>
                      <a:endParaRPr lang="en-US" sz="28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414EE56C-17E8-42DD-A5B1-1E2EE80C3FFB}"/>
              </a:ext>
            </a:extLst>
          </p:cNvPr>
          <p:cNvGraphicFramePr>
            <a:graphicFrameLocks noGrp="1"/>
          </p:cNvGraphicFramePr>
          <p:nvPr/>
        </p:nvGraphicFramePr>
        <p:xfrm>
          <a:off x="753684" y="4078457"/>
          <a:ext cx="893275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485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33273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Animals</a:t>
                      </a:r>
                    </a:p>
                  </a:txBody>
                  <a:tcPr marL="92354" marR="92354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disease or death</a:t>
                      </a:r>
                    </a:p>
                  </a:txBody>
                  <a:tcPr marL="92354" marR="92354"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FE154122-BA0C-4B6C-B010-9899021B9035}"/>
              </a:ext>
            </a:extLst>
          </p:cNvPr>
          <p:cNvGraphicFramePr>
            <a:graphicFrameLocks noGrp="1"/>
          </p:cNvGraphicFramePr>
          <p:nvPr/>
        </p:nvGraphicFramePr>
        <p:xfrm>
          <a:off x="753684" y="3139032"/>
          <a:ext cx="8932757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483">
                  <a:extLst>
                    <a:ext uri="{9D8B030D-6E8A-4147-A177-3AD203B41FA5}">
                      <a16:colId xmlns:a16="http://schemas.microsoft.com/office/drawing/2014/main" val="2765216143"/>
                    </a:ext>
                  </a:extLst>
                </a:gridCol>
                <a:gridCol w="6633274">
                  <a:extLst>
                    <a:ext uri="{9D8B030D-6E8A-4147-A177-3AD203B41FA5}">
                      <a16:colId xmlns:a16="http://schemas.microsoft.com/office/drawing/2014/main" val="3364708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Serology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Direct and indirect ELISA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</a:rPr>
                        <a:t>Hemagglutination inhibition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3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62" y="640436"/>
            <a:ext cx="10877550" cy="49569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>
                <a:solidFill>
                  <a:srgbClr val="FF0000"/>
                </a:solidFill>
              </a:rPr>
              <a:t>Direct methods</a:t>
            </a:r>
          </a:p>
          <a:p>
            <a:pPr marL="0" indent="0" algn="just">
              <a:buNone/>
            </a:pPr>
            <a:r>
              <a:rPr lang="en-US" sz="4400" b="1">
                <a:solidFill>
                  <a:srgbClr val="FF0000"/>
                </a:solidFill>
              </a:rPr>
              <a:t>Serology </a:t>
            </a:r>
          </a:p>
          <a:p>
            <a:pPr algn="just"/>
            <a:r>
              <a:rPr lang="en-US" sz="3200"/>
              <a:t>Most used lab method</a:t>
            </a:r>
          </a:p>
          <a:p>
            <a:pPr algn="just"/>
            <a:r>
              <a:rPr lang="en-US" sz="3200"/>
              <a:t>Detection of antigen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F5746-58BD-4B9E-BFC6-5786BFA12148}"/>
              </a:ext>
            </a:extLst>
          </p:cNvPr>
          <p:cNvSpPr/>
          <p:nvPr/>
        </p:nvSpPr>
        <p:spPr>
          <a:xfrm>
            <a:off x="495113" y="3717606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Classical Techniques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976BB-8269-4796-86F2-133A8951AA24}"/>
              </a:ext>
            </a:extLst>
          </p:cNvPr>
          <p:cNvSpPr/>
          <p:nvPr/>
        </p:nvSpPr>
        <p:spPr>
          <a:xfrm>
            <a:off x="6412524" y="3670378"/>
            <a:ext cx="2524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Newer Techniques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5BA21-6C59-4633-B840-1A66B094E4A6}"/>
              </a:ext>
            </a:extLst>
          </p:cNvPr>
          <p:cNvSpPr/>
          <p:nvPr/>
        </p:nvSpPr>
        <p:spPr>
          <a:xfrm>
            <a:off x="190500" y="4134961"/>
            <a:ext cx="5096908" cy="120032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2400"/>
              <a:t>Complement fixation tests (CFT)</a:t>
            </a:r>
          </a:p>
          <a:p>
            <a:pPr marL="342900" indent="-342900">
              <a:buAutoNum type="arabicPeriod"/>
            </a:pPr>
            <a:r>
              <a:rPr lang="en-US" sz="2400"/>
              <a:t>Immunofluorescence techniques (IF)</a:t>
            </a:r>
          </a:p>
          <a:p>
            <a:pPr marL="342900" indent="-342900">
              <a:buAutoNum type="arabicPeriod"/>
            </a:pPr>
            <a:r>
              <a:rPr lang="en-US" sz="2400"/>
              <a:t>Neutralization tests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B49B7-F589-4F4C-8C56-CB07AA29C8E8}"/>
              </a:ext>
            </a:extLst>
          </p:cNvPr>
          <p:cNvSpPr/>
          <p:nvPr/>
        </p:nvSpPr>
        <p:spPr>
          <a:xfrm>
            <a:off x="5978137" y="4179271"/>
            <a:ext cx="6213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/>
              <a:t>Radioimmunoassay (RIA).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Sandwich Enzyme linked immunosorbent assay (ELISA).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Particle agglutination.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Western Blot (WB).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AA0C39-4A4A-4110-8501-BD31314E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</p:spTree>
    <p:extLst>
      <p:ext uri="{BB962C8B-B14F-4D97-AF65-F5344CB8AC3E}">
        <p14:creationId xmlns:p14="http://schemas.microsoft.com/office/powerpoint/2010/main" val="26144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1AF6D-D48C-4184-ADD7-F2BEB3C32E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861" y="484750"/>
            <a:ext cx="2301074" cy="57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6CB63-1C55-4228-A91F-36B2182150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7749" y="953352"/>
            <a:ext cx="503192" cy="1099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514D0-F2D2-4FA3-91AF-4C4ED217EB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3584" y="1027615"/>
            <a:ext cx="1774323" cy="790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53CDC-072D-4E5C-8EC3-B49EBA1856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5125" y="1976619"/>
            <a:ext cx="553315" cy="812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5C41F-B214-4BF3-913E-5917B76684F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6886" y="2821266"/>
            <a:ext cx="1365642" cy="875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6C92C-D873-47A9-AFD9-09E8FBE9822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45105" y="2820256"/>
            <a:ext cx="515293" cy="951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51DA50-C190-4205-A4A8-622BAE47CC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5811" y="3710655"/>
            <a:ext cx="981075" cy="1642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8CBB1A-D137-47B6-9A99-6E12E2A93EE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0689" y="5296490"/>
            <a:ext cx="1812291" cy="1518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72CD6-345F-427F-9FA9-FB8182E546B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39073" y="2330817"/>
            <a:ext cx="3124928" cy="26263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4C783-A442-49BA-8ECE-F84A0F808D8A}"/>
              </a:ext>
            </a:extLst>
          </p:cNvPr>
          <p:cNvSpPr/>
          <p:nvPr/>
        </p:nvSpPr>
        <p:spPr>
          <a:xfrm>
            <a:off x="6038101" y="46182"/>
            <a:ext cx="5615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Immunofluorescence techniques (IF)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F49392-9219-4789-AF74-F80B1FABF13E}"/>
              </a:ext>
            </a:extLst>
          </p:cNvPr>
          <p:cNvSpPr/>
          <p:nvPr/>
        </p:nvSpPr>
        <p:spPr>
          <a:xfrm>
            <a:off x="906668" y="115034"/>
            <a:ext cx="3830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Indirect immunofluorescence</a:t>
            </a: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44D6A-372D-4D85-BB14-1830ADECA5A6}"/>
              </a:ext>
            </a:extLst>
          </p:cNvPr>
          <p:cNvSpPr txBox="1"/>
          <p:nvPr/>
        </p:nvSpPr>
        <p:spPr>
          <a:xfrm>
            <a:off x="19595" y="3746927"/>
            <a:ext cx="139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Fluorophore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D00B65-D80D-47A8-838E-00F65C46D2D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415811" y="3931593"/>
            <a:ext cx="3519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AC2BFE9-3858-4E49-8253-B38DEE6A4E3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45517" y="1376240"/>
            <a:ext cx="3699194" cy="38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779A-F017-4287-8430-B133367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62" y="640436"/>
            <a:ext cx="10877550" cy="49569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</a:rPr>
              <a:t>Direct methods</a:t>
            </a:r>
          </a:p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</a:rPr>
              <a:t>Serology</a:t>
            </a:r>
          </a:p>
          <a:p>
            <a:pPr marL="0" indent="0" algn="just">
              <a:buNone/>
            </a:pPr>
            <a:r>
              <a:rPr lang="en-US" sz="2400"/>
              <a:t>Enzyme Linked </a:t>
            </a:r>
            <a:r>
              <a:rPr lang="en-US" sz="2400" err="1"/>
              <a:t>Immunosorbent</a:t>
            </a:r>
            <a:r>
              <a:rPr lang="en-US" sz="2400"/>
              <a:t> Assay (ELISA).</a:t>
            </a:r>
          </a:p>
          <a:p>
            <a:pPr marL="0" indent="0" algn="just">
              <a:buNone/>
            </a:pPr>
            <a:r>
              <a:rPr lang="en-US" sz="4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AA0C39-4A4A-4110-8501-BD31314E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97211"/>
            <a:ext cx="10515600" cy="4443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/>
              <a:t>Diagnostics of viral diseases 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131" y="1260595"/>
            <a:ext cx="2658792" cy="17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ستطيل 18"/>
          <p:cNvSpPr/>
          <p:nvPr/>
        </p:nvSpPr>
        <p:spPr>
          <a:xfrm>
            <a:off x="11452013" y="-452514"/>
            <a:ext cx="140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96 well plate</a:t>
            </a:r>
            <a:endParaRPr lang="ar-SA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1078C-37E1-4B78-979A-194A30D21A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844" y="3298687"/>
            <a:ext cx="1721756" cy="2705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B2B64-7703-4F84-A271-2CA83F4DA5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844" y="2531161"/>
            <a:ext cx="1562869" cy="426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1F0E5-A5C4-4EAD-805A-2827EA8AC46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6170" y="3772011"/>
            <a:ext cx="1172442" cy="974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49B99-8C3C-40C1-8379-FB89D443A8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3912" y="3346560"/>
            <a:ext cx="1810123" cy="2363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C94F1F-11D0-40DD-9A8B-2CA9D748E61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1690" y="3429000"/>
            <a:ext cx="1929952" cy="24936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649A6E-0730-4D98-99CD-EAA7777E52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1602" y="3754106"/>
            <a:ext cx="1172442" cy="974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238EF-0C05-4A97-AC5B-6EB1583FA46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5556" y="3298687"/>
            <a:ext cx="2252543" cy="29714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9FD73A-276B-4473-9619-51B0390A5B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9527" y="3677211"/>
            <a:ext cx="1172442" cy="974283"/>
          </a:xfrm>
          <a:prstGeom prst="rect">
            <a:avLst/>
          </a:prstGeom>
        </p:spPr>
      </p:pic>
      <p:pic>
        <p:nvPicPr>
          <p:cNvPr id="1028" name="Picture 4" descr="ELISA tests and their Advantages">
            <a:extLst>
              <a:ext uri="{FF2B5EF4-FFF2-40B4-BE49-F238E27FC236}">
                <a16:creationId xmlns:a16="http://schemas.microsoft.com/office/drawing/2014/main" id="{A935D40C-BDCD-4378-85A8-675629F1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99" y="1235907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18">
            <a:extLst>
              <a:ext uri="{FF2B5EF4-FFF2-40B4-BE49-F238E27FC236}">
                <a16:creationId xmlns:a16="http://schemas.microsoft.com/office/drawing/2014/main" id="{2341382B-C092-4B56-A80B-42EA1F8CA98B}"/>
              </a:ext>
            </a:extLst>
          </p:cNvPr>
          <p:cNvSpPr/>
          <p:nvPr/>
        </p:nvSpPr>
        <p:spPr>
          <a:xfrm>
            <a:off x="6948725" y="841823"/>
            <a:ext cx="140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96 well plate</a:t>
            </a:r>
            <a:endParaRPr lang="ar-SA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352860"/>
            <a:ext cx="8128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97966" y="457201"/>
            <a:ext cx="14934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latin typeface="+mn-lt"/>
                <a:cs typeface="Arial" charset="0"/>
              </a:rPr>
              <a:t>Procedure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818" y="0"/>
            <a:ext cx="4511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+mn-lt"/>
                <a:cs typeface="Arial" charset="0"/>
              </a:rPr>
              <a:t>Complement fixation test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234" y="1429060"/>
            <a:ext cx="14435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785" y="1429060"/>
            <a:ext cx="20087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1429061"/>
            <a:ext cx="116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1" y="1505261"/>
            <a:ext cx="1841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810060"/>
            <a:ext cx="812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173386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2400" y="1657660"/>
            <a:ext cx="812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9967384" y="1581460"/>
            <a:ext cx="1465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+mn-lt"/>
                <a:cs typeface="Arial" charset="0"/>
              </a:rPr>
              <a:t>No hemolysis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5016500" y="-793440"/>
            <a:ext cx="533400" cy="7721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2341034" y="3334060"/>
            <a:ext cx="4978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+mn-lt"/>
                <a:cs typeface="Arial" charset="0"/>
              </a:rPr>
              <a:t>Ab , complement, and </a:t>
            </a:r>
            <a:r>
              <a:rPr lang="en-US" b="1" err="1">
                <a:latin typeface="+mn-lt"/>
                <a:cs typeface="Arial" charset="0"/>
              </a:rPr>
              <a:t>sRBCs</a:t>
            </a:r>
            <a:r>
              <a:rPr lang="en-US" b="1">
                <a:latin typeface="+mn-lt"/>
                <a:cs typeface="Arial" charset="0"/>
              </a:rPr>
              <a:t> are externally added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08000" y="2876860"/>
            <a:ext cx="3048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TextBox 19"/>
          <p:cNvSpPr txBox="1">
            <a:spLocks noChangeArrowheads="1"/>
          </p:cNvSpPr>
          <p:nvPr/>
        </p:nvSpPr>
        <p:spPr bwMode="auto">
          <a:xfrm>
            <a:off x="40218" y="3715060"/>
            <a:ext cx="1520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+mn-lt"/>
                <a:cs typeface="Arial" charset="0"/>
              </a:rPr>
              <a:t>Patient serum</a:t>
            </a:r>
          </a:p>
        </p:txBody>
      </p:sp>
      <p:pic>
        <p:nvPicPr>
          <p:cNvPr id="245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634" y="4640573"/>
            <a:ext cx="14435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9185" y="4640573"/>
            <a:ext cx="20087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2001" y="4629461"/>
            <a:ext cx="1841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021573"/>
            <a:ext cx="812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945374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2400" y="5016810"/>
            <a:ext cx="812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0" y="4248460"/>
            <a:ext cx="12192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0" name="TextBox 37"/>
          <p:cNvSpPr txBox="1">
            <a:spLocks noChangeArrowheads="1"/>
          </p:cNvSpPr>
          <p:nvPr/>
        </p:nvSpPr>
        <p:spPr bwMode="auto">
          <a:xfrm>
            <a:off x="9802284" y="3649974"/>
            <a:ext cx="1623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+mn-lt"/>
                <a:cs typeface="Arial" charset="0"/>
              </a:rPr>
              <a:t>Positive results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0769600" y="2038660"/>
            <a:ext cx="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11200" y="5620061"/>
            <a:ext cx="10584" cy="6969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3" name="TextBox 41"/>
          <p:cNvSpPr txBox="1">
            <a:spLocks noChangeArrowheads="1"/>
          </p:cNvSpPr>
          <p:nvPr/>
        </p:nvSpPr>
        <p:spPr bwMode="auto">
          <a:xfrm>
            <a:off x="50800" y="6316974"/>
            <a:ext cx="1520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+mn-lt"/>
                <a:cs typeface="Arial" charset="0"/>
              </a:rPr>
              <a:t>Patient serum</a:t>
            </a:r>
          </a:p>
        </p:txBody>
      </p:sp>
      <p:sp>
        <p:nvSpPr>
          <p:cNvPr id="24604" name="TextBox 43"/>
          <p:cNvSpPr txBox="1">
            <a:spLocks noChangeArrowheads="1"/>
          </p:cNvSpPr>
          <p:nvPr/>
        </p:nvSpPr>
        <p:spPr bwMode="auto">
          <a:xfrm>
            <a:off x="242508" y="4858061"/>
            <a:ext cx="901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latin typeface="+mn-lt"/>
                <a:cs typeface="Arial" charset="0"/>
              </a:rPr>
              <a:t>No </a:t>
            </a:r>
          </a:p>
          <a:p>
            <a:pPr algn="ctr">
              <a:defRPr/>
            </a:pPr>
            <a:r>
              <a:rPr lang="en-US" b="1">
                <a:latin typeface="+mn-lt"/>
                <a:cs typeface="Arial" charset="0"/>
              </a:rPr>
              <a:t>antigen</a:t>
            </a:r>
          </a:p>
        </p:txBody>
      </p:sp>
      <p:pic>
        <p:nvPicPr>
          <p:cNvPr id="2460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581836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55201" y="4458010"/>
            <a:ext cx="2044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7" name="TextBox 48"/>
          <p:cNvSpPr txBox="1">
            <a:spLocks noChangeArrowheads="1"/>
          </p:cNvSpPr>
          <p:nvPr/>
        </p:nvSpPr>
        <p:spPr bwMode="auto">
          <a:xfrm>
            <a:off x="9855200" y="6316974"/>
            <a:ext cx="171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B050"/>
                </a:solidFill>
                <a:latin typeface="+mn-lt"/>
                <a:cs typeface="Arial" charset="0"/>
              </a:rPr>
              <a:t>Negative results</a:t>
            </a: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10769600" y="5848660"/>
            <a:ext cx="0" cy="4683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1078" y="743260"/>
            <a:ext cx="23396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C00000"/>
                </a:solidFill>
                <a:latin typeface="+mn-lt"/>
                <a:cs typeface="Arial" charset="0"/>
              </a:rPr>
              <a:t>Looking for antigens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04800" y="1124260"/>
            <a:ext cx="304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14" grpId="0" animBg="1"/>
      <p:bldP spid="24590" grpId="0"/>
      <p:bldP spid="24592" grpId="0"/>
      <p:bldP spid="24600" grpId="0"/>
      <p:bldP spid="24603" grpId="0"/>
      <p:bldP spid="24604" grpId="0"/>
      <p:bldP spid="24607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virology-online.com/general/CF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634" y="4267200"/>
            <a:ext cx="601556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80784" y="4459288"/>
            <a:ext cx="6413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8284" y="5602288"/>
            <a:ext cx="6413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7484" y="5602288"/>
            <a:ext cx="6413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5234" y="5602288"/>
            <a:ext cx="64135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7484" y="4306888"/>
            <a:ext cx="6413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3884" y="5373688"/>
            <a:ext cx="6413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3884" y="4343401"/>
            <a:ext cx="6413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9884" y="4343401"/>
            <a:ext cx="6413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_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6664"/>
            <a:ext cx="70104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443818" y="0"/>
            <a:ext cx="397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+mn-lt"/>
                <a:cs typeface="Arial" charset="0"/>
              </a:rPr>
              <a:t>Complement fixation test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A978505-8D22-4C2E-B0C5-AF8D0CCE0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253" y="838200"/>
            <a:ext cx="1612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B050"/>
                </a:solidFill>
                <a:latin typeface="+mn-lt"/>
                <a:cs typeface="Arial" charset="0"/>
              </a:rPr>
              <a:t>No hemolysis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71E4AE6-D7E4-4034-B369-2F15B10E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937" y="838200"/>
            <a:ext cx="1273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cs typeface="Arial" charset="0"/>
              </a:rPr>
              <a:t>Hemolysis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B6F734-613E-4531-B6BA-8F2E0F98CD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3449" y="1246189"/>
            <a:ext cx="1352550" cy="2647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89D15-3F5B-45AC-A13A-10F644D369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2226" y="1279271"/>
            <a:ext cx="11525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8124A2AB109B04D9394872AA5C4638C" ma:contentTypeVersion="7" ma:contentTypeDescription="إنشاء مستند جديد." ma:contentTypeScope="" ma:versionID="748aaad367f74133928d0fd92983cd47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8b802afc9c0836d616448501d01f3c25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DA4D5A-83D1-44FB-A348-A3F2E979FD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2303D8-2444-4035-BC2F-1B6F922D0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FFA17-0706-4215-82DA-4175F2E2DCD4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General Microbiology Diagnosis of Viral Infections 2021-2022</vt:lpstr>
      <vt:lpstr>Diagnosis of viral infections</vt:lpstr>
      <vt:lpstr>Diagnostics of viral diseases </vt:lpstr>
      <vt:lpstr>Diagnostics of viral diseases </vt:lpstr>
      <vt:lpstr>Diagnostics of viral diseases </vt:lpstr>
      <vt:lpstr>PowerPoint Presentation</vt:lpstr>
      <vt:lpstr>Diagnostics of viral diseases </vt:lpstr>
      <vt:lpstr>PowerPoint Presentation</vt:lpstr>
      <vt:lpstr>PowerPoint Presentation</vt:lpstr>
      <vt:lpstr>Diagnostics of viral diseases </vt:lpstr>
      <vt:lpstr>Diagnostics of viral diseases </vt:lpstr>
      <vt:lpstr>PowerPoint Presentation</vt:lpstr>
      <vt:lpstr>Diagnostics of viral diseases </vt:lpstr>
      <vt:lpstr>Diagnostics of viral diseases </vt:lpstr>
      <vt:lpstr>Hemadsorption</vt:lpstr>
      <vt:lpstr>Diagnostics of viral diseases </vt:lpstr>
      <vt:lpstr>Diagnostics of viral diseases </vt:lpstr>
      <vt:lpstr>Diagnostics of viral diseases </vt:lpstr>
      <vt:lpstr>PowerPoint Presentation</vt:lpstr>
      <vt:lpstr>PowerPoint Presentation</vt:lpstr>
      <vt:lpstr>Diagnostics of viral diseases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revision>1</cp:revision>
  <dcterms:created xsi:type="dcterms:W3CDTF">2021-09-05T16:31:36Z</dcterms:created>
  <dcterms:modified xsi:type="dcterms:W3CDTF">2021-11-22T19:23:47Z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