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1" r:id="rId13"/>
    <p:sldId id="265" r:id="rId14"/>
    <p:sldId id="264" r:id="rId15"/>
    <p:sldId id="270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5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2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6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1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7FFC-66AE-4471-8191-6B10AF5A299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1CB20-46AB-474F-9C6E-FB46AFC0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+mn-lt"/>
              </a:rPr>
              <a:t>Clinical cases</a:t>
            </a:r>
          </a:p>
        </p:txBody>
      </p:sp>
    </p:spTree>
    <p:extLst>
      <p:ext uri="{BB962C8B-B14F-4D97-AF65-F5344CB8AC3E}">
        <p14:creationId xmlns:p14="http://schemas.microsoft.com/office/powerpoint/2010/main" val="374485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patient was treated as bacterial meningitis.</a:t>
            </a:r>
          </a:p>
          <a:p>
            <a:r>
              <a:rPr lang="en-US" b="1" dirty="0"/>
              <a:t>What organisms that lead to meningitis at this age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Neisseria meningitidis (Gram Negative Diplococci).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Streptococcus pneumoniae (Gram Positive Diplococci).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Hemophilus influenzae type B (Gram Negative Coccobacilli).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All of them have Polysaccharide capsule &amp; Vaccines.</a:t>
            </a:r>
          </a:p>
          <a:p>
            <a:r>
              <a:rPr lang="en-US" b="1" dirty="0"/>
              <a:t>What treatment is given (in this case)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generation cephalosporine + Vancomycin.</a:t>
            </a:r>
          </a:p>
          <a:p>
            <a:r>
              <a:rPr lang="en-US" b="1" dirty="0"/>
              <a:t>What else we can give (in this case), and why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Dexamethasone 15 minutes before giving antibiotics; to decrease the host inflammatory process (Cytokines release) following the death of bacteria.</a:t>
            </a:r>
          </a:p>
          <a:p>
            <a:r>
              <a:rPr lang="en-US" b="1" dirty="0"/>
              <a:t>What organisms that lead to bacterial meningitis in the 1</a:t>
            </a:r>
            <a:r>
              <a:rPr lang="en-US" b="1" baseline="30000" dirty="0"/>
              <a:t>st</a:t>
            </a:r>
            <a:r>
              <a:rPr lang="en-US" b="1" dirty="0"/>
              <a:t> 3 months of age?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Group b streptococcus (Streptococcus agalactiae) : Gram positive.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Listeria monocytogenes : Gram positive Bacilli.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Escherichia coli : Gram negative Bacilli.</a:t>
            </a:r>
          </a:p>
          <a:p>
            <a:r>
              <a:rPr lang="en-US" b="1" dirty="0"/>
              <a:t>What treatment is given (if 3 months of age)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generation cephalosporine + Ampicillin.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41791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On the next day, the patient developed recurrent seizures despite of giving IV phenobarbital, what is your 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Phenytoin loading dose should be added then maintenance.</a:t>
            </a:r>
          </a:p>
          <a:p>
            <a:r>
              <a:rPr lang="en-US" sz="2400" b="1" dirty="0"/>
              <a:t>Now the patient is on 2 AEDs and the seizures are still recurrent, what to do next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Repeat the blood chemistry sample (Intractable seizure).</a:t>
            </a:r>
          </a:p>
          <a:p>
            <a:r>
              <a:rPr lang="en-US" sz="2400" b="1" dirty="0"/>
              <a:t>Chemistry results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</a:rPr>
              <a:t>K : 4.5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</a:rPr>
              <a:t>Na : 119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</a:rPr>
              <a:t>Ca : 8.5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</a:rPr>
              <a:t>Blood sugar : 90</a:t>
            </a:r>
          </a:p>
          <a:p>
            <a:r>
              <a:rPr lang="en-US" sz="2400" b="1" dirty="0"/>
              <a:t>What is the cause of this Intractable seizure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Hyponatremia due to SIADH.</a:t>
            </a:r>
          </a:p>
          <a:p>
            <a:r>
              <a:rPr lang="en-US" sz="2400" b="1" dirty="0"/>
              <a:t>CSF Culture, Gram stain, Antigenic testing are all negative, what is your 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Brain imaging (CT/MRI) &amp; EEG.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10745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683505"/>
            <a:ext cx="9144000" cy="1174493"/>
          </a:xfrm>
        </p:spPr>
        <p:txBody>
          <a:bodyPr/>
          <a:lstStyle/>
          <a:p>
            <a:pPr marL="285750" indent="-285750"/>
            <a:r>
              <a:rPr lang="en-US" b="1" dirty="0"/>
              <a:t>What is the abnormal findings in this Brain CT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Localized Hypodense area in the Right Temporal lobe.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678427"/>
            <a:ext cx="7034980" cy="50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678427"/>
            <a:ext cx="6961239" cy="46604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45738"/>
            <a:ext cx="4586747" cy="101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" y="5338917"/>
            <a:ext cx="9144000" cy="1519082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b="1" dirty="0"/>
              <a:t>What is the abnormal findings in this EEG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Abnormalities in Lead 3, 4, 11 &amp; 12 described as Periodic Lateralized epileptiform discharges (PLEDs) which indicates focal discharges (Not generalized).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21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78426"/>
            <a:ext cx="9144000" cy="6179573"/>
          </a:xfrm>
        </p:spPr>
        <p:txBody>
          <a:bodyPr>
            <a:normAutofit/>
          </a:bodyPr>
          <a:lstStyle/>
          <a:p>
            <a:r>
              <a:rPr lang="en-US" sz="3600" b="1" dirty="0"/>
              <a:t>What is your probable diagnosis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Viral encephalitis.</a:t>
            </a: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Other test not ordered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PCR of CSF.</a:t>
            </a:r>
          </a:p>
          <a:p>
            <a:endParaRPr lang="en-US" sz="3600" b="1" dirty="0"/>
          </a:p>
          <a:p>
            <a:r>
              <a:rPr lang="en-US" sz="3600" b="1" dirty="0"/>
              <a:t>Result of PCR : Human herpes simplex virus.</a:t>
            </a:r>
          </a:p>
          <a:p>
            <a:r>
              <a:rPr lang="en-US" sz="3600" b="1" dirty="0"/>
              <a:t>What other treatment you should add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IV Acyclovir (10-20 mg/kg/day q 8hr) for 14-21 days.</a:t>
            </a:r>
          </a:p>
          <a:p>
            <a:endParaRPr lang="en-US" sz="3600" b="1" dirty="0"/>
          </a:p>
          <a:p>
            <a:endParaRPr lang="en-US" sz="3600" b="1" dirty="0"/>
          </a:p>
          <a:p>
            <a:pPr>
              <a:buFont typeface="Wingdings" panose="05000000000000000000" pitchFamily="2" charset="2"/>
              <a:buChar char="ü"/>
            </a:pPr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35899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/>
          </a:bodyPr>
          <a:lstStyle/>
          <a:p>
            <a:r>
              <a:rPr lang="en-US" sz="4000" b="1" dirty="0"/>
              <a:t>Mention the complications of Encephalitis.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Paresis / Spasticity (mimic the picture of CP especially in neonates).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Cognitive impairment.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Weakness.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Ataxia.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Recurrent seizures (Epilepsy). </a:t>
            </a:r>
          </a:p>
          <a:p>
            <a:endParaRPr lang="en-US" sz="4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21294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+mn-lt"/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377553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2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 year old Boy presented with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Pain the calf muscle in the Right leg for 3 days.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Weakness of both lower limbs for 2 days.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Inability to walk for 1 day.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Went to the local hospital and X-ray of both knees was normal.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Was given analgesic and discharged today AM.</a:t>
            </a:r>
          </a:p>
        </p:txBody>
      </p:sp>
    </p:spTree>
    <p:extLst>
      <p:ext uri="{BB962C8B-B14F-4D97-AF65-F5344CB8AC3E}">
        <p14:creationId xmlns:p14="http://schemas.microsoft.com/office/powerpoint/2010/main" val="395313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/>
          </a:bodyPr>
          <a:lstStyle/>
          <a:p>
            <a:r>
              <a:rPr lang="en-US" sz="3600" b="1" dirty="0"/>
              <a:t>What key questions are you going to ask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Fever.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baseline="30000" dirty="0">
                <a:solidFill>
                  <a:srgbClr val="FF0000"/>
                </a:solidFill>
              </a:rPr>
              <a:t>st</a:t>
            </a:r>
            <a:r>
              <a:rPr lang="en-US" sz="3200" b="1" dirty="0">
                <a:solidFill>
                  <a:srgbClr val="FF0000"/>
                </a:solidFill>
              </a:rPr>
              <a:t> attack or not.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Trauma.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Seizure.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Travel &amp; Contact history.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History of preceding Respiratory or GI infection.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Developmental history.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Recent immunization.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2 continue</a:t>
            </a:r>
          </a:p>
        </p:txBody>
      </p:sp>
    </p:spTree>
    <p:extLst>
      <p:ext uri="{BB962C8B-B14F-4D97-AF65-F5344CB8AC3E}">
        <p14:creationId xmlns:p14="http://schemas.microsoft.com/office/powerpoint/2010/main" val="1040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/>
          <a:lstStyle/>
          <a:p>
            <a:r>
              <a:rPr lang="en-US" b="1" dirty="0"/>
              <a:t>History of gastroenteritis 3 weeks ago.</a:t>
            </a:r>
          </a:p>
          <a:p>
            <a:r>
              <a:rPr lang="en-US" b="1" dirty="0"/>
              <a:t>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Physical examination.</a:t>
            </a:r>
          </a:p>
          <a:p>
            <a:r>
              <a:rPr lang="en-US" b="1" dirty="0"/>
              <a:t>Examination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No pallor, Jaundice or Cyanosis.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Conscious, Alert and Oriented.</a:t>
            </a:r>
          </a:p>
          <a:p>
            <a:r>
              <a:rPr lang="en-US" b="1" dirty="0"/>
              <a:t>Vitals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T → 37.1 °C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BP → 100/60 mmHg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PR → 82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RR → 22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O2 Sat → 96%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2 continue</a:t>
            </a:r>
          </a:p>
        </p:txBody>
      </p:sp>
    </p:spTree>
    <p:extLst>
      <p:ext uri="{BB962C8B-B14F-4D97-AF65-F5344CB8AC3E}">
        <p14:creationId xmlns:p14="http://schemas.microsoft.com/office/powerpoint/2010/main" val="33277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+mn-lt"/>
              </a:rPr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388815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78426"/>
            <a:ext cx="9144000" cy="617957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Full Neurological examination.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Higher cognitive function is intact (Mini-mental status examination).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Cranial nerves’ function is intact.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Hypotonia all over.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Power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Grade 4/5 in upper limbs.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Grade 2/5 at the Hip.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Grade 0/5 at the ankle joint.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Deep tendon reflexes are absent.</a:t>
            </a:r>
          </a:p>
          <a:p>
            <a:r>
              <a:rPr lang="en-US" b="1" dirty="0"/>
              <a:t>What is your interpretation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Symmetrical Weakness in the Lower limbs &gt; Upper limbs (Distal &amp; Ascending pattern) + Hyporeflexia.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2 continue</a:t>
            </a:r>
          </a:p>
        </p:txBody>
      </p:sp>
    </p:spTree>
    <p:extLst>
      <p:ext uri="{BB962C8B-B14F-4D97-AF65-F5344CB8AC3E}">
        <p14:creationId xmlns:p14="http://schemas.microsoft.com/office/powerpoint/2010/main" val="3800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Sensation is intact.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Babinski reflex is negative.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Positive foot drop &amp; Waddling gait (Weak hip muscles) + High steppage gait.</a:t>
            </a:r>
          </a:p>
          <a:p>
            <a:r>
              <a:rPr lang="en-US" b="1" dirty="0"/>
              <a:t>What is your interpretation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Ascending paralysis.</a:t>
            </a:r>
          </a:p>
          <a:p>
            <a:r>
              <a:rPr lang="en-US" b="1" dirty="0"/>
              <a:t>Differential diagnosis.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Acute flaccid paralysis.</a:t>
            </a:r>
          </a:p>
          <a:p>
            <a:r>
              <a:rPr lang="en-US" b="1" dirty="0"/>
              <a:t>Differential diagnosis of Acute flaccid paralysis.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Poliomyelitis (Viral infection of the nervous system leading to destruction of the anterior horn cells).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Guillian barre syndrome (Autoimmune disease leading to demyelination of the PNS).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Transverse myelitis (Inflammation of the spinal cord across the whole thickness of the spinal cord).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2 continue</a:t>
            </a:r>
          </a:p>
        </p:txBody>
      </p:sp>
    </p:spTree>
    <p:extLst>
      <p:ext uri="{BB962C8B-B14F-4D97-AF65-F5344CB8AC3E}">
        <p14:creationId xmlns:p14="http://schemas.microsoft.com/office/powerpoint/2010/main" val="4102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4"/>
          </a:xfrm>
        </p:spPr>
        <p:txBody>
          <a:bodyPr>
            <a:normAutofit/>
          </a:bodyPr>
          <a:lstStyle/>
          <a:p>
            <a:r>
              <a:rPr lang="en-US" b="1" dirty="0"/>
              <a:t>Key points for Gullain barre syndrome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Acute onset.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Progressive, ascending paralysis.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Sensation is intact.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No bladder or Bowel involvement.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No fever.</a:t>
            </a:r>
          </a:p>
          <a:p>
            <a:endParaRPr lang="en-US" b="1" dirty="0"/>
          </a:p>
          <a:p>
            <a:r>
              <a:rPr lang="en-US" b="1" dirty="0"/>
              <a:t>Investigations were done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CBC, KFT, LFT, Blood sugar are all normal.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Brain CT is normal.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Lumbar puncture.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2 continue</a:t>
            </a:r>
          </a:p>
        </p:txBody>
      </p:sp>
    </p:spTree>
    <p:extLst>
      <p:ext uri="{BB962C8B-B14F-4D97-AF65-F5344CB8AC3E}">
        <p14:creationId xmlns:p14="http://schemas.microsoft.com/office/powerpoint/2010/main" val="23922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4"/>
          </a:xfrm>
        </p:spPr>
        <p:txBody>
          <a:bodyPr>
            <a:normAutofit/>
          </a:bodyPr>
          <a:lstStyle/>
          <a:p>
            <a:r>
              <a:rPr lang="en-US" sz="4000" b="1" dirty="0"/>
              <a:t>CSF findings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70C0"/>
                </a:solidFill>
              </a:rPr>
              <a:t>Cells : 5 (All lymphocytes).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70C0"/>
                </a:solidFill>
              </a:rPr>
              <a:t>Protein : 80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70C0"/>
                </a:solidFill>
              </a:rPr>
              <a:t>Sugar : 70/100</a:t>
            </a:r>
          </a:p>
          <a:p>
            <a:r>
              <a:rPr lang="en-US" sz="4000" b="1" dirty="0"/>
              <a:t>What is your interpretation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FF0000"/>
                </a:solidFill>
              </a:rPr>
              <a:t>Normal cell &amp; sugar with high protein (Albumin-Cytologic dissociation).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2 continue</a:t>
            </a:r>
          </a:p>
        </p:txBody>
      </p:sp>
    </p:spTree>
    <p:extLst>
      <p:ext uri="{BB962C8B-B14F-4D97-AF65-F5344CB8AC3E}">
        <p14:creationId xmlns:p14="http://schemas.microsoft.com/office/powerpoint/2010/main" val="36365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4"/>
          </a:xfrm>
        </p:spPr>
        <p:txBody>
          <a:bodyPr>
            <a:normAutofit/>
          </a:bodyPr>
          <a:lstStyle/>
          <a:p>
            <a:r>
              <a:rPr lang="en-US" sz="3200" b="1" dirty="0"/>
              <a:t>What are the antibodies that are associated with Guillian barre syndrome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Anti-GM1 </a:t>
            </a:r>
            <a:r>
              <a:rPr lang="en-US" altLang="ru-RU" sz="28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Neuromuscular junction.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Anti-GQ1B</a:t>
            </a:r>
            <a:r>
              <a:rPr lang="en-US" altLang="ru-RU" sz="28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 Neuromuscular junction (Found in Miller-Fisher syndrome).</a:t>
            </a:r>
            <a:endParaRPr lang="ar-SA" altLang="ru-RU" sz="28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Anti GD1a </a:t>
            </a:r>
            <a:r>
              <a:rPr lang="en-US" altLang="ru-RU" sz="28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Nodes of Ranvier.</a:t>
            </a:r>
          </a:p>
          <a:p>
            <a:pPr marL="0" indent="0">
              <a:buNone/>
            </a:pPr>
            <a:endParaRPr lang="en-US" altLang="ru-RU" sz="3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3200" b="1" dirty="0">
                <a:sym typeface="Wingdings" panose="05000000000000000000" pitchFamily="2" charset="2"/>
              </a:rPr>
              <a:t>How would you confirm your diagnosis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Nerve conduction study.</a:t>
            </a:r>
          </a:p>
          <a:p>
            <a:pPr marL="0" indent="0">
              <a:buNone/>
            </a:pPr>
            <a:endParaRPr lang="en-US" sz="3200" b="1" dirty="0">
              <a:sym typeface="Wingdings" panose="05000000000000000000" pitchFamily="2" charset="2"/>
            </a:endParaRPr>
          </a:p>
          <a:p>
            <a:r>
              <a:rPr lang="en-US" sz="3200" b="1" dirty="0">
                <a:sym typeface="Wingdings" panose="05000000000000000000" pitchFamily="2" charset="2"/>
              </a:rPr>
              <a:t>Treatment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IVIg and/or Plasmapheresis.</a:t>
            </a:r>
          </a:p>
          <a:p>
            <a:endParaRPr lang="en-US" sz="3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2 continue</a:t>
            </a:r>
          </a:p>
        </p:txBody>
      </p:sp>
    </p:spTree>
    <p:extLst>
      <p:ext uri="{BB962C8B-B14F-4D97-AF65-F5344CB8AC3E}">
        <p14:creationId xmlns:p14="http://schemas.microsoft.com/office/powerpoint/2010/main" val="122738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+mn-lt"/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966248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 year old boy presented still not able to walk. </a:t>
            </a:r>
          </a:p>
        </p:txBody>
      </p:sp>
    </p:spTree>
    <p:extLst>
      <p:ext uri="{BB962C8B-B14F-4D97-AF65-F5344CB8AC3E}">
        <p14:creationId xmlns:p14="http://schemas.microsoft.com/office/powerpoint/2010/main" val="3022462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/>
          </a:bodyPr>
          <a:lstStyle/>
          <a:p>
            <a:r>
              <a:rPr lang="en-US" sz="3600" b="1" dirty="0"/>
              <a:t>What are you going to do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Developmental assessment.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Findings in developmental assessment.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No head lag.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Pulls to sit.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Not able to sit with balance.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What is his developmental age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Less than 8 months.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continue</a:t>
            </a:r>
          </a:p>
        </p:txBody>
      </p:sp>
    </p:spTree>
    <p:extLst>
      <p:ext uri="{BB962C8B-B14F-4D97-AF65-F5344CB8AC3E}">
        <p14:creationId xmlns:p14="http://schemas.microsoft.com/office/powerpoint/2010/main" val="19759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Also, the child is not dry at day time.</a:t>
            </a:r>
          </a:p>
          <a:p>
            <a:r>
              <a:rPr lang="en-US" b="1" dirty="0"/>
              <a:t>What skills can perform a normal child at the age of 2 years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Gross motor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Runs, walks, climbs stairs (2 feet/step).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Kicks ball.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Throw ball overhand.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Jumps with 2 feet off the floor.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Fine motor &amp; vision 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Uses fork.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Copies a straight line.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Builds a tower of 6 cubes.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Speech, Language &amp; hearing 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Vocabulary 50 words.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2 to 3 word phrases.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Uses I and me.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50% of speech intelligible to stranger.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Social, Emotional &amp; Behavioral :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Dry by the day.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Pulls off some clothing.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Listens to stories with pictures.</a:t>
            </a:r>
          </a:p>
          <a:p>
            <a:r>
              <a:rPr lang="en-US" b="1" dirty="0"/>
              <a:t>What is your impression on this child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Moderate developmental delay.</a:t>
            </a:r>
          </a:p>
          <a:p>
            <a:endParaRPr lang="en-US" b="1" dirty="0"/>
          </a:p>
          <a:p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continue</a:t>
            </a:r>
          </a:p>
        </p:txBody>
      </p:sp>
    </p:spTree>
    <p:extLst>
      <p:ext uri="{BB962C8B-B14F-4D97-AF65-F5344CB8AC3E}">
        <p14:creationId xmlns:p14="http://schemas.microsoft.com/office/powerpoint/2010/main" val="2224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How would you examine this child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Skull examination (Size + Shape + Sutures).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Head circumference.</a:t>
            </a:r>
          </a:p>
          <a:p>
            <a:r>
              <a:rPr lang="en-US" b="1" dirty="0"/>
              <a:t>Head circumference is 52 cm. what is your 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Plot it on Growth chart.</a:t>
            </a:r>
          </a:p>
          <a:p>
            <a:r>
              <a:rPr lang="en-US" b="1" dirty="0"/>
              <a:t>What is the normal Head circumference at birth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35 cm.</a:t>
            </a:r>
          </a:p>
          <a:p>
            <a:r>
              <a:rPr lang="en-US" b="1" dirty="0"/>
              <a:t>What is the normal increase in Head circumference within 1 year of age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3 months : 2 cm/month → 6 cm.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3 months : 1 cm/month → 3 cm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Rest of the months (6 months) : 0.5 cm/month → 3 cm.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12 cm in 1 year.</a:t>
            </a:r>
          </a:p>
          <a:p>
            <a:r>
              <a:rPr lang="en-US" b="1" dirty="0"/>
              <a:t>What is the normal increase in Head circumference in the 2</a:t>
            </a:r>
            <a:r>
              <a:rPr lang="en-US" b="1" baseline="30000" dirty="0"/>
              <a:t>nd</a:t>
            </a:r>
            <a:r>
              <a:rPr lang="en-US" b="1" dirty="0"/>
              <a:t> year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10 cm.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continue</a:t>
            </a:r>
          </a:p>
        </p:txBody>
      </p:sp>
    </p:spTree>
    <p:extLst>
      <p:ext uri="{BB962C8B-B14F-4D97-AF65-F5344CB8AC3E}">
        <p14:creationId xmlns:p14="http://schemas.microsoft.com/office/powerpoint/2010/main" val="15968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 year old boy presented to the ER with abnormal movements, characterized by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Twitching Left hemiface.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Jerking Left upper limb.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Loss of consciousness.</a:t>
            </a:r>
          </a:p>
        </p:txBody>
      </p:sp>
    </p:spTree>
    <p:extLst>
      <p:ext uri="{BB962C8B-B14F-4D97-AF65-F5344CB8AC3E}">
        <p14:creationId xmlns:p14="http://schemas.microsoft.com/office/powerpoint/2010/main" val="1959851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/>
          </a:bodyPr>
          <a:lstStyle/>
          <a:p>
            <a:r>
              <a:rPr lang="en-US" b="1" dirty="0"/>
              <a:t>On growth chart, the HC is above 95</a:t>
            </a:r>
            <a:r>
              <a:rPr lang="en-US" b="1" baseline="30000" dirty="0"/>
              <a:t>th</a:t>
            </a:r>
            <a:r>
              <a:rPr lang="en-US" b="1" dirty="0"/>
              <a:t> centiles, what does this mean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Macrocephaly.</a:t>
            </a:r>
          </a:p>
          <a:p>
            <a:r>
              <a:rPr lang="en-US" b="1" dirty="0"/>
              <a:t>Mention causes of Macrocephaly.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Hydrocephalus.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Familial.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Brain masses.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Congenital toxoplasmosis infection.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Hematological diseases.</a:t>
            </a:r>
          </a:p>
          <a:p>
            <a:r>
              <a:rPr lang="en-US" b="1" dirty="0"/>
              <a:t>Define Macrocephaly.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Head circumference is more than 97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centiles for age &amp; gender.</a:t>
            </a:r>
          </a:p>
          <a:p>
            <a:r>
              <a:rPr lang="en-US" b="1" dirty="0"/>
              <a:t>Define Microcephaly.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Head circumference is less than 5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centiles for age &amp; gender.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continue</a:t>
            </a:r>
          </a:p>
        </p:txBody>
      </p:sp>
    </p:spTree>
    <p:extLst>
      <p:ext uri="{BB962C8B-B14F-4D97-AF65-F5344CB8AC3E}">
        <p14:creationId xmlns:p14="http://schemas.microsoft.com/office/powerpoint/2010/main" val="32928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When examining fontanelles, what should you look for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Open or closed.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If open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Bulging / Depressed / Flat.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Size &amp; Shape.</a:t>
            </a:r>
          </a:p>
          <a:p>
            <a:r>
              <a:rPr lang="en-US" b="1" dirty="0"/>
              <a:t>When does anterior fontanelle close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Between 7 &amp; 18 months.</a:t>
            </a:r>
          </a:p>
          <a:p>
            <a:r>
              <a:rPr lang="en-US" b="1" dirty="0"/>
              <a:t>Early closure of the fontanelle is called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Craniosynostosis.</a:t>
            </a:r>
          </a:p>
          <a:p>
            <a:r>
              <a:rPr lang="en-US" b="1" dirty="0"/>
              <a:t>Mention 4 causes of Delayed closure of anterior fontanelle?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Congenital hypothyroidism.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Rickets.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Hydrocephalus.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Bifid cranium occultum.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continue</a:t>
            </a:r>
          </a:p>
        </p:txBody>
      </p:sp>
    </p:spTree>
    <p:extLst>
      <p:ext uri="{BB962C8B-B14F-4D97-AF65-F5344CB8AC3E}">
        <p14:creationId xmlns:p14="http://schemas.microsoft.com/office/powerpoint/2010/main" val="24328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continue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25"/>
            <a:ext cx="2934929" cy="5043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87" y="678424"/>
            <a:ext cx="3082413" cy="50439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29" y="678425"/>
            <a:ext cx="3126658" cy="50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22374"/>
            <a:ext cx="2934929" cy="11356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Beaten-silver appearance sign due to increased ICP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4929" y="5722373"/>
            <a:ext cx="3126657" cy="1135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Setting-sun eyes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1586" y="5722373"/>
            <a:ext cx="3082414" cy="1135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Dilated ventricles due to Hydrocephalus</a:t>
            </a:r>
          </a:p>
        </p:txBody>
      </p:sp>
    </p:spTree>
    <p:extLst>
      <p:ext uri="{BB962C8B-B14F-4D97-AF65-F5344CB8AC3E}">
        <p14:creationId xmlns:p14="http://schemas.microsoft.com/office/powerpoint/2010/main" val="34697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/>
          </a:bodyPr>
          <a:lstStyle/>
          <a:p>
            <a:r>
              <a:rPr lang="en-US" sz="4000" b="1" dirty="0"/>
              <a:t>Since there is Hydrocephalus, do you suspect upper or lower motor neuron lesion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FF0000"/>
                </a:solidFill>
              </a:rPr>
              <a:t>Upper motor neuron lesion.</a:t>
            </a:r>
          </a:p>
          <a:p>
            <a:endParaRPr lang="en-US" sz="4000" b="1" dirty="0"/>
          </a:p>
          <a:p>
            <a:r>
              <a:rPr lang="en-US" sz="4000" b="1" dirty="0"/>
              <a:t>Since you have suspected an UMN lesion, upon examination of the tone, there should be Spasticity or Flaccidity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FF0000"/>
                </a:solidFill>
              </a:rPr>
              <a:t>Spasticity.</a:t>
            </a:r>
          </a:p>
          <a:p>
            <a:endParaRPr lang="en-US" sz="4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continue</a:t>
            </a:r>
          </a:p>
        </p:txBody>
      </p:sp>
    </p:spTree>
    <p:extLst>
      <p:ext uri="{BB962C8B-B14F-4D97-AF65-F5344CB8AC3E}">
        <p14:creationId xmlns:p14="http://schemas.microsoft.com/office/powerpoint/2010/main" val="27386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5730363" cy="6179573"/>
          </a:xfrm>
        </p:spPr>
        <p:txBody>
          <a:bodyPr>
            <a:normAutofit/>
          </a:bodyPr>
          <a:lstStyle/>
          <a:p>
            <a:r>
              <a:rPr lang="en-US" b="1" dirty="0"/>
              <a:t>Upon examination of Lower limbs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Tone : Flaccid.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Power : Grade 1/5.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Absent DTR.</a:t>
            </a:r>
          </a:p>
          <a:p>
            <a:r>
              <a:rPr lang="en-US" b="1" dirty="0"/>
              <a:t>What is your 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Examine the back of the child to look for Spina Bifida.</a:t>
            </a:r>
          </a:p>
          <a:p>
            <a:r>
              <a:rPr lang="en-US" b="1" dirty="0"/>
              <a:t>What do you see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Operated Myelomeningocele.</a:t>
            </a:r>
          </a:p>
          <a:p>
            <a:r>
              <a:rPr lang="en-US" b="1" dirty="0"/>
              <a:t>What is the mode of Inheritance of Neural tube defects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Multifactorial (Depends on the Incidence of previous pregnancies).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continue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63" y="678426"/>
            <a:ext cx="3531624" cy="52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5730363" cy="61795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How can you diagnose NTDs antenatally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US that is 95% specific + Polyhydramnios.</a:t>
            </a:r>
          </a:p>
          <a:p>
            <a:endParaRPr lang="en-US" b="1" dirty="0"/>
          </a:p>
          <a:p>
            <a:r>
              <a:rPr lang="en-US" b="1" dirty="0"/>
              <a:t>How can you prevent NTDs from developing ?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U.S. Public Health Service recommends that all women capable of becoming pregnant consume 400 micrograms (0.4 milligrams) folic acid daily (for low-risk pregnancies).</a:t>
            </a:r>
            <a:r>
              <a:rPr lang="en-US" b="1" dirty="0">
                <a:solidFill>
                  <a:srgbClr val="FF0000"/>
                </a:solidFill>
              </a:rPr>
              <a:t> For high-risk pregnancies : Same dose x 10 (4 milligrams).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When should women take Folic acid to prevent NTDs ?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0000"/>
                </a:solidFill>
              </a:rPr>
              <a:t>1-3 months before conception.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3 continue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63" y="678426"/>
            <a:ext cx="3531624" cy="52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/>
          </a:bodyPr>
          <a:lstStyle/>
          <a:p>
            <a:r>
              <a:rPr lang="en-US" sz="3200" b="1" dirty="0"/>
              <a:t>What is your diagnosis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Complex Partial Seizure.</a:t>
            </a:r>
            <a:endParaRPr lang="en-US" sz="2800" b="1" dirty="0"/>
          </a:p>
          <a:p>
            <a:r>
              <a:rPr lang="en-US" sz="3200" b="1" dirty="0"/>
              <a:t>What key questions are you going to ask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Fever (Febrile seizure / Meningitis / Encephalitis).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Duration of the seizure.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First attack or recurrent (Past history).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History of Head trauma.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Vaccination history (up to date) and recent vaccination within 48 hours (DPT vaccine).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Family history of Epilepsy.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Family history of Febrile seizure.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Developmental history.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Perinatal history (Prenatal / Natal / Post-natal).</a:t>
            </a:r>
          </a:p>
          <a:p>
            <a:pPr marL="457200" lvl="1" indent="0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4228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7"/>
            <a:ext cx="9144000" cy="61795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Was doing well until today morning.</a:t>
            </a:r>
          </a:p>
          <a:p>
            <a:r>
              <a:rPr lang="en-US" b="1" dirty="0">
                <a:solidFill>
                  <a:srgbClr val="0070C0"/>
                </a:solidFill>
              </a:rPr>
              <a:t>This is the 1</a:t>
            </a:r>
            <a:r>
              <a:rPr lang="en-US" b="1" baseline="30000" dirty="0">
                <a:solidFill>
                  <a:srgbClr val="0070C0"/>
                </a:solidFill>
              </a:rPr>
              <a:t>st</a:t>
            </a:r>
            <a:r>
              <a:rPr lang="en-US" b="1" dirty="0">
                <a:solidFill>
                  <a:srgbClr val="0070C0"/>
                </a:solidFill>
              </a:rPr>
              <a:t> episode.</a:t>
            </a:r>
          </a:p>
          <a:p>
            <a:r>
              <a:rPr lang="en-US" b="1" dirty="0">
                <a:solidFill>
                  <a:srgbClr val="0070C0"/>
                </a:solidFill>
              </a:rPr>
              <a:t>Duration was more than 15 minutes.</a:t>
            </a:r>
          </a:p>
          <a:p>
            <a:r>
              <a:rPr lang="en-US" b="1" dirty="0">
                <a:solidFill>
                  <a:srgbClr val="0070C0"/>
                </a:solidFill>
              </a:rPr>
              <a:t>Past history, Antenatal, Perinatal, Family history, Recent immunization are negative.</a:t>
            </a:r>
          </a:p>
          <a:p>
            <a:r>
              <a:rPr lang="en-US" b="1" dirty="0">
                <a:solidFill>
                  <a:srgbClr val="0070C0"/>
                </a:solidFill>
              </a:rPr>
              <a:t>Developmental history is normal.</a:t>
            </a:r>
          </a:p>
          <a:p>
            <a:r>
              <a:rPr lang="en-US" b="1" dirty="0">
                <a:solidFill>
                  <a:srgbClr val="0070C0"/>
                </a:solidFill>
              </a:rPr>
              <a:t>Immunization is up to date.</a:t>
            </a:r>
          </a:p>
          <a:p>
            <a:endParaRPr lang="en-US" b="1" dirty="0"/>
          </a:p>
          <a:p>
            <a:r>
              <a:rPr lang="en-US" b="1" dirty="0"/>
              <a:t>On examination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Fever of 39.5 °C.</a:t>
            </a:r>
          </a:p>
          <a:p>
            <a:r>
              <a:rPr lang="en-US" b="1" dirty="0"/>
              <a:t>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Look for a focus that caused the fever (OM / Skin Rash / URTI / Gastroenteritis / Jaundice / UTI / Osteomyelitis).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Meningeal signs : Equivocal in this case.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Send CBC &amp; Chemistry tests.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23919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/>
          </a:bodyPr>
          <a:lstStyle/>
          <a:p>
            <a:r>
              <a:rPr lang="en-US" sz="3200" b="1" dirty="0"/>
              <a:t>2 hours later, the patient developed generalized seizure. What does this indicate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Changing in the pattern of the seizure (Febrile seizure is unlikely).</a:t>
            </a:r>
            <a:endParaRPr lang="en-US" sz="2800" b="1" dirty="0"/>
          </a:p>
          <a:p>
            <a:r>
              <a:rPr lang="en-US" sz="3200" b="1" dirty="0"/>
              <a:t>The seizure didn’t respond to the 2</a:t>
            </a:r>
            <a:r>
              <a:rPr lang="en-US" sz="3200" b="1" baseline="30000" dirty="0"/>
              <a:t>nd</a:t>
            </a:r>
            <a:r>
              <a:rPr lang="en-US" sz="3200" b="1" dirty="0"/>
              <a:t> dose of Diazepam. Should  you give a 3</a:t>
            </a:r>
            <a:r>
              <a:rPr lang="en-US" sz="3200" b="1" baseline="30000" dirty="0"/>
              <a:t>rd</a:t>
            </a:r>
            <a:r>
              <a:rPr lang="en-US" sz="3200" b="1" dirty="0"/>
              <a:t> dose of Diazepam (Valium) after 10 minutes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No, due to oversaturation of the Receptors.</a:t>
            </a:r>
            <a:endParaRPr lang="en-US" sz="2800" b="1" dirty="0"/>
          </a:p>
          <a:p>
            <a:r>
              <a:rPr lang="en-US" sz="3200" b="1" dirty="0"/>
              <a:t>What is your 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IV Loading dose of Luminal (Phenobarbital).</a:t>
            </a:r>
            <a:endParaRPr lang="en-US" sz="2800" b="1" dirty="0"/>
          </a:p>
          <a:p>
            <a:r>
              <a:rPr lang="en-US" sz="3200" b="1" dirty="0"/>
              <a:t>What is your 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Transfer to ICU.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5961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/>
          </a:bodyPr>
          <a:lstStyle/>
          <a:p>
            <a:r>
              <a:rPr lang="en-US" b="1" dirty="0"/>
              <a:t>6 hours later, still febrile, and became more lethargic.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Meningitis or Encephalitis are more likely (Note that the post-ictal state is prolonged (more than 15 minutes) which means Epilepsy is unlikely and there might be brain insult).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CBC &amp; Chemistry are not relevant (Hyponatremia, Hypomagnesemia, Hypocalcemia or Hypoglycemia are unlikely).</a:t>
            </a:r>
          </a:p>
          <a:p>
            <a:r>
              <a:rPr lang="en-US" b="1" dirty="0"/>
              <a:t>What is your next step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Lumbar puncture.</a:t>
            </a:r>
          </a:p>
          <a:p>
            <a:r>
              <a:rPr lang="en-US" b="1" dirty="0"/>
              <a:t>What are the indications for LP in this case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There is no focus that caused this high grade fever.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Equivocal meningeal signs.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Seizure isn’t responding to the treatment.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Deterioration in the level of consciousness.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23646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426"/>
            <a:ext cx="9144000" cy="61795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LP was done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Cells : 350 Lymphocytes / 5 RBCs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Sugar : 70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Protein : 45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Blood sugar : 100</a:t>
            </a:r>
          </a:p>
          <a:p>
            <a:r>
              <a:rPr lang="en-US" b="1" dirty="0"/>
              <a:t>CSF findings differential diagnosis 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Normal.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Viral.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Bacterial.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TB.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Guillian-barre.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Pseudotumor cerebri (BIH).	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These CSF findings goes with Viral Meningitis or Encephalitis.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30340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1" y="694196"/>
            <a:ext cx="4571999" cy="6163803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1" dirty="0">
                <a:latin typeface="+mn-lt"/>
              </a:rPr>
              <a:t>Normal :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WBC : 0-5 (All should be lymphocytes; presence </a:t>
            </a:r>
            <a:r>
              <a:rPr lang="en-US" sz="1800" b="1" dirty="0">
                <a:solidFill>
                  <a:srgbClr val="0070C0"/>
                </a:solidFill>
              </a:rPr>
              <a:t>of</a:t>
            </a:r>
            <a:r>
              <a:rPr lang="en-US" sz="1800" b="1" dirty="0">
                <a:solidFill>
                  <a:srgbClr val="0070C0"/>
                </a:solidFill>
                <a:latin typeface="+mn-lt"/>
              </a:rPr>
              <a:t> 1 neutrophil indicates infection).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RBCs : ZERO.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Protein (same as urea) : 20-40 mg/dl.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Glucose : CSF Sugar = ½ - 2/3</a:t>
            </a:r>
            <a:r>
              <a:rPr lang="en-US" sz="1800" b="1" baseline="30000" dirty="0">
                <a:solidFill>
                  <a:srgbClr val="0070C0"/>
                </a:solidFill>
                <a:latin typeface="+mn-lt"/>
              </a:rPr>
              <a:t>rd</a:t>
            </a:r>
            <a:r>
              <a:rPr lang="en-US" sz="1800" b="1" dirty="0">
                <a:solidFill>
                  <a:srgbClr val="0070C0"/>
                </a:solidFill>
                <a:latin typeface="+mn-lt"/>
              </a:rPr>
              <a:t>  blood sugar.</a:t>
            </a:r>
          </a:p>
          <a:p>
            <a:pPr algn="l" rtl="0">
              <a:buClrTx/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FF00"/>
              </a:solidFill>
              <a:latin typeface="+mn-lt"/>
            </a:endParaRPr>
          </a:p>
          <a:p>
            <a:pPr marL="50800" indent="0" algn="l" rtl="0">
              <a:buClrTx/>
              <a:buNone/>
            </a:pPr>
            <a:r>
              <a:rPr lang="en-US" sz="2400" b="1" dirty="0">
                <a:solidFill>
                  <a:srgbClr val="7030A0"/>
                </a:solidFill>
                <a:latin typeface="+mn-lt"/>
              </a:rPr>
              <a:t>Acute bacterial meningitis :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  <a:latin typeface="+mn-lt"/>
              </a:rPr>
              <a:t>WBC : Thousands of Neutrophils.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  <a:latin typeface="+mn-lt"/>
              </a:rPr>
              <a:t>Glucose : Low.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  <a:latin typeface="+mn-lt"/>
              </a:rPr>
              <a:t>Protein : High.</a:t>
            </a:r>
          </a:p>
          <a:p>
            <a:pPr algn="l" rtl="0">
              <a:buClrTx/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FF00"/>
              </a:solidFill>
              <a:latin typeface="+mn-lt"/>
            </a:endParaRPr>
          </a:p>
          <a:p>
            <a:pPr marL="50800" indent="0" algn="l" rtl="0">
              <a:buClrTx/>
              <a:buNone/>
            </a:pPr>
            <a:r>
              <a:rPr lang="en-US" sz="2400" b="1" dirty="0">
                <a:solidFill>
                  <a:srgbClr val="7030A0"/>
                </a:solidFill>
                <a:latin typeface="+mn-lt"/>
              </a:rPr>
              <a:t>Viral meningitis : 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  <a:latin typeface="+mn-lt"/>
              </a:rPr>
              <a:t>WBC : Hundreds of Lymphocytes.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Glucose : Normal.</a:t>
            </a:r>
          </a:p>
          <a:p>
            <a:pPr algn="l" rtl="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Protein : Normal to slightly elevated ( 41 ,42).</a:t>
            </a:r>
          </a:p>
          <a:p>
            <a:pPr algn="l" rtl="0">
              <a:buClrTx/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FF00"/>
              </a:solidFill>
              <a:latin typeface="+mn-lt"/>
            </a:endParaRPr>
          </a:p>
          <a:p>
            <a:pPr algn="l" rtl="0">
              <a:buClrTx/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694196"/>
            <a:ext cx="4572000" cy="616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Tx/>
            </a:pPr>
            <a:r>
              <a:rPr lang="en-US" sz="2400" b="1" dirty="0">
                <a:solidFill>
                  <a:srgbClr val="7030A0"/>
                </a:solidFill>
              </a:rPr>
              <a:t>Tuberculous meningitis (TB) :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</a:rPr>
              <a:t>WBC : Hundreds of Lymphocytes.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</a:rPr>
              <a:t>Glucose : Very Low.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</a:rPr>
              <a:t>Protein : Very High.</a:t>
            </a:r>
          </a:p>
          <a:p>
            <a:pPr>
              <a:buClrTx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ClrTx/>
            </a:pPr>
            <a:r>
              <a:rPr lang="en-US" sz="2400" b="1" dirty="0">
                <a:solidFill>
                  <a:srgbClr val="7030A0"/>
                </a:solidFill>
              </a:rPr>
              <a:t>GBS (Gullain barre syndrome) :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</a:rPr>
              <a:t>WBC : Normal.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</a:rPr>
              <a:t>Glucose : Normal.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</a:rPr>
              <a:t>Protein : Very High (More than TB).</a:t>
            </a:r>
          </a:p>
          <a:p>
            <a:pPr>
              <a:buClrTx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ClrTx/>
            </a:pPr>
            <a:r>
              <a:rPr lang="en-US" sz="2400" b="1" dirty="0">
                <a:solidFill>
                  <a:srgbClr val="7030A0"/>
                </a:solidFill>
              </a:rPr>
              <a:t>Pseudotumor cerebri :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</a:rPr>
              <a:t>WBC : Normal.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</a:rPr>
              <a:t>Glucose : Normal.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</a:rPr>
              <a:t>Protein : Normal.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en-US" sz="1800" b="1" u="sng" dirty="0">
                <a:solidFill>
                  <a:srgbClr val="FF0000"/>
                </a:solidFill>
              </a:rPr>
              <a:t>Opening pressure : High.</a:t>
            </a:r>
          </a:p>
          <a:p>
            <a:pPr>
              <a:buClrTx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ClrTx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ClrTx/>
            </a:pP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42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Case 1 continue</a:t>
            </a:r>
          </a:p>
        </p:txBody>
      </p:sp>
    </p:spTree>
    <p:extLst>
      <p:ext uri="{BB962C8B-B14F-4D97-AF65-F5344CB8AC3E}">
        <p14:creationId xmlns:p14="http://schemas.microsoft.com/office/powerpoint/2010/main" val="632094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2205</Words>
  <Application>Microsoft Office PowerPoint</Application>
  <PresentationFormat>On-screen Show (4:3)</PresentationFormat>
  <Paragraphs>370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Clinical cases</vt:lpstr>
      <vt:lpstr>Case 1</vt:lpstr>
      <vt:lpstr>Case 1 scenario</vt:lpstr>
      <vt:lpstr>Case 1 continue</vt:lpstr>
      <vt:lpstr>Case 1 continue</vt:lpstr>
      <vt:lpstr>Case 1 continue</vt:lpstr>
      <vt:lpstr>Case 1 continue</vt:lpstr>
      <vt:lpstr>Case 1 continue</vt:lpstr>
      <vt:lpstr>Case 1 continue</vt:lpstr>
      <vt:lpstr>Case 1 continue</vt:lpstr>
      <vt:lpstr>Case 1 continue</vt:lpstr>
      <vt:lpstr>Case 1 continue</vt:lpstr>
      <vt:lpstr>Case 1 continue</vt:lpstr>
      <vt:lpstr>Case 1 continue</vt:lpstr>
      <vt:lpstr>Case 1 continue</vt:lpstr>
      <vt:lpstr>Case 2</vt:lpstr>
      <vt:lpstr>Case 2 scenario</vt:lpstr>
      <vt:lpstr>Case 2 continue</vt:lpstr>
      <vt:lpstr>Case 2 continue</vt:lpstr>
      <vt:lpstr>Case 2 continue</vt:lpstr>
      <vt:lpstr>Case 2 continue</vt:lpstr>
      <vt:lpstr>Case 2 continue</vt:lpstr>
      <vt:lpstr>Case 2 continue</vt:lpstr>
      <vt:lpstr>Case 2 continue</vt:lpstr>
      <vt:lpstr>Case 3</vt:lpstr>
      <vt:lpstr>Case 3 scenario</vt:lpstr>
      <vt:lpstr>Case 3 continue</vt:lpstr>
      <vt:lpstr>Case 3 continue</vt:lpstr>
      <vt:lpstr>Case 3 continue</vt:lpstr>
      <vt:lpstr>Case 3 continue</vt:lpstr>
      <vt:lpstr>Case 3 continue</vt:lpstr>
      <vt:lpstr>Case 3 continue</vt:lpstr>
      <vt:lpstr>Case 3 continue</vt:lpstr>
      <vt:lpstr>Case 3 continue</vt:lpstr>
      <vt:lpstr>Case 3 continue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cases</dc:title>
  <dc:creator>USER</dc:creator>
  <cp:lastModifiedBy>962798521433</cp:lastModifiedBy>
  <cp:revision>36</cp:revision>
  <dcterms:created xsi:type="dcterms:W3CDTF">2023-02-07T08:44:52Z</dcterms:created>
  <dcterms:modified xsi:type="dcterms:W3CDTF">2023-10-01T07:32:57Z</dcterms:modified>
</cp:coreProperties>
</file>