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Google Shape;21510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11" name="Google Shape;21511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3279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8" name="Google Shape;215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9" name="Google Shape;215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3" name="Google Shape;216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4" name="Google Shape;216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0" name="Google Shape;216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1" name="Google Shape;216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5" name="Google Shape;216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6" name="Google Shape;216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0" name="Google Shape;216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1" name="Google Shape;216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6" name="Google Shape;216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7" name="Google Shape;216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2" name="Google Shape;216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3" name="Google Shape;216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2" name="Google Shape;216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3" name="Google Shape;216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8" name="Google Shape;216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9" name="Google Shape;216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7" name="Google Shape;217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8" name="Google Shape;217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7" name="Google Shape;217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8" name="Google Shape;217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1" name="Google Shape;216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2" name="Google Shape;216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8" name="Google Shape;217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9" name="Google Shape;217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" name="Google Shape;216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8" name="Google Shape;216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3" name="Google Shape;216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4" name="Google Shape;216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8" name="Google Shape;216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9" name="Google Shape;216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4" name="Google Shape;216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5" name="Google Shape;216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0" name="Google Shape;216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1" name="Google Shape;216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7" name="Google Shape;216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8" name="Google Shape;216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4" name="Google Shape;216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5" name="Google Shape;216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Google Shape;21519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0" name="Google Shape;21520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1" name="Google Shape;21521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6" name="Google Shape;2157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77" name="Google Shape;21577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578" name="Google Shape;21578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79" name="Google Shape;21579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80" name="Google Shape;21580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2" name="Google Shape;21582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83" name="Google Shape;21583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584" name="Google Shape;21584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85" name="Google Shape;21585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86" name="Google Shape;21586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Google Shape;21523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4" name="Google Shape;21524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525" name="Google Shape;21525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6" name="Google Shape;21526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7" name="Google Shape;21527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Google Shape;215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30" name="Google Shape;215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531" name="Google Shape;21531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32" name="Google Shape;21532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33" name="Google Shape;21533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5" name="Google Shape;2153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36" name="Google Shape;2153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1537" name="Google Shape;215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38" name="Google Shape;215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39" name="Google Shape;215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1" name="Google Shape;215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2" name="Google Shape;2154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1543" name="Google Shape;21543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1544" name="Google Shape;21544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5" name="Google Shape;21545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6" name="Google Shape;21546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8" name="Google Shape;215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9" name="Google Shape;21549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1550" name="Google Shape;2155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1551" name="Google Shape;21551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1552" name="Google Shape;21552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1553" name="Google Shape;21553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54" name="Google Shape;21554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55" name="Google Shape;21555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7" name="Google Shape;2155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58" name="Google Shape;21558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59" name="Google Shape;21559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0" name="Google Shape;21560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2" name="Google Shape;21562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3" name="Google Shape;21563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564" name="Google Shape;21564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565" name="Google Shape;21565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6" name="Google Shape;21566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7" name="Google Shape;21567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9" name="Google Shape;2156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70" name="Google Shape;2157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71" name="Google Shape;2157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572" name="Google Shape;21572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73" name="Google Shape;21573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74" name="Google Shape;2157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Google Shape;21513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14" name="Google Shape;21514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15" name="Google Shape;21515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16" name="Google Shape;21516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17" name="Google Shape;21517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1" name="Google Shape;21591;p13"/>
          <p:cNvSpPr/>
          <p:nvPr/>
        </p:nvSpPr>
        <p:spPr>
          <a:xfrm>
            <a:off x="0" y="1046163"/>
            <a:ext cx="92520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Gluconeogenesis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(formation of glucose from non CHO source)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(depend on glycolysis)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</a:t>
            </a:r>
            <a:r>
              <a:rPr lang="en-US" sz="4400" b="1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</a:t>
            </a:r>
            <a:r>
              <a:rPr lang="en-US"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genesis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592" name="Google Shape;21592;p13"/>
          <p:cNvCxnSpPr/>
          <p:nvPr/>
        </p:nvCxnSpPr>
        <p:spPr>
          <a:xfrm flipH="1">
            <a:off x="3419600" y="3141663"/>
            <a:ext cx="72900" cy="71400"/>
          </a:xfrm>
          <a:prstGeom prst="straightConnector1">
            <a:avLst/>
          </a:prstGeom>
          <a:noFill/>
          <a:ln w="9525" cap="flat" cmpd="sng">
            <a:solidFill>
              <a:srgbClr val="B5DADD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1593" name="Google Shape;21593;p13"/>
          <p:cNvSpPr/>
          <p:nvPr/>
        </p:nvSpPr>
        <p:spPr>
          <a:xfrm>
            <a:off x="3203575" y="3141663"/>
            <a:ext cx="252300" cy="458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4" name="Google Shape;21594;p13"/>
          <p:cNvSpPr/>
          <p:nvPr/>
        </p:nvSpPr>
        <p:spPr>
          <a:xfrm>
            <a:off x="2195513" y="3600450"/>
            <a:ext cx="1440000" cy="1197000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5" name="Google Shape;21595;p13"/>
          <p:cNvSpPr/>
          <p:nvPr/>
        </p:nvSpPr>
        <p:spPr>
          <a:xfrm>
            <a:off x="4211638" y="3133725"/>
            <a:ext cx="360300" cy="4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6" name="Google Shape;21596;p13"/>
          <p:cNvSpPr/>
          <p:nvPr/>
        </p:nvSpPr>
        <p:spPr>
          <a:xfrm>
            <a:off x="3635375" y="3600450"/>
            <a:ext cx="1800300" cy="1197000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From non CHO SOURCE</a:t>
            </a:r>
            <a:endParaRPr sz="18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7" name="Google Shape;21597;p13"/>
          <p:cNvSpPr/>
          <p:nvPr/>
        </p:nvSpPr>
        <p:spPr>
          <a:xfrm>
            <a:off x="5651500" y="3079750"/>
            <a:ext cx="433500" cy="582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8" name="Google Shape;21598;p13"/>
          <p:cNvSpPr/>
          <p:nvPr/>
        </p:nvSpPr>
        <p:spPr>
          <a:xfrm>
            <a:off x="5435600" y="3600450"/>
            <a:ext cx="1368300" cy="1197000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9" name="Google Shape;21599;p13"/>
          <p:cNvSpPr/>
          <p:nvPr/>
        </p:nvSpPr>
        <p:spPr>
          <a:xfrm>
            <a:off x="250825" y="5329238"/>
            <a:ext cx="8497800" cy="1079400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 of glucose from galactose(or fructose) is not cosider as gluconeogenesis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6" name="Google Shape;216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88" y="142875"/>
            <a:ext cx="4786312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57" name="Google Shape;21657;p22"/>
          <p:cNvSpPr txBox="1"/>
          <p:nvPr/>
        </p:nvSpPr>
        <p:spPr>
          <a:xfrm>
            <a:off x="71438" y="44450"/>
            <a:ext cx="4500600" cy="58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 between the mitochondria and the cytosol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Generation of oxaloacetate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occurs in the mitochondria only,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but, gluconeogenesis occurs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cytosol.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PEPCK is distributed between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both compartments in humans,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Either PEP must be transported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across the membranes 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oxaloacetate has to be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transported. 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PEP transport systems are seen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mitochondria but oxaloacetate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can not be transported directly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or out of the mitochondria. 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can transported out of the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mitochondria in form of Malate</a:t>
            </a:r>
            <a:endParaRPr/>
          </a:p>
        </p:txBody>
      </p:sp>
      <p:sp>
        <p:nvSpPr>
          <p:cNvPr id="21658" name="Google Shape;21658;p22"/>
          <p:cNvSpPr txBox="1"/>
          <p:nvPr/>
        </p:nvSpPr>
        <p:spPr>
          <a:xfrm>
            <a:off x="3893809" y="4024005"/>
            <a:ext cx="47862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aim of this pic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*How PED can be translocated from inside mitochondria to Out side (cytosol) 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Oxaloacitate react with A.A  by transamination Reaction which include  transfore amino  group   From A.A (become a-ketoacid)  to oxaloacetate To become Aspartic acid 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63" name="Google Shape;21663;p23"/>
          <p:cNvPicPr preferRelativeResize="0"/>
          <p:nvPr/>
        </p:nvPicPr>
        <p:blipFill rotWithShape="1">
          <a:blip r:embed="rId3">
            <a:alphaModFix/>
          </a:blip>
          <a:srcRect r="1758" b="4716"/>
          <a:stretch/>
        </p:blipFill>
        <p:spPr>
          <a:xfrm>
            <a:off x="611188" y="17463"/>
            <a:ext cx="7489826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8" name="Google Shape;21668;p24"/>
          <p:cNvSpPr/>
          <p:nvPr/>
        </p:nvSpPr>
        <p:spPr>
          <a:xfrm>
            <a:off x="0" y="0"/>
            <a:ext cx="9144000" cy="5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Regulation of gluconeogenesis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prevent the waste of a futile cycle, glycolysis and gluconeogenesis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are reciprocally regulated.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F-1,6-bisphosphatase is the most important control site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gluconeogenesis.</a:t>
            </a:r>
            <a:endParaRPr sz="20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Reciprocal regulation by ATP/AMP</a:t>
            </a:r>
            <a:endParaRPr/>
          </a:p>
          <a:p>
            <a:pPr marL="0" marR="0" lvl="0" indent="-1270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AMP inhibits fructose-1,6-bisphosphatas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(the main enzyme in gluconeogenesis (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activates PFK-1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(main enzym in  glycolysis(</a:t>
            </a:r>
            <a:endParaRPr sz="20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ATP and citrate inhibit PFK-1 but  activate fructose-1,6-biphosphatase </a:t>
            </a:r>
            <a:endParaRPr/>
          </a:p>
          <a:p>
            <a:pPr marL="457200" marR="0" lvl="1" indent="-3429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In high ATP/AMP ratio: stimulate gluconeogenesis W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3429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In low ATP/AMP ratio: stimulate glycolysis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meann there are high energy in cell</a:t>
            </a:r>
            <a:endParaRPr sz="20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High levels of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ATP and alanine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signal that the energy charge is </a:t>
            </a:r>
            <a:endParaRPr/>
          </a:p>
          <a:p>
            <a:pPr marL="457200" marR="0" lvl="1" indent="-3429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high and that building blocks are abundant, inhibit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pyruvate kinase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Pyruvate carboxylase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activated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acetyl CoA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ADP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inhibits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 carboxykinase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pyruvate carboxylase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3" name="Google Shape;21673;p25"/>
          <p:cNvSpPr/>
          <p:nvPr/>
        </p:nvSpPr>
        <p:spPr>
          <a:xfrm>
            <a:off x="0" y="-26987"/>
            <a:ext cx="9014400" cy="6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Gluconeogenesis is favored when the cell is rich in biosynthetic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precursors and ATP.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Reciprocal regulation by fructose-2,6-biphosphate: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Fructose-2,6-biphosphate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produce by PFK-2(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stimulates glycolysis by activating PFK-1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and inhibits gluconeogenesis through the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inhibition of fructose-1,6-biphosphatase.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During starvation, gluconeogenesis predominates because the level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F-2,6-BP is very low.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Reciprocal regulation by hormones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PFK-1: induced in feeding by insulin 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repressed in starvation by glucagon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Fructose-1,6-bisphosphase: repressed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feeding by insulin and induced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starvation by glucagon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So: Insulin activates glycolysis but inhibits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gluconeogenesis; Glucagon activates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gluconeogenesis but  inhibits glycolysis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insulin increase PFK-1Producing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gLycolysis inhibitide by  Glucagon ,gluconeogenesis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Activated by glucagon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74" name="Google Shape;216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5939" y="2973388"/>
            <a:ext cx="3778512" cy="300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9" name="Google Shape;21679;p26"/>
          <p:cNvSpPr/>
          <p:nvPr/>
        </p:nvSpPr>
        <p:spPr>
          <a:xfrm>
            <a:off x="-66675" y="28339"/>
            <a:ext cx="9144000" cy="6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Acetyl-CoA regulates pyruvate carboxylase</a:t>
            </a:r>
            <a:r>
              <a:rPr lang="en-US" sz="2400" b="1" i="0" u="sng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(activator(</a:t>
            </a:r>
            <a:endParaRPr sz="2400" b="1" i="0" u="sng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increase in oxaloacetate concentration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→ the activity of the TCA cycle.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Acetyl-CoA is an allosteric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activator of pyruvate carboxylase.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At low levels of acetyl-CoA, pyruvate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carboxylase is largely inactive and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pyruvate is oxidized in TCA cycle. </a:t>
            </a:r>
            <a:endParaRPr/>
          </a:p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when ATP and NADH concentrations are high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TCA cycle is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increased, oxaloacetate goes to glucose.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Allosteric activation by acetyl CoA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During starvation</a:t>
            </a: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under effect of glucagon(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excessive lipolysis → excessive  oxidation of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fatty acid into acetyl CoA → accumulation of acetyl CoA → activation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of pyruvate carboxylase → activation of gluconeogenesis.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Citric acide cycle produce energy if energy is  Exceed The Need of cell,Extra amount of  Actyl coA available ,activate gluconeogenic</a:t>
            </a:r>
            <a:endParaRPr/>
          </a:p>
        </p:txBody>
      </p:sp>
      <p:pic>
        <p:nvPicPr>
          <p:cNvPr id="21680" name="Google Shape;216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11" y="386849"/>
            <a:ext cx="3656844" cy="24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5" name="Google Shape;21685;p27"/>
          <p:cNvSpPr txBox="1"/>
          <p:nvPr/>
        </p:nvSpPr>
        <p:spPr>
          <a:xfrm>
            <a:off x="0" y="0"/>
            <a:ext cx="91440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Substrate availability: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availability of gluconeogenic precursors like glucogenic amino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acids → ↑ the hepatic gluconeogenesis.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↓ Insulin / glucagon ratio favor the mobilization of amino acids from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muscle protein to provide their skeletons for gluconeogenesis.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86" name="Google Shape;2168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5538" y="2914852"/>
            <a:ext cx="5227637" cy="138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87" name="Google Shape;2168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714" y="4224337"/>
            <a:ext cx="5698899" cy="2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88" name="Google Shape;2168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2806894"/>
            <a:ext cx="3163888" cy="4006654"/>
          </a:xfrm>
          <a:prstGeom prst="rect">
            <a:avLst/>
          </a:prstGeom>
          <a:noFill/>
          <a:ln>
            <a:noFill/>
          </a:ln>
        </p:spPr>
      </p:pic>
      <p:sp>
        <p:nvSpPr>
          <p:cNvPr id="21689" name="Google Shape;21689;p27"/>
          <p:cNvSpPr txBox="1"/>
          <p:nvPr/>
        </p:nvSpPr>
        <p:spPr>
          <a:xfrm>
            <a:off x="3628811" y="2562731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90" name="Google Shape;21690;p27"/>
          <p:cNvCxnSpPr/>
          <p:nvPr/>
        </p:nvCxnSpPr>
        <p:spPr>
          <a:xfrm rot="10800000" flipH="1">
            <a:off x="2321086" y="2806800"/>
            <a:ext cx="944700" cy="622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" name="مربع نص 1"/>
          <p:cNvSpPr txBox="1"/>
          <p:nvPr/>
        </p:nvSpPr>
        <p:spPr>
          <a:xfrm>
            <a:off x="250825" y="1539022"/>
            <a:ext cx="716488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JO" dirty="0" smtClean="0"/>
              <a:t>PFK-2 </a:t>
            </a:r>
            <a:r>
              <a:rPr lang="ar-JO" dirty="0" smtClean="0">
                <a:sym typeface="Wingdings" pitchFamily="2" charset="2"/>
              </a:rPr>
              <a:t></a:t>
            </a:r>
            <a:r>
              <a:rPr lang="ar-JO" dirty="0" err="1" smtClean="0">
                <a:sym typeface="Wingdings" pitchFamily="2" charset="2"/>
              </a:rPr>
              <a:t>produce</a:t>
            </a:r>
            <a:r>
              <a:rPr lang="ar-JO" dirty="0" smtClean="0">
                <a:sym typeface="Wingdings" pitchFamily="2" charset="2"/>
              </a:rPr>
              <a:t> 2,6-biphosphate </a:t>
            </a:r>
          </a:p>
          <a:p>
            <a:endParaRPr lang="ar-JO" dirty="0">
              <a:sym typeface="Wingdings" pitchFamily="2" charset="2"/>
            </a:endParaRPr>
          </a:p>
          <a:p>
            <a:r>
              <a:rPr lang="ar-JO" dirty="0" smtClean="0">
                <a:sym typeface="Wingdings" pitchFamily="2" charset="2"/>
              </a:rPr>
              <a:t>FBPase-2  </a:t>
            </a:r>
            <a:r>
              <a:rPr lang="ar-JO" dirty="0" err="1" smtClean="0">
                <a:sym typeface="Wingdings" pitchFamily="2" charset="2"/>
              </a:rPr>
              <a:t>responsible</a:t>
            </a:r>
            <a:r>
              <a:rPr lang="ar-JO" dirty="0" smtClean="0">
                <a:sym typeface="Wingdings" pitchFamily="2" charset="2"/>
              </a:rPr>
              <a:t> </a:t>
            </a:r>
            <a:r>
              <a:rPr lang="ar-JO" dirty="0" err="1" smtClean="0">
                <a:sym typeface="Wingdings" pitchFamily="2" charset="2"/>
              </a:rPr>
              <a:t>for</a:t>
            </a:r>
            <a:r>
              <a:rPr lang="ar-JO" dirty="0" smtClean="0">
                <a:sym typeface="Wingdings" pitchFamily="2" charset="2"/>
              </a:rPr>
              <a:t> </a:t>
            </a:r>
            <a:r>
              <a:rPr lang="ar-JO" dirty="0" err="1" smtClean="0">
                <a:sym typeface="Wingdings" pitchFamily="2" charset="2"/>
              </a:rPr>
              <a:t>degradation</a:t>
            </a:r>
            <a:r>
              <a:rPr lang="ar-JO" dirty="0" smtClean="0">
                <a:sym typeface="Wingdings" pitchFamily="2" charset="2"/>
              </a:rPr>
              <a:t> </a:t>
            </a:r>
          </a:p>
          <a:p>
            <a:r>
              <a:rPr lang="en-US" dirty="0" smtClean="0">
                <a:sym typeface="Wingdings" pitchFamily="2" charset="2"/>
              </a:rPr>
              <a:t>F</a:t>
            </a:r>
            <a:r>
              <a:rPr lang="ar-JO" dirty="0" smtClean="0">
                <a:sym typeface="Wingdings" pitchFamily="2" charset="2"/>
              </a:rPr>
              <a:t>ructose-2,6 </a:t>
            </a:r>
            <a:r>
              <a:rPr lang="ar-JO" dirty="0" err="1" smtClean="0">
                <a:sym typeface="Wingdings" pitchFamily="2" charset="2"/>
              </a:rPr>
              <a:t>biphosphate</a:t>
            </a:r>
            <a:r>
              <a:rPr lang="ar-JO" dirty="0" smtClean="0">
                <a:sym typeface="Wingdings" pitchFamily="2" charset="2"/>
              </a:rPr>
              <a:t> </a:t>
            </a:r>
            <a:r>
              <a:rPr lang="ar-JO" dirty="0" err="1" smtClean="0">
                <a:sym typeface="Wingdings" pitchFamily="2" charset="2"/>
              </a:rPr>
              <a:t>doesnt</a:t>
            </a:r>
            <a:r>
              <a:rPr lang="ar-JO" dirty="0" smtClean="0">
                <a:sym typeface="Wingdings" pitchFamily="2" charset="2"/>
              </a:rPr>
              <a:t> </a:t>
            </a:r>
            <a:r>
              <a:rPr lang="ar-JO" dirty="0" err="1" smtClean="0">
                <a:sym typeface="Wingdings" pitchFamily="2" charset="2"/>
              </a:rPr>
              <a:t>activate</a:t>
            </a:r>
            <a:r>
              <a:rPr lang="ar-JO" dirty="0" smtClean="0">
                <a:sym typeface="Wingdings" pitchFamily="2" charset="2"/>
              </a:rPr>
              <a:t> </a:t>
            </a:r>
            <a:r>
              <a:rPr lang="ar-JO" dirty="0" err="1" smtClean="0">
                <a:sym typeface="Wingdings" pitchFamily="2" charset="2"/>
              </a:rPr>
              <a:t>glycolysis</a:t>
            </a:r>
            <a:r>
              <a:rPr lang="ar-JO" dirty="0" smtClean="0">
                <a:sym typeface="Wingdings" pitchFamily="2" charset="2"/>
              </a:rPr>
              <a:t>, </a:t>
            </a:r>
            <a:r>
              <a:rPr lang="ar-JO" dirty="0" err="1" smtClean="0">
                <a:sym typeface="Wingdings" pitchFamily="2" charset="2"/>
              </a:rPr>
              <a:t>but</a:t>
            </a:r>
            <a:r>
              <a:rPr lang="ar-JO" dirty="0" smtClean="0">
                <a:sym typeface="Wingdings" pitchFamily="2" charset="2"/>
              </a:rPr>
              <a:t> </a:t>
            </a:r>
            <a:r>
              <a:rPr lang="ar-JO" dirty="0" err="1" smtClean="0">
                <a:sym typeface="Wingdings" pitchFamily="2" charset="2"/>
              </a:rPr>
              <a:t>activate</a:t>
            </a:r>
            <a:r>
              <a:rPr lang="ar-JO" dirty="0" smtClean="0">
                <a:sym typeface="Wingdings" pitchFamily="2" charset="2"/>
              </a:rPr>
              <a:t> </a:t>
            </a:r>
            <a:r>
              <a:rPr lang="ar-JO" dirty="0" err="1" smtClean="0">
                <a:sym typeface="Wingdings" pitchFamily="2" charset="2"/>
              </a:rPr>
              <a:t>glucogenesis</a:t>
            </a:r>
            <a:r>
              <a:rPr lang="ar-JO" dirty="0" smtClean="0"/>
              <a:t> </a:t>
            </a:r>
            <a:endParaRPr lang="ar-JO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705622" y="5311036"/>
            <a:ext cx="16910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W</a:t>
            </a:r>
            <a:r>
              <a:rPr lang="ar-JO" sz="1200" b="1" dirty="0" err="1" smtClean="0"/>
              <a:t>ithout</a:t>
            </a:r>
            <a:r>
              <a:rPr lang="ar-JO" sz="1200" b="1" dirty="0" smtClean="0"/>
              <a:t> </a:t>
            </a:r>
            <a:r>
              <a:rPr lang="ar-JO" sz="1200" b="1" dirty="0" err="1" smtClean="0"/>
              <a:t>phosphate</a:t>
            </a:r>
            <a:r>
              <a:rPr lang="ar-JO" sz="1200" b="1" dirty="0" smtClean="0"/>
              <a:t> </a:t>
            </a:r>
            <a:r>
              <a:rPr lang="ar-JO" sz="1200" b="1" dirty="0" err="1" smtClean="0"/>
              <a:t>is</a:t>
            </a:r>
            <a:r>
              <a:rPr lang="ar-JO" sz="1200" b="1" dirty="0" smtClean="0"/>
              <a:t> </a:t>
            </a:r>
            <a:r>
              <a:rPr lang="ar-JO" sz="1200" b="1" dirty="0" err="1" smtClean="0"/>
              <a:t>active</a:t>
            </a:r>
            <a:endParaRPr lang="ar-JO" sz="12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0" y="3497019"/>
            <a:ext cx="10020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B</a:t>
            </a:r>
            <a:r>
              <a:rPr lang="ar-JO" dirty="0" err="1" smtClean="0"/>
              <a:t>ut</a:t>
            </a:r>
            <a:r>
              <a:rPr lang="ar-JO" dirty="0" smtClean="0"/>
              <a:t> </a:t>
            </a:r>
            <a:r>
              <a:rPr lang="ar-JO" dirty="0" err="1" smtClean="0"/>
              <a:t>not</a:t>
            </a:r>
            <a:r>
              <a:rPr lang="ar-JO" dirty="0" smtClean="0"/>
              <a:t> </a:t>
            </a:r>
            <a:r>
              <a:rPr lang="ar-JO" dirty="0" err="1" smtClean="0"/>
              <a:t>dissapear</a:t>
            </a:r>
            <a:r>
              <a:rPr lang="ar-JO" dirty="0" smtClean="0"/>
              <a:t> </a:t>
            </a:r>
            <a:r>
              <a:rPr lang="ar-JO" dirty="0" err="1" smtClean="0"/>
              <a:t>of</a:t>
            </a:r>
            <a:r>
              <a:rPr lang="ar-JO" dirty="0" smtClean="0"/>
              <a:t> </a:t>
            </a:r>
            <a:r>
              <a:rPr lang="ar-JO" dirty="0" err="1" smtClean="0"/>
              <a:t>insulin</a:t>
            </a: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2630" y="5311035"/>
            <a:ext cx="10894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W</a:t>
            </a:r>
            <a:r>
              <a:rPr lang="ar-JO" sz="1200" b="1" dirty="0" err="1" smtClean="0"/>
              <a:t>ithout</a:t>
            </a:r>
            <a:r>
              <a:rPr lang="ar-JO" sz="1200" b="1" dirty="0" smtClean="0"/>
              <a:t> </a:t>
            </a:r>
            <a:r>
              <a:rPr lang="ar-JO" sz="1200" b="1" dirty="0" err="1" smtClean="0"/>
              <a:t>phosphate</a:t>
            </a:r>
            <a:r>
              <a:rPr lang="ar-JO" sz="1200" b="1" dirty="0" smtClean="0"/>
              <a:t> </a:t>
            </a:r>
            <a:r>
              <a:rPr lang="ar-JO" sz="1200" b="1" dirty="0" err="1" smtClean="0"/>
              <a:t>is</a:t>
            </a:r>
            <a:r>
              <a:rPr lang="ar-JO" sz="1200" b="1" dirty="0" smtClean="0"/>
              <a:t> </a:t>
            </a:r>
            <a:r>
              <a:rPr lang="ar-JO" sz="1200" b="1" dirty="0" err="1" smtClean="0"/>
              <a:t>inactive</a:t>
            </a:r>
            <a:endParaRPr lang="ar-JO" sz="1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95" name="Google Shape;21695;p28" descr="figure 16-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872094"/>
            <a:ext cx="8137525" cy="59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96" name="Google Shape;21696;p28"/>
          <p:cNvSpPr/>
          <p:nvPr/>
        </p:nvSpPr>
        <p:spPr>
          <a:xfrm>
            <a:off x="6732588" y="476250"/>
            <a:ext cx="20877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 carboxykinase ↑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1,6-bisphosphatase ↑</a:t>
            </a:r>
            <a:endParaRPr/>
          </a:p>
          <a:p>
            <a:pPr marL="0" marR="0" lvl="0" indent="0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Glycolytic enzymes ↓</a:t>
            </a:r>
            <a:endParaRPr/>
          </a:p>
          <a:p>
            <a:pPr marL="0" marR="0" lvl="0" indent="0" algn="l" rtl="0">
              <a:lnSpc>
                <a:spcPct val="6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(pyruvate kinase)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1" name="Google Shape;21701;p29"/>
          <p:cNvSpPr/>
          <p:nvPr/>
        </p:nvSpPr>
        <p:spPr>
          <a:xfrm>
            <a:off x="0" y="0"/>
            <a:ext cx="9144000" cy="5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Hormones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Affect the expression of the gene of the essential enzymes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– Change the rate of transcription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– Regulate the degradation of mRNA</a:t>
            </a:r>
            <a:endParaRPr/>
          </a:p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Phosphorylation control ا) ~ s); allosteric control (~ms); transcription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control (~ h to d)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promoter of the PEP carboxykinase (OAA→PEP) gene: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IRE: insulin response element;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GRE: glucocorticoid response element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TRE: thyroid response element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CREI and II: cAMP response elements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02" name="Google Shape;2170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14563"/>
            <a:ext cx="9143998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03" name="Google Shape;21703;p29"/>
          <p:cNvSpPr txBox="1"/>
          <p:nvPr/>
        </p:nvSpPr>
        <p:spPr>
          <a:xfrm>
            <a:off x="6854041" y="1658587"/>
            <a:ext cx="1828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Genetic level regulation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4" name="Google Shape;21704;p29"/>
          <p:cNvSpPr/>
          <p:nvPr/>
        </p:nvSpPr>
        <p:spPr>
          <a:xfrm>
            <a:off x="5118985" y="3931451"/>
            <a:ext cx="584700" cy="1826400"/>
          </a:xfrm>
          <a:prstGeom prst="rightBrace">
            <a:avLst>
              <a:gd name="adj1" fmla="val 70742"/>
              <a:gd name="adj2" fmla="val 4163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5" name="Google Shape;21705;p29"/>
          <p:cNvSpPr txBox="1"/>
          <p:nvPr/>
        </p:nvSpPr>
        <p:spPr>
          <a:xfrm>
            <a:off x="4831098" y="4262804"/>
            <a:ext cx="3949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There are the response element of these enzyme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" name="Google Shape;21710;p30"/>
          <p:cNvSpPr/>
          <p:nvPr/>
        </p:nvSpPr>
        <p:spPr>
          <a:xfrm>
            <a:off x="207248" y="590657"/>
            <a:ext cx="9144000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Substrates for gluconeogenesis</a:t>
            </a:r>
            <a:r>
              <a:rPr lang="en-US" sz="20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all intermediates of glycolysis and TCA cycle, glycerol, lactate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and the α-keto acids obtained from deamination of glucogenic A.A.s.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Glycerol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obtained from the hydrolysis of the triglycerides in adipose</a:t>
            </a: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libolysis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tissue, travels to liver which is phosphorylated and metabolized.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gycerol  kinase        This enzyme is not found in muscle and adipose  tissue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DHAP is converted into glyceraldehyde 3-P by triose isomerase.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Lactate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1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anerobic condition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released from the RBC 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exercising muscle, carried to the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liver by the blood and converted to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glucose and released again to blood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through Cori cycle.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lactate dehydrogrnase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Becouse it  Catalytic Reversable enzyme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Pyrouvate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11" name="Google Shape;217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248" y="2649506"/>
            <a:ext cx="8802685" cy="126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12" name="Google Shape;2171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1124" y="4508500"/>
            <a:ext cx="3731125" cy="2022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13" name="Google Shape;21713;p30"/>
          <p:cNvCxnSpPr/>
          <p:nvPr/>
        </p:nvCxnSpPr>
        <p:spPr>
          <a:xfrm>
            <a:off x="2344392" y="2240128"/>
            <a:ext cx="430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1714" name="Google Shape;21714;p30"/>
          <p:cNvSpPr txBox="1"/>
          <p:nvPr/>
        </p:nvSpPr>
        <p:spPr>
          <a:xfrm flipH="1">
            <a:off x="98868" y="4327296"/>
            <a:ext cx="2519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Part of it stay DHAP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15" name="Google Shape;21715;p30"/>
          <p:cNvCxnSpPr/>
          <p:nvPr/>
        </p:nvCxnSpPr>
        <p:spPr>
          <a:xfrm flipH="1">
            <a:off x="548840" y="4142630"/>
            <a:ext cx="620700" cy="366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20" name="Google Shape;2172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36612"/>
            <a:ext cx="8229600" cy="2852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721" name="Google Shape;21721;p31"/>
          <p:cNvSpPr/>
          <p:nvPr/>
        </p:nvSpPr>
        <p:spPr>
          <a:xfrm>
            <a:off x="-36513" y="44450"/>
            <a:ext cx="9180600" cy="5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Odd chain fatty 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acids(</a:t>
            </a:r>
            <a:r>
              <a:rPr lang="en-US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الاحماض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الدهنية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عدد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كربوناتها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فردي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upon oxidation →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propionyl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CoA to be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converted into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succinyl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CoA to join TCA cycle.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α-</a:t>
            </a:r>
            <a:r>
              <a:rPr lang="en-U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keto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acids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like pyruvate and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α-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ketoglutarate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derived from amino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acids alanine and glutamate.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These substances enter TCA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cycle to provide the oxaloacetate.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All amino acids can feed into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gluconeogenesis except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leucine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lysine.</a:t>
            </a:r>
            <a:endParaRPr dirty="0"/>
          </a:p>
        </p:txBody>
      </p:sp>
      <p:pic>
        <p:nvPicPr>
          <p:cNvPr id="21722" name="Google Shape;2172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3" y="3573463"/>
            <a:ext cx="4625974" cy="319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1723" name="Google Shape;21723;p31"/>
          <p:cNvSpPr txBox="1"/>
          <p:nvPr/>
        </p:nvSpPr>
        <p:spPr>
          <a:xfrm>
            <a:off x="5222443" y="1416943"/>
            <a:ext cx="584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Mn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Hco3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4" name="Google Shape;21724;p31"/>
          <p:cNvSpPr txBox="1"/>
          <p:nvPr/>
        </p:nvSpPr>
        <p:spPr>
          <a:xfrm>
            <a:off x="7808653" y="1555422"/>
            <a:ext cx="133534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Active form</a:t>
            </a:r>
            <a:endParaRPr sz="12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5" name="Google Shape;21725;p31"/>
          <p:cNvSpPr txBox="1"/>
          <p:nvPr/>
        </p:nvSpPr>
        <p:spPr>
          <a:xfrm>
            <a:off x="3660299" y="2508752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6" name="Google Shape;21726;p31"/>
          <p:cNvSpPr txBox="1"/>
          <p:nvPr/>
        </p:nvSpPr>
        <p:spPr>
          <a:xfrm flipH="1">
            <a:off x="3432132" y="3429000"/>
            <a:ext cx="172096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Point entry of CAC </a:t>
            </a:r>
            <a:endParaRPr sz="1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153093" y="3121223"/>
            <a:ext cx="22931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Rare use of this enzyme</a:t>
            </a:r>
            <a:endParaRPr lang="ar-JO" sz="1200" b="1" dirty="0"/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3958225" y="3895595"/>
            <a:ext cx="726509" cy="1039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1139868" y="5214950"/>
            <a:ext cx="336069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Because during their catabolism, they give intermediate to CAC as long </a:t>
            </a:r>
            <a:r>
              <a:rPr lang="en-US" dirty="0" err="1" smtClean="0"/>
              <a:t>as</a:t>
            </a:r>
            <a:r>
              <a:rPr lang="en-US" dirty="0" err="1" smtClean="0">
                <a:sym typeface="Wingdings" pitchFamily="2" charset="2"/>
              </a:rPr>
              <a:t>it</a:t>
            </a:r>
            <a:r>
              <a:rPr lang="en-US" dirty="0" smtClean="0">
                <a:sym typeface="Wingdings" pitchFamily="2" charset="2"/>
              </a:rPr>
              <a:t> gives </a:t>
            </a:r>
            <a:r>
              <a:rPr lang="en-US" dirty="0" err="1" smtClean="0">
                <a:sym typeface="Wingdings" pitchFamily="2" charset="2"/>
              </a:rPr>
              <a:t>oxaloactate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glucose</a:t>
            </a:r>
            <a:endParaRPr lang="ar-JO" dirty="0"/>
          </a:p>
        </p:txBody>
      </p:sp>
      <p:sp>
        <p:nvSpPr>
          <p:cNvPr id="7" name="مستطيل 6"/>
          <p:cNvSpPr/>
          <p:nvPr/>
        </p:nvSpPr>
        <p:spPr>
          <a:xfrm>
            <a:off x="4574699" y="4337552"/>
            <a:ext cx="914400" cy="597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مربع نص 7"/>
          <p:cNvSpPr txBox="1"/>
          <p:nvPr/>
        </p:nvSpPr>
        <p:spPr>
          <a:xfrm>
            <a:off x="5644305" y="4337552"/>
            <a:ext cx="100640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They are not outer CAC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Google Shape;21604;p14" descr="15F01"/>
          <p:cNvPicPr preferRelativeResize="0"/>
          <p:nvPr/>
        </p:nvPicPr>
        <p:blipFill rotWithShape="1">
          <a:blip r:embed="rId3">
            <a:alphaModFix/>
          </a:blip>
          <a:srcRect b="5642"/>
          <a:stretch/>
        </p:blipFill>
        <p:spPr>
          <a:xfrm>
            <a:off x="0" y="765175"/>
            <a:ext cx="9144000" cy="59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05" name="Google Shape;21605;p14"/>
          <p:cNvSpPr/>
          <p:nvPr/>
        </p:nvSpPr>
        <p:spPr>
          <a:xfrm>
            <a:off x="0" y="58738"/>
            <a:ext cx="9144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Glucose Metabolism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34863" y="702457"/>
            <a:ext cx="7772400" cy="1470000"/>
          </a:xfrm>
        </p:spPr>
        <p:txBody>
          <a:bodyPr/>
          <a:lstStyle/>
          <a:p>
            <a:pPr algn="l"/>
            <a:r>
              <a:rPr lang="en-US" sz="2000" dirty="0" smtClean="0"/>
              <a:t>F.A in each cycle to be oxidized in B-oxidation will loss 2 carbon atoms</a:t>
            </a:r>
            <a:br>
              <a:rPr lang="en-US" sz="2000" dirty="0" smtClean="0"/>
            </a:br>
            <a:r>
              <a:rPr lang="en-US" sz="2000" dirty="0" smtClean="0"/>
              <a:t>so if we have F.A (30 C) , it will loss 2C in each time </a:t>
            </a:r>
            <a:br>
              <a:rPr lang="en-US" sz="2000" dirty="0" smtClean="0"/>
            </a:br>
            <a:endParaRPr lang="ar-JO" sz="20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991639" y="1941534"/>
            <a:ext cx="70271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/>
              <a:t>اما </a:t>
            </a:r>
            <a:r>
              <a:rPr lang="ar-SA" sz="2000" dirty="0"/>
              <a:t>اذا </a:t>
            </a:r>
            <a:r>
              <a:rPr lang="ar-SA" sz="2000" dirty="0" smtClean="0"/>
              <a:t>كان </a:t>
            </a:r>
            <a:r>
              <a:rPr lang="ar-SA" sz="2000" dirty="0"/>
              <a:t>عدد الكربونات فردي رح ينتج مركب نهائي بتكون </a:t>
            </a:r>
            <a:r>
              <a:rPr lang="ar-SA" sz="2000" dirty="0" smtClean="0"/>
              <a:t>من3 كربونات </a:t>
            </a:r>
            <a:endParaRPr lang="ar-JO" sz="20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5157" y="1987700"/>
            <a:ext cx="182880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Propionic acid </a:t>
            </a:r>
            <a:r>
              <a:rPr lang="en-US" b="1" dirty="0" smtClean="0">
                <a:sym typeface="Wingdings" pitchFamily="2" charset="2"/>
              </a:rPr>
              <a:t>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369220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1" name="Google Shape;21731;p32"/>
          <p:cNvSpPr/>
          <p:nvPr/>
        </p:nvSpPr>
        <p:spPr>
          <a:xfrm>
            <a:off x="0" y="-26988"/>
            <a:ext cx="9144000" cy="5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Acetyl CoA cannot give rise to a net synthesis of glucose because of 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irreversible nature of PDH that converts pyruvate to acetyl CoA.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Alanine cycle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liver can also use the amino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acid alanine similarly to lactate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Following transamination to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pyruvate, gluconeogenesis allows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liver  to convert it to glucose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for secretion into the blood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pic>
        <p:nvPicPr>
          <p:cNvPr id="21732" name="Google Shape;2173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538" y="908050"/>
            <a:ext cx="4643438" cy="593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/>
          <p:cNvSpPr txBox="1"/>
          <p:nvPr/>
        </p:nvSpPr>
        <p:spPr>
          <a:xfrm>
            <a:off x="100208" y="3434611"/>
            <a:ext cx="37452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Glucose 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 pyruvate   alanine  liver</a:t>
            </a:r>
          </a:p>
          <a:p>
            <a:pPr algn="ctr"/>
            <a:r>
              <a:rPr lang="ar-SA" b="1" dirty="0" smtClean="0">
                <a:solidFill>
                  <a:schemeClr val="tx1"/>
                </a:solidFill>
                <a:sym typeface="Wingdings" pitchFamily="2" charset="2"/>
              </a:rPr>
              <a:t>يحدث العكس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ar-J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5" y="513567"/>
            <a:ext cx="7628351" cy="60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68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10" name="Google Shape;216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175" y="333375"/>
            <a:ext cx="5041900" cy="6524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611" name="Google Shape;21611;p15"/>
          <p:cNvSpPr txBox="1"/>
          <p:nvPr/>
        </p:nvSpPr>
        <p:spPr>
          <a:xfrm>
            <a:off x="34925" y="71438"/>
            <a:ext cx="5184900" cy="6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Gluconeogenesis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is formation of glucose from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non-carbohydrates  precursors.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Occurs in all animals, plants and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microorganisms (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pathway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Essential in mammals because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nerve cells, testes, medulla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RBCs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require glucose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from blood as their major fuel source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Important precursors of the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glucose: lactate, pyruvate,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glycerol and back bone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certain amino acids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Fasting requires all the glucose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to be synthesized from these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non-carbohydrate precursors.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" name="Google Shape;21616;p16"/>
          <p:cNvSpPr/>
          <p:nvPr/>
        </p:nvSpPr>
        <p:spPr>
          <a:xfrm>
            <a:off x="77788" y="333375"/>
            <a:ext cx="8891700" cy="5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Gluconeogenesis occurs largely in the liver, kidney, to little extent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renal cortex and intestine under certain condition.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occurs mostly 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cytosol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some reactions 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mitochondria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last step occurs within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endoplasmic reticulum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cisternae.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dose not occur by simple reversal of glycolysis.</a:t>
            </a:r>
            <a:r>
              <a:rPr lang="en-US" sz="2000" b="1" i="0" u="none" strike="noStrike" cap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(because here we have 3 different reaction are catalyze by irreversible enzyme)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Times New Roman"/>
              <a:buChar char="-"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 1 :which is catalyse by hexokinase  or glucokinase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Times New Roman"/>
              <a:buChar char="-"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 3:which is catalyse by phosphofructo kinase 1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Times New Roman"/>
              <a:buChar char="-"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 10:which is catalyse by pyruvate kinase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Most precursors must enter the TCA cycle at some point to be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converted to oxaloacetate.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Oxaloacetate is the starting material for gluconeogenesis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of the glycolytic reactions are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reversible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used in the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gluconeogenesis but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them are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irreversible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should be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bypassed by other four reactions.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1" name="Google Shape;21621;p17"/>
          <p:cNvSpPr/>
          <p:nvPr/>
        </p:nvSpPr>
        <p:spPr>
          <a:xfrm>
            <a:off x="80963" y="363538"/>
            <a:ext cx="90630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steps which should be bypassed in gluconeogenic pathway: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Pyruvate to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PEP(because in glycolysis is not reversable here need 2 reaction to occure</a:t>
            </a:r>
            <a:r>
              <a:rPr lang="en-US" sz="1800" b="0" i="0" u="none" strike="noStrike" cap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Fructose 1,6- bisphosphate to fructose-6-phosphate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Glucose-6-Phosphate to glucose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Conversion of pyruvate to PEP requires two exergonic reactions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mediated by the formation of oxaloacetate.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Pyruvate carboxylase in the mitochondria of liver and kidney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Pyruvate carboxylase requiring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biotin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a cofactor, catalyses the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irreversible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ATP-driven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formation of oxaloacetate from pyruvate and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This enzyme found in the mitochondria of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liver and kidney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not of  muscle.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PEP carboxykinase converts oxaloacetate to PEP that uses 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GTP(source of phosphate group)</a:t>
            </a: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phosphorylating agent</a:t>
            </a: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.in cytoplasm or cytosol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Biotin :vit.B complex water soluble vit</a:t>
            </a:r>
            <a:endParaRPr sz="24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22" name="Google Shape;21622;p17" descr="21_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" y="2636838"/>
            <a:ext cx="8677272" cy="100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27" name="Google Shape;216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260350"/>
            <a:ext cx="8820150" cy="194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28" name="Google Shape;21628;p18"/>
          <p:cNvSpPr txBox="1"/>
          <p:nvPr/>
        </p:nvSpPr>
        <p:spPr>
          <a:xfrm>
            <a:off x="323850" y="2205038"/>
            <a:ext cx="8496300" cy="3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fructose 1,6-bisphosphate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under effect of hormone (insulin)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inhibited under effect of glucagon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carboxylation reaction occur in our body need: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Biotin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Bicarbonate as a source of carbondioxide (HCO3)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Manganese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ATP : for fixation of co2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3" name="Google Shape;21633;p19"/>
          <p:cNvSpPr/>
          <p:nvPr/>
        </p:nvSpPr>
        <p:spPr>
          <a:xfrm>
            <a:off x="0" y="-26988"/>
            <a:ext cx="9144000" cy="6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enzyme have 2 domain: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Hydrolysis of fructose-1,6-phosphate by fructose1,6-bisphosphatase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bypasses the irreversible PFK-1 reaction.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This reaction is an important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regulatory step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(by PFK-1)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gluconeogenesis and it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occurs only 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liver and kidney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enzyme is inhibited by high level of AMP which is a signal of 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energy-poor state in the cell, while high ATP stimulates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gluconeogenesis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(IF the cell contain huge amount of ATP, no need of oxidizine</a:t>
            </a: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phosphate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is inhibited also by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fructose 2,6-bisphosphate</a:t>
            </a:r>
            <a:r>
              <a:rPr lang="en-US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(act as activator in glycolysis)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an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allosteric modulator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its level is affected by the circulating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glucagon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21634" name="Google Shape;21634;p19" descr="21_003"/>
          <p:cNvPicPr preferRelativeResize="0"/>
          <p:nvPr/>
        </p:nvPicPr>
        <p:blipFill rotWithShape="1">
          <a:blip r:embed="rId3">
            <a:alphaModFix/>
          </a:blip>
          <a:srcRect t="4752" r="1448"/>
          <a:stretch/>
        </p:blipFill>
        <p:spPr>
          <a:xfrm>
            <a:off x="34925" y="46038"/>
            <a:ext cx="5267324" cy="223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35" name="Google Shape;2163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44450"/>
            <a:ext cx="3844926" cy="100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0" name="Google Shape;21640;p20"/>
          <p:cNvSpPr/>
          <p:nvPr/>
        </p:nvSpPr>
        <p:spPr>
          <a:xfrm>
            <a:off x="0" y="0"/>
            <a:ext cx="9144000" cy="6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Hydrolysis of glucose-6-phosphate by glucose-6-phosphatase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bypasses the irreversible hexokinase reaction.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Glucose-6-phosphatase is only found 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buffer blood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glucose levels and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kidney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but not in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 and brain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</a:t>
            </a:r>
            <a:r>
              <a:rPr lang="en-US" sz="2000" b="0" i="0" u="none" strike="noStrike" cap="none" baseline="30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2+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-binding stabilizing protein is essential for phosphatase activity</a:t>
            </a: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in ER)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Glucose and P</a:t>
            </a:r>
            <a:r>
              <a:rPr lang="en-US" sz="2000" b="0" i="0" u="none" strike="noStrike" cap="none" baseline="-250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then shuttled back to the cytosol by transporters.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Times New Roman"/>
              <a:buChar char="-"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Generation of glucose from glucose 6-phosphate is involving several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proteins: SP – Ca-binding protein.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T1 transports G-6-P into the lumen of the ER</a:t>
            </a:r>
            <a:r>
              <a:rPr lang="en-US" sz="2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(FROM cytosol)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T2 and T3 transport Pi and glucose, respectively back into the cytosol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4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(from ER)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pic>
        <p:nvPicPr>
          <p:cNvPr id="21641" name="Google Shape;216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38" y="1341438"/>
            <a:ext cx="7200899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42" name="Google Shape;216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3" y="3357563"/>
            <a:ext cx="6624636" cy="139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47" name="Google Shape;21647;p21" descr="21_0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4450"/>
            <a:ext cx="5689599" cy="6624636"/>
          </a:xfrm>
          <a:prstGeom prst="rect">
            <a:avLst/>
          </a:prstGeom>
          <a:noFill/>
          <a:ln>
            <a:noFill/>
          </a:ln>
        </p:spPr>
      </p:pic>
      <p:sp>
        <p:nvSpPr>
          <p:cNvPr id="21648" name="Google Shape;21648;p21"/>
          <p:cNvSpPr/>
          <p:nvPr/>
        </p:nvSpPr>
        <p:spPr>
          <a:xfrm>
            <a:off x="0" y="0"/>
            <a:ext cx="91440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Gluconeogenesis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21649" name="Google Shape;21649;p21"/>
          <p:cNvSpPr/>
          <p:nvPr/>
        </p:nvSpPr>
        <p:spPr>
          <a:xfrm>
            <a:off x="34925" y="836613"/>
            <a:ext cx="4105200" cy="30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overall reactions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gluconeogenesis are: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Pyruvate +2 NAD + 4 H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+ 4 ATP + 2 GTP + 6 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Glucose + 2 NAD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+ 4 ADP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 GDP + 4 Pi</a:t>
            </a:r>
            <a:endParaRPr/>
          </a:p>
        </p:txBody>
      </p:sp>
      <p:cxnSp>
        <p:nvCxnSpPr>
          <p:cNvPr id="21650" name="Google Shape;21650;p21"/>
          <p:cNvCxnSpPr/>
          <p:nvPr/>
        </p:nvCxnSpPr>
        <p:spPr>
          <a:xfrm>
            <a:off x="1835150" y="2349500"/>
            <a:ext cx="0" cy="72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651" name="Google Shape;21651;p21"/>
          <p:cNvSpPr txBox="1"/>
          <p:nvPr/>
        </p:nvSpPr>
        <p:spPr>
          <a:xfrm>
            <a:off x="34925" y="4149725"/>
            <a:ext cx="3889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Each glucose nead 6 high energy compound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2GTP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4ATP</a:t>
            </a:r>
            <a:endParaRPr sz="1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1794</Words>
  <Application>Microsoft Office PowerPoint</Application>
  <PresentationFormat>عرض على الشاشة (3:4)‏</PresentationFormat>
  <Paragraphs>291</Paragraphs>
  <Slides>22</Slides>
  <Notes>20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Default Design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F.A in each cycle to be oxidized in B-oxidation will loss 2 carbon atoms so if we have F.A (30 C) , it will loss 2C in each time 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aqsa</cp:lastModifiedBy>
  <cp:revision>5</cp:revision>
  <dcterms:modified xsi:type="dcterms:W3CDTF">2021-05-06T22:34:32Z</dcterms:modified>
</cp:coreProperties>
</file>