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0"/>
  </p:notesMasterIdLst>
  <p:sldIdLst>
    <p:sldId id="256" r:id="rId5"/>
    <p:sldId id="271" r:id="rId6"/>
    <p:sldId id="272" r:id="rId7"/>
    <p:sldId id="282" r:id="rId8"/>
    <p:sldId id="281" r:id="rId9"/>
    <p:sldId id="273" r:id="rId10"/>
    <p:sldId id="274" r:id="rId11"/>
    <p:sldId id="258" r:id="rId12"/>
    <p:sldId id="264" r:id="rId13"/>
    <p:sldId id="259" r:id="rId14"/>
    <p:sldId id="283" r:id="rId15"/>
    <p:sldId id="275" r:id="rId16"/>
    <p:sldId id="260" r:id="rId17"/>
    <p:sldId id="280" r:id="rId18"/>
    <p:sldId id="261" r:id="rId19"/>
    <p:sldId id="262" r:id="rId20"/>
    <p:sldId id="266" r:id="rId21"/>
    <p:sldId id="267" r:id="rId22"/>
    <p:sldId id="268" r:id="rId23"/>
    <p:sldId id="269" r:id="rId24"/>
    <p:sldId id="270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0" autoAdjust="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tableStyles" Target="tableStyle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09/04/1443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0129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7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355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54C05B-496A-4E8C-B951-6086EB923F8E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B922-CF54-4AC6-AD4A-141EF55D5A80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53F4-3625-4A1A-A41D-DCD71BFA6709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85F751-257A-499D-834C-F231C872C764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12785E-8F20-4B05-A215-ADA37608B3C3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097-B81A-49D6-8FA7-033DE8624D2D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3A8-E109-47A2-876A-F511E553B068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2453E-D1E5-45BB-B7C0-05A26206D4BE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D54DD-91D7-4034-9F39-6F7248FDA6F6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C1B5DE-91C0-48A6-8245-CFD6BF469910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2D5718-2679-4121-85B1-4C8B10B3727D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C8FF0-7244-4301-9E32-B7DE5119FDE5}" type="datetime1">
              <a:rPr lang="en-US" smtClean="0"/>
              <a:pPr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Anti-arrhythmic Drugs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03860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Dr. </a:t>
            </a:r>
            <a:r>
              <a:rPr lang="en-US" sz="2000" dirty="0" err="1">
                <a:solidFill>
                  <a:schemeClr val="tx1"/>
                </a:solidFill>
              </a:rPr>
              <a:t>Yousef</a:t>
            </a:r>
            <a:r>
              <a:rPr lang="en-US" sz="2000" dirty="0">
                <a:solidFill>
                  <a:schemeClr val="tx1"/>
                </a:solidFill>
              </a:rPr>
              <a:t> Al-</a:t>
            </a:r>
            <a:r>
              <a:rPr lang="en-US" sz="2000" dirty="0" err="1">
                <a:solidFill>
                  <a:schemeClr val="tx1"/>
                </a:solidFill>
              </a:rPr>
              <a:t>saraireh</a:t>
            </a:r>
            <a:endParaRPr lang="en-US" sz="2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Associate Professor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Faculty of Medicine </a:t>
            </a:r>
          </a:p>
          <a:p>
            <a:pPr algn="ctr"/>
            <a:endParaRPr lang="ar-J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81000" y="1033567"/>
            <a:ext cx="8077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fr-FR" sz="3600" dirty="0"/>
              <a:t>Palpitation</a:t>
            </a:r>
          </a:p>
          <a:p>
            <a:pPr lvl="0">
              <a:buFont typeface="Wingdings" pitchFamily="2" charset="2"/>
              <a:buChar char="v"/>
            </a:pPr>
            <a:endParaRPr lang="fr-FR" sz="3600" dirty="0"/>
          </a:p>
          <a:p>
            <a:pPr lvl="0">
              <a:buFont typeface="Wingdings" pitchFamily="2" charset="2"/>
              <a:buChar char="v"/>
            </a:pPr>
            <a:r>
              <a:rPr lang="fr-FR" sz="3600" dirty="0"/>
              <a:t>Syncope</a:t>
            </a:r>
          </a:p>
          <a:p>
            <a:pPr lvl="0">
              <a:buFont typeface="Wingdings" pitchFamily="2" charset="2"/>
              <a:buChar char="v"/>
            </a:pPr>
            <a:endParaRPr lang="en-GB" sz="3600" dirty="0"/>
          </a:p>
          <a:p>
            <a:pPr lvl="0">
              <a:buFont typeface="Wingdings" pitchFamily="2" charset="2"/>
              <a:buChar char="v"/>
            </a:pPr>
            <a:r>
              <a:rPr lang="fr-FR" sz="3600" dirty="0" err="1"/>
              <a:t>Chest</a:t>
            </a:r>
            <a:r>
              <a:rPr lang="fr-FR" sz="3600" dirty="0"/>
              <a:t> pain </a:t>
            </a:r>
          </a:p>
          <a:p>
            <a:pPr lvl="0">
              <a:buFont typeface="Wingdings" pitchFamily="2" charset="2"/>
              <a:buChar char="v"/>
            </a:pPr>
            <a:endParaRPr lang="fr-FR" sz="3600" dirty="0"/>
          </a:p>
          <a:p>
            <a:pPr lvl="0">
              <a:buFont typeface="Wingdings" pitchFamily="2" charset="2"/>
              <a:buChar char="v"/>
            </a:pPr>
            <a:r>
              <a:rPr lang="fr-FR" sz="3600" dirty="0"/>
              <a:t>Dyspnoea</a:t>
            </a:r>
          </a:p>
          <a:p>
            <a:pPr lvl="0"/>
            <a:r>
              <a:rPr lang="fr-FR" sz="3600" dirty="0"/>
              <a:t> </a:t>
            </a:r>
            <a:endParaRPr lang="en-GB" sz="3600" dirty="0"/>
          </a:p>
          <a:p>
            <a:pPr lvl="0">
              <a:buFont typeface="Wingdings" pitchFamily="2" charset="2"/>
              <a:buChar char="v"/>
            </a:pPr>
            <a:r>
              <a:rPr lang="en-US" sz="3600" dirty="0"/>
              <a:t>Sometimes may even cause heart failure or sudden death</a:t>
            </a:r>
            <a:endParaRPr lang="en-GB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9629" y="282714"/>
            <a:ext cx="74847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aditional Arabic" pitchFamily="18" charset="-78"/>
              </a:rPr>
              <a:t>Manifestations of arrhythmias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Phases of cardiac action potential</a:t>
            </a:r>
            <a:br>
              <a:rPr lang="en-GB" sz="3200" dirty="0">
                <a:solidFill>
                  <a:schemeClr val="tx1"/>
                </a:solidFill>
              </a:rPr>
            </a:b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/>
          <a:lstStyle/>
          <a:p>
            <a:pPr lvl="0" algn="l" rtl="0"/>
            <a:r>
              <a:rPr lang="en-US" b="1" dirty="0"/>
              <a:t>Phase 0</a:t>
            </a:r>
            <a:r>
              <a:rPr lang="en-US" dirty="0"/>
              <a:t> :	 Rapid depolarization due to Na inflow</a:t>
            </a:r>
          </a:p>
          <a:p>
            <a:pPr lvl="0" algn="l" rtl="0">
              <a:buNone/>
            </a:pPr>
            <a:endParaRPr lang="en-GB" dirty="0"/>
          </a:p>
          <a:p>
            <a:pPr lvl="0" algn="l" rtl="0"/>
            <a:r>
              <a:rPr lang="en-US" b="1" dirty="0"/>
              <a:t>Phase 1</a:t>
            </a:r>
            <a:r>
              <a:rPr lang="en-US" dirty="0"/>
              <a:t> :	 Initial </a:t>
            </a:r>
            <a:r>
              <a:rPr lang="en-US" dirty="0" err="1"/>
              <a:t>repolarization</a:t>
            </a:r>
            <a:r>
              <a:rPr lang="en-US" dirty="0"/>
              <a:t> due to K outflow</a:t>
            </a:r>
          </a:p>
          <a:p>
            <a:pPr lvl="0" algn="l" rtl="0"/>
            <a:endParaRPr lang="en-GB" dirty="0"/>
          </a:p>
          <a:p>
            <a:pPr lvl="0" algn="l" rtl="0"/>
            <a:r>
              <a:rPr lang="en-US" b="1" dirty="0"/>
              <a:t>Phase 2</a:t>
            </a:r>
            <a:r>
              <a:rPr lang="en-US" dirty="0"/>
              <a:t> :	 Influx of Calcium</a:t>
            </a:r>
          </a:p>
          <a:p>
            <a:pPr lvl="0" algn="l" rtl="0">
              <a:buNone/>
            </a:pPr>
            <a:r>
              <a:rPr lang="en-US" dirty="0"/>
              <a:t> </a:t>
            </a:r>
            <a:endParaRPr lang="en-GB" dirty="0"/>
          </a:p>
          <a:p>
            <a:pPr lvl="0" algn="l" rtl="0"/>
            <a:r>
              <a:rPr lang="en-US" b="1" dirty="0"/>
              <a:t>Phase 3</a:t>
            </a:r>
            <a:r>
              <a:rPr lang="en-US" dirty="0"/>
              <a:t> :   Rapid </a:t>
            </a:r>
            <a:r>
              <a:rPr lang="en-US" dirty="0" err="1"/>
              <a:t>repolarization</a:t>
            </a:r>
            <a:r>
              <a:rPr lang="en-US" dirty="0"/>
              <a:t>  due to K outflow</a:t>
            </a:r>
          </a:p>
          <a:p>
            <a:pPr lvl="0" algn="l" rtl="0"/>
            <a:endParaRPr lang="en-GB" dirty="0"/>
          </a:p>
          <a:p>
            <a:pPr lvl="0" algn="l" rtl="0"/>
            <a:r>
              <a:rPr lang="en-US" b="1" dirty="0"/>
              <a:t>Phase 4</a:t>
            </a:r>
            <a:r>
              <a:rPr lang="en-US" dirty="0"/>
              <a:t> :	 Complete </a:t>
            </a:r>
            <a:r>
              <a:rPr lang="en-US" dirty="0" err="1"/>
              <a:t>repolarization</a:t>
            </a:r>
            <a:r>
              <a:rPr lang="en-US" dirty="0"/>
              <a:t> with K inflow &amp; Na &amp; Ca outflow</a:t>
            </a:r>
            <a:endParaRPr lang="en-GB" dirty="0"/>
          </a:p>
          <a:p>
            <a:pPr algn="l"/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152400"/>
            <a:ext cx="944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/>
              <a:t>Anti-arrhythmic drugs</a:t>
            </a:r>
            <a:endParaRPr lang="en-GB" sz="4000" dirty="0"/>
          </a:p>
        </p:txBody>
      </p:sp>
      <p:sp>
        <p:nvSpPr>
          <p:cNvPr id="6" name="مستطيل 5"/>
          <p:cNvSpPr/>
          <p:nvPr/>
        </p:nvSpPr>
        <p:spPr>
          <a:xfrm>
            <a:off x="152400" y="114300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Aim of therapy of arrhythmias is to reduce the ectopic pacemaker activity or to block or disable conduction in the reentry circuits. 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Main mechanisms to achieve these aims are through the use of one of the following: </a:t>
            </a:r>
            <a:endParaRPr lang="en-GB" sz="2800" dirty="0"/>
          </a:p>
          <a:p>
            <a:pPr lvl="0"/>
            <a:endParaRPr lang="en-US" sz="2000" dirty="0"/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1. Class I: Sodium channel blockade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2. Class II: Beta-blockers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3. Class III: K channel blockers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4. Class IV: Calcium channel blockade.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ar-JO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914401"/>
            <a:ext cx="8991600" cy="671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</a:rPr>
              <a:t>1. Class 1 (Na channel blockers):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US" sz="2800" dirty="0"/>
              <a:t>These act on phase 0 and have membrane stabilizing (Local </a:t>
            </a:r>
            <a:r>
              <a:rPr lang="en-US" sz="2800" dirty="0" err="1"/>
              <a:t>Anaesthetic</a:t>
            </a:r>
            <a:r>
              <a:rPr lang="en-US" sz="2800" dirty="0"/>
              <a:t> effect). They are divided into the following subgroups:</a:t>
            </a:r>
          </a:p>
          <a:p>
            <a:endParaRPr lang="en-GB" sz="2800" dirty="0"/>
          </a:p>
          <a:p>
            <a:pPr lvl="0"/>
            <a:r>
              <a:rPr lang="en-US" sz="2800" b="1" dirty="0"/>
              <a:t>Class 1A</a:t>
            </a:r>
            <a:r>
              <a:rPr lang="en-US" sz="2800" dirty="0"/>
              <a:t>: increase action potential duration e.g. </a:t>
            </a:r>
            <a:r>
              <a:rPr lang="en-US" sz="2800" dirty="0" err="1"/>
              <a:t>quinidine</a:t>
            </a:r>
            <a:r>
              <a:rPr lang="en-US" sz="2800" dirty="0"/>
              <a:t>, </a:t>
            </a:r>
            <a:r>
              <a:rPr lang="en-US" sz="2800" dirty="0" err="1"/>
              <a:t>disopyramide</a:t>
            </a:r>
            <a:r>
              <a:rPr lang="en-US" sz="2800" dirty="0"/>
              <a:t>, </a:t>
            </a:r>
            <a:r>
              <a:rPr lang="en-US" sz="2800" dirty="0" err="1"/>
              <a:t>procainamide</a:t>
            </a:r>
            <a:r>
              <a:rPr lang="en-US" sz="2800" dirty="0"/>
              <a:t> </a:t>
            </a:r>
            <a:endParaRPr lang="en-GB" sz="2800" dirty="0"/>
          </a:p>
          <a:p>
            <a:pPr lvl="0"/>
            <a:r>
              <a:rPr lang="en-US" sz="2800" b="1" dirty="0"/>
              <a:t>Class 1B:</a:t>
            </a:r>
            <a:r>
              <a:rPr lang="en-US" sz="2800" dirty="0"/>
              <a:t> decrease action potential duration e.g. </a:t>
            </a:r>
            <a:r>
              <a:rPr lang="en-US" sz="2800" dirty="0" err="1"/>
              <a:t>Lignocaine</a:t>
            </a:r>
            <a:r>
              <a:rPr lang="en-US" sz="2800" dirty="0"/>
              <a:t>, </a:t>
            </a:r>
            <a:r>
              <a:rPr lang="en-US" sz="2800" dirty="0" err="1"/>
              <a:t>Mexiletine</a:t>
            </a:r>
            <a:r>
              <a:rPr lang="en-US" sz="2800" dirty="0"/>
              <a:t>, </a:t>
            </a:r>
            <a:r>
              <a:rPr lang="en-US" sz="2800" dirty="0" err="1"/>
              <a:t>Phenytoin</a:t>
            </a:r>
            <a:endParaRPr lang="en-GB" sz="2800" dirty="0"/>
          </a:p>
          <a:p>
            <a:pPr lvl="0"/>
            <a:r>
              <a:rPr lang="en-US" sz="2800" b="1" dirty="0"/>
              <a:t>Class 1C: has negligible effects on action potential duration e.g. </a:t>
            </a:r>
            <a:r>
              <a:rPr lang="en-US" sz="2800" b="1" dirty="0" err="1"/>
              <a:t>Flecainide</a:t>
            </a:r>
            <a:endParaRPr lang="en-GB" sz="2800" b="1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dirty="0"/>
              <a:t> </a:t>
            </a: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31993" y="177225"/>
            <a:ext cx="77500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aditional Arabic" pitchFamily="18" charset="-78"/>
              </a:rPr>
              <a:t>Classification of Anti-arrhythmic drugs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304800"/>
            <a:ext cx="8686800" cy="6169152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2. Class II (Beta-blockers):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act on phase 4 of action potential </a:t>
            </a:r>
            <a:endParaRPr lang="en-GB" sz="1600" dirty="0"/>
          </a:p>
          <a:p>
            <a:pPr lvl="0" algn="l" rtl="0"/>
            <a:r>
              <a:rPr lang="en-US" b="1" dirty="0" err="1"/>
              <a:t>Propranolol</a:t>
            </a:r>
            <a:r>
              <a:rPr lang="en-US" b="1" dirty="0"/>
              <a:t>, </a:t>
            </a:r>
            <a:r>
              <a:rPr lang="en-US" b="1" dirty="0" err="1"/>
              <a:t>Esmolol</a:t>
            </a:r>
            <a:r>
              <a:rPr lang="en-US" dirty="0"/>
              <a:t> are examples</a:t>
            </a:r>
          </a:p>
          <a:p>
            <a:pPr lvl="0" algn="l" rtl="0"/>
            <a:endParaRPr lang="en-GB" sz="1600" dirty="0"/>
          </a:p>
          <a:p>
            <a:pPr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3. Class III (K channel 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drugs lengthen refractoriness and prolong action potential duration by acting on phase 1, 2 &amp; 3</a:t>
            </a:r>
            <a:endParaRPr lang="en-GB" sz="1600" dirty="0"/>
          </a:p>
          <a:p>
            <a:pPr lvl="0" algn="l" rtl="0"/>
            <a:r>
              <a:rPr lang="en-US" b="1" dirty="0" err="1"/>
              <a:t>Amiodarone</a:t>
            </a:r>
            <a:r>
              <a:rPr lang="en-US" b="1" dirty="0"/>
              <a:t>, </a:t>
            </a:r>
            <a:r>
              <a:rPr lang="en-US" b="1" dirty="0" err="1"/>
              <a:t>Bretylium</a:t>
            </a:r>
            <a:endParaRPr lang="en-US" b="1" dirty="0"/>
          </a:p>
          <a:p>
            <a:pPr lvl="0" algn="l" rtl="0"/>
            <a:endParaRPr lang="en-US" b="1" dirty="0"/>
          </a:p>
          <a:p>
            <a:pPr lvl="0"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4. Class IV (Ca-channels 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act on phase 2 of action potential  </a:t>
            </a:r>
            <a:endParaRPr lang="en-GB" sz="1600" dirty="0"/>
          </a:p>
          <a:p>
            <a:pPr lvl="0" algn="l" rtl="0"/>
            <a:r>
              <a:rPr lang="en-US" b="1" dirty="0" err="1"/>
              <a:t>Verapamil</a:t>
            </a:r>
            <a:r>
              <a:rPr lang="en-US" dirty="0"/>
              <a:t> is an example </a:t>
            </a:r>
            <a:endParaRPr lang="en-GB" sz="1600" dirty="0"/>
          </a:p>
          <a:p>
            <a:pPr lvl="0" algn="l" rtl="0"/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67600" cy="685800"/>
          </a:xfrm>
        </p:spPr>
        <p:txBody>
          <a:bodyPr/>
          <a:lstStyle/>
          <a:p>
            <a:pPr algn="ctr" rtl="0"/>
            <a:r>
              <a:rPr lang="en-US" b="1" dirty="0"/>
              <a:t>Treatment of arrhythmias</a:t>
            </a:r>
            <a:endParaRPr lang="en-GB" dirty="0"/>
          </a:p>
        </p:txBody>
      </p:sp>
      <p:sp>
        <p:nvSpPr>
          <p:cNvPr id="8" name="مستطيل 7"/>
          <p:cNvSpPr/>
          <p:nvPr/>
        </p:nvSpPr>
        <p:spPr>
          <a:xfrm>
            <a:off x="0" y="838200"/>
            <a:ext cx="8991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800" b="1" dirty="0"/>
              <a:t>General measures:</a:t>
            </a:r>
            <a:endParaRPr lang="en-GB" sz="2800" dirty="0"/>
          </a:p>
          <a:p>
            <a:pPr lvl="1"/>
            <a:r>
              <a:rPr lang="en-US" sz="2800" dirty="0"/>
              <a:t>Avoid smoking, tea, coffee, anxiety</a:t>
            </a:r>
            <a:endParaRPr lang="en-GB" sz="2800" dirty="0"/>
          </a:p>
          <a:p>
            <a:r>
              <a:rPr lang="en-US" sz="2800" dirty="0"/>
              <a:t> 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Cardioversion</a:t>
            </a:r>
            <a:r>
              <a:rPr lang="en-US" sz="2800" dirty="0"/>
              <a:t> using DC-shock (direct current-shock) which corrects arrhythmias rapidly. It is useful in:</a:t>
            </a:r>
            <a:endParaRPr lang="en-GB" sz="2800" dirty="0"/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Atrial arrhythmias (SVT, AF) </a:t>
            </a:r>
            <a:endParaRPr lang="en-GB" sz="2800" dirty="0"/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Ventricular tachycardia and ventricular fibrillation. Cardioversion is risky and contraindicated in patients with digitalis-induced arrhythmias.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Pacemaker or surgery 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Drugs</a:t>
            </a:r>
            <a:endParaRPr lang="en-GB" sz="2800" dirty="0"/>
          </a:p>
          <a:p>
            <a:r>
              <a:rPr lang="en-US" sz="2800" b="1" dirty="0"/>
              <a:t> 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04800" y="762000"/>
            <a:ext cx="9067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Class 1A: </a:t>
            </a:r>
            <a:endParaRPr lang="en-GB" sz="3600" dirty="0"/>
          </a:p>
          <a:p>
            <a:r>
              <a:rPr lang="en-GB" sz="3600" b="1" dirty="0"/>
              <a:t>1. </a:t>
            </a:r>
            <a:r>
              <a:rPr lang="en-US" sz="3600" b="1" dirty="0" err="1"/>
              <a:t>Disopyramide</a:t>
            </a:r>
            <a:r>
              <a:rPr lang="en-US" sz="3600" b="1" dirty="0"/>
              <a:t>  </a:t>
            </a:r>
            <a:endParaRPr lang="en-GB" sz="3600" dirty="0"/>
          </a:p>
          <a:p>
            <a:pPr lvl="0"/>
            <a:r>
              <a:rPr lang="en-US" sz="3600" dirty="0"/>
              <a:t>It is useful orally or IV in:</a:t>
            </a:r>
            <a:endParaRPr lang="en-GB" sz="3600" dirty="0"/>
          </a:p>
          <a:p>
            <a:pPr lvl="1">
              <a:buFont typeface="Wingdings" pitchFamily="2" charset="2"/>
              <a:buChar char="§"/>
            </a:pPr>
            <a:r>
              <a:rPr lang="en-US" sz="3600" b="1" dirty="0"/>
              <a:t>Ventricular arrhythmias (after AMI) </a:t>
            </a:r>
            <a:endParaRPr lang="en-GB" sz="3600" dirty="0"/>
          </a:p>
          <a:p>
            <a:pPr lvl="1">
              <a:buFont typeface="Wingdings" pitchFamily="2" charset="2"/>
              <a:buChar char="§"/>
            </a:pPr>
            <a:r>
              <a:rPr lang="en-US" sz="3600" dirty="0"/>
              <a:t>SVT of Wolf Parkinson White syndrome</a:t>
            </a:r>
            <a:endParaRPr lang="en-GB" sz="3600" dirty="0"/>
          </a:p>
          <a:p>
            <a:r>
              <a:rPr lang="en-US" sz="3600" dirty="0"/>
              <a:t> </a:t>
            </a:r>
            <a:endParaRPr lang="en-GB" sz="3600" dirty="0"/>
          </a:p>
          <a:p>
            <a:pPr lvl="0"/>
            <a:r>
              <a:rPr lang="en-US" sz="3600" b="1" dirty="0"/>
              <a:t>Main adverse effects:</a:t>
            </a:r>
            <a:endParaRPr lang="en-GB" sz="3600" dirty="0"/>
          </a:p>
          <a:p>
            <a:pPr lvl="0">
              <a:buFont typeface="Wingdings" pitchFamily="2" charset="2"/>
              <a:buChar char="§"/>
            </a:pPr>
            <a:r>
              <a:rPr lang="en-US" sz="3600" b="1" dirty="0"/>
              <a:t>Anti-</a:t>
            </a:r>
            <a:r>
              <a:rPr lang="en-US" sz="3600" b="1" dirty="0" err="1"/>
              <a:t>muscarinic</a:t>
            </a:r>
            <a:r>
              <a:rPr lang="en-US" sz="3600" dirty="0"/>
              <a:t> effects</a:t>
            </a:r>
            <a:endParaRPr lang="en-GB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Decrease blood pressure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08040" y="115670"/>
            <a:ext cx="83279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raditional Arabic" pitchFamily="18" charset="-78"/>
              </a:rPr>
              <a:t>Drugs therapy of arrhythmias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76200"/>
            <a:ext cx="8610600" cy="6324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2"/>
            <a:r>
              <a:rPr lang="en-US" sz="2800" b="1" dirty="0"/>
              <a:t>2. </a:t>
            </a:r>
            <a:r>
              <a:rPr lang="en-US" sz="2800" b="1" dirty="0" err="1"/>
              <a:t>Quinidine</a:t>
            </a:r>
            <a:r>
              <a:rPr lang="en-US" sz="2800" dirty="0"/>
              <a:t> </a:t>
            </a:r>
            <a:endParaRPr lang="en-GB" sz="2800" dirty="0"/>
          </a:p>
          <a:p>
            <a:pPr lvl="0"/>
            <a:r>
              <a:rPr lang="en-US" sz="2800" dirty="0"/>
              <a:t>It is useful in:</a:t>
            </a:r>
            <a:endParaRPr lang="en-GB" sz="2800" dirty="0"/>
          </a:p>
          <a:p>
            <a:pPr lvl="0">
              <a:buFont typeface="Wingdings" pitchFamily="2" charset="2"/>
              <a:buChar char="§"/>
            </a:pPr>
            <a:r>
              <a:rPr lang="en-US" sz="2800" b="1" dirty="0" err="1"/>
              <a:t>Atrial</a:t>
            </a:r>
            <a:r>
              <a:rPr lang="en-US" sz="2800" b="1" dirty="0"/>
              <a:t> fibrillation</a:t>
            </a:r>
            <a:r>
              <a:rPr lang="en-US" sz="2800" dirty="0"/>
              <a:t> or flutter </a:t>
            </a:r>
            <a:endParaRPr lang="en-GB" sz="2800" dirty="0"/>
          </a:p>
          <a:p>
            <a:pPr lvl="0">
              <a:buFont typeface="Wingdings" pitchFamily="2" charset="2"/>
              <a:buChar char="§"/>
            </a:pPr>
            <a:r>
              <a:rPr lang="en-US" sz="2800" dirty="0"/>
              <a:t>Resistant SVT</a:t>
            </a:r>
            <a:endParaRPr lang="en-GB" sz="2800" dirty="0"/>
          </a:p>
          <a:p>
            <a:pPr lvl="0">
              <a:buFont typeface="Wingdings" pitchFamily="2" charset="2"/>
              <a:buChar char="§"/>
            </a:pPr>
            <a:r>
              <a:rPr lang="en-US" sz="2800" dirty="0"/>
              <a:t>Occasionally in ventricular tachycardia </a:t>
            </a:r>
            <a:endParaRPr lang="en-GB" sz="2800" dirty="0"/>
          </a:p>
          <a:p>
            <a:pPr>
              <a:buFont typeface="Wingdings" pitchFamily="2" charset="2"/>
              <a:buChar char="v"/>
            </a:pPr>
            <a:r>
              <a:rPr lang="en-US" sz="2800" dirty="0"/>
              <a:t>It blocks conduction </a:t>
            </a:r>
          </a:p>
          <a:p>
            <a:endParaRPr lang="en-US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Its use has declined because of its cardiac &amp; </a:t>
            </a:r>
            <a:r>
              <a:rPr lang="en-US" sz="2800" dirty="0" err="1"/>
              <a:t>extracardiac</a:t>
            </a:r>
            <a:r>
              <a:rPr lang="en-US" sz="2800" dirty="0"/>
              <a:t> side effects. Hypotension and  heart failure may occur.</a:t>
            </a:r>
            <a:endParaRPr lang="en-GB" sz="2800" dirty="0"/>
          </a:p>
          <a:p>
            <a:pPr lvl="2"/>
            <a:r>
              <a:rPr lang="en-US" sz="2400" b="1" dirty="0"/>
              <a:t>3. </a:t>
            </a:r>
            <a:r>
              <a:rPr lang="en-US" sz="2400" b="1" dirty="0" err="1"/>
              <a:t>Procainamide</a:t>
            </a:r>
            <a:r>
              <a:rPr lang="en-US" sz="2400" dirty="0"/>
              <a:t> 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is useful in </a:t>
            </a:r>
            <a:r>
              <a:rPr lang="en-US" sz="2400" b="1" dirty="0"/>
              <a:t>ventricular arrhythmias after AMI</a:t>
            </a:r>
            <a:r>
              <a:rPr lang="en-US" sz="2400" dirty="0"/>
              <a:t>; given initially by IV infusion then orally 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Main adverse effect is hypotension; prolonged therapy may cause drug-induced SLE</a:t>
            </a:r>
            <a:endParaRPr lang="en-GB" sz="2400" dirty="0"/>
          </a:p>
          <a:p>
            <a:pPr>
              <a:buFont typeface="Wingdings" pitchFamily="2" charset="2"/>
              <a:buChar char="v"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76200"/>
            <a:ext cx="86868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Class 1B </a:t>
            </a:r>
            <a:endParaRPr lang="en-GB" sz="2400" dirty="0"/>
          </a:p>
          <a:p>
            <a:pPr lvl="2"/>
            <a:r>
              <a:rPr lang="en-US" sz="2400" b="1" dirty="0"/>
              <a:t>1. </a:t>
            </a:r>
            <a:r>
              <a:rPr lang="en-US" sz="2400" b="1" dirty="0" err="1"/>
              <a:t>Lignocaine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b="1" dirty="0" err="1"/>
              <a:t>Xylocaine</a:t>
            </a:r>
            <a:r>
              <a:rPr lang="en-US" sz="2400" dirty="0"/>
              <a:t>)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is useful in </a:t>
            </a:r>
            <a:r>
              <a:rPr lang="en-US" sz="2400" b="1" dirty="0"/>
              <a:t>ventricular arrhythmias after AMI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is given only IV (infusion or injection) because it has high 1</a:t>
            </a:r>
            <a:r>
              <a:rPr lang="en-US" sz="2400" baseline="30000" dirty="0"/>
              <a:t>st</a:t>
            </a:r>
            <a:r>
              <a:rPr lang="en-US" sz="2400" dirty="0"/>
              <a:t> pass metabolism and low bioavailability. 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may cause hypotension, sleepiness, confusion and convulsions with high doses. </a:t>
            </a:r>
            <a:endParaRPr lang="en-GB" sz="2400" dirty="0"/>
          </a:p>
          <a:p>
            <a:r>
              <a:rPr lang="en-US" sz="2400" b="1" dirty="0"/>
              <a:t> </a:t>
            </a:r>
            <a:endParaRPr lang="en-GB" sz="2400" dirty="0"/>
          </a:p>
          <a:p>
            <a:pPr lvl="2"/>
            <a:r>
              <a:rPr lang="en-US" sz="2400" b="1" dirty="0"/>
              <a:t>2. </a:t>
            </a:r>
            <a:r>
              <a:rPr lang="en-US" sz="2400" b="1" dirty="0" err="1"/>
              <a:t>Phenytoin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is useful in </a:t>
            </a:r>
            <a:r>
              <a:rPr lang="en-US" sz="2400" b="1" dirty="0"/>
              <a:t>digitalis-induced arrhythmias</a:t>
            </a:r>
            <a:endParaRPr lang="en-GB" sz="2400" dirty="0"/>
          </a:p>
          <a:p>
            <a:pPr lvl="2"/>
            <a:r>
              <a:rPr lang="en-US" sz="2400" b="1" dirty="0"/>
              <a:t>3. </a:t>
            </a:r>
            <a:r>
              <a:rPr lang="en-US" sz="2400" b="1" dirty="0" err="1"/>
              <a:t>Mexiletine</a:t>
            </a:r>
            <a:r>
              <a:rPr lang="en-US" sz="2400" dirty="0"/>
              <a:t> 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is useful orally in ventricular arrhythmias after AMI. 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dirty="0"/>
              <a:t>It may cause tremor, ataxia, dysarthria &amp; hypotension. </a:t>
            </a:r>
          </a:p>
          <a:p>
            <a:pPr lvl="0"/>
            <a:endParaRPr lang="en-US" sz="2400" dirty="0"/>
          </a:p>
          <a:p>
            <a:r>
              <a:rPr lang="en-US" sz="2400" b="1" dirty="0"/>
              <a:t>Class 1C </a:t>
            </a:r>
            <a:endParaRPr lang="en-GB" sz="2400" dirty="0"/>
          </a:p>
          <a:p>
            <a:pPr lvl="2"/>
            <a:r>
              <a:rPr lang="en-US" sz="2400" b="1" dirty="0"/>
              <a:t>1. Flecainide</a:t>
            </a:r>
            <a:r>
              <a:rPr lang="en-US" sz="2400" dirty="0"/>
              <a:t> </a:t>
            </a:r>
            <a:endParaRPr lang="en-GB" sz="2400" dirty="0"/>
          </a:p>
          <a:p>
            <a:pPr lvl="0"/>
            <a:r>
              <a:rPr lang="en-US" sz="2400" dirty="0"/>
              <a:t>It is useful in </a:t>
            </a:r>
            <a:r>
              <a:rPr lang="en-US" sz="2400" b="1" dirty="0"/>
              <a:t>VPC</a:t>
            </a:r>
            <a:r>
              <a:rPr lang="en-US" sz="2400" dirty="0"/>
              <a:t>, ventricular tachycardia &amp; in SVT when others are ineffective.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28600" y="76200"/>
            <a:ext cx="83058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Class III </a:t>
            </a:r>
            <a:endParaRPr lang="en-GB" sz="2400" dirty="0"/>
          </a:p>
          <a:p>
            <a:pPr lvl="2"/>
            <a:r>
              <a:rPr lang="en-US" sz="2400" b="1" dirty="0"/>
              <a:t>1. </a:t>
            </a:r>
            <a:r>
              <a:rPr lang="en-US" sz="2400" b="1" dirty="0" err="1"/>
              <a:t>Amiodarone</a:t>
            </a:r>
            <a:r>
              <a:rPr lang="en-US" sz="2400" dirty="0"/>
              <a:t> </a:t>
            </a:r>
            <a:endParaRPr lang="en-GB" sz="2400" dirty="0"/>
          </a:p>
          <a:p>
            <a:pPr lvl="0"/>
            <a:r>
              <a:rPr lang="en-US" sz="2400" dirty="0"/>
              <a:t>It prolongs phase 1, 2 &amp; 3 of action potential &amp; increases refractory period. It is useful in </a:t>
            </a:r>
            <a:r>
              <a:rPr lang="en-US" sz="2400" b="1" dirty="0"/>
              <a:t>SVT</a:t>
            </a:r>
            <a:r>
              <a:rPr lang="en-US" sz="2400" dirty="0"/>
              <a:t>, </a:t>
            </a:r>
            <a:r>
              <a:rPr lang="en-US" sz="2400" b="1" dirty="0"/>
              <a:t>AF</a:t>
            </a:r>
            <a:r>
              <a:rPr lang="en-US" sz="2400" dirty="0"/>
              <a:t> and VT when other safer agents are ineffective. It is also useful in WPWS arrhythmias. </a:t>
            </a:r>
            <a:endParaRPr lang="en-GB" sz="2400" dirty="0"/>
          </a:p>
          <a:p>
            <a:pPr lvl="0"/>
            <a:r>
              <a:rPr lang="en-US" sz="2400" dirty="0"/>
              <a:t>It is given once daily orally or by injection</a:t>
            </a:r>
            <a:endParaRPr lang="en-GB" sz="2400" dirty="0"/>
          </a:p>
          <a:p>
            <a:pPr lvl="0"/>
            <a:r>
              <a:rPr lang="en-US" sz="2400" dirty="0"/>
              <a:t>It is highly lipid-soluble &amp; has very large volume of distribution &amp; long t ½ of about 54 days. It causes no myocardial depression. </a:t>
            </a:r>
            <a:endParaRPr lang="en-GB" sz="2400" dirty="0"/>
          </a:p>
          <a:p>
            <a:r>
              <a:rPr lang="en-US" sz="2400" b="1" dirty="0"/>
              <a:t> </a:t>
            </a:r>
            <a:endParaRPr lang="en-GB" sz="2400" dirty="0"/>
          </a:p>
          <a:p>
            <a:pPr lvl="0"/>
            <a:r>
              <a:rPr lang="en-US" sz="2400" b="1" dirty="0"/>
              <a:t>Main</a:t>
            </a:r>
            <a:r>
              <a:rPr lang="en-US" sz="2400" dirty="0"/>
              <a:t> </a:t>
            </a:r>
            <a:r>
              <a:rPr lang="en-US" sz="2400" b="1" dirty="0"/>
              <a:t>adverse effects </a:t>
            </a:r>
            <a:r>
              <a:rPr lang="en-US" sz="2400" dirty="0"/>
              <a:t>are</a:t>
            </a:r>
            <a:r>
              <a:rPr lang="en-US" sz="2400" b="1" dirty="0"/>
              <a:t>: </a:t>
            </a:r>
            <a:endParaRPr lang="en-GB" sz="2400" dirty="0"/>
          </a:p>
          <a:p>
            <a:pPr lvl="0"/>
            <a:r>
              <a:rPr lang="en-US" sz="2400" dirty="0"/>
              <a:t>Corneal </a:t>
            </a:r>
            <a:r>
              <a:rPr lang="en-US" sz="2400" dirty="0" err="1"/>
              <a:t>microdeposit</a:t>
            </a:r>
            <a:r>
              <a:rPr lang="en-US" sz="2400" dirty="0"/>
              <a:t> (photophobia), photosensitivity</a:t>
            </a:r>
            <a:endParaRPr lang="en-GB" sz="2400" dirty="0"/>
          </a:p>
          <a:p>
            <a:pPr lvl="0"/>
            <a:r>
              <a:rPr lang="en-US" sz="2400" dirty="0"/>
              <a:t>Thyroid disorders</a:t>
            </a:r>
            <a:endParaRPr lang="en-GB" sz="2400" dirty="0"/>
          </a:p>
          <a:p>
            <a:r>
              <a:rPr lang="en-US" sz="2400" dirty="0" err="1"/>
              <a:t>Pneumonitis</a:t>
            </a:r>
            <a:r>
              <a:rPr lang="en-US" sz="2400" dirty="0"/>
              <a:t> or pulmonary fibrosis &amp; hepatitis. </a:t>
            </a:r>
          </a:p>
          <a:p>
            <a:pPr lvl="2"/>
            <a:r>
              <a:rPr lang="en-US" sz="2400" b="1" dirty="0"/>
              <a:t>2. </a:t>
            </a:r>
            <a:r>
              <a:rPr lang="en-US" sz="2400" b="1" dirty="0" err="1"/>
              <a:t>Bretylium</a:t>
            </a:r>
            <a:endParaRPr lang="en-GB" sz="2400" dirty="0"/>
          </a:p>
          <a:p>
            <a:pPr lvl="0"/>
            <a:r>
              <a:rPr lang="en-US" sz="2400" dirty="0"/>
              <a:t>It is useful IV in resistant </a:t>
            </a:r>
            <a:r>
              <a:rPr lang="en-US" sz="2400" b="1" dirty="0"/>
              <a:t>ventricular</a:t>
            </a:r>
            <a:r>
              <a:rPr lang="en-US" sz="2400" dirty="0"/>
              <a:t> </a:t>
            </a:r>
            <a:r>
              <a:rPr lang="en-US" sz="2400" b="1" dirty="0"/>
              <a:t>arrhythmias</a:t>
            </a:r>
            <a:r>
              <a:rPr lang="en-US" sz="2400" dirty="0"/>
              <a:t> </a:t>
            </a:r>
            <a:r>
              <a:rPr lang="en-US" sz="2400" b="1" dirty="0"/>
              <a:t>after AMI</a:t>
            </a:r>
            <a:r>
              <a:rPr lang="en-US" sz="2400" dirty="0"/>
              <a:t> like VF &amp; VT. </a:t>
            </a:r>
            <a:endParaRPr lang="en-GB" sz="2400" dirty="0"/>
          </a:p>
          <a:p>
            <a:endParaRPr lang="en-US" sz="2400" dirty="0"/>
          </a:p>
          <a:p>
            <a:endParaRPr lang="en-US" sz="2400" dirty="0"/>
          </a:p>
          <a:p>
            <a:endParaRPr lang="ar-JO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534400" cy="1143000"/>
          </a:xfrm>
        </p:spPr>
        <p:txBody>
          <a:bodyPr/>
          <a:lstStyle/>
          <a:p>
            <a:pPr algn="ctr"/>
            <a:r>
              <a:rPr lang="sr-Cyrl-CS" b="1" cap="all" dirty="0"/>
              <a:t>Introduction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73752"/>
          </a:xfrm>
        </p:spPr>
        <p:txBody>
          <a:bodyPr/>
          <a:lstStyle/>
          <a:p>
            <a:pPr algn="l" rtl="0"/>
            <a:r>
              <a:rPr lang="en-US" dirty="0"/>
              <a:t>Arrhythmias are disturbances of the electrical rhythm of the heart.</a:t>
            </a:r>
          </a:p>
          <a:p>
            <a:pPr algn="l" rtl="0"/>
            <a:r>
              <a:rPr lang="en-US" dirty="0"/>
              <a:t> Anti-arrhythmic drugs are useful in the treatment and </a:t>
            </a:r>
            <a:r>
              <a:rPr lang="en-US" b="1" dirty="0"/>
              <a:t>sometimes</a:t>
            </a:r>
            <a:r>
              <a:rPr lang="en-US" dirty="0"/>
              <a:t> prophylaxis of cardiac arrhythmias. </a:t>
            </a:r>
          </a:p>
          <a:p>
            <a:pPr algn="l" rtl="0"/>
            <a:r>
              <a:rPr lang="en-US" dirty="0"/>
              <a:t>However, long term prophylaxis with anti-arrhythmic drugs is not without risks as most anti-arrhythmic agents are themselves pro-arrhythmic agents  with –</a:t>
            </a:r>
            <a:r>
              <a:rPr lang="en-US" dirty="0" err="1"/>
              <a:t>ve</a:t>
            </a:r>
            <a:r>
              <a:rPr lang="en-US" dirty="0"/>
              <a:t> inotropic action.</a:t>
            </a:r>
          </a:p>
          <a:p>
            <a:pPr algn="l" rtl="0"/>
            <a:r>
              <a:rPr lang="en-US" dirty="0"/>
              <a:t> Generally, treatment of asymptomatic arrhythmias is not recommended. 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152400"/>
            <a:ext cx="8763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Class IV </a:t>
            </a:r>
            <a:endParaRPr lang="en-GB" sz="2800" dirty="0"/>
          </a:p>
          <a:p>
            <a:pPr lvl="2"/>
            <a:r>
              <a:rPr lang="en-US" sz="2800" b="1" dirty="0"/>
              <a:t>1. </a:t>
            </a:r>
            <a:r>
              <a:rPr lang="en-US" sz="2800" b="1" dirty="0" err="1"/>
              <a:t>Verapamil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It has direct –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inotropic</a:t>
            </a:r>
            <a:r>
              <a:rPr lang="en-US" sz="2800" dirty="0"/>
              <a:t> effects &amp; -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chronotropic</a:t>
            </a:r>
            <a:r>
              <a:rPr lang="en-US" sz="2800" dirty="0"/>
              <a:t> effect (acts on SA node &amp; impairs conduction in AV node). It acts by blocking influx of calcium through L-type channels during phase 2 of action potential.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It is useful mainly in </a:t>
            </a:r>
            <a:r>
              <a:rPr lang="en-US" sz="2800" b="1" dirty="0"/>
              <a:t>SVT</a:t>
            </a:r>
            <a:r>
              <a:rPr lang="en-US" sz="2800" dirty="0"/>
              <a:t> and </a:t>
            </a:r>
            <a:r>
              <a:rPr lang="en-US" sz="2800" b="1" dirty="0"/>
              <a:t>AF.  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dirty="0"/>
              <a:t>Adverse effects :</a:t>
            </a:r>
            <a:endParaRPr lang="en-GB" sz="2800" dirty="0"/>
          </a:p>
          <a:p>
            <a:pPr lvl="0"/>
            <a:r>
              <a:rPr lang="en-US" sz="2800" dirty="0"/>
              <a:t>Headache, constipation, Hypotension, </a:t>
            </a:r>
            <a:r>
              <a:rPr lang="en-US" sz="2800" dirty="0" err="1"/>
              <a:t>bradycardia</a:t>
            </a:r>
            <a:r>
              <a:rPr lang="en-US" sz="2800" dirty="0"/>
              <a:t>.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It is not used with: beta-blockers because both have –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inotropic</a:t>
            </a:r>
            <a:r>
              <a:rPr lang="en-US" sz="2800" dirty="0"/>
              <a:t> &amp; </a:t>
            </a:r>
            <a:r>
              <a:rPr lang="en-US" sz="2800" dirty="0" err="1"/>
              <a:t>chronotropic</a:t>
            </a:r>
            <a:r>
              <a:rPr lang="en-US" sz="2800" dirty="0"/>
              <a:t> effects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It is contraindicated in heart failure and after AMI</a:t>
            </a:r>
            <a:endParaRPr lang="en-GB" sz="2800" dirty="0"/>
          </a:p>
          <a:p>
            <a:endParaRPr lang="ar-JO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04801" y="15240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Other Anti-arrhythmic agents</a:t>
            </a:r>
            <a:endParaRPr lang="en-GB" sz="3200" dirty="0"/>
          </a:p>
        </p:txBody>
      </p:sp>
      <p:sp>
        <p:nvSpPr>
          <p:cNvPr id="9" name="مستطيل 8"/>
          <p:cNvSpPr/>
          <p:nvPr/>
        </p:nvSpPr>
        <p:spPr>
          <a:xfrm>
            <a:off x="228600" y="9906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00" b="1" dirty="0"/>
              <a:t>1. Adenosine</a:t>
            </a:r>
            <a:r>
              <a:rPr lang="en-US" sz="3200" dirty="0"/>
              <a:t> 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It occurs naturally in the body. 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It is used as </a:t>
            </a:r>
            <a:r>
              <a:rPr lang="en-US" sz="3200" b="1" dirty="0"/>
              <a:t>IV</a:t>
            </a:r>
            <a:r>
              <a:rPr lang="en-US" sz="3200" dirty="0"/>
              <a:t> injection in </a:t>
            </a:r>
            <a:r>
              <a:rPr lang="en-US" sz="3200" b="1" dirty="0"/>
              <a:t>SVT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It slows &amp; inhibits AV nodal conduction. 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Its t½ is 10 seconds &amp; is rapidly metabolized by circulating adenosine </a:t>
            </a:r>
            <a:r>
              <a:rPr lang="en-US" sz="3200" dirty="0" err="1"/>
              <a:t>deaminase</a:t>
            </a:r>
            <a:r>
              <a:rPr lang="en-US" sz="3200" dirty="0"/>
              <a:t> </a:t>
            </a:r>
            <a:endParaRPr lang="en-GB" sz="3200" dirty="0"/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Main adverse effects: </a:t>
            </a:r>
            <a:r>
              <a:rPr lang="en-US" sz="3200" b="1" dirty="0" err="1"/>
              <a:t>bronchospasm</a:t>
            </a:r>
            <a:r>
              <a:rPr lang="en-US" sz="3200" dirty="0"/>
              <a:t> (avoided in asthma), flushing and chest pain</a:t>
            </a:r>
          </a:p>
          <a:p>
            <a:endParaRPr lang="ar-JO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10600" cy="6400800"/>
          </a:xfrm>
        </p:spPr>
        <p:txBody>
          <a:bodyPr>
            <a:normAutofit/>
          </a:bodyPr>
          <a:lstStyle/>
          <a:p>
            <a:pPr lvl="2" algn="l" rtl="0">
              <a:buNone/>
            </a:pPr>
            <a:r>
              <a:rPr lang="en-US" sz="3200" b="1" dirty="0"/>
              <a:t>2. </a:t>
            </a:r>
            <a:r>
              <a:rPr lang="en-US" sz="3200" b="1" dirty="0" err="1"/>
              <a:t>Digoxin</a:t>
            </a:r>
            <a:r>
              <a:rPr lang="en-US" sz="3200" dirty="0"/>
              <a:t>   </a:t>
            </a:r>
            <a:endParaRPr lang="en-GB" sz="3200" dirty="0"/>
          </a:p>
          <a:p>
            <a:pPr lvl="0" algn="l" rtl="0"/>
            <a:r>
              <a:rPr lang="en-US" dirty="0"/>
              <a:t>It is obtained from foxglove plant (Digitalis </a:t>
            </a:r>
            <a:r>
              <a:rPr lang="en-US" dirty="0" err="1"/>
              <a:t>purpurea</a:t>
            </a:r>
            <a:r>
              <a:rPr lang="en-US" dirty="0"/>
              <a:t> &amp; Digitalis </a:t>
            </a:r>
            <a:r>
              <a:rPr lang="en-US" dirty="0" err="1"/>
              <a:t>lanta</a:t>
            </a:r>
            <a:r>
              <a:rPr lang="en-US" dirty="0"/>
              <a:t>). </a:t>
            </a:r>
            <a:endParaRPr lang="en-GB" dirty="0"/>
          </a:p>
          <a:p>
            <a:pPr lvl="0" algn="l" rtl="0"/>
            <a:r>
              <a:rPr lang="en-US" dirty="0"/>
              <a:t>Its mechanism of action is by inhibiting </a:t>
            </a:r>
            <a:r>
              <a:rPr lang="en-US" dirty="0" err="1"/>
              <a:t>ATPase</a:t>
            </a:r>
            <a:r>
              <a:rPr lang="en-US" dirty="0"/>
              <a:t> (Na-pump) in cardiac cells: </a:t>
            </a:r>
            <a:endParaRPr lang="en-GB" dirty="0"/>
          </a:p>
          <a:p>
            <a:pPr lvl="0" algn="l" rtl="0"/>
            <a:r>
              <a:rPr lang="en-US" dirty="0"/>
              <a:t>Leading to increase intracellular Na </a:t>
            </a:r>
            <a:endParaRPr lang="en-GB" dirty="0"/>
          </a:p>
          <a:p>
            <a:pPr lvl="0" algn="l" rtl="0"/>
            <a:r>
              <a:rPr lang="en-US" dirty="0"/>
              <a:t>Leading to influx of Ca &amp; increase </a:t>
            </a:r>
            <a:r>
              <a:rPr lang="en-US" dirty="0" err="1"/>
              <a:t>intracardiac</a:t>
            </a:r>
            <a:r>
              <a:rPr lang="en-US" dirty="0"/>
              <a:t> Ca </a:t>
            </a:r>
            <a:endParaRPr lang="en-GB" dirty="0"/>
          </a:p>
          <a:p>
            <a:pPr lvl="0" algn="l" rtl="0"/>
            <a:r>
              <a:rPr lang="en-US" dirty="0"/>
              <a:t>Increasing myocardial contractility (+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inotropic</a:t>
            </a:r>
            <a:r>
              <a:rPr lang="en-US" dirty="0"/>
              <a:t> effect)</a:t>
            </a:r>
            <a:endParaRPr lang="en-GB" dirty="0"/>
          </a:p>
          <a:p>
            <a:pPr lvl="0" algn="l" rtl="0"/>
            <a:r>
              <a:rPr lang="en-US" dirty="0"/>
              <a:t>Leading to increase cardiac output and decrease sympathetic tone </a:t>
            </a:r>
            <a:endParaRPr lang="en-GB" dirty="0"/>
          </a:p>
          <a:p>
            <a:pPr lvl="0" algn="l" rtl="0"/>
            <a:r>
              <a:rPr lang="en-US" dirty="0"/>
              <a:t>It has indirect –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chronotropic</a:t>
            </a:r>
            <a:r>
              <a:rPr lang="en-US" dirty="0"/>
              <a:t> effect through increasing </a:t>
            </a:r>
            <a:r>
              <a:rPr lang="en-US" dirty="0" err="1"/>
              <a:t>vagus</a:t>
            </a:r>
            <a:r>
              <a:rPr lang="en-US" dirty="0"/>
              <a:t> tone</a:t>
            </a:r>
            <a:endParaRPr lang="en-GB" dirty="0"/>
          </a:p>
          <a:p>
            <a:pPr lvl="0" algn="l" rtl="0"/>
            <a:r>
              <a:rPr lang="en-US" dirty="0"/>
              <a:t>It is given orally or IV.</a:t>
            </a:r>
            <a:endParaRPr lang="en-GB" dirty="0"/>
          </a:p>
          <a:p>
            <a:pPr algn="l" rtl="0"/>
            <a:r>
              <a:rPr lang="en-US" dirty="0"/>
              <a:t>It is excreted unchanged in urine (85 %) with a t ½ of 36 hours</a:t>
            </a:r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4800" y="76200"/>
            <a:ext cx="8458200" cy="65532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Therapeutic uses of </a:t>
            </a:r>
            <a:r>
              <a:rPr lang="en-US" b="1" dirty="0" err="1"/>
              <a:t>digoxin</a:t>
            </a:r>
            <a:r>
              <a:rPr lang="en-US" b="1" dirty="0"/>
              <a:t>: </a:t>
            </a:r>
            <a:endParaRPr lang="en-GB" dirty="0"/>
          </a:p>
          <a:p>
            <a:pPr lvl="0" algn="l" rtl="0"/>
            <a:r>
              <a:rPr lang="en-US" b="1" dirty="0"/>
              <a:t>Arrhythmias</a:t>
            </a:r>
            <a:r>
              <a:rPr lang="en-US" dirty="0"/>
              <a:t>  as</a:t>
            </a:r>
            <a:r>
              <a:rPr lang="en-US" b="1" dirty="0"/>
              <a:t> AF &amp; SVT</a:t>
            </a:r>
            <a:endParaRPr lang="en-GB" dirty="0"/>
          </a:p>
          <a:p>
            <a:pPr lvl="0" algn="l" rtl="0"/>
            <a:r>
              <a:rPr lang="en-US" b="1" dirty="0"/>
              <a:t>Heart failure</a:t>
            </a:r>
            <a:r>
              <a:rPr lang="en-US" dirty="0"/>
              <a:t> particularly when associated with arrhythmia like AF.</a:t>
            </a:r>
            <a:endParaRPr lang="en-GB" dirty="0"/>
          </a:p>
          <a:p>
            <a:pPr algn="l" rtl="0">
              <a:buNone/>
            </a:pPr>
            <a:endParaRPr lang="en-GB" dirty="0"/>
          </a:p>
          <a:p>
            <a:pPr algn="l" rtl="0"/>
            <a:r>
              <a:rPr lang="en-US" b="1" dirty="0"/>
              <a:t>Smaller doses of </a:t>
            </a:r>
            <a:r>
              <a:rPr lang="en-US" b="1" dirty="0" err="1"/>
              <a:t>digoxin</a:t>
            </a:r>
            <a:r>
              <a:rPr lang="en-US" b="1" dirty="0"/>
              <a:t> are used in: </a:t>
            </a:r>
            <a:endParaRPr lang="en-GB" dirty="0"/>
          </a:p>
          <a:p>
            <a:pPr algn="l" rtl="0"/>
            <a:r>
              <a:rPr lang="en-US" dirty="0"/>
              <a:t>Elderly, renal disease, hypothyroidism, in the presence of </a:t>
            </a:r>
            <a:r>
              <a:rPr lang="en-US" dirty="0" err="1"/>
              <a:t>hypokalemia</a:t>
            </a:r>
            <a:r>
              <a:rPr lang="en-US" dirty="0"/>
              <a:t> </a:t>
            </a:r>
          </a:p>
          <a:p>
            <a:pPr algn="l" rtl="0">
              <a:buNone/>
            </a:pPr>
            <a:r>
              <a:rPr lang="en-US" b="1" dirty="0" err="1"/>
              <a:t>Digoxin</a:t>
            </a:r>
            <a:r>
              <a:rPr lang="en-US" b="1" dirty="0"/>
              <a:t> toxicity: </a:t>
            </a:r>
          </a:p>
          <a:p>
            <a:pPr algn="l" rtl="0">
              <a:buNone/>
            </a:pPr>
            <a:r>
              <a:rPr lang="en-US" dirty="0" err="1"/>
              <a:t>Digoxin</a:t>
            </a:r>
            <a:r>
              <a:rPr lang="en-US" dirty="0"/>
              <a:t> has a narrow therapeutic index. Manifestations of digoxin toxicity include:</a:t>
            </a:r>
            <a:endParaRPr lang="en-GB" dirty="0"/>
          </a:p>
          <a:p>
            <a:pPr lvl="0" algn="l" rtl="0"/>
            <a:r>
              <a:rPr lang="en-US" dirty="0"/>
              <a:t>Cardiac effects: arrhythmias and heart block</a:t>
            </a:r>
            <a:endParaRPr lang="en-GB" dirty="0"/>
          </a:p>
          <a:p>
            <a:pPr lvl="0" algn="l" rtl="0"/>
            <a:r>
              <a:rPr lang="en-US" dirty="0"/>
              <a:t>GI effects: nausea and vomiting.</a:t>
            </a:r>
            <a:endParaRPr lang="en-GB" dirty="0"/>
          </a:p>
          <a:p>
            <a:pPr lvl="0" algn="l" rtl="0"/>
            <a:r>
              <a:rPr lang="en-US" dirty="0"/>
              <a:t>CNS effects: headache, confusion, nightmares, psychosis, </a:t>
            </a:r>
            <a:r>
              <a:rPr lang="en-US" b="1" dirty="0" err="1"/>
              <a:t>coloured</a:t>
            </a:r>
            <a:r>
              <a:rPr lang="en-US" b="1" dirty="0"/>
              <a:t> vision</a:t>
            </a:r>
            <a:endParaRPr lang="en-GB" dirty="0"/>
          </a:p>
          <a:p>
            <a:pPr algn="l" rtl="0"/>
            <a:endParaRPr lang="en-GB" dirty="0"/>
          </a:p>
          <a:p>
            <a:pPr algn="l" rtl="0"/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4873752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Treatment of digoxin toxicity:</a:t>
            </a:r>
            <a:endParaRPr lang="en-GB" dirty="0"/>
          </a:p>
          <a:p>
            <a:pPr lvl="0" algn="l" rtl="0"/>
            <a:r>
              <a:rPr lang="en-US" dirty="0"/>
              <a:t>Stop therapy and correct </a:t>
            </a:r>
            <a:r>
              <a:rPr lang="en-US" dirty="0" err="1"/>
              <a:t>hypokalemia</a:t>
            </a:r>
            <a:endParaRPr lang="en-GB" dirty="0"/>
          </a:p>
          <a:p>
            <a:pPr lvl="0" algn="l" rtl="0"/>
            <a:r>
              <a:rPr lang="en-US" dirty="0"/>
              <a:t>Correct arrhythmias using phenytoin or atropine </a:t>
            </a:r>
            <a:endParaRPr lang="en-GB" dirty="0"/>
          </a:p>
          <a:p>
            <a:pPr lvl="0" algn="l" rtl="0"/>
            <a:r>
              <a:rPr lang="en-US" dirty="0"/>
              <a:t>Give digoxin antibody infusion</a:t>
            </a:r>
            <a:endParaRPr lang="en-GB" dirty="0"/>
          </a:p>
          <a:p>
            <a:pPr algn="l"/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52400" y="533400"/>
            <a:ext cx="8610600" cy="5940552"/>
          </a:xfrm>
        </p:spPr>
        <p:txBody>
          <a:bodyPr/>
          <a:lstStyle/>
          <a:p>
            <a:pPr lvl="2" algn="l" rtl="0">
              <a:buNone/>
            </a:pPr>
            <a:r>
              <a:rPr lang="en-US" sz="3200" b="1" dirty="0"/>
              <a:t>Summary of drug therapy of main types of arrhythmias: </a:t>
            </a:r>
          </a:p>
          <a:p>
            <a:pPr lvl="2" algn="l" rtl="0">
              <a:buNone/>
            </a:pPr>
            <a:endParaRPr lang="en-GB" sz="3200" dirty="0"/>
          </a:p>
          <a:p>
            <a:pPr lvl="0" algn="l" rtl="0"/>
            <a:r>
              <a:rPr lang="en-US" b="1" dirty="0"/>
              <a:t>APC: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dirty="0"/>
              <a:t>a </a:t>
            </a:r>
            <a:r>
              <a:rPr lang="en-US" b="1" dirty="0"/>
              <a:t>beta-blocker</a:t>
            </a:r>
            <a:r>
              <a:rPr lang="en-US" dirty="0"/>
              <a:t> if symptomatic</a:t>
            </a:r>
            <a:endParaRPr lang="en-GB" sz="1600" dirty="0"/>
          </a:p>
          <a:p>
            <a:pPr lvl="0" algn="l" rtl="0"/>
            <a:r>
              <a:rPr lang="fr-FR" b="1" dirty="0"/>
              <a:t>PVC: </a:t>
            </a:r>
            <a:r>
              <a:rPr lang="fr-FR" dirty="0" err="1"/>
              <a:t>choice</a:t>
            </a:r>
            <a:r>
              <a:rPr lang="fr-FR" b="1" dirty="0"/>
              <a:t>: </a:t>
            </a:r>
            <a:r>
              <a:rPr lang="fr-FR" b="1" dirty="0" err="1"/>
              <a:t>Disopyramide</a:t>
            </a:r>
            <a:r>
              <a:rPr lang="fr-FR" dirty="0"/>
              <a:t>, </a:t>
            </a:r>
            <a:r>
              <a:rPr lang="fr-FR" dirty="0" err="1"/>
              <a:t>Lignocaine</a:t>
            </a:r>
            <a:r>
              <a:rPr lang="fr-FR" dirty="0"/>
              <a:t>, </a:t>
            </a:r>
            <a:r>
              <a:rPr lang="fr-FR" dirty="0" err="1"/>
              <a:t>Flecanide</a:t>
            </a:r>
            <a:r>
              <a:rPr lang="fr-FR" dirty="0"/>
              <a:t> </a:t>
            </a:r>
            <a:endParaRPr lang="en-GB" sz="1600" dirty="0"/>
          </a:p>
          <a:p>
            <a:pPr lvl="0" algn="l" rtl="0"/>
            <a:r>
              <a:rPr lang="en-US" b="1" dirty="0" err="1"/>
              <a:t>Atrial</a:t>
            </a:r>
            <a:r>
              <a:rPr lang="en-US" b="1" dirty="0"/>
              <a:t> fibrillation: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b="1" dirty="0" err="1"/>
              <a:t>Propranolol</a:t>
            </a:r>
            <a:r>
              <a:rPr lang="en-US" dirty="0"/>
              <a:t>, </a:t>
            </a:r>
            <a:r>
              <a:rPr lang="en-US" b="1" dirty="0" err="1"/>
              <a:t>amiodarone</a:t>
            </a:r>
            <a:r>
              <a:rPr lang="en-US" dirty="0"/>
              <a:t>, </a:t>
            </a:r>
            <a:r>
              <a:rPr lang="en-US" b="1" dirty="0" err="1"/>
              <a:t>digoxin</a:t>
            </a:r>
            <a:endParaRPr lang="en-GB" sz="1600" dirty="0"/>
          </a:p>
          <a:p>
            <a:pPr lvl="0" algn="l" rtl="0"/>
            <a:r>
              <a:rPr lang="en-US" b="1" dirty="0"/>
              <a:t>SVT: </a:t>
            </a:r>
            <a:r>
              <a:rPr lang="en-US" dirty="0"/>
              <a:t>choice</a:t>
            </a:r>
            <a:r>
              <a:rPr lang="en-US" b="1" dirty="0"/>
              <a:t>: Beta-blocker</a:t>
            </a:r>
            <a:r>
              <a:rPr lang="en-US" dirty="0"/>
              <a:t>, </a:t>
            </a:r>
            <a:r>
              <a:rPr lang="en-US" b="1" dirty="0" err="1"/>
              <a:t>verapami</a:t>
            </a:r>
            <a:r>
              <a:rPr lang="en-US" dirty="0"/>
              <a:t>, adenosine</a:t>
            </a:r>
            <a:endParaRPr lang="en-GB" sz="1600" dirty="0"/>
          </a:p>
          <a:p>
            <a:pPr lvl="0" algn="l" rtl="0"/>
            <a:r>
              <a:rPr lang="en-US" b="1" dirty="0"/>
              <a:t>Ventricular tachycardia: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b="1" dirty="0" err="1"/>
              <a:t>Lignocaine</a:t>
            </a:r>
            <a:r>
              <a:rPr lang="en-US" dirty="0"/>
              <a:t>, </a:t>
            </a:r>
            <a:r>
              <a:rPr lang="en-US" dirty="0" err="1"/>
              <a:t>amiodarone</a:t>
            </a:r>
            <a:endParaRPr lang="en-GB" sz="1600" dirty="0"/>
          </a:p>
          <a:p>
            <a:pPr algn="l"/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8313" y="76200"/>
            <a:ext cx="8229600" cy="7747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sr-Cyrl-CS" sz="3200" b="1" cap="all" dirty="0"/>
              <a:t>Introduction</a:t>
            </a:r>
            <a:endParaRPr kumimoji="0" lang="en-US" sz="3000" b="1" i="0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" y="1066800"/>
            <a:ext cx="8915400" cy="54101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2400" dirty="0"/>
              <a:t>Physiologically, the myocardium has muscle cells and conducting tissues (SA node, AV node, Bundle of Hiss and right and left bundles or divisions).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2400" dirty="0"/>
              <a:t>The heart beat is initiated by an electrical discharge from the SA node followed by depolarization of the atria and ventricles.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2400" dirty="0"/>
              <a:t>The SA node acts as a pacemaker and its intrinsic rate is regulated by the ANS (sympathetic and parasympathetic systems).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2400" dirty="0"/>
              <a:t>When the sinus rhythm is slow, a lower centre takes over the role of the pacemaker. This is known as escape rhythm and may arise in the AV node (nodal rhythm) or the ventricle (idioventricular rhythm). </a:t>
            </a:r>
            <a:endParaRPr kumimoji="0" lang="en-US" sz="24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صورة 4" descr="heart conduction pathway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0999"/>
            <a:ext cx="6934200" cy="60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810344"/>
          </a:xfrm>
        </p:spPr>
        <p:txBody>
          <a:bodyPr/>
          <a:lstStyle/>
          <a:p>
            <a:pPr algn="ctr" rtl="0"/>
            <a:r>
              <a:rPr lang="en-US" sz="4000" b="1" dirty="0"/>
              <a:t>Types of arrhythmias</a:t>
            </a:r>
            <a:endParaRPr lang="en-GB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066800"/>
            <a:ext cx="8443913" cy="541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r>
              <a:rPr lang="en-US" sz="2800" dirty="0"/>
              <a:t>They are classified according to site of origin of the rhythm into:</a:t>
            </a:r>
          </a:p>
          <a:p>
            <a:endParaRPr lang="en-GB" sz="2800" dirty="0"/>
          </a:p>
          <a:p>
            <a:pPr lvl="0"/>
            <a:r>
              <a:rPr lang="en-US" sz="2800" b="1" dirty="0"/>
              <a:t>1. Sinus rhythm </a:t>
            </a:r>
            <a:r>
              <a:rPr lang="en-US" sz="2800" dirty="0"/>
              <a:t>disturbances</a:t>
            </a:r>
            <a:r>
              <a:rPr lang="en-US" sz="2800" b="1" dirty="0"/>
              <a:t> </a:t>
            </a:r>
            <a:r>
              <a:rPr lang="en-US" sz="2800" dirty="0"/>
              <a:t>(originates in the SA node):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Sinus arrhythmia</a:t>
            </a:r>
            <a:r>
              <a:rPr lang="en-US" sz="2800" dirty="0"/>
              <a:t>: normal phenomena occurring in young peoples; heart rate increases during inspiration.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Sinus </a:t>
            </a:r>
            <a:r>
              <a:rPr lang="en-US" sz="2800" b="1" dirty="0" err="1"/>
              <a:t>bradycardia</a:t>
            </a:r>
            <a:r>
              <a:rPr lang="en-US" sz="2800" dirty="0"/>
              <a:t> (HR &lt;60) may occur in normal athletes, with AMI, with hypothyroidism or raised intracranial pressure. When symptomatic, it can be treated by atropine injection. 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Sinus tachycardia</a:t>
            </a:r>
            <a:r>
              <a:rPr lang="en-US" sz="2800" dirty="0"/>
              <a:t> (HR &gt;100); may occur with chronic anxiety, exercise, </a:t>
            </a:r>
            <a:r>
              <a:rPr lang="en-US" sz="2800" dirty="0" err="1"/>
              <a:t>anaemia</a:t>
            </a:r>
            <a:r>
              <a:rPr lang="en-US" sz="2800" dirty="0"/>
              <a:t>, fever, thyrotoxicosis and with heart failure. </a:t>
            </a:r>
            <a:endParaRPr lang="en-GB" sz="2800" dirty="0"/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810344"/>
          </a:xfrm>
        </p:spPr>
        <p:txBody>
          <a:bodyPr/>
          <a:lstStyle/>
          <a:p>
            <a:pPr algn="ctr" rtl="0"/>
            <a:r>
              <a:rPr lang="en-US" sz="4000" b="1" dirty="0"/>
              <a:t>Types of arrhythmias</a:t>
            </a:r>
            <a:endParaRPr lang="en-GB" sz="40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1066800"/>
            <a:ext cx="8443913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z="2400" b="1" dirty="0"/>
              <a:t>2. Ectopic rhythm disturbances: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b="1" dirty="0"/>
              <a:t>Supraventricular </a:t>
            </a:r>
            <a:r>
              <a:rPr lang="en-US" sz="2400" dirty="0"/>
              <a:t>arrhythmias</a:t>
            </a:r>
            <a:r>
              <a:rPr lang="en-US" sz="2400" b="1" dirty="0"/>
              <a:t> (atrial or nodal): 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Ectopic beats: atrial premature contractions (APC)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Supraventricular Tachycardia (SVT)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Atrial fibrillation (AF) 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Atrial flutter  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  <a:p>
            <a:pPr lvl="0">
              <a:buFont typeface="Wingdings" pitchFamily="2" charset="2"/>
              <a:buChar char="v"/>
            </a:pPr>
            <a:r>
              <a:rPr lang="en-US" sz="2400" b="1" dirty="0"/>
              <a:t>Ventricular </a:t>
            </a:r>
            <a:r>
              <a:rPr lang="en-US" sz="2400" dirty="0"/>
              <a:t>arrhythmias</a:t>
            </a:r>
            <a:r>
              <a:rPr lang="en-US" sz="2400" b="1" dirty="0"/>
              <a:t>:  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Ectopic beats: ventricular premature contractions (VPC)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Ventricular tachycardia (V tach)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Ventricular fibrillation (VF) </a:t>
            </a:r>
            <a:endParaRPr lang="en-GB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Asystole </a:t>
            </a:r>
            <a:endParaRPr lang="en-GB" sz="2400" dirty="0"/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1" y="0"/>
            <a:ext cx="861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Causes of arrhythmias</a:t>
            </a:r>
            <a:endParaRPr lang="ar-JO" sz="5400" dirty="0"/>
          </a:p>
        </p:txBody>
      </p:sp>
      <p:sp>
        <p:nvSpPr>
          <p:cNvPr id="6" name="مستطيل 5"/>
          <p:cNvSpPr/>
          <p:nvPr/>
        </p:nvSpPr>
        <p:spPr>
          <a:xfrm>
            <a:off x="228600" y="1143000"/>
            <a:ext cx="883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Arrhythmias are usually manifestations of </a:t>
            </a:r>
            <a:r>
              <a:rPr lang="en-US" sz="2400" b="1" dirty="0"/>
              <a:t>structural</a:t>
            </a:r>
            <a:r>
              <a:rPr lang="en-US" sz="2400" dirty="0"/>
              <a:t> heart disease but may also occur in </a:t>
            </a:r>
            <a:r>
              <a:rPr lang="en-US" sz="2400" b="1" dirty="0"/>
              <a:t>normal</a:t>
            </a:r>
            <a:r>
              <a:rPr lang="en-US" sz="2400" dirty="0"/>
              <a:t> hearts and many arrhythmias are </a:t>
            </a:r>
            <a:r>
              <a:rPr lang="en-US" sz="2400" b="1" dirty="0"/>
              <a:t>idiopathic</a:t>
            </a:r>
            <a:r>
              <a:rPr lang="en-US" sz="2400" dirty="0"/>
              <a:t>. The main causes of arrhythmias are :</a:t>
            </a:r>
          </a:p>
          <a:p>
            <a:pPr>
              <a:buFont typeface="Wingdings" pitchFamily="2" charset="2"/>
              <a:buChar char="Ø"/>
            </a:pPr>
            <a:endParaRPr lang="en-GB" sz="2400" dirty="0"/>
          </a:p>
          <a:p>
            <a:pPr marL="457200" lvl="0" indent="-457200"/>
            <a:r>
              <a:rPr lang="en-US" sz="2400" dirty="0"/>
              <a:t>1. Ischaemic heart disease </a:t>
            </a:r>
          </a:p>
          <a:p>
            <a:pPr marL="457200" lvl="0" indent="-457200">
              <a:buAutoNum type="arabicPeriod"/>
            </a:pPr>
            <a:endParaRPr lang="en-GB" sz="2400" dirty="0"/>
          </a:p>
          <a:p>
            <a:pPr lvl="0"/>
            <a:r>
              <a:rPr lang="en-US" sz="2400" dirty="0"/>
              <a:t>2. Hypertension </a:t>
            </a:r>
            <a:endParaRPr lang="en-GB" sz="2400" dirty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3. </a:t>
            </a:r>
            <a:r>
              <a:rPr lang="en-US" sz="2400" dirty="0"/>
              <a:t>Cardiomyopathy (Disease of the myocardium)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304800"/>
            <a:ext cx="8915400" cy="6019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Factors that precipitate or exacerbate arrhythmias include:</a:t>
            </a:r>
          </a:p>
          <a:p>
            <a:endParaRPr lang="en-GB" sz="3600" b="1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Ischemia, hypoxia, acidosis or alkalosis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Electrolyte changes 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Excessive catecholamine exposure, autonomic influences </a:t>
            </a:r>
            <a:endParaRPr lang="en-GB" sz="3200" dirty="0"/>
          </a:p>
          <a:p>
            <a:pPr lvl="0">
              <a:buFont typeface="Wingdings" pitchFamily="2" charset="2"/>
              <a:buChar char="v"/>
            </a:pPr>
            <a:r>
              <a:rPr lang="en-US" sz="3200" dirty="0"/>
              <a:t>Drug toxicity (digitalis or anti-arrhythmic drugs)</a:t>
            </a:r>
            <a:endParaRPr lang="en-GB" sz="32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Presence of scarred or diseased cardiac tissue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191869"/>
            <a:ext cx="884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/>
              <a:t>Mechanisms of arrhythmias</a:t>
            </a:r>
            <a:endParaRPr lang="en-US" sz="3600" b="1" u="sng" dirty="0"/>
          </a:p>
        </p:txBody>
      </p:sp>
      <p:sp>
        <p:nvSpPr>
          <p:cNvPr id="5" name="مستطيل 4"/>
          <p:cNvSpPr/>
          <p:nvPr/>
        </p:nvSpPr>
        <p:spPr>
          <a:xfrm>
            <a:off x="381000" y="1234857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Arrhythmias may result from disturbances in:</a:t>
            </a:r>
          </a:p>
          <a:p>
            <a:r>
              <a:rPr lang="en-US" sz="2800" dirty="0"/>
              <a:t> </a:t>
            </a: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Impulse formation</a:t>
            </a:r>
          </a:p>
          <a:p>
            <a:pPr lvl="0">
              <a:buFont typeface="Wingdings" pitchFamily="2" charset="2"/>
              <a:buChar char="v"/>
            </a:pPr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b="1" dirty="0"/>
              <a:t>Impulse conduction</a:t>
            </a:r>
          </a:p>
          <a:p>
            <a:pPr lvl="0"/>
            <a:endParaRPr lang="en-GB" sz="2800" dirty="0"/>
          </a:p>
          <a:p>
            <a:pPr lvl="0">
              <a:buFont typeface="Wingdings" pitchFamily="2" charset="2"/>
              <a:buChar char="v"/>
            </a:pPr>
            <a:r>
              <a:rPr lang="en-US" sz="2800" dirty="0"/>
              <a:t>Or </a:t>
            </a:r>
            <a:r>
              <a:rPr lang="en-US" sz="2800" b="1" dirty="0"/>
              <a:t>both</a:t>
            </a:r>
            <a:r>
              <a:rPr lang="en-US" sz="2800" dirty="0"/>
              <a:t> factors </a:t>
            </a:r>
            <a:endParaRPr lang="en-GB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A90B7EE4A072340A8AF29CDF2D63DB9" ma:contentTypeVersion="6" ma:contentTypeDescription="إنشاء مستند جديد." ma:contentTypeScope="" ma:versionID="7f89574a3e3203197de125cfb14bf9c7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6f52e11281f013c8fe37b62718c1054b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63D17C-CF6C-4C04-8517-3B8F9844E726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64DA3E6D-6A36-43E1-920E-0867185B01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0D81A6-3AA5-4C60-8CB4-CC91FE874BA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1283</TotalTime>
  <Words>1354</Words>
  <Application>Microsoft Office PowerPoint</Application>
  <PresentationFormat>On-screen Show (4:3)</PresentationFormat>
  <Paragraphs>241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Anti-arrhythmic Drugs</vt:lpstr>
      <vt:lpstr>Introduction</vt:lpstr>
      <vt:lpstr>PowerPoint Presentation</vt:lpstr>
      <vt:lpstr>PowerPoint Presentation</vt:lpstr>
      <vt:lpstr>Types of arrhythmias</vt:lpstr>
      <vt:lpstr>Types of arrhythmias</vt:lpstr>
      <vt:lpstr>PowerPoint Presentation</vt:lpstr>
      <vt:lpstr>PowerPoint Presentation</vt:lpstr>
      <vt:lpstr>PowerPoint Presentation</vt:lpstr>
      <vt:lpstr>PowerPoint Presentation</vt:lpstr>
      <vt:lpstr>Phases of cardiac action potential </vt:lpstr>
      <vt:lpstr>PowerPoint Presentation</vt:lpstr>
      <vt:lpstr>PowerPoint Presentation</vt:lpstr>
      <vt:lpstr>PowerPoint Presentation</vt:lpstr>
      <vt:lpstr>Treatment of arrhythmias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Sanabil Hassanat</cp:lastModifiedBy>
  <cp:revision>169</cp:revision>
  <dcterms:created xsi:type="dcterms:W3CDTF">2006-08-16T00:00:00Z</dcterms:created>
  <dcterms:modified xsi:type="dcterms:W3CDTF">2021-11-14T20:34:54Z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0x0101005A90B7EE4A072340A8AF29CDF2D63DB9</vt:lpwstr>
  </property>
</Properties>
</file>