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Lst>
  <p:notesMasterIdLst>
    <p:notesMasterId r:id="rId16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Lst>
  <p:sldSz cx="12192000" cy="6858000"/>
  <p:notesSz cx="6858000" cy="9144000"/>
  <p:custDataLst>
    <p:tags r:id="rId166"/>
  </p:custDataLst>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DB0C7C10-7F09-4A23-B9DF-04B90BC9C9E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1" d="100"/>
          <a:sy n="81" d="100"/>
        </p:scale>
        <p:origin x="132" y="1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egoe Print" panose="02000600000000000000"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egoe Print" panose="02000600000000000000" charset="0"/>
              </a:defRPr>
            </a:lvl1pPr>
          </a:lstStyle>
          <a:p>
            <a:fld id="{D3DEBB81-B1ED-41AE-8E43-0E56E2DE56E0}" type="datetimeFigureOut">
              <a:rPr lang="en-US" smtClean="0"/>
              <a:pPr/>
              <a:t>10/19/2024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egoe Print" panose="02000600000000000000"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egoe Print" panose="02000600000000000000" charset="0"/>
              </a:defRPr>
            </a:lvl1pPr>
          </a:lstStyle>
          <a:p>
            <a:fld id="{23299F87-AAD8-4F98-9E51-857F7C64BD86}" type="slidenum">
              <a:rPr lang="en-US" smtClean="0"/>
              <a:pPr/>
              <a:t>‹#›</a:t>
            </a:fld>
            <a:endParaRPr lang="en-US"/>
          </a:p>
        </p:txBody>
      </p:sp>
    </p:spTree>
    <p:extLst>
      <p:ext uri="{BB962C8B-B14F-4D97-AF65-F5344CB8AC3E}">
        <p14:creationId xmlns:p14="http://schemas.microsoft.com/office/powerpoint/2010/main" val="183827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Print" panose="02000600000000000000" charset="0"/>
        <a:ea typeface="+mn-ea"/>
        <a:cs typeface="+mn-cs"/>
      </a:defRPr>
    </a:lvl1pPr>
    <a:lvl2pPr marL="457200" algn="l" defTabSz="914400" rtl="0" eaLnBrk="1" latinLnBrk="0" hangingPunct="1">
      <a:defRPr sz="1200" kern="1200">
        <a:solidFill>
          <a:schemeClr val="tx1"/>
        </a:solidFill>
        <a:latin typeface="Segoe Print" panose="02000600000000000000" charset="0"/>
        <a:ea typeface="+mn-ea"/>
        <a:cs typeface="+mn-cs"/>
      </a:defRPr>
    </a:lvl2pPr>
    <a:lvl3pPr marL="914400" algn="l" defTabSz="914400" rtl="0" eaLnBrk="1" latinLnBrk="0" hangingPunct="1">
      <a:defRPr sz="1200" kern="1200">
        <a:solidFill>
          <a:schemeClr val="tx1"/>
        </a:solidFill>
        <a:latin typeface="Segoe Print" panose="02000600000000000000" charset="0"/>
        <a:ea typeface="+mn-ea"/>
        <a:cs typeface="+mn-cs"/>
      </a:defRPr>
    </a:lvl3pPr>
    <a:lvl4pPr marL="1371600" algn="l" defTabSz="914400" rtl="0" eaLnBrk="1" latinLnBrk="0" hangingPunct="1">
      <a:defRPr sz="1200" kern="1200">
        <a:solidFill>
          <a:schemeClr val="tx1"/>
        </a:solidFill>
        <a:latin typeface="Segoe Print" panose="02000600000000000000" charset="0"/>
        <a:ea typeface="+mn-ea"/>
        <a:cs typeface="+mn-cs"/>
      </a:defRPr>
    </a:lvl4pPr>
    <a:lvl5pPr marL="1828800" algn="l" defTabSz="914400" rtl="0" eaLnBrk="1" latinLnBrk="0" hangingPunct="1">
      <a:defRPr sz="1200" kern="1200">
        <a:solidFill>
          <a:schemeClr val="tx1"/>
        </a:solidFill>
        <a:latin typeface="Segoe Print" panose="0200060000000000000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DOL day of life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DAB9-9E34-4055-BAE1-3482B867F62C}" type="slidenum">
              <a:rPr kumimoji="0" lang="en-US"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val="2802469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Dicarboxylic acids: </a:t>
            </a:r>
          </a:p>
          <a:p>
            <a:r>
              <a:rPr lang="en-US" dirty="0"/>
              <a:t>As a result of the medium chain fatty acids accumulation, there must be an alternative pathway to decrease the level of these fatty acids, so they enter Omega oxidation forming the dicarboxylic acids that enter the urine and detected.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C8DABAE5-CBF5-4314-BF62-0A69750D90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defRPr/>
              </a:pPr>
              <a:t>113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9166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MCAD deficiency: High Dicarboxylic Acids</a:t>
            </a:r>
          </a:p>
          <a:p>
            <a:r>
              <a:rPr lang="en-US" dirty="0"/>
              <a:t>Primary Carnitine Deficiency: Low Carnitine and Acylcarnitine</a:t>
            </a:r>
          </a:p>
        </p:txBody>
      </p:sp>
      <p:sp>
        <p:nvSpPr>
          <p:cNvPr id="4" name="Slide Number Placeholder 3"/>
          <p:cNvSpPr>
            <a:spLocks noGrp="1"/>
          </p:cNvSpPr>
          <p:nvPr>
            <p:ph type="sldNum" sz="quarter" idx="5"/>
          </p:nvPr>
        </p:nvSpPr>
        <p:spPr/>
        <p:txBody>
          <a:bodyPr/>
          <a:lstStyle/>
          <a:p>
            <a:fld id="{23299F87-AAD8-4F98-9E51-857F7C64BD86}" type="slidenum">
              <a:rPr lang="en-US" smtClean="0"/>
              <a:pPr/>
              <a:t>120</a:t>
            </a:fld>
            <a:endParaRPr lang="en-US"/>
          </a:p>
        </p:txBody>
      </p:sp>
    </p:spTree>
    <p:extLst>
      <p:ext uri="{BB962C8B-B14F-4D97-AF65-F5344CB8AC3E}">
        <p14:creationId xmlns:p14="http://schemas.microsoft.com/office/powerpoint/2010/main" val="3656779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Most mitochondrial disorders are due to mutations in nuclear genes. • Mitochondrial DNA mutations are maternally inherited. • Mitochondrial disorders can produce myopathy, cardiomyopathy, central nervous system dysfunction, or hepatopathy, with or, occasionally, without lactic acidosis.</a:t>
            </a:r>
          </a:p>
          <a:p>
            <a:endParaRPr lang="en-US" dirty="0"/>
          </a:p>
          <a:p>
            <a:endParaRPr lang="en-US" dirty="0"/>
          </a:p>
          <a:p>
            <a:r>
              <a:rPr lang="en-US" dirty="0"/>
              <a:t>Defects in the mitochondrial respiratory chain may produce lactic acidosis</a:t>
            </a:r>
          </a:p>
          <a:p>
            <a:r>
              <a:rPr lang="en-US" dirty="0"/>
              <a:t>Interference with mitochondrial oxidative metabolism may result in the accumulation of pyruvate. Because lactate dehydrogenase is ubiquitous, and because the equilibrium catalyzed by this enzyme greatly favors lactate over pyruvate, the accumulation of pyruvate results in lactic acidosis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D9FDAB9-9E34-4055-BAE1-3482B867F62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defRPr/>
              </a:pPr>
              <a:t>123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832394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Auditory discrimination is often impaired, although tone perception is preserved. </a:t>
            </a:r>
          </a:p>
          <a:p>
            <a:r>
              <a:rPr lang="en-US" sz="1200" dirty="0"/>
              <a:t>Spatial orientation is often impaired.</a:t>
            </a:r>
          </a:p>
          <a:p>
            <a:r>
              <a:rPr lang="en-US" sz="1200" dirty="0"/>
              <a:t> Other initial symptoms are disturbances of vision, ataxia, poor handwriting, seizures, and strabismus.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B3DCEE4-3F7B-49A3-BE71-A4387D88ACF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defRPr/>
              </a:pPr>
              <a:t>133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89219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 leads to a long-term coma (vegetative state) </a:t>
            </a:r>
            <a:r>
              <a:rPr lang="en-US" sz="1200" b="1" i="0" kern="1200" dirty="0">
                <a:solidFill>
                  <a:schemeClr val="tx1"/>
                </a:solidFill>
                <a:effectLst/>
                <a:latin typeface="+mn-lt"/>
                <a:ea typeface="+mn-ea"/>
                <a:cs typeface="+mn-cs"/>
              </a:rPr>
              <a:t>about 2 years</a:t>
            </a:r>
            <a:r>
              <a:rPr lang="en-US" sz="1200" b="0" i="0" kern="1200" dirty="0">
                <a:solidFill>
                  <a:schemeClr val="tx1"/>
                </a:solidFill>
                <a:effectLst/>
                <a:latin typeface="+mn-lt"/>
                <a:ea typeface="+mn-ea"/>
                <a:cs typeface="+mn-cs"/>
              </a:rPr>
              <a:t> after nervous system symptoms develop. The child can live in this condition for as long as 10 years until death occurs. The other forms of this disease are milder.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B3DCEE4-3F7B-49A3-BE71-A4387D88ACF2}"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defRPr/>
              </a:pPr>
              <a:t>135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8373633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layout">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flipH="1">
            <a:off x="8052178" y="0"/>
            <a:ext cx="4139819" cy="6858000"/>
          </a:xfrm>
          <a:prstGeom prst="rtTriangle">
            <a:avLst/>
          </a:prstGeom>
          <a:solidFill>
            <a:schemeClr val="accent1">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p:cNvSpPr/>
          <p:nvPr/>
        </p:nvSpPr>
        <p:spPr>
          <a:xfrm rot="10800000" flipH="1">
            <a:off x="4" y="0"/>
            <a:ext cx="4139819" cy="6858000"/>
          </a:xfrm>
          <a:prstGeom prst="rtTriangl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91345" y="4748022"/>
            <a:ext cx="10267188" cy="2109978"/>
            <a:chOff x="-491345" y="1077822"/>
            <a:chExt cx="10267188" cy="2109978"/>
          </a:xfrm>
        </p:grpSpPr>
        <p:grpSp>
          <p:nvGrpSpPr>
            <p:cNvPr id="6" name="Group 5"/>
            <p:cNvGrpSpPr/>
            <p:nvPr/>
          </p:nvGrpSpPr>
          <p:grpSpPr>
            <a:xfrm>
              <a:off x="-491345" y="1077822"/>
              <a:ext cx="10267188" cy="2109978"/>
              <a:chOff x="-491345" y="1077822"/>
              <a:chExt cx="10267188" cy="2109978"/>
            </a:xfrm>
          </p:grpSpPr>
          <p:pic>
            <p:nvPicPr>
              <p:cNvPr id="16" name="Picture 15"/>
              <p:cNvPicPr>
                <a:picLocks noChangeAspect="1"/>
              </p:cNvPicPr>
              <p:nvPr/>
            </p:nvPicPr>
            <p:blipFill>
              <a:blip r:embed="rId2" cstate="print"/>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p:spPr>
          </p:pic>
          <p:sp>
            <p:nvSpPr>
              <p:cNvPr id="17" name="Freeform: Shape 16"/>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p:cNvPicPr>
                <a:picLocks noChangeAspect="1"/>
              </p:cNvPicPr>
              <p:nvPr/>
            </p:nvPicPr>
            <p:blipFill rotWithShape="1">
              <a:blip r:embed="rId3" cstate="print"/>
              <a:srcRect l="-8934" r="1"/>
              <a:stretch>
                <a:fillRect/>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p:spPr>
          </p:pic>
          <p:sp>
            <p:nvSpPr>
              <p:cNvPr id="19" name="Freeform: Shape 18"/>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1" fmla="*/ 5196891 w 5196891"/>
                  <a:gd name="connsiteY0-2" fmla="*/ 263843 h 372428"/>
                  <a:gd name="connsiteX1-3" fmla="*/ 4903521 w 5196891"/>
                  <a:gd name="connsiteY1-4" fmla="*/ 263843 h 372428"/>
                  <a:gd name="connsiteX2-5" fmla="*/ 4875899 w 5196891"/>
                  <a:gd name="connsiteY2-6" fmla="*/ 301943 h 372428"/>
                  <a:gd name="connsiteX3-7" fmla="*/ 4835893 w 5196891"/>
                  <a:gd name="connsiteY3-8" fmla="*/ 132398 h 372428"/>
                  <a:gd name="connsiteX4-9" fmla="*/ 4799699 w 5196891"/>
                  <a:gd name="connsiteY4-10" fmla="*/ 263843 h 372428"/>
                  <a:gd name="connsiteX5-11" fmla="*/ 4712068 w 5196891"/>
                  <a:gd name="connsiteY5-12" fmla="*/ 263843 h 372428"/>
                  <a:gd name="connsiteX6-13" fmla="*/ 4698733 w 5196891"/>
                  <a:gd name="connsiteY6-14" fmla="*/ 314325 h 372428"/>
                  <a:gd name="connsiteX7-15" fmla="*/ 4674921 w 5196891"/>
                  <a:gd name="connsiteY7-16" fmla="*/ 256223 h 372428"/>
                  <a:gd name="connsiteX8-17" fmla="*/ 4651108 w 5196891"/>
                  <a:gd name="connsiteY8-18" fmla="*/ 300990 h 372428"/>
                  <a:gd name="connsiteX9-19" fmla="*/ 4606341 w 5196891"/>
                  <a:gd name="connsiteY9-20" fmla="*/ 0 h 372428"/>
                  <a:gd name="connsiteX10-21" fmla="*/ 4551096 w 5196891"/>
                  <a:gd name="connsiteY10-22" fmla="*/ 372428 h 372428"/>
                  <a:gd name="connsiteX11-23" fmla="*/ 4530141 w 5196891"/>
                  <a:gd name="connsiteY11-24" fmla="*/ 263843 h 372428"/>
                  <a:gd name="connsiteX12-25" fmla="*/ 4304399 w 5196891"/>
                  <a:gd name="connsiteY12-26" fmla="*/ 263843 h 372428"/>
                  <a:gd name="connsiteX13-27" fmla="*/ 4274871 w 5196891"/>
                  <a:gd name="connsiteY13-28" fmla="*/ 322898 h 372428"/>
                  <a:gd name="connsiteX14-29" fmla="*/ 4239628 w 5196891"/>
                  <a:gd name="connsiteY14-30" fmla="*/ 129540 h 372428"/>
                  <a:gd name="connsiteX15-31" fmla="*/ 4196766 w 5196891"/>
                  <a:gd name="connsiteY15-32" fmla="*/ 263843 h 372428"/>
                  <a:gd name="connsiteX16-33" fmla="*/ 4110088 w 5196891"/>
                  <a:gd name="connsiteY16-34" fmla="*/ 263843 h 372428"/>
                  <a:gd name="connsiteX17-35" fmla="*/ 4085324 w 5196891"/>
                  <a:gd name="connsiteY17-36" fmla="*/ 300990 h 372428"/>
                  <a:gd name="connsiteX18-37" fmla="*/ 4059606 w 5196891"/>
                  <a:gd name="connsiteY18-38" fmla="*/ 254318 h 372428"/>
                  <a:gd name="connsiteX19-39" fmla="*/ 4026268 w 5196891"/>
                  <a:gd name="connsiteY19-40" fmla="*/ 315278 h 372428"/>
                  <a:gd name="connsiteX20-41" fmla="*/ 3994836 w 5196891"/>
                  <a:gd name="connsiteY20-42" fmla="*/ 51435 h 372428"/>
                  <a:gd name="connsiteX21-43" fmla="*/ 3953878 w 5196891"/>
                  <a:gd name="connsiteY21-44" fmla="*/ 356235 h 372428"/>
                  <a:gd name="connsiteX22-45" fmla="*/ 3926256 w 5196891"/>
                  <a:gd name="connsiteY22-46" fmla="*/ 263843 h 372428"/>
                  <a:gd name="connsiteX23-47" fmla="*/ 3856724 w 5196891"/>
                  <a:gd name="connsiteY23-48" fmla="*/ 263843 h 372428"/>
                  <a:gd name="connsiteX24-49" fmla="*/ 3828149 w 5196891"/>
                  <a:gd name="connsiteY24-50" fmla="*/ 216218 h 372428"/>
                  <a:gd name="connsiteX25-51" fmla="*/ 3795763 w 5196891"/>
                  <a:gd name="connsiteY25-52" fmla="*/ 263843 h 372428"/>
                  <a:gd name="connsiteX26-53" fmla="*/ 0 w 5196891"/>
                  <a:gd name="connsiteY26-54" fmla="*/ 275874 h 372428"/>
                  <a:gd name="connsiteX0-55" fmla="*/ 5196891 w 5196891"/>
                  <a:gd name="connsiteY0-56" fmla="*/ 263843 h 372428"/>
                  <a:gd name="connsiteX1-57" fmla="*/ 4903521 w 5196891"/>
                  <a:gd name="connsiteY1-58" fmla="*/ 263843 h 372428"/>
                  <a:gd name="connsiteX2-59" fmla="*/ 4875899 w 5196891"/>
                  <a:gd name="connsiteY2-60" fmla="*/ 301943 h 372428"/>
                  <a:gd name="connsiteX3-61" fmla="*/ 4835893 w 5196891"/>
                  <a:gd name="connsiteY3-62" fmla="*/ 132398 h 372428"/>
                  <a:gd name="connsiteX4-63" fmla="*/ 4799699 w 5196891"/>
                  <a:gd name="connsiteY4-64" fmla="*/ 263843 h 372428"/>
                  <a:gd name="connsiteX5-65" fmla="*/ 4712068 w 5196891"/>
                  <a:gd name="connsiteY5-66" fmla="*/ 263843 h 372428"/>
                  <a:gd name="connsiteX6-67" fmla="*/ 4698733 w 5196891"/>
                  <a:gd name="connsiteY6-68" fmla="*/ 314325 h 372428"/>
                  <a:gd name="connsiteX7-69" fmla="*/ 4674921 w 5196891"/>
                  <a:gd name="connsiteY7-70" fmla="*/ 256223 h 372428"/>
                  <a:gd name="connsiteX8-71" fmla="*/ 4651108 w 5196891"/>
                  <a:gd name="connsiteY8-72" fmla="*/ 300990 h 372428"/>
                  <a:gd name="connsiteX9-73" fmla="*/ 4606341 w 5196891"/>
                  <a:gd name="connsiteY9-74" fmla="*/ 0 h 372428"/>
                  <a:gd name="connsiteX10-75" fmla="*/ 4551096 w 5196891"/>
                  <a:gd name="connsiteY10-76" fmla="*/ 372428 h 372428"/>
                  <a:gd name="connsiteX11-77" fmla="*/ 4530141 w 5196891"/>
                  <a:gd name="connsiteY11-78" fmla="*/ 263843 h 372428"/>
                  <a:gd name="connsiteX12-79" fmla="*/ 4304399 w 5196891"/>
                  <a:gd name="connsiteY12-80" fmla="*/ 263843 h 372428"/>
                  <a:gd name="connsiteX13-81" fmla="*/ 4274871 w 5196891"/>
                  <a:gd name="connsiteY13-82" fmla="*/ 322898 h 372428"/>
                  <a:gd name="connsiteX14-83" fmla="*/ 4239628 w 5196891"/>
                  <a:gd name="connsiteY14-84" fmla="*/ 129540 h 372428"/>
                  <a:gd name="connsiteX15-85" fmla="*/ 4196766 w 5196891"/>
                  <a:gd name="connsiteY15-86" fmla="*/ 263843 h 372428"/>
                  <a:gd name="connsiteX16-87" fmla="*/ 4110088 w 5196891"/>
                  <a:gd name="connsiteY16-88" fmla="*/ 263843 h 372428"/>
                  <a:gd name="connsiteX17-89" fmla="*/ 4085324 w 5196891"/>
                  <a:gd name="connsiteY17-90" fmla="*/ 300990 h 372428"/>
                  <a:gd name="connsiteX18-91" fmla="*/ 4059606 w 5196891"/>
                  <a:gd name="connsiteY18-92" fmla="*/ 254318 h 372428"/>
                  <a:gd name="connsiteX19-93" fmla="*/ 4026268 w 5196891"/>
                  <a:gd name="connsiteY19-94" fmla="*/ 315278 h 372428"/>
                  <a:gd name="connsiteX20-95" fmla="*/ 3994836 w 5196891"/>
                  <a:gd name="connsiteY20-96" fmla="*/ 51435 h 372428"/>
                  <a:gd name="connsiteX21-97" fmla="*/ 3953878 w 5196891"/>
                  <a:gd name="connsiteY21-98" fmla="*/ 356235 h 372428"/>
                  <a:gd name="connsiteX22-99" fmla="*/ 3926256 w 5196891"/>
                  <a:gd name="connsiteY22-100" fmla="*/ 263843 h 372428"/>
                  <a:gd name="connsiteX23-101" fmla="*/ 3856724 w 5196891"/>
                  <a:gd name="connsiteY23-102" fmla="*/ 263843 h 372428"/>
                  <a:gd name="connsiteX24-103" fmla="*/ 3828149 w 5196891"/>
                  <a:gd name="connsiteY24-104" fmla="*/ 216218 h 372428"/>
                  <a:gd name="connsiteX25-105" fmla="*/ 3795763 w 5196891"/>
                  <a:gd name="connsiteY25-106" fmla="*/ 263843 h 372428"/>
                  <a:gd name="connsiteX26-107" fmla="*/ 0 w 5196891"/>
                  <a:gd name="connsiteY26-108" fmla="*/ 263842 h 372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p:cNvPicPr>
                <a:picLocks noChangeAspect="1"/>
              </p:cNvPicPr>
              <p:nvPr/>
            </p:nvPicPr>
            <p:blipFill>
              <a:blip r:embed="rId4" cstate="print"/>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1" name="Freeform: Shape 20"/>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p:cNvPicPr>
                <a:picLocks noChangeAspect="1"/>
              </p:cNvPicPr>
              <p:nvPr/>
            </p:nvPicPr>
            <p:blipFill>
              <a:blip r:embed="rId5" cstate="print"/>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3" name="Freeform: Shape 22"/>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p:cNvPicPr>
                <a:picLocks noChangeAspect="1"/>
              </p:cNvPicPr>
              <p:nvPr/>
            </p:nvPicPr>
            <p:blipFill>
              <a:blip r:embed="rId6" cstate="print"/>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5" name="Freeform: Shape 24"/>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p:cNvPicPr>
                <a:picLocks noChangeAspect="1"/>
              </p:cNvPicPr>
              <p:nvPr/>
            </p:nvPicPr>
            <p:blipFill>
              <a:blip r:embed="rId7" cstate="print"/>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27" name="Freeform: Shape 26"/>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p:cNvPicPr>
                <a:picLocks noChangeAspect="1"/>
              </p:cNvPicPr>
              <p:nvPr/>
            </p:nvPicPr>
            <p:blipFill>
              <a:blip r:embed="rId8" cstate="print"/>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29" name="Freeform: Shape 28"/>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p:cNvPicPr>
                <a:picLocks noChangeAspect="1"/>
              </p:cNvPicPr>
              <p:nvPr/>
            </p:nvPicPr>
            <p:blipFill>
              <a:blip r:embed="rId9" cstate="print"/>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p:spPr>
          </p:pic>
          <p:sp>
            <p:nvSpPr>
              <p:cNvPr id="31" name="Freeform: Shape 30"/>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p:cNvPicPr>
                <a:picLocks noChangeAspect="1"/>
              </p:cNvPicPr>
              <p:nvPr/>
            </p:nvPicPr>
            <p:blipFill>
              <a:blip r:embed="rId10" cstate="print"/>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p:spPr>
          </p:pic>
          <p:sp>
            <p:nvSpPr>
              <p:cNvPr id="33" name="Freeform: Shape 32"/>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p:cNvPicPr>
                <a:picLocks noChangeAspect="1"/>
              </p:cNvPicPr>
              <p:nvPr/>
            </p:nvPicPr>
            <p:blipFill>
              <a:blip r:embed="rId11" cstate="print"/>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5" name="Freeform: Shape 34"/>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p:cNvPicPr>
                <a:picLocks noChangeAspect="1"/>
              </p:cNvPicPr>
              <p:nvPr/>
            </p:nvPicPr>
            <p:blipFill>
              <a:blip r:embed="rId12" cstate="print"/>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p:spPr>
          </p:pic>
          <p:sp>
            <p:nvSpPr>
              <p:cNvPr id="37" name="Freeform: Shape 36"/>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grpSp>
      <p:sp>
        <p:nvSpPr>
          <p:cNvPr id="69" name="Rectangle 68"/>
          <p:cNvSpPr/>
          <p:nvPr/>
        </p:nvSpPr>
        <p:spPr>
          <a:xfrm>
            <a:off x="1524000" y="1127145"/>
            <a:ext cx="10667997" cy="2402027"/>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endParaRPr lang="en-US" dirty="0"/>
          </a:p>
        </p:txBody>
      </p:sp>
      <p:sp>
        <p:nvSpPr>
          <p:cNvPr id="68" name="Subtitle 2"/>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57174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3A1C593-65D0-4073-BCC9-577B9352EA97}" type="datetimeFigureOut">
              <a:rPr lang="en-US" smtClean="0"/>
              <a:pPr/>
              <a:t>10/19/2024</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9B618960-8005-486C-9A75-10CB2AAC16F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pPr/>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pPr/>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3A1C593-65D0-4073-BCC9-577B9352EA97}" type="datetimeFigureOut">
              <a:rPr lang="en-US" smtClean="0"/>
              <a:pPr/>
              <a:t>10/19/2024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9B618960-8005-486C-9A75-10CB2AAC16F9}" type="slidenum">
              <a:rPr lang="en-US" smtClean="0"/>
              <a:pPr/>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3A1C593-65D0-4073-BCC9-577B9352EA97}" type="datetimeFigureOut">
              <a:rPr lang="en-US" smtClean="0"/>
              <a:pPr/>
              <a:t>10/19/2024</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9B618960-8005-486C-9A75-10CB2AAC16F9}" type="slidenum">
              <a:rPr lang="en-US" smtClean="0"/>
              <a:pPr/>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C57983-B5E0-4D40-AE32-AE038FF8B480}"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BF1BC-BFB0-4006-85CA-2DD156686933}" type="slidenum">
              <a:rPr lang="en-US" smtClean="0"/>
              <a:pPr/>
              <a:t>‹#›</a:t>
            </a:fld>
            <a:endParaRPr lang="en-US"/>
          </a:p>
        </p:txBody>
      </p:sp>
    </p:spTree>
    <p:extLst>
      <p:ext uri="{BB962C8B-B14F-4D97-AF65-F5344CB8AC3E}">
        <p14:creationId xmlns:p14="http://schemas.microsoft.com/office/powerpoint/2010/main" val="1768777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3F3F3F"/>
                </a:solidFill>
                <a:latin typeface="Calibri Light" panose="020F0302020204030204"/>
                <a:cs typeface="Calibri Light" panose="020F0302020204030204"/>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00799"/>
            <a:ext cx="12192000" cy="457200"/>
          </a:xfrm>
          <a:custGeom>
            <a:avLst/>
            <a:gdLst/>
            <a:ahLst/>
            <a:cxnLst/>
            <a:rect l="l" t="t" r="r" b="b"/>
            <a:pathLst>
              <a:path w="12192000" h="457200">
                <a:moveTo>
                  <a:pt x="12191999" y="0"/>
                </a:moveTo>
                <a:lnTo>
                  <a:pt x="0" y="0"/>
                </a:lnTo>
                <a:lnTo>
                  <a:pt x="0" y="457199"/>
                </a:lnTo>
                <a:lnTo>
                  <a:pt x="12191999" y="457199"/>
                </a:lnTo>
                <a:lnTo>
                  <a:pt x="12191999" y="0"/>
                </a:lnTo>
                <a:close/>
              </a:path>
            </a:pathLst>
          </a:custGeom>
          <a:solidFill>
            <a:srgbClr val="BC572C"/>
          </a:solidFill>
        </p:spPr>
        <p:txBody>
          <a:bodyPr wrap="square" lIns="0" tIns="0" rIns="0" bIns="0" rtlCol="0"/>
          <a:lstStyle/>
          <a:p>
            <a:endParaRPr/>
          </a:p>
        </p:txBody>
      </p:sp>
      <p:sp>
        <p:nvSpPr>
          <p:cNvPr id="17" name="bg object 17"/>
          <p:cNvSpPr/>
          <p:nvPr/>
        </p:nvSpPr>
        <p:spPr>
          <a:xfrm>
            <a:off x="0" y="6334316"/>
            <a:ext cx="12192000" cy="66040"/>
          </a:xfrm>
          <a:custGeom>
            <a:avLst/>
            <a:gdLst/>
            <a:ahLst/>
            <a:cxnLst/>
            <a:rect l="l" t="t" r="r" b="b"/>
            <a:pathLst>
              <a:path w="12192000" h="66039">
                <a:moveTo>
                  <a:pt x="12191999" y="0"/>
                </a:moveTo>
                <a:lnTo>
                  <a:pt x="0" y="0"/>
                </a:lnTo>
                <a:lnTo>
                  <a:pt x="0" y="65996"/>
                </a:lnTo>
                <a:lnTo>
                  <a:pt x="12191999" y="65996"/>
                </a:lnTo>
                <a:lnTo>
                  <a:pt x="12191999" y="0"/>
                </a:lnTo>
                <a:close/>
              </a:path>
            </a:pathLst>
          </a:custGeom>
          <a:solidFill>
            <a:srgbClr val="E48211"/>
          </a:solidFill>
        </p:spPr>
        <p:txBody>
          <a:bodyPr wrap="square" lIns="0" tIns="0" rIns="0" bIns="0" rtlCol="0"/>
          <a:lstStyle/>
          <a:p>
            <a:endParaRPr/>
          </a:p>
        </p:txBody>
      </p:sp>
      <p:sp>
        <p:nvSpPr>
          <p:cNvPr id="18" name="bg object 18"/>
          <p:cNvSpPr/>
          <p:nvPr/>
        </p:nvSpPr>
        <p:spPr>
          <a:xfrm>
            <a:off x="1193529" y="1737878"/>
            <a:ext cx="9966960" cy="0"/>
          </a:xfrm>
          <a:custGeom>
            <a:avLst/>
            <a:gdLst/>
            <a:ahLst/>
            <a:cxnLst/>
            <a:rect l="l" t="t" r="r" b="b"/>
            <a:pathLst>
              <a:path w="9966960">
                <a:moveTo>
                  <a:pt x="0" y="0"/>
                </a:moveTo>
                <a:lnTo>
                  <a:pt x="9966965" y="0"/>
                </a:lnTo>
              </a:path>
            </a:pathLst>
          </a:custGeom>
          <a:ln w="6349">
            <a:solidFill>
              <a:srgbClr val="7F7F7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0" i="0">
                <a:solidFill>
                  <a:srgbClr val="3F3F3F"/>
                </a:solidFill>
                <a:latin typeface="Calibri Light" panose="020F0302020204030204"/>
                <a:cs typeface="Calibri Light" panose="020F0302020204030204"/>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3F3F3F"/>
                </a:solidFill>
                <a:latin typeface="Calibri Light" panose="020F0302020204030204"/>
                <a:cs typeface="Calibri Light" panose="020F030202020403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10/19/2024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1"/>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C4937FB-711B-4151-BC19-13913B93C76C}" type="slidenum">
              <a:rPr lang="en-US" altLang="en-US" smtClean="0"/>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9E8DCF2-0D7F-432C-B298-E8A959D367BE}" type="slidenum">
              <a:rPr lang="en-US" altLang="en-US" smtClean="0"/>
              <a:pPr/>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7" y="2861734"/>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2720776-5B23-4B74-9DA6-8FD748BF6AEE}" type="slidenum">
              <a:rPr lang="en-US" altLang="en-US" smtClean="0"/>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0" y="2060576"/>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FFD3A38-3D7F-445A-A277-D13298B55CE8}" type="slidenum">
              <a:rPr lang="en-US" altLang="en-US" smtClean="0"/>
              <a:pPr/>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0"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8"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8"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4BFD92E7-DEC4-404C-A612-DE8473FAAE95}" type="slidenum">
              <a:rPr lang="en-US" altLang="en-US" smtClean="0"/>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ltLang="en-US"/>
          </a:p>
        </p:txBody>
      </p:sp>
      <p:sp>
        <p:nvSpPr>
          <p:cNvPr id="5" name="Footer Placeholder 3"/>
          <p:cNvSpPr>
            <a:spLocks noGrp="1"/>
          </p:cNvSpPr>
          <p:nvPr>
            <p:ph type="ftr" sz="quarter" idx="11"/>
          </p:nvPr>
        </p:nvSpPr>
        <p:spPr/>
        <p:txBody>
          <a:bodyPr/>
          <a:lstStyle/>
          <a:p>
            <a:endParaRPr lang="en-US" altLang="en-US"/>
          </a:p>
        </p:txBody>
      </p:sp>
      <p:sp>
        <p:nvSpPr>
          <p:cNvPr id="6" name="Slide Number Placeholder 4"/>
          <p:cNvSpPr>
            <a:spLocks noGrp="1"/>
          </p:cNvSpPr>
          <p:nvPr>
            <p:ph type="sldNum" sz="quarter" idx="12"/>
          </p:nvPr>
        </p:nvSpPr>
        <p:spPr/>
        <p:txBody>
          <a:bodyPr/>
          <a:lstStyle/>
          <a:p>
            <a:fld id="{2E04E9B2-01B3-47C3-B272-F009C40177D8}" type="slidenum">
              <a:rPr lang="en-US" altLang="en-US" smtClean="0"/>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57983-B5E0-4D40-AE32-AE038FF8B480}"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BF1BC-BFB0-4006-85CA-2DD156686933}" type="slidenum">
              <a:rPr lang="en-US" smtClean="0"/>
              <a:pPr/>
              <a:t>‹#›</a:t>
            </a:fld>
            <a:endParaRPr lang="en-US"/>
          </a:p>
        </p:txBody>
      </p:sp>
    </p:spTree>
    <p:extLst>
      <p:ext uri="{BB962C8B-B14F-4D97-AF65-F5344CB8AC3E}">
        <p14:creationId xmlns:p14="http://schemas.microsoft.com/office/powerpoint/2010/main" val="2792935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ltLang="en-US"/>
          </a:p>
        </p:txBody>
      </p:sp>
      <p:sp>
        <p:nvSpPr>
          <p:cNvPr id="5" name="Footer Placeholder 2"/>
          <p:cNvSpPr>
            <a:spLocks noGrp="1"/>
          </p:cNvSpPr>
          <p:nvPr>
            <p:ph type="ftr" sz="quarter" idx="11"/>
          </p:nvPr>
        </p:nvSpPr>
        <p:spPr/>
        <p:txBody>
          <a:bodyPr/>
          <a:lstStyle/>
          <a:p>
            <a:endParaRPr lang="en-US" altLang="en-US"/>
          </a:p>
        </p:txBody>
      </p:sp>
      <p:sp>
        <p:nvSpPr>
          <p:cNvPr id="6" name="Slide Number Placeholder 3"/>
          <p:cNvSpPr>
            <a:spLocks noGrp="1"/>
          </p:cNvSpPr>
          <p:nvPr>
            <p:ph type="sldNum" sz="quarter" idx="12"/>
          </p:nvPr>
        </p:nvSpPr>
        <p:spPr/>
        <p:txBody>
          <a:bodyPr/>
          <a:lstStyle/>
          <a:p>
            <a:fld id="{60A03738-8EEC-44D9-863D-87A8B1950528}" type="slidenum">
              <a:rPr lang="en-US" altLang="en-US" smtClean="0"/>
              <a:pPr/>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1"/>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ltLang="en-US"/>
          </a:p>
        </p:txBody>
      </p:sp>
      <p:sp>
        <p:nvSpPr>
          <p:cNvPr id="5" name="Footer Placeholder 5"/>
          <p:cNvSpPr>
            <a:spLocks noGrp="1"/>
          </p:cNvSpPr>
          <p:nvPr>
            <p:ph type="ftr" sz="quarter" idx="11"/>
          </p:nvPr>
        </p:nvSpPr>
        <p:spPr/>
        <p:txBody>
          <a:bodyPr/>
          <a:lstStyle/>
          <a:p>
            <a:endParaRPr lang="en-US" altLang="en-US"/>
          </a:p>
        </p:txBody>
      </p:sp>
      <p:sp>
        <p:nvSpPr>
          <p:cNvPr id="6" name="Slide Number Placeholder 6"/>
          <p:cNvSpPr>
            <a:spLocks noGrp="1"/>
          </p:cNvSpPr>
          <p:nvPr>
            <p:ph type="sldNum" sz="quarter" idx="12"/>
          </p:nvPr>
        </p:nvSpPr>
        <p:spPr/>
        <p:txBody>
          <a:bodyPr/>
          <a:lstStyle/>
          <a:p>
            <a:fld id="{5324A5C0-BFD3-4AE1-9558-186DC1BD0764}" type="slidenum">
              <a:rPr lang="en-US" altLang="en-US" smtClean="0"/>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6"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7AC83A7-EEEA-4CE7-A705-0B656190DA80}" type="slidenum">
              <a:rPr lang="en-US" altLang="en-US" smtClean="0"/>
              <a:pPr/>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7"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09A9705-8D86-49A1-83FF-BC38615CDA0D}" type="slidenum">
              <a:rPr lang="en-US" altLang="en-US" smtClean="0"/>
              <a:pPr/>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9A9705-8D86-49A1-83FF-BC38615CDA0D}" type="slidenum">
              <a:rPr lang="en-US" altLang="en-US" smtClean="0"/>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2" y="1447800"/>
            <a:ext cx="800139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903" y="3771174"/>
            <a:ext cx="7281545"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9A9705-8D86-49A1-83FF-BC38615CDA0D}" type="slidenum">
              <a:rPr lang="en-US" altLang="en-US" smtClean="0"/>
              <a:pPr/>
              <a:t>‹#›</a:t>
            </a:fld>
            <a:endParaRPr lang="en-US" altLang="en-US"/>
          </a:p>
        </p:txBody>
      </p:sp>
      <p:sp>
        <p:nvSpPr>
          <p:cNvPr id="12" name="TextBox 11"/>
          <p:cNvSpPr txBox="1"/>
          <p:nvPr/>
        </p:nvSpPr>
        <p:spPr>
          <a:xfrm>
            <a:off x="898529" y="971253"/>
            <a:ext cx="802121" cy="196850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lvl="0"/>
            <a:r>
              <a:rPr lang="en-US" sz="12200" dirty="0"/>
              <a:t>“</a:t>
            </a:r>
          </a:p>
        </p:txBody>
      </p:sp>
      <p:sp>
        <p:nvSpPr>
          <p:cNvPr id="15" name="TextBox 14"/>
          <p:cNvSpPr txBox="1"/>
          <p:nvPr/>
        </p:nvSpPr>
        <p:spPr>
          <a:xfrm>
            <a:off x="9332920" y="2613787"/>
            <a:ext cx="802121" cy="196850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lvl="0"/>
            <a:r>
              <a:rPr lang="en-US" sz="12200" dirty="0"/>
              <a:t>”</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9A9705-8D86-49A1-83FF-BC38615CDA0D}" type="slidenum">
              <a:rPr lang="en-US" altLang="en-US" smtClean="0"/>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2"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5"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en-US"/>
          </a:p>
        </p:txBody>
      </p:sp>
      <p:sp>
        <p:nvSpPr>
          <p:cNvPr id="4"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9A9705-8D86-49A1-83FF-BC38615CDA0D}" type="slidenum">
              <a:rPr lang="en-US" altLang="en-US" smtClean="0"/>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2"/>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1"/>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2" y="4827209"/>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en-US"/>
          </a:p>
        </p:txBody>
      </p:sp>
      <p:sp>
        <p:nvSpPr>
          <p:cNvPr id="4"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09A9705-8D86-49A1-83FF-BC38615CDA0D}" type="slidenum">
              <a:rPr lang="en-US" altLang="en-US" smtClean="0"/>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901D4E1-0306-4190-B09D-4DE1EC05C676}" type="slidenum">
              <a:rPr lang="en-US" altLang="en-US" smtClean="0"/>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57983-B5E0-4D40-AE32-AE038FF8B480}"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BF1BC-BFB0-4006-85CA-2DD156686933}" type="slidenum">
              <a:rPr lang="en-US" smtClean="0"/>
              <a:pPr/>
              <a:t>‹#›</a:t>
            </a:fld>
            <a:endParaRPr lang="en-US"/>
          </a:p>
        </p:txBody>
      </p:sp>
      <p:cxnSp>
        <p:nvCxnSpPr>
          <p:cNvPr id="7" name="Straight Connector 6"/>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232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6" y="430214"/>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89C7DF6-E05F-4D1E-AFDB-3EF683020DFD}" type="slidenum">
              <a:rPr lang="en-US" altLang="en-US" smtClean="0"/>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57983-B5E0-4D40-AE32-AE038FF8B480}"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BF1BC-BFB0-4006-85CA-2DD156686933}" type="slidenum">
              <a:rPr lang="en-US" smtClean="0"/>
              <a:pPr/>
              <a:t>‹#›</a:t>
            </a:fld>
            <a:endParaRPr lang="en-US"/>
          </a:p>
        </p:txBody>
      </p:sp>
      <p:cxnSp>
        <p:nvCxnSpPr>
          <p:cNvPr id="8" name="Straight Connector 7"/>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155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57983-B5E0-4D40-AE32-AE038FF8B480}" type="datetimeFigureOut">
              <a:rPr lang="en-US" smtClean="0"/>
              <a:pPr/>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BBF1BC-BFB0-4006-85CA-2DD156686933}" type="slidenum">
              <a:rPr lang="en-US" smtClean="0"/>
              <a:pPr/>
              <a:t>‹#›</a:t>
            </a:fld>
            <a:endParaRPr lang="en-US"/>
          </a:p>
        </p:txBody>
      </p:sp>
    </p:spTree>
    <p:extLst>
      <p:ext uri="{BB962C8B-B14F-4D97-AF65-F5344CB8AC3E}">
        <p14:creationId xmlns:p14="http://schemas.microsoft.com/office/powerpoint/2010/main" val="380642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57983-B5E0-4D40-AE32-AE038FF8B480}" type="datetimeFigureOut">
              <a:rPr lang="en-US" smtClean="0"/>
              <a:pPr/>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BBF1BC-BFB0-4006-85CA-2DD156686933}" type="slidenum">
              <a:rPr lang="en-US" smtClean="0"/>
              <a:pPr/>
              <a:t>‹#›</a:t>
            </a:fld>
            <a:endParaRPr lang="en-US"/>
          </a:p>
        </p:txBody>
      </p:sp>
    </p:spTree>
    <p:extLst>
      <p:ext uri="{BB962C8B-B14F-4D97-AF65-F5344CB8AC3E}">
        <p14:creationId xmlns:p14="http://schemas.microsoft.com/office/powerpoint/2010/main" val="91830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63A1C593-65D0-4073-BCC9-577B9352EA97}" type="datetimeFigureOut">
              <a:rPr lang="en-US" smtClean="0"/>
              <a:pPr/>
              <a:t>10/19/2024</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9B618960-8005-486C-9A75-10CB2AAC16F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pPr/>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57983-B5E0-4D40-AE32-AE038FF8B480}" type="datetimeFigureOut">
              <a:rPr lang="en-US" smtClean="0"/>
              <a:pPr/>
              <a:t>10/19/2024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BF1BC-BFB0-4006-85CA-2DD156686933}" type="slidenum">
              <a:rPr lang="en-US" smtClean="0"/>
              <a:pPr/>
              <a:t>‹#›</a:t>
            </a:fld>
            <a:endParaRPr lang="en-US"/>
          </a:p>
        </p:txBody>
      </p:sp>
    </p:spTree>
    <p:extLst>
      <p:ext uri="{BB962C8B-B14F-4D97-AF65-F5344CB8AC3E}">
        <p14:creationId xmlns:p14="http://schemas.microsoft.com/office/powerpoint/2010/main" val="339857208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3A1C593-65D0-4073-BCC9-577B9352EA97}" type="datetimeFigureOut">
              <a:rPr lang="en-US" smtClean="0"/>
              <a:pPr/>
              <a:t>10/19/2024</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9B618960-8005-486C-9A75-10CB2AAC16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anose="02020404030301010803"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5pPr>
      <a:lvl6pPr marL="1600200"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6pPr>
      <a:lvl7pPr marL="1899920"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7pPr>
      <a:lvl8pPr marL="2200275"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8pPr>
      <a:lvl9pPr marL="2499995" indent="-228600" algn="l" defTabSz="914400" rtl="0" eaLnBrk="1" latinLnBrk="0" hangingPunct="1">
        <a:lnSpc>
          <a:spcPct val="100000"/>
        </a:lnSpc>
        <a:spcBef>
          <a:spcPts val="500"/>
        </a:spcBef>
        <a:buClr>
          <a:schemeClr val="tx1">
            <a:lumMod val="85000"/>
            <a:lumOff val="15000"/>
          </a:schemeClr>
        </a:buClr>
        <a:buFont typeface="Garamond" panose="02020404030301010803"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00799"/>
            <a:ext cx="12192000" cy="457200"/>
          </a:xfrm>
          <a:custGeom>
            <a:avLst/>
            <a:gdLst/>
            <a:ahLst/>
            <a:cxnLst/>
            <a:rect l="l" t="t" r="r" b="b"/>
            <a:pathLst>
              <a:path w="12192000" h="457200">
                <a:moveTo>
                  <a:pt x="12191999" y="0"/>
                </a:moveTo>
                <a:lnTo>
                  <a:pt x="0" y="0"/>
                </a:lnTo>
                <a:lnTo>
                  <a:pt x="0" y="457199"/>
                </a:lnTo>
                <a:lnTo>
                  <a:pt x="12191999" y="457199"/>
                </a:lnTo>
                <a:lnTo>
                  <a:pt x="12191999" y="0"/>
                </a:lnTo>
                <a:close/>
              </a:path>
            </a:pathLst>
          </a:custGeom>
          <a:solidFill>
            <a:srgbClr val="BC572C"/>
          </a:solidFill>
        </p:spPr>
        <p:txBody>
          <a:bodyPr wrap="square" lIns="0" tIns="0" rIns="0" bIns="0" rtlCol="0"/>
          <a:lstStyle/>
          <a:p>
            <a:endParaRPr/>
          </a:p>
        </p:txBody>
      </p:sp>
      <p:sp>
        <p:nvSpPr>
          <p:cNvPr id="2" name="Holder 2"/>
          <p:cNvSpPr>
            <a:spLocks noGrp="1"/>
          </p:cNvSpPr>
          <p:nvPr>
            <p:ph type="title"/>
          </p:nvPr>
        </p:nvSpPr>
        <p:spPr>
          <a:xfrm>
            <a:off x="-1225225" y="914141"/>
            <a:ext cx="11594451" cy="756919"/>
          </a:xfrm>
          <a:prstGeom prst="rect">
            <a:avLst/>
          </a:prstGeom>
        </p:spPr>
        <p:txBody>
          <a:bodyPr wrap="square" lIns="0" tIns="0" rIns="0" bIns="0">
            <a:spAutoFit/>
          </a:bodyPr>
          <a:lstStyle>
            <a:lvl1pPr>
              <a:defRPr sz="4800" b="0" i="0">
                <a:solidFill>
                  <a:srgbClr val="3F3F3F"/>
                </a:solidFill>
                <a:latin typeface="Calibri Light" panose="020F0302020204030204"/>
                <a:cs typeface="Calibri Light" panose="020F0302020204030204"/>
              </a:defRPr>
            </a:lvl1pPr>
          </a:lstStyle>
          <a:p>
            <a:endParaRPr/>
          </a:p>
        </p:txBody>
      </p:sp>
      <p:sp>
        <p:nvSpPr>
          <p:cNvPr id="3" name="Holder 3"/>
          <p:cNvSpPr>
            <a:spLocks noGrp="1"/>
          </p:cNvSpPr>
          <p:nvPr>
            <p:ph type="body" idx="1"/>
          </p:nvPr>
        </p:nvSpPr>
        <p:spPr>
          <a:xfrm>
            <a:off x="1176330" y="1803805"/>
            <a:ext cx="6791338" cy="22631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10/19/2024</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9993319" y="1828771"/>
            <a:ext cx="13207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altLang="en-US"/>
          </a:p>
        </p:txBody>
      </p:sp>
      <p:sp>
        <p:nvSpPr>
          <p:cNvPr id="5" name="Footer Placeholder 4"/>
          <p:cNvSpPr>
            <a:spLocks noGrp="1"/>
          </p:cNvSpPr>
          <p:nvPr>
            <p:ph type="ftr" sz="quarter" idx="3"/>
          </p:nvPr>
        </p:nvSpPr>
        <p:spPr>
          <a:xfrm rot="5400000">
            <a:off x="8311113" y="3263371"/>
            <a:ext cx="5146393"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ltLang="en-US"/>
          </a:p>
        </p:txBody>
      </p:sp>
      <p:sp>
        <p:nvSpPr>
          <p:cNvPr id="6" name="Slide Number Placeholder 5"/>
          <p:cNvSpPr>
            <a:spLocks noGrp="1"/>
          </p:cNvSpPr>
          <p:nvPr>
            <p:ph type="sldNum" sz="quarter" idx="4"/>
          </p:nvPr>
        </p:nvSpPr>
        <p:spPr bwMode="gray">
          <a:xfrm>
            <a:off x="10355241" y="295736"/>
            <a:ext cx="838417"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09A9705-8D86-49A1-83FF-BC38615CDA0D}" type="slidenum">
              <a:rPr lang="en-US" altLang="en-US" smtClean="0"/>
              <a:pPr/>
              <a:t>‹#›</a:t>
            </a:fld>
            <a:endParaRPr lang="en-US" altLang="en-US"/>
          </a:p>
        </p:txBody>
      </p:sp>
    </p:spTree>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0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hyperlink" Target="https://www.sciencedirect.com/topics/medicine-and-dentistry/lipid-peroxidation" TargetMode="External"/><Relationship Id="rId2" Type="http://schemas.openxmlformats.org/officeDocument/2006/relationships/image" Target="../media/image102.jpe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5.xml"/><Relationship Id="rId5" Type="http://schemas.openxmlformats.org/officeDocument/2006/relationships/image" Target="../media/image115.png"/><Relationship Id="rId4" Type="http://schemas.openxmlformats.org/officeDocument/2006/relationships/image" Target="../media/image114.png"/></Relationships>
</file>

<file path=ppt/slides/_rels/slide1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5.xml"/></Relationships>
</file>

<file path=ppt/slides/_rels/slide15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image" Target="../media/image14.jpeg"/><Relationship Id="rId1" Type="http://schemas.openxmlformats.org/officeDocument/2006/relationships/slideLayout" Target="../slideLayouts/slideLayout2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5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www.uptodateonline.ir/contents/mobipreview.htm?22/11/22710?source=see_link"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uptodateonline.ir/contents/mobipreview.htm?19/12/19655?source=see_link" TargetMode="External"/><Relationship Id="rId2" Type="http://schemas.openxmlformats.org/officeDocument/2006/relationships/hyperlink" Target="https://www.uptodateonline.ir/contents/mobipreview.htm?19/10/19624?source=see_link"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https://www.uptodateonline.ir/contents/mobipreview.htm?37/0/37891?source=see_link"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xml"/><Relationship Id="rId5" Type="http://schemas.openxmlformats.org/officeDocument/2006/relationships/image" Target="../media/image86.jpeg"/><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746"/>
        <p:cNvGrpSpPr/>
        <p:nvPr/>
      </p:nvGrpSpPr>
      <p:grpSpPr>
        <a:xfrm>
          <a:off x="0" y="0"/>
          <a:ext cx="0" cy="0"/>
          <a:chOff x="0" y="0"/>
          <a:chExt cx="0" cy="0"/>
        </a:xfrm>
      </p:grpSpPr>
      <p:sp>
        <p:nvSpPr>
          <p:cNvPr id="113747" name="Google Shape;113747;p1"/>
          <p:cNvSpPr txBox="1">
            <a:spLocks noGrp="1"/>
          </p:cNvSpPr>
          <p:nvPr>
            <p:ph type="ctrTitle"/>
          </p:nvPr>
        </p:nvSpPr>
        <p:spPr>
          <a:xfrm>
            <a:off x="685800" y="215899"/>
            <a:ext cx="10947300" cy="13998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833C0B"/>
              </a:buClr>
              <a:buSzPts val="6000"/>
              <a:buFont typeface="Play"/>
              <a:buNone/>
            </a:pPr>
            <a:r>
              <a:rPr lang="en-US" b="1">
                <a:solidFill>
                  <a:srgbClr val="833C0B"/>
                </a:solidFill>
                <a:latin typeface="Play"/>
                <a:ea typeface="Play"/>
                <a:cs typeface="Play"/>
                <a:sym typeface="Play"/>
              </a:rPr>
              <a:t>Inborn Error Of Metabolism</a:t>
            </a:r>
            <a:endParaRPr/>
          </a:p>
        </p:txBody>
      </p:sp>
      <p:sp>
        <p:nvSpPr>
          <p:cNvPr id="113748" name="Google Shape;113748;p1"/>
          <p:cNvSpPr txBox="1">
            <a:spLocks noGrp="1"/>
          </p:cNvSpPr>
          <p:nvPr>
            <p:ph type="subTitle" idx="1"/>
          </p:nvPr>
        </p:nvSpPr>
        <p:spPr>
          <a:xfrm>
            <a:off x="6095994" y="2318300"/>
            <a:ext cx="4891200" cy="3783000"/>
          </a:xfrm>
          <a:prstGeom prst="rect">
            <a:avLst/>
          </a:prstGeom>
          <a:noFill/>
          <a:ln>
            <a:noFill/>
          </a:ln>
        </p:spPr>
        <p:txBody>
          <a:bodyPr spcFirstLastPara="1" wrap="square" lIns="91425" tIns="45700" rIns="91425" bIns="45700" anchor="t" anchorCtr="0">
            <a:normAutofit fontScale="40000" lnSpcReduction="20000"/>
          </a:bodyPr>
          <a:lstStyle/>
          <a:p>
            <a:pPr marL="0" lvl="0" indent="0" algn="ctr" rtl="0">
              <a:lnSpc>
                <a:spcPct val="90000"/>
              </a:lnSpc>
              <a:spcBef>
                <a:spcPts val="0"/>
              </a:spcBef>
              <a:spcAft>
                <a:spcPts val="0"/>
              </a:spcAft>
              <a:buClr>
                <a:srgbClr val="45515E"/>
              </a:buClr>
              <a:buSzPct val="100000"/>
              <a:buNone/>
            </a:pPr>
            <a:r>
              <a:rPr lang="en-US" sz="7300"/>
              <a:t>-Supervised</a:t>
            </a:r>
            <a:r>
              <a:rPr lang="en-US" sz="9800"/>
              <a:t> </a:t>
            </a:r>
            <a:r>
              <a:rPr lang="en-US" sz="6500"/>
              <a:t>By </a:t>
            </a:r>
            <a:r>
              <a:rPr lang="en-US" sz="8000"/>
              <a:t>: </a:t>
            </a:r>
            <a:r>
              <a:rPr lang="en-US" sz="8000" b="1" i="1"/>
              <a:t>Dr . Randa AL-Qaisi</a:t>
            </a:r>
            <a:endParaRPr sz="6400" b="1" i="1"/>
          </a:p>
          <a:p>
            <a:pPr marL="0" lvl="0" indent="0" algn="ctr" rtl="0">
              <a:lnSpc>
                <a:spcPct val="90000"/>
              </a:lnSpc>
              <a:spcBef>
                <a:spcPts val="1000"/>
              </a:spcBef>
              <a:spcAft>
                <a:spcPts val="0"/>
              </a:spcAft>
              <a:buClr>
                <a:srgbClr val="45515E"/>
              </a:buClr>
              <a:buSzPct val="100000"/>
              <a:buNone/>
            </a:pPr>
            <a:endParaRPr sz="6400" u="sng"/>
          </a:p>
          <a:p>
            <a:pPr marL="0" lvl="0" indent="0" algn="ctr" rtl="0">
              <a:lnSpc>
                <a:spcPct val="90000"/>
              </a:lnSpc>
              <a:spcBef>
                <a:spcPts val="1000"/>
              </a:spcBef>
              <a:spcAft>
                <a:spcPts val="0"/>
              </a:spcAft>
              <a:buClr>
                <a:srgbClr val="45515E"/>
              </a:buClr>
              <a:buSzPct val="100000"/>
              <a:buNone/>
            </a:pPr>
            <a:r>
              <a:rPr lang="en-US" sz="6400" u="sng"/>
              <a:t>-Presented By </a:t>
            </a:r>
            <a:r>
              <a:rPr lang="en-US" sz="6400"/>
              <a:t>:</a:t>
            </a:r>
            <a:endParaRPr/>
          </a:p>
          <a:p>
            <a:pPr marL="0" lvl="0" indent="0" algn="ctr" rtl="0">
              <a:lnSpc>
                <a:spcPct val="90000"/>
              </a:lnSpc>
              <a:spcBef>
                <a:spcPts val="1000"/>
              </a:spcBef>
              <a:spcAft>
                <a:spcPts val="0"/>
              </a:spcAft>
              <a:buClr>
                <a:srgbClr val="45515E"/>
              </a:buClr>
              <a:buSzPct val="100000"/>
              <a:buNone/>
            </a:pPr>
            <a:endParaRPr sz="6400"/>
          </a:p>
          <a:p>
            <a:pPr marL="0" lvl="0" indent="0" algn="l" rtl="0">
              <a:lnSpc>
                <a:spcPct val="90000"/>
              </a:lnSpc>
              <a:spcBef>
                <a:spcPts val="1000"/>
              </a:spcBef>
              <a:spcAft>
                <a:spcPts val="0"/>
              </a:spcAft>
              <a:buClr>
                <a:srgbClr val="45515E"/>
              </a:buClr>
              <a:buSzPct val="100000"/>
              <a:buNone/>
            </a:pPr>
            <a:r>
              <a:rPr lang="en-US" sz="7300" b="1" i="1"/>
              <a:t>Rand Mbaidin                                Dina Haddad</a:t>
            </a:r>
            <a:endParaRPr/>
          </a:p>
          <a:p>
            <a:pPr marL="0" lvl="0" indent="0" algn="l" rtl="0">
              <a:lnSpc>
                <a:spcPct val="90000"/>
              </a:lnSpc>
              <a:spcBef>
                <a:spcPts val="1000"/>
              </a:spcBef>
              <a:spcAft>
                <a:spcPts val="0"/>
              </a:spcAft>
              <a:buClr>
                <a:srgbClr val="45515E"/>
              </a:buClr>
              <a:buSzPct val="100000"/>
              <a:buNone/>
            </a:pPr>
            <a:r>
              <a:rPr lang="en-US" sz="7300" b="1" i="1"/>
              <a:t>Leen Mbaidin                                 Nader Hourani</a:t>
            </a:r>
            <a:endParaRPr sz="7300" b="1" i="1"/>
          </a:p>
          <a:p>
            <a:pPr marL="0" lvl="0" indent="0" algn="l" rtl="0">
              <a:lnSpc>
                <a:spcPct val="90000"/>
              </a:lnSpc>
              <a:spcBef>
                <a:spcPts val="1000"/>
              </a:spcBef>
              <a:spcAft>
                <a:spcPts val="0"/>
              </a:spcAft>
              <a:buClr>
                <a:srgbClr val="45515E"/>
              </a:buClr>
              <a:buSzPct val="100000"/>
              <a:buNone/>
            </a:pPr>
            <a:r>
              <a:rPr lang="en-US" sz="7300" b="1" i="1"/>
              <a:t>Yazeed AL-Qsous                           Michel Rabadi</a:t>
            </a:r>
            <a:endParaRPr sz="7300" b="1" i="1"/>
          </a:p>
        </p:txBody>
      </p:sp>
      <p:sp>
        <p:nvSpPr>
          <p:cNvPr id="113749" name="Google Shape;113749;p1"/>
          <p:cNvSpPr txBox="1"/>
          <p:nvPr/>
        </p:nvSpPr>
        <p:spPr>
          <a:xfrm>
            <a:off x="335228" y="2102556"/>
            <a:ext cx="4353600" cy="321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00FF"/>
                </a:solidFill>
                <a:latin typeface="Calibri"/>
                <a:ea typeface="Calibri"/>
                <a:cs typeface="Calibri"/>
                <a:sym typeface="Calibri"/>
              </a:rPr>
              <a:t>we have to know →</a:t>
            </a:r>
            <a:endParaRPr sz="2800" b="0" i="0" u="none" strike="noStrike" cap="none">
              <a:solidFill>
                <a:srgbClr val="FF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00FF"/>
                </a:solidFill>
                <a:latin typeface="Calibri"/>
                <a:ea typeface="Calibri"/>
                <a:cs typeface="Calibri"/>
                <a:sym typeface="Calibri"/>
              </a:rPr>
              <a:t>I- when to suspect these disease?</a:t>
            </a:r>
            <a:endParaRPr sz="2800" b="0" i="0" u="none" strike="noStrike" cap="none">
              <a:solidFill>
                <a:srgbClr val="FF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00FF"/>
                </a:solidFill>
                <a:latin typeface="Calibri"/>
                <a:ea typeface="Calibri"/>
                <a:cs typeface="Calibri"/>
                <a:sym typeface="Calibri"/>
              </a:rPr>
              <a:t>2- how to manage in </a:t>
            </a:r>
            <a:r>
              <a:rPr lang="en-US" sz="2800">
                <a:solidFill>
                  <a:srgbClr val="FF00FF"/>
                </a:solidFill>
                <a:latin typeface="Calibri"/>
                <a:ea typeface="Calibri"/>
                <a:cs typeface="Calibri"/>
                <a:sym typeface="Calibri"/>
              </a:rPr>
              <a:t>urgent</a:t>
            </a:r>
            <a:r>
              <a:rPr lang="en-US" sz="2800" b="0" i="0" u="none" strike="noStrike" cap="none">
                <a:solidFill>
                  <a:srgbClr val="FF00FF"/>
                </a:solidFill>
                <a:latin typeface="Calibri"/>
                <a:ea typeface="Calibri"/>
                <a:cs typeface="Calibri"/>
                <a:sym typeface="Calibri"/>
              </a:rPr>
              <a:t> situation </a:t>
            </a:r>
            <a:endParaRPr sz="2800" b="0" i="0" u="none" strike="noStrike" cap="none">
              <a:solidFill>
                <a:srgbClr val="FF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00FF"/>
                </a:solidFill>
                <a:latin typeface="Calibri"/>
                <a:ea typeface="Calibri"/>
                <a:cs typeface="Calibri"/>
                <a:sym typeface="Calibri"/>
              </a:rPr>
              <a:t>3- 1st presentation of each macro molecule</a:t>
            </a:r>
            <a:endParaRPr sz="2800" b="0" i="0" u="none" strike="noStrike" cap="none">
              <a:solidFill>
                <a:srgbClr val="FF00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LAB FINDINGS </a:t>
            </a:r>
          </a:p>
        </p:txBody>
      </p:sp>
      <p:pic>
        <p:nvPicPr>
          <p:cNvPr id="3" name="صورة 2" descr="Screenshot 2024-10-05 184344.png"/>
          <p:cNvPicPr>
            <a:picLocks noChangeAspect="1"/>
          </p:cNvPicPr>
          <p:nvPr/>
        </p:nvPicPr>
        <p:blipFill>
          <a:blip r:embed="rId2"/>
          <a:stretch>
            <a:fillRect/>
          </a:stretch>
        </p:blipFill>
        <p:spPr>
          <a:xfrm>
            <a:off x="520700" y="1358900"/>
            <a:ext cx="11239500" cy="4986619"/>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4B4A0-9E59-2B06-CADD-EACDDF0F2CC6}"/>
              </a:ext>
            </a:extLst>
          </p:cNvPr>
          <p:cNvSpPr>
            <a:spLocks noGrp="1"/>
          </p:cNvSpPr>
          <p:nvPr>
            <p:ph type="ctrTitle"/>
          </p:nvPr>
        </p:nvSpPr>
        <p:spPr/>
        <p:txBody>
          <a:bodyPr/>
          <a:lstStyle/>
          <a:p>
            <a:r>
              <a:rPr kumimoji="0" lang="en-US" sz="5400" b="0" i="0" u="none" strike="noStrike" kern="1200" cap="none" spc="0" normalizeH="0" baseline="0" noProof="0" dirty="0">
                <a:ln>
                  <a:noFill/>
                </a:ln>
                <a:solidFill>
                  <a:prstClr val="black">
                    <a:lumMod val="85000"/>
                    <a:lumOff val="15000"/>
                  </a:prstClr>
                </a:solidFill>
                <a:effectLst/>
                <a:uLnTx/>
                <a:uFillTx/>
                <a:latin typeface="Century Gothic"/>
                <a:ea typeface="+mn-ea"/>
                <a:cs typeface="+mn-cs"/>
              </a:rPr>
              <a:t>Organic Acidemia</a:t>
            </a:r>
            <a:r>
              <a:rPr lang="en-US" sz="5400" cap="none" spc="0" dirty="0">
                <a:solidFill>
                  <a:prstClr val="black">
                    <a:lumMod val="85000"/>
                    <a:lumOff val="15000"/>
                  </a:prstClr>
                </a:solidFill>
                <a:latin typeface="Century Gothic"/>
              </a:rPr>
              <a:t>s</a:t>
            </a:r>
            <a:endParaRPr lang="en-US" dirty="0"/>
          </a:p>
        </p:txBody>
      </p:sp>
      <p:sp>
        <p:nvSpPr>
          <p:cNvPr id="3" name="Subtitle 2">
            <a:extLst>
              <a:ext uri="{FF2B5EF4-FFF2-40B4-BE49-F238E27FC236}">
                <a16:creationId xmlns:a16="http://schemas.microsoft.com/office/drawing/2014/main" id="{D0A9B619-0FEA-7307-E9BA-1E970E6F4D01}"/>
              </a:ext>
            </a:extLst>
          </p:cNvPr>
          <p:cNvSpPr>
            <a:spLocks noGrp="1"/>
          </p:cNvSpPr>
          <p:nvPr>
            <p:ph type="subTitle" idx="1"/>
          </p:nvPr>
        </p:nvSpPr>
        <p:spPr/>
        <p:txBody>
          <a:bodyPr/>
          <a:lstStyle/>
          <a:p>
            <a:r>
              <a:rPr lang="en-US" b="1" dirty="0"/>
              <a:t>By Yazeed Al-Qusous</a:t>
            </a:r>
          </a:p>
          <a:p>
            <a:endParaRPr lang="en-US" dirty="0"/>
          </a:p>
        </p:txBody>
      </p:sp>
    </p:spTree>
    <p:extLst>
      <p:ext uri="{BB962C8B-B14F-4D97-AF65-F5344CB8AC3E}">
        <p14:creationId xmlns:p14="http://schemas.microsoft.com/office/powerpoint/2010/main" val="26584955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t="4619" r="-1" b="40692"/>
          <a:stretch>
            <a:fillRect/>
          </a:stretch>
        </p:blipFill>
        <p:spPr>
          <a:xfrm>
            <a:off x="842772" y="841247"/>
            <a:ext cx="10506456" cy="4781171"/>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medical information&#10;&#10;Description automatically generated"/>
          <p:cNvPicPr>
            <a:picLocks noChangeAspect="1"/>
          </p:cNvPicPr>
          <p:nvPr/>
        </p:nvPicPr>
        <p:blipFill>
          <a:blip r:embed="rId2"/>
          <a:srcRect t="17640" b="18155"/>
          <a:stretch>
            <a:fillRect/>
          </a:stretch>
        </p:blipFill>
        <p:spPr>
          <a:xfrm>
            <a:off x="20" y="10"/>
            <a:ext cx="12191980" cy="6340632"/>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740" y="0"/>
            <a:ext cx="6087260" cy="6858000"/>
          </a:xfrm>
          <a:prstGeom prst="rect">
            <a:avLst/>
          </a:prstGeom>
        </p:spPr>
      </p:pic>
      <p:pic>
        <p:nvPicPr>
          <p:cNvPr id="7" name="Picture 6"/>
          <p:cNvPicPr>
            <a:picLocks noChangeAspect="1"/>
          </p:cNvPicPr>
          <p:nvPr/>
        </p:nvPicPr>
        <p:blipFill>
          <a:blip r:embed="rId3"/>
          <a:stretch>
            <a:fillRect/>
          </a:stretch>
        </p:blipFill>
        <p:spPr>
          <a:xfrm>
            <a:off x="6104725" y="-2476"/>
            <a:ext cx="6078535" cy="68580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Organic acidemias</a:t>
            </a:r>
          </a:p>
        </p:txBody>
      </p:sp>
      <p:sp>
        <p:nvSpPr>
          <p:cNvPr id="3" name="Content Placeholder 2"/>
          <p:cNvSpPr>
            <a:spLocks noGrp="1"/>
          </p:cNvSpPr>
          <p:nvPr>
            <p:ph idx="1"/>
          </p:nvPr>
        </p:nvSpPr>
        <p:spPr/>
        <p:txBody>
          <a:bodyPr>
            <a:normAutofit/>
          </a:bodyPr>
          <a:lstStyle/>
          <a:p>
            <a:r>
              <a:rPr lang="en-US" sz="2800" b="1" dirty="0"/>
              <a:t>Inheritance</a:t>
            </a:r>
            <a:r>
              <a:rPr lang="en-US" sz="2800" dirty="0"/>
              <a:t>: autosomal recessive</a:t>
            </a:r>
          </a:p>
          <a:p>
            <a:r>
              <a:rPr lang="en-US" sz="2800" b="1" dirty="0"/>
              <a:t>Clinical features</a:t>
            </a:r>
            <a:r>
              <a:rPr lang="en-US" sz="2800" dirty="0"/>
              <a:t>: Manifests in the neonatal period</a:t>
            </a:r>
          </a:p>
          <a:p>
            <a:pPr lvl="1"/>
            <a:r>
              <a:rPr lang="en-US" sz="2800" dirty="0"/>
              <a:t>Vomiting, poor feeding, Lethargy, Hepatomegaly</a:t>
            </a:r>
          </a:p>
          <a:p>
            <a:pPr lvl="1"/>
            <a:r>
              <a:rPr lang="en-US" sz="2800" dirty="0"/>
              <a:t>Intellectual disability, developmental delay, Growth faltering</a:t>
            </a:r>
          </a:p>
          <a:p>
            <a:pPr lvl="1"/>
            <a:r>
              <a:rPr lang="en-US" sz="2800" dirty="0"/>
              <a:t>Seizures, Hypotonia, Coma</a:t>
            </a:r>
          </a:p>
          <a:p>
            <a:pPr marL="0" indent="0">
              <a:buNone/>
            </a:pPr>
            <a:endParaRPr lang="en-US" sz="28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Organic acidemias</a:t>
            </a:r>
          </a:p>
        </p:txBody>
      </p:sp>
      <p:sp>
        <p:nvSpPr>
          <p:cNvPr id="3" name="Content Placeholder 2"/>
          <p:cNvSpPr>
            <a:spLocks noGrp="1"/>
          </p:cNvSpPr>
          <p:nvPr>
            <p:ph idx="1"/>
          </p:nvPr>
        </p:nvSpPr>
        <p:spPr/>
        <p:txBody>
          <a:bodyPr>
            <a:normAutofit/>
          </a:bodyPr>
          <a:lstStyle/>
          <a:p>
            <a:r>
              <a:rPr lang="en-US" sz="2400" b="1" dirty="0"/>
              <a:t>Diagnostics</a:t>
            </a:r>
          </a:p>
          <a:p>
            <a:pPr lvl="1"/>
            <a:r>
              <a:rPr lang="en-US" sz="2400" dirty="0"/>
              <a:t>↑ Propionic acid or ↑ methylmalonic acid in urine and serum </a:t>
            </a:r>
          </a:p>
          <a:p>
            <a:pPr lvl="1"/>
            <a:r>
              <a:rPr lang="en-US" sz="2400" dirty="0"/>
              <a:t>High anion gap metabolic acidosis, Hyperammonemia, Ketonuria</a:t>
            </a:r>
          </a:p>
          <a:p>
            <a:r>
              <a:rPr lang="en-US" sz="2400" b="1" dirty="0"/>
              <a:t>Treatment</a:t>
            </a:r>
            <a:r>
              <a:rPr lang="en-US" sz="2400" dirty="0"/>
              <a:t>: follow a diet that is low in</a:t>
            </a:r>
          </a:p>
          <a:p>
            <a:pPr lvl="1"/>
            <a:r>
              <a:rPr lang="en-US" sz="2400" dirty="0"/>
              <a:t>Protein, especially low in amino acids isoleucine, valine, threonine, and methionine</a:t>
            </a:r>
          </a:p>
          <a:p>
            <a:pPr lvl="1"/>
            <a:r>
              <a:rPr lang="en-US" sz="2400" dirty="0"/>
              <a:t>Pyrimidines (thymine and uracil)</a:t>
            </a:r>
          </a:p>
          <a:p>
            <a:pPr lvl="1"/>
            <a:r>
              <a:rPr lang="en-US" sz="2400" dirty="0"/>
              <a:t>Odd-chain fatty acids, cholesterol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Inborn Errors of Lipid </a:t>
            </a:r>
            <a:r>
              <a:rPr lang="en-US" dirty="0" err="1"/>
              <a:t>Metaboism</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a:t>
            </a:r>
          </a:p>
        </p:txBody>
      </p:sp>
      <p:sp>
        <p:nvSpPr>
          <p:cNvPr id="3" name="Content Placeholder 2"/>
          <p:cNvSpPr>
            <a:spLocks noGrp="1"/>
          </p:cNvSpPr>
          <p:nvPr>
            <p:ph idx="1"/>
          </p:nvPr>
        </p:nvSpPr>
        <p:spPr>
          <a:xfrm>
            <a:off x="685800" y="1706034"/>
            <a:ext cx="4178300" cy="4023360"/>
          </a:xfrm>
        </p:spPr>
        <p:txBody>
          <a:bodyPr>
            <a:noAutofit/>
          </a:bodyPr>
          <a:lstStyle/>
          <a:p>
            <a:pPr>
              <a:buFont typeface="Wingdings" panose="05000000000000000000" pitchFamily="2" charset="2"/>
              <a:buChar char="§"/>
            </a:pPr>
            <a:r>
              <a:rPr lang="en-US" sz="2400" b="1" dirty="0"/>
              <a:t> </a:t>
            </a:r>
            <a:r>
              <a:rPr lang="en-US" sz="2400" b="1" dirty="0">
                <a:solidFill>
                  <a:schemeClr val="tx1"/>
                </a:solidFill>
              </a:rPr>
              <a:t>Disorders of Fatty acid oxidation: </a:t>
            </a:r>
          </a:p>
          <a:p>
            <a:pPr marL="457200" indent="-457200">
              <a:buFont typeface="+mj-lt"/>
              <a:buAutoNum type="arabicPeriod"/>
            </a:pPr>
            <a:r>
              <a:rPr lang="en-US" sz="2400" dirty="0">
                <a:solidFill>
                  <a:schemeClr val="tx1"/>
                </a:solidFill>
              </a:rPr>
              <a:t>Defects in Beta-oxidation </a:t>
            </a:r>
          </a:p>
          <a:p>
            <a:pPr marL="457200" indent="-457200">
              <a:buFont typeface="+mj-lt"/>
              <a:buAutoNum type="arabicPeriod"/>
            </a:pPr>
            <a:r>
              <a:rPr lang="en-US" sz="2400" dirty="0">
                <a:solidFill>
                  <a:schemeClr val="tx1"/>
                </a:solidFill>
              </a:rPr>
              <a:t>Defects in Alpha-oxidation</a:t>
            </a:r>
          </a:p>
          <a:p>
            <a:pPr>
              <a:buFont typeface="Wingdings" panose="05000000000000000000" pitchFamily="2" charset="2"/>
              <a:buChar char="§"/>
            </a:pPr>
            <a:r>
              <a:rPr lang="en-US" sz="2400" b="1" dirty="0">
                <a:solidFill>
                  <a:schemeClr val="tx1"/>
                </a:solidFill>
              </a:rPr>
              <a:t> Lipid Storage diseases:</a:t>
            </a:r>
          </a:p>
          <a:p>
            <a:pPr marL="457200" indent="-457200">
              <a:buFont typeface="+mj-lt"/>
              <a:buAutoNum type="arabicPeriod"/>
            </a:pPr>
            <a:r>
              <a:rPr lang="en-US" sz="2400" dirty="0">
                <a:solidFill>
                  <a:schemeClr val="tx1"/>
                </a:solidFill>
              </a:rPr>
              <a:t>Gaucher’s disease</a:t>
            </a:r>
          </a:p>
          <a:p>
            <a:pPr marL="457200" indent="-457200">
              <a:buFont typeface="+mj-lt"/>
              <a:buAutoNum type="arabicPeriod"/>
            </a:pPr>
            <a:r>
              <a:rPr lang="en-US" sz="2400" dirty="0">
                <a:solidFill>
                  <a:schemeClr val="tx1"/>
                </a:solidFill>
              </a:rPr>
              <a:t>Nieman-Pick disease</a:t>
            </a:r>
          </a:p>
          <a:p>
            <a:pPr marL="457200" indent="-457200">
              <a:buFont typeface="+mj-lt"/>
              <a:buAutoNum type="arabicPeriod"/>
            </a:pPr>
            <a:r>
              <a:rPr lang="en-US" sz="2400" dirty="0" err="1">
                <a:solidFill>
                  <a:schemeClr val="tx1"/>
                </a:solidFill>
              </a:rPr>
              <a:t>Krabbe’s</a:t>
            </a:r>
            <a:r>
              <a:rPr lang="en-US" sz="2400" dirty="0">
                <a:solidFill>
                  <a:schemeClr val="tx1"/>
                </a:solidFill>
              </a:rPr>
              <a:t> disease</a:t>
            </a:r>
          </a:p>
          <a:p>
            <a:pPr marL="457200" indent="-457200">
              <a:buFont typeface="+mj-lt"/>
              <a:buAutoNum type="arabicPeriod"/>
            </a:pPr>
            <a:r>
              <a:rPr lang="en-US" sz="2400" dirty="0">
                <a:solidFill>
                  <a:schemeClr val="tx1"/>
                </a:solidFill>
              </a:rPr>
              <a:t>Farber’s disease	</a:t>
            </a:r>
          </a:p>
          <a:p>
            <a:endParaRPr lang="en-US" sz="2400" dirty="0"/>
          </a:p>
        </p:txBody>
      </p:sp>
      <p:sp>
        <p:nvSpPr>
          <p:cNvPr id="5" name="TextBox 4"/>
          <p:cNvSpPr txBox="1"/>
          <p:nvPr/>
        </p:nvSpPr>
        <p:spPr>
          <a:xfrm>
            <a:off x="5867400" y="1845734"/>
            <a:ext cx="609600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Disorders associated with Lipoprotein Metabolism</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Hyper-</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Lipoproteinaemias</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Hypolipo-proteinaemias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agram of a diagram of a fat cycle&#10;&#10;Description automatically generated with medium confiden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365" b="8703"/>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35000" y="828799"/>
            <a:ext cx="10515600" cy="4960422"/>
          </a:xfrm>
        </p:spPr>
        <p:style>
          <a:lnRef idx="2">
            <a:schemeClr val="accent2"/>
          </a:lnRef>
          <a:fillRef idx="1">
            <a:schemeClr val="lt1"/>
          </a:fillRef>
          <a:effectRef idx="0">
            <a:schemeClr val="accent2"/>
          </a:effectRef>
          <a:fontRef idx="minor">
            <a:schemeClr val="dk1"/>
          </a:fontRef>
        </p:style>
        <p:txBody>
          <a:bodyPr/>
          <a:lstStyle/>
          <a:p>
            <a:r>
              <a:rPr lang="en-US" dirty="0">
                <a:solidFill>
                  <a:schemeClr val="accent2">
                    <a:lumMod val="50000"/>
                  </a:schemeClr>
                </a:solidFill>
                <a:latin typeface="ADLaM Display" panose="02010000000000000000" pitchFamily="2" charset="0"/>
                <a:ea typeface="ADLaM Display" panose="02010000000000000000" pitchFamily="2" charset="0"/>
                <a:cs typeface="ADLaM Display" panose="02010000000000000000" pitchFamily="2" charset="0"/>
              </a:rPr>
              <a:t>EMERGENCY MANGMENT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3507" y="6035040"/>
            <a:ext cx="10909073" cy="276480"/>
          </a:xfrm>
        </p:spPr>
        <p:txBody>
          <a:bodyPr vert="horz" lIns="91440" tIns="45720" rIns="91440" bIns="45720" rtlCol="0" anchor="b">
            <a:noAutofit/>
          </a:bodyPr>
          <a:lstStyle/>
          <a:p>
            <a:r>
              <a:rPr lang="en-US" sz="3600" b="1" dirty="0">
                <a:solidFill>
                  <a:schemeClr val="tx1">
                    <a:lumMod val="85000"/>
                    <a:lumOff val="15000"/>
                  </a:schemeClr>
                </a:solidFill>
              </a:rPr>
              <a:t>Beta Oxidation</a:t>
            </a:r>
          </a:p>
        </p:txBody>
      </p:sp>
      <p:pic>
        <p:nvPicPr>
          <p:cNvPr id="5" name="Content Placeholder 4" descr="A diagram of fatty acids&#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4891" y="1"/>
            <a:ext cx="5763949" cy="5552282"/>
          </a:xfrm>
          <a:prstGeom prst="rect">
            <a:avLst/>
          </a:prstGeom>
        </p:spPr>
      </p:pic>
      <p:pic>
        <p:nvPicPr>
          <p:cNvPr id="7" name="Picture 6" descr="A diagram of a carnitin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78886" cy="5520576"/>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pc="-4" dirty="0">
                <a:solidFill>
                  <a:schemeClr val="accent1">
                    <a:lumMod val="75000"/>
                  </a:schemeClr>
                </a:solidFill>
                <a:latin typeface="Segoe Print" panose="02000600000000000000" charset="0"/>
                <a:ea typeface="Segoe UI Symbol" panose="020B0502040204020203" pitchFamily="34" charset="0"/>
                <a:cs typeface="Times New Roman" panose="02020603050405020304"/>
              </a:rPr>
              <a:t>Disorders of</a:t>
            </a:r>
            <a:r>
              <a:rPr lang="en-US" b="1" spc="4" dirty="0">
                <a:solidFill>
                  <a:schemeClr val="accent1">
                    <a:lumMod val="75000"/>
                  </a:schemeClr>
                </a:solidFill>
                <a:latin typeface="Segoe Print" panose="02000600000000000000" charset="0"/>
                <a:ea typeface="Segoe UI Symbol" panose="020B0502040204020203" pitchFamily="34" charset="0"/>
                <a:cs typeface="Times New Roman" panose="02020603050405020304"/>
              </a:rPr>
              <a:t> </a:t>
            </a:r>
            <a:r>
              <a:rPr lang="en-US" b="1" spc="-15" dirty="0">
                <a:solidFill>
                  <a:schemeClr val="accent1">
                    <a:lumMod val="75000"/>
                  </a:schemeClr>
                </a:solidFill>
                <a:latin typeface="Segoe Print" panose="02000600000000000000" charset="0"/>
                <a:ea typeface="Segoe UI Symbol" panose="020B0502040204020203" pitchFamily="34" charset="0"/>
                <a:cs typeface="Times New Roman" panose="02020603050405020304"/>
              </a:rPr>
              <a:t>Fatty acid oxidation:</a:t>
            </a:r>
            <a:br>
              <a:rPr lang="ar-SA" b="1" spc="-15" dirty="0">
                <a:solidFill>
                  <a:schemeClr val="accent1">
                    <a:lumMod val="75000"/>
                  </a:schemeClr>
                </a:solidFill>
                <a:latin typeface="Raleway ExtraBold" pitchFamily="2" charset="0"/>
                <a:ea typeface="Segoe UI Symbol" panose="020B0502040204020203" pitchFamily="34" charset="0"/>
                <a:cs typeface="Times New Roman" panose="02020603050405020304"/>
              </a:rPr>
            </a:br>
            <a:endParaRPr lang="en-US" dirty="0"/>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en-US" dirty="0"/>
              <a:t> </a:t>
            </a:r>
            <a:r>
              <a:rPr lang="en-US" sz="2400" dirty="0"/>
              <a:t>The main feature of these disorders is the </a:t>
            </a:r>
            <a:r>
              <a:rPr lang="en-US" sz="2400" b="1" dirty="0">
                <a:solidFill>
                  <a:srgbClr val="FF0000"/>
                </a:solidFill>
              </a:rPr>
              <a:t>Hypoketotic Hypoglycemic status.</a:t>
            </a:r>
          </a:p>
          <a:p>
            <a:pPr>
              <a:buFont typeface="Wingdings" panose="05000000000000000000" pitchFamily="2" charset="2"/>
              <a:buChar char="Ø"/>
            </a:pPr>
            <a:r>
              <a:rPr lang="en-US" sz="2400" b="1" dirty="0">
                <a:solidFill>
                  <a:schemeClr val="tx1"/>
                </a:solidFill>
              </a:rPr>
              <a:t>Examples: </a:t>
            </a:r>
          </a:p>
          <a:p>
            <a:pPr marL="457200" indent="-457200">
              <a:buFont typeface="+mj-lt"/>
              <a:buAutoNum type="arabicPeriod"/>
            </a:pPr>
            <a:r>
              <a:rPr lang="en-US" sz="2400" b="1" dirty="0">
                <a:solidFill>
                  <a:schemeClr val="tx1"/>
                </a:solidFill>
              </a:rPr>
              <a:t>MCAD deficiency ( most common ) </a:t>
            </a:r>
          </a:p>
          <a:p>
            <a:pPr marL="457200" indent="-457200">
              <a:buFont typeface="+mj-lt"/>
              <a:buAutoNum type="arabicPeriod"/>
            </a:pPr>
            <a:r>
              <a:rPr lang="en-US" sz="2400" b="1" dirty="0">
                <a:solidFill>
                  <a:schemeClr val="tx1"/>
                </a:solidFill>
              </a:rPr>
              <a:t>LCAD deficiency</a:t>
            </a:r>
          </a:p>
          <a:p>
            <a:pPr marL="457200" indent="-457200">
              <a:buFont typeface="+mj-lt"/>
              <a:buAutoNum type="arabicPeriod"/>
            </a:pPr>
            <a:r>
              <a:rPr lang="en-US" sz="2400" b="1" dirty="0">
                <a:solidFill>
                  <a:schemeClr val="tx1"/>
                </a:solidFill>
              </a:rPr>
              <a:t>VLCAD deficiency  </a:t>
            </a:r>
          </a:p>
          <a:p>
            <a:pPr>
              <a:buFont typeface="Wingdings" panose="05000000000000000000" pitchFamily="2" charset="2"/>
              <a:buChar char="Ø"/>
            </a:pPr>
            <a:r>
              <a:rPr lang="en-US" sz="2400" b="1" dirty="0">
                <a:solidFill>
                  <a:schemeClr val="tx1"/>
                </a:solidFill>
              </a:rPr>
              <a:t> Mode of inheritance: </a:t>
            </a:r>
            <a:r>
              <a:rPr lang="en-US" sz="2400" dirty="0">
                <a:latin typeface="Segoe Print" panose="02000600000000000000" charset="0"/>
              </a:rPr>
              <a:t>Autosomal Recessive.</a:t>
            </a:r>
          </a:p>
          <a:p>
            <a:pPr>
              <a:buFont typeface="Wingdings" panose="05000000000000000000" pitchFamily="2" charset="2"/>
              <a:buChar char="Ø"/>
            </a:pPr>
            <a:r>
              <a:rPr lang="en-US" sz="2400" b="1" dirty="0">
                <a:solidFill>
                  <a:schemeClr val="tx1"/>
                </a:solidFill>
                <a:latin typeface="Segoe Print" panose="02000600000000000000" charset="0"/>
              </a:rPr>
              <a:t> Patients mostly present with </a:t>
            </a:r>
            <a:r>
              <a:rPr lang="en-US" sz="2400" dirty="0">
                <a:solidFill>
                  <a:schemeClr val="tx1"/>
                </a:solidFill>
                <a:latin typeface="Segoe Print" panose="02000600000000000000" charset="0"/>
              </a:rPr>
              <a:t>an acute attack of life-threatening coma with </a:t>
            </a:r>
            <a:r>
              <a:rPr lang="en-US" sz="2400" b="1" dirty="0">
                <a:solidFill>
                  <a:srgbClr val="FF0000"/>
                </a:solidFill>
                <a:latin typeface="Segoe Print" panose="02000600000000000000" charset="0"/>
              </a:rPr>
              <a:t>hypoglycemia</a:t>
            </a:r>
            <a:r>
              <a:rPr lang="en-US" sz="2400" dirty="0">
                <a:solidFill>
                  <a:schemeClr val="tx1"/>
                </a:solidFill>
                <a:latin typeface="Segoe Print" panose="02000600000000000000" charset="0"/>
              </a:rPr>
              <a:t>, </a:t>
            </a:r>
            <a:r>
              <a:rPr lang="en-US" sz="2400" b="1" dirty="0">
                <a:solidFill>
                  <a:srgbClr val="FF0000"/>
                </a:solidFill>
                <a:latin typeface="Segoe Print" panose="02000600000000000000" charset="0"/>
              </a:rPr>
              <a:t>absence of urine ketones</a:t>
            </a:r>
            <a:r>
              <a:rPr lang="en-US" sz="2400" dirty="0">
                <a:solidFill>
                  <a:schemeClr val="tx1"/>
                </a:solidFill>
                <a:latin typeface="Segoe Print" panose="02000600000000000000" charset="0"/>
              </a:rPr>
              <a:t>, and reducing substances.</a:t>
            </a:r>
            <a:endParaRPr lang="en-US" sz="2400" b="1" dirty="0">
              <a:solidFill>
                <a:schemeClr val="tx1"/>
              </a:solidFill>
            </a:endParaRPr>
          </a:p>
          <a:p>
            <a:pPr>
              <a:buFont typeface="Wingdings" panose="05000000000000000000" pitchFamily="2" charset="2"/>
              <a:buChar char="Ø"/>
            </a:pPr>
            <a:endParaRPr lang="en-US" sz="2400" b="1" dirty="0">
              <a:solidFill>
                <a:srgbClr val="FF0000"/>
              </a:solidFill>
            </a:endParaRPr>
          </a:p>
          <a:p>
            <a:endParaRPr lang="en-US" b="1" dirty="0">
              <a:solidFill>
                <a:srgbClr val="FF00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Medium-chain acyl-CoA dehydrogenase deficiency</a:t>
            </a:r>
          </a:p>
        </p:txBody>
      </p:sp>
      <p:sp>
        <p:nvSpPr>
          <p:cNvPr id="3" name="Content Placeholder 2"/>
          <p:cNvSpPr>
            <a:spLocks noGrp="1"/>
          </p:cNvSpPr>
          <p:nvPr>
            <p:ph sz="half" idx="1"/>
          </p:nvPr>
        </p:nvSpPr>
        <p:spPr>
          <a:xfrm>
            <a:off x="635000" y="2103120"/>
            <a:ext cx="5461000" cy="3749040"/>
          </a:xfrm>
        </p:spPr>
        <p:txBody>
          <a:bodyPr>
            <a:noAutofit/>
          </a:bodyPr>
          <a:lstStyle/>
          <a:p>
            <a:r>
              <a:rPr lang="en-US" sz="1900" b="1" dirty="0"/>
              <a:t>Inheritance</a:t>
            </a:r>
            <a:r>
              <a:rPr lang="en-US" sz="1900" dirty="0"/>
              <a:t>: autosomal recessive</a:t>
            </a:r>
          </a:p>
          <a:p>
            <a:r>
              <a:rPr lang="en-US" sz="1900" b="1" dirty="0"/>
              <a:t>Pathophysiology</a:t>
            </a:r>
          </a:p>
          <a:p>
            <a:pPr lvl="1"/>
            <a:r>
              <a:rPr lang="en-US" sz="1900" dirty="0"/>
              <a:t>Deficiency of medium-chain acyl-CoA dehydrogenase → defective breakdown of medium-chain fatty acids into acetyl-CoA → elevated concentrations of fatty acyl-CoA in the blood → </a:t>
            </a:r>
            <a:r>
              <a:rPr lang="en-US" sz="1900" b="1" dirty="0">
                <a:solidFill>
                  <a:srgbClr val="FF0000"/>
                </a:solidFill>
              </a:rPr>
              <a:t>hypoketotic hypoglycemia</a:t>
            </a:r>
          </a:p>
          <a:p>
            <a:pPr lvl="1"/>
            <a:r>
              <a:rPr lang="en-US" sz="1900" dirty="0"/>
              <a:t>Symptoms are usually triggered by the following:</a:t>
            </a:r>
          </a:p>
          <a:p>
            <a:pPr lvl="2"/>
            <a:r>
              <a:rPr lang="en-US" sz="1900" dirty="0"/>
              <a:t>Prolonged fasting </a:t>
            </a:r>
            <a:r>
              <a:rPr lang="en-US" sz="1900" dirty="0">
                <a:solidFill>
                  <a:srgbClr val="FF0000"/>
                </a:solidFill>
              </a:rPr>
              <a:t>(Not postprandial).</a:t>
            </a:r>
          </a:p>
          <a:p>
            <a:pPr lvl="2"/>
            <a:r>
              <a:rPr lang="en-US" sz="1900" dirty="0"/>
              <a:t>States of increased metabolic demand (e.g., infection, exercise)</a:t>
            </a:r>
          </a:p>
        </p:txBody>
      </p:sp>
      <p:sp>
        <p:nvSpPr>
          <p:cNvPr id="4" name="Content Placeholder 3"/>
          <p:cNvSpPr>
            <a:spLocks noGrp="1"/>
          </p:cNvSpPr>
          <p:nvPr>
            <p:ph sz="half" idx="2"/>
          </p:nvPr>
        </p:nvSpPr>
        <p:spPr/>
        <p:txBody>
          <a:bodyPr>
            <a:normAutofit lnSpcReduction="10000"/>
          </a:bodyPr>
          <a:lstStyle/>
          <a:p>
            <a:r>
              <a:rPr lang="en-US" b="1" dirty="0"/>
              <a:t>Clinical features</a:t>
            </a:r>
          </a:p>
          <a:p>
            <a:pPr lvl="1"/>
            <a:r>
              <a:rPr lang="en-US" sz="2000" b="1" dirty="0"/>
              <a:t>Onset</a:t>
            </a:r>
            <a:r>
              <a:rPr lang="en-US" sz="2000" dirty="0"/>
              <a:t>: within the first years of life</a:t>
            </a:r>
          </a:p>
          <a:p>
            <a:pPr lvl="1"/>
            <a:r>
              <a:rPr lang="en-US" sz="2000" dirty="0"/>
              <a:t>Dehydration, poor feeding</a:t>
            </a:r>
          </a:p>
          <a:p>
            <a:pPr lvl="1"/>
            <a:r>
              <a:rPr lang="en-US" sz="2000" dirty="0"/>
              <a:t>S &amp; S of hypoglycemia</a:t>
            </a:r>
          </a:p>
          <a:p>
            <a:pPr lvl="1"/>
            <a:r>
              <a:rPr lang="en-US" sz="2000" dirty="0"/>
              <a:t>Vomiting</a:t>
            </a:r>
          </a:p>
          <a:p>
            <a:pPr lvl="1"/>
            <a:r>
              <a:rPr lang="en-US" sz="2000" dirty="0"/>
              <a:t>CNS</a:t>
            </a:r>
          </a:p>
          <a:p>
            <a:pPr lvl="2"/>
            <a:r>
              <a:rPr lang="en-US" sz="2000" dirty="0"/>
              <a:t>Lethargy</a:t>
            </a:r>
          </a:p>
          <a:p>
            <a:pPr lvl="2"/>
            <a:r>
              <a:rPr lang="en-US" sz="2000" dirty="0"/>
              <a:t>Seizures</a:t>
            </a:r>
          </a:p>
          <a:p>
            <a:pPr lvl="2"/>
            <a:r>
              <a:rPr lang="en-US" sz="2000" dirty="0"/>
              <a:t>Coma</a:t>
            </a:r>
          </a:p>
          <a:p>
            <a:pPr lvl="2"/>
            <a:r>
              <a:rPr lang="en-US" sz="2000" dirty="0"/>
              <a:t>Hypotonia</a:t>
            </a:r>
          </a:p>
          <a:p>
            <a:pPr lvl="1"/>
            <a:r>
              <a:rPr lang="en-US" sz="2000" dirty="0"/>
              <a:t>Cardiopulmonary collapse</a:t>
            </a:r>
          </a:p>
          <a:p>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diagram of a chemical formula&#10;&#10;Description automatically generated"/>
          <p:cNvPicPr>
            <a:picLocks noGrp="1" noChangeAspect="1"/>
          </p:cNvPicPr>
          <p:nvPr>
            <p:ph sz="half" idx="1"/>
          </p:nvPr>
        </p:nvPicPr>
        <p:blipFill>
          <a:blip r:embed="rId3">
            <a:extLst>
              <a:ext uri="{28A0092B-C50C-407E-A947-70E740481C1C}">
                <a14:useLocalDpi xmlns:a14="http://schemas.microsoft.com/office/drawing/2010/main" val="0"/>
              </a:ext>
            </a:extLst>
          </a:blip>
          <a:srcRect r="11173" b="-1"/>
          <a:stretch>
            <a:fillRect/>
          </a:stretch>
        </p:blipFill>
        <p:spPr>
          <a:xfrm>
            <a:off x="5774697" y="-17928"/>
            <a:ext cx="6414143" cy="6284256"/>
          </a:xfrm>
          <a:prstGeom prst="rect">
            <a:avLst/>
          </a:prstGeom>
        </p:spPr>
      </p:pic>
      <p:pic>
        <p:nvPicPr>
          <p:cNvPr id="12" name="Picture 11" descr="A close-up of a medical chart&#10;&#10;Description automatically generated"/>
          <p:cNvPicPr>
            <a:picLocks noChangeAspect="1"/>
          </p:cNvPicPr>
          <p:nvPr/>
        </p:nvPicPr>
        <p:blipFill>
          <a:blip r:embed="rId4">
            <a:extLst>
              <a:ext uri="{28A0092B-C50C-407E-A947-70E740481C1C}">
                <a14:useLocalDpi xmlns:a14="http://schemas.microsoft.com/office/drawing/2010/main" val="0"/>
              </a:ext>
            </a:extLst>
          </a:blip>
          <a:srcRect r="30967"/>
          <a:stretch>
            <a:fillRect/>
          </a:stretch>
        </p:blipFill>
        <p:spPr>
          <a:xfrm>
            <a:off x="-2" y="0"/>
            <a:ext cx="5774699" cy="6266328"/>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Medium-chain acyl-CoA dehydrogenase deficiency</a:t>
            </a:r>
          </a:p>
        </p:txBody>
      </p:sp>
      <p:sp>
        <p:nvSpPr>
          <p:cNvPr id="3" name="Content Placeholder 2"/>
          <p:cNvSpPr>
            <a:spLocks noGrp="1"/>
          </p:cNvSpPr>
          <p:nvPr>
            <p:ph sz="half" idx="1"/>
          </p:nvPr>
        </p:nvSpPr>
        <p:spPr/>
        <p:txBody>
          <a:bodyPr>
            <a:noAutofit/>
          </a:bodyPr>
          <a:lstStyle/>
          <a:p>
            <a:r>
              <a:rPr lang="en-US" sz="1800" b="1" dirty="0"/>
              <a:t>Diagnosis?</a:t>
            </a:r>
          </a:p>
          <a:p>
            <a:pPr lvl="1"/>
            <a:r>
              <a:rPr lang="en-US" dirty="0"/>
              <a:t>Part of newborn screening</a:t>
            </a:r>
          </a:p>
          <a:p>
            <a:pPr lvl="1"/>
            <a:r>
              <a:rPr lang="en-US" b="1" dirty="0">
                <a:solidFill>
                  <a:srgbClr val="FF0000"/>
                </a:solidFill>
              </a:rPr>
              <a:t>Laboratory findings:</a:t>
            </a:r>
          </a:p>
          <a:p>
            <a:pPr lvl="2"/>
            <a:r>
              <a:rPr lang="en-US" sz="1800" dirty="0">
                <a:solidFill>
                  <a:srgbClr val="FF0000"/>
                </a:solidFill>
              </a:rPr>
              <a:t>Hypoglycemia</a:t>
            </a:r>
          </a:p>
          <a:p>
            <a:pPr lvl="2"/>
            <a:r>
              <a:rPr lang="en-US" sz="1800" dirty="0">
                <a:solidFill>
                  <a:srgbClr val="FF0000"/>
                </a:solidFill>
              </a:rPr>
              <a:t>↓ Ketones </a:t>
            </a:r>
            <a:r>
              <a:rPr lang="en-US" sz="1800" dirty="0"/>
              <a:t>in blood and urine</a:t>
            </a:r>
          </a:p>
          <a:p>
            <a:pPr lvl="2"/>
            <a:r>
              <a:rPr lang="en-US" sz="1800" dirty="0"/>
              <a:t>Hyperammonemia, hyperuricemia</a:t>
            </a:r>
          </a:p>
          <a:p>
            <a:pPr lvl="2"/>
            <a:r>
              <a:rPr lang="en-US" sz="1800" dirty="0"/>
              <a:t>Metabolic acidosis</a:t>
            </a:r>
          </a:p>
          <a:p>
            <a:pPr lvl="2"/>
            <a:r>
              <a:rPr lang="en-US" sz="1800" dirty="0"/>
              <a:t>↑ AST and ALT</a:t>
            </a:r>
          </a:p>
          <a:p>
            <a:pPr lvl="2"/>
            <a:r>
              <a:rPr lang="en-US" sz="1800" dirty="0"/>
              <a:t>Prolonged PT and </a:t>
            </a:r>
            <a:r>
              <a:rPr lang="en-US" sz="1800" dirty="0" err="1"/>
              <a:t>aPTT</a:t>
            </a:r>
            <a:endParaRPr lang="en-US" sz="1800" dirty="0"/>
          </a:p>
          <a:p>
            <a:pPr lvl="2"/>
            <a:r>
              <a:rPr lang="en-US" sz="1800" dirty="0">
                <a:solidFill>
                  <a:srgbClr val="FF0000"/>
                </a:solidFill>
              </a:rPr>
              <a:t>↑ Dicarboxylic acids in the urine.</a:t>
            </a:r>
          </a:p>
          <a:p>
            <a:pPr lvl="2"/>
            <a:r>
              <a:rPr lang="en-US" sz="1800" dirty="0">
                <a:solidFill>
                  <a:srgbClr val="FF0000"/>
                </a:solidFill>
              </a:rPr>
              <a:t>High acylcarnitine but secondary low carnitine</a:t>
            </a:r>
            <a:r>
              <a:rPr lang="en-US" sz="1800" dirty="0"/>
              <a:t>.</a:t>
            </a:r>
          </a:p>
          <a:p>
            <a:pPr lvl="1"/>
            <a:r>
              <a:rPr lang="en-US" dirty="0"/>
              <a:t>Genetic testing for the common A985G mutation</a:t>
            </a:r>
          </a:p>
        </p:txBody>
      </p:sp>
      <p:sp>
        <p:nvSpPr>
          <p:cNvPr id="4" name="Content Placeholder 3"/>
          <p:cNvSpPr>
            <a:spLocks noGrp="1"/>
          </p:cNvSpPr>
          <p:nvPr>
            <p:ph sz="half" idx="2"/>
          </p:nvPr>
        </p:nvSpPr>
        <p:spPr>
          <a:xfrm>
            <a:off x="6370320" y="2103120"/>
            <a:ext cx="5364480" cy="3749040"/>
          </a:xfrm>
        </p:spPr>
        <p:txBody>
          <a:bodyPr>
            <a:noAutofit/>
          </a:bodyPr>
          <a:lstStyle/>
          <a:p>
            <a:r>
              <a:rPr lang="en-US" sz="2200" b="1" dirty="0"/>
              <a:t>Treatment</a:t>
            </a:r>
          </a:p>
          <a:p>
            <a:pPr lvl="1"/>
            <a:r>
              <a:rPr lang="en-US" sz="2200" dirty="0"/>
              <a:t>IV administration of 10% dextrose during acute decompensation</a:t>
            </a:r>
          </a:p>
          <a:p>
            <a:pPr lvl="1"/>
            <a:r>
              <a:rPr lang="en-US" sz="2200" dirty="0"/>
              <a:t>Avoid fasting states</a:t>
            </a:r>
          </a:p>
          <a:p>
            <a:pPr lvl="1"/>
            <a:r>
              <a:rPr lang="en-US" sz="2200" dirty="0"/>
              <a:t>Diet high in carbohydrates and low in fat</a:t>
            </a:r>
          </a:p>
          <a:p>
            <a:r>
              <a:rPr lang="en-US" sz="2200" b="1" dirty="0"/>
              <a:t>Complications</a:t>
            </a:r>
          </a:p>
          <a:p>
            <a:pPr lvl="1"/>
            <a:r>
              <a:rPr lang="en-US" sz="2200" dirty="0"/>
              <a:t>Encephalopathy</a:t>
            </a:r>
          </a:p>
          <a:p>
            <a:pPr lvl="1"/>
            <a:r>
              <a:rPr lang="en-US" sz="2200" dirty="0"/>
              <a:t>Fatty liver disease and impaired hepatic function</a:t>
            </a:r>
          </a:p>
          <a:p>
            <a:pPr lvl="1"/>
            <a:r>
              <a:rPr lang="en-US" sz="2200" dirty="0"/>
              <a:t>Sudden death</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580" y="1797903"/>
            <a:ext cx="9951720" cy="1450757"/>
          </a:xfrm>
        </p:spPr>
        <p:txBody>
          <a:bodyPr>
            <a:normAutofit/>
          </a:bodyPr>
          <a:lstStyle/>
          <a:p>
            <a:pPr algn="ctr"/>
            <a:r>
              <a:rPr kumimoji="0" lang="en-US" sz="54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j-ea"/>
                <a:cs typeface="+mj-cs"/>
              </a:rPr>
              <a:t>Primary carnitine deficiency</a:t>
            </a:r>
            <a:endParaRPr lang="en-US" sz="54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iagram of a carnitine shuttle&#10;&#10;Description automatically generated"/>
          <p:cNvPicPr>
            <a:picLocks noChangeAspect="1"/>
          </p:cNvPicPr>
          <p:nvPr/>
        </p:nvPicPr>
        <p:blipFill>
          <a:blip r:embed="rId2">
            <a:extLst>
              <a:ext uri="{28A0092B-C50C-407E-A947-70E740481C1C}">
                <a14:useLocalDpi xmlns:a14="http://schemas.microsoft.com/office/drawing/2010/main" val="0"/>
              </a:ext>
            </a:extLst>
          </a:blip>
          <a:srcRect r="8646"/>
          <a:stretch>
            <a:fillRect/>
          </a:stretch>
        </p:blipFill>
        <p:spPr>
          <a:xfrm>
            <a:off x="4487125" y="518732"/>
            <a:ext cx="7182143" cy="5754052"/>
          </a:xfrm>
          <a:prstGeom prst="rect">
            <a:avLst/>
          </a:prstGeom>
        </p:spPr>
      </p:pic>
      <p:sp>
        <p:nvSpPr>
          <p:cNvPr id="6" name="TextBox 5"/>
          <p:cNvSpPr txBox="1"/>
          <p:nvPr/>
        </p:nvSpPr>
        <p:spPr>
          <a:xfrm>
            <a:off x="522732" y="647700"/>
            <a:ext cx="3964393" cy="504753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1" i="0" u="none" strike="noStrike" kern="1200" cap="none" spc="0" normalizeH="0" baseline="0" noProof="0" dirty="0">
                <a:ln>
                  <a:noFill/>
                </a:ln>
                <a:solidFill>
                  <a:srgbClr val="000000"/>
                </a:solidFill>
                <a:effectLst/>
                <a:uLnTx/>
                <a:uFillTx/>
                <a:latin typeface="Segoe Print" panose="02000600000000000000" charset="0"/>
                <a:ea typeface="+mn-ea"/>
                <a:cs typeface="+mn-cs"/>
              </a:rPr>
              <a:t>Main Functions of Carnitine:</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Segoe Print" panose="02000600000000000000"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1800" b="0" i="0" u="none" strike="noStrike" kern="1200" cap="none" spc="0" normalizeH="0" baseline="0" noProof="0" dirty="0">
                <a:ln>
                  <a:noFill/>
                </a:ln>
                <a:solidFill>
                  <a:srgbClr val="000000"/>
                </a:solidFill>
                <a:effectLst/>
                <a:uLnTx/>
                <a:uFillTx/>
                <a:latin typeface="Segoe Print" panose="02000600000000000000" charset="0"/>
                <a:ea typeface="+mn-ea"/>
                <a:cs typeface="+mn-cs"/>
              </a:rPr>
              <a:t>Helps transport long-chain fatty acids into the mitochondria.</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1800" b="0" i="0" u="none" strike="noStrike" kern="1200" cap="none" spc="0" normalizeH="0" baseline="0" noProof="0" dirty="0">
                <a:ln>
                  <a:noFill/>
                </a:ln>
                <a:solidFill>
                  <a:srgbClr val="1F1F1F"/>
                </a:solidFill>
                <a:effectLst/>
                <a:uLnTx/>
                <a:uFillTx/>
                <a:latin typeface="Segoe Print" panose="02000600000000000000" charset="0"/>
                <a:ea typeface="+mn-ea"/>
                <a:cs typeface="+mn-cs"/>
              </a:rPr>
              <a:t>Improves the motility and viability of Sperms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1800" b="0" i="0" u="none" strike="noStrike" kern="1200" cap="none" spc="0" normalizeH="0" baseline="0" noProof="0" dirty="0">
                <a:ln>
                  <a:noFill/>
                </a:ln>
                <a:solidFill>
                  <a:srgbClr val="1F1F1F"/>
                </a:solidFill>
                <a:effectLst/>
                <a:uLnTx/>
                <a:uFillTx/>
                <a:latin typeface="Segoe Print" panose="02000600000000000000" charset="0"/>
                <a:ea typeface="+mn-ea"/>
                <a:cs typeface="+mn-cs"/>
              </a:rPr>
              <a:t>They scavenge superoxide anions and hydrogen peroxide radicals, thereby preventing </a:t>
            </a:r>
            <a:r>
              <a:rPr kumimoji="0" lang="en-US" sz="1800" b="0" i="0" u="none" strike="noStrike" kern="1200" cap="none" spc="0" normalizeH="0" baseline="0" noProof="0" dirty="0">
                <a:ln>
                  <a:noFill/>
                </a:ln>
                <a:solidFill>
                  <a:srgbClr val="1F1F1F"/>
                </a:solidFill>
                <a:effectLst/>
                <a:uLnTx/>
                <a:uFillTx/>
                <a:latin typeface="Segoe Print" panose="02000600000000000000" charset="0"/>
                <a:ea typeface="+mn-ea"/>
                <a:cs typeface="+mn-cs"/>
                <a:hlinkClick r:id="rId3" tooltip="Learn more about lipid peroxidation from ScienceDirect's AI-generated Topic Pages"/>
              </a:rPr>
              <a:t>lipid peroxidation</a:t>
            </a:r>
            <a:r>
              <a:rPr kumimoji="0" lang="en-US" sz="1800" b="0" i="0" u="none" strike="noStrike" kern="1200" cap="none" spc="0" normalizeH="0" baseline="0" noProof="0" dirty="0">
                <a:ln>
                  <a:noFill/>
                </a:ln>
                <a:solidFill>
                  <a:srgbClr val="1F1F1F"/>
                </a:solidFill>
                <a:effectLst/>
                <a:uLnTx/>
                <a:uFillTx/>
                <a:latin typeface="Segoe Print" panose="02000600000000000000"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b="1" i="0" u="none" strike="noStrike" kern="1200" cap="none" spc="0" normalizeH="0" baseline="0" noProof="0" dirty="0">
                <a:ln>
                  <a:noFill/>
                </a:ln>
                <a:solidFill>
                  <a:srgbClr val="1F1F1F"/>
                </a:solidFill>
                <a:effectLst/>
                <a:uLnTx/>
                <a:uFillTx/>
                <a:latin typeface="Segoe Print" panose="02000600000000000000" charset="0"/>
                <a:ea typeface="+mn-ea"/>
                <a:cs typeface="+mn-cs"/>
              </a:rPr>
              <a:t>Sources of Carnitine: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1600" b="0" i="0" u="none" strike="noStrike" kern="1200" cap="none" spc="0" normalizeH="0" baseline="0" noProof="0" dirty="0">
                <a:ln>
                  <a:noFill/>
                </a:ln>
                <a:solidFill>
                  <a:srgbClr val="000000"/>
                </a:solidFill>
                <a:effectLst/>
                <a:uLnTx/>
                <a:uFillTx/>
                <a:latin typeface="Segoe Print" panose="02000600000000000000" charset="0"/>
                <a:ea typeface="+mn-ea"/>
                <a:cs typeface="+mn-cs"/>
              </a:rPr>
              <a:t>Red meat and dairy products.</a:t>
            </a:r>
            <a:endParaRPr kumimoji="0" lang="en-US" sz="1600" b="0" i="0" u="none" strike="noStrike" kern="1200" cap="none" spc="0" normalizeH="0" baseline="0" noProof="0" dirty="0">
              <a:ln>
                <a:noFill/>
              </a:ln>
              <a:solidFill>
                <a:srgbClr val="2F4A8B"/>
              </a:solidFill>
              <a:effectLst/>
              <a:uLnTx/>
              <a:uFillTx/>
              <a:latin typeface="Segoe Print" panose="02000600000000000000"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defRPr/>
            </a:pPr>
            <a:r>
              <a:rPr kumimoji="0" lang="en-US" sz="1600" b="0" i="0" u="none" strike="noStrike" kern="1200" cap="none" spc="0" normalizeH="0" baseline="0" noProof="0" dirty="0">
                <a:ln>
                  <a:noFill/>
                </a:ln>
                <a:solidFill>
                  <a:srgbClr val="000000"/>
                </a:solidFill>
                <a:effectLst/>
                <a:uLnTx/>
                <a:uFillTx/>
                <a:latin typeface="Segoe Print" panose="02000600000000000000" charset="0"/>
                <a:ea typeface="+mn-ea"/>
                <a:cs typeface="+mn-cs"/>
              </a:rPr>
              <a:t>Produced endogenously from lysine and methionine mostly by the liver and kidneys.</a:t>
            </a:r>
            <a:endParaRPr kumimoji="0" lang="en-US" sz="1600" b="1" i="0" u="none" strike="noStrike" kern="1200" cap="none" spc="0" normalizeH="0" baseline="0" noProof="0" dirty="0">
              <a:ln>
                <a:noFill/>
              </a:ln>
              <a:solidFill>
                <a:srgbClr val="1F1F1F"/>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1F1F1F"/>
              </a:solidFill>
              <a:effectLst/>
              <a:uLnTx/>
              <a:uFillTx/>
              <a:latin typeface="Segoe Print" panose="02000600000000000000" charset="0"/>
              <a:ea typeface="+mn-ea"/>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carnitine deficiency</a:t>
            </a:r>
          </a:p>
        </p:txBody>
      </p:sp>
      <p:sp>
        <p:nvSpPr>
          <p:cNvPr id="3" name="Content Placeholder 2"/>
          <p:cNvSpPr>
            <a:spLocks noGrp="1"/>
          </p:cNvSpPr>
          <p:nvPr>
            <p:ph sz="half" idx="1"/>
          </p:nvPr>
        </p:nvSpPr>
        <p:spPr>
          <a:xfrm>
            <a:off x="546100" y="2103120"/>
            <a:ext cx="5275580" cy="3749040"/>
          </a:xfrm>
        </p:spPr>
        <p:txBody>
          <a:bodyPr>
            <a:noAutofit/>
          </a:bodyPr>
          <a:lstStyle/>
          <a:p>
            <a:r>
              <a:rPr lang="en-US" sz="2200" b="1" dirty="0"/>
              <a:t>Inheritance</a:t>
            </a:r>
            <a:r>
              <a:rPr lang="en-US" sz="2200" dirty="0"/>
              <a:t>: </a:t>
            </a:r>
            <a:r>
              <a:rPr lang="en-US" sz="2200" b="1" i="1" u="sng" dirty="0"/>
              <a:t>autosomal recessive</a:t>
            </a:r>
          </a:p>
          <a:p>
            <a:r>
              <a:rPr lang="en-US" sz="2200" b="1" dirty="0"/>
              <a:t>Pathophysiology</a:t>
            </a:r>
          </a:p>
          <a:p>
            <a:pPr lvl="1"/>
            <a:r>
              <a:rPr lang="en-US" sz="2200" b="1" dirty="0">
                <a:solidFill>
                  <a:srgbClr val="FF0000"/>
                </a:solidFill>
              </a:rPr>
              <a:t>Defective carnitine transporter</a:t>
            </a:r>
          </a:p>
          <a:p>
            <a:pPr lvl="1"/>
            <a:r>
              <a:rPr lang="en-US" sz="2200" dirty="0"/>
              <a:t>↓ Energy production from fatty acids (↓ gluconeogenesis) and overuse of glucose </a:t>
            </a:r>
            <a:r>
              <a:rPr lang="en-US" sz="2200" b="1" dirty="0">
                <a:solidFill>
                  <a:srgbClr val="FF0000"/>
                </a:solidFill>
              </a:rPr>
              <a:t>→ hypoketotic hypoglycemia</a:t>
            </a:r>
          </a:p>
          <a:p>
            <a:pPr lvl="1"/>
            <a:r>
              <a:rPr lang="en-US" sz="2200" dirty="0"/>
              <a:t>Accumulation of fat (long-chain fatty acids) in the cytosol of the liver and cardiac and skeletal muscle cells → toxicity.</a:t>
            </a:r>
          </a:p>
        </p:txBody>
      </p:sp>
      <p:sp>
        <p:nvSpPr>
          <p:cNvPr id="4" name="Content Placeholder 3"/>
          <p:cNvSpPr>
            <a:spLocks noGrp="1"/>
          </p:cNvSpPr>
          <p:nvPr>
            <p:ph sz="half" idx="2"/>
          </p:nvPr>
        </p:nvSpPr>
        <p:spPr>
          <a:xfrm>
            <a:off x="5849620" y="2103120"/>
            <a:ext cx="5275580" cy="3749040"/>
          </a:xfrm>
        </p:spPr>
        <p:txBody>
          <a:bodyPr>
            <a:noAutofit/>
          </a:bodyPr>
          <a:lstStyle/>
          <a:p>
            <a:r>
              <a:rPr lang="en-US" sz="2200" b="1" dirty="0"/>
              <a:t>Clinical features:</a:t>
            </a:r>
          </a:p>
          <a:p>
            <a:pPr lvl="1"/>
            <a:r>
              <a:rPr lang="en-US" sz="2200" dirty="0"/>
              <a:t>Onset: early childhood</a:t>
            </a:r>
          </a:p>
          <a:p>
            <a:pPr lvl="1"/>
            <a:r>
              <a:rPr lang="en-US" sz="2200" dirty="0"/>
              <a:t>S &amp; S of hypoglycemia</a:t>
            </a:r>
          </a:p>
          <a:p>
            <a:pPr lvl="1"/>
            <a:r>
              <a:rPr lang="en-US" sz="2200" dirty="0"/>
              <a:t>Weakness, lethargy</a:t>
            </a:r>
          </a:p>
          <a:p>
            <a:pPr lvl="1"/>
            <a:r>
              <a:rPr lang="en-US" sz="2200" dirty="0"/>
              <a:t>Liver dysfunction</a:t>
            </a:r>
          </a:p>
          <a:p>
            <a:pPr lvl="1"/>
            <a:r>
              <a:rPr lang="en-US" sz="2200" dirty="0"/>
              <a:t>Dilated cardiomyopathy, congestive heart failure</a:t>
            </a:r>
          </a:p>
          <a:p>
            <a:pPr lvl="1"/>
            <a:r>
              <a:rPr lang="en-US" sz="2200" dirty="0"/>
              <a:t>Hypotonia</a:t>
            </a:r>
          </a:p>
          <a:p>
            <a:pPr lvl="1"/>
            <a:r>
              <a:rPr lang="en-US" sz="2200" dirty="0"/>
              <a:t>Encephalopathy</a:t>
            </a:r>
          </a:p>
          <a:p>
            <a:pPr lvl="1"/>
            <a:r>
              <a:rPr lang="en-US" sz="2200" dirty="0"/>
              <a:t>Rhabdomyolysis (can cause renal failure).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background with black text&#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rcRect b="24749"/>
          <a:stretch>
            <a:fillRect/>
          </a:stretch>
        </p:blipFill>
        <p:spPr>
          <a:xfrm>
            <a:off x="20" y="0"/>
            <a:ext cx="12191980" cy="685800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carnitine deficiency</a:t>
            </a:r>
          </a:p>
        </p:txBody>
      </p:sp>
      <p:sp>
        <p:nvSpPr>
          <p:cNvPr id="3" name="Content Placeholder 2"/>
          <p:cNvSpPr>
            <a:spLocks noGrp="1"/>
          </p:cNvSpPr>
          <p:nvPr>
            <p:ph idx="1"/>
          </p:nvPr>
        </p:nvSpPr>
        <p:spPr/>
        <p:txBody>
          <a:bodyPr>
            <a:normAutofit fontScale="92500" lnSpcReduction="10000"/>
          </a:bodyPr>
          <a:lstStyle/>
          <a:p>
            <a:r>
              <a:rPr lang="en-US" sz="2400" b="1" dirty="0"/>
              <a:t>Diagnosis?</a:t>
            </a:r>
          </a:p>
          <a:p>
            <a:pPr lvl="1"/>
            <a:r>
              <a:rPr lang="en-US" sz="2400" dirty="0"/>
              <a:t>Part of newborn screening</a:t>
            </a:r>
          </a:p>
          <a:p>
            <a:pPr lvl="1"/>
            <a:r>
              <a:rPr lang="en-US" sz="2400" dirty="0"/>
              <a:t>↓ Glucose and ↓ ketones in serum (hypoketotic hypoglycemia), hyperammonemia, ↑ ALT, ↑ AST</a:t>
            </a:r>
          </a:p>
          <a:p>
            <a:pPr lvl="1"/>
            <a:r>
              <a:rPr lang="en-US" sz="2400" dirty="0"/>
              <a:t>Very low plasma carnitine and </a:t>
            </a:r>
            <a:r>
              <a:rPr lang="en-US" sz="2400" b="1" dirty="0">
                <a:solidFill>
                  <a:srgbClr val="FF0000"/>
                </a:solidFill>
              </a:rPr>
              <a:t>Low acylcarnitine.</a:t>
            </a:r>
          </a:p>
          <a:p>
            <a:r>
              <a:rPr lang="en-US" sz="2400" b="1" dirty="0"/>
              <a:t>Treatment?</a:t>
            </a:r>
          </a:p>
          <a:p>
            <a:pPr lvl="1"/>
            <a:r>
              <a:rPr lang="en-US" sz="2400" dirty="0"/>
              <a:t>Avoid fasting states </a:t>
            </a:r>
          </a:p>
          <a:p>
            <a:pPr lvl="1"/>
            <a:r>
              <a:rPr lang="en-US" sz="2400" dirty="0"/>
              <a:t>Oral L-carnitine</a:t>
            </a:r>
          </a:p>
          <a:p>
            <a:pPr lvl="1"/>
            <a:r>
              <a:rPr lang="en-US" sz="2400" dirty="0"/>
              <a:t>Acute hypoketotic hypoglycemic encephalopathy? administer IV carnitine and 10% dextrose in water.</a:t>
            </a:r>
          </a:p>
        </p:txBody>
      </p:sp>
      <p:sp>
        <p:nvSpPr>
          <p:cNvPr id="6" name="Rectangle 2">
            <a:extLst>
              <a:ext uri="{FF2B5EF4-FFF2-40B4-BE49-F238E27FC236}">
                <a16:creationId xmlns:a16="http://schemas.microsoft.com/office/drawing/2014/main" id="{AD5B7C49-FC52-0549-3756-5AE193306173}"/>
              </a:ext>
            </a:extLst>
          </p:cNvPr>
          <p:cNvSpPr>
            <a:spLocks noChangeArrowheads="1"/>
          </p:cNvSpPr>
          <p:nvPr/>
        </p:nvSpPr>
        <p:spPr bwMode="auto">
          <a:xfrm>
            <a:off x="874986" y="553668"/>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9D2B53EB-8175-74CC-95A6-9FFAFD934E1C}"/>
              </a:ext>
            </a:extLst>
          </p:cNvPr>
          <p:cNvSpPr/>
          <p:nvPr/>
        </p:nvSpPr>
        <p:spPr>
          <a:xfrm>
            <a:off x="4319752" y="3878317"/>
            <a:ext cx="3499945" cy="11508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dirty="0">
                <a:solidFill>
                  <a:srgbClr val="FF00FF"/>
                </a:solidFill>
                <a:effectLst/>
                <a:latin typeface="Roboto" panose="02000000000000000000" pitchFamily="2" charset="0"/>
              </a:rPr>
              <a:t>carbohydrate diet instead of fats</a:t>
            </a:r>
            <a:br>
              <a:rPr lang="en-US" dirty="0">
                <a:solidFill>
                  <a:srgbClr val="FF00FF"/>
                </a:solidFill>
              </a:rPr>
            </a:br>
            <a:r>
              <a:rPr lang="en-US" b="0" i="0" dirty="0">
                <a:solidFill>
                  <a:srgbClr val="FF00FF"/>
                </a:solidFill>
                <a:effectLst/>
                <a:latin typeface="Roboto" panose="02000000000000000000" pitchFamily="2" charset="0"/>
              </a:rPr>
              <a:t>Treatment of hyperammonemia </a:t>
            </a:r>
            <a:br>
              <a:rPr lang="en-US" dirty="0">
                <a:solidFill>
                  <a:srgbClr val="FF00FF"/>
                </a:solidFill>
              </a:rPr>
            </a:br>
            <a:r>
              <a:rPr lang="en-US" b="0" i="0" dirty="0">
                <a:solidFill>
                  <a:srgbClr val="FF00FF"/>
                </a:solidFill>
                <a:effectLst/>
                <a:latin typeface="Roboto" panose="02000000000000000000" pitchFamily="2" charset="0"/>
              </a:rPr>
              <a:t>Treatment of metabolic acidosis </a:t>
            </a:r>
            <a:br>
              <a:rPr lang="en-US" dirty="0">
                <a:solidFill>
                  <a:srgbClr val="FF00FF"/>
                </a:solidFill>
              </a:rPr>
            </a:br>
            <a:r>
              <a:rPr lang="en-US" b="0" i="0" dirty="0">
                <a:solidFill>
                  <a:srgbClr val="FF00FF"/>
                </a:solidFill>
                <a:effectLst/>
                <a:latin typeface="Roboto" panose="02000000000000000000" pitchFamily="2" charset="0"/>
              </a:rPr>
              <a:t>L carnitine supplement</a:t>
            </a:r>
            <a:endParaRPr lang="en-US" dirty="0">
              <a:solidFill>
                <a:srgbClr val="FF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normAutofit/>
          </a:bodyPr>
          <a:lstStyle/>
          <a:p>
            <a:pPr>
              <a:buNone/>
            </a:pPr>
            <a:r>
              <a:rPr lang="en-US" dirty="0"/>
              <a:t>1.Stop all </a:t>
            </a:r>
            <a:r>
              <a:rPr lang="en-US" dirty="0" err="1"/>
              <a:t>enteral</a:t>
            </a:r>
            <a:r>
              <a:rPr lang="en-US" dirty="0"/>
              <a:t> feeds to eliminate protein, galactose and fructose</a:t>
            </a:r>
          </a:p>
          <a:p>
            <a:pPr>
              <a:buNone/>
            </a:pPr>
            <a:r>
              <a:rPr lang="en-US" dirty="0"/>
              <a:t>2.Change </a:t>
            </a:r>
            <a:r>
              <a:rPr lang="en-US" dirty="0">
                <a:solidFill>
                  <a:schemeClr val="accent2">
                    <a:lumMod val="75000"/>
                  </a:schemeClr>
                </a:solidFill>
              </a:rPr>
              <a:t>IV fluids </a:t>
            </a:r>
            <a:r>
              <a:rPr lang="en-US" dirty="0"/>
              <a:t>to </a:t>
            </a:r>
            <a:r>
              <a:rPr lang="en-US" dirty="0">
                <a:solidFill>
                  <a:schemeClr val="accent2">
                    <a:lumMod val="75000"/>
                  </a:schemeClr>
                </a:solidFill>
              </a:rPr>
              <a:t>D10</a:t>
            </a:r>
            <a:r>
              <a:rPr lang="en-US" dirty="0"/>
              <a:t> to deliver </a:t>
            </a:r>
            <a:r>
              <a:rPr lang="en-US" dirty="0">
                <a:solidFill>
                  <a:schemeClr val="accent2">
                    <a:lumMod val="75000"/>
                  </a:schemeClr>
                </a:solidFill>
              </a:rPr>
              <a:t>GIR 8-10 mg/kg/min</a:t>
            </a:r>
            <a:r>
              <a:rPr lang="en-US" dirty="0"/>
              <a:t>.</a:t>
            </a:r>
          </a:p>
          <a:p>
            <a:pPr>
              <a:buNone/>
            </a:pPr>
            <a:r>
              <a:rPr lang="en-US" dirty="0"/>
              <a:t>*Even if insulin is required to maintain blood glucose</a:t>
            </a:r>
          </a:p>
          <a:p>
            <a:pPr>
              <a:buNone/>
            </a:pPr>
            <a:r>
              <a:rPr lang="en-US" dirty="0"/>
              <a:t>3.Treat any significant acidosis (pH &lt;7.22)</a:t>
            </a:r>
          </a:p>
          <a:p>
            <a:pPr>
              <a:buNone/>
            </a:pPr>
            <a:r>
              <a:rPr lang="en-US" dirty="0"/>
              <a:t>4.Eliminate toxic metabolites</a:t>
            </a:r>
          </a:p>
          <a:p>
            <a:pPr>
              <a:buNone/>
            </a:pPr>
            <a:r>
              <a:rPr lang="en-US" dirty="0"/>
              <a:t>*Ammonia &lt; 500 </a:t>
            </a:r>
            <a:r>
              <a:rPr lang="el-GR" dirty="0"/>
              <a:t>μ</a:t>
            </a:r>
            <a:r>
              <a:rPr lang="en-US" dirty="0"/>
              <a:t>M/L → </a:t>
            </a:r>
            <a:r>
              <a:rPr lang="en-US" dirty="0">
                <a:solidFill>
                  <a:schemeClr val="accent2">
                    <a:lumMod val="75000"/>
                  </a:schemeClr>
                </a:solidFill>
              </a:rPr>
              <a:t>Sodium Benzoate </a:t>
            </a:r>
            <a:r>
              <a:rPr lang="en-US" dirty="0"/>
              <a:t>OR </a:t>
            </a:r>
            <a:r>
              <a:rPr lang="en-US" dirty="0">
                <a:solidFill>
                  <a:schemeClr val="accent2">
                    <a:lumMod val="75000"/>
                  </a:schemeClr>
                </a:solidFill>
              </a:rPr>
              <a:t>Phenyl acetate</a:t>
            </a:r>
          </a:p>
          <a:p>
            <a:pPr>
              <a:buNone/>
            </a:pPr>
            <a:r>
              <a:rPr lang="en-US" dirty="0"/>
              <a:t>*Ammonia &gt; 500 </a:t>
            </a:r>
            <a:r>
              <a:rPr lang="el-GR" dirty="0"/>
              <a:t>μ</a:t>
            </a:r>
            <a:r>
              <a:rPr lang="en-US" dirty="0"/>
              <a:t>M/L → </a:t>
            </a:r>
            <a:r>
              <a:rPr lang="en-US" dirty="0">
                <a:solidFill>
                  <a:schemeClr val="accent2">
                    <a:lumMod val="75000"/>
                  </a:schemeClr>
                </a:solidFill>
              </a:rPr>
              <a:t>Hemodialysis</a:t>
            </a:r>
          </a:p>
          <a:p>
            <a:pPr>
              <a:buNone/>
            </a:pPr>
            <a:r>
              <a:rPr lang="en-US" dirty="0"/>
              <a:t>5.Consult Genetics</a:t>
            </a:r>
          </a:p>
          <a:p>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iagram of a complex of carnitine levels&#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rcRect t="3736" b="21014"/>
          <a:stretch>
            <a:fillRect/>
          </a:stretch>
        </p:blipFill>
        <p:spPr>
          <a:xfrm>
            <a:off x="20" y="10"/>
            <a:ext cx="12191980" cy="6857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D692A4-FFB4-28C7-5CA6-F1D0A76880A9}"/>
              </a:ext>
            </a:extLst>
          </p:cNvPr>
          <p:cNvSpPr txBox="1"/>
          <p:nvPr/>
        </p:nvSpPr>
        <p:spPr>
          <a:xfrm>
            <a:off x="4033157" y="898071"/>
            <a:ext cx="3951514" cy="1323439"/>
          </a:xfrm>
          <a:prstGeom prst="rect">
            <a:avLst/>
          </a:prstGeom>
          <a:solidFill>
            <a:schemeClr val="bg1"/>
          </a:solidFill>
          <a:ln>
            <a:solidFill>
              <a:schemeClr val="accent1"/>
            </a:solidFill>
          </a:ln>
        </p:spPr>
        <p:txBody>
          <a:bodyPr wrap="square" rtlCol="0">
            <a:spAutoFit/>
          </a:bodyPr>
          <a:lstStyle/>
          <a:p>
            <a:pPr algn="ctr"/>
            <a:r>
              <a:rPr lang="en-US" sz="4000" b="1" dirty="0"/>
              <a:t>Hypoketotic </a:t>
            </a:r>
          </a:p>
          <a:p>
            <a:pPr algn="ctr"/>
            <a:r>
              <a:rPr lang="en-US" sz="4000" b="1" dirty="0"/>
              <a:t>Hypoglycemic</a:t>
            </a:r>
          </a:p>
        </p:txBody>
      </p:sp>
      <p:cxnSp>
        <p:nvCxnSpPr>
          <p:cNvPr id="6" name="Connector: Elbow 5">
            <a:extLst>
              <a:ext uri="{FF2B5EF4-FFF2-40B4-BE49-F238E27FC236}">
                <a16:creationId xmlns:a16="http://schemas.microsoft.com/office/drawing/2014/main" id="{DC13DEF4-60ED-C017-4B3D-4F5E4A75404D}"/>
              </a:ext>
            </a:extLst>
          </p:cNvPr>
          <p:cNvCxnSpPr>
            <a:stCxn id="4" idx="2"/>
          </p:cNvCxnSpPr>
          <p:nvPr/>
        </p:nvCxnSpPr>
        <p:spPr>
          <a:xfrm rot="16200000" flipH="1">
            <a:off x="6172612" y="2057812"/>
            <a:ext cx="1207490" cy="153488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9E976822-1A67-4DF4-3CAF-390282988291}"/>
              </a:ext>
            </a:extLst>
          </p:cNvPr>
          <p:cNvSpPr txBox="1"/>
          <p:nvPr/>
        </p:nvSpPr>
        <p:spPr>
          <a:xfrm>
            <a:off x="7772400" y="2332811"/>
            <a:ext cx="4196443" cy="3662541"/>
          </a:xfrm>
          <a:prstGeom prst="rect">
            <a:avLst/>
          </a:prstGeom>
          <a:noFill/>
        </p:spPr>
        <p:txBody>
          <a:bodyPr wrap="square" rtlCol="0">
            <a:spAutoFit/>
          </a:bodyPr>
          <a:lstStyle/>
          <a:p>
            <a:pPr algn="ctr"/>
            <a:r>
              <a:rPr lang="en-US" sz="3600" b="1" dirty="0"/>
              <a:t>MCAD Deficiency:</a:t>
            </a:r>
          </a:p>
          <a:p>
            <a:pPr marL="457200" indent="-457200">
              <a:buFont typeface="Arial" panose="020B0604020202020204" pitchFamily="34" charset="0"/>
              <a:buChar char="•"/>
            </a:pPr>
            <a:r>
              <a:rPr lang="en-US" sz="3200" dirty="0"/>
              <a:t>High Acylcarnitine Levels</a:t>
            </a:r>
          </a:p>
          <a:p>
            <a:pPr marL="457200" indent="-457200">
              <a:buFont typeface="Arial" panose="020B0604020202020204" pitchFamily="34" charset="0"/>
              <a:buChar char="•"/>
            </a:pPr>
            <a:r>
              <a:rPr lang="en-US" sz="3200" dirty="0"/>
              <a:t>Dicarboxylic acids </a:t>
            </a:r>
          </a:p>
        </p:txBody>
      </p:sp>
      <p:sp>
        <p:nvSpPr>
          <p:cNvPr id="8" name="TextBox 7">
            <a:extLst>
              <a:ext uri="{FF2B5EF4-FFF2-40B4-BE49-F238E27FC236}">
                <a16:creationId xmlns:a16="http://schemas.microsoft.com/office/drawing/2014/main" id="{F7982A14-844D-A489-6148-5978857900FD}"/>
              </a:ext>
            </a:extLst>
          </p:cNvPr>
          <p:cNvSpPr txBox="1"/>
          <p:nvPr/>
        </p:nvSpPr>
        <p:spPr>
          <a:xfrm>
            <a:off x="571500" y="2825254"/>
            <a:ext cx="4196443" cy="2677656"/>
          </a:xfrm>
          <a:prstGeom prst="rect">
            <a:avLst/>
          </a:prstGeom>
          <a:noFill/>
        </p:spPr>
        <p:txBody>
          <a:bodyPr wrap="square" rtlCol="0">
            <a:spAutoFit/>
          </a:bodyPr>
          <a:lstStyle/>
          <a:p>
            <a:pPr algn="ctr"/>
            <a:r>
              <a:rPr lang="en-US" sz="3600" b="1" dirty="0"/>
              <a:t>Carnitine Deficiency:</a:t>
            </a:r>
          </a:p>
          <a:p>
            <a:pPr marL="457200" indent="-457200">
              <a:buFont typeface="Arial" panose="020B0604020202020204" pitchFamily="34" charset="0"/>
              <a:buChar char="•"/>
            </a:pPr>
            <a:r>
              <a:rPr lang="en-US" sz="3200" dirty="0"/>
              <a:t>Low Acylcarnitine Levels</a:t>
            </a:r>
          </a:p>
          <a:p>
            <a:pPr marL="457200" indent="-457200">
              <a:buFont typeface="Arial" panose="020B0604020202020204" pitchFamily="34" charset="0"/>
              <a:buChar char="•"/>
            </a:pPr>
            <a:r>
              <a:rPr lang="en-US" sz="3200" dirty="0"/>
              <a:t>Low Carnitine </a:t>
            </a:r>
          </a:p>
        </p:txBody>
      </p:sp>
      <p:cxnSp>
        <p:nvCxnSpPr>
          <p:cNvPr id="10" name="Connector: Elbow 9">
            <a:extLst>
              <a:ext uri="{FF2B5EF4-FFF2-40B4-BE49-F238E27FC236}">
                <a16:creationId xmlns:a16="http://schemas.microsoft.com/office/drawing/2014/main" id="{27F0B906-85C0-467D-A0FB-E8713966FD23}"/>
              </a:ext>
            </a:extLst>
          </p:cNvPr>
          <p:cNvCxnSpPr>
            <a:cxnSpLocks/>
            <a:stCxn id="4" idx="2"/>
          </p:cNvCxnSpPr>
          <p:nvPr/>
        </p:nvCxnSpPr>
        <p:spPr>
          <a:xfrm rot="5400000">
            <a:off x="4747944" y="2168030"/>
            <a:ext cx="1207490" cy="1314450"/>
          </a:xfrm>
          <a:prstGeom prst="bentConnector2">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215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500"/>
                                        <p:tgtEl>
                                          <p:spTgt spid="7">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u="sng" dirty="0">
                <a:solidFill>
                  <a:srgbClr val="99CC00"/>
                </a:solidFill>
                <a:effectLst>
                  <a:outerShdw blurRad="38100" dist="38100" dir="2700000" algn="tl">
                    <a:srgbClr val="FFFFFF"/>
                  </a:outerShdw>
                </a:effectLst>
                <a:latin typeface="Segoe Print" panose="02000600000000000000" charset="0"/>
              </a:rPr>
              <a:t>Mitochondrial Disorders:</a:t>
            </a:r>
            <a:endParaRPr lang="en-US" dirty="0"/>
          </a:p>
        </p:txBody>
      </p:sp>
      <p:sp>
        <p:nvSpPr>
          <p:cNvPr id="3" name="Text Placeholder 2"/>
          <p:cNvSpPr>
            <a:spLocks noGrp="1"/>
          </p:cNvSpPr>
          <p:nvPr>
            <p:ph type="body" idx="1"/>
          </p:nvPr>
        </p:nvSpPr>
        <p:spPr/>
        <p:txBody>
          <a:bodyPr/>
          <a:lstStyle/>
          <a:p>
            <a:r>
              <a:rPr lang="en-US" dirty="0"/>
              <a:t>By: Nader Al-</a:t>
            </a:r>
            <a:r>
              <a:rPr lang="en-US" dirty="0" err="1"/>
              <a:t>Horani</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a:xfrm>
            <a:off x="2057400" y="76200"/>
            <a:ext cx="7055380" cy="1400530"/>
          </a:xfrm>
        </p:spPr>
        <p:txBody>
          <a:bodyPr/>
          <a:lstStyle/>
          <a:p>
            <a:r>
              <a:rPr lang="en-US" altLang="en-US" b="1" u="sng" dirty="0">
                <a:solidFill>
                  <a:srgbClr val="99CC00"/>
                </a:solidFill>
                <a:effectLst>
                  <a:outerShdw blurRad="38100" dist="38100" dir="2700000" algn="tl">
                    <a:srgbClr val="FFFFFF"/>
                  </a:outerShdw>
                </a:effectLst>
                <a:latin typeface="Segoe Print" panose="02000600000000000000" charset="0"/>
              </a:rPr>
              <a:t>Mitochondrial Disorders:</a:t>
            </a:r>
          </a:p>
        </p:txBody>
      </p:sp>
      <p:sp>
        <p:nvSpPr>
          <p:cNvPr id="46083" name="Rectangle 3"/>
          <p:cNvSpPr>
            <a:spLocks noGrp="1" noRot="1" noChangeArrowheads="1"/>
          </p:cNvSpPr>
          <p:nvPr>
            <p:ph idx="1"/>
          </p:nvPr>
        </p:nvSpPr>
        <p:spPr>
          <a:xfrm>
            <a:off x="1676400" y="1600200"/>
            <a:ext cx="6324600" cy="5257800"/>
          </a:xfrm>
        </p:spPr>
        <p:txBody>
          <a:bodyPr>
            <a:normAutofit/>
          </a:bodyPr>
          <a:lstStyle/>
          <a:p>
            <a:pPr>
              <a:lnSpc>
                <a:spcPct val="90000"/>
              </a:lnSpc>
            </a:pPr>
            <a:r>
              <a:rPr lang="en-US" altLang="en-US" sz="2800" dirty="0">
                <a:latin typeface="Segoe Print" panose="02000600000000000000" charset="0"/>
              </a:rPr>
              <a:t>Emerging spectrum of diseases with life-time variation of presentation. </a:t>
            </a:r>
          </a:p>
          <a:p>
            <a:pPr>
              <a:lnSpc>
                <a:spcPct val="90000"/>
              </a:lnSpc>
            </a:pPr>
            <a:r>
              <a:rPr lang="en-US" altLang="en-US" sz="2800" dirty="0">
                <a:latin typeface="Segoe Print" panose="02000600000000000000" charset="0"/>
              </a:rPr>
              <a:t>Infantile/Neonatal , may present with :</a:t>
            </a:r>
          </a:p>
          <a:p>
            <a:pPr>
              <a:lnSpc>
                <a:spcPct val="90000"/>
              </a:lnSpc>
            </a:pPr>
            <a:endParaRPr lang="en-US" altLang="en-US" sz="2800" dirty="0">
              <a:solidFill>
                <a:srgbClr val="FF0000"/>
              </a:solidFill>
              <a:latin typeface="Segoe Print" panose="02000600000000000000" charset="0"/>
            </a:endParaRPr>
          </a:p>
          <a:p>
            <a:pPr>
              <a:lnSpc>
                <a:spcPct val="90000"/>
              </a:lnSpc>
            </a:pPr>
            <a:r>
              <a:rPr lang="en-US" altLang="en-US" sz="2800" dirty="0">
                <a:solidFill>
                  <a:srgbClr val="FF0000"/>
                </a:solidFill>
                <a:latin typeface="Segoe Print" panose="02000600000000000000" charset="0"/>
              </a:rPr>
              <a:t>encephalopathic</a:t>
            </a:r>
            <a:r>
              <a:rPr lang="en-US" altLang="en-US" sz="2800" dirty="0">
                <a:latin typeface="Segoe Print" panose="02000600000000000000" charset="0"/>
              </a:rPr>
              <a:t> </a:t>
            </a:r>
            <a:r>
              <a:rPr lang="en-US" altLang="en-US" sz="2800" dirty="0">
                <a:solidFill>
                  <a:srgbClr val="FF0000"/>
                </a:solidFill>
                <a:latin typeface="Segoe Print" panose="02000600000000000000" charset="0"/>
              </a:rPr>
              <a:t>picture </a:t>
            </a:r>
            <a:endParaRPr lang="en-US" altLang="en-US" sz="2800" dirty="0">
              <a:latin typeface="Segoe Print" panose="02000600000000000000" charset="0"/>
            </a:endParaRPr>
          </a:p>
          <a:p>
            <a:pPr>
              <a:lnSpc>
                <a:spcPct val="90000"/>
              </a:lnSpc>
            </a:pPr>
            <a:r>
              <a:rPr lang="en-US" altLang="en-US" sz="2800" dirty="0">
                <a:latin typeface="Segoe Print" panose="02000600000000000000" charset="0"/>
              </a:rPr>
              <a:t> </a:t>
            </a:r>
            <a:r>
              <a:rPr lang="en-US" altLang="en-US" sz="2800" dirty="0">
                <a:solidFill>
                  <a:srgbClr val="FF0000"/>
                </a:solidFill>
                <a:latin typeface="Segoe Print" panose="02000600000000000000" charset="0"/>
              </a:rPr>
              <a:t>regressed</a:t>
            </a:r>
            <a:r>
              <a:rPr lang="en-US" altLang="en-US" sz="2800" dirty="0">
                <a:latin typeface="Segoe Print" panose="02000600000000000000" charset="0"/>
              </a:rPr>
              <a:t> </a:t>
            </a:r>
            <a:r>
              <a:rPr lang="en-US" altLang="en-US" sz="2800" dirty="0">
                <a:solidFill>
                  <a:srgbClr val="FF0000"/>
                </a:solidFill>
                <a:latin typeface="Segoe Print" panose="02000600000000000000" charset="0"/>
              </a:rPr>
              <a:t>milestones </a:t>
            </a:r>
            <a:endParaRPr lang="en-US" altLang="en-US" sz="2800" dirty="0">
              <a:latin typeface="Segoe Print" panose="02000600000000000000" charset="0"/>
            </a:endParaRPr>
          </a:p>
          <a:p>
            <a:pPr>
              <a:lnSpc>
                <a:spcPct val="90000"/>
              </a:lnSpc>
            </a:pPr>
            <a:r>
              <a:rPr lang="en-US" altLang="en-US" sz="2800" dirty="0">
                <a:latin typeface="Segoe Print" panose="02000600000000000000" charset="0"/>
              </a:rPr>
              <a:t> </a:t>
            </a:r>
            <a:r>
              <a:rPr lang="en-US" altLang="en-US" sz="2800" u="sng" dirty="0">
                <a:solidFill>
                  <a:srgbClr val="FF0000"/>
                </a:solidFill>
                <a:latin typeface="Segoe Print" panose="02000600000000000000" charset="0"/>
              </a:rPr>
              <a:t>cerebral</a:t>
            </a:r>
            <a:r>
              <a:rPr lang="en-US" altLang="en-US" sz="2800" u="sng" dirty="0">
                <a:latin typeface="Segoe Print" panose="02000600000000000000" charset="0"/>
              </a:rPr>
              <a:t> </a:t>
            </a:r>
            <a:r>
              <a:rPr lang="en-US" altLang="en-US" sz="2800" u="sng" dirty="0">
                <a:solidFill>
                  <a:srgbClr val="FF0000"/>
                </a:solidFill>
                <a:latin typeface="Segoe Print" panose="02000600000000000000" charset="0"/>
              </a:rPr>
              <a:t>cortical</a:t>
            </a:r>
            <a:r>
              <a:rPr lang="en-US" altLang="en-US" sz="2800" u="sng" dirty="0">
                <a:latin typeface="Segoe Print" panose="02000600000000000000" charset="0"/>
              </a:rPr>
              <a:t> </a:t>
            </a:r>
            <a:r>
              <a:rPr lang="en-US" altLang="en-US" sz="2800" u="sng" dirty="0">
                <a:solidFill>
                  <a:srgbClr val="FF0000"/>
                </a:solidFill>
                <a:latin typeface="Segoe Print" panose="02000600000000000000" charset="0"/>
              </a:rPr>
              <a:t>atrophy</a:t>
            </a:r>
            <a:r>
              <a:rPr lang="en-US" altLang="en-US" sz="2800" u="sng" dirty="0">
                <a:latin typeface="Segoe Print" panose="02000600000000000000" charset="0"/>
              </a:rPr>
              <a:t>. </a:t>
            </a:r>
          </a:p>
          <a:p>
            <a:pPr marL="0" indent="0">
              <a:lnSpc>
                <a:spcPct val="90000"/>
              </a:lnSpc>
              <a:buNone/>
            </a:pPr>
            <a:endParaRPr lang="ar-SA" altLang="en-US" sz="2800" u="sng" dirty="0">
              <a:solidFill>
                <a:srgbClr val="FF0000"/>
              </a:solidFill>
              <a:latin typeface="Nunito" pitchFamily="2" charset="0"/>
            </a:endParaRPr>
          </a:p>
        </p:txBody>
      </p:sp>
      <p:pic>
        <p:nvPicPr>
          <p:cNvPr id="3" name="Picture 2" descr="A close up of a brai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100" y="1152983"/>
            <a:ext cx="2514600" cy="264795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rgbClr val="FF0000"/>
                </a:solidFill>
                <a:latin typeface="Segoe Print" panose="02000600000000000000" charset="0"/>
              </a:rPr>
              <a:t> lab findings  :</a:t>
            </a:r>
            <a:br>
              <a:rPr lang="en-US" altLang="en-US" b="1" dirty="0">
                <a:solidFill>
                  <a:srgbClr val="FF0000"/>
                </a:solidFill>
                <a:latin typeface="Segoe Print" panose="02000600000000000000" charset="0"/>
              </a:rPr>
            </a:br>
            <a:endParaRPr lang="en-US" b="1" dirty="0">
              <a:solidFill>
                <a:srgbClr val="FF0000"/>
              </a:solidFill>
            </a:endParaRPr>
          </a:p>
        </p:txBody>
      </p:sp>
      <p:sp>
        <p:nvSpPr>
          <p:cNvPr id="3" name="Content Placeholder 2"/>
          <p:cNvSpPr>
            <a:spLocks noGrp="1"/>
          </p:cNvSpPr>
          <p:nvPr>
            <p:ph idx="1"/>
          </p:nvPr>
        </p:nvSpPr>
        <p:spPr>
          <a:xfrm>
            <a:off x="2133599" y="2057400"/>
            <a:ext cx="6347714" cy="3983963"/>
          </a:xfrm>
        </p:spPr>
        <p:txBody>
          <a:bodyPr/>
          <a:lstStyle/>
          <a:p>
            <a:pPr lvl="1">
              <a:lnSpc>
                <a:spcPct val="90000"/>
              </a:lnSpc>
            </a:pPr>
            <a:r>
              <a:rPr lang="en-US" altLang="en-US" sz="2400" dirty="0">
                <a:solidFill>
                  <a:schemeClr val="tx1"/>
                </a:solidFill>
                <a:latin typeface="Segoe Print" panose="02000600000000000000" charset="0"/>
              </a:rPr>
              <a:t>lactic Acidosis</a:t>
            </a:r>
          </a:p>
          <a:p>
            <a:pPr lvl="1">
              <a:lnSpc>
                <a:spcPct val="90000"/>
              </a:lnSpc>
            </a:pPr>
            <a:r>
              <a:rPr lang="en-US" altLang="en-US" sz="2400" dirty="0">
                <a:solidFill>
                  <a:schemeClr val="tx1"/>
                </a:solidFill>
                <a:latin typeface="Segoe Print" panose="02000600000000000000" charset="0"/>
              </a:rPr>
              <a:t>Normal to low serum pyruvate, in comparison to Lactate</a:t>
            </a:r>
          </a:p>
          <a:p>
            <a:pPr lvl="1">
              <a:lnSpc>
                <a:spcPct val="90000"/>
              </a:lnSpc>
            </a:pPr>
            <a:r>
              <a:rPr lang="en-US" altLang="en-US" sz="2400" dirty="0">
                <a:solidFill>
                  <a:schemeClr val="tx1"/>
                </a:solidFill>
                <a:latin typeface="Segoe Print" panose="02000600000000000000" charset="0"/>
              </a:rPr>
              <a:t>Normal organic acids.</a:t>
            </a:r>
          </a:p>
          <a:p>
            <a:pPr lvl="1">
              <a:lnSpc>
                <a:spcPct val="90000"/>
              </a:lnSpc>
            </a:pPr>
            <a:endParaRPr lang="en-US" altLang="en-US" sz="2400" dirty="0">
              <a:solidFill>
                <a:schemeClr val="tx1"/>
              </a:solidFill>
              <a:latin typeface="Segoe Print" panose="02000600000000000000" charset="0"/>
            </a:endParaRPr>
          </a:p>
          <a:p>
            <a:pPr lvl="1">
              <a:lnSpc>
                <a:spcPct val="90000"/>
              </a:lnSpc>
            </a:pPr>
            <a:r>
              <a:rPr lang="en-US" altLang="en-US" sz="2400" dirty="0">
                <a:solidFill>
                  <a:srgbClr val="FF0000"/>
                </a:solidFill>
                <a:latin typeface="Segoe Print" panose="02000600000000000000" charset="0"/>
              </a:rPr>
              <a:t>*** Important to check CSF values of the above***</a:t>
            </a:r>
          </a:p>
          <a:p>
            <a:pPr>
              <a:lnSpc>
                <a:spcPct val="90000"/>
              </a:lnSpc>
            </a:pPr>
            <a:endParaRPr lang="en-US" altLang="en-US" sz="2800" dirty="0">
              <a:latin typeface="Segoe Print" panose="02000600000000000000" charset="0"/>
            </a:endParaRPr>
          </a:p>
          <a:p>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1664843" y="674688"/>
            <a:ext cx="6347713" cy="1320800"/>
          </a:xfrm>
        </p:spPr>
        <p:txBody>
          <a:bodyPr/>
          <a:lstStyle/>
          <a:p>
            <a:r>
              <a:rPr lang="en-US" altLang="en-US" b="1" u="sng" dirty="0">
                <a:solidFill>
                  <a:srgbClr val="99CC00"/>
                </a:solidFill>
                <a:effectLst>
                  <a:outerShdw blurRad="38100" dist="38100" dir="2700000" algn="tl">
                    <a:srgbClr val="FFFFFF"/>
                  </a:outerShdw>
                </a:effectLst>
                <a:latin typeface="Segoe Print" panose="02000600000000000000" charset="0"/>
              </a:rPr>
              <a:t>Leigh’s Disease :</a:t>
            </a:r>
          </a:p>
        </p:txBody>
      </p:sp>
      <p:sp>
        <p:nvSpPr>
          <p:cNvPr id="73731" name="Rectangle 3"/>
          <p:cNvSpPr>
            <a:spLocks noGrp="1" noRot="1" noChangeArrowheads="1"/>
          </p:cNvSpPr>
          <p:nvPr>
            <p:ph idx="1"/>
          </p:nvPr>
        </p:nvSpPr>
        <p:spPr>
          <a:xfrm>
            <a:off x="1524000" y="1524000"/>
            <a:ext cx="7162800" cy="5410200"/>
          </a:xfrm>
        </p:spPr>
        <p:txBody>
          <a:bodyPr>
            <a:normAutofit fontScale="92500" lnSpcReduction="20000"/>
          </a:bodyPr>
          <a:lstStyle/>
          <a:p>
            <a:pPr marL="0" indent="0">
              <a:lnSpc>
                <a:spcPct val="90000"/>
              </a:lnSpc>
              <a:buNone/>
            </a:pPr>
            <a:r>
              <a:rPr lang="en-US" altLang="en-US" sz="2800" b="1" dirty="0">
                <a:latin typeface="Segoe Print" panose="02000600000000000000" charset="0"/>
              </a:rPr>
              <a:t>( </a:t>
            </a:r>
            <a:r>
              <a:rPr lang="en-US" altLang="en-US" sz="2800" b="1" u="sng" dirty="0">
                <a:solidFill>
                  <a:schemeClr val="accent2"/>
                </a:solidFill>
                <a:latin typeface="Segoe Print" panose="02000600000000000000" charset="0"/>
              </a:rPr>
              <a:t>Subacute necrosing encephalopathy)</a:t>
            </a:r>
          </a:p>
          <a:p>
            <a:pPr>
              <a:lnSpc>
                <a:spcPct val="90000"/>
              </a:lnSpc>
            </a:pPr>
            <a:r>
              <a:rPr lang="en-US" altLang="en-US" sz="2800" dirty="0">
                <a:latin typeface="Segoe Print" panose="02000600000000000000" charset="0"/>
              </a:rPr>
              <a:t>Due to defects in the mitochondrial electron transport chain</a:t>
            </a:r>
          </a:p>
          <a:p>
            <a:pPr>
              <a:lnSpc>
                <a:spcPct val="90000"/>
              </a:lnSpc>
            </a:pPr>
            <a:r>
              <a:rPr lang="en-US" altLang="en-US" sz="2800" dirty="0">
                <a:latin typeface="Segoe Print" panose="02000600000000000000" charset="0"/>
              </a:rPr>
              <a:t>mostly present with developmental regression .</a:t>
            </a:r>
          </a:p>
          <a:p>
            <a:pPr>
              <a:lnSpc>
                <a:spcPct val="90000"/>
              </a:lnSpc>
            </a:pPr>
            <a:r>
              <a:rPr lang="en-US" altLang="en-US" sz="2800" dirty="0">
                <a:latin typeface="Segoe Print" panose="02000600000000000000" charset="0"/>
              </a:rPr>
              <a:t> symptoms include psychomotor regression , seizures , ataxia , dystonia , nystagmus .</a:t>
            </a:r>
          </a:p>
          <a:p>
            <a:pPr>
              <a:lnSpc>
                <a:spcPct val="90000"/>
              </a:lnSpc>
            </a:pPr>
            <a:r>
              <a:rPr lang="en-US" altLang="en-US" sz="2800" dirty="0">
                <a:latin typeface="Segoe Print" panose="02000600000000000000" charset="0"/>
              </a:rPr>
              <a:t> </a:t>
            </a:r>
            <a:r>
              <a:rPr lang="en-US" altLang="en-US" sz="2800" b="1" dirty="0">
                <a:solidFill>
                  <a:srgbClr val="FF0000"/>
                </a:solidFill>
                <a:latin typeface="Segoe Print" panose="02000600000000000000" charset="0"/>
              </a:rPr>
              <a:t>Diagnosis</a:t>
            </a:r>
            <a:r>
              <a:rPr lang="en-US" altLang="en-US" sz="2800" dirty="0">
                <a:latin typeface="Segoe Print" panose="02000600000000000000" charset="0"/>
              </a:rPr>
              <a:t> is usually confirmed by radiological evidence of symmetrical lesions in the basal ganglia, brain stem, and subthalamic nuclei. </a:t>
            </a:r>
          </a:p>
          <a:p>
            <a:pPr>
              <a:lnSpc>
                <a:spcPct val="90000"/>
              </a:lnSpc>
            </a:pPr>
            <a:r>
              <a:rPr lang="en-US" altLang="en-US" sz="2800" dirty="0">
                <a:latin typeface="Segoe Print" panose="02000600000000000000" charset="0"/>
              </a:rPr>
              <a:t>**Other Mitochondrial disorders for completion sake**</a:t>
            </a:r>
          </a:p>
          <a:p>
            <a:pPr lvl="1">
              <a:lnSpc>
                <a:spcPct val="90000"/>
              </a:lnSpc>
            </a:pPr>
            <a:r>
              <a:rPr lang="en-US" altLang="en-US" sz="2400" dirty="0">
                <a:latin typeface="Segoe Print" panose="02000600000000000000" charset="0"/>
              </a:rPr>
              <a:t>MELAS, MERRF, Leber’s HON</a:t>
            </a:r>
          </a:p>
        </p:txBody>
      </p:sp>
      <p:pic>
        <p:nvPicPr>
          <p:cNvPr id="3" name="Picture 2" descr="A close-up of a brain sca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0" y="0"/>
            <a:ext cx="1981200" cy="2252662"/>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1905000" y="457200"/>
            <a:ext cx="7886700" cy="1325563"/>
          </a:xfrm>
        </p:spPr>
        <p:txBody>
          <a:bodyPr/>
          <a:lstStyle/>
          <a:p>
            <a:r>
              <a:rPr lang="en-US" altLang="en-US" b="1" u="sng" dirty="0">
                <a:solidFill>
                  <a:srgbClr val="99CC00"/>
                </a:solidFill>
                <a:effectLst>
                  <a:outerShdw blurRad="38100" dist="38100" dir="2700000" algn="tl">
                    <a:srgbClr val="FFFFFF"/>
                  </a:outerShdw>
                </a:effectLst>
                <a:latin typeface="Segoe Print" panose="02000600000000000000" charset="0"/>
              </a:rPr>
              <a:t>Leukodystrophies:</a:t>
            </a:r>
          </a:p>
        </p:txBody>
      </p:sp>
      <p:sp>
        <p:nvSpPr>
          <p:cNvPr id="53251" name="Rectangle 3"/>
          <p:cNvSpPr>
            <a:spLocks noGrp="1" noRot="1" noChangeArrowheads="1"/>
          </p:cNvSpPr>
          <p:nvPr>
            <p:ph idx="1"/>
          </p:nvPr>
        </p:nvSpPr>
        <p:spPr>
          <a:xfrm>
            <a:off x="1676400" y="1371600"/>
            <a:ext cx="8689975" cy="5257800"/>
          </a:xfrm>
        </p:spPr>
        <p:txBody>
          <a:bodyPr>
            <a:normAutofit lnSpcReduction="10000"/>
          </a:bodyPr>
          <a:lstStyle/>
          <a:p>
            <a:pPr>
              <a:lnSpc>
                <a:spcPct val="80000"/>
              </a:lnSpc>
            </a:pPr>
            <a:r>
              <a:rPr lang="en-US" altLang="en-US" sz="2600" b="1" u="sng" dirty="0" err="1">
                <a:solidFill>
                  <a:srgbClr val="D6DA24"/>
                </a:solidFill>
                <a:latin typeface="Segoe Print" panose="02000600000000000000" charset="0"/>
              </a:rPr>
              <a:t>Krabbe</a:t>
            </a:r>
            <a:r>
              <a:rPr lang="en-US" altLang="en-US" sz="2600" b="1" u="sng" dirty="0">
                <a:solidFill>
                  <a:srgbClr val="D6DA24"/>
                </a:solidFill>
                <a:latin typeface="Segoe Print" panose="02000600000000000000" charset="0"/>
              </a:rPr>
              <a:t> disease:</a:t>
            </a:r>
          </a:p>
          <a:p>
            <a:pPr lvl="1">
              <a:lnSpc>
                <a:spcPct val="80000"/>
              </a:lnSpc>
            </a:pPr>
            <a:r>
              <a:rPr lang="en-US" altLang="en-US" sz="2600" u="sng" dirty="0">
                <a:latin typeface="Segoe Print" panose="02000600000000000000" charset="0"/>
              </a:rPr>
              <a:t>Type 1- </a:t>
            </a:r>
            <a:r>
              <a:rPr lang="en-US" altLang="en-US" sz="2600" dirty="0">
                <a:latin typeface="Segoe Print" panose="02000600000000000000" charset="0"/>
              </a:rPr>
              <a:t> “Infantile”= irritability, hypertonia, hyperesthesia, and psychomotor arrest, followed by rapid deterioration, optic atrophy, and early death </a:t>
            </a:r>
          </a:p>
          <a:p>
            <a:pPr lvl="1">
              <a:lnSpc>
                <a:spcPct val="80000"/>
              </a:lnSpc>
            </a:pPr>
            <a:r>
              <a:rPr lang="en-US" altLang="en-US" sz="2600" u="sng" dirty="0">
                <a:latin typeface="Segoe Print" panose="02000600000000000000" charset="0"/>
              </a:rPr>
              <a:t>Type 2- </a:t>
            </a:r>
            <a:r>
              <a:rPr lang="en-US" altLang="en-US" sz="2600" dirty="0">
                <a:latin typeface="Segoe Print" panose="02000600000000000000" charset="0"/>
              </a:rPr>
              <a:t>Late infantile</a:t>
            </a:r>
            <a:endParaRPr lang="en-US" altLang="en-US" sz="2600" u="sng" dirty="0">
              <a:latin typeface="Segoe Print" panose="02000600000000000000" charset="0"/>
            </a:endParaRPr>
          </a:p>
          <a:p>
            <a:pPr lvl="1">
              <a:lnSpc>
                <a:spcPct val="80000"/>
              </a:lnSpc>
            </a:pPr>
            <a:r>
              <a:rPr lang="en-US" altLang="en-US" sz="2600" u="sng" dirty="0">
                <a:latin typeface="Segoe Print" panose="02000600000000000000" charset="0"/>
              </a:rPr>
              <a:t>Type 3- </a:t>
            </a:r>
            <a:r>
              <a:rPr lang="en-US" altLang="en-US" sz="2600" dirty="0">
                <a:latin typeface="Segoe Print" panose="02000600000000000000" charset="0"/>
              </a:rPr>
              <a:t>Juvenile</a:t>
            </a:r>
            <a:endParaRPr lang="en-US" altLang="en-US" sz="2600" u="sng" dirty="0">
              <a:latin typeface="Segoe Print" panose="02000600000000000000" charset="0"/>
            </a:endParaRPr>
          </a:p>
          <a:p>
            <a:pPr lvl="1">
              <a:lnSpc>
                <a:spcPct val="80000"/>
              </a:lnSpc>
            </a:pPr>
            <a:r>
              <a:rPr lang="en-US" altLang="en-US" sz="2600" u="sng" dirty="0">
                <a:latin typeface="Segoe Print" panose="02000600000000000000" charset="0"/>
              </a:rPr>
              <a:t>Type 4- </a:t>
            </a:r>
            <a:r>
              <a:rPr lang="en-US" altLang="en-US" sz="2600" dirty="0">
                <a:latin typeface="Segoe Print" panose="02000600000000000000" charset="0"/>
              </a:rPr>
              <a:t>Adult</a:t>
            </a:r>
            <a:endParaRPr lang="en-US" altLang="en-US" sz="2600" u="sng" dirty="0">
              <a:latin typeface="Segoe Print" panose="02000600000000000000" charset="0"/>
            </a:endParaRPr>
          </a:p>
          <a:p>
            <a:pPr>
              <a:lnSpc>
                <a:spcPct val="80000"/>
              </a:lnSpc>
            </a:pPr>
            <a:r>
              <a:rPr lang="en-US" altLang="en-US" sz="2600" dirty="0">
                <a:latin typeface="Segoe Print" panose="02000600000000000000" charset="0"/>
              </a:rPr>
              <a:t>A demyelination disorder due to CNS white matter accumulation of </a:t>
            </a:r>
            <a:r>
              <a:rPr lang="en-US" altLang="en-US" sz="2600" dirty="0" err="1">
                <a:latin typeface="Segoe Print" panose="02000600000000000000" charset="0"/>
              </a:rPr>
              <a:t>galactosylceramide</a:t>
            </a:r>
            <a:r>
              <a:rPr lang="en-US" altLang="en-US" sz="2600" dirty="0">
                <a:latin typeface="Segoe Print" panose="02000600000000000000" charset="0"/>
              </a:rPr>
              <a:t>. </a:t>
            </a:r>
          </a:p>
          <a:p>
            <a:pPr>
              <a:lnSpc>
                <a:spcPct val="80000"/>
              </a:lnSpc>
            </a:pPr>
            <a:r>
              <a:rPr lang="en-US" altLang="en-US" sz="2600" dirty="0">
                <a:solidFill>
                  <a:srgbClr val="FF0000"/>
                </a:solidFill>
                <a:latin typeface="Segoe Print" panose="02000600000000000000" charset="0"/>
              </a:rPr>
              <a:t>Diagnosis</a:t>
            </a:r>
            <a:r>
              <a:rPr lang="en-US" altLang="en-US" sz="2600" dirty="0">
                <a:latin typeface="Segoe Print" panose="02000600000000000000" charset="0"/>
              </a:rPr>
              <a:t>: supported by cortical atrophy on CT/MRI, </a:t>
            </a:r>
            <a:r>
              <a:rPr lang="en-US" altLang="en-US" sz="2600" u="sng" dirty="0">
                <a:solidFill>
                  <a:srgbClr val="7C4C28"/>
                </a:solidFill>
                <a:latin typeface="Segoe Print" panose="02000600000000000000" charset="0"/>
              </a:rPr>
              <a:t>High CSF protein</a:t>
            </a:r>
            <a:r>
              <a:rPr lang="en-US" altLang="en-US" sz="2600" dirty="0">
                <a:latin typeface="Segoe Print" panose="02000600000000000000" charset="0"/>
              </a:rPr>
              <a:t> and definite evidence of deficient</a:t>
            </a:r>
            <a:r>
              <a:rPr lang="en-US" altLang="en-US" sz="2600" u="sng" dirty="0">
                <a:latin typeface="Segoe Print" panose="02000600000000000000" charset="0"/>
              </a:rPr>
              <a:t> </a:t>
            </a:r>
            <a:r>
              <a:rPr lang="en-US" altLang="en-US" sz="2600" u="sng" dirty="0">
                <a:solidFill>
                  <a:srgbClr val="D6DA24"/>
                </a:solidFill>
                <a:latin typeface="Segoe Print" panose="02000600000000000000" charset="0"/>
              </a:rPr>
              <a:t>GALC (</a:t>
            </a:r>
            <a:r>
              <a:rPr lang="en-US" altLang="en-US" sz="2600" u="sng" dirty="0" err="1">
                <a:solidFill>
                  <a:srgbClr val="D6DA24"/>
                </a:solidFill>
                <a:latin typeface="Segoe Print" panose="02000600000000000000" charset="0"/>
              </a:rPr>
              <a:t>galactocerebrosidase</a:t>
            </a:r>
            <a:r>
              <a:rPr lang="en-US" altLang="en-US" sz="2600" u="sng" dirty="0">
                <a:solidFill>
                  <a:srgbClr val="D6DA24"/>
                </a:solidFill>
                <a:latin typeface="Segoe Print" panose="02000600000000000000" charset="0"/>
              </a:rPr>
              <a:t> ) assay </a:t>
            </a:r>
            <a:r>
              <a:rPr lang="en-US" altLang="en-US" sz="2600" dirty="0">
                <a:solidFill>
                  <a:srgbClr val="D6DA24"/>
                </a:solidFill>
                <a:latin typeface="Segoe Print" panose="02000600000000000000" charset="0"/>
              </a:rPr>
              <a:t>in WBCs or skin fibroblasts.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85800"/>
            <a:ext cx="6347714" cy="1320800"/>
          </a:xfrm>
        </p:spPr>
        <p:txBody>
          <a:bodyPr/>
          <a:lstStyle/>
          <a:p>
            <a:r>
              <a:rPr lang="en-US" dirty="0"/>
              <a:t>Peroxisomal Disorders </a:t>
            </a:r>
          </a:p>
        </p:txBody>
      </p:sp>
      <p:sp>
        <p:nvSpPr>
          <p:cNvPr id="3" name="Rectangle 2"/>
          <p:cNvSpPr/>
          <p:nvPr/>
        </p:nvSpPr>
        <p:spPr>
          <a:xfrm>
            <a:off x="1981200" y="2029460"/>
            <a:ext cx="7162800" cy="396938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Segoe Print" panose="02000600000000000000" charset="0"/>
                <a:ea typeface="+mn-ea"/>
                <a:cs typeface="+mn-cs"/>
              </a:rPr>
              <a:t>Peroxisomes are subcellular organelles involved in metabolism and biosynthesis of bile acids, membrane phospholipids, and some β-oxidation of long-chain fatty acids.</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Disorders of very-long-chain fatty acids (VLCFAs) fall within the broader group  of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peroxisomal</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diseases.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The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peroxisomal</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diseases are genetically determined </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disorders  caused either by : the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failure</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to form or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maintain</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the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peroxisome</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or by a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defect</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in the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function</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of a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single</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800" b="0" i="0" u="none" strike="noStrike" kern="1200" cap="none" spc="0" normalizeH="0" baseline="0" noProof="0" dirty="0">
                <a:ln>
                  <a:noFill/>
                </a:ln>
                <a:solidFill>
                  <a:srgbClr val="FF0000"/>
                </a:solidFill>
                <a:effectLst/>
                <a:uLnTx/>
                <a:uFillTx/>
                <a:latin typeface="Century Gothic" panose="020B0502020202020204"/>
                <a:ea typeface="+mn-ea"/>
                <a:cs typeface="+mn-cs"/>
              </a:rPr>
              <a:t>protein</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that is normally located in this organelle.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1493"/>
            <a:ext cx="7886700" cy="2310707"/>
          </a:xfrm>
        </p:spPr>
        <p:txBody>
          <a:bodyPr/>
          <a:lstStyle/>
          <a:p>
            <a:r>
              <a:rPr lang="en-US" b="1" dirty="0">
                <a:latin typeface="Segoe Print" panose="02000600000000000000" charset="0"/>
              </a:rPr>
              <a:t>Zellweger syndrome</a:t>
            </a:r>
            <a:br>
              <a:rPr lang="en-US" b="1" dirty="0">
                <a:latin typeface="Segoe Print" panose="02000600000000000000" charset="0"/>
              </a:rPr>
            </a:br>
            <a:r>
              <a:rPr lang="en-US" b="1" dirty="0">
                <a:latin typeface="Segoe Print" panose="02000600000000000000" charset="0"/>
              </a:rPr>
              <a:t> </a:t>
            </a:r>
            <a:r>
              <a:rPr lang="en-US" sz="3600" b="1" dirty="0">
                <a:latin typeface="Segoe Print" panose="02000600000000000000" charset="0"/>
              </a:rPr>
              <a:t>( cerebrohepatorenal syndrome ) </a:t>
            </a:r>
          </a:p>
        </p:txBody>
      </p:sp>
      <p:sp>
        <p:nvSpPr>
          <p:cNvPr id="3" name="Content Placeholder 2"/>
          <p:cNvSpPr>
            <a:spLocks noGrp="1"/>
          </p:cNvSpPr>
          <p:nvPr>
            <p:ph idx="1"/>
          </p:nvPr>
        </p:nvSpPr>
        <p:spPr>
          <a:xfrm>
            <a:off x="1676400" y="1447800"/>
            <a:ext cx="8362950" cy="4486274"/>
          </a:xfrm>
        </p:spPr>
        <p:txBody>
          <a:bodyPr>
            <a:noAutofit/>
          </a:bodyPr>
          <a:lstStyle/>
          <a:p>
            <a:r>
              <a:rPr lang="en-US" sz="2600" dirty="0">
                <a:latin typeface="Segoe Print" panose="02000600000000000000" charset="0"/>
              </a:rPr>
              <a:t>Autosomal Recessive disease</a:t>
            </a:r>
          </a:p>
          <a:p>
            <a:r>
              <a:rPr lang="en-US" sz="2600" dirty="0">
                <a:latin typeface="Segoe Print" panose="02000600000000000000" charset="0"/>
              </a:rPr>
              <a:t>Peroxisomes are virtually absent, which means there will be no oxidation of VLCFAs </a:t>
            </a:r>
          </a:p>
          <a:p>
            <a:r>
              <a:rPr lang="en-US" altLang="en-US" sz="2600" dirty="0">
                <a:latin typeface="Segoe Print" panose="02000600000000000000" charset="0"/>
              </a:rPr>
              <a:t>Progressive degeneration of Brain/Liver/Kidney, with death around 6 months after onset.</a:t>
            </a:r>
            <a:endParaRPr lang="en-US" sz="2600" dirty="0">
              <a:latin typeface="Segoe Print" panose="02000600000000000000" charset="0"/>
            </a:endParaRPr>
          </a:p>
          <a:p>
            <a:r>
              <a:rPr lang="en-US" sz="2600" dirty="0">
                <a:latin typeface="Segoe Print" panose="02000600000000000000" charset="0"/>
              </a:rPr>
              <a:t>Typically and easily recognized dysmorphic facies.</a:t>
            </a:r>
          </a:p>
          <a:p>
            <a:r>
              <a:rPr lang="en-US" sz="2600" dirty="0">
                <a:latin typeface="Segoe Print" panose="02000600000000000000" charset="0"/>
              </a:rPr>
              <a:t>Features present in affected infants : </a:t>
            </a:r>
          </a:p>
          <a:p>
            <a:pPr marL="0" indent="0">
              <a:buNone/>
            </a:pPr>
            <a:r>
              <a:rPr lang="en-US" sz="2600" dirty="0">
                <a:solidFill>
                  <a:srgbClr val="FF0000"/>
                </a:solidFill>
                <a:latin typeface="Segoe Print" panose="02000600000000000000" charset="0"/>
              </a:rPr>
              <a:t>- high foreheads , flat orbital ridges , widely open fontanelles , hepatomegaly and hypotonia </a:t>
            </a:r>
          </a:p>
          <a:p>
            <a:pPr marL="0" indent="0">
              <a:buNone/>
            </a:pPr>
            <a:r>
              <a:rPr lang="en-US" sz="2600" dirty="0">
                <a:solidFill>
                  <a:srgbClr val="FF0000"/>
                </a:solidFill>
                <a:latin typeface="Segoe Print" panose="02000600000000000000" charset="0"/>
              </a:rPr>
              <a:t>May include other symptoms such as failure to thrive , seizures and nystagmus</a:t>
            </a:r>
          </a:p>
          <a:p>
            <a:pPr>
              <a:buFont typeface="Wingdings" panose="05000000000000000000" pitchFamily="2" charset="2"/>
              <a:buChar char="Ø"/>
            </a:pPr>
            <a:endParaRPr lang="en-US" sz="2600" dirty="0">
              <a:latin typeface="Segoe Print" panose="02000600000000000000" charset="0"/>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128</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52400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92430" y="435663"/>
            <a:ext cx="5562600" cy="6207095"/>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n-US" sz="4000" b="1" dirty="0"/>
              <a:t>Primary Evaluation</a:t>
            </a:r>
          </a:p>
          <a:p>
            <a:pPr>
              <a:buFont typeface="Arial" panose="020B0604020202020204" pitchFamily="34" charset="0"/>
              <a:buChar char="•"/>
            </a:pPr>
            <a:r>
              <a:rPr lang="en-US" dirty="0"/>
              <a:t>Send the following laboratory test…</a:t>
            </a:r>
          </a:p>
          <a:p>
            <a:pPr>
              <a:buFont typeface="Arial" panose="020B0604020202020204" pitchFamily="34" charset="0"/>
              <a:buChar char="•"/>
            </a:pPr>
            <a:r>
              <a:rPr lang="en-US" sz="3400" b="1" dirty="0">
                <a:solidFill>
                  <a:schemeClr val="accent2">
                    <a:lumMod val="75000"/>
                  </a:schemeClr>
                </a:solidFill>
              </a:rPr>
              <a:t>CBC with differential</a:t>
            </a:r>
          </a:p>
          <a:p>
            <a:pPr>
              <a:buFont typeface="Arial" panose="020B0604020202020204" pitchFamily="34" charset="0"/>
              <a:buChar char="•"/>
            </a:pPr>
            <a:r>
              <a:rPr lang="en-US" dirty="0"/>
              <a:t>(</a:t>
            </a:r>
            <a:r>
              <a:rPr lang="en-US" dirty="0" err="1"/>
              <a:t>neutropenia</a:t>
            </a:r>
            <a:r>
              <a:rPr lang="en-US" dirty="0"/>
              <a:t> or thrombocytopenia </a:t>
            </a:r>
          </a:p>
          <a:p>
            <a:pPr>
              <a:buFont typeface="Arial" panose="020B0604020202020204" pitchFamily="34" charset="0"/>
              <a:buChar char="•"/>
            </a:pPr>
            <a:r>
              <a:rPr lang="en-US" sz="3400" b="1" dirty="0">
                <a:solidFill>
                  <a:schemeClr val="accent2">
                    <a:lumMod val="75000"/>
                  </a:schemeClr>
                </a:solidFill>
              </a:rPr>
              <a:t>Electrolytes</a:t>
            </a:r>
            <a:r>
              <a:rPr lang="en-US" dirty="0"/>
              <a:t> and </a:t>
            </a:r>
            <a:r>
              <a:rPr lang="en-US" sz="3400" b="1" dirty="0">
                <a:solidFill>
                  <a:schemeClr val="accent2">
                    <a:lumMod val="75000"/>
                  </a:schemeClr>
                </a:solidFill>
              </a:rPr>
              <a:t>arterial blood gas </a:t>
            </a:r>
            <a:r>
              <a:rPr lang="en-US" dirty="0"/>
              <a:t>(acidosis alkalosis, increased anion gap)</a:t>
            </a:r>
          </a:p>
          <a:p>
            <a:pPr>
              <a:buFont typeface="Arial" panose="020B0604020202020204" pitchFamily="34" charset="0"/>
              <a:buChar char="•"/>
            </a:pPr>
            <a:r>
              <a:rPr lang="en-US" sz="3400" b="1" dirty="0">
                <a:solidFill>
                  <a:schemeClr val="accent2">
                    <a:lumMod val="75000"/>
                  </a:schemeClr>
                </a:solidFill>
              </a:rPr>
              <a:t>Glucose</a:t>
            </a:r>
            <a:r>
              <a:rPr lang="en-US" dirty="0"/>
              <a:t> assess presence or absence of </a:t>
            </a:r>
            <a:r>
              <a:rPr lang="en-US" dirty="0" err="1"/>
              <a:t>ketones</a:t>
            </a:r>
            <a:endParaRPr lang="en-US" dirty="0"/>
          </a:p>
          <a:p>
            <a:pPr>
              <a:buFont typeface="Arial" panose="020B0604020202020204" pitchFamily="34" charset="0"/>
              <a:buChar char="•"/>
            </a:pPr>
            <a:r>
              <a:rPr lang="en-US" sz="3400" b="1" u="sng" dirty="0">
                <a:solidFill>
                  <a:schemeClr val="accent2">
                    <a:lumMod val="75000"/>
                  </a:schemeClr>
                </a:solidFill>
              </a:rPr>
              <a:t>Plasma ammonia concentration</a:t>
            </a:r>
            <a:r>
              <a:rPr lang="en-US" dirty="0"/>
              <a:t>*</a:t>
            </a:r>
          </a:p>
          <a:p>
            <a:pPr>
              <a:buFont typeface="Arial" panose="020B0604020202020204" pitchFamily="34" charset="0"/>
              <a:buChar char="•"/>
            </a:pPr>
            <a:r>
              <a:rPr lang="en-US" sz="3400" b="1" dirty="0">
                <a:solidFill>
                  <a:schemeClr val="accent2">
                    <a:lumMod val="75000"/>
                  </a:schemeClr>
                </a:solidFill>
              </a:rPr>
              <a:t>Lactate</a:t>
            </a:r>
            <a:r>
              <a:rPr lang="en-US" dirty="0"/>
              <a:t> and </a:t>
            </a:r>
            <a:r>
              <a:rPr lang="en-US" sz="3400" b="1" dirty="0">
                <a:solidFill>
                  <a:schemeClr val="accent2">
                    <a:lumMod val="75000"/>
                  </a:schemeClr>
                </a:solidFill>
              </a:rPr>
              <a:t>pyruvate</a:t>
            </a:r>
            <a:r>
              <a:rPr lang="en-US" dirty="0"/>
              <a:t> concentrations with ratio of lactate to pyruvate</a:t>
            </a:r>
          </a:p>
          <a:p>
            <a:pPr>
              <a:buFont typeface="Arial" panose="020B0604020202020204" pitchFamily="34" charset="0"/>
              <a:buChar char="•"/>
            </a:pPr>
            <a:r>
              <a:rPr lang="en-US" sz="3400" b="1" dirty="0">
                <a:solidFill>
                  <a:schemeClr val="accent2">
                    <a:lumMod val="75000"/>
                  </a:schemeClr>
                </a:solidFill>
              </a:rPr>
              <a:t>Liver function tests</a:t>
            </a:r>
          </a:p>
          <a:p>
            <a:pPr>
              <a:buFont typeface="Arial" panose="020B0604020202020204" pitchFamily="34" charset="0"/>
              <a:buChar char="•"/>
            </a:pPr>
            <a:r>
              <a:rPr lang="en-US" sz="3400" b="1" dirty="0">
                <a:solidFill>
                  <a:schemeClr val="accent2">
                    <a:lumMod val="75000"/>
                  </a:schemeClr>
                </a:solidFill>
              </a:rPr>
              <a:t>Urine </a:t>
            </a:r>
            <a:r>
              <a:rPr lang="en-US" sz="3400" b="1" dirty="0" err="1">
                <a:solidFill>
                  <a:schemeClr val="accent2">
                    <a:lumMod val="75000"/>
                  </a:schemeClr>
                </a:solidFill>
              </a:rPr>
              <a:t>ketones</a:t>
            </a:r>
            <a:endParaRPr lang="en-US" sz="3400" b="1" dirty="0">
              <a:solidFill>
                <a:schemeClr val="accent2">
                  <a:lumMod val="75000"/>
                </a:schemeClr>
              </a:solidFill>
            </a:endParaRPr>
          </a:p>
          <a:p>
            <a:pPr>
              <a:buFont typeface="Arial" panose="020B0604020202020204" pitchFamily="34" charset="0"/>
              <a:buChar char="•"/>
            </a:pPr>
            <a:r>
              <a:rPr lang="en-US" dirty="0"/>
              <a:t>Check newborn screen, if available</a:t>
            </a:r>
          </a:p>
        </p:txBody>
      </p:sp>
      <p:sp>
        <p:nvSpPr>
          <p:cNvPr id="4" name="عنصر نائب للمحتوى 3"/>
          <p:cNvSpPr>
            <a:spLocks noGrp="1"/>
          </p:cNvSpPr>
          <p:nvPr>
            <p:ph sz="half" idx="2"/>
          </p:nvPr>
        </p:nvSpPr>
        <p:spPr>
          <a:xfrm>
            <a:off x="6096000" y="435664"/>
            <a:ext cx="5181600" cy="6207096"/>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a:buNone/>
            </a:pPr>
            <a:r>
              <a:rPr lang="en-US" dirty="0"/>
              <a:t>Geneticist will likely recommend:</a:t>
            </a:r>
          </a:p>
          <a:p>
            <a:r>
              <a:rPr lang="en-US" sz="4000" b="1" dirty="0"/>
              <a:t>Secondary evaluation </a:t>
            </a:r>
          </a:p>
          <a:p>
            <a:pPr>
              <a:buFont typeface="Arial" panose="020B0604020202020204" pitchFamily="34" charset="0"/>
              <a:buChar char="•"/>
            </a:pPr>
            <a:r>
              <a:rPr lang="en-US" sz="3400" b="1" dirty="0">
                <a:solidFill>
                  <a:schemeClr val="accent2">
                    <a:lumMod val="75000"/>
                  </a:schemeClr>
                </a:solidFill>
              </a:rPr>
              <a:t>Plasma amino acid analysis</a:t>
            </a:r>
          </a:p>
          <a:p>
            <a:pPr>
              <a:buFont typeface="Arial" panose="020B0604020202020204" pitchFamily="34" charset="0"/>
              <a:buChar char="•"/>
            </a:pPr>
            <a:r>
              <a:rPr lang="en-US" sz="3400" b="1" dirty="0">
                <a:solidFill>
                  <a:schemeClr val="accent2">
                    <a:lumMod val="75000"/>
                  </a:schemeClr>
                </a:solidFill>
              </a:rPr>
              <a:t>Urine organic acid analysis</a:t>
            </a:r>
          </a:p>
          <a:p>
            <a:pPr>
              <a:buFont typeface="Arial" panose="020B0604020202020204" pitchFamily="34" charset="0"/>
              <a:buChar char="•"/>
            </a:pPr>
            <a:r>
              <a:rPr lang="en-US" sz="3400" b="1" dirty="0">
                <a:solidFill>
                  <a:schemeClr val="accent2">
                    <a:lumMod val="75000"/>
                  </a:schemeClr>
                </a:solidFill>
              </a:rPr>
              <a:t>Plasma </a:t>
            </a:r>
            <a:r>
              <a:rPr lang="en-US" sz="3400" b="1" dirty="0" err="1">
                <a:solidFill>
                  <a:schemeClr val="accent2">
                    <a:lumMod val="75000"/>
                  </a:schemeClr>
                </a:solidFill>
              </a:rPr>
              <a:t>carnitine</a:t>
            </a:r>
            <a:r>
              <a:rPr lang="en-US" sz="3400" b="1" dirty="0">
                <a:solidFill>
                  <a:schemeClr val="accent2">
                    <a:lumMod val="75000"/>
                  </a:schemeClr>
                </a:solidFill>
              </a:rPr>
              <a:t> and </a:t>
            </a:r>
            <a:r>
              <a:rPr lang="en-US" sz="3400" b="1" dirty="0" err="1">
                <a:solidFill>
                  <a:schemeClr val="accent2">
                    <a:lumMod val="75000"/>
                  </a:schemeClr>
                </a:solidFill>
              </a:rPr>
              <a:t>acylcarnitine</a:t>
            </a:r>
            <a:endParaRPr lang="en-US" sz="3400" b="1" dirty="0">
              <a:solidFill>
                <a:schemeClr val="accent2">
                  <a:lumMod val="75000"/>
                </a:schemeClr>
              </a:solidFill>
            </a:endParaRPr>
          </a:p>
          <a:p>
            <a:pPr>
              <a:buFont typeface="Arial" panose="020B0604020202020204" pitchFamily="34" charset="0"/>
              <a:buChar char="•"/>
            </a:pPr>
            <a:r>
              <a:rPr lang="en-US" sz="3400" b="1" dirty="0">
                <a:solidFill>
                  <a:schemeClr val="accent2">
                    <a:lumMod val="75000"/>
                  </a:schemeClr>
                </a:solidFill>
              </a:rPr>
              <a:t>Plasma uric acid</a:t>
            </a:r>
          </a:p>
          <a:p>
            <a:pPr>
              <a:buFont typeface="Arial" panose="020B0604020202020204" pitchFamily="34" charset="0"/>
              <a:buChar char="•"/>
            </a:pPr>
            <a:r>
              <a:rPr lang="en-US" sz="3400" b="1" dirty="0">
                <a:solidFill>
                  <a:schemeClr val="accent2">
                    <a:lumMod val="75000"/>
                  </a:schemeClr>
                </a:solidFill>
              </a:rPr>
              <a:t>CSF amino acid analysis</a:t>
            </a:r>
          </a:p>
          <a:p>
            <a:pPr>
              <a:buFont typeface="Arial" panose="020B0604020202020204" pitchFamily="34" charset="0"/>
              <a:buChar char="•"/>
            </a:pPr>
            <a:r>
              <a:rPr lang="en-US" sz="3400" b="1" dirty="0" err="1">
                <a:solidFill>
                  <a:schemeClr val="accent2">
                    <a:lumMod val="75000"/>
                  </a:schemeClr>
                </a:solidFill>
              </a:rPr>
              <a:t>Peroxisomal</a:t>
            </a:r>
            <a:r>
              <a:rPr lang="en-US" sz="3400" b="1" dirty="0">
                <a:solidFill>
                  <a:schemeClr val="accent2">
                    <a:lumMod val="75000"/>
                  </a:schemeClr>
                </a:solidFill>
              </a:rPr>
              <a:t> function test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879065"/>
            <a:ext cx="8382000" cy="5826535"/>
          </a:xfrm>
        </p:spPr>
        <p:txBody>
          <a:bodyPr>
            <a:noAutofit/>
          </a:bodyPr>
          <a:lstStyle/>
          <a:p>
            <a:r>
              <a:rPr lang="en-US" sz="2600" dirty="0">
                <a:latin typeface="Segoe Print" panose="02000600000000000000" charset="0"/>
              </a:rPr>
              <a:t> Diagnostic testing includes :</a:t>
            </a:r>
          </a:p>
          <a:p>
            <a:pPr marL="0" indent="0">
              <a:buNone/>
            </a:pPr>
            <a:r>
              <a:rPr lang="en-US" sz="2600" dirty="0">
                <a:latin typeface="Segoe Print" panose="02000600000000000000" charset="0"/>
              </a:rPr>
              <a:t> 1.measurement of VLCFAs in plasma and pipecolic acid in urine. </a:t>
            </a:r>
          </a:p>
          <a:p>
            <a:pPr marL="0" indent="0">
              <a:buNone/>
            </a:pPr>
            <a:r>
              <a:rPr lang="en-US" sz="2600" dirty="0">
                <a:latin typeface="Segoe Print" panose="02000600000000000000" charset="0"/>
              </a:rPr>
              <a:t>2.Specific molecular testing(PEX genes)</a:t>
            </a:r>
          </a:p>
          <a:p>
            <a:pPr marL="0" indent="0">
              <a:buNone/>
            </a:pPr>
            <a:endParaRPr lang="en-US" sz="2600" dirty="0">
              <a:latin typeface="Segoe Print" panose="02000600000000000000" charset="0"/>
            </a:endParaRPr>
          </a:p>
          <a:p>
            <a:pPr marL="0" indent="0">
              <a:buNone/>
            </a:pPr>
            <a:endParaRPr lang="en-US" sz="2600" dirty="0">
              <a:latin typeface="Segoe Print" panose="02000600000000000000" charset="0"/>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130</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28800" y="365126"/>
            <a:ext cx="8610600" cy="1325563"/>
          </a:xfrm>
        </p:spPr>
        <p:txBody>
          <a:bodyPr/>
          <a:lstStyle/>
          <a:p>
            <a:r>
              <a:rPr lang="en-US" b="1" dirty="0">
                <a:latin typeface="Segoe Print" panose="02000600000000000000" charset="0"/>
              </a:rPr>
              <a:t>ADRENOLEUKODYSTROPHY (X-LINKED):</a:t>
            </a:r>
          </a:p>
        </p:txBody>
      </p:sp>
      <p:sp>
        <p:nvSpPr>
          <p:cNvPr id="8" name="Content Placeholder 7"/>
          <p:cNvSpPr>
            <a:spLocks noGrp="1"/>
          </p:cNvSpPr>
          <p:nvPr>
            <p:ph idx="1"/>
          </p:nvPr>
        </p:nvSpPr>
        <p:spPr>
          <a:xfrm>
            <a:off x="1752600" y="1825625"/>
            <a:ext cx="8286750" cy="4351338"/>
          </a:xfrm>
        </p:spPr>
        <p:txBody>
          <a:bodyPr>
            <a:normAutofit fontScale="90000" lnSpcReduction="10000"/>
          </a:bodyPr>
          <a:lstStyle/>
          <a:p>
            <a:r>
              <a:rPr lang="en-US" sz="2400" b="1" dirty="0">
                <a:latin typeface="Segoe Print" panose="02000600000000000000" charset="0"/>
              </a:rPr>
              <a:t>Adrenoleukodystrophy</a:t>
            </a:r>
            <a:r>
              <a:rPr lang="en-US" sz="2400" dirty="0">
                <a:latin typeface="Segoe Print" panose="02000600000000000000" charset="0"/>
              </a:rPr>
              <a:t> (ALD) is a rare genetic condition that is caused by a defect in a peroxisomal membrane protein which  causes the </a:t>
            </a:r>
            <a:r>
              <a:rPr lang="en-US" sz="2400" dirty="0">
                <a:solidFill>
                  <a:srgbClr val="FF0000"/>
                </a:solidFill>
                <a:latin typeface="Segoe Print" panose="02000600000000000000" charset="0"/>
              </a:rPr>
              <a:t>buildup</a:t>
            </a:r>
            <a:r>
              <a:rPr lang="en-US" sz="2400" dirty="0">
                <a:latin typeface="Segoe Print" panose="02000600000000000000" charset="0"/>
              </a:rPr>
              <a:t> of very </a:t>
            </a:r>
            <a:r>
              <a:rPr lang="en-US" sz="2400" dirty="0">
                <a:solidFill>
                  <a:srgbClr val="FF0000"/>
                </a:solidFill>
                <a:latin typeface="Segoe Print" panose="02000600000000000000" charset="0"/>
              </a:rPr>
              <a:t>long</a:t>
            </a:r>
            <a:r>
              <a:rPr lang="en-US" sz="2400" dirty="0">
                <a:latin typeface="Segoe Print" panose="02000600000000000000" charset="0"/>
              </a:rPr>
              <a:t> </a:t>
            </a:r>
            <a:r>
              <a:rPr lang="en-US" sz="2400" dirty="0">
                <a:solidFill>
                  <a:srgbClr val="FF0000"/>
                </a:solidFill>
                <a:latin typeface="Segoe Print" panose="02000600000000000000" charset="0"/>
              </a:rPr>
              <a:t>chain</a:t>
            </a:r>
            <a:r>
              <a:rPr lang="en-US" sz="2400" dirty="0">
                <a:latin typeface="Segoe Print" panose="02000600000000000000" charset="0"/>
              </a:rPr>
              <a:t> fatty acids (VLCFAs) in the </a:t>
            </a:r>
            <a:r>
              <a:rPr lang="en-US" sz="2400" dirty="0">
                <a:solidFill>
                  <a:srgbClr val="FF0000"/>
                </a:solidFill>
                <a:latin typeface="Segoe Print" panose="02000600000000000000" charset="0"/>
              </a:rPr>
              <a:t>brain</a:t>
            </a:r>
            <a:r>
              <a:rPr lang="en-US" sz="2400" dirty="0">
                <a:latin typeface="Segoe Print" panose="02000600000000000000" charset="0"/>
              </a:rPr>
              <a:t>. </a:t>
            </a:r>
          </a:p>
          <a:p>
            <a:r>
              <a:rPr lang="en-US" sz="2400" dirty="0">
                <a:latin typeface="Segoe Print" panose="02000600000000000000" charset="0"/>
              </a:rPr>
              <a:t>When VLCFAs accumulate, it causes </a:t>
            </a:r>
            <a:r>
              <a:rPr lang="en-US" sz="2400" dirty="0">
                <a:solidFill>
                  <a:srgbClr val="FF0000"/>
                </a:solidFill>
                <a:latin typeface="Segoe Print" panose="02000600000000000000" charset="0"/>
              </a:rPr>
              <a:t>inflammatory</a:t>
            </a:r>
            <a:r>
              <a:rPr lang="en-US" sz="2400" dirty="0">
                <a:latin typeface="Segoe Print" panose="02000600000000000000" charset="0"/>
              </a:rPr>
              <a:t> </a:t>
            </a:r>
            <a:r>
              <a:rPr lang="en-US" sz="2400" dirty="0">
                <a:solidFill>
                  <a:srgbClr val="FF0000"/>
                </a:solidFill>
                <a:latin typeface="Segoe Print" panose="02000600000000000000" charset="0"/>
              </a:rPr>
              <a:t>demyelination</a:t>
            </a:r>
            <a:r>
              <a:rPr lang="en-US" sz="2400" dirty="0">
                <a:latin typeface="Segoe Print" panose="02000600000000000000" charset="0"/>
              </a:rPr>
              <a:t> affecting </a:t>
            </a:r>
            <a:r>
              <a:rPr lang="en-US" sz="2400" dirty="0">
                <a:solidFill>
                  <a:srgbClr val="FF0000"/>
                </a:solidFill>
                <a:latin typeface="Segoe Print" panose="02000600000000000000" charset="0"/>
              </a:rPr>
              <a:t>brain</a:t>
            </a:r>
            <a:r>
              <a:rPr lang="en-US" sz="2400" dirty="0">
                <a:latin typeface="Segoe Print" panose="02000600000000000000" charset="0"/>
              </a:rPr>
              <a:t> and </a:t>
            </a:r>
            <a:r>
              <a:rPr lang="en-US" sz="2400" dirty="0">
                <a:solidFill>
                  <a:srgbClr val="FF0000"/>
                </a:solidFill>
                <a:latin typeface="Segoe Print" panose="02000600000000000000" charset="0"/>
              </a:rPr>
              <a:t>peripheral</a:t>
            </a:r>
            <a:r>
              <a:rPr lang="en-US" sz="2400" dirty="0">
                <a:latin typeface="Segoe Print" panose="02000600000000000000" charset="0"/>
              </a:rPr>
              <a:t> nerves function .</a:t>
            </a:r>
          </a:p>
          <a:p>
            <a:r>
              <a:rPr lang="en-US" sz="2400" dirty="0">
                <a:latin typeface="Segoe Print" panose="02000600000000000000" charset="0"/>
              </a:rPr>
              <a:t>It’s a progressive dysfunction of the adrenal cortex and central and peripheral nervous system </a:t>
            </a:r>
            <a:r>
              <a:rPr lang="en-US" sz="2400" dirty="0">
                <a:solidFill>
                  <a:srgbClr val="FF0000"/>
                </a:solidFill>
                <a:latin typeface="Segoe Print" panose="02000600000000000000" charset="0"/>
              </a:rPr>
              <a:t>white</a:t>
            </a:r>
            <a:r>
              <a:rPr lang="en-US" sz="2400" dirty="0">
                <a:latin typeface="Segoe Print" panose="02000600000000000000" charset="0"/>
              </a:rPr>
              <a:t> </a:t>
            </a:r>
            <a:r>
              <a:rPr lang="en-US" sz="2400" dirty="0">
                <a:solidFill>
                  <a:srgbClr val="FF0000"/>
                </a:solidFill>
                <a:latin typeface="Segoe Print" panose="02000600000000000000" charset="0"/>
              </a:rPr>
              <a:t>matter</a:t>
            </a:r>
            <a:r>
              <a:rPr lang="en-US" sz="2400" dirty="0">
                <a:latin typeface="Segoe Print" panose="02000600000000000000" charset="0"/>
              </a:rPr>
              <a:t>.</a:t>
            </a:r>
          </a:p>
          <a:p>
            <a:r>
              <a:rPr lang="en-US" sz="2400" dirty="0">
                <a:latin typeface="Segoe Print" panose="02000600000000000000" charset="0"/>
              </a:rPr>
              <a:t>It’s X-linked, mutation in the (ABCD1) gene.</a:t>
            </a:r>
          </a:p>
          <a:p>
            <a:r>
              <a:rPr lang="en-US" sz="2400" dirty="0">
                <a:latin typeface="Segoe Print" panose="02000600000000000000" charset="0"/>
              </a:rPr>
              <a:t> Male &gt; female </a:t>
            </a:r>
          </a:p>
          <a:p>
            <a:endParaRPr lang="en-US" sz="2400" dirty="0">
              <a:latin typeface="Segoe Print" panose="02000600000000000000"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6347713" cy="1320800"/>
          </a:xfrm>
        </p:spPr>
        <p:txBody>
          <a:bodyPr/>
          <a:lstStyle/>
          <a:p>
            <a:r>
              <a:rPr lang="en-US" b="1" dirty="0">
                <a:latin typeface="Segoe Print" panose="02000600000000000000" charset="0"/>
              </a:rPr>
              <a:t>Clinical Manifestations:</a:t>
            </a:r>
          </a:p>
        </p:txBody>
      </p:sp>
      <p:sp>
        <p:nvSpPr>
          <p:cNvPr id="3" name="Content Placeholder 2"/>
          <p:cNvSpPr>
            <a:spLocks noGrp="1"/>
          </p:cNvSpPr>
          <p:nvPr>
            <p:ph idx="1"/>
          </p:nvPr>
        </p:nvSpPr>
        <p:spPr>
          <a:xfrm>
            <a:off x="1524000" y="1066800"/>
            <a:ext cx="8108731" cy="2628900"/>
          </a:xfrm>
        </p:spPr>
        <p:txBody>
          <a:bodyPr>
            <a:noAutofit/>
          </a:bodyPr>
          <a:lstStyle/>
          <a:p>
            <a:r>
              <a:rPr lang="en-US" sz="2600" dirty="0">
                <a:latin typeface="Segoe Print" panose="02000600000000000000" charset="0"/>
              </a:rPr>
              <a:t>There are three main phenotypes seen in males with pathogenic variants in this gene</a:t>
            </a:r>
          </a:p>
          <a:p>
            <a:pPr marL="0" indent="0">
              <a:buNone/>
            </a:pPr>
            <a:r>
              <a:rPr lang="en-US" sz="2600" dirty="0">
                <a:latin typeface="Segoe Print" panose="02000600000000000000" charset="0"/>
              </a:rPr>
              <a:t> </a:t>
            </a:r>
            <a:br>
              <a:rPr lang="en-US" sz="2600" dirty="0">
                <a:latin typeface="Segoe Print" panose="02000600000000000000" charset="0"/>
              </a:rPr>
            </a:br>
            <a:r>
              <a:rPr lang="en-US" sz="2600" dirty="0">
                <a:latin typeface="Segoe Print" panose="02000600000000000000" charset="0"/>
              </a:rPr>
              <a:t>1. childhood cerebral form (children 4-8 years)</a:t>
            </a:r>
            <a:br>
              <a:rPr lang="en-US" sz="2600" dirty="0">
                <a:latin typeface="Segoe Print" panose="02000600000000000000" charset="0"/>
              </a:rPr>
            </a:br>
            <a:r>
              <a:rPr lang="en-US" sz="2600" dirty="0">
                <a:latin typeface="Segoe Print" panose="02000600000000000000" charset="0"/>
              </a:rPr>
              <a:t>2. Adrenomyeloneuropathy {AMN}(Men in early 20s) </a:t>
            </a:r>
            <a:br>
              <a:rPr lang="en-US" sz="2600" dirty="0">
                <a:latin typeface="Segoe Print" panose="02000600000000000000" charset="0"/>
              </a:rPr>
            </a:br>
            <a:r>
              <a:rPr lang="en-US" sz="2600" dirty="0">
                <a:latin typeface="Segoe Print" panose="02000600000000000000" charset="0"/>
              </a:rPr>
              <a:t>3. Addison's disease (Impaired adrenal gland function)</a:t>
            </a:r>
          </a:p>
          <a:p>
            <a:r>
              <a:rPr lang="en-US" sz="2600" dirty="0">
                <a:latin typeface="Segoe Print" panose="02000600000000000000" charset="0"/>
              </a:rPr>
              <a:t>female carriers will develop a milder form of the AMN phenotype.</a:t>
            </a:r>
          </a:p>
          <a:p>
            <a:endParaRPr lang="en-US" sz="2600" dirty="0">
              <a:latin typeface="Segoe Print" panose="02000600000000000000" charset="0"/>
            </a:endParaRPr>
          </a:p>
          <a:p>
            <a:r>
              <a:rPr lang="en-US" sz="2600" dirty="0">
                <a:latin typeface="Segoe Print" panose="02000600000000000000" charset="0"/>
              </a:rPr>
              <a:t>In all forms, development is usually normal in the first 3-4 years of life.</a:t>
            </a:r>
          </a:p>
          <a:p>
            <a:endParaRPr lang="en-US" sz="2600" dirty="0">
              <a:latin typeface="Segoe Print" panose="02000600000000000000" charset="0"/>
            </a:endParaRPr>
          </a:p>
        </p:txBody>
      </p:sp>
      <p:sp>
        <p:nvSpPr>
          <p:cNvPr id="4" name="Rectangle 3">
            <a:extLst>
              <a:ext uri="{FF2B5EF4-FFF2-40B4-BE49-F238E27FC236}">
                <a16:creationId xmlns:a16="http://schemas.microsoft.com/office/drawing/2014/main" id="{5150B5B0-2BA7-5E88-077D-4D926B645840}"/>
              </a:ext>
            </a:extLst>
          </p:cNvPr>
          <p:cNvSpPr/>
          <p:nvPr/>
        </p:nvSpPr>
        <p:spPr>
          <a:xfrm>
            <a:off x="9151883" y="0"/>
            <a:ext cx="2869324" cy="644021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dirty="0">
                <a:solidFill>
                  <a:srgbClr val="FF00FF"/>
                </a:solidFill>
              </a:rPr>
              <a:t>الاطفال بولدوا طبيعين بعدين على عمز ال 3 و 4 سنوات بصير عندهم </a:t>
            </a:r>
            <a:r>
              <a:rPr lang="en-US" dirty="0">
                <a:solidFill>
                  <a:srgbClr val="FF00FF"/>
                </a:solidFill>
              </a:rPr>
              <a:t>neurological manifestation </a:t>
            </a:r>
            <a:endParaRPr lang="ar-JO" dirty="0">
              <a:solidFill>
                <a:srgbClr val="FF00FF"/>
              </a:solidFill>
            </a:endParaRPr>
          </a:p>
          <a:p>
            <a:pPr algn="ctr"/>
            <a:r>
              <a:rPr lang="ar-JO" dirty="0">
                <a:solidFill>
                  <a:srgbClr val="FF00FF"/>
                </a:solidFill>
              </a:rPr>
              <a:t>وممكن يصير معهم </a:t>
            </a:r>
          </a:p>
          <a:p>
            <a:pPr algn="ctr"/>
            <a:r>
              <a:rPr lang="en-US" dirty="0">
                <a:solidFill>
                  <a:srgbClr val="FF00FF"/>
                </a:solidFill>
              </a:rPr>
              <a:t>Decrease in school performance </a:t>
            </a:r>
          </a:p>
          <a:p>
            <a:pPr algn="ctr"/>
            <a:r>
              <a:rPr lang="en-US" dirty="0">
                <a:solidFill>
                  <a:srgbClr val="FF00FF"/>
                </a:solidFill>
              </a:rPr>
              <a:t>,</a:t>
            </a:r>
            <a:r>
              <a:rPr lang="ar-JO" dirty="0">
                <a:solidFill>
                  <a:srgbClr val="FF00FF"/>
                </a:solidFill>
              </a:rPr>
              <a:t> </a:t>
            </a:r>
            <a:r>
              <a:rPr lang="en-US" dirty="0">
                <a:solidFill>
                  <a:srgbClr val="FF00FF"/>
                </a:solidFill>
              </a:rPr>
              <a:t>Autism features , certain developmental delay </a:t>
            </a:r>
            <a:r>
              <a:rPr lang="en-US" dirty="0" err="1">
                <a:solidFill>
                  <a:srgbClr val="FF00FF"/>
                </a:solidFill>
              </a:rPr>
              <a:t>espi</a:t>
            </a:r>
            <a:r>
              <a:rPr lang="en-US" dirty="0">
                <a:solidFill>
                  <a:srgbClr val="FF00FF"/>
                </a:solidFill>
              </a:rPr>
              <a:t> in fine motor </a:t>
            </a:r>
          </a:p>
          <a:p>
            <a:pPr algn="ctr"/>
            <a:r>
              <a:rPr lang="ar-JO" dirty="0">
                <a:solidFill>
                  <a:srgbClr val="FF00FF"/>
                </a:solidFill>
              </a:rPr>
              <a:t>بعدين فجأة بصير معهم</a:t>
            </a:r>
          </a:p>
          <a:p>
            <a:pPr algn="ctr"/>
            <a:r>
              <a:rPr lang="en-US" dirty="0">
                <a:solidFill>
                  <a:srgbClr val="FF00FF"/>
                </a:solidFill>
              </a:rPr>
              <a:t>Adrenal dysfunction </a:t>
            </a:r>
          </a:p>
          <a:p>
            <a:pPr algn="ctr"/>
            <a:r>
              <a:rPr lang="en-US" dirty="0">
                <a:solidFill>
                  <a:srgbClr val="FF00FF"/>
                </a:solidFill>
              </a:rPr>
              <a:t>Sever hyperpigmentation </a:t>
            </a:r>
          </a:p>
          <a:p>
            <a:pPr algn="ctr"/>
            <a:r>
              <a:rPr lang="en-US" dirty="0">
                <a:solidFill>
                  <a:srgbClr val="FF00FF"/>
                </a:solidFill>
              </a:rPr>
              <a:t>Hypotension and hyperglycemia </a:t>
            </a:r>
          </a:p>
          <a:p>
            <a:pPr algn="ctr"/>
            <a:r>
              <a:rPr lang="en-US" dirty="0">
                <a:solidFill>
                  <a:srgbClr val="FF00FF"/>
                </a:solidFill>
              </a:rPr>
              <a:t>Adrenal crisis</a:t>
            </a:r>
          </a:p>
          <a:p>
            <a:pPr algn="ctr"/>
            <a:r>
              <a:rPr lang="ar-JO" dirty="0">
                <a:solidFill>
                  <a:srgbClr val="FF00FF"/>
                </a:solidFill>
              </a:rPr>
              <a:t>بتم تشخيصهم عن طريق </a:t>
            </a:r>
          </a:p>
          <a:p>
            <a:pPr algn="ctr"/>
            <a:r>
              <a:rPr lang="en-US" dirty="0">
                <a:solidFill>
                  <a:srgbClr val="FF00FF"/>
                </a:solidFill>
              </a:rPr>
              <a:t>Brain MRI </a:t>
            </a:r>
          </a:p>
          <a:p>
            <a:pPr algn="ctr"/>
            <a:r>
              <a:rPr lang="en-US" dirty="0">
                <a:solidFill>
                  <a:srgbClr val="FF00FF"/>
                </a:solidFill>
              </a:rPr>
              <a:t>Adrenal biopsy </a:t>
            </a:r>
          </a:p>
          <a:p>
            <a:pPr algn="ctr"/>
            <a:r>
              <a:rPr lang="en-US" dirty="0">
                <a:solidFill>
                  <a:srgbClr val="FF00FF"/>
                </a:solidFill>
              </a:rPr>
              <a:t>Adrenal stimulation test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3446"/>
            <a:ext cx="8610600" cy="854074"/>
          </a:xfrm>
        </p:spPr>
        <p:txBody>
          <a:bodyPr/>
          <a:lstStyle/>
          <a:p>
            <a:r>
              <a:rPr lang="en-US" b="1" dirty="0">
                <a:latin typeface="Segoe Print" panose="02000600000000000000" charset="0"/>
              </a:rPr>
              <a:t>Childhood cerebral form of ALD: </a:t>
            </a:r>
          </a:p>
        </p:txBody>
      </p:sp>
      <p:sp>
        <p:nvSpPr>
          <p:cNvPr id="3" name="Content Placeholder 2"/>
          <p:cNvSpPr>
            <a:spLocks noGrp="1"/>
          </p:cNvSpPr>
          <p:nvPr>
            <p:ph idx="1"/>
          </p:nvPr>
        </p:nvSpPr>
        <p:spPr>
          <a:xfrm>
            <a:off x="1524000" y="1006474"/>
            <a:ext cx="9296400" cy="4403726"/>
          </a:xfrm>
        </p:spPr>
        <p:txBody>
          <a:bodyPr>
            <a:noAutofit/>
          </a:bodyPr>
          <a:lstStyle/>
          <a:p>
            <a:r>
              <a:rPr lang="en-US" sz="2600" dirty="0">
                <a:latin typeface="Segoe Print" panose="02000600000000000000" charset="0"/>
              </a:rPr>
              <a:t>Symptoms are first noted most commonly between the ages of 4 and 8 yr. ( Rare in younger than 3 years and older than 15)</a:t>
            </a:r>
          </a:p>
          <a:p>
            <a:r>
              <a:rPr lang="en-US" sz="2600" b="1" dirty="0">
                <a:latin typeface="Segoe Print" panose="02000600000000000000" charset="0"/>
              </a:rPr>
              <a:t>Initially</a:t>
            </a:r>
            <a:r>
              <a:rPr lang="en-US" sz="2600" dirty="0">
                <a:latin typeface="Segoe Print" panose="02000600000000000000" charset="0"/>
              </a:rPr>
              <a:t>: Learning disabilities and Behavioral problems </a:t>
            </a:r>
            <a:br>
              <a:rPr lang="en-US" sz="2600" dirty="0">
                <a:latin typeface="Segoe Print" panose="02000600000000000000" charset="0"/>
              </a:rPr>
            </a:br>
            <a:r>
              <a:rPr lang="en-US" sz="2600" dirty="0">
                <a:latin typeface="Segoe Print" panose="02000600000000000000" charset="0"/>
              </a:rPr>
              <a:t>The most common initial manifestations are hyperactivity, which is often mistaken for an attention deficit disorder, and worsening school performance in a child who had previously been a good student. </a:t>
            </a:r>
          </a:p>
          <a:p>
            <a:r>
              <a:rPr lang="en-US" sz="2600" dirty="0">
                <a:latin typeface="Segoe Print" panose="02000600000000000000" charset="0"/>
              </a:rPr>
              <a:t>Progresses rapidly with increasing spasticity</a:t>
            </a:r>
          </a:p>
          <a:p>
            <a:r>
              <a:rPr lang="en-US" sz="2600" b="1" dirty="0">
                <a:latin typeface="Segoe Print" panose="02000600000000000000" charset="0"/>
              </a:rPr>
              <a:t>Late stage</a:t>
            </a:r>
            <a:r>
              <a:rPr lang="en-US" sz="2600" dirty="0">
                <a:latin typeface="Segoe Print" panose="02000600000000000000" charset="0"/>
              </a:rPr>
              <a:t>: Severe neurological deficits (Blindness, quadriplegia,, cerebral ataxia, seizures)</a:t>
            </a:r>
          </a:p>
          <a:p>
            <a:r>
              <a:rPr lang="en-US" sz="2600" dirty="0">
                <a:latin typeface="Segoe Print" panose="02000600000000000000" charset="0"/>
              </a:rPr>
              <a:t>Adrenal insufficiency – Hyperpigmentation </a:t>
            </a:r>
          </a:p>
          <a:p>
            <a:r>
              <a:rPr lang="en-US" sz="2600" dirty="0">
                <a:latin typeface="Segoe Print" panose="02000600000000000000" charset="0"/>
              </a:rPr>
              <a:t>Rapid progression – disability in 6 months – 2 years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09800" y="609139"/>
            <a:ext cx="8001000" cy="5639261"/>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9308"/>
            <a:ext cx="7886700" cy="1006474"/>
          </a:xfrm>
        </p:spPr>
        <p:txBody>
          <a:bodyPr/>
          <a:lstStyle/>
          <a:p>
            <a:r>
              <a:rPr lang="en-US" b="1" dirty="0">
                <a:latin typeface="Segoe Print" panose="02000600000000000000" charset="0"/>
              </a:rPr>
              <a:t>General notes on childhood ALD:</a:t>
            </a:r>
          </a:p>
        </p:txBody>
      </p:sp>
      <p:sp>
        <p:nvSpPr>
          <p:cNvPr id="3" name="Content Placeholder 2"/>
          <p:cNvSpPr>
            <a:spLocks noGrp="1"/>
          </p:cNvSpPr>
          <p:nvPr>
            <p:ph idx="1"/>
          </p:nvPr>
        </p:nvSpPr>
        <p:spPr>
          <a:xfrm>
            <a:off x="1524000" y="1253331"/>
            <a:ext cx="9067800" cy="4351338"/>
          </a:xfrm>
        </p:spPr>
        <p:txBody>
          <a:bodyPr>
            <a:normAutofit/>
          </a:bodyPr>
          <a:lstStyle/>
          <a:p>
            <a:r>
              <a:rPr lang="en-US" sz="2600" dirty="0">
                <a:latin typeface="Segoe Print" panose="02000600000000000000" charset="0"/>
              </a:rPr>
              <a:t>Seizures occur in nearly all patients and may represent the first manifestation of the disease.</a:t>
            </a:r>
          </a:p>
          <a:p>
            <a:r>
              <a:rPr lang="en-US" sz="2600" dirty="0">
                <a:latin typeface="Segoe Print" panose="02000600000000000000" charset="0"/>
              </a:rPr>
              <a:t>Impaired cortisol response to ACTH stimulation is present in 85% of patients.</a:t>
            </a:r>
          </a:p>
          <a:p>
            <a:r>
              <a:rPr lang="en-US" sz="2600" dirty="0">
                <a:latin typeface="Segoe Print" panose="02000600000000000000" charset="0"/>
              </a:rPr>
              <a:t>In most patients with this phenotype adrenal dysfunction is recognized only after the condition is diagnosed because of the cerebral symptoms. </a:t>
            </a:r>
          </a:p>
        </p:txBody>
      </p:sp>
      <p:sp>
        <p:nvSpPr>
          <p:cNvPr id="4" name="Rectangle 3">
            <a:extLst>
              <a:ext uri="{FF2B5EF4-FFF2-40B4-BE49-F238E27FC236}">
                <a16:creationId xmlns:a16="http://schemas.microsoft.com/office/drawing/2014/main" id="{93B2363D-D878-9673-09EE-943073748A1A}"/>
              </a:ext>
            </a:extLst>
          </p:cNvPr>
          <p:cNvSpPr/>
          <p:nvPr/>
        </p:nvSpPr>
        <p:spPr>
          <a:xfrm>
            <a:off x="8748548" y="4430110"/>
            <a:ext cx="2238703" cy="217564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dirty="0">
                <a:solidFill>
                  <a:srgbClr val="FF00FF"/>
                </a:solidFill>
              </a:rPr>
              <a:t>اذا كان في </a:t>
            </a:r>
          </a:p>
          <a:p>
            <a:pPr algn="ctr"/>
            <a:r>
              <a:rPr lang="en-US" dirty="0">
                <a:solidFill>
                  <a:srgbClr val="FF00FF"/>
                </a:solidFill>
              </a:rPr>
              <a:t>Cerebral symptom </a:t>
            </a:r>
          </a:p>
          <a:p>
            <a:pPr algn="ctr"/>
            <a:r>
              <a:rPr lang="ar-JO" dirty="0">
                <a:solidFill>
                  <a:srgbClr val="FF00FF"/>
                </a:solidFill>
              </a:rPr>
              <a:t>بنمشيهم فورا على </a:t>
            </a:r>
            <a:endParaRPr lang="en-US" dirty="0">
              <a:solidFill>
                <a:srgbClr val="FF00FF"/>
              </a:solidFill>
            </a:endParaRPr>
          </a:p>
          <a:p>
            <a:pPr algn="ctr"/>
            <a:r>
              <a:rPr lang="en-US" dirty="0">
                <a:solidFill>
                  <a:srgbClr val="FF00FF"/>
                </a:solidFill>
              </a:rPr>
              <a:t>Cortisol </a:t>
            </a:r>
          </a:p>
          <a:p>
            <a:pPr algn="ctr"/>
            <a:r>
              <a:rPr lang="ar-JO" dirty="0">
                <a:solidFill>
                  <a:srgbClr val="FF00FF"/>
                </a:solidFill>
              </a:rPr>
              <a:t>لحتى ما يدخلوا في </a:t>
            </a:r>
          </a:p>
          <a:p>
            <a:pPr algn="ctr"/>
            <a:r>
              <a:rPr lang="en-US" dirty="0">
                <a:solidFill>
                  <a:srgbClr val="FF00FF"/>
                </a:solidFill>
              </a:rPr>
              <a:t>Crises </a:t>
            </a:r>
            <a:endParaRPr lang="ar-JO" dirty="0">
              <a:solidFill>
                <a:srgbClr val="FF00FF"/>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Print" panose="02000600000000000000" charset="0"/>
              </a:rPr>
              <a:t>Cont.</a:t>
            </a:r>
          </a:p>
        </p:txBody>
      </p:sp>
      <p:sp>
        <p:nvSpPr>
          <p:cNvPr id="3" name="Content Placeholder 2"/>
          <p:cNvSpPr>
            <a:spLocks noGrp="1"/>
          </p:cNvSpPr>
          <p:nvPr>
            <p:ph idx="1"/>
          </p:nvPr>
        </p:nvSpPr>
        <p:spPr>
          <a:xfrm>
            <a:off x="1676400" y="1447800"/>
            <a:ext cx="8763000" cy="3263504"/>
          </a:xfrm>
        </p:spPr>
        <p:txBody>
          <a:bodyPr>
            <a:noAutofit/>
          </a:bodyPr>
          <a:lstStyle/>
          <a:p>
            <a:r>
              <a:rPr lang="en-US" sz="2400" dirty="0">
                <a:latin typeface="Segoe Print" panose="02000600000000000000" charset="0"/>
              </a:rPr>
              <a:t>Adolescent ALD indicates patients who experience neurologic symptoms between the ages of 10 and 21 yr. </a:t>
            </a:r>
          </a:p>
          <a:p>
            <a:pPr lvl="1"/>
            <a:r>
              <a:rPr lang="en-US" sz="2400" dirty="0">
                <a:latin typeface="Segoe Print" panose="02000600000000000000" charset="0"/>
              </a:rPr>
              <a:t>The manifestations resemble those of childhood cerebral ALD </a:t>
            </a:r>
            <a:r>
              <a:rPr lang="en-US" sz="2400" dirty="0">
                <a:solidFill>
                  <a:srgbClr val="FF0000"/>
                </a:solidFill>
                <a:latin typeface="Segoe Print" panose="02000600000000000000" charset="0"/>
              </a:rPr>
              <a:t>except that progression is slower</a:t>
            </a:r>
            <a:r>
              <a:rPr lang="en-US" sz="2400" dirty="0">
                <a:latin typeface="Segoe Print" panose="02000600000000000000" charset="0"/>
              </a:rPr>
              <a:t>.</a:t>
            </a:r>
          </a:p>
          <a:p>
            <a:pPr lvl="1"/>
            <a:r>
              <a:rPr lang="en-US" sz="2400" dirty="0">
                <a:latin typeface="Segoe Print" panose="02000600000000000000" charset="0"/>
              </a:rPr>
              <a:t>Approximately 10% of patients present acutely with status epilepticus, adrenal crisis, acute encephalopathy, or coma</a:t>
            </a:r>
          </a:p>
          <a:p>
            <a:r>
              <a:rPr lang="en-US" sz="2400" dirty="0">
                <a:latin typeface="Segoe Print" panose="02000600000000000000" charset="0"/>
              </a:rPr>
              <a:t>Adrenomyeloneuropathy first manifests in late adolescence or adulthood as a progressive paraparesis caused by long tract degeneration in the spinal cord. </a:t>
            </a:r>
          </a:p>
          <a:p>
            <a:endParaRPr lang="en-US" sz="2400" dirty="0">
              <a:latin typeface="Segoe Print" panose="02000600000000000000"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Print" panose="02000600000000000000" charset="0"/>
              </a:rPr>
              <a:t>Investigation and diagnosis: </a:t>
            </a:r>
          </a:p>
        </p:txBody>
      </p:sp>
      <p:sp>
        <p:nvSpPr>
          <p:cNvPr id="3" name="Content Placeholder 2"/>
          <p:cNvSpPr>
            <a:spLocks noGrp="1"/>
          </p:cNvSpPr>
          <p:nvPr>
            <p:ph idx="1"/>
          </p:nvPr>
        </p:nvSpPr>
        <p:spPr/>
        <p:txBody>
          <a:bodyPr>
            <a:normAutofit/>
          </a:bodyPr>
          <a:lstStyle/>
          <a:p>
            <a:r>
              <a:rPr lang="en-US" sz="2400" dirty="0">
                <a:latin typeface="Segoe Print" panose="02000600000000000000" charset="0"/>
              </a:rPr>
              <a:t>The most specific and important laboratory finding is the demonstration of abnormally </a:t>
            </a:r>
            <a:r>
              <a:rPr lang="en-US" sz="2400" dirty="0">
                <a:solidFill>
                  <a:srgbClr val="FF0000"/>
                </a:solidFill>
                <a:latin typeface="Segoe Print" panose="02000600000000000000" charset="0"/>
              </a:rPr>
              <a:t>high</a:t>
            </a:r>
            <a:r>
              <a:rPr lang="en-US" sz="2400" dirty="0">
                <a:latin typeface="Segoe Print" panose="02000600000000000000" charset="0"/>
              </a:rPr>
              <a:t> </a:t>
            </a:r>
            <a:r>
              <a:rPr lang="en-US" sz="2400" dirty="0">
                <a:solidFill>
                  <a:srgbClr val="FF0000"/>
                </a:solidFill>
                <a:latin typeface="Segoe Print" panose="02000600000000000000" charset="0"/>
              </a:rPr>
              <a:t>levels</a:t>
            </a:r>
            <a:r>
              <a:rPr lang="en-US" sz="2400" dirty="0">
                <a:latin typeface="Segoe Print" panose="02000600000000000000" charset="0"/>
              </a:rPr>
              <a:t> of </a:t>
            </a:r>
            <a:r>
              <a:rPr lang="en-US" sz="2400" dirty="0">
                <a:solidFill>
                  <a:srgbClr val="FF0000"/>
                </a:solidFill>
                <a:latin typeface="Segoe Print" panose="02000600000000000000" charset="0"/>
              </a:rPr>
              <a:t>VLCFA</a:t>
            </a:r>
            <a:r>
              <a:rPr lang="en-US" sz="2400" dirty="0">
                <a:latin typeface="Segoe Print" panose="02000600000000000000" charset="0"/>
              </a:rPr>
              <a:t> in plasma, red blood cells, or </a:t>
            </a:r>
            <a:r>
              <a:rPr lang="en-US" sz="2400" dirty="0">
                <a:solidFill>
                  <a:srgbClr val="FF0000"/>
                </a:solidFill>
                <a:latin typeface="Segoe Print" panose="02000600000000000000" charset="0"/>
              </a:rPr>
              <a:t>cultured</a:t>
            </a:r>
            <a:r>
              <a:rPr lang="en-US" sz="2400" dirty="0">
                <a:latin typeface="Segoe Print" panose="02000600000000000000" charset="0"/>
              </a:rPr>
              <a:t> skin </a:t>
            </a:r>
            <a:r>
              <a:rPr lang="en-US" sz="2400" dirty="0">
                <a:solidFill>
                  <a:srgbClr val="FF0000"/>
                </a:solidFill>
                <a:latin typeface="Segoe Print" panose="02000600000000000000" charset="0"/>
              </a:rPr>
              <a:t>fibroblasts</a:t>
            </a:r>
            <a:r>
              <a:rPr lang="en-US" sz="2400" dirty="0">
                <a:latin typeface="Segoe Print" panose="02000600000000000000" charset="0"/>
              </a:rPr>
              <a:t>. </a:t>
            </a:r>
          </a:p>
          <a:p>
            <a:r>
              <a:rPr lang="en-US" sz="2400" dirty="0">
                <a:latin typeface="Segoe Print" panose="02000600000000000000" charset="0"/>
              </a:rPr>
              <a:t>Chromosomal testing and Mutation analysis is the most reliable method for the identification of carriers.</a:t>
            </a:r>
          </a:p>
          <a:p>
            <a:r>
              <a:rPr lang="en-US" sz="2400" dirty="0">
                <a:latin typeface="Segoe Print" panose="02000600000000000000" charset="0"/>
              </a:rPr>
              <a:t>Brain MRI (determine white matter damage) </a:t>
            </a:r>
          </a:p>
          <a:p>
            <a:r>
              <a:rPr lang="en-US" sz="2400" dirty="0">
                <a:latin typeface="Segoe Print" panose="02000600000000000000" charset="0"/>
              </a:rPr>
              <a:t>ACTH stimulation test; most sensitive indicator of adrenal dysfunction (elevated plasma ACTH and impaired cortisol response to ACTH challenge)</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Print" panose="02000600000000000000" charset="0"/>
              </a:rPr>
              <a:t>Treatment</a:t>
            </a:r>
            <a:r>
              <a:rPr lang="en-US" dirty="0">
                <a:latin typeface="Segoe Print" panose="02000600000000000000" charset="0"/>
              </a:rPr>
              <a:t> :</a:t>
            </a:r>
          </a:p>
        </p:txBody>
      </p:sp>
      <p:sp>
        <p:nvSpPr>
          <p:cNvPr id="3" name="Content Placeholder 2"/>
          <p:cNvSpPr>
            <a:spLocks noGrp="1"/>
          </p:cNvSpPr>
          <p:nvPr>
            <p:ph idx="1"/>
          </p:nvPr>
        </p:nvSpPr>
        <p:spPr>
          <a:xfrm>
            <a:off x="1939383" y="1981200"/>
            <a:ext cx="8313234" cy="2562225"/>
          </a:xfrm>
        </p:spPr>
        <p:txBody>
          <a:bodyPr>
            <a:noAutofit/>
          </a:bodyPr>
          <a:lstStyle/>
          <a:p>
            <a:r>
              <a:rPr lang="en-US" sz="2600" dirty="0">
                <a:latin typeface="Segoe Print" panose="02000600000000000000" charset="0"/>
              </a:rPr>
              <a:t>Corticosteroid replacement therapy can be lifesavings in individuals with AMN and Addison's presentations </a:t>
            </a:r>
          </a:p>
          <a:p>
            <a:r>
              <a:rPr lang="en-US" sz="2600" dirty="0">
                <a:latin typeface="Segoe Print" panose="02000600000000000000" charset="0"/>
              </a:rPr>
              <a:t>Supportive Therapy</a:t>
            </a:r>
          </a:p>
          <a:p>
            <a:r>
              <a:rPr lang="en-US" sz="2600" dirty="0">
                <a:latin typeface="Segoe Print" panose="02000600000000000000" charset="0"/>
              </a:rPr>
              <a:t>Hematopoietic stem cell  transplantation (HSCT) should be considered for boys in the early stages of the cerebral form who have evidence of brain involvement on MRI.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00641"/>
            <a:ext cx="7886700" cy="1325563"/>
          </a:xfrm>
        </p:spPr>
        <p:txBody>
          <a:bodyPr/>
          <a:lstStyle/>
          <a:p>
            <a:pPr algn="ctr"/>
            <a:r>
              <a:rPr lang="en-US" b="1" dirty="0">
                <a:latin typeface="Segoe Print" panose="02000600000000000000" charset="0"/>
              </a:rPr>
              <a:t>Lysosomal Storage disorders </a:t>
            </a:r>
            <a:br>
              <a:rPr lang="en-US" dirty="0">
                <a:latin typeface="Segoe Print" panose="02000600000000000000" charset="0"/>
              </a:rPr>
            </a:br>
            <a:endParaRPr lang="en-US" dirty="0">
              <a:latin typeface="Segoe Print" panose="02000600000000000000" charset="0"/>
            </a:endParaRPr>
          </a:p>
        </p:txBody>
      </p:sp>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6" name="TextBox 5"/>
          <p:cNvSpPr txBox="1"/>
          <p:nvPr/>
        </p:nvSpPr>
        <p:spPr>
          <a:xfrm>
            <a:off x="1676400" y="1499259"/>
            <a:ext cx="8839200" cy="6092825"/>
          </a:xfrm>
          <a:prstGeom prst="rect">
            <a:avLst/>
          </a:prstGeom>
          <a:noFill/>
        </p:spPr>
        <p:txBody>
          <a:bodyPr wrap="square">
            <a:spAutoFit/>
          </a:bodyPr>
          <a:lstStyle/>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alt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rPr>
              <a:t>Lysosomes are subcellular organelles that contain degradative enzymes for complex glycosaminoglycans, also called </a:t>
            </a:r>
            <a:r>
              <a:rPr kumimoji="0" lang="en-US" altLang="en-US" sz="2600" b="0" i="0" u="none" strike="noStrike" kern="1200" cap="none" spc="0" normalizeH="0" baseline="0" noProof="0" dirty="0" err="1">
                <a:ln>
                  <a:noFill/>
                </a:ln>
                <a:solidFill>
                  <a:prstClr val="white"/>
                </a:solidFill>
                <a:effectLst/>
                <a:uLnTx/>
                <a:uFillTx/>
                <a:latin typeface="Segoe Print" panose="02000600000000000000" charset="0"/>
                <a:ea typeface="+mn-ea"/>
                <a:cs typeface="+mn-cs"/>
              </a:rPr>
              <a:t>mucopolysaccharides</a:t>
            </a:r>
            <a:r>
              <a:rPr kumimoji="0" lang="en-US" alt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rPr>
              <a:t>. </a:t>
            </a: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alt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rPr>
              <a:t>Genetic disorders result from abnormal formation of the lysosome itself or from deficiency in specific hydrolytic enzymes </a:t>
            </a:r>
            <a:r>
              <a:rPr kumimoji="0" lang="en-US" sz="2600" b="1" i="0" u="none" strike="noStrike" kern="1200" cap="none" spc="0" normalizeH="0" baseline="0" noProof="0" dirty="0">
                <a:ln>
                  <a:noFill/>
                </a:ln>
                <a:solidFill>
                  <a:srgbClr val="FF0000"/>
                </a:solidFill>
                <a:effectLst/>
                <a:uLnTx/>
                <a:uFillTx/>
                <a:latin typeface="Segoe Print" panose="02000600000000000000" charset="0"/>
                <a:ea typeface="+mn-ea"/>
                <a:cs typeface="+mn-cs"/>
              </a:rPr>
              <a:t>(depending on enzyme activity; if full loss or partial loss).  </a:t>
            </a: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rPr>
              <a:t>Many of the well known lipid storage diseases do not typically present in early infancy. </a:t>
            </a: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214630" marR="0" lvl="0" indent="-21463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2133600" y="228600"/>
            <a:ext cx="7722919" cy="887681"/>
          </a:xfrm>
        </p:spPr>
        <p:txBody>
          <a:bodyPr/>
          <a:lstStyle/>
          <a:p>
            <a:r>
              <a:rPr lang="en-US" altLang="en-US" i="1" u="sng" dirty="0">
                <a:solidFill>
                  <a:srgbClr val="000000"/>
                </a:solidFill>
                <a:effectLst>
                  <a:outerShdw blurRad="38100" dist="38100" dir="2700000" algn="tl">
                    <a:srgbClr val="FFFFFF"/>
                  </a:outerShdw>
                </a:effectLst>
              </a:rPr>
              <a:t>The Daunting Differential List:</a:t>
            </a:r>
          </a:p>
        </p:txBody>
      </p:sp>
      <p:sp>
        <p:nvSpPr>
          <p:cNvPr id="25604" name="Rectangle 4"/>
          <p:cNvSpPr>
            <a:spLocks noGrp="1" noRot="1" noChangeArrowheads="1"/>
          </p:cNvSpPr>
          <p:nvPr>
            <p:ph sz="half" idx="1"/>
          </p:nvPr>
        </p:nvSpPr>
        <p:spPr>
          <a:xfrm>
            <a:off x="880753" y="1295400"/>
            <a:ext cx="5139047" cy="5334000"/>
          </a:xfrm>
        </p:spPr>
        <p:txBody>
          <a:bodyPr>
            <a:normAutofit/>
          </a:bodyPr>
          <a:lstStyle/>
          <a:p>
            <a:pPr>
              <a:lnSpc>
                <a:spcPct val="80000"/>
              </a:lnSpc>
            </a:pPr>
            <a:r>
              <a:rPr lang="en-US" altLang="en-US" sz="2000" dirty="0">
                <a:solidFill>
                  <a:srgbClr val="FF0000"/>
                </a:solidFill>
                <a:effectLst>
                  <a:outerShdw blurRad="38100" dist="38100" dir="2700000" algn="tl">
                    <a:srgbClr val="FFFFFF"/>
                  </a:outerShdw>
                </a:effectLst>
              </a:rPr>
              <a:t>Transient Hyperammonemia of Newborn</a:t>
            </a:r>
          </a:p>
          <a:p>
            <a:pPr>
              <a:lnSpc>
                <a:spcPct val="80000"/>
              </a:lnSpc>
            </a:pPr>
            <a:r>
              <a:rPr lang="en-US" altLang="en-US" sz="2000" dirty="0"/>
              <a:t>Inborn Errors of Metabolism with hypoglycemia:</a:t>
            </a:r>
          </a:p>
          <a:p>
            <a:pPr>
              <a:lnSpc>
                <a:spcPct val="80000"/>
              </a:lnSpc>
            </a:pPr>
            <a:r>
              <a:rPr lang="en-US" altLang="en-US" sz="2000" dirty="0">
                <a:solidFill>
                  <a:srgbClr val="FF0000"/>
                </a:solidFill>
              </a:rPr>
              <a:t>Galactosemia (classical &amp; nonclassical)</a:t>
            </a:r>
          </a:p>
          <a:p>
            <a:pPr>
              <a:lnSpc>
                <a:spcPct val="80000"/>
              </a:lnSpc>
            </a:pPr>
            <a:r>
              <a:rPr lang="en-US" altLang="en-US" sz="2000" dirty="0">
                <a:solidFill>
                  <a:srgbClr val="FF0000"/>
                </a:solidFill>
              </a:rPr>
              <a:t>HFI</a:t>
            </a:r>
          </a:p>
          <a:p>
            <a:pPr>
              <a:lnSpc>
                <a:spcPct val="80000"/>
              </a:lnSpc>
            </a:pPr>
            <a:r>
              <a:rPr lang="en-US" altLang="en-US" sz="2000" dirty="0">
                <a:solidFill>
                  <a:srgbClr val="FF0000"/>
                </a:solidFill>
              </a:rPr>
              <a:t>Glycogen storage disease (1 and 3)</a:t>
            </a:r>
          </a:p>
          <a:p>
            <a:pPr>
              <a:lnSpc>
                <a:spcPct val="80000"/>
              </a:lnSpc>
            </a:pPr>
            <a:r>
              <a:rPr lang="en-US" altLang="en-US" sz="2000" dirty="0">
                <a:solidFill>
                  <a:srgbClr val="FF0000"/>
                </a:solidFill>
              </a:rPr>
              <a:t>Disorder of fatty oxidation (</a:t>
            </a:r>
            <a:r>
              <a:rPr lang="en-US" altLang="en-US" sz="2000" dirty="0" err="1">
                <a:solidFill>
                  <a:srgbClr val="FF0000"/>
                </a:solidFill>
              </a:rPr>
              <a:t>mcad</a:t>
            </a:r>
            <a:r>
              <a:rPr lang="en-US" altLang="en-US" sz="2000" dirty="0">
                <a:solidFill>
                  <a:srgbClr val="FF0000"/>
                </a:solidFill>
              </a:rPr>
              <a:t>, primary carnitine deficiency)</a:t>
            </a:r>
          </a:p>
          <a:p>
            <a:pPr>
              <a:lnSpc>
                <a:spcPct val="80000"/>
              </a:lnSpc>
            </a:pPr>
            <a:r>
              <a:rPr lang="en-US" altLang="en-US" sz="2000" dirty="0">
                <a:solidFill>
                  <a:srgbClr val="FF0000"/>
                </a:solidFill>
              </a:rPr>
              <a:t>Organic acidemia </a:t>
            </a:r>
          </a:p>
          <a:p>
            <a:pPr>
              <a:lnSpc>
                <a:spcPct val="80000"/>
              </a:lnSpc>
            </a:pPr>
            <a:r>
              <a:rPr lang="en-US" altLang="en-US" sz="2000" dirty="0">
                <a:solidFill>
                  <a:srgbClr val="FF0000"/>
                </a:solidFill>
              </a:rPr>
              <a:t>Urea cycle defect </a:t>
            </a:r>
          </a:p>
          <a:p>
            <a:pPr>
              <a:lnSpc>
                <a:spcPct val="80000"/>
              </a:lnSpc>
            </a:pPr>
            <a:r>
              <a:rPr lang="en-US" altLang="en-US" sz="2000" dirty="0">
                <a:solidFill>
                  <a:srgbClr val="FF0000"/>
                </a:solidFill>
              </a:rPr>
              <a:t>Mitochondrial disorders </a:t>
            </a:r>
          </a:p>
          <a:p>
            <a:pPr>
              <a:lnSpc>
                <a:spcPct val="80000"/>
              </a:lnSpc>
            </a:pPr>
            <a:endParaRPr lang="en-US" altLang="en-US" sz="2000" dirty="0"/>
          </a:p>
        </p:txBody>
      </p:sp>
      <p:sp>
        <p:nvSpPr>
          <p:cNvPr id="25605" name="Rectangle 5"/>
          <p:cNvSpPr>
            <a:spLocks noGrp="1" noRot="1" noChangeArrowheads="1"/>
          </p:cNvSpPr>
          <p:nvPr>
            <p:ph sz="half" idx="2"/>
          </p:nvPr>
        </p:nvSpPr>
        <p:spPr>
          <a:xfrm>
            <a:off x="6172201" y="1371600"/>
            <a:ext cx="5139046" cy="5334000"/>
          </a:xfrm>
        </p:spPr>
        <p:txBody>
          <a:bodyPr>
            <a:normAutofit/>
          </a:bodyPr>
          <a:lstStyle/>
          <a:p>
            <a:pPr>
              <a:lnSpc>
                <a:spcPct val="80000"/>
              </a:lnSpc>
            </a:pPr>
            <a:r>
              <a:rPr lang="en-US" altLang="en-US" sz="2000" dirty="0" err="1">
                <a:solidFill>
                  <a:schemeClr val="tx1"/>
                </a:solidFill>
                <a:effectLst>
                  <a:outerShdw blurRad="38100" dist="38100" dir="2700000" algn="tl">
                    <a:srgbClr val="FFFFFF"/>
                  </a:outerShdw>
                </a:effectLst>
              </a:rPr>
              <a:t>Perixosomal</a:t>
            </a:r>
            <a:r>
              <a:rPr lang="en-US" altLang="en-US" sz="2000" dirty="0">
                <a:solidFill>
                  <a:schemeClr val="tx1"/>
                </a:solidFill>
                <a:effectLst>
                  <a:outerShdw blurRad="38100" dist="38100" dir="2700000" algn="tl">
                    <a:srgbClr val="FFFFFF"/>
                  </a:outerShdw>
                </a:effectLst>
              </a:rPr>
              <a:t> disorder </a:t>
            </a:r>
          </a:p>
          <a:p>
            <a:pPr>
              <a:lnSpc>
                <a:spcPct val="80000"/>
              </a:lnSpc>
            </a:pPr>
            <a:r>
              <a:rPr lang="en-US" altLang="en-US" sz="2000" dirty="0">
                <a:solidFill>
                  <a:srgbClr val="FF0000"/>
                </a:solidFill>
                <a:effectLst>
                  <a:outerShdw blurRad="38100" dist="38100" dir="2700000" algn="tl">
                    <a:srgbClr val="FFFFFF"/>
                  </a:outerShdw>
                </a:effectLst>
              </a:rPr>
              <a:t>Zellweger syndrome </a:t>
            </a:r>
          </a:p>
          <a:p>
            <a:pPr>
              <a:lnSpc>
                <a:spcPct val="80000"/>
              </a:lnSpc>
            </a:pPr>
            <a:r>
              <a:rPr lang="en-US" altLang="en-US" sz="2000" dirty="0">
                <a:solidFill>
                  <a:srgbClr val="FF0000"/>
                </a:solidFill>
                <a:effectLst>
                  <a:outerShdw blurRad="38100" dist="38100" dir="2700000" algn="tl">
                    <a:srgbClr val="FFFFFF"/>
                  </a:outerShdw>
                </a:effectLst>
              </a:rPr>
              <a:t>Adrenoleukodystrophy</a:t>
            </a:r>
          </a:p>
          <a:p>
            <a:pPr>
              <a:lnSpc>
                <a:spcPct val="80000"/>
              </a:lnSpc>
            </a:pPr>
            <a:r>
              <a:rPr lang="en-US" altLang="en-US" sz="2000" dirty="0">
                <a:solidFill>
                  <a:schemeClr val="tx1"/>
                </a:solidFill>
                <a:effectLst>
                  <a:outerShdw blurRad="38100" dist="38100" dir="2700000" algn="tl">
                    <a:srgbClr val="FFFFFF"/>
                  </a:outerShdw>
                </a:effectLst>
              </a:rPr>
              <a:t>Lysosomal Storage disease </a:t>
            </a:r>
          </a:p>
          <a:p>
            <a:pPr>
              <a:lnSpc>
                <a:spcPct val="80000"/>
              </a:lnSpc>
            </a:pPr>
            <a:r>
              <a:rPr lang="en-US" altLang="en-US" sz="2000" dirty="0">
                <a:solidFill>
                  <a:srgbClr val="FF0000"/>
                </a:solidFill>
                <a:effectLst>
                  <a:outerShdw blurRad="38100" dist="38100" dir="2700000" algn="tl">
                    <a:srgbClr val="FFFFFF"/>
                  </a:outerShdw>
                </a:effectLst>
              </a:rPr>
              <a:t>Sphingolipidoses(Goucher disease, Nieman pick disease, Tay Sach disease, </a:t>
            </a:r>
            <a:r>
              <a:rPr lang="en-US" altLang="en-US" sz="2000" dirty="0" err="1">
                <a:solidFill>
                  <a:srgbClr val="FF0000"/>
                </a:solidFill>
                <a:effectLst>
                  <a:outerShdw blurRad="38100" dist="38100" dir="2700000" algn="tl">
                    <a:srgbClr val="FFFFFF"/>
                  </a:outerShdw>
                </a:effectLst>
              </a:rPr>
              <a:t>fabry</a:t>
            </a:r>
            <a:r>
              <a:rPr lang="en-US" altLang="en-US" sz="2000" dirty="0">
                <a:solidFill>
                  <a:srgbClr val="FF0000"/>
                </a:solidFill>
                <a:effectLst>
                  <a:outerShdw blurRad="38100" dist="38100" dir="2700000" algn="tl">
                    <a:srgbClr val="FFFFFF"/>
                  </a:outerShdw>
                </a:effectLst>
              </a:rPr>
              <a:t> disease)</a:t>
            </a:r>
          </a:p>
          <a:p>
            <a:pPr>
              <a:lnSpc>
                <a:spcPct val="80000"/>
              </a:lnSpc>
            </a:pPr>
            <a:r>
              <a:rPr lang="en-US" altLang="en-US" sz="2000" dirty="0">
                <a:solidFill>
                  <a:srgbClr val="FF0000"/>
                </a:solidFill>
                <a:effectLst>
                  <a:outerShdw blurRad="38100" dist="38100" dir="2700000" algn="tl">
                    <a:srgbClr val="FFFFFF"/>
                  </a:outerShdw>
                </a:effectLst>
              </a:rPr>
              <a:t>Mucopolysaccharidosis (hurler ,hunter,</a:t>
            </a:r>
            <a:r>
              <a:rPr lang="ar-JO" altLang="en-US" sz="2000" dirty="0">
                <a:solidFill>
                  <a:srgbClr val="FF0000"/>
                </a:solidFill>
                <a:effectLst>
                  <a:outerShdw blurRad="38100" dist="38100" dir="2700000" algn="tl">
                    <a:srgbClr val="FFFFFF"/>
                  </a:outerShdw>
                </a:effectLst>
              </a:rPr>
              <a:t> </a:t>
            </a:r>
            <a:r>
              <a:rPr lang="en-US" altLang="en-US" sz="2000" dirty="0" err="1">
                <a:solidFill>
                  <a:srgbClr val="FF0000"/>
                </a:solidFill>
                <a:effectLst>
                  <a:outerShdw blurRad="38100" dist="38100" dir="2700000" algn="tl">
                    <a:srgbClr val="FFFFFF"/>
                  </a:outerShdw>
                </a:effectLst>
              </a:rPr>
              <a:t>morquio</a:t>
            </a:r>
            <a:r>
              <a:rPr lang="en-US" altLang="en-US" sz="2000" dirty="0">
                <a:solidFill>
                  <a:srgbClr val="FF0000"/>
                </a:solidFill>
                <a:effectLst>
                  <a:outerShdw blurRad="38100" dist="38100" dir="2700000" algn="tl">
                    <a:srgbClr val="FFFFFF"/>
                  </a:outerShdw>
                </a:effectLst>
              </a:rPr>
              <a:t>)</a:t>
            </a:r>
          </a:p>
          <a:p>
            <a:pPr>
              <a:lnSpc>
                <a:spcPct val="80000"/>
              </a:lnSpc>
            </a:pPr>
            <a:r>
              <a:rPr lang="en-US" altLang="en-US" sz="2000" dirty="0">
                <a:solidFill>
                  <a:schemeClr val="tx1"/>
                </a:solidFill>
                <a:effectLst>
                  <a:outerShdw blurRad="38100" dist="38100" dir="2700000" algn="tl">
                    <a:srgbClr val="FFFFFF"/>
                  </a:outerShdw>
                </a:effectLst>
              </a:rPr>
              <a:t>Amino acid metabolism Disorders </a:t>
            </a:r>
          </a:p>
          <a:p>
            <a:pPr>
              <a:lnSpc>
                <a:spcPct val="80000"/>
              </a:lnSpc>
            </a:pPr>
            <a:r>
              <a:rPr lang="en-US" altLang="en-US" sz="2000" dirty="0">
                <a:solidFill>
                  <a:srgbClr val="FF0000"/>
                </a:solidFill>
                <a:effectLst>
                  <a:outerShdw blurRad="38100" dist="38100" dir="2700000" algn="tl">
                    <a:srgbClr val="FFFFFF"/>
                  </a:outerShdw>
                </a:effectLst>
              </a:rPr>
              <a:t>Phenylketonuria </a:t>
            </a:r>
          </a:p>
          <a:p>
            <a:pPr>
              <a:lnSpc>
                <a:spcPct val="80000"/>
              </a:lnSpc>
            </a:pPr>
            <a:r>
              <a:rPr lang="en-US" altLang="en-US" sz="2000" dirty="0">
                <a:solidFill>
                  <a:srgbClr val="FF0000"/>
                </a:solidFill>
                <a:effectLst>
                  <a:outerShdw blurRad="38100" dist="38100" dir="2700000" algn="tl">
                    <a:srgbClr val="FFFFFF"/>
                  </a:outerShdw>
                </a:effectLst>
              </a:rPr>
              <a:t>Tyrosinemia </a:t>
            </a:r>
          </a:p>
          <a:p>
            <a:pPr>
              <a:lnSpc>
                <a:spcPct val="80000"/>
              </a:lnSpc>
            </a:pPr>
            <a:r>
              <a:rPr lang="en-US" altLang="en-US" sz="2000" dirty="0">
                <a:solidFill>
                  <a:srgbClr val="FF0000"/>
                </a:solidFill>
                <a:effectLst>
                  <a:outerShdw blurRad="38100" dist="38100" dir="2700000" algn="tl">
                    <a:srgbClr val="FFFFFF"/>
                  </a:outerShdw>
                </a:effectLst>
              </a:rPr>
              <a:t>Homocystinuria </a:t>
            </a:r>
          </a:p>
          <a:p>
            <a:pPr>
              <a:lnSpc>
                <a:spcPct val="80000"/>
              </a:lnSpc>
            </a:pPr>
            <a:r>
              <a:rPr lang="en-US" altLang="en-US" sz="2000" dirty="0">
                <a:solidFill>
                  <a:srgbClr val="FF0000"/>
                </a:solidFill>
                <a:effectLst>
                  <a:outerShdw blurRad="38100" dist="38100" dir="2700000" algn="tl">
                    <a:srgbClr val="FFFFFF"/>
                  </a:outerShdw>
                </a:effectLst>
              </a:rPr>
              <a:t>Maple syrup urine disease </a:t>
            </a:r>
          </a:p>
          <a:p>
            <a:pPr>
              <a:lnSpc>
                <a:spcPct val="80000"/>
              </a:lnSpc>
            </a:pPr>
            <a:r>
              <a:rPr lang="en-US" altLang="en-US" sz="2000" dirty="0">
                <a:solidFill>
                  <a:srgbClr val="FF0000"/>
                </a:solidFill>
                <a:effectLst>
                  <a:outerShdw blurRad="38100" dist="38100" dir="2700000" algn="tl">
                    <a:srgbClr val="FFFFFF"/>
                  </a:outerShdw>
                </a:effectLst>
              </a:rPr>
              <a:t>Purine metabolism (lesch</a:t>
            </a:r>
            <a:r>
              <a:rPr lang="ar-JO" altLang="en-US" sz="2000" dirty="0">
                <a:solidFill>
                  <a:srgbClr val="FF0000"/>
                </a:solidFill>
                <a:effectLst>
                  <a:outerShdw blurRad="38100" dist="38100" dir="2700000" algn="tl">
                    <a:srgbClr val="FFFFFF"/>
                  </a:outerShdw>
                </a:effectLst>
              </a:rPr>
              <a:t> </a:t>
            </a:r>
            <a:r>
              <a:rPr lang="en-US" altLang="en-US" sz="2000" dirty="0">
                <a:solidFill>
                  <a:srgbClr val="FF0000"/>
                </a:solidFill>
                <a:effectLst>
                  <a:outerShdw blurRad="38100" dist="38100" dir="2700000" algn="tl">
                    <a:srgbClr val="FFFFFF"/>
                  </a:outerShdw>
                </a:effectLst>
              </a:rPr>
              <a:t>nyhan Syndrome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33600" y="1295400"/>
            <a:ext cx="7886700" cy="5033963"/>
          </a:xfrm>
        </p:spPr>
        <p:txBody>
          <a:bodyPr/>
          <a:lstStyle/>
          <a:p>
            <a:r>
              <a:rPr lang="en-US" sz="2800" dirty="0">
                <a:latin typeface="Segoe Print" panose="02000600000000000000" charset="0"/>
              </a:rPr>
              <a:t>Storage in solid organs may cause </a:t>
            </a:r>
            <a:r>
              <a:rPr lang="en-US" sz="2800" dirty="0">
                <a:solidFill>
                  <a:srgbClr val="FF0000"/>
                </a:solidFill>
                <a:latin typeface="Segoe Print" panose="02000600000000000000" charset="0"/>
              </a:rPr>
              <a:t>hepatosplenomegaly</a:t>
            </a:r>
            <a:r>
              <a:rPr lang="en-US" sz="2800" dirty="0">
                <a:latin typeface="Segoe Print" panose="02000600000000000000" charset="0"/>
              </a:rPr>
              <a:t>. Storage in tissues of the upper or lower airways may results in </a:t>
            </a:r>
            <a:r>
              <a:rPr lang="en-US" sz="2800" dirty="0">
                <a:solidFill>
                  <a:srgbClr val="FF0000"/>
                </a:solidFill>
                <a:latin typeface="Segoe Print" panose="02000600000000000000" charset="0"/>
              </a:rPr>
              <a:t>respiratory compromise. </a:t>
            </a:r>
          </a:p>
          <a:p>
            <a:endParaRPr lang="en-US" sz="2800" dirty="0">
              <a:solidFill>
                <a:srgbClr val="FF0000"/>
              </a:solidFill>
              <a:latin typeface="Segoe Print" panose="02000600000000000000" charset="0"/>
            </a:endParaRPr>
          </a:p>
          <a:p>
            <a:r>
              <a:rPr lang="en-US" sz="2800" dirty="0">
                <a:solidFill>
                  <a:srgbClr val="FF0000"/>
                </a:solidFill>
                <a:latin typeface="Segoe Print" panose="02000600000000000000" charset="0"/>
              </a:rPr>
              <a:t>MSS</a:t>
            </a:r>
            <a:r>
              <a:rPr lang="en-US" sz="2800" dirty="0">
                <a:latin typeface="Segoe Print" panose="02000600000000000000" charset="0"/>
              </a:rPr>
              <a:t> is heavily effected. </a:t>
            </a:r>
          </a:p>
          <a:p>
            <a:endParaRPr lang="en-US" sz="2800" dirty="0">
              <a:latin typeface="Segoe Print" panose="02000600000000000000" charset="0"/>
            </a:endParaRPr>
          </a:p>
          <a:p>
            <a:r>
              <a:rPr lang="en-US" sz="2800" dirty="0">
                <a:latin typeface="Segoe Print" panose="02000600000000000000" charset="0"/>
              </a:rPr>
              <a:t>They usually present with </a:t>
            </a:r>
            <a:r>
              <a:rPr lang="en-US" sz="2800" dirty="0">
                <a:solidFill>
                  <a:srgbClr val="FF0000"/>
                </a:solidFill>
                <a:latin typeface="Segoe Print" panose="02000600000000000000" charset="0"/>
              </a:rPr>
              <a:t>developmental delay</a:t>
            </a:r>
            <a:r>
              <a:rPr lang="en-US" sz="2800" dirty="0">
                <a:latin typeface="Segoe Print" panose="02000600000000000000" charset="0"/>
              </a:rPr>
              <a:t>, </a:t>
            </a:r>
            <a:r>
              <a:rPr lang="en-US" sz="2800" dirty="0">
                <a:solidFill>
                  <a:srgbClr val="FF0000"/>
                </a:solidFill>
                <a:latin typeface="Segoe Print" panose="02000600000000000000" charset="0"/>
              </a:rPr>
              <a:t>corneal clouding </a:t>
            </a:r>
            <a:r>
              <a:rPr lang="en-US" sz="2800" dirty="0">
                <a:latin typeface="Segoe Print" panose="02000600000000000000" charset="0"/>
              </a:rPr>
              <a:t>and </a:t>
            </a:r>
            <a:r>
              <a:rPr lang="en-US" sz="2800" dirty="0">
                <a:solidFill>
                  <a:srgbClr val="FF0000"/>
                </a:solidFill>
                <a:latin typeface="Segoe Print" panose="02000600000000000000" charset="0"/>
              </a:rPr>
              <a:t>limitation of joint mobility. </a:t>
            </a:r>
          </a:p>
          <a:p>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524000"/>
            <a:ext cx="7886700" cy="4351338"/>
          </a:xfrm>
        </p:spPr>
        <p:txBody>
          <a:bodyPr/>
          <a:lstStyle/>
          <a:p>
            <a:pPr algn="ctr"/>
            <a:r>
              <a:rPr lang="en-US" sz="3600" b="1" dirty="0">
                <a:solidFill>
                  <a:srgbClr val="FF0000"/>
                </a:solidFill>
              </a:rPr>
              <a:t>How to screen and diagnose?</a:t>
            </a:r>
          </a:p>
          <a:p>
            <a:pPr marL="0" indent="0" algn="ctr">
              <a:buNone/>
            </a:pPr>
            <a:endParaRPr lang="en-US" sz="3600" b="1" dirty="0">
              <a:solidFill>
                <a:srgbClr val="FF0000"/>
              </a:solidFill>
            </a:endParaRPr>
          </a:p>
          <a:p>
            <a:endParaRPr lang="en-US" dirty="0"/>
          </a:p>
          <a:p>
            <a:r>
              <a:rPr lang="en-US" b="1" dirty="0">
                <a:latin typeface="Segoe Print" panose="02000600000000000000" charset="0"/>
              </a:rPr>
              <a:t>    1: </a:t>
            </a:r>
            <a:r>
              <a:rPr lang="en-US" dirty="0" err="1">
                <a:latin typeface="Segoe Print" panose="02000600000000000000" charset="0"/>
              </a:rPr>
              <a:t>Glycosaminoglycans</a:t>
            </a:r>
            <a:r>
              <a:rPr lang="en-US" dirty="0">
                <a:latin typeface="Segoe Print" panose="02000600000000000000" charset="0"/>
              </a:rPr>
              <a:t> in urine</a:t>
            </a:r>
          </a:p>
          <a:p>
            <a:r>
              <a:rPr lang="en-US" b="1" dirty="0">
                <a:latin typeface="Segoe Print" panose="02000600000000000000" charset="0"/>
              </a:rPr>
              <a:t>    2: </a:t>
            </a:r>
            <a:r>
              <a:rPr lang="en-US" dirty="0">
                <a:latin typeface="Segoe Print" panose="02000600000000000000" charset="0"/>
              </a:rPr>
              <a:t>Enzyme activity</a:t>
            </a:r>
          </a:p>
          <a:p>
            <a:r>
              <a:rPr lang="en-US" b="1" dirty="0">
                <a:latin typeface="Segoe Print" panose="02000600000000000000" charset="0"/>
              </a:rPr>
              <a:t>    3: </a:t>
            </a:r>
            <a:r>
              <a:rPr lang="en-US" dirty="0">
                <a:latin typeface="Segoe Print" panose="02000600000000000000" charset="0"/>
              </a:rPr>
              <a:t>Specific genetic testing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142</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5" name="Picture 4"/>
          <p:cNvPicPr>
            <a:picLocks noChangeAspect="1"/>
          </p:cNvPicPr>
          <p:nvPr/>
        </p:nvPicPr>
        <p:blipFill>
          <a:blip r:embed="rId2"/>
          <a:stretch>
            <a:fillRect/>
          </a:stretch>
        </p:blipFill>
        <p:spPr>
          <a:xfrm>
            <a:off x="1611745" y="39254"/>
            <a:ext cx="8968509" cy="6779491"/>
          </a:xfrm>
          <a:prstGeom prst="rect">
            <a:avLst/>
          </a:prstGeom>
        </p:spPr>
      </p:pic>
      <p:sp>
        <p:nvSpPr>
          <p:cNvPr id="2" name="Rectangle 1">
            <a:extLst>
              <a:ext uri="{FF2B5EF4-FFF2-40B4-BE49-F238E27FC236}">
                <a16:creationId xmlns:a16="http://schemas.microsoft.com/office/drawing/2014/main" id="{5DC39E4A-EB2D-AAD3-FC0F-F7DC5DA4E120}"/>
              </a:ext>
            </a:extLst>
          </p:cNvPr>
          <p:cNvSpPr/>
          <p:nvPr/>
        </p:nvSpPr>
        <p:spPr>
          <a:xfrm>
            <a:off x="8296958" y="3365938"/>
            <a:ext cx="2283296" cy="328711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Cause of death :</a:t>
            </a:r>
          </a:p>
          <a:p>
            <a:pPr algn="ctr"/>
            <a:r>
              <a:rPr lang="en-US" dirty="0" err="1">
                <a:solidFill>
                  <a:srgbClr val="FF00FF"/>
                </a:solidFill>
              </a:rPr>
              <a:t>Obstractive</a:t>
            </a:r>
            <a:r>
              <a:rPr lang="en-US" dirty="0">
                <a:solidFill>
                  <a:srgbClr val="FF00FF"/>
                </a:solidFill>
              </a:rPr>
              <a:t> sleep apnea </a:t>
            </a:r>
          </a:p>
          <a:p>
            <a:pPr algn="ctr"/>
            <a:r>
              <a:rPr lang="en-US" dirty="0">
                <a:solidFill>
                  <a:srgbClr val="FF00FF"/>
                </a:solidFill>
              </a:rPr>
              <a:t>Or </a:t>
            </a:r>
          </a:p>
          <a:p>
            <a:pPr algn="ctr"/>
            <a:r>
              <a:rPr lang="en-US" dirty="0">
                <a:solidFill>
                  <a:srgbClr val="FF00FF"/>
                </a:solidFill>
              </a:rPr>
              <a:t>Secondary Pulmonary hypertension</a:t>
            </a:r>
          </a:p>
          <a:p>
            <a:pPr algn="ctr"/>
            <a:r>
              <a:rPr lang="en-US" dirty="0">
                <a:solidFill>
                  <a:srgbClr val="FF00FF"/>
                </a:solidFill>
              </a:rPr>
              <a:t>Or  </a:t>
            </a:r>
            <a:r>
              <a:rPr lang="en-US" b="0" i="0" dirty="0">
                <a:solidFill>
                  <a:srgbClr val="FF00FF"/>
                </a:solidFill>
                <a:effectLst/>
                <a:latin typeface="Roboto" panose="02000000000000000000" pitchFamily="2" charset="0"/>
              </a:rPr>
              <a:t>atlantoaxial subluxation or Recurrent chest infection</a:t>
            </a:r>
            <a:endParaRPr lang="en-US" dirty="0">
              <a:solidFill>
                <a:srgbClr val="FF00FF"/>
              </a:solidFill>
            </a:endParaRPr>
          </a:p>
        </p:txBody>
      </p:sp>
      <p:sp>
        <p:nvSpPr>
          <p:cNvPr id="4" name="Rectangle 3">
            <a:extLst>
              <a:ext uri="{FF2B5EF4-FFF2-40B4-BE49-F238E27FC236}">
                <a16:creationId xmlns:a16="http://schemas.microsoft.com/office/drawing/2014/main" id="{E88061C1-C54F-AAD5-1191-F7B1B4EBB8FD}"/>
              </a:ext>
            </a:extLst>
          </p:cNvPr>
          <p:cNvSpPr/>
          <p:nvPr/>
        </p:nvSpPr>
        <p:spPr>
          <a:xfrm>
            <a:off x="70945" y="39254"/>
            <a:ext cx="1860331" cy="636942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dirty="0">
                <a:solidFill>
                  <a:srgbClr val="FF00FF"/>
                </a:solidFill>
                <a:effectLst/>
                <a:latin typeface="Roboto" panose="02000000000000000000" pitchFamily="2" charset="0"/>
              </a:rPr>
              <a:t>1.Coarse facial features like a bulging forehead, flat nose and large lips.</a:t>
            </a:r>
            <a:br>
              <a:rPr lang="en-US" dirty="0">
                <a:solidFill>
                  <a:srgbClr val="FF00FF"/>
                </a:solidFill>
              </a:rPr>
            </a:br>
            <a:r>
              <a:rPr lang="en-US" b="0" i="0" dirty="0">
                <a:solidFill>
                  <a:srgbClr val="FF00FF"/>
                </a:solidFill>
                <a:effectLst/>
                <a:latin typeface="Roboto" panose="02000000000000000000" pitchFamily="2" charset="0"/>
              </a:rPr>
              <a:t>2. </a:t>
            </a:r>
            <a:r>
              <a:rPr lang="en-US" b="0" i="0" dirty="0" err="1">
                <a:solidFill>
                  <a:srgbClr val="FF00FF"/>
                </a:solidFill>
                <a:effectLst/>
                <a:latin typeface="Roboto" panose="02000000000000000000" pitchFamily="2" charset="0"/>
              </a:rPr>
              <a:t>Skletal</a:t>
            </a:r>
            <a:r>
              <a:rPr lang="en-US" b="0" i="0" dirty="0">
                <a:solidFill>
                  <a:srgbClr val="FF00FF"/>
                </a:solidFill>
                <a:effectLst/>
                <a:latin typeface="Roboto" panose="02000000000000000000" pitchFamily="2" charset="0"/>
              </a:rPr>
              <a:t> abnormality </a:t>
            </a:r>
            <a:br>
              <a:rPr lang="en-US" dirty="0">
                <a:solidFill>
                  <a:srgbClr val="FF00FF"/>
                </a:solidFill>
              </a:rPr>
            </a:br>
            <a:r>
              <a:rPr lang="en-US" b="0" i="0" dirty="0">
                <a:solidFill>
                  <a:srgbClr val="FF00FF"/>
                </a:solidFill>
                <a:effectLst/>
                <a:latin typeface="Roboto" panose="02000000000000000000" pitchFamily="2" charset="0"/>
              </a:rPr>
              <a:t>3.joint involvement ( osteoarthritis change ) </a:t>
            </a:r>
            <a:br>
              <a:rPr lang="en-US" dirty="0">
                <a:solidFill>
                  <a:srgbClr val="FF00FF"/>
                </a:solidFill>
              </a:rPr>
            </a:br>
            <a:r>
              <a:rPr lang="en-US" b="0" i="0" dirty="0">
                <a:solidFill>
                  <a:srgbClr val="FF00FF"/>
                </a:solidFill>
                <a:effectLst/>
                <a:latin typeface="Roboto" panose="02000000000000000000" pitchFamily="2" charset="0"/>
              </a:rPr>
              <a:t>4.cornea clouding </a:t>
            </a:r>
            <a:br>
              <a:rPr lang="en-US" dirty="0">
                <a:solidFill>
                  <a:srgbClr val="FF00FF"/>
                </a:solidFill>
              </a:rPr>
            </a:br>
            <a:r>
              <a:rPr lang="en-US" b="0" i="0" dirty="0">
                <a:solidFill>
                  <a:srgbClr val="FF00FF"/>
                </a:solidFill>
                <a:effectLst/>
                <a:latin typeface="Roboto" panose="02000000000000000000" pitchFamily="2" charset="0"/>
              </a:rPr>
              <a:t>5.dandy walker</a:t>
            </a:r>
            <a:endParaRPr lang="en-US" dirty="0">
              <a:solidFill>
                <a:srgbClr val="FF00FF"/>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7886700" cy="1325563"/>
          </a:xfrm>
        </p:spPr>
        <p:txBody>
          <a:bodyPr>
            <a:normAutofit fontScale="90000"/>
          </a:bodyPr>
          <a:lstStyle/>
          <a:p>
            <a:pPr algn="ctr"/>
            <a:r>
              <a:rPr lang="en-US" b="1" dirty="0">
                <a:latin typeface="Segoe Print" panose="02000600000000000000" charset="0"/>
              </a:rPr>
              <a:t>Sphingolipidoses (Lysosomal Storage Disorders)</a:t>
            </a:r>
          </a:p>
        </p:txBody>
      </p:sp>
      <p:sp>
        <p:nvSpPr>
          <p:cNvPr id="3" name="Content Placeholder 2"/>
          <p:cNvSpPr>
            <a:spLocks noGrp="1"/>
          </p:cNvSpPr>
          <p:nvPr>
            <p:ph idx="1"/>
          </p:nvPr>
        </p:nvSpPr>
        <p:spPr>
          <a:xfrm>
            <a:off x="1796796" y="1782763"/>
            <a:ext cx="8598408" cy="4495800"/>
          </a:xfrm>
        </p:spPr>
        <p:txBody>
          <a:bodyPr>
            <a:noAutofit/>
          </a:bodyPr>
          <a:lstStyle/>
          <a:p>
            <a:r>
              <a:rPr lang="en-US" sz="2600" b="1" dirty="0">
                <a:latin typeface="Segoe Print" panose="02000600000000000000" charset="0"/>
              </a:rPr>
              <a:t>GAUCHER DISEASE</a:t>
            </a:r>
            <a:r>
              <a:rPr lang="en-US" sz="2600" dirty="0">
                <a:latin typeface="Segoe Print" panose="02000600000000000000" charset="0"/>
              </a:rPr>
              <a:t>:</a:t>
            </a:r>
          </a:p>
          <a:p>
            <a:endParaRPr lang="en-US" sz="2600" dirty="0">
              <a:latin typeface="Segoe Print" panose="02000600000000000000" charset="0"/>
            </a:endParaRPr>
          </a:p>
          <a:p>
            <a:r>
              <a:rPr lang="en-US" sz="2600" spc="-4" dirty="0">
                <a:latin typeface="Segoe Print" panose="02000600000000000000" charset="0"/>
                <a:cs typeface="Lucida Sans Unicode" panose="020B0602030504020204"/>
              </a:rPr>
              <a:t> </a:t>
            </a:r>
            <a:r>
              <a:rPr lang="en-US" sz="2600" spc="-4" dirty="0">
                <a:solidFill>
                  <a:srgbClr val="FF0000"/>
                </a:solidFill>
                <a:latin typeface="Segoe Print" panose="02000600000000000000" charset="0"/>
                <a:cs typeface="Lucida Sans Unicode" panose="020B0602030504020204"/>
              </a:rPr>
              <a:t>Autosomal recessive pattern </a:t>
            </a:r>
          </a:p>
          <a:p>
            <a:r>
              <a:rPr lang="en-US" sz="2400" spc="-4" dirty="0">
                <a:latin typeface="Segoe Print" panose="02000600000000000000" charset="0"/>
                <a:cs typeface="Lucida Sans Unicode" panose="020B0602030504020204"/>
              </a:rPr>
              <a:t> In Gaucher disease the prototype for these disorders, the enzyme glucocerebrosidase functions abnormally, allowing accumulation of glucocerebroside from cell membranes in Gaucher cells throughout the body.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2400" b="0" i="0" u="none" strike="noStrike" kern="1200" cap="none" spc="0" normalizeH="0" baseline="0" noProof="0" dirty="0">
                <a:ln>
                  <a:noFill/>
                </a:ln>
                <a:effectLst/>
                <a:uLnTx/>
                <a:uFillTx/>
                <a:latin typeface="Trebuchet MS" panose="020B0603020202020204"/>
                <a:ea typeface="+mn-ea"/>
                <a:cs typeface="+mn-cs"/>
              </a:rPr>
              <a:t>Usually manifesting as bone pain and pathologic fractures.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2400" b="0" i="0" u="none" strike="noStrike" kern="1200" cap="none" spc="0" normalizeH="0" baseline="0" noProof="0" dirty="0">
                <a:ln>
                  <a:noFill/>
                </a:ln>
                <a:effectLst/>
                <a:uLnTx/>
                <a:uFillTx/>
                <a:latin typeface="Trebuchet MS" panose="020B0603020202020204"/>
                <a:ea typeface="+mn-ea"/>
                <a:cs typeface="+mn-cs"/>
              </a:rPr>
              <a:t>Seen in Hematology in BMT.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panose="05040102010807070707" charset="2"/>
              <a:buChar char=""/>
              <a:defRPr/>
            </a:pPr>
            <a:r>
              <a:rPr kumimoji="0" lang="en-US" sz="2400" b="0" i="0" u="none" strike="noStrike" kern="1200" cap="none" spc="0" normalizeH="0" baseline="0" noProof="0" dirty="0">
                <a:ln>
                  <a:noFill/>
                </a:ln>
                <a:effectLst/>
                <a:uLnTx/>
                <a:uFillTx/>
                <a:latin typeface="Trebuchet MS" panose="020B0603020202020204"/>
                <a:ea typeface="+mn-ea"/>
                <a:cs typeface="+mn-cs"/>
              </a:rPr>
              <a:t>The most prevalent genetic defect among Ashkenazi Jews. </a:t>
            </a:r>
          </a:p>
          <a:p>
            <a:endParaRPr lang="en-US" sz="2600" dirty="0">
              <a:latin typeface="Segoe Print" panose="02000600000000000000"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9800" y="4151311"/>
            <a:ext cx="3409950" cy="2366963"/>
          </a:xfrm>
        </p:spPr>
        <p:txBody>
          <a:bodyPr>
            <a:normAutofit/>
          </a:bodyPr>
          <a:lstStyle/>
          <a:p>
            <a:r>
              <a:rPr lang="en-US" sz="2000" b="1" i="0" dirty="0">
                <a:solidFill>
                  <a:srgbClr val="1A1C1C"/>
                </a:solidFill>
                <a:effectLst/>
                <a:latin typeface="Calibri" panose="020F0502020204030204" charset="0"/>
              </a:rPr>
              <a:t>Gaucher cell:</a:t>
            </a:r>
            <a:r>
              <a:rPr lang="en-US" sz="2000" b="0" i="0" dirty="0">
                <a:solidFill>
                  <a:srgbClr val="1A1C1C"/>
                </a:solidFill>
                <a:effectLst/>
                <a:latin typeface="Calibri" panose="020F0502020204030204" charset="0"/>
              </a:rPr>
              <a:t> lipid-rich </a:t>
            </a:r>
            <a:r>
              <a:rPr lang="en-US" sz="2000" b="0" i="0" dirty="0">
                <a:effectLst/>
                <a:latin typeface="Calibri" panose="020F0502020204030204" charset="0"/>
              </a:rPr>
              <a:t>macrophages</a:t>
            </a:r>
            <a:r>
              <a:rPr lang="en-US" sz="2000" b="0" i="0" dirty="0">
                <a:solidFill>
                  <a:srgbClr val="1A1C1C"/>
                </a:solidFill>
                <a:effectLst/>
                <a:latin typeface="Calibri" panose="020F0502020204030204" charset="0"/>
              </a:rPr>
              <a:t> with an enlarged </a:t>
            </a:r>
            <a:r>
              <a:rPr lang="en-US" sz="2000" b="0" i="0" dirty="0">
                <a:effectLst/>
                <a:latin typeface="Calibri" panose="020F0502020204030204" charset="0"/>
              </a:rPr>
              <a:t>cytoplasm</a:t>
            </a:r>
            <a:r>
              <a:rPr lang="en-US" sz="2000" b="0" i="0" dirty="0">
                <a:solidFill>
                  <a:srgbClr val="1A1C1C"/>
                </a:solidFill>
                <a:effectLst/>
                <a:latin typeface="Calibri" panose="020F0502020204030204" charset="0"/>
              </a:rPr>
              <a:t> with </a:t>
            </a:r>
            <a:r>
              <a:rPr lang="en-US" sz="2000" b="0" i="0" dirty="0">
                <a:effectLst/>
                <a:latin typeface="Calibri" panose="020F0502020204030204" charset="0"/>
              </a:rPr>
              <a:t>inclusions</a:t>
            </a:r>
            <a:r>
              <a:rPr lang="en-US" sz="2000" b="0" i="0" dirty="0">
                <a:solidFill>
                  <a:srgbClr val="1A1C1C"/>
                </a:solidFill>
                <a:effectLst/>
                <a:latin typeface="Calibri" panose="020F0502020204030204" charset="0"/>
              </a:rPr>
              <a:t> that resemble crumpled tissue paper on microscopy.</a:t>
            </a:r>
            <a:endParaRPr lang="en-US" dirty="0"/>
          </a:p>
        </p:txBody>
      </p:sp>
      <p:pic>
        <p:nvPicPr>
          <p:cNvPr id="4" name="Picture 3"/>
          <p:cNvPicPr>
            <a:picLocks noChangeAspect="1"/>
          </p:cNvPicPr>
          <p:nvPr/>
        </p:nvPicPr>
        <p:blipFill>
          <a:blip r:embed="rId2"/>
          <a:stretch>
            <a:fillRect/>
          </a:stretch>
        </p:blipFill>
        <p:spPr>
          <a:xfrm>
            <a:off x="5791200" y="257711"/>
            <a:ext cx="4624423" cy="37435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772" y="2819400"/>
            <a:ext cx="3778428" cy="3252491"/>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Segoe Print" panose="02000600000000000000" charset="0"/>
              </a:rPr>
              <a:t>Clinical manifestations</a:t>
            </a:r>
          </a:p>
        </p:txBody>
      </p:sp>
      <p:sp>
        <p:nvSpPr>
          <p:cNvPr id="3" name="Content Placeholder 2"/>
          <p:cNvSpPr>
            <a:spLocks noGrp="1"/>
          </p:cNvSpPr>
          <p:nvPr>
            <p:ph idx="1"/>
          </p:nvPr>
        </p:nvSpPr>
        <p:spPr>
          <a:xfrm>
            <a:off x="2152650" y="703588"/>
            <a:ext cx="7886700" cy="5731002"/>
          </a:xfrm>
        </p:spPr>
        <p:txBody>
          <a:bodyPr>
            <a:noAutofit/>
          </a:bodyPr>
          <a:lstStyle/>
          <a:p>
            <a:pPr marL="0" indent="0" algn="l">
              <a:buNone/>
            </a:pPr>
            <a:endParaRPr lang="en-US" sz="2600" dirty="0">
              <a:solidFill>
                <a:srgbClr val="1A1C1C"/>
              </a:solidFill>
              <a:latin typeface="Segoe Print" panose="02000600000000000000" charset="0"/>
            </a:endParaRPr>
          </a:p>
          <a:p>
            <a:pPr algn="l">
              <a:buFont typeface="Arial" panose="020B0604020202020204" pitchFamily="34" charset="0"/>
              <a:buChar char="•"/>
            </a:pPr>
            <a:endParaRPr lang="en-US" sz="2600" dirty="0">
              <a:solidFill>
                <a:srgbClr val="1A1C1C"/>
              </a:solidFill>
              <a:latin typeface="Segoe Print" panose="02000600000000000000" charset="0"/>
            </a:endParaRPr>
          </a:p>
          <a:p>
            <a:pPr marL="557530" lvl="1" indent="-214630"/>
            <a:r>
              <a:rPr lang="en-US" sz="2600" dirty="0">
                <a:solidFill>
                  <a:srgbClr val="1A1C1C"/>
                </a:solidFill>
                <a:latin typeface="Segoe Print" panose="02000600000000000000" charset="0"/>
              </a:rPr>
              <a:t>Hepatosplenomegaly</a:t>
            </a:r>
          </a:p>
          <a:p>
            <a:pPr marL="557530" lvl="1" indent="-214630"/>
            <a:r>
              <a:rPr lang="en-US" sz="2600" b="1" dirty="0">
                <a:solidFill>
                  <a:srgbClr val="1A1C1C"/>
                </a:solidFill>
                <a:latin typeface="Segoe Print" panose="02000600000000000000" charset="0"/>
              </a:rPr>
              <a:t>Bone:</a:t>
            </a:r>
            <a:r>
              <a:rPr lang="en-US" sz="2600" dirty="0">
                <a:solidFill>
                  <a:srgbClr val="1A1C1C"/>
                </a:solidFill>
                <a:latin typeface="Segoe Print" panose="02000600000000000000" charset="0"/>
              </a:rPr>
              <a:t> bone crises, osteoporosis, avascular necrosis of the femur</a:t>
            </a:r>
          </a:p>
          <a:p>
            <a:pPr marL="557530" lvl="1" indent="-214630"/>
            <a:r>
              <a:rPr lang="en-US" sz="2600" b="1" dirty="0">
                <a:solidFill>
                  <a:srgbClr val="1A1C1C"/>
                </a:solidFill>
                <a:latin typeface="Segoe Print" panose="02000600000000000000" charset="0"/>
              </a:rPr>
              <a:t>Blood:</a:t>
            </a:r>
            <a:r>
              <a:rPr lang="en-US" sz="2600" dirty="0">
                <a:solidFill>
                  <a:srgbClr val="1A1C1C"/>
                </a:solidFill>
                <a:latin typeface="Segoe Print" panose="02000600000000000000" charset="0"/>
              </a:rPr>
              <a:t> anemia, thrombocytopenia, pancytopenia</a:t>
            </a:r>
          </a:p>
          <a:p>
            <a:pPr marL="557530" lvl="1" indent="-214630"/>
            <a:r>
              <a:rPr lang="en-US" sz="2600" dirty="0">
                <a:solidFill>
                  <a:srgbClr val="1A1C1C"/>
                </a:solidFill>
                <a:latin typeface="Segoe Print" panose="02000600000000000000" charset="0"/>
              </a:rPr>
              <a:t>Pulmonary manifestations</a:t>
            </a:r>
          </a:p>
          <a:p>
            <a:pPr marL="557530" lvl="1" indent="-214630"/>
            <a:r>
              <a:rPr lang="en-US" sz="2600" dirty="0">
                <a:solidFill>
                  <a:srgbClr val="1A1C1C"/>
                </a:solidFill>
                <a:latin typeface="Segoe Print" panose="02000600000000000000" charset="0"/>
              </a:rPr>
              <a:t>Growth delay</a:t>
            </a:r>
          </a:p>
          <a:p>
            <a:pPr marL="557530" lvl="1" indent="-214630"/>
            <a:r>
              <a:rPr lang="en-US" sz="2600" b="1" dirty="0">
                <a:solidFill>
                  <a:srgbClr val="1A1C1C"/>
                </a:solidFill>
                <a:latin typeface="Segoe Print" panose="02000600000000000000" charset="0"/>
              </a:rPr>
              <a:t>Neurologic signs</a:t>
            </a:r>
            <a:r>
              <a:rPr lang="en-US" sz="2600" dirty="0">
                <a:solidFill>
                  <a:srgbClr val="1A1C1C"/>
                </a:solidFill>
                <a:latin typeface="Segoe Print" panose="02000600000000000000" charset="0"/>
              </a:rPr>
              <a:t>: </a:t>
            </a:r>
            <a:r>
              <a:rPr lang="en-US" sz="2600" dirty="0" err="1">
                <a:solidFill>
                  <a:srgbClr val="1A1C1C"/>
                </a:solidFill>
                <a:latin typeface="Segoe Print" panose="02000600000000000000" charset="0"/>
              </a:rPr>
              <a:t>opisthotonos</a:t>
            </a:r>
            <a:r>
              <a:rPr lang="en-US" sz="2600" dirty="0">
                <a:solidFill>
                  <a:srgbClr val="1A1C1C"/>
                </a:solidFill>
                <a:latin typeface="Segoe Print" panose="02000600000000000000" charset="0"/>
              </a:rPr>
              <a:t>, spasticity, trismus, eye movement abnormalities and bulbar signs including difficulty swallowing.</a:t>
            </a:r>
          </a:p>
          <a:p>
            <a:pPr marL="0" indent="0">
              <a:buNone/>
            </a:pPr>
            <a:br>
              <a:rPr lang="en-US" sz="2600" dirty="0">
                <a:latin typeface="Segoe Print" panose="02000600000000000000" charset="0"/>
              </a:rPr>
            </a:br>
            <a:endParaRPr lang="en-US" sz="2600" dirty="0">
              <a:latin typeface="Segoe Print" panose="02000600000000000000"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Segoe Print" panose="02000600000000000000" charset="0"/>
              </a:rPr>
              <a:t>Treatment:</a:t>
            </a:r>
          </a:p>
        </p:txBody>
      </p:sp>
      <p:sp>
        <p:nvSpPr>
          <p:cNvPr id="3" name="Content Placeholder 2"/>
          <p:cNvSpPr>
            <a:spLocks noGrp="1"/>
          </p:cNvSpPr>
          <p:nvPr>
            <p:ph idx="1"/>
          </p:nvPr>
        </p:nvSpPr>
        <p:spPr>
          <a:xfrm>
            <a:off x="1940052" y="2286000"/>
            <a:ext cx="8311896" cy="3259455"/>
          </a:xfrm>
        </p:spPr>
        <p:txBody>
          <a:bodyPr>
            <a:noAutofit/>
          </a:bodyPr>
          <a:lstStyle/>
          <a:p>
            <a:r>
              <a:rPr lang="en-US" sz="2600" dirty="0">
                <a:solidFill>
                  <a:srgbClr val="FF0000"/>
                </a:solidFill>
                <a:latin typeface="Segoe Print" panose="02000600000000000000" charset="0"/>
              </a:rPr>
              <a:t>enzyme replacement therapy</a:t>
            </a:r>
            <a:r>
              <a:rPr lang="en-US" sz="2600" dirty="0">
                <a:latin typeface="Segoe Print" panose="02000600000000000000" charset="0"/>
              </a:rPr>
              <a:t>.  </a:t>
            </a:r>
          </a:p>
          <a:p>
            <a:endParaRPr lang="en-US" sz="2600" dirty="0">
              <a:latin typeface="Segoe Print" panose="02000600000000000000" charset="0"/>
            </a:endParaRPr>
          </a:p>
          <a:p>
            <a:r>
              <a:rPr lang="en-US" sz="2600" dirty="0">
                <a:solidFill>
                  <a:srgbClr val="FF0000"/>
                </a:solidFill>
                <a:latin typeface="Segoe Print" panose="02000600000000000000" charset="0"/>
              </a:rPr>
              <a:t>Bone marrow transplant </a:t>
            </a:r>
            <a:r>
              <a:rPr lang="en-US" sz="2600" dirty="0">
                <a:latin typeface="Segoe Print" panose="02000600000000000000" charset="0"/>
              </a:rPr>
              <a:t>during infancy may be a treatment option.</a:t>
            </a:r>
          </a:p>
          <a:p>
            <a:endParaRPr lang="en-US" sz="2600" dirty="0">
              <a:latin typeface="Segoe Print" panose="02000600000000000000" charset="0"/>
            </a:endParaRPr>
          </a:p>
          <a:p>
            <a:r>
              <a:rPr lang="en-US" sz="2600" spc="-4" dirty="0">
                <a:latin typeface="Segoe Print" panose="02000600000000000000" charset="0"/>
                <a:cs typeface="Lucida Sans Unicode" panose="020B0602030504020204"/>
              </a:rPr>
              <a:t>Pain management.</a:t>
            </a:r>
            <a:endParaRPr lang="en-US" sz="2600" dirty="0">
              <a:latin typeface="Segoe Print" panose="02000600000000000000" charset="0"/>
              <a:cs typeface="Lucida Sans Unicode" panose="020B0602030504020204"/>
            </a:endParaRPr>
          </a:p>
          <a:p>
            <a:endParaRPr lang="en-US" sz="2600" dirty="0">
              <a:latin typeface="Segoe Print" panose="02000600000000000000"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Niemann-Pick disease</a:t>
            </a:r>
          </a:p>
        </p:txBody>
      </p:sp>
      <p:pic>
        <p:nvPicPr>
          <p:cNvPr id="4" name="Content Placeholder 3"/>
          <p:cNvPicPr>
            <a:picLocks noGrp="1" noChangeAspect="1"/>
          </p:cNvPicPr>
          <p:nvPr>
            <p:ph idx="1"/>
          </p:nvPr>
        </p:nvPicPr>
        <p:blipFill>
          <a:blip r:embed="rId2"/>
          <a:stretch>
            <a:fillRect/>
          </a:stretch>
        </p:blipFill>
        <p:spPr>
          <a:xfrm>
            <a:off x="8229600" y="3486676"/>
            <a:ext cx="2816662" cy="2865368"/>
          </a:xfrm>
          <a:prstGeom prst="rect">
            <a:avLst/>
          </a:prstGeom>
        </p:spPr>
      </p:pic>
      <p:sp>
        <p:nvSpPr>
          <p:cNvPr id="6" name="TextBox 5"/>
          <p:cNvSpPr txBox="1"/>
          <p:nvPr/>
        </p:nvSpPr>
        <p:spPr>
          <a:xfrm>
            <a:off x="2008710" y="1447801"/>
            <a:ext cx="3934890" cy="341503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Clinical features : </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Progressive neurodegeneration</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Macula showing a “</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cherry-red</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spot</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Hepatosplenomegaly </a:t>
            </a:r>
          </a:p>
          <a:p>
            <a:pPr marL="457200" marR="0" lvl="1"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Diagnostics</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lipid-laden macrophages (foam cells) in the bone marrow, spleen, and liver</a:t>
            </a:r>
          </a:p>
        </p:txBody>
      </p:sp>
      <p:pic>
        <p:nvPicPr>
          <p:cNvPr id="7" name="Picture 6"/>
          <p:cNvPicPr>
            <a:picLocks noChangeAspect="1"/>
          </p:cNvPicPr>
          <p:nvPr/>
        </p:nvPicPr>
        <p:blipFill>
          <a:blip r:embed="rId3" cstate="print"/>
          <a:stretch>
            <a:fillRect/>
          </a:stretch>
        </p:blipFill>
        <p:spPr>
          <a:xfrm>
            <a:off x="5922826" y="1204610"/>
            <a:ext cx="2398796" cy="2282066"/>
          </a:xfrm>
          <a:prstGeom prst="rect">
            <a:avLst/>
          </a:prstGeom>
        </p:spPr>
      </p:pic>
      <p:pic>
        <p:nvPicPr>
          <p:cNvPr id="8" name="Picture 7"/>
          <p:cNvPicPr>
            <a:picLocks noChangeAspect="1"/>
          </p:cNvPicPr>
          <p:nvPr/>
        </p:nvPicPr>
        <p:blipFill>
          <a:blip r:embed="rId4"/>
          <a:stretch>
            <a:fillRect/>
          </a:stretch>
        </p:blipFill>
        <p:spPr>
          <a:xfrm>
            <a:off x="8342396" y="1204610"/>
            <a:ext cx="2325604" cy="2282066"/>
          </a:xfrm>
          <a:prstGeom prst="rect">
            <a:avLst/>
          </a:prstGeom>
        </p:spPr>
      </p:pic>
      <p:pic>
        <p:nvPicPr>
          <p:cNvPr id="9" name="Picture 8"/>
          <p:cNvPicPr>
            <a:picLocks noChangeAspect="1"/>
          </p:cNvPicPr>
          <p:nvPr/>
        </p:nvPicPr>
        <p:blipFill>
          <a:blip r:embed="rId5"/>
          <a:stretch>
            <a:fillRect/>
          </a:stretch>
        </p:blipFill>
        <p:spPr>
          <a:xfrm>
            <a:off x="5791200" y="3729867"/>
            <a:ext cx="2551196" cy="2282066"/>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Tay-Sachs disease</a:t>
            </a:r>
            <a:endParaRPr lang="ar-AE" dirty="0"/>
          </a:p>
        </p:txBody>
      </p:sp>
      <p:pic>
        <p:nvPicPr>
          <p:cNvPr id="3" name="Picture 2"/>
          <p:cNvPicPr>
            <a:picLocks noChangeAspect="1"/>
          </p:cNvPicPr>
          <p:nvPr/>
        </p:nvPicPr>
        <p:blipFill>
          <a:blip r:embed="rId2"/>
          <a:stretch>
            <a:fillRect/>
          </a:stretch>
        </p:blipFill>
        <p:spPr>
          <a:xfrm>
            <a:off x="6400800" y="1066800"/>
            <a:ext cx="4267200" cy="3747074"/>
          </a:xfrm>
          <a:prstGeom prst="rect">
            <a:avLst/>
          </a:prstGeom>
        </p:spPr>
      </p:pic>
      <p:sp>
        <p:nvSpPr>
          <p:cNvPr id="6" name="Content Placeholder 5"/>
          <p:cNvSpPr>
            <a:spLocks noGrp="1"/>
          </p:cNvSpPr>
          <p:nvPr>
            <p:ph idx="1"/>
          </p:nvPr>
        </p:nvSpPr>
        <p:spPr>
          <a:xfrm>
            <a:off x="1524000" y="1405218"/>
            <a:ext cx="4572000" cy="4462182"/>
          </a:xfrm>
        </p:spPr>
        <p:txBody>
          <a:bodyPr/>
          <a:lstStyle/>
          <a:p>
            <a:r>
              <a:rPr lang="en-US" b="1" dirty="0"/>
              <a:t>Clinical features</a:t>
            </a:r>
          </a:p>
          <a:p>
            <a:pPr lvl="1"/>
            <a:r>
              <a:rPr lang="en-US" dirty="0"/>
              <a:t>Developmental delay</a:t>
            </a:r>
          </a:p>
          <a:p>
            <a:pPr lvl="1"/>
            <a:r>
              <a:rPr lang="en-US" dirty="0"/>
              <a:t>Macula showing a “</a:t>
            </a:r>
            <a:r>
              <a:rPr lang="en-US" dirty="0">
                <a:solidFill>
                  <a:srgbClr val="C00000"/>
                </a:solidFill>
              </a:rPr>
              <a:t>cherry-red</a:t>
            </a:r>
            <a:r>
              <a:rPr lang="en-US" dirty="0"/>
              <a:t>” spot</a:t>
            </a:r>
          </a:p>
          <a:p>
            <a:pPr lvl="1"/>
            <a:r>
              <a:rPr lang="en-US" dirty="0"/>
              <a:t>Hypotonia, seizures, hyperreflexia</a:t>
            </a:r>
          </a:p>
          <a:p>
            <a:pPr lvl="1"/>
            <a:r>
              <a:rPr lang="en-US" dirty="0"/>
              <a:t>Note: </a:t>
            </a:r>
            <a:r>
              <a:rPr lang="en-US" dirty="0">
                <a:solidFill>
                  <a:srgbClr val="C00000"/>
                </a:solidFill>
              </a:rPr>
              <a:t>no hepatomegaly</a:t>
            </a:r>
            <a:r>
              <a:rPr lang="en-US" dirty="0"/>
              <a:t> (unlike in Niemann-Pick disease)</a:t>
            </a:r>
          </a:p>
          <a:p>
            <a:r>
              <a:rPr lang="en-US" b="1" dirty="0"/>
              <a:t>Diagnostics</a:t>
            </a:r>
            <a:r>
              <a:rPr lang="en-US" dirty="0"/>
              <a:t>: lysosomes with onion-skin appearance</a:t>
            </a:r>
          </a:p>
        </p:txBody>
      </p:sp>
      <p:pic>
        <p:nvPicPr>
          <p:cNvPr id="7" name="Picture 6"/>
          <p:cNvPicPr>
            <a:picLocks noChangeAspect="1"/>
          </p:cNvPicPr>
          <p:nvPr/>
        </p:nvPicPr>
        <p:blipFill>
          <a:blip r:embed="rId3"/>
          <a:stretch>
            <a:fillRect/>
          </a:stretch>
        </p:blipFill>
        <p:spPr>
          <a:xfrm>
            <a:off x="7533896" y="4829175"/>
            <a:ext cx="3105150" cy="2028825"/>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Segoe Print" panose="02000600000000000000" charset="0"/>
              </a:rPr>
              <a:t>Fabry disease </a:t>
            </a:r>
            <a:r>
              <a:rPr lang="en-US" b="1" dirty="0"/>
              <a:t>(</a:t>
            </a:r>
            <a:r>
              <a:rPr lang="en-US" b="1" dirty="0">
                <a:solidFill>
                  <a:srgbClr val="FF0000"/>
                </a:solidFill>
              </a:rPr>
              <a:t>X linked disease </a:t>
            </a:r>
            <a:r>
              <a:rPr lang="en-US" b="1" dirty="0"/>
              <a:t>)</a:t>
            </a:r>
            <a:br>
              <a:rPr lang="en-US" b="1" dirty="0"/>
            </a:br>
            <a:r>
              <a:rPr lang="en-US" b="1" dirty="0"/>
              <a:t>{ sphingolipidosis }</a:t>
            </a:r>
            <a:br>
              <a:rPr lang="en-US" dirty="0"/>
            </a:br>
            <a:endParaRPr lang="en-US" dirty="0"/>
          </a:p>
        </p:txBody>
      </p:sp>
      <p:sp>
        <p:nvSpPr>
          <p:cNvPr id="3" name="Content Placeholder 2"/>
          <p:cNvSpPr>
            <a:spLocks noGrp="1"/>
          </p:cNvSpPr>
          <p:nvPr>
            <p:ph idx="1"/>
          </p:nvPr>
        </p:nvSpPr>
        <p:spPr>
          <a:xfrm>
            <a:off x="2157132" y="2971800"/>
            <a:ext cx="4019550" cy="4351338"/>
          </a:xfrm>
        </p:spPr>
        <p:txBody>
          <a:bodyPr/>
          <a:lstStyle/>
          <a:p>
            <a:pPr marL="0" algn="l" rtl="0" eaLnBrk="1" fontAlgn="t" latinLnBrk="0" hangingPunct="1">
              <a:spcBef>
                <a:spcPts val="0"/>
              </a:spcBef>
              <a:spcAft>
                <a:spcPts val="0"/>
              </a:spcAft>
            </a:pPr>
            <a:r>
              <a:rPr lang="en-US" sz="2400" i="0" u="none" strike="noStrike" kern="1200" dirty="0">
                <a:effectLst/>
                <a:latin typeface="Calibri" panose="020F0502020204030204" charset="0"/>
              </a:rPr>
              <a:t>Severity increase with age </a:t>
            </a:r>
          </a:p>
          <a:p>
            <a:r>
              <a:rPr lang="en-US" sz="2400" dirty="0"/>
              <a:t>Treatment :Enzyme replacement therapy and supportive therapy </a:t>
            </a:r>
          </a:p>
          <a:p>
            <a:pPr marL="0" algn="l" rtl="0" eaLnBrk="1" fontAlgn="t" latinLnBrk="0" hangingPunct="1">
              <a:spcBef>
                <a:spcPts val="0"/>
              </a:spcBef>
              <a:spcAft>
                <a:spcPts val="0"/>
              </a:spcAft>
            </a:pPr>
            <a:endParaRPr lang="en-US" sz="1800" b="0" i="0" u="none" strike="noStrike" dirty="0">
              <a:effectLst/>
              <a:latin typeface="Arial" panose="020B0604020202020204" pitchFamily="34" charset="0"/>
            </a:endParaRPr>
          </a:p>
          <a:p>
            <a:endParaRPr lang="en-US" dirty="0"/>
          </a:p>
        </p:txBody>
      </p:sp>
      <p:pic>
        <p:nvPicPr>
          <p:cNvPr id="4" name="Picture 3"/>
          <p:cNvPicPr>
            <a:picLocks noChangeAspect="1"/>
          </p:cNvPicPr>
          <p:nvPr/>
        </p:nvPicPr>
        <p:blipFill>
          <a:blip r:embed="rId2"/>
          <a:stretch>
            <a:fillRect/>
          </a:stretch>
        </p:blipFill>
        <p:spPr>
          <a:xfrm>
            <a:off x="6410904" y="1270000"/>
            <a:ext cx="4140816" cy="5516880"/>
          </a:xfrm>
          <a:prstGeom prst="rect">
            <a:avLst/>
          </a:prstGeom>
        </p:spPr>
      </p:pic>
      <p:sp>
        <p:nvSpPr>
          <p:cNvPr id="6" name="Rectangle 5">
            <a:extLst>
              <a:ext uri="{FF2B5EF4-FFF2-40B4-BE49-F238E27FC236}">
                <a16:creationId xmlns:a16="http://schemas.microsoft.com/office/drawing/2014/main" id="{5AB50F99-0CDA-EADD-B060-7E64C62F3A53}"/>
              </a:ext>
            </a:extLst>
          </p:cNvPr>
          <p:cNvSpPr/>
          <p:nvPr/>
        </p:nvSpPr>
        <p:spPr>
          <a:xfrm>
            <a:off x="559676" y="4769069"/>
            <a:ext cx="2695903" cy="172632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we should know each disease matched with clinical features </a:t>
            </a:r>
            <a:r>
              <a:rPr lang="en-US" dirty="0" err="1">
                <a:solidFill>
                  <a:srgbClr val="FF00FF"/>
                </a:solidFill>
              </a:rPr>
              <a:t>espi</a:t>
            </a:r>
            <a:r>
              <a:rPr lang="en-US" dirty="0">
                <a:solidFill>
                  <a:srgbClr val="FF00FF"/>
                </a:solidFill>
              </a:rPr>
              <a:t> eye symptom or eye involvement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normAutofit/>
          </a:bodyPr>
          <a:lstStyle/>
          <a:p>
            <a:r>
              <a:rPr lang="en-US" altLang="en-US" sz="4000" u="sng">
                <a:solidFill>
                  <a:srgbClr val="000000"/>
                </a:solidFill>
                <a:effectLst>
                  <a:outerShdw blurRad="38100" dist="38100" dir="2700000" algn="tl">
                    <a:srgbClr val="FFFFFF"/>
                  </a:outerShdw>
                </a:effectLst>
              </a:rPr>
              <a:t>Transient Hyperammonemia of Newborn:</a:t>
            </a:r>
          </a:p>
        </p:txBody>
      </p:sp>
      <p:sp>
        <p:nvSpPr>
          <p:cNvPr id="51203" name="Rectangle 3"/>
          <p:cNvSpPr>
            <a:spLocks noGrp="1" noRot="1" noChangeArrowheads="1"/>
          </p:cNvSpPr>
          <p:nvPr>
            <p:ph idx="1"/>
          </p:nvPr>
        </p:nvSpPr>
        <p:spPr>
          <a:xfrm>
            <a:off x="148442" y="1616075"/>
            <a:ext cx="11615552" cy="4876800"/>
          </a:xfrm>
        </p:spPr>
        <p:txBody>
          <a:bodyPr/>
          <a:lstStyle/>
          <a:p>
            <a:pPr>
              <a:lnSpc>
                <a:spcPct val="90000"/>
              </a:lnSpc>
            </a:pPr>
            <a:r>
              <a:rPr lang="en-US" altLang="en-US" dirty="0"/>
              <a:t>Markedly </a:t>
            </a:r>
            <a:r>
              <a:rPr lang="en-US" altLang="en-US" b="1" u="sng" dirty="0">
                <a:solidFill>
                  <a:schemeClr val="accent2"/>
                </a:solidFill>
              </a:rPr>
              <a:t>high NH4</a:t>
            </a:r>
            <a:r>
              <a:rPr lang="en-US" altLang="en-US" dirty="0"/>
              <a:t> in an infant </a:t>
            </a:r>
            <a:r>
              <a:rPr lang="en-US" altLang="en-US" b="1" u="sng" dirty="0"/>
              <a:t>less than 24 HOL, or first 1-2 DOL </a:t>
            </a:r>
            <a:r>
              <a:rPr lang="en-US" altLang="en-US" b="1" u="sng" dirty="0">
                <a:solidFill>
                  <a:srgbClr val="CC0000"/>
                </a:solidFill>
              </a:rPr>
              <a:t>before</a:t>
            </a:r>
            <a:r>
              <a:rPr lang="en-US" altLang="en-US" b="1" u="sng" dirty="0"/>
              <a:t> protein intake occurs.</a:t>
            </a:r>
          </a:p>
          <a:p>
            <a:pPr>
              <a:lnSpc>
                <a:spcPct val="90000"/>
              </a:lnSpc>
            </a:pPr>
            <a:r>
              <a:rPr lang="en-US" altLang="en-US" dirty="0"/>
              <a:t>Often in context of </a:t>
            </a:r>
            <a:r>
              <a:rPr lang="en-US" altLang="en-US" u="sng" dirty="0"/>
              <a:t>large, premature infant</a:t>
            </a:r>
            <a:r>
              <a:rPr lang="en-US" altLang="en-US" dirty="0"/>
              <a:t> with symptomatic pulmonary disease.</a:t>
            </a:r>
          </a:p>
          <a:p>
            <a:pPr>
              <a:lnSpc>
                <a:spcPct val="90000"/>
              </a:lnSpc>
            </a:pPr>
            <a:r>
              <a:rPr lang="en-US" altLang="en-US" dirty="0"/>
              <a:t>Very </a:t>
            </a:r>
            <a:r>
              <a:rPr lang="en-US" altLang="en-US" u="sng" dirty="0"/>
              <a:t>sick</a:t>
            </a:r>
            <a:r>
              <a:rPr lang="en-US" altLang="en-US" dirty="0"/>
              <a:t> infant. </a:t>
            </a:r>
          </a:p>
          <a:p>
            <a:pPr>
              <a:lnSpc>
                <a:spcPct val="90000"/>
              </a:lnSpc>
            </a:pPr>
            <a:r>
              <a:rPr lang="en-US" altLang="en-US" dirty="0"/>
              <a:t>Unknown precipitant, unknown etiology (possible slow delayed urea cycle initiation), with potential for severe sequelae (20-30% death, 30-40% </a:t>
            </a:r>
            <a:r>
              <a:rPr lang="en-US" altLang="en-US" dirty="0" err="1"/>
              <a:t>abnl</a:t>
            </a:r>
            <a:r>
              <a:rPr lang="en-US" altLang="en-US" dirty="0"/>
              <a:t> devo) if not treated. </a:t>
            </a:r>
          </a:p>
          <a:p>
            <a:pPr>
              <a:lnSpc>
                <a:spcPct val="90000"/>
              </a:lnSpc>
            </a:pPr>
            <a:r>
              <a:rPr lang="en-US" altLang="en-US" b="1" dirty="0">
                <a:solidFill>
                  <a:schemeClr val="accent2">
                    <a:lumMod val="50000"/>
                  </a:schemeClr>
                </a:solidFill>
              </a:rPr>
              <a:t>Does not recur after being treated</a:t>
            </a:r>
            <a:r>
              <a:rPr lang="en-US" altLang="en-US" dirty="0"/>
              <a:t>. </a:t>
            </a:r>
          </a:p>
          <a:p>
            <a:pPr>
              <a:lnSpc>
                <a:spcPct val="90000"/>
              </a:lnSpc>
            </a:pPr>
            <a:endParaRPr lang="en-US" altLang="en-US"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AE"/>
          </a:p>
        </p:txBody>
      </p:sp>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564" y="174005"/>
            <a:ext cx="8552872" cy="6509989"/>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457200"/>
            <a:ext cx="7886700" cy="1325563"/>
          </a:xfrm>
        </p:spPr>
        <p:txBody>
          <a:bodyPr>
            <a:normAutofit/>
          </a:bodyPr>
          <a:lstStyle/>
          <a:p>
            <a:pPr algn="ctr"/>
            <a:r>
              <a:rPr lang="en-US" sz="4000" b="1" dirty="0" err="1">
                <a:latin typeface="Segoe Print" panose="02000600000000000000" charset="0"/>
              </a:rPr>
              <a:t>Mucopolysaccharidoses</a:t>
            </a:r>
            <a:r>
              <a:rPr lang="en-US" sz="4000" b="1" dirty="0">
                <a:latin typeface="Segoe Print" panose="02000600000000000000" charset="0"/>
              </a:rPr>
              <a:t>  (Lysosomal storage diseases)</a:t>
            </a:r>
          </a:p>
        </p:txBody>
      </p:sp>
      <p:sp>
        <p:nvSpPr>
          <p:cNvPr id="3" name="Content Placeholder 2"/>
          <p:cNvSpPr>
            <a:spLocks noGrp="1"/>
          </p:cNvSpPr>
          <p:nvPr>
            <p:ph idx="1"/>
          </p:nvPr>
        </p:nvSpPr>
        <p:spPr>
          <a:xfrm>
            <a:off x="2152650" y="2286000"/>
            <a:ext cx="7886700" cy="4351338"/>
          </a:xfrm>
        </p:spPr>
        <p:txBody>
          <a:bodyPr/>
          <a:lstStyle/>
          <a:p>
            <a:r>
              <a:rPr lang="en-US" dirty="0" err="1"/>
              <a:t>Mucopolysaccharidoses</a:t>
            </a:r>
            <a:r>
              <a:rPr lang="en-US" dirty="0"/>
              <a:t> are hereditary, progressive diseases caused by mutations of genes coding for </a:t>
            </a:r>
            <a:r>
              <a:rPr lang="en-US" dirty="0" err="1"/>
              <a:t>lysosomal</a:t>
            </a:r>
            <a:r>
              <a:rPr lang="en-US" dirty="0"/>
              <a:t> enzymes needed to degrade </a:t>
            </a:r>
            <a:r>
              <a:rPr lang="en-US" dirty="0" err="1"/>
              <a:t>glycosaminoglycans</a:t>
            </a:r>
            <a:r>
              <a:rPr lang="en-US" dirty="0"/>
              <a:t> (acid </a:t>
            </a:r>
            <a:r>
              <a:rPr lang="en-US" dirty="0" err="1"/>
              <a:t>mucopolysaccharides</a:t>
            </a:r>
            <a:r>
              <a:rPr lang="en-US" dirty="0"/>
              <a:t>).</a:t>
            </a:r>
          </a:p>
          <a:p>
            <a:endParaRPr lang="en-US" dirty="0"/>
          </a:p>
          <a:p>
            <a:r>
              <a:rPr lang="en-US" dirty="0"/>
              <a:t>Most common types:</a:t>
            </a:r>
          </a:p>
          <a:p>
            <a:r>
              <a:rPr lang="en-US" u="sng" dirty="0"/>
              <a:t>   Type I (Hurler syndrome)</a:t>
            </a:r>
          </a:p>
          <a:p>
            <a:r>
              <a:rPr lang="en-US" u="sng" dirty="0"/>
              <a:t>   Type II (Hunter syndrome)</a:t>
            </a:r>
          </a:p>
          <a:p>
            <a:r>
              <a:rPr lang="en-US" dirty="0"/>
              <a:t>   Type III (</a:t>
            </a:r>
            <a:r>
              <a:rPr lang="en-US" dirty="0" err="1"/>
              <a:t>Sanfilippo</a:t>
            </a:r>
            <a:r>
              <a:rPr lang="en-US" dirty="0"/>
              <a:t> syndrome).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812" y="533400"/>
            <a:ext cx="7886700" cy="1325563"/>
          </a:xfrm>
        </p:spPr>
        <p:txBody>
          <a:bodyPr/>
          <a:lstStyle/>
          <a:p>
            <a:pPr algn="ctr"/>
            <a:r>
              <a:rPr lang="en-US" sz="4400" b="1" dirty="0">
                <a:latin typeface="Segoe Print" panose="02000600000000000000" charset="0"/>
              </a:rPr>
              <a:t>(1) Hurler syndrome</a:t>
            </a:r>
            <a:br>
              <a:rPr lang="en-US" dirty="0">
                <a:latin typeface="Segoe Print" panose="02000600000000000000" charset="0"/>
              </a:rPr>
            </a:br>
            <a:endParaRPr lang="en-US" dirty="0">
              <a:latin typeface="Segoe Print" panose="02000600000000000000" charset="0"/>
            </a:endParaRPr>
          </a:p>
        </p:txBody>
      </p:sp>
      <p:sp>
        <p:nvSpPr>
          <p:cNvPr id="3" name="Content Placeholder 2"/>
          <p:cNvSpPr>
            <a:spLocks noGrp="1"/>
          </p:cNvSpPr>
          <p:nvPr>
            <p:ph idx="1"/>
          </p:nvPr>
        </p:nvSpPr>
        <p:spPr>
          <a:xfrm>
            <a:off x="2152650" y="2370138"/>
            <a:ext cx="7886700" cy="4351338"/>
          </a:xfrm>
        </p:spPr>
        <p:txBody>
          <a:bodyPr>
            <a:noAutofit/>
          </a:bodyPr>
          <a:lstStyle/>
          <a:p>
            <a:pPr>
              <a:buFont typeface="Arial" panose="020B0604020202020204" pitchFamily="34" charset="0"/>
              <a:buChar char="•"/>
            </a:pPr>
            <a:r>
              <a:rPr lang="en-US" sz="2600" dirty="0">
                <a:solidFill>
                  <a:srgbClr val="FF0000"/>
                </a:solidFill>
                <a:latin typeface="Segoe Print" panose="02000600000000000000" charset="0"/>
              </a:rPr>
              <a:t>Autosomal recessive </a:t>
            </a:r>
          </a:p>
          <a:p>
            <a:pPr>
              <a:buFont typeface="Arial" panose="020B0604020202020204" pitchFamily="34" charset="0"/>
              <a:buChar char="•"/>
            </a:pPr>
            <a:r>
              <a:rPr lang="en-US" sz="2600" dirty="0">
                <a:latin typeface="Segoe Print" panose="02000600000000000000" charset="0"/>
              </a:rPr>
              <a:t>They usually present with coarse features.</a:t>
            </a:r>
          </a:p>
          <a:p>
            <a:r>
              <a:rPr lang="en-US" sz="2600" dirty="0">
                <a:latin typeface="Segoe Print" panose="02000600000000000000" charset="0"/>
              </a:rPr>
              <a:t>Children with the severe form of Hurler syndrome appear normal during the first 6 months of life, then develop the characteristic skeletal and neurologic features.</a:t>
            </a:r>
          </a:p>
          <a:p>
            <a:r>
              <a:rPr lang="en-US" sz="2600" b="1" dirty="0">
                <a:latin typeface="Segoe Print" panose="02000600000000000000" charset="0"/>
              </a:rPr>
              <a:t>Early signs</a:t>
            </a:r>
            <a:r>
              <a:rPr lang="en-US" sz="2600" dirty="0">
                <a:latin typeface="Segoe Print" panose="02000600000000000000" charset="0"/>
              </a:rPr>
              <a:t>?</a:t>
            </a:r>
          </a:p>
          <a:p>
            <a:pPr marL="0" indent="0">
              <a:buNone/>
            </a:pPr>
            <a:r>
              <a:rPr lang="en-US" sz="2600" dirty="0">
                <a:latin typeface="Segoe Print" panose="02000600000000000000" charset="0"/>
              </a:rPr>
              <a:t>Inguinal hernia and failed neonatal hearing tests.</a:t>
            </a:r>
          </a:p>
          <a:p>
            <a:pPr marL="0" indent="0">
              <a:buNone/>
            </a:pPr>
            <a:endParaRPr lang="en-US" sz="2600" dirty="0">
              <a:latin typeface="Segoe Print" panose="02000600000000000000" charset="0"/>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152</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153</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pic>
        <p:nvPicPr>
          <p:cNvPr id="10" name="Picture 9"/>
          <p:cNvPicPr>
            <a:picLocks noChangeAspect="1"/>
          </p:cNvPicPr>
          <p:nvPr/>
        </p:nvPicPr>
        <p:blipFill>
          <a:blip r:embed="rId2"/>
          <a:stretch>
            <a:fillRect/>
          </a:stretch>
        </p:blipFill>
        <p:spPr>
          <a:xfrm>
            <a:off x="4629150" y="457200"/>
            <a:ext cx="5410200" cy="5822951"/>
          </a:xfrm>
          <a:prstGeom prst="rect">
            <a:avLst/>
          </a:prstGeom>
        </p:spPr>
      </p:pic>
      <p:pic>
        <p:nvPicPr>
          <p:cNvPr id="7" name="Picture 6"/>
          <p:cNvPicPr>
            <a:picLocks noChangeAspect="1"/>
          </p:cNvPicPr>
          <p:nvPr/>
        </p:nvPicPr>
        <p:blipFill>
          <a:blip r:embed="rId3"/>
          <a:stretch>
            <a:fillRect/>
          </a:stretch>
        </p:blipFill>
        <p:spPr>
          <a:xfrm>
            <a:off x="2057400" y="2133600"/>
            <a:ext cx="2209800" cy="2133600"/>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886700" cy="1325563"/>
          </a:xfrm>
        </p:spPr>
        <p:txBody>
          <a:bodyPr>
            <a:normAutofit/>
          </a:bodyPr>
          <a:lstStyle/>
          <a:p>
            <a:pPr algn="ctr"/>
            <a:r>
              <a:rPr lang="en-US" sz="3200" b="1" dirty="0" err="1"/>
              <a:t>Dysostosis</a:t>
            </a:r>
            <a:r>
              <a:rPr lang="en-US" sz="3200" b="1" dirty="0"/>
              <a:t> multiplex</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200" y="1905000"/>
            <a:ext cx="7467599" cy="3581400"/>
          </a:xfr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defRPr/>
              </a:pPr>
              <a:t>155</a:t>
            </a:fld>
            <a:endParaRPr kumimoji="0" lang="en-US" sz="280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sp>
        <p:nvSpPr>
          <p:cNvPr id="4" name="TextBox 3"/>
          <p:cNvSpPr txBox="1"/>
          <p:nvPr/>
        </p:nvSpPr>
        <p:spPr>
          <a:xfrm>
            <a:off x="2133600" y="1600200"/>
            <a:ext cx="8229600" cy="44310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a:ln>
                  <a:noFill/>
                </a:ln>
                <a:solidFill>
                  <a:prstClr val="white"/>
                </a:solidFill>
                <a:effectLst/>
                <a:uLnTx/>
                <a:uFillTx/>
                <a:latin typeface="Segoe Print" panose="02000600000000000000" charset="0"/>
                <a:ea typeface="+mn-ea"/>
                <a:cs typeface="+mn-cs"/>
              </a:rPr>
              <a:t>Diagnostics :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600" b="0" i="0" u="none" strike="noStrike" kern="1200" cap="none" spc="0" normalizeH="0" baseline="0" noProof="0" dirty="0">
                <a:ln>
                  <a:noFill/>
                </a:ln>
                <a:solidFill>
                  <a:srgbClr val="1A1C1C"/>
                </a:solidFill>
                <a:effectLst/>
                <a:uLnTx/>
                <a:uFillTx/>
                <a:latin typeface="Segoe Print" panose="02000600000000000000" charset="0"/>
                <a:ea typeface="+mn-ea"/>
                <a:cs typeface="+mn-cs"/>
              </a:rPr>
              <a:t>Increased urinary levels of </a:t>
            </a:r>
            <a:r>
              <a:rPr kumimoji="0" lang="en-US" sz="2600" b="0" i="0" u="sng" strike="noStrike" kern="1200" cap="none" spc="0" normalizeH="0" baseline="0" noProof="0" dirty="0" err="1">
                <a:ln>
                  <a:noFill/>
                </a:ln>
                <a:solidFill>
                  <a:srgbClr val="FF0000"/>
                </a:solidFill>
                <a:effectLst/>
                <a:uLnTx/>
                <a:uFillTx/>
                <a:latin typeface="Segoe Print" panose="02000600000000000000" charset="0"/>
                <a:ea typeface="+mn-ea"/>
                <a:cs typeface="+mn-cs"/>
              </a:rPr>
              <a:t>glycosaminoglycans</a:t>
            </a:r>
            <a:r>
              <a:rPr kumimoji="0" lang="en-US" sz="2600" b="0" i="0" u="none" strike="noStrike" kern="1200" cap="none" spc="0" normalizeH="0" baseline="0" noProof="0" dirty="0">
                <a:ln>
                  <a:noFill/>
                </a:ln>
                <a:solidFill>
                  <a:srgbClr val="FF0000"/>
                </a:solidFill>
                <a:effectLst/>
                <a:uLnTx/>
                <a:uFillTx/>
                <a:latin typeface="Segoe Print" panose="02000600000000000000"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600" b="0" i="0" u="sng" strike="noStrike" kern="1200" cap="none" spc="0" normalizeH="0" baseline="0" noProof="0" dirty="0">
                <a:ln>
                  <a:noFill/>
                </a:ln>
                <a:solidFill>
                  <a:srgbClr val="FF0000"/>
                </a:solidFill>
                <a:effectLst/>
                <a:uLnTx/>
                <a:uFillTx/>
                <a:latin typeface="Segoe Print" panose="02000600000000000000" charset="0"/>
                <a:ea typeface="+mn-ea"/>
                <a:cs typeface="+mn-cs"/>
              </a:rPr>
              <a:t>Enzyme activity </a:t>
            </a:r>
            <a:r>
              <a:rPr kumimoji="0" lang="en-US" sz="2600" b="0" i="0" u="none" strike="noStrike" kern="1200" cap="none" spc="0" normalizeH="0" baseline="0" noProof="0" dirty="0">
                <a:ln>
                  <a:noFill/>
                </a:ln>
                <a:solidFill>
                  <a:srgbClr val="1A1C1C"/>
                </a:solidFill>
                <a:effectLst/>
                <a:uLnTx/>
                <a:uFillTx/>
                <a:latin typeface="Segoe Print" panose="02000600000000000000" charset="0"/>
                <a:ea typeface="+mn-ea"/>
                <a:cs typeface="+mn-cs"/>
              </a:rPr>
              <a:t>(definitive test): Enzyme assay to confirm specific enzyme deficiency{</a:t>
            </a:r>
            <a:r>
              <a:rPr kumimoji="0" lang="en-US" sz="2000" b="0" i="0" u="none" strike="noStrike" kern="1200" cap="none" spc="0" normalizeH="0" baseline="0" noProof="0" dirty="0">
                <a:ln>
                  <a:noFill/>
                </a:ln>
                <a:solidFill>
                  <a:srgbClr val="1A1C1C"/>
                </a:solidFill>
                <a:effectLst/>
                <a:uLnTx/>
                <a:uFillTx/>
                <a:latin typeface="Calibri" panose="020F0502020204030204" charset="0"/>
                <a:ea typeface="+mn-ea"/>
                <a:cs typeface="+mn-cs"/>
              </a:rPr>
              <a:t>Deficiency of </a:t>
            </a:r>
            <a:r>
              <a:rPr kumimoji="0" lang="el-GR" sz="2000" b="1" i="0" u="none" strike="noStrike" kern="1200" cap="none" spc="0" normalizeH="0" baseline="0" noProof="0" dirty="0">
                <a:ln>
                  <a:noFill/>
                </a:ln>
                <a:solidFill>
                  <a:srgbClr val="1A1C1C"/>
                </a:solidFill>
                <a:effectLst/>
                <a:uLnTx/>
                <a:uFillTx/>
                <a:latin typeface="Calibri" panose="020F0502020204030204" charset="0"/>
                <a:ea typeface="+mn-ea"/>
                <a:cs typeface="+mn-cs"/>
              </a:rPr>
              <a:t>α-</a:t>
            </a:r>
            <a:r>
              <a:rPr kumimoji="0" lang="en-US" sz="2000" b="1" i="0" u="none" strike="noStrike" kern="1200" cap="none" spc="0" normalizeH="0" baseline="0" noProof="0" dirty="0">
                <a:ln>
                  <a:noFill/>
                </a:ln>
                <a:solidFill>
                  <a:srgbClr val="1A1C1C"/>
                </a:solidFill>
                <a:effectLst/>
                <a:uLnTx/>
                <a:uFillTx/>
                <a:latin typeface="Calibri" panose="020F0502020204030204" charset="0"/>
                <a:ea typeface="+mn-ea"/>
                <a:cs typeface="+mn-cs"/>
              </a:rPr>
              <a:t>L-</a:t>
            </a:r>
            <a:r>
              <a:rPr kumimoji="0" lang="en-US" sz="2000" b="1" i="0" u="none" strike="noStrike" kern="1200" cap="none" spc="0" normalizeH="0" baseline="0" noProof="0" dirty="0" err="1">
                <a:ln>
                  <a:noFill/>
                </a:ln>
                <a:solidFill>
                  <a:srgbClr val="1A1C1C"/>
                </a:solidFill>
                <a:effectLst/>
                <a:uLnTx/>
                <a:uFillTx/>
                <a:latin typeface="Calibri" panose="020F0502020204030204" charset="0"/>
                <a:ea typeface="+mn-ea"/>
                <a:cs typeface="+mn-cs"/>
              </a:rPr>
              <a:t>iduronidase</a:t>
            </a:r>
            <a:r>
              <a:rPr kumimoji="0" lang="en-US" sz="2000" b="1" i="0" u="none" strike="noStrike" kern="1200" cap="none" spc="0" normalizeH="0" baseline="0" noProof="0" dirty="0">
                <a:ln>
                  <a:noFill/>
                </a:ln>
                <a:solidFill>
                  <a:srgbClr val="1A1C1C"/>
                </a:solidFill>
                <a:effectLst/>
                <a:uLnTx/>
                <a:uFillTx/>
                <a:latin typeface="Calibri" panose="020F050202020403020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0" i="0" u="sng" strike="noStrike" kern="1200" cap="none" spc="0" normalizeH="0" baseline="0" noProof="0" dirty="0">
                <a:ln>
                  <a:noFill/>
                </a:ln>
                <a:solidFill>
                  <a:srgbClr val="FF0000"/>
                </a:solidFill>
                <a:effectLst/>
                <a:uLnTx/>
                <a:uFillTx/>
                <a:latin typeface="Calibri" panose="020F0502020204030204" charset="0"/>
                <a:ea typeface="+mn-ea"/>
                <a:cs typeface="+mn-cs"/>
              </a:rPr>
              <a:t>Specific genetic testing</a:t>
            </a:r>
            <a:r>
              <a:rPr kumimoji="0" lang="en-US" sz="2800" b="1" i="0" u="sng" strike="noStrike" kern="1200" cap="none" spc="0" normalizeH="0" baseline="0" noProof="0" dirty="0">
                <a:ln>
                  <a:noFill/>
                </a:ln>
                <a:solidFill>
                  <a:srgbClr val="1A1C1C"/>
                </a:solidFill>
                <a:effectLst/>
                <a:uLnTx/>
                <a:uFillTx/>
                <a:latin typeface="Calibri" panose="020F0502020204030204" charset="0"/>
                <a:ea typeface="+mn-ea"/>
                <a:cs typeface="+mn-cs"/>
              </a:rPr>
              <a:t>.</a:t>
            </a:r>
            <a:endParaRPr kumimoji="0" lang="en-US" sz="2800" b="0" i="0" u="sng"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600" b="0" i="0" u="none" strike="noStrike" kern="1200" cap="none" spc="0" normalizeH="0" baseline="0" noProof="0" dirty="0">
              <a:ln>
                <a:noFill/>
              </a:ln>
              <a:solidFill>
                <a:prstClr val="white"/>
              </a:solidFill>
              <a:effectLst/>
              <a:uLnTx/>
              <a:uFillTx/>
              <a:latin typeface="Segoe Print" panose="02000600000000000000" charset="0"/>
              <a:ea typeface="+mn-ea"/>
              <a:cs typeface="+mn-c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33600" y="1981200"/>
            <a:ext cx="7886700" cy="4351338"/>
          </a:xfrm>
        </p:spPr>
        <p:txBody>
          <a:bodyPr/>
          <a:lstStyle/>
          <a:p>
            <a:pPr marL="0" indent="0">
              <a:buNone/>
            </a:pPr>
            <a:r>
              <a:rPr lang="en-US" sz="2800" b="1" dirty="0">
                <a:latin typeface="Segoe Print" panose="02000600000000000000" charset="0"/>
              </a:rPr>
              <a:t>Treatment :</a:t>
            </a:r>
          </a:p>
          <a:p>
            <a:endParaRPr lang="en-US" dirty="0"/>
          </a:p>
          <a:p>
            <a:r>
              <a:rPr lang="en-US" sz="2800" dirty="0"/>
              <a:t>Symptomatic and palliative treatment</a:t>
            </a:r>
          </a:p>
          <a:p>
            <a:r>
              <a:rPr lang="en-US" sz="2800" dirty="0"/>
              <a:t>Enzyme replacement therapy</a:t>
            </a:r>
          </a:p>
          <a:p>
            <a:r>
              <a:rPr lang="en-US" sz="2800" dirty="0"/>
              <a:t>Bone marrow transplantation </a:t>
            </a:r>
          </a:p>
          <a:p>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22237"/>
            <a:ext cx="7886700" cy="1325563"/>
          </a:xfrm>
        </p:spPr>
        <p:txBody>
          <a:bodyPr>
            <a:normAutofit/>
          </a:bodyPr>
          <a:lstStyle/>
          <a:p>
            <a:pPr algn="ctr"/>
            <a:r>
              <a:rPr lang="en-US" sz="4000" b="1" dirty="0"/>
              <a:t>Hunter syndrome </a:t>
            </a:r>
          </a:p>
        </p:txBody>
      </p:sp>
      <p:sp>
        <p:nvSpPr>
          <p:cNvPr id="3" name="Content Placeholder 2"/>
          <p:cNvSpPr>
            <a:spLocks noGrp="1"/>
          </p:cNvSpPr>
          <p:nvPr>
            <p:ph idx="1"/>
          </p:nvPr>
        </p:nvSpPr>
        <p:spPr>
          <a:xfrm>
            <a:off x="1981200" y="1812926"/>
            <a:ext cx="8534400" cy="5045074"/>
          </a:xfrm>
        </p:spPr>
        <p:txBody>
          <a:bodyPr>
            <a:normAutofit/>
          </a:bodyPr>
          <a:lstStyle/>
          <a:p>
            <a:r>
              <a:rPr lang="en-US" sz="2400" dirty="0">
                <a:solidFill>
                  <a:srgbClr val="FF0000"/>
                </a:solidFill>
              </a:rPr>
              <a:t>X – linked recessive pattern. </a:t>
            </a:r>
          </a:p>
          <a:p>
            <a:r>
              <a:rPr lang="en-US" sz="2400" dirty="0">
                <a:sym typeface="Wingdings" panose="05000000000000000000" pitchFamily="2" charset="2"/>
              </a:rPr>
              <a:t> accumulation of </a:t>
            </a:r>
            <a:r>
              <a:rPr lang="en-US" sz="2400" dirty="0" err="1">
                <a:sym typeface="Wingdings" panose="05000000000000000000" pitchFamily="2" charset="2"/>
              </a:rPr>
              <a:t>glycosaminoglycans</a:t>
            </a:r>
            <a:endParaRPr lang="ar-SA" sz="2400" dirty="0">
              <a:sym typeface="Wingdings" panose="05000000000000000000" pitchFamily="2" charset="2"/>
            </a:endParaRPr>
          </a:p>
          <a:p>
            <a:r>
              <a:rPr lang="ar-SA" sz="2400" dirty="0" err="1">
                <a:sym typeface="Wingdings" panose="05000000000000000000" pitchFamily="2" charset="2"/>
              </a:rPr>
              <a:t>Lack</a:t>
            </a:r>
            <a:r>
              <a:rPr lang="ar-SA" sz="2400" dirty="0">
                <a:sym typeface="Wingdings" panose="05000000000000000000" pitchFamily="2" charset="2"/>
              </a:rPr>
              <a:t> </a:t>
            </a:r>
            <a:r>
              <a:rPr lang="ar-SA" sz="2400" dirty="0" err="1">
                <a:sym typeface="Wingdings" panose="05000000000000000000" pitchFamily="2" charset="2"/>
              </a:rPr>
              <a:t>of</a:t>
            </a:r>
            <a:r>
              <a:rPr lang="ar-SA" sz="2400" dirty="0">
                <a:sym typeface="Wingdings" panose="05000000000000000000" pitchFamily="2" charset="2"/>
              </a:rPr>
              <a:t> </a:t>
            </a:r>
            <a:r>
              <a:rPr lang="ar-SA" sz="2400" dirty="0" err="1">
                <a:sym typeface="Wingdings" panose="05000000000000000000" pitchFamily="2" charset="2"/>
              </a:rPr>
              <a:t>corneal</a:t>
            </a:r>
            <a:r>
              <a:rPr lang="ar-SA" sz="2400" dirty="0">
                <a:sym typeface="Wingdings" panose="05000000000000000000" pitchFamily="2" charset="2"/>
              </a:rPr>
              <a:t> </a:t>
            </a:r>
            <a:r>
              <a:rPr lang="ar-SA" sz="2400" dirty="0" err="1">
                <a:sym typeface="Wingdings" panose="05000000000000000000" pitchFamily="2" charset="2"/>
              </a:rPr>
              <a:t>clouding</a:t>
            </a:r>
            <a:r>
              <a:rPr lang="ar-SA" sz="2400" dirty="0">
                <a:sym typeface="Wingdings" panose="05000000000000000000" pitchFamily="2" charset="2"/>
              </a:rPr>
              <a:t> </a:t>
            </a:r>
            <a:endParaRPr lang="en-US" sz="2400" dirty="0">
              <a:sym typeface="Wingdings" panose="05000000000000000000" pitchFamily="2" charset="2"/>
            </a:endParaRPr>
          </a:p>
          <a:p>
            <a:pPr marL="0" indent="0">
              <a:buNone/>
            </a:pPr>
            <a:endParaRPr lang="en-US" sz="2400" dirty="0">
              <a:sym typeface="Wingdings" panose="05000000000000000000" pitchFamily="2" charset="2"/>
            </a:endParaRPr>
          </a:p>
        </p:txBody>
      </p:sp>
      <p:pic>
        <p:nvPicPr>
          <p:cNvPr id="7" name="Content Placeholder 4"/>
          <p:cNvPicPr>
            <a:picLocks noChangeAspect="1"/>
          </p:cNvPicPr>
          <p:nvPr/>
        </p:nvPicPr>
        <p:blipFill>
          <a:blip r:embed="rId2"/>
          <a:stretch>
            <a:fillRect/>
          </a:stretch>
        </p:blipFill>
        <p:spPr>
          <a:xfrm>
            <a:off x="3390900" y="3971636"/>
            <a:ext cx="5257800" cy="2623128"/>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fillRect/>
          </a:stretch>
        </a:blipFill>
        <a:effectLst/>
      </p:bgPr>
    </p:bg>
    <p:spTree>
      <p:nvGrpSpPr>
        <p:cNvPr id="1" name=""/>
        <p:cNvGrpSpPr/>
        <p:nvPr/>
      </p:nvGrpSpPr>
      <p:grpSpPr>
        <a:xfrm>
          <a:off x="0" y="0"/>
          <a:ext cx="0" cy="0"/>
          <a:chOff x="0" y="0"/>
          <a:chExt cx="0" cy="0"/>
        </a:xfrm>
      </p:grpSpPr>
      <p:pic>
        <p:nvPicPr>
          <p:cNvPr id="9" name="Picture 8"/>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613"/>
          <a:stretch>
            <a:fillRect/>
          </a:stretch>
        </p:blipFill>
        <p:spPr>
          <a:xfrm>
            <a:off x="1524000" y="2669685"/>
            <a:ext cx="3027759" cy="4188315"/>
          </a:xfrm>
          <a:prstGeom prst="rect">
            <a:avLst/>
          </a:prstGeom>
        </p:spPr>
      </p:pic>
      <p:pic>
        <p:nvPicPr>
          <p:cNvPr id="11" name="Picture 10"/>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35640"/>
          <a:stretch>
            <a:fillRect/>
          </a:stretch>
        </p:blipFill>
        <p:spPr>
          <a:xfrm>
            <a:off x="1524000" y="2892347"/>
            <a:ext cx="1141809" cy="2365453"/>
          </a:xfrm>
          <a:prstGeom prst="rect">
            <a:avLst/>
          </a:prstGeom>
        </p:spPr>
      </p:pic>
      <p:sp>
        <p:nvSpPr>
          <p:cNvPr id="13" name="Oval 12"/>
          <p:cNvSpPr>
            <a:spLocks noGrp="1" noRot="1" noChangeAspect="1" noMove="1" noResize="1" noEditPoints="1" noAdjustHandles="1" noChangeArrowheads="1" noChangeShapeType="1" noTextEdit="1"/>
          </p:cNvSpPr>
          <p:nvPr/>
        </p:nvSpPr>
        <p:spPr>
          <a:xfrm>
            <a:off x="7980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5" name="Picture 14"/>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28813"/>
          <a:stretch>
            <a:fillRect/>
          </a:stretch>
        </p:blipFill>
        <p:spPr>
          <a:xfrm>
            <a:off x="7523559" y="0"/>
            <a:ext cx="1202540" cy="1141407"/>
          </a:xfrm>
          <a:prstGeom prst="rect">
            <a:avLst/>
          </a:prstGeom>
        </p:spPr>
      </p:pic>
      <p:pic>
        <p:nvPicPr>
          <p:cNvPr id="17" name="Picture 16"/>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b="23320"/>
          <a:stretch>
            <a:fillRect/>
          </a:stretch>
        </p:blipFill>
        <p:spPr>
          <a:xfrm>
            <a:off x="7978408" y="6096000"/>
            <a:ext cx="745301" cy="762000"/>
          </a:xfrm>
          <a:prstGeom prst="rect">
            <a:avLst/>
          </a:prstGeom>
        </p:spPr>
      </p:pic>
      <p:sp>
        <p:nvSpPr>
          <p:cNvPr id="19" name="Rectangle 18"/>
          <p:cNvSpPr>
            <a:spLocks noGrp="1" noRot="1" noChangeAspect="1" noMove="1" noResize="1" noEditPoints="1" noAdjustHandles="1" noChangeArrowheads="1" noChangeShapeType="1" noTextEdit="1"/>
          </p:cNvSpPr>
          <p:nvPr/>
        </p:nvSpPr>
        <p:spPr>
          <a:xfrm>
            <a:off x="9352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 name="Rectangle 20"/>
          <p:cNvSpPr>
            <a:spLocks noGrp="1" noRot="1" noChangeAspect="1" noMove="1" noResize="1" noEditPoints="1" noAdjustHandles="1" noChangeArrowheads="1" noChangeShapeType="1" noTextEdit="1"/>
          </p:cNvSpPr>
          <p:nvPr/>
        </p:nvSpPr>
        <p:spPr>
          <a:xfrm>
            <a:off x="1524000" y="-5"/>
            <a:ext cx="9143771"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22"/>
          <p:cNvSpPr>
            <a:spLocks noGrp="1" noRot="1" noChangeAspect="1" noMove="1" noResize="1" noEditPoints="1" noAdjustHandles="1" noChangeArrowheads="1" noChangeShapeType="1" noTextEdit="1"/>
          </p:cNvSpPr>
          <p:nvPr/>
        </p:nvSpPr>
        <p:spPr>
          <a:xfrm>
            <a:off x="9352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 name="Freeform 15"/>
          <p:cNvSpPr>
            <a:spLocks noGrp="1" noRot="1" noChangeAspect="1" noMove="1" noResize="1" noEditPoints="1" noAdjustHandles="1" noChangeArrowheads="1" noChangeShapeType="1" noTextEdit="1"/>
          </p:cNvSpPr>
          <p:nvPr/>
        </p:nvSpPr>
        <p:spPr>
          <a:xfrm>
            <a:off x="8063954" y="3753695"/>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27" name="Freeform 5"/>
          <p:cNvSpPr>
            <a:spLocks noGrp="1" noRot="1" noChangeAspect="1" noMove="1" noResize="1" noEditPoints="1" noAdjustHandles="1" noChangeArrowheads="1" noChangeShapeType="1" noTextEdit="1"/>
          </p:cNvSpPr>
          <p:nvPr/>
        </p:nvSpPr>
        <p:spPr bwMode="gray">
          <a:xfrm>
            <a:off x="1524000" y="4055532"/>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عنصر نائب للمحتوى 3" descr="A close-up of a person's back&#10;&#10;Description automatically generated"/>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524000" y="1"/>
            <a:ext cx="9296399" cy="7010399"/>
          </a:xfrm>
          <a:prstGeom prst="rect">
            <a:avLst/>
          </a:prstGeom>
          <a:effec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AE"/>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3892"/>
            <a:ext cx="9332668" cy="693189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482600" y="1122363"/>
            <a:ext cx="10960100" cy="2928938"/>
          </a:xfrm>
        </p:spPr>
        <p:style>
          <a:lnRef idx="2">
            <a:schemeClr val="accent2"/>
          </a:lnRef>
          <a:fillRef idx="1">
            <a:schemeClr val="lt1"/>
          </a:fillRef>
          <a:effectRef idx="0">
            <a:schemeClr val="accent2"/>
          </a:effectRef>
          <a:fontRef idx="minor">
            <a:schemeClr val="dk1"/>
          </a:fontRef>
        </p:style>
        <p:txBody>
          <a:bodyPr/>
          <a:lstStyle/>
          <a:p>
            <a:r>
              <a:rPr lang="en-US" dirty="0">
                <a:latin typeface="Arial Black" panose="020B0A04020102020204" pitchFamily="34" charset="0"/>
              </a:rPr>
              <a:t>Approach to Hypoglycemia</a:t>
            </a:r>
            <a:br>
              <a:rPr lang="en-US" dirty="0">
                <a:latin typeface="Arial Black" panose="020B0A04020102020204" pitchFamily="34" charset="0"/>
              </a:rPr>
            </a:br>
            <a:endParaRPr lang="en-US" dirty="0">
              <a:latin typeface="Arial Black" panose="020B0A04020102020204" pitchFamily="34"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609600"/>
            <a:ext cx="7886700" cy="193470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544306"/>
            <a:ext cx="7886700" cy="387191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DEFINITION OF HYPOGLYCEMIA </a:t>
            </a:r>
            <a:endParaRPr lang="en-US" dirty="0"/>
          </a:p>
        </p:txBody>
      </p:sp>
      <p:sp>
        <p:nvSpPr>
          <p:cNvPr id="3" name="عنصر نائب للمحتوى 2"/>
          <p:cNvSpPr>
            <a:spLocks noGrp="1"/>
          </p:cNvSpPr>
          <p:nvPr>
            <p:ph idx="1"/>
          </p:nvPr>
        </p:nvSpPr>
        <p:spPr>
          <a:xfrm>
            <a:off x="838199" y="1305026"/>
            <a:ext cx="11132127" cy="4871938"/>
          </a:xfrm>
        </p:spPr>
        <p:txBody>
          <a:bodyPr>
            <a:normAutofit/>
          </a:bodyPr>
          <a:lstStyle/>
          <a:p>
            <a:pPr>
              <a:buNone/>
            </a:pPr>
            <a:r>
              <a:rPr lang="en-US" dirty="0"/>
              <a:t> </a:t>
            </a:r>
            <a:r>
              <a:rPr lang="en-US" sz="3400" dirty="0"/>
              <a:t>For diagnostic purposes, we define hypoglycemia as a </a:t>
            </a:r>
            <a:r>
              <a:rPr lang="en-US" sz="4400" b="1" u="sng" dirty="0">
                <a:solidFill>
                  <a:srgbClr val="FF0000"/>
                </a:solidFill>
              </a:rPr>
              <a:t>plasma glucose value of </a:t>
            </a:r>
            <a:r>
              <a:rPr lang="en-US" sz="4400" b="1" u="sng" dirty="0">
                <a:solidFill>
                  <a:schemeClr val="accent6">
                    <a:lumMod val="75000"/>
                  </a:schemeClr>
                </a:solidFill>
              </a:rPr>
              <a:t>≤70mg/</a:t>
            </a:r>
            <a:r>
              <a:rPr lang="en-US" sz="4400" b="1" u="sng" dirty="0" err="1">
                <a:solidFill>
                  <a:schemeClr val="accent6">
                    <a:lumMod val="75000"/>
                  </a:schemeClr>
                </a:solidFill>
              </a:rPr>
              <a:t>dL</a:t>
            </a:r>
            <a:r>
              <a:rPr lang="en-US" sz="4400" b="1" u="sng" dirty="0">
                <a:solidFill>
                  <a:schemeClr val="accent6">
                    <a:lumMod val="75000"/>
                  </a:schemeClr>
                </a:solidFill>
              </a:rPr>
              <a:t>  </a:t>
            </a:r>
            <a:r>
              <a:rPr lang="en-US" sz="4400" b="1" u="sng" dirty="0">
                <a:solidFill>
                  <a:srgbClr val="FF0000"/>
                </a:solidFill>
              </a:rPr>
              <a:t>regardless of age</a:t>
            </a:r>
            <a:endParaRPr lang="en-US" sz="4000"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a:t>CLINICAL FEATURES </a:t>
            </a:r>
            <a:r>
              <a:rPr lang="en-US" dirty="0"/>
              <a:t> </a:t>
            </a:r>
            <a:br>
              <a:rPr lang="en-US" sz="4800" b="1" dirty="0">
                <a:solidFill>
                  <a:srgbClr val="FF0000"/>
                </a:solidFill>
              </a:rPr>
            </a:br>
            <a:endParaRPr lang="en-US" dirty="0"/>
          </a:p>
        </p:txBody>
      </p:sp>
      <p:sp>
        <p:nvSpPr>
          <p:cNvPr id="3" name="عنصر نائب للمحتوى 2"/>
          <p:cNvSpPr>
            <a:spLocks noGrp="1"/>
          </p:cNvSpPr>
          <p:nvPr>
            <p:ph idx="1"/>
          </p:nvPr>
        </p:nvSpPr>
        <p:spPr/>
        <p:txBody>
          <a:bodyPr>
            <a:normAutofit fontScale="92500"/>
          </a:bodyPr>
          <a:lstStyle/>
          <a:p>
            <a:pPr algn="just">
              <a:buNone/>
            </a:pPr>
            <a:r>
              <a:rPr lang="en-US" sz="3200" b="1" i="1" dirty="0">
                <a:solidFill>
                  <a:srgbClr val="FF0000"/>
                </a:solidFill>
              </a:rPr>
              <a:t>In infants</a:t>
            </a:r>
          </a:p>
          <a:p>
            <a:pPr algn="just">
              <a:buNone/>
            </a:pPr>
            <a:r>
              <a:rPr lang="en-US" sz="3200" i="1" dirty="0"/>
              <a:t> the signs of hypoglycemia are frequently </a:t>
            </a:r>
            <a:r>
              <a:rPr lang="en-US" sz="3200" i="1" dirty="0">
                <a:solidFill>
                  <a:srgbClr val="FF0000"/>
                </a:solidFill>
              </a:rPr>
              <a:t>nonspecific.</a:t>
            </a:r>
            <a:endParaRPr lang="en-US" sz="3200" i="1" dirty="0"/>
          </a:p>
          <a:p>
            <a:pPr algn="just">
              <a:buNone/>
            </a:pPr>
            <a:r>
              <a:rPr lang="en-US" sz="3200" i="1" dirty="0"/>
              <a:t>The signs of hypoglycemia include </a:t>
            </a:r>
            <a:r>
              <a:rPr lang="en-US" sz="3200" b="1" i="1" dirty="0">
                <a:solidFill>
                  <a:srgbClr val="FF0000"/>
                </a:solidFill>
              </a:rPr>
              <a:t>irritability, jitteriness, feeding problems, lethargy, cyanosis, </a:t>
            </a:r>
            <a:r>
              <a:rPr lang="en-US" sz="3200" b="1" i="1" dirty="0" err="1">
                <a:solidFill>
                  <a:srgbClr val="FF0000"/>
                </a:solidFill>
              </a:rPr>
              <a:t>tachypnea</a:t>
            </a:r>
            <a:r>
              <a:rPr lang="en-US" sz="3200" b="1" i="1" dirty="0">
                <a:solidFill>
                  <a:srgbClr val="FF0000"/>
                </a:solidFill>
              </a:rPr>
              <a:t>, and hypothermia</a:t>
            </a:r>
            <a:r>
              <a:rPr lang="en-US" sz="3200" i="1" dirty="0"/>
              <a:t>.</a:t>
            </a:r>
          </a:p>
          <a:p>
            <a:pPr algn="just">
              <a:buNone/>
            </a:pPr>
            <a:r>
              <a:rPr lang="en-US" sz="3200" i="1" dirty="0"/>
              <a:t> These signs are not specific for hypoglycemia and may be early manifestations of a number of other disorders, including </a:t>
            </a:r>
            <a:r>
              <a:rPr lang="en-US" sz="3200" b="1" i="1" dirty="0">
                <a:solidFill>
                  <a:srgbClr val="FF0000"/>
                </a:solidFill>
              </a:rPr>
              <a:t>septicemia, congenital heart disease, ventricular hemorrhage, and respiratory distress syndrome</a:t>
            </a:r>
            <a:r>
              <a:rPr lang="en-US" sz="3200" i="1" dirty="0"/>
              <a:t>. Infants are at greatest risk for hypoglycemia during the first few days of life. </a:t>
            </a:r>
          </a:p>
          <a:p>
            <a:pPr>
              <a:buNone/>
            </a:pPr>
            <a:r>
              <a:rPr lang="en-US" dirty="0"/>
              <a:t> </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685"/>
        <p:cNvGrpSpPr/>
        <p:nvPr/>
      </p:nvGrpSpPr>
      <p:grpSpPr>
        <a:xfrm>
          <a:off x="0" y="0"/>
          <a:ext cx="0" cy="0"/>
          <a:chOff x="0" y="0"/>
          <a:chExt cx="0" cy="0"/>
        </a:xfrm>
      </p:grpSpPr>
      <p:sp>
        <p:nvSpPr>
          <p:cNvPr id="113686" name="Google Shape;113686;p5"/>
          <p:cNvSpPr txBox="1">
            <a:spLocks noGrp="1"/>
          </p:cNvSpPr>
          <p:nvPr>
            <p:ph type="title"/>
          </p:nvPr>
        </p:nvSpPr>
        <p:spPr>
          <a:xfrm>
            <a:off x="838200" y="365125"/>
            <a:ext cx="10515600" cy="76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5515E"/>
              </a:buClr>
              <a:buSzPts val="4400"/>
              <a:buFont typeface="Calibri"/>
              <a:buNone/>
            </a:pPr>
            <a:r>
              <a:rPr lang="en-US" b="1"/>
              <a:t>IMMEDIATE MANAGEMENT </a:t>
            </a:r>
            <a:endParaRPr/>
          </a:p>
        </p:txBody>
      </p:sp>
      <p:sp>
        <p:nvSpPr>
          <p:cNvPr id="113687" name="Google Shape;113687;p5"/>
          <p:cNvSpPr txBox="1">
            <a:spLocks noGrp="1"/>
          </p:cNvSpPr>
          <p:nvPr>
            <p:ph type="body" idx="1"/>
          </p:nvPr>
        </p:nvSpPr>
        <p:spPr>
          <a:xfrm>
            <a:off x="254000" y="1244600"/>
            <a:ext cx="11099700" cy="5460900"/>
          </a:xfrm>
          <a:prstGeom prst="rect">
            <a:avLst/>
          </a:prstGeom>
          <a:noFill/>
          <a:ln>
            <a:noFill/>
          </a:ln>
        </p:spPr>
        <p:txBody>
          <a:bodyPr spcFirstLastPara="1" wrap="square" lIns="91425" tIns="45700" rIns="91425" bIns="45700" anchor="t" anchorCtr="0">
            <a:normAutofit fontScale="40000" lnSpcReduction="20000"/>
          </a:bodyPr>
          <a:lstStyle/>
          <a:p>
            <a:pPr marL="228600" lvl="0" indent="-228600" algn="l" rtl="0">
              <a:lnSpc>
                <a:spcPct val="90000"/>
              </a:lnSpc>
              <a:spcBef>
                <a:spcPts val="0"/>
              </a:spcBef>
              <a:spcAft>
                <a:spcPts val="0"/>
              </a:spcAft>
              <a:buClr>
                <a:srgbClr val="385623"/>
              </a:buClr>
              <a:buSzPct val="100000"/>
              <a:buNone/>
            </a:pPr>
            <a:r>
              <a:rPr lang="en-US" sz="8000" b="1">
                <a:solidFill>
                  <a:srgbClr val="385623"/>
                </a:solidFill>
              </a:rPr>
              <a:t>obtaining critical samples and administering parenteral glucose. </a:t>
            </a:r>
            <a:endParaRPr/>
          </a:p>
          <a:p>
            <a:pPr marL="228600" lvl="0" indent="-228600" algn="l" rtl="0">
              <a:lnSpc>
                <a:spcPct val="90000"/>
              </a:lnSpc>
              <a:spcBef>
                <a:spcPts val="1000"/>
              </a:spcBef>
              <a:spcAft>
                <a:spcPts val="0"/>
              </a:spcAft>
              <a:buClr>
                <a:srgbClr val="FF0000"/>
              </a:buClr>
              <a:buSzPct val="100000"/>
              <a:buNone/>
            </a:pPr>
            <a:r>
              <a:rPr lang="en-US" sz="9000" b="1">
                <a:solidFill>
                  <a:srgbClr val="FF0000"/>
                </a:solidFill>
              </a:rPr>
              <a:t>Critical samples</a:t>
            </a:r>
            <a:endParaRPr sz="5000" b="1"/>
          </a:p>
          <a:p>
            <a:pPr marL="228600" lvl="0" indent="-228600" algn="l" rtl="0">
              <a:lnSpc>
                <a:spcPct val="90000"/>
              </a:lnSpc>
              <a:spcBef>
                <a:spcPts val="1000"/>
              </a:spcBef>
              <a:spcAft>
                <a:spcPts val="0"/>
              </a:spcAft>
              <a:buClr>
                <a:srgbClr val="45515E"/>
              </a:buClr>
              <a:buSzPct val="100000"/>
              <a:buFont typeface="Noto Sans Symbols"/>
              <a:buChar char="❑"/>
            </a:pPr>
            <a:r>
              <a:rPr lang="en-US" sz="7400" b="1"/>
              <a:t>Blood</a:t>
            </a:r>
            <a:r>
              <a:rPr lang="en-US" sz="3700" b="1"/>
              <a:t>  </a:t>
            </a:r>
            <a:r>
              <a:rPr lang="en-US" sz="4500" b="1"/>
              <a:t>: should be performed immediately include:</a:t>
            </a:r>
            <a:endParaRPr/>
          </a:p>
          <a:p>
            <a:pPr marL="228600" lvl="0" indent="-228600" algn="l" rtl="0">
              <a:lnSpc>
                <a:spcPct val="90000"/>
              </a:lnSpc>
              <a:spcBef>
                <a:spcPts val="1000"/>
              </a:spcBef>
              <a:spcAft>
                <a:spcPts val="0"/>
              </a:spcAft>
              <a:buClr>
                <a:srgbClr val="45515E"/>
              </a:buClr>
              <a:buSzPct val="100000"/>
              <a:buNone/>
            </a:pPr>
            <a:r>
              <a:rPr lang="en-US" sz="4500" b="1"/>
              <a:t>Measurement of key substrates: </a:t>
            </a:r>
            <a:r>
              <a:rPr lang="en-US" sz="4500" b="1">
                <a:solidFill>
                  <a:srgbClr val="FF0000"/>
                </a:solidFill>
              </a:rPr>
              <a:t>plasma glucose, FFAs, ß-hydroxybutyrate</a:t>
            </a:r>
            <a:r>
              <a:rPr lang="en-US" sz="4500" b="1"/>
              <a:t>, </a:t>
            </a:r>
            <a:r>
              <a:rPr lang="en-US" sz="4500" b="1">
                <a:solidFill>
                  <a:srgbClr val="FF0000"/>
                </a:solidFill>
              </a:rPr>
              <a:t>lactate, total and free </a:t>
            </a:r>
            <a:r>
              <a:rPr lang="en-US" sz="4500" b="1" u="sng">
                <a:solidFill>
                  <a:schemeClr val="hlink"/>
                </a:solidFill>
                <a:hlinkClick r:id="rId2"/>
              </a:rPr>
              <a:t>carnitine </a:t>
            </a:r>
            <a:r>
              <a:rPr lang="en-US" sz="4500" b="1"/>
              <a:t>, and </a:t>
            </a:r>
            <a:r>
              <a:rPr lang="en-US" sz="4500" b="1">
                <a:solidFill>
                  <a:srgbClr val="FF0000"/>
                </a:solidFill>
              </a:rPr>
              <a:t>acylcarnitines</a:t>
            </a:r>
            <a:endParaRPr sz="4500" b="1">
              <a:solidFill>
                <a:srgbClr val="FF0000"/>
              </a:solidFill>
            </a:endParaRPr>
          </a:p>
          <a:p>
            <a:pPr marL="228600" lvl="0" indent="-228600" algn="l" rtl="0">
              <a:lnSpc>
                <a:spcPct val="90000"/>
              </a:lnSpc>
              <a:spcBef>
                <a:spcPts val="1000"/>
              </a:spcBef>
              <a:spcAft>
                <a:spcPts val="0"/>
              </a:spcAft>
              <a:buClr>
                <a:srgbClr val="45515E"/>
              </a:buClr>
              <a:buSzPct val="100000"/>
              <a:buNone/>
            </a:pPr>
            <a:r>
              <a:rPr lang="en-US" sz="4500" b="1"/>
              <a:t>Measurement of glucoregulatory hormones</a:t>
            </a:r>
            <a:r>
              <a:rPr lang="en-US" sz="4500" b="1">
                <a:solidFill>
                  <a:srgbClr val="FF0000"/>
                </a:solidFill>
              </a:rPr>
              <a:t>: plasma insulin, C-peptide, cortisol, and growth hormone</a:t>
            </a:r>
            <a:endParaRPr/>
          </a:p>
          <a:p>
            <a:pPr marL="228600" lvl="0" indent="-228600" algn="l" rtl="0">
              <a:lnSpc>
                <a:spcPct val="90000"/>
              </a:lnSpc>
              <a:spcBef>
                <a:spcPts val="1000"/>
              </a:spcBef>
              <a:spcAft>
                <a:spcPts val="0"/>
              </a:spcAft>
              <a:buClr>
                <a:srgbClr val="45515E"/>
              </a:buClr>
              <a:buSzPct val="100000"/>
              <a:buNone/>
            </a:pPr>
            <a:r>
              <a:rPr lang="en-US" sz="4500" b="1"/>
              <a:t>Other tests :</a:t>
            </a:r>
            <a:endParaRPr/>
          </a:p>
          <a:p>
            <a:pPr marL="228600" lvl="0" indent="-228600" algn="l" rtl="0">
              <a:lnSpc>
                <a:spcPct val="90000"/>
              </a:lnSpc>
              <a:spcBef>
                <a:spcPts val="1000"/>
              </a:spcBef>
              <a:spcAft>
                <a:spcPts val="0"/>
              </a:spcAft>
              <a:buClr>
                <a:srgbClr val="FF0000"/>
              </a:buClr>
              <a:buSzPct val="100000"/>
              <a:buNone/>
            </a:pPr>
            <a:r>
              <a:rPr lang="en-US" sz="4500" b="1">
                <a:solidFill>
                  <a:srgbClr val="FF0000"/>
                </a:solidFill>
              </a:rPr>
              <a:t>Serum electrolytes (for calculation of the anion gap)</a:t>
            </a:r>
            <a:endParaRPr/>
          </a:p>
          <a:p>
            <a:pPr marL="228600" lvl="0" indent="-228600" algn="l" rtl="0">
              <a:lnSpc>
                <a:spcPct val="90000"/>
              </a:lnSpc>
              <a:spcBef>
                <a:spcPts val="1000"/>
              </a:spcBef>
              <a:spcAft>
                <a:spcPts val="0"/>
              </a:spcAft>
              <a:buClr>
                <a:srgbClr val="FF0000"/>
              </a:buClr>
              <a:buSzPct val="100000"/>
              <a:buNone/>
            </a:pPr>
            <a:r>
              <a:rPr lang="en-US" sz="4500" b="1">
                <a:solidFill>
                  <a:srgbClr val="FF0000"/>
                </a:solidFill>
              </a:rPr>
              <a:t>Liver function tests</a:t>
            </a:r>
            <a:endParaRPr/>
          </a:p>
          <a:p>
            <a:pPr marL="228600" lvl="0" indent="-228600" algn="l" rtl="0">
              <a:lnSpc>
                <a:spcPct val="90000"/>
              </a:lnSpc>
              <a:spcBef>
                <a:spcPts val="1000"/>
              </a:spcBef>
              <a:spcAft>
                <a:spcPts val="0"/>
              </a:spcAft>
              <a:buClr>
                <a:srgbClr val="FF0000"/>
              </a:buClr>
              <a:buSzPct val="100000"/>
              <a:buNone/>
            </a:pPr>
            <a:r>
              <a:rPr lang="en-US" sz="4500" b="1">
                <a:solidFill>
                  <a:srgbClr val="FF0000"/>
                </a:solidFill>
              </a:rPr>
              <a:t>Ammonia</a:t>
            </a:r>
            <a:endParaRPr/>
          </a:p>
          <a:p>
            <a:pPr marL="228600" lvl="0" indent="-228600" algn="l" rtl="0">
              <a:lnSpc>
                <a:spcPct val="90000"/>
              </a:lnSpc>
              <a:spcBef>
                <a:spcPts val="1000"/>
              </a:spcBef>
              <a:spcAft>
                <a:spcPts val="0"/>
              </a:spcAft>
              <a:buClr>
                <a:srgbClr val="FF0000"/>
              </a:buClr>
              <a:buSzPct val="100000"/>
              <a:buNone/>
            </a:pPr>
            <a:r>
              <a:rPr lang="en-US" sz="4500" b="1">
                <a:solidFill>
                  <a:srgbClr val="FF0000"/>
                </a:solidFill>
              </a:rPr>
              <a:t>Toxicology studies (salicylate, ethanol, sulfonylurea)</a:t>
            </a:r>
            <a:endParaRPr/>
          </a:p>
          <a:p>
            <a:pPr marL="228600" lvl="0" indent="-228600" algn="l" rtl="0">
              <a:lnSpc>
                <a:spcPct val="90000"/>
              </a:lnSpc>
              <a:spcBef>
                <a:spcPts val="1000"/>
              </a:spcBef>
              <a:spcAft>
                <a:spcPts val="0"/>
              </a:spcAft>
              <a:buClr>
                <a:srgbClr val="FF0000"/>
              </a:buClr>
              <a:buSzPct val="100000"/>
              <a:buNone/>
            </a:pPr>
            <a:r>
              <a:rPr lang="en-US" sz="4500" b="1">
                <a:solidFill>
                  <a:srgbClr val="FF0000"/>
                </a:solidFill>
              </a:rPr>
              <a:t>Metabolic screening for some disorders</a:t>
            </a:r>
            <a:r>
              <a:rPr lang="en-US" sz="3700" b="1">
                <a:solidFill>
                  <a:srgbClr val="FF0000"/>
                </a:solidFill>
              </a:rPr>
              <a:t>.</a:t>
            </a:r>
            <a:endParaRPr/>
          </a:p>
          <a:p>
            <a:pPr marL="228600" lvl="0" indent="-228600" algn="l" rtl="0">
              <a:lnSpc>
                <a:spcPct val="90000"/>
              </a:lnSpc>
              <a:spcBef>
                <a:spcPts val="1000"/>
              </a:spcBef>
              <a:spcAft>
                <a:spcPts val="0"/>
              </a:spcAft>
              <a:buClr>
                <a:srgbClr val="45515E"/>
              </a:buClr>
              <a:buSzPct val="100000"/>
              <a:buFont typeface="Noto Sans Symbols"/>
              <a:buChar char="❑"/>
            </a:pPr>
            <a:r>
              <a:rPr lang="en-US" sz="8000" b="1"/>
              <a:t>Urine</a:t>
            </a:r>
            <a:r>
              <a:rPr lang="en-US" sz="3700" b="1"/>
              <a:t>  — the first voided urine should be collected. A sample should be tested for</a:t>
            </a:r>
            <a:r>
              <a:rPr lang="en-US" sz="4500" b="1">
                <a:solidFill>
                  <a:srgbClr val="FF0000"/>
                </a:solidFill>
              </a:rPr>
              <a:t> ketones </a:t>
            </a:r>
            <a:r>
              <a:rPr lang="en-US" sz="3700" b="1"/>
              <a:t>(if plasma ketones are not available) </a:t>
            </a:r>
            <a:r>
              <a:rPr lang="en-US" sz="3700" b="1">
                <a:solidFill>
                  <a:srgbClr val="FF0000"/>
                </a:solidFill>
              </a:rPr>
              <a:t>and reducing substances</a:t>
            </a:r>
            <a:r>
              <a:rPr lang="en-US" sz="3700" b="1"/>
              <a:t>.</a:t>
            </a:r>
            <a:endParaRPr/>
          </a:p>
          <a:p>
            <a:pPr marL="228600" lvl="0" indent="-228600" algn="l" rtl="0">
              <a:lnSpc>
                <a:spcPct val="90000"/>
              </a:lnSpc>
              <a:spcBef>
                <a:spcPts val="1000"/>
              </a:spcBef>
              <a:spcAft>
                <a:spcPts val="0"/>
              </a:spcAft>
              <a:buClr>
                <a:srgbClr val="45515E"/>
              </a:buClr>
              <a:buSzPct val="100000"/>
              <a:buNone/>
            </a:pPr>
            <a:r>
              <a:rPr lang="en-US" sz="3700" b="1"/>
              <a:t> The presence of </a:t>
            </a:r>
            <a:r>
              <a:rPr lang="en-US" sz="3700" b="1">
                <a:solidFill>
                  <a:srgbClr val="FF0000"/>
                </a:solidFill>
              </a:rPr>
              <a:t>non-glucose reducing substances </a:t>
            </a:r>
            <a:r>
              <a:rPr lang="en-US" sz="3700" b="1"/>
              <a:t>in the urine suggests</a:t>
            </a:r>
            <a:r>
              <a:rPr lang="en-US" sz="3700" b="1">
                <a:solidFill>
                  <a:srgbClr val="385623"/>
                </a:solidFill>
              </a:rPr>
              <a:t> galactosemia </a:t>
            </a:r>
            <a:r>
              <a:rPr lang="en-US" sz="3700" b="1"/>
              <a:t>or </a:t>
            </a:r>
            <a:r>
              <a:rPr lang="en-US" sz="3700" b="1">
                <a:solidFill>
                  <a:srgbClr val="385623"/>
                </a:solidFill>
              </a:rPr>
              <a:t>hereditary fructose intolerance </a:t>
            </a:r>
            <a:endParaRPr/>
          </a:p>
          <a:p>
            <a:pPr marL="228600" lvl="0" indent="-157480" algn="l" rtl="0">
              <a:lnSpc>
                <a:spcPct val="90000"/>
              </a:lnSpc>
              <a:spcBef>
                <a:spcPts val="1000"/>
              </a:spcBef>
              <a:spcAft>
                <a:spcPts val="0"/>
              </a:spcAft>
              <a:buClr>
                <a:srgbClr val="45515E"/>
              </a:buClr>
              <a:buSzPct val="100000"/>
              <a:buNone/>
            </a:pPr>
            <a:endParaRPr/>
          </a:p>
        </p:txBody>
      </p:sp>
      <p:sp>
        <p:nvSpPr>
          <p:cNvPr id="113688" name="Google Shape;113688;p5"/>
          <p:cNvSpPr txBox="1"/>
          <p:nvPr/>
        </p:nvSpPr>
        <p:spPr>
          <a:xfrm>
            <a:off x="5309649" y="3429000"/>
            <a:ext cx="3619500" cy="20895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r>
              <a:rPr lang="en-US">
                <a:solidFill>
                  <a:srgbClr val="FF00FF"/>
                </a:solidFill>
                <a:latin typeface="Calibri"/>
                <a:ea typeface="Calibri"/>
                <a:cs typeface="Calibri"/>
                <a:sym typeface="Calibri"/>
              </a:rPr>
              <a:t>To asses the cause of hypoglycemia  take the sample during the episode of hypoglycemia </a:t>
            </a:r>
            <a:endParaRPr>
              <a:solidFill>
                <a:srgbClr val="FF00FF"/>
              </a:solidFill>
              <a:latin typeface="Calibri"/>
              <a:ea typeface="Calibri"/>
              <a:cs typeface="Calibri"/>
              <a:sym typeface="Calibri"/>
            </a:endParaRPr>
          </a:p>
          <a:p>
            <a:pPr marL="0" lvl="0" indent="0" algn="l" rtl="0">
              <a:spcBef>
                <a:spcPts val="0"/>
              </a:spcBef>
              <a:spcAft>
                <a:spcPts val="0"/>
              </a:spcAft>
              <a:buNone/>
            </a:pPr>
            <a:r>
              <a:rPr lang="en-US">
                <a:solidFill>
                  <a:srgbClr val="FF00FF"/>
                </a:solidFill>
                <a:latin typeface="Calibri"/>
                <a:ea typeface="Calibri"/>
                <a:cs typeface="Calibri"/>
                <a:sym typeface="Calibri"/>
              </a:rPr>
              <a:t>Serum glucose </a:t>
            </a:r>
            <a:endParaRPr>
              <a:solidFill>
                <a:srgbClr val="FF00FF"/>
              </a:solidFill>
              <a:latin typeface="Calibri"/>
              <a:ea typeface="Calibri"/>
              <a:cs typeface="Calibri"/>
              <a:sym typeface="Calibri"/>
            </a:endParaRPr>
          </a:p>
          <a:p>
            <a:pPr marL="0" lvl="0" indent="0" algn="l" rtl="0">
              <a:spcBef>
                <a:spcPts val="0"/>
              </a:spcBef>
              <a:spcAft>
                <a:spcPts val="0"/>
              </a:spcAft>
              <a:buNone/>
            </a:pPr>
            <a:r>
              <a:rPr lang="en-US">
                <a:solidFill>
                  <a:srgbClr val="FF00FF"/>
                </a:solidFill>
                <a:latin typeface="Calibri"/>
                <a:ea typeface="Calibri"/>
                <a:cs typeface="Calibri"/>
                <a:sym typeface="Calibri"/>
              </a:rPr>
              <a:t>Insulin </a:t>
            </a:r>
            <a:endParaRPr>
              <a:solidFill>
                <a:srgbClr val="FF00FF"/>
              </a:solidFill>
              <a:latin typeface="Calibri"/>
              <a:ea typeface="Calibri"/>
              <a:cs typeface="Calibri"/>
              <a:sym typeface="Calibri"/>
            </a:endParaRPr>
          </a:p>
          <a:p>
            <a:pPr marL="0" lvl="0" indent="0" algn="l" rtl="0">
              <a:spcBef>
                <a:spcPts val="0"/>
              </a:spcBef>
              <a:spcAft>
                <a:spcPts val="0"/>
              </a:spcAft>
              <a:buNone/>
            </a:pPr>
            <a:r>
              <a:rPr lang="en-US">
                <a:solidFill>
                  <a:srgbClr val="FF00FF"/>
                </a:solidFill>
                <a:latin typeface="Calibri"/>
                <a:ea typeface="Calibri"/>
                <a:cs typeface="Calibri"/>
                <a:sym typeface="Calibri"/>
              </a:rPr>
              <a:t>Cortisol </a:t>
            </a:r>
            <a:endParaRPr>
              <a:solidFill>
                <a:srgbClr val="FF00FF"/>
              </a:solidFill>
              <a:latin typeface="Calibri"/>
              <a:ea typeface="Calibri"/>
              <a:cs typeface="Calibri"/>
              <a:sym typeface="Calibri"/>
            </a:endParaRPr>
          </a:p>
          <a:p>
            <a:pPr marL="0" lvl="0" indent="0" algn="l" rtl="0">
              <a:spcBef>
                <a:spcPts val="0"/>
              </a:spcBef>
              <a:spcAft>
                <a:spcPts val="0"/>
              </a:spcAft>
              <a:buNone/>
            </a:pPr>
            <a:r>
              <a:rPr lang="en-US">
                <a:solidFill>
                  <a:srgbClr val="FF00FF"/>
                </a:solidFill>
                <a:latin typeface="Calibri"/>
                <a:ea typeface="Calibri"/>
                <a:cs typeface="Calibri"/>
                <a:sym typeface="Calibri"/>
              </a:rPr>
              <a:t>GH</a:t>
            </a:r>
            <a:endParaRPr>
              <a:solidFill>
                <a:srgbClr val="FF00FF"/>
              </a:solidFill>
              <a:latin typeface="Calibri"/>
              <a:ea typeface="Calibri"/>
              <a:cs typeface="Calibri"/>
              <a:sym typeface="Calibri"/>
            </a:endParaRPr>
          </a:p>
          <a:p>
            <a:pPr marL="0" lvl="0" indent="0" algn="l" rtl="0">
              <a:spcBef>
                <a:spcPts val="0"/>
              </a:spcBef>
              <a:spcAft>
                <a:spcPts val="0"/>
              </a:spcAft>
              <a:buNone/>
            </a:pPr>
            <a:r>
              <a:rPr lang="en-US">
                <a:solidFill>
                  <a:srgbClr val="FF00FF"/>
                </a:solidFill>
                <a:latin typeface="Calibri"/>
                <a:ea typeface="Calibri"/>
                <a:cs typeface="Calibri"/>
                <a:sym typeface="Calibri"/>
              </a:rPr>
              <a:t>FFA </a:t>
            </a:r>
            <a:endParaRPr>
              <a:solidFill>
                <a:srgbClr val="FF00FF"/>
              </a:solidFill>
              <a:latin typeface="Calibri"/>
              <a:ea typeface="Calibri"/>
              <a:cs typeface="Calibri"/>
              <a:sym typeface="Calibri"/>
            </a:endParaRPr>
          </a:p>
          <a:p>
            <a:pPr marL="0" lvl="0" indent="0" algn="l" rtl="0">
              <a:spcBef>
                <a:spcPts val="0"/>
              </a:spcBef>
              <a:spcAft>
                <a:spcPts val="0"/>
              </a:spcAft>
              <a:buNone/>
            </a:pPr>
            <a:r>
              <a:rPr lang="en-US">
                <a:solidFill>
                  <a:srgbClr val="FF00FF"/>
                </a:solidFill>
                <a:latin typeface="Calibri"/>
                <a:ea typeface="Calibri"/>
                <a:cs typeface="Calibri"/>
                <a:sym typeface="Calibri"/>
              </a:rPr>
              <a:t>IGF1</a:t>
            </a:r>
            <a:endParaRPr>
              <a:solidFill>
                <a:srgbClr val="FF00FF"/>
              </a:solidFill>
              <a:latin typeface="Calibri"/>
              <a:ea typeface="Calibri"/>
              <a:cs typeface="Calibri"/>
              <a:sym typeface="Calibri"/>
            </a:endParaRPr>
          </a:p>
          <a:p>
            <a:pPr marL="0" lvl="0" indent="0" algn="l" rtl="0">
              <a:spcBef>
                <a:spcPts val="0"/>
              </a:spcBef>
              <a:spcAft>
                <a:spcPts val="0"/>
              </a:spcAft>
              <a:buNone/>
            </a:pPr>
            <a:r>
              <a:rPr lang="en-US">
                <a:solidFill>
                  <a:srgbClr val="FF00FF"/>
                </a:solidFill>
                <a:latin typeface="Calibri"/>
                <a:ea typeface="Calibri"/>
                <a:cs typeface="Calibri"/>
                <a:sym typeface="Calibri"/>
              </a:rPr>
              <a:t>Keton body in urine </a:t>
            </a:r>
            <a:endParaRPr>
              <a:solidFill>
                <a:srgbClr val="FF00FF"/>
              </a:solidFill>
              <a:latin typeface="Calibri"/>
              <a:ea typeface="Calibri"/>
              <a:cs typeface="Calibri"/>
              <a:sym typeface="Calibri"/>
            </a:endParaRPr>
          </a:p>
        </p:txBody>
      </p:sp>
      <p:sp>
        <p:nvSpPr>
          <p:cNvPr id="113689" name="Google Shape;113689;p5"/>
          <p:cNvSpPr txBox="1"/>
          <p:nvPr/>
        </p:nvSpPr>
        <p:spPr>
          <a:xfrm>
            <a:off x="5309650" y="1798725"/>
            <a:ext cx="4997100" cy="3963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r>
              <a:rPr lang="en-US">
                <a:solidFill>
                  <a:srgbClr val="FF00FF"/>
                </a:solidFill>
                <a:latin typeface="Calibri"/>
                <a:ea typeface="Calibri"/>
                <a:cs typeface="Calibri"/>
                <a:sym typeface="Calibri"/>
              </a:rPr>
              <a:t>Hypoglycemia with high insulin think about hyperinsulinemia </a:t>
            </a:r>
            <a:endParaRPr>
              <a:solidFill>
                <a:srgbClr val="FF00FF"/>
              </a:solidFill>
              <a:latin typeface="Calibri"/>
              <a:ea typeface="Calibri"/>
              <a:cs typeface="Calibri"/>
              <a:sym typeface="Calibri"/>
            </a:endParaRPr>
          </a:p>
        </p:txBody>
      </p:sp>
      <p:sp>
        <p:nvSpPr>
          <p:cNvPr id="113690" name="Google Shape;113690;p5"/>
          <p:cNvSpPr txBox="1"/>
          <p:nvPr/>
        </p:nvSpPr>
        <p:spPr>
          <a:xfrm>
            <a:off x="9087643" y="4275298"/>
            <a:ext cx="2486700" cy="10314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r>
              <a:rPr lang="en-US">
                <a:solidFill>
                  <a:srgbClr val="FF00FF"/>
                </a:solidFill>
                <a:latin typeface="Calibri"/>
                <a:ea typeface="Calibri"/>
                <a:cs typeface="Calibri"/>
                <a:sym typeface="Calibri"/>
              </a:rPr>
              <a:t>The strongest stimulus for GH is a hypoglycemia </a:t>
            </a:r>
            <a:endParaRPr>
              <a:solidFill>
                <a:srgbClr val="FF00FF"/>
              </a:solidFill>
              <a:latin typeface="Calibri"/>
              <a:ea typeface="Calibri"/>
              <a:cs typeface="Calibri"/>
              <a:sym typeface="Calibri"/>
            </a:endParaRPr>
          </a:p>
          <a:p>
            <a:pPr marL="0" lvl="0" indent="0" algn="l" rtl="0">
              <a:spcBef>
                <a:spcPts val="0"/>
              </a:spcBef>
              <a:spcAft>
                <a:spcPts val="0"/>
              </a:spcAft>
              <a:buNone/>
            </a:pPr>
            <a:r>
              <a:rPr lang="en-US">
                <a:solidFill>
                  <a:srgbClr val="FF00FF"/>
                </a:solidFill>
                <a:latin typeface="Calibri"/>
                <a:ea typeface="Calibri"/>
                <a:cs typeface="Calibri"/>
                <a:sym typeface="Calibri"/>
              </a:rPr>
              <a:t>(Insulin stimulation test , glucagon stimulation test </a:t>
            </a:r>
            <a:endParaRPr>
              <a:solidFill>
                <a:srgbClr val="FF00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CONTENT</a:t>
            </a:r>
          </a:p>
        </p:txBody>
      </p:sp>
      <p:sp>
        <p:nvSpPr>
          <p:cNvPr id="3" name="عنصر نائب للمحتوى 2"/>
          <p:cNvSpPr>
            <a:spLocks noGrp="1"/>
          </p:cNvSpPr>
          <p:nvPr>
            <p:ph sz="half" idx="1"/>
          </p:nvPr>
        </p:nvSpPr>
        <p:spPr/>
        <p:txBody>
          <a:bodyPr/>
          <a:lstStyle/>
          <a:p>
            <a:r>
              <a:rPr lang="en-US" dirty="0"/>
              <a:t>Definition</a:t>
            </a:r>
          </a:p>
          <a:p>
            <a:r>
              <a:rPr lang="ar-SA" dirty="0"/>
              <a:t>Jordan National newborn screening  program</a:t>
            </a:r>
          </a:p>
          <a:p>
            <a:r>
              <a:rPr lang="en-US" dirty="0"/>
              <a:t>WHEN TO SUSPECT ?</a:t>
            </a:r>
          </a:p>
          <a:p>
            <a:r>
              <a:rPr lang="en-US" dirty="0"/>
              <a:t>Laboratory and clinical findings suggest IEM </a:t>
            </a:r>
          </a:p>
          <a:p>
            <a:r>
              <a:rPr lang="en-US" dirty="0"/>
              <a:t>Emergency management</a:t>
            </a:r>
          </a:p>
          <a:p>
            <a:r>
              <a:rPr lang="en-US" dirty="0"/>
              <a:t>DDX </a:t>
            </a:r>
          </a:p>
          <a:p>
            <a:r>
              <a:rPr lang="en-US" dirty="0"/>
              <a:t>Classification </a:t>
            </a:r>
          </a:p>
          <a:p>
            <a:endParaRPr lang="en-US" dirty="0"/>
          </a:p>
          <a:p>
            <a:endParaRPr lang="en-US" dirty="0"/>
          </a:p>
          <a:p>
            <a:endParaRPr lang="en-US" dirty="0"/>
          </a:p>
          <a:p>
            <a:endParaRPr lang="en-US" dirty="0"/>
          </a:p>
          <a:p>
            <a:endParaRPr lang="en-US" dirty="0"/>
          </a:p>
        </p:txBody>
      </p:sp>
      <p:sp>
        <p:nvSpPr>
          <p:cNvPr id="4" name="عنصر نائب للمحتوى 3"/>
          <p:cNvSpPr>
            <a:spLocks noGrp="1"/>
          </p:cNvSpPr>
          <p:nvPr>
            <p:ph sz="half" idx="2"/>
          </p:nvPr>
        </p:nvSpPr>
        <p:spPr/>
        <p:txBody>
          <a:bodyPr/>
          <a:lstStyle/>
          <a:p>
            <a:r>
              <a:rPr lang="en-US" dirty="0"/>
              <a:t>CHO </a:t>
            </a:r>
            <a:r>
              <a:rPr lang="ar-SA" dirty="0"/>
              <a:t> IEM</a:t>
            </a:r>
            <a:endParaRPr lang="en-US" dirty="0"/>
          </a:p>
          <a:p>
            <a:r>
              <a:rPr lang="en-US" dirty="0"/>
              <a:t>PROTEIN </a:t>
            </a:r>
            <a:r>
              <a:rPr lang="ar-SA" dirty="0"/>
              <a:t>IEM</a:t>
            </a:r>
            <a:endParaRPr lang="en-US" dirty="0"/>
          </a:p>
          <a:p>
            <a:r>
              <a:rPr lang="en-US" dirty="0"/>
              <a:t>LIPID</a:t>
            </a:r>
            <a:r>
              <a:rPr lang="ar-SA" dirty="0"/>
              <a:t> IEM </a:t>
            </a:r>
          </a:p>
          <a:p>
            <a:r>
              <a:rPr lang="ar-SA" dirty="0"/>
              <a:t>MITOCHANDRIAL IEM </a:t>
            </a:r>
          </a:p>
          <a:p>
            <a:pPr marL="0" indent="0">
              <a:buNone/>
            </a:pPr>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691"/>
        <p:cNvGrpSpPr/>
        <p:nvPr/>
      </p:nvGrpSpPr>
      <p:grpSpPr>
        <a:xfrm>
          <a:off x="0" y="0"/>
          <a:ext cx="0" cy="0"/>
          <a:chOff x="0" y="0"/>
          <a:chExt cx="0" cy="0"/>
        </a:xfrm>
      </p:grpSpPr>
      <p:sp>
        <p:nvSpPr>
          <p:cNvPr id="113692" name="Google Shape;113692;p6"/>
          <p:cNvSpPr txBox="1">
            <a:spLocks noGrp="1"/>
          </p:cNvSpPr>
          <p:nvPr>
            <p:ph type="title"/>
          </p:nvPr>
        </p:nvSpPr>
        <p:spPr>
          <a:xfrm>
            <a:off x="838200" y="365125"/>
            <a:ext cx="10515600" cy="762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45515E"/>
              </a:buClr>
              <a:buSzPct val="100000"/>
              <a:buFont typeface="Calibri"/>
              <a:buNone/>
            </a:pPr>
            <a:br>
              <a:rPr lang="en-US"/>
            </a:br>
            <a:endParaRPr/>
          </a:p>
        </p:txBody>
      </p:sp>
      <p:sp>
        <p:nvSpPr>
          <p:cNvPr id="113693" name="Google Shape;113693;p6"/>
          <p:cNvSpPr txBox="1">
            <a:spLocks noGrp="1"/>
          </p:cNvSpPr>
          <p:nvPr>
            <p:ph type="body" idx="1"/>
          </p:nvPr>
        </p:nvSpPr>
        <p:spPr>
          <a:xfrm>
            <a:off x="254000" y="428726"/>
            <a:ext cx="11010900" cy="6213300"/>
          </a:xfrm>
          <a:prstGeom prst="rect">
            <a:avLst/>
          </a:prstGeom>
          <a:noFill/>
          <a:ln>
            <a:noFill/>
          </a:ln>
        </p:spPr>
        <p:txBody>
          <a:bodyPr spcFirstLastPara="1" wrap="square" lIns="91425" tIns="45700" rIns="91425" bIns="45700" anchor="t" anchorCtr="0">
            <a:normAutofit fontScale="25000" lnSpcReduction="20000"/>
          </a:bodyPr>
          <a:lstStyle/>
          <a:p>
            <a:pPr marL="228600" lvl="0" indent="-228600" algn="l" rtl="0">
              <a:lnSpc>
                <a:spcPct val="90000"/>
              </a:lnSpc>
              <a:spcBef>
                <a:spcPts val="0"/>
              </a:spcBef>
              <a:spcAft>
                <a:spcPts val="0"/>
              </a:spcAft>
              <a:buClr>
                <a:srgbClr val="FF0000"/>
              </a:buClr>
              <a:buSzPct val="100000"/>
              <a:buNone/>
            </a:pPr>
            <a:r>
              <a:rPr lang="en-US" sz="16500">
                <a:solidFill>
                  <a:srgbClr val="FF0000"/>
                </a:solidFill>
              </a:rPr>
              <a:t>Glucose therapy</a:t>
            </a:r>
            <a:endParaRPr/>
          </a:p>
          <a:p>
            <a:pPr marL="228600" lvl="0" indent="-228600" algn="l" rtl="0">
              <a:lnSpc>
                <a:spcPct val="90000"/>
              </a:lnSpc>
              <a:spcBef>
                <a:spcPts val="1000"/>
              </a:spcBef>
              <a:spcAft>
                <a:spcPts val="0"/>
              </a:spcAft>
              <a:buClr>
                <a:srgbClr val="45515E"/>
              </a:buClr>
              <a:buSzPct val="100000"/>
              <a:buNone/>
            </a:pPr>
            <a:endParaRPr sz="10000">
              <a:solidFill>
                <a:srgbClr val="FF0000"/>
              </a:solidFill>
            </a:endParaRPr>
          </a:p>
          <a:p>
            <a:pPr marL="228600" lvl="0" indent="-228600" algn="l" rtl="0">
              <a:lnSpc>
                <a:spcPct val="90000"/>
              </a:lnSpc>
              <a:spcBef>
                <a:spcPts val="1000"/>
              </a:spcBef>
              <a:spcAft>
                <a:spcPts val="0"/>
              </a:spcAft>
              <a:buClr>
                <a:srgbClr val="833C0B"/>
              </a:buClr>
              <a:buSzPct val="100000"/>
              <a:buFont typeface="Noto Sans Symbols"/>
              <a:buChar char="❑"/>
            </a:pPr>
            <a:r>
              <a:rPr lang="en-US" sz="8000" b="1">
                <a:solidFill>
                  <a:srgbClr val="833C0B"/>
                </a:solidFill>
              </a:rPr>
              <a:t>Oral therapy</a:t>
            </a:r>
            <a:r>
              <a:rPr lang="en-US" b="1"/>
              <a:t> </a:t>
            </a:r>
            <a:r>
              <a:rPr lang="en-US"/>
              <a:t> —</a:t>
            </a:r>
            <a:r>
              <a:rPr lang="en-US" sz="7400"/>
              <a:t> If the patient is </a:t>
            </a:r>
            <a:r>
              <a:rPr lang="en-US" sz="7400">
                <a:solidFill>
                  <a:srgbClr val="FF0000"/>
                </a:solidFill>
              </a:rPr>
              <a:t>conscious and able to drink and swallow safely</a:t>
            </a:r>
            <a:r>
              <a:rPr lang="en-US" sz="7400"/>
              <a:t>, a rapidly-absorbed carbohydrate (eg, </a:t>
            </a:r>
            <a:r>
              <a:rPr lang="en-US" sz="7400">
                <a:solidFill>
                  <a:srgbClr val="FF0000"/>
                </a:solidFill>
              </a:rPr>
              <a:t>glucose tablets, glucose gel, table sugar, fruit juice, or honey</a:t>
            </a:r>
            <a:r>
              <a:rPr lang="en-US" sz="7400"/>
              <a:t>) should be given by mouth. Administer </a:t>
            </a:r>
            <a:r>
              <a:rPr lang="en-US" sz="7400" b="1">
                <a:solidFill>
                  <a:srgbClr val="FF0000"/>
                </a:solidFill>
              </a:rPr>
              <a:t>0.3 grams/kg (10 to 20 grams) </a:t>
            </a:r>
            <a:r>
              <a:rPr lang="en-US" sz="7400"/>
              <a:t>of a rapidly-absorbed carbohydrate. This process may be repeated in </a:t>
            </a:r>
            <a:r>
              <a:rPr lang="en-US" sz="7400">
                <a:solidFill>
                  <a:srgbClr val="FF0000"/>
                </a:solidFill>
              </a:rPr>
              <a:t>10 to 15 minutes</a:t>
            </a:r>
            <a:r>
              <a:rPr lang="en-US" sz="7400"/>
              <a:t>. However, if the hypoglycemia does not improve within 15 to 30 minutes, parenteral glucose must be seriously considered and is recommended</a:t>
            </a:r>
            <a:r>
              <a:rPr lang="en-US" sz="4500"/>
              <a:t>.</a:t>
            </a:r>
            <a:endParaRPr/>
          </a:p>
          <a:p>
            <a:pPr marL="228600" lvl="0" indent="-157162" algn="l" rtl="0">
              <a:lnSpc>
                <a:spcPct val="90000"/>
              </a:lnSpc>
              <a:spcBef>
                <a:spcPts val="1000"/>
              </a:spcBef>
              <a:spcAft>
                <a:spcPts val="0"/>
              </a:spcAft>
              <a:buClr>
                <a:srgbClr val="45515E"/>
              </a:buClr>
              <a:buSzPct val="100000"/>
              <a:buFont typeface="Noto Sans Symbols"/>
              <a:buNone/>
            </a:pPr>
            <a:endParaRPr sz="4500"/>
          </a:p>
          <a:p>
            <a:pPr marL="228600" lvl="0" indent="-157162" algn="l" rtl="0">
              <a:lnSpc>
                <a:spcPct val="90000"/>
              </a:lnSpc>
              <a:spcBef>
                <a:spcPts val="1000"/>
              </a:spcBef>
              <a:spcAft>
                <a:spcPts val="0"/>
              </a:spcAft>
              <a:buClr>
                <a:srgbClr val="45515E"/>
              </a:buClr>
              <a:buSzPct val="100000"/>
              <a:buFont typeface="Noto Sans Symbols"/>
              <a:buNone/>
            </a:pPr>
            <a:endParaRPr sz="4500"/>
          </a:p>
          <a:p>
            <a:pPr marL="228600" lvl="0" indent="-184150" algn="l" rtl="0">
              <a:lnSpc>
                <a:spcPct val="90000"/>
              </a:lnSpc>
              <a:spcBef>
                <a:spcPts val="1000"/>
              </a:spcBef>
              <a:spcAft>
                <a:spcPts val="0"/>
              </a:spcAft>
              <a:buClr>
                <a:srgbClr val="45515E"/>
              </a:buClr>
              <a:buSzPct val="100000"/>
              <a:buFont typeface="Noto Sans Symbols"/>
              <a:buNone/>
            </a:pPr>
            <a:endParaRPr/>
          </a:p>
          <a:p>
            <a:pPr marL="228600" lvl="0" indent="-228600" algn="l" rtl="0">
              <a:lnSpc>
                <a:spcPct val="90000"/>
              </a:lnSpc>
              <a:spcBef>
                <a:spcPts val="1000"/>
              </a:spcBef>
              <a:spcAft>
                <a:spcPts val="0"/>
              </a:spcAft>
              <a:buClr>
                <a:srgbClr val="833C0B"/>
              </a:buClr>
              <a:buSzPct val="100000"/>
              <a:buFont typeface="Noto Sans Symbols"/>
              <a:buChar char="❑"/>
            </a:pPr>
            <a:r>
              <a:rPr lang="en-US" sz="8000" b="1">
                <a:solidFill>
                  <a:srgbClr val="833C0B"/>
                </a:solidFill>
              </a:rPr>
              <a:t>Intravenous therapy</a:t>
            </a:r>
            <a:r>
              <a:rPr lang="en-US" sz="4000" b="1"/>
              <a:t> </a:t>
            </a:r>
            <a:r>
              <a:rPr lang="en-US"/>
              <a:t> —</a:t>
            </a:r>
            <a:r>
              <a:rPr lang="en-US" sz="8000"/>
              <a:t> </a:t>
            </a:r>
            <a:r>
              <a:rPr lang="en-US" sz="8000">
                <a:solidFill>
                  <a:srgbClr val="FF0000"/>
                </a:solidFill>
              </a:rPr>
              <a:t>Infants and children with altered consciousness</a:t>
            </a:r>
            <a:r>
              <a:rPr lang="en-US" sz="8000"/>
              <a:t> and/or who are </a:t>
            </a:r>
            <a:r>
              <a:rPr lang="en-US" sz="8000">
                <a:solidFill>
                  <a:srgbClr val="FF0000"/>
                </a:solidFill>
              </a:rPr>
              <a:t>unable to safely a swallow rapidly </a:t>
            </a:r>
            <a:r>
              <a:rPr lang="en-US" sz="8000"/>
              <a:t>absorbed carbohydrate should be treated with </a:t>
            </a:r>
            <a:r>
              <a:rPr lang="en-US" sz="8000" b="1">
                <a:solidFill>
                  <a:srgbClr val="FF0000"/>
                </a:solidFill>
              </a:rPr>
              <a:t>intravenous (IV) dextrose</a:t>
            </a:r>
            <a:endParaRPr sz="8000"/>
          </a:p>
          <a:p>
            <a:pPr marL="228600" lvl="0" indent="-228600" algn="l" rtl="0">
              <a:lnSpc>
                <a:spcPct val="90000"/>
              </a:lnSpc>
              <a:spcBef>
                <a:spcPts val="1000"/>
              </a:spcBef>
              <a:spcAft>
                <a:spcPts val="0"/>
              </a:spcAft>
              <a:buClr>
                <a:srgbClr val="45515E"/>
              </a:buClr>
              <a:buSzPct val="100000"/>
              <a:buNone/>
            </a:pPr>
            <a:r>
              <a:rPr lang="en-US" sz="8000"/>
              <a:t>Initial bolus of dextrose, </a:t>
            </a:r>
            <a:r>
              <a:rPr lang="en-US" sz="8000" b="1">
                <a:solidFill>
                  <a:srgbClr val="FF0000"/>
                </a:solidFill>
              </a:rPr>
              <a:t>0.25 grams/kg of body weight</a:t>
            </a:r>
            <a:r>
              <a:rPr lang="en-US" sz="8000"/>
              <a:t>. This is usually achieved with 2.5 mL/kg  dextrose 10 % solution, since extravasation of higher concentrations of glucose will lead to severe tissue damage. The bolus should be administered </a:t>
            </a:r>
            <a:r>
              <a:rPr lang="en-US" sz="8000" b="1">
                <a:solidFill>
                  <a:srgbClr val="FF0000"/>
                </a:solidFill>
              </a:rPr>
              <a:t>slowly (2 to 3 mL/min),</a:t>
            </a:r>
            <a:r>
              <a:rPr lang="en-US" sz="8000"/>
              <a:t> regardless of age. </a:t>
            </a:r>
            <a:endParaRPr/>
          </a:p>
          <a:p>
            <a:pPr marL="228600" lvl="0" indent="-228600" algn="l" rtl="0">
              <a:lnSpc>
                <a:spcPct val="90000"/>
              </a:lnSpc>
              <a:spcBef>
                <a:spcPts val="1000"/>
              </a:spcBef>
              <a:spcAft>
                <a:spcPts val="0"/>
              </a:spcAft>
              <a:buClr>
                <a:srgbClr val="45515E"/>
              </a:buClr>
              <a:buSzPct val="100000"/>
              <a:buNone/>
            </a:pPr>
            <a:r>
              <a:rPr lang="en-US" sz="8000"/>
              <a:t>After the bolus, plasma glucose should be maintained by an </a:t>
            </a:r>
            <a:r>
              <a:rPr lang="en-US" sz="8000" b="1">
                <a:solidFill>
                  <a:srgbClr val="FF0000"/>
                </a:solidFill>
              </a:rPr>
              <a:t>infusion of dextrose at 6 to 9 mg/kg per minute</a:t>
            </a:r>
            <a:r>
              <a:rPr lang="en-US" sz="8000"/>
              <a:t>. The rate of glucose infusion (mg/kg per minute) can be calculated as follows:</a:t>
            </a:r>
            <a:br>
              <a:rPr lang="en-US" sz="8000"/>
            </a:br>
            <a:br>
              <a:rPr lang="en-US" sz="8000"/>
            </a:br>
            <a:r>
              <a:rPr lang="en-US" sz="8000" b="1">
                <a:solidFill>
                  <a:srgbClr val="7030A0"/>
                </a:solidFill>
              </a:rPr>
              <a:t>Rate of infusion (mg/kg per min) = (Percent dextrose in solution x 10 x rate of infusion [mL per hr]) ÷ (60 x weight [kg])</a:t>
            </a:r>
            <a:endParaRPr/>
          </a:p>
          <a:p>
            <a:pPr marL="228600" lvl="0" indent="-228600" algn="l" rtl="0">
              <a:lnSpc>
                <a:spcPct val="90000"/>
              </a:lnSpc>
              <a:spcBef>
                <a:spcPts val="1000"/>
              </a:spcBef>
              <a:spcAft>
                <a:spcPts val="0"/>
              </a:spcAft>
              <a:buClr>
                <a:srgbClr val="45515E"/>
              </a:buClr>
              <a:buSzPct val="100000"/>
              <a:buNone/>
            </a:pPr>
            <a:endParaRPr sz="3500"/>
          </a:p>
          <a:p>
            <a:pPr marL="228600" lvl="0" indent="-184150" algn="l" rtl="0">
              <a:lnSpc>
                <a:spcPct val="90000"/>
              </a:lnSpc>
              <a:spcBef>
                <a:spcPts val="1000"/>
              </a:spcBef>
              <a:spcAft>
                <a:spcPts val="0"/>
              </a:spcAft>
              <a:buClr>
                <a:srgbClr val="45515E"/>
              </a:buClr>
              <a:buSzPct val="100000"/>
              <a:buNone/>
            </a:pPr>
            <a:endParaRPr/>
          </a:p>
        </p:txBody>
      </p:sp>
      <p:sp>
        <p:nvSpPr>
          <p:cNvPr id="113694" name="Google Shape;113694;p6"/>
          <p:cNvSpPr txBox="1"/>
          <p:nvPr/>
        </p:nvSpPr>
        <p:spPr>
          <a:xfrm>
            <a:off x="552175" y="2515950"/>
            <a:ext cx="4219800" cy="6081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r>
              <a:rPr lang="en-US">
                <a:solidFill>
                  <a:srgbClr val="FF00FF"/>
                </a:solidFill>
                <a:latin typeface="Calibri"/>
                <a:ea typeface="Calibri"/>
                <a:cs typeface="Calibri"/>
                <a:sym typeface="Calibri"/>
              </a:rPr>
              <a:t>Whipple triad </a:t>
            </a:r>
            <a:endParaRPr>
              <a:solidFill>
                <a:srgbClr val="FF00FF"/>
              </a:solidFill>
              <a:latin typeface="Calibri"/>
              <a:ea typeface="Calibri"/>
              <a:cs typeface="Calibri"/>
              <a:sym typeface="Calibri"/>
            </a:endParaRPr>
          </a:p>
          <a:p>
            <a:pPr marL="0" lvl="0" indent="0" algn="l" rtl="0">
              <a:spcBef>
                <a:spcPts val="0"/>
              </a:spcBef>
              <a:spcAft>
                <a:spcPts val="0"/>
              </a:spcAft>
              <a:buNone/>
            </a:pPr>
            <a:r>
              <a:rPr lang="en-US">
                <a:solidFill>
                  <a:srgbClr val="FF00FF"/>
                </a:solidFill>
                <a:latin typeface="Calibri"/>
                <a:ea typeface="Calibri"/>
                <a:cs typeface="Calibri"/>
                <a:sym typeface="Calibri"/>
              </a:rPr>
              <a:t>Respond to glucagon therapy ( true hypoglycemia )</a:t>
            </a:r>
            <a:endParaRPr>
              <a:solidFill>
                <a:srgbClr val="FF00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266926"/>
            <a:ext cx="10515600" cy="4871938"/>
          </a:xfrm>
        </p:spPr>
        <p:txBody>
          <a:bodyPr>
            <a:normAutofit fontScale="55000" lnSpcReduction="20000"/>
          </a:bodyPr>
          <a:lstStyle/>
          <a:p>
            <a:pPr>
              <a:buFont typeface="Wingdings" panose="05000000000000000000" pitchFamily="2" charset="2"/>
              <a:buChar char="q"/>
            </a:pPr>
            <a:r>
              <a:rPr lang="en-US" sz="5100" b="1" dirty="0">
                <a:solidFill>
                  <a:schemeClr val="accent2">
                    <a:lumMod val="50000"/>
                  </a:schemeClr>
                </a:solidFill>
              </a:rPr>
              <a:t>Glucagon</a:t>
            </a:r>
            <a:r>
              <a:rPr lang="en-US" sz="2400" b="1" dirty="0"/>
              <a:t> </a:t>
            </a:r>
            <a:r>
              <a:rPr lang="en-US" dirty="0"/>
              <a:t> — </a:t>
            </a:r>
            <a:r>
              <a:rPr lang="en-US" sz="4400" b="1" dirty="0">
                <a:solidFill>
                  <a:srgbClr val="FF0000"/>
                </a:solidFill>
              </a:rPr>
              <a:t>If IV access is not readily available </a:t>
            </a:r>
            <a:r>
              <a:rPr lang="en-US" sz="4400" dirty="0"/>
              <a:t>and the patient </a:t>
            </a:r>
            <a:r>
              <a:rPr lang="en-US" sz="4400" b="1" dirty="0">
                <a:solidFill>
                  <a:srgbClr val="FF0000"/>
                </a:solidFill>
              </a:rPr>
              <a:t>is unable to safely swallow a rapidly absorbed carbohydrate</a:t>
            </a:r>
            <a:r>
              <a:rPr lang="en-US" sz="4400" dirty="0"/>
              <a:t>, given intramuscularly or subcutaneously </a:t>
            </a:r>
            <a:r>
              <a:rPr lang="en-US" sz="4400" b="1" dirty="0">
                <a:solidFill>
                  <a:srgbClr val="FF0000"/>
                </a:solidFill>
              </a:rPr>
              <a:t>(0.03 mg/kg up to a maximum of 1 mg</a:t>
            </a:r>
            <a:r>
              <a:rPr lang="en-US" sz="4400" dirty="0"/>
              <a:t>). Glucagon is generally effective for initial treatment of hypoglycemia caused by </a:t>
            </a:r>
            <a:r>
              <a:rPr lang="en-US" sz="4400" dirty="0" err="1">
                <a:solidFill>
                  <a:srgbClr val="FF0000"/>
                </a:solidFill>
              </a:rPr>
              <a:t>hyperinsulinemia</a:t>
            </a:r>
            <a:r>
              <a:rPr lang="en-US" sz="4400" dirty="0"/>
              <a:t> (</a:t>
            </a:r>
            <a:r>
              <a:rPr lang="en-US" sz="4400" dirty="0" err="1"/>
              <a:t>eg</a:t>
            </a:r>
            <a:r>
              <a:rPr lang="en-US" sz="4400" dirty="0"/>
              <a:t>, in a patient with diabetes treated with exogenous insulin). The response is frequently transient. Thus, if the </a:t>
            </a:r>
            <a:r>
              <a:rPr lang="en-US" sz="4400" dirty="0" err="1"/>
              <a:t>hyperinsulinemia</a:t>
            </a:r>
            <a:r>
              <a:rPr lang="en-US" sz="4400" dirty="0"/>
              <a:t> persists, repeated administration of glucose and/or glucagon may be required. </a:t>
            </a:r>
          </a:p>
          <a:p>
            <a:endParaRPr lang="en-US" dirty="0"/>
          </a:p>
          <a:p>
            <a:endParaRPr lang="en-US" sz="4600" b="1" dirty="0"/>
          </a:p>
          <a:p>
            <a:r>
              <a:rPr lang="en-US" sz="4600" b="1" dirty="0"/>
              <a:t>Monitoring</a:t>
            </a:r>
            <a:r>
              <a:rPr lang="en-US" b="1" dirty="0"/>
              <a:t> </a:t>
            </a:r>
            <a:r>
              <a:rPr lang="en-US" dirty="0"/>
              <a:t> —</a:t>
            </a:r>
            <a:r>
              <a:rPr lang="en-US" sz="4000" dirty="0"/>
              <a:t> During the initial treatment phase, the plasma glucose should be monitored </a:t>
            </a:r>
            <a:r>
              <a:rPr lang="en-US" sz="4000" dirty="0">
                <a:solidFill>
                  <a:srgbClr val="FF0000"/>
                </a:solidFill>
              </a:rPr>
              <a:t>every 30 to 60 minutes </a:t>
            </a:r>
            <a:r>
              <a:rPr lang="en-US" sz="4000" dirty="0"/>
              <a:t>and the dextrose infusion adjusted accordingly, until a stable plasma glucose concentration </a:t>
            </a:r>
            <a:r>
              <a:rPr lang="en-US" sz="4000" dirty="0">
                <a:solidFill>
                  <a:srgbClr val="FF0000"/>
                </a:solidFill>
              </a:rPr>
              <a:t>between 70 and 120 mg/</a:t>
            </a:r>
            <a:r>
              <a:rPr lang="en-US" sz="4000" dirty="0" err="1">
                <a:solidFill>
                  <a:srgbClr val="FF0000"/>
                </a:solidFill>
              </a:rPr>
              <a:t>dL</a:t>
            </a:r>
            <a:r>
              <a:rPr lang="en-US" sz="4000" dirty="0"/>
              <a:t> (3.9 to 6.7 </a:t>
            </a:r>
            <a:r>
              <a:rPr lang="en-US" sz="4000" dirty="0" err="1"/>
              <a:t>mmol</a:t>
            </a:r>
            <a:r>
              <a:rPr lang="en-US" sz="4000" dirty="0"/>
              <a:t>/L) is attained. Thereafter, plasma glucose should be monitored </a:t>
            </a:r>
            <a:r>
              <a:rPr lang="en-US" sz="4000" dirty="0">
                <a:solidFill>
                  <a:srgbClr val="FF0000"/>
                </a:solidFill>
              </a:rPr>
              <a:t>every two to four hours</a:t>
            </a:r>
            <a:r>
              <a:rPr lang="en-US" sz="4000" dirty="0"/>
              <a:t>. </a:t>
            </a:r>
          </a:p>
          <a:p>
            <a:r>
              <a:rPr lang="en-US" sz="4000" dirty="0"/>
              <a:t>Hyperinsulinemia is suggested when rates of glucose infusion </a:t>
            </a:r>
            <a:r>
              <a:rPr lang="en-US" sz="4000" dirty="0">
                <a:solidFill>
                  <a:srgbClr val="FF0000"/>
                </a:solidFill>
              </a:rPr>
              <a:t>greater than 6 to 10 mg/kg per minute</a:t>
            </a:r>
            <a:r>
              <a:rPr lang="en-US" sz="4000" dirty="0"/>
              <a:t> are necessary to maintain normal plasma glucose concentrations. </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428625"/>
            <a:ext cx="10515600" cy="371475"/>
          </a:xfrm>
        </p:spPr>
        <p:txBody>
          <a:bodyPr>
            <a:normAutofit fontScale="90000"/>
          </a:bodyPr>
          <a:lstStyle/>
          <a:p>
            <a:r>
              <a:rPr lang="en-US" b="1" dirty="0"/>
              <a:t>DIAGNOSTIC EVALUATION</a:t>
            </a:r>
            <a:br>
              <a:rPr lang="en-US" dirty="0"/>
            </a:br>
            <a:endParaRPr lang="en-US" dirty="0"/>
          </a:p>
        </p:txBody>
      </p:sp>
      <p:sp>
        <p:nvSpPr>
          <p:cNvPr id="3" name="عنصر نائب للمحتوى 2"/>
          <p:cNvSpPr>
            <a:spLocks noGrp="1"/>
          </p:cNvSpPr>
          <p:nvPr>
            <p:ph idx="1"/>
          </p:nvPr>
        </p:nvSpPr>
        <p:spPr>
          <a:xfrm>
            <a:off x="215900" y="492226"/>
            <a:ext cx="11760200" cy="4871938"/>
          </a:xfrm>
        </p:spPr>
        <p:txBody>
          <a:bodyPr>
            <a:normAutofit fontScale="25000" lnSpcReduction="20000"/>
          </a:bodyPr>
          <a:lstStyle/>
          <a:p>
            <a:pPr>
              <a:buNone/>
            </a:pPr>
            <a:r>
              <a:rPr lang="en-US" sz="20300" b="1" dirty="0">
                <a:solidFill>
                  <a:srgbClr val="FF0000"/>
                </a:solidFill>
              </a:rPr>
              <a:t>History</a:t>
            </a:r>
            <a:r>
              <a:rPr lang="en-US" sz="4300" b="1" dirty="0"/>
              <a:t> </a:t>
            </a:r>
            <a:r>
              <a:rPr lang="en-US" sz="4300" dirty="0"/>
              <a:t> </a:t>
            </a:r>
          </a:p>
          <a:p>
            <a:pPr>
              <a:buNone/>
            </a:pPr>
            <a:r>
              <a:rPr lang="en-US" sz="8000" dirty="0"/>
              <a:t> </a:t>
            </a:r>
          </a:p>
          <a:p>
            <a:pPr>
              <a:buNone/>
            </a:pPr>
            <a:r>
              <a:rPr lang="en-US" sz="11200" b="1" dirty="0">
                <a:solidFill>
                  <a:srgbClr val="FF0000"/>
                </a:solidFill>
              </a:rPr>
              <a:t>Past medical history</a:t>
            </a:r>
            <a:r>
              <a:rPr lang="en-US" sz="8000" b="1" dirty="0">
                <a:solidFill>
                  <a:srgbClr val="FF0000"/>
                </a:solidFill>
              </a:rPr>
              <a:t> </a:t>
            </a:r>
            <a:r>
              <a:rPr lang="en-US" sz="8000" dirty="0"/>
              <a:t> — The </a:t>
            </a:r>
            <a:r>
              <a:rPr lang="en-US" sz="8000" dirty="0" err="1"/>
              <a:t>perinatal</a:t>
            </a:r>
            <a:r>
              <a:rPr lang="en-US" sz="8000" dirty="0"/>
              <a:t> history should include the </a:t>
            </a:r>
            <a:r>
              <a:rPr lang="en-US" sz="8000" dirty="0">
                <a:solidFill>
                  <a:srgbClr val="FF0000"/>
                </a:solidFill>
              </a:rPr>
              <a:t>birth weight, gestational age</a:t>
            </a:r>
            <a:r>
              <a:rPr lang="en-US" sz="8000" dirty="0"/>
              <a:t>, and whether the child had hypoglycemic symptoms </a:t>
            </a:r>
            <a:r>
              <a:rPr lang="en-US" sz="8000" dirty="0">
                <a:solidFill>
                  <a:srgbClr val="FF0000"/>
                </a:solidFill>
              </a:rPr>
              <a:t>at birth or in the neonatal period. </a:t>
            </a:r>
          </a:p>
          <a:p>
            <a:pPr>
              <a:buNone/>
            </a:pPr>
            <a:r>
              <a:rPr lang="en-US" sz="11200" b="1" dirty="0">
                <a:solidFill>
                  <a:srgbClr val="FF0000"/>
                </a:solidFill>
              </a:rPr>
              <a:t>Age at onset</a:t>
            </a:r>
            <a:r>
              <a:rPr lang="en-US" sz="8000" b="1" dirty="0"/>
              <a:t> </a:t>
            </a:r>
            <a:r>
              <a:rPr lang="en-US" sz="8000" dirty="0"/>
              <a:t> — What was the age at the onset of symptoms? Inborn errors of metabolism and congenital hormone deficiencies usually present in </a:t>
            </a:r>
            <a:r>
              <a:rPr lang="en-US" sz="8000" dirty="0">
                <a:solidFill>
                  <a:srgbClr val="FF0000"/>
                </a:solidFill>
              </a:rPr>
              <a:t>the neonatal period or the first two years of life</a:t>
            </a:r>
            <a:r>
              <a:rPr lang="en-US" sz="8000" dirty="0"/>
              <a:t>; </a:t>
            </a:r>
          </a:p>
          <a:p>
            <a:pPr>
              <a:buNone/>
            </a:pPr>
            <a:r>
              <a:rPr lang="en-US" sz="8000" dirty="0"/>
              <a:t>ketotic hypoglycemia, isolated growth hormone deficiency, and cortisol deficiency are usually present </a:t>
            </a:r>
            <a:r>
              <a:rPr lang="en-US" sz="8000" dirty="0">
                <a:solidFill>
                  <a:srgbClr val="FF0000"/>
                </a:solidFill>
              </a:rPr>
              <a:t>after 1 year of age. </a:t>
            </a:r>
          </a:p>
          <a:p>
            <a:pPr>
              <a:buNone/>
            </a:pPr>
            <a:r>
              <a:rPr lang="en-US" sz="8000" dirty="0"/>
              <a:t>Ingestion toxic material should be considered in children who present as </a:t>
            </a:r>
            <a:r>
              <a:rPr lang="en-US" sz="8000" dirty="0">
                <a:solidFill>
                  <a:srgbClr val="FF0000"/>
                </a:solidFill>
              </a:rPr>
              <a:t>toddlers and young children. </a:t>
            </a:r>
          </a:p>
          <a:p>
            <a:pPr>
              <a:buNone/>
            </a:pPr>
            <a:r>
              <a:rPr lang="en-US" sz="11200" b="1" dirty="0">
                <a:solidFill>
                  <a:srgbClr val="FF0000"/>
                </a:solidFill>
              </a:rPr>
              <a:t>Dietary factors</a:t>
            </a:r>
            <a:r>
              <a:rPr lang="en-US" sz="8000" b="1" dirty="0"/>
              <a:t> </a:t>
            </a:r>
            <a:r>
              <a:rPr lang="en-US" sz="8000" dirty="0"/>
              <a:t> — The details of the acute event should include information about the child's dietary intake before the event. Did </a:t>
            </a:r>
            <a:r>
              <a:rPr lang="en-US" sz="8000" dirty="0">
                <a:solidFill>
                  <a:srgbClr val="FF0000"/>
                </a:solidFill>
              </a:rPr>
              <a:t>acute illness </a:t>
            </a:r>
            <a:r>
              <a:rPr lang="en-US" sz="8000" dirty="0"/>
              <a:t>prevent the child from achieving adequate carbohydrate intake? Was the child in the </a:t>
            </a:r>
            <a:r>
              <a:rPr lang="en-US" sz="8000" dirty="0">
                <a:solidFill>
                  <a:srgbClr val="FF0000"/>
                </a:solidFill>
              </a:rPr>
              <a:t>fed or fasting </a:t>
            </a:r>
            <a:r>
              <a:rPr lang="en-US" sz="8000" dirty="0"/>
              <a:t>condition at the time of hypoglycemia? </a:t>
            </a:r>
          </a:p>
          <a:p>
            <a:pPr>
              <a:buNone/>
            </a:pPr>
            <a:r>
              <a:rPr lang="en-US" sz="8000" dirty="0"/>
              <a:t>Symptoms after ingestion of milk products or fructose may indicate </a:t>
            </a:r>
            <a:r>
              <a:rPr lang="en-US" sz="8000" dirty="0" err="1">
                <a:solidFill>
                  <a:srgbClr val="FF0000"/>
                </a:solidFill>
              </a:rPr>
              <a:t>galactosemia</a:t>
            </a:r>
            <a:r>
              <a:rPr lang="en-US" sz="8000" dirty="0">
                <a:solidFill>
                  <a:srgbClr val="FF0000"/>
                </a:solidFill>
              </a:rPr>
              <a:t> </a:t>
            </a:r>
            <a:r>
              <a:rPr lang="en-US" sz="8000" dirty="0"/>
              <a:t>or </a:t>
            </a:r>
            <a:r>
              <a:rPr lang="en-US" sz="8000" dirty="0">
                <a:solidFill>
                  <a:srgbClr val="FF0000"/>
                </a:solidFill>
              </a:rPr>
              <a:t>hereditary fructose intolerance</a:t>
            </a:r>
            <a:r>
              <a:rPr lang="en-US" sz="8000" dirty="0"/>
              <a:t>, respectively.</a:t>
            </a:r>
          </a:p>
          <a:p>
            <a:pPr>
              <a:buNone/>
            </a:pPr>
            <a:r>
              <a:rPr lang="en-US" sz="8000" dirty="0"/>
              <a:t>Children who have hereditary defects of amino acid or organic acid metabolism may </a:t>
            </a:r>
            <a:r>
              <a:rPr lang="en-US" sz="8000" dirty="0">
                <a:solidFill>
                  <a:srgbClr val="FF0000"/>
                </a:solidFill>
              </a:rPr>
              <a:t>develop hypoglycemia shortly after the ingestion of protein. </a:t>
            </a:r>
            <a:endParaRPr lang="en-US" sz="8000" dirty="0"/>
          </a:p>
          <a:p>
            <a:pPr>
              <a:buNone/>
            </a:pPr>
            <a:r>
              <a:rPr lang="en-US" sz="8000" dirty="0"/>
              <a:t>Was there a history of ingestion, or opportunity for ingestion of alcohol, oral hypoglycemic agents, </a:t>
            </a:r>
            <a:r>
              <a:rPr lang="en-US" sz="8000" dirty="0">
                <a:hlinkClick r:id="rId2"/>
              </a:rPr>
              <a:t>aspirin </a:t>
            </a:r>
            <a:r>
              <a:rPr lang="en-US" sz="8000" dirty="0"/>
              <a:t>, beta blockers, or </a:t>
            </a:r>
            <a:r>
              <a:rPr lang="en-US" sz="8000" dirty="0">
                <a:hlinkClick r:id="rId3"/>
              </a:rPr>
              <a:t>quinine </a:t>
            </a:r>
            <a:r>
              <a:rPr lang="en-US" sz="8000" dirty="0"/>
              <a:t>(all of which can cause hypoglycemia in children)?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03200" y="301726"/>
            <a:ext cx="11353800" cy="6302274"/>
          </a:xfrm>
        </p:spPr>
        <p:txBody>
          <a:bodyPr>
            <a:normAutofit fontScale="62500" lnSpcReduction="20000"/>
          </a:bodyPr>
          <a:lstStyle/>
          <a:p>
            <a:pPr>
              <a:buNone/>
            </a:pPr>
            <a:r>
              <a:rPr lang="en-US" sz="6500" b="1" dirty="0">
                <a:solidFill>
                  <a:srgbClr val="FF0000"/>
                </a:solidFill>
              </a:rPr>
              <a:t>Physical examination</a:t>
            </a:r>
            <a:r>
              <a:rPr lang="en-US" b="1" dirty="0"/>
              <a:t> </a:t>
            </a:r>
            <a:r>
              <a:rPr lang="en-US" dirty="0"/>
              <a:t> —</a:t>
            </a:r>
          </a:p>
          <a:p>
            <a:pPr>
              <a:buNone/>
            </a:pPr>
            <a:r>
              <a:rPr lang="en-US" sz="3600" i="1" dirty="0"/>
              <a:t>The child's weight and length or height should be measured and plotted on an appropriate growth chart </a:t>
            </a:r>
          </a:p>
          <a:p>
            <a:pPr>
              <a:buFont typeface="Wingdings" panose="05000000000000000000" pitchFamily="2" charset="2"/>
              <a:buChar char="Ø"/>
            </a:pPr>
            <a:r>
              <a:rPr lang="en-US" sz="3600" i="1" dirty="0">
                <a:solidFill>
                  <a:srgbClr val="FF0000"/>
                </a:solidFill>
              </a:rPr>
              <a:t>Short stature </a:t>
            </a:r>
            <a:r>
              <a:rPr lang="en-US" sz="3600" i="1" dirty="0">
                <a:solidFill>
                  <a:schemeClr val="tx1"/>
                </a:solidFill>
              </a:rPr>
              <a:t>may indicate </a:t>
            </a:r>
            <a:r>
              <a:rPr lang="en-US" sz="3600" i="1" dirty="0" err="1">
                <a:solidFill>
                  <a:srgbClr val="FF0000"/>
                </a:solidFill>
              </a:rPr>
              <a:t>hypopituitarism</a:t>
            </a:r>
            <a:r>
              <a:rPr lang="en-US" sz="3600" i="1" dirty="0">
                <a:solidFill>
                  <a:srgbClr val="FF0000"/>
                </a:solidFill>
              </a:rPr>
              <a:t> </a:t>
            </a:r>
            <a:r>
              <a:rPr lang="en-US" sz="3600" i="1" dirty="0"/>
              <a:t>or </a:t>
            </a:r>
            <a:r>
              <a:rPr lang="en-US" sz="3600" i="1" dirty="0">
                <a:solidFill>
                  <a:srgbClr val="FF0000"/>
                </a:solidFill>
              </a:rPr>
              <a:t>growth</a:t>
            </a:r>
            <a:r>
              <a:rPr lang="en-US" sz="3600" i="1" dirty="0"/>
              <a:t> </a:t>
            </a:r>
            <a:r>
              <a:rPr lang="en-US" sz="3600" i="1" dirty="0">
                <a:solidFill>
                  <a:srgbClr val="FF0000"/>
                </a:solidFill>
              </a:rPr>
              <a:t>hormone deficiency</a:t>
            </a:r>
            <a:r>
              <a:rPr lang="en-US" sz="3600" i="1" dirty="0"/>
              <a:t>.</a:t>
            </a:r>
          </a:p>
          <a:p>
            <a:pPr>
              <a:buFont typeface="Wingdings" panose="05000000000000000000" pitchFamily="2" charset="2"/>
              <a:buChar char="Ø"/>
            </a:pPr>
            <a:r>
              <a:rPr lang="en-US" sz="3600" i="1" dirty="0"/>
              <a:t> Disorders of amino acid, organic acid, and carbohydrate metabolism are usually associated with </a:t>
            </a:r>
            <a:r>
              <a:rPr lang="en-US" sz="3600" i="1" dirty="0">
                <a:solidFill>
                  <a:srgbClr val="FF0000"/>
                </a:solidFill>
              </a:rPr>
              <a:t>failure to thrive</a:t>
            </a:r>
            <a:r>
              <a:rPr lang="en-US" sz="3600" i="1" dirty="0"/>
              <a:t> </a:t>
            </a:r>
          </a:p>
          <a:p>
            <a:pPr>
              <a:buFont typeface="Wingdings" panose="05000000000000000000" pitchFamily="2" charset="2"/>
              <a:buChar char="Ø"/>
            </a:pPr>
            <a:r>
              <a:rPr lang="en-US" sz="3600" i="1" dirty="0"/>
              <a:t>whereas children with </a:t>
            </a:r>
            <a:r>
              <a:rPr lang="en-US" sz="3600" i="1" dirty="0">
                <a:solidFill>
                  <a:srgbClr val="FF0000"/>
                </a:solidFill>
              </a:rPr>
              <a:t>fatty acid oxidation disorders </a:t>
            </a:r>
            <a:r>
              <a:rPr lang="en-US" sz="3600" i="1" dirty="0"/>
              <a:t>typically have </a:t>
            </a:r>
            <a:r>
              <a:rPr lang="en-US" sz="3600" b="1" i="1" u="sng" dirty="0">
                <a:solidFill>
                  <a:srgbClr val="FF0000"/>
                </a:solidFill>
              </a:rPr>
              <a:t>normal growth</a:t>
            </a:r>
            <a:r>
              <a:rPr lang="en-US" sz="3600" i="1" dirty="0"/>
              <a:t>. </a:t>
            </a:r>
          </a:p>
          <a:p>
            <a:pPr>
              <a:buFont typeface="Wingdings" panose="05000000000000000000" pitchFamily="2" charset="2"/>
              <a:buChar char="Ø"/>
            </a:pPr>
            <a:r>
              <a:rPr lang="en-US" sz="3600" i="1" dirty="0"/>
              <a:t>Children who are </a:t>
            </a:r>
            <a:r>
              <a:rPr lang="en-US" sz="3600" i="1" dirty="0">
                <a:solidFill>
                  <a:srgbClr val="FF0000"/>
                </a:solidFill>
              </a:rPr>
              <a:t>underweight for age </a:t>
            </a:r>
            <a:r>
              <a:rPr lang="en-US" sz="3600" i="1" dirty="0"/>
              <a:t>may be at risk for </a:t>
            </a:r>
            <a:r>
              <a:rPr lang="en-US" sz="3600" i="1" dirty="0">
                <a:solidFill>
                  <a:srgbClr val="FF0000"/>
                </a:solidFill>
              </a:rPr>
              <a:t>ketotic hypoglycemia </a:t>
            </a:r>
          </a:p>
          <a:p>
            <a:pPr>
              <a:buFont typeface="Wingdings" panose="05000000000000000000" pitchFamily="2" charset="2"/>
              <a:buChar char="Ø"/>
            </a:pPr>
            <a:r>
              <a:rPr lang="en-US" sz="3600" i="1" dirty="0"/>
              <a:t>poor weight gain also may be caused by </a:t>
            </a:r>
            <a:r>
              <a:rPr lang="en-US" sz="3600" i="1" dirty="0" err="1">
                <a:solidFill>
                  <a:srgbClr val="FF0000"/>
                </a:solidFill>
              </a:rPr>
              <a:t>hypopituitarism</a:t>
            </a:r>
            <a:r>
              <a:rPr lang="en-US" sz="3600" i="1" dirty="0">
                <a:solidFill>
                  <a:srgbClr val="FF0000"/>
                </a:solidFill>
              </a:rPr>
              <a:t> and ACTH unresponsiveness </a:t>
            </a:r>
          </a:p>
          <a:p>
            <a:pPr>
              <a:buFont typeface="Wingdings" panose="05000000000000000000" pitchFamily="2" charset="2"/>
              <a:buChar char="Ø"/>
            </a:pPr>
            <a:r>
              <a:rPr lang="en-US" sz="3600" i="1" dirty="0">
                <a:solidFill>
                  <a:srgbClr val="FF0000"/>
                </a:solidFill>
              </a:rPr>
              <a:t>Midline facial defects </a:t>
            </a:r>
            <a:r>
              <a:rPr lang="en-US" sz="3600" i="1" dirty="0"/>
              <a:t>(</a:t>
            </a:r>
            <a:r>
              <a:rPr lang="en-US" sz="3600" i="1" dirty="0" err="1"/>
              <a:t>eg</a:t>
            </a:r>
            <a:r>
              <a:rPr lang="en-US" sz="3600" i="1" dirty="0"/>
              <a:t>, a single central incisor, optic nerve </a:t>
            </a:r>
            <a:r>
              <a:rPr lang="en-US" sz="3600" i="1" dirty="0" err="1"/>
              <a:t>hypoplasia</a:t>
            </a:r>
            <a:r>
              <a:rPr lang="en-US" sz="3600" i="1" dirty="0"/>
              <a:t>, cleft lip or palate) and </a:t>
            </a:r>
            <a:r>
              <a:rPr lang="en-US" sz="3600" i="1" dirty="0" err="1">
                <a:solidFill>
                  <a:srgbClr val="FF0000"/>
                </a:solidFill>
              </a:rPr>
              <a:t>microphallu</a:t>
            </a:r>
            <a:r>
              <a:rPr lang="en-US" sz="3600" i="1" dirty="0" err="1"/>
              <a:t>s</a:t>
            </a:r>
            <a:r>
              <a:rPr lang="en-US" sz="3600" i="1" dirty="0"/>
              <a:t> or </a:t>
            </a:r>
            <a:r>
              <a:rPr lang="en-US" sz="3600" i="1" dirty="0" err="1">
                <a:solidFill>
                  <a:srgbClr val="FF0000"/>
                </a:solidFill>
              </a:rPr>
              <a:t>undescended</a:t>
            </a:r>
            <a:r>
              <a:rPr lang="en-US" sz="3600" i="1" dirty="0">
                <a:solidFill>
                  <a:srgbClr val="FF0000"/>
                </a:solidFill>
              </a:rPr>
              <a:t> testicles </a:t>
            </a:r>
            <a:r>
              <a:rPr lang="en-US" sz="3600" i="1" dirty="0"/>
              <a:t>in boys may indicate </a:t>
            </a:r>
            <a:r>
              <a:rPr lang="en-US" sz="3600" i="1" dirty="0" err="1">
                <a:solidFill>
                  <a:srgbClr val="FF0000"/>
                </a:solidFill>
              </a:rPr>
              <a:t>hypopituitarism</a:t>
            </a:r>
            <a:r>
              <a:rPr lang="en-US" sz="3600" i="1" dirty="0">
                <a:solidFill>
                  <a:srgbClr val="FF0000"/>
                </a:solidFill>
              </a:rPr>
              <a:t> and/or growth hormone deficiency. </a:t>
            </a:r>
          </a:p>
          <a:p>
            <a:pPr>
              <a:buFont typeface="Wingdings" panose="05000000000000000000" pitchFamily="2" charset="2"/>
              <a:buChar char="Ø"/>
            </a:pPr>
            <a:r>
              <a:rPr lang="en-US" sz="3600" i="1" dirty="0" err="1">
                <a:solidFill>
                  <a:srgbClr val="FF0000"/>
                </a:solidFill>
              </a:rPr>
              <a:t>Macrosomia</a:t>
            </a:r>
            <a:r>
              <a:rPr lang="en-US" sz="3600" i="1" dirty="0">
                <a:solidFill>
                  <a:srgbClr val="FF0000"/>
                </a:solidFill>
              </a:rPr>
              <a:t>, </a:t>
            </a:r>
            <a:r>
              <a:rPr lang="en-US" sz="3600" i="1" dirty="0" err="1">
                <a:solidFill>
                  <a:srgbClr val="FF0000"/>
                </a:solidFill>
              </a:rPr>
              <a:t>hepatosplenomegaly</a:t>
            </a:r>
            <a:r>
              <a:rPr lang="en-US" sz="3600" i="1" dirty="0">
                <a:solidFill>
                  <a:srgbClr val="FF0000"/>
                </a:solidFill>
              </a:rPr>
              <a:t>, and umbilical hernia </a:t>
            </a:r>
            <a:r>
              <a:rPr lang="en-US" sz="3600" i="1" dirty="0"/>
              <a:t>may indicate Beckwith-</a:t>
            </a:r>
            <a:r>
              <a:rPr lang="en-US" sz="3600" i="1" dirty="0" err="1"/>
              <a:t>Wiedemann</a:t>
            </a:r>
            <a:r>
              <a:rPr lang="en-US" sz="3600" i="1" dirty="0"/>
              <a:t> syndrome </a:t>
            </a:r>
          </a:p>
          <a:p>
            <a:pPr>
              <a:buFont typeface="Wingdings" panose="05000000000000000000" pitchFamily="2" charset="2"/>
              <a:buChar char="Ø"/>
            </a:pPr>
            <a:r>
              <a:rPr lang="en-US" sz="3600" i="1" dirty="0"/>
              <a:t> whereas </a:t>
            </a:r>
            <a:r>
              <a:rPr lang="en-US" sz="3600" i="1" dirty="0">
                <a:solidFill>
                  <a:srgbClr val="FF0000"/>
                </a:solidFill>
              </a:rPr>
              <a:t>hepatomegaly and </a:t>
            </a:r>
            <a:r>
              <a:rPr lang="en-US" sz="3600" i="1" dirty="0" err="1">
                <a:solidFill>
                  <a:srgbClr val="FF0000"/>
                </a:solidFill>
              </a:rPr>
              <a:t>hypotonia</a:t>
            </a:r>
            <a:r>
              <a:rPr lang="en-US" sz="3600" i="1" dirty="0">
                <a:solidFill>
                  <a:srgbClr val="FF0000"/>
                </a:solidFill>
              </a:rPr>
              <a:t> </a:t>
            </a:r>
            <a:r>
              <a:rPr lang="en-US" sz="3600" i="1" dirty="0"/>
              <a:t>may indicate a </a:t>
            </a:r>
            <a:r>
              <a:rPr lang="en-US" sz="3600" i="1" dirty="0">
                <a:solidFill>
                  <a:srgbClr val="FF0000"/>
                </a:solidFill>
              </a:rPr>
              <a:t>glycogen storage disease</a:t>
            </a:r>
            <a:r>
              <a:rPr lang="en-US" sz="3600" i="1" dirty="0"/>
              <a:t>, defects in </a:t>
            </a:r>
            <a:r>
              <a:rPr lang="en-US" sz="3600" i="1" dirty="0" err="1">
                <a:solidFill>
                  <a:srgbClr val="FF0000"/>
                </a:solidFill>
              </a:rPr>
              <a:t>gluconeogenesis</a:t>
            </a:r>
            <a:r>
              <a:rPr lang="en-US" sz="3600" i="1" dirty="0">
                <a:solidFill>
                  <a:srgbClr val="FF0000"/>
                </a:solidFill>
              </a:rPr>
              <a:t>, </a:t>
            </a:r>
            <a:r>
              <a:rPr lang="en-US" sz="3600" i="1" dirty="0" err="1">
                <a:solidFill>
                  <a:srgbClr val="FF0000"/>
                </a:solidFill>
              </a:rPr>
              <a:t>galactosemia</a:t>
            </a:r>
            <a:r>
              <a:rPr lang="en-US" sz="3600" i="1" dirty="0">
                <a:solidFill>
                  <a:srgbClr val="FF0000"/>
                </a:solidFill>
              </a:rPr>
              <a:t>, or hereditary fructose intolerance </a:t>
            </a:r>
            <a:r>
              <a:rPr lang="en-US" sz="3600" i="1" dirty="0"/>
              <a:t> </a:t>
            </a:r>
          </a:p>
          <a:p>
            <a:pPr>
              <a:buFont typeface="Wingdings" panose="05000000000000000000" pitchFamily="2" charset="2"/>
              <a:buChar char="Ø"/>
            </a:pPr>
            <a:r>
              <a:rPr lang="en-US" sz="3600" i="1" dirty="0">
                <a:solidFill>
                  <a:srgbClr val="FF0000"/>
                </a:solidFill>
              </a:rPr>
              <a:t>Hyperventilation</a:t>
            </a:r>
            <a:r>
              <a:rPr lang="en-US" sz="3600" i="1" dirty="0"/>
              <a:t> may be a clue to </a:t>
            </a:r>
            <a:r>
              <a:rPr lang="en-US" sz="3600" i="1" dirty="0">
                <a:solidFill>
                  <a:srgbClr val="FF0000"/>
                </a:solidFill>
              </a:rPr>
              <a:t>metabolic acidosis </a:t>
            </a:r>
            <a:r>
              <a:rPr lang="en-US" sz="3600" i="1" dirty="0"/>
              <a:t>from an inborn error of metabolism</a:t>
            </a:r>
          </a:p>
          <a:p>
            <a:pPr>
              <a:buFont typeface="Wingdings" panose="05000000000000000000" pitchFamily="2" charset="2"/>
              <a:buChar char="Ø"/>
            </a:pPr>
            <a:r>
              <a:rPr lang="en-US" sz="3600" i="1" dirty="0" err="1">
                <a:solidFill>
                  <a:srgbClr val="FF0000"/>
                </a:solidFill>
              </a:rPr>
              <a:t>Hyperpigmentation</a:t>
            </a:r>
            <a:r>
              <a:rPr lang="en-US" sz="3600" i="1" dirty="0"/>
              <a:t> may be a clue to </a:t>
            </a:r>
            <a:r>
              <a:rPr lang="en-US" sz="3600" i="1" dirty="0">
                <a:solidFill>
                  <a:srgbClr val="FF0000"/>
                </a:solidFill>
              </a:rPr>
              <a:t>adrenal insufficiency</a:t>
            </a:r>
            <a:r>
              <a:rPr lang="en-US" sz="3600" i="1" dirty="0"/>
              <a:t>.</a:t>
            </a:r>
          </a:p>
          <a:p>
            <a:endParaRPr lang="en-US" sz="3600" i="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t>INTERPRETATION OF RESULTS</a:t>
            </a:r>
            <a:endParaRPr lang="en-US" dirty="0"/>
          </a:p>
        </p:txBody>
      </p:sp>
      <p:sp>
        <p:nvSpPr>
          <p:cNvPr id="4" name="شكل بيضاوي 3"/>
          <p:cNvSpPr/>
          <p:nvPr/>
        </p:nvSpPr>
        <p:spPr>
          <a:xfrm>
            <a:off x="444500" y="3530600"/>
            <a:ext cx="4025900" cy="3098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rPr>
              <a:t>INAPRROPIATE KETOSIS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a:ea typeface="+mn-ea"/>
                <a:cs typeface="+mn-cs"/>
              </a:rPr>
              <a:t>mild or moderate</a:t>
            </a:r>
            <a:endParaRPr kumimoji="0" lang="en-US" sz="18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شكل بيضاوي 4"/>
          <p:cNvSpPr/>
          <p:nvPr/>
        </p:nvSpPr>
        <p:spPr>
          <a:xfrm>
            <a:off x="7277100" y="3238500"/>
            <a:ext cx="4178300" cy="345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lgerian" panose="04020705040A02060702" pitchFamily="2" charset="0"/>
                <a:ea typeface="+mn-ea"/>
                <a:cs typeface="+mn-cs"/>
              </a:rPr>
              <a:t>A</a:t>
            </a:r>
            <a:r>
              <a:rPr kumimoji="0" lang="en-US" sz="2000" b="0" i="0" u="none" strike="noStrike" kern="1200" cap="none" spc="0" normalizeH="0" baseline="0" noProof="0" dirty="0">
                <a:ln>
                  <a:noFill/>
                </a:ln>
                <a:solidFill>
                  <a:prstClr val="black"/>
                </a:solidFill>
                <a:effectLst/>
                <a:uLnTx/>
                <a:uFillTx/>
                <a:latin typeface="Algerian" panose="04020705040A02060702" pitchFamily="2" charset="0"/>
                <a:ea typeface="+mn-ea"/>
                <a:cs typeface="+mn-cs"/>
              </a:rPr>
              <a:t>APPRPIATE KETOSIS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مستطيل 5"/>
          <p:cNvSpPr/>
          <p:nvPr/>
        </p:nvSpPr>
        <p:spPr>
          <a:xfrm>
            <a:off x="2260600" y="1155700"/>
            <a:ext cx="7721600" cy="596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libri"/>
                <a:ea typeface="+mn-ea"/>
                <a:cs typeface="+mn-cs"/>
              </a:rPr>
              <a:t>beta-</a:t>
            </a:r>
            <a:r>
              <a:rPr kumimoji="0" lang="en-US" sz="3600" b="1" i="0" u="none" strike="noStrike" kern="1200" cap="none" spc="0" normalizeH="0" baseline="0" noProof="0" dirty="0" err="1">
                <a:ln>
                  <a:noFill/>
                </a:ln>
                <a:solidFill>
                  <a:srgbClr val="00B050"/>
                </a:solidFill>
                <a:effectLst/>
                <a:uLnTx/>
                <a:uFillTx/>
                <a:latin typeface="Calibri"/>
                <a:ea typeface="+mn-ea"/>
                <a:cs typeface="+mn-cs"/>
              </a:rPr>
              <a:t>hydroxybutyrate</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 name="رابط كسهم مستقيم 7"/>
          <p:cNvCxnSpPr/>
          <p:nvPr/>
        </p:nvCxnSpPr>
        <p:spPr>
          <a:xfrm rot="5400000">
            <a:off x="2940050" y="2025650"/>
            <a:ext cx="1549400" cy="1231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رابط كسهم مستقيم 9"/>
          <p:cNvCxnSpPr/>
          <p:nvPr/>
        </p:nvCxnSpPr>
        <p:spPr>
          <a:xfrm rot="16200000" flipH="1">
            <a:off x="6711950" y="2216150"/>
            <a:ext cx="1574800" cy="1028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368300" y="330200"/>
            <a:ext cx="6223000" cy="6527801"/>
          </a:xfrm>
        </p:spPr>
        <p:txBody>
          <a:bodyPr>
            <a:normAutofit fontScale="25000" lnSpcReduction="20000"/>
          </a:bodyPr>
          <a:lstStyle/>
          <a:p>
            <a:r>
              <a:rPr lang="en-US" sz="14400" b="1" dirty="0">
                <a:solidFill>
                  <a:srgbClr val="FF0000"/>
                </a:solidFill>
              </a:rPr>
              <a:t>Inappropriate ketosis</a:t>
            </a:r>
          </a:p>
          <a:p>
            <a:pPr>
              <a:buNone/>
            </a:pPr>
            <a:endParaRPr lang="en-US" sz="14400" b="1" dirty="0">
              <a:solidFill>
                <a:srgbClr val="FF0000"/>
              </a:solidFill>
            </a:endParaRPr>
          </a:p>
          <a:p>
            <a:pPr>
              <a:buNone/>
            </a:pPr>
            <a:r>
              <a:rPr lang="en-US" sz="7200" dirty="0"/>
              <a:t> indicates that </a:t>
            </a:r>
            <a:r>
              <a:rPr lang="en-US" sz="7200" b="1" dirty="0">
                <a:solidFill>
                  <a:srgbClr val="FF0000"/>
                </a:solidFill>
              </a:rPr>
              <a:t>FFAs</a:t>
            </a:r>
            <a:r>
              <a:rPr lang="en-US" sz="7200" dirty="0">
                <a:solidFill>
                  <a:srgbClr val="FF0000"/>
                </a:solidFill>
              </a:rPr>
              <a:t> are not being mobilized appropriately </a:t>
            </a:r>
            <a:r>
              <a:rPr lang="en-US" sz="7200" dirty="0"/>
              <a:t>or </a:t>
            </a:r>
            <a:r>
              <a:rPr lang="en-US" sz="7200" dirty="0">
                <a:solidFill>
                  <a:srgbClr val="FF0000"/>
                </a:solidFill>
              </a:rPr>
              <a:t>cannot be used for ketone body formation</a:t>
            </a:r>
            <a:r>
              <a:rPr lang="en-US" sz="7200" dirty="0"/>
              <a:t>. These findings suggest </a:t>
            </a:r>
            <a:r>
              <a:rPr lang="en-US" sz="7200" b="1" dirty="0" err="1">
                <a:solidFill>
                  <a:srgbClr val="FF0000"/>
                </a:solidFill>
              </a:rPr>
              <a:t>hyperinsulinism</a:t>
            </a:r>
            <a:r>
              <a:rPr lang="en-US" sz="7200" b="1" dirty="0">
                <a:solidFill>
                  <a:srgbClr val="FF0000"/>
                </a:solidFill>
              </a:rPr>
              <a:t> or fatty acid oxidation defects</a:t>
            </a:r>
            <a:r>
              <a:rPr lang="en-US" sz="7200" dirty="0"/>
              <a:t>, respectively.</a:t>
            </a:r>
          </a:p>
          <a:p>
            <a:pPr>
              <a:buFont typeface="Wingdings" panose="05000000000000000000" pitchFamily="2" charset="2"/>
              <a:buChar char="§"/>
            </a:pPr>
            <a:r>
              <a:rPr lang="en-US" sz="9600" b="1" i="1" dirty="0">
                <a:solidFill>
                  <a:schemeClr val="accent6">
                    <a:lumMod val="50000"/>
                  </a:schemeClr>
                </a:solidFill>
              </a:rPr>
              <a:t>Hyperinsulinemia</a:t>
            </a:r>
            <a:r>
              <a:rPr lang="en-US" sz="6200" dirty="0"/>
              <a:t> is the primary diagnostic consideration. A glycemic response </a:t>
            </a:r>
            <a:r>
              <a:rPr lang="en-US" sz="8000" b="1" dirty="0">
                <a:solidFill>
                  <a:srgbClr val="FF0000"/>
                </a:solidFill>
              </a:rPr>
              <a:t>(&gt;20 to 30 mg/</a:t>
            </a:r>
            <a:r>
              <a:rPr lang="en-US" sz="8000" b="1" dirty="0" err="1">
                <a:solidFill>
                  <a:srgbClr val="FF0000"/>
                </a:solidFill>
              </a:rPr>
              <a:t>dL</a:t>
            </a:r>
            <a:r>
              <a:rPr lang="en-US" sz="8000" b="1" dirty="0">
                <a:solidFill>
                  <a:srgbClr val="FF0000"/>
                </a:solidFill>
              </a:rPr>
              <a:t>)</a:t>
            </a:r>
            <a:r>
              <a:rPr lang="en-US" sz="6200" dirty="0"/>
              <a:t> to</a:t>
            </a:r>
            <a:r>
              <a:rPr lang="en-US" sz="6200" dirty="0">
                <a:solidFill>
                  <a:schemeClr val="tx1"/>
                </a:solidFill>
              </a:rPr>
              <a:t> </a:t>
            </a:r>
            <a:r>
              <a:rPr lang="en-US" sz="6200" dirty="0">
                <a:solidFill>
                  <a:schemeClr val="tx1"/>
                </a:solidFill>
                <a:hlinkClick r:id="rId2"/>
              </a:rPr>
              <a:t>glucagon </a:t>
            </a:r>
            <a:r>
              <a:rPr lang="en-US" sz="6200" dirty="0">
                <a:solidFill>
                  <a:schemeClr val="tx1"/>
                </a:solidFill>
              </a:rPr>
              <a:t>at the time of hypoglycemia would further strengthen this possibility</a:t>
            </a:r>
            <a:r>
              <a:rPr lang="en-US" sz="6200" dirty="0">
                <a:solidFill>
                  <a:srgbClr val="FF0000"/>
                </a:solidFill>
              </a:rPr>
              <a:t>. Elevated plasma insulin concentration confirms </a:t>
            </a:r>
            <a:r>
              <a:rPr lang="en-US" sz="6200" dirty="0" err="1">
                <a:solidFill>
                  <a:srgbClr val="FF0000"/>
                </a:solidFill>
              </a:rPr>
              <a:t>hyperinsulinemia</a:t>
            </a:r>
            <a:r>
              <a:rPr lang="en-US" sz="6200" dirty="0"/>
              <a:t>, but clear and unequivocal elevation of the plasma insulin concentration is frequently not observed</a:t>
            </a:r>
          </a:p>
          <a:p>
            <a:pPr>
              <a:buFont typeface="Wingdings" panose="05000000000000000000" pitchFamily="2" charset="2"/>
              <a:buChar char="§"/>
            </a:pPr>
            <a:r>
              <a:rPr lang="en-US" sz="9600" b="1" i="1" dirty="0">
                <a:solidFill>
                  <a:schemeClr val="accent6">
                    <a:lumMod val="50000"/>
                  </a:schemeClr>
                </a:solidFill>
              </a:rPr>
              <a:t>fatty acid oxidation defects</a:t>
            </a:r>
            <a:r>
              <a:rPr lang="en-US" sz="6200" dirty="0"/>
              <a:t>, the plasma FFA concentrations may be </a:t>
            </a:r>
            <a:r>
              <a:rPr lang="en-US" sz="7200" b="1" dirty="0">
                <a:solidFill>
                  <a:srgbClr val="FF0000"/>
                </a:solidFill>
              </a:rPr>
              <a:t>very high (&gt;1800 </a:t>
            </a:r>
            <a:r>
              <a:rPr lang="en-US" sz="7200" b="1" dirty="0" err="1">
                <a:solidFill>
                  <a:srgbClr val="FF0000"/>
                </a:solidFill>
              </a:rPr>
              <a:t>mM</a:t>
            </a:r>
            <a:r>
              <a:rPr lang="en-US" sz="6200" dirty="0"/>
              <a:t>) in the face of relatively modest </a:t>
            </a:r>
            <a:r>
              <a:rPr lang="en-US" sz="6200" dirty="0" err="1"/>
              <a:t>ketonemia</a:t>
            </a:r>
            <a:r>
              <a:rPr lang="en-US" sz="6200" dirty="0"/>
              <a:t>, </a:t>
            </a:r>
            <a:r>
              <a:rPr lang="en-US" sz="6200" b="1" dirty="0">
                <a:solidFill>
                  <a:srgbClr val="FF0000"/>
                </a:solidFill>
              </a:rPr>
              <a:t>and very low or undetectable plasma insulin concentrations</a:t>
            </a:r>
            <a:r>
              <a:rPr lang="en-US" sz="6200" dirty="0"/>
              <a:t>. </a:t>
            </a:r>
          </a:p>
          <a:p>
            <a:pPr>
              <a:buFont typeface="Wingdings" panose="05000000000000000000" pitchFamily="2" charset="2"/>
              <a:buChar char="§"/>
            </a:pPr>
            <a:endParaRPr lang="en-US" sz="6200" dirty="0"/>
          </a:p>
          <a:p>
            <a:pPr>
              <a:buFont typeface="Wingdings" panose="05000000000000000000" pitchFamily="2" charset="2"/>
              <a:buChar char="§"/>
            </a:pPr>
            <a:r>
              <a:rPr lang="en-US" sz="8000" b="1" dirty="0">
                <a:solidFill>
                  <a:schemeClr val="accent6">
                    <a:lumMod val="50000"/>
                  </a:schemeClr>
                </a:solidFill>
              </a:rPr>
              <a:t>Children with glycogen storage disease type I (GSD I, glucose-6-phosphatase deficiency, von Gierke disease)</a:t>
            </a:r>
            <a:r>
              <a:rPr lang="en-US" sz="6200" dirty="0"/>
              <a:t>.</a:t>
            </a:r>
            <a:r>
              <a:rPr lang="en-US" sz="7200" dirty="0"/>
              <a:t> Clinical features of glucose-6-phosphatase deficiency include </a:t>
            </a:r>
            <a:r>
              <a:rPr lang="en-US" sz="7200" dirty="0">
                <a:solidFill>
                  <a:srgbClr val="FF0000"/>
                </a:solidFill>
              </a:rPr>
              <a:t>profound hepatomegaly (except in the newborn), hypertriglyceremia, and failure to generate a clear glycemic response</a:t>
            </a:r>
            <a:r>
              <a:rPr lang="en-US" sz="7200" dirty="0"/>
              <a:t>.</a:t>
            </a:r>
            <a:endParaRPr lang="en-US" sz="6200" b="1" dirty="0"/>
          </a:p>
          <a:p>
            <a:pPr>
              <a:buNone/>
            </a:pPr>
            <a:endParaRPr lang="en-US" dirty="0"/>
          </a:p>
        </p:txBody>
      </p:sp>
      <p:sp>
        <p:nvSpPr>
          <p:cNvPr id="4" name="عنصر نائب للمحتوى 3"/>
          <p:cNvSpPr>
            <a:spLocks noGrp="1"/>
          </p:cNvSpPr>
          <p:nvPr>
            <p:ph sz="half" idx="2"/>
          </p:nvPr>
        </p:nvSpPr>
        <p:spPr>
          <a:xfrm>
            <a:off x="6718300" y="317500"/>
            <a:ext cx="5080000" cy="5841999"/>
          </a:xfrm>
        </p:spPr>
        <p:txBody>
          <a:bodyPr>
            <a:normAutofit fontScale="25000" lnSpcReduction="20000"/>
          </a:bodyPr>
          <a:lstStyle/>
          <a:p>
            <a:r>
              <a:rPr lang="en-US" sz="16000" b="1" dirty="0">
                <a:solidFill>
                  <a:srgbClr val="FF0000"/>
                </a:solidFill>
              </a:rPr>
              <a:t>Appropriate ketosis</a:t>
            </a:r>
          </a:p>
          <a:p>
            <a:pPr>
              <a:buNone/>
            </a:pPr>
            <a:endParaRPr lang="en-US" sz="16000" b="1" dirty="0">
              <a:solidFill>
                <a:srgbClr val="FF0000"/>
              </a:solidFill>
            </a:endParaRPr>
          </a:p>
          <a:p>
            <a:pPr>
              <a:buNone/>
            </a:pPr>
            <a:r>
              <a:rPr lang="en-US" sz="9600" dirty="0"/>
              <a:t> indicates that the child is able to </a:t>
            </a:r>
            <a:r>
              <a:rPr lang="en-US" sz="9600" dirty="0">
                <a:solidFill>
                  <a:srgbClr val="FF0000"/>
                </a:solidFill>
              </a:rPr>
              <a:t>mobilize FFAs </a:t>
            </a:r>
            <a:r>
              <a:rPr lang="en-US" sz="9600" dirty="0"/>
              <a:t>and </a:t>
            </a:r>
            <a:r>
              <a:rPr lang="en-US" sz="9600" dirty="0">
                <a:solidFill>
                  <a:srgbClr val="FF0000"/>
                </a:solidFill>
              </a:rPr>
              <a:t>use them for ketone body formation</a:t>
            </a:r>
            <a:r>
              <a:rPr lang="en-US" sz="9600" dirty="0"/>
              <a:t>. </a:t>
            </a:r>
          </a:p>
          <a:p>
            <a:pPr>
              <a:buNone/>
            </a:pPr>
            <a:r>
              <a:rPr lang="en-US" sz="9600" dirty="0"/>
              <a:t>+Diagnostic considerations in these children include  :</a:t>
            </a:r>
          </a:p>
          <a:p>
            <a:pPr>
              <a:buNone/>
            </a:pPr>
            <a:r>
              <a:rPr lang="en-US" sz="9600" dirty="0">
                <a:solidFill>
                  <a:srgbClr val="FF0000"/>
                </a:solidFill>
              </a:rPr>
              <a:t>* normal fasting response </a:t>
            </a:r>
          </a:p>
          <a:p>
            <a:pPr>
              <a:buNone/>
            </a:pPr>
            <a:r>
              <a:rPr lang="en-US" sz="9600" dirty="0">
                <a:solidFill>
                  <a:srgbClr val="FF0000"/>
                </a:solidFill>
              </a:rPr>
              <a:t>* ketotic hypoglycemia</a:t>
            </a:r>
          </a:p>
          <a:p>
            <a:pPr>
              <a:buNone/>
            </a:pPr>
            <a:r>
              <a:rPr lang="en-US" sz="9600" dirty="0">
                <a:solidFill>
                  <a:srgbClr val="FF0000"/>
                </a:solidFill>
              </a:rPr>
              <a:t>* growth hormone and/or cortisol deficiency  .</a:t>
            </a:r>
          </a:p>
          <a:p>
            <a:pPr>
              <a:buNone/>
            </a:pPr>
            <a:r>
              <a:rPr lang="en-US" sz="9600" dirty="0">
                <a:solidFill>
                  <a:srgbClr val="FF0000"/>
                </a:solidFill>
              </a:rPr>
              <a:t>* some disorders of fatty acid oxidation, and disorders of amino and organic acids</a:t>
            </a:r>
            <a:r>
              <a:rPr lang="en-US" sz="9600" dirty="0"/>
              <a:t>.</a:t>
            </a:r>
          </a:p>
          <a:p>
            <a:pPr>
              <a:buNone/>
            </a:pPr>
            <a:r>
              <a:rPr lang="en-US" sz="9600" dirty="0"/>
              <a:t> The measurement of qualitative urine organic acids and the presence or absence of hepatomegaly can help to distinguish among these possibilities</a:t>
            </a:r>
            <a:r>
              <a:rPr lang="en-US" sz="4800" dirty="0"/>
              <a:t>.</a:t>
            </a:r>
            <a:endParaRPr lang="en-US" sz="4800" b="1" dirty="0">
              <a:solidFill>
                <a:srgbClr val="FF0000"/>
              </a:solidFill>
            </a:endParaRPr>
          </a:p>
          <a:p>
            <a:pPr>
              <a:buNone/>
            </a:pPr>
            <a:endParaRPr lang="en-US" sz="4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96900" y="618507"/>
            <a:ext cx="10515600" cy="5442858"/>
          </a:xfrm>
        </p:spPr>
        <p:style>
          <a:lnRef idx="2">
            <a:schemeClr val="accent2"/>
          </a:lnRef>
          <a:fillRef idx="1">
            <a:schemeClr val="lt1"/>
          </a:fillRef>
          <a:effectRef idx="0">
            <a:schemeClr val="accent2"/>
          </a:effectRef>
          <a:fontRef idx="minor">
            <a:schemeClr val="dk1"/>
          </a:fontRef>
        </p:style>
        <p:txBody>
          <a:bodyPr/>
          <a:lstStyle/>
          <a:p>
            <a:r>
              <a:rPr lang="en-US" dirty="0">
                <a:solidFill>
                  <a:schemeClr val="accent2">
                    <a:lumMod val="50000"/>
                  </a:schemeClr>
                </a:solidFill>
                <a:latin typeface="ADLaM Display" panose="02010000000000000000" pitchFamily="2" charset="0"/>
                <a:ea typeface="ADLaM Display" panose="02010000000000000000" pitchFamily="2" charset="0"/>
                <a:cs typeface="ADLaM Display" panose="02010000000000000000" pitchFamily="2" charset="0"/>
              </a:rPr>
              <a:t>CLASSIFICATION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7" name="عنصر نائب للمحتوى 6"/>
          <p:cNvSpPr>
            <a:spLocks noGrp="1"/>
          </p:cNvSpPr>
          <p:nvPr>
            <p:ph idx="1"/>
          </p:nvPr>
        </p:nvSpPr>
        <p:spPr/>
        <p:txBody>
          <a:bodyPr/>
          <a:lstStyle/>
          <a:p>
            <a:endParaRPr lang="en-US" dirty="0"/>
          </a:p>
        </p:txBody>
      </p:sp>
      <p:pic>
        <p:nvPicPr>
          <p:cNvPr id="1028" name="Picture 4" descr="https://www.mdpi.com/diagnostics/diagnostics-11-02148/article_deploy/html/images/diagnostics-11-02148-g003.pn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Classification</a:t>
            </a:r>
          </a:p>
        </p:txBody>
      </p:sp>
      <p:sp>
        <p:nvSpPr>
          <p:cNvPr id="5" name="Content Placeholder 4"/>
          <p:cNvSpPr>
            <a:spLocks noGrp="1"/>
          </p:cNvSpPr>
          <p:nvPr>
            <p:ph sz="half" idx="1"/>
          </p:nvPr>
        </p:nvSpPr>
        <p:spPr/>
        <p:txBody>
          <a:bodyPr>
            <a:normAutofit/>
          </a:bodyPr>
          <a:lstStyle/>
          <a:p>
            <a:pPr marL="0" indent="0" algn="ctr">
              <a:buNone/>
            </a:pPr>
            <a:r>
              <a:rPr lang="en-US" b="1" dirty="0">
                <a:effectLst>
                  <a:outerShdw blurRad="38100" dist="38100" dir="2700000" algn="tl">
                    <a:srgbClr val="000000">
                      <a:alpha val="43137"/>
                    </a:srgbClr>
                  </a:outerShdw>
                </a:effectLst>
              </a:rPr>
              <a:t>Macro-nutrients disorders</a:t>
            </a:r>
          </a:p>
          <a:p>
            <a:r>
              <a:rPr lang="en-US" sz="2600" dirty="0"/>
              <a:t>Carbohydrates</a:t>
            </a:r>
          </a:p>
          <a:p>
            <a:pPr lvl="1"/>
            <a:r>
              <a:rPr lang="en-US" dirty="0"/>
              <a:t>Glycogen storage diseases</a:t>
            </a:r>
          </a:p>
          <a:p>
            <a:pPr lvl="1"/>
            <a:r>
              <a:rPr lang="en-US" dirty="0"/>
              <a:t>Galactosemia</a:t>
            </a:r>
          </a:p>
          <a:p>
            <a:pPr lvl="1"/>
            <a:r>
              <a:rPr lang="en-US" dirty="0"/>
              <a:t>Disorders of fructose metabolism</a:t>
            </a:r>
          </a:p>
          <a:p>
            <a:r>
              <a:rPr lang="en-US" sz="2600" dirty="0"/>
              <a:t>Proteins</a:t>
            </a:r>
          </a:p>
          <a:p>
            <a:pPr lvl="1"/>
            <a:r>
              <a:rPr lang="en-US" dirty="0"/>
              <a:t>Amino acid metabolism disorders</a:t>
            </a:r>
          </a:p>
          <a:p>
            <a:pPr lvl="1"/>
            <a:r>
              <a:rPr lang="en-US" dirty="0"/>
              <a:t>Urea cycle disorders</a:t>
            </a:r>
          </a:p>
          <a:p>
            <a:pPr lvl="1"/>
            <a:r>
              <a:rPr lang="en-US" dirty="0"/>
              <a:t>Orotic aciduria</a:t>
            </a:r>
          </a:p>
          <a:p>
            <a:r>
              <a:rPr lang="en-US" sz="2600" dirty="0"/>
              <a:t>Lipids</a:t>
            </a:r>
          </a:p>
          <a:p>
            <a:pPr lvl="1"/>
            <a:r>
              <a:rPr lang="en-US" dirty="0"/>
              <a:t>Fatty acid metabolism disorders</a:t>
            </a:r>
          </a:p>
        </p:txBody>
      </p:sp>
      <p:sp>
        <p:nvSpPr>
          <p:cNvPr id="6" name="Content Placeholder 5"/>
          <p:cNvSpPr>
            <a:spLocks noGrp="1"/>
          </p:cNvSpPr>
          <p:nvPr>
            <p:ph sz="half" idx="2"/>
          </p:nvPr>
        </p:nvSpPr>
        <p:spPr/>
        <p:txBody>
          <a:bodyPr>
            <a:normAutofit/>
          </a:bodyPr>
          <a:lstStyle/>
          <a:p>
            <a:pPr marL="0" indent="0" algn="ctr">
              <a:buNone/>
            </a:pPr>
            <a:r>
              <a:rPr lang="en-US" b="1" dirty="0">
                <a:effectLst>
                  <a:outerShdw blurRad="38100" dist="38100" dir="2700000" algn="tl">
                    <a:srgbClr val="000000">
                      <a:alpha val="43137"/>
                    </a:srgbClr>
                  </a:outerShdw>
                </a:effectLst>
              </a:rPr>
              <a:t>Micro-nutrients disorders</a:t>
            </a:r>
          </a:p>
          <a:p>
            <a:r>
              <a:rPr lang="en-US" sz="2600" dirty="0"/>
              <a:t>Peroxisomal disorders</a:t>
            </a:r>
          </a:p>
          <a:p>
            <a:pPr lvl="1"/>
            <a:r>
              <a:rPr lang="en-US" sz="2000" dirty="0"/>
              <a:t>Zellweger Syndrome</a:t>
            </a:r>
          </a:p>
          <a:p>
            <a:pPr lvl="1"/>
            <a:r>
              <a:rPr lang="en-US" sz="2000" dirty="0" err="1"/>
              <a:t>Refsum</a:t>
            </a:r>
            <a:r>
              <a:rPr lang="en-US" sz="2000" dirty="0"/>
              <a:t> Disease</a:t>
            </a:r>
          </a:p>
          <a:p>
            <a:pPr lvl="1"/>
            <a:r>
              <a:rPr lang="en-US" sz="2000" dirty="0"/>
              <a:t>Adrenoleukodystrophy</a:t>
            </a:r>
            <a:endParaRPr lang="en-US" sz="2200" dirty="0"/>
          </a:p>
          <a:p>
            <a:r>
              <a:rPr lang="en-US" sz="2600" dirty="0"/>
              <a:t>Lysosomal Storage Diseases</a:t>
            </a:r>
          </a:p>
          <a:p>
            <a:pPr lvl="1"/>
            <a:r>
              <a:rPr lang="en-US" dirty="0"/>
              <a:t>Sphingolipidoses</a:t>
            </a:r>
          </a:p>
          <a:p>
            <a:pPr lvl="1"/>
            <a:r>
              <a:rPr lang="en-US" dirty="0"/>
              <a:t>Mucopolysaccharidoses</a:t>
            </a:r>
          </a:p>
          <a:p>
            <a:pPr lvl="1"/>
            <a:r>
              <a:rPr lang="en-US" dirty="0" err="1"/>
              <a:t>Mucolipidosis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Inborn errors of </a:t>
            </a:r>
            <a:r>
              <a:rPr lang="en-US" sz="4800" b="1" dirty="0"/>
              <a:t>carbohydrate </a:t>
            </a:r>
            <a:r>
              <a:rPr lang="en-US" dirty="0"/>
              <a:t>metabolism</a:t>
            </a:r>
          </a:p>
        </p:txBody>
      </p:sp>
      <p:sp>
        <p:nvSpPr>
          <p:cNvPr id="3" name="Content Placeholder 2"/>
          <p:cNvSpPr>
            <a:spLocks noGrp="1"/>
          </p:cNvSpPr>
          <p:nvPr>
            <p:ph idx="1"/>
          </p:nvPr>
        </p:nvSpPr>
        <p:spPr>
          <a:xfrm>
            <a:off x="838200" y="1305026"/>
            <a:ext cx="10515600" cy="5047136"/>
          </a:xfrm>
        </p:spPr>
        <p:txBody>
          <a:bodyPr>
            <a:normAutofit fontScale="92500" lnSpcReduction="20000"/>
          </a:bodyPr>
          <a:lstStyle/>
          <a:p>
            <a:pPr>
              <a:buNone/>
            </a:pPr>
            <a:r>
              <a:rPr lang="en-US" b="1" dirty="0"/>
              <a:t>1) </a:t>
            </a:r>
            <a:r>
              <a:rPr lang="en-US" b="1" i="1" dirty="0">
                <a:solidFill>
                  <a:srgbClr val="FF0000"/>
                </a:solidFill>
              </a:rPr>
              <a:t>Glycogen storage disorders</a:t>
            </a:r>
          </a:p>
          <a:p>
            <a:pPr lvl="1"/>
            <a:r>
              <a:rPr lang="de-DE" sz="2600" b="1" i="1" dirty="0"/>
              <a:t>Type I (von Gierke disease)</a:t>
            </a:r>
          </a:p>
          <a:p>
            <a:pPr lvl="1"/>
            <a:r>
              <a:rPr lang="en-US" sz="2600" b="1" i="1" dirty="0"/>
              <a:t>Type II (</a:t>
            </a:r>
            <a:r>
              <a:rPr lang="en-US" sz="2600" b="1" i="1" dirty="0" err="1"/>
              <a:t>Pompe</a:t>
            </a:r>
            <a:r>
              <a:rPr lang="en-US" sz="2600" b="1" i="1" dirty="0"/>
              <a:t> disease)</a:t>
            </a:r>
          </a:p>
          <a:p>
            <a:pPr lvl="1"/>
            <a:r>
              <a:rPr lang="en-US" sz="2600" b="1" i="1" dirty="0"/>
              <a:t>Type III (Cori disease)</a:t>
            </a:r>
          </a:p>
          <a:p>
            <a:pPr lvl="1"/>
            <a:r>
              <a:rPr lang="en-US" sz="2600" b="1" i="1" dirty="0"/>
              <a:t>Type IV (Andersen disease)</a:t>
            </a:r>
          </a:p>
          <a:p>
            <a:pPr lvl="1"/>
            <a:r>
              <a:rPr lang="en-US" sz="2600" b="1" i="1" dirty="0"/>
              <a:t>Type V (McArdle disease)</a:t>
            </a:r>
          </a:p>
          <a:p>
            <a:pPr lvl="1"/>
            <a:r>
              <a:rPr lang="en-US" sz="2600" b="1" i="1" dirty="0"/>
              <a:t>Type VI (Hers disease)</a:t>
            </a:r>
          </a:p>
          <a:p>
            <a:pPr>
              <a:buNone/>
            </a:pPr>
            <a:r>
              <a:rPr lang="en-US" b="1" dirty="0"/>
              <a:t>2</a:t>
            </a:r>
            <a:r>
              <a:rPr lang="en-US" b="1" i="1" dirty="0">
                <a:solidFill>
                  <a:srgbClr val="FF0000"/>
                </a:solidFill>
              </a:rPr>
              <a:t>) </a:t>
            </a:r>
            <a:r>
              <a:rPr lang="en-US" b="1" i="1" dirty="0" err="1">
                <a:solidFill>
                  <a:srgbClr val="FF0000"/>
                </a:solidFill>
              </a:rPr>
              <a:t>Galactosemia</a:t>
            </a:r>
            <a:endParaRPr lang="en-US" b="1" i="1" dirty="0">
              <a:solidFill>
                <a:srgbClr val="FF0000"/>
              </a:solidFill>
            </a:endParaRPr>
          </a:p>
          <a:p>
            <a:pPr lvl="1"/>
            <a:r>
              <a:rPr lang="en-US" b="1" i="1" dirty="0"/>
              <a:t>Galactokinase deficiency</a:t>
            </a:r>
          </a:p>
          <a:p>
            <a:pPr lvl="1"/>
            <a:r>
              <a:rPr lang="en-US" b="1" i="1" dirty="0"/>
              <a:t>Classic galactosemia</a:t>
            </a:r>
          </a:p>
          <a:p>
            <a:pPr lvl="1"/>
            <a:r>
              <a:rPr lang="en-US" b="1" i="1" dirty="0"/>
              <a:t>Uridine diphosphate galactose-4-epimerase deficiency</a:t>
            </a:r>
          </a:p>
          <a:p>
            <a:pPr>
              <a:buNone/>
            </a:pPr>
            <a:r>
              <a:rPr lang="en-US" b="1" dirty="0"/>
              <a:t>3) </a:t>
            </a:r>
            <a:r>
              <a:rPr lang="en-US" b="1" i="1" dirty="0">
                <a:solidFill>
                  <a:srgbClr val="FF0000"/>
                </a:solidFill>
              </a:rPr>
              <a:t>Disorders of fructose metabolism</a:t>
            </a:r>
          </a:p>
          <a:p>
            <a:pPr lvl="1"/>
            <a:r>
              <a:rPr lang="en-US" b="1" i="1" dirty="0"/>
              <a:t>Hereditary fructose intolerance</a:t>
            </a:r>
          </a:p>
          <a:p>
            <a:pPr lvl="1"/>
            <a:r>
              <a:rPr lang="en-US" b="1" i="1" dirty="0"/>
              <a:t>Essential </a:t>
            </a:r>
            <a:r>
              <a:rPr lang="en-US" b="1" i="1" dirty="0" err="1"/>
              <a:t>fructosuria</a:t>
            </a:r>
            <a:endParaRPr lang="en-US" b="1"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672"/>
        <p:cNvGrpSpPr/>
        <p:nvPr/>
      </p:nvGrpSpPr>
      <p:grpSpPr>
        <a:xfrm>
          <a:off x="0" y="0"/>
          <a:ext cx="0" cy="0"/>
          <a:chOff x="0" y="0"/>
          <a:chExt cx="0" cy="0"/>
        </a:xfrm>
      </p:grpSpPr>
      <p:sp>
        <p:nvSpPr>
          <p:cNvPr id="113673" name="Google Shape;113673;p2"/>
          <p:cNvSpPr txBox="1"/>
          <p:nvPr/>
        </p:nvSpPr>
        <p:spPr>
          <a:xfrm>
            <a:off x="1824122" y="351719"/>
            <a:ext cx="5620800" cy="572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4400"/>
              <a:buFont typeface="Raleway ExtraBold"/>
              <a:buNone/>
            </a:pPr>
            <a:r>
              <a:rPr lang="en-US" sz="4400" b="1" i="0" u="sng" strike="noStrike" cap="none">
                <a:solidFill>
                  <a:srgbClr val="000000"/>
                </a:solidFill>
                <a:latin typeface="Raleway ExtraBold"/>
                <a:ea typeface="Raleway ExtraBold"/>
                <a:cs typeface="Raleway ExtraBold"/>
                <a:sym typeface="Raleway ExtraBold"/>
              </a:rPr>
              <a:t>DEFENTION </a:t>
            </a:r>
            <a:endParaRPr/>
          </a:p>
        </p:txBody>
      </p:sp>
      <p:sp>
        <p:nvSpPr>
          <p:cNvPr id="113674" name="Google Shape;113674;p2"/>
          <p:cNvSpPr txBox="1"/>
          <p:nvPr/>
        </p:nvSpPr>
        <p:spPr>
          <a:xfrm>
            <a:off x="2133601" y="1662525"/>
            <a:ext cx="5836200" cy="2471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44546A"/>
              </a:buClr>
              <a:buSzPts val="1400"/>
              <a:buFont typeface="Nunito"/>
              <a:buNone/>
            </a:pPr>
            <a:endParaRPr sz="1400" b="0" i="0" u="none" strike="noStrike" cap="none">
              <a:solidFill>
                <a:srgbClr val="000000"/>
              </a:solidFill>
              <a:latin typeface="Nunito"/>
              <a:ea typeface="Nunito"/>
              <a:cs typeface="Nunito"/>
              <a:sym typeface="Nunito"/>
            </a:endParaRPr>
          </a:p>
        </p:txBody>
      </p:sp>
      <p:sp>
        <p:nvSpPr>
          <p:cNvPr id="113675" name="Google Shape;113675;p2"/>
          <p:cNvSpPr txBox="1"/>
          <p:nvPr/>
        </p:nvSpPr>
        <p:spPr>
          <a:xfrm>
            <a:off x="419100" y="1196488"/>
            <a:ext cx="10248900" cy="93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44546A"/>
              </a:buClr>
              <a:buSzPts val="1400"/>
              <a:buFont typeface="Nunito"/>
              <a:buNone/>
            </a:pPr>
            <a:r>
              <a:rPr lang="en-US" sz="2400" b="0" i="0" u="none" strike="noStrike" cap="none">
                <a:solidFill>
                  <a:srgbClr val="000000"/>
                </a:solidFill>
                <a:latin typeface="Nunito"/>
                <a:ea typeface="Nunito"/>
                <a:cs typeface="Nunito"/>
                <a:sym typeface="Nunito"/>
              </a:rPr>
              <a:t>A group of </a:t>
            </a:r>
            <a:r>
              <a:rPr lang="en-US" sz="2400" b="1" i="0" u="none" strike="noStrike" cap="none">
                <a:solidFill>
                  <a:srgbClr val="00B050"/>
                </a:solidFill>
                <a:latin typeface="Nunito"/>
                <a:ea typeface="Nunito"/>
                <a:cs typeface="Nunito"/>
                <a:sym typeface="Nunito"/>
              </a:rPr>
              <a:t>Genetic</a:t>
            </a:r>
            <a:r>
              <a:rPr lang="en-US" sz="2400" b="0" i="0" u="none" strike="noStrike" cap="none">
                <a:solidFill>
                  <a:srgbClr val="000000"/>
                </a:solidFill>
                <a:latin typeface="Nunito"/>
                <a:ea typeface="Nunito"/>
                <a:cs typeface="Nunito"/>
                <a:sym typeface="Nunito"/>
              </a:rPr>
              <a:t> </a:t>
            </a:r>
            <a:r>
              <a:rPr lang="en-US" sz="2400" b="0" i="0" u="none" strike="noStrike" cap="none">
                <a:solidFill>
                  <a:srgbClr val="FF00FF"/>
                </a:solidFill>
                <a:latin typeface="Nunito"/>
                <a:ea typeface="Nunito"/>
                <a:cs typeface="Nunito"/>
                <a:sym typeface="Nunito"/>
              </a:rPr>
              <a:t>most of them AR </a:t>
            </a:r>
            <a:r>
              <a:rPr lang="en-US" sz="2400" b="0" i="0" u="none" strike="noStrike" cap="none">
                <a:solidFill>
                  <a:srgbClr val="000000"/>
                </a:solidFill>
                <a:latin typeface="Nunito"/>
                <a:ea typeface="Nunito"/>
                <a:cs typeface="Nunito"/>
                <a:sym typeface="Nunito"/>
              </a:rPr>
              <a:t>metabolic disorders result from the </a:t>
            </a:r>
            <a:r>
              <a:rPr lang="en-US" sz="2400" b="0" i="0" u="none" strike="noStrike" cap="none">
                <a:solidFill>
                  <a:srgbClr val="00B050"/>
                </a:solidFill>
                <a:latin typeface="Nunito"/>
                <a:ea typeface="Nunito"/>
                <a:cs typeface="Nunito"/>
                <a:sym typeface="Nunito"/>
              </a:rPr>
              <a:t>deficiency</a:t>
            </a:r>
            <a:r>
              <a:rPr lang="en-US" sz="2400" b="0" i="0" u="none" strike="noStrike" cap="none">
                <a:solidFill>
                  <a:srgbClr val="000000"/>
                </a:solidFill>
                <a:latin typeface="Nunito"/>
                <a:ea typeface="Nunito"/>
                <a:cs typeface="Nunito"/>
                <a:sym typeface="Nunito"/>
              </a:rPr>
              <a:t> (or overactivity) of an enzyme, its cofactors, or biochemical transporters that lead to the deficiency of a required metabolite, the buildup of a toxic compound, or a combination of both processes</a:t>
            </a:r>
            <a:endParaRPr/>
          </a:p>
        </p:txBody>
      </p:sp>
      <p:pic>
        <p:nvPicPr>
          <p:cNvPr id="113676" name="Google Shape;113676;p2"/>
          <p:cNvPicPr preferRelativeResize="0"/>
          <p:nvPr/>
        </p:nvPicPr>
        <p:blipFill rotWithShape="1">
          <a:blip r:embed="rId2">
            <a:alphaModFix/>
          </a:blip>
          <a:srcRect/>
          <a:stretch/>
        </p:blipFill>
        <p:spPr>
          <a:xfrm>
            <a:off x="708024" y="3390900"/>
            <a:ext cx="9680575" cy="2905125"/>
          </a:xfrm>
          <a:prstGeom prst="rect">
            <a:avLst/>
          </a:prstGeom>
          <a:noFill/>
          <a:ln>
            <a:noFill/>
          </a:ln>
        </p:spPr>
      </p:pic>
      <p:sp>
        <p:nvSpPr>
          <p:cNvPr id="113677" name="Google Shape;113677;p2"/>
          <p:cNvSpPr txBox="1"/>
          <p:nvPr/>
        </p:nvSpPr>
        <p:spPr>
          <a:xfrm>
            <a:off x="6950702" y="2964699"/>
            <a:ext cx="2760000" cy="1666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r>
              <a:rPr lang="en-US">
                <a:solidFill>
                  <a:srgbClr val="FF00FF"/>
                </a:solidFill>
                <a:latin typeface="Calibri"/>
                <a:ea typeface="Calibri"/>
                <a:cs typeface="Calibri"/>
                <a:sym typeface="Calibri"/>
              </a:rPr>
              <a:t>Ex: congenital adrenal hyperplasia.</a:t>
            </a:r>
            <a:endParaRPr>
              <a:solidFill>
                <a:srgbClr val="FF00FF"/>
              </a:solidFill>
              <a:latin typeface="Calibri"/>
              <a:ea typeface="Calibri"/>
              <a:cs typeface="Calibri"/>
              <a:sym typeface="Calibri"/>
            </a:endParaRPr>
          </a:p>
          <a:p>
            <a:pPr marL="457200" lvl="0" indent="-317500" algn="l" rtl="0">
              <a:spcBef>
                <a:spcPts val="0"/>
              </a:spcBef>
              <a:spcAft>
                <a:spcPts val="0"/>
              </a:spcAft>
              <a:buClr>
                <a:srgbClr val="FF00FF"/>
              </a:buClr>
              <a:buSzPts val="1400"/>
              <a:buFont typeface="Calibri"/>
              <a:buChar char="●"/>
            </a:pPr>
            <a:r>
              <a:rPr lang="en-US">
                <a:solidFill>
                  <a:srgbClr val="FF00FF"/>
                </a:solidFill>
                <a:latin typeface="Calibri"/>
                <a:ea typeface="Calibri"/>
                <a:cs typeface="Calibri"/>
                <a:sym typeface="Calibri"/>
              </a:rPr>
              <a:t>21 hydroxylase deficiency</a:t>
            </a:r>
            <a:endParaRPr>
              <a:solidFill>
                <a:srgbClr val="FF00FF"/>
              </a:solidFill>
              <a:latin typeface="Calibri"/>
              <a:ea typeface="Calibri"/>
              <a:cs typeface="Calibri"/>
              <a:sym typeface="Calibri"/>
            </a:endParaRPr>
          </a:p>
          <a:p>
            <a:pPr marL="457200" lvl="0" indent="-317500" algn="l" rtl="0">
              <a:spcBef>
                <a:spcPts val="0"/>
              </a:spcBef>
              <a:spcAft>
                <a:spcPts val="0"/>
              </a:spcAft>
              <a:buClr>
                <a:srgbClr val="FF00FF"/>
              </a:buClr>
              <a:buSzPts val="1400"/>
              <a:buFont typeface="Calibri"/>
              <a:buChar char="●"/>
            </a:pPr>
            <a:r>
              <a:rPr lang="en-US">
                <a:solidFill>
                  <a:srgbClr val="FF00FF"/>
                </a:solidFill>
                <a:latin typeface="Calibri"/>
                <a:ea typeface="Calibri"/>
                <a:cs typeface="Calibri"/>
                <a:sym typeface="Calibri"/>
              </a:rPr>
              <a:t>accumulate of 17 hydroxyprogesterone ( androgen ) So, cause veralization in female</a:t>
            </a:r>
            <a:endParaRPr>
              <a:solidFill>
                <a:srgbClr val="FF00FF"/>
              </a:solidFill>
              <a:latin typeface="Calibri"/>
              <a:ea typeface="Calibri"/>
              <a:cs typeface="Calibri"/>
              <a:sym typeface="Calibri"/>
            </a:endParaRPr>
          </a:p>
          <a:p>
            <a:pPr marL="457200" lvl="0" indent="-317500" algn="l" rtl="0">
              <a:spcBef>
                <a:spcPts val="0"/>
              </a:spcBef>
              <a:spcAft>
                <a:spcPts val="0"/>
              </a:spcAft>
              <a:buClr>
                <a:srgbClr val="FF00FF"/>
              </a:buClr>
              <a:buSzPts val="1400"/>
              <a:buFont typeface="Calibri"/>
              <a:buChar char="●"/>
            </a:pPr>
            <a:r>
              <a:rPr lang="en-US">
                <a:solidFill>
                  <a:srgbClr val="FF00FF"/>
                </a:solidFill>
                <a:latin typeface="Calibri"/>
                <a:ea typeface="Calibri"/>
                <a:cs typeface="Calibri"/>
                <a:sym typeface="Calibri"/>
              </a:rPr>
              <a:t>Deficincy in cortisol </a:t>
            </a:r>
            <a:endParaRPr>
              <a:solidFill>
                <a:srgbClr val="FF00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695"/>
        <p:cNvGrpSpPr/>
        <p:nvPr/>
      </p:nvGrpSpPr>
      <p:grpSpPr>
        <a:xfrm>
          <a:off x="0" y="0"/>
          <a:ext cx="0" cy="0"/>
          <a:chOff x="0" y="0"/>
          <a:chExt cx="0" cy="0"/>
        </a:xfrm>
      </p:grpSpPr>
      <p:sp>
        <p:nvSpPr>
          <p:cNvPr id="113696" name="Google Shape;113696;p7"/>
          <p:cNvSpPr txBox="1">
            <a:spLocks noGrp="1"/>
          </p:cNvSpPr>
          <p:nvPr>
            <p:ph type="title"/>
          </p:nvPr>
        </p:nvSpPr>
        <p:spPr>
          <a:xfrm>
            <a:off x="838200" y="365125"/>
            <a:ext cx="10515600" cy="76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5515E"/>
              </a:buClr>
              <a:buSzPts val="4400"/>
              <a:buFont typeface="Calibri"/>
              <a:buNone/>
            </a:pPr>
            <a:r>
              <a:rPr lang="en-US" b="1"/>
              <a:t>1) </a:t>
            </a:r>
            <a:r>
              <a:rPr lang="en-US" b="1" u="sng">
                <a:solidFill>
                  <a:srgbClr val="FF0000"/>
                </a:solidFill>
              </a:rPr>
              <a:t>GALCTOSEMIA</a:t>
            </a:r>
            <a:endParaRPr b="1" u="sng">
              <a:solidFill>
                <a:srgbClr val="FF0000"/>
              </a:solidFill>
            </a:endParaRPr>
          </a:p>
        </p:txBody>
      </p:sp>
      <p:sp>
        <p:nvSpPr>
          <p:cNvPr id="113697" name="Google Shape;113697;p7"/>
          <p:cNvSpPr txBox="1">
            <a:spLocks noGrp="1"/>
          </p:cNvSpPr>
          <p:nvPr>
            <p:ph type="body" idx="1"/>
          </p:nvPr>
        </p:nvSpPr>
        <p:spPr>
          <a:xfrm>
            <a:off x="838200" y="1305026"/>
            <a:ext cx="10515600" cy="48720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FF0000"/>
              </a:buClr>
              <a:buSzPts val="3200"/>
              <a:buChar char="❖"/>
            </a:pPr>
            <a:r>
              <a:rPr lang="en-US" sz="3200" b="1">
                <a:solidFill>
                  <a:srgbClr val="FF0000"/>
                </a:solidFill>
              </a:rPr>
              <a:t>Galactosemia</a:t>
            </a:r>
            <a:r>
              <a:rPr lang="en-US"/>
              <a:t> denotes the elevated level of </a:t>
            </a:r>
            <a:r>
              <a:rPr lang="en-US" b="1" u="sng"/>
              <a:t>galactose</a:t>
            </a:r>
            <a:r>
              <a:rPr lang="en-US"/>
              <a:t> in the blood and is found in 3 distinct inborn errors of galactose metabolism in 1 of the following enzymes:</a:t>
            </a:r>
            <a:endParaRPr/>
          </a:p>
          <a:p>
            <a:pPr marL="228600" lvl="0" indent="-228600" algn="l" rtl="0">
              <a:lnSpc>
                <a:spcPct val="90000"/>
              </a:lnSpc>
              <a:spcBef>
                <a:spcPts val="1000"/>
              </a:spcBef>
              <a:spcAft>
                <a:spcPts val="0"/>
              </a:spcAft>
              <a:buClr>
                <a:srgbClr val="45515E"/>
              </a:buClr>
              <a:buSzPts val="2800"/>
              <a:buNone/>
            </a:pPr>
            <a:r>
              <a:rPr lang="en-US"/>
              <a:t>1) </a:t>
            </a:r>
            <a:r>
              <a:rPr lang="en-US" b="1"/>
              <a:t>galactose-1-phosphate</a:t>
            </a:r>
            <a:r>
              <a:rPr lang="en-US"/>
              <a:t> </a:t>
            </a:r>
            <a:r>
              <a:rPr lang="en-US" b="1" i="1">
                <a:solidFill>
                  <a:srgbClr val="548135"/>
                </a:solidFill>
              </a:rPr>
              <a:t>uridyltransferase.</a:t>
            </a:r>
            <a:r>
              <a:rPr lang="en-US" sz="2400" b="1" i="1">
                <a:solidFill>
                  <a:srgbClr val="FF00FF"/>
                </a:solidFill>
              </a:rPr>
              <a:t>( most common enzyme affected )</a:t>
            </a:r>
            <a:endParaRPr sz="2400">
              <a:solidFill>
                <a:srgbClr val="FF00FF"/>
              </a:solidFill>
            </a:endParaRPr>
          </a:p>
          <a:p>
            <a:pPr marL="228600" lvl="0" indent="-228600" algn="l" rtl="0">
              <a:lnSpc>
                <a:spcPct val="90000"/>
              </a:lnSpc>
              <a:spcBef>
                <a:spcPts val="1000"/>
              </a:spcBef>
              <a:spcAft>
                <a:spcPts val="0"/>
              </a:spcAft>
              <a:buClr>
                <a:srgbClr val="45515E"/>
              </a:buClr>
              <a:buSzPts val="2800"/>
              <a:buNone/>
            </a:pPr>
            <a:r>
              <a:rPr lang="en-US"/>
              <a:t>2) </a:t>
            </a:r>
            <a:r>
              <a:rPr lang="en-US" b="1" i="1">
                <a:solidFill>
                  <a:srgbClr val="548135"/>
                </a:solidFill>
              </a:rPr>
              <a:t>galactokinase</a:t>
            </a:r>
            <a:r>
              <a:rPr lang="en-US"/>
              <a:t>.</a:t>
            </a:r>
            <a:endParaRPr/>
          </a:p>
          <a:p>
            <a:pPr marL="228600" lvl="0" indent="-228600" algn="l" rtl="0">
              <a:lnSpc>
                <a:spcPct val="90000"/>
              </a:lnSpc>
              <a:spcBef>
                <a:spcPts val="1000"/>
              </a:spcBef>
              <a:spcAft>
                <a:spcPts val="0"/>
              </a:spcAft>
              <a:buClr>
                <a:srgbClr val="45515E"/>
              </a:buClr>
              <a:buSzPts val="2800"/>
              <a:buNone/>
            </a:pPr>
            <a:r>
              <a:rPr lang="en-US"/>
              <a:t>3) </a:t>
            </a:r>
            <a:r>
              <a:rPr lang="en-US" b="1"/>
              <a:t>uridine diphosphate galactose-4-</a:t>
            </a:r>
            <a:r>
              <a:rPr lang="en-US" b="1" i="1">
                <a:solidFill>
                  <a:srgbClr val="548135"/>
                </a:solidFill>
              </a:rPr>
              <a:t>epimerase</a:t>
            </a:r>
            <a:r>
              <a:rPr lang="en-US" b="1"/>
              <a:t>.</a:t>
            </a:r>
            <a:endParaRPr/>
          </a:p>
          <a:p>
            <a:pPr marL="228600" lvl="0" indent="-228600" algn="l" rtl="0">
              <a:lnSpc>
                <a:spcPct val="90000"/>
              </a:lnSpc>
              <a:spcBef>
                <a:spcPts val="1000"/>
              </a:spcBef>
              <a:spcAft>
                <a:spcPts val="0"/>
              </a:spcAft>
              <a:buClr>
                <a:srgbClr val="45515E"/>
              </a:buClr>
              <a:buSzPts val="2800"/>
              <a:buNone/>
            </a:pPr>
            <a:r>
              <a:rPr lang="en-US" b="1"/>
              <a:t> </a:t>
            </a:r>
            <a:endParaRPr/>
          </a:p>
          <a:p>
            <a:pPr marL="228600" lvl="0" indent="-228600" algn="l" rtl="0">
              <a:lnSpc>
                <a:spcPct val="90000"/>
              </a:lnSpc>
              <a:spcBef>
                <a:spcPts val="1000"/>
              </a:spcBef>
              <a:spcAft>
                <a:spcPts val="0"/>
              </a:spcAft>
              <a:buClr>
                <a:srgbClr val="45515E"/>
              </a:buClr>
              <a:buSzPts val="2800"/>
              <a:buChar char="❖"/>
            </a:pPr>
            <a:r>
              <a:rPr lang="en-US"/>
              <a:t>−The term </a:t>
            </a:r>
            <a:r>
              <a:rPr lang="en-US" b="1">
                <a:solidFill>
                  <a:srgbClr val="FF0000"/>
                </a:solidFill>
              </a:rPr>
              <a:t>galactosemia</a:t>
            </a:r>
            <a:r>
              <a:rPr lang="en-US"/>
              <a:t>, although adequate for the deficiencies in any of these disorders, generally designates the </a:t>
            </a:r>
            <a:r>
              <a:rPr lang="en-US" b="1" i="1" u="sng">
                <a:solidFill>
                  <a:srgbClr val="548135"/>
                </a:solidFill>
              </a:rPr>
              <a:t>transferase</a:t>
            </a:r>
            <a:r>
              <a:rPr lang="en-US" b="1" i="1">
                <a:solidFill>
                  <a:srgbClr val="548135"/>
                </a:solidFill>
              </a:rPr>
              <a:t> </a:t>
            </a:r>
            <a:r>
              <a:rPr lang="en-US"/>
              <a:t>deficiency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a:stretch>
            <a:fillRect/>
          </a:stretch>
        </p:blipFill>
        <p:spPr bwMode="auto">
          <a:xfrm>
            <a:off x="0" y="0"/>
            <a:ext cx="12192000" cy="6857999"/>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a:xfrm>
            <a:off x="838200" y="313509"/>
            <a:ext cx="10515600" cy="5863455"/>
          </a:xfrm>
          <a:noFill/>
          <a:effectLst>
            <a:outerShdw dist="50800" sx="1000" sy="1000" algn="ctr" rotWithShape="0">
              <a:srgbClr val="000000"/>
            </a:outerShdw>
          </a:effectLst>
        </p:spPr>
        <p:txBody>
          <a:bodyPr>
            <a:normAutofit fontScale="92500" lnSpcReduction="20000"/>
          </a:bodyPr>
          <a:lstStyle/>
          <a:p>
            <a:pPr>
              <a:buNone/>
            </a:pPr>
            <a:r>
              <a:rPr lang="en-US" b="1" dirty="0"/>
              <a:t>►</a:t>
            </a:r>
            <a:r>
              <a:rPr lang="en-US" sz="3000" b="1" i="1" dirty="0">
                <a:solidFill>
                  <a:srgbClr val="FF0000"/>
                </a:solidFill>
              </a:rPr>
              <a:t>Galactose-1-Phosphate </a:t>
            </a:r>
            <a:r>
              <a:rPr lang="en-US" sz="3000" b="1" i="1" dirty="0" err="1">
                <a:solidFill>
                  <a:srgbClr val="FF0000"/>
                </a:solidFill>
              </a:rPr>
              <a:t>Uridyl</a:t>
            </a:r>
            <a:r>
              <a:rPr lang="en-US" sz="3000" b="1" i="1" dirty="0">
                <a:solidFill>
                  <a:srgbClr val="FF0000"/>
                </a:solidFill>
              </a:rPr>
              <a:t> </a:t>
            </a:r>
            <a:r>
              <a:rPr lang="en-US" sz="3000" b="1" i="1" dirty="0" err="1">
                <a:solidFill>
                  <a:schemeClr val="accent6">
                    <a:lumMod val="75000"/>
                  </a:schemeClr>
                </a:solidFill>
              </a:rPr>
              <a:t>Transferase</a:t>
            </a:r>
            <a:r>
              <a:rPr lang="en-US" sz="3000" b="1" i="1" dirty="0">
                <a:solidFill>
                  <a:srgbClr val="FF0000"/>
                </a:solidFill>
              </a:rPr>
              <a:t> deficiency </a:t>
            </a:r>
            <a:r>
              <a:rPr lang="en-US" sz="3000" b="1" i="1" dirty="0" err="1">
                <a:solidFill>
                  <a:srgbClr val="FF0000"/>
                </a:solidFill>
              </a:rPr>
              <a:t>galactocemia</a:t>
            </a:r>
            <a:r>
              <a:rPr lang="en-US" b="1" dirty="0"/>
              <a:t>:</a:t>
            </a:r>
          </a:p>
          <a:p>
            <a:pPr>
              <a:buNone/>
            </a:pPr>
            <a:endParaRPr lang="en-US" b="1" dirty="0"/>
          </a:p>
          <a:p>
            <a:pPr>
              <a:buNone/>
            </a:pPr>
            <a:r>
              <a:rPr lang="en-US" dirty="0"/>
              <a:t>●Two forms of deficiency: </a:t>
            </a:r>
            <a:r>
              <a:rPr lang="en-US" b="1" dirty="0">
                <a:solidFill>
                  <a:srgbClr val="FF0000"/>
                </a:solidFill>
              </a:rPr>
              <a:t>complete</a:t>
            </a:r>
            <a:r>
              <a:rPr lang="en-US" dirty="0"/>
              <a:t>(classical </a:t>
            </a:r>
            <a:r>
              <a:rPr lang="en-US" dirty="0" err="1"/>
              <a:t>galactosemia</a:t>
            </a:r>
            <a:r>
              <a:rPr lang="en-US" dirty="0"/>
              <a:t>) </a:t>
            </a:r>
            <a:r>
              <a:rPr lang="en-US" dirty="0" err="1"/>
              <a:t>vs</a:t>
            </a:r>
            <a:r>
              <a:rPr lang="en-US" dirty="0"/>
              <a:t> </a:t>
            </a:r>
            <a:r>
              <a:rPr lang="en-US" b="1" dirty="0">
                <a:solidFill>
                  <a:srgbClr val="FF0000"/>
                </a:solidFill>
              </a:rPr>
              <a:t>partial</a:t>
            </a:r>
            <a:r>
              <a:rPr lang="en-US" dirty="0"/>
              <a:t> (asymptomatic)</a:t>
            </a:r>
          </a:p>
          <a:p>
            <a:pPr>
              <a:buNone/>
            </a:pPr>
            <a:r>
              <a:rPr lang="en-US" dirty="0"/>
              <a:t>● Classical </a:t>
            </a:r>
            <a:r>
              <a:rPr lang="en-US" dirty="0" err="1"/>
              <a:t>galactosemia</a:t>
            </a:r>
            <a:r>
              <a:rPr lang="en-US" dirty="0"/>
              <a:t>:</a:t>
            </a:r>
          </a:p>
          <a:p>
            <a:pPr>
              <a:buNone/>
            </a:pPr>
            <a:r>
              <a:rPr lang="en-US" dirty="0"/>
              <a:t>-</a:t>
            </a:r>
            <a:r>
              <a:rPr lang="en-US" b="1" u="sng" dirty="0"/>
              <a:t>Onset</a:t>
            </a:r>
            <a:r>
              <a:rPr lang="en-US" b="1" dirty="0"/>
              <a:t>: 2nd half of the 1st week of life.</a:t>
            </a:r>
          </a:p>
          <a:p>
            <a:pPr>
              <a:buNone/>
            </a:pPr>
            <a:r>
              <a:rPr lang="en-US" dirty="0"/>
              <a:t>-</a:t>
            </a:r>
            <a:r>
              <a:rPr lang="en-US" b="1" u="sng" dirty="0"/>
              <a:t>Incidence</a:t>
            </a:r>
            <a:r>
              <a:rPr lang="en-US" b="1" dirty="0"/>
              <a:t>:60,000 live births.</a:t>
            </a:r>
          </a:p>
          <a:p>
            <a:pPr>
              <a:buNone/>
            </a:pPr>
            <a:endParaRPr lang="en-US" b="1" dirty="0"/>
          </a:p>
          <a:p>
            <a:pPr>
              <a:buNone/>
            </a:pPr>
            <a:r>
              <a:rPr lang="en-US" dirty="0"/>
              <a:t>● The newborn infant receives </a:t>
            </a:r>
            <a:r>
              <a:rPr lang="en-US" u="sng" dirty="0">
                <a:solidFill>
                  <a:srgbClr val="FF0000"/>
                </a:solidFill>
              </a:rPr>
              <a:t>high amounts of lactose </a:t>
            </a:r>
            <a:r>
              <a:rPr lang="en-US" dirty="0"/>
              <a:t>(up to 40% in breast milk and certain formulas). Without the </a:t>
            </a:r>
            <a:r>
              <a:rPr lang="en-US" b="1" u="sng" dirty="0" err="1">
                <a:solidFill>
                  <a:schemeClr val="accent6">
                    <a:lumMod val="75000"/>
                  </a:schemeClr>
                </a:solidFill>
              </a:rPr>
              <a:t>transferase</a:t>
            </a:r>
            <a:r>
              <a:rPr lang="en-US" b="1" u="sng" dirty="0">
                <a:solidFill>
                  <a:schemeClr val="accent6">
                    <a:lumMod val="75000"/>
                  </a:schemeClr>
                </a:solidFill>
              </a:rPr>
              <a:t> </a:t>
            </a:r>
            <a:r>
              <a:rPr lang="en-US" dirty="0"/>
              <a:t>enzyme, the infant is unable to metabolize </a:t>
            </a:r>
            <a:r>
              <a:rPr lang="en-US" b="1" dirty="0"/>
              <a:t>galactose-1-phosphate, the accumulation of which results </a:t>
            </a:r>
            <a:r>
              <a:rPr lang="en-US" b="1" dirty="0">
                <a:solidFill>
                  <a:srgbClr val="FF0000"/>
                </a:solidFill>
              </a:rPr>
              <a:t>in injury to kidney, liver, and brain</a:t>
            </a:r>
            <a:r>
              <a:rPr lang="en-US" b="1" dirty="0"/>
              <a:t>.</a:t>
            </a:r>
          </a:p>
          <a:p>
            <a:pPr>
              <a:buNone/>
            </a:pPr>
            <a:endParaRPr lang="en-US" b="1" dirty="0"/>
          </a:p>
          <a:p>
            <a:r>
              <a:rPr lang="en-US" dirty="0"/>
              <a:t>● This injury may begin </a:t>
            </a:r>
            <a:r>
              <a:rPr lang="en-US" b="1" dirty="0">
                <a:solidFill>
                  <a:srgbClr val="FF0000"/>
                </a:solidFill>
              </a:rPr>
              <a:t>prenatally</a:t>
            </a:r>
            <a:r>
              <a:rPr lang="en-US" dirty="0"/>
              <a:t> in the affected fetus by trans placenta galactose derived from the diet of the </a:t>
            </a:r>
            <a:r>
              <a:rPr lang="en-US" dirty="0">
                <a:solidFill>
                  <a:srgbClr val="FF0000"/>
                </a:solidFill>
              </a:rPr>
              <a:t>heterozygous mother </a:t>
            </a:r>
            <a:r>
              <a:rPr lang="en-US" b="1" dirty="0"/>
              <a:t>OR by </a:t>
            </a:r>
            <a:r>
              <a:rPr lang="en-US" b="1" dirty="0">
                <a:solidFill>
                  <a:srgbClr val="FF0000"/>
                </a:solidFill>
              </a:rPr>
              <a:t>endogenous production </a:t>
            </a:r>
            <a:r>
              <a:rPr lang="en-US" b="1" dirty="0"/>
              <a:t>of galactose in the fetus.</a:t>
            </a:r>
            <a:endParaRPr lang="ar-JO"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698"/>
        <p:cNvGrpSpPr/>
        <p:nvPr/>
      </p:nvGrpSpPr>
      <p:grpSpPr>
        <a:xfrm>
          <a:off x="0" y="0"/>
          <a:ext cx="0" cy="0"/>
          <a:chOff x="0" y="0"/>
          <a:chExt cx="0" cy="0"/>
        </a:xfrm>
      </p:grpSpPr>
      <p:sp>
        <p:nvSpPr>
          <p:cNvPr id="113699" name="Google Shape;113699;p8"/>
          <p:cNvSpPr txBox="1">
            <a:spLocks noGrp="1"/>
          </p:cNvSpPr>
          <p:nvPr>
            <p:ph type="body" idx="1"/>
          </p:nvPr>
        </p:nvSpPr>
        <p:spPr>
          <a:xfrm>
            <a:off x="838200" y="418011"/>
            <a:ext cx="10515600" cy="575910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45515E"/>
              </a:buClr>
              <a:buSzPct val="100000"/>
              <a:buNone/>
            </a:pPr>
            <a:r>
              <a:rPr lang="en-US"/>
              <a:t>● The diagnosis of </a:t>
            </a:r>
            <a:r>
              <a:rPr lang="en-US" sz="3000" b="1" i="1" u="sng">
                <a:solidFill>
                  <a:srgbClr val="548135"/>
                </a:solidFill>
              </a:rPr>
              <a:t>uridyl transferase deficiency </a:t>
            </a:r>
            <a:r>
              <a:rPr lang="en-US"/>
              <a:t>should be considered in </a:t>
            </a:r>
            <a:r>
              <a:rPr lang="en-US" b="1">
                <a:solidFill>
                  <a:srgbClr val="FF0000"/>
                </a:solidFill>
              </a:rPr>
              <a:t>new born or young infants </a:t>
            </a:r>
            <a:r>
              <a:rPr lang="en-US"/>
              <a:t>with any of the following features within a few </a:t>
            </a:r>
            <a:r>
              <a:rPr lang="en-US" u="sng"/>
              <a:t>days or weeks after birth</a:t>
            </a:r>
            <a:r>
              <a:rPr lang="en-US"/>
              <a:t>: </a:t>
            </a:r>
            <a:endParaRPr/>
          </a:p>
          <a:p>
            <a:pPr marL="228600" lvl="0" indent="-228600" algn="l" rtl="0">
              <a:lnSpc>
                <a:spcPct val="90000"/>
              </a:lnSpc>
              <a:spcBef>
                <a:spcPts val="1000"/>
              </a:spcBef>
              <a:spcAft>
                <a:spcPts val="0"/>
              </a:spcAft>
              <a:buClr>
                <a:srgbClr val="45515E"/>
              </a:buClr>
              <a:buSzPct val="100000"/>
              <a:buNone/>
            </a:pPr>
            <a:endParaRPr/>
          </a:p>
          <a:p>
            <a:pPr marL="228600" lvl="0" indent="-228600" algn="l" rtl="0">
              <a:lnSpc>
                <a:spcPct val="90000"/>
              </a:lnSpc>
              <a:spcBef>
                <a:spcPts val="1000"/>
              </a:spcBef>
              <a:spcAft>
                <a:spcPts val="0"/>
              </a:spcAft>
              <a:buClr>
                <a:srgbClr val="45515E"/>
              </a:buClr>
              <a:buSzPct val="100000"/>
              <a:buNone/>
            </a:pPr>
            <a:r>
              <a:rPr lang="en-US"/>
              <a:t>-</a:t>
            </a:r>
            <a:r>
              <a:rPr lang="en-US" b="1"/>
              <a:t>Vomiting</a:t>
            </a:r>
            <a:r>
              <a:rPr lang="en-US"/>
              <a:t> /</a:t>
            </a:r>
            <a:r>
              <a:rPr lang="en-US" b="1"/>
              <a:t>diarrhea</a:t>
            </a:r>
            <a:r>
              <a:rPr lang="en-US"/>
              <a:t> after feeding </a:t>
            </a:r>
            <a:endParaRPr/>
          </a:p>
          <a:p>
            <a:pPr marL="228600" lvl="0" indent="-228600" algn="l" rtl="0">
              <a:lnSpc>
                <a:spcPct val="90000"/>
              </a:lnSpc>
              <a:spcBef>
                <a:spcPts val="1000"/>
              </a:spcBef>
              <a:spcAft>
                <a:spcPts val="0"/>
              </a:spcAft>
              <a:buClr>
                <a:srgbClr val="45515E"/>
              </a:buClr>
              <a:buSzPct val="100000"/>
              <a:buNone/>
            </a:pPr>
            <a:r>
              <a:rPr lang="en-US"/>
              <a:t>-</a:t>
            </a:r>
            <a:r>
              <a:rPr lang="en-US" b="1"/>
              <a:t>jaundice</a:t>
            </a:r>
            <a:r>
              <a:rPr lang="en-US"/>
              <a:t> </a:t>
            </a:r>
            <a:endParaRPr/>
          </a:p>
          <a:p>
            <a:pPr marL="228600" lvl="0" indent="-228600" algn="l" rtl="0">
              <a:lnSpc>
                <a:spcPct val="90000"/>
              </a:lnSpc>
              <a:spcBef>
                <a:spcPts val="1000"/>
              </a:spcBef>
              <a:spcAft>
                <a:spcPts val="0"/>
              </a:spcAft>
              <a:buClr>
                <a:srgbClr val="45515E"/>
              </a:buClr>
              <a:buSzPct val="100000"/>
              <a:buNone/>
            </a:pPr>
            <a:r>
              <a:rPr lang="en-US"/>
              <a:t>-</a:t>
            </a:r>
            <a:r>
              <a:rPr lang="en-US" b="1"/>
              <a:t>irritability </a:t>
            </a:r>
            <a:endParaRPr/>
          </a:p>
          <a:p>
            <a:pPr marL="228600" lvl="0" indent="-228600" algn="l" rtl="0">
              <a:lnSpc>
                <a:spcPct val="90000"/>
              </a:lnSpc>
              <a:spcBef>
                <a:spcPts val="1000"/>
              </a:spcBef>
              <a:spcAft>
                <a:spcPts val="0"/>
              </a:spcAft>
              <a:buClr>
                <a:srgbClr val="45515E"/>
              </a:buClr>
              <a:buSzPct val="100000"/>
              <a:buNone/>
            </a:pPr>
            <a:r>
              <a:rPr lang="en-US"/>
              <a:t>-</a:t>
            </a:r>
            <a:r>
              <a:rPr lang="en-US" b="1"/>
              <a:t>hepatomegaly</a:t>
            </a:r>
            <a:endParaRPr/>
          </a:p>
          <a:p>
            <a:pPr marL="228600" lvl="0" indent="-228600" algn="l" rtl="0">
              <a:lnSpc>
                <a:spcPct val="90000"/>
              </a:lnSpc>
              <a:spcBef>
                <a:spcPts val="1000"/>
              </a:spcBef>
              <a:spcAft>
                <a:spcPts val="0"/>
              </a:spcAft>
              <a:buClr>
                <a:srgbClr val="45515E"/>
              </a:buClr>
              <a:buSzPct val="100000"/>
              <a:buNone/>
            </a:pPr>
            <a:r>
              <a:rPr lang="en-US"/>
              <a:t>-</a:t>
            </a:r>
            <a:r>
              <a:rPr lang="en-US" b="1"/>
              <a:t>hypoglycemia</a:t>
            </a:r>
            <a:endParaRPr/>
          </a:p>
          <a:p>
            <a:pPr marL="228600" lvl="0" indent="-228600" algn="l" rtl="0">
              <a:lnSpc>
                <a:spcPct val="90000"/>
              </a:lnSpc>
              <a:spcBef>
                <a:spcPts val="1000"/>
              </a:spcBef>
              <a:spcAft>
                <a:spcPts val="0"/>
              </a:spcAft>
              <a:buClr>
                <a:srgbClr val="45515E"/>
              </a:buClr>
              <a:buSzPct val="100000"/>
              <a:buNone/>
            </a:pPr>
            <a:r>
              <a:rPr lang="en-US"/>
              <a:t>-</a:t>
            </a:r>
            <a:r>
              <a:rPr lang="en-US" b="1"/>
              <a:t>seizures</a:t>
            </a:r>
            <a:endParaRPr/>
          </a:p>
          <a:p>
            <a:pPr marL="228600" lvl="0" indent="-228600" algn="l" rtl="0">
              <a:lnSpc>
                <a:spcPct val="90000"/>
              </a:lnSpc>
              <a:spcBef>
                <a:spcPts val="1000"/>
              </a:spcBef>
              <a:spcAft>
                <a:spcPts val="0"/>
              </a:spcAft>
              <a:buClr>
                <a:srgbClr val="45515E"/>
              </a:buClr>
              <a:buSzPct val="100000"/>
              <a:buNone/>
            </a:pPr>
            <a:r>
              <a:rPr lang="en-US"/>
              <a:t>-</a:t>
            </a:r>
            <a:r>
              <a:rPr lang="en-US" b="1"/>
              <a:t>feeding difficulty </a:t>
            </a:r>
            <a:endParaRPr/>
          </a:p>
          <a:p>
            <a:pPr marL="228600" lvl="0" indent="-228600" algn="l" rtl="0">
              <a:lnSpc>
                <a:spcPct val="90000"/>
              </a:lnSpc>
              <a:spcBef>
                <a:spcPts val="1000"/>
              </a:spcBef>
              <a:spcAft>
                <a:spcPts val="0"/>
              </a:spcAft>
              <a:buClr>
                <a:srgbClr val="45515E"/>
              </a:buClr>
              <a:buSzPct val="100000"/>
              <a:buNone/>
            </a:pPr>
            <a:r>
              <a:rPr lang="en-US"/>
              <a:t>-</a:t>
            </a:r>
            <a:r>
              <a:rPr lang="en-US" b="1"/>
              <a:t>poor weight gain </a:t>
            </a:r>
            <a:endParaRPr/>
          </a:p>
          <a:p>
            <a:pPr marL="228600" lvl="0" indent="-228600" algn="l" rtl="0">
              <a:lnSpc>
                <a:spcPct val="90000"/>
              </a:lnSpc>
              <a:spcBef>
                <a:spcPts val="1000"/>
              </a:spcBef>
              <a:spcAft>
                <a:spcPts val="0"/>
              </a:spcAft>
              <a:buClr>
                <a:srgbClr val="45515E"/>
              </a:buClr>
              <a:buSzPct val="100000"/>
              <a:buNone/>
            </a:pPr>
            <a:r>
              <a:rPr lang="en-US" sz="3300" b="1"/>
              <a:t>- </a:t>
            </a:r>
            <a:r>
              <a:rPr lang="en-US" sz="3300" b="1" i="1">
                <a:solidFill>
                  <a:srgbClr val="FF0000"/>
                </a:solidFill>
              </a:rPr>
              <a:t>Recurrent neonatal sepsis </a:t>
            </a:r>
            <a:r>
              <a:rPr lang="en-US" sz="3300" b="1" i="1">
                <a:solidFill>
                  <a:srgbClr val="FF00FF"/>
                </a:solidFill>
              </a:rPr>
              <a:t>( by E.coli )</a:t>
            </a:r>
            <a:r>
              <a:rPr lang="en-US" sz="3300" b="1" i="1">
                <a:solidFill>
                  <a:srgbClr val="FF0000"/>
                </a:solidFill>
              </a:rPr>
              <a:t> </a:t>
            </a:r>
            <a:r>
              <a:rPr lang="en-US" b="1"/>
              <a:t>.##</a:t>
            </a:r>
            <a:endParaRPr/>
          </a:p>
        </p:txBody>
      </p:sp>
      <p:pic>
        <p:nvPicPr>
          <p:cNvPr id="113700" name="Google Shape;113700;p8" descr="Galactosemia in Newborns &amp; Babies | Galactosemia.com"/>
          <p:cNvPicPr preferRelativeResize="0"/>
          <p:nvPr/>
        </p:nvPicPr>
        <p:blipFill rotWithShape="1">
          <a:blip r:embed="rId2">
            <a:alphaModFix/>
          </a:blip>
          <a:srcRect/>
          <a:stretch/>
        </p:blipFill>
        <p:spPr>
          <a:xfrm>
            <a:off x="5765713" y="1323077"/>
            <a:ext cx="6121484" cy="479034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1175658"/>
            <a:ext cx="4752703" cy="2586446"/>
          </a:xfrm>
        </p:spPr>
        <p:txBody>
          <a:bodyPr/>
          <a:lstStyle/>
          <a:p>
            <a:pPr>
              <a:buNone/>
            </a:pPr>
            <a:r>
              <a:rPr lang="en-US" dirty="0"/>
              <a:t>● Untreated children may show </a:t>
            </a:r>
            <a:r>
              <a:rPr lang="en-US" b="1" dirty="0">
                <a:solidFill>
                  <a:srgbClr val="FF0000"/>
                </a:solidFill>
              </a:rPr>
              <a:t>nuclear cataracts</a:t>
            </a:r>
            <a:r>
              <a:rPr lang="en-US" dirty="0"/>
              <a:t>, </a:t>
            </a:r>
            <a:r>
              <a:rPr lang="en-US" b="1" dirty="0">
                <a:solidFill>
                  <a:srgbClr val="FF0000"/>
                </a:solidFill>
              </a:rPr>
              <a:t>vitreous hemorrhage, hepatic failure, cirrhosis, </a:t>
            </a:r>
            <a:r>
              <a:rPr lang="en-US" b="1" dirty="0" err="1">
                <a:solidFill>
                  <a:srgbClr val="FF0000"/>
                </a:solidFill>
              </a:rPr>
              <a:t>ascites</a:t>
            </a:r>
            <a:r>
              <a:rPr lang="en-US" b="1" dirty="0">
                <a:solidFill>
                  <a:srgbClr val="FF0000"/>
                </a:solidFill>
              </a:rPr>
              <a:t>, </a:t>
            </a:r>
            <a:r>
              <a:rPr lang="en-US" b="1" dirty="0" err="1">
                <a:solidFill>
                  <a:srgbClr val="FF0000"/>
                </a:solidFill>
              </a:rPr>
              <a:t>spleenomegaly</a:t>
            </a:r>
            <a:r>
              <a:rPr lang="en-US" b="1" dirty="0">
                <a:solidFill>
                  <a:srgbClr val="FF0000"/>
                </a:solidFill>
              </a:rPr>
              <a:t>, or intellectual disability.</a:t>
            </a:r>
          </a:p>
          <a:p>
            <a:pPr>
              <a:buNone/>
            </a:pPr>
            <a:endParaRPr lang="en-US" b="1" dirty="0">
              <a:solidFill>
                <a:srgbClr val="FF0000"/>
              </a:solidFill>
            </a:endParaRPr>
          </a:p>
          <a:p>
            <a:pPr>
              <a:buNone/>
            </a:pPr>
            <a:endParaRPr lang="ar-JO" dirty="0"/>
          </a:p>
        </p:txBody>
      </p:sp>
      <p:pic>
        <p:nvPicPr>
          <p:cNvPr id="4" name="Picture 2"/>
          <p:cNvPicPr>
            <a:picLocks noChangeAspect="1" noChangeArrowheads="1"/>
          </p:cNvPicPr>
          <p:nvPr/>
        </p:nvPicPr>
        <p:blipFill>
          <a:blip r:embed="rId2"/>
          <a:srcRect/>
          <a:stretch>
            <a:fillRect/>
          </a:stretch>
        </p:blipFill>
        <p:spPr bwMode="auto">
          <a:xfrm>
            <a:off x="6296297" y="992776"/>
            <a:ext cx="5895703" cy="4963886"/>
          </a:xfrm>
          <a:prstGeom prst="rect">
            <a:avLst/>
          </a:prstGeom>
          <a:noFill/>
          <a:ln w="9525">
            <a:noFill/>
            <a:miter lim="800000"/>
            <a:headEnd/>
            <a:tailEnd/>
          </a:ln>
          <a:effectLst/>
        </p:spPr>
      </p:pic>
      <p:sp>
        <p:nvSpPr>
          <p:cNvPr id="5" name="مستطيل مستدير الزوايا 4"/>
          <p:cNvSpPr/>
          <p:nvPr/>
        </p:nvSpPr>
        <p:spPr>
          <a:xfrm>
            <a:off x="613954" y="4075612"/>
            <a:ext cx="5590903" cy="22990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Patients with </a:t>
            </a:r>
            <a:r>
              <a:rPr kumimoji="0" lang="en-US" sz="2800" b="1" i="0" u="none" strike="noStrike" kern="1200" cap="none" spc="0" normalizeH="0" baseline="0" noProof="0" dirty="0" err="1">
                <a:ln>
                  <a:noFill/>
                </a:ln>
                <a:solidFill>
                  <a:prstClr val="black"/>
                </a:solidFill>
                <a:effectLst/>
                <a:uLnTx/>
                <a:uFillTx/>
                <a:latin typeface="Calibri"/>
                <a:ea typeface="+mn-ea"/>
                <a:cs typeface="+mn-cs"/>
              </a:rPr>
              <a:t>galactosemia</a:t>
            </a:r>
            <a:r>
              <a:rPr kumimoji="0" lang="en-US" sz="2800" b="1" i="0" u="none" strike="noStrike" kern="1200" cap="none" spc="0" normalizeH="0" baseline="0" noProof="0" dirty="0">
                <a:ln>
                  <a:noFill/>
                </a:ln>
                <a:solidFill>
                  <a:prstClr val="black"/>
                </a:solidFill>
                <a:effectLst/>
                <a:uLnTx/>
                <a:uFillTx/>
                <a:latin typeface="Calibri"/>
                <a:ea typeface="+mn-ea"/>
                <a:cs typeface="+mn-cs"/>
              </a:rPr>
              <a:t> are at increased risk for </a:t>
            </a:r>
            <a:r>
              <a:rPr kumimoji="0" lang="en-US" sz="2800" b="1" i="0" u="none" strike="noStrike" kern="1200" cap="none" spc="0" normalizeH="0" baseline="0" noProof="0" dirty="0">
                <a:ln>
                  <a:noFill/>
                </a:ln>
                <a:solidFill>
                  <a:srgbClr val="FF0000"/>
                </a:solidFill>
                <a:effectLst/>
                <a:uLnTx/>
                <a:uFillTx/>
                <a:latin typeface="Calibri"/>
                <a:ea typeface="+mn-ea"/>
                <a:cs typeface="+mn-cs"/>
              </a:rPr>
              <a:t>Escherichia coli neonatal sepsis.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idx="1"/>
          </p:nvPr>
        </p:nvSpPr>
        <p:spPr/>
        <p:txBody>
          <a:bodyPr/>
          <a:lstStyle/>
          <a:p>
            <a:pPr>
              <a:buNone/>
            </a:pPr>
            <a:r>
              <a:rPr lang="en-US" dirty="0"/>
              <a:t>● </a:t>
            </a:r>
            <a:r>
              <a:rPr lang="en-US" sz="4400" b="1" i="1" dirty="0"/>
              <a:t>Diagnosis:</a:t>
            </a:r>
            <a:r>
              <a:rPr lang="en-US" b="1" dirty="0"/>
              <a:t> </a:t>
            </a:r>
          </a:p>
          <a:p>
            <a:pPr>
              <a:buNone/>
            </a:pPr>
            <a:r>
              <a:rPr lang="en-US" sz="3600" b="1" dirty="0"/>
              <a:t>– </a:t>
            </a:r>
            <a:r>
              <a:rPr lang="en-US" sz="3600" b="1" dirty="0">
                <a:solidFill>
                  <a:srgbClr val="7030A0"/>
                </a:solidFill>
              </a:rPr>
              <a:t>Urinary Reducing substances : </a:t>
            </a:r>
            <a:r>
              <a:rPr lang="en-US" sz="3600" b="1" dirty="0"/>
              <a:t>Detect </a:t>
            </a:r>
            <a:r>
              <a:rPr lang="en-US" sz="3600" b="1" dirty="0" err="1"/>
              <a:t>galactose</a:t>
            </a:r>
            <a:r>
              <a:rPr lang="en-US" sz="3600" b="1" dirty="0"/>
              <a:t> in several specimens of urine. (</a:t>
            </a:r>
            <a:r>
              <a:rPr lang="en-US" sz="3600" b="1" dirty="0">
                <a:solidFill>
                  <a:srgbClr val="FF0000"/>
                </a:solidFill>
              </a:rPr>
              <a:t>initial testing </a:t>
            </a:r>
            <a:r>
              <a:rPr lang="en-US" sz="3600" b="1" dirty="0"/>
              <a:t>). </a:t>
            </a:r>
          </a:p>
          <a:p>
            <a:pPr>
              <a:buNone/>
            </a:pPr>
            <a:r>
              <a:rPr lang="en-US" sz="3600" b="1" dirty="0"/>
              <a:t>*But the </a:t>
            </a:r>
            <a:r>
              <a:rPr lang="en-US" sz="3600" b="1" dirty="0">
                <a:solidFill>
                  <a:srgbClr val="FF0000"/>
                </a:solidFill>
              </a:rPr>
              <a:t>confirmatory test </a:t>
            </a:r>
            <a:r>
              <a:rPr lang="en-US" sz="3600" b="1" dirty="0"/>
              <a:t>is:</a:t>
            </a:r>
          </a:p>
          <a:p>
            <a:pPr>
              <a:buNone/>
            </a:pPr>
            <a:r>
              <a:rPr lang="en-US" sz="3600" b="1" dirty="0"/>
              <a:t>-</a:t>
            </a:r>
            <a:r>
              <a:rPr lang="en-US" sz="3600" b="1" dirty="0">
                <a:solidFill>
                  <a:srgbClr val="7030A0"/>
                </a:solidFill>
              </a:rPr>
              <a:t>Direct enzyme</a:t>
            </a:r>
            <a:r>
              <a:rPr lang="en-US" sz="3600" b="1" dirty="0"/>
              <a:t> assays using RBCs.</a:t>
            </a:r>
          </a:p>
          <a:p>
            <a:pPr>
              <a:buNone/>
            </a:pPr>
            <a:endParaRPr lang="en-US" sz="3600" b="1" dirty="0"/>
          </a:p>
          <a:p>
            <a:pPr>
              <a:buNone/>
            </a:pPr>
            <a:endParaRPr lang="ar-JO" sz="3600" b="1" dirty="0"/>
          </a:p>
          <a:p>
            <a:endParaRPr lang="en-US" sz="36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61704" y="548640"/>
            <a:ext cx="6831874" cy="5628324"/>
          </a:xfrm>
        </p:spPr>
        <p:txBody>
          <a:bodyPr>
            <a:normAutofit fontScale="92500" lnSpcReduction="10000"/>
          </a:bodyPr>
          <a:lstStyle/>
          <a:p>
            <a:pPr>
              <a:buNone/>
            </a:pPr>
            <a:r>
              <a:rPr lang="en-US" sz="5200" b="1" dirty="0" err="1">
                <a:solidFill>
                  <a:srgbClr val="FF0000"/>
                </a:solidFill>
              </a:rPr>
              <a:t>Galactokinase</a:t>
            </a:r>
            <a:r>
              <a:rPr lang="en-US" sz="5200" b="1" dirty="0">
                <a:solidFill>
                  <a:srgbClr val="FF0000"/>
                </a:solidFill>
              </a:rPr>
              <a:t> deficiency:</a:t>
            </a:r>
          </a:p>
          <a:p>
            <a:pPr>
              <a:buNone/>
            </a:pPr>
            <a:r>
              <a:rPr lang="en-US" dirty="0"/>
              <a:t>● The deficient enzyme is </a:t>
            </a:r>
            <a:r>
              <a:rPr lang="en-US" b="1" i="1" dirty="0" err="1">
                <a:solidFill>
                  <a:schemeClr val="accent6">
                    <a:lumMod val="75000"/>
                  </a:schemeClr>
                </a:solidFill>
              </a:rPr>
              <a:t>galactokinase</a:t>
            </a:r>
            <a:r>
              <a:rPr lang="en-US" b="1" i="1" dirty="0"/>
              <a:t>,</a:t>
            </a:r>
            <a:r>
              <a:rPr lang="en-US" dirty="0"/>
              <a:t> which normally catalyzes the </a:t>
            </a:r>
            <a:r>
              <a:rPr lang="en-US" dirty="0" err="1"/>
              <a:t>phosphorylation</a:t>
            </a:r>
            <a:r>
              <a:rPr lang="en-US" dirty="0"/>
              <a:t> of galactose. </a:t>
            </a:r>
          </a:p>
          <a:p>
            <a:pPr>
              <a:buNone/>
            </a:pPr>
            <a:endParaRPr lang="en-US" dirty="0"/>
          </a:p>
          <a:p>
            <a:pPr>
              <a:buNone/>
            </a:pPr>
            <a:r>
              <a:rPr lang="en-US" dirty="0"/>
              <a:t>● The principal metabolites accumulated are </a:t>
            </a:r>
            <a:r>
              <a:rPr lang="en-US" b="1" u="sng" dirty="0">
                <a:solidFill>
                  <a:srgbClr val="FF0000"/>
                </a:solidFill>
              </a:rPr>
              <a:t>galactose and </a:t>
            </a:r>
            <a:r>
              <a:rPr lang="en-US" b="1" u="sng" dirty="0" err="1">
                <a:solidFill>
                  <a:srgbClr val="FF0000"/>
                </a:solidFill>
              </a:rPr>
              <a:t>galactitol</a:t>
            </a:r>
            <a:r>
              <a:rPr lang="en-US" dirty="0"/>
              <a:t>. </a:t>
            </a:r>
          </a:p>
          <a:p>
            <a:pPr>
              <a:buNone/>
            </a:pPr>
            <a:r>
              <a:rPr lang="en-US" dirty="0"/>
              <a:t>● </a:t>
            </a:r>
            <a:r>
              <a:rPr lang="en-US" sz="3300" b="1" dirty="0">
                <a:solidFill>
                  <a:srgbClr val="FF0000"/>
                </a:solidFill>
              </a:rPr>
              <a:t>Cataracts</a:t>
            </a:r>
            <a:r>
              <a:rPr lang="en-US" b="1" dirty="0"/>
              <a:t> are usually the sole manifestation of </a:t>
            </a:r>
            <a:r>
              <a:rPr lang="en-US" b="1" dirty="0" err="1"/>
              <a:t>galactokinase</a:t>
            </a:r>
            <a:r>
              <a:rPr lang="en-US" b="1" dirty="0"/>
              <a:t> deficiency; </a:t>
            </a:r>
            <a:r>
              <a:rPr lang="en-US" b="1" dirty="0" err="1">
                <a:solidFill>
                  <a:srgbClr val="FF0000"/>
                </a:solidFill>
              </a:rPr>
              <a:t>pseudotumor</a:t>
            </a:r>
            <a:r>
              <a:rPr lang="en-US" b="1" dirty="0">
                <a:solidFill>
                  <a:srgbClr val="FF0000"/>
                </a:solidFill>
              </a:rPr>
              <a:t> </a:t>
            </a:r>
            <a:r>
              <a:rPr lang="en-US" b="1" dirty="0" err="1">
                <a:solidFill>
                  <a:srgbClr val="FF0000"/>
                </a:solidFill>
              </a:rPr>
              <a:t>cerebr</a:t>
            </a:r>
            <a:r>
              <a:rPr lang="en-US" b="1" dirty="0" err="1"/>
              <a:t>i</a:t>
            </a:r>
            <a:r>
              <a:rPr lang="en-US" b="1" dirty="0"/>
              <a:t> is a rare complication.</a:t>
            </a:r>
          </a:p>
          <a:p>
            <a:pPr>
              <a:buNone/>
            </a:pPr>
            <a:endParaRPr lang="en-US" b="1" dirty="0"/>
          </a:p>
          <a:p>
            <a:pPr>
              <a:buNone/>
            </a:pPr>
            <a:r>
              <a:rPr lang="en-US" b="1" dirty="0"/>
              <a:t># </a:t>
            </a:r>
            <a:r>
              <a:rPr lang="en-US" b="1" dirty="0">
                <a:solidFill>
                  <a:srgbClr val="00B050"/>
                </a:solidFill>
              </a:rPr>
              <a:t>The affected infant is otherwise asymptomatic.</a:t>
            </a:r>
          </a:p>
          <a:p>
            <a:pPr>
              <a:buNone/>
            </a:pPr>
            <a:endParaRPr lang="en-US" b="1" dirty="0"/>
          </a:p>
        </p:txBody>
      </p:sp>
      <p:pic>
        <p:nvPicPr>
          <p:cNvPr id="5" name="Content Placeholder 6"/>
          <p:cNvPicPr>
            <a:picLocks noChangeAspect="1"/>
          </p:cNvPicPr>
          <p:nvPr/>
        </p:nvPicPr>
        <p:blipFill>
          <a:blip r:embed="rId2"/>
          <a:stretch>
            <a:fillRect/>
          </a:stretch>
        </p:blipFill>
        <p:spPr>
          <a:xfrm>
            <a:off x="7505700" y="261212"/>
            <a:ext cx="4318000" cy="4945788"/>
          </a:xfrm>
          <a:prstGeom prst="rect">
            <a:avLst/>
          </a:prstGeom>
        </p:spPr>
      </p:pic>
      <p:pic>
        <p:nvPicPr>
          <p:cNvPr id="6" name="Picture 2"/>
          <p:cNvPicPr>
            <a:picLocks noChangeAspect="1"/>
          </p:cNvPicPr>
          <p:nvPr/>
        </p:nvPicPr>
        <p:blipFill>
          <a:blip r:embed="rId3"/>
          <a:stretch>
            <a:fillRect/>
          </a:stretch>
        </p:blipFill>
        <p:spPr>
          <a:xfrm>
            <a:off x="9768473" y="4602174"/>
            <a:ext cx="2161425" cy="148097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701"/>
        <p:cNvGrpSpPr/>
        <p:nvPr/>
      </p:nvGrpSpPr>
      <p:grpSpPr>
        <a:xfrm>
          <a:off x="0" y="0"/>
          <a:ext cx="0" cy="0"/>
          <a:chOff x="0" y="0"/>
          <a:chExt cx="0" cy="0"/>
        </a:xfrm>
      </p:grpSpPr>
      <p:sp>
        <p:nvSpPr>
          <p:cNvPr id="113702" name="Google Shape;113702;p9"/>
          <p:cNvSpPr txBox="1">
            <a:spLocks noGrp="1"/>
          </p:cNvSpPr>
          <p:nvPr>
            <p:ph type="title"/>
          </p:nvPr>
        </p:nvSpPr>
        <p:spPr>
          <a:xfrm>
            <a:off x="838200" y="365125"/>
            <a:ext cx="10515600" cy="76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5515E"/>
              </a:buClr>
              <a:buSzPts val="4400"/>
              <a:buFont typeface="Calibri"/>
              <a:buNone/>
            </a:pPr>
            <a:endParaRPr/>
          </a:p>
        </p:txBody>
      </p:sp>
      <p:sp>
        <p:nvSpPr>
          <p:cNvPr id="113703" name="Google Shape;113703;p9"/>
          <p:cNvSpPr txBox="1">
            <a:spLocks noGrp="1"/>
          </p:cNvSpPr>
          <p:nvPr>
            <p:ph type="body" idx="1"/>
          </p:nvPr>
        </p:nvSpPr>
        <p:spPr>
          <a:xfrm>
            <a:off x="838200" y="1092200"/>
            <a:ext cx="10515600" cy="50847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45515E"/>
              </a:buClr>
              <a:buSzPts val="2800"/>
              <a:buNone/>
            </a:pPr>
            <a:r>
              <a:rPr lang="en-US"/>
              <a:t>● </a:t>
            </a:r>
            <a:r>
              <a:rPr lang="en-US" sz="3200" b="1" u="sng"/>
              <a:t>Diagnosis</a:t>
            </a:r>
            <a:r>
              <a:rPr lang="en-US" b="1"/>
              <a:t> : absence of the </a:t>
            </a:r>
            <a:r>
              <a:rPr lang="en-US" b="1">
                <a:solidFill>
                  <a:srgbClr val="548135"/>
                </a:solidFill>
              </a:rPr>
              <a:t>galactokinase activity</a:t>
            </a:r>
            <a:r>
              <a:rPr lang="en-US" b="1"/>
              <a:t> in erythrocyte or fibroblast.</a:t>
            </a:r>
            <a:endParaRPr/>
          </a:p>
          <a:p>
            <a:pPr marL="228600" lvl="0" indent="-228600" algn="l" rtl="0">
              <a:lnSpc>
                <a:spcPct val="90000"/>
              </a:lnSpc>
              <a:spcBef>
                <a:spcPts val="1000"/>
              </a:spcBef>
              <a:spcAft>
                <a:spcPts val="0"/>
              </a:spcAft>
              <a:buClr>
                <a:srgbClr val="45515E"/>
              </a:buClr>
              <a:buSzPts val="2800"/>
              <a:buNone/>
            </a:pPr>
            <a:endParaRPr b="1"/>
          </a:p>
          <a:p>
            <a:pPr marL="228600" lvl="0" indent="-228600" algn="l" rtl="0">
              <a:lnSpc>
                <a:spcPct val="90000"/>
              </a:lnSpc>
              <a:spcBef>
                <a:spcPts val="1000"/>
              </a:spcBef>
              <a:spcAft>
                <a:spcPts val="0"/>
              </a:spcAft>
              <a:buClr>
                <a:srgbClr val="45515E"/>
              </a:buClr>
              <a:buSzPts val="2800"/>
              <a:buNone/>
            </a:pPr>
            <a:r>
              <a:rPr lang="en-US" b="1"/>
              <a:t>●</a:t>
            </a:r>
            <a:r>
              <a:rPr lang="en-US" sz="3200" b="1" u="sng"/>
              <a:t> Treatment</a:t>
            </a:r>
            <a:r>
              <a:rPr lang="en-US" b="1"/>
              <a:t>:</a:t>
            </a:r>
            <a:endParaRPr/>
          </a:p>
          <a:p>
            <a:pPr marL="228600" lvl="0" indent="-228600" algn="l" rtl="0">
              <a:lnSpc>
                <a:spcPct val="90000"/>
              </a:lnSpc>
              <a:spcBef>
                <a:spcPts val="1000"/>
              </a:spcBef>
              <a:spcAft>
                <a:spcPts val="0"/>
              </a:spcAft>
              <a:buClr>
                <a:srgbClr val="45515E"/>
              </a:buClr>
              <a:buSzPts val="2800"/>
              <a:buNone/>
            </a:pPr>
            <a:r>
              <a:rPr lang="en-US"/>
              <a:t>-All </a:t>
            </a:r>
            <a:r>
              <a:rPr lang="en-US">
                <a:solidFill>
                  <a:srgbClr val="FF0000"/>
                </a:solidFill>
              </a:rPr>
              <a:t>galactose-containing foods </a:t>
            </a:r>
            <a:r>
              <a:rPr lang="en-US" u="sng"/>
              <a:t>should be removed from the diet on initial suspicion of galactosemia</a:t>
            </a:r>
            <a:r>
              <a:rPr lang="en-US"/>
              <a:t>. Various non–lactose-containing milk substitutes are available (</a:t>
            </a:r>
            <a:r>
              <a:rPr lang="en-US" b="1">
                <a:solidFill>
                  <a:srgbClr val="00B050"/>
                </a:solidFill>
              </a:rPr>
              <a:t>casein hydrolysates</a:t>
            </a:r>
            <a:r>
              <a:rPr lang="en-US"/>
              <a:t>, </a:t>
            </a:r>
            <a:r>
              <a:rPr lang="en-US" b="1">
                <a:solidFill>
                  <a:srgbClr val="00B050"/>
                </a:solidFill>
              </a:rPr>
              <a:t>soybean-based formula ,LF formula). </a:t>
            </a:r>
            <a:endParaRPr/>
          </a:p>
          <a:p>
            <a:pPr marL="228600" lvl="0" indent="-228600" algn="l" rtl="0">
              <a:lnSpc>
                <a:spcPct val="90000"/>
              </a:lnSpc>
              <a:spcBef>
                <a:spcPts val="1000"/>
              </a:spcBef>
              <a:spcAft>
                <a:spcPts val="0"/>
              </a:spcAft>
              <a:buClr>
                <a:srgbClr val="45515E"/>
              </a:buClr>
              <a:buSzPts val="2800"/>
              <a:buNone/>
            </a:pPr>
            <a:r>
              <a:rPr lang="en-US"/>
              <a:t>-</a:t>
            </a:r>
            <a:r>
              <a:rPr lang="en-US" b="1"/>
              <a:t>Elimination of galactose from the diet </a:t>
            </a:r>
            <a:r>
              <a:rPr lang="en-US"/>
              <a:t>along with </a:t>
            </a:r>
            <a:r>
              <a:rPr lang="en-US" b="1"/>
              <a:t>adequate calcium </a:t>
            </a:r>
            <a:r>
              <a:rPr lang="en-US"/>
              <a:t>supplementation reverses growth failure ,renal and hepatic dysfunction. </a:t>
            </a:r>
            <a:endParaRPr/>
          </a:p>
          <a:p>
            <a:pPr marL="228600" lvl="0" indent="-228600" algn="l" rtl="0">
              <a:lnSpc>
                <a:spcPct val="90000"/>
              </a:lnSpc>
              <a:spcBef>
                <a:spcPts val="1000"/>
              </a:spcBef>
              <a:spcAft>
                <a:spcPts val="0"/>
              </a:spcAft>
              <a:buClr>
                <a:srgbClr val="45515E"/>
              </a:buClr>
              <a:buSzPts val="2800"/>
              <a:buNone/>
            </a:pPr>
            <a:r>
              <a:rPr lang="en-US"/>
              <a:t>-</a:t>
            </a:r>
            <a:r>
              <a:rPr lang="en-US" b="1">
                <a:solidFill>
                  <a:srgbClr val="FF0000"/>
                </a:solidFill>
              </a:rPr>
              <a:t>Cataracts</a:t>
            </a:r>
            <a:r>
              <a:rPr lang="en-US"/>
              <a:t> regress, and most patients have no vision impairment .</a:t>
            </a:r>
            <a:endParaRPr/>
          </a:p>
        </p:txBody>
      </p:sp>
      <p:sp>
        <p:nvSpPr>
          <p:cNvPr id="113704" name="Google Shape;113704;p9"/>
          <p:cNvSpPr txBox="1"/>
          <p:nvPr/>
        </p:nvSpPr>
        <p:spPr>
          <a:xfrm>
            <a:off x="3323695" y="1829300"/>
            <a:ext cx="8030100" cy="9159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r>
              <a:rPr lang="en-US" sz="2400">
                <a:solidFill>
                  <a:srgbClr val="FF00FF"/>
                </a:solidFill>
                <a:latin typeface="Calibri"/>
                <a:ea typeface="Calibri"/>
                <a:cs typeface="Calibri"/>
                <a:sym typeface="Calibri"/>
              </a:rPr>
              <a:t>inborn errorom metabolism</a:t>
            </a:r>
            <a:r>
              <a:rPr lang="en-US" sz="2400">
                <a:solidFill>
                  <a:srgbClr val="45515E"/>
                </a:solidFill>
                <a:latin typeface="Calibri"/>
                <a:ea typeface="Calibri"/>
                <a:cs typeface="Calibri"/>
                <a:sym typeface="Calibri"/>
              </a:rPr>
              <a:t> </a:t>
            </a:r>
            <a:r>
              <a:rPr lang="en-US" sz="2400">
                <a:solidFill>
                  <a:srgbClr val="FF00FF"/>
                </a:solidFill>
                <a:latin typeface="Calibri"/>
                <a:ea typeface="Calibri"/>
                <a:cs typeface="Calibri"/>
                <a:sym typeface="Calibri"/>
              </a:rPr>
              <a:t>contraindicated to have breasfeeding is congenital lactose deficiency and PKU</a:t>
            </a:r>
            <a:endParaRPr sz="2400">
              <a:solidFill>
                <a:srgbClr val="FF00FF"/>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705"/>
        <p:cNvGrpSpPr/>
        <p:nvPr/>
      </p:nvGrpSpPr>
      <p:grpSpPr>
        <a:xfrm>
          <a:off x="0" y="0"/>
          <a:ext cx="0" cy="0"/>
          <a:chOff x="0" y="0"/>
          <a:chExt cx="0" cy="0"/>
        </a:xfrm>
      </p:grpSpPr>
      <p:sp>
        <p:nvSpPr>
          <p:cNvPr id="113706" name="Google Shape;113706;p10"/>
          <p:cNvSpPr txBox="1">
            <a:spLocks noGrp="1"/>
          </p:cNvSpPr>
          <p:nvPr>
            <p:ph type="title"/>
          </p:nvPr>
        </p:nvSpPr>
        <p:spPr>
          <a:xfrm>
            <a:off x="0" y="504825"/>
            <a:ext cx="10515600" cy="762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0000"/>
              </a:buClr>
              <a:buSzPct val="100000"/>
              <a:buFont typeface="Calibri"/>
              <a:buNone/>
            </a:pPr>
            <a:r>
              <a:rPr lang="en-US" b="1" i="1" u="sng">
                <a:solidFill>
                  <a:srgbClr val="FF0000"/>
                </a:solidFill>
              </a:rPr>
              <a:t>2) Inherited Fructose Intolerance:</a:t>
            </a:r>
            <a:br>
              <a:rPr lang="en-US" b="1" i="1" u="sng">
                <a:solidFill>
                  <a:srgbClr val="FF0000"/>
                </a:solidFill>
              </a:rPr>
            </a:br>
            <a:endParaRPr i="1" u="sng">
              <a:solidFill>
                <a:srgbClr val="FF0000"/>
              </a:solidFill>
            </a:endParaRPr>
          </a:p>
        </p:txBody>
      </p:sp>
      <p:sp>
        <p:nvSpPr>
          <p:cNvPr id="113707" name="Google Shape;113707;p10"/>
          <p:cNvSpPr txBox="1">
            <a:spLocks noGrp="1"/>
          </p:cNvSpPr>
          <p:nvPr>
            <p:ph type="body" idx="1"/>
          </p:nvPr>
        </p:nvSpPr>
        <p:spPr>
          <a:xfrm>
            <a:off x="838200" y="1305026"/>
            <a:ext cx="5157600" cy="48720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45515E"/>
              </a:buClr>
              <a:buSzPts val="2800"/>
              <a:buNone/>
            </a:pPr>
            <a:r>
              <a:rPr lang="en-US"/>
              <a:t>● Hereditary fructose intolerance, </a:t>
            </a:r>
            <a:r>
              <a:rPr lang="en-US" b="1">
                <a:solidFill>
                  <a:srgbClr val="FF0000"/>
                </a:solidFill>
              </a:rPr>
              <a:t>AR</a:t>
            </a:r>
            <a:r>
              <a:rPr lang="en-US"/>
              <a:t>, in many ways, is analogous to galactosemia. </a:t>
            </a:r>
            <a:endParaRPr/>
          </a:p>
          <a:p>
            <a:pPr marL="228600" lvl="0" indent="-228600" algn="l" rtl="0">
              <a:lnSpc>
                <a:spcPct val="90000"/>
              </a:lnSpc>
              <a:spcBef>
                <a:spcPts val="1000"/>
              </a:spcBef>
              <a:spcAft>
                <a:spcPts val="0"/>
              </a:spcAft>
              <a:buClr>
                <a:srgbClr val="45515E"/>
              </a:buClr>
              <a:buSzPts val="2800"/>
              <a:buNone/>
            </a:pPr>
            <a:endParaRPr/>
          </a:p>
          <a:p>
            <a:pPr marL="228600" lvl="0" indent="-228600" algn="l" rtl="0">
              <a:lnSpc>
                <a:spcPct val="90000"/>
              </a:lnSpc>
              <a:spcBef>
                <a:spcPts val="1000"/>
              </a:spcBef>
              <a:spcAft>
                <a:spcPts val="0"/>
              </a:spcAft>
              <a:buClr>
                <a:srgbClr val="45515E"/>
              </a:buClr>
              <a:buSzPts val="2800"/>
              <a:buNone/>
            </a:pPr>
            <a:r>
              <a:rPr lang="en-US"/>
              <a:t>● When </a:t>
            </a:r>
            <a:r>
              <a:rPr lang="en-US" b="1" u="sng">
                <a:solidFill>
                  <a:srgbClr val="FF0000"/>
                </a:solidFill>
              </a:rPr>
              <a:t>fructose</a:t>
            </a:r>
            <a:r>
              <a:rPr lang="en-US"/>
              <a:t>, </a:t>
            </a:r>
            <a:r>
              <a:rPr lang="en-US" b="1" u="sng">
                <a:solidFill>
                  <a:srgbClr val="FF0000"/>
                </a:solidFill>
              </a:rPr>
              <a:t>sucrose</a:t>
            </a:r>
            <a:r>
              <a:rPr lang="en-US"/>
              <a:t>, or </a:t>
            </a:r>
            <a:r>
              <a:rPr lang="en-US" b="1" u="sng">
                <a:solidFill>
                  <a:srgbClr val="FF0000"/>
                </a:solidFill>
              </a:rPr>
              <a:t>sorbitol</a:t>
            </a:r>
            <a:r>
              <a:rPr lang="en-US"/>
              <a:t> is ingested, deficiency of </a:t>
            </a:r>
            <a:r>
              <a:rPr lang="en-US" b="1" i="1" u="sng">
                <a:solidFill>
                  <a:srgbClr val="548135"/>
                </a:solidFill>
              </a:rPr>
              <a:t>fructose-1,6-bisphosphate aldolase B </a:t>
            </a:r>
            <a:r>
              <a:rPr lang="en-US"/>
              <a:t>leads to the intracellular accumulation of </a:t>
            </a:r>
            <a:r>
              <a:rPr lang="en-US" b="1">
                <a:solidFill>
                  <a:srgbClr val="FF0000"/>
                </a:solidFill>
              </a:rPr>
              <a:t>fructose-1-phosphate</a:t>
            </a:r>
            <a:r>
              <a:rPr lang="en-US"/>
              <a:t>.</a:t>
            </a:r>
            <a:endParaRPr/>
          </a:p>
        </p:txBody>
      </p:sp>
      <p:pic>
        <p:nvPicPr>
          <p:cNvPr id="113708" name="Google Shape;113708;p10"/>
          <p:cNvPicPr preferRelativeResize="0"/>
          <p:nvPr/>
        </p:nvPicPr>
        <p:blipFill rotWithShape="1">
          <a:blip r:embed="rId2">
            <a:alphaModFix/>
          </a:blip>
          <a:srcRect/>
          <a:stretch/>
        </p:blipFill>
        <p:spPr>
          <a:xfrm>
            <a:off x="6405154" y="1088208"/>
            <a:ext cx="5786846" cy="5769792"/>
          </a:xfrm>
          <a:prstGeom prst="rect">
            <a:avLst/>
          </a:prstGeom>
          <a:noFill/>
          <a:ln>
            <a:noFill/>
          </a:ln>
        </p:spPr>
      </p:pic>
      <p:sp>
        <p:nvSpPr>
          <p:cNvPr id="113709" name="Google Shape;113709;p10"/>
          <p:cNvSpPr/>
          <p:nvPr/>
        </p:nvSpPr>
        <p:spPr>
          <a:xfrm>
            <a:off x="9347200" y="3670300"/>
            <a:ext cx="2844900" cy="419100"/>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Essential Fructosuria</a:t>
            </a:r>
            <a:endParaRPr sz="1800" b="1" i="0" u="none" strike="noStrike" cap="none">
              <a:solidFill>
                <a:srgbClr val="000000"/>
              </a:solidFill>
              <a:latin typeface="Calibri"/>
              <a:ea typeface="Calibri"/>
              <a:cs typeface="Calibri"/>
              <a:sym typeface="Calibri"/>
            </a:endParaRPr>
          </a:p>
        </p:txBody>
      </p:sp>
      <p:sp>
        <p:nvSpPr>
          <p:cNvPr id="113710" name="Google Shape;113710;p10"/>
          <p:cNvSpPr/>
          <p:nvPr/>
        </p:nvSpPr>
        <p:spPr>
          <a:xfrm>
            <a:off x="9372600" y="4445000"/>
            <a:ext cx="2819400" cy="457200"/>
          </a:xfrm>
          <a:prstGeom prst="rect">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HFI</a:t>
            </a:r>
            <a:endParaRPr/>
          </a:p>
        </p:txBody>
      </p:sp>
      <p:sp>
        <p:nvSpPr>
          <p:cNvPr id="113711" name="Google Shape;113711;p10"/>
          <p:cNvSpPr txBox="1"/>
          <p:nvPr/>
        </p:nvSpPr>
        <p:spPr>
          <a:xfrm>
            <a:off x="0" y="2725907"/>
            <a:ext cx="12192000" cy="6177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sz="2800">
              <a:solidFill>
                <a:srgbClr val="45515E"/>
              </a:solidFill>
              <a:latin typeface="Calibri"/>
              <a:ea typeface="Calibri"/>
              <a:cs typeface="Calibri"/>
              <a:sym typeface="Calibri"/>
            </a:endParaRPr>
          </a:p>
        </p:txBody>
      </p:sp>
      <p:sp>
        <p:nvSpPr>
          <p:cNvPr id="113712" name="Google Shape;113712;p10"/>
          <p:cNvSpPr txBox="1"/>
          <p:nvPr/>
        </p:nvSpPr>
        <p:spPr>
          <a:xfrm>
            <a:off x="9372600" y="562225"/>
            <a:ext cx="2819400" cy="15795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r>
              <a:rPr lang="en-US" sz="1800">
                <a:solidFill>
                  <a:srgbClr val="FF00FF"/>
                </a:solidFill>
                <a:latin typeface="Calibri"/>
                <a:ea typeface="Calibri"/>
                <a:cs typeface="Calibri"/>
                <a:sym typeface="Calibri"/>
              </a:rPr>
              <a:t>After 6 month assocated with short stature </a:t>
            </a:r>
            <a:endParaRPr sz="1800">
              <a:solidFill>
                <a:srgbClr val="FF00FF"/>
              </a:solidFill>
              <a:latin typeface="Calibri"/>
              <a:ea typeface="Calibri"/>
              <a:cs typeface="Calibri"/>
              <a:sym typeface="Calibri"/>
            </a:endParaRPr>
          </a:p>
          <a:p>
            <a:pPr marL="0" lvl="0" indent="0" algn="l" rtl="0">
              <a:spcBef>
                <a:spcPts val="0"/>
              </a:spcBef>
              <a:spcAft>
                <a:spcPts val="0"/>
              </a:spcAft>
              <a:buNone/>
            </a:pPr>
            <a:r>
              <a:rPr lang="en-US" sz="1800">
                <a:solidFill>
                  <a:srgbClr val="FF00FF"/>
                </a:solidFill>
                <a:latin typeface="Calibri"/>
                <a:ea typeface="Calibri"/>
                <a:cs typeface="Calibri"/>
                <a:sym typeface="Calibri"/>
              </a:rPr>
              <a:t>The pt avoid eating fruit because the symptom start after eating it </a:t>
            </a:r>
            <a:endParaRPr sz="1800">
              <a:solidFill>
                <a:srgbClr val="FF00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709"/>
                                        </p:tgtEl>
                                        <p:attrNameLst>
                                          <p:attrName>style.visibility</p:attrName>
                                        </p:attrNameLst>
                                      </p:cBhvr>
                                      <p:to>
                                        <p:strVal val="visible"/>
                                      </p:to>
                                    </p:set>
                                    <p:anim calcmode="lin" valueType="num">
                                      <p:cBhvr additive="base">
                                        <p:cTn id="7" dur="500"/>
                                        <p:tgtEl>
                                          <p:spTgt spid="11370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3710"/>
                                        </p:tgtEl>
                                        <p:attrNameLst>
                                          <p:attrName>style.visibility</p:attrName>
                                        </p:attrNameLst>
                                      </p:cBhvr>
                                      <p:to>
                                        <p:strVal val="visible"/>
                                      </p:to>
                                    </p:set>
                                    <p:anim calcmode="lin" valueType="num">
                                      <p:cBhvr additive="base">
                                        <p:cTn id="12" dur="1000"/>
                                        <p:tgtEl>
                                          <p:spTgt spid="1137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3713"/>
        <p:cNvGrpSpPr/>
        <p:nvPr/>
      </p:nvGrpSpPr>
      <p:grpSpPr>
        <a:xfrm>
          <a:off x="0" y="0"/>
          <a:ext cx="0" cy="0"/>
          <a:chOff x="0" y="0"/>
          <a:chExt cx="0" cy="0"/>
        </a:xfrm>
      </p:grpSpPr>
      <p:graphicFrame>
        <p:nvGraphicFramePr>
          <p:cNvPr id="113714" name="Google Shape;113714;p11"/>
          <p:cNvGraphicFramePr/>
          <p:nvPr/>
        </p:nvGraphicFramePr>
        <p:xfrm>
          <a:off x="0" y="-30480"/>
          <a:ext cx="12192000" cy="6723445"/>
        </p:xfrm>
        <a:graphic>
          <a:graphicData uri="http://schemas.openxmlformats.org/drawingml/2006/table">
            <a:tbl>
              <a:tblPr firstRow="1" bandRow="1">
                <a:noFill/>
                <a:tableStyleId>{DB0C7C10-7F09-4A23-B9DF-04B90BC9C9E4}</a:tableStyleId>
              </a:tblPr>
              <a:tblGrid>
                <a:gridCol w="1848250">
                  <a:extLst>
                    <a:ext uri="{9D8B030D-6E8A-4147-A177-3AD203B41FA5}">
                      <a16:colId xmlns:a16="http://schemas.microsoft.com/office/drawing/2014/main" val="20000"/>
                    </a:ext>
                  </a:extLst>
                </a:gridCol>
                <a:gridCol w="5171875">
                  <a:extLst>
                    <a:ext uri="{9D8B030D-6E8A-4147-A177-3AD203B41FA5}">
                      <a16:colId xmlns:a16="http://schemas.microsoft.com/office/drawing/2014/main" val="20001"/>
                    </a:ext>
                  </a:extLst>
                </a:gridCol>
                <a:gridCol w="5171875">
                  <a:extLst>
                    <a:ext uri="{9D8B030D-6E8A-4147-A177-3AD203B41FA5}">
                      <a16:colId xmlns:a16="http://schemas.microsoft.com/office/drawing/2014/main" val="20002"/>
                    </a:ext>
                  </a:extLst>
                </a:gridCol>
              </a:tblGrid>
              <a:tr h="509275">
                <a:tc>
                  <a:txBody>
                    <a:bodyPr/>
                    <a:lstStyle/>
                    <a:p>
                      <a:pPr marL="0" marR="0" lvl="0" indent="0" algn="ctr" rtl="0">
                        <a:lnSpc>
                          <a:spcPct val="100000"/>
                        </a:lnSpc>
                        <a:spcBef>
                          <a:spcPts val="0"/>
                        </a:spcBef>
                        <a:spcAft>
                          <a:spcPts val="0"/>
                        </a:spcAft>
                        <a:buNone/>
                        <a:defRPr sz="1400" u="none" strike="noStrike" cap="none"/>
                      </a:pPr>
                      <a:endParaRPr sz="2000" u="none" strike="noStrike" cap="none"/>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2400" i="1" u="none" strike="noStrike" cap="none">
                          <a:solidFill>
                            <a:schemeClr val="lt1"/>
                          </a:solidFill>
                        </a:rPr>
                        <a:t>Hereditary fructose intolerance</a:t>
                      </a:r>
                      <a:endParaRPr/>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2800" u="none" strike="noStrike" cap="none"/>
                        <a:t>Essential fructosuria</a:t>
                      </a:r>
                      <a:endParaRPr sz="2800" u="none" strike="noStrike" cap="none"/>
                    </a:p>
                  </a:txBody>
                  <a:tcPr marL="91450" marR="91450" marT="45725" marB="45725" anchor="ctr"/>
                </a:tc>
                <a:extLst>
                  <a:ext uri="{0D108BD9-81ED-4DB2-BD59-A6C34878D82A}">
                    <a16:rowId xmlns:a16="http://schemas.microsoft.com/office/drawing/2014/main" val="10000"/>
                  </a:ext>
                </a:extLst>
              </a:tr>
              <a:tr h="359475">
                <a:tc>
                  <a:txBody>
                    <a:bodyPr/>
                    <a:lstStyle/>
                    <a:p>
                      <a:pPr marL="0" marR="0" lvl="0" indent="0" algn="ctr" rtl="0">
                        <a:lnSpc>
                          <a:spcPct val="100000"/>
                        </a:lnSpc>
                        <a:spcBef>
                          <a:spcPts val="0"/>
                        </a:spcBef>
                        <a:spcAft>
                          <a:spcPts val="0"/>
                        </a:spcAft>
                        <a:buNone/>
                        <a:defRPr sz="1400" u="none" strike="noStrike" cap="none"/>
                      </a:pPr>
                      <a:r>
                        <a:rPr lang="en-US" sz="1800" b="1" u="none" strike="noStrike" cap="none"/>
                        <a:t>inheritance</a:t>
                      </a:r>
                      <a:endParaRPr/>
                    </a:p>
                  </a:txBody>
                  <a:tcPr marL="91450" marR="91450" marT="45725" marB="45725" anchor="ctr"/>
                </a:tc>
                <a:tc gridSpan="2">
                  <a:txBody>
                    <a:bodyPr/>
                    <a:lstStyle/>
                    <a:p>
                      <a:pPr marL="0" marR="0" lvl="0" indent="0" algn="ctr" rtl="0">
                        <a:lnSpc>
                          <a:spcPct val="100000"/>
                        </a:lnSpc>
                        <a:spcBef>
                          <a:spcPts val="0"/>
                        </a:spcBef>
                        <a:spcAft>
                          <a:spcPts val="0"/>
                        </a:spcAft>
                        <a:buNone/>
                        <a:defRPr sz="1400" u="none" strike="noStrike" cap="none"/>
                      </a:pPr>
                      <a:r>
                        <a:rPr lang="en-US" sz="1800" b="1" u="none" strike="noStrike" cap="none">
                          <a:solidFill>
                            <a:schemeClr val="dk1"/>
                          </a:solidFill>
                        </a:rPr>
                        <a:t>Autosomal recessive</a:t>
                      </a:r>
                      <a:endParaRPr/>
                    </a:p>
                  </a:txBody>
                  <a:tcPr marL="91450" marR="91450" marT="45725" marB="45725" anchor="ctr"/>
                </a:tc>
                <a:tc hMerge="1">
                  <a:txBody>
                    <a:bodyPr/>
                    <a:lstStyle/>
                    <a:p>
                      <a:endParaRPr lang="en-US"/>
                    </a:p>
                  </a:txBody>
                  <a:tcPr/>
                </a:tc>
                <a:extLst>
                  <a:ext uri="{0D108BD9-81ED-4DB2-BD59-A6C34878D82A}">
                    <a16:rowId xmlns:a16="http://schemas.microsoft.com/office/drawing/2014/main" val="10001"/>
                  </a:ext>
                </a:extLst>
              </a:tr>
              <a:tr h="449350">
                <a:tc>
                  <a:txBody>
                    <a:bodyPr/>
                    <a:lstStyle/>
                    <a:p>
                      <a:pPr marL="0" marR="0" lvl="0" indent="0" algn="ctr" rtl="0">
                        <a:lnSpc>
                          <a:spcPct val="100000"/>
                        </a:lnSpc>
                        <a:spcBef>
                          <a:spcPts val="0"/>
                        </a:spcBef>
                        <a:spcAft>
                          <a:spcPts val="0"/>
                        </a:spcAft>
                        <a:buNone/>
                        <a:defRPr sz="1400" u="none" strike="noStrike" cap="none"/>
                      </a:pPr>
                      <a:r>
                        <a:rPr lang="en-US" sz="1800" b="1" u="none" strike="noStrike" cap="none"/>
                        <a:t>Deficient enzyme</a:t>
                      </a:r>
                      <a:endParaRPr/>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2400" b="1" u="sng" strike="noStrike" cap="none">
                          <a:solidFill>
                            <a:srgbClr val="FF0000"/>
                          </a:solidFill>
                        </a:rPr>
                        <a:t>Aldolase B </a:t>
                      </a:r>
                      <a:r>
                        <a:rPr lang="en-US" sz="2400" b="1" u="sng" strike="noStrike" cap="none">
                          <a:solidFill>
                            <a:srgbClr val="FF00FF"/>
                          </a:solidFill>
                        </a:rPr>
                        <a:t>(most </a:t>
                      </a:r>
                      <a:r>
                        <a:rPr lang="en-US" sz="2400" b="1" u="sng">
                          <a:solidFill>
                            <a:srgbClr val="FF00FF"/>
                          </a:solidFill>
                        </a:rPr>
                        <a:t>affected enzyme )</a:t>
                      </a:r>
                      <a:endParaRPr>
                        <a:solidFill>
                          <a:srgbClr val="FF00FF"/>
                        </a:solidFill>
                      </a:endParaRPr>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2400" b="1" u="sng" strike="noStrike" cap="none">
                          <a:solidFill>
                            <a:srgbClr val="FF0000"/>
                          </a:solidFill>
                        </a:rPr>
                        <a:t>Fructokinase</a:t>
                      </a:r>
                      <a:endParaRPr/>
                    </a:p>
                  </a:txBody>
                  <a:tcPr marL="91450" marR="91450" marT="45725" marB="45725" anchor="ctr"/>
                </a:tc>
                <a:extLst>
                  <a:ext uri="{0D108BD9-81ED-4DB2-BD59-A6C34878D82A}">
                    <a16:rowId xmlns:a16="http://schemas.microsoft.com/office/drawing/2014/main" val="10002"/>
                  </a:ext>
                </a:extLst>
              </a:tr>
              <a:tr h="1527800">
                <a:tc>
                  <a:txBody>
                    <a:bodyPr/>
                    <a:lstStyle/>
                    <a:p>
                      <a:pPr marL="0" marR="0" lvl="0" indent="0" algn="ctr" rtl="0">
                        <a:lnSpc>
                          <a:spcPct val="100000"/>
                        </a:lnSpc>
                        <a:spcBef>
                          <a:spcPts val="0"/>
                        </a:spcBef>
                        <a:spcAft>
                          <a:spcPts val="0"/>
                        </a:spcAft>
                        <a:buNone/>
                        <a:defRPr sz="1400" u="none" strike="noStrike" cap="none"/>
                      </a:pPr>
                      <a:r>
                        <a:rPr lang="en-US" sz="1800" b="1" u="none" strike="noStrike" cap="none">
                          <a:solidFill>
                            <a:schemeClr val="dk1"/>
                          </a:solidFill>
                        </a:rPr>
                        <a:t>Effect of enzyme deficiency</a:t>
                      </a:r>
                      <a:endParaRPr/>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1600" u="none" strike="noStrike" cap="none"/>
                        <a:t>Accumulation of fructose-1-phosphate → decrease in available phosphates → </a:t>
                      </a:r>
                      <a:r>
                        <a:rPr lang="en-US" sz="1600" b="1" u="none" strike="noStrike" cap="none"/>
                        <a:t>inhibition of glycogenolysis and gluconeogenesis  → hypoglycemia</a:t>
                      </a:r>
                      <a:endParaRPr/>
                    </a:p>
                  </a:txBody>
                  <a:tcPr marL="91450" marR="91450" marT="45725" marB="45725" anchor="ctr"/>
                </a:tc>
                <a:tc>
                  <a:txBody>
                    <a:bodyPr/>
                    <a:lstStyle/>
                    <a:p>
                      <a:pPr marL="285750" marR="0" lvl="0" indent="-285750" algn="l" rtl="0">
                        <a:lnSpc>
                          <a:spcPct val="100000"/>
                        </a:lnSpc>
                        <a:spcBef>
                          <a:spcPts val="0"/>
                        </a:spcBef>
                        <a:spcAft>
                          <a:spcPts val="0"/>
                        </a:spcAft>
                        <a:buClr>
                          <a:schemeClr val="dk1"/>
                        </a:buClr>
                        <a:buSzPts val="1600"/>
                        <a:buFont typeface="Arial"/>
                        <a:buChar char="•"/>
                        <a:defRPr sz="1400" u="none" strike="noStrike" cap="none"/>
                      </a:pPr>
                      <a:r>
                        <a:rPr lang="en-US" sz="1600" u="none" strike="noStrike" cap="none"/>
                        <a:t>Increased conversion of fructose to fructose-6-phosphate by hexokinase (hexokinase becomes the main pathway for turning fructose to fructose-6-phosphate)</a:t>
                      </a:r>
                      <a:endParaRPr/>
                    </a:p>
                    <a:p>
                      <a:pPr marL="285750" marR="0" lvl="0" indent="-285750" algn="l" rtl="0">
                        <a:lnSpc>
                          <a:spcPct val="100000"/>
                        </a:lnSpc>
                        <a:spcBef>
                          <a:spcPts val="0"/>
                        </a:spcBef>
                        <a:spcAft>
                          <a:spcPts val="0"/>
                        </a:spcAft>
                        <a:buClr>
                          <a:schemeClr val="dk1"/>
                        </a:buClr>
                        <a:buSzPts val="1600"/>
                        <a:buFont typeface="Arial"/>
                        <a:buChar char="•"/>
                        <a:defRPr sz="1400" u="none" strike="noStrike" cap="none"/>
                      </a:pPr>
                      <a:r>
                        <a:rPr lang="en-US" sz="1600" b="1" u="none" strike="noStrike" cap="none"/>
                        <a:t>Unphosphorylated fructose</a:t>
                      </a:r>
                      <a:r>
                        <a:rPr lang="en-US" sz="1600" u="none" strike="noStrike" cap="none"/>
                        <a:t> does not get trapped in cells </a:t>
                      </a:r>
                      <a:r>
                        <a:rPr lang="en-US" sz="1600" b="1" u="none" strike="noStrike" cap="none"/>
                        <a:t>→ remaining excess fructose → excretion of fructose in urine </a:t>
                      </a:r>
                      <a:endParaRPr/>
                    </a:p>
                  </a:txBody>
                  <a:tcPr marL="91450" marR="91450" marT="45725" marB="45725" anchor="ctr"/>
                </a:tc>
                <a:extLst>
                  <a:ext uri="{0D108BD9-81ED-4DB2-BD59-A6C34878D82A}">
                    <a16:rowId xmlns:a16="http://schemas.microsoft.com/office/drawing/2014/main" val="10003"/>
                  </a:ext>
                </a:extLst>
              </a:tr>
              <a:tr h="569175">
                <a:tc>
                  <a:txBody>
                    <a:bodyPr/>
                    <a:lstStyle/>
                    <a:p>
                      <a:pPr marL="0" marR="0" lvl="0" indent="0" algn="ctr" rtl="0">
                        <a:lnSpc>
                          <a:spcPct val="100000"/>
                        </a:lnSpc>
                        <a:spcBef>
                          <a:spcPts val="0"/>
                        </a:spcBef>
                        <a:spcAft>
                          <a:spcPts val="0"/>
                        </a:spcAft>
                        <a:buNone/>
                        <a:defRPr sz="1400" u="none" strike="noStrike" cap="none"/>
                      </a:pPr>
                      <a:r>
                        <a:rPr lang="en-US" sz="1800" b="1" u="none" strike="noStrike" cap="none"/>
                        <a:t>Age of onset</a:t>
                      </a:r>
                      <a:endParaRPr/>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1600" u="none" strike="noStrike" cap="none"/>
                        <a:t>Symptoms begin when the </a:t>
                      </a:r>
                      <a:r>
                        <a:rPr lang="en-US" sz="1600" b="1" u="none" strike="noStrike" cap="none"/>
                        <a:t>child is weaned off breast milk </a:t>
                      </a:r>
                      <a:r>
                        <a:rPr lang="en-US" sz="1600" u="none" strike="noStrike" cap="none"/>
                        <a:t>and </a:t>
                      </a:r>
                      <a:r>
                        <a:rPr lang="en-US" sz="1600" b="1" u="none" strike="noStrike" cap="none"/>
                        <a:t>starts consuming food that contains sucrose</a:t>
                      </a:r>
                      <a:endParaRPr/>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1800" u="none" strike="noStrike" cap="none"/>
                        <a:t>-</a:t>
                      </a:r>
                      <a:endParaRPr/>
                    </a:p>
                  </a:txBody>
                  <a:tcPr marL="91450" marR="91450" marT="45725" marB="45725" anchor="ctr"/>
                </a:tc>
                <a:extLst>
                  <a:ext uri="{0D108BD9-81ED-4DB2-BD59-A6C34878D82A}">
                    <a16:rowId xmlns:a16="http://schemas.microsoft.com/office/drawing/2014/main" val="10004"/>
                  </a:ext>
                </a:extLst>
              </a:tr>
              <a:tr h="1872300">
                <a:tc>
                  <a:txBody>
                    <a:bodyPr/>
                    <a:lstStyle/>
                    <a:p>
                      <a:pPr marL="0" marR="0" lvl="0" indent="0" algn="ctr" rtl="0">
                        <a:lnSpc>
                          <a:spcPct val="100000"/>
                        </a:lnSpc>
                        <a:spcBef>
                          <a:spcPts val="0"/>
                        </a:spcBef>
                        <a:spcAft>
                          <a:spcPts val="0"/>
                        </a:spcAft>
                        <a:buClr>
                          <a:schemeClr val="dk1"/>
                        </a:buClr>
                        <a:buSzPts val="1800"/>
                        <a:buFont typeface="Calibri"/>
                        <a:buNone/>
                        <a:defRPr sz="1400" u="none" strike="noStrike" cap="none"/>
                      </a:pPr>
                      <a:r>
                        <a:rPr lang="en-US" sz="1800" b="1" u="none" strike="noStrike" cap="none"/>
                        <a:t>Clinical features</a:t>
                      </a:r>
                      <a:endParaRPr/>
                    </a:p>
                  </a:txBody>
                  <a:tcPr marL="91450" marR="91450" marT="45725" marB="45725" anchor="ctr"/>
                </a:tc>
                <a:tc>
                  <a:txBody>
                    <a:bodyPr/>
                    <a:lstStyle/>
                    <a:p>
                      <a:pPr marL="285750" marR="0" lvl="0" indent="-285750" algn="l" rtl="0">
                        <a:lnSpc>
                          <a:spcPct val="100000"/>
                        </a:lnSpc>
                        <a:spcBef>
                          <a:spcPts val="0"/>
                        </a:spcBef>
                        <a:spcAft>
                          <a:spcPts val="0"/>
                        </a:spcAft>
                        <a:buClr>
                          <a:srgbClr val="FF0000"/>
                        </a:buClr>
                        <a:buSzPts val="1700"/>
                        <a:buFont typeface="Arial"/>
                        <a:buChar char="•"/>
                        <a:defRPr sz="1400" u="none" strike="noStrike" cap="none"/>
                      </a:pPr>
                      <a:r>
                        <a:rPr lang="en-US" sz="1700" b="1" u="none" strike="noStrike" cap="none">
                          <a:solidFill>
                            <a:srgbClr val="FF0000"/>
                          </a:solidFill>
                        </a:rPr>
                        <a:t>Bloating, sweating, vomiting</a:t>
                      </a:r>
                      <a:endParaRPr/>
                    </a:p>
                    <a:p>
                      <a:pPr marL="285750" marR="0" lvl="0" indent="-285750" algn="l" rtl="0">
                        <a:lnSpc>
                          <a:spcPct val="100000"/>
                        </a:lnSpc>
                        <a:spcBef>
                          <a:spcPts val="0"/>
                        </a:spcBef>
                        <a:spcAft>
                          <a:spcPts val="0"/>
                        </a:spcAft>
                        <a:buClr>
                          <a:srgbClr val="FF0000"/>
                        </a:buClr>
                        <a:buSzPts val="1700"/>
                        <a:buFont typeface="Arial"/>
                        <a:buChar char="•"/>
                        <a:defRPr sz="1400" u="none" strike="noStrike" cap="none"/>
                      </a:pPr>
                      <a:r>
                        <a:rPr lang="en-US" sz="1700" b="1" u="none" strike="noStrike" cap="none">
                          <a:solidFill>
                            <a:srgbClr val="FF0000"/>
                          </a:solidFill>
                        </a:rPr>
                        <a:t>Failure to thrive</a:t>
                      </a:r>
                      <a:endParaRPr/>
                    </a:p>
                    <a:p>
                      <a:pPr marL="285750" marR="0" lvl="0" indent="-285750" algn="l" rtl="0">
                        <a:lnSpc>
                          <a:spcPct val="100000"/>
                        </a:lnSpc>
                        <a:spcBef>
                          <a:spcPts val="0"/>
                        </a:spcBef>
                        <a:spcAft>
                          <a:spcPts val="0"/>
                        </a:spcAft>
                        <a:buClr>
                          <a:srgbClr val="FF0000"/>
                        </a:buClr>
                        <a:buSzPts val="1700"/>
                        <a:buFont typeface="Arial"/>
                        <a:buChar char="•"/>
                        <a:defRPr sz="1400" u="none" strike="noStrike" cap="none"/>
                      </a:pPr>
                      <a:r>
                        <a:rPr lang="en-US" sz="1700" b="1" u="none" strike="noStrike" cap="none">
                          <a:solidFill>
                            <a:srgbClr val="FF0000"/>
                          </a:solidFill>
                        </a:rPr>
                        <a:t>Jaundice (can progress to cirrhosis)</a:t>
                      </a:r>
                      <a:endParaRPr/>
                    </a:p>
                    <a:p>
                      <a:pPr marL="285750" marR="0" lvl="0" indent="-285750" algn="l" rtl="0">
                        <a:lnSpc>
                          <a:spcPct val="100000"/>
                        </a:lnSpc>
                        <a:spcBef>
                          <a:spcPts val="0"/>
                        </a:spcBef>
                        <a:spcAft>
                          <a:spcPts val="0"/>
                        </a:spcAft>
                        <a:buClr>
                          <a:srgbClr val="FF0000"/>
                        </a:buClr>
                        <a:buSzPts val="1700"/>
                        <a:buFont typeface="Arial"/>
                        <a:buChar char="•"/>
                        <a:defRPr sz="1400" u="none" strike="noStrike" cap="none"/>
                      </a:pPr>
                      <a:r>
                        <a:rPr lang="en-US" sz="1700" b="1" u="none" strike="noStrike" cap="none">
                          <a:solidFill>
                            <a:srgbClr val="FF0000"/>
                          </a:solidFill>
                        </a:rPr>
                        <a:t>Bleeding tendency</a:t>
                      </a:r>
                      <a:endParaRPr/>
                    </a:p>
                    <a:p>
                      <a:pPr marL="285750" marR="0" lvl="0" indent="-285750" algn="l" rtl="0">
                        <a:lnSpc>
                          <a:spcPct val="100000"/>
                        </a:lnSpc>
                        <a:spcBef>
                          <a:spcPts val="0"/>
                        </a:spcBef>
                        <a:spcAft>
                          <a:spcPts val="0"/>
                        </a:spcAft>
                        <a:buClr>
                          <a:srgbClr val="FF0000"/>
                        </a:buClr>
                        <a:buSzPts val="1700"/>
                        <a:buFont typeface="Arial"/>
                        <a:buChar char="•"/>
                        <a:defRPr sz="1400" u="none" strike="noStrike" cap="none"/>
                      </a:pPr>
                      <a:r>
                        <a:rPr lang="en-US" sz="1700" b="1" u="none" strike="noStrike" cap="none">
                          <a:solidFill>
                            <a:srgbClr val="FF0000"/>
                          </a:solidFill>
                        </a:rPr>
                        <a:t>Severe hypoglycemia: seizures, hypotonia, poor feeding, cyanosis, irritability</a:t>
                      </a:r>
                      <a:endParaRPr/>
                    </a:p>
                    <a:p>
                      <a:pPr marL="285750" marR="0" lvl="0" indent="-285750" algn="l" rtl="0">
                        <a:lnSpc>
                          <a:spcPct val="100000"/>
                        </a:lnSpc>
                        <a:spcBef>
                          <a:spcPts val="0"/>
                        </a:spcBef>
                        <a:spcAft>
                          <a:spcPts val="0"/>
                        </a:spcAft>
                        <a:buClr>
                          <a:srgbClr val="FF0000"/>
                        </a:buClr>
                        <a:buSzPts val="1700"/>
                        <a:buFont typeface="Arial"/>
                        <a:buChar char="•"/>
                        <a:defRPr sz="1400" u="none" strike="noStrike" cap="none"/>
                      </a:pPr>
                      <a:r>
                        <a:rPr lang="en-US" sz="1700" b="1" u="none" strike="noStrike" cap="none">
                          <a:solidFill>
                            <a:srgbClr val="FF0000"/>
                          </a:solidFill>
                        </a:rPr>
                        <a:t>Hepatomegaly</a:t>
                      </a:r>
                      <a:endParaRPr/>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1700" b="1" u="none" strike="noStrike" cap="none"/>
                        <a:t>Asymptomatic</a:t>
                      </a:r>
                      <a:endParaRPr/>
                    </a:p>
                  </a:txBody>
                  <a:tcPr marL="91450" marR="91450" marT="45725" marB="45725" anchor="ctr"/>
                </a:tc>
                <a:extLst>
                  <a:ext uri="{0D108BD9-81ED-4DB2-BD59-A6C34878D82A}">
                    <a16:rowId xmlns:a16="http://schemas.microsoft.com/office/drawing/2014/main" val="10005"/>
                  </a:ext>
                </a:extLst>
              </a:tr>
              <a:tr h="629100">
                <a:tc>
                  <a:txBody>
                    <a:bodyPr/>
                    <a:lstStyle/>
                    <a:p>
                      <a:pPr marL="0" marR="0" lvl="0" indent="0" algn="ctr" rtl="0">
                        <a:lnSpc>
                          <a:spcPct val="100000"/>
                        </a:lnSpc>
                        <a:spcBef>
                          <a:spcPts val="0"/>
                        </a:spcBef>
                        <a:spcAft>
                          <a:spcPts val="0"/>
                        </a:spcAft>
                        <a:buNone/>
                        <a:defRPr sz="1400" u="none" strike="noStrike" cap="none"/>
                      </a:pPr>
                      <a:r>
                        <a:rPr lang="en-US" sz="1800" b="1" u="none" strike="noStrike" cap="none"/>
                        <a:t>Diagnostics</a:t>
                      </a:r>
                      <a:endParaRPr/>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1800" u="none" strike="noStrike" cap="none"/>
                        <a:t>Detection of </a:t>
                      </a:r>
                      <a:r>
                        <a:rPr lang="en-US" sz="1800" b="1" u="none" strike="noStrike" cap="none"/>
                        <a:t>reducing substances (fructose) in urine</a:t>
                      </a:r>
                      <a:endParaRPr/>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1800" u="none" strike="noStrike" cap="none"/>
                        <a:t>Detection of </a:t>
                      </a:r>
                      <a:r>
                        <a:rPr lang="en-US" sz="1800" b="1" u="none" strike="noStrike" cap="none"/>
                        <a:t>reducing substances (fructose) in serum and urine</a:t>
                      </a:r>
                      <a:endParaRPr/>
                    </a:p>
                  </a:txBody>
                  <a:tcPr marL="91450" marR="91450" marT="45725" marB="45725" anchor="ctr"/>
                </a:tc>
                <a:extLst>
                  <a:ext uri="{0D108BD9-81ED-4DB2-BD59-A6C34878D82A}">
                    <a16:rowId xmlns:a16="http://schemas.microsoft.com/office/drawing/2014/main" val="10006"/>
                  </a:ext>
                </a:extLst>
              </a:tr>
              <a:tr h="703575">
                <a:tc>
                  <a:txBody>
                    <a:bodyPr/>
                    <a:lstStyle/>
                    <a:p>
                      <a:pPr marL="0" marR="0" lvl="0" indent="0" algn="ctr" rtl="0">
                        <a:lnSpc>
                          <a:spcPct val="100000"/>
                        </a:lnSpc>
                        <a:spcBef>
                          <a:spcPts val="0"/>
                        </a:spcBef>
                        <a:spcAft>
                          <a:spcPts val="0"/>
                        </a:spcAft>
                        <a:buNone/>
                        <a:defRPr sz="1400" u="none" strike="noStrike" cap="none"/>
                      </a:pPr>
                      <a:r>
                        <a:rPr lang="en-US" sz="1800" b="1" u="none" strike="noStrike" cap="none"/>
                        <a:t>Treatment</a:t>
                      </a:r>
                      <a:endParaRPr/>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1800" u="none" strike="noStrike" cap="none"/>
                        <a:t>Lifelong adherence to a </a:t>
                      </a:r>
                      <a:r>
                        <a:rPr lang="en-US" sz="1800" b="1" u="none" strike="noStrike" cap="none"/>
                        <a:t>fructose-free, sorbitol-free, and sucrose-free diet</a:t>
                      </a:r>
                      <a:endParaRPr/>
                    </a:p>
                  </a:txBody>
                  <a:tcPr marL="91450" marR="91450" marT="45725" marB="45725" anchor="ctr"/>
                </a:tc>
                <a:tc>
                  <a:txBody>
                    <a:bodyPr/>
                    <a:lstStyle/>
                    <a:p>
                      <a:pPr marL="0" marR="0" lvl="0" indent="0" algn="ctr" rtl="0">
                        <a:lnSpc>
                          <a:spcPct val="100000"/>
                        </a:lnSpc>
                        <a:spcBef>
                          <a:spcPts val="0"/>
                        </a:spcBef>
                        <a:spcAft>
                          <a:spcPts val="0"/>
                        </a:spcAft>
                        <a:buNone/>
                        <a:defRPr sz="1400" u="none" strike="noStrike" cap="none"/>
                      </a:pPr>
                      <a:r>
                        <a:rPr lang="en-US" sz="1800" u="none" strike="noStrike" cap="none"/>
                        <a:t>No treatment is required</a:t>
                      </a:r>
                      <a:endParaRPr/>
                    </a:p>
                  </a:txBody>
                  <a:tcPr marL="91450" marR="91450" marT="45725" marB="45725" anchor="ctr"/>
                </a:tc>
                <a:extLst>
                  <a:ext uri="{0D108BD9-81ED-4DB2-BD59-A6C34878D82A}">
                    <a16:rowId xmlns:a16="http://schemas.microsoft.com/office/drawing/2014/main" val="10007"/>
                  </a:ext>
                </a:extLst>
              </a:tr>
            </a:tbl>
          </a:graphicData>
        </a:graphic>
      </p:graphicFrame>
      <p:graphicFrame>
        <p:nvGraphicFramePr>
          <p:cNvPr id="113715" name="Google Shape;113715;p11"/>
          <p:cNvGraphicFramePr/>
          <p:nvPr/>
        </p:nvGraphicFramePr>
        <p:xfrm>
          <a:off x="0" y="-426720"/>
          <a:ext cx="12192000" cy="426730"/>
        </p:xfrm>
        <a:graphic>
          <a:graphicData uri="http://schemas.openxmlformats.org/drawingml/2006/table">
            <a:tbl>
              <a:tblPr firstRow="1" bandRow="1">
                <a:noFill/>
                <a:tableStyleId>{DB0C7C10-7F09-4A23-B9DF-04B90BC9C9E4}</a:tableStyleId>
              </a:tblPr>
              <a:tblGrid>
                <a:gridCol w="12192000">
                  <a:extLst>
                    <a:ext uri="{9D8B030D-6E8A-4147-A177-3AD203B41FA5}">
                      <a16:colId xmlns:a16="http://schemas.microsoft.com/office/drawing/2014/main" val="20000"/>
                    </a:ext>
                  </a:extLst>
                </a:gridCol>
              </a:tblGrid>
              <a:tr h="0">
                <a:tc>
                  <a:txBody>
                    <a:bodyPr/>
                    <a:lstStyle/>
                    <a:p>
                      <a:pPr marL="0" marR="0" lvl="0" indent="0" algn="ctr" rtl="0">
                        <a:lnSpc>
                          <a:spcPct val="100000"/>
                        </a:lnSpc>
                        <a:spcBef>
                          <a:spcPts val="0"/>
                        </a:spcBef>
                        <a:spcAft>
                          <a:spcPts val="0"/>
                        </a:spcAft>
                        <a:buNone/>
                        <a:defRPr sz="1400" u="none" strike="noStrike" cap="none"/>
                      </a:pPr>
                      <a:endParaRPr sz="2200" u="none" strike="noStrike" cap="none"/>
                    </a:p>
                  </a:txBody>
                  <a:tcPr marL="91450" marR="91450" marT="45725" marB="45725"/>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18506" y="859701"/>
            <a:ext cx="10846625" cy="5510916"/>
          </a:xfrm>
        </p:spPr>
        <p:txBody>
          <a:bodyPr>
            <a:normAutofit lnSpcReduction="10000"/>
          </a:bodyPr>
          <a:lstStyle/>
          <a:p>
            <a:pPr>
              <a:buFont typeface="Arial" panose="020B0604020202020204" pitchFamily="34" charset="0"/>
              <a:buChar char="•"/>
            </a:pPr>
            <a:endParaRPr lang="en-US" sz="3100" b="1" dirty="0"/>
          </a:p>
          <a:p>
            <a:pPr>
              <a:buFont typeface="Arial" panose="020B0604020202020204" pitchFamily="34" charset="0"/>
              <a:buChar char="•"/>
            </a:pPr>
            <a:r>
              <a:rPr lang="en-US" sz="3100" b="1" dirty="0"/>
              <a:t>Individually rare. However, accounts for </a:t>
            </a:r>
            <a:r>
              <a:rPr lang="en-US" sz="3100" b="1" dirty="0">
                <a:solidFill>
                  <a:schemeClr val="accent2">
                    <a:lumMod val="75000"/>
                  </a:schemeClr>
                </a:solidFill>
              </a:rPr>
              <a:t>20% </a:t>
            </a:r>
            <a:r>
              <a:rPr lang="en-US" sz="3100" b="1" dirty="0"/>
              <a:t>of diagnosis in sick full term infants</a:t>
            </a:r>
          </a:p>
          <a:p>
            <a:pPr>
              <a:buFont typeface="Arial" panose="020B0604020202020204" pitchFamily="34" charset="0"/>
              <a:buChar char="•"/>
            </a:pPr>
            <a:r>
              <a:rPr lang="en-US" sz="3100" b="1" dirty="0">
                <a:solidFill>
                  <a:schemeClr val="accent2">
                    <a:lumMod val="75000"/>
                  </a:schemeClr>
                </a:solidFill>
              </a:rPr>
              <a:t>Non-specific</a:t>
            </a:r>
            <a:r>
              <a:rPr lang="en-US" sz="3100" b="1" dirty="0"/>
              <a:t> presenting symptoms</a:t>
            </a:r>
          </a:p>
          <a:p>
            <a:pPr>
              <a:buFont typeface="Arial" panose="020B0604020202020204" pitchFamily="34" charset="0"/>
              <a:buChar char="•"/>
            </a:pPr>
            <a:r>
              <a:rPr lang="en-US" sz="3100" b="1" dirty="0"/>
              <a:t>Requires high index of suspicion</a:t>
            </a:r>
          </a:p>
          <a:p>
            <a:pPr>
              <a:buFont typeface="Arial" panose="020B0604020202020204" pitchFamily="34" charset="0"/>
              <a:buChar char="•"/>
            </a:pPr>
            <a:r>
              <a:rPr lang="en-US" sz="3100" b="1" dirty="0"/>
              <a:t>Many are treatable with early recognition</a:t>
            </a:r>
          </a:p>
          <a:p>
            <a:pPr>
              <a:buFont typeface="Arial" panose="020B0604020202020204" pitchFamily="34" charset="0"/>
              <a:buChar char="•"/>
            </a:pPr>
            <a:r>
              <a:rPr lang="en-US" sz="3100" b="1" dirty="0"/>
              <a:t>Common in certain populations</a:t>
            </a:r>
          </a:p>
          <a:p>
            <a:pPr>
              <a:buFont typeface="Arial" panose="020B0604020202020204" pitchFamily="34" charset="0"/>
              <a:buChar char="•"/>
            </a:pPr>
            <a:r>
              <a:rPr lang="en-US" sz="3100" b="1" dirty="0"/>
              <a:t>Detailed knowledge of biochemical pathways is NOT necessary to treat patients during the initial evaluation</a:t>
            </a:r>
          </a:p>
          <a:p>
            <a:pPr>
              <a:buFont typeface="Arial" panose="020B0604020202020204" pitchFamily="34" charset="0"/>
              <a:buChar char="•"/>
            </a:pPr>
            <a:r>
              <a:rPr lang="en-US" sz="3100" b="1" dirty="0"/>
              <a:t>Even in cases of early neonatal death, diagnosis is important for </a:t>
            </a:r>
            <a:r>
              <a:rPr lang="en-US" sz="3100" b="1" dirty="0">
                <a:solidFill>
                  <a:schemeClr val="accent2">
                    <a:lumMod val="75000"/>
                  </a:schemeClr>
                </a:solidFill>
              </a:rPr>
              <a:t>family planning</a:t>
            </a:r>
            <a:r>
              <a:rPr lang="en-US" dirty="0"/>
              <a:t>.</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1104900"/>
            <a:ext cx="10515600" cy="403564"/>
          </a:xfrm>
        </p:spPr>
        <p:txBody>
          <a:bodyPr>
            <a:noAutofit/>
          </a:bodyPr>
          <a:lstStyle/>
          <a:p>
            <a:r>
              <a:rPr lang="en-US" sz="3200" dirty="0"/>
              <a:t>Glycogenesis and Glycogenolysis</a:t>
            </a:r>
          </a:p>
        </p:txBody>
      </p:sp>
      <p:pic>
        <p:nvPicPr>
          <p:cNvPr id="9" name="Content Placeholder 8"/>
          <p:cNvPicPr>
            <a:picLocks noGrp="1" noChangeAspect="1"/>
          </p:cNvPicPr>
          <p:nvPr>
            <p:ph idx="1"/>
          </p:nvPr>
        </p:nvPicPr>
        <p:blipFill>
          <a:blip r:embed="rId2"/>
          <a:stretch>
            <a:fillRect/>
          </a:stretch>
        </p:blipFill>
        <p:spPr>
          <a:xfrm>
            <a:off x="2565400" y="1635124"/>
            <a:ext cx="9118599" cy="5553075"/>
          </a:xfrm>
        </p:spPr>
      </p:pic>
      <p:sp>
        <p:nvSpPr>
          <p:cNvPr id="4" name="عنوان 1"/>
          <p:cNvSpPr txBox="1"/>
          <p:nvPr/>
        </p:nvSpPr>
        <p:spPr>
          <a:xfrm>
            <a:off x="774700" y="225425"/>
            <a:ext cx="10515600" cy="76233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sng" strike="noStrike" kern="1200" cap="none" spc="0" normalizeH="0" baseline="0" noProof="0" dirty="0">
                <a:ln>
                  <a:noFill/>
                </a:ln>
                <a:solidFill>
                  <a:srgbClr val="FF0000"/>
                </a:solidFill>
                <a:effectLst/>
                <a:uLnTx/>
                <a:uFillTx/>
                <a:latin typeface="Calibri Light"/>
                <a:ea typeface="+mn-ea"/>
                <a:cs typeface="+mn-cs"/>
              </a:rPr>
              <a:t>3)Glycogen Storage Disorders</a:t>
            </a:r>
            <a:r>
              <a:rPr kumimoji="0" lang="en-US" sz="4400" b="1" i="0" u="none" strike="noStrike" kern="1200" cap="none" spc="0" normalizeH="0" baseline="0" noProof="0" dirty="0">
                <a:ln>
                  <a:noFill/>
                </a:ln>
                <a:solidFill>
                  <a:srgbClr val="45515E"/>
                </a:solidFill>
                <a:effectLst/>
                <a:uLnTx/>
                <a:uFillTx/>
                <a:latin typeface="Calibri Light"/>
                <a:ea typeface="+mn-ea"/>
                <a:cs typeface="+mn-cs"/>
              </a:rPr>
              <a:t>:</a:t>
            </a:r>
            <a:endParaRPr kumimoji="0" lang="ar-JO" sz="4400" b="0" i="0" u="none" strike="noStrike" kern="1200" cap="none" spc="0" normalizeH="0" baseline="0" noProof="0" dirty="0">
              <a:ln>
                <a:noFill/>
              </a:ln>
              <a:solidFill>
                <a:srgbClr val="45515E"/>
              </a:solidFill>
              <a:effectLst/>
              <a:uLnTx/>
              <a:uFillTx/>
              <a:latin typeface="Calibri Light"/>
              <a:ea typeface="+mn-ea"/>
              <a:cs typeface="Times New Roman" panose="02020603050405020304" pitchFamily="18" charset="0"/>
            </a:endParaRPr>
          </a:p>
        </p:txBody>
      </p:sp>
      <p:sp>
        <p:nvSpPr>
          <p:cNvPr id="5" name="مستطيل 4"/>
          <p:cNvSpPr/>
          <p:nvPr/>
        </p:nvSpPr>
        <p:spPr>
          <a:xfrm>
            <a:off x="228600" y="2209800"/>
            <a:ext cx="3619500" cy="17907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Fasting state(glucose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Glycogenolysis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Gluconeogenesis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مستطيل 5"/>
          <p:cNvSpPr/>
          <p:nvPr/>
        </p:nvSpPr>
        <p:spPr>
          <a:xfrm>
            <a:off x="8864600" y="1879600"/>
            <a:ext cx="3327400" cy="1447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Post-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Prandial</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Glycogenolysis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Gluconeogenesis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سهم للأسفل 6"/>
          <p:cNvSpPr/>
          <p:nvPr/>
        </p:nvSpPr>
        <p:spPr>
          <a:xfrm rot="10800000">
            <a:off x="3289300" y="3073400"/>
            <a:ext cx="3937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سهم للأسفل 7"/>
          <p:cNvSpPr/>
          <p:nvPr/>
        </p:nvSpPr>
        <p:spPr>
          <a:xfrm>
            <a:off x="11722100" y="2108200"/>
            <a:ext cx="469900" cy="723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3716"/>
        <p:cNvGrpSpPr/>
        <p:nvPr/>
      </p:nvGrpSpPr>
      <p:grpSpPr>
        <a:xfrm>
          <a:off x="0" y="0"/>
          <a:ext cx="0" cy="0"/>
          <a:chOff x="0" y="0"/>
          <a:chExt cx="0" cy="0"/>
        </a:xfrm>
      </p:grpSpPr>
      <p:sp>
        <p:nvSpPr>
          <p:cNvPr id="113717" name="Google Shape;113717;p12"/>
          <p:cNvSpPr txBox="1">
            <a:spLocks noGrp="1"/>
          </p:cNvSpPr>
          <p:nvPr>
            <p:ph type="title"/>
          </p:nvPr>
        </p:nvSpPr>
        <p:spPr>
          <a:xfrm>
            <a:off x="838200" y="365125"/>
            <a:ext cx="10515600" cy="76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800"/>
              <a:buFont typeface="Calibri"/>
              <a:buNone/>
            </a:pPr>
            <a:r>
              <a:rPr lang="en-US" sz="4800" b="1" u="sng">
                <a:solidFill>
                  <a:srgbClr val="FF0000"/>
                </a:solidFill>
              </a:rPr>
              <a:t>3)Glycogen Storage Disorders</a:t>
            </a:r>
            <a:r>
              <a:rPr lang="en-US" b="1"/>
              <a:t>:</a:t>
            </a:r>
            <a:endParaRPr/>
          </a:p>
        </p:txBody>
      </p:sp>
      <p:sp>
        <p:nvSpPr>
          <p:cNvPr id="113718" name="Google Shape;113718;p12"/>
          <p:cNvSpPr txBox="1">
            <a:spLocks noGrp="1"/>
          </p:cNvSpPr>
          <p:nvPr>
            <p:ph type="body" idx="1"/>
          </p:nvPr>
        </p:nvSpPr>
        <p:spPr>
          <a:xfrm>
            <a:off x="838200" y="1305026"/>
            <a:ext cx="10515600" cy="48720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45515E"/>
              </a:buClr>
              <a:buSzPts val="2800"/>
              <a:buNone/>
            </a:pPr>
            <a:endParaRPr/>
          </a:p>
          <a:p>
            <a:pPr marL="228600" lvl="0" indent="-228600" algn="l" rtl="0">
              <a:lnSpc>
                <a:spcPct val="90000"/>
              </a:lnSpc>
              <a:spcBef>
                <a:spcPts val="1000"/>
              </a:spcBef>
              <a:spcAft>
                <a:spcPts val="0"/>
              </a:spcAft>
              <a:buClr>
                <a:srgbClr val="45515E"/>
              </a:buClr>
              <a:buSzPts val="2800"/>
              <a:buNone/>
            </a:pPr>
            <a:endParaRPr/>
          </a:p>
        </p:txBody>
      </p:sp>
      <p:sp>
        <p:nvSpPr>
          <p:cNvPr id="113719" name="Google Shape;113719;p12"/>
          <p:cNvSpPr/>
          <p:nvPr/>
        </p:nvSpPr>
        <p:spPr>
          <a:xfrm>
            <a:off x="838211" y="1127477"/>
            <a:ext cx="3735900" cy="2076900"/>
          </a:xfrm>
          <a:prstGeom prst="roundRect">
            <a:avLst>
              <a:gd name="adj"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 </a:t>
            </a:r>
            <a:r>
              <a:rPr lang="en-US" sz="2000" b="1" i="0" u="none" strike="noStrike" cap="none">
                <a:solidFill>
                  <a:srgbClr val="FF0000"/>
                </a:solidFill>
                <a:latin typeface="Calibri"/>
                <a:ea typeface="Calibri"/>
                <a:cs typeface="Calibri"/>
                <a:sym typeface="Calibri"/>
              </a:rPr>
              <a:t>Some have no Hypoglycemia</a:t>
            </a:r>
            <a:endParaRPr sz="18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a:t>
            </a:r>
            <a:r>
              <a:rPr lang="en-US" sz="2000" b="1" i="0" u="none" strike="noStrike" cap="none">
                <a:solidFill>
                  <a:srgbClr val="000000"/>
                </a:solidFill>
                <a:latin typeface="Calibri"/>
                <a:ea typeface="Calibri"/>
                <a:cs typeface="Calibri"/>
                <a:sym typeface="Calibri"/>
              </a:rPr>
              <a:t>Only affect muscles</a:t>
            </a:r>
            <a:endParaRPr/>
          </a:p>
          <a:p>
            <a:pPr marL="0" marR="0" lvl="0" indent="0" algn="l" rtl="0">
              <a:lnSpc>
                <a:spcPct val="100000"/>
              </a:lnSpc>
              <a:spcBef>
                <a:spcPts val="0"/>
              </a:spcBef>
              <a:spcAft>
                <a:spcPts val="0"/>
              </a:spcAft>
              <a:buClr>
                <a:schemeClr val="lt1"/>
              </a:buClr>
              <a:buSzPts val="2000"/>
              <a:buFont typeface="Calibri"/>
              <a:buNone/>
            </a:pP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1-McArdle’s Disease (type V)</a:t>
            </a:r>
            <a:endParaRPr/>
          </a:p>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2-Pompe’s Disease (type II)</a:t>
            </a:r>
            <a:endParaRPr/>
          </a:p>
        </p:txBody>
      </p:sp>
      <p:sp>
        <p:nvSpPr>
          <p:cNvPr id="113720" name="Google Shape;113720;p12"/>
          <p:cNvSpPr/>
          <p:nvPr/>
        </p:nvSpPr>
        <p:spPr>
          <a:xfrm>
            <a:off x="5915158" y="1269191"/>
            <a:ext cx="4480500" cy="1959300"/>
          </a:xfrm>
          <a:prstGeom prst="roundRect">
            <a:avLst>
              <a:gd name="adj"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0000"/>
              </a:buClr>
              <a:buSzPts val="2400"/>
              <a:buFont typeface="Calibri"/>
              <a:buNone/>
            </a:pPr>
            <a:r>
              <a:rPr lang="en-US" sz="2400" b="1" i="0" u="none" strike="noStrike" cap="none">
                <a:solidFill>
                  <a:srgbClr val="FF0000"/>
                </a:solidFill>
                <a:latin typeface="Calibri"/>
                <a:ea typeface="Calibri"/>
                <a:cs typeface="Calibri"/>
                <a:sym typeface="Calibri"/>
              </a:rPr>
              <a:t> Hypoglycemia</a:t>
            </a:r>
            <a:r>
              <a:rPr lang="en-US" sz="1800" b="1" i="0" u="none" strike="noStrike" cap="none">
                <a:solidFill>
                  <a:srgbClr val="FFFFFF"/>
                </a:solidFill>
                <a:latin typeface="Calibri"/>
                <a:ea typeface="Calibri"/>
                <a:cs typeface="Calibri"/>
                <a:sym typeface="Calibri"/>
              </a:rPr>
              <a:t> </a:t>
            </a:r>
            <a:r>
              <a:rPr lang="en-US" sz="1800" b="1" i="0" u="none" strike="noStrike" cap="none">
                <a:solidFill>
                  <a:srgbClr val="000000"/>
                </a:solidFill>
                <a:latin typeface="Calibri"/>
                <a:ea typeface="Calibri"/>
                <a:cs typeface="Calibri"/>
                <a:sym typeface="Calibri"/>
              </a:rPr>
              <a:t>seen in others</a:t>
            </a:r>
            <a:endParaRPr/>
          </a:p>
          <a:p>
            <a:pPr marL="0" marR="0" lvl="0" indent="0" algn="l" rtl="0">
              <a:lnSpc>
                <a:spcPct val="100000"/>
              </a:lnSpc>
              <a:spcBef>
                <a:spcPts val="0"/>
              </a:spcBef>
              <a:spcAft>
                <a:spcPts val="0"/>
              </a:spcAft>
              <a:buClr>
                <a:schemeClr val="lt1"/>
              </a:buClr>
              <a:buSzPts val="2000"/>
              <a:buFont typeface="Calibri"/>
              <a:buNone/>
            </a:pP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1-Von Gierke’s Disease (Type I)</a:t>
            </a:r>
            <a:endParaRPr/>
          </a:p>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2-Cori’s Disease (Type III)</a:t>
            </a:r>
            <a:endParaRPr/>
          </a:p>
        </p:txBody>
      </p:sp>
      <p:sp>
        <p:nvSpPr>
          <p:cNvPr id="113721" name="Google Shape;113721;p12"/>
          <p:cNvSpPr/>
          <p:nvPr/>
        </p:nvSpPr>
        <p:spPr>
          <a:xfrm>
            <a:off x="1151622" y="3656812"/>
            <a:ext cx="3422400" cy="1815600"/>
          </a:xfrm>
          <a:prstGeom prst="roundRect">
            <a:avLst>
              <a:gd name="adj" fmla="val 0"/>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 </a:t>
            </a:r>
            <a:r>
              <a:rPr lang="en-US" sz="2400" b="1" i="0" u="none" strike="noStrike" cap="none">
                <a:solidFill>
                  <a:srgbClr val="FF0000"/>
                </a:solidFill>
                <a:latin typeface="Calibri"/>
                <a:ea typeface="Calibri"/>
                <a:cs typeface="Calibri"/>
                <a:sym typeface="Calibri"/>
              </a:rPr>
              <a:t>Fasting hypoglycemia</a:t>
            </a:r>
            <a:endParaRPr sz="18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-Hours after eating</a:t>
            </a:r>
            <a:endParaRPr/>
          </a:p>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-Not in post-prandial period.</a:t>
            </a:r>
            <a:endParaRPr/>
          </a:p>
        </p:txBody>
      </p:sp>
      <p:sp>
        <p:nvSpPr>
          <p:cNvPr id="113722" name="Google Shape;113722;p12"/>
          <p:cNvSpPr/>
          <p:nvPr/>
        </p:nvSpPr>
        <p:spPr>
          <a:xfrm>
            <a:off x="5915151" y="3370213"/>
            <a:ext cx="5257800" cy="2388900"/>
          </a:xfrm>
          <a:prstGeom prst="roundRect">
            <a:avLst>
              <a:gd name="adj"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 </a:t>
            </a:r>
            <a:r>
              <a:rPr lang="en-US" sz="2800" b="1" i="0" u="none" strike="noStrike" cap="none">
                <a:solidFill>
                  <a:srgbClr val="FF0000"/>
                </a:solidFill>
                <a:latin typeface="Calibri"/>
                <a:ea typeface="Calibri"/>
                <a:cs typeface="Calibri"/>
                <a:sym typeface="Calibri"/>
              </a:rPr>
              <a:t>Ketosis</a:t>
            </a:r>
            <a:endParaRPr sz="18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-Absence of glucose during fasting</a:t>
            </a:r>
            <a:endParaRPr/>
          </a:p>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-Fatty acid breakdown (NOT a fatty acid disorder)</a:t>
            </a:r>
            <a:endParaRPr/>
          </a:p>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-Ketone synthesis</a:t>
            </a:r>
            <a:endParaRPr/>
          </a:p>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-Hepatomegaly (Glycogen buildup in liver)	</a:t>
            </a:r>
            <a:endParaRPr/>
          </a:p>
        </p:txBody>
      </p:sp>
      <p:sp>
        <p:nvSpPr>
          <p:cNvPr id="113723" name="Google Shape;113723;p12"/>
          <p:cNvSpPr txBox="1"/>
          <p:nvPr/>
        </p:nvSpPr>
        <p:spPr>
          <a:xfrm>
            <a:off x="120150" y="5900848"/>
            <a:ext cx="11951700" cy="9159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r>
              <a:rPr lang="en-US" sz="2400">
                <a:solidFill>
                  <a:srgbClr val="FF00FF"/>
                </a:solidFill>
                <a:latin typeface="Calibri"/>
                <a:ea typeface="Calibri"/>
                <a:cs typeface="Calibri"/>
                <a:sym typeface="Calibri"/>
              </a:rPr>
              <a:t>Long time fasting hypoglycemia occur in fatty acid oxidation </a:t>
            </a:r>
            <a:endParaRPr sz="2400">
              <a:solidFill>
                <a:srgbClr val="FF00FF"/>
              </a:solidFill>
              <a:latin typeface="Calibri"/>
              <a:ea typeface="Calibri"/>
              <a:cs typeface="Calibri"/>
              <a:sym typeface="Calibri"/>
            </a:endParaRPr>
          </a:p>
          <a:p>
            <a:pPr marL="0" lvl="0" indent="0" algn="l" rtl="0">
              <a:spcBef>
                <a:spcPts val="0"/>
              </a:spcBef>
              <a:spcAft>
                <a:spcPts val="0"/>
              </a:spcAft>
              <a:buNone/>
            </a:pPr>
            <a:r>
              <a:rPr lang="en-US" sz="2400">
                <a:solidFill>
                  <a:srgbClr val="FF00FF"/>
                </a:solidFill>
                <a:latin typeface="Calibri"/>
                <a:ea typeface="Calibri"/>
                <a:cs typeface="Calibri"/>
                <a:sym typeface="Calibri"/>
              </a:rPr>
              <a:t>While short time fasting hypoglycemia  glycogen storage </a:t>
            </a:r>
            <a:endParaRPr sz="2400">
              <a:solidFill>
                <a:srgbClr val="FF00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719"/>
                                        </p:tgtEl>
                                        <p:attrNameLst>
                                          <p:attrName>style.visibility</p:attrName>
                                        </p:attrNameLst>
                                      </p:cBhvr>
                                      <p:to>
                                        <p:strVal val="visible"/>
                                      </p:to>
                                    </p:set>
                                    <p:anim calcmode="lin" valueType="num">
                                      <p:cBhvr additive="base">
                                        <p:cTn id="7" dur="500"/>
                                        <p:tgtEl>
                                          <p:spTgt spid="11371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3720"/>
                                        </p:tgtEl>
                                        <p:attrNameLst>
                                          <p:attrName>style.visibility</p:attrName>
                                        </p:attrNameLst>
                                      </p:cBhvr>
                                      <p:to>
                                        <p:strVal val="visible"/>
                                      </p:to>
                                    </p:set>
                                    <p:anim calcmode="lin" valueType="num">
                                      <p:cBhvr additive="base">
                                        <p:cTn id="12" dur="500"/>
                                        <p:tgtEl>
                                          <p:spTgt spid="11372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3721"/>
                                        </p:tgtEl>
                                        <p:attrNameLst>
                                          <p:attrName>style.visibility</p:attrName>
                                        </p:attrNameLst>
                                      </p:cBhvr>
                                      <p:to>
                                        <p:strVal val="visible"/>
                                      </p:to>
                                    </p:set>
                                    <p:anim calcmode="lin" valueType="num">
                                      <p:cBhvr additive="base">
                                        <p:cTn id="17" dur="500"/>
                                        <p:tgtEl>
                                          <p:spTgt spid="1137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3722"/>
                                        </p:tgtEl>
                                        <p:attrNameLst>
                                          <p:attrName>style.visibility</p:attrName>
                                        </p:attrNameLst>
                                      </p:cBhvr>
                                      <p:to>
                                        <p:strVal val="visible"/>
                                      </p:to>
                                    </p:set>
                                    <p:anim calcmode="lin" valueType="num">
                                      <p:cBhvr additive="base">
                                        <p:cTn id="22" dur="500"/>
                                        <p:tgtEl>
                                          <p:spTgt spid="1137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0"/>
          <p:cNvSpPr>
            <a:spLocks noGrp="1"/>
          </p:cNvSpPr>
          <p:nvPr>
            <p:ph sz="half" idx="1"/>
          </p:nvPr>
        </p:nvSpPr>
        <p:spPr>
          <a:xfrm>
            <a:off x="655320" y="1555045"/>
            <a:ext cx="5181600" cy="4870112"/>
          </a:xfrm>
        </p:spPr>
        <p:txBody>
          <a:bodyPr>
            <a:normAutofit fontScale="92500" lnSpcReduction="10000"/>
          </a:bodyPr>
          <a:lstStyle/>
          <a:p>
            <a:pPr>
              <a:buNone/>
            </a:pPr>
            <a:r>
              <a:rPr lang="en-US" b="1" dirty="0"/>
              <a:t>-Deficient enzyme</a:t>
            </a:r>
            <a:r>
              <a:rPr lang="en-US" dirty="0"/>
              <a:t>: </a:t>
            </a:r>
            <a:r>
              <a:rPr lang="en-US" sz="2800" b="1" dirty="0">
                <a:solidFill>
                  <a:schemeClr val="accent6">
                    <a:lumMod val="75000"/>
                  </a:schemeClr>
                </a:solidFill>
              </a:rPr>
              <a:t>Glucose-6-phosphatase (G6-phosphatase)</a:t>
            </a:r>
          </a:p>
          <a:p>
            <a:r>
              <a:rPr lang="en-US" dirty="0">
                <a:solidFill>
                  <a:schemeClr val="tx1"/>
                </a:solidFill>
              </a:rPr>
              <a:t>−Shortly after birth: Severe life-threatening Hypoglycemia.</a:t>
            </a:r>
          </a:p>
          <a:p>
            <a:endParaRPr lang="en-US" dirty="0">
              <a:solidFill>
                <a:schemeClr val="tx1"/>
              </a:solidFill>
            </a:endParaRPr>
          </a:p>
          <a:p>
            <a:r>
              <a:rPr lang="en-US" dirty="0">
                <a:solidFill>
                  <a:schemeClr val="tx1"/>
                </a:solidFill>
              </a:rPr>
              <a:t>−Patients with type I GSD may present in the </a:t>
            </a:r>
            <a:r>
              <a:rPr lang="en-US" b="1" i="1" dirty="0">
                <a:solidFill>
                  <a:srgbClr val="FF0000"/>
                </a:solidFill>
              </a:rPr>
              <a:t>neonatal period </a:t>
            </a:r>
            <a:r>
              <a:rPr lang="en-US" dirty="0">
                <a:solidFill>
                  <a:schemeClr val="tx1"/>
                </a:solidFill>
              </a:rPr>
              <a:t>with </a:t>
            </a:r>
            <a:r>
              <a:rPr lang="en-US" b="1" dirty="0">
                <a:solidFill>
                  <a:schemeClr val="tx1"/>
                </a:solidFill>
              </a:rPr>
              <a:t>severe hypoglycemia and lactic acidosis but more often present at 3-4 mo of age with </a:t>
            </a:r>
            <a:r>
              <a:rPr lang="en-US" b="1" dirty="0">
                <a:solidFill>
                  <a:srgbClr val="FF0000"/>
                </a:solidFill>
              </a:rPr>
              <a:t>hepatomegaly (</a:t>
            </a:r>
            <a:r>
              <a:rPr lang="en-US" b="1" dirty="0">
                <a:solidFill>
                  <a:schemeClr val="tx1"/>
                </a:solidFill>
              </a:rPr>
              <a:t>elevated liver enzymes), </a:t>
            </a:r>
            <a:r>
              <a:rPr lang="en-US" b="1" dirty="0">
                <a:solidFill>
                  <a:srgbClr val="FF0000"/>
                </a:solidFill>
              </a:rPr>
              <a:t>hypoglycemic seizures</a:t>
            </a:r>
            <a:r>
              <a:rPr lang="en-US" b="1" dirty="0">
                <a:solidFill>
                  <a:schemeClr val="tx1"/>
                </a:solidFill>
              </a:rPr>
              <a:t>, or both. </a:t>
            </a:r>
          </a:p>
          <a:p>
            <a:pPr>
              <a:buNone/>
            </a:pPr>
            <a:endParaRPr lang="en-US" b="1" dirty="0">
              <a:solidFill>
                <a:schemeClr val="accent6">
                  <a:lumMod val="75000"/>
                </a:schemeClr>
              </a:solidFill>
            </a:endParaRPr>
          </a:p>
          <a:p>
            <a:pPr>
              <a:buNone/>
            </a:pPr>
            <a:endParaRPr lang="en-US" dirty="0"/>
          </a:p>
        </p:txBody>
      </p:sp>
      <p:pic>
        <p:nvPicPr>
          <p:cNvPr id="12" name="Content Placeholder 8"/>
          <p:cNvPicPr>
            <a:picLocks noGrp="1" noChangeAspect="1"/>
          </p:cNvPicPr>
          <p:nvPr>
            <p:ph sz="half" idx="2"/>
          </p:nvPr>
        </p:nvPicPr>
        <p:blipFill>
          <a:blip r:embed="rId2"/>
          <a:stretch>
            <a:fillRect/>
          </a:stretch>
        </p:blipFill>
        <p:spPr>
          <a:xfrm>
            <a:off x="6701246" y="169817"/>
            <a:ext cx="5146766" cy="6688184"/>
          </a:xfrm>
        </p:spPr>
      </p:pic>
      <p:sp>
        <p:nvSpPr>
          <p:cNvPr id="6" name="مستطيل 5"/>
          <p:cNvSpPr/>
          <p:nvPr/>
        </p:nvSpPr>
        <p:spPr>
          <a:xfrm>
            <a:off x="385891" y="0"/>
            <a:ext cx="622391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libri"/>
                <a:ea typeface="+mn-ea"/>
                <a:cs typeface="+mn-cs"/>
              </a:rPr>
              <a:t>Type 1 (von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gierke’s</a:t>
            </a:r>
            <a:r>
              <a:rPr kumimoji="0" lang="en-US" sz="4000" b="1" i="1" u="none" strike="noStrike" kern="1200" cap="none" spc="0" normalizeH="0" baseline="0" noProof="0" dirty="0">
                <a:ln>
                  <a:noFill/>
                </a:ln>
                <a:solidFill>
                  <a:srgbClr val="FF0000"/>
                </a:solidFill>
                <a:effectLst/>
                <a:uLnTx/>
                <a:uFillTx/>
                <a:latin typeface="Calibri"/>
                <a:ea typeface="+mn-ea"/>
                <a:cs typeface="+mn-cs"/>
              </a:rPr>
              <a:t>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(glucose-6-phosphatase)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a:xfrm>
            <a:off x="838200" y="770709"/>
            <a:ext cx="5181600" cy="5406254"/>
          </a:xfrm>
        </p:spPr>
        <p:txBody>
          <a:bodyPr>
            <a:normAutofit/>
          </a:bodyPr>
          <a:lstStyle/>
          <a:p>
            <a:r>
              <a:rPr lang="en-US" dirty="0">
                <a:solidFill>
                  <a:schemeClr val="tx1"/>
                </a:solidFill>
              </a:rPr>
              <a:t>−</a:t>
            </a:r>
            <a:r>
              <a:rPr lang="en-US" b="1" dirty="0">
                <a:solidFill>
                  <a:schemeClr val="tx1"/>
                </a:solidFill>
              </a:rPr>
              <a:t>Affected children often have:</a:t>
            </a:r>
          </a:p>
          <a:p>
            <a:pPr>
              <a:buNone/>
            </a:pPr>
            <a:r>
              <a:rPr lang="en-US" b="1" dirty="0">
                <a:solidFill>
                  <a:schemeClr val="tx1"/>
                </a:solidFill>
              </a:rPr>
              <a:t>-</a:t>
            </a:r>
            <a:r>
              <a:rPr lang="en-US" b="1" dirty="0">
                <a:solidFill>
                  <a:srgbClr val="FF0000"/>
                </a:solidFill>
              </a:rPr>
              <a:t>doll-like face with fat cheeks</a:t>
            </a:r>
          </a:p>
          <a:p>
            <a:pPr>
              <a:buNone/>
            </a:pPr>
            <a:r>
              <a:rPr lang="en-US" b="1" dirty="0">
                <a:solidFill>
                  <a:schemeClr val="tx1"/>
                </a:solidFill>
              </a:rPr>
              <a:t>-</a:t>
            </a:r>
            <a:r>
              <a:rPr lang="en-US" b="1" dirty="0">
                <a:solidFill>
                  <a:srgbClr val="FF0000"/>
                </a:solidFill>
              </a:rPr>
              <a:t>thin extremities </a:t>
            </a:r>
            <a:r>
              <a:rPr lang="en-US" b="1" dirty="0">
                <a:solidFill>
                  <a:schemeClr val="tx1"/>
                </a:solidFill>
              </a:rPr>
              <a:t>and </a:t>
            </a:r>
            <a:r>
              <a:rPr lang="en-US" b="1" dirty="0">
                <a:solidFill>
                  <a:srgbClr val="FF0000"/>
                </a:solidFill>
              </a:rPr>
              <a:t>short stature</a:t>
            </a:r>
          </a:p>
          <a:p>
            <a:pPr>
              <a:buNone/>
            </a:pPr>
            <a:r>
              <a:rPr lang="en-US" dirty="0">
                <a:solidFill>
                  <a:schemeClr val="tx1"/>
                </a:solidFill>
              </a:rPr>
              <a:t>-</a:t>
            </a:r>
            <a:r>
              <a:rPr lang="en-US" dirty="0">
                <a:solidFill>
                  <a:srgbClr val="FF0000"/>
                </a:solidFill>
              </a:rPr>
              <a:t>Protuberant abdomen </a:t>
            </a:r>
            <a:r>
              <a:rPr lang="en-US" dirty="0">
                <a:solidFill>
                  <a:schemeClr val="tx1"/>
                </a:solidFill>
              </a:rPr>
              <a:t>that is a consequence of </a:t>
            </a:r>
            <a:r>
              <a:rPr lang="en-US" b="1" dirty="0">
                <a:solidFill>
                  <a:schemeClr val="tx1"/>
                </a:solidFill>
              </a:rPr>
              <a:t>massive hepatomegaly; glucose-6-phosphate accumulation.</a:t>
            </a:r>
          </a:p>
          <a:p>
            <a:pPr>
              <a:buNone/>
            </a:pPr>
            <a:endParaRPr lang="en-US" b="1" dirty="0">
              <a:solidFill>
                <a:schemeClr val="tx1"/>
              </a:solidFill>
            </a:endParaRPr>
          </a:p>
          <a:p>
            <a:pPr>
              <a:buNone/>
            </a:pPr>
            <a:r>
              <a:rPr lang="en-US" dirty="0">
                <a:solidFill>
                  <a:schemeClr val="tx1"/>
                </a:solidFill>
              </a:rPr>
              <a:t>-The </a:t>
            </a:r>
            <a:r>
              <a:rPr lang="en-US" b="1" i="1" dirty="0">
                <a:solidFill>
                  <a:srgbClr val="FF0000"/>
                </a:solidFill>
              </a:rPr>
              <a:t>kidneys</a:t>
            </a:r>
            <a:r>
              <a:rPr lang="en-US" dirty="0">
                <a:solidFill>
                  <a:schemeClr val="tx1"/>
                </a:solidFill>
              </a:rPr>
              <a:t> are also enlarged, whereas the </a:t>
            </a:r>
            <a:r>
              <a:rPr lang="en-US" b="1" dirty="0">
                <a:solidFill>
                  <a:srgbClr val="FF0000"/>
                </a:solidFill>
              </a:rPr>
              <a:t>spleen </a:t>
            </a:r>
            <a:r>
              <a:rPr lang="en-US" b="1" dirty="0">
                <a:solidFill>
                  <a:schemeClr val="tx1"/>
                </a:solidFill>
              </a:rPr>
              <a:t>and</a:t>
            </a:r>
            <a:r>
              <a:rPr lang="en-US" b="1" dirty="0">
                <a:solidFill>
                  <a:srgbClr val="FF0000"/>
                </a:solidFill>
              </a:rPr>
              <a:t> heart </a:t>
            </a:r>
            <a:r>
              <a:rPr lang="en-US" b="1" dirty="0">
                <a:solidFill>
                  <a:schemeClr val="tx1"/>
                </a:solidFill>
              </a:rPr>
              <a:t>are not involved.</a:t>
            </a:r>
            <a:endParaRPr lang="ar-JO" dirty="0">
              <a:solidFill>
                <a:schemeClr val="tx1"/>
              </a:solidFill>
            </a:endParaRPr>
          </a:p>
          <a:p>
            <a:endParaRPr lang="en-US" dirty="0"/>
          </a:p>
        </p:txBody>
      </p:sp>
      <p:sp>
        <p:nvSpPr>
          <p:cNvPr id="6" name="عنصر نائب للمحتوى 5"/>
          <p:cNvSpPr>
            <a:spLocks noGrp="1"/>
          </p:cNvSpPr>
          <p:nvPr>
            <p:ph sz="half" idx="2"/>
          </p:nvPr>
        </p:nvSpPr>
        <p:spPr/>
        <p:txBody>
          <a:bodyPr>
            <a:normAutofit/>
          </a:bodyPr>
          <a:lstStyle/>
          <a:p>
            <a:endParaRPr lang="en-US" dirty="0"/>
          </a:p>
        </p:txBody>
      </p:sp>
      <p:pic>
        <p:nvPicPr>
          <p:cNvPr id="113666" name="Picture 2" descr="Glycogen Storage Diseases Types I-VII Clinical Presentation: History,  Physical Examination"/>
          <p:cNvPicPr>
            <a:picLocks noChangeAspect="1" noChangeArrowheads="1"/>
          </p:cNvPicPr>
          <p:nvPr/>
        </p:nvPicPr>
        <p:blipFill>
          <a:blip r:embed="rId2"/>
          <a:srcRect/>
          <a:stretch>
            <a:fillRect/>
          </a:stretch>
        </p:blipFill>
        <p:spPr bwMode="auto">
          <a:xfrm>
            <a:off x="8853269" y="1293221"/>
            <a:ext cx="3138433" cy="5094515"/>
          </a:xfrm>
          <a:prstGeom prst="rect">
            <a:avLst/>
          </a:prstGeom>
          <a:noFill/>
        </p:spPr>
      </p:pic>
      <p:pic>
        <p:nvPicPr>
          <p:cNvPr id="9" name="Picture 5"/>
          <p:cNvPicPr>
            <a:picLocks noChangeAspect="1" noChangeArrowheads="1"/>
          </p:cNvPicPr>
          <p:nvPr/>
        </p:nvPicPr>
        <p:blipFill>
          <a:blip r:embed="rId3"/>
          <a:srcRect/>
          <a:stretch>
            <a:fillRect/>
          </a:stretch>
        </p:blipFill>
        <p:spPr bwMode="auto">
          <a:xfrm>
            <a:off x="6061166" y="1224354"/>
            <a:ext cx="2443163" cy="5228697"/>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3724"/>
        <p:cNvGrpSpPr/>
        <p:nvPr/>
      </p:nvGrpSpPr>
      <p:grpSpPr>
        <a:xfrm>
          <a:off x="0" y="0"/>
          <a:ext cx="0" cy="0"/>
          <a:chOff x="0" y="0"/>
          <a:chExt cx="0" cy="0"/>
        </a:xfrm>
      </p:grpSpPr>
      <p:sp>
        <p:nvSpPr>
          <p:cNvPr id="113725" name="Google Shape;113725;p13"/>
          <p:cNvSpPr txBox="1">
            <a:spLocks noGrp="1"/>
          </p:cNvSpPr>
          <p:nvPr>
            <p:ph type="title"/>
          </p:nvPr>
        </p:nvSpPr>
        <p:spPr>
          <a:xfrm>
            <a:off x="838200" y="365125"/>
            <a:ext cx="10515600" cy="76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5515E"/>
              </a:buClr>
              <a:buSzPts val="4400"/>
              <a:buFont typeface="Calibri"/>
              <a:buNone/>
            </a:pPr>
            <a:endParaRPr/>
          </a:p>
        </p:txBody>
      </p:sp>
      <p:sp>
        <p:nvSpPr>
          <p:cNvPr id="113726" name="Google Shape;113726;p13"/>
          <p:cNvSpPr txBox="1">
            <a:spLocks noGrp="1"/>
          </p:cNvSpPr>
          <p:nvPr>
            <p:ph type="body" idx="1"/>
          </p:nvPr>
        </p:nvSpPr>
        <p:spPr>
          <a:xfrm>
            <a:off x="287383" y="431074"/>
            <a:ext cx="5732400" cy="574590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800"/>
              <a:buNone/>
            </a:pPr>
            <a:r>
              <a:rPr lang="en-US">
                <a:solidFill>
                  <a:schemeClr val="dk1"/>
                </a:solidFill>
              </a:rPr>
              <a:t>−</a:t>
            </a:r>
            <a:r>
              <a:rPr lang="en-US" b="1" u="sng">
                <a:solidFill>
                  <a:srgbClr val="FF0000"/>
                </a:solidFill>
              </a:rPr>
              <a:t>The biochemical characteristics </a:t>
            </a:r>
            <a:r>
              <a:rPr lang="en-US" b="1">
                <a:solidFill>
                  <a:schemeClr val="dk1"/>
                </a:solidFill>
              </a:rPr>
              <a:t>of type I GSD are:</a:t>
            </a:r>
            <a:endParaRPr/>
          </a:p>
          <a:p>
            <a:pPr marL="228600" lvl="0" indent="-228600" algn="l" rtl="0">
              <a:lnSpc>
                <a:spcPct val="90000"/>
              </a:lnSpc>
              <a:spcBef>
                <a:spcPts val="1000"/>
              </a:spcBef>
              <a:spcAft>
                <a:spcPts val="0"/>
              </a:spcAft>
              <a:buClr>
                <a:schemeClr val="dk1"/>
              </a:buClr>
              <a:buSzPts val="2800"/>
              <a:buNone/>
            </a:pPr>
            <a:r>
              <a:rPr lang="en-US">
                <a:solidFill>
                  <a:schemeClr val="dk1"/>
                </a:solidFill>
              </a:rPr>
              <a:t>1-</a:t>
            </a:r>
            <a:r>
              <a:rPr lang="en-US" sz="3000" b="1">
                <a:solidFill>
                  <a:srgbClr val="FF0000"/>
                </a:solidFill>
              </a:rPr>
              <a:t>Hypoglycemia</a:t>
            </a:r>
            <a:r>
              <a:rPr lang="en-US">
                <a:solidFill>
                  <a:schemeClr val="dk1"/>
                </a:solidFill>
              </a:rPr>
              <a:t> which can develop after a short fasting.</a:t>
            </a:r>
            <a:endParaRPr/>
          </a:p>
          <a:p>
            <a:pPr marL="228600" lvl="0" indent="-228600" algn="l" rtl="0">
              <a:lnSpc>
                <a:spcPct val="90000"/>
              </a:lnSpc>
              <a:spcBef>
                <a:spcPts val="1000"/>
              </a:spcBef>
              <a:spcAft>
                <a:spcPts val="0"/>
              </a:spcAft>
              <a:buClr>
                <a:schemeClr val="dk1"/>
              </a:buClr>
              <a:buSzPts val="2800"/>
              <a:buNone/>
            </a:pPr>
            <a:r>
              <a:rPr lang="en-US">
                <a:solidFill>
                  <a:schemeClr val="dk1"/>
                </a:solidFill>
              </a:rPr>
              <a:t>2- </a:t>
            </a:r>
            <a:r>
              <a:rPr lang="en-US" sz="3000" b="1">
                <a:solidFill>
                  <a:srgbClr val="FF0000"/>
                </a:solidFill>
              </a:rPr>
              <a:t>lactic acidosis</a:t>
            </a:r>
            <a:r>
              <a:rPr lang="en-US">
                <a:solidFill>
                  <a:schemeClr val="dk1"/>
                </a:solidFill>
              </a:rPr>
              <a:t>&amp; </a:t>
            </a:r>
            <a:r>
              <a:rPr lang="en-US" b="1">
                <a:solidFill>
                  <a:srgbClr val="FF0000"/>
                </a:solidFill>
              </a:rPr>
              <a:t>tachypnea.</a:t>
            </a:r>
            <a:endParaRPr/>
          </a:p>
          <a:p>
            <a:pPr marL="228600" lvl="0" indent="-228600" algn="l" rtl="0">
              <a:lnSpc>
                <a:spcPct val="90000"/>
              </a:lnSpc>
              <a:spcBef>
                <a:spcPts val="1000"/>
              </a:spcBef>
              <a:spcAft>
                <a:spcPts val="0"/>
              </a:spcAft>
              <a:buClr>
                <a:schemeClr val="dk1"/>
              </a:buClr>
              <a:buSzPts val="2800"/>
              <a:buNone/>
            </a:pPr>
            <a:r>
              <a:rPr lang="en-US">
                <a:solidFill>
                  <a:schemeClr val="dk1"/>
                </a:solidFill>
              </a:rPr>
              <a:t>3- </a:t>
            </a:r>
            <a:r>
              <a:rPr lang="en-US" sz="3000" b="1">
                <a:solidFill>
                  <a:srgbClr val="FF0000"/>
                </a:solidFill>
              </a:rPr>
              <a:t>hyperuricemia&amp; hyperlipidemia </a:t>
            </a:r>
            <a:r>
              <a:rPr lang="en-US">
                <a:solidFill>
                  <a:schemeClr val="dk1"/>
                </a:solidFill>
              </a:rPr>
              <a:t>(fat/protein catabolism); hyperuricemia rarely progresses</a:t>
            </a:r>
            <a:endParaRPr/>
          </a:p>
          <a:p>
            <a:pPr marL="228600" lvl="0" indent="-228600" algn="l" rtl="0">
              <a:lnSpc>
                <a:spcPct val="90000"/>
              </a:lnSpc>
              <a:spcBef>
                <a:spcPts val="1000"/>
              </a:spcBef>
              <a:spcAft>
                <a:spcPts val="0"/>
              </a:spcAft>
              <a:buClr>
                <a:schemeClr val="dk1"/>
              </a:buClr>
              <a:buSzPts val="2800"/>
              <a:buNone/>
            </a:pPr>
            <a:r>
              <a:rPr lang="en-US">
                <a:solidFill>
                  <a:schemeClr val="dk1"/>
                </a:solidFill>
              </a:rPr>
              <a:t>to symptomatic </a:t>
            </a:r>
            <a:r>
              <a:rPr lang="en-US" sz="3200" b="1" u="sng">
                <a:solidFill>
                  <a:schemeClr val="dk1"/>
                </a:solidFill>
              </a:rPr>
              <a:t>gout </a:t>
            </a:r>
            <a:r>
              <a:rPr lang="en-US">
                <a:solidFill>
                  <a:schemeClr val="dk1"/>
                </a:solidFill>
              </a:rPr>
              <a:t>before puberty</a:t>
            </a:r>
            <a:endParaRPr/>
          </a:p>
          <a:p>
            <a:pPr marL="228600" lvl="0" indent="-228600" algn="l" rtl="0">
              <a:lnSpc>
                <a:spcPct val="90000"/>
              </a:lnSpc>
              <a:spcBef>
                <a:spcPts val="1000"/>
              </a:spcBef>
              <a:spcAft>
                <a:spcPts val="0"/>
              </a:spcAft>
              <a:buClr>
                <a:schemeClr val="dk1"/>
              </a:buClr>
              <a:buSzPts val="2800"/>
              <a:buNone/>
            </a:pPr>
            <a:r>
              <a:rPr lang="en-US">
                <a:solidFill>
                  <a:schemeClr val="dk1"/>
                </a:solidFill>
              </a:rPr>
              <a:t>4- </a:t>
            </a:r>
            <a:r>
              <a:rPr lang="en-US" sz="3200" b="1">
                <a:solidFill>
                  <a:srgbClr val="FF0000"/>
                </a:solidFill>
              </a:rPr>
              <a:t>Neutropenia. </a:t>
            </a:r>
            <a:r>
              <a:rPr lang="en-US" sz="2400" b="1">
                <a:solidFill>
                  <a:srgbClr val="FF00FF"/>
                </a:solidFill>
              </a:rPr>
              <a:t>(Neutrophile most fragile cell) </a:t>
            </a:r>
            <a:endParaRPr sz="2400" b="1">
              <a:solidFill>
                <a:srgbClr val="FF00FF"/>
              </a:solidFill>
            </a:endParaRPr>
          </a:p>
          <a:p>
            <a:pPr marL="228600" lvl="0" indent="-50800" algn="l" rtl="0">
              <a:lnSpc>
                <a:spcPct val="90000"/>
              </a:lnSpc>
              <a:spcBef>
                <a:spcPts val="1000"/>
              </a:spcBef>
              <a:spcAft>
                <a:spcPts val="0"/>
              </a:spcAft>
              <a:buClr>
                <a:srgbClr val="45515E"/>
              </a:buClr>
              <a:buSzPts val="2800"/>
              <a:buNone/>
            </a:pPr>
            <a:endParaRPr>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b="1">
                <a:solidFill>
                  <a:schemeClr val="dk1"/>
                </a:solidFill>
              </a:rPr>
              <a:t>In </a:t>
            </a:r>
            <a:r>
              <a:rPr lang="en-US" b="1">
                <a:solidFill>
                  <a:srgbClr val="FF0000"/>
                </a:solidFill>
              </a:rPr>
              <a:t>newborns</a:t>
            </a:r>
            <a:r>
              <a:rPr lang="en-US" b="1">
                <a:solidFill>
                  <a:schemeClr val="dk1"/>
                </a:solidFill>
              </a:rPr>
              <a:t>: No elevated liver enzymes or hyperlipidemia .</a:t>
            </a:r>
            <a:endParaRPr>
              <a:solidFill>
                <a:schemeClr val="dk1"/>
              </a:solidFill>
            </a:endParaRPr>
          </a:p>
          <a:p>
            <a:pPr marL="228600" lvl="0" indent="-50800" algn="l" rtl="0">
              <a:lnSpc>
                <a:spcPct val="90000"/>
              </a:lnSpc>
              <a:spcBef>
                <a:spcPts val="1000"/>
              </a:spcBef>
              <a:spcAft>
                <a:spcPts val="0"/>
              </a:spcAft>
              <a:buClr>
                <a:srgbClr val="45515E"/>
              </a:buClr>
              <a:buSzPts val="2800"/>
              <a:buNone/>
            </a:pPr>
            <a:endParaRPr/>
          </a:p>
        </p:txBody>
      </p:sp>
      <p:sp>
        <p:nvSpPr>
          <p:cNvPr id="113727" name="Google Shape;113727;p13"/>
          <p:cNvSpPr txBox="1">
            <a:spLocks noGrp="1"/>
          </p:cNvSpPr>
          <p:nvPr>
            <p:ph type="body" idx="2"/>
          </p:nvPr>
        </p:nvSpPr>
        <p:spPr>
          <a:xfrm>
            <a:off x="6172200" y="1306851"/>
            <a:ext cx="5181600" cy="4870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45515E"/>
              </a:buClr>
              <a:buSzPts val="2800"/>
              <a:buNone/>
            </a:pPr>
            <a:endParaRPr/>
          </a:p>
        </p:txBody>
      </p:sp>
      <p:pic>
        <p:nvPicPr>
          <p:cNvPr id="113728" name="Google Shape;113728;p13" descr="von Gierke Disease: Type 1 Glycogen Storage Disease - The Medical  Biochemistry Page"/>
          <p:cNvPicPr preferRelativeResize="0"/>
          <p:nvPr/>
        </p:nvPicPr>
        <p:blipFill rotWithShape="1">
          <a:blip r:embed="rId2">
            <a:alphaModFix/>
          </a:blip>
          <a:srcRect/>
          <a:stretch/>
        </p:blipFill>
        <p:spPr>
          <a:xfrm>
            <a:off x="6309359" y="274320"/>
            <a:ext cx="5003074" cy="603504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3729"/>
        <p:cNvGrpSpPr/>
        <p:nvPr/>
      </p:nvGrpSpPr>
      <p:grpSpPr>
        <a:xfrm>
          <a:off x="0" y="0"/>
          <a:ext cx="0" cy="0"/>
          <a:chOff x="0" y="0"/>
          <a:chExt cx="0" cy="0"/>
        </a:xfrm>
      </p:grpSpPr>
      <p:sp>
        <p:nvSpPr>
          <p:cNvPr id="113730" name="Google Shape;113730;p14"/>
          <p:cNvSpPr txBox="1">
            <a:spLocks noGrp="1"/>
          </p:cNvSpPr>
          <p:nvPr>
            <p:ph type="title"/>
          </p:nvPr>
        </p:nvSpPr>
        <p:spPr>
          <a:xfrm>
            <a:off x="838200" y="365125"/>
            <a:ext cx="10515600" cy="76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5515E"/>
              </a:buClr>
              <a:buSzPts val="4400"/>
              <a:buFont typeface="Calibri"/>
              <a:buNone/>
            </a:pPr>
            <a:endParaRPr/>
          </a:p>
        </p:txBody>
      </p:sp>
      <p:sp>
        <p:nvSpPr>
          <p:cNvPr id="113731" name="Google Shape;113731;p14"/>
          <p:cNvSpPr txBox="1">
            <a:spLocks noGrp="1"/>
          </p:cNvSpPr>
          <p:nvPr>
            <p:ph type="body" idx="1"/>
          </p:nvPr>
        </p:nvSpPr>
        <p:spPr>
          <a:xfrm>
            <a:off x="838200" y="1306851"/>
            <a:ext cx="5181600" cy="487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None/>
            </a:pPr>
            <a:r>
              <a:rPr lang="en-US" sz="3600" b="1" u="sng">
                <a:solidFill>
                  <a:schemeClr val="dk1"/>
                </a:solidFill>
              </a:rPr>
              <a:t>Diagnosis</a:t>
            </a:r>
            <a:r>
              <a:rPr lang="en-US" sz="3600"/>
              <a:t> </a:t>
            </a:r>
            <a:r>
              <a:rPr lang="en-US"/>
              <a:t>:</a:t>
            </a:r>
            <a:endParaRPr/>
          </a:p>
          <a:p>
            <a:pPr marL="228600" lvl="0" indent="-228600" algn="l" rtl="0">
              <a:lnSpc>
                <a:spcPct val="90000"/>
              </a:lnSpc>
              <a:spcBef>
                <a:spcPts val="1000"/>
              </a:spcBef>
              <a:spcAft>
                <a:spcPts val="0"/>
              </a:spcAft>
              <a:buClr>
                <a:schemeClr val="dk1"/>
              </a:buClr>
              <a:buSzPts val="2800"/>
              <a:buNone/>
            </a:pPr>
            <a:r>
              <a:rPr lang="en-US" b="1">
                <a:solidFill>
                  <a:schemeClr val="dk1"/>
                </a:solidFill>
              </a:rPr>
              <a:t>-DNA testing .</a:t>
            </a:r>
            <a:endParaRPr/>
          </a:p>
          <a:p>
            <a:pPr marL="228600" lvl="0" indent="-228600" algn="l" rtl="0">
              <a:lnSpc>
                <a:spcPct val="90000"/>
              </a:lnSpc>
              <a:spcBef>
                <a:spcPts val="1000"/>
              </a:spcBef>
              <a:spcAft>
                <a:spcPts val="0"/>
              </a:spcAft>
              <a:buClr>
                <a:schemeClr val="dk1"/>
              </a:buClr>
              <a:buSzPts val="2800"/>
              <a:buNone/>
            </a:pPr>
            <a:r>
              <a:rPr lang="en-US" b="1">
                <a:solidFill>
                  <a:schemeClr val="dk1"/>
                </a:solidFill>
              </a:rPr>
              <a:t>-Liver Biopsy for glycogen and enzyme assay .</a:t>
            </a:r>
            <a:endParaRPr/>
          </a:p>
        </p:txBody>
      </p:sp>
      <p:sp>
        <p:nvSpPr>
          <p:cNvPr id="113732" name="Google Shape;113732;p14"/>
          <p:cNvSpPr txBox="1">
            <a:spLocks noGrp="1"/>
          </p:cNvSpPr>
          <p:nvPr>
            <p:ph type="body" idx="2"/>
          </p:nvPr>
        </p:nvSpPr>
        <p:spPr>
          <a:xfrm>
            <a:off x="6172200" y="1306851"/>
            <a:ext cx="5181600" cy="487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None/>
            </a:pPr>
            <a:r>
              <a:rPr lang="en-US" sz="3200" b="1" u="sng">
                <a:solidFill>
                  <a:schemeClr val="dk1"/>
                </a:solidFill>
              </a:rPr>
              <a:t>Treatment</a:t>
            </a:r>
            <a:r>
              <a:rPr lang="en-US" sz="3200" b="1">
                <a:solidFill>
                  <a:schemeClr val="dk1"/>
                </a:solidFill>
              </a:rPr>
              <a:t> :</a:t>
            </a:r>
            <a:endParaRPr/>
          </a:p>
          <a:p>
            <a:pPr marL="228600" lvl="0" indent="-228600" algn="l" rtl="0">
              <a:lnSpc>
                <a:spcPct val="90000"/>
              </a:lnSpc>
              <a:spcBef>
                <a:spcPts val="1000"/>
              </a:spcBef>
              <a:spcAft>
                <a:spcPts val="0"/>
              </a:spcAft>
              <a:buClr>
                <a:srgbClr val="FF0000"/>
              </a:buClr>
              <a:buSzPts val="3200"/>
              <a:buNone/>
            </a:pPr>
            <a:r>
              <a:rPr lang="en-US" sz="3200" b="1">
                <a:solidFill>
                  <a:srgbClr val="FF0000"/>
                </a:solidFill>
              </a:rPr>
              <a:t>-Fasting avoidance </a:t>
            </a:r>
            <a:r>
              <a:rPr lang="en-US" sz="3200" b="1">
                <a:solidFill>
                  <a:schemeClr val="dk1"/>
                </a:solidFill>
              </a:rPr>
              <a:t>,continue night time feeding in infancy till the age of 2 years </a:t>
            </a:r>
            <a:endParaRPr/>
          </a:p>
          <a:p>
            <a:pPr marL="228600" lvl="0" indent="-228600" algn="l" rtl="0">
              <a:lnSpc>
                <a:spcPct val="90000"/>
              </a:lnSpc>
              <a:spcBef>
                <a:spcPts val="1000"/>
              </a:spcBef>
              <a:spcAft>
                <a:spcPts val="0"/>
              </a:spcAft>
              <a:buClr>
                <a:schemeClr val="dk1"/>
              </a:buClr>
              <a:buSzPts val="3200"/>
              <a:buNone/>
            </a:pPr>
            <a:r>
              <a:rPr lang="en-US" sz="3200" b="1">
                <a:solidFill>
                  <a:schemeClr val="dk1"/>
                </a:solidFill>
              </a:rPr>
              <a:t>-Corn starch .</a:t>
            </a:r>
            <a:endParaRPr sz="3200" b="1">
              <a:solidFill>
                <a:schemeClr val="dk1"/>
              </a:solidFill>
            </a:endParaRPr>
          </a:p>
          <a:p>
            <a:pPr marL="228600" lvl="0" indent="-228600" algn="l" rtl="0">
              <a:lnSpc>
                <a:spcPct val="90000"/>
              </a:lnSpc>
              <a:spcBef>
                <a:spcPts val="1000"/>
              </a:spcBef>
              <a:spcAft>
                <a:spcPts val="0"/>
              </a:spcAft>
              <a:buClr>
                <a:schemeClr val="dk1"/>
              </a:buClr>
              <a:buSzPts val="3200"/>
              <a:buNone/>
            </a:pPr>
            <a:r>
              <a:rPr lang="en-US" sz="3200" b="1">
                <a:solidFill>
                  <a:srgbClr val="FF00FF"/>
                </a:solidFill>
              </a:rPr>
              <a:t>(NG continuous feeding )</a:t>
            </a:r>
            <a:endParaRPr sz="3200" b="1">
              <a:solidFill>
                <a:srgbClr val="FF00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b="1" dirty="0"/>
              <a:t>Deficient enzyme</a:t>
            </a:r>
            <a:r>
              <a:rPr lang="en-US" dirty="0"/>
              <a:t>: </a:t>
            </a:r>
            <a:r>
              <a:rPr lang="en-US" sz="2800" b="1" u="sng" dirty="0">
                <a:solidFill>
                  <a:schemeClr val="accent6">
                    <a:lumMod val="75000"/>
                  </a:schemeClr>
                </a:solidFill>
              </a:rPr>
              <a:t>Debranching enzyme in </a:t>
            </a:r>
            <a:r>
              <a:rPr lang="en-US" sz="2800" b="1" u="sng" dirty="0" err="1">
                <a:solidFill>
                  <a:schemeClr val="accent6">
                    <a:lumMod val="75000"/>
                  </a:schemeClr>
                </a:solidFill>
              </a:rPr>
              <a:t>lysosomes</a:t>
            </a:r>
            <a:r>
              <a:rPr lang="en-US" sz="2800" b="1" u="sng" dirty="0">
                <a:solidFill>
                  <a:schemeClr val="accent6">
                    <a:lumMod val="75000"/>
                  </a:schemeClr>
                </a:solidFill>
              </a:rPr>
              <a:t>.</a:t>
            </a:r>
          </a:p>
          <a:p>
            <a:pPr>
              <a:buNone/>
            </a:pPr>
            <a:endParaRPr lang="en-US" b="1" u="sng" dirty="0">
              <a:solidFill>
                <a:schemeClr val="accent6">
                  <a:lumMod val="75000"/>
                </a:schemeClr>
              </a:solidFill>
            </a:endParaRPr>
          </a:p>
        </p:txBody>
      </p:sp>
      <p:pic>
        <p:nvPicPr>
          <p:cNvPr id="10" name="Content Placeholder 9"/>
          <p:cNvPicPr>
            <a:picLocks noGrp="1" noChangeAspect="1"/>
          </p:cNvPicPr>
          <p:nvPr>
            <p:ph sz="half" idx="2"/>
          </p:nvPr>
        </p:nvPicPr>
        <p:blipFill>
          <a:blip r:embed="rId2"/>
          <a:stretch>
            <a:fillRect/>
          </a:stretch>
        </p:blipFill>
        <p:spPr>
          <a:xfrm>
            <a:off x="6731000" y="622301"/>
            <a:ext cx="5181600" cy="5445034"/>
          </a:xfrm>
        </p:spPr>
      </p:pic>
      <p:sp>
        <p:nvSpPr>
          <p:cNvPr id="5" name="مستطيل 4"/>
          <p:cNvSpPr/>
          <p:nvPr/>
        </p:nvSpPr>
        <p:spPr>
          <a:xfrm>
            <a:off x="428151" y="213752"/>
            <a:ext cx="662963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2)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Pompe’s</a:t>
            </a:r>
            <a:r>
              <a:rPr kumimoji="0" lang="en-US" sz="4400" b="1" i="0" u="none" strike="noStrike" kern="1200" cap="none" spc="0" normalizeH="0" baseline="0" noProof="0" dirty="0">
                <a:ln>
                  <a:noFill/>
                </a:ln>
                <a:solidFill>
                  <a:srgbClr val="FF0000"/>
                </a:solidFill>
                <a:effectLst/>
                <a:uLnTx/>
                <a:uFillTx/>
                <a:latin typeface="Calibri"/>
                <a:ea typeface="+mn-ea"/>
                <a:cs typeface="+mn-cs"/>
              </a:rPr>
              <a:t> Disease (type II)</a:t>
            </a:r>
          </a:p>
        </p:txBody>
      </p:sp>
      <p:pic>
        <p:nvPicPr>
          <p:cNvPr id="6" name="Picture 3"/>
          <p:cNvPicPr>
            <a:picLocks noChangeAspect="1" noChangeArrowheads="1"/>
          </p:cNvPicPr>
          <p:nvPr/>
        </p:nvPicPr>
        <p:blipFill>
          <a:blip r:embed="rId3"/>
          <a:srcRect/>
          <a:stretch>
            <a:fillRect/>
          </a:stretch>
        </p:blipFill>
        <p:spPr bwMode="auto">
          <a:xfrm>
            <a:off x="8198882" y="5777344"/>
            <a:ext cx="3408918" cy="1080656"/>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p:txBody>
          <a:bodyPr>
            <a:normAutofit/>
          </a:bodyPr>
          <a:lstStyle/>
          <a:p>
            <a:r>
              <a:rPr lang="en-US" sz="3200" b="1" u="sng" dirty="0"/>
              <a:t>Clinical features </a:t>
            </a:r>
            <a:r>
              <a:rPr lang="en-US" b="1" dirty="0"/>
              <a:t>: Normal at birth . Then onset of </a:t>
            </a:r>
            <a:r>
              <a:rPr lang="en-US" sz="2400" b="1" dirty="0">
                <a:solidFill>
                  <a:srgbClr val="FF0000"/>
                </a:solidFill>
              </a:rPr>
              <a:t>Muscle weakness </a:t>
            </a:r>
            <a:r>
              <a:rPr lang="en-US" sz="2400" b="1" dirty="0"/>
              <a:t>which lead to Feeding and Breathing difficulties .</a:t>
            </a:r>
            <a:endParaRPr lang="en-US" b="1" dirty="0"/>
          </a:p>
          <a:p>
            <a:pPr lvl="1"/>
            <a:r>
              <a:rPr lang="en-US" sz="2800" b="1" dirty="0"/>
              <a:t>Infantile</a:t>
            </a:r>
            <a:r>
              <a:rPr lang="en-US" sz="2800" b="1" dirty="0">
                <a:solidFill>
                  <a:srgbClr val="FF0000"/>
                </a:solidFill>
              </a:rPr>
              <a:t> :Hypertrophic </a:t>
            </a:r>
            <a:r>
              <a:rPr lang="en-US" sz="2800" b="1" dirty="0" err="1">
                <a:solidFill>
                  <a:srgbClr val="FF0000"/>
                </a:solidFill>
              </a:rPr>
              <a:t>cardiomyopathy</a:t>
            </a:r>
            <a:r>
              <a:rPr lang="en-US" sz="2800" b="1" dirty="0">
                <a:solidFill>
                  <a:srgbClr val="FF0000"/>
                </a:solidFill>
              </a:rPr>
              <a:t>.</a:t>
            </a:r>
          </a:p>
          <a:p>
            <a:pPr lvl="1"/>
            <a:r>
              <a:rPr lang="en-US" sz="2800" b="1" dirty="0"/>
              <a:t>Conduction blocks.</a:t>
            </a:r>
          </a:p>
          <a:p>
            <a:pPr lvl="1"/>
            <a:r>
              <a:rPr lang="en-US" sz="2800" b="1" dirty="0" err="1"/>
              <a:t>Cardiomegaly</a:t>
            </a:r>
            <a:r>
              <a:rPr lang="en-US" sz="2800" b="1" dirty="0"/>
              <a:t>.</a:t>
            </a:r>
          </a:p>
          <a:p>
            <a:pPr lvl="1"/>
            <a:r>
              <a:rPr lang="en-US" sz="2800" b="1" dirty="0" err="1"/>
              <a:t>Macroglossia</a:t>
            </a:r>
            <a:r>
              <a:rPr lang="en-US" sz="2800" b="1" dirty="0"/>
              <a:t>.</a:t>
            </a:r>
          </a:p>
          <a:p>
            <a:pPr lvl="1"/>
            <a:r>
              <a:rPr lang="en-US" sz="2800" b="1" dirty="0"/>
              <a:t>Proximal </a:t>
            </a:r>
            <a:r>
              <a:rPr lang="en-US" sz="2800" b="1" dirty="0" err="1"/>
              <a:t>myopathy</a:t>
            </a:r>
            <a:r>
              <a:rPr lang="en-US" sz="2800" b="1" dirty="0"/>
              <a:t> – </a:t>
            </a:r>
            <a:r>
              <a:rPr lang="en-US" sz="2800" b="1" dirty="0" err="1"/>
              <a:t>Hypotonia</a:t>
            </a:r>
            <a:r>
              <a:rPr lang="en-US" sz="2800" b="1" dirty="0"/>
              <a:t>.</a:t>
            </a:r>
          </a:p>
          <a:p>
            <a:endParaRPr lang="en-US" dirty="0"/>
          </a:p>
        </p:txBody>
      </p:sp>
      <p:sp>
        <p:nvSpPr>
          <p:cNvPr id="4" name="عنصر نائب للمحتوى 3"/>
          <p:cNvSpPr>
            <a:spLocks noGrp="1"/>
          </p:cNvSpPr>
          <p:nvPr>
            <p:ph sz="half" idx="2"/>
          </p:nvPr>
        </p:nvSpPr>
        <p:spPr/>
        <p:txBody>
          <a:bodyPr>
            <a:normAutofit/>
          </a:bodyPr>
          <a:lstStyle/>
          <a:p>
            <a:endParaRPr lang="en-US"/>
          </a:p>
        </p:txBody>
      </p:sp>
      <p:pic>
        <p:nvPicPr>
          <p:cNvPr id="5" name="Picture 2" descr="Pompe Disease: Causes Types Symptoms Signs Diagnosis Treatment FAQs"/>
          <p:cNvPicPr>
            <a:picLocks noChangeAspect="1" noChangeArrowheads="1"/>
          </p:cNvPicPr>
          <p:nvPr/>
        </p:nvPicPr>
        <p:blipFill>
          <a:blip r:embed="rId2"/>
          <a:srcRect/>
          <a:stretch>
            <a:fillRect/>
          </a:stretch>
        </p:blipFill>
        <p:spPr bwMode="auto">
          <a:xfrm>
            <a:off x="6345646" y="912011"/>
            <a:ext cx="5238205" cy="5358159"/>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a:xfrm>
            <a:off x="511629" y="574766"/>
            <a:ext cx="5536474" cy="6126480"/>
          </a:xfrm>
        </p:spPr>
        <p:txBody>
          <a:bodyPr>
            <a:normAutofit/>
          </a:bodyPr>
          <a:lstStyle/>
          <a:p>
            <a:pPr lvl="1">
              <a:buNone/>
            </a:pPr>
            <a:endParaRPr lang="en-US" sz="2800" b="1" dirty="0">
              <a:solidFill>
                <a:schemeClr val="tx1"/>
              </a:solidFill>
            </a:endParaRPr>
          </a:p>
          <a:p>
            <a:r>
              <a:rPr lang="en-US" sz="3200" b="1" u="sng" dirty="0"/>
              <a:t>● </a:t>
            </a:r>
            <a:r>
              <a:rPr lang="en-US" sz="3200" b="1" u="sng" dirty="0">
                <a:solidFill>
                  <a:schemeClr val="tx1"/>
                </a:solidFill>
              </a:rPr>
              <a:t>Diagnosis</a:t>
            </a:r>
            <a:r>
              <a:rPr lang="en-US" sz="3200" dirty="0"/>
              <a:t>: </a:t>
            </a:r>
          </a:p>
          <a:p>
            <a:pPr>
              <a:buNone/>
            </a:pPr>
            <a:r>
              <a:rPr lang="en-US" sz="3200" b="1" dirty="0">
                <a:solidFill>
                  <a:schemeClr val="tx1"/>
                </a:solidFill>
              </a:rPr>
              <a:t>-Enzyme study .</a:t>
            </a:r>
          </a:p>
          <a:p>
            <a:pPr>
              <a:buNone/>
            </a:pPr>
            <a:endParaRPr lang="en-US" sz="3200" b="1" dirty="0">
              <a:solidFill>
                <a:schemeClr val="tx1"/>
              </a:solidFill>
            </a:endParaRPr>
          </a:p>
          <a:p>
            <a:pPr>
              <a:buNone/>
            </a:pPr>
            <a:r>
              <a:rPr lang="en-US" sz="3200" b="1" dirty="0">
                <a:solidFill>
                  <a:schemeClr val="tx1"/>
                </a:solidFill>
              </a:rPr>
              <a:t>-Echocardiogram </a:t>
            </a:r>
            <a:r>
              <a:rPr lang="en-US" sz="3200" dirty="0"/>
              <a:t>:</a:t>
            </a:r>
            <a:r>
              <a:rPr lang="en-US" sz="3200" b="1" dirty="0">
                <a:solidFill>
                  <a:srgbClr val="FF0000"/>
                </a:solidFill>
              </a:rPr>
              <a:t>Hypertrophic </a:t>
            </a:r>
            <a:r>
              <a:rPr lang="en-US" sz="3200" b="1" dirty="0" err="1">
                <a:solidFill>
                  <a:srgbClr val="FF0000"/>
                </a:solidFill>
              </a:rPr>
              <a:t>cardiomyopathy</a:t>
            </a:r>
            <a:r>
              <a:rPr lang="en-US" sz="3200" b="1" dirty="0">
                <a:solidFill>
                  <a:srgbClr val="FF0000"/>
                </a:solidFill>
              </a:rPr>
              <a:t> .</a:t>
            </a:r>
          </a:p>
          <a:p>
            <a:pPr>
              <a:buNone/>
            </a:pPr>
            <a:r>
              <a:rPr lang="en-US" sz="3200" b="1" dirty="0">
                <a:solidFill>
                  <a:srgbClr val="FF0000"/>
                </a:solidFill>
              </a:rPr>
              <a:t> </a:t>
            </a:r>
            <a:endParaRPr lang="en-US" sz="3200" dirty="0"/>
          </a:p>
          <a:p>
            <a:pPr>
              <a:buNone/>
            </a:pPr>
            <a:r>
              <a:rPr lang="en-US" sz="3200" b="1" i="1" dirty="0">
                <a:solidFill>
                  <a:schemeClr val="accent1"/>
                </a:solidFill>
              </a:rPr>
              <a:t>-↑ CK </a:t>
            </a:r>
          </a:p>
          <a:p>
            <a:pPr>
              <a:buNone/>
            </a:pPr>
            <a:r>
              <a:rPr lang="en-US" sz="3600" b="1" i="1" dirty="0">
                <a:solidFill>
                  <a:schemeClr val="tx1"/>
                </a:solidFill>
              </a:rPr>
              <a:t>NO Hypoglycemia .</a:t>
            </a:r>
            <a:endParaRPr lang="ar-JO" sz="3600" b="1" i="1" dirty="0">
              <a:solidFill>
                <a:schemeClr val="tx1"/>
              </a:solidFill>
            </a:endParaRPr>
          </a:p>
          <a:p>
            <a:pPr lvl="1"/>
            <a:endParaRPr lang="en-US" sz="2800" dirty="0"/>
          </a:p>
          <a:p>
            <a:endParaRPr lang="en-US" dirty="0"/>
          </a:p>
          <a:p>
            <a:pPr>
              <a:buNone/>
            </a:pPr>
            <a:endParaRPr lang="en-US" dirty="0"/>
          </a:p>
        </p:txBody>
      </p:sp>
      <p:sp>
        <p:nvSpPr>
          <p:cNvPr id="4" name="عنصر نائب للمحتوى 3"/>
          <p:cNvSpPr>
            <a:spLocks noGrp="1"/>
          </p:cNvSpPr>
          <p:nvPr>
            <p:ph sz="half" idx="2"/>
          </p:nvPr>
        </p:nvSpPr>
        <p:spPr/>
        <p:txBody>
          <a:bodyPr>
            <a:normAutofit/>
          </a:bodyPr>
          <a:lstStyle/>
          <a:p>
            <a:r>
              <a:rPr lang="en-US" sz="4400" b="1" i="1" u="sng" dirty="0">
                <a:solidFill>
                  <a:schemeClr val="tx1"/>
                </a:solidFill>
              </a:rPr>
              <a:t>Treatment</a:t>
            </a:r>
            <a:r>
              <a:rPr lang="en-US" sz="4400" dirty="0"/>
              <a:t> :</a:t>
            </a:r>
          </a:p>
          <a:p>
            <a:pPr>
              <a:buNone/>
            </a:pPr>
            <a:r>
              <a:rPr lang="en-US" sz="4400" b="1" i="1" dirty="0">
                <a:solidFill>
                  <a:schemeClr val="tx1"/>
                </a:solidFill>
              </a:rPr>
              <a:t>Enzyme replacement therapy .</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3733"/>
        <p:cNvGrpSpPr/>
        <p:nvPr/>
      </p:nvGrpSpPr>
      <p:grpSpPr>
        <a:xfrm>
          <a:off x="0" y="0"/>
          <a:ext cx="0" cy="0"/>
          <a:chOff x="0" y="0"/>
          <a:chExt cx="0" cy="0"/>
        </a:xfrm>
      </p:grpSpPr>
      <p:sp>
        <p:nvSpPr>
          <p:cNvPr id="113734" name="Google Shape;113734;p15"/>
          <p:cNvSpPr txBox="1">
            <a:spLocks noGrp="1"/>
          </p:cNvSpPr>
          <p:nvPr>
            <p:ph type="body" idx="1"/>
          </p:nvPr>
        </p:nvSpPr>
        <p:spPr>
          <a:xfrm>
            <a:off x="838200" y="1306851"/>
            <a:ext cx="5181600" cy="4870200"/>
          </a:xfrm>
          <a:prstGeom prst="rect">
            <a:avLst/>
          </a:prstGeom>
          <a:noFill/>
          <a:ln>
            <a:noFill/>
          </a:ln>
        </p:spPr>
        <p:txBody>
          <a:bodyPr spcFirstLastPara="1" wrap="square" lIns="91425" tIns="45700" rIns="91425" bIns="45700" anchor="t" anchorCtr="0">
            <a:normAutofit fontScale="85000" lnSpcReduction="10000"/>
          </a:bodyPr>
          <a:lstStyle/>
          <a:p>
            <a:pPr marL="228600" lvl="0" indent="-215265" algn="l" rtl="0">
              <a:lnSpc>
                <a:spcPct val="90000"/>
              </a:lnSpc>
              <a:spcBef>
                <a:spcPts val="0"/>
              </a:spcBef>
              <a:spcAft>
                <a:spcPts val="0"/>
              </a:spcAft>
              <a:buClr>
                <a:srgbClr val="45515E"/>
              </a:buClr>
              <a:buSzPct val="100000"/>
              <a:buChar char="❖"/>
            </a:pPr>
            <a:r>
              <a:rPr lang="en-US" b="1"/>
              <a:t>Deficient enzyme</a:t>
            </a:r>
            <a:r>
              <a:rPr lang="en-US"/>
              <a:t>: </a:t>
            </a:r>
            <a:r>
              <a:rPr lang="en-US" sz="2800" b="1" u="sng">
                <a:solidFill>
                  <a:srgbClr val="548135"/>
                </a:solidFill>
              </a:rPr>
              <a:t>Debranching alpha-1,6-glucosidase</a:t>
            </a:r>
            <a:endParaRPr b="1" u="sng">
              <a:solidFill>
                <a:srgbClr val="548135"/>
              </a:solidFill>
            </a:endParaRPr>
          </a:p>
          <a:p>
            <a:pPr marL="228600" lvl="0" indent="-215265" algn="l" rtl="0">
              <a:lnSpc>
                <a:spcPct val="90000"/>
              </a:lnSpc>
              <a:spcBef>
                <a:spcPts val="1000"/>
              </a:spcBef>
              <a:spcAft>
                <a:spcPts val="0"/>
              </a:spcAft>
              <a:buClr>
                <a:srgbClr val="45515E"/>
              </a:buClr>
              <a:buSzPct val="100000"/>
              <a:buChar char="❖"/>
            </a:pPr>
            <a:r>
              <a:rPr lang="en-US" sz="2800" b="1"/>
              <a:t>Clinical features :</a:t>
            </a:r>
            <a:endParaRPr/>
          </a:p>
          <a:p>
            <a:pPr marL="457200" lvl="1" indent="0" algn="l" rtl="0">
              <a:lnSpc>
                <a:spcPct val="90000"/>
              </a:lnSpc>
              <a:spcBef>
                <a:spcPts val="500"/>
              </a:spcBef>
              <a:spcAft>
                <a:spcPts val="0"/>
              </a:spcAft>
              <a:buClr>
                <a:srgbClr val="45515E"/>
              </a:buClr>
              <a:buSzPct val="100000"/>
              <a:buNone/>
            </a:pPr>
            <a:r>
              <a:rPr lang="en-US"/>
              <a:t>Similar to </a:t>
            </a:r>
            <a:r>
              <a:rPr lang="en-US" b="1">
                <a:solidFill>
                  <a:srgbClr val="FF0000"/>
                </a:solidFill>
              </a:rPr>
              <a:t>von Gierke disease</a:t>
            </a:r>
            <a:r>
              <a:rPr lang="en-US"/>
              <a:t>, but less severe.</a:t>
            </a:r>
            <a:endParaRPr/>
          </a:p>
          <a:p>
            <a:pPr marL="685800" lvl="1" indent="-217169" algn="l" rtl="0">
              <a:lnSpc>
                <a:spcPct val="90000"/>
              </a:lnSpc>
              <a:spcBef>
                <a:spcPts val="500"/>
              </a:spcBef>
              <a:spcAft>
                <a:spcPts val="0"/>
              </a:spcAft>
              <a:buClr>
                <a:srgbClr val="45515E"/>
              </a:buClr>
              <a:buSzPct val="100000"/>
              <a:buChar char="o"/>
            </a:pPr>
            <a:r>
              <a:rPr lang="en-US"/>
              <a:t>Generalized muscle weakness and/or cramps</a:t>
            </a:r>
            <a:endParaRPr/>
          </a:p>
          <a:p>
            <a:pPr marL="685800" lvl="1" indent="-217169" algn="l" rtl="0">
              <a:lnSpc>
                <a:spcPct val="90000"/>
              </a:lnSpc>
              <a:spcBef>
                <a:spcPts val="500"/>
              </a:spcBef>
              <a:spcAft>
                <a:spcPts val="0"/>
              </a:spcAft>
              <a:buClr>
                <a:srgbClr val="45515E"/>
              </a:buClr>
              <a:buSzPct val="100000"/>
              <a:buChar char="o"/>
            </a:pPr>
            <a:r>
              <a:rPr lang="en-US"/>
              <a:t>Possibly cirrhosis (ascites, hepatomegaly, and splenomegaly)</a:t>
            </a:r>
            <a:endParaRPr/>
          </a:p>
          <a:p>
            <a:pPr marL="685800" lvl="1" indent="-217169" algn="l" rtl="0">
              <a:lnSpc>
                <a:spcPct val="90000"/>
              </a:lnSpc>
              <a:spcBef>
                <a:spcPts val="500"/>
              </a:spcBef>
              <a:spcAft>
                <a:spcPts val="0"/>
              </a:spcAft>
              <a:buClr>
                <a:srgbClr val="45515E"/>
              </a:buClr>
              <a:buSzPct val="100000"/>
              <a:buChar char="o"/>
            </a:pPr>
            <a:r>
              <a:rPr lang="en-US"/>
              <a:t>Mild, fasting hypoglycemia and ketosis</a:t>
            </a:r>
            <a:endParaRPr/>
          </a:p>
          <a:p>
            <a:pPr marL="685800" lvl="1" indent="-217169" algn="l" rtl="0">
              <a:lnSpc>
                <a:spcPct val="90000"/>
              </a:lnSpc>
              <a:spcBef>
                <a:spcPts val="500"/>
              </a:spcBef>
              <a:spcAft>
                <a:spcPts val="0"/>
              </a:spcAft>
              <a:buClr>
                <a:srgbClr val="45515E"/>
              </a:buClr>
              <a:buSzPct val="100000"/>
              <a:buChar char="o"/>
            </a:pPr>
            <a:r>
              <a:rPr lang="en-US"/>
              <a:t>Hyperlipidemia</a:t>
            </a:r>
            <a:endParaRPr/>
          </a:p>
          <a:p>
            <a:pPr marL="228600" lvl="0" indent="-215265" algn="l" rtl="0">
              <a:lnSpc>
                <a:spcPct val="90000"/>
              </a:lnSpc>
              <a:spcBef>
                <a:spcPts val="1000"/>
              </a:spcBef>
              <a:spcAft>
                <a:spcPts val="0"/>
              </a:spcAft>
              <a:buClr>
                <a:schemeClr val="dk1"/>
              </a:buClr>
              <a:buSzPct val="121739"/>
              <a:buChar char="❖"/>
            </a:pPr>
            <a:r>
              <a:rPr lang="en-US" b="1" u="sng">
                <a:solidFill>
                  <a:schemeClr val="dk1"/>
                </a:solidFill>
              </a:rPr>
              <a:t>Key point</a:t>
            </a:r>
            <a:r>
              <a:rPr lang="en-US"/>
              <a:t>: </a:t>
            </a:r>
            <a:r>
              <a:rPr lang="en-US" b="1" u="sng">
                <a:solidFill>
                  <a:srgbClr val="833C0B"/>
                </a:solidFill>
              </a:rPr>
              <a:t>Gluconeogenesis is intact </a:t>
            </a:r>
            <a:r>
              <a:rPr lang="en-US" sz="2300" u="sng">
                <a:solidFill>
                  <a:srgbClr val="FF00FF"/>
                </a:solidFill>
              </a:rPr>
              <a:t>Sufficient to supress lactic acidosis </a:t>
            </a:r>
            <a:endParaRPr sz="2300">
              <a:solidFill>
                <a:srgbClr val="FF00FF"/>
              </a:solidFill>
            </a:endParaRPr>
          </a:p>
          <a:p>
            <a:pPr marL="228600" lvl="0" indent="-228600" algn="l" rtl="0">
              <a:lnSpc>
                <a:spcPct val="90000"/>
              </a:lnSpc>
              <a:spcBef>
                <a:spcPts val="1000"/>
              </a:spcBef>
              <a:spcAft>
                <a:spcPts val="0"/>
              </a:spcAft>
              <a:buClr>
                <a:srgbClr val="45515E"/>
              </a:buClr>
              <a:buSzPct val="100000"/>
              <a:buNone/>
            </a:pPr>
            <a:r>
              <a:rPr lang="en-US"/>
              <a:t>-</a:t>
            </a:r>
            <a:r>
              <a:rPr lang="en-US" b="1">
                <a:solidFill>
                  <a:srgbClr val="833C0B"/>
                </a:solidFill>
              </a:rPr>
              <a:t>Mild</a:t>
            </a:r>
            <a:r>
              <a:rPr lang="en-US" b="1"/>
              <a:t> hypoglycemia</a:t>
            </a:r>
            <a:r>
              <a:rPr lang="en-US"/>
              <a:t>.</a:t>
            </a:r>
            <a:endParaRPr/>
          </a:p>
          <a:p>
            <a:pPr marL="228600" lvl="0" indent="-228600" algn="l" rtl="0">
              <a:lnSpc>
                <a:spcPct val="90000"/>
              </a:lnSpc>
              <a:spcBef>
                <a:spcPts val="1000"/>
              </a:spcBef>
              <a:spcAft>
                <a:spcPts val="0"/>
              </a:spcAft>
              <a:buClr>
                <a:srgbClr val="45515E"/>
              </a:buClr>
              <a:buSzPct val="100000"/>
              <a:buNone/>
            </a:pPr>
            <a:r>
              <a:rPr lang="en-US"/>
              <a:t>-</a:t>
            </a:r>
            <a:r>
              <a:rPr lang="en-US" b="1" u="sng">
                <a:solidFill>
                  <a:srgbClr val="833C0B"/>
                </a:solidFill>
              </a:rPr>
              <a:t>No</a:t>
            </a:r>
            <a:r>
              <a:rPr lang="en-US"/>
              <a:t> </a:t>
            </a:r>
            <a:r>
              <a:rPr lang="en-US" b="1" u="sng">
                <a:solidFill>
                  <a:srgbClr val="833C0B"/>
                </a:solidFill>
              </a:rPr>
              <a:t>lactic acidosis</a:t>
            </a:r>
            <a:endParaRPr/>
          </a:p>
          <a:p>
            <a:pPr marL="685800" lvl="1" indent="-99059" algn="l" rtl="0">
              <a:lnSpc>
                <a:spcPct val="90000"/>
              </a:lnSpc>
              <a:spcBef>
                <a:spcPts val="500"/>
              </a:spcBef>
              <a:spcAft>
                <a:spcPts val="0"/>
              </a:spcAft>
              <a:buClr>
                <a:srgbClr val="45515E"/>
              </a:buClr>
              <a:buSzPct val="100000"/>
              <a:buFont typeface="Noto Sans Symbols"/>
              <a:buNone/>
            </a:pPr>
            <a:endParaRPr/>
          </a:p>
          <a:p>
            <a:pPr marL="685800" lvl="1" indent="-99059" algn="l" rtl="0">
              <a:lnSpc>
                <a:spcPct val="90000"/>
              </a:lnSpc>
              <a:spcBef>
                <a:spcPts val="500"/>
              </a:spcBef>
              <a:spcAft>
                <a:spcPts val="0"/>
              </a:spcAft>
              <a:buClr>
                <a:srgbClr val="45515E"/>
              </a:buClr>
              <a:buSzPct val="100000"/>
              <a:buNone/>
            </a:pPr>
            <a:endParaRPr/>
          </a:p>
          <a:p>
            <a:pPr marL="228600" lvl="0" indent="-77470" algn="l" rtl="0">
              <a:lnSpc>
                <a:spcPct val="90000"/>
              </a:lnSpc>
              <a:spcBef>
                <a:spcPts val="1000"/>
              </a:spcBef>
              <a:spcAft>
                <a:spcPts val="0"/>
              </a:spcAft>
              <a:buClr>
                <a:srgbClr val="45515E"/>
              </a:buClr>
              <a:buSzPct val="100000"/>
              <a:buNone/>
            </a:pPr>
            <a:endParaRPr/>
          </a:p>
        </p:txBody>
      </p:sp>
      <p:pic>
        <p:nvPicPr>
          <p:cNvPr id="113735" name="Google Shape;113735;p15"/>
          <p:cNvPicPr preferRelativeResize="0">
            <a:picLocks noGrp="1"/>
          </p:cNvPicPr>
          <p:nvPr>
            <p:ph type="body" idx="2"/>
          </p:nvPr>
        </p:nvPicPr>
        <p:blipFill rotWithShape="1">
          <a:blip r:embed="rId2">
            <a:alphaModFix/>
          </a:blip>
          <a:srcRect/>
          <a:stretch/>
        </p:blipFill>
        <p:spPr>
          <a:xfrm>
            <a:off x="7010400" y="0"/>
            <a:ext cx="5181600" cy="6191700"/>
          </a:xfrm>
          <a:prstGeom prst="rect">
            <a:avLst/>
          </a:prstGeom>
          <a:noFill/>
          <a:ln>
            <a:noFill/>
          </a:ln>
        </p:spPr>
      </p:pic>
      <p:sp>
        <p:nvSpPr>
          <p:cNvPr id="113736" name="Google Shape;113736;p15"/>
          <p:cNvSpPr/>
          <p:nvPr/>
        </p:nvSpPr>
        <p:spPr>
          <a:xfrm>
            <a:off x="706506" y="357443"/>
            <a:ext cx="56220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4000"/>
              <a:buFont typeface="Calibri"/>
              <a:buNone/>
            </a:pPr>
            <a:r>
              <a:rPr lang="en-US" sz="4000" b="1" i="0" u="none" strike="noStrike" cap="none">
                <a:solidFill>
                  <a:srgbClr val="FF0000"/>
                </a:solidFill>
                <a:latin typeface="Calibri"/>
                <a:ea typeface="Calibri"/>
                <a:cs typeface="Calibri"/>
                <a:sym typeface="Calibri"/>
              </a:rPr>
              <a:t>3) Cori's Disease (Type III)</a:t>
            </a:r>
            <a:endParaRPr/>
          </a:p>
        </p:txBody>
      </p:sp>
      <p:pic>
        <p:nvPicPr>
          <p:cNvPr id="113737" name="Google Shape;113737;p15"/>
          <p:cNvPicPr preferRelativeResize="0"/>
          <p:nvPr/>
        </p:nvPicPr>
        <p:blipFill rotWithShape="1">
          <a:blip r:embed="rId3">
            <a:alphaModFix/>
          </a:blip>
          <a:srcRect/>
          <a:stretch/>
        </p:blipFill>
        <p:spPr>
          <a:xfrm>
            <a:off x="6343515" y="4905375"/>
            <a:ext cx="2152786" cy="1952625"/>
          </a:xfrm>
          <a:prstGeom prst="rect">
            <a:avLst/>
          </a:prstGeom>
          <a:noFill/>
          <a:ln w="9525" cap="flat" cmpd="sng">
            <a:solidFill>
              <a:srgbClr val="FF00FF"/>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65100" y="1305026"/>
            <a:ext cx="4660900" cy="4871938"/>
          </a:xfrm>
        </p:spPr>
        <p:txBody>
          <a:bodyPr>
            <a:normAutofit/>
          </a:bodyPr>
          <a:lstStyle/>
          <a:p>
            <a:r>
              <a:rPr lang="en-US" dirty="0"/>
              <a:t>According to Jordan national new born screening program </a:t>
            </a:r>
          </a:p>
          <a:p>
            <a:pPr>
              <a:buNone/>
            </a:pPr>
            <a:r>
              <a:rPr lang="en-US" dirty="0"/>
              <a:t>It Covers only 3 diseases :</a:t>
            </a:r>
          </a:p>
          <a:p>
            <a:pPr>
              <a:buNone/>
            </a:pPr>
            <a:r>
              <a:rPr lang="en-US" dirty="0"/>
              <a:t>1-  PKU</a:t>
            </a:r>
          </a:p>
          <a:p>
            <a:pPr>
              <a:buNone/>
            </a:pPr>
            <a:r>
              <a:rPr lang="en-US" dirty="0"/>
              <a:t>2- HYPOTHYRODISM</a:t>
            </a:r>
          </a:p>
          <a:p>
            <a:pPr>
              <a:buNone/>
            </a:pPr>
            <a:r>
              <a:rPr lang="en-US" dirty="0"/>
              <a:t>3- G6PD </a:t>
            </a:r>
          </a:p>
          <a:p>
            <a:pPr>
              <a:buNone/>
            </a:pPr>
            <a:endParaRPr lang="en-US" dirty="0"/>
          </a:p>
          <a:p>
            <a:pPr>
              <a:buNone/>
            </a:pPr>
            <a:endParaRPr lang="en-US" dirty="0"/>
          </a:p>
        </p:txBody>
      </p:sp>
      <p:sp>
        <p:nvSpPr>
          <p:cNvPr id="5" name="عنوان 4"/>
          <p:cNvSpPr>
            <a:spLocks noGrp="1"/>
          </p:cNvSpPr>
          <p:nvPr>
            <p:ph type="title"/>
          </p:nvPr>
        </p:nvSpPr>
        <p:spPr>
          <a:xfrm>
            <a:off x="838200" y="98961"/>
            <a:ext cx="10515600" cy="106383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ar-SA" sz="3600" dirty="0">
                <a:latin typeface="Algerian" panose="04020705040A02060702" pitchFamily="2" charset="0"/>
                <a:ea typeface="Algerian" panose="04020705040A02060702" pitchFamily="2" charset="0"/>
              </a:rPr>
              <a:t>JORDAN NATIONAL NEWBORN SCREENING PROGRAM</a:t>
            </a:r>
            <a:endParaRPr lang="en-US" sz="3600" dirty="0">
              <a:latin typeface="Algerian" panose="04020705040A02060702" pitchFamily="2" charset="0"/>
              <a:ea typeface="Algerian" panose="04020705040A02060702" pitchFamily="2" charset="0"/>
            </a:endParaRPr>
          </a:p>
        </p:txBody>
      </p:sp>
      <p:pic>
        <p:nvPicPr>
          <p:cNvPr id="111619" name="Picture 3"/>
          <p:cNvPicPr>
            <a:picLocks noChangeAspect="1" noChangeArrowheads="1"/>
          </p:cNvPicPr>
          <p:nvPr/>
        </p:nvPicPr>
        <p:blipFill>
          <a:blip r:embed="rId2"/>
          <a:srcRect/>
          <a:stretch>
            <a:fillRect/>
          </a:stretch>
        </p:blipFill>
        <p:spPr bwMode="auto">
          <a:xfrm>
            <a:off x="5241925" y="1644650"/>
            <a:ext cx="3333750" cy="3086100"/>
          </a:xfrm>
          <a:prstGeom prst="rect">
            <a:avLst/>
          </a:prstGeom>
          <a:noFill/>
          <a:ln w="9525">
            <a:noFill/>
            <a:miter lim="800000"/>
            <a:headEnd/>
            <a:tailEnd/>
          </a:ln>
          <a:effectLst/>
        </p:spPr>
      </p:pic>
      <p:pic>
        <p:nvPicPr>
          <p:cNvPr id="111620" name="Picture 4"/>
          <p:cNvPicPr>
            <a:picLocks noChangeAspect="1" noChangeArrowheads="1"/>
          </p:cNvPicPr>
          <p:nvPr/>
        </p:nvPicPr>
        <p:blipFill>
          <a:blip r:embed="rId3"/>
          <a:srcRect/>
          <a:stretch>
            <a:fillRect/>
          </a:stretch>
        </p:blipFill>
        <p:spPr bwMode="auto">
          <a:xfrm>
            <a:off x="8743950" y="4700588"/>
            <a:ext cx="3162300" cy="1495425"/>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0"/>
          <p:cNvSpPr>
            <a:spLocks noGrp="1"/>
          </p:cNvSpPr>
          <p:nvPr>
            <p:ph sz="half" idx="1"/>
          </p:nvPr>
        </p:nvSpPr>
        <p:spPr/>
        <p:txBody>
          <a:bodyPr/>
          <a:lstStyle/>
          <a:p>
            <a:r>
              <a:rPr lang="en-US" b="1" dirty="0"/>
              <a:t>Deficient enzyme</a:t>
            </a:r>
            <a:r>
              <a:rPr lang="en-US" dirty="0"/>
              <a:t>: </a:t>
            </a:r>
            <a:r>
              <a:rPr lang="en-US" sz="3200" b="1" i="1" u="sng" dirty="0">
                <a:solidFill>
                  <a:schemeClr val="accent6">
                    <a:lumMod val="75000"/>
                  </a:schemeClr>
                </a:solidFill>
              </a:rPr>
              <a:t>Branching enzyme</a:t>
            </a:r>
          </a:p>
          <a:p>
            <a:endParaRPr lang="en-US" b="1" i="1" u="sng" dirty="0">
              <a:solidFill>
                <a:schemeClr val="accent6">
                  <a:lumMod val="75000"/>
                </a:schemeClr>
              </a:solidFill>
            </a:endParaRPr>
          </a:p>
          <a:p>
            <a:r>
              <a:rPr lang="en-US" sz="2800" b="1" dirty="0"/>
              <a:t>Clinical features</a:t>
            </a:r>
          </a:p>
          <a:p>
            <a:pPr lvl="1"/>
            <a:r>
              <a:rPr lang="en-US" sz="2400" dirty="0"/>
              <a:t>Symptoms in </a:t>
            </a:r>
            <a:r>
              <a:rPr lang="en-US" sz="2400" b="1" u="sng" dirty="0"/>
              <a:t>early infancy </a:t>
            </a:r>
            <a:r>
              <a:rPr lang="en-US" sz="2350" dirty="0"/>
              <a:t>(usually leading to death early in childhood)</a:t>
            </a:r>
          </a:p>
          <a:p>
            <a:pPr lvl="1"/>
            <a:r>
              <a:rPr lang="en-US" sz="2800" b="1" dirty="0">
                <a:solidFill>
                  <a:srgbClr val="FF0000"/>
                </a:solidFill>
              </a:rPr>
              <a:t>Hepatosplenomegaly</a:t>
            </a:r>
          </a:p>
          <a:p>
            <a:pPr lvl="1"/>
            <a:endParaRPr lang="en-US" dirty="0"/>
          </a:p>
        </p:txBody>
      </p:sp>
      <p:pic>
        <p:nvPicPr>
          <p:cNvPr id="5" name="Content Placeholder 8"/>
          <p:cNvPicPr>
            <a:picLocks noGrp="1" noChangeAspect="1"/>
          </p:cNvPicPr>
          <p:nvPr>
            <p:ph sz="half" idx="2"/>
          </p:nvPr>
        </p:nvPicPr>
        <p:blipFill>
          <a:blip r:embed="rId2"/>
          <a:stretch>
            <a:fillRect/>
          </a:stretch>
        </p:blipFill>
        <p:spPr>
          <a:xfrm>
            <a:off x="7010400" y="1123042"/>
            <a:ext cx="5181600" cy="5519057"/>
          </a:xfrm>
        </p:spPr>
      </p:pic>
      <p:sp>
        <p:nvSpPr>
          <p:cNvPr id="6" name="مستطيل 5"/>
          <p:cNvSpPr/>
          <p:nvPr/>
        </p:nvSpPr>
        <p:spPr>
          <a:xfrm>
            <a:off x="656920" y="279065"/>
            <a:ext cx="783631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4) Andersen Disease (type IV)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738"/>
        <p:cNvGrpSpPr/>
        <p:nvPr/>
      </p:nvGrpSpPr>
      <p:grpSpPr>
        <a:xfrm>
          <a:off x="0" y="0"/>
          <a:ext cx="0" cy="0"/>
          <a:chOff x="0" y="0"/>
          <a:chExt cx="0" cy="0"/>
        </a:xfrm>
      </p:grpSpPr>
      <p:sp>
        <p:nvSpPr>
          <p:cNvPr id="113739" name="Google Shape;113739;p16"/>
          <p:cNvSpPr txBox="1">
            <a:spLocks noGrp="1"/>
          </p:cNvSpPr>
          <p:nvPr>
            <p:ph type="body" idx="1"/>
          </p:nvPr>
        </p:nvSpPr>
        <p:spPr>
          <a:xfrm>
            <a:off x="838200" y="1306851"/>
            <a:ext cx="5181600" cy="48702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45515E"/>
              </a:buClr>
              <a:buSzPts val="2800"/>
              <a:buChar char="❖"/>
            </a:pPr>
            <a:r>
              <a:rPr lang="en-US" b="1"/>
              <a:t>Deficient enzyme</a:t>
            </a:r>
            <a:r>
              <a:rPr lang="en-US"/>
              <a:t>: </a:t>
            </a:r>
            <a:r>
              <a:rPr lang="en-US" sz="3200" b="1" i="1">
                <a:solidFill>
                  <a:srgbClr val="548135"/>
                </a:solidFill>
              </a:rPr>
              <a:t>Glycogen phosphorylase in Muscle cells.</a:t>
            </a:r>
            <a:endParaRPr/>
          </a:p>
          <a:p>
            <a:pPr marL="228600" lvl="0" indent="-50800" algn="l" rtl="0">
              <a:lnSpc>
                <a:spcPct val="90000"/>
              </a:lnSpc>
              <a:spcBef>
                <a:spcPts val="1000"/>
              </a:spcBef>
              <a:spcAft>
                <a:spcPts val="0"/>
              </a:spcAft>
              <a:buClr>
                <a:srgbClr val="45515E"/>
              </a:buClr>
              <a:buSzPts val="2800"/>
              <a:buNone/>
            </a:pPr>
            <a:endParaRPr b="1" i="1">
              <a:solidFill>
                <a:srgbClr val="548135"/>
              </a:solidFill>
            </a:endParaRPr>
          </a:p>
          <a:p>
            <a:pPr marL="228600" lvl="0" indent="-228600" algn="l" rtl="0">
              <a:lnSpc>
                <a:spcPct val="90000"/>
              </a:lnSpc>
              <a:spcBef>
                <a:spcPts val="1000"/>
              </a:spcBef>
              <a:spcAft>
                <a:spcPts val="0"/>
              </a:spcAft>
              <a:buClr>
                <a:srgbClr val="45515E"/>
              </a:buClr>
              <a:buSzPts val="2800"/>
              <a:buChar char="❖"/>
            </a:pPr>
            <a:r>
              <a:rPr lang="en-US" sz="2800" b="1"/>
              <a:t>Clinical features:</a:t>
            </a:r>
            <a:endParaRPr/>
          </a:p>
          <a:p>
            <a:pPr marL="685800" lvl="1" indent="-228600" algn="l" rtl="0">
              <a:lnSpc>
                <a:spcPct val="90000"/>
              </a:lnSpc>
              <a:spcBef>
                <a:spcPts val="500"/>
              </a:spcBef>
              <a:spcAft>
                <a:spcPts val="0"/>
              </a:spcAft>
              <a:buClr>
                <a:srgbClr val="FF0000"/>
              </a:buClr>
              <a:buSzPts val="2400"/>
              <a:buChar char="o"/>
            </a:pPr>
            <a:r>
              <a:rPr lang="en-US" sz="2400" b="1">
                <a:solidFill>
                  <a:srgbClr val="FF0000"/>
                </a:solidFill>
              </a:rPr>
              <a:t>Generalized muscle weakness, exercise intolerance </a:t>
            </a:r>
            <a:r>
              <a:rPr lang="en-US" sz="2400"/>
              <a:t>(with a second wind phenomenon)</a:t>
            </a:r>
            <a:endParaRPr/>
          </a:p>
          <a:p>
            <a:pPr marL="685800" lvl="1" indent="-76200" algn="l" rtl="0">
              <a:lnSpc>
                <a:spcPct val="90000"/>
              </a:lnSpc>
              <a:spcBef>
                <a:spcPts val="500"/>
              </a:spcBef>
              <a:spcAft>
                <a:spcPts val="0"/>
              </a:spcAft>
              <a:buClr>
                <a:srgbClr val="45515E"/>
              </a:buClr>
              <a:buSzPts val="2400"/>
              <a:buNone/>
            </a:pPr>
            <a:r>
              <a:rPr lang="en-US">
                <a:solidFill>
                  <a:srgbClr val="FF00FF"/>
                </a:solidFill>
              </a:rPr>
              <a:t>(Myopathy )</a:t>
            </a:r>
            <a:endParaRPr>
              <a:solidFill>
                <a:srgbClr val="FF00FF"/>
              </a:solidFill>
            </a:endParaRPr>
          </a:p>
          <a:p>
            <a:pPr marL="685800" lvl="1" indent="-76200" algn="l" rtl="0">
              <a:lnSpc>
                <a:spcPct val="90000"/>
              </a:lnSpc>
              <a:spcBef>
                <a:spcPts val="500"/>
              </a:spcBef>
              <a:spcAft>
                <a:spcPts val="0"/>
              </a:spcAft>
              <a:buClr>
                <a:srgbClr val="45515E"/>
              </a:buClr>
              <a:buSzPts val="2400"/>
              <a:buNone/>
            </a:pPr>
            <a:r>
              <a:rPr lang="en-US">
                <a:solidFill>
                  <a:srgbClr val="FF00FF"/>
                </a:solidFill>
              </a:rPr>
              <a:t>Cardiac muscle is unable to produce ketone body (totally depend on glucose)</a:t>
            </a:r>
            <a:endParaRPr>
              <a:solidFill>
                <a:srgbClr val="FF00FF"/>
              </a:solidFill>
            </a:endParaRPr>
          </a:p>
        </p:txBody>
      </p:sp>
      <p:pic>
        <p:nvPicPr>
          <p:cNvPr id="113740" name="Google Shape;113740;p16"/>
          <p:cNvPicPr preferRelativeResize="0">
            <a:picLocks noGrp="1"/>
          </p:cNvPicPr>
          <p:nvPr>
            <p:ph type="body" idx="2"/>
          </p:nvPr>
        </p:nvPicPr>
        <p:blipFill rotWithShape="1">
          <a:blip r:embed="rId2">
            <a:alphaModFix/>
          </a:blip>
          <a:srcRect/>
          <a:stretch/>
        </p:blipFill>
        <p:spPr>
          <a:xfrm>
            <a:off x="7663542" y="322730"/>
            <a:ext cx="5181600" cy="6535200"/>
          </a:xfrm>
          <a:prstGeom prst="rect">
            <a:avLst/>
          </a:prstGeom>
          <a:noFill/>
          <a:ln>
            <a:noFill/>
          </a:ln>
        </p:spPr>
      </p:pic>
      <p:sp>
        <p:nvSpPr>
          <p:cNvPr id="113741" name="Google Shape;113741;p16"/>
          <p:cNvSpPr/>
          <p:nvPr/>
        </p:nvSpPr>
        <p:spPr>
          <a:xfrm>
            <a:off x="550315" y="318254"/>
            <a:ext cx="71400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i="1" u="none" strike="noStrike" cap="none">
                <a:solidFill>
                  <a:srgbClr val="FF0000"/>
                </a:solidFill>
                <a:latin typeface="Calibri"/>
                <a:ea typeface="Calibri"/>
                <a:cs typeface="Calibri"/>
                <a:sym typeface="Calibri"/>
              </a:rPr>
              <a:t>5) McArdle’s Disease (type V) </a:t>
            </a:r>
            <a:endParaRPr sz="4400" i="1">
              <a:solidFill>
                <a:srgbClr val="FF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A06B-F7A2-1897-AED1-DF22180F8621}"/>
              </a:ext>
            </a:extLst>
          </p:cNvPr>
          <p:cNvSpPr>
            <a:spLocks noGrp="1"/>
          </p:cNvSpPr>
          <p:nvPr>
            <p:ph type="title"/>
          </p:nvPr>
        </p:nvSpPr>
        <p:spPr/>
        <p:txBody>
          <a:bodyPr>
            <a:noAutofit/>
          </a:bodyPr>
          <a:lstStyle/>
          <a:p>
            <a:pPr algn="l"/>
            <a:r>
              <a:rPr lang="en-US" sz="5400" b="1" i="1" u="sng" dirty="0">
                <a:solidFill>
                  <a:srgbClr val="FF0000"/>
                </a:solidFill>
              </a:rPr>
              <a:t>6)</a:t>
            </a:r>
            <a:r>
              <a:rPr lang="en-US" sz="5400" b="1" i="1" u="sng" dirty="0" err="1">
                <a:solidFill>
                  <a:srgbClr val="FF0000"/>
                </a:solidFill>
              </a:rPr>
              <a:t>Her’s</a:t>
            </a:r>
            <a:r>
              <a:rPr lang="en-US" sz="5400" b="1" i="1" u="sng" dirty="0">
                <a:solidFill>
                  <a:srgbClr val="FF0000"/>
                </a:solidFill>
              </a:rPr>
              <a:t> disease</a:t>
            </a:r>
          </a:p>
        </p:txBody>
      </p:sp>
      <p:sp>
        <p:nvSpPr>
          <p:cNvPr id="3" name="Content Placeholder 2">
            <a:extLst>
              <a:ext uri="{FF2B5EF4-FFF2-40B4-BE49-F238E27FC236}">
                <a16:creationId xmlns:a16="http://schemas.microsoft.com/office/drawing/2014/main" id="{F006EE0C-69F0-47D6-F6F1-FDD63B1682E0}"/>
              </a:ext>
            </a:extLst>
          </p:cNvPr>
          <p:cNvSpPr>
            <a:spLocks noGrp="1"/>
          </p:cNvSpPr>
          <p:nvPr>
            <p:ph sz="half" idx="1"/>
          </p:nvPr>
        </p:nvSpPr>
        <p:spPr/>
        <p:txBody>
          <a:bodyPr/>
          <a:lstStyle/>
          <a:p>
            <a:r>
              <a:rPr lang="en-US" b="1" dirty="0"/>
              <a:t>Deficient enzyme</a:t>
            </a:r>
            <a:r>
              <a:rPr lang="en-US" dirty="0"/>
              <a:t>: </a:t>
            </a:r>
            <a:r>
              <a:rPr lang="en-US" sz="3200" b="1" u="sng" dirty="0">
                <a:solidFill>
                  <a:schemeClr val="accent6">
                    <a:lumMod val="75000"/>
                  </a:schemeClr>
                </a:solidFill>
              </a:rPr>
              <a:t>Glycogen phosphorylase in </a:t>
            </a:r>
            <a:r>
              <a:rPr lang="en-US" sz="3200" b="1" u="sng" dirty="0">
                <a:solidFill>
                  <a:srgbClr val="FF0000"/>
                </a:solidFill>
              </a:rPr>
              <a:t>Hepatic cells.</a:t>
            </a:r>
            <a:endParaRPr lang="en-US" b="1" u="sng" dirty="0">
              <a:solidFill>
                <a:srgbClr val="FF0000"/>
              </a:solidFill>
            </a:endParaRPr>
          </a:p>
          <a:p>
            <a:r>
              <a:rPr lang="en-US" sz="2800" b="1" dirty="0"/>
              <a:t>Clinical features :</a:t>
            </a:r>
          </a:p>
          <a:p>
            <a:pPr lvl="1"/>
            <a:r>
              <a:rPr lang="en-US" sz="2800" b="1" dirty="0">
                <a:solidFill>
                  <a:schemeClr val="tx1"/>
                </a:solidFill>
              </a:rPr>
              <a:t>Hepatomegaly</a:t>
            </a:r>
          </a:p>
          <a:p>
            <a:pPr lvl="1"/>
            <a:r>
              <a:rPr lang="en-US" sz="2800" b="1" dirty="0">
                <a:solidFill>
                  <a:schemeClr val="tx1"/>
                </a:solidFill>
              </a:rPr>
              <a:t>Fasting hypoglycemia and ketosis</a:t>
            </a:r>
          </a:p>
          <a:p>
            <a:pPr lvl="1"/>
            <a:r>
              <a:rPr lang="en-US" sz="2800" b="1" dirty="0">
                <a:solidFill>
                  <a:schemeClr val="tx1"/>
                </a:solidFill>
              </a:rPr>
              <a:t>Hyperlipidemia</a:t>
            </a:r>
          </a:p>
        </p:txBody>
      </p:sp>
      <p:pic>
        <p:nvPicPr>
          <p:cNvPr id="6" name="Content Placeholder 8">
            <a:extLst>
              <a:ext uri="{FF2B5EF4-FFF2-40B4-BE49-F238E27FC236}">
                <a16:creationId xmlns:a16="http://schemas.microsoft.com/office/drawing/2014/main" id="{A12BE0F8-7863-48BB-A453-6ABE31652542}"/>
              </a:ext>
            </a:extLst>
          </p:cNvPr>
          <p:cNvPicPr>
            <a:picLocks noGrp="1" noChangeAspect="1"/>
          </p:cNvPicPr>
          <p:nvPr>
            <p:ph sz="half" idx="2"/>
          </p:nvPr>
        </p:nvPicPr>
        <p:blipFill>
          <a:blip r:embed="rId2"/>
          <a:stretch>
            <a:fillRect/>
          </a:stretch>
        </p:blipFill>
        <p:spPr>
          <a:xfrm>
            <a:off x="6172200" y="533400"/>
            <a:ext cx="5765800" cy="5778500"/>
          </a:xfrm>
        </p:spPr>
      </p:pic>
      <p:pic>
        <p:nvPicPr>
          <p:cNvPr id="5" name="Picture 4"/>
          <p:cNvPicPr>
            <a:picLocks noChangeAspect="1" noChangeArrowheads="1"/>
          </p:cNvPicPr>
          <p:nvPr/>
        </p:nvPicPr>
        <p:blipFill>
          <a:blip r:embed="rId3"/>
          <a:srcRect/>
          <a:stretch>
            <a:fillRect/>
          </a:stretch>
        </p:blipFill>
        <p:spPr bwMode="auto">
          <a:xfrm>
            <a:off x="1223963" y="5219700"/>
            <a:ext cx="2886075" cy="1638300"/>
          </a:xfrm>
          <a:prstGeom prst="rect">
            <a:avLst/>
          </a:prstGeom>
          <a:noFill/>
          <a:ln w="9525">
            <a:noFill/>
            <a:miter lim="800000"/>
            <a:headEnd/>
            <a:tailEnd/>
          </a:ln>
          <a:effectLst/>
        </p:spPr>
      </p:pic>
    </p:spTree>
    <p:extLst>
      <p:ext uri="{BB962C8B-B14F-4D97-AF65-F5344CB8AC3E}">
        <p14:creationId xmlns:p14="http://schemas.microsoft.com/office/powerpoint/2010/main" val="2639999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3742"/>
        <p:cNvGrpSpPr/>
        <p:nvPr/>
      </p:nvGrpSpPr>
      <p:grpSpPr>
        <a:xfrm>
          <a:off x="0" y="0"/>
          <a:ext cx="0" cy="0"/>
          <a:chOff x="0" y="0"/>
          <a:chExt cx="0" cy="0"/>
        </a:xfrm>
      </p:grpSpPr>
      <p:sp>
        <p:nvSpPr>
          <p:cNvPr id="113743" name="Google Shape;113743;p17"/>
          <p:cNvSpPr txBox="1">
            <a:spLocks noGrp="1"/>
          </p:cNvSpPr>
          <p:nvPr>
            <p:ph type="title"/>
          </p:nvPr>
        </p:nvSpPr>
        <p:spPr>
          <a:xfrm>
            <a:off x="315685" y="208371"/>
            <a:ext cx="10515600" cy="762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5515E"/>
              </a:buClr>
              <a:buSzPts val="4400"/>
              <a:buFont typeface="Calibri"/>
              <a:buNone/>
            </a:pPr>
            <a:r>
              <a:rPr lang="en-US"/>
              <a:t>-</a:t>
            </a:r>
            <a:r>
              <a:rPr lang="en-US" sz="4800" b="1" i="1" u="sng">
                <a:solidFill>
                  <a:schemeClr val="dk1"/>
                </a:solidFill>
              </a:rPr>
              <a:t>Diagnosis </a:t>
            </a:r>
            <a:r>
              <a:rPr lang="en-US"/>
              <a:t>:   </a:t>
            </a:r>
            <a:r>
              <a:rPr lang="en-US" sz="2400">
                <a:solidFill>
                  <a:srgbClr val="FF00FF"/>
                </a:solidFill>
              </a:rPr>
              <a:t> (ECG , CBC, Uric acid, CK,CPK)</a:t>
            </a:r>
            <a:endParaRPr sz="2400">
              <a:solidFill>
                <a:srgbClr val="FF00FF"/>
              </a:solidFill>
            </a:endParaRPr>
          </a:p>
        </p:txBody>
      </p:sp>
      <p:sp>
        <p:nvSpPr>
          <p:cNvPr id="113744" name="Google Shape;113744;p17"/>
          <p:cNvSpPr txBox="1">
            <a:spLocks noGrp="1"/>
          </p:cNvSpPr>
          <p:nvPr>
            <p:ph type="body" idx="1"/>
          </p:nvPr>
        </p:nvSpPr>
        <p:spPr>
          <a:xfrm>
            <a:off x="209006" y="1306851"/>
            <a:ext cx="11220900" cy="4870200"/>
          </a:xfrm>
          <a:prstGeom prst="rect">
            <a:avLst/>
          </a:prstGeom>
          <a:noFill/>
          <a:ln>
            <a:noFill/>
          </a:ln>
        </p:spPr>
        <p:txBody>
          <a:bodyPr spcFirstLastPara="1" wrap="square" lIns="91425" tIns="45700" rIns="91425" bIns="45700" anchor="t" anchorCtr="0">
            <a:normAutofit fontScale="92500" lnSpcReduction="20000"/>
          </a:bodyPr>
          <a:lstStyle/>
          <a:p>
            <a:pPr marL="514350" lvl="0" indent="-514350" algn="l" rtl="0">
              <a:lnSpc>
                <a:spcPct val="90000"/>
              </a:lnSpc>
              <a:spcBef>
                <a:spcPts val="0"/>
              </a:spcBef>
              <a:spcAft>
                <a:spcPts val="0"/>
              </a:spcAft>
              <a:buClr>
                <a:srgbClr val="FF0000"/>
              </a:buClr>
              <a:buSzPct val="100000"/>
              <a:buAutoNum type="arabicParenR"/>
            </a:pPr>
            <a:r>
              <a:rPr lang="en-US" b="1" u="sng">
                <a:solidFill>
                  <a:srgbClr val="FF0000"/>
                </a:solidFill>
              </a:rPr>
              <a:t>Initial tests</a:t>
            </a:r>
            <a:r>
              <a:rPr lang="en-US"/>
              <a:t>: Muscle and/or liver biopsy (depending on the enzyme deficiency): glycogen storage appears as </a:t>
            </a:r>
            <a:r>
              <a:rPr lang="en-US" b="1">
                <a:solidFill>
                  <a:srgbClr val="FF0000"/>
                </a:solidFill>
              </a:rPr>
              <a:t>PAS-positive granules</a:t>
            </a:r>
            <a:endParaRPr/>
          </a:p>
          <a:p>
            <a:pPr marL="228600" lvl="0" indent="-228600" algn="l" rtl="0">
              <a:lnSpc>
                <a:spcPct val="90000"/>
              </a:lnSpc>
              <a:spcBef>
                <a:spcPts val="1000"/>
              </a:spcBef>
              <a:spcAft>
                <a:spcPts val="0"/>
              </a:spcAft>
              <a:buClr>
                <a:srgbClr val="45515E"/>
              </a:buClr>
              <a:buSzPct val="100000"/>
              <a:buNone/>
            </a:pPr>
            <a:r>
              <a:rPr lang="en-US"/>
              <a:t>▪ </a:t>
            </a:r>
            <a:r>
              <a:rPr lang="en-US" b="1">
                <a:solidFill>
                  <a:srgbClr val="2E75B5"/>
                </a:solidFill>
              </a:rPr>
              <a:t>↑ CPK </a:t>
            </a:r>
            <a:endParaRPr/>
          </a:p>
          <a:p>
            <a:pPr marL="228600" lvl="0" indent="-228600" algn="l" rtl="0">
              <a:lnSpc>
                <a:spcPct val="90000"/>
              </a:lnSpc>
              <a:spcBef>
                <a:spcPts val="1000"/>
              </a:spcBef>
              <a:spcAft>
                <a:spcPts val="0"/>
              </a:spcAft>
              <a:buClr>
                <a:srgbClr val="45515E"/>
              </a:buClr>
              <a:buSzPct val="100000"/>
              <a:buNone/>
            </a:pPr>
            <a:r>
              <a:rPr lang="en-US"/>
              <a:t>2) </a:t>
            </a:r>
            <a:r>
              <a:rPr lang="en-US" b="1" u="sng">
                <a:solidFill>
                  <a:srgbClr val="FF0000"/>
                </a:solidFill>
              </a:rPr>
              <a:t>Confirmatory test:</a:t>
            </a:r>
            <a:r>
              <a:rPr lang="en-US"/>
              <a:t> </a:t>
            </a:r>
            <a:r>
              <a:rPr lang="en-US" b="1"/>
              <a:t>DNA testing </a:t>
            </a:r>
            <a:r>
              <a:rPr lang="en-US"/>
              <a:t>for the gene defects .</a:t>
            </a:r>
            <a:endParaRPr/>
          </a:p>
          <a:p>
            <a:pPr marL="228600" lvl="0" indent="-228600" algn="l" rtl="0">
              <a:lnSpc>
                <a:spcPct val="90000"/>
              </a:lnSpc>
              <a:spcBef>
                <a:spcPts val="1000"/>
              </a:spcBef>
              <a:spcAft>
                <a:spcPts val="0"/>
              </a:spcAft>
              <a:buClr>
                <a:srgbClr val="45515E"/>
              </a:buClr>
              <a:buSzPct val="100000"/>
              <a:buNone/>
            </a:pPr>
            <a:r>
              <a:rPr lang="en-US"/>
              <a:t>3) </a:t>
            </a:r>
            <a:r>
              <a:rPr lang="en-US" b="1" u="sng">
                <a:solidFill>
                  <a:srgbClr val="FF0000"/>
                </a:solidFill>
              </a:rPr>
              <a:t>Additional tests</a:t>
            </a:r>
            <a:r>
              <a:rPr lang="en-US"/>
              <a:t>:</a:t>
            </a:r>
            <a:endParaRPr/>
          </a:p>
          <a:p>
            <a:pPr marL="228600" lvl="0" indent="-228600" algn="l" rtl="0">
              <a:lnSpc>
                <a:spcPct val="90000"/>
              </a:lnSpc>
              <a:spcBef>
                <a:spcPts val="1000"/>
              </a:spcBef>
              <a:spcAft>
                <a:spcPts val="0"/>
              </a:spcAft>
              <a:buClr>
                <a:srgbClr val="45515E"/>
              </a:buClr>
              <a:buSzPct val="100000"/>
              <a:buNone/>
            </a:pPr>
            <a:r>
              <a:rPr lang="en-US"/>
              <a:t> </a:t>
            </a:r>
            <a:r>
              <a:rPr lang="en-US" b="1" i="1" u="sng">
                <a:solidFill>
                  <a:srgbClr val="7030A0"/>
                </a:solidFill>
              </a:rPr>
              <a:t>Ischemic forearm test</a:t>
            </a:r>
            <a:r>
              <a:rPr lang="en-US"/>
              <a:t>: an important test to evaluate if a patient has a metabolic disorder of muscle function</a:t>
            </a:r>
            <a:endParaRPr/>
          </a:p>
          <a:p>
            <a:pPr marL="685800" lvl="1" indent="-228600" algn="l" rtl="0">
              <a:lnSpc>
                <a:spcPct val="90000"/>
              </a:lnSpc>
              <a:spcBef>
                <a:spcPts val="500"/>
              </a:spcBef>
              <a:spcAft>
                <a:spcPts val="0"/>
              </a:spcAft>
              <a:buClr>
                <a:srgbClr val="45515E"/>
              </a:buClr>
              <a:buSzPct val="100000"/>
              <a:buChar char="o"/>
            </a:pPr>
            <a:r>
              <a:rPr lang="en-US" b="1"/>
              <a:t>A sphygmomanometer cuff is tied around the arm and inflated to beyond systolic blood pressure. The patient is then asked to repeatedly form a fist. The cuff is then deflated, and multiple blood samples are taken to measure serum lactate levels.</a:t>
            </a:r>
            <a:endParaRPr/>
          </a:p>
          <a:p>
            <a:pPr marL="685800" lvl="1" indent="-228600" algn="l" rtl="0">
              <a:lnSpc>
                <a:spcPct val="90000"/>
              </a:lnSpc>
              <a:spcBef>
                <a:spcPts val="500"/>
              </a:spcBef>
              <a:spcAft>
                <a:spcPts val="0"/>
              </a:spcAft>
              <a:buClr>
                <a:srgbClr val="45515E"/>
              </a:buClr>
              <a:buSzPct val="100000"/>
              <a:buChar char="o"/>
            </a:pPr>
            <a:r>
              <a:rPr lang="en-US" b="1"/>
              <a:t>The normal response to an ischemic exercise test is an increase in the levels of lactate as a result of anaerobic metabolism of glucose.</a:t>
            </a:r>
            <a:endParaRPr/>
          </a:p>
          <a:p>
            <a:pPr marL="685800" lvl="1" indent="-228600" algn="l" rtl="0">
              <a:lnSpc>
                <a:spcPct val="90000"/>
              </a:lnSpc>
              <a:spcBef>
                <a:spcPts val="500"/>
              </a:spcBef>
              <a:spcAft>
                <a:spcPts val="0"/>
              </a:spcAft>
              <a:buClr>
                <a:srgbClr val="45515E"/>
              </a:buClr>
              <a:buSzPct val="100000"/>
              <a:buChar char="o"/>
            </a:pPr>
            <a:r>
              <a:rPr lang="en-US" b="1"/>
              <a:t>In the case of </a:t>
            </a:r>
            <a:r>
              <a:rPr lang="en-US" b="1">
                <a:solidFill>
                  <a:srgbClr val="FF0000"/>
                </a:solidFill>
              </a:rPr>
              <a:t>GSD type III and type V</a:t>
            </a:r>
            <a:r>
              <a:rPr lang="en-US" b="1"/>
              <a:t>,, not enough glucose is produced from glycogen. As a result, lactate levels do not rise.</a:t>
            </a:r>
            <a:endParaRPr/>
          </a:p>
          <a:p>
            <a:pPr marL="228600" lvl="0" indent="-64135" algn="l" rtl="0">
              <a:lnSpc>
                <a:spcPct val="90000"/>
              </a:lnSpc>
              <a:spcBef>
                <a:spcPts val="1000"/>
              </a:spcBef>
              <a:spcAft>
                <a:spcPts val="0"/>
              </a:spcAft>
              <a:buClr>
                <a:srgbClr val="45515E"/>
              </a:buClr>
              <a:buSzPct val="100000"/>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a:xfrm>
            <a:off x="838199" y="261256"/>
            <a:ext cx="10552611" cy="6330043"/>
          </a:xfrm>
        </p:spPr>
        <p:txBody>
          <a:bodyPr>
            <a:normAutofit fontScale="92500" lnSpcReduction="10000"/>
          </a:bodyPr>
          <a:lstStyle/>
          <a:p>
            <a:pPr marL="0" indent="0">
              <a:buNone/>
            </a:pPr>
            <a:r>
              <a:rPr lang="en-US" sz="3600" b="1" i="1" u="sng" dirty="0">
                <a:solidFill>
                  <a:schemeClr val="tx1"/>
                </a:solidFill>
              </a:rPr>
              <a:t>-</a:t>
            </a:r>
            <a:r>
              <a:rPr lang="en-US" sz="3600" b="1" i="1" u="sng" dirty="0" err="1">
                <a:solidFill>
                  <a:schemeClr val="tx1"/>
                </a:solidFill>
              </a:rPr>
              <a:t>Mangement</a:t>
            </a:r>
            <a:r>
              <a:rPr lang="en-US" sz="3600" b="1" i="1" u="sng" dirty="0">
                <a:solidFill>
                  <a:schemeClr val="tx1"/>
                </a:solidFill>
              </a:rPr>
              <a:t> </a:t>
            </a:r>
            <a:r>
              <a:rPr lang="en-US" sz="3600" b="1" i="1" u="sng" dirty="0"/>
              <a:t>:</a:t>
            </a:r>
          </a:p>
          <a:p>
            <a:pPr marL="0" indent="0">
              <a:buNone/>
            </a:pPr>
            <a:endParaRPr lang="en-US" b="1" i="1" u="sng" dirty="0"/>
          </a:p>
          <a:p>
            <a:pPr marL="0" indent="0">
              <a:buNone/>
            </a:pPr>
            <a:endParaRPr lang="en-US" b="1" i="1" u="sng" dirty="0"/>
          </a:p>
          <a:p>
            <a:pPr marL="0" indent="0">
              <a:buNone/>
            </a:pPr>
            <a:endParaRPr lang="en-US" b="1" i="1" u="sng" dirty="0"/>
          </a:p>
          <a:p>
            <a:pPr marL="0" indent="0">
              <a:buNone/>
            </a:pPr>
            <a:endParaRPr lang="en-US" b="1" i="1" u="sng" dirty="0"/>
          </a:p>
          <a:p>
            <a:r>
              <a:rPr lang="en-US" b="1" u="sng" dirty="0">
                <a:solidFill>
                  <a:schemeClr val="tx1"/>
                </a:solidFill>
              </a:rPr>
              <a:t>General:</a:t>
            </a:r>
          </a:p>
          <a:p>
            <a:pPr lvl="1"/>
            <a:r>
              <a:rPr lang="en-US" dirty="0"/>
              <a:t>Most forms of</a:t>
            </a:r>
            <a:r>
              <a:rPr lang="en-US" b="1" dirty="0">
                <a:solidFill>
                  <a:schemeClr val="tx1"/>
                </a:solidFill>
              </a:rPr>
              <a:t> GSD </a:t>
            </a:r>
            <a:r>
              <a:rPr lang="en-US" dirty="0"/>
              <a:t>can be managed effectively with </a:t>
            </a:r>
            <a:r>
              <a:rPr lang="en-US" b="1" dirty="0">
                <a:solidFill>
                  <a:srgbClr val="FF0000"/>
                </a:solidFill>
              </a:rPr>
              <a:t>dietary therapy </a:t>
            </a:r>
            <a:r>
              <a:rPr lang="en-US" dirty="0"/>
              <a:t>(e.g., uncooked corn starch, glucose preparations) with the aim of preventing hypoglycemia and/or muscle symptoms</a:t>
            </a:r>
          </a:p>
          <a:p>
            <a:pPr lvl="1"/>
            <a:r>
              <a:rPr lang="en-US" sz="2800" b="1" dirty="0">
                <a:solidFill>
                  <a:srgbClr val="FF0000"/>
                </a:solidFill>
              </a:rPr>
              <a:t>Food rich in fructose and galactose should be avoided in patients with GSD type I</a:t>
            </a:r>
          </a:p>
          <a:p>
            <a:r>
              <a:rPr lang="en-US" sz="3200" b="1" u="sng" dirty="0">
                <a:solidFill>
                  <a:schemeClr val="tx1"/>
                </a:solidFill>
              </a:rPr>
              <a:t>Definitive therapy:</a:t>
            </a:r>
          </a:p>
          <a:p>
            <a:pPr lvl="1"/>
            <a:r>
              <a:rPr lang="en-US" dirty="0"/>
              <a:t>Enzyme replacement therapy is </a:t>
            </a:r>
            <a:r>
              <a:rPr lang="en-US" b="1" u="sng" dirty="0">
                <a:solidFill>
                  <a:schemeClr val="tx1"/>
                </a:solidFill>
              </a:rPr>
              <a:t>available</a:t>
            </a:r>
            <a:r>
              <a:rPr lang="en-US" dirty="0"/>
              <a:t> for some forms of GSD.</a:t>
            </a:r>
          </a:p>
          <a:p>
            <a:pPr lvl="1"/>
            <a:endParaRPr lang="en-US" dirty="0"/>
          </a:p>
          <a:p>
            <a:pPr lvl="1"/>
            <a:r>
              <a:rPr lang="en-US" dirty="0"/>
              <a:t>A </a:t>
            </a:r>
            <a:r>
              <a:rPr lang="en-US" b="1" u="sng" dirty="0">
                <a:solidFill>
                  <a:schemeClr val="tx1"/>
                </a:solidFill>
              </a:rPr>
              <a:t>liver transplant </a:t>
            </a:r>
            <a:r>
              <a:rPr lang="en-US" dirty="0"/>
              <a:t>may be required in the case of liver GSD that progress to liver cirrhosis and/or result in poor metabolic control.</a:t>
            </a:r>
          </a:p>
          <a:p>
            <a:endParaRPr lang="en-US" dirty="0"/>
          </a:p>
          <a:p>
            <a:endParaRPr lang="en-US" dirty="0"/>
          </a:p>
        </p:txBody>
      </p:sp>
      <p:sp>
        <p:nvSpPr>
          <p:cNvPr id="5" name="مستطيل مستدير الزوايا 4"/>
          <p:cNvSpPr/>
          <p:nvPr/>
        </p:nvSpPr>
        <p:spPr>
          <a:xfrm>
            <a:off x="558800" y="749300"/>
            <a:ext cx="11264900" cy="14986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000" b="1" u="sng" dirty="0"/>
              <a:t>-</a:t>
            </a:r>
            <a:r>
              <a:rPr lang="en-US" sz="2000" b="1" u="sng" dirty="0">
                <a:solidFill>
                  <a:schemeClr val="tx1"/>
                </a:solidFill>
              </a:rPr>
              <a:t>Treatment:</a:t>
            </a:r>
          </a:p>
          <a:p>
            <a:pPr>
              <a:buNone/>
            </a:pPr>
            <a:r>
              <a:rPr lang="en-US" dirty="0">
                <a:solidFill>
                  <a:schemeClr val="tx1"/>
                </a:solidFill>
              </a:rPr>
              <a:t>▪Management requires </a:t>
            </a:r>
            <a:r>
              <a:rPr lang="en-US" b="1" dirty="0">
                <a:solidFill>
                  <a:schemeClr val="tx1"/>
                </a:solidFill>
              </a:rPr>
              <a:t>IV glucose </a:t>
            </a:r>
            <a:r>
              <a:rPr lang="en-US" dirty="0">
                <a:solidFill>
                  <a:schemeClr val="tx1"/>
                </a:solidFill>
              </a:rPr>
              <a:t>administration to achieve close to normal glucose homeostasis. </a:t>
            </a:r>
          </a:p>
          <a:p>
            <a:pPr>
              <a:buNone/>
            </a:pPr>
            <a:r>
              <a:rPr lang="en-US" dirty="0">
                <a:solidFill>
                  <a:schemeClr val="tx1"/>
                </a:solidFill>
              </a:rPr>
              <a:t>▪continuous </a:t>
            </a:r>
            <a:r>
              <a:rPr lang="en-US" b="1" dirty="0" err="1">
                <a:solidFill>
                  <a:schemeClr val="tx1"/>
                </a:solidFill>
              </a:rPr>
              <a:t>nasogastric</a:t>
            </a:r>
            <a:r>
              <a:rPr lang="en-US" b="1" dirty="0">
                <a:solidFill>
                  <a:schemeClr val="tx1"/>
                </a:solidFill>
              </a:rPr>
              <a:t> infusion of glucose </a:t>
            </a:r>
            <a:r>
              <a:rPr lang="en-US" dirty="0">
                <a:solidFill>
                  <a:schemeClr val="tx1"/>
                </a:solidFill>
              </a:rPr>
              <a:t>or </a:t>
            </a:r>
            <a:r>
              <a:rPr lang="en-US" b="1" dirty="0">
                <a:solidFill>
                  <a:schemeClr val="tx1"/>
                </a:solidFill>
              </a:rPr>
              <a:t>oral</a:t>
            </a:r>
            <a:r>
              <a:rPr lang="en-US" dirty="0">
                <a:solidFill>
                  <a:schemeClr val="tx1"/>
                </a:solidFill>
              </a:rPr>
              <a:t> administration of corn starch.</a:t>
            </a:r>
          </a:p>
          <a:p>
            <a:pPr>
              <a:buNone/>
            </a:pPr>
            <a:r>
              <a:rPr lang="en-US" dirty="0">
                <a:solidFill>
                  <a:schemeClr val="tx1"/>
                </a:solidFill>
              </a:rPr>
              <a:t>▪Frequent snacks and meals.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half" idx="1"/>
          </p:nvPr>
        </p:nvSpPr>
        <p:spPr/>
        <p:txBody>
          <a:bodyPr/>
          <a:lstStyle/>
          <a:p>
            <a:endParaRPr lang="en-US" dirty="0"/>
          </a:p>
        </p:txBody>
      </p:sp>
      <p:sp>
        <p:nvSpPr>
          <p:cNvPr id="4" name="عنصر نائب للمحتوى 3"/>
          <p:cNvSpPr>
            <a:spLocks noGrp="1"/>
          </p:cNvSpPr>
          <p:nvPr>
            <p:ph sz="half" idx="2"/>
          </p:nvPr>
        </p:nvSpPr>
        <p:spPr/>
        <p:txBody>
          <a:bodyPr/>
          <a:lstStyle/>
          <a:p>
            <a:endParaRPr lang="en-US"/>
          </a:p>
        </p:txBody>
      </p:sp>
      <p:pic>
        <p:nvPicPr>
          <p:cNvPr id="5" name="Picture 6"/>
          <p:cNvPicPr>
            <a:picLocks noChangeAspect="1" noChangeArrowheads="1"/>
          </p:cNvPicPr>
          <p:nvPr/>
        </p:nvPicPr>
        <p:blipFill>
          <a:blip r:embed="rId2"/>
          <a:srcRect/>
          <a:stretch>
            <a:fillRect/>
          </a:stretch>
        </p:blipFill>
        <p:spPr bwMode="auto">
          <a:xfrm>
            <a:off x="381000" y="165100"/>
            <a:ext cx="11404600" cy="643890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4"/>
          <p:cNvSpPr/>
          <p:nvPr/>
        </p:nvSpPr>
        <p:spPr>
          <a:xfrm>
            <a:off x="3505200" y="317500"/>
            <a:ext cx="5257800" cy="18669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Hypoglycemia</a:t>
            </a:r>
          </a:p>
          <a:p>
            <a:pPr algn="ctr"/>
            <a:r>
              <a:rPr lang="en-US" sz="2800" dirty="0">
                <a:solidFill>
                  <a:schemeClr val="tx1"/>
                </a:solidFill>
              </a:rPr>
              <a:t>Lactic Acidosis</a:t>
            </a:r>
          </a:p>
          <a:p>
            <a:pPr algn="ctr"/>
            <a:r>
              <a:rPr lang="en-US" sz="2800" dirty="0">
                <a:solidFill>
                  <a:schemeClr val="tx1"/>
                </a:solidFill>
              </a:rPr>
              <a:t>Ketosis </a:t>
            </a:r>
          </a:p>
          <a:p>
            <a:pPr algn="ctr"/>
            <a:endParaRPr lang="en-US" sz="2800" dirty="0">
              <a:solidFill>
                <a:schemeClr val="tx1"/>
              </a:solidFill>
            </a:endParaRPr>
          </a:p>
        </p:txBody>
      </p:sp>
      <p:sp>
        <p:nvSpPr>
          <p:cNvPr id="6" name="مستطيل مستدير الزوايا 5"/>
          <p:cNvSpPr/>
          <p:nvPr/>
        </p:nvSpPr>
        <p:spPr>
          <a:xfrm>
            <a:off x="1460500" y="3949700"/>
            <a:ext cx="4178300" cy="21590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t>a</a:t>
            </a:r>
            <a:r>
              <a:rPr lang="en-US" sz="3200" b="1" u="sng" dirty="0" err="1">
                <a:solidFill>
                  <a:schemeClr val="tx1"/>
                </a:solidFill>
              </a:rPr>
              <a:t>After</a:t>
            </a:r>
            <a:r>
              <a:rPr lang="en-US" sz="3200" b="1" u="sng" dirty="0">
                <a:solidFill>
                  <a:schemeClr val="tx1"/>
                </a:solidFill>
              </a:rPr>
              <a:t> Feeding </a:t>
            </a:r>
            <a:r>
              <a:rPr lang="en-US" sz="3200" b="1" dirty="0">
                <a:solidFill>
                  <a:schemeClr val="tx1"/>
                </a:solidFill>
              </a:rPr>
              <a:t>:</a:t>
            </a:r>
          </a:p>
          <a:p>
            <a:pPr marL="514350" indent="-514350" algn="ctr">
              <a:buAutoNum type="arabicParenR"/>
            </a:pPr>
            <a:r>
              <a:rPr lang="en-US" sz="3600" b="1" dirty="0" err="1">
                <a:solidFill>
                  <a:schemeClr val="tx1"/>
                </a:solidFill>
              </a:rPr>
              <a:t>Galctosemia</a:t>
            </a:r>
            <a:endParaRPr lang="en-US" sz="3600" b="1" dirty="0">
              <a:solidFill>
                <a:schemeClr val="tx1"/>
              </a:solidFill>
            </a:endParaRPr>
          </a:p>
          <a:p>
            <a:pPr marL="342900" indent="-342900" algn="ctr">
              <a:buAutoNum type="arabicParenR"/>
            </a:pPr>
            <a:r>
              <a:rPr lang="en-US" sz="3600" b="1" dirty="0">
                <a:solidFill>
                  <a:schemeClr val="tx1"/>
                </a:solidFill>
              </a:rPr>
              <a:t>HFI.</a:t>
            </a:r>
          </a:p>
        </p:txBody>
      </p:sp>
      <p:sp>
        <p:nvSpPr>
          <p:cNvPr id="7" name="مستطيل مستدير الزوايا 6"/>
          <p:cNvSpPr/>
          <p:nvPr/>
        </p:nvSpPr>
        <p:spPr>
          <a:xfrm>
            <a:off x="6362700" y="4000500"/>
            <a:ext cx="4038600" cy="21717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rPr>
              <a:t>Fasting</a:t>
            </a:r>
            <a:r>
              <a:rPr lang="en-US" sz="3200" b="1" dirty="0">
                <a:solidFill>
                  <a:schemeClr val="tx1"/>
                </a:solidFill>
              </a:rPr>
              <a:t> :</a:t>
            </a:r>
          </a:p>
          <a:p>
            <a:pPr algn="ctr"/>
            <a:r>
              <a:rPr lang="en-US" sz="4400" b="1" dirty="0">
                <a:solidFill>
                  <a:schemeClr val="tx1"/>
                </a:solidFill>
              </a:rPr>
              <a:t>GSD</a:t>
            </a:r>
          </a:p>
          <a:p>
            <a:pPr algn="ctr"/>
            <a:endParaRPr lang="en-US" sz="3200" b="1" dirty="0">
              <a:solidFill>
                <a:schemeClr val="tx1"/>
              </a:solidFill>
            </a:endParaRPr>
          </a:p>
        </p:txBody>
      </p:sp>
      <p:sp>
        <p:nvSpPr>
          <p:cNvPr id="8" name="مستطيل مستدير الزوايا 7"/>
          <p:cNvSpPr/>
          <p:nvPr/>
        </p:nvSpPr>
        <p:spPr>
          <a:xfrm>
            <a:off x="3238500" y="2438400"/>
            <a:ext cx="6096000" cy="8509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rPr>
              <a:t>After Feeding </a:t>
            </a:r>
            <a:r>
              <a:rPr lang="en-US" sz="3200" b="1" dirty="0">
                <a:solidFill>
                  <a:schemeClr val="tx1"/>
                </a:solidFill>
              </a:rPr>
              <a:t>VS </a:t>
            </a:r>
            <a:r>
              <a:rPr lang="en-US" sz="3200" b="1" u="sng" dirty="0">
                <a:solidFill>
                  <a:schemeClr val="tx1"/>
                </a:solidFill>
              </a:rPr>
              <a:t>Fasting</a:t>
            </a:r>
            <a:r>
              <a:rPr lang="en-US" sz="3200" b="1" dirty="0">
                <a:solidFill>
                  <a:schemeClr val="tx1"/>
                </a:solidFill>
              </a:rPr>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17431" y="1055397"/>
            <a:ext cx="10058400" cy="2317750"/>
          </a:xfrm>
        </p:spPr>
        <p:txBody>
          <a:bodyPr>
            <a:normAutofit/>
          </a:bodyPr>
          <a:lstStyle/>
          <a:p>
            <a:pPr algn="ctr"/>
            <a:r>
              <a:rPr lang="en-US" sz="8000" b="1" dirty="0">
                <a:solidFill>
                  <a:srgbClr val="C00000"/>
                </a:solidFill>
                <a:latin typeface="Arial Rounded MT Bold" panose="020F0704030504030204" pitchFamily="34" charset="0"/>
              </a:rPr>
              <a:t>Inborn errors of protein metabolism</a:t>
            </a:r>
          </a:p>
        </p:txBody>
      </p:sp>
      <p:pic>
        <p:nvPicPr>
          <p:cNvPr id="5" name="Picture 4"/>
          <p:cNvPicPr>
            <a:picLocks noChangeAspect="1"/>
          </p:cNvPicPr>
          <p:nvPr/>
        </p:nvPicPr>
        <p:blipFill>
          <a:blip r:embed="rId2" cstate="print"/>
          <a:stretch>
            <a:fillRect/>
          </a:stretch>
        </p:blipFill>
        <p:spPr>
          <a:xfrm>
            <a:off x="3978994" y="4096687"/>
            <a:ext cx="2975020" cy="2128816"/>
          </a:xfrm>
          <a:prstGeom prst="rect">
            <a:avLst/>
          </a:prstGeom>
        </p:spPr>
      </p:pic>
      <p:pic>
        <p:nvPicPr>
          <p:cNvPr id="6" name="Picture 5"/>
          <p:cNvPicPr>
            <a:picLocks noChangeAspect="1"/>
          </p:cNvPicPr>
          <p:nvPr/>
        </p:nvPicPr>
        <p:blipFill>
          <a:blip r:embed="rId3" cstate="print"/>
          <a:stretch>
            <a:fillRect/>
          </a:stretch>
        </p:blipFill>
        <p:spPr>
          <a:xfrm>
            <a:off x="824517" y="4557913"/>
            <a:ext cx="2132175" cy="1421450"/>
          </a:xfrm>
          <a:prstGeom prst="rect">
            <a:avLst/>
          </a:prstGeom>
        </p:spPr>
      </p:pic>
      <p:pic>
        <p:nvPicPr>
          <p:cNvPr id="7" name="Picture 6"/>
          <p:cNvPicPr>
            <a:picLocks noChangeAspect="1"/>
          </p:cNvPicPr>
          <p:nvPr/>
        </p:nvPicPr>
        <p:blipFill rotWithShape="1">
          <a:blip r:embed="rId4"/>
          <a:srcRect t="22877"/>
          <a:stretch>
            <a:fillRect/>
          </a:stretch>
        </p:blipFill>
        <p:spPr>
          <a:xfrm>
            <a:off x="7571142" y="4096687"/>
            <a:ext cx="4325889" cy="1751528"/>
          </a:xfrm>
          <a:prstGeom prst="rect">
            <a:avLst/>
          </a:prstGeom>
        </p:spPr>
      </p:pic>
      <p:sp>
        <p:nvSpPr>
          <p:cNvPr id="8" name="TextBox 7"/>
          <p:cNvSpPr txBox="1"/>
          <p:nvPr/>
        </p:nvSpPr>
        <p:spPr>
          <a:xfrm>
            <a:off x="4624991" y="3550251"/>
            <a:ext cx="28898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683C6">
                    <a:lumMod val="50000"/>
                  </a:srgbClr>
                </a:solidFill>
                <a:effectLst/>
                <a:uLnTx/>
                <a:uFillTx/>
                <a:latin typeface="Century Gothic" panose="020B0502020202020204"/>
                <a:ea typeface="+mn-ea"/>
                <a:cs typeface="+mn-cs"/>
              </a:rPr>
              <a:t>Presented by : Dina Haddad </a:t>
            </a:r>
          </a:p>
        </p:txBody>
      </p:sp>
      <p:sp>
        <p:nvSpPr>
          <p:cNvPr id="3" name="Rectangle 2">
            <a:extLst>
              <a:ext uri="{FF2B5EF4-FFF2-40B4-BE49-F238E27FC236}">
                <a16:creationId xmlns:a16="http://schemas.microsoft.com/office/drawing/2014/main" id="{F6740F1D-8873-635F-A303-E33D58919B97}"/>
              </a:ext>
            </a:extLst>
          </p:cNvPr>
          <p:cNvSpPr/>
          <p:nvPr/>
        </p:nvSpPr>
        <p:spPr>
          <a:xfrm>
            <a:off x="291139" y="4216290"/>
            <a:ext cx="5446987" cy="210469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Inborn errors of protein metabolism will present with crises when eating a good load of protein </a:t>
            </a:r>
          </a:p>
          <a:p>
            <a:pPr algn="ctr"/>
            <a:endParaRPr lang="en-US" dirty="0">
              <a:solidFill>
                <a:srgbClr val="FF00FF"/>
              </a:solidFill>
            </a:endParaRPr>
          </a:p>
          <a:p>
            <a:pPr algn="ctr"/>
            <a:r>
              <a:rPr lang="en-US" dirty="0">
                <a:solidFill>
                  <a:srgbClr val="FF00FF"/>
                </a:solidFill>
              </a:rPr>
              <a:t>So it is not one of differential diagnosis of IEM related to fasting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284" y="398471"/>
            <a:ext cx="6096000" cy="5139869"/>
          </a:xfrm>
          <a:prstGeom prst="rect">
            <a:avLst/>
          </a:prstGeom>
        </p:spPr>
        <p:txBody>
          <a:bodyPr>
            <a:spAutoFit/>
          </a:bodyPr>
          <a:lstStyle/>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3600" b="1" i="0" u="none" strike="noStrike" kern="1200" cap="none" spc="0" normalizeH="0" baseline="0" noProof="0" dirty="0">
                <a:ln>
                  <a:noFill/>
                </a:ln>
                <a:solidFill>
                  <a:srgbClr val="C00000"/>
                </a:solidFill>
                <a:effectLst/>
                <a:uLnTx/>
                <a:uFillTx/>
                <a:latin typeface="Century Gothic" panose="020B0502020202020204"/>
                <a:ea typeface="+mn-ea"/>
                <a:cs typeface="+mn-cs"/>
              </a:rPr>
              <a:t>Amino acid metabolism disorders: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Hartnup</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disease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Maple syrup urine disease</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Phenylketonuria</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Alkaptonuria</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Homocystinuria</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Cystinuria</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Organic </a:t>
            </a: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acidemias</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Cystinosis</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Histidinemia</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Aromatic L-amino acid decarboxylase deficiency</a:t>
            </a:r>
          </a:p>
        </p:txBody>
      </p:sp>
      <p:sp>
        <p:nvSpPr>
          <p:cNvPr id="5" name="Rectangle 4"/>
          <p:cNvSpPr/>
          <p:nvPr/>
        </p:nvSpPr>
        <p:spPr>
          <a:xfrm>
            <a:off x="6224789" y="506070"/>
            <a:ext cx="6096000" cy="3354765"/>
          </a:xfrm>
          <a:prstGeom prst="rect">
            <a:avLst/>
          </a:prstGeom>
        </p:spPr>
        <p:txBody>
          <a:bodyPr>
            <a:spAutoFit/>
          </a:bodyPr>
          <a:lstStyle/>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
              <a:defRPr/>
            </a:pPr>
            <a:r>
              <a:rPr kumimoji="0" lang="en-US" sz="3600" b="1" i="0" u="none" strike="noStrike" kern="1200" cap="none" spc="0" normalizeH="0" baseline="0" noProof="0" dirty="0">
                <a:ln>
                  <a:noFill/>
                </a:ln>
                <a:solidFill>
                  <a:srgbClr val="C00000"/>
                </a:solidFill>
                <a:effectLst/>
                <a:uLnTx/>
                <a:uFillTx/>
                <a:latin typeface="Century Gothic" panose="020B0502020202020204"/>
                <a:ea typeface="+mn-ea"/>
                <a:cs typeface="+mn-cs"/>
              </a:rPr>
              <a:t>Urea cycle disorders</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Ornithine </a:t>
            </a: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transcarbamylase</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deficiency (OTC deficiency)</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Arginase</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deficiency</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Carbamoyl</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phosphate </a:t>
            </a: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synthetase</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1 (CPS1) deficiency</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N-</a:t>
            </a: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acetylglutamate</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synthase deficiency</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Orotic</a:t>
            </a:r>
            <a:r>
              <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Arial Rounded MT Bold" panose="020F0704030504030204" pitchFamily="34" charset="0"/>
                <a:ea typeface="+mn-ea"/>
                <a:cs typeface="+mn-cs"/>
              </a:rPr>
              <a:t>aciduria</a:t>
            </a:r>
            <a:endParaRPr kumimoji="0" lang="en-US"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491" y="282194"/>
            <a:ext cx="5519524" cy="646331"/>
          </a:xfrm>
          <a:prstGeom prst="rect">
            <a:avLst/>
          </a:prstGeom>
        </p:spPr>
        <p:txBody>
          <a:bodyPr wrap="none">
            <a:spAutoFit/>
          </a:bodyPr>
          <a:lstStyle/>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v"/>
              <a:defRPr/>
            </a:pPr>
            <a:r>
              <a:rPr kumimoji="0" lang="en-US" sz="3600" b="1" i="0" u="none" strike="noStrike" kern="1200" cap="none" spc="0" normalizeH="0" baseline="0" noProof="0" dirty="0">
                <a:ln>
                  <a:noFill/>
                </a:ln>
                <a:solidFill>
                  <a:srgbClr val="27CED7">
                    <a:lumMod val="50000"/>
                  </a:srgbClr>
                </a:solidFill>
                <a:effectLst/>
                <a:uLnTx/>
                <a:uFillTx/>
                <a:latin typeface="Century Gothic" panose="020B0502020202020204"/>
                <a:ea typeface="+mn-ea"/>
                <a:cs typeface="+mn-cs"/>
              </a:rPr>
              <a:t>Catecholamine Synthesis</a:t>
            </a:r>
          </a:p>
        </p:txBody>
      </p:sp>
      <p:pic>
        <p:nvPicPr>
          <p:cNvPr id="5" name="Picture 4"/>
          <p:cNvPicPr>
            <a:picLocks noChangeAspect="1"/>
          </p:cNvPicPr>
          <p:nvPr/>
        </p:nvPicPr>
        <p:blipFill>
          <a:blip r:embed="rId2"/>
          <a:stretch>
            <a:fillRect/>
          </a:stretch>
        </p:blipFill>
        <p:spPr>
          <a:xfrm>
            <a:off x="1841679" y="825494"/>
            <a:ext cx="9581882" cy="5444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678"/>
        <p:cNvGrpSpPr/>
        <p:nvPr/>
      </p:nvGrpSpPr>
      <p:grpSpPr>
        <a:xfrm>
          <a:off x="0" y="0"/>
          <a:ext cx="0" cy="0"/>
          <a:chOff x="0" y="0"/>
          <a:chExt cx="0" cy="0"/>
        </a:xfrm>
      </p:grpSpPr>
      <p:sp>
        <p:nvSpPr>
          <p:cNvPr id="113679" name="Google Shape;113679;p3"/>
          <p:cNvSpPr txBox="1">
            <a:spLocks noGrp="1"/>
          </p:cNvSpPr>
          <p:nvPr>
            <p:ph type="title"/>
          </p:nvPr>
        </p:nvSpPr>
        <p:spPr>
          <a:xfrm>
            <a:off x="698500" y="825500"/>
            <a:ext cx="10515600" cy="1025700"/>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33C0B"/>
              </a:buClr>
              <a:buSzPts val="4400"/>
              <a:buFont typeface="Play"/>
              <a:buNone/>
            </a:pPr>
            <a:r>
              <a:rPr lang="en-US">
                <a:solidFill>
                  <a:srgbClr val="833C0B"/>
                </a:solidFill>
                <a:latin typeface="Play"/>
                <a:ea typeface="Play"/>
                <a:cs typeface="Play"/>
                <a:sym typeface="Play"/>
              </a:rPr>
              <a:t>WHEN TO SUSPECT ?</a:t>
            </a:r>
            <a:endParaRPr/>
          </a:p>
        </p:txBody>
      </p:sp>
      <p:sp>
        <p:nvSpPr>
          <p:cNvPr id="113680" name="Google Shape;113680;p3"/>
          <p:cNvSpPr txBox="1"/>
          <p:nvPr/>
        </p:nvSpPr>
        <p:spPr>
          <a:xfrm>
            <a:off x="211900" y="2099929"/>
            <a:ext cx="11002200" cy="40809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r>
              <a:rPr lang="en-US" sz="2800">
                <a:solidFill>
                  <a:srgbClr val="FF00FF"/>
                </a:solidFill>
                <a:latin typeface="Calibri"/>
                <a:ea typeface="Calibri"/>
                <a:cs typeface="Calibri"/>
                <a:sym typeface="Calibri"/>
              </a:rPr>
              <a:t>Clinical scenirio for inborn errorom metabolism :</a:t>
            </a:r>
            <a:endParaRPr sz="2800">
              <a:solidFill>
                <a:srgbClr val="FF00FF"/>
              </a:solidFill>
              <a:latin typeface="Calibri"/>
              <a:ea typeface="Calibri"/>
              <a:cs typeface="Calibri"/>
              <a:sym typeface="Calibri"/>
            </a:endParaRPr>
          </a:p>
          <a:p>
            <a:pPr marL="0" lvl="0" indent="0" algn="l" rtl="0">
              <a:spcBef>
                <a:spcPts val="0"/>
              </a:spcBef>
              <a:spcAft>
                <a:spcPts val="0"/>
              </a:spcAft>
              <a:buNone/>
            </a:pPr>
            <a:r>
              <a:rPr lang="en-US" sz="2800">
                <a:solidFill>
                  <a:srgbClr val="FF00FF"/>
                </a:solidFill>
                <a:latin typeface="Calibri"/>
                <a:ea typeface="Calibri"/>
                <a:cs typeface="Calibri"/>
                <a:sym typeface="Calibri"/>
              </a:rPr>
              <a:t>1- 3 month pt. Come with history of vomiting , diarrhea ,sever metabolic acidosis and sever hypoglycemia ( normally the livercan produce enough amount of glucose during stress condition ) (so if stress condition +hypoglycemia …think about inborn errorom metabolism </a:t>
            </a:r>
            <a:endParaRPr sz="2800">
              <a:solidFill>
                <a:srgbClr val="FF00FF"/>
              </a:solidFill>
              <a:latin typeface="Calibri"/>
              <a:ea typeface="Calibri"/>
              <a:cs typeface="Calibri"/>
              <a:sym typeface="Calibri"/>
            </a:endParaRPr>
          </a:p>
          <a:p>
            <a:pPr marL="0" lvl="0" indent="0" algn="l" rtl="0">
              <a:spcBef>
                <a:spcPts val="0"/>
              </a:spcBef>
              <a:spcAft>
                <a:spcPts val="0"/>
              </a:spcAft>
              <a:buNone/>
            </a:pPr>
            <a:r>
              <a:rPr lang="en-US" sz="2800">
                <a:solidFill>
                  <a:srgbClr val="FF00FF"/>
                </a:solidFill>
                <a:latin typeface="Calibri"/>
                <a:ea typeface="Calibri"/>
                <a:cs typeface="Calibri"/>
                <a:sym typeface="Calibri"/>
              </a:rPr>
              <a:t>2-history of epilipsy and the pt. Complain from recurrent seizure not respond to treatment with history of developmental depression </a:t>
            </a:r>
            <a:endParaRPr sz="2800">
              <a:solidFill>
                <a:srgbClr val="FF00FF"/>
              </a:solidFill>
              <a:latin typeface="Calibri"/>
              <a:ea typeface="Calibri"/>
              <a:cs typeface="Calibri"/>
              <a:sym typeface="Calibri"/>
            </a:endParaRPr>
          </a:p>
          <a:p>
            <a:pPr marL="0" lvl="0" indent="0" algn="l" rtl="0">
              <a:spcBef>
                <a:spcPts val="0"/>
              </a:spcBef>
              <a:spcAft>
                <a:spcPts val="0"/>
              </a:spcAft>
              <a:buNone/>
            </a:pPr>
            <a:r>
              <a:rPr lang="en-US" sz="2800">
                <a:solidFill>
                  <a:srgbClr val="FF00FF"/>
                </a:solidFill>
                <a:latin typeface="Calibri"/>
                <a:ea typeface="Calibri"/>
                <a:cs typeface="Calibri"/>
                <a:sym typeface="Calibri"/>
              </a:rPr>
              <a:t>3-history of Consanguineous marrige and neonatal death with sudden blindness and sudden end renal failure </a:t>
            </a:r>
            <a:endParaRPr sz="2800">
              <a:solidFill>
                <a:srgbClr val="FF00FF"/>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652"/>
          <a:stretch>
            <a:fillRect/>
          </a:stretch>
        </p:blipFill>
        <p:spPr>
          <a:xfrm>
            <a:off x="862884" y="1635616"/>
            <a:ext cx="10290220" cy="4404895"/>
          </a:xfrm>
          <a:prstGeom prst="rect">
            <a:avLst/>
          </a:prstGeom>
        </p:spPr>
      </p:pic>
      <p:sp>
        <p:nvSpPr>
          <p:cNvPr id="3" name="TextBox 2"/>
          <p:cNvSpPr txBox="1"/>
          <p:nvPr/>
        </p:nvSpPr>
        <p:spPr>
          <a:xfrm>
            <a:off x="375323" y="309093"/>
            <a:ext cx="8027006" cy="830997"/>
          </a:xfrm>
          <a:prstGeom prst="rect">
            <a:avLst/>
          </a:prstGeom>
          <a:noFill/>
        </p:spPr>
        <p:txBody>
          <a:bodyPr wrap="none" rtlCol="0">
            <a:spAutoFit/>
          </a:bodyPr>
          <a:lstStyle/>
          <a:p>
            <a:pPr marL="914400" marR="0" lvl="0" indent="-914400" algn="l" defTabSz="457200" rtl="0" eaLnBrk="1" fontAlgn="auto" latinLnBrk="0" hangingPunct="1">
              <a:lnSpc>
                <a:spcPct val="100000"/>
              </a:lnSpc>
              <a:spcBef>
                <a:spcPts val="0"/>
              </a:spcBef>
              <a:spcAft>
                <a:spcPts val="0"/>
              </a:spcAft>
              <a:buClrTx/>
              <a:buSzTx/>
              <a:buFont typeface="+mj-lt"/>
              <a:buAutoNum type="arabicPeriod"/>
              <a:defRPr/>
            </a:pPr>
            <a:r>
              <a:rPr kumimoji="0" lang="en-US" sz="4800" b="0"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Phenylketonuria ( PKU)</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955594" cy="4300322"/>
          </a:xfrm>
          <a:prstGeom prst="rect">
            <a:avLst/>
          </a:prstGeom>
        </p:spPr>
      </p:pic>
      <p:pic>
        <p:nvPicPr>
          <p:cNvPr id="4" name="Picture 3"/>
          <p:cNvPicPr>
            <a:picLocks noChangeAspect="1"/>
          </p:cNvPicPr>
          <p:nvPr/>
        </p:nvPicPr>
        <p:blipFill>
          <a:blip r:embed="rId3"/>
          <a:stretch>
            <a:fillRect/>
          </a:stretch>
        </p:blipFill>
        <p:spPr>
          <a:xfrm>
            <a:off x="0" y="4300322"/>
            <a:ext cx="12192000" cy="2557678"/>
          </a:xfrm>
          <a:prstGeom prst="rect">
            <a:avLst/>
          </a:prstGeom>
        </p:spPr>
      </p:pic>
      <p:pic>
        <p:nvPicPr>
          <p:cNvPr id="5" name="Picture 4"/>
          <p:cNvPicPr>
            <a:picLocks noChangeAspect="1"/>
          </p:cNvPicPr>
          <p:nvPr/>
        </p:nvPicPr>
        <p:blipFill rotWithShape="1">
          <a:blip r:embed="rId4"/>
          <a:srcRect t="24610" r="4529" b="5680"/>
          <a:stretch>
            <a:fillRect/>
          </a:stretch>
        </p:blipFill>
        <p:spPr>
          <a:xfrm>
            <a:off x="8578073" y="488788"/>
            <a:ext cx="2991448" cy="2184228"/>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7868992" cy="3528464"/>
          </a:xfrm>
          <a:prstGeom prst="rect">
            <a:avLst/>
          </a:prstGeom>
        </p:spPr>
      </p:pic>
      <p:pic>
        <p:nvPicPr>
          <p:cNvPr id="3" name="Picture 2"/>
          <p:cNvPicPr>
            <a:picLocks noChangeAspect="1"/>
          </p:cNvPicPr>
          <p:nvPr/>
        </p:nvPicPr>
        <p:blipFill rotWithShape="1">
          <a:blip r:embed="rId3"/>
          <a:srcRect t="5532" r="2915"/>
          <a:stretch>
            <a:fillRect/>
          </a:stretch>
        </p:blipFill>
        <p:spPr>
          <a:xfrm>
            <a:off x="1" y="3193960"/>
            <a:ext cx="7650050" cy="3081752"/>
          </a:xfrm>
          <a:prstGeom prst="rect">
            <a:avLst/>
          </a:prstGeom>
        </p:spPr>
      </p:pic>
      <p:pic>
        <p:nvPicPr>
          <p:cNvPr id="4" name="Picture 3"/>
          <p:cNvPicPr>
            <a:picLocks noChangeAspect="1"/>
          </p:cNvPicPr>
          <p:nvPr/>
        </p:nvPicPr>
        <p:blipFill>
          <a:blip r:embed="rId4"/>
          <a:stretch>
            <a:fillRect/>
          </a:stretch>
        </p:blipFill>
        <p:spPr>
          <a:xfrm>
            <a:off x="7740203" y="750675"/>
            <a:ext cx="4349228" cy="552503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7881" y="347730"/>
            <a:ext cx="11426911" cy="5447645"/>
          </a:xfrm>
          <a:prstGeom prst="rect">
            <a:avLst/>
          </a:prstGeom>
          <a:noFill/>
        </p:spPr>
        <p:txBody>
          <a:bodyPr wrap="none" rtlCol="0">
            <a:spAutoFit/>
          </a:bodyPr>
          <a:lstStyle/>
          <a:p>
            <a:pPr marL="685800" marR="0" lvl="0" indent="-685800" algn="l" defTabSz="4572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4800" b="0"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Types of PKU : </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rPr>
              <a:t>Based on the defect of the enzymes PKU can be classified as follows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Century Gothic" panose="020B0502020202020204"/>
                <a:ea typeface="+mn-ea"/>
                <a:cs typeface="+mn-cs"/>
              </a:rPr>
              <a:t>Type 1 ( classical):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complete deficiency of the enzyme phenylalanine hydroxylase (PAH)</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Century Gothic" panose="020B0502020202020204"/>
                <a:ea typeface="+mn-ea"/>
                <a:cs typeface="+mn-cs"/>
              </a:rPr>
              <a:t>Type 2 (variant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partial deficiency of enzyme PAH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Century Gothic" panose="020B0502020202020204"/>
                <a:ea typeface="+mn-ea"/>
                <a:cs typeface="+mn-cs"/>
              </a:rPr>
              <a:t>Type 3 (transient ):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delayed maturation of PAH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Century Gothic" panose="020B0502020202020204"/>
                <a:ea typeface="+mn-ea"/>
                <a:cs typeface="+mn-cs"/>
              </a:rPr>
              <a:t>Type 4 :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deficiency of </a:t>
            </a:r>
            <a:r>
              <a:rPr kumimoji="0" lang="en-US" sz="2400" b="0" i="0" u="none" strike="noStrike" kern="1200" cap="none" spc="0" normalizeH="0" baseline="0" noProof="0" dirty="0" err="1">
                <a:ln>
                  <a:noFill/>
                </a:ln>
                <a:solidFill>
                  <a:prstClr val="black"/>
                </a:solidFill>
                <a:effectLst/>
                <a:uLnTx/>
                <a:uFillTx/>
                <a:latin typeface="Century Gothic" panose="020B0502020202020204"/>
                <a:ea typeface="+mn-ea"/>
                <a:cs typeface="+mn-cs"/>
              </a:rPr>
              <a:t>dihydrobiopetrin</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Century Gothic" panose="020B0502020202020204"/>
                <a:ea typeface="+mn-ea"/>
                <a:cs typeface="+mn-cs"/>
              </a:rPr>
              <a:t>reductase</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C00000"/>
                </a:solidFill>
                <a:effectLst/>
                <a:uLnTx/>
                <a:uFillTx/>
                <a:latin typeface="Century Gothic" panose="020B0502020202020204"/>
                <a:ea typeface="+mn-ea"/>
                <a:cs typeface="+mn-cs"/>
              </a:rPr>
              <a:t>Type 5 : </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deficiency of </a:t>
            </a:r>
            <a:r>
              <a:rPr kumimoji="0" lang="en-US" sz="2400" b="0" i="0" u="none" strike="noStrike" kern="1200" cap="none" spc="0" normalizeH="0" baseline="0" noProof="0" dirty="0" err="1">
                <a:ln>
                  <a:noFill/>
                </a:ln>
                <a:solidFill>
                  <a:prstClr val="black"/>
                </a:solidFill>
                <a:effectLst/>
                <a:uLnTx/>
                <a:uFillTx/>
                <a:latin typeface="Century Gothic" panose="020B0502020202020204"/>
                <a:ea typeface="+mn-ea"/>
                <a:cs typeface="+mn-cs"/>
              </a:rPr>
              <a:t>dihydrobiopetrin</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Century Gothic" panose="020B0502020202020204"/>
                <a:ea typeface="+mn-ea"/>
                <a:cs typeface="+mn-cs"/>
              </a:rPr>
              <a:t>synthetase</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lead to defective biosynthesis of</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Century Gothic" panose="020B0502020202020204"/>
                <a:ea typeface="+mn-ea"/>
                <a:cs typeface="+mn-cs"/>
              </a:rPr>
              <a:t>dihydrobiopetrin</a:t>
            </a: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 </a:t>
            </a: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7"/>
            <a:ext cx="12192000" cy="688797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0456" y="231820"/>
            <a:ext cx="4974439" cy="707886"/>
          </a:xfrm>
          <a:prstGeom prst="rect">
            <a:avLst/>
          </a:prstGeom>
          <a:noFill/>
        </p:spPr>
        <p:txBody>
          <a:bodyPr wrap="none" rtlCol="0">
            <a:spAutoFit/>
          </a:bodyPr>
          <a:lstStyle/>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40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PKU symptoms : </a:t>
            </a:r>
          </a:p>
        </p:txBody>
      </p:sp>
      <p:pic>
        <p:nvPicPr>
          <p:cNvPr id="10" name="Picture 9"/>
          <p:cNvPicPr>
            <a:picLocks noChangeAspect="1"/>
          </p:cNvPicPr>
          <p:nvPr/>
        </p:nvPicPr>
        <p:blipFill rotWithShape="1">
          <a:blip r:embed="rId2"/>
          <a:srcRect l="11124" t="13809"/>
          <a:stretch>
            <a:fillRect/>
          </a:stretch>
        </p:blipFill>
        <p:spPr>
          <a:xfrm>
            <a:off x="108091" y="1165537"/>
            <a:ext cx="5453716" cy="3966693"/>
          </a:xfrm>
          <a:prstGeom prst="rect">
            <a:avLst/>
          </a:prstGeom>
        </p:spPr>
      </p:pic>
      <p:pic>
        <p:nvPicPr>
          <p:cNvPr id="11" name="Picture 10"/>
          <p:cNvPicPr>
            <a:picLocks noChangeAspect="1"/>
          </p:cNvPicPr>
          <p:nvPr/>
        </p:nvPicPr>
        <p:blipFill rotWithShape="1">
          <a:blip r:embed="rId3"/>
          <a:srcRect l="-209" t="3761" r="209" b="2404"/>
          <a:stretch>
            <a:fillRect/>
          </a:stretch>
        </p:blipFill>
        <p:spPr>
          <a:xfrm>
            <a:off x="5878718" y="90152"/>
            <a:ext cx="6162540" cy="611746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9411" y="231703"/>
            <a:ext cx="10973243" cy="605989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14400" y="343994"/>
            <a:ext cx="9929611" cy="586503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304" y="344086"/>
            <a:ext cx="11433941" cy="575584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438" y="245660"/>
            <a:ext cx="6103238" cy="5691116"/>
          </a:xfrm>
          <a:prstGeom prst="rect">
            <a:avLst/>
          </a:prstGeom>
        </p:spPr>
      </p:pic>
      <p:pic>
        <p:nvPicPr>
          <p:cNvPr id="3" name="Picture 2"/>
          <p:cNvPicPr>
            <a:picLocks noChangeAspect="1"/>
          </p:cNvPicPr>
          <p:nvPr/>
        </p:nvPicPr>
        <p:blipFill>
          <a:blip r:embed="rId3"/>
          <a:stretch>
            <a:fillRect/>
          </a:stretch>
        </p:blipFill>
        <p:spPr>
          <a:xfrm>
            <a:off x="6100442" y="962009"/>
            <a:ext cx="5741370" cy="4974767"/>
          </a:xfrm>
          <a:prstGeom prst="rect">
            <a:avLst/>
          </a:prstGeom>
        </p:spPr>
      </p:pic>
      <p:pic>
        <p:nvPicPr>
          <p:cNvPr id="4" name="Picture 3"/>
          <p:cNvPicPr>
            <a:picLocks noChangeAspect="1"/>
          </p:cNvPicPr>
          <p:nvPr/>
        </p:nvPicPr>
        <p:blipFill>
          <a:blip r:embed="rId4" cstate="print"/>
          <a:stretch>
            <a:fillRect/>
          </a:stretch>
        </p:blipFill>
        <p:spPr>
          <a:xfrm>
            <a:off x="2738265" y="3866154"/>
            <a:ext cx="3362177" cy="2070621"/>
          </a:xfrm>
          <a:prstGeom prst="rect">
            <a:avLst/>
          </a:prstGeom>
        </p:spPr>
      </p:pic>
      <p:sp>
        <p:nvSpPr>
          <p:cNvPr id="5" name="Multiplication Sign 4">
            <a:extLst>
              <a:ext uri="{FF2B5EF4-FFF2-40B4-BE49-F238E27FC236}">
                <a16:creationId xmlns:a16="http://schemas.microsoft.com/office/drawing/2014/main" id="{15A134EB-FD2D-377C-4CFF-A734C5277590}"/>
              </a:ext>
            </a:extLst>
          </p:cNvPr>
          <p:cNvSpPr/>
          <p:nvPr/>
        </p:nvSpPr>
        <p:spPr>
          <a:xfrm>
            <a:off x="8702566" y="1789386"/>
            <a:ext cx="1143000" cy="1269125"/>
          </a:xfrm>
          <a:prstGeom prst="mathMultiply">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Rectangle 5">
            <a:extLst>
              <a:ext uri="{FF2B5EF4-FFF2-40B4-BE49-F238E27FC236}">
                <a16:creationId xmlns:a16="http://schemas.microsoft.com/office/drawing/2014/main" id="{C744E669-94AB-C9D3-FD89-29BDEF58E436}"/>
              </a:ext>
            </a:extLst>
          </p:cNvPr>
          <p:cNvSpPr/>
          <p:nvPr/>
        </p:nvSpPr>
        <p:spPr>
          <a:xfrm>
            <a:off x="7291553" y="1119352"/>
            <a:ext cx="4550260" cy="851337"/>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Guthrie test also known as the heel prick test , it is diagnostic tool to test the </a:t>
            </a:r>
            <a:r>
              <a:rPr lang="en-US" dirty="0" err="1">
                <a:solidFill>
                  <a:srgbClr val="FF00FF"/>
                </a:solidFill>
              </a:rPr>
              <a:t>pku</a:t>
            </a:r>
            <a:r>
              <a:rPr lang="en-US" dirty="0">
                <a:solidFill>
                  <a:srgbClr val="FF00FF"/>
                </a:solidFill>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86591"/>
            <a:ext cx="10515600" cy="5899873"/>
          </a:xfrm>
        </p:spPr>
        <p:txBody>
          <a:bodyPr>
            <a:noAutofit/>
          </a:bodyPr>
          <a:lstStyle/>
          <a:p>
            <a:endParaRPr lang="en-US" sz="1800" b="1" dirty="0">
              <a:solidFill>
                <a:srgbClr val="000000"/>
              </a:solidFill>
              <a:latin typeface="Rockwell" panose="02060603020205020403"/>
            </a:endParaRPr>
          </a:p>
          <a:p>
            <a:r>
              <a:rPr lang="en-US" sz="1800" b="1" dirty="0">
                <a:solidFill>
                  <a:srgbClr val="000000"/>
                </a:solidFill>
                <a:latin typeface="Rockwell" panose="02060603020205020403"/>
              </a:rPr>
              <a:t>Normal infant at birth (usually term)</a:t>
            </a:r>
          </a:p>
          <a:p>
            <a:r>
              <a:rPr lang="en-US" sz="1800" b="1" dirty="0">
                <a:solidFill>
                  <a:srgbClr val="000000"/>
                </a:solidFill>
                <a:latin typeface="Rockwell" panose="02060603020205020403"/>
              </a:rPr>
              <a:t>Illness presentation </a:t>
            </a:r>
            <a:r>
              <a:rPr lang="en-US" sz="1800" b="1" dirty="0">
                <a:solidFill>
                  <a:schemeClr val="accent2">
                    <a:lumMod val="75000"/>
                  </a:schemeClr>
                </a:solidFill>
                <a:latin typeface="Rockwell" panose="02060603020205020403"/>
              </a:rPr>
              <a:t>within first 48 hours of age</a:t>
            </a:r>
          </a:p>
          <a:p>
            <a:pPr>
              <a:buNone/>
            </a:pPr>
            <a:endParaRPr lang="en-US" sz="1800" b="1" dirty="0">
              <a:solidFill>
                <a:srgbClr val="000000"/>
              </a:solidFill>
              <a:latin typeface="Rockwell" panose="02060603020205020403"/>
            </a:endParaRPr>
          </a:p>
          <a:p>
            <a:r>
              <a:rPr lang="en-US" sz="1800" b="1" dirty="0">
                <a:solidFill>
                  <a:srgbClr val="000000"/>
                </a:solidFill>
                <a:latin typeface="Rockwell" panose="02060603020205020403"/>
              </a:rPr>
              <a:t>FAMILY HISTORY                                                         </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Neonatal death of unclear etiology</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History of child with neurologic deterioration </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History of multiple miscarriages</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Consanguinity</a:t>
            </a:r>
          </a:p>
          <a:p>
            <a:endParaRPr lang="en-US" sz="1800" b="1" dirty="0">
              <a:solidFill>
                <a:srgbClr val="000000"/>
              </a:solidFill>
              <a:latin typeface="Rockwell" panose="02060603020205020403"/>
            </a:endParaRPr>
          </a:p>
          <a:p>
            <a:r>
              <a:rPr lang="en-US" sz="1800" b="1" dirty="0">
                <a:solidFill>
                  <a:srgbClr val="000000"/>
                </a:solidFill>
                <a:latin typeface="Rockwell" panose="02060603020205020403"/>
              </a:rPr>
              <a:t>CLINICAL PRESENTATION</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Poor oral intake &amp;/or vomiting</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Lethargy coma, seizures, changes in tone or reflexes</a:t>
            </a:r>
          </a:p>
          <a:p>
            <a:pPr>
              <a:buNone/>
            </a:pPr>
            <a:r>
              <a:rPr lang="en-US" sz="1800" b="1" dirty="0">
                <a:solidFill>
                  <a:srgbClr val="000000"/>
                </a:solidFill>
                <a:latin typeface="Wingdings" panose="05000000000000000000"/>
              </a:rPr>
              <a:t></a:t>
            </a:r>
            <a:r>
              <a:rPr lang="en-US" sz="1800" b="1" dirty="0" err="1">
                <a:solidFill>
                  <a:srgbClr val="000000"/>
                </a:solidFill>
                <a:latin typeface="Rockwell" panose="02060603020205020403"/>
              </a:rPr>
              <a:t>Hepatosplenomegaly</a:t>
            </a:r>
            <a:r>
              <a:rPr lang="en-US" sz="1800" b="1" dirty="0">
                <a:solidFill>
                  <a:srgbClr val="000000"/>
                </a:solidFill>
                <a:latin typeface="Rockwell" panose="02060603020205020403"/>
              </a:rPr>
              <a:t>, </a:t>
            </a:r>
            <a:r>
              <a:rPr lang="en-US" sz="1800" b="1" dirty="0" err="1">
                <a:solidFill>
                  <a:srgbClr val="000000"/>
                </a:solidFill>
                <a:latin typeface="Rockwell" panose="02060603020205020403"/>
              </a:rPr>
              <a:t>dysmorphic</a:t>
            </a:r>
            <a:r>
              <a:rPr lang="en-US" sz="1800" b="1" dirty="0">
                <a:solidFill>
                  <a:srgbClr val="000000"/>
                </a:solidFill>
                <a:latin typeface="Rockwell" panose="02060603020205020403"/>
              </a:rPr>
              <a:t> features</a:t>
            </a:r>
          </a:p>
          <a:p>
            <a:pPr>
              <a:buNone/>
            </a:pPr>
            <a:r>
              <a:rPr lang="en-US" sz="1800" b="1" dirty="0">
                <a:solidFill>
                  <a:srgbClr val="000000"/>
                </a:solidFill>
                <a:latin typeface="Wingdings" panose="05000000000000000000"/>
              </a:rPr>
              <a:t></a:t>
            </a:r>
            <a:r>
              <a:rPr lang="en-US" sz="1800" b="1" dirty="0">
                <a:solidFill>
                  <a:srgbClr val="000000"/>
                </a:solidFill>
                <a:latin typeface="Rockwell" panose="02060603020205020403"/>
              </a:rPr>
              <a:t>Cataracts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1122926" cy="4339988"/>
          </a:xfrm>
          <a:prstGeom prst="rect">
            <a:avLst/>
          </a:prstGeom>
        </p:spPr>
      </p:pic>
      <p:pic>
        <p:nvPicPr>
          <p:cNvPr id="3" name="Picture 2"/>
          <p:cNvPicPr>
            <a:picLocks noChangeAspect="1"/>
          </p:cNvPicPr>
          <p:nvPr/>
        </p:nvPicPr>
        <p:blipFill>
          <a:blip r:embed="rId3"/>
          <a:stretch>
            <a:fillRect/>
          </a:stretch>
        </p:blipFill>
        <p:spPr>
          <a:xfrm>
            <a:off x="95534" y="3425588"/>
            <a:ext cx="11592161" cy="2930731"/>
          </a:xfrm>
          <a:prstGeom prst="rect">
            <a:avLst/>
          </a:prstGeom>
        </p:spPr>
      </p:pic>
      <p:sp>
        <p:nvSpPr>
          <p:cNvPr id="4" name="Rectangle 3">
            <a:extLst>
              <a:ext uri="{FF2B5EF4-FFF2-40B4-BE49-F238E27FC236}">
                <a16:creationId xmlns:a16="http://schemas.microsoft.com/office/drawing/2014/main" id="{4D30FA02-CFB1-069C-A27D-5D55F655156C}"/>
              </a:ext>
            </a:extLst>
          </p:cNvPr>
          <p:cNvSpPr/>
          <p:nvPr/>
        </p:nvSpPr>
        <p:spPr>
          <a:xfrm>
            <a:off x="6928945" y="2404241"/>
            <a:ext cx="2057400" cy="8040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Avoid protein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126" y="128647"/>
            <a:ext cx="6869723" cy="5753537"/>
          </a:xfrm>
          <a:prstGeom prst="rect">
            <a:avLst/>
          </a:prstGeom>
        </p:spPr>
      </p:pic>
      <p:pic>
        <p:nvPicPr>
          <p:cNvPr id="3" name="Picture 2"/>
          <p:cNvPicPr>
            <a:picLocks noChangeAspect="1"/>
          </p:cNvPicPr>
          <p:nvPr/>
        </p:nvPicPr>
        <p:blipFill>
          <a:blip r:embed="rId3"/>
          <a:stretch>
            <a:fillRect/>
          </a:stretch>
        </p:blipFill>
        <p:spPr>
          <a:xfrm>
            <a:off x="6884355" y="310228"/>
            <a:ext cx="4865030" cy="5571956"/>
          </a:xfrm>
          <a:prstGeom prst="rect">
            <a:avLst/>
          </a:prstGeom>
        </p:spPr>
      </p:pic>
      <p:sp>
        <p:nvSpPr>
          <p:cNvPr id="4" name="Rectangle 3">
            <a:extLst>
              <a:ext uri="{FF2B5EF4-FFF2-40B4-BE49-F238E27FC236}">
                <a16:creationId xmlns:a16="http://schemas.microsoft.com/office/drawing/2014/main" id="{1C458769-0C39-2D0F-E7EE-510215450103}"/>
              </a:ext>
            </a:extLst>
          </p:cNvPr>
          <p:cNvSpPr/>
          <p:nvPr/>
        </p:nvSpPr>
        <p:spPr>
          <a:xfrm>
            <a:off x="7323083" y="4469524"/>
            <a:ext cx="3775841" cy="14126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Not used alone , should be associated with </a:t>
            </a:r>
            <a:r>
              <a:rPr lang="en-US" dirty="0" err="1">
                <a:solidFill>
                  <a:srgbClr val="FF00FF"/>
                </a:solidFill>
              </a:rPr>
              <a:t>dait</a:t>
            </a:r>
            <a:endParaRPr lang="en-US" dirty="0">
              <a:solidFill>
                <a:srgbClr val="FF00FF"/>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39" t="10151" b="34518"/>
          <a:stretch>
            <a:fillRect/>
          </a:stretch>
        </p:blipFill>
        <p:spPr>
          <a:xfrm>
            <a:off x="326682" y="1323833"/>
            <a:ext cx="7102561" cy="4217158"/>
          </a:xfrm>
          <a:prstGeom prst="rect">
            <a:avLst/>
          </a:prstGeom>
        </p:spPr>
      </p:pic>
      <p:sp>
        <p:nvSpPr>
          <p:cNvPr id="3" name="TextBox 2"/>
          <p:cNvSpPr txBox="1"/>
          <p:nvPr/>
        </p:nvSpPr>
        <p:spPr>
          <a:xfrm>
            <a:off x="368489" y="327546"/>
            <a:ext cx="4857740"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2. </a:t>
            </a:r>
            <a:r>
              <a:rPr kumimoji="0" lang="en-US" sz="4800" b="1" i="0" u="none" strike="noStrike" kern="1200" cap="none" spc="0" normalizeH="0" baseline="0" noProof="0" dirty="0" err="1">
                <a:ln>
                  <a:noFill/>
                </a:ln>
                <a:solidFill>
                  <a:srgbClr val="C00000"/>
                </a:solidFill>
                <a:effectLst/>
                <a:uLnTx/>
                <a:uFillTx/>
                <a:latin typeface="Arial Rounded MT Bold" panose="020F0704030504030204" pitchFamily="34" charset="0"/>
                <a:ea typeface="+mn-ea"/>
                <a:cs typeface="+mn-cs"/>
              </a:rPr>
              <a:t>Alkaptonuria</a:t>
            </a:r>
            <a:r>
              <a:rPr kumimoji="0" lang="en-US" sz="48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 </a:t>
            </a:r>
          </a:p>
        </p:txBody>
      </p:sp>
      <p:pic>
        <p:nvPicPr>
          <p:cNvPr id="4" name="Picture 3"/>
          <p:cNvPicPr>
            <a:picLocks noChangeAspect="1"/>
          </p:cNvPicPr>
          <p:nvPr/>
        </p:nvPicPr>
        <p:blipFill>
          <a:blip r:embed="rId3"/>
          <a:stretch>
            <a:fillRect/>
          </a:stretch>
        </p:blipFill>
        <p:spPr>
          <a:xfrm>
            <a:off x="5176903" y="191069"/>
            <a:ext cx="2252340" cy="1473958"/>
          </a:xfrm>
          <a:prstGeom prst="rect">
            <a:avLst/>
          </a:prstGeom>
        </p:spPr>
      </p:pic>
      <p:pic>
        <p:nvPicPr>
          <p:cNvPr id="5" name="Picture 4"/>
          <p:cNvPicPr>
            <a:picLocks noChangeAspect="1"/>
          </p:cNvPicPr>
          <p:nvPr/>
        </p:nvPicPr>
        <p:blipFill>
          <a:blip r:embed="rId4"/>
          <a:stretch>
            <a:fillRect/>
          </a:stretch>
        </p:blipFill>
        <p:spPr>
          <a:xfrm>
            <a:off x="8131720" y="462507"/>
            <a:ext cx="3762375" cy="5678986"/>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9808" y="0"/>
            <a:ext cx="10249469" cy="6260079"/>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7936"/>
          <a:stretch>
            <a:fillRect/>
          </a:stretch>
        </p:blipFill>
        <p:spPr>
          <a:xfrm>
            <a:off x="0" y="0"/>
            <a:ext cx="4189863" cy="6387151"/>
          </a:xfrm>
          <a:prstGeom prst="rect">
            <a:avLst/>
          </a:prstGeom>
        </p:spPr>
      </p:pic>
      <p:pic>
        <p:nvPicPr>
          <p:cNvPr id="3" name="Picture 2"/>
          <p:cNvPicPr>
            <a:picLocks noChangeAspect="1"/>
          </p:cNvPicPr>
          <p:nvPr/>
        </p:nvPicPr>
        <p:blipFill>
          <a:blip r:embed="rId3"/>
          <a:stretch>
            <a:fillRect/>
          </a:stretch>
        </p:blipFill>
        <p:spPr>
          <a:xfrm>
            <a:off x="4189863" y="0"/>
            <a:ext cx="8002137" cy="638715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9809" y="109182"/>
            <a:ext cx="10631606" cy="627797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2263" y="150125"/>
            <a:ext cx="11204811" cy="6164037"/>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067" y="324458"/>
            <a:ext cx="11491417" cy="562596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253" y="0"/>
            <a:ext cx="7474344" cy="6045958"/>
          </a:xfrm>
          <a:prstGeom prst="rect">
            <a:avLst/>
          </a:prstGeom>
        </p:spPr>
      </p:pic>
      <p:pic>
        <p:nvPicPr>
          <p:cNvPr id="3" name="Picture 2"/>
          <p:cNvPicPr>
            <a:picLocks noChangeAspect="1"/>
          </p:cNvPicPr>
          <p:nvPr/>
        </p:nvPicPr>
        <p:blipFill>
          <a:blip r:embed="rId3"/>
          <a:stretch>
            <a:fillRect/>
          </a:stretch>
        </p:blipFill>
        <p:spPr>
          <a:xfrm>
            <a:off x="7343091" y="-1"/>
            <a:ext cx="4848909" cy="631891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64776" y="914400"/>
            <a:ext cx="4122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3. </a:t>
            </a:r>
          </a:p>
        </p:txBody>
      </p:sp>
      <p:pic>
        <p:nvPicPr>
          <p:cNvPr id="10" name="Picture 9"/>
          <p:cNvPicPr>
            <a:picLocks noChangeAspect="1"/>
          </p:cNvPicPr>
          <p:nvPr/>
        </p:nvPicPr>
        <p:blipFill>
          <a:blip r:embed="rId2"/>
          <a:stretch>
            <a:fillRect/>
          </a:stretch>
        </p:blipFill>
        <p:spPr>
          <a:xfrm>
            <a:off x="0" y="-297"/>
            <a:ext cx="12192000" cy="68585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endParaRPr lang="en-US" dirty="0"/>
          </a:p>
        </p:txBody>
      </p:sp>
      <p:sp>
        <p:nvSpPr>
          <p:cNvPr id="3" name="عنوان فرعي 2"/>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05A165C1-33B1-356A-FD18-18689EC8D2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effectLst>
            <a:outerShdw blurRad="50800" dist="50800" dir="5400000" algn="ctr" rotWithShape="0">
              <a:srgbClr val="FFFF00"/>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68736" y="1086190"/>
            <a:ext cx="6123264" cy="5205428"/>
          </a:xfrm>
          <a:prstGeom prst="rect">
            <a:avLst/>
          </a:prstGeom>
        </p:spPr>
      </p:pic>
      <p:sp>
        <p:nvSpPr>
          <p:cNvPr id="3" name="Rectangle 2"/>
          <p:cNvSpPr/>
          <p:nvPr/>
        </p:nvSpPr>
        <p:spPr>
          <a:xfrm>
            <a:off x="578812" y="378304"/>
            <a:ext cx="8440644" cy="707886"/>
          </a:xfrm>
          <a:prstGeom prst="rect">
            <a:avLst/>
          </a:prstGeom>
        </p:spPr>
        <p:txBody>
          <a:bodyPr wrap="none">
            <a:spAutoFit/>
          </a:bodyPr>
          <a:lstStyle/>
          <a:p>
            <a:pPr marL="742950" marR="0" lvl="0" indent="-742950" algn="l" defTabSz="457200" rtl="0" eaLnBrk="1" fontAlgn="auto" latinLnBrk="0" hangingPunct="1">
              <a:lnSpc>
                <a:spcPct val="100000"/>
              </a:lnSpc>
              <a:spcBef>
                <a:spcPts val="0"/>
              </a:spcBef>
              <a:spcAft>
                <a:spcPts val="0"/>
              </a:spcAft>
              <a:buClrTx/>
              <a:buSzTx/>
              <a:buFont typeface="Wingdings" panose="05000000000000000000" pitchFamily="2" charset="2"/>
              <a:buChar char="q"/>
              <a:defRPr/>
            </a:pPr>
            <a:r>
              <a:rPr kumimoji="0" lang="en-US" sz="4000" b="1" i="0" u="none" strike="noStrike" kern="1200" cap="none" spc="0" normalizeH="0" baseline="0" noProof="0" dirty="0">
                <a:ln>
                  <a:noFill/>
                </a:ln>
                <a:solidFill>
                  <a:srgbClr val="C00000"/>
                </a:solidFill>
                <a:effectLst/>
                <a:uLnTx/>
                <a:uFillTx/>
                <a:latin typeface="Century Gothic" panose="020B0502020202020204"/>
                <a:ea typeface="+mn-ea"/>
                <a:cs typeface="+mn-cs"/>
              </a:rPr>
              <a:t>Pathophysiology of </a:t>
            </a:r>
            <a:r>
              <a:rPr kumimoji="0" lang="en-US" sz="4000" b="1" i="0" u="none" strike="noStrike" kern="1200" cap="none" spc="0" normalizeH="0" baseline="0" noProof="0" dirty="0" err="1">
                <a:ln>
                  <a:noFill/>
                </a:ln>
                <a:solidFill>
                  <a:srgbClr val="C00000"/>
                </a:solidFill>
                <a:effectLst/>
                <a:uLnTx/>
                <a:uFillTx/>
                <a:latin typeface="Century Gothic" panose="020B0502020202020204"/>
                <a:ea typeface="+mn-ea"/>
                <a:cs typeface="+mn-cs"/>
              </a:rPr>
              <a:t>homocystinuria</a:t>
            </a:r>
            <a:endParaRPr kumimoji="0" lang="en-US" sz="4000" b="1" i="0" u="none" strike="noStrike" kern="1200" cap="none" spc="0" normalizeH="0" baseline="0" noProof="0" dirty="0">
              <a:ln>
                <a:noFill/>
              </a:ln>
              <a:solidFill>
                <a:srgbClr val="C00000"/>
              </a:solidFill>
              <a:effectLst/>
              <a:uLnTx/>
              <a:uFillTx/>
              <a:latin typeface="Century Gothic" panose="020B0502020202020204"/>
              <a:ea typeface="+mn-ea"/>
              <a:cs typeface="+mn-cs"/>
            </a:endParaRPr>
          </a:p>
        </p:txBody>
      </p:sp>
      <p:sp>
        <p:nvSpPr>
          <p:cNvPr id="4" name="Rectangle 3"/>
          <p:cNvSpPr/>
          <p:nvPr/>
        </p:nvSpPr>
        <p:spPr>
          <a:xfrm>
            <a:off x="386687" y="1374994"/>
            <a:ext cx="6096000" cy="440120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Methionine synthase deficiency or MTHFR deficiency: impaired conversion of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homocysteine</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to methionine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Cystathionine</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synthase deficiency or reduced affinity of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cystathionine</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synthase for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pyridoxal</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phosphate: impaired conversion of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homocysteine</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to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cystathionine</a:t>
            </a:r>
            <a:endPar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Both result in accumulation of </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homocysteine</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13BA614-948C-4B4C-56B3-272BD2F6D1CD}"/>
              </a:ext>
            </a:extLst>
          </p:cNvPr>
          <p:cNvSpPr/>
          <p:nvPr/>
        </p:nvSpPr>
        <p:spPr>
          <a:xfrm>
            <a:off x="4240925" y="4832131"/>
            <a:ext cx="1792014" cy="6936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Bleeding tendency </a:t>
            </a:r>
          </a:p>
        </p:txBody>
      </p:sp>
      <p:sp>
        <p:nvSpPr>
          <p:cNvPr id="4" name="Rectangle 3">
            <a:extLst>
              <a:ext uri="{FF2B5EF4-FFF2-40B4-BE49-F238E27FC236}">
                <a16:creationId xmlns:a16="http://schemas.microsoft.com/office/drawing/2014/main" id="{8FE26F11-DDE8-EB08-8BB1-33A6666A8AA6}"/>
              </a:ext>
            </a:extLst>
          </p:cNvPr>
          <p:cNvSpPr/>
          <p:nvPr/>
        </p:nvSpPr>
        <p:spPr>
          <a:xfrm>
            <a:off x="6274676" y="4832131"/>
            <a:ext cx="1552903" cy="6936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Thrombosis </a:t>
            </a:r>
          </a:p>
        </p:txBody>
      </p:sp>
      <p:sp>
        <p:nvSpPr>
          <p:cNvPr id="5" name="Rectangle 4">
            <a:extLst>
              <a:ext uri="{FF2B5EF4-FFF2-40B4-BE49-F238E27FC236}">
                <a16:creationId xmlns:a16="http://schemas.microsoft.com/office/drawing/2014/main" id="{704D91F6-D709-1CE9-2239-FD2D9C9EC855}"/>
              </a:ext>
            </a:extLst>
          </p:cNvPr>
          <p:cNvSpPr/>
          <p:nvPr/>
        </p:nvSpPr>
        <p:spPr>
          <a:xfrm>
            <a:off x="4319752" y="5620407"/>
            <a:ext cx="1713187" cy="8198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Joint hypermobility  </a:t>
            </a:r>
          </a:p>
        </p:txBody>
      </p:sp>
      <p:sp>
        <p:nvSpPr>
          <p:cNvPr id="6" name="Rectangle 5">
            <a:extLst>
              <a:ext uri="{FF2B5EF4-FFF2-40B4-BE49-F238E27FC236}">
                <a16:creationId xmlns:a16="http://schemas.microsoft.com/office/drawing/2014/main" id="{FC0B96DD-3FF9-CC72-4DE5-BA4D2F6D3210}"/>
              </a:ext>
            </a:extLst>
          </p:cNvPr>
          <p:cNvSpPr/>
          <p:nvPr/>
        </p:nvSpPr>
        <p:spPr>
          <a:xfrm>
            <a:off x="6274676" y="5620407"/>
            <a:ext cx="1615965" cy="8198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Joint stiffness </a:t>
            </a:r>
          </a:p>
        </p:txBody>
      </p:sp>
      <p:sp>
        <p:nvSpPr>
          <p:cNvPr id="7" name="Multiplication Sign 6">
            <a:extLst>
              <a:ext uri="{FF2B5EF4-FFF2-40B4-BE49-F238E27FC236}">
                <a16:creationId xmlns:a16="http://schemas.microsoft.com/office/drawing/2014/main" id="{19560A55-84FF-BB6E-E455-45C40196EE4C}"/>
              </a:ext>
            </a:extLst>
          </p:cNvPr>
          <p:cNvSpPr/>
          <p:nvPr/>
        </p:nvSpPr>
        <p:spPr>
          <a:xfrm>
            <a:off x="6032939" y="5139559"/>
            <a:ext cx="241737" cy="220717"/>
          </a:xfrm>
          <a:prstGeom prst="mathMultiply">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8" name="Multiplication Sign 7">
            <a:extLst>
              <a:ext uri="{FF2B5EF4-FFF2-40B4-BE49-F238E27FC236}">
                <a16:creationId xmlns:a16="http://schemas.microsoft.com/office/drawing/2014/main" id="{3E7A96D1-06E5-3DC5-DBC9-722E4ADE6DC0}"/>
              </a:ext>
            </a:extLst>
          </p:cNvPr>
          <p:cNvSpPr/>
          <p:nvPr/>
        </p:nvSpPr>
        <p:spPr>
          <a:xfrm>
            <a:off x="6032939" y="5900245"/>
            <a:ext cx="241737" cy="220717"/>
          </a:xfrm>
          <a:prstGeom prst="mathMultiply">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0129" y="337361"/>
            <a:ext cx="2973443"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Arial Rounded MT Bold" panose="020F0704030504030204" pitchFamily="34" charset="0"/>
                <a:ea typeface="+mn-ea"/>
                <a:cs typeface="+mn-cs"/>
              </a:rPr>
              <a:t>Cystinuria</a:t>
            </a:r>
            <a:endParaRPr kumimoji="0" lang="en-US" sz="44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endParaRPr>
          </a:p>
        </p:txBody>
      </p:sp>
      <p:sp>
        <p:nvSpPr>
          <p:cNvPr id="5" name="Rectangle 4"/>
          <p:cNvSpPr/>
          <p:nvPr/>
        </p:nvSpPr>
        <p:spPr>
          <a:xfrm>
            <a:off x="605572" y="1407053"/>
            <a:ext cx="6096000" cy="440120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C00000"/>
                </a:solidFill>
                <a:effectLst/>
                <a:uLnTx/>
                <a:uFillTx/>
                <a:latin typeface="Century Gothic" panose="020B0502020202020204"/>
                <a:ea typeface="+mn-ea"/>
                <a:cs typeface="+mn-cs"/>
              </a:rPr>
              <a:t>Pathophysiology: </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impaired renal reabsorption of dibasic amino acids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cystine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ornithine, arginine, lysine) → accumulation of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cystine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in the urine → frequent formation of hexagonal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cystine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stones</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C00000"/>
                </a:solidFill>
                <a:effectLst/>
                <a:uLnTx/>
                <a:uFillTx/>
                <a:latin typeface="Century Gothic" panose="020B0502020202020204"/>
                <a:ea typeface="+mn-ea"/>
                <a:cs typeface="+mn-cs"/>
              </a:rPr>
              <a:t>Inheritance: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autosomal recessive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C00000"/>
                </a:solidFill>
                <a:effectLst/>
                <a:uLnTx/>
                <a:uFillTx/>
                <a:latin typeface="Century Gothic" panose="020B0502020202020204"/>
                <a:ea typeface="+mn-ea"/>
                <a:cs typeface="+mn-cs"/>
              </a:rPr>
              <a:t>Clinical features: </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recurrent nephrolithiasis, starting as early as childhood</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C00000"/>
                </a:solidFill>
                <a:effectLst/>
                <a:uLnTx/>
                <a:uFillTx/>
                <a:latin typeface="Century Gothic" panose="020B0502020202020204"/>
                <a:ea typeface="+mn-ea"/>
                <a:cs typeface="+mn-cs"/>
              </a:rPr>
              <a:t>Diagnostics:</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Urine microscopy: hexagonal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cystine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stones</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Urinary cyanide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nitroprusside</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test: positive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C00000"/>
                </a:solidFill>
                <a:effectLst/>
                <a:uLnTx/>
                <a:uFillTx/>
                <a:latin typeface="Century Gothic" panose="020B0502020202020204"/>
                <a:ea typeface="+mn-ea"/>
                <a:cs typeface="+mn-cs"/>
              </a:rPr>
              <a:t>Treatment:</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Adequate hydration</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Urinary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alkalinization</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acetazolamide, potassium citrate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Chelating agents: </a:t>
            </a:r>
            <a:r>
              <a:rPr kumimoji="0" lang="en-US" sz="2000" b="0" i="0" u="none" strike="noStrike" kern="1200" cap="none" spc="0" normalizeH="0" baseline="0" noProof="0" dirty="0" err="1">
                <a:ln>
                  <a:noFill/>
                </a:ln>
                <a:solidFill>
                  <a:prstClr val="black"/>
                </a:solidFill>
                <a:effectLst/>
                <a:uLnTx/>
                <a:uFillTx/>
                <a:latin typeface="Century Gothic" panose="020B0502020202020204"/>
                <a:ea typeface="+mn-ea"/>
                <a:cs typeface="+mn-cs"/>
              </a:rPr>
              <a:t>penicillamine</a:t>
            </a: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6" name="Picture 5"/>
          <p:cNvPicPr>
            <a:picLocks noChangeAspect="1"/>
          </p:cNvPicPr>
          <p:nvPr/>
        </p:nvPicPr>
        <p:blipFill>
          <a:blip r:embed="rId2"/>
          <a:stretch>
            <a:fillRect/>
          </a:stretch>
        </p:blipFill>
        <p:spPr>
          <a:xfrm>
            <a:off x="6785809" y="251539"/>
            <a:ext cx="5060448" cy="4702597"/>
          </a:xfrm>
          <a:prstGeom prst="rect">
            <a:avLst/>
          </a:prstGeom>
        </p:spPr>
      </p:pic>
      <p:pic>
        <p:nvPicPr>
          <p:cNvPr id="7" name="Picture 6"/>
          <p:cNvPicPr>
            <a:picLocks noChangeAspect="1"/>
          </p:cNvPicPr>
          <p:nvPr/>
        </p:nvPicPr>
        <p:blipFill>
          <a:blip r:embed="rId3"/>
          <a:stretch>
            <a:fillRect/>
          </a:stretch>
        </p:blipFill>
        <p:spPr>
          <a:xfrm>
            <a:off x="9457899" y="4667891"/>
            <a:ext cx="1989908" cy="170359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1319" y="354843"/>
            <a:ext cx="4837606"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Arial Rounded MT Bold" panose="020F0704030504030204" pitchFamily="34" charset="0"/>
                <a:ea typeface="+mn-ea"/>
                <a:cs typeface="+mn-cs"/>
              </a:rPr>
              <a:t>Hartnup</a:t>
            </a:r>
            <a:r>
              <a:rPr kumimoji="0" lang="en-US" sz="44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 disease </a:t>
            </a:r>
          </a:p>
        </p:txBody>
      </p:sp>
      <p:sp>
        <p:nvSpPr>
          <p:cNvPr id="5" name="Rectangle 4"/>
          <p:cNvSpPr/>
          <p:nvPr/>
        </p:nvSpPr>
        <p:spPr>
          <a:xfrm>
            <a:off x="605051" y="1222613"/>
            <a:ext cx="6096000" cy="498598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Pathophysiology</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 </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impaired Na</a:t>
            </a:r>
            <a:r>
              <a:rPr kumimoji="0" lang="en-US" sz="2600" b="0" i="0" u="none" strike="noStrike" kern="1200" cap="none" spc="0" normalizeH="0" baseline="30000" noProof="0" dirty="0">
                <a:ln>
                  <a:noFill/>
                </a:ln>
                <a:solidFill>
                  <a:prstClr val="black"/>
                </a:solidFill>
                <a:effectLst/>
                <a:uLnTx/>
                <a:uFillTx/>
                <a:latin typeface="Century Gothic" panose="020B0502020202020204"/>
                <a:ea typeface="+mn-ea"/>
                <a:cs typeface="+mn-cs"/>
              </a:rPr>
              <a:t>+</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-dependent neutral amino acid transporter on enterocytes and proximal renal tubular cells → decreased renal and intestinal absorption of tryptophan → inability to synthesize vitamin B</a:t>
            </a:r>
            <a:r>
              <a:rPr kumimoji="0" lang="en-US" sz="2600" b="0" i="0" u="none" strike="noStrike" kern="1200" cap="none" spc="0" normalizeH="0" baseline="-25000" noProof="0" dirty="0">
                <a:ln>
                  <a:noFill/>
                </a:ln>
                <a:solidFill>
                  <a:prstClr val="black"/>
                </a:solidFill>
                <a:effectLst/>
                <a:uLnTx/>
                <a:uFillTx/>
                <a:latin typeface="Century Gothic" panose="020B0502020202020204"/>
                <a:ea typeface="+mn-ea"/>
                <a:cs typeface="+mn-cs"/>
              </a:rPr>
              <a:t>3</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 (niacin)</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Inheritance</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autosomal recessive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Clinical features: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symptoms of vitamin B3 deficiency</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Pellagra: dermatitis,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glossitis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diarrhea, dementia</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Cerebellar ataxia</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Diagnostics: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 neutral amino acids in urine (neutral aminoaciduria)</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Treatment:</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High-protein diet </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Niacin supplementation</a:t>
            </a:r>
          </a:p>
        </p:txBody>
      </p:sp>
      <p:pic>
        <p:nvPicPr>
          <p:cNvPr id="6" name="Picture 5"/>
          <p:cNvPicPr>
            <a:picLocks noChangeAspect="1"/>
          </p:cNvPicPr>
          <p:nvPr/>
        </p:nvPicPr>
        <p:blipFill rotWithShape="1">
          <a:blip r:embed="rId2"/>
          <a:srcRect t="11883" b="36344"/>
          <a:stretch>
            <a:fillRect/>
          </a:stretch>
        </p:blipFill>
        <p:spPr>
          <a:xfrm>
            <a:off x="6701051" y="354843"/>
            <a:ext cx="5387171" cy="560923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4656" y="364656"/>
            <a:ext cx="7328609"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Maple syrup urine disease</a:t>
            </a:r>
          </a:p>
        </p:txBody>
      </p:sp>
      <p:sp>
        <p:nvSpPr>
          <p:cNvPr id="5" name="Rectangle 4"/>
          <p:cNvSpPr/>
          <p:nvPr/>
        </p:nvSpPr>
        <p:spPr>
          <a:xfrm>
            <a:off x="434656" y="1325166"/>
            <a:ext cx="6825953" cy="47397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Pathophysiology</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 </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absent or deficient branched-chain alpha-</a:t>
            </a:r>
            <a:r>
              <a:rPr kumimoji="0" lang="en-US" sz="2600" b="0" i="0" u="none" strike="noStrike" kern="1200" cap="none" spc="0" normalizeH="0" baseline="0" noProof="0" dirty="0" err="1">
                <a:ln>
                  <a:noFill/>
                </a:ln>
                <a:solidFill>
                  <a:prstClr val="black"/>
                </a:solidFill>
                <a:effectLst/>
                <a:uLnTx/>
                <a:uFillTx/>
                <a:latin typeface="Century Gothic" panose="020B0502020202020204"/>
                <a:ea typeface="+mn-ea"/>
                <a:cs typeface="+mn-cs"/>
              </a:rPr>
              <a:t>ketoacid</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 dehydrogenase → impaired degradation of BCAA (</a:t>
            </a:r>
            <a:r>
              <a:rPr kumimoji="0" lang="en-US" sz="2600" b="0" i="0" u="none" strike="noStrike" kern="1200" cap="none" spc="0" normalizeH="0" baseline="0" noProof="0" dirty="0" err="1">
                <a:ln>
                  <a:noFill/>
                </a:ln>
                <a:solidFill>
                  <a:prstClr val="black"/>
                </a:solidFill>
                <a:effectLst/>
                <a:uLnTx/>
                <a:uFillTx/>
                <a:latin typeface="Century Gothic" panose="020B0502020202020204"/>
                <a:ea typeface="+mn-ea"/>
                <a:cs typeface="+mn-cs"/>
              </a:rPr>
              <a:t>valine</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US" sz="2600" b="0" i="0" u="none" strike="noStrike" kern="1200" cap="none" spc="0" normalizeH="0" baseline="0" noProof="0" dirty="0" err="1">
                <a:ln>
                  <a:noFill/>
                </a:ln>
                <a:solidFill>
                  <a:prstClr val="black"/>
                </a:solidFill>
                <a:effectLst/>
                <a:uLnTx/>
                <a:uFillTx/>
                <a:latin typeface="Century Gothic" panose="020B0502020202020204"/>
                <a:ea typeface="+mn-ea"/>
                <a:cs typeface="+mn-cs"/>
              </a:rPr>
              <a:t>leucine</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 isoleucine) → elevated </a:t>
            </a:r>
            <a:r>
              <a:rPr kumimoji="0" lang="el-GR" sz="2600" b="0" i="0" u="none" strike="noStrike" kern="1200" cap="none" spc="0" normalizeH="0" baseline="0" noProof="0" dirty="0">
                <a:ln>
                  <a:noFill/>
                </a:ln>
                <a:solidFill>
                  <a:prstClr val="black"/>
                </a:solidFill>
                <a:effectLst/>
                <a:uLnTx/>
                <a:uFillTx/>
                <a:latin typeface="Century Gothic" panose="020B0502020202020204"/>
                <a:ea typeface="+mn-ea"/>
                <a:cs typeface="+mn-cs"/>
              </a:rPr>
              <a:t>α-</a:t>
            </a:r>
            <a:r>
              <a:rPr kumimoji="0" lang="en-US" sz="2600" b="0" i="0" u="none" strike="noStrike" kern="1200" cap="none" spc="0" normalizeH="0" baseline="0" noProof="0" dirty="0" err="1">
                <a:ln>
                  <a:noFill/>
                </a:ln>
                <a:solidFill>
                  <a:prstClr val="black"/>
                </a:solidFill>
                <a:effectLst/>
                <a:uLnTx/>
                <a:uFillTx/>
                <a:latin typeface="Century Gothic" panose="020B0502020202020204"/>
                <a:ea typeface="+mn-ea"/>
                <a:cs typeface="+mn-cs"/>
              </a:rPr>
              <a:t>ketoacid</a:t>
            </a:r>
            <a:r>
              <a:rPr kumimoji="0" lang="en-US" sz="2600" b="0" i="0" u="none" strike="noStrike" kern="1200" cap="none" spc="0" normalizeH="0" baseline="0" noProof="0" dirty="0">
                <a:ln>
                  <a:noFill/>
                </a:ln>
                <a:solidFill>
                  <a:prstClr val="black"/>
                </a:solidFill>
                <a:effectLst/>
                <a:uLnTx/>
                <a:uFillTx/>
                <a:latin typeface="Century Gothic" panose="020B0502020202020204"/>
                <a:ea typeface="+mn-ea"/>
                <a:cs typeface="+mn-cs"/>
              </a:rPr>
              <a:t> formation</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Inheritance</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autosomal recessive</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Clinical features</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Symptom onset: early neonatal period</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Sweet-smelling urine (maple syrup or burnt sugar odor)</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Intellectual disability</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Poor feeding, vomiting, and lethargy</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Diagnostics</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(Part of newborn screening)</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Increased serum levels of alpha-</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ketoacids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(especially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leucine</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alpha-</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ketoacids</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Increased serum levels of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leucine</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isoleucine, and </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valine</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Hypoglycemia</a:t>
            </a:r>
          </a:p>
          <a:p>
            <a:pPr marL="0" marR="0" lvl="0" indent="0" algn="l"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Treatment</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Avoid foods containing BCAA</a:t>
            </a:r>
          </a:p>
        </p:txBody>
      </p:sp>
      <p:pic>
        <p:nvPicPr>
          <p:cNvPr id="6" name="Picture 5"/>
          <p:cNvPicPr>
            <a:picLocks noChangeAspect="1"/>
          </p:cNvPicPr>
          <p:nvPr/>
        </p:nvPicPr>
        <p:blipFill>
          <a:blip r:embed="rId2"/>
          <a:stretch>
            <a:fillRect/>
          </a:stretch>
        </p:blipFill>
        <p:spPr>
          <a:xfrm>
            <a:off x="8419294" y="2256245"/>
            <a:ext cx="3608695" cy="3172644"/>
          </a:xfrm>
          <a:prstGeom prst="rect">
            <a:avLst/>
          </a:prstGeom>
        </p:spPr>
      </p:pic>
      <p:pic>
        <p:nvPicPr>
          <p:cNvPr id="7" name="Picture 6"/>
          <p:cNvPicPr>
            <a:picLocks noChangeAspect="1"/>
          </p:cNvPicPr>
          <p:nvPr/>
        </p:nvPicPr>
        <p:blipFill>
          <a:blip r:embed="rId3" cstate="print"/>
          <a:stretch>
            <a:fillRect/>
          </a:stretch>
        </p:blipFill>
        <p:spPr>
          <a:xfrm>
            <a:off x="6101924" y="5024775"/>
            <a:ext cx="2317370" cy="2080299"/>
          </a:xfrm>
          <a:prstGeom prst="rect">
            <a:avLst/>
          </a:prstGeom>
        </p:spPr>
      </p:pic>
      <p:pic>
        <p:nvPicPr>
          <p:cNvPr id="8" name="Picture 7"/>
          <p:cNvPicPr>
            <a:picLocks noChangeAspect="1"/>
          </p:cNvPicPr>
          <p:nvPr/>
        </p:nvPicPr>
        <p:blipFill>
          <a:blip r:embed="rId4"/>
          <a:stretch>
            <a:fillRect/>
          </a:stretch>
        </p:blipFill>
        <p:spPr>
          <a:xfrm>
            <a:off x="9332296" y="235717"/>
            <a:ext cx="2859704" cy="1796759"/>
          </a:xfrm>
          <a:prstGeom prst="rect">
            <a:avLst/>
          </a:prstGeom>
        </p:spPr>
      </p:pic>
      <p:pic>
        <p:nvPicPr>
          <p:cNvPr id="9" name="Picture 8"/>
          <p:cNvPicPr>
            <a:picLocks noChangeAspect="1"/>
          </p:cNvPicPr>
          <p:nvPr/>
        </p:nvPicPr>
        <p:blipFill>
          <a:blip r:embed="rId5" cstate="print"/>
          <a:stretch>
            <a:fillRect/>
          </a:stretch>
        </p:blipFill>
        <p:spPr>
          <a:xfrm>
            <a:off x="8106769" y="182167"/>
            <a:ext cx="1225527" cy="1501828"/>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5" y="1826895"/>
            <a:ext cx="12192635" cy="1120140"/>
          </a:xfrm>
          <a:prstGeom prst="rect">
            <a:avLst/>
          </a:prstGeom>
        </p:spPr>
        <p:txBody>
          <a:bodyPr vert="horz" wrap="square" lIns="0" tIns="12700" rIns="0" bIns="0" rtlCol="0">
            <a:spAutoFit/>
          </a:bodyPr>
          <a:lstStyle/>
          <a:p>
            <a:pPr marL="12700" algn="ctr">
              <a:lnSpc>
                <a:spcPct val="100000"/>
              </a:lnSpc>
              <a:spcBef>
                <a:spcPts val="100"/>
              </a:spcBef>
            </a:pPr>
            <a:r>
              <a:rPr sz="3600" spc="25" dirty="0">
                <a:solidFill>
                  <a:srgbClr val="000000"/>
                </a:solidFill>
                <a:latin typeface="Times New Roman" panose="02020603050405020304"/>
                <a:cs typeface="Times New Roman" panose="02020603050405020304"/>
              </a:rPr>
              <a:t>Urea</a:t>
            </a:r>
            <a:r>
              <a:rPr sz="3600" spc="-175" dirty="0">
                <a:solidFill>
                  <a:srgbClr val="000000"/>
                </a:solidFill>
                <a:latin typeface="Times New Roman" panose="02020603050405020304"/>
                <a:cs typeface="Times New Roman" panose="02020603050405020304"/>
              </a:rPr>
              <a:t> </a:t>
            </a:r>
            <a:r>
              <a:rPr sz="3600" spc="-80" dirty="0">
                <a:solidFill>
                  <a:srgbClr val="000000"/>
                </a:solidFill>
                <a:latin typeface="Times New Roman" panose="02020603050405020304"/>
                <a:cs typeface="Times New Roman" panose="02020603050405020304"/>
              </a:rPr>
              <a:t>Cycle</a:t>
            </a:r>
            <a:r>
              <a:rPr lang="en-US" sz="3600" spc="-80" dirty="0">
                <a:solidFill>
                  <a:srgbClr val="000000"/>
                </a:solidFill>
                <a:latin typeface="Times New Roman" panose="02020603050405020304"/>
                <a:cs typeface="Times New Roman" panose="02020603050405020304"/>
              </a:rPr>
              <a:t> Disorder</a:t>
            </a:r>
            <a:br>
              <a:rPr lang="en-US" sz="3600" spc="-80" dirty="0">
                <a:solidFill>
                  <a:srgbClr val="000000"/>
                </a:solidFill>
                <a:latin typeface="Times New Roman" panose="02020603050405020304"/>
                <a:cs typeface="Times New Roman" panose="02020603050405020304"/>
              </a:rPr>
            </a:br>
            <a:r>
              <a:rPr lang="en-US" sz="3600" spc="-80" dirty="0">
                <a:solidFill>
                  <a:srgbClr val="000000"/>
                </a:solidFill>
                <a:latin typeface="Times New Roman" panose="02020603050405020304"/>
                <a:cs typeface="Times New Roman" panose="02020603050405020304"/>
              </a:rPr>
              <a:t>By Michael Al-Rabadi</a:t>
            </a:r>
          </a:p>
        </p:txBody>
      </p:sp>
      <p:sp>
        <p:nvSpPr>
          <p:cNvPr id="3" name="Rectangle 2">
            <a:extLst>
              <a:ext uri="{FF2B5EF4-FFF2-40B4-BE49-F238E27FC236}">
                <a16:creationId xmlns:a16="http://schemas.microsoft.com/office/drawing/2014/main" id="{E81AA90C-BCC3-A3A3-9302-942D53CFA0AE}"/>
              </a:ext>
            </a:extLst>
          </p:cNvPr>
          <p:cNvSpPr/>
          <p:nvPr/>
        </p:nvSpPr>
        <p:spPr>
          <a:xfrm>
            <a:off x="378372" y="2954918"/>
            <a:ext cx="6038194" cy="37443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*All of them AR except OCT</a:t>
            </a:r>
          </a:p>
          <a:p>
            <a:pPr algn="ctr"/>
            <a:r>
              <a:rPr lang="en-US" dirty="0">
                <a:solidFill>
                  <a:srgbClr val="FF00FF"/>
                </a:solidFill>
              </a:rPr>
              <a:t>*ALL of them have hyperammonemia</a:t>
            </a:r>
          </a:p>
          <a:p>
            <a:pPr marL="285750" indent="-285750" algn="ctr">
              <a:buFont typeface="Arial" panose="020B0604020202020204" pitchFamily="34" charset="0"/>
              <a:buChar char="•"/>
            </a:pPr>
            <a:r>
              <a:rPr lang="en-US" dirty="0">
                <a:solidFill>
                  <a:srgbClr val="FF00FF"/>
                </a:solidFill>
              </a:rPr>
              <a:t>ABG = respiratory alkalosis unless they have sever stage of anaerobic metabolism (lactic acidosis )will have metabolic acidosis </a:t>
            </a:r>
          </a:p>
          <a:p>
            <a:pPr marL="285750" indent="-285750" algn="ctr">
              <a:buFont typeface="Arial" panose="020B0604020202020204" pitchFamily="34" charset="0"/>
              <a:buChar char="•"/>
            </a:pPr>
            <a:r>
              <a:rPr lang="en-US" dirty="0">
                <a:solidFill>
                  <a:srgbClr val="FF00FF"/>
                </a:solidFill>
              </a:rPr>
              <a:t>Treatment of hyperammonemia :1) arginine 2)sodium </a:t>
            </a:r>
            <a:r>
              <a:rPr kumimoji="0" lang="en-US" sz="1400" b="0" i="0" u="none" strike="noStrike" kern="1200" cap="none" spc="-10" normalizeH="0" baseline="0" noProof="0" dirty="0">
                <a:ln>
                  <a:noFill/>
                </a:ln>
                <a:solidFill>
                  <a:srgbClr val="FF00FF"/>
                </a:solidFill>
                <a:effectLst/>
                <a:uLnTx/>
                <a:uFillTx/>
                <a:latin typeface="Calibri" panose="020F0502020204030204"/>
                <a:ea typeface="+mn-ea"/>
                <a:cs typeface="Calibri" panose="020F0502020204030204"/>
              </a:rPr>
              <a:t>benzoate</a:t>
            </a:r>
            <a:r>
              <a:rPr kumimoji="0" lang="en-US"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p>
          <a:p>
            <a:pPr marL="285750" indent="-285750" algn="ctr">
              <a:buFont typeface="Arial" panose="020B0604020202020204" pitchFamily="34" charset="0"/>
              <a:buChar char="•"/>
            </a:pPr>
            <a:r>
              <a:rPr lang="en-US" dirty="0">
                <a:solidFill>
                  <a:srgbClr val="FF00FF"/>
                </a:solidFill>
              </a:rPr>
              <a:t>3)</a:t>
            </a:r>
            <a:r>
              <a:rPr kumimoji="0" lang="pt-BR" sz="18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lactulos</a:t>
            </a:r>
            <a:r>
              <a:rPr kumimoji="0" lang="pt-BR"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e</a:t>
            </a:r>
            <a:r>
              <a:rPr kumimoji="0" lang="pt-BR"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pt-BR"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(acidify</a:t>
            </a:r>
            <a:r>
              <a:rPr kumimoji="0" lang="pt-BR"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G</a:t>
            </a:r>
            <a:r>
              <a:rPr kumimoji="0" lang="pt-BR"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I</a:t>
            </a:r>
            <a:r>
              <a:rPr kumimoji="0" lang="pt-BR"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lumen</a:t>
            </a:r>
            <a:r>
              <a:rPr kumimoji="0" lang="pt-BR"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a:t>
            </a:r>
            <a:r>
              <a:rPr kumimoji="0" lang="pt-BR"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tra</a:t>
            </a:r>
            <a:r>
              <a:rPr kumimoji="0" lang="pt-BR"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p</a:t>
            </a:r>
            <a:r>
              <a:rPr kumimoji="0" lang="pt-BR"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N</a:t>
            </a:r>
            <a:r>
              <a:rPr kumimoji="0" lang="pt-BR"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H</a:t>
            </a:r>
            <a:r>
              <a:rPr kumimoji="0" lang="pt-BR" sz="1800" b="0" i="0" u="none" strike="noStrike" kern="1200" cap="none" spc="13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pt-BR" sz="1600" b="0" i="0" u="none" strike="noStrike" kern="1200" cap="none" spc="7" normalizeH="0" baseline="30000" noProof="0" dirty="0">
                <a:ln>
                  <a:noFill/>
                </a:ln>
                <a:solidFill>
                  <a:srgbClr val="FF00FF"/>
                </a:solidFill>
                <a:effectLst/>
                <a:uLnTx/>
                <a:uFillTx/>
                <a:latin typeface="Arial" panose="020B0604020202020204" pitchFamily="34" charset="0"/>
                <a:ea typeface="+mn-ea"/>
                <a:cs typeface="Arial" panose="020B0604020202020204" pitchFamily="34" charset="0"/>
              </a:rPr>
              <a:t>+</a:t>
            </a:r>
            <a:r>
              <a:rPr kumimoji="0" lang="pt-BR"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a:t>
            </a:r>
            <a:r>
              <a:rPr kumimoji="0" lang="pt-BR"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endParaRPr lang="en-US" dirty="0">
              <a:solidFill>
                <a:srgbClr val="FF00FF"/>
              </a:solidFill>
            </a:endParaRPr>
          </a:p>
          <a:p>
            <a:pPr algn="ctr"/>
            <a:r>
              <a:rPr lang="en-US" dirty="0">
                <a:solidFill>
                  <a:srgbClr val="FF00FF"/>
                </a:solidFill>
              </a:rPr>
              <a:t>4)</a:t>
            </a:r>
            <a:r>
              <a:rPr lang="en-US" dirty="0" err="1">
                <a:solidFill>
                  <a:srgbClr val="FF00FF"/>
                </a:solidFill>
              </a:rPr>
              <a:t>hemoDialysis</a:t>
            </a:r>
            <a:r>
              <a:rPr lang="en-US" dirty="0">
                <a:solidFill>
                  <a:srgbClr val="FF00FF"/>
                </a:solidFill>
              </a:rPr>
              <a:t> </a:t>
            </a:r>
          </a:p>
          <a:p>
            <a:pPr algn="ctr"/>
            <a:r>
              <a:rPr lang="en-US" dirty="0">
                <a:solidFill>
                  <a:srgbClr val="FF00FF"/>
                </a:solidFill>
              </a:rPr>
              <a:t>Same </a:t>
            </a:r>
            <a:r>
              <a:rPr lang="en-US" dirty="0" err="1">
                <a:solidFill>
                  <a:srgbClr val="FF00FF"/>
                </a:solidFill>
              </a:rPr>
              <a:t>tx</a:t>
            </a:r>
            <a:r>
              <a:rPr lang="en-US" dirty="0">
                <a:solidFill>
                  <a:srgbClr val="FF00FF"/>
                </a:solidFill>
              </a:rPr>
              <a:t> of acute liver failure </a:t>
            </a:r>
          </a:p>
          <a:p>
            <a:pPr algn="ctr"/>
            <a:r>
              <a:rPr lang="en-US" dirty="0">
                <a:solidFill>
                  <a:srgbClr val="FF00FF"/>
                </a:solidFill>
              </a:rPr>
              <a:t> </a:t>
            </a:r>
          </a:p>
        </p:txBody>
      </p:sp>
      <p:sp>
        <p:nvSpPr>
          <p:cNvPr id="4" name="Rectangle 3">
            <a:extLst>
              <a:ext uri="{FF2B5EF4-FFF2-40B4-BE49-F238E27FC236}">
                <a16:creationId xmlns:a16="http://schemas.microsoft.com/office/drawing/2014/main" id="{B374DC3D-F857-ABDA-9333-8AA124FC9591}"/>
              </a:ext>
            </a:extLst>
          </p:cNvPr>
          <p:cNvSpPr/>
          <p:nvPr/>
        </p:nvSpPr>
        <p:spPr>
          <a:xfrm>
            <a:off x="6416565" y="2947035"/>
            <a:ext cx="5480827" cy="24200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Presentation of hyperammonemia Asterixi</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s</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(flapping</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tremor)</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letharg</a:t>
            </a:r>
            <a:r>
              <a:rPr kumimoji="0" lang="en-US" sz="1800" b="0" i="0" u="none" strike="noStrike" kern="1200" cap="none" spc="-7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y</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slurred</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speech,</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vomiting,</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cerebral</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edem</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a</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25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Glutamin</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e</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Osmoti</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c</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shift),</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blurr</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y</a:t>
            </a:r>
            <a:r>
              <a:rPr kumimoji="0" lang="en-US" sz="1800" b="0" i="0" u="none" strike="noStrike" kern="1200" cap="none" spc="-5"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vision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0" y="0"/>
            <a:ext cx="12191999" cy="6606937"/>
          </a:xfrm>
          <a:prstGeom prst="rect">
            <a:avLst/>
          </a:prstGeom>
        </p:spPr>
        <p:txBody>
          <a:bodyPr vert="horz" wrap="square" lIns="0" tIns="12700" rIns="0" bIns="0" rtlCol="0">
            <a:spAutoFit/>
          </a:bodyPr>
          <a:lstStyle/>
          <a:p>
            <a:pPr marL="444500" marR="0" lvl="0" indent="-267335" algn="l" defTabSz="457200" rtl="0" eaLnBrk="1" fontAlgn="auto" latinLnBrk="0" hangingPunct="1">
              <a:lnSpc>
                <a:spcPct val="100000"/>
              </a:lnSpc>
              <a:spcBef>
                <a:spcPts val="100"/>
              </a:spcBef>
              <a:spcAft>
                <a:spcPts val="0"/>
              </a:spcAft>
              <a:buClrTx/>
              <a:buSzTx/>
              <a:buFontTx/>
              <a:buChar char="•"/>
              <a:tabLst>
                <a:tab pos="443865" algn="l"/>
                <a:tab pos="444500" algn="l"/>
              </a:tabLst>
              <a:defRPr/>
            </a:pP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Overview:</a:t>
            </a:r>
            <a:endParaRPr kumimoji="0"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Protein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degradation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Toxic</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ammonia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0" i="0" u="none" strike="noStrike" kern="1200" cap="none" spc="0"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delivered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liver</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Cahill</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(alanine)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0" i="0" u="none" strike="noStrike" kern="1200" cap="none" spc="0"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0" i="0" u="none" strike="noStrike" kern="1200" cap="none" spc="135"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detoxification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into</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(water-soluble)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Kidneys</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Excreted in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urine</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64160"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a:t>
            </a:r>
            <a:r>
              <a:rPr kumimoji="0" sz="16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directly</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kidneys</a:t>
            </a: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t>
            </a:r>
            <a:r>
              <a:rPr kumimoji="0" sz="1400" b="0" i="0" u="none" strike="noStrike" kern="1200" cap="none" spc="0"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sz="1400" b="0" i="0" u="none" strike="noStrike" kern="1200" cap="none" spc="135"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0" i="0" u="none" strike="noStrike" kern="1200" cap="none" spc="0"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0" i="0" u="none" strike="noStrike" kern="1200" cap="none" spc="135"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glutamine or</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alanine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0" i="0" u="none" strike="noStrike" kern="1200" cap="none" spc="7"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0" i="0" u="none" strike="noStrike" kern="1200" cap="none" spc="135"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a:t>
            </a:r>
            <a:r>
              <a:rPr kumimoji="0" sz="1600" b="0"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44500" marR="0" lvl="0" indent="-267335" algn="l" defTabSz="457200" rtl="0" eaLnBrk="1" fontAlgn="auto" latinLnBrk="0" hangingPunct="1">
              <a:lnSpc>
                <a:spcPct val="100000"/>
              </a:lnSpc>
              <a:spcBef>
                <a:spcPts val="0"/>
              </a:spcBef>
              <a:spcAft>
                <a:spcPts val="0"/>
              </a:spcAft>
              <a:buClrTx/>
              <a:buSzTx/>
              <a:buFontTx/>
              <a:buChar char="•"/>
              <a:tabLst>
                <a:tab pos="443865" algn="l"/>
                <a:tab pos="444500" algn="l"/>
              </a:tabLst>
              <a:defRPr/>
            </a:pPr>
            <a:r>
              <a:rPr kumimoji="0" sz="16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Mitochondrial</a:t>
            </a:r>
            <a:r>
              <a:rPr kumimoji="0" sz="16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Steps:</a:t>
            </a:r>
            <a:endParaRPr kumimoji="0"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Bicarbonate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Carbamoyl</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phosphate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carbamoyl</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phosphate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synthetase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(CPS1),</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ATP</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a:t>
            </a:r>
          </a:p>
          <a:p>
            <a:pPr marL="1187450" marR="0" lvl="2" indent="-264160"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CPS1</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limiting</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step;</a:t>
            </a:r>
            <a:r>
              <a:rPr kumimoji="0" sz="1600" b="0" i="0" u="none" strike="noStrike" kern="1200" cap="none" spc="-3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Activated</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N-acetylglutamate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(NAG)</a:t>
            </a: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Carbamoyl</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phosphate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Ornithine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intermediate)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Citrulline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ornithine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transcarbamylase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(OTC)</a:t>
            </a: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Citrulline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Cytoplasm</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hepatocyte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ornithine/citrulline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antiporter</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44500" marR="0" lvl="0" indent="-267335" algn="l" defTabSz="457200" rtl="0" eaLnBrk="1" fontAlgn="auto" latinLnBrk="0" hangingPunct="1">
              <a:lnSpc>
                <a:spcPct val="100000"/>
              </a:lnSpc>
              <a:spcBef>
                <a:spcPts val="0"/>
              </a:spcBef>
              <a:spcAft>
                <a:spcPts val="0"/>
              </a:spcAft>
              <a:buClrTx/>
              <a:buSzTx/>
              <a:buFontTx/>
              <a:buChar char="•"/>
              <a:tabLst>
                <a:tab pos="443865" algn="l"/>
                <a:tab pos="444500" algn="l"/>
              </a:tabLst>
              <a:defRPr/>
            </a:pP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Cytoplasmic</a:t>
            </a:r>
            <a:r>
              <a:rPr kumimoji="0" sz="16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Steps:</a:t>
            </a:r>
            <a:endParaRPr kumimoji="0"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Citrulline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Aspartate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Argininosuccinate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argininosuccinate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synthetase,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ATP</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a:t>
            </a: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Argininosuccinate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Fumarate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argininosuccinate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lyase</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Ornithine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arginase,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sz="1400" b="0" i="0" u="none" strike="noStrike" kern="1200" cap="none" spc="15"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required</a:t>
            </a:r>
          </a:p>
          <a:p>
            <a:pPr marL="901700" marR="0" lvl="1" indent="-267335"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Kidneys</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Excreted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urine;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Ornithine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re-enters</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p>
          <a:p>
            <a:pPr marL="444500" marR="0" lvl="0" indent="-267335" algn="l" defTabSz="457200" rtl="0" eaLnBrk="1" fontAlgn="auto" latinLnBrk="0" hangingPunct="1">
              <a:lnSpc>
                <a:spcPct val="100000"/>
              </a:lnSpc>
              <a:spcBef>
                <a:spcPts val="0"/>
              </a:spcBef>
              <a:spcAft>
                <a:spcPts val="0"/>
              </a:spcAft>
              <a:buClrTx/>
              <a:buSzTx/>
              <a:buFontTx/>
              <a:buChar char="•"/>
              <a:tabLst>
                <a:tab pos="443865" algn="l"/>
                <a:tab pos="444500" algn="l"/>
              </a:tabLst>
              <a:defRPr/>
            </a:pP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Clinical</a:t>
            </a:r>
            <a:r>
              <a:rPr kumimoji="0" sz="16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6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Implications:</a:t>
            </a:r>
            <a:endParaRPr kumimoji="0" sz="1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901700" marR="0" lvl="1" indent="-264160"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nitrogen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Measurement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blood,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measures</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renal</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function</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Freely</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filtered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kidney,</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reabsorbed</a:t>
            </a: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poo</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renal</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function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high-protei</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diet</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tissu</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breakdown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dehydration</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Analyzed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alongside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creatinine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muscle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breakdown, not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reabsorbed</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a:t>
            </a:r>
            <a:r>
              <a:rPr kumimoji="0" sz="1600" b="0" i="0" u="none" strike="noStrike" kern="1200" cap="none" spc="6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kidneys),</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BUN:Cr</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determines etiology of</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injury</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01700" marR="0" lvl="1" indent="-264160" algn="l" defTabSz="457200" rtl="0" eaLnBrk="1" fontAlgn="auto" latinLnBrk="0" hangingPunct="1">
              <a:lnSpc>
                <a:spcPct val="100000"/>
              </a:lnSpc>
              <a:spcBef>
                <a:spcPts val="0"/>
              </a:spcBef>
              <a:spcAft>
                <a:spcPts val="0"/>
              </a:spcAft>
              <a:buClrTx/>
              <a:buSzTx/>
              <a:buFontTx/>
              <a:buChar char="•"/>
              <a:tabLst>
                <a:tab pos="901065" algn="l"/>
                <a:tab pos="90233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Hyperammonemia: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Inherited</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disorders)</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acquired</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(liver</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disease)</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Pathophysiology</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t>
            </a:r>
            <a:r>
              <a:rPr kumimoji="0" sz="1600" b="0" i="0" u="none" strike="noStrike" kern="12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sz="1400" b="0" i="0" u="none" strike="noStrike" kern="1200" cap="none" spc="7"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0" i="0" u="none" strike="noStrike" kern="1200" cap="none" spc="0"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127" normalizeH="0" baseline="-34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Glutamine</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GABA</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3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α-ketoglutarate</a:t>
            </a:r>
            <a:r>
              <a:rPr kumimoji="0" sz="16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TC</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Plasma</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concentration</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testing</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available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poorly</a:t>
            </a:r>
            <a:r>
              <a:rPr kumimoji="0" sz="16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reliable,</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seek</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underlying</a:t>
            </a:r>
            <a:r>
              <a:rPr kumimoji="0" sz="16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87450" marR="0" lvl="2" indent="-273685" algn="l" defTabSz="457200" rtl="0" eaLnBrk="1" fontAlgn="auto" latinLnBrk="0" hangingPunct="1">
              <a:lnSpc>
                <a:spcPct val="100000"/>
              </a:lnSpc>
              <a:spcBef>
                <a:spcPts val="0"/>
              </a:spcBef>
              <a:spcAft>
                <a:spcPts val="0"/>
              </a:spcAft>
              <a:buClrTx/>
              <a:buSzTx/>
              <a:buFontTx/>
              <a:buChar char="•"/>
              <a:tabLst>
                <a:tab pos="1186815" algn="l"/>
                <a:tab pos="1188085" algn="l"/>
              </a:tabLst>
              <a:defRPr/>
            </a:pP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Asterixi</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(flapping</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tremor)</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letharg</a:t>
            </a:r>
            <a:r>
              <a:rPr kumimoji="0" sz="1600" b="0" i="0" u="none" strike="noStrike" kern="1200" cap="none" spc="-7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slurred</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speech,</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vomiting,</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cerebral</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edem</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2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Osmoti</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shift),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blurr</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vision</a:t>
            </a:r>
          </a:p>
          <a:p>
            <a:pPr marL="1187450" marR="0" lvl="2" indent="-273685" algn="l" defTabSz="457200" rtl="0" eaLnBrk="1" fontAlgn="auto" latinLnBrk="0" hangingPunct="1">
              <a:lnSpc>
                <a:spcPts val="965"/>
              </a:lnSpc>
              <a:spcBef>
                <a:spcPts val="0"/>
              </a:spcBef>
              <a:spcAft>
                <a:spcPts val="0"/>
              </a:spcAft>
              <a:buClrTx/>
              <a:buSzTx/>
              <a:buFontTx/>
              <a:buChar char="•"/>
              <a:tabLst>
                <a:tab pos="1186815" algn="l"/>
                <a:tab pos="1188085" algn="l"/>
              </a:tabLst>
              <a:defRPr/>
            </a:pP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Protei</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diet</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lactulos</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(acidify</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lumen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sz="1600" b="0" i="0" u="none" strike="noStrike" kern="1200" cap="none" spc="1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7"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rifaximin</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(antibiotic</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agains</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ammoniageni</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gu</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sz="16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bacteria)</a:t>
            </a:r>
            <a:endPar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05180" marR="0" lvl="0" indent="0" algn="ctr" defTabSz="457200" rtl="0" eaLnBrk="1" fontAlgn="auto" latinLnBrk="0" hangingPunct="1">
              <a:lnSpc>
                <a:spcPts val="545"/>
              </a:lnSpc>
              <a:spcBef>
                <a:spcPts val="0"/>
              </a:spcBef>
              <a:spcAft>
                <a:spcPts val="0"/>
              </a:spcAft>
              <a:buClrTx/>
              <a:buSzTx/>
              <a:buFontTx/>
              <a:buNone/>
              <a:defRPr/>
            </a:pPr>
            <a:r>
              <a:rPr kumimoji="0" sz="65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endParaRPr kumimoji="0" sz="6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3745"/>
            <a:ext cx="12192000" cy="6844255"/>
            <a:chOff x="0" y="13745"/>
            <a:chExt cx="9144000" cy="4272915"/>
          </a:xfrm>
        </p:grpSpPr>
        <p:pic>
          <p:nvPicPr>
            <p:cNvPr id="3" name="object 3"/>
            <p:cNvPicPr/>
            <p:nvPr/>
          </p:nvPicPr>
          <p:blipFill>
            <a:blip r:embed="rId2" cstate="print"/>
            <a:stretch>
              <a:fillRect/>
            </a:stretch>
          </p:blipFill>
          <p:spPr>
            <a:xfrm>
              <a:off x="0" y="13745"/>
              <a:ext cx="4454142" cy="4044710"/>
            </a:xfrm>
            <a:prstGeom prst="rect">
              <a:avLst/>
            </a:prstGeom>
          </p:spPr>
        </p:pic>
        <p:pic>
          <p:nvPicPr>
            <p:cNvPr id="4" name="object 4"/>
            <p:cNvPicPr/>
            <p:nvPr/>
          </p:nvPicPr>
          <p:blipFill>
            <a:blip r:embed="rId3" cstate="print"/>
            <a:stretch>
              <a:fillRect/>
            </a:stretch>
          </p:blipFill>
          <p:spPr>
            <a:xfrm>
              <a:off x="4430176" y="101937"/>
              <a:ext cx="4713823" cy="4184335"/>
            </a:xfrm>
            <a:prstGeom prst="rect">
              <a:avLst/>
            </a:prstGeom>
          </p:spPr>
        </p:pic>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4879" y="166425"/>
            <a:ext cx="12296879" cy="6691575"/>
          </a:xfrm>
          <a:prstGeom prst="rect">
            <a:avLst/>
          </a:prstGeom>
        </p:spPr>
        <p:txBody>
          <a:bodyPr vert="horz" wrap="square" lIns="0" tIns="12700" rIns="0" bIns="0" rtlCol="0">
            <a:spAutoFit/>
          </a:bodyPr>
          <a:lstStyle/>
          <a:p>
            <a:pPr marL="441960" marR="0" lvl="0" indent="-264795" algn="l" defTabSz="457200" rtl="0" eaLnBrk="1" fontAlgn="auto" latinLnBrk="0" hangingPunct="1">
              <a:lnSpc>
                <a:spcPct val="100000"/>
              </a:lnSpc>
              <a:spcBef>
                <a:spcPts val="10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Overview:</a:t>
            </a:r>
            <a:endPar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1" i="0" u="none" strike="noStrike" kern="1200" cap="none" spc="0" normalizeH="0" baseline="-32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1" i="0" u="none" strike="noStrike" kern="1200" cap="none" spc="127" normalizeH="0" baseline="-32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detoxification</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into urea</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(water-soluble)</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Kidneys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Excreted</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urine</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Urea</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disorders:</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Typically</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newborns 24-48 hours old with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symptoms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hyperammonemia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(asterixis,</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blurry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vision,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cerebral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edema,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seizures)</a:t>
            </a:r>
          </a:p>
          <a:p>
            <a:pPr marL="441960" marR="0" lvl="0" indent="-264795" algn="l" defTabSz="457200" rtl="0" eaLnBrk="1" fontAlgn="auto" latinLnBrk="0" hangingPunct="1">
              <a:lnSpc>
                <a:spcPct val="100000"/>
              </a:lnSpc>
              <a:spcBef>
                <a:spcPts val="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Ornithine</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10" normalizeH="0" baseline="0" noProof="0" dirty="0">
                <a:ln>
                  <a:noFill/>
                </a:ln>
                <a:solidFill>
                  <a:prstClr val="black"/>
                </a:solidFill>
                <a:effectLst/>
                <a:uLnTx/>
                <a:uFillTx/>
                <a:latin typeface="Arial" panose="020B0604020202020204"/>
                <a:ea typeface="+mn-ea"/>
                <a:cs typeface="Arial" panose="020B0604020202020204"/>
              </a:rPr>
              <a:t>Transcarbamylase</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(OTC)</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Deficiency:</a:t>
            </a:r>
            <a:endPar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X-linke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recessive;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carbamoyl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phosphate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ornithine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alanine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Citrulline</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84910" marR="0" lvl="2" indent="-271780" algn="l" defTabSz="457200" rtl="0" eaLnBrk="1" fontAlgn="auto" latinLnBrk="0" hangingPunct="1">
              <a:lnSpc>
                <a:spcPct val="100000"/>
              </a:lnSpc>
              <a:spcBef>
                <a:spcPts val="0"/>
              </a:spcBef>
              <a:spcAft>
                <a:spcPts val="0"/>
              </a:spcAft>
              <a:buClrTx/>
              <a:buSzTx/>
              <a:buFontTx/>
              <a:buChar char="•"/>
              <a:tabLst>
                <a:tab pos="1184910" algn="l"/>
                <a:tab pos="1185545" algn="l"/>
              </a:tabLst>
              <a:defRPr/>
            </a:pP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Carbamoy</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phosphat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(pyrimidine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synthesis</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pathway)</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84910" marR="0" lvl="2" indent="-271780" algn="l" defTabSz="457200" rtl="0" eaLnBrk="1" fontAlgn="auto" latinLnBrk="0" hangingPunct="1">
              <a:lnSpc>
                <a:spcPct val="100000"/>
              </a:lnSpc>
              <a:spcBef>
                <a:spcPts val="0"/>
              </a:spcBef>
              <a:spcAft>
                <a:spcPts val="0"/>
              </a:spcAft>
              <a:buClrTx/>
              <a:buSzTx/>
              <a:buFontTx/>
              <a:buChar char="•"/>
              <a:tabLst>
                <a:tab pos="1184910" algn="l"/>
                <a:tab pos="1185545" algn="l"/>
              </a:tabLst>
              <a:defRPr/>
            </a:pP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synthetase</a:t>
            </a: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Irritability,</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failure</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thrive,</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metabolic</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encephalopathy</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Diagnosis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enzym</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activit</a:t>
            </a:r>
            <a:r>
              <a:rPr kumimoji="0" sz="1400" b="1" i="0" u="none" strike="noStrike" kern="1200" cap="none" spc="-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Serum/urin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Carbamoy</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phosphate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Citrulline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BUN</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71780"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Protei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diet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supplementation,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sodium</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benzoat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a:t>
            </a:r>
            <a:r>
              <a:rPr kumimoji="0" sz="1400" b="1" i="0" u="none" strike="noStrike" kern="1200" cap="none" spc="22" normalizeH="0" baseline="-32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sz="1400" b="1" i="0" u="none" strike="noStrike" kern="1200" cap="none" spc="0" normalizeH="0" baseline="-32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112" normalizeH="0" baseline="-32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sequestration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hippuri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Urine)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flui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administration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dialysis</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41960" marR="0" lvl="0" indent="-262255" algn="l" defTabSz="457200" rtl="0" eaLnBrk="1" fontAlgn="auto" latinLnBrk="0" hangingPunct="1">
              <a:lnSpc>
                <a:spcPct val="100000"/>
              </a:lnSpc>
              <a:spcBef>
                <a:spcPts val="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Carbamoyl</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Phosphate</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Synthetase</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I</a:t>
            </a:r>
            <a:r>
              <a:rPr kumimoji="0" sz="1400" b="1" i="0" u="none" strike="noStrike" kern="1200" cap="none" spc="-1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(CPSI)</a:t>
            </a:r>
            <a:r>
              <a:rPr kumimoji="0" sz="1400"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Deficiency:</a:t>
            </a:r>
            <a:endPar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Autosoma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recessive;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CP</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Carbamoy</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phosphat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formatio</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Ure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intermediates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r>
              <a:rPr kumimoji="0" sz="1400" b="1" i="0" u="none" strike="noStrike" kern="1200" cap="none" spc="-6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Asterixis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(flapping</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tremor),</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lethargy,</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slurred</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speech,</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vomiting,</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cerebral</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edema, blurry</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vision,</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seizures,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coma</a:t>
            </a: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Diagnosis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Citrullin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arginine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Glutamin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(Hyperammonemia);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Newbor</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screen,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geneti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testing</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Protei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diet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lactulose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rifaximin,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dialysis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flui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resuscitation</a:t>
            </a:r>
          </a:p>
          <a:p>
            <a:pPr marL="441960" marR="0" lvl="0" indent="-262255" algn="l" defTabSz="457200" rtl="0" eaLnBrk="1" fontAlgn="auto" latinLnBrk="0" hangingPunct="1">
              <a:lnSpc>
                <a:spcPct val="100000"/>
              </a:lnSpc>
              <a:spcBef>
                <a:spcPts val="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Arginase</a:t>
            </a:r>
            <a:r>
              <a:rPr kumimoji="0" sz="1400" b="1" i="0" u="none" strike="noStrike" kern="1200" cap="none" spc="-5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Deficiency:</a:t>
            </a:r>
            <a:endPar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Autosoma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recessive;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Arginas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Ure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formation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ammonia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r>
              <a:rPr kumimoji="0" sz="1400" b="1" i="0" u="none" strike="noStrike" kern="1200" cap="none" spc="-6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Acute</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(stress-mediated)</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chronic</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hyperammonemia</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symptoms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(similar</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CPSI</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deficiency)</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Diagnostics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Arginine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carbamoyl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phosphate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citrulline;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BUN</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Protei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diet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sodium</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benzoate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dialysis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flui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resuscitation</a:t>
            </a:r>
          </a:p>
          <a:p>
            <a:pPr marL="441960" marR="0" lvl="0" indent="-262255" algn="l" defTabSz="457200" rtl="0" eaLnBrk="1" fontAlgn="auto" latinLnBrk="0" hangingPunct="1">
              <a:lnSpc>
                <a:spcPct val="100000"/>
              </a:lnSpc>
              <a:spcBef>
                <a:spcPts val="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N-acetylglutamate</a:t>
            </a:r>
            <a:r>
              <a:rPr kumimoji="0" sz="1400" b="1" i="0"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(NAG)</a:t>
            </a:r>
            <a:r>
              <a:rPr kumimoji="0" sz="14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Synthetase</a:t>
            </a:r>
            <a:r>
              <a:rPr kumimoji="0" sz="14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Deficiency:</a:t>
            </a:r>
            <a:endPar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Autosoma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recessive: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CPS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activity</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Diagnostics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Ammoni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ornithin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norma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ure</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cycle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enzym</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levels</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geneti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testing</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management</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similar</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CPSI</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deficiency</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41960" marR="0" lvl="0" indent="-262255" algn="l" defTabSz="457200" rtl="0" eaLnBrk="1" fontAlgn="auto" latinLnBrk="0" hangingPunct="1">
              <a:lnSpc>
                <a:spcPct val="100000"/>
              </a:lnSpc>
              <a:spcBef>
                <a:spcPts val="0"/>
              </a:spcBef>
              <a:spcAft>
                <a:spcPts val="0"/>
              </a:spcAft>
              <a:buClrTx/>
              <a:buSzTx/>
              <a:buFontTx/>
              <a:buChar char="•"/>
              <a:tabLst>
                <a:tab pos="441325" algn="l"/>
                <a:tab pos="442595" algn="l"/>
              </a:tabLst>
              <a:defRPr/>
            </a:pP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Differential</a:t>
            </a:r>
            <a:r>
              <a:rPr kumimoji="0" sz="1400" b="1" i="0" u="none" strike="noStrike" kern="1200" cap="none" spc="-30"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Diagnosis</a:t>
            </a:r>
            <a:r>
              <a:rPr kumimoji="0" sz="14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for</a:t>
            </a:r>
            <a:r>
              <a:rPr kumimoji="0" sz="1400" b="1" i="0" u="none" strike="noStrike" kern="1200" cap="none" spc="-25" normalizeH="0" baseline="0" noProof="0" dirty="0">
                <a:ln>
                  <a:noFill/>
                </a:ln>
                <a:solidFill>
                  <a:prstClr val="black"/>
                </a:solidFill>
                <a:effectLst/>
                <a:uLnTx/>
                <a:uFillTx/>
                <a:latin typeface="Arial" panose="020B0604020202020204"/>
                <a:ea typeface="+mn-ea"/>
                <a:cs typeface="Arial" panose="020B0604020202020204"/>
              </a:rPr>
              <a:t> </a:t>
            </a:r>
            <a:r>
              <a:rPr kumimoji="0" sz="1400" b="1" i="0" u="none" strike="noStrike" kern="1200" cap="none" spc="-5" normalizeH="0" baseline="0" noProof="0" dirty="0">
                <a:ln>
                  <a:noFill/>
                </a:ln>
                <a:solidFill>
                  <a:prstClr val="black"/>
                </a:solidFill>
                <a:effectLst/>
                <a:uLnTx/>
                <a:uFillTx/>
                <a:latin typeface="Arial" panose="020B0604020202020204"/>
                <a:ea typeface="+mn-ea"/>
                <a:cs typeface="Arial" panose="020B0604020202020204"/>
              </a:rPr>
              <a:t>Hyperammonemia:</a:t>
            </a:r>
            <a:endParaRPr kumimoji="0" sz="14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aciduria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Defec</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pyrimidin</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synthesis</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Megaloblastic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anemia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developmenta</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delay)</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47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Oroti</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acid</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Organic</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acidemias: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Hyperammonemia</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inhibition</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CPSI;</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Metabolic</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acidosis</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and/or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ketotic</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hypoglycemia</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Fatty</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oxidation</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defects:</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Hypoketotic</a:t>
            </a:r>
            <a:r>
              <a:rPr kumimoji="0" sz="14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hypoglycemia,</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later</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presentation</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99160" marR="0" lvl="1" indent="-262255" algn="l" defTabSz="457200" rtl="0" eaLnBrk="1" fontAlgn="auto" latinLnBrk="0" hangingPunct="1">
              <a:lnSpc>
                <a:spcPct val="100000"/>
              </a:lnSpc>
              <a:spcBef>
                <a:spcPts val="0"/>
              </a:spcBef>
              <a:spcAft>
                <a:spcPts val="0"/>
              </a:spcAft>
              <a:buClrTx/>
              <a:buSzTx/>
              <a:buFontTx/>
              <a:buChar char="•"/>
              <a:tabLst>
                <a:tab pos="899160" algn="l"/>
                <a:tab pos="899160" algn="l"/>
              </a:tabLst>
              <a:defRPr/>
            </a:pP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Disorders</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pyruvate</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metabolism:</a:t>
            </a:r>
            <a:r>
              <a:rPr kumimoji="0" sz="14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Lactic</a:t>
            </a:r>
            <a:r>
              <a:rPr kumimoji="0" sz="1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acidemia</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74BB5468-19DB-46C4-0C31-1F31B5848A6C}"/>
              </a:ext>
            </a:extLst>
          </p:cNvPr>
          <p:cNvSpPr/>
          <p:nvPr/>
        </p:nvSpPr>
        <p:spPr>
          <a:xfrm>
            <a:off x="4240924" y="843456"/>
            <a:ext cx="6140669" cy="3862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All urea cycle enzyme deficiency is AR except OCT x linked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2016" y="0"/>
            <a:ext cx="11105802" cy="62844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681"/>
        <p:cNvGrpSpPr/>
        <p:nvPr/>
      </p:nvGrpSpPr>
      <p:grpSpPr>
        <a:xfrm>
          <a:off x="0" y="0"/>
          <a:ext cx="0" cy="0"/>
          <a:chOff x="0" y="0"/>
          <a:chExt cx="0" cy="0"/>
        </a:xfrm>
      </p:grpSpPr>
      <p:pic>
        <p:nvPicPr>
          <p:cNvPr id="113682" name="Google Shape;113682;p4"/>
          <p:cNvPicPr preferRelativeResize="0">
            <a:picLocks noGrp="1"/>
          </p:cNvPicPr>
          <p:nvPr>
            <p:ph type="body" idx="1"/>
          </p:nvPr>
        </p:nvPicPr>
        <p:blipFill rotWithShape="1">
          <a:blip r:embed="rId2">
            <a:alphaModFix/>
          </a:blip>
          <a:srcRect/>
          <a:stretch/>
        </p:blipFill>
        <p:spPr>
          <a:xfrm>
            <a:off x="431800" y="1181100"/>
            <a:ext cx="7683600" cy="4897500"/>
          </a:xfrm>
          <a:prstGeom prst="rect">
            <a:avLst/>
          </a:prstGeom>
          <a:noFill/>
          <a:ln>
            <a:noFill/>
          </a:ln>
        </p:spPr>
      </p:pic>
      <p:sp>
        <p:nvSpPr>
          <p:cNvPr id="113683" name="Google Shape;113683;p4"/>
          <p:cNvSpPr txBox="1"/>
          <p:nvPr/>
        </p:nvSpPr>
        <p:spPr>
          <a:xfrm>
            <a:off x="8204199" y="1244601"/>
            <a:ext cx="3232800" cy="47967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45515E"/>
              </a:buClr>
              <a:buSzPts val="2800"/>
              <a:buFont typeface="Noto Sans Symbols"/>
              <a:buChar char="❖"/>
            </a:pPr>
            <a:r>
              <a:rPr lang="en-US" sz="2800" b="1" i="0" u="none" strike="noStrike" cap="none">
                <a:solidFill>
                  <a:srgbClr val="45515E"/>
                </a:solidFill>
                <a:latin typeface="Calibri"/>
                <a:ea typeface="Calibri"/>
                <a:cs typeface="Calibri"/>
                <a:sym typeface="Calibri"/>
              </a:rPr>
              <a:t>But the confirmatory test is :</a:t>
            </a:r>
            <a:r>
              <a:rPr lang="en-US" sz="2800" b="1" i="0" u="none" strike="noStrike" cap="none">
                <a:solidFill>
                  <a:srgbClr val="CC0000"/>
                </a:solidFill>
                <a:latin typeface="Calibri"/>
                <a:ea typeface="Calibri"/>
                <a:cs typeface="Calibri"/>
                <a:sym typeface="Calibri"/>
              </a:rPr>
              <a:t> </a:t>
            </a:r>
            <a:br>
              <a:rPr lang="en-US" sz="2800" b="1" i="0" u="none" strike="noStrike" cap="none">
                <a:solidFill>
                  <a:srgbClr val="CC0000"/>
                </a:solidFill>
                <a:latin typeface="Calibri"/>
                <a:ea typeface="Calibri"/>
                <a:cs typeface="Calibri"/>
                <a:sym typeface="Calibri"/>
              </a:rPr>
            </a:br>
            <a:r>
              <a:rPr lang="en-US" sz="2600" b="0" i="0" u="none" strike="noStrike" cap="none">
                <a:solidFill>
                  <a:srgbClr val="CC0000"/>
                </a:solidFill>
                <a:latin typeface="Calibri"/>
                <a:ea typeface="Calibri"/>
                <a:cs typeface="Calibri"/>
                <a:sym typeface="Calibri"/>
              </a:rPr>
              <a:t>DNA test or enzyme measurements in tissue of the affected organ If the diagnosis not established, I need to make metabolic challenge + exercise testing.</a:t>
            </a:r>
            <a:endParaRPr sz="2800" b="0" i="0" u="none" strike="noStrike" cap="none">
              <a:solidFill>
                <a:srgbClr val="45515E"/>
              </a:solidFill>
              <a:latin typeface="Calibri"/>
              <a:ea typeface="Calibri"/>
              <a:cs typeface="Calibri"/>
              <a:sym typeface="Calibri"/>
            </a:endParaRPr>
          </a:p>
        </p:txBody>
      </p:sp>
      <p:sp>
        <p:nvSpPr>
          <p:cNvPr id="113684" name="Google Shape;113684;p4"/>
          <p:cNvSpPr txBox="1"/>
          <p:nvPr/>
        </p:nvSpPr>
        <p:spPr>
          <a:xfrm>
            <a:off x="3274200" y="3345875"/>
            <a:ext cx="4841100" cy="26955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r>
              <a:rPr lang="en-US">
                <a:solidFill>
                  <a:srgbClr val="FF00FF"/>
                </a:solidFill>
                <a:latin typeface="Calibri"/>
                <a:ea typeface="Calibri"/>
                <a:cs typeface="Calibri"/>
                <a:sym typeface="Calibri"/>
              </a:rPr>
              <a:t>I</a:t>
            </a:r>
            <a:r>
              <a:rPr lang="en-US" sz="1800">
                <a:solidFill>
                  <a:srgbClr val="FF00FF"/>
                </a:solidFill>
                <a:latin typeface="Calibri"/>
                <a:ea typeface="Calibri"/>
                <a:cs typeface="Calibri"/>
                <a:sym typeface="Calibri"/>
              </a:rPr>
              <a:t>if we suspect inborn errorom metabolism do </a:t>
            </a:r>
            <a:endParaRPr sz="1800">
              <a:solidFill>
                <a:srgbClr val="FF00FF"/>
              </a:solidFill>
              <a:latin typeface="Calibri"/>
              <a:ea typeface="Calibri"/>
              <a:cs typeface="Calibri"/>
              <a:sym typeface="Calibri"/>
            </a:endParaRPr>
          </a:p>
          <a:p>
            <a:pPr marL="0" lvl="0" indent="0" algn="l" rtl="0">
              <a:spcBef>
                <a:spcPts val="0"/>
              </a:spcBef>
              <a:spcAft>
                <a:spcPts val="0"/>
              </a:spcAft>
              <a:buNone/>
            </a:pPr>
            <a:r>
              <a:rPr lang="en-US" sz="1800">
                <a:solidFill>
                  <a:srgbClr val="FF00FF"/>
                </a:solidFill>
                <a:latin typeface="Calibri"/>
                <a:ea typeface="Calibri"/>
                <a:cs typeface="Calibri"/>
                <a:sym typeface="Calibri"/>
              </a:rPr>
              <a:t>mmonia</a:t>
            </a:r>
            <a:endParaRPr sz="1800">
              <a:solidFill>
                <a:srgbClr val="FF00FF"/>
              </a:solidFill>
              <a:latin typeface="Calibri"/>
              <a:ea typeface="Calibri"/>
              <a:cs typeface="Calibri"/>
              <a:sym typeface="Calibri"/>
            </a:endParaRPr>
          </a:p>
          <a:p>
            <a:pPr marL="0" lvl="0" indent="0" algn="l" rtl="0">
              <a:spcBef>
                <a:spcPts val="0"/>
              </a:spcBef>
              <a:spcAft>
                <a:spcPts val="0"/>
              </a:spcAft>
              <a:buNone/>
            </a:pPr>
            <a:r>
              <a:rPr lang="en-US" sz="1800">
                <a:solidFill>
                  <a:srgbClr val="FF00FF"/>
                </a:solidFill>
                <a:latin typeface="Calibri"/>
                <a:ea typeface="Calibri"/>
                <a:cs typeface="Calibri"/>
                <a:sym typeface="Calibri"/>
              </a:rPr>
              <a:t> Lactate </a:t>
            </a:r>
            <a:endParaRPr sz="1800">
              <a:solidFill>
                <a:srgbClr val="FF00FF"/>
              </a:solidFill>
              <a:latin typeface="Calibri"/>
              <a:ea typeface="Calibri"/>
              <a:cs typeface="Calibri"/>
              <a:sym typeface="Calibri"/>
            </a:endParaRPr>
          </a:p>
          <a:p>
            <a:pPr marL="0" lvl="0" indent="0" algn="l" rtl="0">
              <a:spcBef>
                <a:spcPts val="0"/>
              </a:spcBef>
              <a:spcAft>
                <a:spcPts val="0"/>
              </a:spcAft>
              <a:buNone/>
            </a:pPr>
            <a:r>
              <a:rPr lang="en-US" sz="1800">
                <a:solidFill>
                  <a:srgbClr val="FF00FF"/>
                </a:solidFill>
                <a:latin typeface="Calibri"/>
                <a:ea typeface="Calibri"/>
                <a:cs typeface="Calibri"/>
                <a:sym typeface="Calibri"/>
              </a:rPr>
              <a:t>Blood gas </a:t>
            </a:r>
            <a:endParaRPr sz="1800">
              <a:solidFill>
                <a:srgbClr val="FF00FF"/>
              </a:solidFill>
              <a:latin typeface="Calibri"/>
              <a:ea typeface="Calibri"/>
              <a:cs typeface="Calibri"/>
              <a:sym typeface="Calibri"/>
            </a:endParaRPr>
          </a:p>
          <a:p>
            <a:pPr marL="0" lvl="0" indent="0" algn="l" rtl="0">
              <a:spcBef>
                <a:spcPts val="0"/>
              </a:spcBef>
              <a:spcAft>
                <a:spcPts val="0"/>
              </a:spcAft>
              <a:buNone/>
            </a:pPr>
            <a:r>
              <a:rPr lang="en-US" sz="1800">
                <a:solidFill>
                  <a:srgbClr val="FF00FF"/>
                </a:solidFill>
                <a:latin typeface="Calibri"/>
                <a:ea typeface="Calibri"/>
                <a:cs typeface="Calibri"/>
                <a:sym typeface="Calibri"/>
              </a:rPr>
              <a:t>Free fatty acid </a:t>
            </a:r>
            <a:endParaRPr sz="1800">
              <a:solidFill>
                <a:srgbClr val="FF00FF"/>
              </a:solidFill>
              <a:latin typeface="Calibri"/>
              <a:ea typeface="Calibri"/>
              <a:cs typeface="Calibri"/>
              <a:sym typeface="Calibri"/>
            </a:endParaRPr>
          </a:p>
          <a:p>
            <a:pPr marL="0" lvl="0" indent="0" algn="l" rtl="0">
              <a:spcBef>
                <a:spcPts val="0"/>
              </a:spcBef>
              <a:spcAft>
                <a:spcPts val="0"/>
              </a:spcAft>
              <a:buNone/>
            </a:pPr>
            <a:r>
              <a:rPr lang="en-US" sz="1800">
                <a:solidFill>
                  <a:srgbClr val="FF00FF"/>
                </a:solidFill>
                <a:latin typeface="Calibri"/>
                <a:ea typeface="Calibri"/>
                <a:cs typeface="Calibri"/>
                <a:sym typeface="Calibri"/>
              </a:rPr>
              <a:t>Amino acid in urine</a:t>
            </a:r>
            <a:endParaRPr sz="1800">
              <a:solidFill>
                <a:srgbClr val="FF00FF"/>
              </a:solidFill>
              <a:latin typeface="Calibri"/>
              <a:ea typeface="Calibri"/>
              <a:cs typeface="Calibri"/>
              <a:sym typeface="Calibri"/>
            </a:endParaRPr>
          </a:p>
          <a:p>
            <a:pPr marL="0" lvl="0" indent="0" algn="l" rtl="0">
              <a:spcBef>
                <a:spcPts val="0"/>
              </a:spcBef>
              <a:spcAft>
                <a:spcPts val="0"/>
              </a:spcAft>
              <a:buNone/>
            </a:pPr>
            <a:r>
              <a:rPr lang="en-US" sz="1800">
                <a:solidFill>
                  <a:srgbClr val="FF00FF"/>
                </a:solidFill>
                <a:latin typeface="Calibri"/>
                <a:ea typeface="Calibri"/>
                <a:cs typeface="Calibri"/>
                <a:sym typeface="Calibri"/>
              </a:rPr>
              <a:t>Amino acid in serum </a:t>
            </a:r>
            <a:endParaRPr sz="1800">
              <a:solidFill>
                <a:srgbClr val="FF00FF"/>
              </a:solidFill>
              <a:latin typeface="Calibri"/>
              <a:ea typeface="Calibri"/>
              <a:cs typeface="Calibri"/>
              <a:sym typeface="Calibri"/>
            </a:endParaRPr>
          </a:p>
          <a:p>
            <a:pPr marL="0" lvl="0" indent="0" algn="l" rtl="0">
              <a:spcBef>
                <a:spcPts val="0"/>
              </a:spcBef>
              <a:spcAft>
                <a:spcPts val="0"/>
              </a:spcAft>
              <a:buNone/>
            </a:pPr>
            <a:r>
              <a:rPr lang="en-US" sz="1800">
                <a:solidFill>
                  <a:srgbClr val="FF00FF"/>
                </a:solidFill>
                <a:latin typeface="Calibri"/>
                <a:ea typeface="Calibri"/>
                <a:cs typeface="Calibri"/>
                <a:sym typeface="Calibri"/>
              </a:rPr>
              <a:t>Organic acid </a:t>
            </a:r>
            <a:endParaRPr sz="1800">
              <a:solidFill>
                <a:srgbClr val="FF00FF"/>
              </a:solidFill>
              <a:latin typeface="Calibri"/>
              <a:ea typeface="Calibri"/>
              <a:cs typeface="Calibri"/>
              <a:sym typeface="Calibri"/>
            </a:endParaRPr>
          </a:p>
          <a:p>
            <a:pPr marL="0" lvl="0" indent="0" algn="l" rtl="0">
              <a:spcBef>
                <a:spcPts val="0"/>
              </a:spcBef>
              <a:spcAft>
                <a:spcPts val="0"/>
              </a:spcAft>
              <a:buNone/>
            </a:pPr>
            <a:r>
              <a:rPr lang="en-US" sz="1800">
                <a:solidFill>
                  <a:srgbClr val="FF00FF"/>
                </a:solidFill>
                <a:latin typeface="Calibri"/>
                <a:ea typeface="Calibri"/>
                <a:cs typeface="Calibri"/>
                <a:sym typeface="Calibri"/>
              </a:rPr>
              <a:t>If neurological symptome do the last 3 test in csf  </a:t>
            </a:r>
            <a:endParaRPr sz="1800">
              <a:solidFill>
                <a:srgbClr val="FF00FF"/>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334316"/>
            <a:ext cx="12192000" cy="523875"/>
            <a:chOff x="0" y="6334316"/>
            <a:chExt cx="12192000" cy="523875"/>
          </a:xfrm>
        </p:grpSpPr>
        <p:sp>
          <p:nvSpPr>
            <p:cNvPr id="3" name="object 3"/>
            <p:cNvSpPr/>
            <p:nvPr/>
          </p:nvSpPr>
          <p:spPr>
            <a:xfrm>
              <a:off x="0" y="6400799"/>
              <a:ext cx="12192000" cy="457200"/>
            </a:xfrm>
            <a:custGeom>
              <a:avLst/>
              <a:gdLst/>
              <a:ahLst/>
              <a:cxnLst/>
              <a:rect l="l" t="t" r="r" b="b"/>
              <a:pathLst>
                <a:path w="12192000" h="457200">
                  <a:moveTo>
                    <a:pt x="12191999" y="0"/>
                  </a:moveTo>
                  <a:lnTo>
                    <a:pt x="0" y="0"/>
                  </a:lnTo>
                  <a:lnTo>
                    <a:pt x="0" y="457199"/>
                  </a:lnTo>
                  <a:lnTo>
                    <a:pt x="12191999" y="457199"/>
                  </a:lnTo>
                  <a:lnTo>
                    <a:pt x="12191999" y="0"/>
                  </a:lnTo>
                  <a:close/>
                </a:path>
              </a:pathLst>
            </a:custGeom>
            <a:solidFill>
              <a:srgbClr val="BC572C"/>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0" y="6334316"/>
              <a:ext cx="12192000" cy="66040"/>
            </a:xfrm>
            <a:custGeom>
              <a:avLst/>
              <a:gdLst/>
              <a:ahLst/>
              <a:cxnLst/>
              <a:rect l="l" t="t" r="r" b="b"/>
              <a:pathLst>
                <a:path w="12192000" h="66039">
                  <a:moveTo>
                    <a:pt x="12191999" y="0"/>
                  </a:moveTo>
                  <a:lnTo>
                    <a:pt x="0" y="0"/>
                  </a:lnTo>
                  <a:lnTo>
                    <a:pt x="0" y="65995"/>
                  </a:lnTo>
                  <a:lnTo>
                    <a:pt x="12191999" y="65995"/>
                  </a:lnTo>
                  <a:lnTo>
                    <a:pt x="12191999" y="0"/>
                  </a:lnTo>
                  <a:close/>
                </a:path>
              </a:pathLst>
            </a:custGeom>
            <a:solidFill>
              <a:srgbClr val="E48312"/>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object 5"/>
          <p:cNvGrpSpPr/>
          <p:nvPr/>
        </p:nvGrpSpPr>
        <p:grpSpPr>
          <a:xfrm>
            <a:off x="1193529" y="1304979"/>
            <a:ext cx="9966960" cy="4872355"/>
            <a:chOff x="1193529" y="1304979"/>
            <a:chExt cx="9966960" cy="4872355"/>
          </a:xfrm>
        </p:grpSpPr>
        <p:sp>
          <p:nvSpPr>
            <p:cNvPr id="6" name="object 6"/>
            <p:cNvSpPr/>
            <p:nvPr/>
          </p:nvSpPr>
          <p:spPr>
            <a:xfrm>
              <a:off x="1193529" y="1737878"/>
              <a:ext cx="9966960" cy="0"/>
            </a:xfrm>
            <a:custGeom>
              <a:avLst/>
              <a:gdLst/>
              <a:ahLst/>
              <a:cxnLst/>
              <a:rect l="l" t="t" r="r" b="b"/>
              <a:pathLst>
                <a:path w="9966960">
                  <a:moveTo>
                    <a:pt x="0" y="0"/>
                  </a:moveTo>
                  <a:lnTo>
                    <a:pt x="9966965" y="0"/>
                  </a:lnTo>
                </a:path>
              </a:pathLst>
            </a:custGeom>
            <a:ln w="6348">
              <a:solidFill>
                <a:srgbClr val="7E7E7E"/>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7"/>
            <p:cNvPicPr/>
            <p:nvPr/>
          </p:nvPicPr>
          <p:blipFill>
            <a:blip r:embed="rId2" cstate="print"/>
            <a:stretch>
              <a:fillRect/>
            </a:stretch>
          </p:blipFill>
          <p:spPr>
            <a:xfrm>
              <a:off x="2190497" y="1304979"/>
              <a:ext cx="7810896" cy="4871984"/>
            </a:xfrm>
            <a:prstGeom prst="rect">
              <a:avLst/>
            </a:prstGeom>
          </p:spPr>
        </p:pic>
      </p:grpSp>
      <p:sp>
        <p:nvSpPr>
          <p:cNvPr id="8" name="object 8"/>
          <p:cNvSpPr txBox="1"/>
          <p:nvPr/>
        </p:nvSpPr>
        <p:spPr>
          <a:xfrm rot="120000">
            <a:off x="205013" y="319633"/>
            <a:ext cx="2578947" cy="609600"/>
          </a:xfrm>
          <a:prstGeom prst="rect">
            <a:avLst/>
          </a:prstGeom>
        </p:spPr>
        <p:txBody>
          <a:bodyPr vert="horz" wrap="square" lIns="0" tIns="0" rIns="0" bIns="0" rtlCol="0">
            <a:spAutoFit/>
          </a:bodyPr>
          <a:lstStyle/>
          <a:p>
            <a:pPr marL="0" marR="0" lvl="0" indent="0" algn="l" defTabSz="457200" rtl="0" eaLnBrk="1" fontAlgn="auto" latinLnBrk="0" hangingPunct="1">
              <a:lnSpc>
                <a:spcPts val="4575"/>
              </a:lnSpc>
              <a:spcBef>
                <a:spcPts val="0"/>
              </a:spcBef>
              <a:spcAft>
                <a:spcPts val="0"/>
              </a:spcAft>
              <a:buClrTx/>
              <a:buSzTx/>
              <a:buFontTx/>
              <a:buNone/>
              <a:defRPr/>
            </a:pPr>
            <a:r>
              <a:rPr kumimoji="0" sz="4800" b="0" i="0" u="none" strike="noStrike" kern="1200" cap="none" spc="-40" normalizeH="0" baseline="0" noProof="0" dirty="0">
                <a:ln>
                  <a:noFill/>
                </a:ln>
                <a:solidFill>
                  <a:srgbClr val="404040"/>
                </a:solidFill>
                <a:effectLst/>
                <a:uLnTx/>
                <a:uFillTx/>
                <a:latin typeface="Calibri Light" panose="020F0302020204030204"/>
                <a:ea typeface="+mn-ea"/>
                <a:cs typeface="Calibri Light" panose="020F0302020204030204"/>
              </a:rPr>
              <a:t>Urea</a:t>
            </a:r>
            <a:r>
              <a:rPr kumimoji="0" sz="4800" b="0" i="0" u="none" strike="noStrike" kern="1200" cap="none" spc="-215" normalizeH="0" baseline="0" noProof="0" dirty="0">
                <a:ln>
                  <a:noFill/>
                </a:ln>
                <a:solidFill>
                  <a:srgbClr val="404040"/>
                </a:solidFill>
                <a:effectLst/>
                <a:uLnTx/>
                <a:uFillTx/>
                <a:latin typeface="Calibri Light" panose="020F0302020204030204"/>
                <a:ea typeface="+mn-ea"/>
                <a:cs typeface="Calibri Light" panose="020F0302020204030204"/>
              </a:rPr>
              <a:t> </a:t>
            </a:r>
            <a:r>
              <a:rPr kumimoji="0" sz="4800" b="0" i="0" u="none" strike="noStrike" kern="1200" cap="none" spc="-35" normalizeH="0" baseline="0" noProof="0" dirty="0">
                <a:ln>
                  <a:noFill/>
                </a:ln>
                <a:solidFill>
                  <a:srgbClr val="404040"/>
                </a:solidFill>
                <a:effectLst/>
                <a:uLnTx/>
                <a:uFillTx/>
                <a:latin typeface="Calibri Light" panose="020F0302020204030204"/>
                <a:ea typeface="+mn-ea"/>
                <a:cs typeface="Calibri Light" panose="020F0302020204030204"/>
              </a:rPr>
              <a:t>cycle</a:t>
            </a:r>
            <a:endParaRPr kumimoji="0" sz="4800" b="0" i="0" u="none" strike="noStrike" kern="1200" cap="none" spc="0" normalizeH="0" baseline="0" noProof="0">
              <a:ln>
                <a:noFill/>
              </a:ln>
              <a:solidFill>
                <a:prstClr val="black"/>
              </a:solidFill>
              <a:effectLst/>
              <a:uLnTx/>
              <a:uFillTx/>
              <a:latin typeface="Calibri Light" panose="020F0302020204030204"/>
              <a:ea typeface="+mn-ea"/>
              <a:cs typeface="Calibri Light" panose="020F0302020204030204"/>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6"/>
                </a:lnTo>
                <a:lnTo>
                  <a:pt x="12191999" y="65996"/>
                </a:lnTo>
                <a:lnTo>
                  <a:pt x="12191999" y="0"/>
                </a:lnTo>
                <a:close/>
              </a:path>
            </a:pathLst>
          </a:custGeom>
          <a:solidFill>
            <a:srgbClr val="E4821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9">
            <a:solidFill>
              <a:srgbClr val="7F7F7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1176330" y="1106165"/>
            <a:ext cx="9792970" cy="574040"/>
          </a:xfrm>
          <a:prstGeom prst="rect">
            <a:avLst/>
          </a:prstGeom>
        </p:spPr>
        <p:txBody>
          <a:bodyPr vert="horz" wrap="square" lIns="0" tIns="12700" rIns="0" bIns="0" rtlCol="0">
            <a:spAutoFit/>
          </a:bodyPr>
          <a:lstStyle/>
          <a:p>
            <a:pPr marL="12700">
              <a:lnSpc>
                <a:spcPct val="100000"/>
              </a:lnSpc>
              <a:spcBef>
                <a:spcPts val="100"/>
              </a:spcBef>
            </a:pPr>
            <a:r>
              <a:rPr sz="3600" spc="-55" dirty="0"/>
              <a:t>Or</a:t>
            </a:r>
            <a:r>
              <a:rPr sz="3600" spc="-50" dirty="0"/>
              <a:t>ni</a:t>
            </a:r>
            <a:r>
              <a:rPr sz="3600" spc="-45" dirty="0"/>
              <a:t>t</a:t>
            </a:r>
            <a:r>
              <a:rPr sz="3600" spc="-50" dirty="0"/>
              <a:t>hin</a:t>
            </a:r>
            <a:r>
              <a:rPr sz="3600" dirty="0"/>
              <a:t>e</a:t>
            </a:r>
            <a:r>
              <a:rPr sz="3600" spc="-195" dirty="0">
                <a:latin typeface="Times New Roman" panose="02020603050405020304"/>
                <a:cs typeface="Times New Roman" panose="02020603050405020304"/>
              </a:rPr>
              <a:t> </a:t>
            </a:r>
            <a:r>
              <a:rPr sz="3600" spc="-45" dirty="0"/>
              <a:t>t</a:t>
            </a:r>
            <a:r>
              <a:rPr sz="3600" spc="-125" dirty="0"/>
              <a:t>r</a:t>
            </a:r>
            <a:r>
              <a:rPr sz="3600" spc="-50" dirty="0"/>
              <a:t>ans</a:t>
            </a:r>
            <a:r>
              <a:rPr sz="3600" spc="-85" dirty="0"/>
              <a:t>c</a:t>
            </a:r>
            <a:r>
              <a:rPr sz="3600" spc="-50" dirty="0"/>
              <a:t>a</a:t>
            </a:r>
            <a:r>
              <a:rPr sz="3600" spc="-55" dirty="0"/>
              <a:t>r</a:t>
            </a:r>
            <a:r>
              <a:rPr sz="3600" spc="-50" dirty="0"/>
              <a:t>ba</a:t>
            </a:r>
            <a:r>
              <a:rPr sz="3600" spc="-125" dirty="0"/>
              <a:t>m</a:t>
            </a:r>
            <a:r>
              <a:rPr sz="3600" spc="-55" dirty="0"/>
              <a:t>y</a:t>
            </a:r>
            <a:r>
              <a:rPr sz="3600" spc="-50" dirty="0"/>
              <a:t>las</a:t>
            </a:r>
            <a:r>
              <a:rPr sz="3600" dirty="0"/>
              <a:t>e</a:t>
            </a:r>
            <a:r>
              <a:rPr sz="3600" spc="-190" dirty="0">
                <a:latin typeface="Times New Roman" panose="02020603050405020304"/>
                <a:cs typeface="Times New Roman" panose="02020603050405020304"/>
              </a:rPr>
              <a:t> </a:t>
            </a:r>
            <a:r>
              <a:rPr sz="3600" spc="-50" dirty="0"/>
              <a:t>d</a:t>
            </a:r>
            <a:r>
              <a:rPr sz="3600" spc="-90" dirty="0"/>
              <a:t>e</a:t>
            </a:r>
            <a:r>
              <a:rPr sz="3600" spc="-45" dirty="0"/>
              <a:t>f</a:t>
            </a:r>
            <a:r>
              <a:rPr sz="3600" spc="-50" dirty="0"/>
              <a:t>i</a:t>
            </a:r>
            <a:r>
              <a:rPr sz="3600" spc="-45" dirty="0"/>
              <a:t>c</a:t>
            </a:r>
            <a:r>
              <a:rPr sz="3600" spc="-50" dirty="0"/>
              <a:t>i</a:t>
            </a:r>
            <a:r>
              <a:rPr sz="3600" spc="-55" dirty="0"/>
              <a:t>e</a:t>
            </a:r>
            <a:r>
              <a:rPr sz="3600" spc="-50" dirty="0"/>
              <a:t>n</a:t>
            </a:r>
            <a:r>
              <a:rPr sz="3600" spc="-45" dirty="0"/>
              <a:t>c</a:t>
            </a:r>
            <a:r>
              <a:rPr sz="3600" dirty="0"/>
              <a:t>y</a:t>
            </a:r>
            <a:r>
              <a:rPr sz="3600" spc="-204" dirty="0">
                <a:latin typeface="Times New Roman" panose="02020603050405020304"/>
                <a:cs typeface="Times New Roman" panose="02020603050405020304"/>
              </a:rPr>
              <a:t> </a:t>
            </a:r>
            <a:r>
              <a:rPr sz="3600" spc="-45" dirty="0"/>
              <a:t>(</a:t>
            </a:r>
            <a:r>
              <a:rPr sz="3600" spc="-160" dirty="0"/>
              <a:t>O</a:t>
            </a:r>
            <a:r>
              <a:rPr sz="3600" spc="-125" dirty="0"/>
              <a:t>T</a:t>
            </a:r>
            <a:r>
              <a:rPr sz="3600" dirty="0"/>
              <a:t>C</a:t>
            </a:r>
            <a:r>
              <a:rPr sz="3600" spc="-200" dirty="0">
                <a:latin typeface="Times New Roman" panose="02020603050405020304"/>
                <a:cs typeface="Times New Roman" panose="02020603050405020304"/>
              </a:rPr>
              <a:t> </a:t>
            </a:r>
            <a:r>
              <a:rPr sz="3600" spc="-50" dirty="0"/>
              <a:t>d</a:t>
            </a:r>
            <a:r>
              <a:rPr sz="3600" spc="-90" dirty="0"/>
              <a:t>e</a:t>
            </a:r>
            <a:r>
              <a:rPr sz="3600" spc="-45" dirty="0"/>
              <a:t>f</a:t>
            </a:r>
            <a:r>
              <a:rPr sz="3600" spc="-50" dirty="0"/>
              <a:t>i</a:t>
            </a:r>
            <a:r>
              <a:rPr sz="3600" spc="-45" dirty="0"/>
              <a:t>c</a:t>
            </a:r>
            <a:r>
              <a:rPr sz="3600" spc="-50" dirty="0"/>
              <a:t>i</a:t>
            </a:r>
            <a:r>
              <a:rPr sz="3600" spc="-55" dirty="0"/>
              <a:t>e</a:t>
            </a:r>
            <a:r>
              <a:rPr sz="3600" spc="-50" dirty="0"/>
              <a:t>n</a:t>
            </a:r>
            <a:r>
              <a:rPr sz="3600" spc="-45" dirty="0"/>
              <a:t>c</a:t>
            </a:r>
            <a:r>
              <a:rPr sz="3600" spc="-55" dirty="0"/>
              <a:t>y</a:t>
            </a:r>
            <a:r>
              <a:rPr sz="3600" dirty="0"/>
              <a:t>)</a:t>
            </a:r>
            <a:endParaRPr sz="3600">
              <a:latin typeface="Times New Roman" panose="02020603050405020304"/>
              <a:cs typeface="Times New Roman" panose="02020603050405020304"/>
            </a:endParaRPr>
          </a:p>
        </p:txBody>
      </p:sp>
      <p:sp>
        <p:nvSpPr>
          <p:cNvPr id="5" name="object 5"/>
          <p:cNvSpPr txBox="1"/>
          <p:nvPr/>
        </p:nvSpPr>
        <p:spPr>
          <a:xfrm>
            <a:off x="1176330" y="1684752"/>
            <a:ext cx="9672320" cy="3976370"/>
          </a:xfrm>
          <a:prstGeom prst="rect">
            <a:avLst/>
          </a:prstGeom>
        </p:spPr>
        <p:txBody>
          <a:bodyPr vert="horz" wrap="square" lIns="0" tIns="160020" rIns="0" bIns="0" rtlCol="0">
            <a:spAutoFit/>
          </a:bodyPr>
          <a:lstStyle/>
          <a:p>
            <a:pPr marL="12700" marR="0" lvl="0" indent="0" algn="l" defTabSz="457200" rtl="0" eaLnBrk="1" fontAlgn="auto" latinLnBrk="0" hangingPunct="1">
              <a:lnSpc>
                <a:spcPct val="100000"/>
              </a:lnSpc>
              <a:spcBef>
                <a:spcPts val="1260"/>
              </a:spcBef>
              <a:spcAft>
                <a:spcPts val="0"/>
              </a:spcAft>
              <a:buClrTx/>
              <a:buSzTx/>
              <a:buFontTx/>
              <a:buNone/>
              <a:defRPr/>
            </a:pP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Most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common</a:t>
            </a:r>
            <a:r>
              <a:rPr kumimoji="0" sz="20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urea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cycle</a:t>
            </a:r>
            <a:r>
              <a:rPr kumimoji="0" sz="20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defect</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65"/>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Inheritance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X-linked recessive</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5080" lvl="0" indent="0" algn="l" defTabSz="457200" rtl="0" eaLnBrk="1" fontAlgn="auto" latinLnBrk="0" hangingPunct="1">
              <a:lnSpc>
                <a:spcPts val="2160"/>
              </a:lnSpc>
              <a:spcBef>
                <a:spcPts val="1425"/>
              </a:spcBef>
              <a:spcAft>
                <a:spcPts val="0"/>
              </a:spcAft>
              <a:buClrTx/>
              <a:buSzTx/>
              <a:buFontTx/>
              <a:buNone/>
              <a:defRPr/>
            </a:pPr>
            <a:r>
              <a:rPr kumimoji="0" sz="2000" b="1"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Pathophysiology</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Defect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in</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the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enzyme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ornithine</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transcarbamylase</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impaired</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conversion</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 </a:t>
            </a:r>
            <a:r>
              <a:rPr kumimoji="0" sz="2000" b="0" i="0" u="none" strike="noStrike" kern="1200" cap="none" spc="-44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carbamoyl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phosphate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ornithine</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to</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citrulline</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phosphate)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ammonia</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cannot</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be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eliminated</a:t>
            </a:r>
            <a:r>
              <a:rPr kumimoji="0" sz="20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accumulates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35"/>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Clinical</a:t>
            </a:r>
            <a:r>
              <a:rPr kumimoji="0" sz="2000" b="1" i="0" u="none" strike="noStrike" kern="1200" cap="none" spc="-50" normalizeH="0" baseline="0" noProof="0" dirty="0">
                <a:ln>
                  <a:noFill/>
                </a:ln>
                <a:solidFill>
                  <a:srgbClr val="3F3F3F"/>
                </a:solidFill>
                <a:effectLst/>
                <a:uLnTx/>
                <a:uFillTx/>
                <a:latin typeface="Calibri" panose="020F0502020204030204"/>
                <a:ea typeface="+mn-ea"/>
                <a:cs typeface="Calibri" panose="020F0502020204030204"/>
              </a:rPr>
              <a:t> </a:t>
            </a:r>
            <a:r>
              <a:rPr kumimoji="0" sz="2000" b="1"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features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Symptoms</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commonly</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manifest</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the</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first</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days</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life</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but</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can</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develop</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at</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any</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age.</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Nausea,</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vomiting,</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irritability,</a:t>
            </a:r>
            <a:r>
              <a:rPr kumimoji="0" sz="18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poor</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feeding</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Delayed</a:t>
            </a:r>
            <a:r>
              <a:rPr kumimoji="0" sz="18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growth</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cognitive</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impairment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In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severe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cases,</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metabolic</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encephalopathy</a:t>
            </a:r>
            <a:r>
              <a:rPr kumimoji="0" sz="18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with</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coma</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and</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death</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Does</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not</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cause</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megaloblastic</a:t>
            </a:r>
            <a:r>
              <a:rPr kumimoji="0" sz="18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anemia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(as</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opposed</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to</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orotic</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aciduria)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6330" y="1106165"/>
            <a:ext cx="9792970" cy="574040"/>
          </a:xfrm>
          <a:prstGeom prst="rect">
            <a:avLst/>
          </a:prstGeom>
        </p:spPr>
        <p:txBody>
          <a:bodyPr vert="horz" wrap="square" lIns="0" tIns="12700" rIns="0" bIns="0" rtlCol="0">
            <a:spAutoFit/>
          </a:bodyPr>
          <a:lstStyle/>
          <a:p>
            <a:pPr marL="12700">
              <a:lnSpc>
                <a:spcPct val="100000"/>
              </a:lnSpc>
              <a:spcBef>
                <a:spcPts val="100"/>
              </a:spcBef>
            </a:pPr>
            <a:r>
              <a:rPr sz="3600" spc="-55" dirty="0"/>
              <a:t>Or</a:t>
            </a:r>
            <a:r>
              <a:rPr sz="3600" spc="-50" dirty="0"/>
              <a:t>ni</a:t>
            </a:r>
            <a:r>
              <a:rPr sz="3600" spc="-45" dirty="0"/>
              <a:t>t</a:t>
            </a:r>
            <a:r>
              <a:rPr sz="3600" spc="-50" dirty="0"/>
              <a:t>hin</a:t>
            </a:r>
            <a:r>
              <a:rPr sz="3600" dirty="0"/>
              <a:t>e</a:t>
            </a:r>
            <a:r>
              <a:rPr sz="3600" spc="-195" dirty="0">
                <a:latin typeface="Times New Roman" panose="02020603050405020304"/>
                <a:cs typeface="Times New Roman" panose="02020603050405020304"/>
              </a:rPr>
              <a:t> </a:t>
            </a:r>
            <a:r>
              <a:rPr sz="3600" spc="-45" dirty="0"/>
              <a:t>t</a:t>
            </a:r>
            <a:r>
              <a:rPr sz="3600" spc="-125" dirty="0"/>
              <a:t>r</a:t>
            </a:r>
            <a:r>
              <a:rPr sz="3600" spc="-50" dirty="0"/>
              <a:t>ans</a:t>
            </a:r>
            <a:r>
              <a:rPr sz="3600" spc="-85" dirty="0"/>
              <a:t>c</a:t>
            </a:r>
            <a:r>
              <a:rPr sz="3600" spc="-50" dirty="0"/>
              <a:t>a</a:t>
            </a:r>
            <a:r>
              <a:rPr sz="3600" spc="-55" dirty="0"/>
              <a:t>r</a:t>
            </a:r>
            <a:r>
              <a:rPr sz="3600" spc="-50" dirty="0"/>
              <a:t>ba</a:t>
            </a:r>
            <a:r>
              <a:rPr sz="3600" spc="-125" dirty="0"/>
              <a:t>m</a:t>
            </a:r>
            <a:r>
              <a:rPr sz="3600" spc="-55" dirty="0"/>
              <a:t>y</a:t>
            </a:r>
            <a:r>
              <a:rPr sz="3600" spc="-50" dirty="0"/>
              <a:t>las</a:t>
            </a:r>
            <a:r>
              <a:rPr sz="3600" dirty="0"/>
              <a:t>e</a:t>
            </a:r>
            <a:r>
              <a:rPr sz="3600" spc="-190" dirty="0">
                <a:latin typeface="Times New Roman" panose="02020603050405020304"/>
                <a:cs typeface="Times New Roman" panose="02020603050405020304"/>
              </a:rPr>
              <a:t> </a:t>
            </a:r>
            <a:r>
              <a:rPr sz="3600" spc="-50" dirty="0"/>
              <a:t>d</a:t>
            </a:r>
            <a:r>
              <a:rPr sz="3600" spc="-90" dirty="0"/>
              <a:t>e</a:t>
            </a:r>
            <a:r>
              <a:rPr sz="3600" spc="-45" dirty="0"/>
              <a:t>f</a:t>
            </a:r>
            <a:r>
              <a:rPr sz="3600" spc="-50" dirty="0"/>
              <a:t>i</a:t>
            </a:r>
            <a:r>
              <a:rPr sz="3600" spc="-45" dirty="0"/>
              <a:t>c</a:t>
            </a:r>
            <a:r>
              <a:rPr sz="3600" spc="-50" dirty="0"/>
              <a:t>i</a:t>
            </a:r>
            <a:r>
              <a:rPr sz="3600" spc="-55" dirty="0"/>
              <a:t>e</a:t>
            </a:r>
            <a:r>
              <a:rPr sz="3600" spc="-50" dirty="0"/>
              <a:t>n</a:t>
            </a:r>
            <a:r>
              <a:rPr sz="3600" spc="-45" dirty="0"/>
              <a:t>c</a:t>
            </a:r>
            <a:r>
              <a:rPr sz="3600" dirty="0"/>
              <a:t>y</a:t>
            </a:r>
            <a:r>
              <a:rPr sz="3600" spc="-204" dirty="0">
                <a:latin typeface="Times New Roman" panose="02020603050405020304"/>
                <a:cs typeface="Times New Roman" panose="02020603050405020304"/>
              </a:rPr>
              <a:t> </a:t>
            </a:r>
            <a:r>
              <a:rPr sz="3600" spc="-45" dirty="0"/>
              <a:t>(</a:t>
            </a:r>
            <a:r>
              <a:rPr sz="3600" spc="-160" dirty="0"/>
              <a:t>O</a:t>
            </a:r>
            <a:r>
              <a:rPr sz="3600" spc="-125" dirty="0"/>
              <a:t>T</a:t>
            </a:r>
            <a:r>
              <a:rPr sz="3600" dirty="0"/>
              <a:t>C</a:t>
            </a:r>
            <a:r>
              <a:rPr sz="3600" spc="-200" dirty="0">
                <a:latin typeface="Times New Roman" panose="02020603050405020304"/>
                <a:cs typeface="Times New Roman" panose="02020603050405020304"/>
              </a:rPr>
              <a:t> </a:t>
            </a:r>
            <a:r>
              <a:rPr sz="3600" spc="-50" dirty="0"/>
              <a:t>d</a:t>
            </a:r>
            <a:r>
              <a:rPr sz="3600" spc="-90" dirty="0"/>
              <a:t>e</a:t>
            </a:r>
            <a:r>
              <a:rPr sz="3600" spc="-45" dirty="0"/>
              <a:t>f</a:t>
            </a:r>
            <a:r>
              <a:rPr sz="3600" spc="-50" dirty="0"/>
              <a:t>i</a:t>
            </a:r>
            <a:r>
              <a:rPr sz="3600" spc="-45" dirty="0"/>
              <a:t>c</a:t>
            </a:r>
            <a:r>
              <a:rPr sz="3600" spc="-50" dirty="0"/>
              <a:t>i</a:t>
            </a:r>
            <a:r>
              <a:rPr sz="3600" spc="-55" dirty="0"/>
              <a:t>e</a:t>
            </a:r>
            <a:r>
              <a:rPr sz="3600" spc="-50" dirty="0"/>
              <a:t>n</a:t>
            </a:r>
            <a:r>
              <a:rPr sz="3600" spc="-45" dirty="0"/>
              <a:t>c</a:t>
            </a:r>
            <a:r>
              <a:rPr sz="3600" spc="-55" dirty="0"/>
              <a:t>y</a:t>
            </a:r>
            <a:r>
              <a:rPr sz="3600" dirty="0"/>
              <a:t>)</a:t>
            </a:r>
            <a:endParaRPr sz="3600">
              <a:latin typeface="Times New Roman" panose="02020603050405020304"/>
              <a:cs typeface="Times New Roman" panose="02020603050405020304"/>
            </a:endParaRPr>
          </a:p>
        </p:txBody>
      </p:sp>
      <p:sp>
        <p:nvSpPr>
          <p:cNvPr id="3" name="object 3"/>
          <p:cNvSpPr txBox="1"/>
          <p:nvPr/>
        </p:nvSpPr>
        <p:spPr>
          <a:xfrm>
            <a:off x="1176330" y="1803805"/>
            <a:ext cx="4733925" cy="2521585"/>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Diagnostics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Hyperammonemia (usually</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&gt; 100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μmol/L)</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Orotic</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acid</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urine</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and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blood</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BUN</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ts val="205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Carbamoyl</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phosphate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citrulline</a:t>
            </a:r>
            <a:r>
              <a:rPr kumimoji="0" sz="1800" b="0" i="0" u="none" strike="noStrike" kern="1200" cap="none" spc="3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the</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0" algn="l" defTabSz="457200" rtl="0" eaLnBrk="1" fontAlgn="auto" latinLnBrk="0" hangingPunct="1">
              <a:lnSpc>
                <a:spcPts val="2050"/>
              </a:lnSpc>
              <a:spcBef>
                <a:spcPts val="0"/>
              </a:spcBef>
              <a:spcAft>
                <a:spcPts val="0"/>
              </a:spcAft>
              <a:buClrTx/>
              <a:buSzTx/>
              <a:buFontTx/>
              <a:buNone/>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serum</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Normal</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ketone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glucose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levels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Enzyme</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analysis</a:t>
            </a:r>
            <a:r>
              <a:rPr kumimoji="0" sz="18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OTC</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activity</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 name="object 4"/>
          <p:cNvSpPr txBox="1"/>
          <p:nvPr/>
        </p:nvSpPr>
        <p:spPr>
          <a:xfrm>
            <a:off x="6297566" y="1803778"/>
            <a:ext cx="4370705" cy="2302510"/>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Treatment</a:t>
            </a:r>
            <a:endParaRPr kumimoji="0"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Strict low-protein</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diet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60"/>
              </a:spcBef>
              <a:spcAft>
                <a:spcPts val="0"/>
              </a:spcAft>
              <a:buClr>
                <a:srgbClr val="E48211"/>
              </a:buClr>
              <a:buSzTx/>
              <a:buFontTx/>
              <a:buChar char="◦"/>
              <a:tabLst>
                <a:tab pos="488315" algn="l"/>
              </a:tabLst>
              <a:defRPr/>
            </a:pP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Reduce</a:t>
            </a:r>
            <a:r>
              <a:rPr kumimoji="0" sz="1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serum</a:t>
            </a:r>
            <a:r>
              <a:rPr kumimoji="0" sz="1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ammonia</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5"/>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Nitrogen</a:t>
            </a:r>
            <a:r>
              <a:rPr kumimoji="0" sz="14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scavengers</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such</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as</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sodium</a:t>
            </a:r>
            <a:r>
              <a:rPr kumimoji="0" sz="14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benzoate</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Fluid</a:t>
            </a:r>
            <a:r>
              <a:rPr kumimoji="0" sz="14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Dialysis</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severe</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cases)</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ts val="2055"/>
              </a:lnSpc>
              <a:spcBef>
                <a:spcPts val="360"/>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Arginine</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supplementation: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to</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promote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urea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04800" marR="0" lvl="0" indent="0" algn="l" defTabSz="457200" rtl="0" eaLnBrk="1" fontAlgn="auto" latinLnBrk="0" hangingPunct="1">
              <a:lnSpc>
                <a:spcPts val="2055"/>
              </a:lnSpc>
              <a:spcBef>
                <a:spcPts val="0"/>
              </a:spcBef>
              <a:spcAft>
                <a:spcPts val="0"/>
              </a:spcAft>
              <a:buClrTx/>
              <a:buSzTx/>
              <a:buFontTx/>
              <a:buNone/>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formation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sp>
        <p:nvSpPr>
          <p:cNvPr id="5" name="Rectangle 4">
            <a:extLst>
              <a:ext uri="{FF2B5EF4-FFF2-40B4-BE49-F238E27FC236}">
                <a16:creationId xmlns:a16="http://schemas.microsoft.com/office/drawing/2014/main" id="{0850A025-C89C-DC1C-7976-62D85602265D}"/>
              </a:ext>
            </a:extLst>
          </p:cNvPr>
          <p:cNvSpPr/>
          <p:nvPr/>
        </p:nvSpPr>
        <p:spPr>
          <a:xfrm>
            <a:off x="8932920" y="4229861"/>
            <a:ext cx="3224049" cy="20974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When suspect IEM </a:t>
            </a:r>
          </a:p>
          <a:p>
            <a:pPr algn="ctr"/>
            <a:r>
              <a:rPr lang="en-US" dirty="0">
                <a:solidFill>
                  <a:srgbClr val="FF00FF"/>
                </a:solidFill>
              </a:rPr>
              <a:t>1. ABC </a:t>
            </a:r>
          </a:p>
          <a:p>
            <a:pPr algn="ctr"/>
            <a:r>
              <a:rPr lang="en-US" dirty="0">
                <a:solidFill>
                  <a:srgbClr val="FF00FF"/>
                </a:solidFill>
              </a:rPr>
              <a:t>2.NPO </a:t>
            </a:r>
          </a:p>
          <a:p>
            <a:pPr algn="ctr"/>
            <a:r>
              <a:rPr lang="en-US" dirty="0">
                <a:solidFill>
                  <a:srgbClr val="FF00FF"/>
                </a:solidFill>
              </a:rPr>
              <a:t>3.WE Give them iv fluid , glucose , sodium benzoate , arginine </a:t>
            </a:r>
          </a:p>
          <a:p>
            <a:pPr algn="ctr"/>
            <a:r>
              <a:rPr lang="en-US" dirty="0" err="1">
                <a:solidFill>
                  <a:srgbClr val="FF00FF"/>
                </a:solidFill>
              </a:rPr>
              <a:t>Espi</a:t>
            </a:r>
            <a:r>
              <a:rPr lang="en-US" dirty="0">
                <a:solidFill>
                  <a:srgbClr val="FF00FF"/>
                </a:solidFill>
              </a:rPr>
              <a:t> if have multiple crises </a:t>
            </a:r>
          </a:p>
        </p:txBody>
      </p:sp>
      <p:sp>
        <p:nvSpPr>
          <p:cNvPr id="6" name="Rectangle 5">
            <a:extLst>
              <a:ext uri="{FF2B5EF4-FFF2-40B4-BE49-F238E27FC236}">
                <a16:creationId xmlns:a16="http://schemas.microsoft.com/office/drawing/2014/main" id="{37F6B0C4-8C56-C01B-5EEE-E2CDD55E95D9}"/>
              </a:ext>
            </a:extLst>
          </p:cNvPr>
          <p:cNvSpPr/>
          <p:nvPr/>
        </p:nvSpPr>
        <p:spPr>
          <a:xfrm>
            <a:off x="3702268" y="4548351"/>
            <a:ext cx="4803229" cy="16632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dirty="0">
                <a:solidFill>
                  <a:srgbClr val="FF00FF"/>
                </a:solidFill>
              </a:rPr>
              <a:t>اشياء بتميز ال </a:t>
            </a:r>
          </a:p>
          <a:p>
            <a:pPr algn="ctr"/>
            <a:r>
              <a:rPr lang="en-US" dirty="0">
                <a:solidFill>
                  <a:srgbClr val="FF00FF"/>
                </a:solidFill>
              </a:rPr>
              <a:t>Protein EM </a:t>
            </a:r>
          </a:p>
          <a:p>
            <a:pPr algn="ctr"/>
            <a:r>
              <a:rPr lang="ar-JO" dirty="0">
                <a:solidFill>
                  <a:srgbClr val="FF00FF"/>
                </a:solidFill>
              </a:rPr>
              <a:t>انهم بيجوا بعد ما يوكلوا كميات من البروتين وبكون عندهم </a:t>
            </a:r>
          </a:p>
          <a:p>
            <a:pPr algn="ctr"/>
            <a:r>
              <a:rPr lang="en-US" dirty="0">
                <a:solidFill>
                  <a:srgbClr val="FF00FF"/>
                </a:solidFill>
              </a:rPr>
              <a:t>Multiple crises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5"/>
                </a:lnTo>
                <a:lnTo>
                  <a:pt x="12191999" y="65995"/>
                </a:lnTo>
                <a:lnTo>
                  <a:pt x="12191999" y="0"/>
                </a:lnTo>
                <a:close/>
              </a:path>
            </a:pathLst>
          </a:custGeom>
          <a:solidFill>
            <a:srgbClr val="E48312"/>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8">
            <a:solidFill>
              <a:srgbClr val="7E7E7E"/>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1178267" y="438378"/>
            <a:ext cx="3525520" cy="756920"/>
          </a:xfrm>
          <a:prstGeom prst="rect">
            <a:avLst/>
          </a:prstGeom>
        </p:spPr>
        <p:txBody>
          <a:bodyPr vert="horz" wrap="square" lIns="0" tIns="12700" rIns="0" bIns="0" rtlCol="0">
            <a:spAutoFit/>
          </a:bodyPr>
          <a:lstStyle/>
          <a:p>
            <a:pPr marL="12700">
              <a:lnSpc>
                <a:spcPct val="100000"/>
              </a:lnSpc>
              <a:spcBef>
                <a:spcPts val="100"/>
              </a:spcBef>
            </a:pPr>
            <a:r>
              <a:rPr spc="-30" dirty="0">
                <a:solidFill>
                  <a:srgbClr val="404040"/>
                </a:solidFill>
              </a:rPr>
              <a:t>Orotic</a:t>
            </a:r>
            <a:r>
              <a:rPr spc="-200" dirty="0">
                <a:solidFill>
                  <a:srgbClr val="404040"/>
                </a:solidFill>
              </a:rPr>
              <a:t> </a:t>
            </a:r>
            <a:r>
              <a:rPr spc="-70" dirty="0">
                <a:solidFill>
                  <a:srgbClr val="404040"/>
                </a:solidFill>
              </a:rPr>
              <a:t>aciduria</a:t>
            </a:r>
          </a:p>
        </p:txBody>
      </p:sp>
      <p:sp>
        <p:nvSpPr>
          <p:cNvPr id="5" name="object 5"/>
          <p:cNvSpPr txBox="1"/>
          <p:nvPr/>
        </p:nvSpPr>
        <p:spPr>
          <a:xfrm>
            <a:off x="916939" y="1145895"/>
            <a:ext cx="6673850" cy="4644390"/>
          </a:xfrm>
          <a:prstGeom prst="rect">
            <a:avLst/>
          </a:prstGeom>
        </p:spPr>
        <p:txBody>
          <a:bodyPr vert="horz" wrap="square" lIns="0" tIns="160020" rIns="0" bIns="0" rtlCol="0">
            <a:spAutoFit/>
          </a:bodyPr>
          <a:lstStyle/>
          <a:p>
            <a:pPr marL="12700" marR="0" lvl="0" indent="0" algn="l" defTabSz="457200" rtl="0" eaLnBrk="1" fontAlgn="auto" latinLnBrk="0" hangingPunct="1">
              <a:lnSpc>
                <a:spcPct val="100000"/>
              </a:lnSpc>
              <a:spcBef>
                <a:spcPts val="1260"/>
              </a:spcBef>
              <a:spcAft>
                <a:spcPts val="0"/>
              </a:spcAft>
              <a:buClrTx/>
              <a:buSzTx/>
              <a:buFontTx/>
              <a:buNone/>
              <a:defRPr/>
            </a:pPr>
            <a:r>
              <a:rPr kumimoji="0" sz="2000" b="1"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Inheritance</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autosomal</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recessive</a:t>
            </a:r>
            <a:endParaRPr kumimoji="0"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65"/>
              </a:spcBef>
              <a:spcAft>
                <a:spcPts val="0"/>
              </a:spcAft>
              <a:buClrTx/>
              <a:buSzTx/>
              <a:buFontTx/>
              <a:buNone/>
              <a:defRPr/>
            </a:pPr>
            <a:r>
              <a:rPr kumimoji="0" sz="2000" b="1"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Pathophysiology</a:t>
            </a:r>
            <a:endParaRPr kumimoji="0"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05435" marR="0" lvl="0" indent="-184150" algn="l" defTabSz="457200" rtl="0" eaLnBrk="1" fontAlgn="auto" latinLnBrk="0" hangingPunct="1">
              <a:lnSpc>
                <a:spcPts val="2050"/>
              </a:lnSpc>
              <a:spcBef>
                <a:spcPts val="190"/>
              </a:spcBef>
              <a:spcAft>
                <a:spcPts val="0"/>
              </a:spcAft>
              <a:buClr>
                <a:srgbClr val="E48312"/>
              </a:buClr>
              <a:buSzTx/>
              <a:buFontTx/>
              <a:buChar char="◦"/>
              <a:tabLst>
                <a:tab pos="306070" algn="l"/>
              </a:tabLst>
              <a:defRPr/>
            </a:pP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UMP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synthase</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normally</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converts orotic</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acid</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into</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uridine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05435" marR="0" lvl="0" indent="0" algn="l" defTabSz="457200" rtl="0" eaLnBrk="1" fontAlgn="auto" latinLnBrk="0" hangingPunct="1">
              <a:lnSpc>
                <a:spcPts val="2050"/>
              </a:lnSpc>
              <a:spcBef>
                <a:spcPts val="0"/>
              </a:spcBef>
              <a:spcAft>
                <a:spcPts val="0"/>
              </a:spcAft>
              <a:buClrTx/>
              <a:buSzTx/>
              <a:buFontTx/>
              <a:buNone/>
              <a:defRPr/>
            </a:pP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monophosphate.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05435" marR="0" lvl="0" indent="-184150" algn="l" defTabSz="457200" rtl="0" eaLnBrk="1" fontAlgn="auto" latinLnBrk="0" hangingPunct="1">
              <a:lnSpc>
                <a:spcPts val="2050"/>
              </a:lnSpc>
              <a:spcBef>
                <a:spcPts val="385"/>
              </a:spcBef>
              <a:spcAft>
                <a:spcPts val="0"/>
              </a:spcAft>
              <a:buClr>
                <a:srgbClr val="E48312"/>
              </a:buClr>
              <a:buSzTx/>
              <a:buFontTx/>
              <a:buChar char="◦"/>
              <a:tabLst>
                <a:tab pos="306070" algn="l"/>
              </a:tabLst>
              <a:defRPr/>
            </a:pP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Deficiency</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UMP</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synthase</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accumulation</a:t>
            </a:r>
            <a:r>
              <a:rPr kumimoji="0" sz="18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orotic</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acid</a:t>
            </a:r>
            <a:r>
              <a:rPr kumimoji="0" sz="18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in</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serum</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05435" marR="0" lvl="0" indent="0" algn="l" defTabSz="457200" rtl="0" eaLnBrk="1" fontAlgn="auto" latinLnBrk="0" hangingPunct="1">
              <a:lnSpc>
                <a:spcPts val="2050"/>
              </a:lnSpc>
              <a:spcBef>
                <a:spcPts val="0"/>
              </a:spcBef>
              <a:spcAft>
                <a:spcPts val="0"/>
              </a:spcAft>
              <a:buClrTx/>
              <a:buSzTx/>
              <a:buFontTx/>
              <a:buNone/>
              <a:defRPr/>
            </a:pP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and</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urine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350"/>
              </a:spcBef>
              <a:spcAft>
                <a:spcPts val="0"/>
              </a:spcAft>
              <a:buClrTx/>
              <a:buSzTx/>
              <a:buFontTx/>
              <a:buNone/>
              <a:defRPr/>
            </a:pPr>
            <a:r>
              <a:rPr kumimoji="0" sz="2000" b="1"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Clinical</a:t>
            </a:r>
            <a:r>
              <a:rPr kumimoji="0" sz="2000" b="1"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2000" b="1"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features</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Manifests</a:t>
            </a:r>
            <a:r>
              <a:rPr kumimoji="0" sz="20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in</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early</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childhood</a:t>
            </a:r>
            <a:endParaRPr kumimoji="0"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05435" marR="0" lvl="0" indent="-184150" algn="l" defTabSz="457200" rtl="0" eaLnBrk="1" fontAlgn="auto" latinLnBrk="0" hangingPunct="1">
              <a:lnSpc>
                <a:spcPct val="100000"/>
              </a:lnSpc>
              <a:spcBef>
                <a:spcPts val="200"/>
              </a:spcBef>
              <a:spcAft>
                <a:spcPts val="0"/>
              </a:spcAft>
              <a:buClr>
                <a:srgbClr val="E48312"/>
              </a:buClr>
              <a:buSzTx/>
              <a:buFontTx/>
              <a:buChar char="◦"/>
              <a:tabLst>
                <a:tab pos="306070" algn="l"/>
              </a:tabLst>
              <a:defRPr/>
            </a:pP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Growth</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faltering,</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delayed</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physical</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and</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mental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development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05435" marR="5080" lvl="0" indent="-183515" algn="l" defTabSz="457200" rtl="0" eaLnBrk="1" fontAlgn="auto" latinLnBrk="0" hangingPunct="1">
              <a:lnSpc>
                <a:spcPts val="1940"/>
              </a:lnSpc>
              <a:spcBef>
                <a:spcPts val="630"/>
              </a:spcBef>
              <a:spcAft>
                <a:spcPts val="0"/>
              </a:spcAft>
              <a:buClr>
                <a:srgbClr val="E48312"/>
              </a:buClr>
              <a:buSzTx/>
              <a:buFontTx/>
              <a:buChar char="◦"/>
              <a:tabLst>
                <a:tab pos="306070" algn="l"/>
              </a:tabLst>
              <a:defRPr/>
            </a:pP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Megaloblastic</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anemia,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which</a:t>
            </a:r>
            <a:r>
              <a:rPr kumimoji="0" sz="1800" b="0" i="0" u="none" strike="noStrike" kern="1200" cap="none" spc="3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does</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not</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respond</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to</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folate</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and</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vitamin </a:t>
            </a:r>
            <a:r>
              <a:rPr kumimoji="0" sz="1800" b="0" i="0" u="none" strike="noStrike" kern="1200" cap="none" spc="-39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B12</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supplementation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305435" marR="0" lvl="0" indent="-184150" algn="l" defTabSz="457200" rtl="0" eaLnBrk="1" fontAlgn="auto" latinLnBrk="0" hangingPunct="1">
              <a:lnSpc>
                <a:spcPct val="100000"/>
              </a:lnSpc>
              <a:spcBef>
                <a:spcPts val="360"/>
              </a:spcBef>
              <a:spcAft>
                <a:spcPts val="0"/>
              </a:spcAft>
              <a:buClr>
                <a:srgbClr val="E48312"/>
              </a:buClr>
              <a:buSzTx/>
              <a:buFontTx/>
              <a:buChar char="◦"/>
              <a:tabLst>
                <a:tab pos="306070" algn="l"/>
              </a:tabLst>
              <a:defRPr/>
            </a:pP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Orotic</a:t>
            </a:r>
            <a:r>
              <a:rPr kumimoji="0" sz="18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acid</a:t>
            </a: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crystalluria</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355"/>
              </a:spcBef>
              <a:spcAft>
                <a:spcPts val="0"/>
              </a:spcAft>
              <a:buClrTx/>
              <a:buSzTx/>
              <a:buFontTx/>
              <a:buNone/>
              <a:defRPr/>
            </a:pPr>
            <a:r>
              <a:rPr kumimoji="0" sz="2000" b="1"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Diagnostics</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3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Orotic</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acid</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in</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serum</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and</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urine</a:t>
            </a:r>
            <a:endParaRPr kumimoji="0"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60"/>
              </a:spcBef>
              <a:spcAft>
                <a:spcPts val="0"/>
              </a:spcAft>
              <a:buClrTx/>
              <a:buSzTx/>
              <a:buFontTx/>
              <a:buNone/>
              <a:defRPr/>
            </a:pPr>
            <a:r>
              <a:rPr kumimoji="0" sz="2000" b="1"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Treatment</a:t>
            </a:r>
            <a:r>
              <a:rPr kumimoji="0" sz="20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Uridine</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monophosphate</a:t>
            </a:r>
            <a:r>
              <a:rPr kumimoji="0" sz="20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substitution</a:t>
            </a:r>
            <a:endParaRPr kumimoji="0"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pic>
        <p:nvPicPr>
          <p:cNvPr id="6" name="object 6"/>
          <p:cNvPicPr/>
          <p:nvPr/>
        </p:nvPicPr>
        <p:blipFill>
          <a:blip r:embed="rId2" cstate="print"/>
          <a:stretch>
            <a:fillRect/>
          </a:stretch>
        </p:blipFill>
        <p:spPr>
          <a:xfrm>
            <a:off x="7872100" y="1306897"/>
            <a:ext cx="3481699" cy="4646432"/>
          </a:xfrm>
          <a:prstGeom prst="rect">
            <a:avLst/>
          </a:prstGeom>
        </p:spPr>
      </p:pic>
      <p:sp>
        <p:nvSpPr>
          <p:cNvPr id="7" name="Rectangle 6">
            <a:extLst>
              <a:ext uri="{FF2B5EF4-FFF2-40B4-BE49-F238E27FC236}">
                <a16:creationId xmlns:a16="http://schemas.microsoft.com/office/drawing/2014/main" id="{76424966-0969-9F36-3592-8D3CDB839061}"/>
              </a:ext>
            </a:extLst>
          </p:cNvPr>
          <p:cNvSpPr/>
          <p:nvPr/>
        </p:nvSpPr>
        <p:spPr>
          <a:xfrm>
            <a:off x="4540469" y="1195298"/>
            <a:ext cx="2947746" cy="7075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FF"/>
                </a:solidFill>
              </a:rPr>
              <a:t>Have hyperammonemia with initial sever metabolic acidosis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5"/>
                </a:lnTo>
                <a:lnTo>
                  <a:pt x="12191999" y="65995"/>
                </a:lnTo>
                <a:lnTo>
                  <a:pt x="12191999" y="0"/>
                </a:lnTo>
                <a:close/>
              </a:path>
            </a:pathLst>
          </a:custGeom>
          <a:solidFill>
            <a:srgbClr val="E48312"/>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8">
            <a:solidFill>
              <a:srgbClr val="7E7E7E"/>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931026" y="392734"/>
            <a:ext cx="10424160" cy="751488"/>
          </a:xfrm>
          <a:prstGeom prst="rect">
            <a:avLst/>
          </a:prstGeom>
        </p:spPr>
        <p:txBody>
          <a:bodyPr vert="horz" wrap="square" lIns="0" tIns="12700" rIns="0" bIns="0" rtlCol="0">
            <a:spAutoFit/>
          </a:bodyPr>
          <a:lstStyle/>
          <a:p>
            <a:pPr marL="12700">
              <a:lnSpc>
                <a:spcPct val="100000"/>
              </a:lnSpc>
              <a:spcBef>
                <a:spcPts val="100"/>
              </a:spcBef>
              <a:tabLst>
                <a:tab pos="2546985" algn="l"/>
              </a:tabLst>
            </a:pPr>
            <a:r>
              <a:rPr sz="2000">
                <a:solidFill>
                  <a:srgbClr val="404040"/>
                </a:solidFill>
                <a:latin typeface="Calibri" panose="020F0502020204030204"/>
                <a:cs typeface="Calibri" panose="020F0502020204030204"/>
              </a:rPr>
              <a:t>In</a:t>
            </a:r>
            <a:r>
              <a:rPr sz="2000" spc="-570">
                <a:solidFill>
                  <a:srgbClr val="404040"/>
                </a:solidFill>
                <a:latin typeface="Calibri" panose="020F0502020204030204"/>
                <a:cs typeface="Calibri" panose="020F0502020204030204"/>
              </a:rPr>
              <a:t>h</a:t>
            </a:r>
            <a:r>
              <a:rPr sz="7200" spc="-3202" baseline="2000">
                <a:solidFill>
                  <a:srgbClr val="404040"/>
                </a:solidFill>
              </a:rPr>
              <a:t>A</a:t>
            </a:r>
            <a:r>
              <a:rPr sz="2000">
                <a:solidFill>
                  <a:srgbClr val="404040"/>
                </a:solidFill>
                <a:latin typeface="Calibri" panose="020F0502020204030204"/>
                <a:cs typeface="Calibri" panose="020F0502020204030204"/>
              </a:rPr>
              <a:t>er</a:t>
            </a:r>
            <a:r>
              <a:rPr sz="2000" spc="-75">
                <a:solidFill>
                  <a:srgbClr val="404040"/>
                </a:solidFill>
                <a:latin typeface="Calibri" panose="020F0502020204030204"/>
                <a:cs typeface="Calibri" panose="020F0502020204030204"/>
              </a:rPr>
              <a:t>i</a:t>
            </a:r>
            <a:r>
              <a:rPr sz="7200" spc="-2377" baseline="2000">
                <a:solidFill>
                  <a:srgbClr val="404040"/>
                </a:solidFill>
              </a:rPr>
              <a:t>r</a:t>
            </a:r>
            <a:r>
              <a:rPr sz="2000" spc="-30">
                <a:solidFill>
                  <a:srgbClr val="404040"/>
                </a:solidFill>
                <a:latin typeface="Calibri" panose="020F0502020204030204"/>
                <a:cs typeface="Calibri" panose="020F0502020204030204"/>
              </a:rPr>
              <a:t>t</a:t>
            </a:r>
            <a:r>
              <a:rPr sz="2000" spc="-145">
                <a:solidFill>
                  <a:srgbClr val="404040"/>
                </a:solidFill>
                <a:latin typeface="Calibri" panose="020F0502020204030204"/>
                <a:cs typeface="Calibri" panose="020F0502020204030204"/>
              </a:rPr>
              <a:t>a</a:t>
            </a:r>
            <a:r>
              <a:rPr sz="7200" spc="-3165" baseline="2000">
                <a:solidFill>
                  <a:srgbClr val="404040"/>
                </a:solidFill>
              </a:rPr>
              <a:t>g</a:t>
            </a:r>
            <a:r>
              <a:rPr sz="2000">
                <a:solidFill>
                  <a:srgbClr val="404040"/>
                </a:solidFill>
                <a:latin typeface="Calibri" panose="020F0502020204030204"/>
                <a:cs typeface="Calibri" panose="020F0502020204030204"/>
              </a:rPr>
              <a:t>n</a:t>
            </a:r>
            <a:r>
              <a:rPr sz="2000" spc="45">
                <a:solidFill>
                  <a:srgbClr val="404040"/>
                </a:solidFill>
                <a:latin typeface="Calibri" panose="020F0502020204030204"/>
                <a:cs typeface="Calibri" panose="020F0502020204030204"/>
              </a:rPr>
              <a:t>c</a:t>
            </a:r>
            <a:r>
              <a:rPr sz="2000" spc="-835">
                <a:solidFill>
                  <a:srgbClr val="404040"/>
                </a:solidFill>
                <a:latin typeface="Calibri" panose="020F0502020204030204"/>
                <a:cs typeface="Calibri" panose="020F0502020204030204"/>
              </a:rPr>
              <a:t>e</a:t>
            </a:r>
            <a:r>
              <a:rPr sz="7200" spc="-337" baseline="2000">
                <a:solidFill>
                  <a:srgbClr val="404040"/>
                </a:solidFill>
              </a:rPr>
              <a:t>i</a:t>
            </a:r>
            <a:r>
              <a:rPr sz="2000" spc="-370">
                <a:solidFill>
                  <a:srgbClr val="404040"/>
                </a:solidFill>
                <a:latin typeface="Calibri" panose="020F0502020204030204"/>
                <a:cs typeface="Calibri" panose="020F0502020204030204"/>
              </a:rPr>
              <a:t>:</a:t>
            </a:r>
            <a:r>
              <a:rPr sz="7200" spc="-2527" baseline="2000">
                <a:solidFill>
                  <a:srgbClr val="404040"/>
                </a:solidFill>
              </a:rPr>
              <a:t>n</a:t>
            </a:r>
            <a:r>
              <a:rPr sz="2000">
                <a:solidFill>
                  <a:srgbClr val="404040"/>
                </a:solidFill>
                <a:latin typeface="Calibri" panose="020F0502020204030204"/>
                <a:cs typeface="Calibri" panose="020F0502020204030204"/>
              </a:rPr>
              <a:t>a</a:t>
            </a:r>
            <a:r>
              <a:rPr sz="2000" spc="-380">
                <a:solidFill>
                  <a:srgbClr val="404040"/>
                </a:solidFill>
                <a:latin typeface="Calibri" panose="020F0502020204030204"/>
                <a:cs typeface="Calibri" panose="020F0502020204030204"/>
              </a:rPr>
              <a:t>u</a:t>
            </a:r>
            <a:r>
              <a:rPr sz="7200" spc="-2827" baseline="2000">
                <a:solidFill>
                  <a:srgbClr val="404040"/>
                </a:solidFill>
              </a:rPr>
              <a:t>a</a:t>
            </a:r>
            <a:r>
              <a:rPr sz="2000" spc="30">
                <a:solidFill>
                  <a:srgbClr val="404040"/>
                </a:solidFill>
                <a:latin typeface="Calibri" panose="020F0502020204030204"/>
                <a:cs typeface="Calibri" panose="020F0502020204030204"/>
              </a:rPr>
              <a:t>t</a:t>
            </a:r>
            <a:r>
              <a:rPr sz="2000" spc="-5">
                <a:solidFill>
                  <a:srgbClr val="404040"/>
                </a:solidFill>
                <a:latin typeface="Calibri" panose="020F0502020204030204"/>
                <a:cs typeface="Calibri" panose="020F0502020204030204"/>
              </a:rPr>
              <a:t>o</a:t>
            </a:r>
            <a:r>
              <a:rPr sz="2000" spc="-660">
                <a:solidFill>
                  <a:srgbClr val="404040"/>
                </a:solidFill>
                <a:latin typeface="Calibri" panose="020F0502020204030204"/>
                <a:cs typeface="Calibri" panose="020F0502020204030204"/>
              </a:rPr>
              <a:t>s</a:t>
            </a:r>
            <a:r>
              <a:rPr sz="7200" spc="-1807" baseline="2000">
                <a:solidFill>
                  <a:srgbClr val="404040"/>
                </a:solidFill>
              </a:rPr>
              <a:t>s</a:t>
            </a:r>
            <a:r>
              <a:rPr sz="2000" spc="-5">
                <a:solidFill>
                  <a:srgbClr val="404040"/>
                </a:solidFill>
                <a:latin typeface="Calibri" panose="020F0502020204030204"/>
                <a:cs typeface="Calibri" panose="020F0502020204030204"/>
              </a:rPr>
              <a:t>o</a:t>
            </a:r>
            <a:r>
              <a:rPr sz="2000" spc="-1505">
                <a:solidFill>
                  <a:srgbClr val="404040"/>
                </a:solidFill>
                <a:latin typeface="Calibri" panose="020F0502020204030204"/>
                <a:cs typeface="Calibri" panose="020F0502020204030204"/>
              </a:rPr>
              <a:t>m</a:t>
            </a:r>
            <a:r>
              <a:rPr sz="7200" spc="-1312" baseline="2000">
                <a:solidFill>
                  <a:srgbClr val="404040"/>
                </a:solidFill>
              </a:rPr>
              <a:t>e</a:t>
            </a:r>
            <a:r>
              <a:rPr sz="2000">
                <a:solidFill>
                  <a:srgbClr val="404040"/>
                </a:solidFill>
                <a:latin typeface="Calibri" panose="020F0502020204030204"/>
                <a:cs typeface="Calibri" panose="020F0502020204030204"/>
              </a:rPr>
              <a:t>al</a:t>
            </a:r>
            <a:r>
              <a:rPr sz="2000">
                <a:solidFill>
                  <a:srgbClr val="404040"/>
                </a:solidFill>
                <a:latin typeface="Times New Roman" panose="02020603050405020304"/>
                <a:cs typeface="Times New Roman" panose="02020603050405020304"/>
              </a:rPr>
              <a:t>	</a:t>
            </a:r>
            <a:r>
              <a:rPr sz="7200" spc="-3712" baseline="2000">
                <a:solidFill>
                  <a:srgbClr val="404040"/>
                </a:solidFill>
              </a:rPr>
              <a:t>d</a:t>
            </a:r>
            <a:r>
              <a:rPr sz="2000" spc="-30">
                <a:solidFill>
                  <a:srgbClr val="404040"/>
                </a:solidFill>
                <a:latin typeface="Calibri" panose="020F0502020204030204"/>
                <a:cs typeface="Calibri" panose="020F0502020204030204"/>
              </a:rPr>
              <a:t>r</a:t>
            </a:r>
            <a:r>
              <a:rPr sz="2000">
                <a:solidFill>
                  <a:srgbClr val="404040"/>
                </a:solidFill>
                <a:latin typeface="Calibri" panose="020F0502020204030204"/>
                <a:cs typeface="Calibri" panose="020F0502020204030204"/>
              </a:rPr>
              <a:t>e</a:t>
            </a:r>
            <a:r>
              <a:rPr sz="2000" spc="-90">
                <a:solidFill>
                  <a:srgbClr val="404040"/>
                </a:solidFill>
                <a:latin typeface="Calibri" panose="020F0502020204030204"/>
                <a:cs typeface="Calibri" panose="020F0502020204030204"/>
              </a:rPr>
              <a:t>c</a:t>
            </a:r>
            <a:r>
              <a:rPr sz="7200" spc="-3427" baseline="2000">
                <a:solidFill>
                  <a:srgbClr val="404040"/>
                </a:solidFill>
              </a:rPr>
              <a:t>e</a:t>
            </a:r>
            <a:r>
              <a:rPr sz="2000">
                <a:solidFill>
                  <a:srgbClr val="404040"/>
                </a:solidFill>
                <a:latin typeface="Calibri" panose="020F0502020204030204"/>
                <a:cs typeface="Calibri" panose="020F0502020204030204"/>
              </a:rPr>
              <a:t>es</a:t>
            </a:r>
            <a:r>
              <a:rPr sz="2000" spc="-375">
                <a:solidFill>
                  <a:srgbClr val="404040"/>
                </a:solidFill>
                <a:latin typeface="Calibri" panose="020F0502020204030204"/>
                <a:cs typeface="Calibri" panose="020F0502020204030204"/>
              </a:rPr>
              <a:t>s</a:t>
            </a:r>
            <a:r>
              <a:rPr sz="7200" spc="-1604" baseline="2000">
                <a:solidFill>
                  <a:srgbClr val="404040"/>
                </a:solidFill>
              </a:rPr>
              <a:t>f</a:t>
            </a:r>
            <a:r>
              <a:rPr sz="2000">
                <a:solidFill>
                  <a:srgbClr val="404040"/>
                </a:solidFill>
                <a:latin typeface="Calibri" panose="020F0502020204030204"/>
                <a:cs typeface="Calibri" panose="020F0502020204030204"/>
              </a:rPr>
              <a:t>i</a:t>
            </a:r>
            <a:r>
              <a:rPr sz="2000" spc="-345">
                <a:solidFill>
                  <a:srgbClr val="404040"/>
                </a:solidFill>
                <a:latin typeface="Calibri" panose="020F0502020204030204"/>
                <a:cs typeface="Calibri" panose="020F0502020204030204"/>
              </a:rPr>
              <a:t>v</a:t>
            </a:r>
            <a:r>
              <a:rPr sz="7200" spc="-1132" baseline="2000">
                <a:solidFill>
                  <a:srgbClr val="404040"/>
                </a:solidFill>
              </a:rPr>
              <a:t>i</a:t>
            </a:r>
            <a:r>
              <a:rPr sz="2000" spc="-300">
                <a:solidFill>
                  <a:srgbClr val="404040"/>
                </a:solidFill>
                <a:latin typeface="Calibri" panose="020F0502020204030204"/>
                <a:cs typeface="Calibri" panose="020F0502020204030204"/>
              </a:rPr>
              <a:t>e</a:t>
            </a:r>
            <a:r>
              <a:rPr sz="7200" spc="-7" baseline="2000">
                <a:solidFill>
                  <a:srgbClr val="404040"/>
                </a:solidFill>
              </a:rPr>
              <a:t>ciency</a:t>
            </a:r>
            <a:endParaRPr sz="7200" baseline="2000">
              <a:latin typeface="Calibri" panose="020F0502020204030204"/>
              <a:cs typeface="Calibri" panose="020F0502020204030204"/>
            </a:endParaRPr>
          </a:p>
        </p:txBody>
      </p:sp>
      <p:sp>
        <p:nvSpPr>
          <p:cNvPr id="5" name="object 5"/>
          <p:cNvSpPr txBox="1"/>
          <p:nvPr/>
        </p:nvSpPr>
        <p:spPr>
          <a:xfrm>
            <a:off x="914488" y="1377975"/>
            <a:ext cx="9764395" cy="4195445"/>
          </a:xfrm>
          <a:prstGeom prst="rect">
            <a:avLst/>
          </a:prstGeom>
        </p:spPr>
        <p:txBody>
          <a:bodyPr vert="horz" wrap="square" lIns="0" tIns="47625" rIns="0" bIns="0" rtlCol="0">
            <a:spAutoFit/>
          </a:bodyPr>
          <a:lstStyle/>
          <a:p>
            <a:pPr marL="12700" marR="5080" lvl="0" indent="0" algn="l" defTabSz="457200" rtl="0" eaLnBrk="1" fontAlgn="auto" latinLnBrk="0" hangingPunct="1">
              <a:lnSpc>
                <a:spcPts val="2160"/>
              </a:lnSpc>
              <a:spcBef>
                <a:spcPts val="375"/>
              </a:spcBef>
              <a:spcAft>
                <a:spcPts val="0"/>
              </a:spcAft>
              <a:buClrTx/>
              <a:buSzTx/>
              <a:buFontTx/>
              <a:buNone/>
              <a:defRPr/>
            </a:pP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Pathophysiology:</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absent</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or</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nonfunctional</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arginase</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enzyme</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impaired</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conversion</a:t>
            </a:r>
            <a:r>
              <a:rPr kumimoji="0" sz="20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arginine </a:t>
            </a:r>
            <a:r>
              <a:rPr kumimoji="0" sz="2000" b="0" i="0" u="none" strike="noStrike" kern="1200" cap="none" spc="-44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to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ornithine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accumulation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ammonia and arginine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in </a:t>
            </a:r>
            <a:r>
              <a:rPr kumimoji="0" sz="20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the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serum</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20"/>
              </a:spcBef>
              <a:spcAft>
                <a:spcPts val="0"/>
              </a:spcAft>
              <a:buClrTx/>
              <a:buSzTx/>
              <a:buFontTx/>
              <a:buNone/>
              <a:defRPr/>
            </a:pP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Clinical</a:t>
            </a:r>
            <a:r>
              <a:rPr kumimoji="0" sz="20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features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457200" rtl="0" eaLnBrk="1" fontAlgn="auto" latinLnBrk="0" hangingPunct="1">
              <a:lnSpc>
                <a:spcPct val="100000"/>
              </a:lnSpc>
              <a:spcBef>
                <a:spcPts val="30"/>
              </a:spcBef>
              <a:spcAft>
                <a:spcPts val="0"/>
              </a:spcAft>
              <a:buClrTx/>
              <a:buSzTx/>
              <a:buFontTx/>
              <a:buNone/>
              <a:defRPr/>
            </a:pPr>
            <a:endParaRPr kumimoji="0" sz="25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7975" marR="0" lvl="0" indent="-184150" algn="l" defTabSz="457200" rtl="0" eaLnBrk="1" fontAlgn="auto" latinLnBrk="0" hangingPunct="1">
              <a:lnSpc>
                <a:spcPct val="100000"/>
              </a:lnSpc>
              <a:spcBef>
                <a:spcPts val="0"/>
              </a:spcBef>
              <a:spcAft>
                <a:spcPts val="0"/>
              </a:spcAft>
              <a:buClr>
                <a:srgbClr val="E48312"/>
              </a:buClr>
              <a:buSzTx/>
              <a:buFontTx/>
              <a:buChar char="◦"/>
              <a:tabLst>
                <a:tab pos="308610" algn="l"/>
              </a:tabLst>
              <a:defRPr/>
            </a:pP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Acute:</a:t>
            </a:r>
            <a:r>
              <a:rPr kumimoji="0" sz="18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episodic</a:t>
            </a:r>
            <a:r>
              <a:rPr kumimoji="0" sz="18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hyperammonemia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60"/>
              </a:spcBef>
              <a:spcAft>
                <a:spcPts val="0"/>
              </a:spcAft>
              <a:buClr>
                <a:srgbClr val="E48312"/>
              </a:buClr>
              <a:buSzTx/>
              <a:buFontTx/>
              <a:buChar char="◦"/>
              <a:tabLst>
                <a:tab pos="491490" algn="l"/>
              </a:tabLst>
              <a:defRPr/>
            </a:pP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Often</a:t>
            </a:r>
            <a:r>
              <a:rPr kumimoji="0" sz="14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asymptomatic</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5"/>
              </a:spcBef>
              <a:spcAft>
                <a:spcPts val="0"/>
              </a:spcAft>
              <a:buClr>
                <a:srgbClr val="E48312"/>
              </a:buClr>
              <a:buSzTx/>
              <a:buFontTx/>
              <a:buChar char="◦"/>
              <a:tabLst>
                <a:tab pos="491490" algn="l"/>
              </a:tabLst>
              <a:defRPr/>
            </a:pPr>
            <a:r>
              <a:rPr kumimoji="0" sz="14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Triggered</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by</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metabolic</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stress</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(e.g.,</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infections,</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trauma,</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surgery)</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7975" marR="0" lvl="0" indent="-184150" algn="l" defTabSz="457200" rtl="0" eaLnBrk="1" fontAlgn="auto" latinLnBrk="0" hangingPunct="1">
              <a:lnSpc>
                <a:spcPct val="100000"/>
              </a:lnSpc>
              <a:spcBef>
                <a:spcPts val="355"/>
              </a:spcBef>
              <a:spcAft>
                <a:spcPts val="0"/>
              </a:spcAft>
              <a:buClr>
                <a:srgbClr val="E48312"/>
              </a:buClr>
              <a:buSzTx/>
              <a:buFontTx/>
              <a:buChar char="◦"/>
              <a:tabLst>
                <a:tab pos="308610" algn="l"/>
              </a:tabLst>
              <a:defRPr/>
            </a:pPr>
            <a:r>
              <a:rPr kumimoji="0" sz="18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Chronic</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60"/>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Delayed</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growth</a:t>
            </a:r>
            <a:r>
              <a:rPr kumimoji="0" sz="14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(usually</a:t>
            </a:r>
            <a:r>
              <a:rPr kumimoji="0" sz="14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present</a:t>
            </a:r>
            <a:r>
              <a:rPr kumimoji="0" sz="14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by</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3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years</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a:t>
            </a:r>
            <a:r>
              <a:rPr kumimoji="0" sz="14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age)</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5"/>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Poor</a:t>
            </a:r>
            <a:r>
              <a:rPr kumimoji="0" sz="14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cognitive</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development,</a:t>
            </a:r>
            <a:r>
              <a:rPr kumimoji="0" sz="14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missed</a:t>
            </a:r>
            <a:r>
              <a:rPr kumimoji="0" sz="1400" b="0" i="0" u="none" strike="noStrike" kern="1200" cap="none" spc="-1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developmental</a:t>
            </a:r>
            <a:r>
              <a:rPr kumimoji="0" sz="14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milestones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0"/>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Progressive</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spasticity</a:t>
            </a:r>
            <a:r>
              <a:rPr kumimoji="0" sz="1400" b="0" i="0" u="none" strike="noStrike" kern="1200" cap="none" spc="25"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(especially</a:t>
            </a:r>
            <a:r>
              <a:rPr kumimoji="0" sz="1400" b="0" i="0" u="none" strike="noStrike" kern="1200" cap="none" spc="3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of</a:t>
            </a:r>
            <a:r>
              <a:rPr kumimoji="0" sz="1400" b="0" i="0" u="none" strike="noStrike" kern="1200" cap="none" spc="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lower</a:t>
            </a:r>
            <a:r>
              <a:rPr kumimoji="0" sz="1400" b="0" i="0" u="none" strike="noStrike" kern="1200" cap="none" spc="-20" normalizeH="0" baseline="0" noProof="0" dirty="0">
                <a:ln>
                  <a:noFill/>
                </a:ln>
                <a:solidFill>
                  <a:srgbClr val="404040"/>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404040"/>
                </a:solidFill>
                <a:effectLst/>
                <a:uLnTx/>
                <a:uFillTx/>
                <a:latin typeface="Calibri" panose="020F0502020204030204"/>
                <a:ea typeface="+mn-ea"/>
                <a:cs typeface="Calibri" panose="020F0502020204030204"/>
              </a:rPr>
              <a:t>extremities)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5"/>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Dystonia</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0"/>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Ataxia</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90855" marR="0" lvl="1" indent="-183515" algn="l" defTabSz="457200" rtl="0" eaLnBrk="1" fontAlgn="auto" latinLnBrk="0" hangingPunct="1">
              <a:lnSpc>
                <a:spcPct val="100000"/>
              </a:lnSpc>
              <a:spcBef>
                <a:spcPts val="435"/>
              </a:spcBef>
              <a:spcAft>
                <a:spcPts val="0"/>
              </a:spcAft>
              <a:buClr>
                <a:srgbClr val="E48312"/>
              </a:buClr>
              <a:buSzTx/>
              <a:buFontTx/>
              <a:buChar char="◦"/>
              <a:tabLst>
                <a:tab pos="491490" algn="l"/>
              </a:tabLst>
              <a:defRPr/>
            </a:pPr>
            <a:r>
              <a:rPr kumimoji="0" sz="1400" b="0" i="0" u="none" strike="noStrike" kern="1200" cap="none" spc="-10" normalizeH="0" baseline="0" noProof="0" dirty="0">
                <a:ln>
                  <a:noFill/>
                </a:ln>
                <a:solidFill>
                  <a:srgbClr val="404040"/>
                </a:solidFill>
                <a:effectLst/>
                <a:uLnTx/>
                <a:uFillTx/>
                <a:latin typeface="Calibri" panose="020F0502020204030204"/>
                <a:ea typeface="+mn-ea"/>
                <a:cs typeface="Calibri" panose="020F0502020204030204"/>
              </a:rPr>
              <a:t>Seizures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6330" y="914141"/>
            <a:ext cx="4627880" cy="756920"/>
          </a:xfrm>
          <a:prstGeom prst="rect">
            <a:avLst/>
          </a:prstGeom>
        </p:spPr>
        <p:txBody>
          <a:bodyPr vert="horz" wrap="square" lIns="0" tIns="12700" rIns="0" bIns="0" rtlCol="0">
            <a:spAutoFit/>
          </a:bodyPr>
          <a:lstStyle/>
          <a:p>
            <a:pPr marL="12700">
              <a:lnSpc>
                <a:spcPct val="100000"/>
              </a:lnSpc>
              <a:spcBef>
                <a:spcPts val="100"/>
              </a:spcBef>
            </a:pPr>
            <a:r>
              <a:rPr spc="-55" dirty="0"/>
              <a:t>Arginase</a:t>
            </a:r>
            <a:r>
              <a:rPr spc="-180" dirty="0"/>
              <a:t> </a:t>
            </a:r>
            <a:r>
              <a:rPr spc="-50" dirty="0"/>
              <a:t>deficiency</a:t>
            </a:r>
          </a:p>
        </p:txBody>
      </p:sp>
      <p:sp>
        <p:nvSpPr>
          <p:cNvPr id="3" name="object 3"/>
          <p:cNvSpPr txBox="1"/>
          <p:nvPr/>
        </p:nvSpPr>
        <p:spPr>
          <a:xfrm>
            <a:off x="1176330" y="1803805"/>
            <a:ext cx="3333750" cy="2275205"/>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Diagnostics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Serum</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arginine</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Hyperammonemia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Orotic</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acid</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 urine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blood</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18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BUN</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0"/>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Genetic</a:t>
            </a:r>
            <a:r>
              <a:rPr kumimoji="0" sz="1800" b="0" i="0" u="none" strike="noStrike" kern="1200" cap="none" spc="-3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testing</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90"/>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Arginase</a:t>
            </a:r>
            <a:r>
              <a:rPr kumimoji="0" sz="18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activity</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analysis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 name="object 4"/>
          <p:cNvSpPr txBox="1"/>
          <p:nvPr/>
        </p:nvSpPr>
        <p:spPr>
          <a:xfrm>
            <a:off x="6297566" y="1803778"/>
            <a:ext cx="4751705" cy="2856865"/>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Treatment</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Reduce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serum</a:t>
            </a:r>
            <a:r>
              <a:rPr kumimoji="0" sz="1800" b="0" i="0" u="none" strike="noStrike" kern="1200" cap="none" spc="-3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ammonia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5080" lvl="1" indent="-182880" algn="l" defTabSz="457200" rtl="0" eaLnBrk="1" fontAlgn="auto" latinLnBrk="0" hangingPunct="1">
              <a:lnSpc>
                <a:spcPts val="2590"/>
              </a:lnSpc>
              <a:spcBef>
                <a:spcPts val="605"/>
              </a:spcBef>
              <a:spcAft>
                <a:spcPts val="0"/>
              </a:spcAft>
              <a:buClr>
                <a:srgbClr val="E48211"/>
              </a:buClr>
              <a:buSzTx/>
              <a:buFontTx/>
              <a:buChar char="◦"/>
              <a:tabLst>
                <a:tab pos="488315" algn="l"/>
              </a:tabLst>
              <a:defRPr/>
            </a:pPr>
            <a:r>
              <a:rPr kumimoji="0" sz="2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Nitrogen </a:t>
            </a:r>
            <a:r>
              <a:rPr kumimoji="0" sz="2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scavengers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such </a:t>
            </a:r>
            <a:r>
              <a:rPr kumimoji="0" sz="2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as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sodium </a:t>
            </a:r>
            <a:r>
              <a:rPr kumimoji="0" sz="2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phenylacetate </a:t>
            </a:r>
            <a:r>
              <a:rPr kumimoji="0" sz="2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sodium </a:t>
            </a:r>
            <a:r>
              <a:rPr kumimoji="0" sz="2400" b="0" i="0" u="none" strike="noStrike" kern="1200" cap="none" spc="-530"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benzoate</a:t>
            </a:r>
            <a:endParaRPr kumimoji="0"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280"/>
              </a:spcBef>
              <a:spcAft>
                <a:spcPts val="0"/>
              </a:spcAft>
              <a:buClr>
                <a:srgbClr val="E48211"/>
              </a:buClr>
              <a:buSzTx/>
              <a:buFontTx/>
              <a:buChar char="◦"/>
              <a:tabLst>
                <a:tab pos="488315" algn="l"/>
              </a:tabLst>
              <a:defRPr/>
            </a:pP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Fluid</a:t>
            </a:r>
            <a:r>
              <a:rPr kumimoji="0" sz="2400" b="0" i="0" u="none" strike="noStrike" kern="1200" cap="none" spc="-35"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endParaRPr kumimoji="0"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315"/>
              </a:spcBef>
              <a:spcAft>
                <a:spcPts val="0"/>
              </a:spcAft>
              <a:buClr>
                <a:srgbClr val="E48211"/>
              </a:buClr>
              <a:buSzTx/>
              <a:buFontTx/>
              <a:buChar char="◦"/>
              <a:tabLst>
                <a:tab pos="488315" algn="l"/>
              </a:tabLst>
              <a:defRPr/>
            </a:pP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Dialysis</a:t>
            </a:r>
            <a:r>
              <a:rPr kumimoji="0" sz="2400" b="0" i="0" u="none" strike="noStrike" kern="1200" cap="none" spc="-35"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a:t>
            </a:r>
            <a:r>
              <a:rPr kumimoji="0" sz="24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severe</a:t>
            </a:r>
            <a:r>
              <a:rPr kumimoji="0" sz="2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cases)</a:t>
            </a:r>
            <a:endParaRPr kumimoji="0"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42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Low-protein</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diet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6"/>
                </a:lnTo>
                <a:lnTo>
                  <a:pt x="12191999" y="65996"/>
                </a:lnTo>
                <a:lnTo>
                  <a:pt x="12191999" y="0"/>
                </a:lnTo>
                <a:close/>
              </a:path>
            </a:pathLst>
          </a:custGeom>
          <a:solidFill>
            <a:srgbClr val="E4821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9">
            <a:solidFill>
              <a:srgbClr val="7F7F7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1176330" y="1106165"/>
            <a:ext cx="9404985" cy="574040"/>
          </a:xfrm>
          <a:prstGeom prst="rect">
            <a:avLst/>
          </a:prstGeom>
        </p:spPr>
        <p:txBody>
          <a:bodyPr vert="horz" wrap="square" lIns="0" tIns="12700" rIns="0" bIns="0" rtlCol="0">
            <a:spAutoFit/>
          </a:bodyPr>
          <a:lstStyle/>
          <a:p>
            <a:pPr marL="12700">
              <a:lnSpc>
                <a:spcPct val="100000"/>
              </a:lnSpc>
              <a:spcBef>
                <a:spcPts val="100"/>
              </a:spcBef>
            </a:pPr>
            <a:r>
              <a:rPr sz="3600" spc="-50" dirty="0"/>
              <a:t>Carbamoyl</a:t>
            </a:r>
            <a:r>
              <a:rPr sz="3600" spc="-105" dirty="0"/>
              <a:t> </a:t>
            </a:r>
            <a:r>
              <a:rPr sz="3600" spc="-55" dirty="0"/>
              <a:t>phosphate</a:t>
            </a:r>
            <a:r>
              <a:rPr sz="3600" spc="-100" dirty="0"/>
              <a:t> </a:t>
            </a:r>
            <a:r>
              <a:rPr sz="3600" spc="-65" dirty="0"/>
              <a:t>synthetase</a:t>
            </a:r>
            <a:r>
              <a:rPr sz="3600" spc="-135" dirty="0"/>
              <a:t> </a:t>
            </a:r>
            <a:r>
              <a:rPr sz="3600" dirty="0"/>
              <a:t>1</a:t>
            </a:r>
            <a:r>
              <a:rPr sz="3600" spc="-110" dirty="0"/>
              <a:t> </a:t>
            </a:r>
            <a:r>
              <a:rPr sz="3600" spc="-40" dirty="0"/>
              <a:t>(CPS1)</a:t>
            </a:r>
            <a:r>
              <a:rPr sz="3600" spc="-130" dirty="0"/>
              <a:t> </a:t>
            </a:r>
            <a:r>
              <a:rPr sz="3600" spc="-50" dirty="0"/>
              <a:t>deficiency</a:t>
            </a:r>
            <a:endParaRPr sz="3600"/>
          </a:p>
        </p:txBody>
      </p:sp>
      <p:sp>
        <p:nvSpPr>
          <p:cNvPr id="5" name="object 5"/>
          <p:cNvSpPr txBox="1"/>
          <p:nvPr/>
        </p:nvSpPr>
        <p:spPr>
          <a:xfrm>
            <a:off x="1176330" y="1684752"/>
            <a:ext cx="9000490" cy="2926080"/>
          </a:xfrm>
          <a:prstGeom prst="rect">
            <a:avLst/>
          </a:prstGeom>
        </p:spPr>
        <p:txBody>
          <a:bodyPr vert="horz" wrap="square" lIns="0" tIns="160020" rIns="0" bIns="0" rtlCol="0">
            <a:spAutoFit/>
          </a:bodyPr>
          <a:lstStyle/>
          <a:p>
            <a:pPr marL="12700" marR="0" lvl="0" indent="0" algn="l" defTabSz="457200" rtl="0" eaLnBrk="1" fontAlgn="auto" latinLnBrk="0" hangingPunct="1">
              <a:lnSpc>
                <a:spcPct val="100000"/>
              </a:lnSpc>
              <a:spcBef>
                <a:spcPts val="126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Inheritance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autosomal</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recessive</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5080" lvl="0" indent="0" algn="l" defTabSz="457200" rtl="0" eaLnBrk="1" fontAlgn="auto" latinLnBrk="0" hangingPunct="1">
              <a:lnSpc>
                <a:spcPts val="2160"/>
              </a:lnSpc>
              <a:spcBef>
                <a:spcPts val="144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Etiopathogenesis</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CPS1 gene mutations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disruptions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in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urea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cycle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conversion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 </a:t>
            </a:r>
            <a:r>
              <a:rPr kumimoji="0" sz="2000" b="0" i="0" u="none" strike="noStrike" kern="1200" cap="none" spc="-44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ammonia</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to</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carbamoyl</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phosphate</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hyperammonemia</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2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Clinical</a:t>
            </a:r>
            <a:r>
              <a:rPr kumimoji="0" sz="2000" b="1" i="0" u="none" strike="noStrike" kern="1200" cap="none" spc="-50" normalizeH="0" baseline="0" noProof="0" dirty="0">
                <a:ln>
                  <a:noFill/>
                </a:ln>
                <a:solidFill>
                  <a:srgbClr val="3F3F3F"/>
                </a:solidFill>
                <a:effectLst/>
                <a:uLnTx/>
                <a:uFillTx/>
                <a:latin typeface="Calibri" panose="020F0502020204030204"/>
                <a:ea typeface="+mn-ea"/>
                <a:cs typeface="Calibri" panose="020F0502020204030204"/>
              </a:rPr>
              <a:t> </a:t>
            </a:r>
            <a:r>
              <a:rPr kumimoji="0" sz="2000" b="1"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features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Poor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feeding,</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lethargy</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Hypotonia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Seizures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Respiratory</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distress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6330" y="1106165"/>
            <a:ext cx="971232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45515E"/>
                </a:solidFill>
              </a:rPr>
              <a:t>Carbamoyl</a:t>
            </a:r>
            <a:r>
              <a:rPr sz="3600" spc="5" dirty="0">
                <a:solidFill>
                  <a:srgbClr val="45515E"/>
                </a:solidFill>
              </a:rPr>
              <a:t> </a:t>
            </a:r>
            <a:r>
              <a:rPr sz="3600" spc="-10" dirty="0">
                <a:solidFill>
                  <a:srgbClr val="45515E"/>
                </a:solidFill>
              </a:rPr>
              <a:t>phosphate</a:t>
            </a:r>
            <a:r>
              <a:rPr sz="3600" spc="-5" dirty="0">
                <a:solidFill>
                  <a:srgbClr val="45515E"/>
                </a:solidFill>
              </a:rPr>
              <a:t> </a:t>
            </a:r>
            <a:r>
              <a:rPr sz="3600" spc="-20" dirty="0">
                <a:solidFill>
                  <a:srgbClr val="45515E"/>
                </a:solidFill>
              </a:rPr>
              <a:t>synthetase</a:t>
            </a:r>
            <a:r>
              <a:rPr sz="3600" dirty="0">
                <a:solidFill>
                  <a:srgbClr val="45515E"/>
                </a:solidFill>
              </a:rPr>
              <a:t> 1</a:t>
            </a:r>
            <a:r>
              <a:rPr sz="3600" spc="-10" dirty="0">
                <a:solidFill>
                  <a:srgbClr val="45515E"/>
                </a:solidFill>
              </a:rPr>
              <a:t> </a:t>
            </a:r>
            <a:r>
              <a:rPr sz="3600" dirty="0">
                <a:solidFill>
                  <a:srgbClr val="45515E"/>
                </a:solidFill>
              </a:rPr>
              <a:t>(CPS1)</a:t>
            </a:r>
            <a:r>
              <a:rPr sz="3600" spc="-20" dirty="0">
                <a:solidFill>
                  <a:srgbClr val="45515E"/>
                </a:solidFill>
              </a:rPr>
              <a:t> </a:t>
            </a:r>
            <a:r>
              <a:rPr sz="3600" spc="-5" dirty="0">
                <a:solidFill>
                  <a:srgbClr val="45515E"/>
                </a:solidFill>
              </a:rPr>
              <a:t>deficiency</a:t>
            </a:r>
            <a:endParaRPr sz="3600"/>
          </a:p>
        </p:txBody>
      </p:sp>
      <p:sp>
        <p:nvSpPr>
          <p:cNvPr id="3" name="object 3"/>
          <p:cNvSpPr txBox="1"/>
          <p:nvPr/>
        </p:nvSpPr>
        <p:spPr>
          <a:xfrm>
            <a:off x="1176325" y="1803805"/>
            <a:ext cx="4848860" cy="2045970"/>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Diagnostics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5080" lvl="0" indent="-182880" algn="l" defTabSz="457200" rtl="0" eaLnBrk="1" fontAlgn="auto" latinLnBrk="0" hangingPunct="1">
              <a:lnSpc>
                <a:spcPct val="90000"/>
              </a:lnSpc>
              <a:spcBef>
                <a:spcPts val="41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Blood</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test</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as</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part</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newborn</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screening</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showing </a:t>
            </a:r>
            <a:r>
              <a:rPr kumimoji="0" sz="1800" b="0" i="0" u="none" strike="noStrike" kern="1200" cap="none" spc="-39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low</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levels</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citrulline</a:t>
            </a:r>
            <a:r>
              <a:rPr kumimoji="0" sz="1800" b="0" i="0" u="none" strike="noStrike" kern="1200" cap="none" spc="4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and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arginine,</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but</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high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levels</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of</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glutamine,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indicating</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hyperammonemia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280670" lvl="0" indent="-182880" algn="l" defTabSz="457200" rtl="0" eaLnBrk="1" fontAlgn="auto" latinLnBrk="0" hangingPunct="1">
              <a:lnSpc>
                <a:spcPts val="1940"/>
              </a:lnSpc>
              <a:spcBef>
                <a:spcPts val="630"/>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Confirmation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via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molecular</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genetic</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testing </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for </a:t>
            </a:r>
            <a:r>
              <a:rPr kumimoji="0" sz="1800" b="0" i="0" u="none" strike="noStrike" kern="1200" cap="none" spc="-39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mutated</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CPS1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gene</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6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Orotic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acid levels</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are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not</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increased</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 name="object 4"/>
          <p:cNvSpPr txBox="1"/>
          <p:nvPr/>
        </p:nvSpPr>
        <p:spPr>
          <a:xfrm>
            <a:off x="6297553" y="1803778"/>
            <a:ext cx="4610100" cy="3430904"/>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Treatment</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Acute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management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ts val="1595"/>
              </a:lnSpc>
              <a:spcBef>
                <a:spcPts val="46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Lowering</a:t>
            </a:r>
            <a:r>
              <a:rPr kumimoji="0" sz="14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of</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serum</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ammonia level</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(e.g.,</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lactulose,</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0" indent="0" algn="l" defTabSz="457200" rtl="0" eaLnBrk="1" fontAlgn="auto" latinLnBrk="0" hangingPunct="1">
              <a:lnSpc>
                <a:spcPts val="1595"/>
              </a:lnSpc>
              <a:spcBef>
                <a:spcPts val="0"/>
              </a:spcBef>
              <a:spcAft>
                <a:spcPts val="0"/>
              </a:spcAft>
              <a:buClrTx/>
              <a:buSzTx/>
              <a:buFontTx/>
              <a:buNone/>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rifamixin/neomycin,</a:t>
            </a:r>
            <a:r>
              <a:rPr kumimoji="0" sz="14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phenylbutyrate)</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5"/>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Dialysis</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severe</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cases)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5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Fluid</a:t>
            </a: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Long-term</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ts val="1595"/>
              </a:lnSpc>
              <a:spcBef>
                <a:spcPts val="46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Dietary modifications:</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reduction</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of</a:t>
            </a:r>
            <a:r>
              <a:rPr kumimoji="0" sz="1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protein</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intake,</a:t>
            </a:r>
            <a:r>
              <a:rPr kumimoji="0" sz="14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amino</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0" indent="0" algn="l" defTabSz="457200" rtl="0" eaLnBrk="1" fontAlgn="auto" latinLnBrk="0" hangingPunct="1">
              <a:lnSpc>
                <a:spcPts val="1595"/>
              </a:lnSpc>
              <a:spcBef>
                <a:spcPts val="0"/>
              </a:spcBef>
              <a:spcAft>
                <a:spcPts val="0"/>
              </a:spcAft>
              <a:buClrTx/>
              <a:buSzTx/>
              <a:buFontTx/>
              <a:buNone/>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acid supplementation</a:t>
            </a:r>
            <a:r>
              <a:rPr kumimoji="0" sz="14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(e.g.,</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essential</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amino acids)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49530" lvl="1" indent="-182880" algn="l" defTabSz="457200" rtl="0" eaLnBrk="1" fontAlgn="auto" latinLnBrk="0" hangingPunct="1">
              <a:lnSpc>
                <a:spcPts val="1510"/>
              </a:lnSpc>
              <a:spcBef>
                <a:spcPts val="625"/>
              </a:spcBef>
              <a:spcAft>
                <a:spcPts val="0"/>
              </a:spcAft>
              <a:buClr>
                <a:srgbClr val="E48211"/>
              </a:buClr>
              <a:buSzTx/>
              <a:buFontTx/>
              <a:buChar char="◦"/>
              <a:tabLst>
                <a:tab pos="488315" algn="l"/>
              </a:tabLst>
              <a:defRPr/>
            </a:pPr>
            <a:r>
              <a:rPr kumimoji="0" sz="14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Tailored</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treatment</a:t>
            </a:r>
            <a:r>
              <a:rPr kumimoji="0" sz="1400" b="0" i="0" u="none" strike="noStrike" kern="1200" cap="none" spc="4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based</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on</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symptoms</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(e.g.,</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antiseizure </a:t>
            </a:r>
            <a:r>
              <a:rPr kumimoji="0" sz="1400" b="0" i="0" u="none" strike="noStrike" kern="1200" cap="none" spc="-30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medications, liver</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transplantation)</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457200" rtl="0" eaLnBrk="1" fontAlgn="auto" latinLnBrk="0" hangingPunct="1">
              <a:lnSpc>
                <a:spcPct val="100000"/>
              </a:lnSpc>
              <a:spcBef>
                <a:spcPts val="20"/>
              </a:spcBef>
              <a:spcAft>
                <a:spcPts val="0"/>
              </a:spcAft>
              <a:buClrTx/>
              <a:buSzTx/>
              <a:buFontTx/>
              <a:buNone/>
              <a:defRPr/>
            </a:pPr>
            <a:endParaRPr kumimoji="0" sz="105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0"/>
              </a:spcBef>
              <a:spcAft>
                <a:spcPts val="0"/>
              </a:spcAft>
              <a:buClrTx/>
              <a:buSzTx/>
              <a:buFontTx/>
              <a:buNone/>
              <a:defRPr/>
            </a:pP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Prognosis: </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fatal</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if</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left</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untreated</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6"/>
                </a:lnTo>
                <a:lnTo>
                  <a:pt x="12191999" y="65996"/>
                </a:lnTo>
                <a:lnTo>
                  <a:pt x="12191999" y="0"/>
                </a:lnTo>
                <a:close/>
              </a:path>
            </a:pathLst>
          </a:custGeom>
          <a:solidFill>
            <a:srgbClr val="E4821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9">
            <a:solidFill>
              <a:srgbClr val="7F7F7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413635">
              <a:lnSpc>
                <a:spcPct val="100000"/>
              </a:lnSpc>
              <a:spcBef>
                <a:spcPts val="100"/>
              </a:spcBef>
            </a:pPr>
            <a:r>
              <a:rPr spc="-65" dirty="0"/>
              <a:t>N-acetylglutamate</a:t>
            </a:r>
            <a:r>
              <a:rPr spc="-70" dirty="0"/>
              <a:t> </a:t>
            </a:r>
            <a:r>
              <a:rPr spc="-65" dirty="0"/>
              <a:t>synthase</a:t>
            </a:r>
            <a:r>
              <a:rPr spc="-95" dirty="0"/>
              <a:t> </a:t>
            </a:r>
            <a:r>
              <a:rPr spc="-50" dirty="0"/>
              <a:t>deficiency</a:t>
            </a:r>
          </a:p>
        </p:txBody>
      </p:sp>
      <p:sp>
        <p:nvSpPr>
          <p:cNvPr id="5" name="object 5"/>
          <p:cNvSpPr txBox="1"/>
          <p:nvPr/>
        </p:nvSpPr>
        <p:spPr>
          <a:xfrm>
            <a:off x="1176330" y="1684752"/>
            <a:ext cx="9787890" cy="3676650"/>
          </a:xfrm>
          <a:prstGeom prst="rect">
            <a:avLst/>
          </a:prstGeom>
        </p:spPr>
        <p:txBody>
          <a:bodyPr vert="horz" wrap="square" lIns="0" tIns="160020" rIns="0" bIns="0" rtlCol="0">
            <a:spAutoFit/>
          </a:bodyPr>
          <a:lstStyle/>
          <a:p>
            <a:pPr marL="12700" marR="0" lvl="0" indent="0" algn="l" defTabSz="457200" rtl="0" eaLnBrk="1" fontAlgn="auto" latinLnBrk="0" hangingPunct="1">
              <a:lnSpc>
                <a:spcPct val="100000"/>
              </a:lnSpc>
              <a:spcBef>
                <a:spcPts val="126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Inheritance</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autosomal</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recessive</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915035" lvl="0" indent="0" algn="l" defTabSz="457200" rtl="0" eaLnBrk="1" fontAlgn="auto" latinLnBrk="0" hangingPunct="1">
              <a:lnSpc>
                <a:spcPts val="2160"/>
              </a:lnSpc>
              <a:spcBef>
                <a:spcPts val="144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Etiopathogenesis</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NAGS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gene mutations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 function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or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complete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loss of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enzyme → </a:t>
            </a:r>
            <a:r>
              <a:rPr kumimoji="0" sz="2000" b="0" i="0" u="none" strike="noStrike" kern="1200" cap="none" spc="-44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disruptions</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in</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urea</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cycle</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hyperammonemia</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12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Clinical</a:t>
            </a:r>
            <a:r>
              <a:rPr kumimoji="0" sz="2000" b="1" i="0" u="none" strike="noStrike" kern="1200" cap="none" spc="-50" normalizeH="0" baseline="0" noProof="0" dirty="0">
                <a:ln>
                  <a:noFill/>
                </a:ln>
                <a:solidFill>
                  <a:srgbClr val="3F3F3F"/>
                </a:solidFill>
                <a:effectLst/>
                <a:uLnTx/>
                <a:uFillTx/>
                <a:latin typeface="Calibri" panose="020F0502020204030204"/>
                <a:ea typeface="+mn-ea"/>
                <a:cs typeface="Calibri" panose="020F0502020204030204"/>
              </a:rPr>
              <a:t> </a:t>
            </a:r>
            <a:r>
              <a:rPr kumimoji="0" sz="2000" b="1"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features</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Poor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feeding,</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lethargy</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Hypotonia</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Seizures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85"/>
              </a:spcBef>
              <a:spcAft>
                <a:spcPts val="0"/>
              </a:spcAft>
              <a:buClr>
                <a:srgbClr val="E48211"/>
              </a:buClr>
              <a:buSzTx/>
              <a:buFontTx/>
              <a:buChar char="◦"/>
              <a:tabLst>
                <a:tab pos="305435" algn="l"/>
              </a:tabLst>
              <a:defRPr/>
            </a:pPr>
            <a:r>
              <a:rPr kumimoji="0" sz="18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Respiratory</a:t>
            </a:r>
            <a:r>
              <a:rPr kumimoji="0" sz="18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distress</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ts val="2280"/>
              </a:lnSpc>
              <a:spcBef>
                <a:spcPts val="135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Diagnostics</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2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usually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clinical</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diagnosis;</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confirmation</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via</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molecular</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genetic</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testing</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15" normalizeH="0" baseline="0" noProof="0" dirty="0">
                <a:ln>
                  <a:noFill/>
                </a:ln>
                <a:solidFill>
                  <a:srgbClr val="3F3F3F"/>
                </a:solidFill>
                <a:effectLst/>
                <a:uLnTx/>
                <a:uFillTx/>
                <a:latin typeface="Calibri" panose="020F0502020204030204"/>
                <a:ea typeface="+mn-ea"/>
                <a:cs typeface="Calibri" panose="020F0502020204030204"/>
              </a:rPr>
              <a:t>for</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mutated</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ts val="2280"/>
              </a:lnSpc>
              <a:spcBef>
                <a:spcPts val="0"/>
              </a:spcBef>
              <a:spcAft>
                <a:spcPts val="0"/>
              </a:spcAft>
              <a:buClrTx/>
              <a:buSzTx/>
              <a:buFontTx/>
              <a:buNone/>
              <a:defRPr/>
            </a:pP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NAGS</a:t>
            </a:r>
            <a:r>
              <a:rPr kumimoji="0" sz="20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gene</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4316"/>
            <a:ext cx="12192000" cy="66040"/>
          </a:xfrm>
          <a:custGeom>
            <a:avLst/>
            <a:gdLst/>
            <a:ahLst/>
            <a:cxnLst/>
            <a:rect l="l" t="t" r="r" b="b"/>
            <a:pathLst>
              <a:path w="12192000" h="66039">
                <a:moveTo>
                  <a:pt x="12191999" y="0"/>
                </a:moveTo>
                <a:lnTo>
                  <a:pt x="0" y="0"/>
                </a:lnTo>
                <a:lnTo>
                  <a:pt x="0" y="65996"/>
                </a:lnTo>
                <a:lnTo>
                  <a:pt x="12191999" y="65996"/>
                </a:lnTo>
                <a:lnTo>
                  <a:pt x="12191999" y="0"/>
                </a:lnTo>
                <a:close/>
              </a:path>
            </a:pathLst>
          </a:custGeom>
          <a:solidFill>
            <a:srgbClr val="E4821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1193529" y="1737878"/>
            <a:ext cx="9966960" cy="0"/>
          </a:xfrm>
          <a:custGeom>
            <a:avLst/>
            <a:gdLst/>
            <a:ahLst/>
            <a:cxnLst/>
            <a:rect l="l" t="t" r="r" b="b"/>
            <a:pathLst>
              <a:path w="9966960">
                <a:moveTo>
                  <a:pt x="0" y="0"/>
                </a:moveTo>
                <a:lnTo>
                  <a:pt x="9966965" y="0"/>
                </a:lnTo>
              </a:path>
            </a:pathLst>
          </a:custGeom>
          <a:ln w="6349">
            <a:solidFill>
              <a:srgbClr val="7F7F7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2413635">
              <a:lnSpc>
                <a:spcPct val="100000"/>
              </a:lnSpc>
              <a:spcBef>
                <a:spcPts val="100"/>
              </a:spcBef>
            </a:pPr>
            <a:r>
              <a:rPr spc="-65" dirty="0"/>
              <a:t>N-acetylglutamate</a:t>
            </a:r>
            <a:r>
              <a:rPr spc="-70" dirty="0"/>
              <a:t> </a:t>
            </a:r>
            <a:r>
              <a:rPr spc="-65" dirty="0"/>
              <a:t>synthase</a:t>
            </a:r>
            <a:r>
              <a:rPr spc="-95" dirty="0"/>
              <a:t> </a:t>
            </a:r>
            <a:r>
              <a:rPr spc="-50" dirty="0"/>
              <a:t>deficiency</a:t>
            </a:r>
          </a:p>
        </p:txBody>
      </p:sp>
      <p:sp>
        <p:nvSpPr>
          <p:cNvPr id="5" name="object 5"/>
          <p:cNvSpPr txBox="1"/>
          <p:nvPr/>
        </p:nvSpPr>
        <p:spPr>
          <a:xfrm>
            <a:off x="1176330" y="1803805"/>
            <a:ext cx="5234940" cy="2263140"/>
          </a:xfrm>
          <a:prstGeom prst="rect">
            <a:avLst/>
          </a:prstGeom>
        </p:spPr>
        <p:txBody>
          <a:bodyPr vert="horz" wrap="square" lIns="0" tIns="41275" rIns="0" bIns="0" rtlCol="0">
            <a:spAutoFit/>
          </a:bodyPr>
          <a:lstStyle/>
          <a:p>
            <a:pPr marL="12700" marR="0" lvl="0" indent="0" algn="l" defTabSz="457200" rtl="0" eaLnBrk="1" fontAlgn="auto" latinLnBrk="0" hangingPunct="1">
              <a:lnSpc>
                <a:spcPct val="100000"/>
              </a:lnSpc>
              <a:spcBef>
                <a:spcPts val="325"/>
              </a:spcBef>
              <a:spcAft>
                <a:spcPts val="0"/>
              </a:spcAft>
              <a:buClrTx/>
              <a:buSzTx/>
              <a:buFontTx/>
              <a:buNone/>
              <a:defRPr/>
            </a:pPr>
            <a:r>
              <a:rPr kumimoji="0" sz="2000" b="1"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Treatment</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200"/>
              </a:spcBef>
              <a:spcAft>
                <a:spcPts val="0"/>
              </a:spcAft>
              <a:buClr>
                <a:srgbClr val="E48211"/>
              </a:buClr>
              <a:buSzTx/>
              <a:buFontTx/>
              <a:buChar char="◦"/>
              <a:tabLst>
                <a:tab pos="305435" algn="l"/>
              </a:tabLst>
              <a:defRPr/>
            </a:pP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Acute</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management</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6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Lowering</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of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serum</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ammonia</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level</a:t>
            </a:r>
            <a:r>
              <a:rPr kumimoji="0" sz="14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(especially</a:t>
            </a:r>
            <a:r>
              <a:rPr kumimoji="0" sz="1400" b="0" i="0" u="none" strike="noStrike" kern="1200" cap="none" spc="3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carbamylglutamate)</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5"/>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Fluid</a:t>
            </a:r>
            <a:r>
              <a:rPr kumimoji="0" sz="1400" b="0" i="0" u="none" strike="noStrike" kern="1200" cap="none" spc="-45"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487680" marR="0" lvl="1" indent="-183515" algn="l" defTabSz="457200" rtl="0" eaLnBrk="1" fontAlgn="auto" latinLnBrk="0" hangingPunct="1">
              <a:lnSpc>
                <a:spcPct val="100000"/>
              </a:lnSpc>
              <a:spcBef>
                <a:spcPts val="430"/>
              </a:spcBef>
              <a:spcAft>
                <a:spcPts val="0"/>
              </a:spcAft>
              <a:buClr>
                <a:srgbClr val="E48211"/>
              </a:buClr>
              <a:buSzTx/>
              <a:buFontTx/>
              <a:buChar char="◦"/>
              <a:tabLst>
                <a:tab pos="488315" algn="l"/>
              </a:tabLst>
              <a:defRPr/>
            </a:pP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Dialysis</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(in </a:t>
            </a:r>
            <a:r>
              <a:rPr kumimoji="0" sz="14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severe</a:t>
            </a:r>
            <a:r>
              <a:rPr kumimoji="0" sz="14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cases)</a:t>
            </a:r>
            <a:endParaRPr kumimoji="0"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04800" marR="0" lvl="0" indent="-183515" algn="l" defTabSz="457200" rtl="0" eaLnBrk="1" fontAlgn="auto" latinLnBrk="0" hangingPunct="1">
              <a:lnSpc>
                <a:spcPct val="100000"/>
              </a:lnSpc>
              <a:spcBef>
                <a:spcPts val="355"/>
              </a:spcBef>
              <a:spcAft>
                <a:spcPts val="0"/>
              </a:spcAft>
              <a:buClr>
                <a:srgbClr val="E48211"/>
              </a:buClr>
              <a:buSzTx/>
              <a:buFontTx/>
              <a:buChar char="◦"/>
              <a:tabLst>
                <a:tab pos="305435" algn="l"/>
              </a:tabLst>
              <a:defRPr/>
            </a:pP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Long-term</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management:</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same</a:t>
            </a:r>
            <a:r>
              <a:rPr kumimoji="0" sz="18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18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as </a:t>
            </a:r>
            <a:r>
              <a:rPr kumimoji="0" sz="18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CPS1 deficiency</a:t>
            </a:r>
            <a:endParaRPr kumimoji="0"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2700" marR="0" lvl="0" indent="0" algn="l" defTabSz="457200" rtl="0" eaLnBrk="1" fontAlgn="auto" latinLnBrk="0" hangingPunct="1">
              <a:lnSpc>
                <a:spcPct val="100000"/>
              </a:lnSpc>
              <a:spcBef>
                <a:spcPts val="1350"/>
              </a:spcBef>
              <a:spcAft>
                <a:spcPts val="0"/>
              </a:spcAft>
              <a:buClrTx/>
              <a:buSzTx/>
              <a:buFontTx/>
              <a:buNone/>
              <a:defRPr/>
            </a:pPr>
            <a:r>
              <a:rPr kumimoji="0" sz="2000" b="1"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Prognosis</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a:t>
            </a:r>
            <a:r>
              <a:rPr kumimoji="0" sz="2000" b="0" i="0" u="none" strike="noStrike" kern="1200" cap="none" spc="-4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20" normalizeH="0" baseline="0" noProof="0" dirty="0">
                <a:ln>
                  <a:noFill/>
                </a:ln>
                <a:solidFill>
                  <a:srgbClr val="3F3F3F"/>
                </a:solidFill>
                <a:effectLst/>
                <a:uLnTx/>
                <a:uFillTx/>
                <a:latin typeface="Calibri" panose="020F0502020204030204"/>
                <a:ea typeface="+mn-ea"/>
                <a:cs typeface="Calibri" panose="020F0502020204030204"/>
              </a:rPr>
              <a:t>fatal</a:t>
            </a:r>
            <a:r>
              <a:rPr kumimoji="0" sz="2000" b="0" i="0" u="none" strike="noStrike" kern="1200" cap="none" spc="0" normalizeH="0" baseline="0" noProof="0" dirty="0">
                <a:ln>
                  <a:noFill/>
                </a:ln>
                <a:solidFill>
                  <a:srgbClr val="3F3F3F"/>
                </a:solidFill>
                <a:effectLst/>
                <a:uLnTx/>
                <a:uFillTx/>
                <a:latin typeface="Calibri" panose="020F0502020204030204"/>
                <a:ea typeface="+mn-ea"/>
                <a:cs typeface="Calibri" panose="020F0502020204030204"/>
              </a:rPr>
              <a:t> if</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a:t>
            </a:r>
            <a:r>
              <a:rPr kumimoji="0" sz="2000" b="0" i="0" u="none" strike="noStrike" kern="1200" cap="none" spc="-5" normalizeH="0" baseline="0" noProof="0" dirty="0">
                <a:ln>
                  <a:noFill/>
                </a:ln>
                <a:solidFill>
                  <a:srgbClr val="3F3F3F"/>
                </a:solidFill>
                <a:effectLst/>
                <a:uLnTx/>
                <a:uFillTx/>
                <a:latin typeface="Calibri" panose="020F0502020204030204"/>
                <a:ea typeface="+mn-ea"/>
                <a:cs typeface="Calibri" panose="020F0502020204030204"/>
              </a:rPr>
              <a:t>left</a:t>
            </a:r>
            <a:r>
              <a:rPr kumimoji="0" sz="2000" b="0" i="0" u="none" strike="noStrike" kern="1200" cap="none" spc="-10" normalizeH="0" baseline="0" noProof="0" dirty="0">
                <a:ln>
                  <a:noFill/>
                </a:ln>
                <a:solidFill>
                  <a:srgbClr val="3F3F3F"/>
                </a:solidFill>
                <a:effectLst/>
                <a:uLnTx/>
                <a:uFillTx/>
                <a:latin typeface="Calibri" panose="020F0502020204030204"/>
                <a:ea typeface="+mn-ea"/>
                <a:cs typeface="Calibri" panose="020F0502020204030204"/>
              </a:rPr>
              <a:t> untreated</a:t>
            </a:r>
            <a:endParaRPr kumimoji="0"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AY_IGNORE_UCW" val="true"/>
  <p:tag name="PPT/SLIDES/SLIDE1.XML" val="2489627716"/>
  <p:tag name="PPT/SLIDES/SLIDE3.XML" val="1277416092"/>
  <p:tag name="PPT/SLIDES/SLIDE6.XML" val="1282847097"/>
  <p:tag name="PPT/SLIDES/SLIDE9.XML" val="4113009389"/>
  <p:tag name="PPT/SLIDES/SLIDE19.XML" val="3069343944"/>
  <p:tag name="PPT/SLIDES/SLIDE20.XML" val="1739899248"/>
  <p:tag name="PPT/SLIDES/SLIDE30.XML" val="2955200097"/>
  <p:tag name="PPT/SLIDES/SLIDE33.XML" val="1977601535"/>
  <p:tag name="PPT/SLIDES/SLIDE37.XML" val="2148449750"/>
  <p:tag name="PPT/SLIDES/SLIDE38.XML" val="3791510567"/>
  <p:tag name="PPT/SLIDES/SLIDE39.XML" val="1977428902"/>
  <p:tag name="PPT/SLIDES/SLIDE41.XML" val="3608454728"/>
  <p:tag name="PPT/SLIDES/SLIDE44.XML" val="11769891"/>
  <p:tag name="PPT/SLIDES/SLIDE45.XML" val="352722268"/>
  <p:tag name="PPT/SLIDES/SLIDE49.XML" val="239971651"/>
  <p:tag name="PPT/SLIDES/SLIDE51.XML" val="446283590"/>
  <p:tag name="PPT/SLIDES/SLIDE53.XML" val="2219007928"/>
  <p:tag name="PPT/SLIDES/SLIDE160.XML" val="4110827007"/>
  <p:tag name="PPT/SLIDES/SLIDE150.XML" val="3208637734"/>
  <p:tag name="PPT/SLIDES/SLIDE100.XML" val="3620713959"/>
  <p:tag name="PPT/SLIDES/SLIDE99.XML" val="2050326034"/>
  <p:tag name="PPT/SLIDES/SLIDE98.XML" val="3494757619"/>
  <p:tag name="PPT/SLIDES/SLIDE97.XML" val="1196323259"/>
  <p:tag name="PPT/SLIDES/SLIDE96.XML" val="2597663779"/>
  <p:tag name="PPT/SLIDES/SLIDE95.XML" val="3770498197"/>
  <p:tag name="PPT/SLIDES/SLIDE94.XML" val="2287820575"/>
  <p:tag name="PPT/SLIDES/SLIDE101.XML" val="1322580251"/>
  <p:tag name="PPT/SLIDES/SLIDE102.XML" val="2240394676"/>
  <p:tag name="PPT/SLIDES/SLIDE103.XML" val="1647169742"/>
  <p:tag name="PPT/SLIDES/SLIDE110.XML" val="3733888253"/>
  <p:tag name="PPT/SLIDES/SLIDE109.XML" val="3819383439"/>
  <p:tag name="PPT/SLIDES/SLIDE108.XML" val="3916951109"/>
  <p:tag name="PPT/SLIDES/SLIDE107.XML" val="2344950108"/>
  <p:tag name="PPT/SLIDES/SLIDE106.XML" val="2332416692"/>
  <p:tag name="PPT/SLIDES/SLIDE105.XML" val="2681881517"/>
  <p:tag name="PPT/SLIDES/SLIDE104.XML" val="1228549010"/>
  <p:tag name="PPT/SLIDES/SLIDE93.XML" val="2018633027"/>
  <p:tag name="PPT/SLIDES/SLIDE92.XML" val="3974633470"/>
  <p:tag name="PPT/SLIDES/SLIDE91.XML" val="3453659094"/>
  <p:tag name="PPT/SLIDES/SLIDE80.XML" val="710840747"/>
  <p:tag name="PPT/SLIDES/SLIDE79.XML" val="749589741"/>
  <p:tag name="PPT/SLIDES/SLIDE78.XML" val="3091984142"/>
  <p:tag name="PPT/SLIDES/SLIDE77.XML" val="2893003731"/>
  <p:tag name="PPT/SLIDES/SLIDE76.XML" val="3932526992"/>
  <p:tag name="PPT/SLIDES/SLIDE75.XML" val="833340265"/>
  <p:tag name="PPT/SLIDES/SLIDE74.XML" val="205184267"/>
  <p:tag name="PPT/SLIDES/SLIDE81.XML" val="3884396132"/>
  <p:tag name="PPT/SLIDES/SLIDE82.XML" val="4125530836"/>
  <p:tag name="PPT/SLIDES/SLIDE83.XML" val="665398824"/>
  <p:tag name="PPT/SLIDES/SLIDE90.XML" val="3844390808"/>
  <p:tag name="PPT/SLIDES/SLIDE89.XML" val="1978288101"/>
  <p:tag name="PPT/SLIDES/SLIDE88.XML" val="3275377186"/>
  <p:tag name="PPT/SLIDES/SLIDE87.XML" val="381437180"/>
  <p:tag name="PPT/SLIDES/SLIDE86.XML" val="3532541295"/>
  <p:tag name="PPT/SLIDES/SLIDE85.XML" val="1528575268"/>
  <p:tag name="PPT/SLIDES/SLIDE84.XML" val="1558455806"/>
  <p:tag name="PPT/SLIDES/SLIDE111.XML" val="3571305524"/>
  <p:tag name="PPT/SLIDES/SLIDE112.XML" val="3386090251"/>
  <p:tag name="PPT/SLIDES/SLIDE113.XML" val="743104001"/>
  <p:tag name="PPT/SLIDES/SLIDE140.XML" val="1025374941"/>
  <p:tag name="PPT/SLIDES/SLIDE139.XML" val="406463249"/>
  <p:tag name="PPT/SLIDES/SLIDE138.XML" val="588433539"/>
  <p:tag name="PPT/SLIDES/SLIDE137.XML" val="284013394"/>
  <p:tag name="PPT/SLIDES/SLIDE136.XML" val="1864400227"/>
  <p:tag name="PPT/SLIDES/SLIDE135.XML" val="37678824"/>
  <p:tag name="PPT/SLIDES/SLIDE134.XML" val="2004527993"/>
  <p:tag name="PPT/SLIDES/SLIDE141.XML" val="3552101135"/>
  <p:tag name="PPT/SLIDES/SLIDE142.XML" val="3032073115"/>
  <p:tag name="PPT/SLIDES/SLIDE152.XML" val="2460914416"/>
  <p:tag name="PPT/SLIDES/SLIDE149.XML" val="300569683"/>
  <p:tag name="PPT/SLIDES/SLIDE148.XML" val="872096144"/>
  <p:tag name="PPT/SLIDES/SLIDE147.XML" val="2112478797"/>
  <p:tag name="PPT/SLIDES/SLIDE146.XML" val="143777079"/>
  <p:tag name="PPT/SLIDES/SLIDE145.XML" val="3599564209"/>
  <p:tag name="PPT/SLIDES/SLIDE144.XML" val="2209089742"/>
  <p:tag name="PPT/SLIDES/SLIDE143.XML" val="456282167"/>
  <p:tag name="PPT/SLIDES/SLIDE133.XML" val="1755051663"/>
  <p:tag name="PPT/SLIDES/SLIDE132.XML" val="3317706509"/>
  <p:tag name="PPT/SLIDES/SLIDE131.XML" val="3441724489"/>
  <p:tag name="PPT/SLIDES/SLIDE120.XML" val="226174616"/>
  <p:tag name="PPT/SLIDES/SLIDE119.XML" val="2666364058"/>
  <p:tag name="PPT/SLIDES/SLIDE118.XML" val="746200918"/>
  <p:tag name="PPT/SLIDES/SLIDE117.XML" val="1835881598"/>
  <p:tag name="PPT/SLIDES/SLIDE116.XML" val="964494653"/>
  <p:tag name="PPT/SLIDES/SLIDE115.XML" val="616168534"/>
  <p:tag name="PPT/SLIDES/SLIDE114.XML" val="2996634584"/>
  <p:tag name="PPT/SLIDES/SLIDE121.XML" val="705308740"/>
  <p:tag name="PPT/SLIDES/SLIDE122.XML" val="2309218759"/>
  <p:tag name="PPT/SLIDES/SLIDE123.XML" val="1615029398"/>
  <p:tag name="PPT/SLIDES/SLIDE130.XML" val="3331393349"/>
  <p:tag name="PPT/SLIDES/SLIDE129.XML" val="809081079"/>
  <p:tag name="PPT/SLIDES/SLIDE128.XML" val="517189067"/>
  <p:tag name="PPT/SLIDES/SLIDE127.XML" val="3238825525"/>
  <p:tag name="PPT/SLIDES/SLIDE126.XML" val="1051079085"/>
  <p:tag name="PPT/SLIDES/SLIDE125.XML" val="3684474743"/>
  <p:tag name="PPT/SLIDES/SLIDE124.XML" val="2645443882"/>
  <p:tag name="PPT/SLIDES/SLIDE73.XML" val="2291094192"/>
  <p:tag name="PPT/SLIDES/SLIDE72.XML" val="2662094702"/>
  <p:tag name="PPT/SLIDES/SLIDE71.XML" val="1722533056"/>
  <p:tag name="PPT/SLIDES/SLIDE24.XML" val="334673626"/>
  <p:tag name="PPT/SLIDES/SLIDE23.XML" val="3628135397"/>
  <p:tag name="PPT/SLIDES/SLIDE157.XML" val="2203980671"/>
  <p:tag name="PPT/SLIDES/SLIDE22.XML" val="207140899"/>
  <p:tag name="PPT/SLIDES/SLIDE21.XML" val="4065520993"/>
  <p:tag name="PPT/SLIDES/SLIDE156.XML" val="1987907583"/>
  <p:tag name="PPT/SLIDES/SLIDE25.XML" val="2695866525"/>
  <p:tag name="PPT/SLIDES/SLIDE26.XML" val="2082875346"/>
  <p:tag name="PPT/SLIDES/SLIDE32.XML" val="3385006105"/>
  <p:tag name="PPT/SLIDES/SLIDE31.XML" val="3925962612"/>
  <p:tag name="PPT/SLIDES/SLIDE29.XML" val="2739952618"/>
  <p:tag name="PPT/SLIDES/SLIDE28.XML" val="1029177766"/>
  <p:tag name="PPT/SLIDES/SLIDE27.XML" val="3888359076"/>
  <p:tag name="PPT/SLIDES/SLIDE18.XML" val="3947477128"/>
  <p:tag name="PPT/SLIDES/SLIDE17.XML" val="3834256066"/>
  <p:tag name="PPT/SLIDES/SLIDE16.XML" val="4218921758"/>
  <p:tag name="PPT/SLIDES/SLIDE5.XML" val="104081140"/>
  <p:tag name="PPT/SLIDES/SLIDE4.XML" val="2747332607"/>
  <p:tag name="PPT/SLIDES/SLIDE2.XML" val="393207389"/>
  <p:tag name="PPT/SLIDES/SLIDE158.XML" val="704211255"/>
  <p:tag name="PPT/SLIDES/SLIDE159.XML" val="173736224"/>
  <p:tag name="PPT/SLIDES/SLIDE7.XML" val="332298371"/>
  <p:tag name="PPT/SLIDES/SLIDE8.XML" val="2930874052"/>
  <p:tag name="PPT/SLIDES/SLIDE15.XML" val="3302844207"/>
  <p:tag name="PPT/SLIDES/SLIDE14.XML" val="2264981437"/>
  <p:tag name="PPT/SLIDES/SLIDE13.XML" val="2468851795"/>
  <p:tag name="PPT/SLIDES/SLIDE12.XML" val="1813556316"/>
  <p:tag name="PPT/SLIDES/SLIDE11.XML" val="322488131"/>
  <p:tag name="PPT/SLIDES/SLIDE10.XML" val="501605324"/>
  <p:tag name="PPT/SLIDES/SLIDE34.XML" val="2821605344"/>
  <p:tag name="PPT/SLIDES/SLIDE155.XML" val="4048076598"/>
  <p:tag name="PPT/SLIDES/SLIDE35.XML" val="631493141"/>
  <p:tag name="PPT/SLIDES/SLIDE60.XML" val="1636376894"/>
  <p:tag name="PPT/SLIDES/SLIDE59.XML" val="2878385278"/>
  <p:tag name="PPT/SLIDES/SLIDE58.XML" val="1083983644"/>
  <p:tag name="PPT/SLIDES/SLIDE57.XML" val="1136394949"/>
  <p:tag name="PPT/SLIDES/SLIDE56.XML" val="3617698886"/>
  <p:tag name="PPT/SLIDES/SLIDE55.XML" val="767970764"/>
  <p:tag name="PPT/SLIDES/SLIDE54.XML" val="2178613446"/>
  <p:tag name="PPT/SLIDES/SLIDE61.XML" val="2558345780"/>
  <p:tag name="PPT/SLIDES/SLIDE62.XML" val="2196966469"/>
  <p:tag name="PPT/SLIDES/SLIDE63.XML" val="1948346780"/>
  <p:tag name="PPT/SLIDES/SLIDE70.XML" val="1808035229"/>
  <p:tag name="PPT/SLIDES/SLIDE69.XML" val="10821907"/>
  <p:tag name="PPT/SLIDES/SLIDE68.XML" val="2489200562"/>
  <p:tag name="PPT/SLIDES/SLIDE67.XML" val="3634656435"/>
  <p:tag name="PPT/SLIDES/SLIDE66.XML" val="1968785055"/>
  <p:tag name="PPT/SLIDES/SLIDE65.XML" val="1836403463"/>
  <p:tag name="PPT/SLIDES/SLIDE64.XML" val="3530827641"/>
  <p:tag name="PPT/SLIDES/SLIDE52.XML" val="3069936841"/>
  <p:tag name="PPT/SLIDES/SLIDE40.XML" val="1103799277"/>
  <p:tag name="PPT/SLIDES/SLIDE154.XML" val="440862558"/>
  <p:tag name="PPT/SLIDES/SLIDE36.XML" val="4164199453"/>
  <p:tag name="PPT/SLIDES/SLIDE42.XML" val="228211212"/>
  <p:tag name="PPT/SLIDES/SLIDE43.XML" val="2450176629"/>
  <p:tag name="PPT/SLIDES/SLIDE50.XML" val="995810866"/>
  <p:tag name="PPT/SLIDES/SLIDE48.XML" val="633008295"/>
  <p:tag name="PPT/SLIDES/SLIDE47.XML" val="1021890960"/>
  <p:tag name="PPT/SLIDES/SLIDE46.XML" val="546812329"/>
  <p:tag name="PPT/SLIDES/SLIDE153.XML" val="539057963"/>
  <p:tag name="PPT/SLIDES/SLIDE151.XML" val="2801587378"/>
  <p:tag name="PPT/SLIDEMASTERS/SLIDEMASTER2.XML" val="3264950814"/>
  <p:tag name="PPT/SLIDEMASTERS/SLIDEMASTER1.XML" val="2255994857"/>
  <p:tag name="PPT/SLIDEMASTERS/SLIDEMASTER4.XML" val="1999995285"/>
  <p:tag name="PPT/SLIDEMASTERS/SLIDEMASTER3.XML" val="1411941573"/>
  <p:tag name="PPT/SLIDELAYOUTS/SLIDELAYOUT32.XML" val="2179086681"/>
  <p:tag name="PPT/SLIDELAYOUTS/SLIDELAYOUT31.XML" val="3786234684"/>
  <p:tag name="PPT/SLIDELAYOUTS/SLIDELAYOUT30.XML" val="3954176676"/>
  <p:tag name="PPT/SLIDELAYOUTS/SLIDELAYOUT29.XML" val="529710139"/>
  <p:tag name="PPT/SLIDELAYOUTS/SLIDELAYOUT28.XML" val="114616885"/>
  <p:tag name="PPT/SLIDELAYOUTS/SLIDELAYOUT27.XML" val="57068646"/>
  <p:tag name="PPT/SLIDELAYOUTS/SLIDELAYOUT26.XML" val="2996581875"/>
  <p:tag name="PPT/SLIDELAYOUTS/SLIDELAYOUT25.XML" val="598189527"/>
  <p:tag name="PPT/SLIDELAYOUTS/SLIDELAYOUT24.XML" val="2675077560"/>
  <p:tag name="PPT/SLIDELAYOUTS/SLIDELAYOUT33.XML" val="1775833991"/>
  <p:tag name="PPT/SLIDELAYOUTS/SLIDELAYOUT34.XML" val="2046649698"/>
  <p:tag name="PPT/SLIDELAYOUTS/SLIDELAYOUT35.XML" val="3455657737"/>
  <p:tag name="PPT/NOTESSLIDES/NOTESSLIDE3.XML" val="2878989512"/>
  <p:tag name="PPT/NOTESSLIDES/NOTESSLIDE2.XML" val="1217934184"/>
  <p:tag name="PPT/NOTESSLIDES/NOTESSLIDE1.XML" val="1614223327"/>
  <p:tag name="PPT/SLIDELAYOUTS/SLIDELAYOUT40.XML" val="3719842524"/>
  <p:tag name="PPT/SLIDELAYOUTS/SLIDELAYOUT39.XML" val="3606769751"/>
  <p:tag name="PPT/SLIDELAYOUTS/SLIDELAYOUT38.XML" val="2103508379"/>
  <p:tag name="PPT/SLIDELAYOUTS/SLIDELAYOUT37.XML" val="4027864778"/>
  <p:tag name="PPT/SLIDELAYOUTS/SLIDELAYOUT36.XML" val="2142880812"/>
  <p:tag name="PPT/SLIDELAYOUTS/SLIDELAYOUT23.XML" val="1968478625"/>
  <p:tag name="PPT/SLIDELAYOUTS/SLIDELAYOUT22.XML" val="3186159195"/>
  <p:tag name="PPT/SLIDELAYOUTS/SLIDELAYOUT21.XML" val="2948545968"/>
  <p:tag name="PPT/SLIDELAYOUTS/SLIDELAYOUT9.XML" val="1291146696"/>
  <p:tag name="PPT/SLIDELAYOUTS/SLIDELAYOUT8.XML" val="2996309375"/>
  <p:tag name="PPT/SLIDELAYOUTS/SLIDELAYOUT7.XML" val="1709036571"/>
  <p:tag name="PPT/SLIDELAYOUTS/SLIDELAYOUT6.XML" val="4124535984"/>
  <p:tag name="PPT/SLIDELAYOUTS/SLIDELAYOUT5.XML" val="456264901"/>
  <p:tag name="PPT/SLIDELAYOUTS/SLIDELAYOUT4.XML" val="2488363742"/>
  <p:tag name="PPT/SLIDELAYOUTS/SLIDELAYOUT3.XML" val="525861642"/>
  <p:tag name="PPT/SLIDELAYOUTS/SLIDELAYOUT2.XML" val="1219250225"/>
  <p:tag name="PPT/SLIDELAYOUTS/SLIDELAYOUT1.XML" val="2982128591"/>
  <p:tag name="PPT/SLIDELAYOUTS/SLIDELAYOUT10.XML" val="1385733152"/>
  <p:tag name="PPT/SLIDELAYOUTS/SLIDELAYOUT11.XML" val="277188578"/>
  <p:tag name="PPT/SLIDELAYOUTS/SLIDELAYOUT12.XML" val="3602374101"/>
  <p:tag name="PPT/SLIDELAYOUTS/SLIDELAYOUT20.XML" val="3491001303"/>
  <p:tag name="PPT/SLIDELAYOUTS/SLIDELAYOUT19.XML" val="2273894051"/>
  <p:tag name="PPT/SLIDELAYOUTS/SLIDELAYOUT18.XML" val="2648121340"/>
  <p:tag name="PPT/SLIDELAYOUTS/SLIDELAYOUT17.XML" val="318080422"/>
  <p:tag name="PPT/SLIDELAYOUTS/SLIDELAYOUT16.XML" val="48298512"/>
  <p:tag name="PPT/SLIDELAYOUTS/SLIDELAYOUT15.XML" val="845012093"/>
  <p:tag name="PPT/SLIDELAYOUTS/SLIDELAYOUT14.XML" val="801423032"/>
  <p:tag name="PPT/SLIDELAYOUTS/SLIDELAYOUT13.XML" val="2685493931"/>
  <p:tag name="PPT/NOTESSLIDES/NOTESSLIDE4.XML" val="1246560906"/>
  <p:tag name="PPT/NOTESSLIDES/NOTESSLIDE5.XML" val="2940957982"/>
  <p:tag name="PPT/NOTESSLIDES/NOTESSLIDE6.XML" val="999005466"/>
  <p:tag name="PPT/MEDIA/IMAGE11.PNG" val="2899197928"/>
  <p:tag name="PPT/MEDIA/IMAGE8.PNG" val="4178141465"/>
  <p:tag name="PPT/MEDIA/IMAGE9.PNG" val="2186070437"/>
  <p:tag name="PPT/MEDIA/IMAGE13.PNG" val="4167865956"/>
  <p:tag name="PPT/MEDIA/IMAGE12.PNG" val="668862150"/>
  <p:tag name="PPT/MEDIA/IMAGE10.PNG" val="3777067474"/>
  <p:tag name="PPT/MEDIA/IMAGE104.JPEG" val="2300102738"/>
  <p:tag name="PPT/MEDIA/IMAGE14.PNG" val="2804908630"/>
  <p:tag name="PPT/MEDIA/IMAGE6.PNG" val="4238797260"/>
  <p:tag name="PPT/MEDIA/IMAGE109.PNG" val="985026394"/>
  <p:tag name="PPT/MEDIA/IMAGE108.PNG" val="85537957"/>
  <p:tag name="PPT/THEME/THEME4.XML" val="4165378462"/>
  <p:tag name="PPT/MEDIA/IMAGE4.PNG" val="633492878"/>
  <p:tag name="PPT/MEDIA/IMAGE5.PNG" val="3287776830"/>
  <p:tag name="PPT/MEDIA/IMAGE7.PNG" val="54887023"/>
  <p:tag name="PPT/MEDIA/IMAGE17.PNG" val="3483813143"/>
  <p:tag name="PPT/MEDIA/IMAGE23.PNG" val="1993446017"/>
  <p:tag name="PPT/MEDIA/IMAGE24.PNG" val="3336898665"/>
  <p:tag name="PPT/MEDIA/IMAGE25.PNG" val="1749808985"/>
  <p:tag name="PPT/MEDIA/IMAGE26.PNG" val="2506964499"/>
  <p:tag name="PPT/MEDIA/IMAGE105.JPEG" val="49038523"/>
  <p:tag name="PPT/MEDIA/IMAGE28.PNG" val="2278827367"/>
  <p:tag name="PPT/MEDIA/IMAGE22.PNG" val="4256248296"/>
  <p:tag name="PPT/MEDIA/IMAGE21.PNG" val="2526351836"/>
  <p:tag name="PPT/MEDIA/IMAGE20.PNG" val="3989729102"/>
  <p:tag name="PPT/MEDIA/IMAGE15.PNG" val="1760346704"/>
  <p:tag name="PPT/MEDIA/IMAGE16.PNG" val="2827395081"/>
  <p:tag name="PPT/MEDIA/IMAGE18.PNG" val="4020784377"/>
  <p:tag name="PPT/MEDIA/IMAGE19.PNG" val="3667668760"/>
  <p:tag name="PPT/THEME/THEME5.XML" val="1848641193"/>
  <p:tag name="PPT/MEDIA/IMAGE112.PNG" val="2195054438"/>
  <p:tag name="PPT/MEDIA/IMAGE110.PNG" val="1158020425"/>
  <p:tag name="PPT/MEDIA/IMAGE130.JPEG" val="775784971"/>
  <p:tag name="PPT/MEDIA/IMAGE129.JPEG" val="4187987299"/>
  <p:tag name="PPT/MEDIA/IMAGE128.JPEG" val="633925265"/>
  <p:tag name="PPT/MEDIA/IMAGE127.PNG" val="24123569"/>
  <p:tag name="PPT/MEDIA/IMAGE126.PNG" val="2041130169"/>
  <p:tag name="PPT/MEDIA/IMAGE125.PNG" val="3307015058"/>
  <p:tag name="PPT/MEDIA/IMAGE131.JPEG" val="2871659015"/>
  <p:tag name="PPT/MEDIA/IMAGE2.JPEG" val="2487559678"/>
  <p:tag name="PPT/NOTESMASTERS/NOTESMASTER1.XML" val="668635105"/>
  <p:tag name="PPT/THEME/THEME1.XML" val="3467883304"/>
  <p:tag name="PPT/MEDIA/IMAGE1.JPEG" val="1992151460"/>
  <p:tag name="PPT/MEDIA/IMAGE124.PNG" val="2966770876"/>
  <p:tag name="PPT/MEDIA/IMAGE123.PNG" val="1911666416"/>
  <p:tag name="PPT/MEDIA/IMAGE122.JPEG" val="3041219268"/>
  <p:tag name="PPT/MEDIA/IMAGE115.PNG" val="2675802750"/>
  <p:tag name="PPT/MEDIA/IMAGE114.PNG" val="365891018"/>
  <p:tag name="PPT/MEDIA/IMAGE113.PNG" val="956087288"/>
  <p:tag name="PPT/MEDIA/IMAGE29.PNG" val="3731272223"/>
  <p:tag name="PPT/THEME/THEME3.XML" val="611525047"/>
  <p:tag name="PPT/MEDIA/IMAGE111.JPEG" val="1503659448"/>
  <p:tag name="PPT/MEDIA/IMAGE116.PNG" val="320318143"/>
  <p:tag name="PPT/MEDIA/IMAGE3.JPEG" val="613718765"/>
  <p:tag name="PPT/THEME/THEME2.XML" val="3390340004"/>
  <p:tag name="PPT/MEDIA/IMAGE121.PNG" val="981127564"/>
  <p:tag name="PPT/MEDIA/IMAGE120.PNG" val="2853857965"/>
  <p:tag name="PPT/MEDIA/IMAGE119.JPEG" val="843975253"/>
  <p:tag name="PPT/MEDIA/IMAGE118.PNG" val="40373738"/>
  <p:tag name="PPT/MEDIA/IMAGE117.PNG" val="2064748748"/>
  <p:tag name="PPT/MEDIA/IMAGE27.PNG" val="502532330"/>
  <p:tag name="PPT/MEDIA/IMAGE31.PNG" val="1475975824"/>
  <p:tag name="PPT/MEDIA/IMAGE80.PNG" val="857297333"/>
  <p:tag name="PPT/MEDIA/IMAGE81.PNG" val="989602858"/>
  <p:tag name="PPT/MEDIA/IMAGE82.PNG" val="1177264393"/>
  <p:tag name="PPT/MEDIA/IMAGE83.PNG" val="390684237"/>
  <p:tag name="PPT/MEDIA/IMAGE84.PNG" val="1454709646"/>
  <p:tag name="PPT/MEDIA/IMAGE85.PNG" val="3578150783"/>
  <p:tag name="PPT/MEDIA/IMAGE86.JPEG" val="2547965432"/>
  <p:tag name="PPT/MEDIA/IMAGE79.PNG" val="2336912339"/>
  <p:tag name="PPT/MEDIA/IMAGE78.PNG" val="3183654662"/>
  <p:tag name="PPT/MEDIA/IMAGE77.PNG" val="3114565154"/>
  <p:tag name="PPT/MEDIA/IMAGE70.PNG" val="1010367607"/>
  <p:tag name="PPT/MEDIA/IMAGE30.JPEG" val="947982486"/>
  <p:tag name="PPT/MEDIA/IMAGE72.PNG" val="2711339493"/>
  <p:tag name="PPT/MEDIA/IMAGE73.PNG" val="3491561889"/>
  <p:tag name="PPT/MEDIA/IMAGE74.PNG" val="2772757676"/>
  <p:tag name="PPT/MEDIA/IMAGE75.PNG" val="3409463180"/>
  <p:tag name="PPT/MEDIA/IMAGE76.PNG" val="3865815088"/>
  <p:tag name="PPT/MEDIA/IMAGE87.JPEG" val="513623034"/>
  <p:tag name="PPT/MEDIA/IMAGE88.JPEG" val="1622518929"/>
  <p:tag name="PPT/MEDIA/IMAGE89.JPEG" val="1846890607"/>
  <p:tag name="PPT/MEDIA/IMAGE99.JPEG" val="1125657954"/>
  <p:tag name="PPT/MEDIA/IMAGE107.PNG" val="1524544240"/>
  <p:tag name="PPT/MEDIA/IMAGE100.JPEG" val="1406078168"/>
  <p:tag name="PPT/MEDIA/IMAGE101.JPEG" val="3959747387"/>
  <p:tag name="PPT/MEDIA/IMAGE102.JPEG" val="595492800"/>
  <p:tag name="PPT/MEDIA/IMAGE103.JPEG" val="706076837"/>
  <p:tag name="PPT/MEDIA/IMAGE106.JPEG" val="2058638780"/>
  <p:tag name="PPT/MEDIA/IMAGE98.JPEG" val="384700924"/>
  <p:tag name="PPT/MEDIA/IMAGE97.JPEG" val="1097083564"/>
  <p:tag name="PPT/MEDIA/IMAGE96.PNG" val="1830397927"/>
  <p:tag name="PPT/MEDIA/IMAGE90.JPEG" val="1295241351"/>
  <p:tag name="PPT/MEDIA/IMAGE91.JPEG" val="1041392419"/>
  <p:tag name="PPT/MEDIA/IMAGE92.PNG" val="641245628"/>
  <p:tag name="PPT/MEDIA/IMAGE93.PNG" val="2051232344"/>
  <p:tag name="PPT/MEDIA/IMAGE94.PNG" val="822749232"/>
  <p:tag name="PPT/MEDIA/IMAGE95.PNG" val="4049431432"/>
  <p:tag name="PPT/MEDIA/IMAGE69.PNG" val="3688230866"/>
  <p:tag name="PPT/MEDIA/IMAGE71.PNG" val="1422346859"/>
  <p:tag name="PPT/MEDIA/IMAGE67.PNG" val="2507583693"/>
  <p:tag name="PPT/MEDIA/IMAGE41.PNG" val="3109518902"/>
  <p:tag name="PPT/MEDIA/IMAGE42.PNG" val="1076758080"/>
  <p:tag name="PPT/MEDIA/IMAGE43.PNG" val="4271695278"/>
  <p:tag name="PPT/MEDIA/IMAGE44.PNG" val="902674505"/>
  <p:tag name="PPT/MEDIA/IMAGE45.PNG" val="470951820"/>
  <p:tag name="PPT/MEDIA/IMAGE68.PNG" val="37155155"/>
  <p:tag name="PPT/MEDIA/IMAGE47.PNG" val="2129713914"/>
  <p:tag name="PPT/MEDIA/IMAGE40.PNG" val="4102653890"/>
  <p:tag name="PPT/MEDIA/IMAGE39.PNG" val="1017440878"/>
  <p:tag name="PPT/MEDIA/IMAGE38.PNG" val="3070619113"/>
  <p:tag name="PPT/MEDIA/IMAGE32.JPEG" val="636042063"/>
  <p:tag name="PPT/MEDIA/IMAGE33.PNG" val="2975843779"/>
  <p:tag name="PPT/MEDIA/IMAGE34.PNG" val="1281531421"/>
  <p:tag name="PPT/MEDIA/IMAGE35.JPEG" val="3522272113"/>
  <p:tag name="PPT/MEDIA/IMAGE36.PNG" val="3680812357"/>
  <p:tag name="PPT/MEDIA/IMAGE37.PNG" val="4260125744"/>
  <p:tag name="PPT/MEDIA/IMAGE48.PNG" val="3183003020"/>
  <p:tag name="PPT/MEDIA/IMAGE46.PNG" val="755770447"/>
  <p:tag name="PPT/MEDIA/IMAGE50.PNG" val="823828424"/>
  <p:tag name="PPT/MEDIA/IMAGE59.PNG" val="2986869550"/>
  <p:tag name="PPT/MEDIA/IMAGE60.PNG" val="3095939878"/>
  <p:tag name="PPT/MEDIA/IMAGE61.PNG" val="2430083931"/>
  <p:tag name="PPT/MEDIA/IMAGE62.PNG" val="4239814593"/>
  <p:tag name="PPT/MEDIA/IMAGE63.PNG" val="1641846992"/>
  <p:tag name="PPT/MEDIA/IMAGE64.PNG" val="1759232075"/>
  <p:tag name="PPT/MEDIA/IMAGE65.PNG" val="196319176"/>
  <p:tag name="PPT/MEDIA/IMAGE66.PNG" val="38786525"/>
  <p:tag name="PPT/MEDIA/IMAGE49.PNG" val="158934884"/>
  <p:tag name="PPT/MEDIA/IMAGE58.PNG" val="4197329183"/>
  <p:tag name="PPT/MEDIA/IMAGE56.PNG" val="3233704166"/>
  <p:tag name="PPT/MEDIA/IMAGE51.PNG" val="1200726891"/>
  <p:tag name="PPT/MEDIA/IMAGE52.PNG" val="2482364890"/>
  <p:tag name="PPT/MEDIA/IMAGE57.PNG" val="1382731295"/>
  <p:tag name="PPT/MEDIA/IMAGE53.PNG" val="2183737819"/>
  <p:tag name="PPT/MEDIA/IMAGE55.PNG" val="4049143217"/>
  <p:tag name="PPT/MEDIA/IMAGE54.PNG" val="697468825"/>
</p:tagLst>
</file>

<file path=ppt/theme/_rels/theme2.xml.rels><?xml version="1.0" encoding="UTF-8" standalone="yes"?>
<Relationships xmlns="http://schemas.openxmlformats.org/package/2006/relationships"><Relationship Id="rId1" Type="http://schemas.openxmlformats.org/officeDocument/2006/relationships/image" Target="../media/image12.jpeg"/></Relationships>
</file>

<file path=ppt/theme/_rels/theme4.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MB - 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egoe Prin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8497</Words>
  <Application>Microsoft Office PowerPoint</Application>
  <PresentationFormat>Widescreen</PresentationFormat>
  <Paragraphs>1119</Paragraphs>
  <Slides>160</Slides>
  <Notes>6</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160</vt:i4>
      </vt:variant>
    </vt:vector>
  </HeadingPairs>
  <TitlesOfParts>
    <vt:vector size="187" baseType="lpstr">
      <vt:lpstr>ADLaM Display</vt:lpstr>
      <vt:lpstr>Algerian</vt:lpstr>
      <vt:lpstr>Aptos</vt:lpstr>
      <vt:lpstr>Arial</vt:lpstr>
      <vt:lpstr>Arial Black</vt:lpstr>
      <vt:lpstr>Arial Nova</vt:lpstr>
      <vt:lpstr>Arial Rounded MT Bold</vt:lpstr>
      <vt:lpstr>Calibri</vt:lpstr>
      <vt:lpstr>Calibri Light</vt:lpstr>
      <vt:lpstr>Century Gothic</vt:lpstr>
      <vt:lpstr>Courier New</vt:lpstr>
      <vt:lpstr>Garamond</vt:lpstr>
      <vt:lpstr>Noto Sans Symbols</vt:lpstr>
      <vt:lpstr>Nunito</vt:lpstr>
      <vt:lpstr>Play</vt:lpstr>
      <vt:lpstr>Raleway ExtraBold</vt:lpstr>
      <vt:lpstr>Roboto</vt:lpstr>
      <vt:lpstr>Rockwell</vt:lpstr>
      <vt:lpstr>Segoe Print</vt:lpstr>
      <vt:lpstr>Times New Roman</vt:lpstr>
      <vt:lpstr>Trebuchet MS</vt:lpstr>
      <vt:lpstr>Wingdings</vt:lpstr>
      <vt:lpstr>Wingdings 3</vt:lpstr>
      <vt:lpstr>MB - Default</vt:lpstr>
      <vt:lpstr>Savon</vt:lpstr>
      <vt:lpstr>1_Office Theme</vt:lpstr>
      <vt:lpstr>Ion</vt:lpstr>
      <vt:lpstr>Inborn Error Of Metabolism</vt:lpstr>
      <vt:lpstr>CONTENT</vt:lpstr>
      <vt:lpstr>PowerPoint Presentation</vt:lpstr>
      <vt:lpstr>PowerPoint Presentation</vt:lpstr>
      <vt:lpstr>JORDAN NATIONAL NEWBORN SCREENING PROGRAM</vt:lpstr>
      <vt:lpstr>WHEN TO SUSPECT ?</vt:lpstr>
      <vt:lpstr>PowerPoint Presentation</vt:lpstr>
      <vt:lpstr>PowerPoint Presentation</vt:lpstr>
      <vt:lpstr>PowerPoint Presentation</vt:lpstr>
      <vt:lpstr>LAB FINDINGS </vt:lpstr>
      <vt:lpstr>EMERGENCY MANGMENT </vt:lpstr>
      <vt:lpstr>PowerPoint Presentation</vt:lpstr>
      <vt:lpstr>PowerPoint Presentation</vt:lpstr>
      <vt:lpstr>The Daunting Differential List:</vt:lpstr>
      <vt:lpstr>Transient Hyperammonemia of Newborn:</vt:lpstr>
      <vt:lpstr>Approach to Hypoglycemia </vt:lpstr>
      <vt:lpstr>DEFINITION OF HYPOGLYCEMIA </vt:lpstr>
      <vt:lpstr>CLINICAL FEATURES   </vt:lpstr>
      <vt:lpstr>IMMEDIATE MANAGEMENT </vt:lpstr>
      <vt:lpstr> </vt:lpstr>
      <vt:lpstr>PowerPoint Presentation</vt:lpstr>
      <vt:lpstr>DIAGNOSTIC EVALUATION </vt:lpstr>
      <vt:lpstr>PowerPoint Presentation</vt:lpstr>
      <vt:lpstr>INTERPRETATION OF RESULTS</vt:lpstr>
      <vt:lpstr>PowerPoint Presentation</vt:lpstr>
      <vt:lpstr>CLASSIFICATION</vt:lpstr>
      <vt:lpstr>PowerPoint Presentation</vt:lpstr>
      <vt:lpstr>Classification</vt:lpstr>
      <vt:lpstr>Inborn errors of carbohydrate metabolism</vt:lpstr>
      <vt:lpstr>1) GALCTOSEMIA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Inherited Fructose Intolerance: </vt:lpstr>
      <vt:lpstr>PowerPoint Presentation</vt:lpstr>
      <vt:lpstr>Glycogenesis and Glycogenolysis</vt:lpstr>
      <vt:lpstr>3)Glycogen Storage Disorders: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6)Her’s disease</vt:lpstr>
      <vt:lpstr>-Diagnosis :    (ECG , CBC, Uric acid, CK,CPK)</vt:lpstr>
      <vt:lpstr>PowerPoint Presentation</vt:lpstr>
      <vt:lpstr>PowerPoint Presentation</vt:lpstr>
      <vt:lpstr>PowerPoint Presentation</vt:lpstr>
      <vt:lpstr>Inborn errors of protein metabolism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Urea Cycle Disorder By Michael Al-Rabadi</vt:lpstr>
      <vt:lpstr>PowerPoint Presentation</vt:lpstr>
      <vt:lpstr>PowerPoint Presentation</vt:lpstr>
      <vt:lpstr>PowerPoint Presentation</vt:lpstr>
      <vt:lpstr>PowerPoint Presentation</vt:lpstr>
      <vt:lpstr>PowerPoint Presentation</vt:lpstr>
      <vt:lpstr>Ornithine transcarbamylase deficiency (OTC deficiency)</vt:lpstr>
      <vt:lpstr>Ornithine transcarbamylase deficiency (OTC deficiency)</vt:lpstr>
      <vt:lpstr>Orotic aciduria</vt:lpstr>
      <vt:lpstr>InhAerirtagncei:nauatossomeal dreceessfivieciency</vt:lpstr>
      <vt:lpstr>Arginase deficiency</vt:lpstr>
      <vt:lpstr>Carbamoyl phosphate synthetase 1 (CPS1) deficiency</vt:lpstr>
      <vt:lpstr>Carbamoyl phosphate synthetase 1 (CPS1) deficiency</vt:lpstr>
      <vt:lpstr>N-acetylglutamate synthase deficiency</vt:lpstr>
      <vt:lpstr>N-acetylglutamate synthase deficiency</vt:lpstr>
      <vt:lpstr>Organic Acidemias</vt:lpstr>
      <vt:lpstr>PowerPoint Presentation</vt:lpstr>
      <vt:lpstr>PowerPoint Presentation</vt:lpstr>
      <vt:lpstr>PowerPoint Presentation</vt:lpstr>
      <vt:lpstr>PowerPoint Presentation</vt:lpstr>
      <vt:lpstr>Organic acidemias</vt:lpstr>
      <vt:lpstr>Organic acidemias</vt:lpstr>
      <vt:lpstr>Inborn Errors of Lipid Metaboism</vt:lpstr>
      <vt:lpstr>Classification:</vt:lpstr>
      <vt:lpstr>PowerPoint Presentation</vt:lpstr>
      <vt:lpstr>Beta Oxidation</vt:lpstr>
      <vt:lpstr>Disorders of Fatty acid oxidation: </vt:lpstr>
      <vt:lpstr>Medium-chain acyl-CoA dehydrogenase deficiency</vt:lpstr>
      <vt:lpstr>PowerPoint Presentation</vt:lpstr>
      <vt:lpstr>Medium-chain acyl-CoA dehydrogenase deficiency</vt:lpstr>
      <vt:lpstr>Primary carnitine deficiency</vt:lpstr>
      <vt:lpstr>PowerPoint Presentation</vt:lpstr>
      <vt:lpstr>Primary carnitine deficiency</vt:lpstr>
      <vt:lpstr>PowerPoint Presentation</vt:lpstr>
      <vt:lpstr>Primary carnitine deficiency</vt:lpstr>
      <vt:lpstr>PowerPoint Presentation</vt:lpstr>
      <vt:lpstr>PowerPoint Presentation</vt:lpstr>
      <vt:lpstr>Mitochondrial Disorders:</vt:lpstr>
      <vt:lpstr>Mitochondrial Disorders:</vt:lpstr>
      <vt:lpstr> lab findings  : </vt:lpstr>
      <vt:lpstr>Leigh’s Disease :</vt:lpstr>
      <vt:lpstr>Leukodystrophies:</vt:lpstr>
      <vt:lpstr>Peroxisomal Disorders </vt:lpstr>
      <vt:lpstr>Zellweger syndrome  ( cerebrohepatorenal syndrome ) </vt:lpstr>
      <vt:lpstr>PowerPoint Presentation</vt:lpstr>
      <vt:lpstr>PowerPoint Presentation</vt:lpstr>
      <vt:lpstr>ADRENOLEUKODYSTROPHY (X-LINKED):</vt:lpstr>
      <vt:lpstr>Clinical Manifestations:</vt:lpstr>
      <vt:lpstr>Childhood cerebral form of ALD: </vt:lpstr>
      <vt:lpstr>PowerPoint Presentation</vt:lpstr>
      <vt:lpstr>General notes on childhood ALD:</vt:lpstr>
      <vt:lpstr>Cont.</vt:lpstr>
      <vt:lpstr>Investigation and diagnosis: </vt:lpstr>
      <vt:lpstr>Treatment :</vt:lpstr>
      <vt:lpstr>Lysosomal Storage disorders  </vt:lpstr>
      <vt:lpstr>PowerPoint Presentation</vt:lpstr>
      <vt:lpstr>PowerPoint Presentation</vt:lpstr>
      <vt:lpstr>PowerPoint Presentation</vt:lpstr>
      <vt:lpstr>Sphingolipidoses (Lysosomal Storage Disorders)</vt:lpstr>
      <vt:lpstr>PowerPoint Presentation</vt:lpstr>
      <vt:lpstr>Clinical manifestations</vt:lpstr>
      <vt:lpstr>Treatment:</vt:lpstr>
      <vt:lpstr>Niemann-Pick disease</vt:lpstr>
      <vt:lpstr>Tay-Sachs disease</vt:lpstr>
      <vt:lpstr>Fabry disease (X linked disease ) { sphingolipidosis } </vt:lpstr>
      <vt:lpstr>PowerPoint Presentation</vt:lpstr>
      <vt:lpstr>Mucopolysaccharidoses  (Lysosomal storage diseases)</vt:lpstr>
      <vt:lpstr>(1) Hurler syndrome </vt:lpstr>
      <vt:lpstr>PowerPoint Presentation</vt:lpstr>
      <vt:lpstr>Dysostosis multiplex</vt:lpstr>
      <vt:lpstr>PowerPoint Presentation</vt:lpstr>
      <vt:lpstr>PowerPoint Presentation</vt:lpstr>
      <vt:lpstr>Hunter syndrome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سرين حسين ذياب المجالي</cp:lastModifiedBy>
  <cp:revision>10</cp:revision>
  <dcterms:modified xsi:type="dcterms:W3CDTF">2024-10-20T07:34:29Z</dcterms:modified>
</cp:coreProperties>
</file>