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7"/>
  </p:notesMasterIdLst>
  <p:sldIdLst>
    <p:sldId id="306" r:id="rId2"/>
    <p:sldId id="318" r:id="rId3"/>
    <p:sldId id="319" r:id="rId4"/>
    <p:sldId id="334" r:id="rId5"/>
    <p:sldId id="321" r:id="rId6"/>
    <p:sldId id="335" r:id="rId7"/>
    <p:sldId id="336" r:id="rId8"/>
    <p:sldId id="327" r:id="rId9"/>
    <p:sldId id="344" r:id="rId10"/>
    <p:sldId id="345" r:id="rId11"/>
    <p:sldId id="337" r:id="rId12"/>
    <p:sldId id="338" r:id="rId13"/>
    <p:sldId id="341" r:id="rId14"/>
    <p:sldId id="342" r:id="rId15"/>
    <p:sldId id="28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60"/>
  </p:normalViewPr>
  <p:slideViewPr>
    <p:cSldViewPr>
      <p:cViewPr varScale="1">
        <p:scale>
          <a:sx n="98" d="100"/>
          <a:sy n="98" d="100"/>
        </p:scale>
        <p:origin x="1140" y="96"/>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5EED64-A501-4AF7-BDA5-C40099E3FB1D}" type="datetimeFigureOut">
              <a:rPr lang="en-US" smtClean="0"/>
              <a:pPr/>
              <a:t>10/28/2019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EA975-8B3E-4E0C-9C8F-D2AFA5A1A224}" type="slidenum">
              <a:rPr lang="en-US" smtClean="0"/>
              <a:pPr/>
              <a:t>‹#›</a:t>
            </a:fld>
            <a:endParaRPr lang="en-US"/>
          </a:p>
        </p:txBody>
      </p:sp>
    </p:spTree>
    <p:extLst>
      <p:ext uri="{BB962C8B-B14F-4D97-AF65-F5344CB8AC3E}">
        <p14:creationId xmlns:p14="http://schemas.microsoft.com/office/powerpoint/2010/main" val="87777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762F42B5-45F2-4B5D-983D-D18B7A116935}" type="slidenum">
              <a:rPr lang="ar-SA" sz="1200" smtClean="0">
                <a:solidFill>
                  <a:srgbClr val="000000"/>
                </a:solidFill>
                <a:latin typeface="Arial" pitchFamily="34" charset="0"/>
                <a:cs typeface="Arial" pitchFamily="34" charset="0"/>
              </a:rPr>
              <a:pPr eaLnBrk="1" hangingPunct="1"/>
              <a:t>5</a:t>
            </a:fld>
            <a:endParaRPr lang="en-US" sz="1200" smtClean="0">
              <a:solidFill>
                <a:srgbClr val="000000"/>
              </a:solidFill>
              <a:latin typeface="Arial" pitchFamily="34" charset="0"/>
              <a:cs typeface="Arial"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p>
        </p:txBody>
      </p:sp>
    </p:spTree>
    <p:extLst>
      <p:ext uri="{BB962C8B-B14F-4D97-AF65-F5344CB8AC3E}">
        <p14:creationId xmlns:p14="http://schemas.microsoft.com/office/powerpoint/2010/main" val="316206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dirty="0" smtClean="0"/>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cs typeface="Times New Roman" pitchFamily="18" charset="0"/>
              </a:defRPr>
            </a:lvl1pPr>
            <a:lvl2pPr marL="742950" indent="-285750">
              <a:defRPr sz="2400">
                <a:solidFill>
                  <a:schemeClr val="tx1"/>
                </a:solidFill>
                <a:latin typeface="Times New Roman" pitchFamily="18" charset="0"/>
                <a:cs typeface="Times New Roman" pitchFamily="18" charset="0"/>
              </a:defRPr>
            </a:lvl2pPr>
            <a:lvl3pPr marL="1143000" indent="-228600">
              <a:defRPr sz="2400">
                <a:solidFill>
                  <a:schemeClr val="tx1"/>
                </a:solidFill>
                <a:latin typeface="Times New Roman" pitchFamily="18" charset="0"/>
                <a:cs typeface="Times New Roman" pitchFamily="18" charset="0"/>
              </a:defRPr>
            </a:lvl3pPr>
            <a:lvl4pPr marL="1600200" indent="-228600">
              <a:defRPr sz="2400">
                <a:solidFill>
                  <a:schemeClr val="tx1"/>
                </a:solidFill>
                <a:latin typeface="Times New Roman" pitchFamily="18" charset="0"/>
                <a:cs typeface="Times New Roman" pitchFamily="18" charset="0"/>
              </a:defRPr>
            </a:lvl4pPr>
            <a:lvl5pPr marL="2057400" indent="-228600">
              <a:defRPr sz="2400">
                <a:solidFill>
                  <a:schemeClr val="tx1"/>
                </a:solidFill>
                <a:latin typeface="Times New Roman" pitchFamily="18" charset="0"/>
                <a:cs typeface="Times New Roman" pitchFamily="18"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fld id="{5079B4DF-A277-4B68-A429-FEE48C200250}" type="slidenum">
              <a:rPr lang="ar-SA" sz="1200" smtClean="0"/>
              <a:pPr/>
              <a:t>8</a:t>
            </a:fld>
            <a:endParaRPr lang="en-US" sz="1200" smtClean="0"/>
          </a:p>
        </p:txBody>
      </p:sp>
    </p:spTree>
    <p:extLst>
      <p:ext uri="{BB962C8B-B14F-4D97-AF65-F5344CB8AC3E}">
        <p14:creationId xmlns:p14="http://schemas.microsoft.com/office/powerpoint/2010/main" val="2138728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91578D-893B-40DB-918A-072E873201A9}" type="datetime1">
              <a:rPr lang="en-US" smtClean="0"/>
              <a:t>10/28/2019</a:t>
            </a:fld>
            <a:endParaRPr lang="en-US"/>
          </a:p>
        </p:txBody>
      </p:sp>
      <p:sp>
        <p:nvSpPr>
          <p:cNvPr id="5" name="Footer Placeholder 4"/>
          <p:cNvSpPr>
            <a:spLocks noGrp="1"/>
          </p:cNvSpPr>
          <p:nvPr>
            <p:ph type="ftr" sz="quarter" idx="11"/>
          </p:nvPr>
        </p:nvSpPr>
        <p:spPr/>
        <p:txBody>
          <a:bodyPr/>
          <a:lstStyle/>
          <a:p>
            <a:r>
              <a:rPr lang="es-ES" smtClean="0"/>
              <a:t>Prof Dr. Hala Elmazar</a:t>
            </a:r>
            <a:endParaRPr lang="en-US"/>
          </a:p>
        </p:txBody>
      </p:sp>
      <p:sp>
        <p:nvSpPr>
          <p:cNvPr id="6" name="Slide Number Placeholder 5"/>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415954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BB5B8-E5DE-49C8-94C0-2D770FBF8A9B}" type="datetime1">
              <a:rPr lang="en-US" smtClean="0"/>
              <a:t>10/28/2019</a:t>
            </a:fld>
            <a:endParaRPr lang="en-US"/>
          </a:p>
        </p:txBody>
      </p:sp>
      <p:sp>
        <p:nvSpPr>
          <p:cNvPr id="5" name="Footer Placeholder 4"/>
          <p:cNvSpPr>
            <a:spLocks noGrp="1"/>
          </p:cNvSpPr>
          <p:nvPr>
            <p:ph type="ftr" sz="quarter" idx="11"/>
          </p:nvPr>
        </p:nvSpPr>
        <p:spPr/>
        <p:txBody>
          <a:bodyPr/>
          <a:lstStyle/>
          <a:p>
            <a:r>
              <a:rPr lang="es-ES" smtClean="0"/>
              <a:t>Prof Dr. Hala Elmazar</a:t>
            </a:r>
            <a:endParaRPr lang="en-US"/>
          </a:p>
        </p:txBody>
      </p:sp>
      <p:sp>
        <p:nvSpPr>
          <p:cNvPr id="6" name="Slide Number Placeholder 5"/>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107756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06442D-8725-49F3-94F5-4EC6B587EEF0}" type="datetime1">
              <a:rPr lang="en-US" smtClean="0"/>
              <a:t>10/28/2019</a:t>
            </a:fld>
            <a:endParaRPr lang="en-US"/>
          </a:p>
        </p:txBody>
      </p:sp>
      <p:sp>
        <p:nvSpPr>
          <p:cNvPr id="5" name="Footer Placeholder 4"/>
          <p:cNvSpPr>
            <a:spLocks noGrp="1"/>
          </p:cNvSpPr>
          <p:nvPr>
            <p:ph type="ftr" sz="quarter" idx="11"/>
          </p:nvPr>
        </p:nvSpPr>
        <p:spPr/>
        <p:txBody>
          <a:bodyPr/>
          <a:lstStyle/>
          <a:p>
            <a:r>
              <a:rPr lang="es-ES" smtClean="0"/>
              <a:t>Prof Dr. Hala Elmazar</a:t>
            </a:r>
            <a:endParaRPr lang="en-US"/>
          </a:p>
        </p:txBody>
      </p:sp>
      <p:sp>
        <p:nvSpPr>
          <p:cNvPr id="6" name="Slide Number Placeholder 5"/>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208691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296BA-88CE-46BF-B7C0-DD768B91130F}" type="datetime1">
              <a:rPr lang="en-US" smtClean="0"/>
              <a:t>10/28/2019</a:t>
            </a:fld>
            <a:endParaRPr lang="en-US"/>
          </a:p>
        </p:txBody>
      </p:sp>
      <p:sp>
        <p:nvSpPr>
          <p:cNvPr id="5" name="Footer Placeholder 4"/>
          <p:cNvSpPr>
            <a:spLocks noGrp="1"/>
          </p:cNvSpPr>
          <p:nvPr>
            <p:ph type="ftr" sz="quarter" idx="11"/>
          </p:nvPr>
        </p:nvSpPr>
        <p:spPr/>
        <p:txBody>
          <a:bodyPr/>
          <a:lstStyle/>
          <a:p>
            <a:r>
              <a:rPr lang="es-ES" smtClean="0"/>
              <a:t>Prof Dr. Hala Elmazar</a:t>
            </a:r>
            <a:endParaRPr lang="en-US"/>
          </a:p>
        </p:txBody>
      </p:sp>
      <p:sp>
        <p:nvSpPr>
          <p:cNvPr id="6" name="Slide Number Placeholder 5"/>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268266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AA980C-3C84-4666-8793-0AF0CFBD82D9}" type="datetime1">
              <a:rPr lang="en-US" smtClean="0"/>
              <a:t>10/28/2019</a:t>
            </a:fld>
            <a:endParaRPr lang="en-US"/>
          </a:p>
        </p:txBody>
      </p:sp>
      <p:sp>
        <p:nvSpPr>
          <p:cNvPr id="5" name="Footer Placeholder 4"/>
          <p:cNvSpPr>
            <a:spLocks noGrp="1"/>
          </p:cNvSpPr>
          <p:nvPr>
            <p:ph type="ftr" sz="quarter" idx="11"/>
          </p:nvPr>
        </p:nvSpPr>
        <p:spPr/>
        <p:txBody>
          <a:bodyPr/>
          <a:lstStyle/>
          <a:p>
            <a:r>
              <a:rPr lang="es-ES" smtClean="0"/>
              <a:t>Prof Dr. Hala Elmazar</a:t>
            </a:r>
            <a:endParaRPr lang="en-US"/>
          </a:p>
        </p:txBody>
      </p:sp>
      <p:sp>
        <p:nvSpPr>
          <p:cNvPr id="6" name="Slide Number Placeholder 5"/>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3949778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E1CA2C-4FB4-4F38-9F57-E7833F0BC9DB}" type="datetime1">
              <a:rPr lang="en-US" smtClean="0"/>
              <a:t>10/28/2019</a:t>
            </a:fld>
            <a:endParaRPr lang="en-US"/>
          </a:p>
        </p:txBody>
      </p:sp>
      <p:sp>
        <p:nvSpPr>
          <p:cNvPr id="6" name="Footer Placeholder 5"/>
          <p:cNvSpPr>
            <a:spLocks noGrp="1"/>
          </p:cNvSpPr>
          <p:nvPr>
            <p:ph type="ftr" sz="quarter" idx="11"/>
          </p:nvPr>
        </p:nvSpPr>
        <p:spPr/>
        <p:txBody>
          <a:bodyPr/>
          <a:lstStyle/>
          <a:p>
            <a:r>
              <a:rPr lang="es-ES" smtClean="0"/>
              <a:t>Prof Dr. Hala Elmazar</a:t>
            </a:r>
            <a:endParaRPr lang="en-US"/>
          </a:p>
        </p:txBody>
      </p:sp>
      <p:sp>
        <p:nvSpPr>
          <p:cNvPr id="7" name="Slide Number Placeholder 6"/>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385631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FC3681-1E98-49A6-BA6A-524BCE69013C}" type="datetime1">
              <a:rPr lang="en-US" smtClean="0"/>
              <a:t>10/28/2019</a:t>
            </a:fld>
            <a:endParaRPr lang="en-US"/>
          </a:p>
        </p:txBody>
      </p:sp>
      <p:sp>
        <p:nvSpPr>
          <p:cNvPr id="8" name="Footer Placeholder 7"/>
          <p:cNvSpPr>
            <a:spLocks noGrp="1"/>
          </p:cNvSpPr>
          <p:nvPr>
            <p:ph type="ftr" sz="quarter" idx="11"/>
          </p:nvPr>
        </p:nvSpPr>
        <p:spPr/>
        <p:txBody>
          <a:bodyPr/>
          <a:lstStyle/>
          <a:p>
            <a:r>
              <a:rPr lang="es-ES" smtClean="0"/>
              <a:t>Prof Dr. Hala Elmazar</a:t>
            </a:r>
            <a:endParaRPr lang="en-US"/>
          </a:p>
        </p:txBody>
      </p:sp>
      <p:sp>
        <p:nvSpPr>
          <p:cNvPr id="9" name="Slide Number Placeholder 8"/>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62227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E1CB2B-FA93-41E3-A824-76DCFA99CF18}" type="datetime1">
              <a:rPr lang="en-US" smtClean="0"/>
              <a:t>10/28/2019</a:t>
            </a:fld>
            <a:endParaRPr lang="en-US"/>
          </a:p>
        </p:txBody>
      </p:sp>
      <p:sp>
        <p:nvSpPr>
          <p:cNvPr id="4" name="Footer Placeholder 3"/>
          <p:cNvSpPr>
            <a:spLocks noGrp="1"/>
          </p:cNvSpPr>
          <p:nvPr>
            <p:ph type="ftr" sz="quarter" idx="11"/>
          </p:nvPr>
        </p:nvSpPr>
        <p:spPr/>
        <p:txBody>
          <a:bodyPr/>
          <a:lstStyle/>
          <a:p>
            <a:r>
              <a:rPr lang="es-ES" smtClean="0"/>
              <a:t>Prof Dr. Hala Elmazar</a:t>
            </a:r>
            <a:endParaRPr lang="en-US"/>
          </a:p>
        </p:txBody>
      </p:sp>
      <p:sp>
        <p:nvSpPr>
          <p:cNvPr id="5" name="Slide Number Placeholder 4"/>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243754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EA5B9-CCF3-49C5-9054-6AE21D4CC85F}" type="datetime1">
              <a:rPr lang="en-US" smtClean="0"/>
              <a:t>10/28/2019</a:t>
            </a:fld>
            <a:endParaRPr lang="en-US"/>
          </a:p>
        </p:txBody>
      </p:sp>
      <p:sp>
        <p:nvSpPr>
          <p:cNvPr id="3" name="Footer Placeholder 2"/>
          <p:cNvSpPr>
            <a:spLocks noGrp="1"/>
          </p:cNvSpPr>
          <p:nvPr>
            <p:ph type="ftr" sz="quarter" idx="11"/>
          </p:nvPr>
        </p:nvSpPr>
        <p:spPr/>
        <p:txBody>
          <a:bodyPr/>
          <a:lstStyle/>
          <a:p>
            <a:r>
              <a:rPr lang="es-ES" smtClean="0"/>
              <a:t>Prof Dr. Hala Elmazar</a:t>
            </a:r>
            <a:endParaRPr lang="en-US"/>
          </a:p>
        </p:txBody>
      </p:sp>
      <p:sp>
        <p:nvSpPr>
          <p:cNvPr id="4" name="Slide Number Placeholder 3"/>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138873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DF2E96-AB14-4F3A-9F0A-0987BA1208AF}" type="datetime1">
              <a:rPr lang="en-US" smtClean="0"/>
              <a:t>10/28/2019</a:t>
            </a:fld>
            <a:endParaRPr lang="en-US"/>
          </a:p>
        </p:txBody>
      </p:sp>
      <p:sp>
        <p:nvSpPr>
          <p:cNvPr id="6" name="Footer Placeholder 5"/>
          <p:cNvSpPr>
            <a:spLocks noGrp="1"/>
          </p:cNvSpPr>
          <p:nvPr>
            <p:ph type="ftr" sz="quarter" idx="11"/>
          </p:nvPr>
        </p:nvSpPr>
        <p:spPr/>
        <p:txBody>
          <a:bodyPr/>
          <a:lstStyle/>
          <a:p>
            <a:r>
              <a:rPr lang="es-ES" smtClean="0"/>
              <a:t>Prof Dr. Hala Elmazar</a:t>
            </a:r>
            <a:endParaRPr lang="en-US"/>
          </a:p>
        </p:txBody>
      </p:sp>
      <p:sp>
        <p:nvSpPr>
          <p:cNvPr id="7" name="Slide Number Placeholder 6"/>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1986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A780AC-FBBB-4676-900F-3B82E903163D}" type="datetime1">
              <a:rPr lang="en-US" smtClean="0"/>
              <a:t>10/28/2019</a:t>
            </a:fld>
            <a:endParaRPr lang="en-US"/>
          </a:p>
        </p:txBody>
      </p:sp>
      <p:sp>
        <p:nvSpPr>
          <p:cNvPr id="6" name="Footer Placeholder 5"/>
          <p:cNvSpPr>
            <a:spLocks noGrp="1"/>
          </p:cNvSpPr>
          <p:nvPr>
            <p:ph type="ftr" sz="quarter" idx="11"/>
          </p:nvPr>
        </p:nvSpPr>
        <p:spPr/>
        <p:txBody>
          <a:bodyPr/>
          <a:lstStyle/>
          <a:p>
            <a:r>
              <a:rPr lang="es-ES" smtClean="0"/>
              <a:t>Prof Dr. Hala Elmazar</a:t>
            </a:r>
            <a:endParaRPr lang="en-US"/>
          </a:p>
        </p:txBody>
      </p:sp>
      <p:sp>
        <p:nvSpPr>
          <p:cNvPr id="7" name="Slide Number Placeholder 6"/>
          <p:cNvSpPr>
            <a:spLocks noGrp="1"/>
          </p:cNvSpPr>
          <p:nvPr>
            <p:ph type="sldNum" sz="quarter" idx="12"/>
          </p:nvPr>
        </p:nvSpPr>
        <p:spPr/>
        <p:txBody>
          <a:bodyPr/>
          <a:lstStyle/>
          <a:p>
            <a:fld id="{B4BB9D87-DF8B-4FB0-B407-7A9B54125A36}" type="slidenum">
              <a:rPr lang="en-US" smtClean="0"/>
              <a:pPr/>
              <a:t>‹#›</a:t>
            </a:fld>
            <a:endParaRPr lang="en-US"/>
          </a:p>
        </p:txBody>
      </p:sp>
    </p:spTree>
    <p:extLst>
      <p:ext uri="{BB962C8B-B14F-4D97-AF65-F5344CB8AC3E}">
        <p14:creationId xmlns:p14="http://schemas.microsoft.com/office/powerpoint/2010/main" val="62517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08DC9D-CCEB-47EF-9F4A-79C8B59516AD}" type="datetime1">
              <a:rPr lang="en-US" smtClean="0"/>
              <a:t>10/28/2019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ES" smtClean="0"/>
              <a:t>Prof Dr. Hala Elmazar</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BB9D87-DF8B-4FB0-B407-7A9B54125A36}" type="slidenum">
              <a:rPr lang="en-US" smtClean="0"/>
              <a:pPr/>
              <a:t>‹#›</a:t>
            </a:fld>
            <a:endParaRPr lang="en-US"/>
          </a:p>
        </p:txBody>
      </p:sp>
    </p:spTree>
    <p:extLst>
      <p:ext uri="{BB962C8B-B14F-4D97-AF65-F5344CB8AC3E}">
        <p14:creationId xmlns:p14="http://schemas.microsoft.com/office/powerpoint/2010/main" val="246418812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65797"/>
            <a:ext cx="7772400" cy="1023043"/>
          </a:xfrm>
        </p:spPr>
        <p:txBody>
          <a:bodyPr>
            <a:normAutofit/>
          </a:bodyPr>
          <a:lstStyle/>
          <a:p>
            <a:r>
              <a:rPr lang="en-US" sz="3600" b="1" dirty="0">
                <a:latin typeface="Arial Black" panose="020B0A04020102020204" pitchFamily="34" charset="0"/>
              </a:rPr>
              <a:t>The cell</a:t>
            </a:r>
            <a:endParaRPr lang="en-US" sz="3600" b="1" u="sng" dirty="0">
              <a:latin typeface="Arial Black" panose="020B0A04020102020204" pitchFamily="34" charset="0"/>
            </a:endParaRPr>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rcRect b="6119"/>
          <a:stretch>
            <a:fillRect/>
          </a:stretch>
        </p:blipFill>
        <p:spPr>
          <a:xfrm>
            <a:off x="2086500" y="1988840"/>
            <a:ext cx="5335588" cy="4408487"/>
          </a:xfrm>
          <a:prstGeom prst="rect">
            <a:avLst/>
          </a:prstGeom>
          <a:noFill/>
        </p:spPr>
      </p:pic>
    </p:spTree>
    <p:extLst>
      <p:ext uri="{BB962C8B-B14F-4D97-AF65-F5344CB8AC3E}">
        <p14:creationId xmlns:p14="http://schemas.microsoft.com/office/powerpoint/2010/main" val="341730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9184"/>
            <a:ext cx="849694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0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16632"/>
            <a:ext cx="7886700" cy="1325563"/>
          </a:xfrm>
        </p:spPr>
        <p:txBody>
          <a:bodyPr>
            <a:normAutofit/>
          </a:bodyPr>
          <a:lstStyle/>
          <a:p>
            <a:pPr algn="ctr"/>
            <a:r>
              <a:rPr lang="en-US" sz="2400" b="1" dirty="0"/>
              <a:t>VESICULAR TRANSPORT OF </a:t>
            </a:r>
            <a:r>
              <a:rPr lang="en-US" sz="2400" b="1" dirty="0" smtClean="0">
                <a:solidFill>
                  <a:srgbClr val="C00000"/>
                </a:solidFill>
                <a:latin typeface="Arial Black" panose="020B0A04020102020204" pitchFamily="34" charset="0"/>
              </a:rPr>
              <a:t>macromolecules  </a:t>
            </a:r>
            <a:r>
              <a:rPr lang="en-US" sz="2400" b="1" dirty="0"/>
              <a:t>ACROSS THE CELL MEMBRANE</a:t>
            </a:r>
            <a:endParaRPr lang="ar-JO" sz="2400" dirty="0"/>
          </a:p>
        </p:txBody>
      </p:sp>
      <p:sp>
        <p:nvSpPr>
          <p:cNvPr id="3" name="عنصر نائب للمحتوى 2"/>
          <p:cNvSpPr>
            <a:spLocks noGrp="1"/>
          </p:cNvSpPr>
          <p:nvPr>
            <p:ph idx="1"/>
          </p:nvPr>
        </p:nvSpPr>
        <p:spPr>
          <a:xfrm>
            <a:off x="195164" y="1052736"/>
            <a:ext cx="8856984" cy="4351338"/>
          </a:xfrm>
        </p:spPr>
        <p:txBody>
          <a:bodyPr>
            <a:normAutofit/>
          </a:bodyPr>
          <a:lstStyle/>
          <a:p>
            <a:pPr marL="0" indent="0">
              <a:buNone/>
            </a:pPr>
            <a:endParaRPr lang="en-US" dirty="0"/>
          </a:p>
          <a:p>
            <a:r>
              <a:rPr lang="en-US" dirty="0"/>
              <a:t>Mass transfer of materials through the cell membrane occurs by changes in the plasma membrane at localized sites. It involves 2 processes; the endocytosis and the exocytosis. </a:t>
            </a:r>
          </a:p>
          <a:p>
            <a:pPr marL="457200" indent="-457200">
              <a:buFont typeface="+mj-lt"/>
              <a:buAutoNum type="arabicPeriod"/>
            </a:pPr>
            <a:r>
              <a:rPr lang="en-US" sz="2400" b="1" dirty="0" smtClean="0">
                <a:latin typeface="Arial Black" panose="020B0A04020102020204" pitchFamily="34" charset="0"/>
              </a:rPr>
              <a:t>ENDOCYTOSIS</a:t>
            </a:r>
            <a:endParaRPr lang="en-US" sz="2400" dirty="0">
              <a:latin typeface="Arial Black" panose="020B0A04020102020204" pitchFamily="34" charset="0"/>
            </a:endParaRPr>
          </a:p>
          <a:p>
            <a:r>
              <a:rPr lang="en-US" dirty="0"/>
              <a:t>Endocytosis is the uptake of material, a process by which a cell ingests macromolecules, particulate matter and other substances from the extracellular space. </a:t>
            </a:r>
          </a:p>
          <a:p>
            <a:r>
              <a:rPr lang="en-US" dirty="0"/>
              <a:t>It is an </a:t>
            </a:r>
            <a:r>
              <a:rPr lang="en-US" b="1" dirty="0"/>
              <a:t>active process</a:t>
            </a:r>
            <a:r>
              <a:rPr lang="en-US" dirty="0"/>
              <a:t> that involves invagination of the cell membrane to form a </a:t>
            </a:r>
            <a:r>
              <a:rPr lang="en-US" b="1" dirty="0"/>
              <a:t>membrane- bounded vesicle</a:t>
            </a:r>
            <a:r>
              <a:rPr lang="en-US" dirty="0"/>
              <a:t>. In general, </a:t>
            </a:r>
            <a:r>
              <a:rPr lang="en-US" b="1" dirty="0">
                <a:solidFill>
                  <a:srgbClr val="C00000"/>
                </a:solidFill>
              </a:rPr>
              <a:t>3 mechanisms of endocytosis</a:t>
            </a:r>
            <a:r>
              <a:rPr lang="en-US" dirty="0"/>
              <a:t> are recognized in the cell</a:t>
            </a:r>
            <a:r>
              <a:rPr lang="en-US" dirty="0" smtClean="0"/>
              <a:t>:</a:t>
            </a:r>
            <a:endParaRPr lang="en-US" dirty="0"/>
          </a:p>
          <a:p>
            <a:endParaRPr lang="en-US" dirty="0"/>
          </a:p>
          <a:p>
            <a:endParaRPr lang="ar-JO" dirty="0"/>
          </a:p>
        </p:txBody>
      </p:sp>
      <p:pic>
        <p:nvPicPr>
          <p:cNvPr id="6" name="Picture 12" descr="Description: F:\Histo texts\Ross TextCD\Ross\data\images\jpg\c02\02_009a.jpg"/>
          <p:cNvPicPr/>
          <p:nvPr/>
        </p:nvPicPr>
        <p:blipFill>
          <a:blip r:embed="rId2">
            <a:extLst>
              <a:ext uri="{28A0092B-C50C-407E-A947-70E740481C1C}">
                <a14:useLocalDpi xmlns:a14="http://schemas.microsoft.com/office/drawing/2010/main" val="0"/>
              </a:ext>
            </a:extLst>
          </a:blip>
          <a:srcRect l="26366" t="6061" r="31018" b="25000"/>
          <a:stretch>
            <a:fillRect/>
          </a:stretch>
        </p:blipFill>
        <p:spPr bwMode="auto">
          <a:xfrm>
            <a:off x="6804248" y="4859035"/>
            <a:ext cx="2247900" cy="1800200"/>
          </a:xfrm>
          <a:prstGeom prst="rect">
            <a:avLst/>
          </a:prstGeom>
          <a:noFill/>
          <a:ln>
            <a:noFill/>
          </a:ln>
        </p:spPr>
      </p:pic>
      <p:pic>
        <p:nvPicPr>
          <p:cNvPr id="7" name="Picture 13"/>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859035"/>
            <a:ext cx="2428875" cy="1910730"/>
          </a:xfrm>
          <a:prstGeom prst="rect">
            <a:avLst/>
          </a:prstGeom>
          <a:noFill/>
          <a:ln>
            <a:noFill/>
          </a:ln>
        </p:spPr>
      </p:pic>
      <p:pic>
        <p:nvPicPr>
          <p:cNvPr id="8"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926055"/>
            <a:ext cx="2736304" cy="1733180"/>
          </a:xfrm>
          <a:prstGeom prst="rect">
            <a:avLst/>
          </a:prstGeom>
          <a:noFill/>
          <a:ln>
            <a:noFill/>
          </a:ln>
        </p:spPr>
      </p:pic>
    </p:spTree>
    <p:extLst>
      <p:ext uri="{BB962C8B-B14F-4D97-AF65-F5344CB8AC3E}">
        <p14:creationId xmlns:p14="http://schemas.microsoft.com/office/powerpoint/2010/main" val="2436978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784976" cy="6552728"/>
          </a:xfrm>
        </p:spPr>
        <p:txBody>
          <a:bodyPr>
            <a:normAutofit fontScale="47500" lnSpcReduction="20000"/>
          </a:bodyPr>
          <a:lstStyle/>
          <a:p>
            <a:pPr marL="0" indent="0">
              <a:buNone/>
            </a:pPr>
            <a:endParaRPr lang="en-US" dirty="0"/>
          </a:p>
          <a:p>
            <a:pPr lvl="0">
              <a:buFont typeface="Wingdings" pitchFamily="2" charset="2"/>
              <a:buChar char="v"/>
            </a:pPr>
            <a:r>
              <a:rPr lang="en-US" sz="3300" b="1" dirty="0">
                <a:solidFill>
                  <a:srgbClr val="FF0000"/>
                </a:solidFill>
              </a:rPr>
              <a:t>Pinocytosis </a:t>
            </a:r>
            <a:r>
              <a:rPr lang="en-US" sz="4200" b="1" dirty="0">
                <a:solidFill>
                  <a:srgbClr val="FF0000"/>
                </a:solidFill>
              </a:rPr>
              <a:t>(cell drinking)</a:t>
            </a:r>
            <a:r>
              <a:rPr lang="en-US" sz="3300" b="1" dirty="0">
                <a:solidFill>
                  <a:srgbClr val="FF0000"/>
                </a:solidFill>
              </a:rPr>
              <a:t> </a:t>
            </a:r>
            <a:r>
              <a:rPr lang="en-US" sz="3300" b="1" dirty="0" smtClean="0">
                <a:solidFill>
                  <a:srgbClr val="FF0000"/>
                </a:solidFill>
              </a:rPr>
              <a:t>:</a:t>
            </a:r>
            <a:endParaRPr lang="en-US" sz="3300" dirty="0" smtClean="0">
              <a:solidFill>
                <a:srgbClr val="FF0000"/>
              </a:solidFill>
            </a:endParaRPr>
          </a:p>
          <a:p>
            <a:pPr lvl="0"/>
            <a:r>
              <a:rPr lang="en-US" sz="3300" dirty="0"/>
              <a:t>It is a non-selective process that occurs in nearly all cell types for uptake of fluid containing ions and small protein molecules.</a:t>
            </a:r>
          </a:p>
          <a:p>
            <a:pPr lvl="0"/>
            <a:r>
              <a:rPr lang="en-US" sz="3300" dirty="0"/>
              <a:t>The </a:t>
            </a:r>
            <a:r>
              <a:rPr lang="en-US" sz="3300" b="1" i="1" dirty="0" err="1"/>
              <a:t>pinocytotic</a:t>
            </a:r>
            <a:r>
              <a:rPr lang="en-US" sz="3300" b="1" i="1" dirty="0"/>
              <a:t> vesicles</a:t>
            </a:r>
            <a:r>
              <a:rPr lang="en-US" sz="3300" dirty="0"/>
              <a:t> formed are small and have smooth surface.</a:t>
            </a:r>
          </a:p>
          <a:p>
            <a:pPr lvl="0"/>
            <a:r>
              <a:rPr lang="en-US" sz="3300" dirty="0"/>
              <a:t>This process is most evident in the endothelium of blood vessels</a:t>
            </a:r>
            <a:r>
              <a:rPr lang="en-US" sz="3300" dirty="0" smtClean="0"/>
              <a:t>.</a:t>
            </a:r>
            <a:endParaRPr lang="en-US" sz="3300" dirty="0"/>
          </a:p>
          <a:p>
            <a:pPr lvl="0">
              <a:buFont typeface="Wingdings" pitchFamily="2" charset="2"/>
              <a:buChar char="v"/>
            </a:pPr>
            <a:r>
              <a:rPr lang="en-US" sz="3300" b="1" dirty="0">
                <a:solidFill>
                  <a:srgbClr val="FF0000"/>
                </a:solidFill>
              </a:rPr>
              <a:t>Receptor- mediated endocytosis </a:t>
            </a:r>
            <a:r>
              <a:rPr lang="en-US" sz="3300" b="1" dirty="0" smtClean="0">
                <a:solidFill>
                  <a:srgbClr val="FF0000"/>
                </a:solidFill>
              </a:rPr>
              <a:t>:</a:t>
            </a:r>
            <a:endParaRPr lang="en-US" sz="3300" dirty="0">
              <a:solidFill>
                <a:srgbClr val="FF0000"/>
              </a:solidFill>
            </a:endParaRPr>
          </a:p>
          <a:p>
            <a:pPr lvl="0"/>
            <a:r>
              <a:rPr lang="en-US" sz="3300" dirty="0"/>
              <a:t>It is a highly-selective process resulting in uptake of specific substances (ligands) by a specific cell that has receptors for these substances e.g. uptake of protein hormones.</a:t>
            </a:r>
          </a:p>
          <a:p>
            <a:pPr lvl="0"/>
            <a:r>
              <a:rPr lang="en-US" sz="3300" dirty="0"/>
              <a:t>These receptors are concentrated in specialized regions of the plasma membrane called </a:t>
            </a:r>
            <a:r>
              <a:rPr lang="en-US" sz="3300" b="1" dirty="0"/>
              <a:t>coated pits</a:t>
            </a:r>
            <a:r>
              <a:rPr lang="en-US" sz="3300" dirty="0"/>
              <a:t> (coated by a protein called </a:t>
            </a:r>
            <a:r>
              <a:rPr lang="en-US" sz="3300" dirty="0" err="1"/>
              <a:t>clathrin</a:t>
            </a:r>
            <a:r>
              <a:rPr lang="en-US" sz="3300" dirty="0" smtClean="0"/>
              <a:t>).</a:t>
            </a:r>
          </a:p>
          <a:p>
            <a:pPr lvl="0"/>
            <a:r>
              <a:rPr lang="en-US" sz="3300" dirty="0"/>
              <a:t>When a ligand binds specifically to its receptor on the cell surface, </a:t>
            </a:r>
            <a:r>
              <a:rPr lang="en-US" sz="3300" dirty="0" err="1"/>
              <a:t>clathrin</a:t>
            </a:r>
            <a:r>
              <a:rPr lang="en-US" sz="3300" dirty="0"/>
              <a:t>-coated pits </a:t>
            </a:r>
            <a:r>
              <a:rPr lang="en-US" sz="3300" dirty="0" err="1"/>
              <a:t>invaginate</a:t>
            </a:r>
            <a:r>
              <a:rPr lang="en-US" sz="3300" dirty="0"/>
              <a:t> and give rise to small </a:t>
            </a:r>
            <a:r>
              <a:rPr lang="en-US" sz="3300" dirty="0" err="1"/>
              <a:t>spinous</a:t>
            </a:r>
            <a:r>
              <a:rPr lang="en-US" sz="3300" b="1" i="1" dirty="0"/>
              <a:t> </a:t>
            </a:r>
            <a:r>
              <a:rPr lang="en-US" sz="3300" b="1" dirty="0" err="1"/>
              <a:t>clathrin</a:t>
            </a:r>
            <a:r>
              <a:rPr lang="en-US" sz="3300" b="1" dirty="0"/>
              <a:t>-coated vesicles</a:t>
            </a:r>
            <a:r>
              <a:rPr lang="en-US" sz="3300" dirty="0"/>
              <a:t> containing this ligand.</a:t>
            </a:r>
          </a:p>
          <a:p>
            <a:pPr lvl="0"/>
            <a:r>
              <a:rPr lang="en-US" sz="3300" dirty="0" err="1"/>
              <a:t>Clathrin</a:t>
            </a:r>
            <a:r>
              <a:rPr lang="en-US" sz="3300" dirty="0"/>
              <a:t> coat is rapidly lost and recycled for reuse leaving uncoated </a:t>
            </a:r>
            <a:r>
              <a:rPr lang="en-US" sz="3300" dirty="0" err="1"/>
              <a:t>endocytotic</a:t>
            </a:r>
            <a:r>
              <a:rPr lang="en-US" sz="3300" dirty="0"/>
              <a:t> vesicles, delivered to the </a:t>
            </a:r>
            <a:r>
              <a:rPr lang="en-US" sz="3300" b="1" dirty="0" err="1"/>
              <a:t>lysosomal</a:t>
            </a:r>
            <a:r>
              <a:rPr lang="en-US" sz="3300" b="1" dirty="0"/>
              <a:t> pathway </a:t>
            </a:r>
            <a:r>
              <a:rPr lang="en-US" sz="3300" dirty="0"/>
              <a:t>(discussed later</a:t>
            </a:r>
            <a:r>
              <a:rPr lang="en-US" sz="3300" dirty="0" smtClean="0"/>
              <a:t>).</a:t>
            </a:r>
            <a:endParaRPr lang="en-US" sz="3300" dirty="0">
              <a:solidFill>
                <a:srgbClr val="FF0000"/>
              </a:solidFill>
            </a:endParaRPr>
          </a:p>
          <a:p>
            <a:pPr lvl="0"/>
            <a:r>
              <a:rPr lang="en-US" sz="3300" b="1" dirty="0">
                <a:solidFill>
                  <a:srgbClr val="FF0000"/>
                </a:solidFill>
              </a:rPr>
              <a:t>Phagocytosis </a:t>
            </a:r>
            <a:r>
              <a:rPr lang="en-US" sz="4200" b="1" dirty="0">
                <a:solidFill>
                  <a:srgbClr val="FF0000"/>
                </a:solidFill>
              </a:rPr>
              <a:t>(cell </a:t>
            </a:r>
            <a:r>
              <a:rPr lang="en-US" sz="4200" b="1" dirty="0" smtClean="0">
                <a:solidFill>
                  <a:srgbClr val="FF0000"/>
                </a:solidFill>
              </a:rPr>
              <a:t>eating</a:t>
            </a:r>
            <a:r>
              <a:rPr lang="en-US" sz="4400" b="1" dirty="0" smtClean="0">
                <a:solidFill>
                  <a:srgbClr val="FF0000"/>
                </a:solidFill>
              </a:rPr>
              <a:t>)</a:t>
            </a:r>
            <a:r>
              <a:rPr lang="en-US" sz="3300" b="1" dirty="0" smtClean="0">
                <a:solidFill>
                  <a:srgbClr val="FF0000"/>
                </a:solidFill>
              </a:rPr>
              <a:t>:</a:t>
            </a:r>
            <a:endParaRPr lang="en-US" sz="3300" dirty="0">
              <a:solidFill>
                <a:srgbClr val="FF0000"/>
              </a:solidFill>
            </a:endParaRPr>
          </a:p>
          <a:p>
            <a:pPr lvl="0"/>
            <a:r>
              <a:rPr lang="en-US" sz="3300" dirty="0"/>
              <a:t>It is the ingestion of large solid particles, such as bacteria and cell debris.</a:t>
            </a:r>
          </a:p>
          <a:p>
            <a:pPr lvl="0"/>
            <a:r>
              <a:rPr lang="en-US" sz="3300" dirty="0"/>
              <a:t>It is a form of receptor-mediated endocytosis however; it does not involve formation of coated pits or vesicles.</a:t>
            </a:r>
          </a:p>
          <a:p>
            <a:pPr lvl="0"/>
            <a:r>
              <a:rPr lang="en-US" sz="3300" dirty="0"/>
              <a:t>This activity is confined to </a:t>
            </a:r>
            <a:r>
              <a:rPr lang="en-US" sz="3300" b="1" dirty="0"/>
              <a:t>special types of cells</a:t>
            </a:r>
            <a:r>
              <a:rPr lang="en-US" sz="3300" dirty="0"/>
              <a:t>, the phagocytes which have </a:t>
            </a:r>
            <a:r>
              <a:rPr lang="en-US" sz="3300" b="1" dirty="0"/>
              <a:t>receptors</a:t>
            </a:r>
            <a:r>
              <a:rPr lang="en-US" sz="3300" dirty="0"/>
              <a:t> on their surfaces that recognize and bind the foreign particles e.g. tissue macrophages.</a:t>
            </a:r>
          </a:p>
          <a:p>
            <a:pPr lvl="0"/>
            <a:r>
              <a:rPr lang="en-US" sz="3300" dirty="0"/>
              <a:t>The binding of the receptor and foreign body results in extension of the cell membrane to form </a:t>
            </a:r>
            <a:r>
              <a:rPr lang="en-US" sz="3300" b="1" dirty="0"/>
              <a:t>pseudopodia</a:t>
            </a:r>
            <a:r>
              <a:rPr lang="en-US" sz="3300" dirty="0"/>
              <a:t> that engulf the particle. This is followed by fusion of the membrane to internalize the particle into the cytoplasm forming a membrane-bounded </a:t>
            </a:r>
            <a:r>
              <a:rPr lang="en-US" sz="3300" b="1" dirty="0" err="1"/>
              <a:t>phagosome</a:t>
            </a:r>
            <a:r>
              <a:rPr lang="en-US" sz="3300" dirty="0" smtClean="0"/>
              <a:t>.</a:t>
            </a:r>
            <a:endParaRPr lang="en-US" sz="3300" dirty="0"/>
          </a:p>
          <a:p>
            <a:pPr lvl="0"/>
            <a:r>
              <a:rPr lang="en-US" sz="3300" dirty="0"/>
              <a:t>The contents of the </a:t>
            </a:r>
            <a:r>
              <a:rPr lang="en-US" sz="3300" dirty="0" err="1"/>
              <a:t>phagosome</a:t>
            </a:r>
            <a:r>
              <a:rPr lang="en-US" sz="3300" dirty="0"/>
              <a:t> are then digested inside the cell through </a:t>
            </a:r>
            <a:r>
              <a:rPr lang="en-US" sz="3300" b="1" dirty="0" err="1"/>
              <a:t>lysosomal</a:t>
            </a:r>
            <a:r>
              <a:rPr lang="en-US" sz="3300" b="1" dirty="0"/>
              <a:t> pathway</a:t>
            </a:r>
            <a:r>
              <a:rPr lang="en-US" sz="3300" dirty="0"/>
              <a:t>.</a:t>
            </a:r>
          </a:p>
          <a:p>
            <a:endParaRPr lang="en-US" dirty="0"/>
          </a:p>
          <a:p>
            <a:endParaRPr lang="en-US" dirty="0" smtClean="0"/>
          </a:p>
          <a:p>
            <a:endParaRPr lang="ar-JO" dirty="0"/>
          </a:p>
        </p:txBody>
      </p:sp>
    </p:spTree>
    <p:extLst>
      <p:ext uri="{BB962C8B-B14F-4D97-AF65-F5344CB8AC3E}">
        <p14:creationId xmlns:p14="http://schemas.microsoft.com/office/powerpoint/2010/main" val="2354277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7504" y="0"/>
            <a:ext cx="9036496" cy="6401753"/>
          </a:xfrm>
          <a:prstGeom prst="rect">
            <a:avLst/>
          </a:prstGeom>
        </p:spPr>
        <p:txBody>
          <a:bodyPr wrap="square">
            <a:spAutoFit/>
          </a:bodyPr>
          <a:lstStyle/>
          <a:p>
            <a:r>
              <a:rPr lang="en-US" b="1" dirty="0">
                <a:latin typeface="Arial Black" panose="020B0A04020102020204" pitchFamily="34" charset="0"/>
              </a:rPr>
              <a:t>2- </a:t>
            </a:r>
            <a:r>
              <a:rPr lang="en-US" b="1" dirty="0" smtClean="0">
                <a:latin typeface="Arial Black" panose="020B0A04020102020204" pitchFamily="34" charset="0"/>
              </a:rPr>
              <a:t>EXOCYTOSIS</a:t>
            </a:r>
            <a:endParaRPr lang="en-US" dirty="0"/>
          </a:p>
          <a:p>
            <a:r>
              <a:rPr lang="en-US" dirty="0" smtClean="0"/>
              <a:t>Exocytosis </a:t>
            </a:r>
            <a:r>
              <a:rPr lang="en-US" dirty="0"/>
              <a:t>means the release of cell products into the extracellular compartment. During this process, a vesicle moves from the cytoplasm to the cell membrane, fuses with it and discharges its content. </a:t>
            </a:r>
          </a:p>
          <a:p>
            <a:r>
              <a:rPr lang="en-US" sz="2400" b="1" dirty="0"/>
              <a:t>There are 2 general pathways of exocytosis:</a:t>
            </a:r>
          </a:p>
          <a:p>
            <a:pPr marL="285750" lvl="0" indent="-285750">
              <a:buFont typeface="Wingdings" pitchFamily="2" charset="2"/>
              <a:buChar char="v"/>
            </a:pPr>
            <a:r>
              <a:rPr lang="en-US" b="1" dirty="0">
                <a:solidFill>
                  <a:srgbClr val="FF0000"/>
                </a:solidFill>
              </a:rPr>
              <a:t>Regulated secretion </a:t>
            </a:r>
            <a:r>
              <a:rPr lang="en-US" sz="2000" b="1" dirty="0"/>
              <a:t>(stimulus- dependent):</a:t>
            </a:r>
            <a:endParaRPr lang="en-US" sz="2000" dirty="0"/>
          </a:p>
          <a:p>
            <a:pPr lvl="0"/>
            <a:r>
              <a:rPr lang="en-US" dirty="0"/>
              <a:t>The secretory products become </a:t>
            </a:r>
            <a:r>
              <a:rPr lang="en-US" b="1" i="1" dirty="0"/>
              <a:t>concentrated</a:t>
            </a:r>
            <a:r>
              <a:rPr lang="en-US" dirty="0"/>
              <a:t> and </a:t>
            </a:r>
            <a:r>
              <a:rPr lang="en-US" b="1" dirty="0"/>
              <a:t>stored</a:t>
            </a:r>
            <a:r>
              <a:rPr lang="en-US" dirty="0"/>
              <a:t> forming membrane-bounded </a:t>
            </a:r>
            <a:r>
              <a:rPr lang="en-US" b="1" dirty="0"/>
              <a:t>secretory granules</a:t>
            </a:r>
            <a:r>
              <a:rPr lang="en-US" dirty="0"/>
              <a:t>. </a:t>
            </a:r>
          </a:p>
          <a:p>
            <a:pPr lvl="0"/>
            <a:r>
              <a:rPr lang="en-US" dirty="0"/>
              <a:t>As a result of a </a:t>
            </a:r>
            <a:r>
              <a:rPr lang="en-US" b="1" i="1" dirty="0"/>
              <a:t>stimulus</a:t>
            </a:r>
            <a:r>
              <a:rPr lang="en-US" dirty="0"/>
              <a:t> (hormonal or neural stimulus), these vesicles move to the surface and fuse with the cell membrane to pour their contents outside the cell.</a:t>
            </a:r>
          </a:p>
          <a:p>
            <a:pPr marL="285750" lvl="0" indent="-285750">
              <a:buFont typeface="Wingdings" pitchFamily="2" charset="2"/>
              <a:buChar char="v"/>
            </a:pPr>
            <a:r>
              <a:rPr lang="en-US" dirty="0"/>
              <a:t>Regulated exocytosis occurs during release of the digestive enzymes by </a:t>
            </a:r>
            <a:r>
              <a:rPr lang="en-US" dirty="0" err="1"/>
              <a:t>acinar</a:t>
            </a:r>
            <a:r>
              <a:rPr lang="en-US" dirty="0"/>
              <a:t> cells of the pancreas.</a:t>
            </a:r>
          </a:p>
          <a:p>
            <a:pPr marL="285750" lvl="0" indent="-285750">
              <a:buFont typeface="Wingdings" pitchFamily="2" charset="2"/>
              <a:buChar char="v"/>
            </a:pPr>
            <a:r>
              <a:rPr lang="en-US" b="1" dirty="0">
                <a:solidFill>
                  <a:srgbClr val="FF0000"/>
                </a:solidFill>
              </a:rPr>
              <a:t>Constitutive secretion:</a:t>
            </a:r>
            <a:endParaRPr lang="en-US" dirty="0">
              <a:solidFill>
                <a:srgbClr val="FF0000"/>
              </a:solidFill>
            </a:endParaRPr>
          </a:p>
          <a:p>
            <a:pPr lvl="0"/>
            <a:r>
              <a:rPr lang="en-US" dirty="0"/>
              <a:t>The secretory products </a:t>
            </a:r>
            <a:r>
              <a:rPr lang="en-US" b="1" dirty="0"/>
              <a:t>leave the cell immediately</a:t>
            </a:r>
            <a:r>
              <a:rPr lang="en-US" dirty="0"/>
              <a:t> after their synthesis. These cells lack secretory granules. </a:t>
            </a:r>
          </a:p>
          <a:p>
            <a:pPr lvl="0"/>
            <a:r>
              <a:rPr lang="en-US" dirty="0"/>
              <a:t>The secretion is </a:t>
            </a:r>
            <a:r>
              <a:rPr lang="en-US" b="1" dirty="0"/>
              <a:t>released continuously</a:t>
            </a:r>
            <a:r>
              <a:rPr lang="en-US" dirty="0"/>
              <a:t> through secretory vesicles that fuse with the plasma membrane.</a:t>
            </a:r>
          </a:p>
          <a:p>
            <a:pPr lvl="0"/>
            <a:r>
              <a:rPr lang="en-US" dirty="0"/>
              <a:t>Constitutive exocytosis occurs during release of antibodies by plasma cells.</a:t>
            </a:r>
          </a:p>
          <a:p>
            <a:r>
              <a:rPr lang="en-US" sz="2400" b="1" dirty="0">
                <a:solidFill>
                  <a:srgbClr val="FF0000"/>
                </a:solidFill>
              </a:rPr>
              <a:t>Membrane recycling:</a:t>
            </a:r>
            <a:endParaRPr lang="en-US" sz="2400" dirty="0">
              <a:solidFill>
                <a:srgbClr val="FF0000"/>
              </a:solidFill>
            </a:endParaRPr>
          </a:p>
          <a:p>
            <a:r>
              <a:rPr lang="en-US" dirty="0"/>
              <a:t>During the vesicular transport, the cell membrane is maintained; the excess membrane added to the cell membrane by exocytosis is constantly recycled again into the cytoplasmic compartments by </a:t>
            </a:r>
            <a:r>
              <a:rPr lang="en-US" dirty="0" smtClean="0"/>
              <a:t>endocytosis</a:t>
            </a:r>
            <a:r>
              <a:rPr lang="en-US" dirty="0"/>
              <a:t> </a:t>
            </a:r>
            <a:r>
              <a:rPr lang="en-US" dirty="0" smtClean="0"/>
              <a:t>through proteins from </a:t>
            </a:r>
            <a:r>
              <a:rPr lang="en-US" dirty="0" err="1" smtClean="0"/>
              <a:t>golgi</a:t>
            </a:r>
            <a:r>
              <a:rPr lang="en-US" dirty="0" smtClean="0"/>
              <a:t> . </a:t>
            </a:r>
            <a:endParaRPr lang="en-US" dirty="0" smtClean="0"/>
          </a:p>
        </p:txBody>
      </p:sp>
    </p:spTree>
    <p:extLst>
      <p:ext uri="{BB962C8B-B14F-4D97-AF65-F5344CB8AC3E}">
        <p14:creationId xmlns:p14="http://schemas.microsoft.com/office/powerpoint/2010/main" val="381331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exocytos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7177"/>
            <a:ext cx="842493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process of exocytosi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08" y="3820763"/>
            <a:ext cx="4896544" cy="2736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MCC\Desktop\صورة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928775"/>
            <a:ext cx="360040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65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a:ln>
            <a:miter lim="800000"/>
            <a:headEnd/>
            <a:tailEnd/>
          </a:ln>
          <a:extLst/>
        </p:spPr>
        <p:txBody>
          <a:bodyPr rtlCol="1">
            <a:normAutofit/>
          </a:bodyPr>
          <a:lstStyle/>
          <a:p>
            <a:pPr marL="0" indent="0" algn="l" eaLnBrk="1" fontAlgn="auto" hangingPunct="1">
              <a:spcAft>
                <a:spcPts val="0"/>
              </a:spcAft>
              <a:buFont typeface="Arial" pitchFamily="34" charset="0"/>
              <a:buNone/>
              <a:defRPr/>
            </a:pPr>
            <a:endParaRPr lang="en-US" sz="8000" dirty="0" smtClean="0">
              <a:solidFill>
                <a:srgbClr val="0070C0"/>
              </a:solidFill>
            </a:endParaRPr>
          </a:p>
          <a:p>
            <a:pPr marL="0" indent="0" algn="l" eaLnBrk="1" fontAlgn="auto" hangingPunct="1">
              <a:spcAft>
                <a:spcPts val="0"/>
              </a:spcAft>
              <a:buFont typeface="Arial" pitchFamily="34" charset="0"/>
              <a:buNone/>
              <a:defRPr/>
            </a:pPr>
            <a:r>
              <a:rPr lang="en-US" sz="8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en-US" sz="8000" b="1"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Thank you</a:t>
            </a:r>
            <a:endParaRPr lang="en-US" sz="8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5" name="Smiley Face 4"/>
          <p:cNvSpPr/>
          <p:nvPr/>
        </p:nvSpPr>
        <p:spPr>
          <a:xfrm>
            <a:off x="3059113" y="3284538"/>
            <a:ext cx="2736850" cy="180022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a:p>
        </p:txBody>
      </p:sp>
    </p:spTree>
    <p:extLst>
      <p:ext uri="{BB962C8B-B14F-4D97-AF65-F5344CB8AC3E}">
        <p14:creationId xmlns:p14="http://schemas.microsoft.com/office/powerpoint/2010/main" val="292732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88640"/>
            <a:ext cx="9030000" cy="1944216"/>
          </a:xfrm>
        </p:spPr>
        <p:txBody>
          <a:bodyPr>
            <a:noAutofit/>
          </a:bodyPr>
          <a:lstStyle/>
          <a:p>
            <a:r>
              <a:rPr lang="en-US" sz="2000" b="1" dirty="0" smtClean="0">
                <a:solidFill>
                  <a:srgbClr val="FF0000"/>
                </a:solidFill>
              </a:rPr>
              <a:t>Histology: </a:t>
            </a:r>
            <a:r>
              <a:rPr lang="en-US" sz="2000" i="1" dirty="0" smtClean="0"/>
              <a:t> </a:t>
            </a:r>
            <a:r>
              <a:rPr lang="en-US" sz="2000" dirty="0"/>
              <a:t>is a medical basic science dealing with the </a:t>
            </a:r>
            <a:r>
              <a:rPr lang="en-US" sz="2000" b="1" dirty="0">
                <a:solidFill>
                  <a:srgbClr val="FF0000"/>
                </a:solidFill>
              </a:rPr>
              <a:t>microscopic anatomy </a:t>
            </a:r>
            <a:r>
              <a:rPr lang="en-US" sz="2000" dirty="0"/>
              <a:t>of cells, tissues and organs, in order to correlate their structure with their function.</a:t>
            </a:r>
            <a:br>
              <a:rPr lang="en-US" sz="2000" dirty="0"/>
            </a:br>
            <a:r>
              <a:rPr lang="en-US" sz="2000" dirty="0"/>
              <a:t>Study of histology is dependent upon </a:t>
            </a:r>
            <a:r>
              <a:rPr lang="en-US" sz="2000" b="1" dirty="0">
                <a:solidFill>
                  <a:srgbClr val="FF0000"/>
                </a:solidFill>
              </a:rPr>
              <a:t>several tools</a:t>
            </a:r>
            <a:r>
              <a:rPr lang="en-US" sz="2000" b="1" dirty="0" smtClean="0">
                <a:solidFill>
                  <a:srgbClr val="FF0000"/>
                </a:solidFill>
              </a:rPr>
              <a:t>:</a:t>
            </a:r>
            <a:r>
              <a:rPr lang="en-US" sz="2000" dirty="0" smtClean="0"/>
              <a:t/>
            </a:r>
            <a:br>
              <a:rPr lang="en-US" sz="2000" dirty="0" smtClean="0"/>
            </a:br>
            <a:r>
              <a:rPr lang="en-US" sz="2400" b="1" dirty="0" smtClean="0">
                <a:solidFill>
                  <a:srgbClr val="FF0000"/>
                </a:solidFill>
              </a:rPr>
              <a:t>microscopes</a:t>
            </a:r>
            <a:r>
              <a:rPr lang="en-US" sz="2000" dirty="0" smtClean="0"/>
              <a:t> </a:t>
            </a:r>
            <a:r>
              <a:rPr lang="en-US" sz="2000" dirty="0"/>
              <a:t>to examine tissues </a:t>
            </a:r>
            <a:br>
              <a:rPr lang="en-US" sz="2000" dirty="0"/>
            </a:br>
            <a:r>
              <a:rPr lang="en-US" sz="2400" b="1" dirty="0" err="1">
                <a:solidFill>
                  <a:srgbClr val="FF0000"/>
                </a:solidFill>
              </a:rPr>
              <a:t>Microtechniques</a:t>
            </a:r>
            <a:r>
              <a:rPr lang="en-US" sz="2400" b="1" dirty="0">
                <a:solidFill>
                  <a:srgbClr val="FF0000"/>
                </a:solidFill>
              </a:rPr>
              <a:t> </a:t>
            </a:r>
            <a:r>
              <a:rPr lang="en-US" sz="2000" dirty="0"/>
              <a:t>which means preparation of tissues to make them suitable for microscopic examination. </a:t>
            </a:r>
          </a:p>
        </p:txBody>
      </p:sp>
      <p:sp>
        <p:nvSpPr>
          <p:cNvPr id="3" name="عنصر نائب للمحتوى 2"/>
          <p:cNvSpPr>
            <a:spLocks noGrp="1"/>
          </p:cNvSpPr>
          <p:nvPr>
            <p:ph idx="1"/>
          </p:nvPr>
        </p:nvSpPr>
        <p:spPr>
          <a:xfrm>
            <a:off x="179512" y="2564904"/>
            <a:ext cx="8856984" cy="4176464"/>
          </a:xfrm>
        </p:spPr>
        <p:txBody>
          <a:bodyPr>
            <a:normAutofit/>
          </a:bodyPr>
          <a:lstStyle/>
          <a:p>
            <a:r>
              <a:rPr lang="en-US" sz="2000" b="1" dirty="0"/>
              <a:t>The cell</a:t>
            </a:r>
            <a:r>
              <a:rPr lang="en-US" sz="2000" dirty="0"/>
              <a:t> is the smallest structural and functional unit </a:t>
            </a:r>
            <a:r>
              <a:rPr lang="en-US" sz="2000" dirty="0" smtClean="0"/>
              <a:t>capable </a:t>
            </a:r>
            <a:r>
              <a:rPr lang="en-US" sz="2000" dirty="0"/>
              <a:t>of independent existence in all the living organisms. </a:t>
            </a:r>
            <a:endParaRPr lang="en-US" sz="2000" dirty="0" smtClean="0"/>
          </a:p>
          <a:p>
            <a:r>
              <a:rPr lang="en-US" sz="2000" dirty="0" smtClean="0"/>
              <a:t>The </a:t>
            </a:r>
            <a:r>
              <a:rPr lang="en-US" sz="2000" dirty="0"/>
              <a:t>human body is composed of more than </a:t>
            </a:r>
            <a:r>
              <a:rPr lang="en-US" sz="2400" b="1" dirty="0">
                <a:solidFill>
                  <a:srgbClr val="FF0000"/>
                </a:solidFill>
              </a:rPr>
              <a:t>200 different types </a:t>
            </a:r>
            <a:r>
              <a:rPr lang="en-US" sz="2000" dirty="0"/>
              <a:t>of </a:t>
            </a:r>
            <a:r>
              <a:rPr lang="en-US" sz="2000" dirty="0" smtClean="0"/>
              <a:t>cells </a:t>
            </a:r>
            <a:r>
              <a:rPr lang="en-US" sz="2000" dirty="0"/>
              <a:t>however all cells have a common </a:t>
            </a:r>
            <a:r>
              <a:rPr lang="en-US" sz="2400" b="1" dirty="0">
                <a:solidFill>
                  <a:srgbClr val="FF0000"/>
                </a:solidFill>
              </a:rPr>
              <a:t>basic structure. </a:t>
            </a:r>
          </a:p>
          <a:p>
            <a:r>
              <a:rPr lang="en-US" sz="2000" dirty="0"/>
              <a:t>Generally, the cell is formed of </a:t>
            </a:r>
            <a:r>
              <a:rPr lang="en-US" sz="2400" b="1" dirty="0">
                <a:solidFill>
                  <a:srgbClr val="FF0000"/>
                </a:solidFill>
              </a:rPr>
              <a:t>2 major components</a:t>
            </a:r>
            <a:r>
              <a:rPr lang="en-US" sz="2000" dirty="0"/>
              <a:t>: </a:t>
            </a:r>
            <a:endParaRPr lang="en-US" sz="2000" dirty="0" smtClean="0"/>
          </a:p>
          <a:p>
            <a:pPr>
              <a:buFont typeface="Wingdings" pitchFamily="2" charset="2"/>
              <a:buChar char="v"/>
            </a:pPr>
            <a:r>
              <a:rPr lang="en-US" sz="2400" b="1" dirty="0" smtClean="0">
                <a:solidFill>
                  <a:srgbClr val="FF0000"/>
                </a:solidFill>
              </a:rPr>
              <a:t>nucleus</a:t>
            </a:r>
            <a:r>
              <a:rPr lang="en-US" sz="2400" dirty="0" smtClean="0">
                <a:solidFill>
                  <a:srgbClr val="FF0000"/>
                </a:solidFill>
              </a:rPr>
              <a:t> </a:t>
            </a:r>
          </a:p>
          <a:p>
            <a:pPr>
              <a:buFont typeface="Wingdings" pitchFamily="2" charset="2"/>
              <a:buChar char="v"/>
            </a:pPr>
            <a:r>
              <a:rPr lang="en-US" sz="2400" b="1" dirty="0" smtClean="0">
                <a:solidFill>
                  <a:srgbClr val="FF0000"/>
                </a:solidFill>
              </a:rPr>
              <a:t>cytoplasm</a:t>
            </a:r>
            <a:r>
              <a:rPr lang="en-US" sz="2400" b="1" dirty="0">
                <a:solidFill>
                  <a:srgbClr val="FF0000"/>
                </a:solidFill>
              </a:rPr>
              <a:t>. </a:t>
            </a:r>
            <a:r>
              <a:rPr lang="en-US" sz="2000" dirty="0"/>
              <a:t>The cytoplasm is a dense fluid </a:t>
            </a:r>
            <a:r>
              <a:rPr lang="en-US" sz="2000" dirty="0" smtClean="0"/>
              <a:t>matrix=  </a:t>
            </a:r>
            <a:r>
              <a:rPr lang="en-US" sz="2400" b="1" dirty="0">
                <a:solidFill>
                  <a:srgbClr val="FF0000"/>
                </a:solidFill>
              </a:rPr>
              <a:t>the cytosol </a:t>
            </a:r>
            <a:endParaRPr lang="en-US" sz="2400" b="1" dirty="0" smtClean="0">
              <a:solidFill>
                <a:srgbClr val="FF0000"/>
              </a:solidFill>
            </a:endParaRPr>
          </a:p>
          <a:p>
            <a:pPr marL="0" indent="0">
              <a:buNone/>
            </a:pPr>
            <a:r>
              <a:rPr lang="en-US" sz="2000" dirty="0" smtClean="0"/>
              <a:t>contains </a:t>
            </a:r>
            <a:r>
              <a:rPr lang="en-US" sz="2000" dirty="0"/>
              <a:t>the cell </a:t>
            </a:r>
            <a:r>
              <a:rPr lang="en-US" sz="2400" b="1" dirty="0">
                <a:solidFill>
                  <a:srgbClr val="0070C0"/>
                </a:solidFill>
              </a:rPr>
              <a:t>organelles</a:t>
            </a:r>
            <a:r>
              <a:rPr lang="en-US" sz="2000" dirty="0"/>
              <a:t> </a:t>
            </a:r>
            <a:r>
              <a:rPr lang="en-US" sz="2000" dirty="0" smtClean="0"/>
              <a:t>,  </a:t>
            </a:r>
            <a:r>
              <a:rPr lang="en-US" sz="2000" dirty="0"/>
              <a:t>the cell </a:t>
            </a:r>
            <a:r>
              <a:rPr lang="en-US" sz="2400" b="1" dirty="0" smtClean="0">
                <a:solidFill>
                  <a:srgbClr val="0070C0"/>
                </a:solidFill>
              </a:rPr>
              <a:t>inclusions</a:t>
            </a:r>
            <a:r>
              <a:rPr lang="en-US" sz="2000" dirty="0" smtClean="0"/>
              <a:t> and </a:t>
            </a:r>
            <a:r>
              <a:rPr lang="en-US" sz="2400" b="1" dirty="0" smtClean="0">
                <a:solidFill>
                  <a:srgbClr val="0070C0"/>
                </a:solidFill>
              </a:rPr>
              <a:t>cytoskeleton</a:t>
            </a:r>
            <a:r>
              <a:rPr lang="en-US" sz="2000" dirty="0" smtClean="0"/>
              <a:t> .</a:t>
            </a:r>
            <a:endParaRPr lang="en-US" sz="2000" dirty="0"/>
          </a:p>
          <a:p>
            <a:r>
              <a:rPr lang="en-US" sz="2000" dirty="0"/>
              <a:t>Each cell is bounded by </a:t>
            </a:r>
            <a:r>
              <a:rPr lang="en-US" sz="2400" b="1" dirty="0">
                <a:solidFill>
                  <a:srgbClr val="FF0000"/>
                </a:solidFill>
              </a:rPr>
              <a:t>the cell membrane</a:t>
            </a:r>
            <a:r>
              <a:rPr lang="en-US" sz="2000" dirty="0"/>
              <a:t>, separating the cytoplasm from its extracellular environment.</a:t>
            </a:r>
          </a:p>
          <a:p>
            <a:pPr algn="just"/>
            <a:endParaRPr lang="en-US" sz="2000" dirty="0">
              <a:cs typeface="+mj-cs"/>
            </a:endParaRPr>
          </a:p>
        </p:txBody>
      </p:sp>
    </p:spTree>
    <p:extLst>
      <p:ext uri="{BB962C8B-B14F-4D97-AF65-F5344CB8AC3E}">
        <p14:creationId xmlns:p14="http://schemas.microsoft.com/office/powerpoint/2010/main" val="473067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8892480" cy="980728"/>
          </a:xfrm>
        </p:spPr>
        <p:txBody>
          <a:bodyPr>
            <a:normAutofit fontScale="90000"/>
          </a:bodyPr>
          <a:lstStyle/>
          <a:p>
            <a:pPr algn="ctr"/>
            <a:r>
              <a:rPr lang="en-US" sz="2800" dirty="0"/>
              <a:t/>
            </a:r>
            <a:br>
              <a:rPr lang="en-US" sz="2800" dirty="0"/>
            </a:br>
            <a:r>
              <a:rPr lang="en-US" sz="2800" b="1" dirty="0" smtClean="0"/>
              <a:t>(Cell membrane = PLASMA </a:t>
            </a:r>
            <a:r>
              <a:rPr lang="en-US" sz="2800" b="1" dirty="0" smtClean="0"/>
              <a:t>MEMBRANE= </a:t>
            </a:r>
            <a:r>
              <a:rPr lang="en-US" sz="2800" b="1" dirty="0"/>
              <a:t>PLASMALEMMA)</a:t>
            </a:r>
            <a:r>
              <a:rPr lang="en-US" sz="2800" dirty="0"/>
              <a:t/>
            </a:r>
            <a:br>
              <a:rPr lang="en-US" sz="2800" dirty="0"/>
            </a:br>
            <a:r>
              <a:rPr lang="en-US" sz="2800" dirty="0"/>
              <a:t> </a:t>
            </a:r>
          </a:p>
        </p:txBody>
      </p:sp>
      <p:sp>
        <p:nvSpPr>
          <p:cNvPr id="3" name="عنصر نائب للمحتوى 2"/>
          <p:cNvSpPr>
            <a:spLocks noGrp="1"/>
          </p:cNvSpPr>
          <p:nvPr>
            <p:ph idx="1"/>
          </p:nvPr>
        </p:nvSpPr>
        <p:spPr>
          <a:xfrm>
            <a:off x="104622" y="707730"/>
            <a:ext cx="9036496" cy="6033638"/>
          </a:xfrm>
        </p:spPr>
        <p:txBody>
          <a:bodyPr>
            <a:normAutofit/>
          </a:bodyPr>
          <a:lstStyle/>
          <a:p>
            <a:r>
              <a:rPr lang="en-US" sz="2000" dirty="0" smtClean="0"/>
              <a:t>It </a:t>
            </a:r>
            <a:r>
              <a:rPr lang="en-US" sz="2000" dirty="0"/>
              <a:t>is a </a:t>
            </a:r>
            <a:r>
              <a:rPr lang="en-US" sz="2000" b="1" dirty="0" smtClean="0">
                <a:solidFill>
                  <a:srgbClr val="FF0000"/>
                </a:solidFill>
              </a:rPr>
              <a:t>vital</a:t>
            </a:r>
            <a:r>
              <a:rPr lang="en-US" sz="2000" dirty="0"/>
              <a:t> intact cell membrane is essential to cell survival</a:t>
            </a:r>
            <a:r>
              <a:rPr lang="en-US" sz="2000" b="1" dirty="0" smtClean="0">
                <a:solidFill>
                  <a:srgbClr val="FF0000"/>
                </a:solidFill>
              </a:rPr>
              <a:t> , </a:t>
            </a:r>
            <a:r>
              <a:rPr lang="en-US" sz="2000" dirty="0" smtClean="0"/>
              <a:t> </a:t>
            </a:r>
            <a:r>
              <a:rPr lang="en-US" sz="2000" b="1" dirty="0" smtClean="0">
                <a:solidFill>
                  <a:srgbClr val="0070C0"/>
                </a:solidFill>
              </a:rPr>
              <a:t>dynamic </a:t>
            </a:r>
            <a:r>
              <a:rPr lang="en-US" sz="2000" dirty="0" smtClean="0"/>
              <a:t>, </a:t>
            </a:r>
            <a:r>
              <a:rPr lang="en-US" sz="2000" b="1" dirty="0" smtClean="0">
                <a:solidFill>
                  <a:srgbClr val="FF0000"/>
                </a:solidFill>
              </a:rPr>
              <a:t>stable</a:t>
            </a:r>
            <a:r>
              <a:rPr lang="en-US" sz="2000" dirty="0" smtClean="0"/>
              <a:t> , </a:t>
            </a:r>
            <a:r>
              <a:rPr lang="en-US" sz="2000" b="1" dirty="0" err="1" smtClean="0">
                <a:solidFill>
                  <a:srgbClr val="00B050"/>
                </a:solidFill>
              </a:rPr>
              <a:t>semipermable</a:t>
            </a:r>
            <a:r>
              <a:rPr lang="en-US" sz="2000" dirty="0" smtClean="0">
                <a:solidFill>
                  <a:srgbClr val="00B050"/>
                </a:solidFill>
              </a:rPr>
              <a:t> </a:t>
            </a:r>
            <a:r>
              <a:rPr lang="en-US" sz="2000" dirty="0"/>
              <a:t>membrane that surrounds the cell. </a:t>
            </a:r>
          </a:p>
          <a:p>
            <a:pPr>
              <a:buFont typeface="Wingdings" pitchFamily="2" charset="2"/>
              <a:buChar char="v"/>
            </a:pPr>
            <a:r>
              <a:rPr lang="en-US" sz="2400" b="1" dirty="0">
                <a:solidFill>
                  <a:srgbClr val="FF0000"/>
                </a:solidFill>
              </a:rPr>
              <a:t>LM </a:t>
            </a:r>
            <a:r>
              <a:rPr lang="en-US" sz="2400" b="1" dirty="0" smtClean="0">
                <a:solidFill>
                  <a:srgbClr val="FF0000"/>
                </a:solidFill>
              </a:rPr>
              <a:t>picture : </a:t>
            </a:r>
            <a:r>
              <a:rPr lang="en-US" sz="2000" b="1" dirty="0">
                <a:solidFill>
                  <a:srgbClr val="FF0000"/>
                </a:solidFill>
              </a:rPr>
              <a:t>Not seen </a:t>
            </a:r>
            <a:endParaRPr lang="en-US" sz="2000" dirty="0">
              <a:solidFill>
                <a:srgbClr val="FF0000"/>
              </a:solidFill>
            </a:endParaRPr>
          </a:p>
          <a:p>
            <a:pPr marL="0" indent="0">
              <a:buNone/>
            </a:pPr>
            <a:r>
              <a:rPr lang="en-US" sz="2000" b="1" dirty="0" smtClean="0">
                <a:solidFill>
                  <a:srgbClr val="FF0000"/>
                </a:solidFill>
              </a:rPr>
              <a:t>invisible </a:t>
            </a:r>
            <a:r>
              <a:rPr lang="en-US" sz="2000" b="1" dirty="0">
                <a:solidFill>
                  <a:srgbClr val="FF0000"/>
                </a:solidFill>
              </a:rPr>
              <a:t>by light microscope </a:t>
            </a:r>
            <a:r>
              <a:rPr lang="en-US" sz="2000" dirty="0"/>
              <a:t>because it is </a:t>
            </a:r>
            <a:r>
              <a:rPr lang="en-US" sz="2000" b="1" dirty="0">
                <a:solidFill>
                  <a:srgbClr val="FF0000"/>
                </a:solidFill>
              </a:rPr>
              <a:t>too </a:t>
            </a:r>
            <a:r>
              <a:rPr lang="en-US" sz="2000" b="1" dirty="0" smtClean="0">
                <a:solidFill>
                  <a:srgbClr val="FF0000"/>
                </a:solidFill>
              </a:rPr>
              <a:t>thin (8.5 nm) </a:t>
            </a:r>
          </a:p>
          <a:p>
            <a:pPr marL="0" indent="0">
              <a:buNone/>
            </a:pPr>
            <a:r>
              <a:rPr lang="en-US" sz="2000" dirty="0" smtClean="0"/>
              <a:t>condensation </a:t>
            </a:r>
            <a:r>
              <a:rPr lang="en-US" sz="2000" dirty="0"/>
              <a:t>of the stain on the outer surface </a:t>
            </a:r>
            <a:endParaRPr lang="en-US" sz="2000" dirty="0" smtClean="0"/>
          </a:p>
          <a:p>
            <a:pPr marL="0" indent="0">
              <a:buNone/>
            </a:pPr>
            <a:r>
              <a:rPr lang="en-US" sz="2000" dirty="0" smtClean="0"/>
              <a:t>of </a:t>
            </a:r>
            <a:r>
              <a:rPr lang="en-US" sz="2000" dirty="0"/>
              <a:t>the cell membrane marks its site in histological sections</a:t>
            </a:r>
            <a:r>
              <a:rPr lang="en-US" sz="2000" dirty="0" smtClean="0"/>
              <a:t>.</a:t>
            </a:r>
            <a:endParaRPr lang="en-US" sz="2000" dirty="0"/>
          </a:p>
          <a:p>
            <a:pPr>
              <a:buFont typeface="Wingdings" pitchFamily="2" charset="2"/>
              <a:buChar char="v"/>
            </a:pPr>
            <a:r>
              <a:rPr lang="en-US" sz="2400" b="1" dirty="0">
                <a:solidFill>
                  <a:srgbClr val="FF0000"/>
                </a:solidFill>
              </a:rPr>
              <a:t>EM picture</a:t>
            </a:r>
            <a:endParaRPr lang="en-US" sz="2400" dirty="0">
              <a:solidFill>
                <a:srgbClr val="FF0000"/>
              </a:solidFill>
            </a:endParaRPr>
          </a:p>
          <a:p>
            <a:r>
              <a:rPr lang="en-US" sz="2000" dirty="0"/>
              <a:t>At low </a:t>
            </a:r>
            <a:r>
              <a:rPr lang="en-US" sz="2000" dirty="0" smtClean="0"/>
              <a:t>magnification the </a:t>
            </a:r>
            <a:r>
              <a:rPr lang="en-US" sz="2000" dirty="0"/>
              <a:t>plasma membrane appears as thin </a:t>
            </a:r>
            <a:r>
              <a:rPr lang="en-US" sz="2000" dirty="0" smtClean="0"/>
              <a:t>dense line </a:t>
            </a:r>
          </a:p>
          <a:p>
            <a:pPr lvl="0"/>
            <a:r>
              <a:rPr lang="en-US" sz="2000" dirty="0" smtClean="0"/>
              <a:t>With </a:t>
            </a:r>
            <a:r>
              <a:rPr lang="en-US" sz="2000" dirty="0"/>
              <a:t>higher magnification, this line appears as a </a:t>
            </a:r>
            <a:r>
              <a:rPr lang="en-US" sz="2000" b="1" dirty="0" err="1">
                <a:solidFill>
                  <a:srgbClr val="C00000"/>
                </a:solidFill>
              </a:rPr>
              <a:t>trilaminar</a:t>
            </a:r>
            <a:r>
              <a:rPr lang="en-US" sz="2000" b="1" dirty="0">
                <a:solidFill>
                  <a:srgbClr val="C00000"/>
                </a:solidFill>
              </a:rPr>
              <a:t> structure</a:t>
            </a:r>
            <a:r>
              <a:rPr lang="en-US" sz="2000" i="1" dirty="0"/>
              <a:t>,</a:t>
            </a:r>
            <a:r>
              <a:rPr lang="en-US" sz="2000" dirty="0"/>
              <a:t> with an outer (= extracellular leaflet) and an inner (= cytoplasmic leaflet) electron dense lines and a middle electron lucent zone in between. </a:t>
            </a:r>
            <a:endParaRPr lang="ar-JO" dirty="0"/>
          </a:p>
        </p:txBody>
      </p:sp>
      <p:sp>
        <p:nvSpPr>
          <p:cNvPr id="5" name="عنصر نائب لرقم الشريحة 4"/>
          <p:cNvSpPr>
            <a:spLocks noGrp="1"/>
          </p:cNvSpPr>
          <p:nvPr>
            <p:ph type="sldNum" sz="quarter" idx="12"/>
          </p:nvPr>
        </p:nvSpPr>
        <p:spPr/>
        <p:txBody>
          <a:bodyPr/>
          <a:lstStyle/>
          <a:p>
            <a:fld id="{B4BB9D87-DF8B-4FB0-B407-7A9B54125A36}" type="slidenum">
              <a:rPr lang="en-US" smtClean="0"/>
              <a:pPr/>
              <a:t>3</a:t>
            </a:fld>
            <a:endParaRPr lang="en-US"/>
          </a:p>
        </p:txBody>
      </p:sp>
      <p:pic>
        <p:nvPicPr>
          <p:cNvPr id="6" name="Picture 5" descr="Picture 445"/>
          <p:cNvPicPr>
            <a:picLocks noChangeAspect="1" noChangeArrowheads="1"/>
          </p:cNvPicPr>
          <p:nvPr/>
        </p:nvPicPr>
        <p:blipFill>
          <a:blip r:embed="rId2">
            <a:extLst>
              <a:ext uri="{28A0092B-C50C-407E-A947-70E740481C1C}">
                <a14:useLocalDpi xmlns:a14="http://schemas.microsoft.com/office/drawing/2010/main" val="0"/>
              </a:ext>
            </a:extLst>
          </a:blip>
          <a:srcRect l="5907" t="25000"/>
          <a:stretch>
            <a:fillRect/>
          </a:stretch>
        </p:blipFill>
        <p:spPr bwMode="auto">
          <a:xfrm>
            <a:off x="6732240" y="1268760"/>
            <a:ext cx="2232248" cy="189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icture 231"/>
          <p:cNvPicPr>
            <a:picLocks noChangeAspect="1" noChangeArrowheads="1"/>
          </p:cNvPicPr>
          <p:nvPr/>
        </p:nvPicPr>
        <p:blipFill>
          <a:blip r:embed="rId3">
            <a:extLst>
              <a:ext uri="{28A0092B-C50C-407E-A947-70E740481C1C}">
                <a14:useLocalDpi xmlns:a14="http://schemas.microsoft.com/office/drawing/2010/main" val="0"/>
              </a:ext>
            </a:extLst>
          </a:blip>
          <a:srcRect l="58667" t="6906" r="9334" b="35263"/>
          <a:stretch>
            <a:fillRect/>
          </a:stretch>
        </p:blipFill>
        <p:spPr bwMode="auto">
          <a:xfrm>
            <a:off x="5798550" y="4627275"/>
            <a:ext cx="3165937" cy="197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Picture 537"/>
          <p:cNvPicPr>
            <a:picLocks noChangeAspect="1" noChangeArrowheads="1"/>
          </p:cNvPicPr>
          <p:nvPr/>
        </p:nvPicPr>
        <p:blipFill>
          <a:blip r:embed="rId4">
            <a:extLst>
              <a:ext uri="{28A0092B-C50C-407E-A947-70E740481C1C}">
                <a14:useLocalDpi xmlns:a14="http://schemas.microsoft.com/office/drawing/2010/main" val="0"/>
              </a:ext>
            </a:extLst>
          </a:blip>
          <a:srcRect r="14754"/>
          <a:stretch>
            <a:fillRect/>
          </a:stretch>
        </p:blipFill>
        <p:spPr bwMode="auto">
          <a:xfrm flipV="1">
            <a:off x="2339752" y="4653134"/>
            <a:ext cx="3240360" cy="194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942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99392"/>
            <a:ext cx="9036496" cy="975642"/>
          </a:xfrm>
        </p:spPr>
        <p:txBody>
          <a:bodyPr>
            <a:normAutofit/>
          </a:bodyPr>
          <a:lstStyle/>
          <a:p>
            <a:pPr algn="ctr"/>
            <a:r>
              <a:rPr lang="en-US" sz="2800" b="1" dirty="0"/>
              <a:t>Molecular structure of the cell </a:t>
            </a:r>
            <a:r>
              <a:rPr lang="en-US" sz="2800" b="1" dirty="0" smtClean="0"/>
              <a:t>membrane</a:t>
            </a:r>
            <a:endParaRPr lang="en-US" sz="2800" dirty="0"/>
          </a:p>
        </p:txBody>
      </p:sp>
      <p:sp>
        <p:nvSpPr>
          <p:cNvPr id="3" name="عنصر نائب للمحتوى 2"/>
          <p:cNvSpPr>
            <a:spLocks noGrp="1"/>
          </p:cNvSpPr>
          <p:nvPr>
            <p:ph idx="1"/>
          </p:nvPr>
        </p:nvSpPr>
        <p:spPr>
          <a:xfrm>
            <a:off x="215008" y="692696"/>
            <a:ext cx="8928992" cy="5986342"/>
          </a:xfrm>
        </p:spPr>
        <p:txBody>
          <a:bodyPr>
            <a:normAutofit fontScale="25000" lnSpcReduction="20000"/>
          </a:bodyPr>
          <a:lstStyle/>
          <a:p>
            <a:pPr>
              <a:buFont typeface="Wingdings" pitchFamily="2" charset="2"/>
              <a:buChar char="Ø"/>
            </a:pPr>
            <a:r>
              <a:rPr lang="en-US" sz="8000" dirty="0" smtClean="0"/>
              <a:t>These </a:t>
            </a:r>
            <a:r>
              <a:rPr lang="en-US" sz="8000" dirty="0"/>
              <a:t>biological membranes consist mainly of </a:t>
            </a:r>
            <a:r>
              <a:rPr lang="en-US" sz="8000" b="1" dirty="0">
                <a:solidFill>
                  <a:srgbClr val="FF0000"/>
                </a:solidFill>
              </a:rPr>
              <a:t>bimolecular layer </a:t>
            </a:r>
            <a:r>
              <a:rPr lang="en-US" sz="8000" dirty="0"/>
              <a:t>of </a:t>
            </a:r>
            <a:r>
              <a:rPr lang="en-US" sz="8000" b="1" dirty="0">
                <a:solidFill>
                  <a:srgbClr val="FF0000"/>
                </a:solidFill>
              </a:rPr>
              <a:t>phospholipids</a:t>
            </a:r>
            <a:r>
              <a:rPr lang="en-US" sz="8000" dirty="0"/>
              <a:t> in which specialized </a:t>
            </a:r>
            <a:r>
              <a:rPr lang="en-US" sz="8000" b="1" dirty="0">
                <a:solidFill>
                  <a:srgbClr val="FF0000"/>
                </a:solidFill>
              </a:rPr>
              <a:t>proteins</a:t>
            </a:r>
            <a:r>
              <a:rPr lang="en-US" sz="8000" dirty="0"/>
              <a:t> are suspended in association with </a:t>
            </a:r>
            <a:r>
              <a:rPr lang="en-US" sz="8000" b="1" dirty="0">
                <a:solidFill>
                  <a:srgbClr val="FF0000"/>
                </a:solidFill>
              </a:rPr>
              <a:t>surface carbohydrates</a:t>
            </a:r>
            <a:r>
              <a:rPr lang="en-US" sz="8000" dirty="0" smtClean="0"/>
              <a:t>.</a:t>
            </a:r>
          </a:p>
          <a:p>
            <a:pPr>
              <a:buFont typeface="Wingdings" pitchFamily="2" charset="2"/>
              <a:buChar char="Ø"/>
            </a:pPr>
            <a:r>
              <a:rPr lang="en-US" sz="8000" dirty="0" smtClean="0"/>
              <a:t> </a:t>
            </a:r>
            <a:r>
              <a:rPr lang="en-US" sz="8000" dirty="0"/>
              <a:t>Membrane phospholipids and the associated proteins are </a:t>
            </a:r>
            <a:endParaRPr lang="en-US" sz="8000" dirty="0" smtClean="0"/>
          </a:p>
          <a:p>
            <a:pPr marL="0" indent="0">
              <a:buNone/>
            </a:pPr>
            <a:r>
              <a:rPr lang="en-US" sz="8000" dirty="0" smtClean="0"/>
              <a:t>usually </a:t>
            </a:r>
            <a:r>
              <a:rPr lang="en-US" sz="8000" dirty="0"/>
              <a:t>present in a </a:t>
            </a:r>
            <a:r>
              <a:rPr lang="en-US" sz="8000" b="1" dirty="0">
                <a:solidFill>
                  <a:srgbClr val="FF0000"/>
                </a:solidFill>
              </a:rPr>
              <a:t>1:1 proportion by weight</a:t>
            </a:r>
            <a:r>
              <a:rPr lang="en-US" sz="8000" dirty="0" smtClean="0"/>
              <a:t>.</a:t>
            </a:r>
            <a:endParaRPr lang="en-US" sz="8000" dirty="0"/>
          </a:p>
          <a:p>
            <a:pPr marL="0" indent="0">
              <a:buNone/>
            </a:pPr>
            <a:r>
              <a:rPr lang="en-US" sz="8000" b="1" dirty="0" smtClean="0">
                <a:solidFill>
                  <a:schemeClr val="accent5"/>
                </a:solidFill>
              </a:rPr>
              <a:t>1- Lipid </a:t>
            </a:r>
            <a:r>
              <a:rPr lang="en-US" sz="8000" b="1" dirty="0">
                <a:solidFill>
                  <a:schemeClr val="accent5"/>
                </a:solidFill>
              </a:rPr>
              <a:t>molecules of the cell membrane:</a:t>
            </a:r>
          </a:p>
          <a:p>
            <a:pPr lvl="0"/>
            <a:r>
              <a:rPr lang="en-US" sz="8000" b="1" dirty="0">
                <a:solidFill>
                  <a:srgbClr val="FF0000"/>
                </a:solidFill>
              </a:rPr>
              <a:t>Phospholipids: </a:t>
            </a:r>
            <a:r>
              <a:rPr lang="en-US" sz="8000" dirty="0"/>
              <a:t>each phospholipid molecule consists of: </a:t>
            </a:r>
          </a:p>
          <a:p>
            <a:pPr lvl="0"/>
            <a:r>
              <a:rPr lang="en-US" sz="8000" dirty="0"/>
              <a:t>One polar hydrophilic head that faces the aqueous media on either side of the membrane (the tissue fluid at the outer surface of the membrane or the cytosol at the inner surface of the membrane). </a:t>
            </a:r>
          </a:p>
          <a:p>
            <a:r>
              <a:rPr lang="en-US" sz="8000" dirty="0"/>
              <a:t>Two long non-polar hydrophobic fatty acid tails project towards the center of the membrane facing each other. They form weak non-covalent bonds with each other, holding the bilayer together</a:t>
            </a:r>
            <a:r>
              <a:rPr lang="en-US" sz="8000" dirty="0" smtClean="0"/>
              <a:t>.</a:t>
            </a:r>
          </a:p>
          <a:p>
            <a:r>
              <a:rPr lang="en-US" sz="8000" dirty="0"/>
              <a:t>- The phospholipid molecules are </a:t>
            </a:r>
            <a:r>
              <a:rPr lang="en-US" sz="8000" b="1" dirty="0"/>
              <a:t>responsible for the semi-permeability of the cell membrane.</a:t>
            </a:r>
            <a:r>
              <a:rPr lang="en-US" sz="8000" dirty="0"/>
              <a:t> They prevent passage of water soluble substances and ions; however they allow passage of small non-polar and fat soluble substances.</a:t>
            </a:r>
          </a:p>
          <a:p>
            <a:endParaRPr lang="en-US" sz="8000" dirty="0" smtClean="0"/>
          </a:p>
          <a:p>
            <a:pPr lvl="0"/>
            <a:r>
              <a:rPr lang="en-US" sz="8000" b="1" dirty="0" smtClean="0">
                <a:solidFill>
                  <a:srgbClr val="FF0000"/>
                </a:solidFill>
              </a:rPr>
              <a:t>Cholesterol</a:t>
            </a:r>
            <a:r>
              <a:rPr lang="en-US" sz="8000" dirty="0">
                <a:solidFill>
                  <a:srgbClr val="FF0000"/>
                </a:solidFill>
              </a:rPr>
              <a:t>:</a:t>
            </a:r>
          </a:p>
          <a:p>
            <a:pPr lvl="0"/>
            <a:r>
              <a:rPr lang="en-US" sz="8000" dirty="0"/>
              <a:t>They are incorporated within the lipid bilayer. </a:t>
            </a:r>
          </a:p>
          <a:p>
            <a:pPr lvl="0"/>
            <a:r>
              <a:rPr lang="en-US" sz="8000" dirty="0"/>
              <a:t>Membrane cholesterol molecules are </a:t>
            </a:r>
            <a:r>
              <a:rPr lang="en-US" sz="8000" b="1" dirty="0"/>
              <a:t>responsible for </a:t>
            </a:r>
            <a:r>
              <a:rPr lang="en-US" sz="8000" b="1" i="1" dirty="0" smtClean="0"/>
              <a:t>:</a:t>
            </a:r>
          </a:p>
          <a:p>
            <a:pPr lvl="0"/>
            <a:r>
              <a:rPr lang="en-US" sz="8000" b="1" dirty="0" smtClean="0"/>
              <a:t>Stability</a:t>
            </a:r>
            <a:r>
              <a:rPr lang="en-US" sz="8000" dirty="0" smtClean="0"/>
              <a:t> </a:t>
            </a:r>
            <a:r>
              <a:rPr lang="en-US" sz="8000" dirty="0"/>
              <a:t>of the membrane components </a:t>
            </a:r>
            <a:endParaRPr lang="en-US" sz="8000" dirty="0" smtClean="0"/>
          </a:p>
          <a:p>
            <a:pPr lvl="0"/>
            <a:r>
              <a:rPr lang="en-US" sz="8000" b="1" dirty="0" smtClean="0"/>
              <a:t>Regulation </a:t>
            </a:r>
            <a:r>
              <a:rPr lang="en-US" sz="8000" b="1" dirty="0"/>
              <a:t>of membrane fluidity</a:t>
            </a:r>
            <a:r>
              <a:rPr lang="en-US" sz="8000" dirty="0"/>
              <a:t> in body temperature.</a:t>
            </a:r>
          </a:p>
          <a:p>
            <a:endParaRPr lang="ar-JO" sz="2900" dirty="0"/>
          </a:p>
        </p:txBody>
      </p:sp>
      <p:sp>
        <p:nvSpPr>
          <p:cNvPr id="5" name="عنصر نائب لرقم الشريحة 4"/>
          <p:cNvSpPr>
            <a:spLocks noGrp="1"/>
          </p:cNvSpPr>
          <p:nvPr>
            <p:ph type="sldNum" sz="quarter" idx="12"/>
          </p:nvPr>
        </p:nvSpPr>
        <p:spPr/>
        <p:txBody>
          <a:bodyPr/>
          <a:lstStyle/>
          <a:p>
            <a:fld id="{B4BB9D87-DF8B-4FB0-B407-7A9B54125A36}" type="slidenum">
              <a:rPr lang="en-US" smtClean="0"/>
              <a:pPr/>
              <a:t>4</a:t>
            </a:fld>
            <a:endParaRPr lang="en-US"/>
          </a:p>
        </p:txBody>
      </p:sp>
      <p:pic>
        <p:nvPicPr>
          <p:cNvPr id="6" name="Picture 2" descr="C:\Documents and Settings\ALYARMOUK\Desktop\image\plasma_membrane-58a617c53df78c345b5efb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978230"/>
            <a:ext cx="2915816"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MCC\Desktop\lipidbilay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340768"/>
            <a:ext cx="226774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54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0" y="116632"/>
            <a:ext cx="9144000" cy="1512168"/>
          </a:xfrm>
        </p:spPr>
        <p:txBody>
          <a:bodyPr>
            <a:noAutofit/>
          </a:bodyPr>
          <a:lstStyle/>
          <a:p>
            <a:r>
              <a:rPr lang="en-US" sz="1800" b="1" dirty="0" smtClean="0"/>
              <a:t>The </a:t>
            </a:r>
            <a:r>
              <a:rPr lang="en-US" sz="1800" b="1" dirty="0" err="1"/>
              <a:t>trilaminar</a:t>
            </a:r>
            <a:r>
              <a:rPr lang="en-US" sz="1800" b="1" dirty="0"/>
              <a:t> structure of the cell </a:t>
            </a:r>
            <a:r>
              <a:rPr lang="en-US" sz="1800" b="1" dirty="0" smtClean="0"/>
              <a:t>membrane </a:t>
            </a:r>
            <a:r>
              <a:rPr lang="en-US" sz="1600" dirty="0" smtClean="0"/>
              <a:t>seen </a:t>
            </a:r>
            <a:r>
              <a:rPr lang="en-US" sz="1600" dirty="0"/>
              <a:t>in EM after fixation with </a:t>
            </a:r>
            <a:r>
              <a:rPr lang="en-US" sz="1600" b="1" dirty="0"/>
              <a:t>osmium tetroxide </a:t>
            </a:r>
            <a:r>
              <a:rPr lang="en-US" sz="1600" dirty="0"/>
              <a:t>is caused by the deposition of osmium on the hydrophilic heads of the phospholipid molecules resulting in two electron dense lines, while the hydrophobic tails of the lipid molecules remain unstained resulting in the intervening pale zone. </a:t>
            </a:r>
            <a:br>
              <a:rPr lang="en-US" sz="1600" dirty="0"/>
            </a:br>
            <a:r>
              <a:rPr lang="en-US" sz="1800" dirty="0"/>
              <a:t/>
            </a:r>
            <a:br>
              <a:rPr lang="en-US" sz="1800" dirty="0"/>
            </a:br>
            <a:endParaRPr lang="en-US" sz="1800" b="1" dirty="0" smtClean="0">
              <a:latin typeface="Times New Roman" pitchFamily="18" charset="0"/>
              <a:cs typeface="Times New Roman" pitchFamily="18" charset="0"/>
            </a:endParaRPr>
          </a:p>
        </p:txBody>
      </p:sp>
      <p:pic>
        <p:nvPicPr>
          <p:cNvPr id="60419" name="Picture 3" descr="cel mem"/>
          <p:cNvPicPr>
            <a:picLocks noChangeAspect="1" noChangeArrowheads="1"/>
          </p:cNvPicPr>
          <p:nvPr/>
        </p:nvPicPr>
        <p:blipFill>
          <a:blip r:embed="rId3">
            <a:extLst>
              <a:ext uri="{28A0092B-C50C-407E-A947-70E740481C1C}">
                <a14:useLocalDpi xmlns:a14="http://schemas.microsoft.com/office/drawing/2010/main" val="0"/>
              </a:ext>
            </a:extLst>
          </a:blip>
          <a:srcRect l="81430" b="75389"/>
          <a:stretch>
            <a:fillRect/>
          </a:stretch>
        </p:blipFill>
        <p:spPr bwMode="auto">
          <a:xfrm>
            <a:off x="5292080" y="3810000"/>
            <a:ext cx="3659188"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5"/>
          <p:cNvSpPr>
            <a:spLocks noChangeArrowheads="1"/>
          </p:cNvSpPr>
          <p:nvPr/>
        </p:nvSpPr>
        <p:spPr bwMode="auto">
          <a:xfrm>
            <a:off x="2846017" y="4532334"/>
            <a:ext cx="2209800" cy="914400"/>
          </a:xfrm>
          <a:prstGeom prst="rect">
            <a:avLst/>
          </a:prstGeom>
          <a:solidFill>
            <a:schemeClr val="tx1"/>
          </a:solidFill>
          <a:ln w="9525">
            <a:solidFill>
              <a:schemeClr val="tx1"/>
            </a:solidFill>
            <a:miter lim="800000"/>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21" name="Line 6"/>
          <p:cNvSpPr>
            <a:spLocks noChangeShapeType="1"/>
          </p:cNvSpPr>
          <p:nvPr/>
        </p:nvSpPr>
        <p:spPr bwMode="auto">
          <a:xfrm>
            <a:off x="3387767" y="5061559"/>
            <a:ext cx="144780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60422" name="Line 7"/>
          <p:cNvSpPr>
            <a:spLocks noChangeShapeType="1"/>
          </p:cNvSpPr>
          <p:nvPr/>
        </p:nvSpPr>
        <p:spPr bwMode="auto">
          <a:xfrm>
            <a:off x="3347864" y="4726488"/>
            <a:ext cx="1447800" cy="0"/>
          </a:xfrm>
          <a:prstGeom prst="line">
            <a:avLst/>
          </a:prstGeom>
          <a:noFill/>
          <a:ln w="76200">
            <a:solidFill>
              <a:schemeClr val="bg2"/>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60423" name="Line 8"/>
          <p:cNvSpPr>
            <a:spLocks noChangeShapeType="1"/>
          </p:cNvSpPr>
          <p:nvPr/>
        </p:nvSpPr>
        <p:spPr bwMode="auto">
          <a:xfrm flipV="1">
            <a:off x="2895600" y="4876800"/>
            <a:ext cx="381000" cy="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60424" name="Rectangle 9"/>
          <p:cNvSpPr>
            <a:spLocks noChangeArrowheads="1"/>
          </p:cNvSpPr>
          <p:nvPr/>
        </p:nvSpPr>
        <p:spPr bwMode="auto">
          <a:xfrm>
            <a:off x="830263" y="3891420"/>
            <a:ext cx="1676400" cy="2209800"/>
          </a:xfrm>
          <a:prstGeom prst="rect">
            <a:avLst/>
          </a:prstGeom>
          <a:solidFill>
            <a:schemeClr val="tx1"/>
          </a:solidFill>
          <a:ln w="9525">
            <a:solidFill>
              <a:schemeClr val="tx1"/>
            </a:solidFill>
            <a:miter lim="800000"/>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25" name="Oval 10"/>
          <p:cNvSpPr>
            <a:spLocks noChangeArrowheads="1"/>
          </p:cNvSpPr>
          <p:nvPr/>
        </p:nvSpPr>
        <p:spPr bwMode="auto">
          <a:xfrm>
            <a:off x="2057400" y="3962400"/>
            <a:ext cx="304800" cy="304800"/>
          </a:xfrm>
          <a:prstGeom prst="ellipse">
            <a:avLst/>
          </a:prstGeom>
          <a:solidFill>
            <a:schemeClr val="tx1"/>
          </a:solidFill>
          <a:ln w="38100">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26" name="Oval 11"/>
          <p:cNvSpPr>
            <a:spLocks noChangeArrowheads="1"/>
          </p:cNvSpPr>
          <p:nvPr/>
        </p:nvSpPr>
        <p:spPr bwMode="auto">
          <a:xfrm>
            <a:off x="1676400" y="3962400"/>
            <a:ext cx="304800" cy="304800"/>
          </a:xfrm>
          <a:prstGeom prst="ellipse">
            <a:avLst/>
          </a:prstGeom>
          <a:solidFill>
            <a:schemeClr val="tx1"/>
          </a:solidFill>
          <a:ln w="38100">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27" name="Oval 12"/>
          <p:cNvSpPr>
            <a:spLocks noChangeArrowheads="1"/>
          </p:cNvSpPr>
          <p:nvPr/>
        </p:nvSpPr>
        <p:spPr bwMode="auto">
          <a:xfrm>
            <a:off x="1295400" y="3962400"/>
            <a:ext cx="304800" cy="304800"/>
          </a:xfrm>
          <a:prstGeom prst="ellipse">
            <a:avLst/>
          </a:prstGeom>
          <a:solidFill>
            <a:schemeClr val="tx1"/>
          </a:solidFill>
          <a:ln w="38100">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28" name="Oval 13"/>
          <p:cNvSpPr>
            <a:spLocks noChangeArrowheads="1"/>
          </p:cNvSpPr>
          <p:nvPr/>
        </p:nvSpPr>
        <p:spPr bwMode="auto">
          <a:xfrm>
            <a:off x="914400" y="3962400"/>
            <a:ext cx="304800" cy="30480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29" name="Oval 14"/>
          <p:cNvSpPr>
            <a:spLocks noChangeArrowheads="1"/>
          </p:cNvSpPr>
          <p:nvPr/>
        </p:nvSpPr>
        <p:spPr bwMode="auto">
          <a:xfrm>
            <a:off x="914400" y="5486400"/>
            <a:ext cx="304800" cy="304800"/>
          </a:xfrm>
          <a:prstGeom prst="ellipse">
            <a:avLst/>
          </a:prstGeom>
          <a:solidFill>
            <a:schemeClr val="tx1"/>
          </a:solidFill>
          <a:ln w="38100">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30" name="Oval 15"/>
          <p:cNvSpPr>
            <a:spLocks noChangeArrowheads="1"/>
          </p:cNvSpPr>
          <p:nvPr/>
        </p:nvSpPr>
        <p:spPr bwMode="auto">
          <a:xfrm>
            <a:off x="1295400" y="5486400"/>
            <a:ext cx="304800" cy="304800"/>
          </a:xfrm>
          <a:prstGeom prst="ellipse">
            <a:avLst/>
          </a:prstGeom>
          <a:solidFill>
            <a:schemeClr val="tx1"/>
          </a:solidFill>
          <a:ln w="38100">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31" name="Oval 16"/>
          <p:cNvSpPr>
            <a:spLocks noChangeArrowheads="1"/>
          </p:cNvSpPr>
          <p:nvPr/>
        </p:nvSpPr>
        <p:spPr bwMode="auto">
          <a:xfrm>
            <a:off x="1676400" y="5486400"/>
            <a:ext cx="304800" cy="304800"/>
          </a:xfrm>
          <a:prstGeom prst="ellipse">
            <a:avLst/>
          </a:prstGeom>
          <a:solidFill>
            <a:schemeClr val="tx1"/>
          </a:solidFill>
          <a:ln w="38100">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32" name="Oval 17"/>
          <p:cNvSpPr>
            <a:spLocks noChangeArrowheads="1"/>
          </p:cNvSpPr>
          <p:nvPr/>
        </p:nvSpPr>
        <p:spPr bwMode="auto">
          <a:xfrm>
            <a:off x="2057400" y="5486400"/>
            <a:ext cx="304800" cy="304800"/>
          </a:xfrm>
          <a:prstGeom prst="ellipse">
            <a:avLst/>
          </a:prstGeom>
          <a:solidFill>
            <a:schemeClr val="tx1"/>
          </a:solidFill>
          <a:ln w="38100">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33" name="Freeform 18"/>
          <p:cNvSpPr>
            <a:spLocks/>
          </p:cNvSpPr>
          <p:nvPr/>
        </p:nvSpPr>
        <p:spPr bwMode="auto">
          <a:xfrm>
            <a:off x="2049463" y="4903788"/>
            <a:ext cx="312737" cy="582612"/>
          </a:xfrm>
          <a:custGeom>
            <a:avLst/>
            <a:gdLst>
              <a:gd name="T0" fmla="*/ 2147483647 w 293"/>
              <a:gd name="T1" fmla="*/ 0 h 367"/>
              <a:gd name="T2" fmla="*/ 2147483647 w 293"/>
              <a:gd name="T3" fmla="*/ 2147483647 h 367"/>
              <a:gd name="T4" fmla="*/ 2147483647 w 293"/>
              <a:gd name="T5" fmla="*/ 2147483647 h 367"/>
              <a:gd name="T6" fmla="*/ 2147483647 w 293"/>
              <a:gd name="T7" fmla="*/ 2147483647 h 367"/>
              <a:gd name="T8" fmla="*/ 0 60000 65536"/>
              <a:gd name="T9" fmla="*/ 0 60000 65536"/>
              <a:gd name="T10" fmla="*/ 0 60000 65536"/>
              <a:gd name="T11" fmla="*/ 0 60000 65536"/>
              <a:gd name="T12" fmla="*/ 0 w 293"/>
              <a:gd name="T13" fmla="*/ 0 h 367"/>
              <a:gd name="T14" fmla="*/ 293 w 293"/>
              <a:gd name="T15" fmla="*/ 367 h 367"/>
            </a:gdLst>
            <a:ahLst/>
            <a:cxnLst>
              <a:cxn ang="T8">
                <a:pos x="T0" y="T1"/>
              </a:cxn>
              <a:cxn ang="T9">
                <a:pos x="T2" y="T3"/>
              </a:cxn>
              <a:cxn ang="T10">
                <a:pos x="T4" y="T5"/>
              </a:cxn>
              <a:cxn ang="T11">
                <a:pos x="T6" y="T7"/>
              </a:cxn>
            </a:cxnLst>
            <a:rect l="T12" t="T13" r="T14" b="T15"/>
            <a:pathLst>
              <a:path w="293" h="367">
                <a:moveTo>
                  <a:pt x="92" y="0"/>
                </a:moveTo>
                <a:cubicBezTo>
                  <a:pt x="53" y="115"/>
                  <a:pt x="0" y="278"/>
                  <a:pt x="121" y="360"/>
                </a:cubicBezTo>
                <a:cubicBezTo>
                  <a:pt x="159" y="355"/>
                  <a:pt x="204" y="367"/>
                  <a:pt x="236" y="345"/>
                </a:cubicBezTo>
                <a:cubicBezTo>
                  <a:pt x="293" y="305"/>
                  <a:pt x="279" y="46"/>
                  <a:pt x="279" y="28"/>
                </a:cubicBezTo>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
        <p:nvSpPr>
          <p:cNvPr id="60434" name="Freeform 19"/>
          <p:cNvSpPr>
            <a:spLocks/>
          </p:cNvSpPr>
          <p:nvPr/>
        </p:nvSpPr>
        <p:spPr bwMode="auto">
          <a:xfrm>
            <a:off x="1668463" y="4903788"/>
            <a:ext cx="312737" cy="582612"/>
          </a:xfrm>
          <a:custGeom>
            <a:avLst/>
            <a:gdLst>
              <a:gd name="T0" fmla="*/ 2147483647 w 293"/>
              <a:gd name="T1" fmla="*/ 0 h 367"/>
              <a:gd name="T2" fmla="*/ 2147483647 w 293"/>
              <a:gd name="T3" fmla="*/ 2147483647 h 367"/>
              <a:gd name="T4" fmla="*/ 2147483647 w 293"/>
              <a:gd name="T5" fmla="*/ 2147483647 h 367"/>
              <a:gd name="T6" fmla="*/ 2147483647 w 293"/>
              <a:gd name="T7" fmla="*/ 2147483647 h 367"/>
              <a:gd name="T8" fmla="*/ 0 60000 65536"/>
              <a:gd name="T9" fmla="*/ 0 60000 65536"/>
              <a:gd name="T10" fmla="*/ 0 60000 65536"/>
              <a:gd name="T11" fmla="*/ 0 60000 65536"/>
              <a:gd name="T12" fmla="*/ 0 w 293"/>
              <a:gd name="T13" fmla="*/ 0 h 367"/>
              <a:gd name="T14" fmla="*/ 293 w 293"/>
              <a:gd name="T15" fmla="*/ 367 h 367"/>
            </a:gdLst>
            <a:ahLst/>
            <a:cxnLst>
              <a:cxn ang="T8">
                <a:pos x="T0" y="T1"/>
              </a:cxn>
              <a:cxn ang="T9">
                <a:pos x="T2" y="T3"/>
              </a:cxn>
              <a:cxn ang="T10">
                <a:pos x="T4" y="T5"/>
              </a:cxn>
              <a:cxn ang="T11">
                <a:pos x="T6" y="T7"/>
              </a:cxn>
            </a:cxnLst>
            <a:rect l="T12" t="T13" r="T14" b="T15"/>
            <a:pathLst>
              <a:path w="293" h="367">
                <a:moveTo>
                  <a:pt x="92" y="0"/>
                </a:moveTo>
                <a:cubicBezTo>
                  <a:pt x="53" y="115"/>
                  <a:pt x="0" y="278"/>
                  <a:pt x="121" y="360"/>
                </a:cubicBezTo>
                <a:cubicBezTo>
                  <a:pt x="159" y="355"/>
                  <a:pt x="204" y="367"/>
                  <a:pt x="236" y="345"/>
                </a:cubicBezTo>
                <a:cubicBezTo>
                  <a:pt x="293" y="305"/>
                  <a:pt x="279" y="46"/>
                  <a:pt x="279" y="28"/>
                </a:cubicBezTo>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
        <p:nvSpPr>
          <p:cNvPr id="60435" name="Freeform 20"/>
          <p:cNvSpPr>
            <a:spLocks/>
          </p:cNvSpPr>
          <p:nvPr/>
        </p:nvSpPr>
        <p:spPr bwMode="auto">
          <a:xfrm>
            <a:off x="1295400" y="4903788"/>
            <a:ext cx="312738" cy="582612"/>
          </a:xfrm>
          <a:custGeom>
            <a:avLst/>
            <a:gdLst>
              <a:gd name="T0" fmla="*/ 2147483647 w 293"/>
              <a:gd name="T1" fmla="*/ 0 h 367"/>
              <a:gd name="T2" fmla="*/ 2147483647 w 293"/>
              <a:gd name="T3" fmla="*/ 2147483647 h 367"/>
              <a:gd name="T4" fmla="*/ 2147483647 w 293"/>
              <a:gd name="T5" fmla="*/ 2147483647 h 367"/>
              <a:gd name="T6" fmla="*/ 2147483647 w 293"/>
              <a:gd name="T7" fmla="*/ 2147483647 h 367"/>
              <a:gd name="T8" fmla="*/ 0 60000 65536"/>
              <a:gd name="T9" fmla="*/ 0 60000 65536"/>
              <a:gd name="T10" fmla="*/ 0 60000 65536"/>
              <a:gd name="T11" fmla="*/ 0 60000 65536"/>
              <a:gd name="T12" fmla="*/ 0 w 293"/>
              <a:gd name="T13" fmla="*/ 0 h 367"/>
              <a:gd name="T14" fmla="*/ 293 w 293"/>
              <a:gd name="T15" fmla="*/ 367 h 367"/>
            </a:gdLst>
            <a:ahLst/>
            <a:cxnLst>
              <a:cxn ang="T8">
                <a:pos x="T0" y="T1"/>
              </a:cxn>
              <a:cxn ang="T9">
                <a:pos x="T2" y="T3"/>
              </a:cxn>
              <a:cxn ang="T10">
                <a:pos x="T4" y="T5"/>
              </a:cxn>
              <a:cxn ang="T11">
                <a:pos x="T6" y="T7"/>
              </a:cxn>
            </a:cxnLst>
            <a:rect l="T12" t="T13" r="T14" b="T15"/>
            <a:pathLst>
              <a:path w="293" h="367">
                <a:moveTo>
                  <a:pt x="92" y="0"/>
                </a:moveTo>
                <a:cubicBezTo>
                  <a:pt x="53" y="115"/>
                  <a:pt x="0" y="278"/>
                  <a:pt x="121" y="360"/>
                </a:cubicBezTo>
                <a:cubicBezTo>
                  <a:pt x="159" y="355"/>
                  <a:pt x="204" y="367"/>
                  <a:pt x="236" y="345"/>
                </a:cubicBezTo>
                <a:cubicBezTo>
                  <a:pt x="293" y="305"/>
                  <a:pt x="279" y="46"/>
                  <a:pt x="279" y="28"/>
                </a:cubicBezTo>
              </a:path>
            </a:pathLst>
          </a:custGeom>
          <a:solidFill>
            <a:schemeClr val="tx1"/>
          </a:solidFill>
          <a:ln w="38100">
            <a:solidFill>
              <a:schemeClr val="bg2"/>
            </a:solidFill>
            <a:round/>
            <a:headEnd/>
            <a:tailEnd/>
          </a:ln>
        </p:spPr>
        <p:txBody>
          <a:bodyPr/>
          <a:lstStyle/>
          <a:p>
            <a:endParaRPr lang="ar-JO"/>
          </a:p>
        </p:txBody>
      </p:sp>
      <p:sp>
        <p:nvSpPr>
          <p:cNvPr id="60436" name="Freeform 21"/>
          <p:cNvSpPr>
            <a:spLocks/>
          </p:cNvSpPr>
          <p:nvPr/>
        </p:nvSpPr>
        <p:spPr bwMode="auto">
          <a:xfrm>
            <a:off x="914400" y="4903788"/>
            <a:ext cx="312738" cy="582612"/>
          </a:xfrm>
          <a:custGeom>
            <a:avLst/>
            <a:gdLst>
              <a:gd name="T0" fmla="*/ 2147483647 w 293"/>
              <a:gd name="T1" fmla="*/ 0 h 367"/>
              <a:gd name="T2" fmla="*/ 2147483647 w 293"/>
              <a:gd name="T3" fmla="*/ 2147483647 h 367"/>
              <a:gd name="T4" fmla="*/ 2147483647 w 293"/>
              <a:gd name="T5" fmla="*/ 2147483647 h 367"/>
              <a:gd name="T6" fmla="*/ 2147483647 w 293"/>
              <a:gd name="T7" fmla="*/ 2147483647 h 367"/>
              <a:gd name="T8" fmla="*/ 0 60000 65536"/>
              <a:gd name="T9" fmla="*/ 0 60000 65536"/>
              <a:gd name="T10" fmla="*/ 0 60000 65536"/>
              <a:gd name="T11" fmla="*/ 0 60000 65536"/>
              <a:gd name="T12" fmla="*/ 0 w 293"/>
              <a:gd name="T13" fmla="*/ 0 h 367"/>
              <a:gd name="T14" fmla="*/ 293 w 293"/>
              <a:gd name="T15" fmla="*/ 367 h 367"/>
            </a:gdLst>
            <a:ahLst/>
            <a:cxnLst>
              <a:cxn ang="T8">
                <a:pos x="T0" y="T1"/>
              </a:cxn>
              <a:cxn ang="T9">
                <a:pos x="T2" y="T3"/>
              </a:cxn>
              <a:cxn ang="T10">
                <a:pos x="T4" y="T5"/>
              </a:cxn>
              <a:cxn ang="T11">
                <a:pos x="T6" y="T7"/>
              </a:cxn>
            </a:cxnLst>
            <a:rect l="T12" t="T13" r="T14" b="T15"/>
            <a:pathLst>
              <a:path w="293" h="367">
                <a:moveTo>
                  <a:pt x="92" y="0"/>
                </a:moveTo>
                <a:cubicBezTo>
                  <a:pt x="53" y="115"/>
                  <a:pt x="0" y="278"/>
                  <a:pt x="121" y="360"/>
                </a:cubicBezTo>
                <a:cubicBezTo>
                  <a:pt x="159" y="355"/>
                  <a:pt x="204" y="367"/>
                  <a:pt x="236" y="345"/>
                </a:cubicBezTo>
                <a:cubicBezTo>
                  <a:pt x="293" y="305"/>
                  <a:pt x="279" y="46"/>
                  <a:pt x="279" y="28"/>
                </a:cubicBezTo>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
        <p:nvSpPr>
          <p:cNvPr id="60437" name="Freeform 22"/>
          <p:cNvSpPr>
            <a:spLocks/>
          </p:cNvSpPr>
          <p:nvPr/>
        </p:nvSpPr>
        <p:spPr bwMode="auto">
          <a:xfrm>
            <a:off x="914400" y="4275138"/>
            <a:ext cx="304800" cy="601662"/>
          </a:xfrm>
          <a:custGeom>
            <a:avLst/>
            <a:gdLst>
              <a:gd name="T0" fmla="*/ 2147483647 w 147"/>
              <a:gd name="T1" fmla="*/ 2147483647 h 317"/>
              <a:gd name="T2" fmla="*/ 2147483647 w 147"/>
              <a:gd name="T3" fmla="*/ 0 h 317"/>
              <a:gd name="T4" fmla="*/ 2147483647 w 147"/>
              <a:gd name="T5" fmla="*/ 2147483647 h 317"/>
              <a:gd name="T6" fmla="*/ 0 60000 65536"/>
              <a:gd name="T7" fmla="*/ 0 60000 65536"/>
              <a:gd name="T8" fmla="*/ 0 60000 65536"/>
              <a:gd name="T9" fmla="*/ 0 w 147"/>
              <a:gd name="T10" fmla="*/ 0 h 317"/>
              <a:gd name="T11" fmla="*/ 147 w 147"/>
              <a:gd name="T12" fmla="*/ 317 h 317"/>
            </a:gdLst>
            <a:ahLst/>
            <a:cxnLst>
              <a:cxn ang="T6">
                <a:pos x="T0" y="T1"/>
              </a:cxn>
              <a:cxn ang="T7">
                <a:pos x="T2" y="T3"/>
              </a:cxn>
              <a:cxn ang="T8">
                <a:pos x="T4" y="T5"/>
              </a:cxn>
            </a:cxnLst>
            <a:rect l="T9" t="T10" r="T11" b="T12"/>
            <a:pathLst>
              <a:path w="147" h="317">
                <a:moveTo>
                  <a:pt x="18" y="317"/>
                </a:moveTo>
                <a:cubicBezTo>
                  <a:pt x="26" y="200"/>
                  <a:pt x="0" y="70"/>
                  <a:pt x="104" y="0"/>
                </a:cubicBezTo>
                <a:cubicBezTo>
                  <a:pt x="147" y="125"/>
                  <a:pt x="119" y="28"/>
                  <a:pt x="119" y="302"/>
                </a:cubicBezTo>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
        <p:nvSpPr>
          <p:cNvPr id="60438" name="Freeform 23"/>
          <p:cNvSpPr>
            <a:spLocks/>
          </p:cNvSpPr>
          <p:nvPr/>
        </p:nvSpPr>
        <p:spPr bwMode="auto">
          <a:xfrm>
            <a:off x="1219200" y="4267200"/>
            <a:ext cx="304800" cy="601663"/>
          </a:xfrm>
          <a:custGeom>
            <a:avLst/>
            <a:gdLst>
              <a:gd name="T0" fmla="*/ 2147483647 w 147"/>
              <a:gd name="T1" fmla="*/ 2147483647 h 317"/>
              <a:gd name="T2" fmla="*/ 2147483647 w 147"/>
              <a:gd name="T3" fmla="*/ 0 h 317"/>
              <a:gd name="T4" fmla="*/ 2147483647 w 147"/>
              <a:gd name="T5" fmla="*/ 2147483647 h 317"/>
              <a:gd name="T6" fmla="*/ 0 60000 65536"/>
              <a:gd name="T7" fmla="*/ 0 60000 65536"/>
              <a:gd name="T8" fmla="*/ 0 60000 65536"/>
              <a:gd name="T9" fmla="*/ 0 w 147"/>
              <a:gd name="T10" fmla="*/ 0 h 317"/>
              <a:gd name="T11" fmla="*/ 147 w 147"/>
              <a:gd name="T12" fmla="*/ 317 h 317"/>
            </a:gdLst>
            <a:ahLst/>
            <a:cxnLst>
              <a:cxn ang="T6">
                <a:pos x="T0" y="T1"/>
              </a:cxn>
              <a:cxn ang="T7">
                <a:pos x="T2" y="T3"/>
              </a:cxn>
              <a:cxn ang="T8">
                <a:pos x="T4" y="T5"/>
              </a:cxn>
            </a:cxnLst>
            <a:rect l="T9" t="T10" r="T11" b="T12"/>
            <a:pathLst>
              <a:path w="147" h="317">
                <a:moveTo>
                  <a:pt x="18" y="317"/>
                </a:moveTo>
                <a:cubicBezTo>
                  <a:pt x="26" y="200"/>
                  <a:pt x="0" y="70"/>
                  <a:pt x="104" y="0"/>
                </a:cubicBezTo>
                <a:cubicBezTo>
                  <a:pt x="147" y="125"/>
                  <a:pt x="119" y="28"/>
                  <a:pt x="119" y="302"/>
                </a:cubicBezTo>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
        <p:nvSpPr>
          <p:cNvPr id="60439" name="Freeform 24"/>
          <p:cNvSpPr>
            <a:spLocks/>
          </p:cNvSpPr>
          <p:nvPr/>
        </p:nvSpPr>
        <p:spPr bwMode="auto">
          <a:xfrm>
            <a:off x="1600200" y="4267200"/>
            <a:ext cx="304800" cy="601663"/>
          </a:xfrm>
          <a:custGeom>
            <a:avLst/>
            <a:gdLst>
              <a:gd name="T0" fmla="*/ 2147483647 w 147"/>
              <a:gd name="T1" fmla="*/ 2147483647 h 317"/>
              <a:gd name="T2" fmla="*/ 2147483647 w 147"/>
              <a:gd name="T3" fmla="*/ 0 h 317"/>
              <a:gd name="T4" fmla="*/ 2147483647 w 147"/>
              <a:gd name="T5" fmla="*/ 2147483647 h 317"/>
              <a:gd name="T6" fmla="*/ 0 60000 65536"/>
              <a:gd name="T7" fmla="*/ 0 60000 65536"/>
              <a:gd name="T8" fmla="*/ 0 60000 65536"/>
              <a:gd name="T9" fmla="*/ 0 w 147"/>
              <a:gd name="T10" fmla="*/ 0 h 317"/>
              <a:gd name="T11" fmla="*/ 147 w 147"/>
              <a:gd name="T12" fmla="*/ 317 h 317"/>
            </a:gdLst>
            <a:ahLst/>
            <a:cxnLst>
              <a:cxn ang="T6">
                <a:pos x="T0" y="T1"/>
              </a:cxn>
              <a:cxn ang="T7">
                <a:pos x="T2" y="T3"/>
              </a:cxn>
              <a:cxn ang="T8">
                <a:pos x="T4" y="T5"/>
              </a:cxn>
            </a:cxnLst>
            <a:rect l="T9" t="T10" r="T11" b="T12"/>
            <a:pathLst>
              <a:path w="147" h="317">
                <a:moveTo>
                  <a:pt x="18" y="317"/>
                </a:moveTo>
                <a:cubicBezTo>
                  <a:pt x="26" y="200"/>
                  <a:pt x="0" y="70"/>
                  <a:pt x="104" y="0"/>
                </a:cubicBezTo>
                <a:cubicBezTo>
                  <a:pt x="147" y="125"/>
                  <a:pt x="119" y="28"/>
                  <a:pt x="119" y="302"/>
                </a:cubicBezTo>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
        <p:nvSpPr>
          <p:cNvPr id="60440" name="Freeform 25"/>
          <p:cNvSpPr>
            <a:spLocks/>
          </p:cNvSpPr>
          <p:nvPr/>
        </p:nvSpPr>
        <p:spPr bwMode="auto">
          <a:xfrm>
            <a:off x="2057400" y="4267200"/>
            <a:ext cx="304800" cy="601663"/>
          </a:xfrm>
          <a:custGeom>
            <a:avLst/>
            <a:gdLst>
              <a:gd name="T0" fmla="*/ 2147483647 w 147"/>
              <a:gd name="T1" fmla="*/ 2147483647 h 317"/>
              <a:gd name="T2" fmla="*/ 2147483647 w 147"/>
              <a:gd name="T3" fmla="*/ 0 h 317"/>
              <a:gd name="T4" fmla="*/ 2147483647 w 147"/>
              <a:gd name="T5" fmla="*/ 2147483647 h 317"/>
              <a:gd name="T6" fmla="*/ 0 60000 65536"/>
              <a:gd name="T7" fmla="*/ 0 60000 65536"/>
              <a:gd name="T8" fmla="*/ 0 60000 65536"/>
              <a:gd name="T9" fmla="*/ 0 w 147"/>
              <a:gd name="T10" fmla="*/ 0 h 317"/>
              <a:gd name="T11" fmla="*/ 147 w 147"/>
              <a:gd name="T12" fmla="*/ 317 h 317"/>
            </a:gdLst>
            <a:ahLst/>
            <a:cxnLst>
              <a:cxn ang="T6">
                <a:pos x="T0" y="T1"/>
              </a:cxn>
              <a:cxn ang="T7">
                <a:pos x="T2" y="T3"/>
              </a:cxn>
              <a:cxn ang="T8">
                <a:pos x="T4" y="T5"/>
              </a:cxn>
            </a:cxnLst>
            <a:rect l="T9" t="T10" r="T11" b="T12"/>
            <a:pathLst>
              <a:path w="147" h="317">
                <a:moveTo>
                  <a:pt x="18" y="317"/>
                </a:moveTo>
                <a:cubicBezTo>
                  <a:pt x="26" y="200"/>
                  <a:pt x="0" y="70"/>
                  <a:pt x="104" y="0"/>
                </a:cubicBezTo>
                <a:cubicBezTo>
                  <a:pt x="147" y="125"/>
                  <a:pt x="119" y="28"/>
                  <a:pt x="119" y="302"/>
                </a:cubicBezTo>
              </a:path>
            </a:pathLst>
          </a:cu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ar-JO"/>
          </a:p>
        </p:txBody>
      </p:sp>
      <p:sp>
        <p:nvSpPr>
          <p:cNvPr id="60442" name="Line 27"/>
          <p:cNvSpPr>
            <a:spLocks noChangeShapeType="1"/>
          </p:cNvSpPr>
          <p:nvPr/>
        </p:nvSpPr>
        <p:spPr bwMode="auto">
          <a:xfrm>
            <a:off x="2362200" y="4114800"/>
            <a:ext cx="1295400" cy="5334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60443" name="Line 28"/>
          <p:cNvSpPr>
            <a:spLocks noChangeShapeType="1"/>
          </p:cNvSpPr>
          <p:nvPr/>
        </p:nvSpPr>
        <p:spPr bwMode="auto">
          <a:xfrm>
            <a:off x="2362200" y="4343400"/>
            <a:ext cx="533400" cy="533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60444" name="Line 29"/>
          <p:cNvSpPr>
            <a:spLocks noChangeShapeType="1"/>
          </p:cNvSpPr>
          <p:nvPr/>
        </p:nvSpPr>
        <p:spPr bwMode="auto">
          <a:xfrm flipH="1">
            <a:off x="2362200" y="4876800"/>
            <a:ext cx="533400" cy="533400"/>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lstStyle/>
          <a:p>
            <a:endParaRPr lang="ar-JO"/>
          </a:p>
        </p:txBody>
      </p:sp>
      <p:sp>
        <p:nvSpPr>
          <p:cNvPr id="60445" name="Line 30"/>
          <p:cNvSpPr>
            <a:spLocks noChangeShapeType="1"/>
          </p:cNvSpPr>
          <p:nvPr/>
        </p:nvSpPr>
        <p:spPr bwMode="auto">
          <a:xfrm flipV="1">
            <a:off x="2438400" y="5105400"/>
            <a:ext cx="1143000" cy="53340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ar-JO"/>
          </a:p>
        </p:txBody>
      </p:sp>
      <p:sp>
        <p:nvSpPr>
          <p:cNvPr id="60446" name="Oval 31"/>
          <p:cNvSpPr>
            <a:spLocks noChangeArrowheads="1"/>
          </p:cNvSpPr>
          <p:nvPr/>
        </p:nvSpPr>
        <p:spPr bwMode="auto">
          <a:xfrm>
            <a:off x="1676400" y="5486400"/>
            <a:ext cx="304800" cy="304800"/>
          </a:xfrm>
          <a:prstGeom prst="ellipse">
            <a:avLst/>
          </a:prstGeom>
          <a:solidFill>
            <a:schemeClr val="bg2"/>
          </a:solidFill>
          <a:ln w="9525">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47" name="Oval 32"/>
          <p:cNvSpPr>
            <a:spLocks noChangeArrowheads="1"/>
          </p:cNvSpPr>
          <p:nvPr/>
        </p:nvSpPr>
        <p:spPr bwMode="auto">
          <a:xfrm>
            <a:off x="1295400" y="5486400"/>
            <a:ext cx="304800" cy="304800"/>
          </a:xfrm>
          <a:prstGeom prst="ellipse">
            <a:avLst/>
          </a:prstGeom>
          <a:solidFill>
            <a:schemeClr val="bg2"/>
          </a:solidFill>
          <a:ln w="9525">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48" name="Oval 33"/>
          <p:cNvSpPr>
            <a:spLocks noChangeArrowheads="1"/>
          </p:cNvSpPr>
          <p:nvPr/>
        </p:nvSpPr>
        <p:spPr bwMode="auto">
          <a:xfrm>
            <a:off x="1676400" y="3962400"/>
            <a:ext cx="304800" cy="304800"/>
          </a:xfrm>
          <a:prstGeom prst="ellipse">
            <a:avLst/>
          </a:prstGeom>
          <a:solidFill>
            <a:schemeClr val="bg2"/>
          </a:solidFill>
          <a:ln w="9525">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49" name="Oval 34"/>
          <p:cNvSpPr>
            <a:spLocks noChangeArrowheads="1"/>
          </p:cNvSpPr>
          <p:nvPr/>
        </p:nvSpPr>
        <p:spPr bwMode="auto">
          <a:xfrm>
            <a:off x="2057400" y="3962400"/>
            <a:ext cx="304800" cy="304800"/>
          </a:xfrm>
          <a:prstGeom prst="ellipse">
            <a:avLst/>
          </a:prstGeom>
          <a:solidFill>
            <a:schemeClr val="bg2"/>
          </a:solidFill>
          <a:ln w="9525">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50" name="Oval 35"/>
          <p:cNvSpPr>
            <a:spLocks noChangeArrowheads="1"/>
          </p:cNvSpPr>
          <p:nvPr/>
        </p:nvSpPr>
        <p:spPr bwMode="auto">
          <a:xfrm>
            <a:off x="914400" y="5486400"/>
            <a:ext cx="304800" cy="304800"/>
          </a:xfrm>
          <a:prstGeom prst="ellipse">
            <a:avLst/>
          </a:prstGeom>
          <a:solidFill>
            <a:schemeClr val="bg2"/>
          </a:solidFill>
          <a:ln w="9525">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51" name="Oval 36"/>
          <p:cNvSpPr>
            <a:spLocks noChangeArrowheads="1"/>
          </p:cNvSpPr>
          <p:nvPr/>
        </p:nvSpPr>
        <p:spPr bwMode="auto">
          <a:xfrm>
            <a:off x="914400" y="3962400"/>
            <a:ext cx="304800" cy="304800"/>
          </a:xfrm>
          <a:prstGeom prst="ellipse">
            <a:avLst/>
          </a:prstGeom>
          <a:solidFill>
            <a:schemeClr val="bg2"/>
          </a:solidFill>
          <a:ln w="9525">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52" name="Oval 37"/>
          <p:cNvSpPr>
            <a:spLocks noChangeArrowheads="1"/>
          </p:cNvSpPr>
          <p:nvPr/>
        </p:nvSpPr>
        <p:spPr bwMode="auto">
          <a:xfrm>
            <a:off x="1295400" y="3962400"/>
            <a:ext cx="304800" cy="304800"/>
          </a:xfrm>
          <a:prstGeom prst="ellipse">
            <a:avLst/>
          </a:prstGeom>
          <a:solidFill>
            <a:schemeClr val="bg2"/>
          </a:solidFill>
          <a:ln w="9525">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sp>
        <p:nvSpPr>
          <p:cNvPr id="60453" name="Oval 38"/>
          <p:cNvSpPr>
            <a:spLocks noChangeArrowheads="1"/>
          </p:cNvSpPr>
          <p:nvPr/>
        </p:nvSpPr>
        <p:spPr bwMode="auto">
          <a:xfrm>
            <a:off x="2057400" y="5486400"/>
            <a:ext cx="304800" cy="304800"/>
          </a:xfrm>
          <a:prstGeom prst="ellipse">
            <a:avLst/>
          </a:prstGeom>
          <a:solidFill>
            <a:schemeClr val="bg2"/>
          </a:solidFill>
          <a:ln w="9525">
            <a:solidFill>
              <a:schemeClr val="bg2"/>
            </a:solidFill>
            <a:round/>
            <a:headEnd/>
            <a:tailEnd/>
          </a:ln>
        </p:spPr>
        <p:txBody>
          <a:bodyPr wrap="none" anchor="ctr"/>
          <a:lstStyle/>
          <a:p>
            <a:pPr algn="r" rtl="1" eaLnBrk="1" hangingPunct="1"/>
            <a:endParaRPr lang="ar-EG" sz="1800" i="1">
              <a:solidFill>
                <a:srgbClr val="000000"/>
              </a:solidFill>
              <a:latin typeface="Garamond" pitchFamily="18" charset="0"/>
              <a:cs typeface="Arial" pitchFamily="34" charset="0"/>
            </a:endParaRPr>
          </a:p>
        </p:txBody>
      </p:sp>
      <p:pic>
        <p:nvPicPr>
          <p:cNvPr id="1026" name="Picture 2" descr="C:\Users\MCC\Desktop\cell photo\Diagram-of-the-cell-membrane_Q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79" y="1503906"/>
            <a:ext cx="326326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holesterol2"/>
          <p:cNvPicPr>
            <a:picLocks noChangeAspect="1" noChangeArrowheads="1"/>
          </p:cNvPicPr>
          <p:nvPr/>
        </p:nvPicPr>
        <p:blipFill>
          <a:blip r:embed="rId5">
            <a:extLst>
              <a:ext uri="{28A0092B-C50C-407E-A947-70E740481C1C}">
                <a14:useLocalDpi xmlns:a14="http://schemas.microsoft.com/office/drawing/2010/main" val="0"/>
              </a:ext>
            </a:extLst>
          </a:blip>
          <a:srcRect l="4425" r="5310"/>
          <a:stretch>
            <a:fillRect/>
          </a:stretch>
        </p:blipFill>
        <p:spPr bwMode="auto">
          <a:xfrm>
            <a:off x="5555109" y="1491230"/>
            <a:ext cx="3133129" cy="200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720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72" y="0"/>
            <a:ext cx="7886700" cy="864096"/>
          </a:xfrm>
        </p:spPr>
        <p:txBody>
          <a:bodyPr/>
          <a:lstStyle/>
          <a:p>
            <a:r>
              <a:rPr lang="en-US" sz="2800" b="1" dirty="0"/>
              <a:t>Protein molecules of the cell membrane:</a:t>
            </a:r>
            <a:endParaRPr lang="ar-JO" sz="2800" dirty="0"/>
          </a:p>
        </p:txBody>
      </p:sp>
      <p:sp>
        <p:nvSpPr>
          <p:cNvPr id="3" name="عنصر نائب للمحتوى 2"/>
          <p:cNvSpPr>
            <a:spLocks noGrp="1"/>
          </p:cNvSpPr>
          <p:nvPr>
            <p:ph idx="1"/>
          </p:nvPr>
        </p:nvSpPr>
        <p:spPr>
          <a:xfrm>
            <a:off x="0" y="1141784"/>
            <a:ext cx="9036496" cy="5688632"/>
          </a:xfrm>
        </p:spPr>
        <p:txBody>
          <a:bodyPr>
            <a:normAutofit fontScale="85000" lnSpcReduction="20000"/>
          </a:bodyPr>
          <a:lstStyle/>
          <a:p>
            <a:pPr lvl="0"/>
            <a:r>
              <a:rPr lang="en-US" sz="2800" b="1" dirty="0" smtClean="0"/>
              <a:t>they </a:t>
            </a:r>
            <a:r>
              <a:rPr lang="en-US" sz="2800" b="1" dirty="0"/>
              <a:t>are present in </a:t>
            </a:r>
            <a:r>
              <a:rPr lang="en-US" sz="2800" b="1" dirty="0">
                <a:solidFill>
                  <a:schemeClr val="accent5"/>
                </a:solidFill>
              </a:rPr>
              <a:t>two forms: </a:t>
            </a:r>
          </a:p>
          <a:p>
            <a:pPr lvl="0">
              <a:buFont typeface="Wingdings" pitchFamily="2" charset="2"/>
              <a:buChar char="v"/>
            </a:pPr>
            <a:r>
              <a:rPr lang="en-US" sz="2800" b="1" dirty="0">
                <a:solidFill>
                  <a:srgbClr val="FF0000"/>
                </a:solidFill>
              </a:rPr>
              <a:t>Integral membrane proteins:</a:t>
            </a:r>
            <a:endParaRPr lang="en-US" sz="2800" dirty="0">
              <a:solidFill>
                <a:srgbClr val="FF0000"/>
              </a:solidFill>
            </a:endParaRPr>
          </a:p>
          <a:p>
            <a:pPr lvl="0"/>
            <a:r>
              <a:rPr lang="en-US" dirty="0"/>
              <a:t>They are</a:t>
            </a:r>
            <a:r>
              <a:rPr lang="en-US" b="1" dirty="0"/>
              <a:t> embedded </a:t>
            </a:r>
            <a:r>
              <a:rPr lang="en-US" dirty="0"/>
              <a:t>within the lipid bilayer. Most of these proteins traverse the whole thickness of the membrane and are called </a:t>
            </a:r>
            <a:r>
              <a:rPr lang="en-US" b="1" dirty="0" err="1">
                <a:solidFill>
                  <a:srgbClr val="FF0000"/>
                </a:solidFill>
              </a:rPr>
              <a:t>transmembrane</a:t>
            </a:r>
            <a:r>
              <a:rPr lang="en-US" dirty="0"/>
              <a:t> proteins.</a:t>
            </a:r>
          </a:p>
          <a:p>
            <a:pPr lvl="0"/>
            <a:r>
              <a:rPr lang="en-US" b="1" dirty="0"/>
              <a:t>There are six functional forms of integral membrane proteins </a:t>
            </a:r>
            <a:r>
              <a:rPr lang="en-US" b="1" dirty="0" smtClean="0"/>
              <a:t>:</a:t>
            </a:r>
            <a:endParaRPr lang="en-US" dirty="0"/>
          </a:p>
          <a:p>
            <a:pPr marL="457200" lvl="0" indent="-457200">
              <a:buFont typeface="+mj-lt"/>
              <a:buAutoNum type="arabicPeriod"/>
            </a:pPr>
            <a:r>
              <a:rPr lang="en-US" b="1" dirty="0">
                <a:solidFill>
                  <a:srgbClr val="FF0000"/>
                </a:solidFill>
              </a:rPr>
              <a:t>Pumps</a:t>
            </a:r>
            <a:r>
              <a:rPr lang="en-US" dirty="0"/>
              <a:t> serve to transport ions (Na+, K+) actively across the membrane.</a:t>
            </a:r>
          </a:p>
          <a:p>
            <a:pPr marL="457200" lvl="0" indent="-457200">
              <a:buFont typeface="+mj-lt"/>
              <a:buAutoNum type="arabicPeriod"/>
            </a:pPr>
            <a:r>
              <a:rPr lang="en-US" b="1" dirty="0">
                <a:solidFill>
                  <a:srgbClr val="FF0000"/>
                </a:solidFill>
              </a:rPr>
              <a:t>Channels </a:t>
            </a:r>
            <a:r>
              <a:rPr lang="en-US" dirty="0"/>
              <a:t>serve to transport certain substances passively across the membrane.</a:t>
            </a:r>
          </a:p>
          <a:p>
            <a:pPr marL="457200" lvl="0" indent="-457200">
              <a:buFont typeface="+mj-lt"/>
              <a:buAutoNum type="arabicPeriod"/>
            </a:pPr>
            <a:r>
              <a:rPr lang="en-US" b="1" dirty="0">
                <a:solidFill>
                  <a:srgbClr val="FF0000"/>
                </a:solidFill>
              </a:rPr>
              <a:t>Receptors</a:t>
            </a:r>
            <a:r>
              <a:rPr lang="en-US" dirty="0"/>
              <a:t> allow binding and recognition of specific substances (ligands) e.g. hormone on the extracellular surface of the membrane.</a:t>
            </a:r>
          </a:p>
          <a:p>
            <a:pPr marL="457200" lvl="0" indent="-457200">
              <a:buFont typeface="+mj-lt"/>
              <a:buAutoNum type="arabicPeriod"/>
            </a:pPr>
            <a:r>
              <a:rPr lang="en-US" b="1" dirty="0">
                <a:solidFill>
                  <a:srgbClr val="FF0000"/>
                </a:solidFill>
              </a:rPr>
              <a:t>Enzymes</a:t>
            </a:r>
            <a:r>
              <a:rPr lang="en-US" dirty="0"/>
              <a:t> membrane proteins possess various enzymatic activities for example: ATP synthase of the inner mitochondrial membrane and some types of digestive enzymes in the small intestine.</a:t>
            </a:r>
          </a:p>
          <a:p>
            <a:pPr marL="457200" lvl="0" indent="-457200">
              <a:buFont typeface="+mj-lt"/>
              <a:buAutoNum type="arabicPeriod"/>
            </a:pPr>
            <a:r>
              <a:rPr lang="en-US" b="1" dirty="0">
                <a:solidFill>
                  <a:srgbClr val="FF0000"/>
                </a:solidFill>
              </a:rPr>
              <a:t>Linkers </a:t>
            </a:r>
            <a:r>
              <a:rPr lang="en-US" dirty="0"/>
              <a:t>serve to anchor the intracellular cytoskeleton to the extracellular matrix.</a:t>
            </a:r>
          </a:p>
          <a:p>
            <a:pPr marL="457200" lvl="0" indent="-457200">
              <a:buFont typeface="+mj-lt"/>
              <a:buAutoNum type="arabicPeriod"/>
            </a:pPr>
            <a:r>
              <a:rPr lang="en-US" b="1" dirty="0">
                <a:solidFill>
                  <a:srgbClr val="FF0000"/>
                </a:solidFill>
              </a:rPr>
              <a:t>Structural</a:t>
            </a:r>
            <a:r>
              <a:rPr lang="en-US" dirty="0"/>
              <a:t> proteins form junctions between neighboring cells </a:t>
            </a:r>
            <a:r>
              <a:rPr lang="en-US" dirty="0" smtClean="0"/>
              <a:t>.</a:t>
            </a:r>
          </a:p>
          <a:p>
            <a:pPr lvl="0">
              <a:buFont typeface="Wingdings" pitchFamily="2" charset="2"/>
              <a:buChar char="v"/>
            </a:pPr>
            <a:r>
              <a:rPr lang="en-US" sz="2800" b="1" dirty="0">
                <a:solidFill>
                  <a:srgbClr val="FF0000"/>
                </a:solidFill>
              </a:rPr>
              <a:t>Peripheral membrane proteins:</a:t>
            </a:r>
            <a:endParaRPr lang="en-US" sz="2800" dirty="0">
              <a:solidFill>
                <a:srgbClr val="FF0000"/>
              </a:solidFill>
            </a:endParaRPr>
          </a:p>
          <a:p>
            <a:pPr lvl="0"/>
            <a:r>
              <a:rPr lang="en-US" dirty="0"/>
              <a:t>They are </a:t>
            </a:r>
            <a:r>
              <a:rPr lang="en-US" b="1" dirty="0"/>
              <a:t>not embedded </a:t>
            </a:r>
            <a:r>
              <a:rPr lang="en-US" dirty="0"/>
              <a:t>into lipid bilayer but they are loosely-associated with membrane surface.</a:t>
            </a:r>
          </a:p>
          <a:p>
            <a:pPr lvl="0"/>
            <a:r>
              <a:rPr lang="en-US" dirty="0"/>
              <a:t>They are usually located on the cytoplasmic surface of the membrane.</a:t>
            </a:r>
          </a:p>
          <a:p>
            <a:pPr lvl="0"/>
            <a:r>
              <a:rPr lang="en-US" dirty="0" smtClean="0"/>
              <a:t>They form a link between the cell membrane </a:t>
            </a:r>
          </a:p>
          <a:p>
            <a:pPr marL="0" lvl="0" indent="0">
              <a:buNone/>
            </a:pPr>
            <a:r>
              <a:rPr lang="en-US" dirty="0" smtClean="0"/>
              <a:t>&amp; the cytoplasmic components.</a:t>
            </a:r>
          </a:p>
          <a:p>
            <a:pPr lvl="0"/>
            <a:endParaRPr lang="en-US" dirty="0"/>
          </a:p>
          <a:p>
            <a:endParaRPr lang="ar-JO" dirty="0"/>
          </a:p>
        </p:txBody>
      </p:sp>
      <p:pic>
        <p:nvPicPr>
          <p:cNvPr id="6" name="Picture 2" descr="C:\Documents and Settings\ALYARMOUK\Desktop\image\704455-cee93583b982fc3524818ca2e4ad2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572" y="116632"/>
            <a:ext cx="240942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CC\Desktop\cytology-prac-histology-7-6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6836" y="620688"/>
            <a:ext cx="2085404" cy="1247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1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903" y="0"/>
            <a:ext cx="8856984" cy="864096"/>
          </a:xfrm>
        </p:spPr>
        <p:txBody>
          <a:bodyPr>
            <a:normAutofit/>
          </a:bodyPr>
          <a:lstStyle/>
          <a:p>
            <a:pPr lvl="0"/>
            <a:r>
              <a:rPr lang="en-US" sz="2800" b="1" dirty="0"/>
              <a:t>Carbohydrate </a:t>
            </a:r>
            <a:r>
              <a:rPr lang="en-US" sz="2800" b="1" dirty="0" smtClean="0"/>
              <a:t>molecules=</a:t>
            </a:r>
            <a:r>
              <a:rPr lang="en-US" sz="2800" dirty="0"/>
              <a:t> </a:t>
            </a:r>
            <a:r>
              <a:rPr lang="en-US" sz="2800" b="1" dirty="0" smtClean="0"/>
              <a:t>cell </a:t>
            </a:r>
            <a:r>
              <a:rPr lang="en-US" sz="2800" b="1" dirty="0"/>
              <a:t>coat</a:t>
            </a:r>
            <a:r>
              <a:rPr lang="en-US" sz="2800" dirty="0"/>
              <a:t> or </a:t>
            </a:r>
            <a:r>
              <a:rPr lang="en-US" sz="2800" b="1" dirty="0" err="1"/>
              <a:t>glycocalyx</a:t>
            </a:r>
            <a:r>
              <a:rPr lang="en-US" sz="2800" dirty="0"/>
              <a:t>.</a:t>
            </a:r>
            <a:r>
              <a:rPr lang="en-US" sz="2800" dirty="0"/>
              <a:t/>
            </a:r>
            <a:br>
              <a:rPr lang="en-US" sz="2800" dirty="0"/>
            </a:br>
            <a:endParaRPr lang="ar-JO" sz="2800" dirty="0"/>
          </a:p>
        </p:txBody>
      </p:sp>
      <p:sp>
        <p:nvSpPr>
          <p:cNvPr id="3" name="عنصر نائب للمحتوى 2"/>
          <p:cNvSpPr>
            <a:spLocks noGrp="1"/>
          </p:cNvSpPr>
          <p:nvPr>
            <p:ph idx="1"/>
          </p:nvPr>
        </p:nvSpPr>
        <p:spPr>
          <a:xfrm>
            <a:off x="34296" y="548680"/>
            <a:ext cx="9002199" cy="5184575"/>
          </a:xfrm>
        </p:spPr>
        <p:txBody>
          <a:bodyPr>
            <a:normAutofit/>
          </a:bodyPr>
          <a:lstStyle/>
          <a:p>
            <a:pPr lvl="0"/>
            <a:r>
              <a:rPr lang="en-US" sz="2000" dirty="0" smtClean="0"/>
              <a:t>The </a:t>
            </a:r>
            <a:r>
              <a:rPr lang="en-US" sz="2000" dirty="0"/>
              <a:t>carbohydrate residues are present as glycoproteins and glycolipids of the cell membrane.</a:t>
            </a:r>
          </a:p>
          <a:p>
            <a:pPr lvl="0"/>
            <a:r>
              <a:rPr lang="en-US" sz="2000" dirty="0"/>
              <a:t>They are always oriented towards the </a:t>
            </a:r>
            <a:r>
              <a:rPr lang="en-US" sz="2000" b="1" dirty="0">
                <a:solidFill>
                  <a:srgbClr val="FF0000"/>
                </a:solidFill>
              </a:rPr>
              <a:t>outside</a:t>
            </a:r>
            <a:r>
              <a:rPr lang="en-US" sz="2000" dirty="0"/>
              <a:t> of the membrane with their branching saccharides extend some distance beyond the cell </a:t>
            </a:r>
            <a:r>
              <a:rPr lang="en-US" sz="2000" dirty="0" smtClean="0"/>
              <a:t>surface</a:t>
            </a:r>
            <a:endParaRPr lang="en-US" sz="2000" dirty="0"/>
          </a:p>
          <a:p>
            <a:pPr marL="0" lvl="0" indent="0">
              <a:buNone/>
            </a:pPr>
            <a:r>
              <a:rPr lang="en-US" sz="2000" b="1" dirty="0" smtClean="0"/>
              <a:t>The </a:t>
            </a:r>
            <a:r>
              <a:rPr lang="en-US" sz="2000" b="1" dirty="0"/>
              <a:t>cell coat is responsible for: </a:t>
            </a:r>
            <a:endParaRPr lang="en-US" sz="2000" b="1" dirty="0" smtClean="0"/>
          </a:p>
          <a:p>
            <a:pPr marL="0" indent="0">
              <a:buNone/>
            </a:pPr>
            <a:r>
              <a:rPr lang="en-US" sz="2000" dirty="0"/>
              <a:t>The </a:t>
            </a:r>
            <a:r>
              <a:rPr lang="en-US" sz="2000" dirty="0" err="1"/>
              <a:t>glycocalyx</a:t>
            </a:r>
            <a:r>
              <a:rPr lang="en-US" sz="2000" dirty="0"/>
              <a:t> of the plasma membrane vary from species to species and even from one cell type to another. The diversity of the molecules and their location on the cell's surface enable membrane carbohydrates to function as markers that distinguish one cell from </a:t>
            </a:r>
            <a:r>
              <a:rPr lang="en-US" sz="2000" dirty="0" smtClean="0"/>
              <a:t>another</a:t>
            </a:r>
          </a:p>
          <a:p>
            <a:pPr>
              <a:buFont typeface="Wingdings" panose="05000000000000000000" pitchFamily="2" charset="2"/>
              <a:buChar char="Ø"/>
            </a:pPr>
            <a:r>
              <a:rPr lang="en-US" sz="2000" dirty="0"/>
              <a:t>The cell coat is represented by the "fuzzy" material on the outer surface of the membrane</a:t>
            </a:r>
            <a:r>
              <a:rPr lang="en-US" sz="2000" dirty="0" smtClean="0"/>
              <a:t>.</a:t>
            </a:r>
            <a:endParaRPr lang="en-US" sz="2000" b="1" dirty="0"/>
          </a:p>
          <a:p>
            <a:pPr lvl="0">
              <a:buFont typeface="Wingdings" pitchFamily="2" charset="2"/>
              <a:buChar char="Ø"/>
            </a:pPr>
            <a:r>
              <a:rPr lang="en-US" sz="2000" dirty="0"/>
              <a:t>Cellular recognition e.g. the </a:t>
            </a:r>
            <a:r>
              <a:rPr lang="en-US" sz="2000" dirty="0" err="1"/>
              <a:t>glycocalyx</a:t>
            </a:r>
            <a:r>
              <a:rPr lang="en-US" sz="2000" dirty="0"/>
              <a:t> on the surface of red blood cells (RBCs) determines the four human blood groups</a:t>
            </a:r>
            <a:r>
              <a:rPr lang="en-US" sz="2000" dirty="0" smtClean="0"/>
              <a:t>.</a:t>
            </a:r>
          </a:p>
          <a:p>
            <a:pPr lvl="0">
              <a:buFont typeface="Wingdings" pitchFamily="2" charset="2"/>
              <a:buChar char="Ø"/>
            </a:pPr>
            <a:r>
              <a:rPr lang="en-US" sz="2000" dirty="0" smtClean="0"/>
              <a:t>Cell-to-cell </a:t>
            </a:r>
            <a:r>
              <a:rPr lang="en-US" sz="2000" dirty="0"/>
              <a:t>adhesion.</a:t>
            </a:r>
          </a:p>
          <a:p>
            <a:pPr lvl="0">
              <a:buFont typeface="Wingdings" pitchFamily="2" charset="2"/>
              <a:buChar char="Ø"/>
            </a:pPr>
            <a:r>
              <a:rPr lang="en-US" sz="2000" dirty="0"/>
              <a:t>Formation of receptor sites for ligands by the glycoproteins of the cell membrane</a:t>
            </a:r>
            <a:r>
              <a:rPr lang="en-US" sz="2000" dirty="0" smtClean="0"/>
              <a:t>.</a:t>
            </a:r>
            <a:endParaRPr lang="en-US" sz="2000" dirty="0"/>
          </a:p>
          <a:p>
            <a:endParaRPr lang="en-US" sz="8000" dirty="0" smtClean="0"/>
          </a:p>
          <a:p>
            <a:endParaRPr lang="en-US" sz="80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p:txBody>
      </p:sp>
      <p:sp>
        <p:nvSpPr>
          <p:cNvPr id="5" name="عنصر نائب لرقم الشريحة 4"/>
          <p:cNvSpPr>
            <a:spLocks noGrp="1"/>
          </p:cNvSpPr>
          <p:nvPr>
            <p:ph type="sldNum" sz="quarter" idx="12"/>
          </p:nvPr>
        </p:nvSpPr>
        <p:spPr/>
        <p:txBody>
          <a:bodyPr/>
          <a:lstStyle/>
          <a:p>
            <a:fld id="{B4BB9D87-DF8B-4FB0-B407-7A9B54125A36}" type="slidenum">
              <a:rPr lang="en-US" smtClean="0"/>
              <a:pPr/>
              <a:t>7</a:t>
            </a:fld>
            <a:endParaRPr lang="en-US"/>
          </a:p>
        </p:txBody>
      </p:sp>
      <p:pic>
        <p:nvPicPr>
          <p:cNvPr id="6" name="Picture 3" descr="cel mem"/>
          <p:cNvPicPr>
            <a:picLocks noChangeAspect="1" noChangeArrowheads="1"/>
          </p:cNvPicPr>
          <p:nvPr/>
        </p:nvPicPr>
        <p:blipFill>
          <a:blip r:embed="rId2">
            <a:extLst>
              <a:ext uri="{28A0092B-C50C-407E-A947-70E740481C1C}">
                <a14:useLocalDpi xmlns:a14="http://schemas.microsoft.com/office/drawing/2010/main" val="0"/>
              </a:ext>
            </a:extLst>
          </a:blip>
          <a:srcRect l="81430" b="75389"/>
          <a:stretch>
            <a:fillRect/>
          </a:stretch>
        </p:blipFill>
        <p:spPr bwMode="auto">
          <a:xfrm>
            <a:off x="5724127" y="5488368"/>
            <a:ext cx="3312368" cy="132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Users\MCC\Desktop\cell photo\Figure 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161" y="5488369"/>
            <a:ext cx="3176389" cy="1348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547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01000" cy="457200"/>
          </a:xfrm>
        </p:spPr>
        <p:txBody>
          <a:bodyPr rtlCol="1">
            <a:normAutofit fontScale="90000"/>
          </a:bodyPr>
          <a:lstStyle/>
          <a:p>
            <a:pPr eaLnBrk="1" fontAlgn="auto" hangingPunct="1">
              <a:spcAft>
                <a:spcPts val="0"/>
              </a:spcAft>
              <a:defRPr/>
            </a:pP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Functions of cell membrane</a:t>
            </a:r>
            <a:br>
              <a:rPr lang="en-US" sz="4000" b="1" dirty="0" smtClean="0">
                <a:latin typeface="Times New Roman" pitchFamily="18" charset="0"/>
                <a:cs typeface="Times New Roman" pitchFamily="18" charset="0"/>
              </a:rPr>
            </a:br>
            <a:endParaRPr lang="ar-EG" sz="4000" b="1" dirty="0">
              <a:latin typeface="Times New Roman" pitchFamily="18" charset="0"/>
            </a:endParaRPr>
          </a:p>
        </p:txBody>
      </p:sp>
      <p:sp>
        <p:nvSpPr>
          <p:cNvPr id="66563" name="Content Placeholder 2"/>
          <p:cNvSpPr>
            <a:spLocks noGrp="1"/>
          </p:cNvSpPr>
          <p:nvPr>
            <p:ph idx="1"/>
          </p:nvPr>
        </p:nvSpPr>
        <p:spPr>
          <a:xfrm>
            <a:off x="172244" y="764704"/>
            <a:ext cx="8655496" cy="4422973"/>
          </a:xfrm>
        </p:spPr>
        <p:txBody>
          <a:bodyPr/>
          <a:lstStyle/>
          <a:p>
            <a:pPr algn="just">
              <a:buFont typeface="Wingdings" pitchFamily="2" charset="2"/>
              <a:buChar char="v"/>
            </a:pPr>
            <a:r>
              <a:rPr lang="en-US" sz="2400" dirty="0">
                <a:latin typeface="Times New Roman" pitchFamily="18" charset="0"/>
                <a:cs typeface="+mj-cs"/>
              </a:rPr>
              <a:t>Acting as an interface between the cytoplasm and the external environment</a:t>
            </a:r>
            <a:r>
              <a:rPr lang="en-US" sz="2400" dirty="0" smtClean="0">
                <a:latin typeface="Times New Roman" pitchFamily="18" charset="0"/>
                <a:cs typeface="+mj-cs"/>
              </a:rPr>
              <a:t>.</a:t>
            </a:r>
          </a:p>
          <a:p>
            <a:pPr algn="just" rtl="0" eaLnBrk="1" hangingPunct="1">
              <a:buFont typeface="Wingdings" pitchFamily="2" charset="2"/>
              <a:buChar char="v"/>
            </a:pPr>
            <a:r>
              <a:rPr lang="en-US" sz="2400" dirty="0" smtClean="0">
                <a:latin typeface="Times New Roman" pitchFamily="18" charset="0"/>
                <a:cs typeface="+mj-cs"/>
              </a:rPr>
              <a:t>Maintaining the structural integrity of the cell </a:t>
            </a:r>
          </a:p>
          <a:p>
            <a:pPr algn="just" rtl="0" eaLnBrk="1" hangingPunct="1">
              <a:buFont typeface="Wingdings" pitchFamily="2" charset="2"/>
              <a:buChar char="v"/>
            </a:pPr>
            <a:r>
              <a:rPr lang="en-US" sz="2400" dirty="0" smtClean="0">
                <a:latin typeface="Times New Roman" pitchFamily="18" charset="0"/>
                <a:cs typeface="+mj-cs"/>
              </a:rPr>
              <a:t>Controlling movements of substances in and out of the cell</a:t>
            </a:r>
          </a:p>
          <a:p>
            <a:pPr algn="just" rtl="0" eaLnBrk="1" hangingPunct="1">
              <a:buFont typeface="Wingdings" pitchFamily="2" charset="2"/>
              <a:buChar char="v"/>
            </a:pPr>
            <a:r>
              <a:rPr lang="en-US" sz="2400" dirty="0" smtClean="0">
                <a:latin typeface="Times New Roman" pitchFamily="18" charset="0"/>
                <a:cs typeface="+mj-cs"/>
              </a:rPr>
              <a:t>transport systems for specific molecules </a:t>
            </a:r>
          </a:p>
          <a:p>
            <a:pPr algn="just" rtl="0" eaLnBrk="1" hangingPunct="1">
              <a:buFont typeface="Wingdings" pitchFamily="2" charset="2"/>
              <a:buChar char="v"/>
            </a:pPr>
            <a:r>
              <a:rPr lang="en-US" sz="2400" dirty="0" smtClean="0">
                <a:latin typeface="Times New Roman" pitchFamily="18" charset="0"/>
                <a:cs typeface="+mj-cs"/>
              </a:rPr>
              <a:t>Regulating cell-cell interactions </a:t>
            </a:r>
          </a:p>
          <a:p>
            <a:pPr algn="just" rtl="0" eaLnBrk="1" hangingPunct="1">
              <a:buFont typeface="Wingdings" pitchFamily="2" charset="2"/>
              <a:buChar char="v"/>
            </a:pPr>
            <a:r>
              <a:rPr lang="en-US" sz="2400" dirty="0" smtClean="0">
                <a:latin typeface="Times New Roman" pitchFamily="18" charset="0"/>
                <a:cs typeface="+mj-cs"/>
              </a:rPr>
              <a:t>Recognizing antigens, foreign cells and altered cells </a:t>
            </a:r>
          </a:p>
          <a:p>
            <a:pPr algn="just">
              <a:defRPr/>
            </a:pPr>
            <a:r>
              <a:rPr lang="en-US" sz="1800" b="1" dirty="0" smtClean="0">
                <a:solidFill>
                  <a:srgbClr val="00FFFF"/>
                </a:solidFill>
                <a:effectLst>
                  <a:outerShdw blurRad="38100" dist="38100" dir="2700000" algn="tl">
                    <a:srgbClr val="000000"/>
                  </a:outerShdw>
                </a:effectLst>
                <a:latin typeface="Tahoma" pitchFamily="34" charset="0"/>
                <a:cs typeface="+mj-cs"/>
              </a:rPr>
              <a:t>Fluid</a:t>
            </a:r>
            <a:r>
              <a:rPr lang="en-US" sz="1800" b="1" dirty="0" smtClean="0">
                <a:solidFill>
                  <a:srgbClr val="FF9900"/>
                </a:solidFill>
                <a:effectLst>
                  <a:outerShdw blurRad="38100" dist="38100" dir="2700000" algn="tl">
                    <a:srgbClr val="000000"/>
                  </a:outerShdw>
                </a:effectLst>
                <a:latin typeface="Tahoma" pitchFamily="34" charset="0"/>
                <a:cs typeface="+mj-cs"/>
              </a:rPr>
              <a:t> </a:t>
            </a:r>
            <a:r>
              <a:rPr lang="en-US" sz="1800" b="1" dirty="0">
                <a:solidFill>
                  <a:srgbClr val="002060"/>
                </a:solidFill>
                <a:effectLst>
                  <a:outerShdw blurRad="38100" dist="38100" dir="2700000" algn="tl">
                    <a:srgbClr val="000000"/>
                  </a:outerShdw>
                </a:effectLst>
                <a:latin typeface="Tahoma" pitchFamily="34" charset="0"/>
                <a:cs typeface="+mj-cs"/>
              </a:rPr>
              <a:t>mosaic</a:t>
            </a:r>
            <a:r>
              <a:rPr lang="en-US" sz="1800" b="1" dirty="0">
                <a:solidFill>
                  <a:srgbClr val="FF66FF"/>
                </a:solidFill>
                <a:effectLst>
                  <a:outerShdw blurRad="38100" dist="38100" dir="2700000" algn="tl">
                    <a:srgbClr val="000000"/>
                  </a:outerShdw>
                </a:effectLst>
                <a:latin typeface="Tahoma" pitchFamily="34" charset="0"/>
                <a:cs typeface="+mj-cs"/>
              </a:rPr>
              <a:t> </a:t>
            </a:r>
            <a:r>
              <a:rPr lang="en-US" sz="1800" b="1" dirty="0">
                <a:solidFill>
                  <a:srgbClr val="FF0000"/>
                </a:solidFill>
                <a:effectLst>
                  <a:outerShdw blurRad="38100" dist="38100" dir="2700000" algn="tl">
                    <a:srgbClr val="000000"/>
                  </a:outerShdw>
                </a:effectLst>
                <a:latin typeface="Tahoma" pitchFamily="34" charset="0"/>
                <a:cs typeface="+mj-cs"/>
              </a:rPr>
              <a:t>model of the cell membrane</a:t>
            </a:r>
          </a:p>
          <a:p>
            <a:pPr marL="342900" indent="-342900" algn="just">
              <a:spcBef>
                <a:spcPct val="20000"/>
              </a:spcBef>
              <a:buClr>
                <a:schemeClr val="hlink"/>
              </a:buClr>
              <a:buSzPct val="70000"/>
              <a:buFont typeface="Wingdings" pitchFamily="2" charset="2"/>
              <a:buNone/>
              <a:defRPr/>
            </a:pPr>
            <a:r>
              <a:rPr lang="en-US" sz="1800" b="1" dirty="0">
                <a:effectLst>
                  <a:outerShdw blurRad="38100" dist="38100" dir="2700000" algn="tl">
                    <a:srgbClr val="000000"/>
                  </a:outerShdw>
                </a:effectLst>
                <a:latin typeface="Tahoma" pitchFamily="34" charset="0"/>
                <a:cs typeface="+mj-cs"/>
              </a:rPr>
              <a:t>The membrane is composed of a sea of </a:t>
            </a:r>
            <a:r>
              <a:rPr lang="en-US" sz="1800" b="1" dirty="0">
                <a:solidFill>
                  <a:srgbClr val="002060"/>
                </a:solidFill>
                <a:effectLst>
                  <a:outerShdw blurRad="38100" dist="38100" dir="2700000" algn="tl">
                    <a:srgbClr val="000000"/>
                  </a:outerShdw>
                </a:effectLst>
                <a:latin typeface="Tahoma" pitchFamily="34" charset="0"/>
                <a:cs typeface="+mj-cs"/>
              </a:rPr>
              <a:t>lipids (fluid) </a:t>
            </a:r>
            <a:r>
              <a:rPr lang="en-US" sz="1800" b="1" dirty="0">
                <a:effectLst>
                  <a:outerShdw blurRad="38100" dist="38100" dir="2700000" algn="tl">
                    <a:srgbClr val="000000"/>
                  </a:outerShdw>
                </a:effectLst>
                <a:latin typeface="Tahoma" pitchFamily="34" charset="0"/>
                <a:cs typeface="+mj-cs"/>
              </a:rPr>
              <a:t>in which </a:t>
            </a:r>
            <a:r>
              <a:rPr lang="en-US" sz="1800" b="1" dirty="0">
                <a:solidFill>
                  <a:srgbClr val="FF0000"/>
                </a:solidFill>
                <a:effectLst>
                  <a:outerShdw blurRad="38100" dist="38100" dir="2700000" algn="tl">
                    <a:srgbClr val="000000"/>
                  </a:outerShdw>
                </a:effectLst>
                <a:latin typeface="Tahoma" pitchFamily="34" charset="0"/>
                <a:cs typeface="+mj-cs"/>
              </a:rPr>
              <a:t>proteins (</a:t>
            </a:r>
            <a:r>
              <a:rPr lang="en-US" sz="1800" b="1" dirty="0" err="1">
                <a:solidFill>
                  <a:srgbClr val="FF0000"/>
                </a:solidFill>
                <a:effectLst>
                  <a:outerShdw blurRad="38100" dist="38100" dir="2700000" algn="tl">
                    <a:srgbClr val="000000"/>
                  </a:outerShdw>
                </a:effectLst>
                <a:latin typeface="Tahoma" pitchFamily="34" charset="0"/>
                <a:cs typeface="+mj-cs"/>
              </a:rPr>
              <a:t>mosiac</a:t>
            </a:r>
            <a:r>
              <a:rPr lang="en-US" sz="1800" b="1" dirty="0">
                <a:solidFill>
                  <a:srgbClr val="FF0000"/>
                </a:solidFill>
                <a:effectLst>
                  <a:outerShdw blurRad="38100" dist="38100" dir="2700000" algn="tl">
                    <a:srgbClr val="000000"/>
                  </a:outerShdw>
                </a:effectLst>
                <a:latin typeface="Tahoma" pitchFamily="34" charset="0"/>
                <a:cs typeface="+mj-cs"/>
              </a:rPr>
              <a:t>)</a:t>
            </a:r>
            <a:r>
              <a:rPr lang="en-US" sz="1800" b="1" dirty="0">
                <a:effectLst>
                  <a:outerShdw blurRad="38100" dist="38100" dir="2700000" algn="tl">
                    <a:srgbClr val="000000"/>
                  </a:outerShdw>
                </a:effectLst>
                <a:latin typeface="Tahoma" pitchFamily="34" charset="0"/>
                <a:cs typeface="+mj-cs"/>
              </a:rPr>
              <a:t> are moving and  floating like icebergs.</a:t>
            </a:r>
          </a:p>
          <a:p>
            <a:pPr algn="just" eaLnBrk="1" hangingPunct="1"/>
            <a:endParaRPr lang="ar-EG" sz="1800" dirty="0" smtClean="0">
              <a:latin typeface="Times New Roman" pitchFamily="18" charset="0"/>
              <a:cs typeface="+mj-cs"/>
            </a:endParaRPr>
          </a:p>
        </p:txBody>
      </p:sp>
      <p:pic>
        <p:nvPicPr>
          <p:cNvPr id="6" name="Picture 3" descr="C:\Documents and Settings\ALYARMOUK\Desktop\image\Fluid Mosaic Model of Cell Membr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711756"/>
            <a:ext cx="3960440" cy="203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Picture 008"/>
          <p:cNvPicPr>
            <a:picLocks noChangeAspect="1" noChangeArrowheads="1"/>
          </p:cNvPicPr>
          <p:nvPr/>
        </p:nvPicPr>
        <p:blipFill>
          <a:blip r:embed="rId4">
            <a:extLst>
              <a:ext uri="{28A0092B-C50C-407E-A947-70E740481C1C}">
                <a14:useLocalDpi xmlns:a14="http://schemas.microsoft.com/office/drawing/2010/main" val="0"/>
              </a:ext>
            </a:extLst>
          </a:blip>
          <a:srcRect l="8319" t="8749" r="7130" b="6250"/>
          <a:stretch>
            <a:fillRect/>
          </a:stretch>
        </p:blipFill>
        <p:spPr bwMode="auto">
          <a:xfrm>
            <a:off x="1691680" y="4711756"/>
            <a:ext cx="2808312" cy="203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00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CC\Desktop\2035619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928992" cy="62743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رابط كسهم مستقيم 2"/>
          <p:cNvCxnSpPr/>
          <p:nvPr/>
        </p:nvCxnSpPr>
        <p:spPr>
          <a:xfrm>
            <a:off x="5364088" y="4753053"/>
            <a:ext cx="711035" cy="140975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 name="مستطيل 3"/>
          <p:cNvSpPr/>
          <p:nvPr/>
        </p:nvSpPr>
        <p:spPr>
          <a:xfrm>
            <a:off x="5940152" y="5985642"/>
            <a:ext cx="2214026" cy="549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b="1" dirty="0" smtClean="0">
                <a:solidFill>
                  <a:schemeClr val="tx1"/>
                </a:solidFill>
              </a:rPr>
              <a:t>Receptor – me</a:t>
            </a:r>
            <a:r>
              <a:rPr lang="en-US" dirty="0" smtClean="0">
                <a:solidFill>
                  <a:schemeClr val="tx1"/>
                </a:solidFill>
              </a:rPr>
              <a:t>d</a:t>
            </a:r>
            <a:r>
              <a:rPr lang="en-US" b="1" dirty="0" smtClean="0">
                <a:solidFill>
                  <a:schemeClr val="tx1"/>
                </a:solidFill>
              </a:rPr>
              <a:t>iated  </a:t>
            </a:r>
            <a:endParaRPr lang="ar-JO" b="1" dirty="0">
              <a:solidFill>
                <a:schemeClr val="tx1"/>
              </a:solidFill>
            </a:endParaRPr>
          </a:p>
        </p:txBody>
      </p:sp>
    </p:spTree>
    <p:extLst>
      <p:ext uri="{BB962C8B-B14F-4D97-AF65-F5344CB8AC3E}">
        <p14:creationId xmlns:p14="http://schemas.microsoft.com/office/powerpoint/2010/main" val="1105008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20993200</TotalTime>
  <Words>1503</Words>
  <Application>Microsoft Office PowerPoint</Application>
  <PresentationFormat>On-screen Show (4:3)</PresentationFormat>
  <Paragraphs>118</Paragraphs>
  <Slides>15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Arial Black</vt:lpstr>
      <vt:lpstr>Calibri</vt:lpstr>
      <vt:lpstr>Calibri Light</vt:lpstr>
      <vt:lpstr>Garamond</vt:lpstr>
      <vt:lpstr>Tahoma</vt:lpstr>
      <vt:lpstr>Times New Roman</vt:lpstr>
      <vt:lpstr>Wingdings</vt:lpstr>
      <vt:lpstr>Office Theme</vt:lpstr>
      <vt:lpstr>The cell</vt:lpstr>
      <vt:lpstr>Histology:  is a medical basic science dealing with the microscopic anatomy of cells, tissues and organs, in order to correlate their structure with their function. Study of histology is dependent upon several tools: microscopes to examine tissues  Microtechniques which means preparation of tissues to make them suitable for microscopic examination. </vt:lpstr>
      <vt:lpstr> (Cell membrane = PLASMA MEMBRANE= PLASMALEMMA)  </vt:lpstr>
      <vt:lpstr>Molecular structure of the cell membrane</vt:lpstr>
      <vt:lpstr>The trilaminar structure of the cell membrane seen in EM after fixation with osmium tetroxide is caused by the deposition of osmium on the hydrophilic heads of the phospholipid molecules resulting in two electron dense lines, while the hydrophobic tails of the lipid molecules remain unstained resulting in the intervening pale zone.   </vt:lpstr>
      <vt:lpstr>Protein molecules of the cell membrane:</vt:lpstr>
      <vt:lpstr>Carbohydrate molecules= cell coat or glycocalyx. </vt:lpstr>
      <vt:lpstr> Functions of cell membrane </vt:lpstr>
      <vt:lpstr>PowerPoint Presentation</vt:lpstr>
      <vt:lpstr>PowerPoint Presentation</vt:lpstr>
      <vt:lpstr>VESICULAR TRANSPORT OF macromolecules  ACROSS THE CELL MEMBRANE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lion</dc:creator>
  <cp:lastModifiedBy>Windows User</cp:lastModifiedBy>
  <cp:revision>271</cp:revision>
  <dcterms:created xsi:type="dcterms:W3CDTF">2016-08-26T17:46:26Z</dcterms:created>
  <dcterms:modified xsi:type="dcterms:W3CDTF">2019-10-28T06:48:03Z</dcterms:modified>
</cp:coreProperties>
</file>