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0.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29.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7" r:id="rId3"/>
    <p:sldId id="298" r:id="rId4"/>
    <p:sldId id="303" r:id="rId5"/>
    <p:sldId id="304" r:id="rId6"/>
    <p:sldId id="299" r:id="rId7"/>
    <p:sldId id="300" r:id="rId8"/>
    <p:sldId id="301" r:id="rId9"/>
    <p:sldId id="302" r:id="rId10"/>
    <p:sldId id="305" r:id="rId11"/>
    <p:sldId id="336" r:id="rId12"/>
    <p:sldId id="337" r:id="rId13"/>
    <p:sldId id="367" r:id="rId14"/>
    <p:sldId id="368" r:id="rId15"/>
    <p:sldId id="306" r:id="rId16"/>
    <p:sldId id="338" r:id="rId17"/>
    <p:sldId id="339" r:id="rId18"/>
    <p:sldId id="307" r:id="rId19"/>
    <p:sldId id="308" r:id="rId20"/>
    <p:sldId id="309" r:id="rId21"/>
    <p:sldId id="310" r:id="rId22"/>
    <p:sldId id="328" r:id="rId23"/>
    <p:sldId id="329" r:id="rId24"/>
    <p:sldId id="330" r:id="rId25"/>
    <p:sldId id="331" r:id="rId26"/>
    <p:sldId id="332" r:id="rId27"/>
    <p:sldId id="333" r:id="rId28"/>
    <p:sldId id="334" r:id="rId29"/>
    <p:sldId id="335" r:id="rId30"/>
    <p:sldId id="311" r:id="rId31"/>
    <p:sldId id="349" r:id="rId32"/>
    <p:sldId id="364" r:id="rId33"/>
    <p:sldId id="365" r:id="rId34"/>
    <p:sldId id="312" r:id="rId35"/>
    <p:sldId id="369" r:id="rId36"/>
    <p:sldId id="350" r:id="rId37"/>
    <p:sldId id="341" r:id="rId38"/>
    <p:sldId id="342" r:id="rId39"/>
    <p:sldId id="343" r:id="rId40"/>
    <p:sldId id="344" r:id="rId41"/>
    <p:sldId id="345" r:id="rId42"/>
    <p:sldId id="347" r:id="rId43"/>
    <p:sldId id="348" r:id="rId44"/>
    <p:sldId id="36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7" autoAdjust="0"/>
    <p:restoredTop sz="94660"/>
  </p:normalViewPr>
  <p:slideViewPr>
    <p:cSldViewPr snapToGrid="0">
      <p:cViewPr varScale="1">
        <p:scale>
          <a:sx n="70" d="100"/>
          <a:sy n="70" d="100"/>
        </p:scale>
        <p:origin x="1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7708A9-B185-4E62-B0D2-C6C005FA3636}"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2E80A-ED53-4EF2-AAA4-3964771E939F}" type="slidenum">
              <a:rPr lang="en-US" smtClean="0"/>
              <a:t>‹#›</a:t>
            </a:fld>
            <a:endParaRPr lang="en-US"/>
          </a:p>
        </p:txBody>
      </p:sp>
    </p:spTree>
    <p:extLst>
      <p:ext uri="{BB962C8B-B14F-4D97-AF65-F5344CB8AC3E}">
        <p14:creationId xmlns:p14="http://schemas.microsoft.com/office/powerpoint/2010/main" val="2526085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7708A9-B185-4E62-B0D2-C6C005FA3636}"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2E80A-ED53-4EF2-AAA4-3964771E939F}" type="slidenum">
              <a:rPr lang="en-US" smtClean="0"/>
              <a:t>‹#›</a:t>
            </a:fld>
            <a:endParaRPr lang="en-US"/>
          </a:p>
        </p:txBody>
      </p:sp>
    </p:spTree>
    <p:extLst>
      <p:ext uri="{BB962C8B-B14F-4D97-AF65-F5344CB8AC3E}">
        <p14:creationId xmlns:p14="http://schemas.microsoft.com/office/powerpoint/2010/main" val="2710795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7708A9-B185-4E62-B0D2-C6C005FA3636}"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2E80A-ED53-4EF2-AAA4-3964771E939F}" type="slidenum">
              <a:rPr lang="en-US" smtClean="0"/>
              <a:t>‹#›</a:t>
            </a:fld>
            <a:endParaRPr lang="en-US"/>
          </a:p>
        </p:txBody>
      </p:sp>
    </p:spTree>
    <p:extLst>
      <p:ext uri="{BB962C8B-B14F-4D97-AF65-F5344CB8AC3E}">
        <p14:creationId xmlns:p14="http://schemas.microsoft.com/office/powerpoint/2010/main" val="3521944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7708A9-B185-4E62-B0D2-C6C005FA3636}"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2E80A-ED53-4EF2-AAA4-3964771E939F}" type="slidenum">
              <a:rPr lang="en-US" smtClean="0"/>
              <a:t>‹#›</a:t>
            </a:fld>
            <a:endParaRPr lang="en-US"/>
          </a:p>
        </p:txBody>
      </p:sp>
    </p:spTree>
    <p:extLst>
      <p:ext uri="{BB962C8B-B14F-4D97-AF65-F5344CB8AC3E}">
        <p14:creationId xmlns:p14="http://schemas.microsoft.com/office/powerpoint/2010/main" val="4244138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7708A9-B185-4E62-B0D2-C6C005FA3636}"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2E80A-ED53-4EF2-AAA4-3964771E939F}" type="slidenum">
              <a:rPr lang="en-US" smtClean="0"/>
              <a:t>‹#›</a:t>
            </a:fld>
            <a:endParaRPr lang="en-US"/>
          </a:p>
        </p:txBody>
      </p:sp>
    </p:spTree>
    <p:extLst>
      <p:ext uri="{BB962C8B-B14F-4D97-AF65-F5344CB8AC3E}">
        <p14:creationId xmlns:p14="http://schemas.microsoft.com/office/powerpoint/2010/main" val="3813636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7708A9-B185-4E62-B0D2-C6C005FA3636}" type="datetimeFigureOut">
              <a:rPr lang="en-US" smtClean="0"/>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12E80A-ED53-4EF2-AAA4-3964771E939F}" type="slidenum">
              <a:rPr lang="en-US" smtClean="0"/>
              <a:t>‹#›</a:t>
            </a:fld>
            <a:endParaRPr lang="en-US"/>
          </a:p>
        </p:txBody>
      </p:sp>
    </p:spTree>
    <p:extLst>
      <p:ext uri="{BB962C8B-B14F-4D97-AF65-F5344CB8AC3E}">
        <p14:creationId xmlns:p14="http://schemas.microsoft.com/office/powerpoint/2010/main" val="2073340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7708A9-B185-4E62-B0D2-C6C005FA3636}" type="datetimeFigureOut">
              <a:rPr lang="en-US" smtClean="0"/>
              <a:t>10/21/2020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12E80A-ED53-4EF2-AAA4-3964771E939F}" type="slidenum">
              <a:rPr lang="en-US" smtClean="0"/>
              <a:t>‹#›</a:t>
            </a:fld>
            <a:endParaRPr lang="en-US"/>
          </a:p>
        </p:txBody>
      </p:sp>
    </p:spTree>
    <p:extLst>
      <p:ext uri="{BB962C8B-B14F-4D97-AF65-F5344CB8AC3E}">
        <p14:creationId xmlns:p14="http://schemas.microsoft.com/office/powerpoint/2010/main" val="3679367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7708A9-B185-4E62-B0D2-C6C005FA3636}" type="datetimeFigureOut">
              <a:rPr lang="en-US" smtClean="0"/>
              <a:t>10/21/2020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12E80A-ED53-4EF2-AAA4-3964771E939F}" type="slidenum">
              <a:rPr lang="en-US" smtClean="0"/>
              <a:t>‹#›</a:t>
            </a:fld>
            <a:endParaRPr lang="en-US"/>
          </a:p>
        </p:txBody>
      </p:sp>
    </p:spTree>
    <p:extLst>
      <p:ext uri="{BB962C8B-B14F-4D97-AF65-F5344CB8AC3E}">
        <p14:creationId xmlns:p14="http://schemas.microsoft.com/office/powerpoint/2010/main" val="1960569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7708A9-B185-4E62-B0D2-C6C005FA3636}" type="datetimeFigureOut">
              <a:rPr lang="en-US" smtClean="0"/>
              <a:t>10/21/2020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12E80A-ED53-4EF2-AAA4-3964771E939F}" type="slidenum">
              <a:rPr lang="en-US" smtClean="0"/>
              <a:t>‹#›</a:t>
            </a:fld>
            <a:endParaRPr lang="en-US"/>
          </a:p>
        </p:txBody>
      </p:sp>
    </p:spTree>
    <p:extLst>
      <p:ext uri="{BB962C8B-B14F-4D97-AF65-F5344CB8AC3E}">
        <p14:creationId xmlns:p14="http://schemas.microsoft.com/office/powerpoint/2010/main" val="3325355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7708A9-B185-4E62-B0D2-C6C005FA3636}" type="datetimeFigureOut">
              <a:rPr lang="en-US" smtClean="0"/>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12E80A-ED53-4EF2-AAA4-3964771E939F}" type="slidenum">
              <a:rPr lang="en-US" smtClean="0"/>
              <a:t>‹#›</a:t>
            </a:fld>
            <a:endParaRPr lang="en-US"/>
          </a:p>
        </p:txBody>
      </p:sp>
    </p:spTree>
    <p:extLst>
      <p:ext uri="{BB962C8B-B14F-4D97-AF65-F5344CB8AC3E}">
        <p14:creationId xmlns:p14="http://schemas.microsoft.com/office/powerpoint/2010/main" val="3723786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7708A9-B185-4E62-B0D2-C6C005FA3636}" type="datetimeFigureOut">
              <a:rPr lang="en-US" smtClean="0"/>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12E80A-ED53-4EF2-AAA4-3964771E939F}" type="slidenum">
              <a:rPr lang="en-US" smtClean="0"/>
              <a:t>‹#›</a:t>
            </a:fld>
            <a:endParaRPr lang="en-US"/>
          </a:p>
        </p:txBody>
      </p:sp>
    </p:spTree>
    <p:extLst>
      <p:ext uri="{BB962C8B-B14F-4D97-AF65-F5344CB8AC3E}">
        <p14:creationId xmlns:p14="http://schemas.microsoft.com/office/powerpoint/2010/main" val="942209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708A9-B185-4E62-B0D2-C6C005FA3636}" type="datetimeFigureOut">
              <a:rPr lang="en-US" smtClean="0"/>
              <a:t>10/21/2020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12E80A-ED53-4EF2-AAA4-3964771E939F}" type="slidenum">
              <a:rPr lang="en-US" smtClean="0"/>
              <a:t>‹#›</a:t>
            </a:fld>
            <a:endParaRPr lang="en-US"/>
          </a:p>
        </p:txBody>
      </p:sp>
    </p:spTree>
    <p:extLst>
      <p:ext uri="{BB962C8B-B14F-4D97-AF65-F5344CB8AC3E}">
        <p14:creationId xmlns:p14="http://schemas.microsoft.com/office/powerpoint/2010/main" val="3386980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Pulmonary infections</a:t>
            </a:r>
            <a:endParaRPr lang="en-US" dirty="0"/>
          </a:p>
        </p:txBody>
      </p:sp>
      <p:sp>
        <p:nvSpPr>
          <p:cNvPr id="3" name="Subtitle 2"/>
          <p:cNvSpPr>
            <a:spLocks noGrp="1"/>
          </p:cNvSpPr>
          <p:nvPr>
            <p:ph type="subTitle" idx="1"/>
          </p:nvPr>
        </p:nvSpPr>
        <p:spPr>
          <a:xfrm>
            <a:off x="1524000" y="3602037"/>
            <a:ext cx="9144000" cy="2498511"/>
          </a:xfrm>
        </p:spPr>
        <p:txBody>
          <a:bodyPr>
            <a:normAutofit/>
          </a:bodyPr>
          <a:lstStyle/>
          <a:p>
            <a:r>
              <a:rPr lang="en-US" dirty="0" smtClean="0"/>
              <a:t>Dr. Omar Hamdan M.D</a:t>
            </a:r>
          </a:p>
          <a:p>
            <a:r>
              <a:rPr lang="en-US" dirty="0" smtClean="0"/>
              <a:t>Anatomical Histopathologist</a:t>
            </a:r>
          </a:p>
          <a:p>
            <a:r>
              <a:rPr lang="en-US" dirty="0" smtClean="0"/>
              <a:t>Mutah University </a:t>
            </a:r>
          </a:p>
          <a:p>
            <a:r>
              <a:rPr lang="en-US" dirty="0" smtClean="0"/>
              <a:t>Faculty of Medicine</a:t>
            </a:r>
          </a:p>
          <a:p>
            <a:r>
              <a:rPr lang="en-US" dirty="0" smtClean="0"/>
              <a:t>Respiratory pathology lectures 2020</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l="53619" t="35616" r="19514" b="22572"/>
          <a:stretch>
            <a:fillRect/>
          </a:stretch>
        </p:blipFill>
        <p:spPr bwMode="auto">
          <a:xfrm>
            <a:off x="9807432" y="4551055"/>
            <a:ext cx="20828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055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Lobar pneumonia</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Lobar pneumonia involves essentially an entire lobe: Four stages of</a:t>
            </a:r>
          </a:p>
          <a:p>
            <a:pPr marL="0" indent="0">
              <a:buNone/>
            </a:pPr>
            <a:r>
              <a:rPr lang="en-US" dirty="0"/>
              <a:t>inflammatory response are classically described: </a:t>
            </a:r>
            <a:endParaRPr lang="ar-JO" dirty="0" smtClean="0"/>
          </a:p>
          <a:p>
            <a:pPr marL="0" indent="0">
              <a:buNone/>
            </a:pPr>
            <a:r>
              <a:rPr lang="en-US" dirty="0" smtClean="0"/>
              <a:t>(</a:t>
            </a:r>
            <a:r>
              <a:rPr lang="en-US" dirty="0"/>
              <a:t>1) </a:t>
            </a:r>
            <a:r>
              <a:rPr lang="en-US" dirty="0" smtClean="0"/>
              <a:t>Initial</a:t>
            </a:r>
            <a:r>
              <a:rPr lang="ar-JO" dirty="0" smtClean="0"/>
              <a:t> </a:t>
            </a:r>
            <a:r>
              <a:rPr lang="en-US" dirty="0" smtClean="0"/>
              <a:t>congestion </a:t>
            </a:r>
            <a:r>
              <a:rPr lang="en-US" dirty="0"/>
              <a:t>due to vascular engorgement and alveolar transudates,</a:t>
            </a:r>
          </a:p>
          <a:p>
            <a:pPr marL="0" indent="0">
              <a:buNone/>
            </a:pPr>
            <a:r>
              <a:rPr lang="en-US" dirty="0"/>
              <a:t>(2) red </a:t>
            </a:r>
            <a:r>
              <a:rPr lang="en-US" dirty="0" err="1"/>
              <a:t>hepatization</a:t>
            </a:r>
            <a:r>
              <a:rPr lang="en-US" dirty="0"/>
              <a:t> marking a stage of massive neutrophilic exudation</a:t>
            </a:r>
          </a:p>
          <a:p>
            <a:pPr marL="0" indent="0">
              <a:buNone/>
            </a:pPr>
            <a:r>
              <a:rPr lang="en-US" dirty="0"/>
              <a:t>with hemorrhage (grossly resembling </a:t>
            </a:r>
            <a:r>
              <a:rPr lang="en-US" dirty="0" smtClean="0"/>
              <a:t>liver)</a:t>
            </a:r>
            <a:endParaRPr lang="ar-JO" dirty="0" smtClean="0"/>
          </a:p>
          <a:p>
            <a:pPr marL="0" indent="0">
              <a:buNone/>
            </a:pPr>
            <a:r>
              <a:rPr lang="en-US" dirty="0" smtClean="0"/>
              <a:t>(3</a:t>
            </a:r>
            <a:r>
              <a:rPr lang="en-US" dirty="0"/>
              <a:t>) </a:t>
            </a:r>
            <a:r>
              <a:rPr lang="en-US" dirty="0" smtClean="0"/>
              <a:t>Gray</a:t>
            </a:r>
            <a:r>
              <a:rPr lang="ar-JO" dirty="0" smtClean="0"/>
              <a:t> </a:t>
            </a:r>
            <a:r>
              <a:rPr lang="en-US" dirty="0" err="1" smtClean="0"/>
              <a:t>hepatization</a:t>
            </a:r>
            <a:r>
              <a:rPr lang="en-US" dirty="0" smtClean="0"/>
              <a:t> </a:t>
            </a:r>
            <a:r>
              <a:rPr lang="en-US" dirty="0"/>
              <a:t>characterized by red cell disintegration but persistence</a:t>
            </a:r>
          </a:p>
          <a:p>
            <a:pPr marL="0" indent="0">
              <a:buNone/>
            </a:pPr>
            <a:r>
              <a:rPr lang="en-US" dirty="0"/>
              <a:t>of </a:t>
            </a:r>
            <a:r>
              <a:rPr lang="en-US" dirty="0" err="1"/>
              <a:t>fibrinopurulent</a:t>
            </a:r>
            <a:r>
              <a:rPr lang="en-US" dirty="0"/>
              <a:t> </a:t>
            </a:r>
            <a:r>
              <a:rPr lang="en-US" dirty="0" smtClean="0"/>
              <a:t>exudates.</a:t>
            </a:r>
          </a:p>
          <a:p>
            <a:pPr marL="0" indent="0">
              <a:buNone/>
            </a:pPr>
            <a:r>
              <a:rPr lang="en-US" dirty="0" smtClean="0"/>
              <a:t> </a:t>
            </a:r>
            <a:r>
              <a:rPr lang="en-US" dirty="0"/>
              <a:t>(4) resolution marked by </a:t>
            </a:r>
            <a:r>
              <a:rPr lang="en-US" dirty="0" smtClean="0"/>
              <a:t>progressive enzymatic </a:t>
            </a:r>
            <a:r>
              <a:rPr lang="en-US" dirty="0"/>
              <a:t>digestion of the exudates and </a:t>
            </a:r>
            <a:r>
              <a:rPr lang="en-US" dirty="0" smtClean="0"/>
              <a:t>macrophage resorption </a:t>
            </a:r>
            <a:r>
              <a:rPr lang="en-US" dirty="0"/>
              <a:t>of the debris, or fibroblast ingrowth. Exudate </a:t>
            </a:r>
            <a:r>
              <a:rPr lang="en-US" dirty="0" smtClean="0"/>
              <a:t>resolution usually </a:t>
            </a:r>
            <a:r>
              <a:rPr lang="en-US" dirty="0"/>
              <a:t>restores normal lung structure and function, </a:t>
            </a:r>
            <a:r>
              <a:rPr lang="en-US" dirty="0" smtClean="0"/>
              <a:t>but organization </a:t>
            </a:r>
            <a:r>
              <a:rPr lang="en-US" dirty="0"/>
              <a:t>with fibrous scarring can occur.</a:t>
            </a:r>
          </a:p>
        </p:txBody>
      </p:sp>
    </p:spTree>
    <p:extLst>
      <p:ext uri="{BB962C8B-B14F-4D97-AF65-F5344CB8AC3E}">
        <p14:creationId xmlns:p14="http://schemas.microsoft.com/office/powerpoint/2010/main" val="2560156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72" t="9732" r="63171" b="6446"/>
          <a:stretch/>
        </p:blipFill>
        <p:spPr>
          <a:xfrm>
            <a:off x="-1" y="0"/>
            <a:ext cx="12192001" cy="6858000"/>
          </a:xfrm>
          <a:prstGeom prst="rect">
            <a:avLst/>
          </a:prstGeom>
        </p:spPr>
      </p:pic>
    </p:spTree>
    <p:extLst>
      <p:ext uri="{BB962C8B-B14F-4D97-AF65-F5344CB8AC3E}">
        <p14:creationId xmlns:p14="http://schemas.microsoft.com/office/powerpoint/2010/main" val="2121772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72" t="11325" r="64179" b="18392"/>
          <a:stretch/>
        </p:blipFill>
        <p:spPr>
          <a:xfrm>
            <a:off x="0" y="13648"/>
            <a:ext cx="12192000" cy="6858000"/>
          </a:xfrm>
          <a:prstGeom prst="rect">
            <a:avLst/>
          </a:prstGeom>
        </p:spPr>
      </p:pic>
    </p:spTree>
    <p:extLst>
      <p:ext uri="{BB962C8B-B14F-4D97-AF65-F5344CB8AC3E}">
        <p14:creationId xmlns:p14="http://schemas.microsoft.com/office/powerpoint/2010/main" val="1525850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d hepatization - Liberal Diction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2430"/>
            <a:ext cx="12192001" cy="6960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836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b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82" y="0"/>
            <a:ext cx="1230938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797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Bronchopneumonia</a:t>
            </a:r>
          </a:p>
        </p:txBody>
      </p:sp>
      <p:sp>
        <p:nvSpPr>
          <p:cNvPr id="3" name="Content Placeholder 2"/>
          <p:cNvSpPr>
            <a:spLocks noGrp="1"/>
          </p:cNvSpPr>
          <p:nvPr>
            <p:ph idx="1"/>
          </p:nvPr>
        </p:nvSpPr>
        <p:spPr/>
        <p:txBody>
          <a:bodyPr/>
          <a:lstStyle/>
          <a:p>
            <a:pPr marL="0" indent="0">
              <a:buNone/>
            </a:pPr>
            <a:r>
              <a:rPr lang="en-US" dirty="0"/>
              <a:t>Bronchopneumonia is marked by patchy exudative consolidation of</a:t>
            </a:r>
          </a:p>
          <a:p>
            <a:pPr marL="0" indent="0">
              <a:buNone/>
            </a:pPr>
            <a:r>
              <a:rPr lang="en-US" dirty="0"/>
              <a:t>lung parenchyma. Grossly, the lungs exhibit focal areas of palpable</a:t>
            </a:r>
          </a:p>
          <a:p>
            <a:pPr marL="0" indent="0">
              <a:buNone/>
            </a:pPr>
            <a:r>
              <a:rPr lang="en-US" dirty="0"/>
              <a:t>consolidation. Histologically, suppurative exudation filling bronchi, bronchioles, and </a:t>
            </a:r>
            <a:r>
              <a:rPr lang="en-US" dirty="0" smtClean="0"/>
              <a:t>alveoli; this </a:t>
            </a:r>
            <a:r>
              <a:rPr lang="en-US" dirty="0"/>
              <a:t>will also eventually resolve.</a:t>
            </a:r>
          </a:p>
          <a:p>
            <a:pPr marL="0" indent="0">
              <a:buNone/>
            </a:pPr>
            <a:r>
              <a:rPr lang="en-US" dirty="0"/>
              <a:t>• Involvement of the pleura (</a:t>
            </a:r>
            <a:r>
              <a:rPr lang="en-US" dirty="0" err="1"/>
              <a:t>pleuritis</a:t>
            </a:r>
            <a:r>
              <a:rPr lang="en-US" dirty="0"/>
              <a:t>) can resolve or result in</a:t>
            </a:r>
          </a:p>
          <a:p>
            <a:pPr marL="0" indent="0">
              <a:buNone/>
            </a:pPr>
            <a:r>
              <a:rPr lang="en-US" dirty="0"/>
              <a:t>fibrous thickening and adhesions. Expansion of infection into</a:t>
            </a:r>
          </a:p>
          <a:p>
            <a:pPr marL="0" indent="0">
              <a:buNone/>
            </a:pPr>
            <a:r>
              <a:rPr lang="en-US" dirty="0"/>
              <a:t>the pleural space causes a </a:t>
            </a:r>
            <a:r>
              <a:rPr lang="en-US" dirty="0" err="1"/>
              <a:t>fibrinopurulent</a:t>
            </a:r>
            <a:r>
              <a:rPr lang="en-US" dirty="0"/>
              <a:t> empyema. </a:t>
            </a:r>
          </a:p>
        </p:txBody>
      </p:sp>
    </p:spTree>
    <p:extLst>
      <p:ext uri="{BB962C8B-B14F-4D97-AF65-F5344CB8AC3E}">
        <p14:creationId xmlns:p14="http://schemas.microsoft.com/office/powerpoint/2010/main" val="1989756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657" t="10902" r="49178" b="9557"/>
          <a:stretch/>
        </p:blipFill>
        <p:spPr>
          <a:xfrm>
            <a:off x="0" y="10235"/>
            <a:ext cx="12192000" cy="6847765"/>
          </a:xfrm>
          <a:prstGeom prst="rect">
            <a:avLst/>
          </a:prstGeom>
        </p:spPr>
      </p:pic>
    </p:spTree>
    <p:extLst>
      <p:ext uri="{BB962C8B-B14F-4D97-AF65-F5344CB8AC3E}">
        <p14:creationId xmlns:p14="http://schemas.microsoft.com/office/powerpoint/2010/main" val="27835987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3993" t="14112" r="48619" b="16800"/>
          <a:stretch/>
        </p:blipFill>
        <p:spPr>
          <a:xfrm>
            <a:off x="0" y="0"/>
            <a:ext cx="12192000" cy="6858000"/>
          </a:xfrm>
          <a:prstGeom prst="rect">
            <a:avLst/>
          </a:prstGeom>
        </p:spPr>
      </p:pic>
    </p:spTree>
    <p:extLst>
      <p:ext uri="{BB962C8B-B14F-4D97-AF65-F5344CB8AC3E}">
        <p14:creationId xmlns:p14="http://schemas.microsoft.com/office/powerpoint/2010/main" val="333173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Course</a:t>
            </a:r>
          </a:p>
        </p:txBody>
      </p:sp>
      <p:sp>
        <p:nvSpPr>
          <p:cNvPr id="3" name="Content Placeholder 2"/>
          <p:cNvSpPr>
            <a:spLocks noGrp="1"/>
          </p:cNvSpPr>
          <p:nvPr>
            <p:ph idx="1"/>
          </p:nvPr>
        </p:nvSpPr>
        <p:spPr/>
        <p:txBody>
          <a:bodyPr/>
          <a:lstStyle/>
          <a:p>
            <a:pPr marL="0" indent="0">
              <a:buNone/>
            </a:pPr>
            <a:r>
              <a:rPr lang="en-US" dirty="0"/>
              <a:t>Symptoms include high fever, rigors, and productive cough, </a:t>
            </a:r>
            <a:r>
              <a:rPr lang="en-US" dirty="0" smtClean="0"/>
              <a:t>occasionally with </a:t>
            </a:r>
            <a:r>
              <a:rPr lang="en-US" dirty="0" smtClean="0"/>
              <a:t>hemoptysis </a:t>
            </a:r>
            <a:r>
              <a:rPr lang="en-US" dirty="0"/>
              <a:t>and pleuritic chest </a:t>
            </a:r>
            <a:r>
              <a:rPr lang="en-US" dirty="0" smtClean="0"/>
              <a:t>pain herald </a:t>
            </a:r>
            <a:r>
              <a:rPr lang="en-US" dirty="0"/>
              <a:t>pleural involvement</a:t>
            </a:r>
            <a:r>
              <a:rPr lang="en-US" dirty="0" smtClean="0"/>
              <a:t>.</a:t>
            </a:r>
          </a:p>
          <a:p>
            <a:pPr marL="0" indent="0">
              <a:buNone/>
            </a:pPr>
            <a:r>
              <a:rPr lang="en-US" dirty="0" smtClean="0"/>
              <a:t> </a:t>
            </a:r>
            <a:r>
              <a:rPr lang="en-US" dirty="0"/>
              <a:t>The clinical picture is </a:t>
            </a:r>
            <a:r>
              <a:rPr lang="en-US" dirty="0" smtClean="0"/>
              <a:t>markedly changed </a:t>
            </a:r>
            <a:r>
              <a:rPr lang="en-US" dirty="0"/>
              <a:t>by antibiotic administration. Complications </a:t>
            </a:r>
            <a:r>
              <a:rPr lang="en-US" dirty="0" smtClean="0"/>
              <a:t>include abscess </a:t>
            </a:r>
            <a:r>
              <a:rPr lang="en-US" dirty="0"/>
              <a:t>formation and systemic dissemination causing </a:t>
            </a:r>
            <a:r>
              <a:rPr lang="en-US" dirty="0" smtClean="0"/>
              <a:t>endocarditis, meningitis</a:t>
            </a:r>
            <a:r>
              <a:rPr lang="en-US" dirty="0"/>
              <a:t>, suppurative arthritis, or metastatic abscesses.</a:t>
            </a:r>
          </a:p>
        </p:txBody>
      </p:sp>
    </p:spTree>
    <p:extLst>
      <p:ext uri="{BB962C8B-B14F-4D97-AF65-F5344CB8AC3E}">
        <p14:creationId xmlns:p14="http://schemas.microsoft.com/office/powerpoint/2010/main" val="3419844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Community-Acquired Atypical (Viral and</a:t>
            </a:r>
            <a:br>
              <a:rPr lang="en-US" b="1" dirty="0"/>
            </a:br>
            <a:r>
              <a:rPr lang="en-US" b="1" dirty="0" smtClean="0"/>
              <a:t>Mycoplasma) </a:t>
            </a:r>
            <a:r>
              <a:rPr lang="en-US" b="1" dirty="0"/>
              <a:t>Pneumonias</a:t>
            </a:r>
          </a:p>
        </p:txBody>
      </p:sp>
      <p:sp>
        <p:nvSpPr>
          <p:cNvPr id="3" name="Content Placeholder 2"/>
          <p:cNvSpPr>
            <a:spLocks noGrp="1"/>
          </p:cNvSpPr>
          <p:nvPr>
            <p:ph idx="1"/>
          </p:nvPr>
        </p:nvSpPr>
        <p:spPr/>
        <p:txBody>
          <a:bodyPr>
            <a:normAutofit/>
          </a:bodyPr>
          <a:lstStyle/>
          <a:p>
            <a:pPr marL="0" indent="0">
              <a:buNone/>
            </a:pPr>
            <a:r>
              <a:rPr lang="en-US" dirty="0"/>
              <a:t>Infections by viruses or certain non-viral organisms (e.g., Mycoplasma</a:t>
            </a:r>
          </a:p>
          <a:p>
            <a:pPr marL="0" indent="0">
              <a:buNone/>
            </a:pPr>
            <a:r>
              <a:rPr lang="en-US" dirty="0"/>
              <a:t>pneumoniae or Chlamydia </a:t>
            </a:r>
            <a:r>
              <a:rPr lang="en-US" dirty="0" smtClean="0"/>
              <a:t>pneumonia) </a:t>
            </a:r>
            <a:r>
              <a:rPr lang="en-US" dirty="0"/>
              <a:t>range from relatively mild</a:t>
            </a:r>
          </a:p>
          <a:p>
            <a:pPr marL="0" indent="0">
              <a:buNone/>
            </a:pPr>
            <a:r>
              <a:rPr lang="en-US" dirty="0"/>
              <a:t>upper respiratory tract involvements (e.g., the common cold) to severe</a:t>
            </a:r>
          </a:p>
          <a:p>
            <a:pPr marL="0" indent="0">
              <a:buNone/>
            </a:pPr>
            <a:r>
              <a:rPr lang="en-US" dirty="0"/>
              <a:t>lower respiratory tract disease</a:t>
            </a:r>
            <a:r>
              <a:rPr lang="en-US" dirty="0" smtClean="0"/>
              <a:t>.</a:t>
            </a:r>
          </a:p>
          <a:p>
            <a:pPr marL="0" indent="0">
              <a:buNone/>
            </a:pPr>
            <a:r>
              <a:rPr lang="en-US" dirty="0" smtClean="0"/>
              <a:t> </a:t>
            </a:r>
            <a:r>
              <a:rPr lang="en-US" dirty="0"/>
              <a:t>The common </a:t>
            </a:r>
            <a:r>
              <a:rPr lang="en-US" dirty="0" smtClean="0"/>
              <a:t>pathogenic mechanism is attachment </a:t>
            </a:r>
            <a:r>
              <a:rPr lang="en-US" dirty="0"/>
              <a:t>of organisms to epithelial cells followed by cellular </a:t>
            </a:r>
            <a:r>
              <a:rPr lang="en-US" dirty="0" smtClean="0"/>
              <a:t>necrosis and </a:t>
            </a:r>
            <a:r>
              <a:rPr lang="en-US" dirty="0"/>
              <a:t>inflammation. In alveoli, this may cause fluid transudation; </a:t>
            </a:r>
            <a:r>
              <a:rPr lang="en-US" dirty="0" smtClean="0"/>
              <a:t>in upper </a:t>
            </a:r>
            <a:r>
              <a:rPr lang="en-US" dirty="0"/>
              <a:t>airways, loss of the normal mucociliary clearance of the </a:t>
            </a:r>
            <a:r>
              <a:rPr lang="en-US" dirty="0" smtClean="0"/>
              <a:t>respiratory epithelium </a:t>
            </a:r>
            <a:r>
              <a:rPr lang="en-US" dirty="0"/>
              <a:t>predisposes to secondary bacterial infection.</a:t>
            </a:r>
          </a:p>
        </p:txBody>
      </p:sp>
    </p:spTree>
    <p:extLst>
      <p:ext uri="{BB962C8B-B14F-4D97-AF65-F5344CB8AC3E}">
        <p14:creationId xmlns:p14="http://schemas.microsoft.com/office/powerpoint/2010/main" val="327575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Pulmonary Infections </a:t>
            </a:r>
          </a:p>
        </p:txBody>
      </p:sp>
      <p:sp>
        <p:nvSpPr>
          <p:cNvPr id="3" name="Content Placeholder 2"/>
          <p:cNvSpPr>
            <a:spLocks noGrp="1"/>
          </p:cNvSpPr>
          <p:nvPr>
            <p:ph idx="1"/>
          </p:nvPr>
        </p:nvSpPr>
        <p:spPr/>
        <p:txBody>
          <a:bodyPr/>
          <a:lstStyle/>
          <a:p>
            <a:r>
              <a:rPr lang="en-US" dirty="0" smtClean="0"/>
              <a:t>Pulmonary </a:t>
            </a:r>
            <a:r>
              <a:rPr lang="en-US" dirty="0"/>
              <a:t>infections occur when lung or systemic defenses are</a:t>
            </a:r>
          </a:p>
          <a:p>
            <a:pPr marL="0" indent="0">
              <a:buNone/>
            </a:pPr>
            <a:r>
              <a:rPr lang="en-US" dirty="0"/>
              <a:t>impaired. Pulmonary defenses include nasal, </a:t>
            </a:r>
            <a:r>
              <a:rPr lang="en-US" dirty="0" smtClean="0"/>
              <a:t>tracheobronchial</a:t>
            </a:r>
            <a:r>
              <a:rPr lang="ar-JO" dirty="0" smtClean="0"/>
              <a:t> </a:t>
            </a:r>
            <a:r>
              <a:rPr lang="en-US" dirty="0" smtClean="0"/>
              <a:t>and </a:t>
            </a:r>
            <a:r>
              <a:rPr lang="en-US" dirty="0"/>
              <a:t>alveolar mechanisms to filter, neutralize, and clear </a:t>
            </a:r>
            <a:r>
              <a:rPr lang="en-US" dirty="0" smtClean="0"/>
              <a:t>inhaled organisms </a:t>
            </a:r>
            <a:r>
              <a:rPr lang="en-US" dirty="0" smtClean="0"/>
              <a:t>and </a:t>
            </a:r>
            <a:r>
              <a:rPr lang="en-US" dirty="0"/>
              <a:t>particles. These can be compromised by</a:t>
            </a:r>
            <a:r>
              <a:rPr lang="en-US" dirty="0" smtClean="0"/>
              <a:t>:</a:t>
            </a:r>
            <a:endParaRPr lang="ar-JO" dirty="0" smtClean="0"/>
          </a:p>
          <a:p>
            <a:r>
              <a:rPr lang="en-US" dirty="0"/>
              <a:t>Decreased cough reflex leading to aspiration (e.g., coma, anesthesia,</a:t>
            </a:r>
          </a:p>
          <a:p>
            <a:pPr marL="0" indent="0">
              <a:buNone/>
            </a:pPr>
            <a:r>
              <a:rPr lang="en-US" dirty="0"/>
              <a:t>neuromuscular disorders)</a:t>
            </a:r>
          </a:p>
          <a:p>
            <a:r>
              <a:rPr lang="en-US" dirty="0" smtClean="0"/>
              <a:t> </a:t>
            </a:r>
            <a:r>
              <a:rPr lang="en-US" dirty="0"/>
              <a:t>Injury to mucociliary </a:t>
            </a:r>
            <a:r>
              <a:rPr lang="en-US" dirty="0" smtClean="0"/>
              <a:t>system </a:t>
            </a:r>
            <a:r>
              <a:rPr lang="en-US" dirty="0"/>
              <a:t>(e.g., cigarette smoking, </a:t>
            </a:r>
            <a:r>
              <a:rPr lang="en-US" dirty="0" smtClean="0"/>
              <a:t>viral</a:t>
            </a:r>
            <a:r>
              <a:rPr lang="ar-JO" dirty="0" smtClean="0"/>
              <a:t> </a:t>
            </a:r>
            <a:r>
              <a:rPr lang="en-US" dirty="0" smtClean="0"/>
              <a:t>infection</a:t>
            </a:r>
            <a:r>
              <a:rPr lang="en-US" dirty="0"/>
              <a:t>, genetic defects)</a:t>
            </a:r>
          </a:p>
        </p:txBody>
      </p:sp>
    </p:spTree>
    <p:extLst>
      <p:ext uri="{BB962C8B-B14F-4D97-AF65-F5344CB8AC3E}">
        <p14:creationId xmlns:p14="http://schemas.microsoft.com/office/powerpoint/2010/main" val="2009749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Morphology</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t>• </a:t>
            </a:r>
            <a:r>
              <a:rPr lang="en-US" dirty="0"/>
              <a:t>Patchy or lobar areas of congestion appear without the consolidation</a:t>
            </a:r>
          </a:p>
          <a:p>
            <a:pPr marL="0" indent="0">
              <a:buNone/>
            </a:pPr>
            <a:r>
              <a:rPr lang="en-US" dirty="0"/>
              <a:t>of bacterial pneumonias (hence the term atypical pneumonia).</a:t>
            </a:r>
          </a:p>
          <a:p>
            <a:pPr marL="0" indent="0">
              <a:buNone/>
            </a:pPr>
            <a:r>
              <a:rPr lang="en-US" dirty="0"/>
              <a:t>• Interstitial pneumonitis occurs with widened, edematous alveolar</a:t>
            </a:r>
          </a:p>
          <a:p>
            <a:pPr marL="0" indent="0">
              <a:buNone/>
            </a:pPr>
            <a:r>
              <a:rPr lang="en-US" dirty="0"/>
              <a:t>walls with mononuclear inflammation.</a:t>
            </a:r>
          </a:p>
          <a:p>
            <a:pPr marL="0" indent="0">
              <a:buNone/>
            </a:pPr>
            <a:r>
              <a:rPr lang="en-US" dirty="0"/>
              <a:t>• Hyaline membranes reflect DAD.</a:t>
            </a:r>
          </a:p>
          <a:p>
            <a:pPr marL="0" indent="0">
              <a:buNone/>
            </a:pPr>
            <a:r>
              <a:rPr lang="en-US" dirty="0"/>
              <a:t>• In some viral infections, characteristic cytopathic changes </a:t>
            </a:r>
            <a:r>
              <a:rPr lang="en-US" dirty="0" smtClean="0"/>
              <a:t>occur.</a:t>
            </a:r>
            <a:endParaRPr lang="en-US" dirty="0"/>
          </a:p>
        </p:txBody>
      </p:sp>
    </p:spTree>
    <p:extLst>
      <p:ext uri="{BB962C8B-B14F-4D97-AF65-F5344CB8AC3E}">
        <p14:creationId xmlns:p14="http://schemas.microsoft.com/office/powerpoint/2010/main" val="28131903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Severe Acute Respiratory Syndrome</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Severe acute respiratory syndrome (SARS) is a coronavirus first</a:t>
            </a:r>
          </a:p>
          <a:p>
            <a:pPr marL="0" indent="0">
              <a:buNone/>
            </a:pPr>
            <a:r>
              <a:rPr lang="en-US" dirty="0"/>
              <a:t>identified in China in November 2002. Nearly 30% of upper respiratory</a:t>
            </a:r>
          </a:p>
          <a:p>
            <a:pPr marL="0" indent="0">
              <a:buNone/>
            </a:pPr>
            <a:r>
              <a:rPr lang="en-US" dirty="0"/>
              <a:t>tract infections are due to coronaviruses, but SARS differs in its</a:t>
            </a:r>
          </a:p>
          <a:p>
            <a:pPr marL="0" indent="0">
              <a:buNone/>
            </a:pPr>
            <a:r>
              <a:rPr lang="en-US" dirty="0"/>
              <a:t>ability to infect the lower respiratory tree and spread systemically.</a:t>
            </a:r>
          </a:p>
          <a:p>
            <a:pPr marL="0" indent="0">
              <a:buNone/>
            </a:pPr>
            <a:r>
              <a:rPr lang="en-US" dirty="0"/>
              <a:t>SARS is transmitted primarily through infected respiratory</a:t>
            </a:r>
          </a:p>
          <a:p>
            <a:pPr marL="0" indent="0">
              <a:buNone/>
            </a:pPr>
            <a:r>
              <a:rPr lang="en-US" dirty="0"/>
              <a:t>secretions; after a 2- to 10-day incubation, there is a dry cough,</a:t>
            </a:r>
          </a:p>
          <a:p>
            <a:pPr marL="0" indent="0">
              <a:buNone/>
            </a:pPr>
            <a:r>
              <a:rPr lang="en-US" dirty="0"/>
              <a:t>malaise, </a:t>
            </a:r>
            <a:r>
              <a:rPr lang="en-US" dirty="0" err="1"/>
              <a:t>myalgias</a:t>
            </a:r>
            <a:r>
              <a:rPr lang="en-US" dirty="0"/>
              <a:t>, and fever. One third of patients recover; the</a:t>
            </a:r>
          </a:p>
          <a:p>
            <a:pPr marL="0" indent="0">
              <a:buNone/>
            </a:pPr>
            <a:r>
              <a:rPr lang="en-US" dirty="0"/>
              <a:t>remainder progress to severe respiratory </a:t>
            </a:r>
            <a:r>
              <a:rPr lang="en-US" dirty="0" smtClean="0"/>
              <a:t>disease </a:t>
            </a:r>
            <a:r>
              <a:rPr lang="en-US" dirty="0"/>
              <a:t>and nearly 10%</a:t>
            </a:r>
          </a:p>
          <a:p>
            <a:pPr marL="0" indent="0">
              <a:buNone/>
            </a:pPr>
            <a:r>
              <a:rPr lang="en-US" dirty="0"/>
              <a:t>die. In fatal cases, the lungs show DAD with multinucleated giant</a:t>
            </a:r>
          </a:p>
          <a:p>
            <a:pPr marL="0" indent="0">
              <a:buNone/>
            </a:pPr>
            <a:r>
              <a:rPr lang="en-US" dirty="0"/>
              <a:t>cells; virus can be visualized by electron microscopy.</a:t>
            </a:r>
          </a:p>
        </p:txBody>
      </p:sp>
    </p:spTree>
    <p:extLst>
      <p:ext uri="{BB962C8B-B14F-4D97-AF65-F5344CB8AC3E}">
        <p14:creationId xmlns:p14="http://schemas.microsoft.com/office/powerpoint/2010/main" val="21498790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COVID19 Overview</a:t>
            </a:r>
            <a:endParaRPr lang="en-US" dirty="0"/>
          </a:p>
        </p:txBody>
      </p:sp>
      <p:sp>
        <p:nvSpPr>
          <p:cNvPr id="3" name="Content Placeholder 2"/>
          <p:cNvSpPr>
            <a:spLocks noGrp="1"/>
          </p:cNvSpPr>
          <p:nvPr>
            <p:ph idx="1"/>
          </p:nvPr>
        </p:nvSpPr>
        <p:spPr/>
        <p:txBody>
          <a:bodyPr/>
          <a:lstStyle/>
          <a:p>
            <a:r>
              <a:rPr lang="en-US" b="1" dirty="0"/>
              <a:t>COVID-19 is a highly infectious form of coronavirus that can cause a severe pneumonia.</a:t>
            </a:r>
            <a:r>
              <a:rPr lang="en-US" dirty="0"/>
              <a:t> These viruses have an envelope to enhance their infectivity through attachment to cells in the respiratory tract. However, the envelope makes the virus vulnerable to disinfectants, even soap and water. The most effective disinfectants have sodium hypochlorite (bleach), hydrogen peroxide, or alcohol. These viruses can survive in a variety of environments and on surfaces for at least 4 to 5 days. Therefore, frequent disinfection of surfaces and frequent hand washing is required to reduce spread of infection.</a:t>
            </a:r>
          </a:p>
        </p:txBody>
      </p:sp>
    </p:spTree>
    <p:extLst>
      <p:ext uri="{BB962C8B-B14F-4D97-AF65-F5344CB8AC3E}">
        <p14:creationId xmlns:p14="http://schemas.microsoft.com/office/powerpoint/2010/main" val="13681894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 cloth face mask fully covering nose and mouth keeps droplet nuclei from spreading. Infectious particles spread in air by droplet nuclei can be carried 5 meters (almost 17 feet) when coughing or sneezing. For normal breathing to avoid the droplet nuclei and to prevent direct contact a distance of 2 meters (6 feet) between persons is sufficient in uncrowded and well-ventilated areas. A fitted mask with high efficiency filtration is needed to fully protect against tiny viruses, and such masks are worn by trained professional health care workers.</a:t>
            </a:r>
          </a:p>
          <a:p>
            <a:endParaRPr lang="en-US" dirty="0"/>
          </a:p>
        </p:txBody>
      </p:sp>
    </p:spTree>
    <p:extLst>
      <p:ext uri="{BB962C8B-B14F-4D97-AF65-F5344CB8AC3E}">
        <p14:creationId xmlns:p14="http://schemas.microsoft.com/office/powerpoint/2010/main" val="255825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Therefore, respiratory infections can be transmitted by direct close person-to-person contact (e.g., during kissing or hugging or hand shaking), and through the air, or from fomites (things the infected person has touched, coughed on, or sneezed on). Transmission on </a:t>
            </a:r>
            <a:r>
              <a:rPr lang="en-US" dirty="0" smtClean="0"/>
              <a:t>secretion </a:t>
            </a:r>
            <a:r>
              <a:rPr lang="en-US" dirty="0"/>
              <a:t>can occur if the people in the room touched these items. Therefore, wash your hands before touching your face and items like your cell phone or your computer. Disinfect surfaces around you that you touch, like tabletops, door handles, and light switches.</a:t>
            </a:r>
          </a:p>
          <a:p>
            <a:pPr marL="0" indent="0">
              <a:buNone/>
            </a:pPr>
            <a:endParaRPr lang="en-US" dirty="0"/>
          </a:p>
        </p:txBody>
      </p:sp>
    </p:spTree>
    <p:extLst>
      <p:ext uri="{BB962C8B-B14F-4D97-AF65-F5344CB8AC3E}">
        <p14:creationId xmlns:p14="http://schemas.microsoft.com/office/powerpoint/2010/main" val="15632930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Biology of COVID19</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COVID19, also called severe acute respiratory syndrome coronavirus 2 (SARS-CoV-2), is an enveloped RNA virus. The envelope acts like a sticky bubble around its genetic material composed of the RNA directing viral replication. This envelope with spike-like projections (the "corona") sticks readily to infect cells lining the respiratory tract. However, the bubble is easily burst out in the environment, and it is highly vulnerable to disinfectants. Therefore, viral spread is highly </a:t>
            </a:r>
            <a:r>
              <a:rPr lang="en-US" dirty="0" smtClean="0"/>
              <a:t>dependent </a:t>
            </a:r>
            <a:r>
              <a:rPr lang="en-US" dirty="0"/>
              <a:t>upon close human contact.</a:t>
            </a:r>
          </a:p>
        </p:txBody>
      </p:sp>
    </p:spTree>
    <p:extLst>
      <p:ext uri="{BB962C8B-B14F-4D97-AF65-F5344CB8AC3E}">
        <p14:creationId xmlns:p14="http://schemas.microsoft.com/office/powerpoint/2010/main" val="27661049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This virus produces the characteristic pathologic findings of many viral respiratory illnesses. Infected cells show cytopathic effects of damage to cell cytoplasm and membranes, leading to cell necrosis, called apoptosis. Remaining cells begin to proliferate and try to repair the damage.</a:t>
            </a:r>
          </a:p>
          <a:p>
            <a:r>
              <a:rPr lang="en-US" dirty="0"/>
              <a:t>The most common symptoms are cough, fever, and shortness of breath. Persons short of breath have more severe disease. Like many viruses, COVID19 can produce a variety of systemic symptoms including headache, fatigue, muscle pain, chills, nausea, abdominal pain, vomiting, and diarrhea.</a:t>
            </a:r>
          </a:p>
        </p:txBody>
      </p:sp>
    </p:spTree>
    <p:extLst>
      <p:ext uri="{BB962C8B-B14F-4D97-AF65-F5344CB8AC3E}">
        <p14:creationId xmlns:p14="http://schemas.microsoft.com/office/powerpoint/2010/main" val="28301055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It only takes a small amount of this virus to establish infection, starting in the nose and throat. This virus has the ability to proliferate rapidly. An infected person can begin passing this virus before feeling ill, maybe having only coryza (runny nose), scratchy throat, or something resembling allergies</a:t>
            </a:r>
            <a:r>
              <a:rPr lang="en-US" dirty="0" smtClean="0"/>
              <a:t>.</a:t>
            </a:r>
          </a:p>
          <a:p>
            <a:r>
              <a:rPr lang="en-US" dirty="0" smtClean="0"/>
              <a:t> </a:t>
            </a:r>
            <a:r>
              <a:rPr lang="en-US" dirty="0"/>
              <a:t>It may take 2 days to 2 weeks for symptoms or signs of infection to appear following exposure. Many viral illnesses act in this manner, so early diagnosis and tracking of contacts as a coordinated public health effort is </a:t>
            </a:r>
            <a:r>
              <a:rPr lang="en-US" dirty="0" smtClean="0"/>
              <a:t>mandatory </a:t>
            </a:r>
            <a:r>
              <a:rPr lang="en-US" dirty="0"/>
              <a:t>to limit spread</a:t>
            </a:r>
          </a:p>
        </p:txBody>
      </p:sp>
    </p:spTree>
    <p:extLst>
      <p:ext uri="{BB962C8B-B14F-4D97-AF65-F5344CB8AC3E}">
        <p14:creationId xmlns:p14="http://schemas.microsoft.com/office/powerpoint/2010/main" val="30015542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infection may stay in the upper respiratory tract, but it often goes to the lungs, where it causes inflammation around the air spaces, called interstitial pneumonia, so there’s not much to cough </a:t>
            </a:r>
            <a:r>
              <a:rPr lang="en-US" dirty="0" smtClean="0"/>
              <a:t>up (no mucus) </a:t>
            </a:r>
            <a:r>
              <a:rPr lang="en-US" dirty="0"/>
              <a:t>accounting for a dry cough early on. In healthy people, the infection may be cleared in a week with few symptoms. There is random variation to all biologic events, there’s no guarantee it won’t progress to a severe pneumonia, so anyone is potentially vulnerable and could die. Older people are more likely to have chronic </a:t>
            </a:r>
            <a:r>
              <a:rPr lang="en-US" dirty="0" smtClean="0"/>
              <a:t>illnesses </a:t>
            </a:r>
            <a:r>
              <a:rPr lang="en-US" dirty="0"/>
              <a:t>and even young people can have poor health.</a:t>
            </a:r>
          </a:p>
          <a:p>
            <a:pPr marL="0" indent="0">
              <a:buNone/>
            </a:pPr>
            <a:endParaRPr lang="en-US" dirty="0"/>
          </a:p>
        </p:txBody>
      </p:sp>
    </p:spTree>
    <p:extLst>
      <p:ext uri="{BB962C8B-B14F-4D97-AF65-F5344CB8AC3E}">
        <p14:creationId xmlns:p14="http://schemas.microsoft.com/office/powerpoint/2010/main" val="40319893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This virus infects the surface of airways where it can </a:t>
            </a:r>
            <a:r>
              <a:rPr lang="en-US" dirty="0" smtClean="0"/>
              <a:t>evade</a:t>
            </a:r>
            <a:r>
              <a:rPr lang="en-US" dirty="0" smtClean="0"/>
              <a:t> </a:t>
            </a:r>
            <a:r>
              <a:rPr lang="en-US" dirty="0"/>
              <a:t>immune responses, spread from cell to cell, and reproduce itself rapidly before an immune response becomes effective. Some people can appear to be asymptomatic while infected, but still passing virus. Given that COVID19 functions like many respiratory viruses, the possibility exists that one can be infected but come away with no lasting immunity and be at risk for re-infection. </a:t>
            </a:r>
          </a:p>
        </p:txBody>
      </p:sp>
    </p:spTree>
    <p:extLst>
      <p:ext uri="{BB962C8B-B14F-4D97-AF65-F5344CB8AC3E}">
        <p14:creationId xmlns:p14="http://schemas.microsoft.com/office/powerpoint/2010/main" val="3193163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a:t>
            </a:r>
            <a:r>
              <a:rPr lang="en-US" dirty="0"/>
              <a:t>Secretion accumulation (e.g., cystic fibrosis, chronic bronchitis)</a:t>
            </a:r>
          </a:p>
          <a:p>
            <a:r>
              <a:rPr lang="en-US" dirty="0" smtClean="0"/>
              <a:t> </a:t>
            </a:r>
            <a:r>
              <a:rPr lang="en-US" dirty="0"/>
              <a:t>Decreased phagocytic or bactericidal function of </a:t>
            </a:r>
            <a:r>
              <a:rPr lang="en-US" dirty="0" smtClean="0"/>
              <a:t>alveolar</a:t>
            </a:r>
            <a:r>
              <a:rPr lang="ar-JO" dirty="0" smtClean="0"/>
              <a:t> </a:t>
            </a:r>
            <a:r>
              <a:rPr lang="en-US" dirty="0" smtClean="0"/>
              <a:t>macrophages </a:t>
            </a:r>
            <a:r>
              <a:rPr lang="en-US" dirty="0"/>
              <a:t>(e.g., tobacco smoke, oxygen toxicity)</a:t>
            </a:r>
          </a:p>
          <a:p>
            <a:r>
              <a:rPr lang="en-US" dirty="0" smtClean="0"/>
              <a:t>Edema </a:t>
            </a:r>
            <a:r>
              <a:rPr lang="en-US" dirty="0"/>
              <a:t>or congestion (e.g., congestive heart failure)</a:t>
            </a:r>
          </a:p>
        </p:txBody>
      </p:sp>
    </p:spTree>
    <p:extLst>
      <p:ext uri="{BB962C8B-B14F-4D97-AF65-F5344CB8AC3E}">
        <p14:creationId xmlns:p14="http://schemas.microsoft.com/office/powerpoint/2010/main" val="20188303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Aspiration Pneumonia</a:t>
            </a:r>
          </a:p>
        </p:txBody>
      </p:sp>
      <p:sp>
        <p:nvSpPr>
          <p:cNvPr id="3" name="Content Placeholder 2"/>
          <p:cNvSpPr>
            <a:spLocks noGrp="1"/>
          </p:cNvSpPr>
          <p:nvPr>
            <p:ph idx="1"/>
          </p:nvPr>
        </p:nvSpPr>
        <p:spPr/>
        <p:txBody>
          <a:bodyPr/>
          <a:lstStyle/>
          <a:p>
            <a:pPr marL="0" indent="0">
              <a:buNone/>
            </a:pPr>
            <a:r>
              <a:rPr lang="en-US" dirty="0"/>
              <a:t>Aspiration pneumonia occurs in markedly debilitated or unconscious</a:t>
            </a:r>
          </a:p>
          <a:p>
            <a:pPr marL="0" indent="0">
              <a:buNone/>
            </a:pPr>
            <a:r>
              <a:rPr lang="en-US" dirty="0"/>
              <a:t>patients; it results in partly chemical (gastric acid) </a:t>
            </a:r>
            <a:r>
              <a:rPr lang="en-US" dirty="0" smtClean="0"/>
              <a:t>and partly </a:t>
            </a:r>
            <a:r>
              <a:rPr lang="en-US" dirty="0"/>
              <a:t>bacterial (mixed oral flora) pneumonia. </a:t>
            </a:r>
            <a:endParaRPr lang="en-US" dirty="0" smtClean="0"/>
          </a:p>
          <a:p>
            <a:pPr marL="0" indent="0">
              <a:buNone/>
            </a:pPr>
            <a:r>
              <a:rPr lang="en-US" dirty="0" smtClean="0"/>
              <a:t>The </a:t>
            </a:r>
            <a:r>
              <a:rPr lang="en-US" dirty="0"/>
              <a:t>pneumonia </a:t>
            </a:r>
            <a:r>
              <a:rPr lang="en-US" dirty="0" smtClean="0"/>
              <a:t>is often </a:t>
            </a:r>
            <a:r>
              <a:rPr lang="en-US" dirty="0"/>
              <a:t>necrotizing and pursues a fulminant course; lung abscess </a:t>
            </a:r>
            <a:r>
              <a:rPr lang="en-US" dirty="0" smtClean="0"/>
              <a:t>is a </a:t>
            </a:r>
            <a:r>
              <a:rPr lang="en-US" dirty="0"/>
              <a:t>common complication.</a:t>
            </a:r>
          </a:p>
        </p:txBody>
      </p:sp>
    </p:spTree>
    <p:extLst>
      <p:ext uri="{BB962C8B-B14F-4D97-AF65-F5344CB8AC3E}">
        <p14:creationId xmlns:p14="http://schemas.microsoft.com/office/powerpoint/2010/main" val="28407226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72" t="10927" r="63619" b="35514"/>
          <a:stretch/>
        </p:blipFill>
        <p:spPr>
          <a:xfrm>
            <a:off x="0" y="0"/>
            <a:ext cx="12192000" cy="6858000"/>
          </a:xfrm>
          <a:prstGeom prst="rect">
            <a:avLst/>
          </a:prstGeom>
        </p:spPr>
      </p:pic>
    </p:spTree>
    <p:extLst>
      <p:ext uri="{BB962C8B-B14F-4D97-AF65-F5344CB8AC3E}">
        <p14:creationId xmlns:p14="http://schemas.microsoft.com/office/powerpoint/2010/main" val="27189437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83" t="11548" r="62501" b="35042"/>
          <a:stretch/>
        </p:blipFill>
        <p:spPr>
          <a:xfrm>
            <a:off x="0" y="0"/>
            <a:ext cx="12192000" cy="6755642"/>
          </a:xfrm>
          <a:prstGeom prst="rect">
            <a:avLst/>
          </a:prstGeom>
        </p:spPr>
      </p:pic>
    </p:spTree>
    <p:extLst>
      <p:ext uri="{BB962C8B-B14F-4D97-AF65-F5344CB8AC3E}">
        <p14:creationId xmlns:p14="http://schemas.microsoft.com/office/powerpoint/2010/main" val="13235788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72" t="12121" r="62948" b="31732"/>
          <a:stretch/>
        </p:blipFill>
        <p:spPr>
          <a:xfrm>
            <a:off x="0" y="103850"/>
            <a:ext cx="12192000" cy="6754150"/>
          </a:xfrm>
          <a:prstGeom prst="rect">
            <a:avLst/>
          </a:prstGeom>
        </p:spPr>
      </p:pic>
    </p:spTree>
    <p:extLst>
      <p:ext uri="{BB962C8B-B14F-4D97-AF65-F5344CB8AC3E}">
        <p14:creationId xmlns:p14="http://schemas.microsoft.com/office/powerpoint/2010/main" val="523014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Lung Abscess</a:t>
            </a:r>
          </a:p>
        </p:txBody>
      </p:sp>
      <p:sp>
        <p:nvSpPr>
          <p:cNvPr id="3" name="Content Placeholder 2"/>
          <p:cNvSpPr>
            <a:spLocks noGrp="1"/>
          </p:cNvSpPr>
          <p:nvPr>
            <p:ph idx="1"/>
          </p:nvPr>
        </p:nvSpPr>
        <p:spPr/>
        <p:txBody>
          <a:bodyPr>
            <a:normAutofit/>
          </a:bodyPr>
          <a:lstStyle/>
          <a:p>
            <a:pPr marL="0" indent="0">
              <a:buNone/>
            </a:pPr>
            <a:r>
              <a:rPr lang="en-US" dirty="0"/>
              <a:t>This is an </a:t>
            </a:r>
            <a:r>
              <a:rPr lang="en-US" dirty="0" smtClean="0"/>
              <a:t>infection marked </a:t>
            </a:r>
            <a:r>
              <a:rPr lang="en-US" dirty="0"/>
              <a:t>by localized suppurative necrosis of lung tissue.</a:t>
            </a:r>
          </a:p>
          <a:p>
            <a:pPr marL="0" indent="0">
              <a:buNone/>
            </a:pPr>
            <a:r>
              <a:rPr lang="en-US" dirty="0"/>
              <a:t>Pathogenesis </a:t>
            </a:r>
            <a:r>
              <a:rPr lang="en-US" dirty="0" smtClean="0"/>
              <a:t>: Commonly </a:t>
            </a:r>
            <a:r>
              <a:rPr lang="en-US" dirty="0"/>
              <a:t>involved are staphylococci, streptococci, numerous</a:t>
            </a:r>
          </a:p>
          <a:p>
            <a:pPr marL="0" indent="0">
              <a:buNone/>
            </a:pPr>
            <a:r>
              <a:rPr lang="en-US" dirty="0"/>
              <a:t>Gram-negative species, and anaerobes. </a:t>
            </a:r>
            <a:r>
              <a:rPr lang="en-US" dirty="0" smtClean="0"/>
              <a:t>Aspiration </a:t>
            </a:r>
            <a:r>
              <a:rPr lang="en-US" dirty="0"/>
              <a:t>of oral contents as a common etiology</a:t>
            </a:r>
            <a:r>
              <a:rPr lang="en-US" dirty="0" smtClean="0"/>
              <a:t>.</a:t>
            </a:r>
            <a:endParaRPr lang="en-US" dirty="0"/>
          </a:p>
        </p:txBody>
      </p:sp>
    </p:spTree>
    <p:extLst>
      <p:ext uri="{BB962C8B-B14F-4D97-AF65-F5344CB8AC3E}">
        <p14:creationId xmlns:p14="http://schemas.microsoft.com/office/powerpoint/2010/main" val="40531127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indent="0">
              <a:buNone/>
            </a:pPr>
            <a:r>
              <a:rPr lang="en-US" dirty="0"/>
              <a:t>Abscesses can be due to:</a:t>
            </a:r>
          </a:p>
          <a:p>
            <a:pPr marL="0" indent="0">
              <a:buNone/>
            </a:pPr>
            <a:r>
              <a:rPr lang="en-US" dirty="0"/>
              <a:t>• Aspiration of infective material (e.g., oropharyngeal procedures</a:t>
            </a:r>
          </a:p>
          <a:p>
            <a:pPr marL="0" indent="0">
              <a:buNone/>
            </a:pPr>
            <a:r>
              <a:rPr lang="en-US" dirty="0"/>
              <a:t>or secondary to diminished consciousness); aspiration abscesses</a:t>
            </a:r>
          </a:p>
          <a:p>
            <a:pPr marL="0" indent="0">
              <a:buNone/>
            </a:pPr>
            <a:r>
              <a:rPr lang="en-US" dirty="0"/>
              <a:t>are more common in the right lung, reflecting the more vertical</a:t>
            </a:r>
          </a:p>
          <a:p>
            <a:pPr marL="0" indent="0">
              <a:buNone/>
            </a:pPr>
            <a:r>
              <a:rPr lang="en-US" dirty="0"/>
              <a:t>right </a:t>
            </a:r>
            <a:r>
              <a:rPr lang="en-US" dirty="0" smtClean="0"/>
              <a:t>bronchus.</a:t>
            </a:r>
            <a:endParaRPr lang="en-US" dirty="0"/>
          </a:p>
          <a:p>
            <a:pPr marL="0" indent="0">
              <a:buNone/>
            </a:pPr>
            <a:r>
              <a:rPr lang="en-US" dirty="0"/>
              <a:t>• Antecedent primary bacterial </a:t>
            </a:r>
            <a:r>
              <a:rPr lang="en-US" dirty="0" smtClean="0"/>
              <a:t>infection.</a:t>
            </a:r>
            <a:endParaRPr lang="en-US" dirty="0"/>
          </a:p>
          <a:p>
            <a:pPr marL="0" indent="0">
              <a:buNone/>
            </a:pPr>
            <a:r>
              <a:rPr lang="en-US" dirty="0"/>
              <a:t>• Septic emboli from infected thrombi or right-sided </a:t>
            </a:r>
            <a:r>
              <a:rPr lang="en-US" dirty="0" smtClean="0"/>
              <a:t>endocarditis.</a:t>
            </a:r>
            <a:endParaRPr lang="en-US" dirty="0"/>
          </a:p>
          <a:p>
            <a:pPr marL="0" indent="0">
              <a:buNone/>
            </a:pPr>
            <a:r>
              <a:rPr lang="en-US" dirty="0"/>
              <a:t>• Obstructive tumors (10% to 15% of abscesses).</a:t>
            </a:r>
          </a:p>
          <a:p>
            <a:pPr marL="0" indent="0">
              <a:buNone/>
            </a:pPr>
            <a:r>
              <a:rPr lang="en-US" dirty="0"/>
              <a:t>• Direct traumatic punctures or spread of infection from adjacent</a:t>
            </a:r>
          </a:p>
          <a:p>
            <a:pPr marL="0" indent="0">
              <a:buNone/>
            </a:pPr>
            <a:r>
              <a:rPr lang="en-US" dirty="0" smtClean="0"/>
              <a:t>organs,.</a:t>
            </a:r>
            <a:endParaRPr lang="en-US" dirty="0"/>
          </a:p>
          <a:p>
            <a:endParaRPr lang="en-US" dirty="0"/>
          </a:p>
        </p:txBody>
      </p:sp>
    </p:spTree>
    <p:extLst>
      <p:ext uri="{BB962C8B-B14F-4D97-AF65-F5344CB8AC3E}">
        <p14:creationId xmlns:p14="http://schemas.microsoft.com/office/powerpoint/2010/main" val="5369398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Morphology</a:t>
            </a:r>
          </a:p>
        </p:txBody>
      </p:sp>
      <p:sp>
        <p:nvSpPr>
          <p:cNvPr id="3" name="Content Placeholder 2"/>
          <p:cNvSpPr>
            <a:spLocks noGrp="1"/>
          </p:cNvSpPr>
          <p:nvPr>
            <p:ph idx="1"/>
          </p:nvPr>
        </p:nvSpPr>
        <p:spPr/>
        <p:txBody>
          <a:bodyPr/>
          <a:lstStyle/>
          <a:p>
            <a:pPr marL="0" indent="0">
              <a:buNone/>
            </a:pPr>
            <a:r>
              <a:rPr lang="en-US" dirty="0"/>
              <a:t>Abscesses may be single or multiple and vary from microscopic to</a:t>
            </a:r>
          </a:p>
          <a:p>
            <a:pPr marL="0" indent="0">
              <a:buNone/>
            </a:pPr>
            <a:r>
              <a:rPr lang="en-US" dirty="0"/>
              <a:t>large cavities. They contain variable mixtures of pus and </a:t>
            </a:r>
            <a:r>
              <a:rPr lang="en-US" dirty="0" smtClean="0"/>
              <a:t>air. </a:t>
            </a:r>
            <a:endParaRPr lang="en-US" dirty="0"/>
          </a:p>
          <a:p>
            <a:pPr marL="0" indent="0">
              <a:buNone/>
            </a:pPr>
            <a:r>
              <a:rPr lang="en-US" b="1" u="sng" dirty="0" smtClean="0"/>
              <a:t>Clinical </a:t>
            </a:r>
            <a:r>
              <a:rPr lang="en-US" b="1" u="sng" dirty="0" smtClean="0"/>
              <a:t>Course:</a:t>
            </a:r>
            <a:endParaRPr lang="en-US" b="1" u="sng" dirty="0"/>
          </a:p>
          <a:p>
            <a:pPr marL="0" indent="0">
              <a:buNone/>
            </a:pPr>
            <a:r>
              <a:rPr lang="en-US" dirty="0"/>
              <a:t>Complications include extension into the pleural cavity, hemorrhage,</a:t>
            </a:r>
          </a:p>
          <a:p>
            <a:pPr marL="0" indent="0">
              <a:buNone/>
            </a:pPr>
            <a:r>
              <a:rPr lang="en-US" dirty="0"/>
              <a:t>septic embolization, and secondary amyloidosis.</a:t>
            </a:r>
          </a:p>
        </p:txBody>
      </p:sp>
    </p:spTree>
    <p:extLst>
      <p:ext uri="{BB962C8B-B14F-4D97-AF65-F5344CB8AC3E}">
        <p14:creationId xmlns:p14="http://schemas.microsoft.com/office/powerpoint/2010/main" val="28693543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95" t="11723" r="62164" b="12220"/>
          <a:stretch/>
        </p:blipFill>
        <p:spPr>
          <a:xfrm>
            <a:off x="0" y="0"/>
            <a:ext cx="12192000" cy="6858000"/>
          </a:xfrm>
          <a:prstGeom prst="rect">
            <a:avLst/>
          </a:prstGeom>
        </p:spPr>
      </p:pic>
    </p:spTree>
    <p:extLst>
      <p:ext uri="{BB962C8B-B14F-4D97-AF65-F5344CB8AC3E}">
        <p14:creationId xmlns:p14="http://schemas.microsoft.com/office/powerpoint/2010/main" val="26638973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96" t="11125" r="62500" b="17795"/>
          <a:stretch/>
        </p:blipFill>
        <p:spPr>
          <a:xfrm>
            <a:off x="0" y="0"/>
            <a:ext cx="12192000" cy="6858000"/>
          </a:xfrm>
          <a:prstGeom prst="rect">
            <a:avLst/>
          </a:prstGeom>
        </p:spPr>
      </p:pic>
    </p:spTree>
    <p:extLst>
      <p:ext uri="{BB962C8B-B14F-4D97-AF65-F5344CB8AC3E}">
        <p14:creationId xmlns:p14="http://schemas.microsoft.com/office/powerpoint/2010/main" val="40882072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13" t="11922" r="62275" b="35117"/>
          <a:stretch/>
        </p:blipFill>
        <p:spPr>
          <a:xfrm>
            <a:off x="-168812" y="0"/>
            <a:ext cx="12360812" cy="6858000"/>
          </a:xfrm>
          <a:prstGeom prst="rect">
            <a:avLst/>
          </a:prstGeom>
        </p:spPr>
      </p:pic>
    </p:spTree>
    <p:extLst>
      <p:ext uri="{BB962C8B-B14F-4D97-AF65-F5344CB8AC3E}">
        <p14:creationId xmlns:p14="http://schemas.microsoft.com/office/powerpoint/2010/main" val="1848873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9552" t="16501" r="23209" b="13414"/>
          <a:stretch/>
        </p:blipFill>
        <p:spPr>
          <a:xfrm>
            <a:off x="0" y="0"/>
            <a:ext cx="12192000" cy="6858000"/>
          </a:xfrm>
          <a:prstGeom prst="rect">
            <a:avLst/>
          </a:prstGeom>
        </p:spPr>
      </p:pic>
    </p:spTree>
    <p:extLst>
      <p:ext uri="{BB962C8B-B14F-4D97-AF65-F5344CB8AC3E}">
        <p14:creationId xmlns:p14="http://schemas.microsoft.com/office/powerpoint/2010/main" val="30298098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60" t="10528" r="62947" b="35714"/>
          <a:stretch/>
        </p:blipFill>
        <p:spPr>
          <a:xfrm>
            <a:off x="-1" y="0"/>
            <a:ext cx="12078269" cy="6858000"/>
          </a:xfrm>
          <a:prstGeom prst="rect">
            <a:avLst/>
          </a:prstGeom>
        </p:spPr>
      </p:pic>
    </p:spTree>
    <p:extLst>
      <p:ext uri="{BB962C8B-B14F-4D97-AF65-F5344CB8AC3E}">
        <p14:creationId xmlns:p14="http://schemas.microsoft.com/office/powerpoint/2010/main" val="41372051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71" t="13316" r="62277" b="31136"/>
          <a:stretch/>
        </p:blipFill>
        <p:spPr>
          <a:xfrm>
            <a:off x="0" y="0"/>
            <a:ext cx="12192000" cy="6960358"/>
          </a:xfrm>
          <a:prstGeom prst="rect">
            <a:avLst/>
          </a:prstGeom>
        </p:spPr>
      </p:pic>
    </p:spTree>
    <p:extLst>
      <p:ext uri="{BB962C8B-B14F-4D97-AF65-F5344CB8AC3E}">
        <p14:creationId xmlns:p14="http://schemas.microsoft.com/office/powerpoint/2010/main" val="15050536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59" t="15305" r="62276" b="12420"/>
          <a:stretch/>
        </p:blipFill>
        <p:spPr>
          <a:xfrm>
            <a:off x="0" y="0"/>
            <a:ext cx="12192000" cy="6858000"/>
          </a:xfrm>
          <a:prstGeom prst="rect">
            <a:avLst/>
          </a:prstGeom>
        </p:spPr>
      </p:pic>
    </p:spTree>
    <p:extLst>
      <p:ext uri="{BB962C8B-B14F-4D97-AF65-F5344CB8AC3E}">
        <p14:creationId xmlns:p14="http://schemas.microsoft.com/office/powerpoint/2010/main" val="22145192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59" t="11126" r="62612" b="35714"/>
          <a:stretch/>
        </p:blipFill>
        <p:spPr>
          <a:xfrm>
            <a:off x="0" y="0"/>
            <a:ext cx="12192000" cy="6858000"/>
          </a:xfrm>
          <a:prstGeom prst="rect">
            <a:avLst/>
          </a:prstGeom>
        </p:spPr>
      </p:pic>
    </p:spTree>
    <p:extLst>
      <p:ext uri="{BB962C8B-B14F-4D97-AF65-F5344CB8AC3E}">
        <p14:creationId xmlns:p14="http://schemas.microsoft.com/office/powerpoint/2010/main" val="28813411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br>
              <a:rPr lang="en-US" dirty="0" smtClean="0"/>
            </a:br>
            <a:r>
              <a:rPr lang="en-US" dirty="0" smtClean="0"/>
              <a:t>????</a:t>
            </a:r>
            <a:endParaRPr lang="en-US" dirty="0"/>
          </a:p>
        </p:txBody>
      </p:sp>
      <p:sp>
        <p:nvSpPr>
          <p:cNvPr id="3" name="Subtitle 2"/>
          <p:cNvSpPr>
            <a:spLocks noGrp="1"/>
          </p:cNvSpPr>
          <p:nvPr>
            <p:ph type="subTitle" idx="1"/>
          </p:nvPr>
        </p:nvSpPr>
        <p:spPr/>
        <p:txBody>
          <a:bodyPr/>
          <a:lstStyle/>
          <a:p>
            <a:r>
              <a:rPr lang="en-US" dirty="0" smtClean="0"/>
              <a:t>STAY HOME---STAY SAFE</a:t>
            </a:r>
            <a:endParaRPr lang="en-US" dirty="0"/>
          </a:p>
        </p:txBody>
      </p:sp>
    </p:spTree>
    <p:extLst>
      <p:ext uri="{BB962C8B-B14F-4D97-AF65-F5344CB8AC3E}">
        <p14:creationId xmlns:p14="http://schemas.microsoft.com/office/powerpoint/2010/main" val="1273417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9888" t="17894" r="21082" b="6247"/>
          <a:stretch/>
        </p:blipFill>
        <p:spPr>
          <a:xfrm>
            <a:off x="0" y="0"/>
            <a:ext cx="12192000" cy="7001301"/>
          </a:xfrm>
          <a:prstGeom prst="rect">
            <a:avLst/>
          </a:prstGeom>
        </p:spPr>
      </p:pic>
    </p:spTree>
    <p:extLst>
      <p:ext uri="{BB962C8B-B14F-4D97-AF65-F5344CB8AC3E}">
        <p14:creationId xmlns:p14="http://schemas.microsoft.com/office/powerpoint/2010/main" val="2258629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Community-Acquired Acute</a:t>
            </a:r>
            <a:br>
              <a:rPr lang="en-US" b="1" dirty="0"/>
            </a:br>
            <a:r>
              <a:rPr lang="en-US" b="1" dirty="0"/>
              <a:t>Pneumonias</a:t>
            </a:r>
          </a:p>
        </p:txBody>
      </p:sp>
      <p:sp>
        <p:nvSpPr>
          <p:cNvPr id="3" name="Content Placeholder 2"/>
          <p:cNvSpPr>
            <a:spLocks noGrp="1"/>
          </p:cNvSpPr>
          <p:nvPr>
            <p:ph idx="1"/>
          </p:nvPr>
        </p:nvSpPr>
        <p:spPr/>
        <p:txBody>
          <a:bodyPr/>
          <a:lstStyle/>
          <a:p>
            <a:pPr marL="0" indent="0">
              <a:buNone/>
            </a:pPr>
            <a:r>
              <a:rPr lang="en-US" dirty="0"/>
              <a:t>These pneumonias can be bacterial or viral; predisposing</a:t>
            </a:r>
          </a:p>
          <a:p>
            <a:pPr marL="0" indent="0">
              <a:buNone/>
            </a:pPr>
            <a:r>
              <a:rPr lang="en-US" dirty="0"/>
              <a:t>conditions include extremes of age, chronic disease (e.g., COPD),</a:t>
            </a:r>
          </a:p>
          <a:p>
            <a:pPr marL="0" indent="0">
              <a:buNone/>
            </a:pPr>
            <a:r>
              <a:rPr lang="en-US" dirty="0"/>
              <a:t>immune deficiencies, and lack of splenic function.</a:t>
            </a:r>
          </a:p>
        </p:txBody>
      </p:sp>
    </p:spTree>
    <p:extLst>
      <p:ext uri="{BB962C8B-B14F-4D97-AF65-F5344CB8AC3E}">
        <p14:creationId xmlns:p14="http://schemas.microsoft.com/office/powerpoint/2010/main" val="1438148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u="sng" dirty="0"/>
              <a:t>Streptococcus </a:t>
            </a:r>
            <a:r>
              <a:rPr lang="en-US" u="sng" dirty="0" smtClean="0"/>
              <a:t>pneumoniae or pneumococcus</a:t>
            </a:r>
            <a:r>
              <a:rPr lang="en-US" dirty="0" smtClean="0"/>
              <a:t>: </a:t>
            </a:r>
            <a:r>
              <a:rPr lang="en-US" dirty="0"/>
              <a:t>is the most common</a:t>
            </a:r>
          </a:p>
          <a:p>
            <a:pPr marL="0" indent="0">
              <a:buNone/>
            </a:pPr>
            <a:r>
              <a:rPr lang="en-US" dirty="0"/>
              <a:t>cause of community-acquired pneumonia.</a:t>
            </a:r>
          </a:p>
          <a:p>
            <a:pPr marL="0" indent="0">
              <a:buNone/>
            </a:pPr>
            <a:r>
              <a:rPr lang="en-US" dirty="0"/>
              <a:t>• </a:t>
            </a:r>
            <a:r>
              <a:rPr lang="en-US" u="sng" dirty="0"/>
              <a:t>Haemophilus influenzae </a:t>
            </a:r>
            <a:r>
              <a:rPr lang="en-US" dirty="0"/>
              <a:t>can cause life-threatening lower respiratory</a:t>
            </a:r>
          </a:p>
          <a:p>
            <a:pPr marL="0" indent="0">
              <a:buNone/>
            </a:pPr>
            <a:r>
              <a:rPr lang="en-US" dirty="0"/>
              <a:t>tract infections and meningitis in children and is a common</a:t>
            </a:r>
          </a:p>
          <a:p>
            <a:pPr marL="0" indent="0">
              <a:buNone/>
            </a:pPr>
            <a:r>
              <a:rPr lang="en-US" dirty="0"/>
              <a:t>cause of pneumonia in adults, especially those with COPD. </a:t>
            </a:r>
          </a:p>
          <a:p>
            <a:pPr marL="0" indent="0">
              <a:buNone/>
            </a:pPr>
            <a:r>
              <a:rPr lang="en-US" dirty="0"/>
              <a:t>• </a:t>
            </a:r>
            <a:r>
              <a:rPr lang="en-US" u="sng" dirty="0"/>
              <a:t>Moraxella </a:t>
            </a:r>
            <a:r>
              <a:rPr lang="en-US" u="sng" dirty="0" smtClean="0"/>
              <a:t>Catarrhalis </a:t>
            </a:r>
            <a:r>
              <a:rPr lang="en-US" dirty="0"/>
              <a:t>causes bacterial pneumonia, especially in</a:t>
            </a:r>
          </a:p>
          <a:p>
            <a:pPr marL="0" indent="0">
              <a:buNone/>
            </a:pPr>
            <a:r>
              <a:rPr lang="en-US" dirty="0"/>
              <a:t>the elderly; it exacerbates COPD and is a common cause of pediatric</a:t>
            </a:r>
          </a:p>
          <a:p>
            <a:pPr marL="0" indent="0">
              <a:buNone/>
            </a:pPr>
            <a:r>
              <a:rPr lang="en-US" dirty="0"/>
              <a:t>otitis media.</a:t>
            </a:r>
          </a:p>
        </p:txBody>
      </p:sp>
    </p:spTree>
    <p:extLst>
      <p:ext uri="{BB962C8B-B14F-4D97-AF65-F5344CB8AC3E}">
        <p14:creationId xmlns:p14="http://schemas.microsoft.com/office/powerpoint/2010/main" val="1116022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u="sng" dirty="0"/>
              <a:t>Staphylococcus aureus </a:t>
            </a:r>
            <a:r>
              <a:rPr lang="en-US" dirty="0"/>
              <a:t>pneumonia often complicates viral</a:t>
            </a:r>
          </a:p>
          <a:p>
            <a:pPr marL="0" indent="0">
              <a:buNone/>
            </a:pPr>
            <a:r>
              <a:rPr lang="en-US" dirty="0"/>
              <a:t>illnesses and has a high risk of abscess formation and empyema.</a:t>
            </a:r>
          </a:p>
          <a:p>
            <a:pPr marL="0" indent="0">
              <a:buNone/>
            </a:pPr>
            <a:r>
              <a:rPr lang="en-US" dirty="0"/>
              <a:t>Intravenous (IV) drug abusers are at high risk of staphylococcal</a:t>
            </a:r>
          </a:p>
          <a:p>
            <a:pPr marL="0" indent="0">
              <a:buNone/>
            </a:pPr>
            <a:r>
              <a:rPr lang="en-US" dirty="0"/>
              <a:t>pneumonia in association with endocarditis.</a:t>
            </a:r>
          </a:p>
          <a:p>
            <a:pPr marL="0" indent="0">
              <a:buNone/>
            </a:pPr>
            <a:r>
              <a:rPr lang="en-US" dirty="0"/>
              <a:t>• </a:t>
            </a:r>
            <a:r>
              <a:rPr lang="en-US" u="sng" dirty="0"/>
              <a:t>Klebsiella pneumoniae </a:t>
            </a:r>
            <a:r>
              <a:rPr lang="en-US" dirty="0"/>
              <a:t>is the most common cause of </a:t>
            </a:r>
            <a:r>
              <a:rPr lang="en-US" dirty="0" smtClean="0"/>
              <a:t>Gram</a:t>
            </a:r>
            <a:r>
              <a:rPr lang="ar-JO" dirty="0" smtClean="0"/>
              <a:t> </a:t>
            </a:r>
            <a:r>
              <a:rPr lang="en-US" dirty="0" smtClean="0"/>
              <a:t>negative</a:t>
            </a:r>
            <a:endParaRPr lang="en-US" dirty="0"/>
          </a:p>
          <a:p>
            <a:pPr marL="0" indent="0">
              <a:buNone/>
            </a:pPr>
            <a:r>
              <a:rPr lang="en-US" dirty="0"/>
              <a:t>pneumonia; it afflicts debilitated individuals, especially</a:t>
            </a:r>
          </a:p>
          <a:p>
            <a:pPr marL="0" indent="0">
              <a:buNone/>
            </a:pPr>
            <a:r>
              <a:rPr lang="en-US" dirty="0"/>
              <a:t>chronic alcoholics.</a:t>
            </a:r>
          </a:p>
          <a:p>
            <a:pPr marL="0" indent="0">
              <a:buNone/>
            </a:pPr>
            <a:r>
              <a:rPr lang="en-US" dirty="0"/>
              <a:t>• </a:t>
            </a:r>
            <a:r>
              <a:rPr lang="en-US" u="sng" dirty="0"/>
              <a:t>Pseudomonas aeruginosa </a:t>
            </a:r>
            <a:r>
              <a:rPr lang="en-US" dirty="0"/>
              <a:t>is a common cause of nosocomial infections</a:t>
            </a:r>
          </a:p>
          <a:p>
            <a:pPr marL="0" indent="0">
              <a:buNone/>
            </a:pPr>
            <a:r>
              <a:rPr lang="en-US" dirty="0" smtClean="0"/>
              <a:t>it is also </a:t>
            </a:r>
            <a:r>
              <a:rPr lang="en-US" dirty="0"/>
              <a:t>common in cystic fibrosis and neutropenic patients.</a:t>
            </a:r>
          </a:p>
          <a:p>
            <a:pPr marL="0" indent="0">
              <a:buNone/>
            </a:pPr>
            <a:r>
              <a:rPr lang="en-US" dirty="0"/>
              <a:t>• </a:t>
            </a:r>
            <a:r>
              <a:rPr lang="en-US" u="sng" dirty="0"/>
              <a:t>Legionella pneumophilia </a:t>
            </a:r>
            <a:r>
              <a:rPr lang="en-US" dirty="0"/>
              <a:t>is the agent of Legionnaires’ disease and</a:t>
            </a:r>
          </a:p>
          <a:p>
            <a:pPr marL="0" indent="0">
              <a:buNone/>
            </a:pPr>
            <a:r>
              <a:rPr lang="en-US" dirty="0"/>
              <a:t>Pontiac fever. It flourishes in artificial aquatic environments such</a:t>
            </a:r>
          </a:p>
          <a:p>
            <a:pPr marL="0" indent="0">
              <a:buNone/>
            </a:pPr>
            <a:r>
              <a:rPr lang="en-US" dirty="0"/>
              <a:t>as water-cooling </a:t>
            </a:r>
            <a:r>
              <a:rPr lang="en-US" dirty="0" smtClean="0"/>
              <a:t>tower.</a:t>
            </a:r>
            <a:endParaRPr lang="en-US" dirty="0"/>
          </a:p>
        </p:txBody>
      </p:sp>
    </p:spTree>
    <p:extLst>
      <p:ext uri="{BB962C8B-B14F-4D97-AF65-F5344CB8AC3E}">
        <p14:creationId xmlns:p14="http://schemas.microsoft.com/office/powerpoint/2010/main" val="4089329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Morphology</a:t>
            </a:r>
          </a:p>
        </p:txBody>
      </p:sp>
      <p:sp>
        <p:nvSpPr>
          <p:cNvPr id="3" name="Content Placeholder 2"/>
          <p:cNvSpPr>
            <a:spLocks noGrp="1"/>
          </p:cNvSpPr>
          <p:nvPr>
            <p:ph idx="1"/>
          </p:nvPr>
        </p:nvSpPr>
        <p:spPr/>
        <p:txBody>
          <a:bodyPr/>
          <a:lstStyle/>
          <a:p>
            <a:pPr marL="0" indent="0">
              <a:buNone/>
            </a:pPr>
            <a:r>
              <a:rPr lang="en-US" dirty="0"/>
              <a:t>Bacterial infections, caused by various Gram-positive or </a:t>
            </a:r>
            <a:r>
              <a:rPr lang="en-US" dirty="0" smtClean="0"/>
              <a:t>Gram</a:t>
            </a:r>
            <a:r>
              <a:rPr lang="ar-JO" dirty="0" smtClean="0"/>
              <a:t> </a:t>
            </a:r>
            <a:r>
              <a:rPr lang="en-US" dirty="0" smtClean="0"/>
              <a:t>negative</a:t>
            </a:r>
            <a:endParaRPr lang="en-US" dirty="0"/>
          </a:p>
          <a:p>
            <a:pPr marL="0" indent="0">
              <a:buNone/>
            </a:pPr>
            <a:r>
              <a:rPr lang="en-US" dirty="0"/>
              <a:t>organisms, occur in overlapping morphologic patterns—</a:t>
            </a:r>
          </a:p>
          <a:p>
            <a:pPr marL="0" indent="0">
              <a:buNone/>
            </a:pPr>
            <a:r>
              <a:rPr lang="en-US" b="1" dirty="0"/>
              <a:t>broncho</a:t>
            </a:r>
            <a:r>
              <a:rPr lang="en-US" dirty="0"/>
              <a:t>pneumonia and </a:t>
            </a:r>
            <a:r>
              <a:rPr lang="en-US" b="1" dirty="0"/>
              <a:t>lobar </a:t>
            </a:r>
            <a:r>
              <a:rPr lang="en-US" dirty="0"/>
              <a:t>pneumonia. </a:t>
            </a:r>
            <a:endParaRPr lang="ar-JO" dirty="0" smtClean="0"/>
          </a:p>
          <a:p>
            <a:pPr marL="0" indent="0">
              <a:buNone/>
            </a:pPr>
            <a:r>
              <a:rPr lang="en-US" dirty="0" smtClean="0"/>
              <a:t>Depending </a:t>
            </a:r>
            <a:r>
              <a:rPr lang="en-US" dirty="0"/>
              <a:t>on </a:t>
            </a:r>
            <a:r>
              <a:rPr lang="en-US" dirty="0" smtClean="0"/>
              <a:t>bacterial</a:t>
            </a:r>
            <a:r>
              <a:rPr lang="ar-JO" dirty="0" smtClean="0"/>
              <a:t> </a:t>
            </a:r>
            <a:r>
              <a:rPr lang="en-US" dirty="0" smtClean="0"/>
              <a:t>virulence </a:t>
            </a:r>
            <a:r>
              <a:rPr lang="en-US" dirty="0"/>
              <a:t>and host resistance, the same </a:t>
            </a:r>
            <a:r>
              <a:rPr lang="en-US" dirty="0" smtClean="0"/>
              <a:t>organisms </a:t>
            </a:r>
            <a:r>
              <a:rPr lang="en-US" dirty="0"/>
              <a:t>can cause </a:t>
            </a:r>
            <a:r>
              <a:rPr lang="en-US" dirty="0" smtClean="0"/>
              <a:t>bronchopneumonia,</a:t>
            </a:r>
            <a:r>
              <a:rPr lang="ar-JO" dirty="0" smtClean="0"/>
              <a:t> </a:t>
            </a:r>
            <a:r>
              <a:rPr lang="en-US" dirty="0" smtClean="0"/>
              <a:t>lobar pneumonia </a:t>
            </a:r>
            <a:r>
              <a:rPr lang="en-US" dirty="0"/>
              <a:t>or something intermediate.</a:t>
            </a:r>
          </a:p>
        </p:txBody>
      </p:sp>
    </p:spTree>
    <p:extLst>
      <p:ext uri="{BB962C8B-B14F-4D97-AF65-F5344CB8AC3E}">
        <p14:creationId xmlns:p14="http://schemas.microsoft.com/office/powerpoint/2010/main" val="388837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CE2C4C7B96C94992FCDCD516328081" ma:contentTypeVersion="3" ma:contentTypeDescription="Create a new document." ma:contentTypeScope="" ma:versionID="c01e398f8a868412e26a98135db085f7">
  <xsd:schema xmlns:xsd="http://www.w3.org/2001/XMLSchema" xmlns:xs="http://www.w3.org/2001/XMLSchema" xmlns:p="http://schemas.microsoft.com/office/2006/metadata/properties" xmlns:ns2="e0585ad6-e60d-4dbf-9f0f-7ca5398387e1" targetNamespace="http://schemas.microsoft.com/office/2006/metadata/properties" ma:root="true" ma:fieldsID="69218052bc2637835f6b00bee49e84ff" ns2:_="">
    <xsd:import namespace="e0585ad6-e60d-4dbf-9f0f-7ca5398387e1"/>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585ad6-e60d-4dbf-9f0f-7ca5398387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249B84-E9B2-4A2D-9579-C5147BC476FE}"/>
</file>

<file path=customXml/itemProps2.xml><?xml version="1.0" encoding="utf-8"?>
<ds:datastoreItem xmlns:ds="http://schemas.openxmlformats.org/officeDocument/2006/customXml" ds:itemID="{DEBCD1CA-C311-4E5F-8E4D-484A4917AC85}"/>
</file>

<file path=customXml/itemProps3.xml><?xml version="1.0" encoding="utf-8"?>
<ds:datastoreItem xmlns:ds="http://schemas.openxmlformats.org/officeDocument/2006/customXml" ds:itemID="{975D8B9A-19F3-4B64-819B-D8D403B266C5}"/>
</file>

<file path=docProps/app.xml><?xml version="1.0" encoding="utf-8"?>
<Properties xmlns="http://schemas.openxmlformats.org/officeDocument/2006/extended-properties" xmlns:vt="http://schemas.openxmlformats.org/officeDocument/2006/docPropsVTypes">
  <TotalTime>1257</TotalTime>
  <Words>1798</Words>
  <Application>Microsoft Office PowerPoint</Application>
  <PresentationFormat>Widescreen</PresentationFormat>
  <Paragraphs>125</Paragraphs>
  <Slides>44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Calibri Light</vt:lpstr>
      <vt:lpstr>Office Theme</vt:lpstr>
      <vt:lpstr>Pulmonary infections</vt:lpstr>
      <vt:lpstr>Pulmonary Infections </vt:lpstr>
      <vt:lpstr>PowerPoint Presentation</vt:lpstr>
      <vt:lpstr>PowerPoint Presentation</vt:lpstr>
      <vt:lpstr>PowerPoint Presentation</vt:lpstr>
      <vt:lpstr>Community-Acquired Acute Pneumonias</vt:lpstr>
      <vt:lpstr>PowerPoint Presentation</vt:lpstr>
      <vt:lpstr>PowerPoint Presentation</vt:lpstr>
      <vt:lpstr>Morphology</vt:lpstr>
      <vt:lpstr>Lobar pneumonia</vt:lpstr>
      <vt:lpstr>PowerPoint Presentation</vt:lpstr>
      <vt:lpstr>PowerPoint Presentation</vt:lpstr>
      <vt:lpstr>PowerPoint Presentation</vt:lpstr>
      <vt:lpstr>PowerPoint Presentation</vt:lpstr>
      <vt:lpstr>Bronchopneumonia</vt:lpstr>
      <vt:lpstr>PowerPoint Presentation</vt:lpstr>
      <vt:lpstr>PowerPoint Presentation</vt:lpstr>
      <vt:lpstr>Clinical Course</vt:lpstr>
      <vt:lpstr>Community-Acquired Atypical (Viral and Mycoplasma) Pneumonias</vt:lpstr>
      <vt:lpstr>Morphology</vt:lpstr>
      <vt:lpstr>Severe Acute Respiratory Syndrome</vt:lpstr>
      <vt:lpstr>COVID19 Overview</vt:lpstr>
      <vt:lpstr>PowerPoint Presentation</vt:lpstr>
      <vt:lpstr>PowerPoint Presentation</vt:lpstr>
      <vt:lpstr>Biology of COVID19 </vt:lpstr>
      <vt:lpstr>PowerPoint Presentation</vt:lpstr>
      <vt:lpstr>PowerPoint Presentation</vt:lpstr>
      <vt:lpstr>PowerPoint Presentation</vt:lpstr>
      <vt:lpstr>PowerPoint Presentation</vt:lpstr>
      <vt:lpstr>Aspiration Pneumonia</vt:lpstr>
      <vt:lpstr>PowerPoint Presentation</vt:lpstr>
      <vt:lpstr>PowerPoint Presentation</vt:lpstr>
      <vt:lpstr>PowerPoint Presentation</vt:lpstr>
      <vt:lpstr>Lung Abscess</vt:lpstr>
      <vt:lpstr>PowerPoint Presentation</vt:lpstr>
      <vt:lpstr>Morphology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Pulmonary infections</dc:title>
  <dc:creator>User</dc:creator>
  <cp:lastModifiedBy>User</cp:lastModifiedBy>
  <cp:revision>81</cp:revision>
  <dcterms:created xsi:type="dcterms:W3CDTF">2020-10-10T15:20:35Z</dcterms:created>
  <dcterms:modified xsi:type="dcterms:W3CDTF">2020-10-22T08:34:24Z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0x010100A4CE2C4C7B96C94992FCDCD516328081</vt:lpwstr>
  </property>
</Properties>
</file>