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1535" r:id="rId2"/>
    <p:sldId id="2126" r:id="rId3"/>
    <p:sldId id="2115" r:id="rId4"/>
    <p:sldId id="2116" r:id="rId5"/>
    <p:sldId id="2674" r:id="rId6"/>
    <p:sldId id="2118" r:id="rId7"/>
    <p:sldId id="2119" r:id="rId8"/>
    <p:sldId id="2624" r:id="rId9"/>
    <p:sldId id="2121" r:id="rId10"/>
    <p:sldId id="2625" r:id="rId11"/>
    <p:sldId id="2656" r:id="rId12"/>
    <p:sldId id="2637" r:id="rId13"/>
    <p:sldId id="2638" r:id="rId14"/>
    <p:sldId id="2676" r:id="rId15"/>
    <p:sldId id="2598" r:id="rId16"/>
    <p:sldId id="2643" r:id="rId17"/>
    <p:sldId id="2645" r:id="rId18"/>
    <p:sldId id="2658" r:id="rId19"/>
    <p:sldId id="2659" r:id="rId20"/>
    <p:sldId id="2662" r:id="rId21"/>
    <p:sldId id="2663" r:id="rId22"/>
    <p:sldId id="2664" r:id="rId23"/>
    <p:sldId id="2665" r:id="rId24"/>
    <p:sldId id="2666" r:id="rId25"/>
    <p:sldId id="2667" r:id="rId26"/>
    <p:sldId id="2668" r:id="rId27"/>
    <p:sldId id="2669" r:id="rId28"/>
    <p:sldId id="2678" r:id="rId29"/>
    <p:sldId id="2671" r:id="rId30"/>
    <p:sldId id="2672" r:id="rId3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ECFF"/>
    <a:srgbClr val="66CCFF"/>
    <a:srgbClr val="66FFFF"/>
    <a:srgbClr val="99FF99"/>
    <a:srgbClr val="FFCC99"/>
    <a:srgbClr val="FF99FF"/>
    <a:srgbClr val="006600"/>
    <a:srgbClr val="008000"/>
    <a:srgbClr val="FFFFFF"/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>
        <p:scale>
          <a:sx n="66" d="100"/>
          <a:sy n="66" d="100"/>
        </p:scale>
        <p:origin x="-70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26" Type="http://schemas.openxmlformats.org/officeDocument/2006/relationships/image" Target="../media/image28.wmf"/><Relationship Id="rId39" Type="http://schemas.openxmlformats.org/officeDocument/2006/relationships/image" Target="../media/image41.wmf"/><Relationship Id="rId3" Type="http://schemas.openxmlformats.org/officeDocument/2006/relationships/image" Target="../media/image5.wmf"/><Relationship Id="rId21" Type="http://schemas.openxmlformats.org/officeDocument/2006/relationships/image" Target="../media/image23.wmf"/><Relationship Id="rId34" Type="http://schemas.openxmlformats.org/officeDocument/2006/relationships/image" Target="../media/image36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17" Type="http://schemas.openxmlformats.org/officeDocument/2006/relationships/image" Target="../media/image19.wmf"/><Relationship Id="rId25" Type="http://schemas.openxmlformats.org/officeDocument/2006/relationships/image" Target="../media/image27.wmf"/><Relationship Id="rId33" Type="http://schemas.openxmlformats.org/officeDocument/2006/relationships/image" Target="../media/image35.wmf"/><Relationship Id="rId38" Type="http://schemas.openxmlformats.org/officeDocument/2006/relationships/image" Target="../media/image40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20" Type="http://schemas.openxmlformats.org/officeDocument/2006/relationships/image" Target="../media/image22.wmf"/><Relationship Id="rId29" Type="http://schemas.openxmlformats.org/officeDocument/2006/relationships/image" Target="../media/image31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24" Type="http://schemas.openxmlformats.org/officeDocument/2006/relationships/image" Target="../media/image26.wmf"/><Relationship Id="rId32" Type="http://schemas.openxmlformats.org/officeDocument/2006/relationships/image" Target="../media/image34.wmf"/><Relationship Id="rId37" Type="http://schemas.openxmlformats.org/officeDocument/2006/relationships/image" Target="../media/image39.wmf"/><Relationship Id="rId40" Type="http://schemas.openxmlformats.org/officeDocument/2006/relationships/image" Target="../media/image42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23" Type="http://schemas.openxmlformats.org/officeDocument/2006/relationships/image" Target="../media/image25.wmf"/><Relationship Id="rId28" Type="http://schemas.openxmlformats.org/officeDocument/2006/relationships/image" Target="../media/image30.wmf"/><Relationship Id="rId36" Type="http://schemas.openxmlformats.org/officeDocument/2006/relationships/image" Target="../media/image38.wmf"/><Relationship Id="rId10" Type="http://schemas.openxmlformats.org/officeDocument/2006/relationships/image" Target="../media/image12.wmf"/><Relationship Id="rId19" Type="http://schemas.openxmlformats.org/officeDocument/2006/relationships/image" Target="../media/image21.wmf"/><Relationship Id="rId31" Type="http://schemas.openxmlformats.org/officeDocument/2006/relationships/image" Target="../media/image33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Relationship Id="rId22" Type="http://schemas.openxmlformats.org/officeDocument/2006/relationships/image" Target="../media/image24.wmf"/><Relationship Id="rId27" Type="http://schemas.openxmlformats.org/officeDocument/2006/relationships/image" Target="../media/image29.wmf"/><Relationship Id="rId30" Type="http://schemas.openxmlformats.org/officeDocument/2006/relationships/image" Target="../media/image32.wmf"/><Relationship Id="rId35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AB6AD-E5BF-41B4-98D6-36D536571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9984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F1FCCB-239B-4F8B-B21B-EFF6B79CC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8165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39244A29-41BF-4B9B-B918-F4E10D6789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96B3-C257-4CAE-8970-4017CBBBA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17211599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0393A-1D23-4DE6-B9C1-40ADD0633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76522404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0842F3-A712-4C6B-80A6-8AC57D80C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13014420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53CFED-5044-408B-9AAD-1BDD39F4B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84592086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F5E384-5DCD-4043-93EC-53B1E1C6E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69331193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AC68D0-F9D5-4747-9E85-EB1D86F81D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22879787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4CCD76-C058-4C1A-917F-ED418C77F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88829821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E17FD-C185-4FA6-A551-098611A7CD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D8CA9-64D2-4FE5-B011-C867C0EF31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72671405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A9D20-8DA2-4129-9372-2C3692A674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98960858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F8F67-579B-4523-963F-C34226A33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71675357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AB648-F613-4A74-A4BB-8D46C7BBD3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03906124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16A6A-D2C6-4561-AD7E-DB950003F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2469938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50D81-DC5D-46D0-A88B-B7CB9CDDE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94478152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4376F-EB6B-4B29-A294-32BEF4DE3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5369447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BCE37-F790-414C-B77C-6DC3BA674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51266893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348AF7-04F5-45B8-A7F5-0EC5593EC5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75" r:id="rId17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4.bin"/><Relationship Id="rId39" Type="http://schemas.openxmlformats.org/officeDocument/2006/relationships/oleObject" Target="../embeddings/oleObject37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9.bin"/><Relationship Id="rId34" Type="http://schemas.openxmlformats.org/officeDocument/2006/relationships/oleObject" Target="../embeddings/oleObject32.bin"/><Relationship Id="rId42" Type="http://schemas.openxmlformats.org/officeDocument/2006/relationships/oleObject" Target="../embeddings/oleObject40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31.bin"/><Relationship Id="rId38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29" Type="http://schemas.openxmlformats.org/officeDocument/2006/relationships/oleObject" Target="../embeddings/oleObject27.bin"/><Relationship Id="rId41" Type="http://schemas.openxmlformats.org/officeDocument/2006/relationships/oleObject" Target="../embeddings/oleObject3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30.bin"/><Relationship Id="rId37" Type="http://schemas.openxmlformats.org/officeDocument/2006/relationships/oleObject" Target="../embeddings/oleObject35.bin"/><Relationship Id="rId40" Type="http://schemas.openxmlformats.org/officeDocument/2006/relationships/oleObject" Target="../embeddings/oleObject38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1.bin"/><Relationship Id="rId28" Type="http://schemas.openxmlformats.org/officeDocument/2006/relationships/oleObject" Target="../embeddings/oleObject26.bin"/><Relationship Id="rId36" Type="http://schemas.openxmlformats.org/officeDocument/2006/relationships/oleObject" Target="../embeddings/oleObject34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9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8.bin"/><Relationship Id="rId35" Type="http://schemas.openxmlformats.org/officeDocument/2006/relationships/oleObject" Target="../embeddings/oleObject33.bin"/><Relationship Id="rId43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214346" y="857232"/>
            <a:ext cx="8786842" cy="1470025"/>
          </a:xfrm>
        </p:spPr>
        <p:txBody>
          <a:bodyPr/>
          <a:lstStyle/>
          <a:p>
            <a:pPr algn="ctr"/>
            <a:r>
              <a:rPr lang="en-US" sz="4000" dirty="0" smtClean="0"/>
              <a:t>Dr. </a:t>
            </a:r>
            <a:r>
              <a:rPr lang="en-US" sz="4000" dirty="0" err="1" smtClean="0"/>
              <a:t>Eman</a:t>
            </a:r>
            <a:r>
              <a:rPr lang="en-US" sz="4000" dirty="0" smtClean="0"/>
              <a:t> </a:t>
            </a:r>
            <a:r>
              <a:rPr lang="en-US" sz="4000" dirty="0" err="1" smtClean="0"/>
              <a:t>Shaat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b="0" dirty="0" smtClean="0">
                <a:solidFill>
                  <a:schemeClr val="tx1"/>
                </a:solidFill>
              </a:rPr>
              <a:t>Professor </a:t>
            </a:r>
            <a:br>
              <a:rPr lang="en-US" sz="2800" b="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chemeClr val="tx1"/>
                </a:solidFill>
              </a:rPr>
              <a:t>of Medical Biochemistry and Molecular Biology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gray">
          <a:xfrm>
            <a:off x="152400" y="2959107"/>
            <a:ext cx="8786842" cy="147002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Lipid chemistry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II. Complex lipids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III. Derived &amp; associated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Lecture 3 (</a:t>
            </a:r>
            <a:r>
              <a:rPr kumimoji="0" lang="en-US" sz="3600" b="1" i="0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slides)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826"/>
            <a:ext cx="8229600" cy="927100"/>
          </a:xfrm>
        </p:spPr>
        <p:txBody>
          <a:bodyPr/>
          <a:lstStyle/>
          <a:p>
            <a:r>
              <a:rPr lang="en-US" sz="3600" dirty="0" smtClean="0"/>
              <a:t>2. </a:t>
            </a:r>
            <a:r>
              <a:rPr lang="en-US" sz="3600" dirty="0" err="1" smtClean="0"/>
              <a:t>Glycosphingolipids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B. </a:t>
            </a:r>
            <a:r>
              <a:rPr lang="en-US" sz="2800" dirty="0" err="1" smtClean="0">
                <a:solidFill>
                  <a:srgbClr val="669900"/>
                </a:solidFill>
              </a:rPr>
              <a:t>Cerebroside</a:t>
            </a:r>
            <a:r>
              <a:rPr lang="en-US" sz="2800" dirty="0" smtClean="0">
                <a:solidFill>
                  <a:srgbClr val="669900"/>
                </a:solidFill>
              </a:rPr>
              <a:t> </a:t>
            </a:r>
            <a:r>
              <a:rPr lang="en-US" sz="2800" dirty="0" err="1" smtClean="0">
                <a:solidFill>
                  <a:srgbClr val="669900"/>
                </a:solidFill>
              </a:rPr>
              <a:t>sulphate</a:t>
            </a:r>
            <a:r>
              <a:rPr lang="en-US" sz="2800" dirty="0" smtClean="0">
                <a:solidFill>
                  <a:srgbClr val="669900"/>
                </a:solidFill>
              </a:rPr>
              <a:t>; </a:t>
            </a:r>
            <a:r>
              <a:rPr lang="en-US" sz="2800" dirty="0" err="1" smtClean="0">
                <a:solidFill>
                  <a:srgbClr val="669900"/>
                </a:solidFill>
              </a:rPr>
              <a:t>Sulfatides</a:t>
            </a:r>
            <a:r>
              <a:rPr lang="en-US" sz="2800" dirty="0" smtClean="0">
                <a:solidFill>
                  <a:srgbClr val="669900"/>
                </a:solidFill>
              </a:rPr>
              <a:t> (acidic).</a:t>
            </a:r>
            <a:r>
              <a:rPr lang="en-US" dirty="0" smtClean="0">
                <a:solidFill>
                  <a:srgbClr val="669900"/>
                </a:solidFill>
              </a:rPr>
              <a:t/>
            </a:r>
            <a:br>
              <a:rPr lang="en-US" dirty="0" smtClean="0">
                <a:solidFill>
                  <a:srgbClr val="6699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929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. </a:t>
            </a:r>
            <a:r>
              <a:rPr lang="en-US" dirty="0" err="1" smtClean="0"/>
              <a:t>Galactocerebroside</a:t>
            </a:r>
            <a:r>
              <a:rPr lang="en-US" dirty="0" smtClean="0"/>
              <a:t> sulfate </a:t>
            </a:r>
            <a:r>
              <a:rPr lang="en-US" sz="2800" dirty="0" smtClean="0"/>
              <a:t> (</a:t>
            </a:r>
            <a:r>
              <a:rPr lang="en-US" sz="2800" dirty="0" err="1" smtClean="0"/>
              <a:t>sulfatides</a:t>
            </a:r>
            <a:r>
              <a:rPr lang="en-US" sz="2800" dirty="0" smtClean="0"/>
              <a:t>, acidic)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ii. </a:t>
            </a:r>
            <a:r>
              <a:rPr lang="en-US" dirty="0" err="1" smtClean="0"/>
              <a:t>Ganglioside</a:t>
            </a:r>
            <a:r>
              <a:rPr lang="en-US" dirty="0" smtClean="0"/>
              <a:t>   </a:t>
            </a:r>
            <a:endParaRPr lang="en-US" dirty="0"/>
          </a:p>
        </p:txBody>
      </p:sp>
      <p:grpSp>
        <p:nvGrpSpPr>
          <p:cNvPr id="7" name="Group 21"/>
          <p:cNvGrpSpPr/>
          <p:nvPr/>
        </p:nvGrpSpPr>
        <p:grpSpPr>
          <a:xfrm>
            <a:off x="1090586" y="4906044"/>
            <a:ext cx="6791139" cy="1127761"/>
            <a:chOff x="1090586" y="5668708"/>
            <a:chExt cx="6791139" cy="1127761"/>
          </a:xfrm>
        </p:grpSpPr>
        <p:grpSp>
          <p:nvGrpSpPr>
            <p:cNvPr id="10" name="Group 15"/>
            <p:cNvGrpSpPr/>
            <p:nvPr/>
          </p:nvGrpSpPr>
          <p:grpSpPr>
            <a:xfrm>
              <a:off x="1090586" y="5715016"/>
              <a:ext cx="3787148" cy="1081453"/>
              <a:chOff x="785786" y="2548590"/>
              <a:chExt cx="3893803" cy="1081453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785786" y="2571744"/>
                <a:ext cx="2113079" cy="461665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err="1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Sphingosine</a:t>
                </a:r>
                <a:r>
                  <a:rPr lang="en-US" sz="24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4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06136" y="3168378"/>
                <a:ext cx="1705916" cy="46166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Fatty acid </a:t>
                </a:r>
                <a:endParaRPr lang="en-US" sz="24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928927" y="2548590"/>
                <a:ext cx="1750662" cy="523220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Glucose </a:t>
                </a:r>
                <a:endParaRPr lang="en-US" sz="28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6572264" y="5668708"/>
              <a:ext cx="1309461" cy="523220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  <a:ln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NANA </a:t>
              </a:r>
              <a:endParaRPr lang="en-US" sz="2800" b="1" dirty="0">
                <a:solidFill>
                  <a:schemeClr val="bg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57752" y="5730263"/>
              <a:ext cx="1741182" cy="46166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Galactose</a:t>
              </a:r>
              <a:r>
                <a:rPr lang="en-US" sz="2400" b="1" dirty="0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 </a:t>
              </a:r>
              <a:endParaRPr lang="en-US" sz="2400" b="1" dirty="0">
                <a:solidFill>
                  <a:schemeClr val="bg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357950" y="3538839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Polar head</a:t>
            </a:r>
            <a:endParaRPr lang="en-US" sz="2400" dirty="0"/>
          </a:p>
        </p:txBody>
      </p:sp>
      <p:cxnSp>
        <p:nvCxnSpPr>
          <p:cNvPr id="30" name="Straight Arrow Connector 29"/>
          <p:cNvCxnSpPr>
            <a:stCxn id="29" idx="1"/>
          </p:cNvCxnSpPr>
          <p:nvPr/>
        </p:nvCxnSpPr>
        <p:spPr bwMode="auto">
          <a:xfrm rot="10800000">
            <a:off x="5429256" y="3253088"/>
            <a:ext cx="928694" cy="5165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stCxn id="29" idx="1"/>
          </p:cNvCxnSpPr>
          <p:nvPr/>
        </p:nvCxnSpPr>
        <p:spPr bwMode="auto">
          <a:xfrm rot="10800000">
            <a:off x="5786446" y="2824460"/>
            <a:ext cx="571504" cy="9452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>
            <a:stCxn id="29" idx="1"/>
          </p:cNvCxnSpPr>
          <p:nvPr/>
        </p:nvCxnSpPr>
        <p:spPr bwMode="auto">
          <a:xfrm rot="10800000" flipV="1">
            <a:off x="4425758" y="3769672"/>
            <a:ext cx="1932193" cy="1055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oup 36"/>
          <p:cNvGrpSpPr/>
          <p:nvPr/>
        </p:nvGrpSpPr>
        <p:grpSpPr>
          <a:xfrm>
            <a:off x="2126561" y="2335374"/>
            <a:ext cx="4088513" cy="1093626"/>
            <a:chOff x="1054991" y="4763168"/>
            <a:chExt cx="4088513" cy="1047428"/>
          </a:xfrm>
        </p:grpSpPr>
        <p:grpSp>
          <p:nvGrpSpPr>
            <p:cNvPr id="38" name="Group 11"/>
            <p:cNvGrpSpPr/>
            <p:nvPr/>
          </p:nvGrpSpPr>
          <p:grpSpPr>
            <a:xfrm>
              <a:off x="1054991" y="4763168"/>
              <a:ext cx="4088513" cy="957884"/>
              <a:chOff x="785786" y="2548590"/>
              <a:chExt cx="4203655" cy="1094724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85786" y="2571744"/>
                <a:ext cx="2113079" cy="461665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err="1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Sphingosine</a:t>
                </a:r>
                <a:r>
                  <a:rPr lang="en-US" sz="24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4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006136" y="3181649"/>
                <a:ext cx="1705916" cy="46166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Fatty acid </a:t>
                </a:r>
                <a:endParaRPr lang="en-US" sz="24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928927" y="2548590"/>
                <a:ext cx="2060514" cy="52322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err="1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Galactose</a:t>
                </a:r>
                <a:r>
                  <a:rPr lang="en-US" sz="28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8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0" name="Group 19"/>
            <p:cNvGrpSpPr/>
            <p:nvPr/>
          </p:nvGrpSpPr>
          <p:grpSpPr>
            <a:xfrm>
              <a:off x="2000231" y="5173690"/>
              <a:ext cx="2286017" cy="636906"/>
              <a:chOff x="2000231" y="5173690"/>
              <a:chExt cx="2286017" cy="636906"/>
            </a:xfrm>
          </p:grpSpPr>
          <p:sp>
            <p:nvSpPr>
              <p:cNvPr id="41" name="Oval 40"/>
              <p:cNvSpPr/>
              <p:nvPr/>
            </p:nvSpPr>
            <p:spPr bwMode="auto">
              <a:xfrm>
                <a:off x="3786182" y="5310530"/>
                <a:ext cx="500066" cy="500066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S--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 flipH="1">
                <a:off x="2000231" y="5173690"/>
                <a:ext cx="188593" cy="125017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 flipH="1">
                <a:off x="3929057" y="5214950"/>
                <a:ext cx="188593" cy="125017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cxnSp>
        <p:nvCxnSpPr>
          <p:cNvPr id="55" name="Straight Arrow Connector 54"/>
          <p:cNvCxnSpPr>
            <a:stCxn id="29" idx="1"/>
          </p:cNvCxnSpPr>
          <p:nvPr/>
        </p:nvCxnSpPr>
        <p:spPr bwMode="auto">
          <a:xfrm rot="10800000" flipV="1">
            <a:off x="5854516" y="3769672"/>
            <a:ext cx="503434" cy="983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>
            <a:stCxn id="29" idx="1"/>
          </p:cNvCxnSpPr>
          <p:nvPr/>
        </p:nvCxnSpPr>
        <p:spPr bwMode="auto">
          <a:xfrm rot="10800000" flipH="1" flipV="1">
            <a:off x="6357950" y="3769672"/>
            <a:ext cx="1139638" cy="9836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tangle 64"/>
          <p:cNvSpPr/>
          <p:nvPr/>
        </p:nvSpPr>
        <p:spPr bwMode="auto">
          <a:xfrm flipH="1">
            <a:off x="2000232" y="5429264"/>
            <a:ext cx="188593" cy="130531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286808" cy="5000660"/>
          </a:xfrm>
        </p:spPr>
        <p:txBody>
          <a:bodyPr/>
          <a:lstStyle/>
          <a:p>
            <a:r>
              <a:rPr lang="en-US" sz="5400" dirty="0" smtClean="0"/>
              <a:t>II. Complex lipids</a:t>
            </a:r>
            <a:br>
              <a:rPr lang="en-US" sz="5400" dirty="0" smtClean="0"/>
            </a:br>
            <a:r>
              <a:rPr lang="en-US" sz="3200" b="0" dirty="0" smtClean="0">
                <a:solidFill>
                  <a:srgbClr val="008000"/>
                </a:solidFill>
              </a:rPr>
              <a:t/>
            </a:r>
            <a:br>
              <a:rPr lang="en-US" sz="3200" b="0" dirty="0" smtClean="0">
                <a:solidFill>
                  <a:srgbClr val="008000"/>
                </a:solidFill>
              </a:rPr>
            </a:br>
            <a:r>
              <a:rPr lang="en-US" sz="4000" dirty="0" smtClean="0">
                <a:solidFill>
                  <a:srgbClr val="002060"/>
                </a:solidFill>
              </a:rPr>
              <a:t>3. Lipoproteins  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9" y="1262114"/>
            <a:ext cx="8553480" cy="5453034"/>
          </a:xfrm>
        </p:spPr>
        <p:txBody>
          <a:bodyPr/>
          <a:lstStyle/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buNone/>
            </a:pPr>
            <a:r>
              <a:rPr lang="en-US" altLang="zh-CN" sz="2400" b="1" u="sng" dirty="0" smtClean="0"/>
              <a:t>Lipoproteins</a:t>
            </a:r>
            <a:r>
              <a:rPr lang="en-US" altLang="zh-CN" sz="2400" b="1" dirty="0" smtClean="0"/>
              <a:t> serve to </a:t>
            </a:r>
            <a:r>
              <a:rPr lang="en-US" altLang="zh-CN" sz="2400" b="1" i="1" dirty="0" smtClean="0">
                <a:solidFill>
                  <a:srgbClr val="0070C0"/>
                </a:solidFill>
              </a:rPr>
              <a:t>transport lipids (TG, C, CE) and lipid-soluble vitamins </a:t>
            </a:r>
            <a:r>
              <a:rPr lang="en-US" altLang="zh-CN" sz="2400" b="1" dirty="0" smtClean="0"/>
              <a:t>between tissues and organs</a:t>
            </a:r>
            <a:endParaRPr lang="en-US" sz="2400" b="1" u="sng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buFontTx/>
              <a:buNone/>
            </a:pPr>
            <a:r>
              <a:rPr lang="en-US" sz="2400" b="1" u="sng" dirty="0" smtClean="0">
                <a:solidFill>
                  <a:schemeClr val="tx2"/>
                </a:solidFill>
                <a:cs typeface="Times New Roman" pitchFamily="18" charset="0"/>
              </a:rPr>
              <a:t>Lipoproteins</a:t>
            </a:r>
            <a:r>
              <a:rPr lang="en-US" sz="2400" dirty="0" smtClean="0">
                <a:cs typeface="Times New Roman" pitchFamily="18" charset="0"/>
              </a:rPr>
              <a:t> differ in the </a:t>
            </a:r>
            <a:r>
              <a:rPr lang="en-US" sz="2400" b="1" dirty="0" smtClean="0">
                <a:solidFill>
                  <a:srgbClr val="008000"/>
                </a:solidFill>
                <a:cs typeface="Times New Roman" pitchFamily="18" charset="0"/>
              </a:rPr>
              <a:t>ratio of protein to lipids</a:t>
            </a:r>
            <a:r>
              <a:rPr lang="en-US" sz="2400" dirty="0" smtClean="0">
                <a:cs typeface="Times New Roman" pitchFamily="18" charset="0"/>
              </a:rPr>
              <a:t>, &amp; in the particular </a:t>
            </a:r>
            <a:r>
              <a:rPr lang="en-US" sz="2400" b="1" dirty="0" err="1" smtClean="0">
                <a:solidFill>
                  <a:srgbClr val="008000"/>
                </a:solidFill>
                <a:cs typeface="Times New Roman" pitchFamily="18" charset="0"/>
              </a:rPr>
              <a:t>apoproteins</a:t>
            </a:r>
            <a:r>
              <a:rPr lang="en-US" sz="2400" dirty="0" smtClean="0">
                <a:cs typeface="Times New Roman" pitchFamily="18" charset="0"/>
              </a:rPr>
              <a:t> &amp; </a:t>
            </a:r>
            <a:r>
              <a:rPr lang="en-US" sz="2400" b="1" dirty="0" smtClean="0">
                <a:solidFill>
                  <a:srgbClr val="008000"/>
                </a:solidFill>
                <a:cs typeface="Times New Roman" pitchFamily="18" charset="0"/>
              </a:rPr>
              <a:t>lipids</a:t>
            </a:r>
            <a:r>
              <a:rPr lang="en-US" sz="2400" dirty="0" smtClean="0">
                <a:cs typeface="Times New Roman" pitchFamily="18" charset="0"/>
              </a:rPr>
              <a:t> that they contain. </a:t>
            </a: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buFontTx/>
              <a:buNone/>
            </a:pPr>
            <a:r>
              <a:rPr lang="en-US" sz="2400" dirty="0" smtClean="0">
                <a:cs typeface="Times New Roman" pitchFamily="18" charset="0"/>
              </a:rPr>
              <a:t>They are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classified based on their density: 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buClr>
                <a:srgbClr val="FF0000"/>
              </a:buClr>
              <a:buFont typeface="Wingdings" pitchFamily="2" charset="2"/>
              <a:buChar char="w"/>
            </a:pPr>
            <a:r>
              <a:rPr lang="en-US" sz="2200" b="1" dirty="0" err="1" smtClean="0">
                <a:solidFill>
                  <a:srgbClr val="000099"/>
                </a:solidFill>
                <a:cs typeface="Times New Roman" pitchFamily="18" charset="0"/>
              </a:rPr>
              <a:t>Chylomicron</a:t>
            </a:r>
            <a:r>
              <a:rPr lang="en-US" sz="2200" b="1" dirty="0" smtClean="0">
                <a:solidFill>
                  <a:srgbClr val="000099"/>
                </a:solidFill>
                <a:cs typeface="Times New Roman" pitchFamily="18" charset="0"/>
              </a:rPr>
              <a:t> (CM)</a:t>
            </a:r>
            <a:r>
              <a:rPr lang="en-US" sz="2200" dirty="0" smtClean="0">
                <a:cs typeface="Times New Roman" pitchFamily="18" charset="0"/>
              </a:rPr>
              <a:t> (largest; lowest in density due to high lipid/protein ratio; highest % weight </a:t>
            </a:r>
            <a:r>
              <a:rPr lang="en-US" sz="2200" dirty="0" err="1" smtClean="0">
                <a:cs typeface="Times New Roman" pitchFamily="18" charset="0"/>
              </a:rPr>
              <a:t>triacylglycerols</a:t>
            </a:r>
            <a:r>
              <a:rPr lang="en-US" sz="2200" dirty="0" smtClean="0">
                <a:cs typeface="Times New Roman" pitchFamily="18" charset="0"/>
              </a:rPr>
              <a:t>)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buClr>
                <a:srgbClr val="FF0000"/>
              </a:buClr>
              <a:buFont typeface="Wingdings" pitchFamily="2" charset="2"/>
              <a:buChar char="w"/>
            </a:pPr>
            <a:r>
              <a:rPr lang="en-US" sz="2200" b="1" dirty="0" smtClean="0">
                <a:solidFill>
                  <a:srgbClr val="000099"/>
                </a:solidFill>
                <a:cs typeface="Times New Roman" pitchFamily="18" charset="0"/>
              </a:rPr>
              <a:t>VLDL</a:t>
            </a:r>
            <a:r>
              <a:rPr lang="en-US" sz="2200" dirty="0" smtClean="0">
                <a:cs typeface="Times New Roman" pitchFamily="18" charset="0"/>
              </a:rPr>
              <a:t> (very low density lipoprotein; 2nd highest in </a:t>
            </a:r>
            <a:r>
              <a:rPr lang="en-US" sz="2200" dirty="0" err="1" smtClean="0">
                <a:cs typeface="Times New Roman" pitchFamily="18" charset="0"/>
              </a:rPr>
              <a:t>triacylglycerols</a:t>
            </a:r>
            <a:r>
              <a:rPr lang="en-US" sz="2200" dirty="0" smtClean="0">
                <a:cs typeface="Times New Roman" pitchFamily="18" charset="0"/>
              </a:rPr>
              <a:t> as % of weight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buClr>
                <a:srgbClr val="FF0000"/>
              </a:buClr>
              <a:buFont typeface="Wingdings" pitchFamily="2" charset="2"/>
              <a:buChar char="w"/>
            </a:pPr>
            <a:r>
              <a:rPr lang="en-US" sz="2200" b="1" dirty="0" smtClean="0">
                <a:solidFill>
                  <a:srgbClr val="000099"/>
                </a:solidFill>
                <a:cs typeface="Times New Roman" pitchFamily="18" charset="0"/>
              </a:rPr>
              <a:t>LDL</a:t>
            </a:r>
            <a:r>
              <a:rPr lang="en-US" sz="2200" dirty="0" smtClean="0">
                <a:cs typeface="Times New Roman" pitchFamily="18" charset="0"/>
              </a:rPr>
              <a:t> (low density lipoprotein, highest in </a:t>
            </a:r>
            <a:r>
              <a:rPr lang="en-US" sz="2200" dirty="0" err="1" smtClean="0">
                <a:cs typeface="Times New Roman" pitchFamily="18" charset="0"/>
              </a:rPr>
              <a:t>cholesteryl</a:t>
            </a:r>
            <a:r>
              <a:rPr lang="en-US" sz="2200" dirty="0" smtClean="0">
                <a:cs typeface="Times New Roman" pitchFamily="18" charset="0"/>
              </a:rPr>
              <a:t> esters as % of weight) 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buClr>
                <a:srgbClr val="FF0000"/>
              </a:buClr>
              <a:buFont typeface="Wingdings" pitchFamily="2" charset="2"/>
              <a:buChar char="w"/>
            </a:pPr>
            <a:r>
              <a:rPr lang="en-US" sz="2200" b="1" dirty="0" smtClean="0">
                <a:solidFill>
                  <a:srgbClr val="000099"/>
                </a:solidFill>
                <a:cs typeface="Times New Roman" pitchFamily="18" charset="0"/>
              </a:rPr>
              <a:t>HDL</a:t>
            </a:r>
            <a:r>
              <a:rPr lang="en-US" sz="2200" dirty="0" smtClean="0">
                <a:cs typeface="Times New Roman" pitchFamily="18" charset="0"/>
              </a:rPr>
              <a:t> (high density lipoprotein; highest in density due to high protein/lipid ratio)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71472" y="285728"/>
            <a:ext cx="8001056" cy="990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Classification of plasma lipoproteins</a:t>
            </a:r>
            <a:endParaRPr lang="en-US" altLang="zh-CN" sz="32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5972" name="Object 4"/>
          <p:cNvGraphicFramePr>
            <a:graphicFrameLocks noChangeAspect="1"/>
          </p:cNvGraphicFramePr>
          <p:nvPr/>
        </p:nvGraphicFramePr>
        <p:xfrm flipV="1">
          <a:off x="352425" y="1643063"/>
          <a:ext cx="8229600" cy="109537"/>
        </p:xfrm>
        <a:graphic>
          <a:graphicData uri="http://schemas.openxmlformats.org/presentationml/2006/ole">
            <p:oleObj spid="_x0000_s844802" name="CS ChemDraw Drawing" r:id="rId3" imgW="6100920" imgH="81000" progId="">
              <p:embed/>
            </p:oleObj>
          </a:graphicData>
        </a:graphic>
      </p:graphicFrame>
      <p:graphicFrame>
        <p:nvGraphicFramePr>
          <p:cNvPr id="595974" name="Object 6"/>
          <p:cNvGraphicFramePr>
            <a:graphicFrameLocks noChangeAspect="1"/>
          </p:cNvGraphicFramePr>
          <p:nvPr/>
        </p:nvGraphicFramePr>
        <p:xfrm>
          <a:off x="352425" y="1871663"/>
          <a:ext cx="1219200" cy="534987"/>
        </p:xfrm>
        <a:graphic>
          <a:graphicData uri="http://schemas.openxmlformats.org/presentationml/2006/ole">
            <p:oleObj spid="_x0000_s844803" name="CS ChemDraw Drawing" r:id="rId4" imgW="766800" imgH="337680" progId="">
              <p:embed/>
            </p:oleObj>
          </a:graphicData>
        </a:graphic>
      </p:graphicFrame>
      <p:graphicFrame>
        <p:nvGraphicFramePr>
          <p:cNvPr id="595975" name="Object 7"/>
          <p:cNvGraphicFramePr>
            <a:graphicFrameLocks noChangeAspect="1"/>
          </p:cNvGraphicFramePr>
          <p:nvPr/>
        </p:nvGraphicFramePr>
        <p:xfrm>
          <a:off x="1647825" y="1871663"/>
          <a:ext cx="1295400" cy="566737"/>
        </p:xfrm>
        <a:graphic>
          <a:graphicData uri="http://schemas.openxmlformats.org/presentationml/2006/ole">
            <p:oleObj spid="_x0000_s844804" name="CS ChemDraw Drawing" r:id="rId5" imgW="843120" imgH="368280" progId="">
              <p:embed/>
            </p:oleObj>
          </a:graphicData>
        </a:graphic>
      </p:graphicFrame>
      <p:graphicFrame>
        <p:nvGraphicFramePr>
          <p:cNvPr id="595976" name="Object 8"/>
          <p:cNvGraphicFramePr>
            <a:graphicFrameLocks noChangeAspect="1"/>
          </p:cNvGraphicFramePr>
          <p:nvPr/>
        </p:nvGraphicFramePr>
        <p:xfrm>
          <a:off x="3095625" y="1871663"/>
          <a:ext cx="1295400" cy="611187"/>
        </p:xfrm>
        <a:graphic>
          <a:graphicData uri="http://schemas.openxmlformats.org/presentationml/2006/ole">
            <p:oleObj spid="_x0000_s844805" name="CS ChemDraw Drawing" r:id="rId6" imgW="782280" imgH="368280" progId="">
              <p:embed/>
            </p:oleObj>
          </a:graphicData>
        </a:graphic>
      </p:graphicFrame>
      <p:graphicFrame>
        <p:nvGraphicFramePr>
          <p:cNvPr id="595977" name="Object 9"/>
          <p:cNvGraphicFramePr>
            <a:graphicFrameLocks noChangeAspect="1"/>
          </p:cNvGraphicFramePr>
          <p:nvPr/>
        </p:nvGraphicFramePr>
        <p:xfrm>
          <a:off x="4619625" y="1871663"/>
          <a:ext cx="3998913" cy="322262"/>
        </p:xfrm>
        <a:graphic>
          <a:graphicData uri="http://schemas.openxmlformats.org/presentationml/2006/ole">
            <p:oleObj spid="_x0000_s844806" name="CS ChemDraw Drawing" r:id="rId7" imgW="2359440" imgH="190440" progId="">
              <p:embed/>
            </p:oleObj>
          </a:graphicData>
        </a:graphic>
      </p:graphicFrame>
      <p:graphicFrame>
        <p:nvGraphicFramePr>
          <p:cNvPr id="595978" name="Object 10"/>
          <p:cNvGraphicFramePr>
            <a:graphicFrameLocks noChangeAspect="1"/>
          </p:cNvGraphicFramePr>
          <p:nvPr/>
        </p:nvGraphicFramePr>
        <p:xfrm>
          <a:off x="4924425" y="2252663"/>
          <a:ext cx="3581400" cy="234950"/>
        </p:xfrm>
        <a:graphic>
          <a:graphicData uri="http://schemas.openxmlformats.org/presentationml/2006/ole">
            <p:oleObj spid="_x0000_s844807" name="CS ChemDraw Drawing" r:id="rId8" imgW="2425680" imgH="159840" progId="">
              <p:embed/>
            </p:oleObj>
          </a:graphicData>
        </a:graphic>
      </p:graphicFrame>
      <p:graphicFrame>
        <p:nvGraphicFramePr>
          <p:cNvPr id="595979" name="Object 11"/>
          <p:cNvGraphicFramePr>
            <a:graphicFrameLocks noChangeAspect="1"/>
          </p:cNvGraphicFramePr>
          <p:nvPr/>
        </p:nvGraphicFramePr>
        <p:xfrm>
          <a:off x="4619625" y="2100263"/>
          <a:ext cx="3886200" cy="101600"/>
        </p:xfrm>
        <a:graphic>
          <a:graphicData uri="http://schemas.openxmlformats.org/presentationml/2006/ole">
            <p:oleObj spid="_x0000_s844808" name="CS ChemDraw Drawing" r:id="rId9" imgW="3065760" imgH="81000" progId="">
              <p:embed/>
            </p:oleObj>
          </a:graphicData>
        </a:graphic>
      </p:graphicFrame>
      <p:graphicFrame>
        <p:nvGraphicFramePr>
          <p:cNvPr id="595980" name="Object 12"/>
          <p:cNvGraphicFramePr>
            <a:graphicFrameLocks noChangeAspect="1"/>
          </p:cNvGraphicFramePr>
          <p:nvPr/>
        </p:nvGraphicFramePr>
        <p:xfrm>
          <a:off x="352425" y="5757863"/>
          <a:ext cx="8229600" cy="109537"/>
        </p:xfrm>
        <a:graphic>
          <a:graphicData uri="http://schemas.openxmlformats.org/presentationml/2006/ole">
            <p:oleObj spid="_x0000_s844809" name="CS ChemDraw Drawing" r:id="rId10" imgW="6100920" imgH="81000" progId="">
              <p:embed/>
            </p:oleObj>
          </a:graphicData>
        </a:graphic>
      </p:graphicFrame>
      <p:graphicFrame>
        <p:nvGraphicFramePr>
          <p:cNvPr id="595981" name="Object 13"/>
          <p:cNvGraphicFramePr>
            <a:graphicFrameLocks noChangeAspect="1"/>
          </p:cNvGraphicFramePr>
          <p:nvPr/>
        </p:nvGraphicFramePr>
        <p:xfrm>
          <a:off x="504825" y="2786063"/>
          <a:ext cx="619125" cy="336550"/>
        </p:xfrm>
        <a:graphic>
          <a:graphicData uri="http://schemas.openxmlformats.org/presentationml/2006/ole">
            <p:oleObj spid="_x0000_s844810" name="CS ChemDraw Drawing" r:id="rId11" imgW="325080" imgH="177480" progId="">
              <p:embed/>
            </p:oleObj>
          </a:graphicData>
        </a:graphic>
      </p:graphicFrame>
      <p:graphicFrame>
        <p:nvGraphicFramePr>
          <p:cNvPr id="595982" name="Object 14"/>
          <p:cNvGraphicFramePr>
            <a:graphicFrameLocks noChangeAspect="1"/>
          </p:cNvGraphicFramePr>
          <p:nvPr/>
        </p:nvGraphicFramePr>
        <p:xfrm>
          <a:off x="1724025" y="2786063"/>
          <a:ext cx="835025" cy="290512"/>
        </p:xfrm>
        <a:graphic>
          <a:graphicData uri="http://schemas.openxmlformats.org/presentationml/2006/ole">
            <p:oleObj spid="_x0000_s844811" name="CS ChemDraw Drawing" r:id="rId12" imgW="451800" imgH="157320" progId="">
              <p:embed/>
            </p:oleObj>
          </a:graphicData>
        </a:graphic>
      </p:graphicFrame>
      <p:graphicFrame>
        <p:nvGraphicFramePr>
          <p:cNvPr id="595983" name="Object 15"/>
          <p:cNvGraphicFramePr>
            <a:graphicFrameLocks noChangeAspect="1"/>
          </p:cNvGraphicFramePr>
          <p:nvPr/>
        </p:nvGraphicFramePr>
        <p:xfrm>
          <a:off x="3324225" y="2786063"/>
          <a:ext cx="762000" cy="300037"/>
        </p:xfrm>
        <a:graphic>
          <a:graphicData uri="http://schemas.openxmlformats.org/presentationml/2006/ole">
            <p:oleObj spid="_x0000_s844812" name="CS ChemDraw Drawing" r:id="rId13" imgW="390960" imgH="154800" progId="">
              <p:embed/>
            </p:oleObj>
          </a:graphicData>
        </a:graphic>
      </p:graphicFrame>
      <p:graphicFrame>
        <p:nvGraphicFramePr>
          <p:cNvPr id="595984" name="Object 16"/>
          <p:cNvGraphicFramePr>
            <a:graphicFrameLocks noChangeAspect="1"/>
          </p:cNvGraphicFramePr>
          <p:nvPr/>
        </p:nvGraphicFramePr>
        <p:xfrm>
          <a:off x="4772025" y="2786063"/>
          <a:ext cx="500063" cy="323850"/>
        </p:xfrm>
        <a:graphic>
          <a:graphicData uri="http://schemas.openxmlformats.org/presentationml/2006/ole">
            <p:oleObj spid="_x0000_s844813" name="CS ChemDraw Drawing" r:id="rId14" imgW="238680" imgH="154800" progId="">
              <p:embed/>
            </p:oleObj>
          </a:graphicData>
        </a:graphic>
      </p:graphicFrame>
      <p:graphicFrame>
        <p:nvGraphicFramePr>
          <p:cNvPr id="595985" name="Object 17"/>
          <p:cNvGraphicFramePr>
            <a:graphicFrameLocks noChangeAspect="1"/>
          </p:cNvGraphicFramePr>
          <p:nvPr/>
        </p:nvGraphicFramePr>
        <p:xfrm>
          <a:off x="5762625" y="2786063"/>
          <a:ext cx="498475" cy="327025"/>
        </p:xfrm>
        <a:graphic>
          <a:graphicData uri="http://schemas.openxmlformats.org/presentationml/2006/ole">
            <p:oleObj spid="_x0000_s844814" name="CS ChemDraw Drawing" r:id="rId15" imgW="236160" imgH="154800" progId="">
              <p:embed/>
            </p:oleObj>
          </a:graphicData>
        </a:graphic>
      </p:graphicFrame>
      <p:graphicFrame>
        <p:nvGraphicFramePr>
          <p:cNvPr id="595986" name="Object 18"/>
          <p:cNvGraphicFramePr>
            <a:graphicFrameLocks noChangeAspect="1"/>
          </p:cNvGraphicFramePr>
          <p:nvPr/>
        </p:nvGraphicFramePr>
        <p:xfrm>
          <a:off x="6829425" y="2786063"/>
          <a:ext cx="457200" cy="320675"/>
        </p:xfrm>
        <a:graphic>
          <a:graphicData uri="http://schemas.openxmlformats.org/presentationml/2006/ole">
            <p:oleObj spid="_x0000_s844815" name="CS ChemDraw Drawing" r:id="rId16" imgW="220680" imgH="154800" progId="">
              <p:embed/>
            </p:oleObj>
          </a:graphicData>
        </a:graphic>
      </p:graphicFrame>
      <p:graphicFrame>
        <p:nvGraphicFramePr>
          <p:cNvPr id="595987" name="Object 19"/>
          <p:cNvGraphicFramePr>
            <a:graphicFrameLocks noChangeAspect="1"/>
          </p:cNvGraphicFramePr>
          <p:nvPr/>
        </p:nvGraphicFramePr>
        <p:xfrm>
          <a:off x="7667625" y="2786063"/>
          <a:ext cx="914400" cy="365125"/>
        </p:xfrm>
        <a:graphic>
          <a:graphicData uri="http://schemas.openxmlformats.org/presentationml/2006/ole">
            <p:oleObj spid="_x0000_s844816" name="CS ChemDraw Drawing" r:id="rId17" imgW="385920" imgH="154800" progId="">
              <p:embed/>
            </p:oleObj>
          </a:graphicData>
        </a:graphic>
      </p:graphicFrame>
      <p:graphicFrame>
        <p:nvGraphicFramePr>
          <p:cNvPr id="595988" name="Object 20"/>
          <p:cNvGraphicFramePr>
            <a:graphicFrameLocks noChangeAspect="1"/>
          </p:cNvGraphicFramePr>
          <p:nvPr/>
        </p:nvGraphicFramePr>
        <p:xfrm>
          <a:off x="1571625" y="3090863"/>
          <a:ext cx="1235075" cy="296862"/>
        </p:xfrm>
        <a:graphic>
          <a:graphicData uri="http://schemas.openxmlformats.org/presentationml/2006/ole">
            <p:oleObj spid="_x0000_s844817" name="CS ChemDraw Drawing" r:id="rId18" imgW="794880" imgH="190440" progId="">
              <p:embed/>
            </p:oleObj>
          </a:graphicData>
        </a:graphic>
      </p:graphicFrame>
      <p:graphicFrame>
        <p:nvGraphicFramePr>
          <p:cNvPr id="595989" name="Object 21"/>
          <p:cNvGraphicFramePr>
            <a:graphicFrameLocks noChangeAspect="1"/>
          </p:cNvGraphicFramePr>
          <p:nvPr/>
        </p:nvGraphicFramePr>
        <p:xfrm>
          <a:off x="428625" y="3471863"/>
          <a:ext cx="904875" cy="319087"/>
        </p:xfrm>
        <a:graphic>
          <a:graphicData uri="http://schemas.openxmlformats.org/presentationml/2006/ole">
            <p:oleObj spid="_x0000_s844818" name="CS ChemDraw Drawing" r:id="rId19" imgW="436680" imgH="154800" progId="">
              <p:embed/>
            </p:oleObj>
          </a:graphicData>
        </a:graphic>
      </p:graphicFrame>
      <p:graphicFrame>
        <p:nvGraphicFramePr>
          <p:cNvPr id="595990" name="Object 22"/>
          <p:cNvGraphicFramePr>
            <a:graphicFrameLocks noChangeAspect="1"/>
          </p:cNvGraphicFramePr>
          <p:nvPr/>
        </p:nvGraphicFramePr>
        <p:xfrm>
          <a:off x="1724025" y="3548063"/>
          <a:ext cx="612775" cy="303212"/>
        </p:xfrm>
        <a:graphic>
          <a:graphicData uri="http://schemas.openxmlformats.org/presentationml/2006/ole">
            <p:oleObj spid="_x0000_s844819" name="CS ChemDraw Drawing" r:id="rId20" imgW="312120" imgH="154800" progId="">
              <p:embed/>
            </p:oleObj>
          </a:graphicData>
        </a:graphic>
      </p:graphicFrame>
      <p:graphicFrame>
        <p:nvGraphicFramePr>
          <p:cNvPr id="595991" name="Object 23"/>
          <p:cNvGraphicFramePr>
            <a:graphicFrameLocks noChangeAspect="1"/>
          </p:cNvGraphicFramePr>
          <p:nvPr/>
        </p:nvGraphicFramePr>
        <p:xfrm>
          <a:off x="1495425" y="3852863"/>
          <a:ext cx="1295400" cy="311150"/>
        </p:xfrm>
        <a:graphic>
          <a:graphicData uri="http://schemas.openxmlformats.org/presentationml/2006/ole">
            <p:oleObj spid="_x0000_s844820" name="CS ChemDraw Drawing" r:id="rId21" imgW="794880" imgH="190440" progId="">
              <p:embed/>
            </p:oleObj>
          </a:graphicData>
        </a:graphic>
      </p:graphicFrame>
      <p:graphicFrame>
        <p:nvGraphicFramePr>
          <p:cNvPr id="595992" name="Object 24"/>
          <p:cNvGraphicFramePr>
            <a:graphicFrameLocks noChangeAspect="1"/>
          </p:cNvGraphicFramePr>
          <p:nvPr/>
        </p:nvGraphicFramePr>
        <p:xfrm>
          <a:off x="3324225" y="3548063"/>
          <a:ext cx="762000" cy="303212"/>
        </p:xfrm>
        <a:graphic>
          <a:graphicData uri="http://schemas.openxmlformats.org/presentationml/2006/ole">
            <p:oleObj spid="_x0000_s844821" name="CS ChemDraw Drawing" r:id="rId22" imgW="388440" imgH="154800" progId="">
              <p:embed/>
            </p:oleObj>
          </a:graphicData>
        </a:graphic>
      </p:graphicFrame>
      <p:graphicFrame>
        <p:nvGraphicFramePr>
          <p:cNvPr id="595993" name="Object 25"/>
          <p:cNvGraphicFramePr>
            <a:graphicFrameLocks noChangeAspect="1"/>
          </p:cNvGraphicFramePr>
          <p:nvPr/>
        </p:nvGraphicFramePr>
        <p:xfrm>
          <a:off x="4619625" y="3548063"/>
          <a:ext cx="798513" cy="325437"/>
        </p:xfrm>
        <a:graphic>
          <a:graphicData uri="http://schemas.openxmlformats.org/presentationml/2006/ole">
            <p:oleObj spid="_x0000_s844822" name="CS ChemDraw Drawing" r:id="rId23" imgW="378360" imgH="154800" progId="">
              <p:embed/>
            </p:oleObj>
          </a:graphicData>
        </a:graphic>
      </p:graphicFrame>
      <p:graphicFrame>
        <p:nvGraphicFramePr>
          <p:cNvPr id="595994" name="Object 26"/>
          <p:cNvGraphicFramePr>
            <a:graphicFrameLocks noChangeAspect="1"/>
          </p:cNvGraphicFramePr>
          <p:nvPr/>
        </p:nvGraphicFramePr>
        <p:xfrm>
          <a:off x="5610225" y="3548063"/>
          <a:ext cx="796925" cy="327025"/>
        </p:xfrm>
        <a:graphic>
          <a:graphicData uri="http://schemas.openxmlformats.org/presentationml/2006/ole">
            <p:oleObj spid="_x0000_s844823" name="CS ChemDraw Drawing" r:id="rId24" imgW="375840" imgH="154800" progId="">
              <p:embed/>
            </p:oleObj>
          </a:graphicData>
        </a:graphic>
      </p:graphicFrame>
      <p:graphicFrame>
        <p:nvGraphicFramePr>
          <p:cNvPr id="595995" name="Object 27"/>
          <p:cNvGraphicFramePr>
            <a:graphicFrameLocks noChangeAspect="1"/>
          </p:cNvGraphicFramePr>
          <p:nvPr/>
        </p:nvGraphicFramePr>
        <p:xfrm>
          <a:off x="6753225" y="3548063"/>
          <a:ext cx="609600" cy="301625"/>
        </p:xfrm>
        <a:graphic>
          <a:graphicData uri="http://schemas.openxmlformats.org/presentationml/2006/ole">
            <p:oleObj spid="_x0000_s844824" name="CS ChemDraw Drawing" r:id="rId25" imgW="312120" imgH="154800" progId="">
              <p:embed/>
            </p:oleObj>
          </a:graphicData>
        </a:graphic>
      </p:graphicFrame>
      <p:graphicFrame>
        <p:nvGraphicFramePr>
          <p:cNvPr id="595996" name="Object 28"/>
          <p:cNvGraphicFramePr>
            <a:graphicFrameLocks noChangeAspect="1"/>
          </p:cNvGraphicFramePr>
          <p:nvPr/>
        </p:nvGraphicFramePr>
        <p:xfrm>
          <a:off x="7667625" y="3548063"/>
          <a:ext cx="914400" cy="365125"/>
        </p:xfrm>
        <a:graphic>
          <a:graphicData uri="http://schemas.openxmlformats.org/presentationml/2006/ole">
            <p:oleObj spid="_x0000_s844825" name="CS ChemDraw Drawing" r:id="rId26" imgW="385920" imgH="154800" progId="">
              <p:embed/>
            </p:oleObj>
          </a:graphicData>
        </a:graphic>
      </p:graphicFrame>
      <p:graphicFrame>
        <p:nvGraphicFramePr>
          <p:cNvPr id="595997" name="Object 29"/>
          <p:cNvGraphicFramePr>
            <a:graphicFrameLocks noChangeAspect="1"/>
          </p:cNvGraphicFramePr>
          <p:nvPr/>
        </p:nvGraphicFramePr>
        <p:xfrm>
          <a:off x="504825" y="4310063"/>
          <a:ext cx="698500" cy="319087"/>
        </p:xfrm>
        <a:graphic>
          <a:graphicData uri="http://schemas.openxmlformats.org/presentationml/2006/ole">
            <p:oleObj spid="_x0000_s844826" name="CS ChemDraw Drawing" r:id="rId27" imgW="330120" imgH="152280" progId="">
              <p:embed/>
            </p:oleObj>
          </a:graphicData>
        </a:graphic>
      </p:graphicFrame>
      <p:graphicFrame>
        <p:nvGraphicFramePr>
          <p:cNvPr id="595998" name="Object 30"/>
          <p:cNvGraphicFramePr>
            <a:graphicFrameLocks noChangeAspect="1"/>
          </p:cNvGraphicFramePr>
          <p:nvPr/>
        </p:nvGraphicFramePr>
        <p:xfrm>
          <a:off x="1647825" y="4310063"/>
          <a:ext cx="838200" cy="330200"/>
        </p:xfrm>
        <a:graphic>
          <a:graphicData uri="http://schemas.openxmlformats.org/presentationml/2006/ole">
            <p:oleObj spid="_x0000_s844827" name="CS ChemDraw Drawing" r:id="rId28" imgW="390960" imgH="154800" progId="">
              <p:embed/>
            </p:oleObj>
          </a:graphicData>
        </a:graphic>
      </p:graphicFrame>
      <p:graphicFrame>
        <p:nvGraphicFramePr>
          <p:cNvPr id="595999" name="Object 31"/>
          <p:cNvGraphicFramePr>
            <a:graphicFrameLocks noChangeAspect="1"/>
          </p:cNvGraphicFramePr>
          <p:nvPr/>
        </p:nvGraphicFramePr>
        <p:xfrm>
          <a:off x="1800225" y="4614863"/>
          <a:ext cx="425450" cy="338137"/>
        </p:xfrm>
        <a:graphic>
          <a:graphicData uri="http://schemas.openxmlformats.org/presentationml/2006/ole">
            <p:oleObj spid="_x0000_s844828" name="CS ChemDraw Drawing" r:id="rId29" imgW="241200" imgH="190440" progId="">
              <p:embed/>
            </p:oleObj>
          </a:graphicData>
        </a:graphic>
      </p:graphicFrame>
      <p:graphicFrame>
        <p:nvGraphicFramePr>
          <p:cNvPr id="596000" name="Object 32"/>
          <p:cNvGraphicFramePr>
            <a:graphicFrameLocks noChangeAspect="1"/>
          </p:cNvGraphicFramePr>
          <p:nvPr/>
        </p:nvGraphicFramePr>
        <p:xfrm>
          <a:off x="3324225" y="4310063"/>
          <a:ext cx="838200" cy="330200"/>
        </p:xfrm>
        <a:graphic>
          <a:graphicData uri="http://schemas.openxmlformats.org/presentationml/2006/ole">
            <p:oleObj spid="_x0000_s844829" name="CS ChemDraw Drawing" r:id="rId30" imgW="390960" imgH="154800" progId="">
              <p:embed/>
            </p:oleObj>
          </a:graphicData>
        </a:graphic>
      </p:graphicFrame>
      <p:graphicFrame>
        <p:nvGraphicFramePr>
          <p:cNvPr id="596001" name="Object 33"/>
          <p:cNvGraphicFramePr>
            <a:graphicFrameLocks noChangeAspect="1"/>
          </p:cNvGraphicFramePr>
          <p:nvPr/>
        </p:nvGraphicFramePr>
        <p:xfrm>
          <a:off x="4619625" y="4310063"/>
          <a:ext cx="914400" cy="373062"/>
        </p:xfrm>
        <a:graphic>
          <a:graphicData uri="http://schemas.openxmlformats.org/presentationml/2006/ole">
            <p:oleObj spid="_x0000_s844830" name="CS ChemDraw Drawing" r:id="rId31" imgW="378360" imgH="154800" progId="">
              <p:embed/>
            </p:oleObj>
          </a:graphicData>
        </a:graphic>
      </p:graphicFrame>
      <p:graphicFrame>
        <p:nvGraphicFramePr>
          <p:cNvPr id="596002" name="Object 34"/>
          <p:cNvGraphicFramePr>
            <a:graphicFrameLocks noChangeAspect="1"/>
          </p:cNvGraphicFramePr>
          <p:nvPr/>
        </p:nvGraphicFramePr>
        <p:xfrm>
          <a:off x="5686425" y="4310063"/>
          <a:ext cx="914400" cy="360362"/>
        </p:xfrm>
        <a:graphic>
          <a:graphicData uri="http://schemas.openxmlformats.org/presentationml/2006/ole">
            <p:oleObj spid="_x0000_s844831" name="CS ChemDraw Drawing" r:id="rId32" imgW="390960" imgH="154800" progId="">
              <p:embed/>
            </p:oleObj>
          </a:graphicData>
        </a:graphic>
      </p:graphicFrame>
      <p:graphicFrame>
        <p:nvGraphicFramePr>
          <p:cNvPr id="596003" name="Object 35"/>
          <p:cNvGraphicFramePr>
            <a:graphicFrameLocks noChangeAspect="1"/>
          </p:cNvGraphicFramePr>
          <p:nvPr/>
        </p:nvGraphicFramePr>
        <p:xfrm>
          <a:off x="6829425" y="4310063"/>
          <a:ext cx="538163" cy="263525"/>
        </p:xfrm>
        <a:graphic>
          <a:graphicData uri="http://schemas.openxmlformats.org/presentationml/2006/ole">
            <p:oleObj spid="_x0000_s844832" name="CS ChemDraw Drawing" r:id="rId33" imgW="314640" imgH="154800" progId="">
              <p:embed/>
            </p:oleObj>
          </a:graphicData>
        </a:graphic>
      </p:graphicFrame>
      <p:graphicFrame>
        <p:nvGraphicFramePr>
          <p:cNvPr id="596004" name="Object 36"/>
          <p:cNvGraphicFramePr>
            <a:graphicFrameLocks noChangeAspect="1"/>
          </p:cNvGraphicFramePr>
          <p:nvPr/>
        </p:nvGraphicFramePr>
        <p:xfrm>
          <a:off x="7896225" y="4310063"/>
          <a:ext cx="538163" cy="263525"/>
        </p:xfrm>
        <a:graphic>
          <a:graphicData uri="http://schemas.openxmlformats.org/presentationml/2006/ole">
            <p:oleObj spid="_x0000_s844833" name="CS ChemDraw Drawing" r:id="rId34" imgW="314640" imgH="154800" progId="">
              <p:embed/>
            </p:oleObj>
          </a:graphicData>
        </a:graphic>
      </p:graphicFrame>
      <p:graphicFrame>
        <p:nvGraphicFramePr>
          <p:cNvPr id="596005" name="Object 37"/>
          <p:cNvGraphicFramePr>
            <a:graphicFrameLocks noChangeAspect="1"/>
          </p:cNvGraphicFramePr>
          <p:nvPr/>
        </p:nvGraphicFramePr>
        <p:xfrm>
          <a:off x="504825" y="5072063"/>
          <a:ext cx="708025" cy="306387"/>
        </p:xfrm>
        <a:graphic>
          <a:graphicData uri="http://schemas.openxmlformats.org/presentationml/2006/ole">
            <p:oleObj spid="_x0000_s844834" name="CS ChemDraw Drawing" r:id="rId35" imgW="350280" imgH="152280" progId="">
              <p:embed/>
            </p:oleObj>
          </a:graphicData>
        </a:graphic>
      </p:graphicFrame>
      <p:graphicFrame>
        <p:nvGraphicFramePr>
          <p:cNvPr id="596006" name="Object 38"/>
          <p:cNvGraphicFramePr>
            <a:graphicFrameLocks noChangeAspect="1"/>
          </p:cNvGraphicFramePr>
          <p:nvPr/>
        </p:nvGraphicFramePr>
        <p:xfrm>
          <a:off x="1647825" y="5072063"/>
          <a:ext cx="838200" cy="330200"/>
        </p:xfrm>
        <a:graphic>
          <a:graphicData uri="http://schemas.openxmlformats.org/presentationml/2006/ole">
            <p:oleObj spid="_x0000_s844835" name="CS ChemDraw Drawing" r:id="rId36" imgW="390960" imgH="154800" progId="">
              <p:embed/>
            </p:oleObj>
          </a:graphicData>
        </a:graphic>
      </p:graphicFrame>
      <p:graphicFrame>
        <p:nvGraphicFramePr>
          <p:cNvPr id="596007" name="Object 39"/>
          <p:cNvGraphicFramePr>
            <a:graphicFrameLocks noChangeAspect="1"/>
          </p:cNvGraphicFramePr>
          <p:nvPr/>
        </p:nvGraphicFramePr>
        <p:xfrm>
          <a:off x="1724025" y="5376863"/>
          <a:ext cx="630238" cy="349250"/>
        </p:xfrm>
        <a:graphic>
          <a:graphicData uri="http://schemas.openxmlformats.org/presentationml/2006/ole">
            <p:oleObj spid="_x0000_s844836" name="CS ChemDraw Drawing" r:id="rId37" imgW="345240" imgH="190440" progId="">
              <p:embed/>
            </p:oleObj>
          </a:graphicData>
        </a:graphic>
      </p:graphicFrame>
      <p:graphicFrame>
        <p:nvGraphicFramePr>
          <p:cNvPr id="596008" name="Object 40"/>
          <p:cNvGraphicFramePr>
            <a:graphicFrameLocks noChangeAspect="1"/>
          </p:cNvGraphicFramePr>
          <p:nvPr/>
        </p:nvGraphicFramePr>
        <p:xfrm>
          <a:off x="3476625" y="5072063"/>
          <a:ext cx="396875" cy="325437"/>
        </p:xfrm>
        <a:graphic>
          <a:graphicData uri="http://schemas.openxmlformats.org/presentationml/2006/ole">
            <p:oleObj spid="_x0000_s844837" name="CS ChemDraw Drawing" r:id="rId38" imgW="185400" imgH="152280" progId="">
              <p:embed/>
            </p:oleObj>
          </a:graphicData>
        </a:graphic>
      </p:graphicFrame>
      <p:graphicFrame>
        <p:nvGraphicFramePr>
          <p:cNvPr id="596009" name="Object 41"/>
          <p:cNvGraphicFramePr>
            <a:graphicFrameLocks noChangeAspect="1"/>
          </p:cNvGraphicFramePr>
          <p:nvPr/>
        </p:nvGraphicFramePr>
        <p:xfrm>
          <a:off x="4848225" y="5072063"/>
          <a:ext cx="457200" cy="374650"/>
        </p:xfrm>
        <a:graphic>
          <a:graphicData uri="http://schemas.openxmlformats.org/presentationml/2006/ole">
            <p:oleObj spid="_x0000_s844838" name="CS ChemDraw Drawing" r:id="rId39" imgW="187920" imgH="154800" progId="">
              <p:embed/>
            </p:oleObj>
          </a:graphicData>
        </a:graphic>
      </p:graphicFrame>
      <p:graphicFrame>
        <p:nvGraphicFramePr>
          <p:cNvPr id="596010" name="Object 42"/>
          <p:cNvGraphicFramePr>
            <a:graphicFrameLocks noChangeAspect="1"/>
          </p:cNvGraphicFramePr>
          <p:nvPr/>
        </p:nvGraphicFramePr>
        <p:xfrm>
          <a:off x="6981825" y="5072063"/>
          <a:ext cx="228600" cy="304800"/>
        </p:xfrm>
        <a:graphic>
          <a:graphicData uri="http://schemas.openxmlformats.org/presentationml/2006/ole">
            <p:oleObj spid="_x0000_s844839" name="CS ChemDraw Drawing" r:id="rId40" imgW="116640" imgH="154800" progId="">
              <p:embed/>
            </p:oleObj>
          </a:graphicData>
        </a:graphic>
      </p:graphicFrame>
      <p:graphicFrame>
        <p:nvGraphicFramePr>
          <p:cNvPr id="596011" name="Object 43"/>
          <p:cNvGraphicFramePr>
            <a:graphicFrameLocks noChangeAspect="1"/>
          </p:cNvGraphicFramePr>
          <p:nvPr/>
        </p:nvGraphicFramePr>
        <p:xfrm>
          <a:off x="8048625" y="5072063"/>
          <a:ext cx="219075" cy="304800"/>
        </p:xfrm>
        <a:graphic>
          <a:graphicData uri="http://schemas.openxmlformats.org/presentationml/2006/ole">
            <p:oleObj spid="_x0000_s844840" name="CS ChemDraw Drawing" r:id="rId41" imgW="109080" imgH="152280" progId="">
              <p:embed/>
            </p:oleObj>
          </a:graphicData>
        </a:graphic>
      </p:graphicFrame>
      <p:graphicFrame>
        <p:nvGraphicFramePr>
          <p:cNvPr id="596012" name="Object 44"/>
          <p:cNvGraphicFramePr>
            <a:graphicFrameLocks noChangeAspect="1"/>
          </p:cNvGraphicFramePr>
          <p:nvPr/>
        </p:nvGraphicFramePr>
        <p:xfrm>
          <a:off x="347663" y="2633663"/>
          <a:ext cx="8229600" cy="109537"/>
        </p:xfrm>
        <a:graphic>
          <a:graphicData uri="http://schemas.openxmlformats.org/presentationml/2006/ole">
            <p:oleObj spid="_x0000_s844841" name="CS ChemDraw Drawing" r:id="rId42" imgW="6100920" imgH="81000" progId="">
              <p:embed/>
            </p:oleObj>
          </a:graphicData>
        </a:graphic>
      </p:graphicFrame>
      <p:graphicFrame>
        <p:nvGraphicFramePr>
          <p:cNvPr id="596013" name="Object 45"/>
          <p:cNvGraphicFramePr>
            <a:graphicFrameLocks noChangeAspect="1"/>
          </p:cNvGraphicFramePr>
          <p:nvPr/>
        </p:nvGraphicFramePr>
        <p:xfrm>
          <a:off x="5915025" y="5072063"/>
          <a:ext cx="381000" cy="333375"/>
        </p:xfrm>
        <a:graphic>
          <a:graphicData uri="http://schemas.openxmlformats.org/presentationml/2006/ole">
            <p:oleObj spid="_x0000_s844842" name="CS ChemDraw Drawing" r:id="rId43" imgW="177480" imgH="154800" progId="">
              <p:embed/>
            </p:oleObj>
          </a:graphicData>
        </a:graphic>
      </p:graphicFrame>
      <p:sp>
        <p:nvSpPr>
          <p:cNvPr id="15403" name="Rectangle 48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kern="1200" dirty="0" smtClean="0">
                <a:latin typeface="+mn-lt"/>
              </a:rPr>
              <a:t>Composition of lipoproteins</a:t>
            </a:r>
            <a:endParaRPr lang="zh-CN" altLang="en-US" kern="1200" dirty="0" smtClean="0"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7154" name="Group 2"/>
          <p:cNvGraphicFramePr>
            <a:graphicFrameLocks noGrp="1"/>
          </p:cNvGraphicFramePr>
          <p:nvPr>
            <p:ph/>
          </p:nvPr>
        </p:nvGraphicFramePr>
        <p:xfrm>
          <a:off x="442262" y="285728"/>
          <a:ext cx="8487456" cy="6126162"/>
        </p:xfrm>
        <a:graphic>
          <a:graphicData uri="http://schemas.openxmlformats.org/drawingml/2006/table">
            <a:tbl>
              <a:tblPr rtl="1"/>
              <a:tblGrid>
                <a:gridCol w="1685944"/>
                <a:gridCol w="1685944"/>
                <a:gridCol w="1685944"/>
                <a:gridCol w="1685944"/>
                <a:gridCol w="1743680"/>
              </a:tblGrid>
              <a:tr h="5659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HDL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Density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839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Liver &amp; intestine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(VLDL)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Intestines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Origin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1135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Lipids 45%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 55%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Lipids 80%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 20%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Lipids 90%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 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Lipids 99%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 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Contents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1438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Cholesterol from periphery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liver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Cholesterol from liver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periphery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TG from liver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periphery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Dietary TG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 int.  to tissues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(Transport  of ....)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1440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-Protein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-phospholipids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-CE, C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-Cholesterol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Triacyl-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glycerol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Triacyl-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glycerol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Most abundant constituents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Up Arrow 2"/>
          <p:cNvSpPr/>
          <p:nvPr/>
        </p:nvSpPr>
        <p:spPr bwMode="auto">
          <a:xfrm>
            <a:off x="4286248" y="928670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Up Arrow 3"/>
          <p:cNvSpPr/>
          <p:nvPr/>
        </p:nvSpPr>
        <p:spPr bwMode="auto">
          <a:xfrm>
            <a:off x="7715272" y="928670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8001024" y="928670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Up Arrow 5"/>
          <p:cNvSpPr/>
          <p:nvPr/>
        </p:nvSpPr>
        <p:spPr bwMode="auto">
          <a:xfrm>
            <a:off x="8215338" y="928670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>
            <a:off x="6143636" y="1000108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>
            <a:off x="6357950" y="1000108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18_014"/>
          <p:cNvPicPr>
            <a:picLocks noChangeAspect="1" noChangeArrowheads="1"/>
          </p:cNvPicPr>
          <p:nvPr/>
        </p:nvPicPr>
        <p:blipFill>
          <a:blip r:embed="rId2"/>
          <a:srcRect l="16600" r="15817" b="19249"/>
          <a:stretch>
            <a:fillRect/>
          </a:stretch>
        </p:blipFill>
        <p:spPr bwMode="auto">
          <a:xfrm>
            <a:off x="319088" y="1643050"/>
            <a:ext cx="4578350" cy="47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357158" y="238108"/>
            <a:ext cx="4067175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dirty="0">
                <a:solidFill>
                  <a:srgbClr val="002060"/>
                </a:solidFill>
                <a:latin typeface="+mj-lt"/>
              </a:rPr>
              <a:t>Lipoprotein Structure</a:t>
            </a:r>
          </a:p>
        </p:txBody>
      </p:sp>
      <p:sp>
        <p:nvSpPr>
          <p:cNvPr id="29700" name="Text Box 11"/>
          <p:cNvSpPr txBox="1">
            <a:spLocks noChangeArrowheads="1"/>
          </p:cNvSpPr>
          <p:nvPr/>
        </p:nvSpPr>
        <p:spPr bwMode="auto">
          <a:xfrm>
            <a:off x="211172" y="834078"/>
            <a:ext cx="9361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chemeClr val="tx2"/>
                </a:solidFill>
                <a:latin typeface="+mj-lt"/>
              </a:rPr>
              <a:t>Spherical</a:t>
            </a:r>
            <a:r>
              <a:rPr lang="en-US" sz="28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 molecules of lipids and 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proteins</a:t>
            </a:r>
            <a:endParaRPr lang="en-US" sz="2800" b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701" name="Text Box 12"/>
          <p:cNvSpPr txBox="1">
            <a:spLocks noChangeArrowheads="1"/>
          </p:cNvSpPr>
          <p:nvPr/>
        </p:nvSpPr>
        <p:spPr bwMode="auto">
          <a:xfrm>
            <a:off x="5072066" y="2111771"/>
            <a:ext cx="3749671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b="1" u="sng" dirty="0">
                <a:solidFill>
                  <a:srgbClr val="0070C0"/>
                </a:solidFill>
              </a:rPr>
              <a:t>Outer coat: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err="1" smtClean="0">
                <a:latin typeface="+mn-lt"/>
                <a:cs typeface="Times New Roman" pitchFamily="18" charset="0"/>
              </a:rPr>
              <a:t>Apoproteins</a:t>
            </a:r>
            <a:r>
              <a:rPr lang="en-US" sz="2800" dirty="0" smtClean="0">
                <a:latin typeface="+mn-lt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Phospholipids.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Cholesterol(</a:t>
            </a:r>
            <a:r>
              <a:rPr lang="en-US" dirty="0" err="1" smtClean="0">
                <a:latin typeface="+mn-lt"/>
              </a:rPr>
              <a:t>Unesterified</a:t>
            </a:r>
            <a:r>
              <a:rPr lang="en-US" sz="2400" dirty="0">
                <a:latin typeface="+mn-lt"/>
              </a:rPr>
              <a:t>)</a:t>
            </a:r>
          </a:p>
          <a:p>
            <a:pPr algn="l"/>
            <a:endParaRPr lang="en-US" sz="2400" b="1" dirty="0">
              <a:solidFill>
                <a:srgbClr val="CC0000"/>
              </a:solidFill>
            </a:endParaRPr>
          </a:p>
          <a:p>
            <a:pPr algn="l"/>
            <a:r>
              <a:rPr lang="en-US" sz="2800" b="1" u="sng" dirty="0">
                <a:solidFill>
                  <a:srgbClr val="0070C0"/>
                </a:solidFill>
              </a:rPr>
              <a:t>Inner </a:t>
            </a:r>
            <a:r>
              <a:rPr lang="en-US" sz="2800" b="1" u="sng" dirty="0" smtClean="0">
                <a:solidFill>
                  <a:srgbClr val="0070C0"/>
                </a:solidFill>
              </a:rPr>
              <a:t>core: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TG.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Cholesterol </a:t>
            </a:r>
            <a:r>
              <a:rPr lang="en-US" sz="2400" dirty="0"/>
              <a:t>ester (CE)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90" y="73008"/>
            <a:ext cx="8229600" cy="927100"/>
          </a:xfr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Separation of plasma Lipoproteins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0150"/>
            <a:ext cx="6048388" cy="5543560"/>
          </a:xfrm>
        </p:spPr>
        <p:txBody>
          <a:bodyPr/>
          <a:lstStyle/>
          <a:p>
            <a:pPr eaLnBrk="1" hangingPunct="1">
              <a:buNone/>
            </a:pPr>
            <a:r>
              <a:rPr lang="en-US" sz="2000" b="1" dirty="0" smtClean="0"/>
              <a:t>Why do we have different types of lipoproteins?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They differ in lipid and protein composition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and therefore. </a:t>
            </a:r>
            <a:r>
              <a:rPr lang="en-US" sz="2000" b="1" dirty="0" smtClean="0">
                <a:solidFill>
                  <a:srgbClr val="0070C0"/>
                </a:solidFill>
              </a:rPr>
              <a:t>So, they differ in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b="1" dirty="0" smtClean="0"/>
              <a:t>		</a:t>
            </a:r>
            <a:r>
              <a:rPr lang="en-US" sz="2400" b="1" dirty="0" smtClean="0">
                <a:solidFill>
                  <a:schemeClr val="tx2"/>
                </a:solidFill>
              </a:rPr>
              <a:t>Size and density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2"/>
                </a:solidFill>
              </a:rPr>
              <a:t>		</a:t>
            </a:r>
            <a:r>
              <a:rPr lang="en-US" sz="2400" b="1" dirty="0" err="1" smtClean="0">
                <a:solidFill>
                  <a:schemeClr val="tx2"/>
                </a:solidFill>
              </a:rPr>
              <a:t>Electrophoretic</a:t>
            </a:r>
            <a:r>
              <a:rPr lang="en-US" sz="2400" b="1" dirty="0" smtClean="0">
                <a:solidFill>
                  <a:schemeClr val="tx2"/>
                </a:solidFill>
              </a:rPr>
              <a:t> mobility </a:t>
            </a:r>
          </a:p>
          <a:p>
            <a:pPr marL="609600" indent="-609600">
              <a:buNone/>
            </a:pPr>
            <a:r>
              <a:rPr lang="en-US" altLang="zh-CN" sz="2400" b="1" u="sng" dirty="0" smtClean="0">
                <a:solidFill>
                  <a:srgbClr val="002060"/>
                </a:solidFill>
                <a:ea typeface="SimSun" pitchFamily="2" charset="-122"/>
              </a:rPr>
              <a:t>1- Electrophoresis:</a:t>
            </a:r>
          </a:p>
          <a:p>
            <a:pPr marL="609600" indent="-609600">
              <a:buNone/>
            </a:pPr>
            <a:r>
              <a:rPr lang="en-US" altLang="zh-CN" sz="2000" dirty="0" smtClean="0">
                <a:ea typeface="SimSun" pitchFamily="2" charset="-122"/>
              </a:rPr>
              <a:t> - It depends on the </a:t>
            </a:r>
            <a:r>
              <a:rPr lang="en-US" altLang="zh-CN" sz="2000" b="1" i="1" dirty="0" smtClean="0">
                <a:solidFill>
                  <a:schemeClr val="tx2"/>
                </a:solidFill>
                <a:ea typeface="SimSun" pitchFamily="2" charset="-122"/>
              </a:rPr>
              <a:t>charge</a:t>
            </a:r>
            <a:r>
              <a:rPr lang="en-US" altLang="zh-CN" sz="2000" dirty="0" smtClean="0">
                <a:ea typeface="SimSun" pitchFamily="2" charset="-122"/>
              </a:rPr>
              <a:t> and </a:t>
            </a:r>
            <a:r>
              <a:rPr lang="en-US" altLang="zh-CN" sz="2000" b="1" i="1" dirty="0" smtClean="0">
                <a:solidFill>
                  <a:schemeClr val="tx2"/>
                </a:solidFill>
                <a:ea typeface="SimSun" pitchFamily="2" charset="-122"/>
              </a:rPr>
              <a:t>molecular weights </a:t>
            </a:r>
            <a:r>
              <a:rPr lang="en-US" altLang="zh-CN" sz="2000" dirty="0" smtClean="0">
                <a:ea typeface="SimSun" pitchFamily="2" charset="-122"/>
              </a:rPr>
              <a:t>of various particles.</a:t>
            </a:r>
          </a:p>
          <a:p>
            <a:pPr marL="609600" indent="-609600">
              <a:buNone/>
            </a:pPr>
            <a:r>
              <a:rPr lang="en-US" altLang="zh-CN" sz="2000" dirty="0" smtClean="0">
                <a:ea typeface="SimSun" pitchFamily="2" charset="-122"/>
              </a:rPr>
              <a:t> - Plasma lipoproteins are separated</a:t>
            </a:r>
          </a:p>
          <a:p>
            <a:pPr marL="609600" indent="-609600">
              <a:buNone/>
            </a:pPr>
            <a:r>
              <a:rPr lang="en-US" altLang="zh-CN" sz="2000" dirty="0" smtClean="0">
                <a:ea typeface="SimSun" pitchFamily="2" charset="-122"/>
              </a:rPr>
              <a:t>according to their mobility in electric field into:</a:t>
            </a:r>
          </a:p>
          <a:p>
            <a:pPr marL="609600" indent="-609600">
              <a:buNone/>
            </a:pPr>
            <a:r>
              <a:rPr lang="fr-FR" altLang="zh-CN" sz="2000" dirty="0" smtClean="0">
                <a:ea typeface="SimSun" pitchFamily="2" charset="-122"/>
                <a:sym typeface="Symbol" pitchFamily="18" charset="2"/>
              </a:rPr>
              <a:t>1</a:t>
            </a:r>
            <a:r>
              <a:rPr lang="fr-FR" altLang="zh-CN" sz="2400" dirty="0" smtClean="0">
                <a:ea typeface="SimSun" pitchFamily="2" charset="-122"/>
                <a:sym typeface="Symbol" pitchFamily="18" charset="2"/>
              </a:rPr>
              <a:t>. </a:t>
            </a:r>
            <a:r>
              <a:rPr lang="en-US" altLang="zh-CN" sz="2000" dirty="0" smtClean="0">
                <a:ea typeface="SimSun" pitchFamily="2" charset="-122"/>
                <a:sym typeface="Symbol" pitchFamily="18" charset="2"/>
              </a:rPr>
              <a:t></a:t>
            </a:r>
            <a:r>
              <a:rPr lang="fr-FR" altLang="zh-CN" sz="2000" dirty="0" smtClean="0">
                <a:ea typeface="SimSun" pitchFamily="2" charset="-122"/>
              </a:rPr>
              <a:t> </a:t>
            </a:r>
            <a:r>
              <a:rPr lang="fr-FR" altLang="zh-CN" sz="2000" dirty="0" err="1" smtClean="0">
                <a:ea typeface="SimSun" pitchFamily="2" charset="-122"/>
              </a:rPr>
              <a:t>lipoproteins</a:t>
            </a:r>
            <a:r>
              <a:rPr lang="fr-FR" altLang="zh-CN" sz="2000" dirty="0" smtClean="0">
                <a:ea typeface="SimSun" pitchFamily="2" charset="-122"/>
              </a:rPr>
              <a:t>. ( HDL)</a:t>
            </a:r>
          </a:p>
          <a:p>
            <a:pPr marL="609600" indent="-609600">
              <a:buNone/>
            </a:pPr>
            <a:r>
              <a:rPr lang="fr-FR" altLang="zh-CN" sz="2000" dirty="0" smtClean="0">
                <a:ea typeface="SimSun" pitchFamily="2" charset="-122"/>
                <a:sym typeface="Symbol" pitchFamily="18" charset="2"/>
              </a:rPr>
              <a:t>2. </a:t>
            </a:r>
            <a:r>
              <a:rPr lang="en-US" altLang="zh-CN" sz="2000" dirty="0" smtClean="0">
                <a:ea typeface="SimSun" pitchFamily="2" charset="-122"/>
                <a:sym typeface="Symbol" pitchFamily="18" charset="2"/>
              </a:rPr>
              <a:t></a:t>
            </a:r>
            <a:r>
              <a:rPr lang="fr-FR" altLang="zh-CN" sz="2000" dirty="0" smtClean="0">
                <a:ea typeface="SimSun" pitchFamily="2" charset="-122"/>
              </a:rPr>
              <a:t>-</a:t>
            </a:r>
            <a:r>
              <a:rPr lang="fr-FR" altLang="zh-CN" sz="2000" dirty="0" err="1" smtClean="0">
                <a:ea typeface="SimSun" pitchFamily="2" charset="-122"/>
              </a:rPr>
              <a:t>lipoproteins</a:t>
            </a:r>
            <a:r>
              <a:rPr lang="fr-FR" altLang="zh-CN" sz="2000" dirty="0" smtClean="0">
                <a:ea typeface="SimSun" pitchFamily="2" charset="-122"/>
              </a:rPr>
              <a:t>.  (LDL)</a:t>
            </a:r>
          </a:p>
          <a:p>
            <a:pPr marL="609600" indent="-609600">
              <a:buNone/>
            </a:pPr>
            <a:r>
              <a:rPr lang="fr-FR" altLang="zh-CN" sz="2000" dirty="0" smtClean="0">
                <a:ea typeface="SimSun" pitchFamily="2" charset="-122"/>
              </a:rPr>
              <a:t>3. </a:t>
            </a:r>
            <a:r>
              <a:rPr lang="fr-FR" altLang="zh-CN" sz="2000" dirty="0" err="1" smtClean="0">
                <a:ea typeface="SimSun" pitchFamily="2" charset="-122"/>
              </a:rPr>
              <a:t>Pre</a:t>
            </a:r>
            <a:r>
              <a:rPr lang="fr-FR" altLang="zh-CN" sz="2000" dirty="0" smtClean="0">
                <a:ea typeface="SimSun" pitchFamily="2" charset="-122"/>
              </a:rPr>
              <a:t> </a:t>
            </a:r>
            <a:r>
              <a:rPr lang="en-US" altLang="zh-CN" sz="2000" dirty="0" smtClean="0">
                <a:ea typeface="SimSun" pitchFamily="2" charset="-122"/>
                <a:sym typeface="Symbol" pitchFamily="18" charset="2"/>
              </a:rPr>
              <a:t></a:t>
            </a:r>
            <a:r>
              <a:rPr lang="fr-FR" altLang="zh-CN" sz="2000" dirty="0" smtClean="0">
                <a:ea typeface="SimSun" pitchFamily="2" charset="-122"/>
              </a:rPr>
              <a:t> </a:t>
            </a:r>
            <a:r>
              <a:rPr lang="fr-FR" altLang="zh-CN" sz="2000" dirty="0" err="1" smtClean="0">
                <a:ea typeface="SimSun" pitchFamily="2" charset="-122"/>
              </a:rPr>
              <a:t>lipoproteins</a:t>
            </a:r>
            <a:r>
              <a:rPr lang="fr-FR" altLang="zh-CN" sz="2000" dirty="0" smtClean="0">
                <a:ea typeface="SimSun" pitchFamily="2" charset="-122"/>
              </a:rPr>
              <a:t>. (VLDL)</a:t>
            </a:r>
          </a:p>
          <a:p>
            <a:pPr marL="609600" indent="-609600">
              <a:buNone/>
            </a:pPr>
            <a:r>
              <a:rPr lang="fr-FR" altLang="zh-CN" sz="2000" dirty="0" smtClean="0">
                <a:ea typeface="SimSun" pitchFamily="2" charset="-122"/>
              </a:rPr>
              <a:t>4. </a:t>
            </a:r>
            <a:r>
              <a:rPr lang="fr-FR" altLang="zh-CN" sz="2000" dirty="0" err="1" smtClean="0">
                <a:ea typeface="SimSun" pitchFamily="2" charset="-122"/>
              </a:rPr>
              <a:t>Chylomicrons</a:t>
            </a:r>
            <a:r>
              <a:rPr lang="fr-FR" altLang="zh-CN" sz="2000" dirty="0" smtClean="0">
                <a:ea typeface="SimSun" pitchFamily="2" charset="-122"/>
              </a:rPr>
              <a:t>. (</a:t>
            </a:r>
            <a:r>
              <a:rPr lang="fr-FR" altLang="zh-CN" sz="2000" dirty="0" err="1" smtClean="0">
                <a:ea typeface="SimSun" pitchFamily="2" charset="-122"/>
              </a:rPr>
              <a:t>immobilized</a:t>
            </a:r>
            <a:r>
              <a:rPr lang="fr-FR" altLang="zh-CN" sz="2000" dirty="0" smtClean="0">
                <a:ea typeface="SimSun" pitchFamily="2" charset="-122"/>
              </a:rPr>
              <a:t> fraction)</a:t>
            </a:r>
            <a:endParaRPr lang="en-US" sz="20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908289" name="Object 2"/>
          <p:cNvGraphicFramePr>
            <a:graphicFrameLocks noChangeAspect="1"/>
          </p:cNvGraphicFramePr>
          <p:nvPr/>
        </p:nvGraphicFramePr>
        <p:xfrm>
          <a:off x="6572294" y="1522413"/>
          <a:ext cx="2428862" cy="4835525"/>
        </p:xfrm>
        <a:graphic>
          <a:graphicData uri="http://schemas.openxmlformats.org/presentationml/2006/ole">
            <p:oleObj spid="_x0000_s908289" name="Slide" r:id="rId3" imgW="4572180" imgH="3429039" progId="PowerPoint.Slide.8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928670"/>
            <a:ext cx="8286808" cy="5595956"/>
          </a:xfrm>
        </p:spPr>
        <p:txBody>
          <a:bodyPr/>
          <a:lstStyle/>
          <a:p>
            <a:pPr algn="l" eaLnBrk="1" hangingPunct="1">
              <a:buFontTx/>
              <a:buNone/>
            </a:pPr>
            <a:r>
              <a:rPr lang="fr-FR" altLang="zh-CN" sz="2400" b="1" u="sng" dirty="0" smtClean="0">
                <a:solidFill>
                  <a:srgbClr val="0070C0"/>
                </a:solidFill>
                <a:ea typeface="SimSun" pitchFamily="2" charset="-122"/>
              </a:rPr>
              <a:t>2- Ultracentrifugation:</a:t>
            </a:r>
          </a:p>
          <a:p>
            <a:r>
              <a:rPr lang="en-US" altLang="zh-CN" sz="2000" dirty="0" smtClean="0">
                <a:ea typeface="SimSun" pitchFamily="2" charset="-122"/>
              </a:rPr>
              <a:t>Lipoproteins are separated according to their </a:t>
            </a:r>
            <a:r>
              <a:rPr lang="en-US" altLang="zh-CN" sz="2000" b="1" u="sng" dirty="0" smtClean="0">
                <a:solidFill>
                  <a:schemeClr val="tx2"/>
                </a:solidFill>
                <a:ea typeface="SimSun" pitchFamily="2" charset="-122"/>
              </a:rPr>
              <a:t>density.</a:t>
            </a:r>
            <a:r>
              <a:rPr lang="en-US" altLang="zh-CN" sz="2000" u="sng" dirty="0" smtClean="0">
                <a:ea typeface="SimSun" pitchFamily="2" charset="-122"/>
              </a:rPr>
              <a:t> </a:t>
            </a:r>
          </a:p>
          <a:p>
            <a:r>
              <a:rPr lang="en-US" altLang="zh-CN" sz="2000" dirty="0" smtClean="0">
                <a:ea typeface="SimSun" pitchFamily="2" charset="-122"/>
              </a:rPr>
              <a:t>The higher the protein content the higher the density of the particles.</a:t>
            </a:r>
          </a:p>
          <a:p>
            <a:r>
              <a:rPr lang="en-US" altLang="zh-CN" sz="2000" dirty="0" smtClean="0">
                <a:ea typeface="SimSun" pitchFamily="2" charset="-122"/>
              </a:rPr>
              <a:t>The main fractions separated are:</a:t>
            </a:r>
          </a:p>
          <a:p>
            <a:pPr marL="457200" indent="-457200">
              <a:buAutoNum type="arabicPeriod"/>
            </a:pPr>
            <a:r>
              <a:rPr lang="en-US" altLang="zh-CN" sz="2000" dirty="0" smtClean="0">
                <a:ea typeface="SimSun" pitchFamily="2" charset="-122"/>
              </a:rPr>
              <a:t>CM.         2. VLDL.        3. LDL.       4. HDL.   </a:t>
            </a:r>
          </a:p>
          <a:p>
            <a:pPr marL="457200" indent="-457200">
              <a:buNone/>
            </a:pPr>
            <a:r>
              <a:rPr lang="en-US" altLang="zh-CN" sz="2000" dirty="0" smtClean="0">
                <a:ea typeface="SimSun" pitchFamily="2" charset="-122"/>
              </a:rPr>
              <a:t>5. Free fatty acids-albumin complex (not true lipoprotein)</a:t>
            </a:r>
          </a:p>
          <a:p>
            <a:pPr algn="l" eaLnBrk="1" hangingPunct="1">
              <a:buNone/>
            </a:pPr>
            <a:r>
              <a:rPr lang="en-US" altLang="zh-CN" sz="2000" dirty="0" smtClean="0">
                <a:ea typeface="SimSun" pitchFamily="2" charset="-122"/>
              </a:rPr>
              <a:t> </a:t>
            </a:r>
            <a:endParaRPr lang="en-US" sz="2000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-24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olidFill>
                  <a:srgbClr val="002060"/>
                </a:solidFill>
                <a:ea typeface="SimSun" pitchFamily="2" charset="-122"/>
              </a:rPr>
              <a:t>Separation of Plasma lipoproteins</a:t>
            </a:r>
            <a:r>
              <a:rPr lang="en-US" altLang="zh-CN" sz="4000" dirty="0" smtClean="0">
                <a:solidFill>
                  <a:srgbClr val="002060"/>
                </a:solidFill>
                <a:ea typeface="SimSun" pitchFamily="2" charset="-122"/>
              </a:rPr>
              <a:t> </a:t>
            </a:r>
            <a:endParaRPr lang="en-US" sz="4000" dirty="0" smtClean="0">
              <a:solidFill>
                <a:srgbClr val="002060"/>
              </a:solidFill>
            </a:endParaRPr>
          </a:p>
        </p:txBody>
      </p:sp>
      <p:grpSp>
        <p:nvGrpSpPr>
          <p:cNvPr id="4" name="Group 32"/>
          <p:cNvGrpSpPr/>
          <p:nvPr/>
        </p:nvGrpSpPr>
        <p:grpSpPr>
          <a:xfrm>
            <a:off x="142844" y="3286124"/>
            <a:ext cx="7795982" cy="2563015"/>
            <a:chOff x="0" y="381000"/>
            <a:chExt cx="10122023" cy="6578359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562600" y="381000"/>
              <a:ext cx="1828800" cy="579120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7600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 rot="5400000">
              <a:off x="152400" y="2514600"/>
              <a:ext cx="5791200" cy="1676400"/>
            </a:xfrm>
            <a:prstGeom prst="flowChartDelay">
              <a:avLst/>
            </a:prstGeom>
            <a:gradFill rotWithShape="1">
              <a:gsLst>
                <a:gs pos="0">
                  <a:srgbClr val="005E76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5943600" y="1066800"/>
              <a:ext cx="12192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943600" y="1981200"/>
              <a:ext cx="12192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943600" y="2819400"/>
              <a:ext cx="12192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943600" y="3733800"/>
              <a:ext cx="12192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5943600" y="4648200"/>
              <a:ext cx="12192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438400" y="9906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2438400" y="19050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2438400" y="27432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2438400" y="35052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2438400" y="44958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 eaLnBrk="1" hangingPunct="1"/>
              <a:endParaRPr lang="en-US" sz="1200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0" y="990600"/>
              <a:ext cx="1981199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1200" b="1" dirty="0" err="1" smtClean="0"/>
                <a:t>Chlyomicrons</a:t>
              </a:r>
              <a:endParaRPr lang="en-US" sz="1200" b="1" dirty="0"/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0" y="1904999"/>
              <a:ext cx="1752600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1200" b="1"/>
                <a:t>VLDL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0" y="2743200"/>
              <a:ext cx="1752600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1200" b="1"/>
                <a:t>LDL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0" y="3581400"/>
              <a:ext cx="2057400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1" hangingPunct="1">
                <a:spcBef>
                  <a:spcPct val="50000"/>
                </a:spcBef>
              </a:pPr>
              <a:r>
                <a:rPr lang="en-US" sz="1200" b="1"/>
                <a:t>HDL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304801" y="4648199"/>
              <a:ext cx="1676400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en-US" sz="1200" b="1"/>
                <a:t>Albumin+FFA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838199" y="6216650"/>
              <a:ext cx="3505199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en-US" sz="1200" b="1"/>
                <a:t>Ultracentrifugation fractions</a:t>
              </a: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5105400" y="6248400"/>
              <a:ext cx="3581400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</a:pPr>
              <a:r>
                <a:rPr lang="en-US" sz="1200" b="1"/>
                <a:t>Electrophoresis fractions</a:t>
              </a:r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7420203" y="1136891"/>
              <a:ext cx="2701820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1" eaLnBrk="1" hangingPunct="1">
                <a:spcBef>
                  <a:spcPct val="50000"/>
                </a:spcBef>
              </a:pPr>
              <a:r>
                <a:rPr lang="en-US" sz="1200" b="1" dirty="0"/>
                <a:t>Non-mobile lipoproteins</a:t>
              </a: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7429902" y="2133600"/>
              <a:ext cx="1752599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1" eaLnBrk="1" hangingPunct="1">
                <a:spcBef>
                  <a:spcPct val="50000"/>
                </a:spcBef>
              </a:pPr>
              <a:r>
                <a:rPr lang="en-US" sz="1200" b="1" dirty="0"/>
                <a:t>B-Lipoproteins</a:t>
              </a: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7420203" y="2895600"/>
              <a:ext cx="2370219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1" eaLnBrk="1" hangingPunct="1">
                <a:spcBef>
                  <a:spcPct val="50000"/>
                </a:spcBef>
              </a:pPr>
              <a:r>
                <a:rPr lang="en-US" sz="1200" b="1" dirty="0"/>
                <a:t>Pre-B Lipoproteins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7512955" y="3886200"/>
              <a:ext cx="2177715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1" eaLnBrk="1" hangingPunct="1">
                <a:spcBef>
                  <a:spcPct val="50000"/>
                </a:spcBef>
              </a:pPr>
              <a:r>
                <a:rPr lang="el-GR" sz="1200" b="1" dirty="0"/>
                <a:t>α</a:t>
              </a:r>
              <a:r>
                <a:rPr lang="en-US" sz="1200" b="1" dirty="0"/>
                <a:t>-Lipoproteins</a:t>
              </a:r>
              <a:endParaRPr lang="el-GR" sz="1200" b="1" dirty="0"/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7467600" y="4800600"/>
              <a:ext cx="1676400" cy="710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1" eaLnBrk="1" hangingPunct="1">
                <a:spcBef>
                  <a:spcPct val="50000"/>
                </a:spcBef>
              </a:pPr>
              <a:r>
                <a:rPr lang="en-US" sz="1200" b="1" dirty="0" err="1"/>
                <a:t>Albumin+FFA</a:t>
              </a:r>
              <a:endParaRPr lang="en-US" sz="1200" b="1" dirty="0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H="1">
              <a:off x="4114800" y="1371600"/>
              <a:ext cx="1219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JO" sz="1200"/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 flipH="1">
              <a:off x="4114800" y="2438400"/>
              <a:ext cx="1371600" cy="533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JO" sz="1200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 flipH="1" flipV="1">
              <a:off x="4038600" y="2209800"/>
              <a:ext cx="137160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JO" sz="1200"/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 flipH="1" flipV="1">
              <a:off x="4038600" y="4038600"/>
              <a:ext cx="13716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JO" sz="1200"/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 flipH="1">
              <a:off x="3962400" y="4876800"/>
              <a:ext cx="15240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ar-JO" sz="1200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2"/>
          <p:cNvSpPr txBox="1">
            <a:spLocks/>
          </p:cNvSpPr>
          <p:nvPr/>
        </p:nvSpPr>
        <p:spPr bwMode="gray">
          <a:xfrm>
            <a:off x="485804" y="2959107"/>
            <a:ext cx="8229600" cy="147002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>
              <a:defRPr/>
            </a:pPr>
            <a:r>
              <a:rPr lang="en-US" sz="3200" b="1" kern="0" dirty="0" smtClean="0">
                <a:solidFill>
                  <a:srgbClr val="0070C0"/>
                </a:solidFill>
              </a:rPr>
              <a:t>1. Steroids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4282" y="1571612"/>
            <a:ext cx="82296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III. Derived &amp; associated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7100"/>
          </a:xfrm>
        </p:spPr>
        <p:txBody>
          <a:bodyPr/>
          <a:lstStyle/>
          <a:p>
            <a:r>
              <a:rPr lang="en-US" sz="2800" dirty="0" smtClean="0"/>
              <a:t>Derived &amp; associated lipids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They include: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1. Fatty acids.     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2. Glycerol.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3. Alcohols (other than glycerol).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4. </a:t>
            </a:r>
            <a:r>
              <a:rPr lang="en-US" sz="2000" b="1" dirty="0" err="1" smtClean="0">
                <a:solidFill>
                  <a:srgbClr val="0070C0"/>
                </a:solidFill>
              </a:rPr>
              <a:t>Monoacylglycerol</a:t>
            </a:r>
            <a:r>
              <a:rPr lang="en-US" sz="2000" b="1" dirty="0" smtClean="0">
                <a:solidFill>
                  <a:srgbClr val="0070C0"/>
                </a:solidFill>
              </a:rPr>
              <a:t> &amp; </a:t>
            </a:r>
            <a:r>
              <a:rPr lang="en-US" sz="2000" b="1" dirty="0" err="1" smtClean="0">
                <a:solidFill>
                  <a:srgbClr val="0070C0"/>
                </a:solidFill>
              </a:rPr>
              <a:t>diacylglycerol</a:t>
            </a:r>
            <a:r>
              <a:rPr lang="en-US" sz="2000" b="1" dirty="0" smtClean="0">
                <a:solidFill>
                  <a:srgbClr val="0070C0"/>
                </a:solidFill>
              </a:rPr>
              <a:t>.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5. </a:t>
            </a:r>
            <a:r>
              <a:rPr lang="en-US" sz="2000" b="1" dirty="0" smtClean="0">
                <a:solidFill>
                  <a:srgbClr val="008000"/>
                </a:solidFill>
              </a:rPr>
              <a:t>Steroids (sterols, steroid hormones, bile acids).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6. </a:t>
            </a:r>
            <a:r>
              <a:rPr lang="en-US" sz="2000" dirty="0" err="1" smtClean="0"/>
              <a:t>Carotenoids</a:t>
            </a:r>
            <a:r>
              <a:rPr lang="en-US" sz="2000" dirty="0" smtClean="0"/>
              <a:t>.                         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7. Fat Soluble vitamins (D, E, K, A).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Definition: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They are either </a:t>
            </a:r>
            <a:r>
              <a:rPr lang="en-US" sz="2400" b="1" dirty="0" smtClean="0">
                <a:solidFill>
                  <a:srgbClr val="002060"/>
                </a:solidFill>
              </a:rPr>
              <a:t>derived from </a:t>
            </a:r>
            <a:r>
              <a:rPr lang="en-US" sz="2400" dirty="0" smtClean="0"/>
              <a:t>simple and compound lipids (1,2,3,4) or </a:t>
            </a:r>
            <a:r>
              <a:rPr lang="en-US" sz="2400" b="1" dirty="0" smtClean="0">
                <a:solidFill>
                  <a:srgbClr val="002060"/>
                </a:solidFill>
              </a:rPr>
              <a:t>associated with </a:t>
            </a:r>
            <a:r>
              <a:rPr lang="en-US" sz="2400" dirty="0" smtClean="0"/>
              <a:t>lipids (5,6,7) and they possess the </a:t>
            </a:r>
            <a:r>
              <a:rPr lang="en-US" sz="2400" b="1" dirty="0" smtClean="0">
                <a:solidFill>
                  <a:srgbClr val="008000"/>
                </a:solidFill>
              </a:rPr>
              <a:t>general physical characteristics of lipids.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286808" cy="5000660"/>
          </a:xfrm>
        </p:spPr>
        <p:txBody>
          <a:bodyPr/>
          <a:lstStyle/>
          <a:p>
            <a:r>
              <a:rPr lang="en-US" dirty="0" smtClean="0"/>
              <a:t>II. Complex lipids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sz="3200" dirty="0" smtClean="0">
                <a:solidFill>
                  <a:srgbClr val="002060"/>
                </a:solidFill>
              </a:rPr>
              <a:t>1. Phospholipids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     </a:t>
            </a:r>
            <a:r>
              <a:rPr lang="en-US" sz="2800" b="0" dirty="0" smtClean="0">
                <a:solidFill>
                  <a:srgbClr val="006600"/>
                </a:solidFill>
              </a:rPr>
              <a:t>A. </a:t>
            </a:r>
            <a:r>
              <a:rPr lang="en-US" sz="2800" b="0" dirty="0" err="1" smtClean="0">
                <a:solidFill>
                  <a:srgbClr val="006600"/>
                </a:solidFill>
              </a:rPr>
              <a:t>glycerophospholipids</a:t>
            </a:r>
            <a:r>
              <a:rPr lang="en-US" sz="2800" b="0" dirty="0" smtClean="0">
                <a:solidFill>
                  <a:srgbClr val="006600"/>
                </a:solidFill>
              </a:rPr>
              <a:t/>
            </a:r>
            <a:br>
              <a:rPr lang="en-US" sz="2800" b="0" dirty="0" smtClean="0">
                <a:solidFill>
                  <a:srgbClr val="006600"/>
                </a:solidFill>
              </a:rPr>
            </a:br>
            <a:r>
              <a:rPr lang="en-US" sz="2800" b="0" dirty="0" smtClean="0">
                <a:solidFill>
                  <a:srgbClr val="006600"/>
                </a:solidFill>
              </a:rPr>
              <a:t>       B. </a:t>
            </a:r>
            <a:r>
              <a:rPr lang="en-US" sz="2800" b="0" dirty="0" err="1" smtClean="0">
                <a:solidFill>
                  <a:srgbClr val="006600"/>
                </a:solidFill>
              </a:rPr>
              <a:t>sphingophospholipids</a:t>
            </a:r>
            <a:r>
              <a:rPr lang="en-US" sz="2800" b="0" dirty="0" smtClean="0">
                <a:solidFill>
                  <a:srgbClr val="008000"/>
                </a:solidFill>
              </a:rPr>
              <a:t/>
            </a:r>
            <a:br>
              <a:rPr lang="en-US" sz="2800" b="0" dirty="0" smtClean="0">
                <a:solidFill>
                  <a:srgbClr val="008000"/>
                </a:solidFill>
              </a:rPr>
            </a:br>
            <a:r>
              <a:rPr lang="en-US" sz="2800" b="0" dirty="0" smtClean="0">
                <a:solidFill>
                  <a:srgbClr val="008000"/>
                </a:solidFill>
              </a:rPr>
              <a:t>                 </a:t>
            </a:r>
            <a:r>
              <a:rPr lang="en-US" sz="3200" dirty="0" smtClean="0">
                <a:solidFill>
                  <a:srgbClr val="002060"/>
                </a:solidFill>
              </a:rPr>
              <a:t>2. </a:t>
            </a:r>
            <a:r>
              <a:rPr lang="en-US" sz="3200" dirty="0" err="1" smtClean="0">
                <a:solidFill>
                  <a:srgbClr val="002060"/>
                </a:solidFill>
              </a:rPr>
              <a:t>Glycolipids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     </a:t>
            </a:r>
            <a:r>
              <a:rPr lang="en-US" sz="2800" b="0" dirty="0" smtClean="0">
                <a:solidFill>
                  <a:srgbClr val="006600"/>
                </a:solidFill>
              </a:rPr>
              <a:t>A. </a:t>
            </a:r>
            <a:r>
              <a:rPr lang="en-US" sz="2800" b="0" dirty="0" err="1" smtClean="0">
                <a:solidFill>
                  <a:srgbClr val="006600"/>
                </a:solidFill>
              </a:rPr>
              <a:t>cerebroside</a:t>
            </a:r>
            <a:r>
              <a:rPr lang="en-US" sz="2800" b="0" dirty="0" smtClean="0">
                <a:solidFill>
                  <a:srgbClr val="006600"/>
                </a:solidFill>
              </a:rPr>
              <a:t>.</a:t>
            </a:r>
            <a:br>
              <a:rPr lang="en-US" sz="2800" b="0" dirty="0" smtClean="0">
                <a:solidFill>
                  <a:srgbClr val="006600"/>
                </a:solidFill>
              </a:rPr>
            </a:br>
            <a:r>
              <a:rPr lang="en-US" sz="2800" b="0" dirty="0" smtClean="0">
                <a:solidFill>
                  <a:srgbClr val="006600"/>
                </a:solidFill>
              </a:rPr>
              <a:t>       B. </a:t>
            </a:r>
            <a:r>
              <a:rPr lang="en-US" sz="2800" b="0" dirty="0" err="1" smtClean="0">
                <a:solidFill>
                  <a:srgbClr val="006600"/>
                </a:solidFill>
              </a:rPr>
              <a:t>sulfatide</a:t>
            </a:r>
            <a:r>
              <a:rPr lang="en-US" sz="2800" b="0" dirty="0" smtClean="0">
                <a:solidFill>
                  <a:srgbClr val="006600"/>
                </a:solidFill>
              </a:rPr>
              <a:t>.</a:t>
            </a:r>
            <a:br>
              <a:rPr lang="en-US" sz="2800" b="0" dirty="0" smtClean="0">
                <a:solidFill>
                  <a:srgbClr val="006600"/>
                </a:solidFill>
              </a:rPr>
            </a:br>
            <a:r>
              <a:rPr lang="en-US" sz="2800" b="0" dirty="0" smtClean="0">
                <a:solidFill>
                  <a:srgbClr val="006600"/>
                </a:solidFill>
              </a:rPr>
              <a:t>       C. </a:t>
            </a:r>
            <a:r>
              <a:rPr lang="en-US" sz="2800" b="0" dirty="0" err="1" smtClean="0">
                <a:solidFill>
                  <a:srgbClr val="006600"/>
                </a:solidFill>
              </a:rPr>
              <a:t>ganglioside</a:t>
            </a:r>
            <a:r>
              <a:rPr lang="en-US" sz="2800" b="0" dirty="0" smtClean="0">
                <a:solidFill>
                  <a:srgbClr val="008000"/>
                </a:solidFill>
              </a:rPr>
              <a:t>.</a:t>
            </a:r>
            <a:br>
              <a:rPr lang="en-US" sz="2800" b="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             </a:t>
            </a:r>
            <a:r>
              <a:rPr lang="en-US" sz="3200" dirty="0" smtClean="0">
                <a:solidFill>
                  <a:srgbClr val="002060"/>
                </a:solidFill>
              </a:rPr>
              <a:t>3. Lipoprotein  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7100"/>
          </a:xfrm>
        </p:spPr>
        <p:txBody>
          <a:bodyPr/>
          <a:lstStyle/>
          <a:p>
            <a:r>
              <a:rPr lang="en-US" sz="3200" dirty="0" smtClean="0"/>
              <a:t>Steroids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525963"/>
          </a:xfrm>
        </p:spPr>
        <p:txBody>
          <a:bodyPr/>
          <a:lstStyle/>
          <a:p>
            <a:r>
              <a:rPr lang="en-US" sz="2400" dirty="0" smtClean="0"/>
              <a:t>Steroids are group 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</a:t>
            </a:r>
            <a:r>
              <a:rPr lang="en-US" sz="2400" dirty="0" smtClean="0"/>
              <a:t> and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animal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lipids</a:t>
            </a:r>
            <a:r>
              <a:rPr lang="en-US" sz="2400" dirty="0" smtClean="0"/>
              <a:t> that have a similar </a:t>
            </a:r>
            <a:r>
              <a:rPr lang="en-US" sz="2400" dirty="0" err="1" smtClean="0"/>
              <a:t>tetracyclic</a:t>
            </a:r>
            <a:r>
              <a:rPr lang="en-US" sz="2400" dirty="0" smtClean="0"/>
              <a:t> nucleus.</a:t>
            </a:r>
          </a:p>
          <a:p>
            <a:pPr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="1" u="sng" dirty="0" smtClean="0">
                <a:solidFill>
                  <a:schemeClr val="tx2"/>
                </a:solidFill>
              </a:rPr>
              <a:t>Steroid nucleus:</a:t>
            </a:r>
          </a:p>
          <a:p>
            <a:r>
              <a:rPr lang="en-US" sz="2000" dirty="0" smtClean="0"/>
              <a:t>So this ring is composed of </a:t>
            </a: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2000" dirty="0" smtClean="0"/>
              <a:t> carbon atoms besides two methyl groups (C</a:t>
            </a:r>
            <a:r>
              <a:rPr lang="en-US" sz="2000" baseline="-25000" dirty="0" smtClean="0"/>
              <a:t>18</a:t>
            </a:r>
            <a:r>
              <a:rPr lang="en-US" sz="2000" dirty="0" smtClean="0"/>
              <a:t>, C</a:t>
            </a:r>
            <a:r>
              <a:rPr lang="en-US" sz="2000" baseline="-25000" dirty="0" smtClean="0"/>
              <a:t>19</a:t>
            </a:r>
            <a:r>
              <a:rPr lang="en-US" sz="2000" dirty="0" smtClean="0"/>
              <a:t>). </a:t>
            </a:r>
          </a:p>
          <a:p>
            <a:r>
              <a:rPr lang="en-US" sz="2000" dirty="0" smtClean="0"/>
              <a:t>There is methyl group at C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 (it makes </a:t>
            </a:r>
            <a:r>
              <a:rPr lang="en-US" sz="2000" b="1" dirty="0" smtClean="0">
                <a:solidFill>
                  <a:schemeClr val="tx2"/>
                </a:solidFill>
              </a:rPr>
              <a:t>C 19 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There is methyl group at C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 (it makes </a:t>
            </a:r>
            <a:r>
              <a:rPr lang="en-US" sz="2000" b="1" dirty="0" smtClean="0">
                <a:solidFill>
                  <a:schemeClr val="tx2"/>
                </a:solidFill>
              </a:rPr>
              <a:t>C18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71612"/>
            <a:ext cx="2643206" cy="11430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286256"/>
            <a:ext cx="6572296" cy="2000264"/>
          </a:xfrm>
          <a:prstGeom prst="rect">
            <a:avLst/>
          </a:prstGeom>
          <a:noFill/>
          <a:ln w="92075" cmpd="thinThick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7100"/>
          </a:xfrm>
        </p:spPr>
        <p:txBody>
          <a:bodyPr/>
          <a:lstStyle/>
          <a:p>
            <a:r>
              <a:rPr lang="en-US" sz="3200" dirty="0" smtClean="0"/>
              <a:t>Steroids include: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Sterols.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Bile acids and salts.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Steroid hormones.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Vitamins D.</a:t>
            </a:r>
          </a:p>
          <a:p>
            <a:pPr marL="514350" indent="-514350">
              <a:buNone/>
            </a:pPr>
            <a:r>
              <a:rPr lang="en-US" sz="2000" dirty="0" smtClean="0"/>
              <a:t>………………………………………………………………………………….. 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chemeClr val="tx2"/>
                </a:solidFill>
              </a:rPr>
              <a:t>STEROLS:</a:t>
            </a:r>
          </a:p>
          <a:p>
            <a:r>
              <a:rPr lang="en-US" sz="2400" dirty="0" smtClean="0"/>
              <a:t>This group of steroids has a hydroxyl group (OH) at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dirty="0" smtClean="0"/>
              <a:t> i.e.  it is an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</a:t>
            </a:r>
            <a:r>
              <a:rPr lang="en-US" sz="2400" dirty="0" smtClean="0"/>
              <a:t>, and an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aliphatic side chain </a:t>
            </a:r>
            <a:r>
              <a:rPr lang="en-US" sz="2400" dirty="0" smtClean="0"/>
              <a:t>at C</a:t>
            </a:r>
            <a:r>
              <a:rPr lang="en-US" sz="2400" baseline="-25000" dirty="0" smtClean="0"/>
              <a:t>17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sterols: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A. </a:t>
            </a:r>
            <a:r>
              <a:rPr lang="en-US" sz="2400" b="1" u="sng" dirty="0" smtClean="0">
                <a:solidFill>
                  <a:srgbClr val="0070C0"/>
                </a:solidFill>
              </a:rPr>
              <a:t>Animal sterols:</a:t>
            </a:r>
          </a:p>
          <a:p>
            <a:r>
              <a:rPr lang="en-US" sz="2400" dirty="0" smtClean="0"/>
              <a:t>Cholesterol and its derivative 7-dehydrocholesterol.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B. </a:t>
            </a:r>
            <a:r>
              <a:rPr lang="en-US" sz="2400" b="1" u="sng" dirty="0" smtClean="0">
                <a:solidFill>
                  <a:srgbClr val="0070C0"/>
                </a:solidFill>
              </a:rPr>
              <a:t>Plant sterols:  </a:t>
            </a:r>
            <a:r>
              <a:rPr lang="en-US" sz="2400" dirty="0" err="1" smtClean="0"/>
              <a:t>Ergosterol</a:t>
            </a:r>
            <a:r>
              <a:rPr lang="en-US" sz="2400" dirty="0" smtClean="0"/>
              <a:t>.</a:t>
            </a:r>
          </a:p>
          <a:p>
            <a:pPr marL="514350" indent="-514350">
              <a:buAutoNum type="arabicPeriod"/>
            </a:pPr>
            <a:endParaRPr lang="en-US" sz="2400" b="1" dirty="0" smtClean="0">
              <a:solidFill>
                <a:schemeClr val="tx2"/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7100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1. sterols.</a:t>
            </a: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8000"/>
                </a:solidFill>
              </a:rPr>
              <a:t>A. Animal sterol: </a:t>
            </a:r>
            <a:r>
              <a:rPr lang="en-US" sz="3200" dirty="0" err="1" smtClean="0"/>
              <a:t>i.Cholesterol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Naming: </a:t>
            </a:r>
            <a:r>
              <a:rPr lang="en-US" sz="2000" dirty="0" smtClean="0"/>
              <a:t>The word cholesterol is derived from Greek words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chole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bile,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steros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solid,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alcohol. </a:t>
            </a:r>
          </a:p>
          <a:p>
            <a:pPr>
              <a:buNone/>
            </a:pP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Chemistry of cholesterol:</a:t>
            </a:r>
          </a:p>
          <a:p>
            <a:r>
              <a:rPr lang="en-US" sz="2000" dirty="0" smtClean="0"/>
              <a:t>It is a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solid alcohol </a:t>
            </a:r>
            <a:r>
              <a:rPr lang="en-US" sz="2000" dirty="0" smtClean="0"/>
              <a:t>of </a:t>
            </a:r>
            <a:r>
              <a:rPr lang="en-US" sz="2000" b="1" dirty="0" smtClean="0">
                <a:solidFill>
                  <a:srgbClr val="0070C0"/>
                </a:solidFill>
              </a:rPr>
              <a:t>27 C</a:t>
            </a:r>
            <a:r>
              <a:rPr lang="en-US" sz="2000" dirty="0" smtClean="0"/>
              <a:t> and contains steroid ring.</a:t>
            </a:r>
          </a:p>
          <a:p>
            <a:r>
              <a:rPr lang="en-US" sz="2000" dirty="0" smtClean="0"/>
              <a:t> it has a </a:t>
            </a:r>
            <a:r>
              <a:rPr lang="en-US" sz="2000" b="1" dirty="0" smtClean="0">
                <a:solidFill>
                  <a:srgbClr val="0070C0"/>
                </a:solidFill>
              </a:rPr>
              <a:t>double bond between C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5</a:t>
            </a:r>
            <a:r>
              <a:rPr lang="en-US" sz="2000" b="1" dirty="0" smtClean="0">
                <a:solidFill>
                  <a:srgbClr val="0070C0"/>
                </a:solidFill>
              </a:rPr>
              <a:t> and C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6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One </a:t>
            </a:r>
            <a:r>
              <a:rPr lang="en-US" sz="2000" b="1" dirty="0" smtClean="0">
                <a:solidFill>
                  <a:srgbClr val="0070C0"/>
                </a:solidFill>
              </a:rPr>
              <a:t>hydroxyl group </a:t>
            </a:r>
            <a:r>
              <a:rPr lang="en-US" sz="2000" dirty="0" smtClean="0"/>
              <a:t>at </a:t>
            </a:r>
            <a:r>
              <a:rPr lang="en-US" sz="2000" b="1" dirty="0" smtClean="0">
                <a:solidFill>
                  <a:srgbClr val="0070C0"/>
                </a:solidFill>
              </a:rPr>
              <a:t>C3</a:t>
            </a:r>
            <a:r>
              <a:rPr lang="en-US" sz="2000" dirty="0" smtClean="0"/>
              <a:t> which is characteristic to all sterols. </a:t>
            </a:r>
          </a:p>
          <a:p>
            <a:r>
              <a:rPr lang="en-US" sz="2000" dirty="0" smtClean="0"/>
              <a:t>The OH group is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beta</a:t>
            </a:r>
            <a:r>
              <a:rPr lang="en-US" sz="2000" dirty="0" smtClean="0"/>
              <a:t> oriented, projecting above the plane of ring.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99425" name="Object 1"/>
          <p:cNvGraphicFramePr>
            <a:graphicFrameLocks noChangeAspect="1"/>
          </p:cNvGraphicFramePr>
          <p:nvPr/>
        </p:nvGraphicFramePr>
        <p:xfrm>
          <a:off x="1071538" y="3857628"/>
          <a:ext cx="7215238" cy="2500330"/>
        </p:xfrm>
        <a:graphic>
          <a:graphicData uri="http://schemas.openxmlformats.org/presentationml/2006/ole">
            <p:oleObj spid="_x0000_s912386" r:id="rId3" imgW="3228840" imgH="192384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071538" y="5929330"/>
            <a:ext cx="571504" cy="500066"/>
          </a:xfrm>
          <a:prstGeom prst="rect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 rot="1266929">
            <a:off x="3045386" y="5760865"/>
            <a:ext cx="722846" cy="384671"/>
          </a:xfrm>
          <a:prstGeom prst="ellipse">
            <a:avLst/>
          </a:prstGeom>
          <a:noFill/>
          <a:ln w="9525" cap="flat" cmpd="sng" algn="ctr">
            <a:solidFill>
              <a:srgbClr val="FF00FF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cholesterol:</a:t>
            </a:r>
          </a:p>
          <a:p>
            <a:r>
              <a:rPr lang="en-US" sz="2400" dirty="0" smtClean="0"/>
              <a:t>It has </a:t>
            </a:r>
            <a:r>
              <a:rPr lang="en-US" sz="2400" b="1" dirty="0" err="1" smtClean="0">
                <a:solidFill>
                  <a:srgbClr val="0070C0"/>
                </a:solidFill>
              </a:rPr>
              <a:t>amphipathic</a:t>
            </a:r>
            <a:r>
              <a:rPr lang="en-US" sz="2400" b="1" dirty="0" smtClean="0">
                <a:solidFill>
                  <a:srgbClr val="0070C0"/>
                </a:solidFill>
              </a:rPr>
              <a:t> properties </a:t>
            </a:r>
            <a:r>
              <a:rPr lang="en-US" sz="2400" dirty="0" smtClean="0"/>
              <a:t>which allow it to play structural role in </a:t>
            </a:r>
            <a:r>
              <a:rPr lang="en-US" sz="2400" b="1" i="1" dirty="0" smtClean="0">
                <a:solidFill>
                  <a:srgbClr val="7030A0"/>
                </a:solidFill>
              </a:rPr>
              <a:t>membrane</a:t>
            </a:r>
            <a:r>
              <a:rPr lang="en-US" sz="2400" dirty="0" smtClean="0"/>
              <a:t>  and in the outer layer of </a:t>
            </a:r>
            <a:r>
              <a:rPr lang="en-US" sz="2400" b="1" i="1" dirty="0" smtClean="0">
                <a:solidFill>
                  <a:srgbClr val="7030A0"/>
                </a:solidFill>
              </a:rPr>
              <a:t>lipoprotein.</a:t>
            </a:r>
          </a:p>
          <a:p>
            <a:pPr>
              <a:buNone/>
            </a:pP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Biomedical importance:</a:t>
            </a:r>
            <a:endParaRPr lang="en-US" sz="24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smtClean="0"/>
              <a:t>1-	It is the </a:t>
            </a:r>
            <a:r>
              <a:rPr lang="en-US" sz="2400" b="1" dirty="0" smtClean="0">
                <a:solidFill>
                  <a:srgbClr val="0070C0"/>
                </a:solidFill>
              </a:rPr>
              <a:t>main sterol </a:t>
            </a:r>
            <a:r>
              <a:rPr lang="en-US" sz="2400" dirty="0" smtClean="0"/>
              <a:t>in human body ( Nervous tissue, brain, suprarenal gland, and in bile, ,,).</a:t>
            </a:r>
          </a:p>
          <a:p>
            <a:pPr>
              <a:buNone/>
            </a:pPr>
            <a:r>
              <a:rPr lang="en-US" sz="2400" dirty="0" smtClean="0"/>
              <a:t>2-	It is present </a:t>
            </a:r>
            <a:r>
              <a:rPr lang="en-US" sz="2400" b="1" dirty="0" smtClean="0">
                <a:solidFill>
                  <a:srgbClr val="0070C0"/>
                </a:solidFill>
              </a:rPr>
              <a:t>in blood </a:t>
            </a:r>
            <a:r>
              <a:rPr lang="en-US" sz="2400" dirty="0" smtClean="0"/>
              <a:t>(normal level 150-200 mg / dl).</a:t>
            </a:r>
          </a:p>
          <a:p>
            <a:pPr>
              <a:buNone/>
            </a:pPr>
            <a:r>
              <a:rPr lang="en-US" sz="2400" dirty="0" smtClean="0"/>
              <a:t>3-	It is often found as </a:t>
            </a:r>
            <a:r>
              <a:rPr lang="en-US" sz="2400" b="1" dirty="0" smtClean="0">
                <a:solidFill>
                  <a:srgbClr val="0070C0"/>
                </a:solidFill>
              </a:rPr>
              <a:t>cholesterol ester </a:t>
            </a:r>
            <a:r>
              <a:rPr lang="en-US" sz="2400" dirty="0" smtClean="0"/>
              <a:t>(in combination with fatty acids).  The fatty acid is attached to the hydroxyl group e.g. </a:t>
            </a:r>
            <a:r>
              <a:rPr lang="en-US" sz="2400" dirty="0" err="1" smtClean="0"/>
              <a:t>Cholesteryl</a:t>
            </a:r>
            <a:r>
              <a:rPr lang="en-US" sz="2400" dirty="0" smtClean="0"/>
              <a:t> </a:t>
            </a:r>
            <a:r>
              <a:rPr lang="en-US" sz="2400" dirty="0" err="1" smtClean="0"/>
              <a:t>oleate</a:t>
            </a:r>
            <a:r>
              <a:rPr lang="en-US" sz="2400" dirty="0" smtClean="0"/>
              <a:t> or </a:t>
            </a:r>
            <a:r>
              <a:rPr lang="en-US" sz="2400" dirty="0" err="1" smtClean="0"/>
              <a:t>linoleate</a:t>
            </a:r>
            <a:r>
              <a:rPr lang="en-US" sz="2400" dirty="0" smtClean="0"/>
              <a:t>.</a:t>
            </a:r>
          </a:p>
          <a:p>
            <a:endParaRPr lang="en-US" sz="2400" b="1" i="1" dirty="0" smtClean="0">
              <a:solidFill>
                <a:srgbClr val="7030A0"/>
              </a:solidFill>
            </a:endParaRPr>
          </a:p>
          <a:p>
            <a:endParaRPr lang="en-US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5804" y="144446"/>
            <a:ext cx="8229600" cy="927100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1. sterols.</a:t>
            </a: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8000"/>
                </a:solidFill>
              </a:rPr>
              <a:t>A. Animal sterol: </a:t>
            </a:r>
            <a:r>
              <a:rPr lang="en-US" sz="3200" dirty="0" err="1" smtClean="0"/>
              <a:t>i.Cholesterol</a:t>
            </a:r>
            <a:r>
              <a:rPr lang="en-US" sz="3200" dirty="0" smtClean="0"/>
              <a:t> (C)</a:t>
            </a:r>
            <a:endParaRPr lang="en-US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762000" y="3857628"/>
            <a:ext cx="7772400" cy="217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7100"/>
          </a:xfrm>
        </p:spPr>
        <p:txBody>
          <a:bodyPr/>
          <a:lstStyle/>
          <a:p>
            <a:r>
              <a:rPr lang="en-US" altLang="en-US" sz="3200" dirty="0" smtClean="0"/>
              <a:t>Cholesterol  </a:t>
            </a:r>
            <a:r>
              <a:rPr lang="en-US" altLang="en-US" sz="3200" dirty="0" smtClean="0"/>
              <a:t>esters (CE)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491"/>
            <a:ext cx="8229600" cy="4525963"/>
          </a:xfrm>
        </p:spPr>
        <p:txBody>
          <a:bodyPr/>
          <a:lstStyle/>
          <a:p>
            <a:pPr marL="233363" indent="-233363">
              <a:spcBef>
                <a:spcPct val="50000"/>
              </a:spcBef>
            </a:pPr>
            <a:r>
              <a:rPr lang="en-US" altLang="en-US" sz="2000" dirty="0" smtClean="0">
                <a:latin typeface="Arial" charset="0"/>
              </a:rPr>
              <a:t>Cholesterol  is converted to </a:t>
            </a:r>
            <a:r>
              <a:rPr lang="en-US" altLang="en-US" sz="2000" dirty="0" err="1" smtClean="0">
                <a:latin typeface="Arial" charset="0"/>
              </a:rPr>
              <a:t>cholesteryl</a:t>
            </a:r>
            <a:r>
              <a:rPr lang="en-US" altLang="en-US" sz="2000" dirty="0" smtClean="0">
                <a:latin typeface="Arial" charset="0"/>
              </a:rPr>
              <a:t> esters for cell </a:t>
            </a:r>
            <a:r>
              <a:rPr lang="en-US" altLang="en-US" sz="2000" b="1" u="sng" dirty="0" smtClean="0">
                <a:solidFill>
                  <a:srgbClr val="008000"/>
                </a:solidFill>
                <a:latin typeface="Arial" charset="0"/>
              </a:rPr>
              <a:t>storage</a:t>
            </a:r>
            <a:r>
              <a:rPr lang="en-US" altLang="en-US" sz="2000" b="1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altLang="en-US" sz="2000" dirty="0" smtClean="0">
                <a:latin typeface="Arial" charset="0"/>
              </a:rPr>
              <a:t>or </a:t>
            </a:r>
            <a:r>
              <a:rPr lang="en-US" altLang="en-US" sz="2000" b="1" u="sng" dirty="0" smtClean="0">
                <a:solidFill>
                  <a:srgbClr val="008000"/>
                </a:solidFill>
                <a:latin typeface="Arial" charset="0"/>
              </a:rPr>
              <a:t>transport</a:t>
            </a:r>
            <a:r>
              <a:rPr lang="en-US" altLang="en-US" sz="2000" dirty="0" smtClean="0">
                <a:latin typeface="Arial" charset="0"/>
              </a:rPr>
              <a:t> in blood</a:t>
            </a:r>
          </a:p>
          <a:p>
            <a:pPr marL="233363" indent="-233363">
              <a:spcBef>
                <a:spcPct val="50000"/>
              </a:spcBef>
            </a:pPr>
            <a:r>
              <a:rPr lang="en-US" altLang="en-US" sz="2000" dirty="0" smtClean="0">
                <a:latin typeface="Arial" charset="0"/>
              </a:rPr>
              <a:t>Fatty acid is </a:t>
            </a:r>
            <a:r>
              <a:rPr lang="en-US" altLang="en-US" sz="2000" dirty="0" err="1" smtClean="0">
                <a:latin typeface="Arial" charset="0"/>
              </a:rPr>
              <a:t>esterified</a:t>
            </a:r>
            <a:r>
              <a:rPr lang="en-US" altLang="en-US" sz="2000" dirty="0" smtClean="0">
                <a:latin typeface="Arial" charset="0"/>
              </a:rPr>
              <a:t> to C-3 OH of cholesterol</a:t>
            </a:r>
          </a:p>
          <a:p>
            <a:pPr marL="233363" indent="-233363">
              <a:spcBef>
                <a:spcPct val="50000"/>
              </a:spcBef>
            </a:pPr>
            <a:r>
              <a:rPr lang="en-US" altLang="en-US" sz="2000" dirty="0" smtClean="0">
                <a:latin typeface="Arial" charset="0"/>
              </a:rPr>
              <a:t>Cholesterol esters are </a:t>
            </a:r>
            <a:r>
              <a:rPr lang="en-US" altLang="en-US" sz="2000" b="1" dirty="0" smtClean="0">
                <a:solidFill>
                  <a:srgbClr val="0070C0"/>
                </a:solidFill>
                <a:latin typeface="Arial" charset="0"/>
              </a:rPr>
              <a:t>very water insoluble (hydrophobic) </a:t>
            </a:r>
            <a:r>
              <a:rPr lang="en-US" altLang="en-US" sz="2000" dirty="0" smtClean="0">
                <a:latin typeface="Arial" charset="0"/>
              </a:rPr>
              <a:t>and must be </a:t>
            </a:r>
            <a:r>
              <a:rPr lang="en-US" altLang="en-US" sz="2000" dirty="0" err="1" smtClean="0">
                <a:latin typeface="Arial" charset="0"/>
              </a:rPr>
              <a:t>complexed</a:t>
            </a:r>
            <a:r>
              <a:rPr lang="en-US" altLang="en-US" sz="2000" dirty="0" smtClean="0">
                <a:latin typeface="Arial" charset="0"/>
              </a:rPr>
              <a:t> with phospholipids or </a:t>
            </a:r>
            <a:r>
              <a:rPr lang="en-US" altLang="en-US" sz="2000" dirty="0" err="1" smtClean="0">
                <a:latin typeface="Arial" charset="0"/>
              </a:rPr>
              <a:t>amphipathic</a:t>
            </a:r>
            <a:r>
              <a:rPr lang="en-US" altLang="en-US" sz="2000" dirty="0" smtClean="0">
                <a:latin typeface="Arial" charset="0"/>
              </a:rPr>
              <a:t> proteins for transport</a:t>
            </a:r>
          </a:p>
          <a:p>
            <a:endParaRPr lang="en-US" sz="2000" dirty="0"/>
          </a:p>
        </p:txBody>
      </p:sp>
      <p:sp>
        <p:nvSpPr>
          <p:cNvPr id="5" name="Down Arrow 4"/>
          <p:cNvSpPr/>
          <p:nvPr/>
        </p:nvSpPr>
        <p:spPr bwMode="auto">
          <a:xfrm>
            <a:off x="4357686" y="4572008"/>
            <a:ext cx="142876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329642" cy="4857784"/>
          </a:xfrm>
        </p:spPr>
        <p:txBody>
          <a:bodyPr/>
          <a:lstStyle/>
          <a:p>
            <a:pPr marL="280988" indent="-280988">
              <a:spcBef>
                <a:spcPct val="50000"/>
              </a:spcBef>
              <a:buNone/>
            </a:pP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Biomedical importance:</a:t>
            </a:r>
            <a:endParaRPr lang="en-US" sz="2000" dirty="0" smtClean="0"/>
          </a:p>
          <a:p>
            <a:pPr marL="280988" indent="-280988">
              <a:spcBef>
                <a:spcPct val="50000"/>
              </a:spcBef>
              <a:buNone/>
            </a:pPr>
            <a:r>
              <a:rPr lang="en-US" sz="2000" dirty="0" smtClean="0"/>
              <a:t>4- It is a major constituent of the </a:t>
            </a:r>
            <a:r>
              <a:rPr lang="en-US" sz="2000" b="1" dirty="0" smtClean="0">
                <a:solidFill>
                  <a:srgbClr val="0070C0"/>
                </a:solidFill>
              </a:rPr>
              <a:t>plasma </a:t>
            </a:r>
            <a:r>
              <a:rPr lang="en-US" sz="2000" b="1" dirty="0" err="1" smtClean="0">
                <a:solidFill>
                  <a:srgbClr val="0070C0"/>
                </a:solidFill>
              </a:rPr>
              <a:t>membrane.</a:t>
            </a:r>
            <a:r>
              <a:rPr lang="en-US" altLang="en-US" sz="2000" dirty="0" err="1" smtClean="0">
                <a:latin typeface="Arial" charset="0"/>
              </a:rPr>
              <a:t>The</a:t>
            </a:r>
            <a:r>
              <a:rPr lang="en-US" altLang="en-US" sz="2000" dirty="0" smtClean="0">
                <a:latin typeface="Arial" charset="0"/>
              </a:rPr>
              <a:t> fused ring system makes cholesterol less flexible than most other lipids.</a:t>
            </a:r>
          </a:p>
          <a:p>
            <a:pPr marL="280988" lvl="1" indent="-280988">
              <a:spcBef>
                <a:spcPct val="50000"/>
              </a:spcBef>
              <a:buFontTx/>
              <a:buChar char="•"/>
            </a:pPr>
            <a:r>
              <a:rPr lang="en-US" altLang="en-US" sz="2000" dirty="0" smtClean="0">
                <a:latin typeface="Arial" charset="0"/>
              </a:rPr>
              <a:t>Cholesterol modulates the fluidity of mammalian cell  membranes.</a:t>
            </a:r>
            <a:r>
              <a:rPr lang="en-US" sz="2000" dirty="0" smtClean="0"/>
              <a:t> The presence of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cholesterol increases rigidity.</a:t>
            </a:r>
          </a:p>
          <a:p>
            <a:pPr>
              <a:buNone/>
            </a:pPr>
            <a:r>
              <a:rPr lang="en-US" sz="2000" dirty="0" smtClean="0"/>
              <a:t>5-	It is the precursor of: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70C0"/>
                </a:solidFill>
              </a:rPr>
              <a:t> S</a:t>
            </a:r>
            <a:r>
              <a:rPr lang="en-US" sz="1800" b="1" dirty="0" smtClean="0">
                <a:solidFill>
                  <a:srgbClr val="0070C0"/>
                </a:solidFill>
              </a:rPr>
              <a:t>ex hormones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008000"/>
                </a:solidFill>
              </a:rPr>
              <a:t>  Cortical hormones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7030A0"/>
                </a:solidFill>
              </a:rPr>
              <a:t>  Vitamin D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FF00FF"/>
                </a:solidFill>
              </a:rPr>
              <a:t>  Bile acids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6-	High level of cholesterol in blood will lead to its precipitation in the wall of blood vessels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“atherosclerosis”. </a:t>
            </a:r>
            <a:r>
              <a:rPr lang="en-US" sz="2000" dirty="0" smtClean="0"/>
              <a:t>Also high levels of blood cholesterol may lead to stones in gall bladder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(gall stone).</a:t>
            </a:r>
          </a:p>
          <a:p>
            <a:pPr marL="280988" lvl="1" indent="-280988">
              <a:spcBef>
                <a:spcPct val="50000"/>
              </a:spcBef>
              <a:buFontTx/>
              <a:buChar char="•"/>
            </a:pPr>
            <a:endParaRPr lang="en-US" alt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280988" indent="-280988">
              <a:spcBef>
                <a:spcPct val="50000"/>
              </a:spcBef>
            </a:pPr>
            <a:endParaRPr lang="en-US" altLang="en-US" sz="2000" dirty="0" smtClean="0">
              <a:latin typeface="Arial" charset="0"/>
            </a:endParaRPr>
          </a:p>
          <a:p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7100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1. sterols.</a:t>
            </a: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8000"/>
                </a:solidFill>
              </a:rPr>
              <a:t>A. Animal sterol: </a:t>
            </a:r>
            <a:r>
              <a:rPr lang="en-US" sz="3200" dirty="0" err="1" smtClean="0"/>
              <a:t>i.Cholesterol</a:t>
            </a:r>
            <a:endParaRPr lang="en-US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Sources:</a:t>
            </a:r>
            <a:endParaRPr lang="en-US" sz="2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It is </a:t>
            </a:r>
            <a:r>
              <a:rPr lang="en-US" sz="2400" b="1" dirty="0" smtClean="0">
                <a:solidFill>
                  <a:srgbClr val="0070C0"/>
                </a:solidFill>
              </a:rPr>
              <a:t>formed in the body </a:t>
            </a:r>
            <a:r>
              <a:rPr lang="en-US" sz="2400" dirty="0" smtClean="0"/>
              <a:t>from acetyl </a:t>
            </a:r>
            <a:r>
              <a:rPr lang="en-US" sz="2400" dirty="0" err="1" smtClean="0"/>
              <a:t>CoA</a:t>
            </a:r>
            <a:r>
              <a:rPr lang="en-US" sz="2400" dirty="0" smtClean="0"/>
              <a:t>.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Most of the cholesterol is synthesized by the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liver.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It is present </a:t>
            </a:r>
            <a:r>
              <a:rPr lang="en-US" sz="2400" b="1" dirty="0" smtClean="0">
                <a:solidFill>
                  <a:srgbClr val="0070C0"/>
                </a:solidFill>
              </a:rPr>
              <a:t>in diet</a:t>
            </a:r>
            <a:r>
              <a:rPr lang="en-US" sz="2400" dirty="0" smtClean="0"/>
              <a:t>: egg yolk, meat, liver and brain. (It occurs in animal fats but not in plant fats).</a:t>
            </a:r>
          </a:p>
          <a:p>
            <a:pPr marL="514350" indent="-51435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144446"/>
            <a:ext cx="8229600" cy="927100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1. sterols.</a:t>
            </a: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8000"/>
                </a:solidFill>
              </a:rPr>
              <a:t>A. Animal sterol: </a:t>
            </a:r>
            <a:r>
              <a:rPr lang="en-US" sz="3200" dirty="0" err="1" smtClean="0"/>
              <a:t>i.Cholesterol</a:t>
            </a:r>
            <a:endParaRPr lang="en-US" sz="4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black">
          <a:xfrm>
            <a:off x="485804" y="3359156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sterols.</a:t>
            </a:r>
            <a:r>
              <a:rPr lang="en-US" sz="3600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 Animal sterol: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ii. 7-dehydrocholesterol (pro-vitamin D3)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gray">
          <a:xfrm>
            <a:off x="357158" y="4429132"/>
            <a:ext cx="8229600" cy="157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7-dehydrocholesterol  is stored  under the skin, and by the effect of ultraviolet rays( in sunlight) it is transformed to cholecalciferol ( vit. D</a:t>
            </a:r>
            <a:r>
              <a:rPr kumimoji="0" lang="en-US" sz="2400" b="0" i="0" u="none" strike="noStrike" kern="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74805"/>
            <a:ext cx="8229600" cy="4525963"/>
          </a:xfrm>
        </p:spPr>
        <p:txBody>
          <a:bodyPr/>
          <a:lstStyle/>
          <a:p>
            <a:r>
              <a:rPr lang="en-US" sz="2400" dirty="0" smtClean="0"/>
              <a:t>Insufficient sunlight can lead to a deficiency of vitamin D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interfering with Ca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 transport and bone development.  </a:t>
            </a:r>
            <a:r>
              <a:rPr lang="en-US" b="1" dirty="0" smtClean="0">
                <a:solidFill>
                  <a:srgbClr val="0070C0"/>
                </a:solidFill>
              </a:rPr>
              <a:t>Rickets </a:t>
            </a:r>
            <a:r>
              <a:rPr lang="en-US" sz="2400" dirty="0" smtClean="0"/>
              <a:t>can result.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912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357562"/>
            <a:ext cx="821537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 noGrp="1"/>
          </p:cNvSpPr>
          <p:nvPr>
            <p:ph type="title"/>
          </p:nvPr>
        </p:nvSpPr>
        <p:spPr bwMode="black">
          <a:xfrm>
            <a:off x="214282" y="142852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sterols.</a:t>
            </a:r>
            <a:r>
              <a:rPr lang="en-US" sz="4000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 Animal sterol: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ii. 7-dehydrocholesterol (pro-vitamin D3)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71472" y="4714884"/>
            <a:ext cx="357190" cy="428628"/>
          </a:xfrm>
          <a:prstGeom prst="rect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 rot="1266929">
            <a:off x="1456188" y="4790771"/>
            <a:ext cx="465895" cy="239280"/>
          </a:xfrm>
          <a:prstGeom prst="ellipse">
            <a:avLst/>
          </a:prstGeom>
          <a:noFill/>
          <a:ln w="9525" cap="flat" cmpd="sng" algn="ctr">
            <a:solidFill>
              <a:srgbClr val="FF00FF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" name="Oval 7"/>
          <p:cNvSpPr/>
          <p:nvPr/>
        </p:nvSpPr>
        <p:spPr bwMode="auto">
          <a:xfrm rot="5215446">
            <a:off x="1899252" y="4619962"/>
            <a:ext cx="465895" cy="239280"/>
          </a:xfrm>
          <a:prstGeom prst="ellipse">
            <a:avLst/>
          </a:prstGeom>
          <a:noFill/>
          <a:ln w="9525" cap="flat" cmpd="sng" algn="ctr">
            <a:solidFill>
              <a:srgbClr val="FF00FF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Excretion of cholesterol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~ 50 % </a:t>
            </a:r>
            <a:r>
              <a:rPr lang="en-US" sz="2800" dirty="0" smtClean="0"/>
              <a:t>of cholesterol is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excreted through bile</a:t>
            </a:r>
            <a:r>
              <a:rPr lang="en-US" sz="2800" dirty="0" smtClean="0"/>
              <a:t>. This cholesterol is partly reabsorbed from intestine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Another ~ 50 % </a:t>
            </a:r>
            <a:r>
              <a:rPr lang="en-US" sz="2800" dirty="0" smtClean="0"/>
              <a:t>of cholesterol is converted to 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 acids</a:t>
            </a:r>
            <a:r>
              <a:rPr lang="en-US" sz="2800" dirty="0" smtClean="0"/>
              <a:t>, which are excreted in bile as bile salts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unabsorbed portion is acted upon by intestinal bacteria and excreted in feces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1400" dirty="0" smtClean="0"/>
              <a:t> </a:t>
            </a:r>
            <a:endParaRPr lang="en-US" sz="1400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Vegetables </a:t>
            </a:r>
            <a:r>
              <a:rPr lang="en-US" sz="2400" dirty="0" smtClean="0"/>
              <a:t>contain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sterols </a:t>
            </a:r>
            <a:r>
              <a:rPr lang="en-US" sz="2400" dirty="0" smtClean="0"/>
              <a:t>which </a:t>
            </a:r>
            <a:r>
              <a:rPr lang="en-US" sz="2400" u="sng" dirty="0" smtClean="0"/>
              <a:t>inhibit the </a:t>
            </a:r>
            <a:r>
              <a:rPr lang="en-US" sz="2400" u="sng" dirty="0" err="1" smtClean="0"/>
              <a:t>reabsorption</a:t>
            </a:r>
            <a:r>
              <a:rPr lang="en-US" sz="2400" u="sng" dirty="0" smtClean="0"/>
              <a:t> of cholesterol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381000" y="1428736"/>
            <a:ext cx="8191528" cy="5072098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Low density lipoproteins</a:t>
            </a:r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 (LDL) </a:t>
            </a:r>
            <a:r>
              <a:rPr lang="en-US" sz="2400" dirty="0" smtClean="0">
                <a:sym typeface="Wingdings" pitchFamily="2" charset="2"/>
              </a:rPr>
              <a:t>transports cholesterol from liver through blood to the tissues </a:t>
            </a:r>
            <a:r>
              <a:rPr lang="en-US" sz="2400" b="1" dirty="0" smtClean="0">
                <a:solidFill>
                  <a:schemeClr val="tx2"/>
                </a:solidFill>
                <a:sym typeface="Wingdings" pitchFamily="2" charset="2"/>
              </a:rPr>
              <a:t>(Bad cholesterol)</a:t>
            </a:r>
          </a:p>
          <a:p>
            <a:pPr>
              <a:defRPr/>
            </a:pPr>
            <a:endParaRPr lang="en-US" sz="2400" b="1" dirty="0" smtClean="0">
              <a:sym typeface="Wingdings" pitchFamily="2" charset="2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High density lipoprotein (HDL) </a:t>
            </a:r>
            <a:r>
              <a:rPr lang="en-US" sz="2400" dirty="0" smtClean="0">
                <a:sym typeface="Wingdings" pitchFamily="2" charset="2"/>
              </a:rPr>
              <a:t>transports cholesterol from blood to the liver where it is </a:t>
            </a:r>
            <a:r>
              <a:rPr lang="en-US" sz="2400" dirty="0" err="1" smtClean="0">
                <a:sym typeface="Wingdings" pitchFamily="2" charset="2"/>
              </a:rPr>
              <a:t>metabolised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sym typeface="Wingdings" pitchFamily="2" charset="2"/>
              </a:rPr>
              <a:t>(Good cholesterol)</a:t>
            </a:r>
          </a:p>
          <a:p>
            <a:pPr>
              <a:defRPr/>
            </a:pPr>
            <a:endParaRPr lang="en-US" sz="2400" b="1" dirty="0" smtClean="0">
              <a:sym typeface="Wingdings" pitchFamily="2" charset="2"/>
            </a:endParaRPr>
          </a:p>
          <a:p>
            <a:pPr>
              <a:defRPr/>
            </a:pPr>
            <a:r>
              <a:rPr lang="en-US" sz="2400" b="1" dirty="0" smtClean="0">
                <a:sym typeface="Wingdings" pitchFamily="2" charset="2"/>
              </a:rPr>
              <a:t>LDL,     Cholesterol     High risk of heart attack</a:t>
            </a:r>
          </a:p>
          <a:p>
            <a:pPr>
              <a:defRPr/>
            </a:pPr>
            <a:endParaRPr lang="en-US" sz="2400" b="1" dirty="0" smtClean="0">
              <a:sym typeface="Wingdings" pitchFamily="2" charset="2"/>
            </a:endParaRPr>
          </a:p>
          <a:p>
            <a:pPr>
              <a:defRPr/>
            </a:pPr>
            <a:r>
              <a:rPr lang="en-US" sz="2400" b="1" dirty="0" smtClean="0">
                <a:sym typeface="Wingdings" pitchFamily="2" charset="2"/>
              </a:rPr>
              <a:t>HDL,     Cholesterol     Low risk of heart attack</a:t>
            </a:r>
            <a:endParaRPr lang="ar-SA" sz="24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56380" y="4472786"/>
            <a:ext cx="519115" cy="31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523980" y="5380846"/>
            <a:ext cx="52387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correlation 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56380" y="5330042"/>
            <a:ext cx="519115" cy="31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1527950" y="4472786"/>
            <a:ext cx="519115" cy="31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FF0000"/>
              </a:buClr>
              <a:buSzPct val="120000"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Sphingosine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higher fatty acid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phosphoric acid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2400" dirty="0" smtClean="0"/>
              <a:t>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base)</a:t>
            </a:r>
            <a:r>
              <a:rPr lang="en-US" sz="2400" dirty="0" smtClean="0"/>
              <a:t>.</a:t>
            </a:r>
          </a:p>
          <a:p>
            <a:pPr algn="l" rtl="0" eaLnBrk="1" hangingPunct="1">
              <a:lnSpc>
                <a:spcPct val="90000"/>
              </a:lnSpc>
              <a:buClr>
                <a:srgbClr val="FF0000"/>
              </a:buClr>
              <a:buSzPct val="120000"/>
              <a:defRPr/>
            </a:pPr>
            <a:r>
              <a:rPr lang="en-US" sz="2400" dirty="0" smtClean="0"/>
              <a:t>They are important </a:t>
            </a:r>
            <a:r>
              <a:rPr lang="en-US" sz="2400" b="1" dirty="0" smtClean="0">
                <a:solidFill>
                  <a:srgbClr val="7030A0"/>
                </a:solidFill>
              </a:rPr>
              <a:t>membrane components</a:t>
            </a:r>
            <a:r>
              <a:rPr lang="en-US" sz="2400" dirty="0" smtClean="0"/>
              <a:t>  in animal cells. </a:t>
            </a:r>
          </a:p>
          <a:p>
            <a:pPr algn="l" rtl="0" eaLnBrk="1" hangingPunct="1">
              <a:lnSpc>
                <a:spcPct val="90000"/>
              </a:lnSpc>
              <a:buClr>
                <a:srgbClr val="FF0000"/>
              </a:buClr>
              <a:buSzPct val="120000"/>
              <a:defRPr/>
            </a:pPr>
            <a:r>
              <a:rPr lang="en-US" sz="2400" dirty="0" smtClean="0"/>
              <a:t> They are present especially in large amounts in </a:t>
            </a:r>
            <a:r>
              <a:rPr lang="en-US" sz="2400" b="1" dirty="0" smtClean="0">
                <a:solidFill>
                  <a:srgbClr val="7030A0"/>
                </a:solidFill>
              </a:rPr>
              <a:t>brain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7030A0"/>
                </a:solidFill>
              </a:rPr>
              <a:t>myelin of nerve </a:t>
            </a:r>
            <a:r>
              <a:rPr lang="en-US" sz="2400" dirty="0" smtClean="0"/>
              <a:t>tissues.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120000"/>
              <a:defRPr/>
            </a:pPr>
            <a:r>
              <a:rPr lang="en-US" sz="2400" b="1" dirty="0" err="1" smtClean="0">
                <a:solidFill>
                  <a:schemeClr val="tx2"/>
                </a:solidFill>
              </a:rPr>
              <a:t>ex.Sphingomyelin</a:t>
            </a: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B. </a:t>
            </a:r>
            <a:r>
              <a:rPr lang="en-US" sz="2800" dirty="0" err="1" smtClean="0">
                <a:solidFill>
                  <a:srgbClr val="008000"/>
                </a:solidFill>
              </a:rPr>
              <a:t>Sphingophospholipids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71670" y="4214818"/>
            <a:ext cx="4464330" cy="2505976"/>
            <a:chOff x="2071670" y="4214818"/>
            <a:chExt cx="4464330" cy="2505976"/>
          </a:xfrm>
        </p:grpSpPr>
        <p:grpSp>
          <p:nvGrpSpPr>
            <p:cNvPr id="15" name="Group 14"/>
            <p:cNvGrpSpPr/>
            <p:nvPr/>
          </p:nvGrpSpPr>
          <p:grpSpPr>
            <a:xfrm>
              <a:off x="2071670" y="4214818"/>
              <a:ext cx="4464330" cy="2505976"/>
              <a:chOff x="2643174" y="3723364"/>
              <a:chExt cx="4041192" cy="2934349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643174" y="4639708"/>
                <a:ext cx="4041192" cy="2018005"/>
                <a:chOff x="785786" y="2497375"/>
                <a:chExt cx="3173961" cy="1580791"/>
              </a:xfrm>
            </p:grpSpPr>
            <p:sp>
              <p:nvSpPr>
                <p:cNvPr id="6" name="TextBox 5"/>
                <p:cNvSpPr txBox="1"/>
                <p:nvPr/>
              </p:nvSpPr>
              <p:spPr>
                <a:xfrm>
                  <a:off x="785786" y="2571743"/>
                  <a:ext cx="1502314" cy="423462"/>
                </a:xfrm>
                <a:prstGeom prst="rect">
                  <a:avLst/>
                </a:prstGeom>
                <a:solidFill>
                  <a:schemeClr val="bg1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err="1" smtClean="0"/>
                    <a:t>Sphingosine</a:t>
                  </a:r>
                  <a:r>
                    <a:rPr lang="en-US" sz="2400" b="1" dirty="0" smtClean="0"/>
                    <a:t> </a:t>
                  </a:r>
                  <a:endParaRPr lang="en-US" sz="2400" b="1" dirty="0"/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2563421" y="2497375"/>
                  <a:ext cx="1396326" cy="479923"/>
                </a:xfrm>
                <a:prstGeom prst="rect">
                  <a:avLst/>
                </a:prstGeom>
                <a:solidFill>
                  <a:schemeClr val="bg1">
                    <a:lumMod val="60000"/>
                    <a:lumOff val="40000"/>
                  </a:schemeClr>
                </a:solidFill>
                <a:ln>
                  <a:solidFill>
                    <a:schemeClr val="accent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/>
                    <a:t>Fatty acid </a:t>
                  </a:r>
                  <a:endParaRPr lang="en-US" sz="2800" b="1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293682" y="3090090"/>
                  <a:ext cx="478542" cy="988076"/>
                </a:xfrm>
                <a:prstGeom prst="rect">
                  <a:avLst/>
                </a:prstGeom>
                <a:solidFill>
                  <a:srgbClr val="66FFFF"/>
                </a:solidFill>
                <a:ln>
                  <a:solidFill>
                    <a:srgbClr val="00206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b="1" dirty="0" smtClean="0"/>
                    <a:t>P</a:t>
                  </a:r>
                </a:p>
                <a:p>
                  <a:r>
                    <a:rPr lang="en-US" sz="3200" b="1" dirty="0" smtClean="0"/>
                    <a:t> </a:t>
                  </a:r>
                  <a:endParaRPr lang="en-US" sz="3200" b="1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773698" y="3548775"/>
                  <a:ext cx="992882" cy="423462"/>
                </a:xfrm>
                <a:prstGeom prst="rect">
                  <a:avLst/>
                </a:prstGeom>
                <a:solidFill>
                  <a:srgbClr val="CCECFF"/>
                </a:solidFill>
                <a:ln>
                  <a:solidFill>
                    <a:schemeClr val="accent1">
                      <a:lumMod val="75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err="1" smtClean="0"/>
                    <a:t>Choline</a:t>
                  </a:r>
                  <a:r>
                    <a:rPr lang="en-US" sz="2400" b="1" dirty="0" smtClean="0"/>
                    <a:t> </a:t>
                  </a:r>
                  <a:endParaRPr lang="en-US" sz="2400" b="1" dirty="0"/>
                </a:p>
              </p:txBody>
            </p:sp>
          </p:grpSp>
          <p:sp>
            <p:nvSpPr>
              <p:cNvPr id="10" name="TextBox 9"/>
              <p:cNvSpPr txBox="1"/>
              <p:nvPr/>
            </p:nvSpPr>
            <p:spPr>
              <a:xfrm>
                <a:off x="3935399" y="3723364"/>
                <a:ext cx="14237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err="1" smtClean="0"/>
                  <a:t>Ceramide</a:t>
                </a:r>
                <a:r>
                  <a:rPr lang="en-US" sz="2000" b="1" dirty="0" smtClean="0"/>
                  <a:t> </a:t>
                </a:r>
                <a:endParaRPr lang="en-US" sz="2000" b="1" dirty="0"/>
              </a:p>
            </p:txBody>
          </p:sp>
          <p:sp>
            <p:nvSpPr>
              <p:cNvPr id="14" name="Left Brace 13"/>
              <p:cNvSpPr/>
              <p:nvPr/>
            </p:nvSpPr>
            <p:spPr bwMode="auto">
              <a:xfrm rot="5400000">
                <a:off x="4523909" y="3388248"/>
                <a:ext cx="441200" cy="1874659"/>
              </a:xfrm>
              <a:prstGeom prst="leftBrace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 bwMode="auto">
            <a:xfrm flipH="1">
              <a:off x="4143372" y="5214950"/>
              <a:ext cx="428628" cy="14287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 rot="5400000" flipH="1">
              <a:off x="3036083" y="5536421"/>
              <a:ext cx="214314" cy="14287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r>
              <a:rPr lang="en-US" sz="2000" dirty="0" smtClean="0"/>
              <a:t>It is </a:t>
            </a:r>
            <a:r>
              <a:rPr lang="en-US" sz="2000" dirty="0" err="1" smtClean="0"/>
              <a:t>characterised</a:t>
            </a:r>
            <a:r>
              <a:rPr lang="en-US" sz="2000" dirty="0" smtClean="0"/>
              <a:t> by having </a:t>
            </a:r>
            <a:r>
              <a:rPr lang="en-US" sz="2000" b="1" dirty="0" smtClean="0">
                <a:solidFill>
                  <a:srgbClr val="0070C0"/>
                </a:solidFill>
              </a:rPr>
              <a:t>extra methyl group at  c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24 </a:t>
            </a:r>
            <a:r>
              <a:rPr lang="en-US" sz="2000" dirty="0" smtClean="0"/>
              <a:t>. It is present in lower plants as yeast and moulds.</a:t>
            </a:r>
          </a:p>
          <a:p>
            <a:r>
              <a:rPr lang="en-US" sz="2000" dirty="0" smtClean="0"/>
              <a:t>e.g. </a:t>
            </a:r>
            <a:r>
              <a:rPr lang="en-US" sz="2000" dirty="0" err="1" smtClean="0"/>
              <a:t>Ergosterol</a:t>
            </a:r>
            <a:r>
              <a:rPr lang="en-US" sz="2000" dirty="0" smtClean="0"/>
              <a:t> (</a:t>
            </a:r>
            <a:r>
              <a:rPr lang="en-US" sz="2000" dirty="0" err="1" smtClean="0"/>
              <a:t>provitamin</a:t>
            </a:r>
            <a:r>
              <a:rPr lang="en-US" sz="2000" dirty="0" smtClean="0"/>
              <a:t> D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).</a:t>
            </a:r>
            <a:r>
              <a:rPr lang="en-US" sz="2000" b="1" dirty="0" smtClean="0"/>
              <a:t> </a:t>
            </a:r>
            <a:r>
              <a:rPr lang="en-US" sz="2000" dirty="0" smtClean="0"/>
              <a:t>It has </a:t>
            </a:r>
            <a:r>
              <a:rPr lang="en-US" sz="2000" b="1" dirty="0" smtClean="0">
                <a:solidFill>
                  <a:srgbClr val="0070C0"/>
                </a:solidFill>
              </a:rPr>
              <a:t>double bond between C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22 and  </a:t>
            </a:r>
            <a:r>
              <a:rPr lang="en-US" sz="2000" b="1" dirty="0" smtClean="0">
                <a:solidFill>
                  <a:srgbClr val="0070C0"/>
                </a:solidFill>
              </a:rPr>
              <a:t>C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23.</a:t>
            </a:r>
          </a:p>
          <a:p>
            <a:pPr algn="r">
              <a:buNone/>
            </a:pPr>
            <a:endParaRPr lang="en-US" sz="3600" baseline="-25000" dirty="0" smtClean="0">
              <a:solidFill>
                <a:schemeClr val="tx2"/>
              </a:solidFill>
              <a:latin typeface="Brush Script MT" pitchFamily="66" charset="0"/>
            </a:endParaRPr>
          </a:p>
          <a:p>
            <a:pPr algn="r">
              <a:buNone/>
            </a:pPr>
            <a:endParaRPr lang="en-US" sz="3600" baseline="-25000" dirty="0" smtClean="0">
              <a:solidFill>
                <a:schemeClr val="tx2"/>
              </a:solidFill>
              <a:latin typeface="Brush Script MT" pitchFamily="66" charset="0"/>
            </a:endParaRPr>
          </a:p>
          <a:p>
            <a:pPr algn="r">
              <a:buNone/>
            </a:pPr>
            <a:endParaRPr lang="en-US" sz="3600" baseline="-25000" dirty="0" smtClean="0">
              <a:solidFill>
                <a:schemeClr val="tx2"/>
              </a:solidFill>
              <a:latin typeface="Brush Script MT" pitchFamily="66" charset="0"/>
            </a:endParaRPr>
          </a:p>
          <a:p>
            <a:pPr algn="r">
              <a:buNone/>
            </a:pPr>
            <a:endParaRPr lang="en-US" sz="3600" baseline="-25000" dirty="0" smtClean="0">
              <a:solidFill>
                <a:schemeClr val="tx2"/>
              </a:solidFill>
              <a:latin typeface="Brush Script MT" pitchFamily="66" charset="0"/>
            </a:endParaRPr>
          </a:p>
          <a:p>
            <a:pPr algn="r">
              <a:buNone/>
            </a:pPr>
            <a:endParaRPr lang="en-US" sz="3600" baseline="-25000" dirty="0" smtClean="0">
              <a:solidFill>
                <a:schemeClr val="tx2"/>
              </a:solidFill>
              <a:latin typeface="Brush Script MT" pitchFamily="66" charset="0"/>
            </a:endParaRPr>
          </a:p>
          <a:p>
            <a:pPr algn="r">
              <a:buNone/>
            </a:pPr>
            <a:endParaRPr lang="en-US" sz="3600" baseline="-25000" dirty="0" smtClean="0">
              <a:solidFill>
                <a:schemeClr val="tx2"/>
              </a:solidFill>
              <a:latin typeface="Brush Script MT" pitchFamily="66" charset="0"/>
            </a:endParaRPr>
          </a:p>
          <a:p>
            <a:pPr algn="r">
              <a:buNone/>
            </a:pPr>
            <a:r>
              <a:rPr lang="en-US" sz="3600" baseline="-25000" dirty="0" smtClean="0">
                <a:solidFill>
                  <a:srgbClr val="FF0000"/>
                </a:solidFill>
                <a:latin typeface="Brush Script MT" pitchFamily="66" charset="0"/>
              </a:rPr>
              <a:t>Thank you &amp; Best wishes</a:t>
            </a:r>
          </a:p>
          <a:p>
            <a:pPr algn="r">
              <a:buNone/>
            </a:pPr>
            <a:r>
              <a:rPr lang="en-US" sz="3600" baseline="-25000" dirty="0" smtClean="0">
                <a:solidFill>
                  <a:srgbClr val="FF0000"/>
                </a:solidFill>
                <a:latin typeface="Brush Script MT" pitchFamily="66" charset="0"/>
              </a:rPr>
              <a:t>Dr. </a:t>
            </a:r>
            <a:r>
              <a:rPr lang="en-US" sz="3600" dirty="0" err="1" smtClean="0">
                <a:solidFill>
                  <a:srgbClr val="FF0000"/>
                </a:solidFill>
                <a:latin typeface="Brush Script MT" pitchFamily="66" charset="0"/>
              </a:rPr>
              <a:t>Eman</a:t>
            </a:r>
            <a:r>
              <a:rPr lang="en-US" sz="3600" dirty="0" smtClean="0">
                <a:solidFill>
                  <a:srgbClr val="FF0000"/>
                </a:solidFill>
                <a:latin typeface="Brush Script MT" pitchFamily="66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Brush Script MT" pitchFamily="66" charset="0"/>
              </a:rPr>
              <a:t>Shaat</a:t>
            </a:r>
            <a:endParaRPr lang="en-US" sz="3600" dirty="0" smtClean="0">
              <a:solidFill>
                <a:srgbClr val="FF0000"/>
              </a:solidFill>
              <a:latin typeface="Brush Script MT" pitchFamily="66" charset="0"/>
            </a:endParaRPr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32" y="3000372"/>
            <a:ext cx="721520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 noGrp="1"/>
          </p:cNvSpPr>
          <p:nvPr>
            <p:ph type="title"/>
          </p:nvPr>
        </p:nvSpPr>
        <p:spPr bwMode="black">
          <a:xfrm>
            <a:off x="457200" y="287322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sterols.</a:t>
            </a:r>
            <a:r>
              <a:rPr lang="en-US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smtClean="0">
                <a:solidFill>
                  <a:srgbClr val="008000"/>
                </a:solidFill>
              </a:rPr>
              <a:t>B. Plant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sterol: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Ergosterol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 5"/>
          <p:cNvSpPr/>
          <p:nvPr/>
        </p:nvSpPr>
        <p:spPr bwMode="auto">
          <a:xfrm rot="1266929">
            <a:off x="6143480" y="3119604"/>
            <a:ext cx="722846" cy="326798"/>
          </a:xfrm>
          <a:prstGeom prst="ellipse">
            <a:avLst/>
          </a:prstGeom>
          <a:noFill/>
          <a:ln w="12700" cap="flat" cmpd="sng" algn="ctr">
            <a:solidFill>
              <a:srgbClr val="00FF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7" name="24-Point Star 6"/>
          <p:cNvSpPr/>
          <p:nvPr/>
        </p:nvSpPr>
        <p:spPr bwMode="auto">
          <a:xfrm>
            <a:off x="7072330" y="2571744"/>
            <a:ext cx="285752" cy="357190"/>
          </a:xfrm>
          <a:prstGeom prst="star24">
            <a:avLst/>
          </a:prstGeom>
          <a:solidFill>
            <a:srgbClr val="C0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Clr>
                <a:srgbClr val="FF0000"/>
              </a:buClr>
              <a:buSzPct val="120000"/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Sphingosine</a:t>
            </a:r>
            <a:r>
              <a:rPr lang="en-US" sz="2400" dirty="0" smtClean="0"/>
              <a:t> is connected by an amide linkage to a fatty acid.  The resulting compound is called </a:t>
            </a:r>
            <a:r>
              <a:rPr lang="en-US" sz="2400" b="1" dirty="0" err="1" smtClean="0">
                <a:solidFill>
                  <a:srgbClr val="7030A0"/>
                </a:solidFill>
              </a:rPr>
              <a:t>Ceramide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en-US" sz="2400" dirty="0" smtClean="0"/>
              <a:t>  It is the characteristic parent structure of all </a:t>
            </a:r>
            <a:r>
              <a:rPr lang="en-US" sz="2400" dirty="0" err="1" smtClean="0"/>
              <a:t>sphingolipids</a:t>
            </a:r>
            <a:r>
              <a:rPr lang="en-US" sz="2400" dirty="0" smtClean="0"/>
              <a:t>.</a:t>
            </a:r>
          </a:p>
          <a:p>
            <a:pPr algn="l" rtl="0" eaLnBrk="1" hangingPunct="1">
              <a:buClr>
                <a:srgbClr val="FF0000"/>
              </a:buClr>
              <a:buSzPct val="120000"/>
              <a:defRPr/>
            </a:pPr>
            <a:r>
              <a:rPr lang="en-US" sz="2400" dirty="0" smtClean="0"/>
              <a:t>The most abundant </a:t>
            </a:r>
            <a:r>
              <a:rPr lang="en-US" sz="2400" dirty="0" err="1" smtClean="0"/>
              <a:t>sphingophospholipids</a:t>
            </a:r>
            <a:r>
              <a:rPr lang="en-US" sz="2400" dirty="0" smtClean="0"/>
              <a:t> in tissues of animals are </a:t>
            </a:r>
            <a:r>
              <a:rPr lang="en-US" sz="2400" b="1" dirty="0" err="1" smtClean="0">
                <a:solidFill>
                  <a:srgbClr val="7030A0"/>
                </a:solidFill>
              </a:rPr>
              <a:t>sphingomyelins</a:t>
            </a:r>
            <a:r>
              <a:rPr lang="en-US" sz="2400" b="1" dirty="0" smtClean="0">
                <a:solidFill>
                  <a:srgbClr val="7030A0"/>
                </a:solidFill>
              </a:rPr>
              <a:t>.</a:t>
            </a:r>
            <a:r>
              <a:rPr lang="en-US" sz="2400" dirty="0" smtClean="0"/>
              <a:t>  They contain a </a:t>
            </a:r>
            <a:r>
              <a:rPr lang="en-US" sz="2400" dirty="0" err="1" smtClean="0"/>
              <a:t>phosphoryl</a:t>
            </a:r>
            <a:r>
              <a:rPr lang="en-US" sz="2400" dirty="0" smtClean="0"/>
              <a:t> </a:t>
            </a:r>
            <a:r>
              <a:rPr lang="en-US" sz="2400" dirty="0" err="1" smtClean="0"/>
              <a:t>choline</a:t>
            </a:r>
            <a:r>
              <a:rPr lang="en-US" sz="2400" dirty="0" smtClean="0"/>
              <a:t> as their polar head group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B. </a:t>
            </a:r>
            <a:r>
              <a:rPr lang="en-US" sz="2800" dirty="0" err="1" smtClean="0">
                <a:solidFill>
                  <a:srgbClr val="008000"/>
                </a:solidFill>
              </a:rPr>
              <a:t>Sphingophospholipids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sz="2000" b="1" u="sng" dirty="0" err="1" smtClean="0">
                <a:solidFill>
                  <a:srgbClr val="002060"/>
                </a:solidFill>
              </a:rPr>
              <a:t>Niemann</a:t>
            </a:r>
            <a:r>
              <a:rPr lang="en-US" sz="2000" b="1" u="sng" dirty="0" smtClean="0">
                <a:solidFill>
                  <a:srgbClr val="002060"/>
                </a:solidFill>
              </a:rPr>
              <a:t>-Pick disease. </a:t>
            </a:r>
          </a:p>
          <a:p>
            <a:pPr lvl="0"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-   lipid storage disorder</a:t>
            </a:r>
            <a:r>
              <a:rPr lang="en-US" sz="2000" dirty="0" smtClean="0"/>
              <a:t>          - </a:t>
            </a:r>
            <a:r>
              <a:rPr lang="en-US" sz="2000" dirty="0" err="1" smtClean="0"/>
              <a:t>Autosomal</a:t>
            </a:r>
            <a:r>
              <a:rPr lang="en-US" sz="2000" dirty="0" smtClean="0"/>
              <a:t> recessive disease</a:t>
            </a:r>
          </a:p>
          <a:p>
            <a:pPr lvl="0">
              <a:defRPr/>
            </a:pPr>
            <a:r>
              <a:rPr lang="en-US" sz="2000" b="1" dirty="0" smtClean="0">
                <a:solidFill>
                  <a:srgbClr val="008000"/>
                </a:solidFill>
              </a:rPr>
              <a:t>Inability to degrade </a:t>
            </a:r>
            <a:r>
              <a:rPr lang="en-US" sz="2000" b="1" dirty="0" err="1" smtClean="0">
                <a:solidFill>
                  <a:srgbClr val="008000"/>
                </a:solidFill>
              </a:rPr>
              <a:t>sphingomyelin</a:t>
            </a:r>
            <a:endParaRPr lang="en-US" sz="2000" b="1" dirty="0" smtClean="0">
              <a:solidFill>
                <a:srgbClr val="008000"/>
              </a:solidFill>
            </a:endParaRPr>
          </a:p>
          <a:p>
            <a:pPr lvl="0">
              <a:defRPr/>
            </a:pPr>
            <a:r>
              <a:rPr lang="en-US" sz="2000" dirty="0" smtClean="0"/>
              <a:t>The </a:t>
            </a:r>
            <a:r>
              <a:rPr lang="en-US" sz="2000" b="1" dirty="0" smtClean="0"/>
              <a:t>deficient enzyme </a:t>
            </a:r>
            <a:r>
              <a:rPr lang="en-US" sz="2000" dirty="0" smtClean="0"/>
              <a:t>is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sphingomyelinase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(a type of </a:t>
            </a:r>
            <a:r>
              <a:rPr lang="en-US" sz="2000" dirty="0" err="1" smtClean="0">
                <a:solidFill>
                  <a:srgbClr val="7030A0"/>
                </a:solidFill>
              </a:rPr>
              <a:t>phospholipase</a:t>
            </a:r>
            <a:r>
              <a:rPr lang="en-US" sz="2000" dirty="0" smtClean="0">
                <a:solidFill>
                  <a:srgbClr val="7030A0"/>
                </a:solidFill>
              </a:rPr>
              <a:t> C)</a:t>
            </a:r>
          </a:p>
          <a:p>
            <a:pPr lvl="0">
              <a:defRPr/>
            </a:pPr>
            <a:r>
              <a:rPr lang="en-US" sz="2000" dirty="0" smtClean="0"/>
              <a:t>Enlarged liver and spleen (filled with lipid).</a:t>
            </a:r>
          </a:p>
          <a:p>
            <a:pPr lvl="0">
              <a:defRPr/>
            </a:pPr>
            <a:r>
              <a:rPr lang="en-US" sz="2000" dirty="0" smtClean="0"/>
              <a:t>Mental retardation. Death in severe cases.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4572754"/>
            <a:ext cx="2113077" cy="461665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Sphingosine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491677"/>
            <a:ext cx="1964000" cy="52322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Fatty acid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86050" y="5487431"/>
            <a:ext cx="6730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61216" y="5637931"/>
            <a:ext cx="1396537" cy="461665"/>
          </a:xfrm>
          <a:prstGeom prst="rect">
            <a:avLst/>
          </a:prstGeom>
          <a:solidFill>
            <a:srgbClr val="CCECFF"/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Choline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 bwMode="auto">
          <a:xfrm flipH="1">
            <a:off x="4143372" y="4709236"/>
            <a:ext cx="428628" cy="14287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rot="5400000" flipH="1">
            <a:off x="2893207" y="5179231"/>
            <a:ext cx="500066" cy="14287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Multiply 12"/>
          <p:cNvSpPr/>
          <p:nvPr/>
        </p:nvSpPr>
        <p:spPr bwMode="auto">
          <a:xfrm rot="16200000" flipH="1">
            <a:off x="3007510" y="4579156"/>
            <a:ext cx="357191" cy="1343028"/>
          </a:xfrm>
          <a:prstGeom prst="mathMultiply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573074"/>
            <a:ext cx="8229600" cy="927100"/>
          </a:xfrm>
        </p:spPr>
        <p:txBody>
          <a:bodyPr/>
          <a:lstStyle/>
          <a:p>
            <a:r>
              <a:rPr lang="en-US" sz="2800" dirty="0" smtClean="0"/>
              <a:t>Degradation of </a:t>
            </a:r>
            <a:r>
              <a:rPr lang="en-US" sz="2800" dirty="0" err="1" smtClean="0"/>
              <a:t>sphingomyelin</a:t>
            </a:r>
            <a:r>
              <a:rPr lang="en-US" sz="2800" dirty="0" smtClean="0"/>
              <a:t>: </a:t>
            </a:r>
            <a:r>
              <a:rPr lang="en-US" sz="2800" dirty="0" err="1" smtClean="0"/>
              <a:t>Sphingomyelinase</a:t>
            </a:r>
            <a:r>
              <a:rPr lang="en-US" sz="2800" dirty="0" smtClean="0"/>
              <a:t> enzyme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</a:rPr>
              <a:t>Site: </a:t>
            </a:r>
          </a:p>
          <a:p>
            <a:pPr>
              <a:defRPr/>
            </a:pPr>
            <a:r>
              <a:rPr lang="en-US" sz="2000" dirty="0" err="1" smtClean="0"/>
              <a:t>Glycolipids</a:t>
            </a:r>
            <a:r>
              <a:rPr lang="en-US" sz="2000" dirty="0" smtClean="0"/>
              <a:t> are widely distributed in every tissue of the body, particularly in </a:t>
            </a:r>
            <a:r>
              <a:rPr lang="en-US" sz="2000" b="1" dirty="0" smtClean="0">
                <a:solidFill>
                  <a:srgbClr val="7030A0"/>
                </a:solidFill>
              </a:rPr>
              <a:t>nervous tissue </a:t>
            </a:r>
            <a:r>
              <a:rPr lang="en-US" sz="2000" dirty="0" smtClean="0"/>
              <a:t>such as </a:t>
            </a:r>
            <a:r>
              <a:rPr lang="en-US" sz="2000" b="1" dirty="0" smtClean="0">
                <a:solidFill>
                  <a:srgbClr val="7030A0"/>
                </a:solidFill>
              </a:rPr>
              <a:t>brain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smtClean="0"/>
              <a:t> They occur also in the </a:t>
            </a:r>
            <a:r>
              <a:rPr lang="en-US" sz="2000" b="1" dirty="0" smtClean="0">
                <a:solidFill>
                  <a:srgbClr val="008000"/>
                </a:solidFill>
              </a:rPr>
              <a:t>outer leaflet of the plasma membrane.</a:t>
            </a:r>
          </a:p>
          <a:p>
            <a:pPr marL="274320" lvl="1" indent="-274320" fontAlgn="auto">
              <a:spcAft>
                <a:spcPts val="0"/>
              </a:spcAft>
              <a:buSzPct val="95000"/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  <a:ea typeface="+mn-ea"/>
                <a:cs typeface="+mn-cs"/>
              </a:rPr>
              <a:t>Function</a:t>
            </a:r>
            <a:r>
              <a:rPr lang="en-US" sz="2400" dirty="0" smtClean="0"/>
              <a:t> </a:t>
            </a:r>
          </a:p>
          <a:p>
            <a:pPr marL="274320" lvl="1" indent="-274320" fontAlgn="auto">
              <a:spcAft>
                <a:spcPts val="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000" dirty="0" err="1" smtClean="0"/>
              <a:t>Glycosphingolipids</a:t>
            </a:r>
            <a:r>
              <a:rPr lang="en-US" sz="2000" dirty="0" smtClean="0"/>
              <a:t> are </a:t>
            </a:r>
            <a:r>
              <a:rPr lang="en-US" sz="2000" b="1" dirty="0" smtClean="0">
                <a:solidFill>
                  <a:srgbClr val="0070C0"/>
                </a:solidFill>
              </a:rPr>
              <a:t>antigenic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a source of </a:t>
            </a:r>
            <a:r>
              <a:rPr lang="en-US" sz="2000" dirty="0" smtClean="0">
                <a:solidFill>
                  <a:srgbClr val="7030A0"/>
                </a:solidFill>
              </a:rPr>
              <a:t>blood group antigens</a:t>
            </a:r>
            <a:r>
              <a:rPr lang="en-US" sz="2000" dirty="0" smtClean="0"/>
              <a:t>.</a:t>
            </a:r>
          </a:p>
          <a:p>
            <a:pPr marL="274320" lvl="1" indent="-274320" fontAlgn="auto">
              <a:spcAft>
                <a:spcPts val="0"/>
              </a:spcAft>
              <a:buSzPct val="95000"/>
              <a:buFont typeface="Wingdings" pitchFamily="2" charset="2"/>
              <a:buChar char="§"/>
              <a:defRPr/>
            </a:pPr>
            <a:r>
              <a:rPr lang="en-US" sz="2000" dirty="0" smtClean="0"/>
              <a:t>serve as cell </a:t>
            </a:r>
            <a:r>
              <a:rPr lang="en-US" sz="2000" b="1" dirty="0" smtClean="0">
                <a:solidFill>
                  <a:srgbClr val="0070C0"/>
                </a:solidFill>
              </a:rPr>
              <a:t>surface receptors </a:t>
            </a:r>
            <a:r>
              <a:rPr lang="en-US" sz="2000" dirty="0" smtClean="0"/>
              <a:t>for cholera toxins</a:t>
            </a:r>
          </a:p>
          <a:p>
            <a:pPr marL="274320" lvl="1" indent="-274320" fontAlgn="auto">
              <a:spcAft>
                <a:spcPts val="0"/>
              </a:spcAft>
              <a:buSzPct val="95000"/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</a:rPr>
              <a:t>Types </a:t>
            </a:r>
            <a:r>
              <a:rPr lang="en-US" sz="2400" dirty="0" smtClean="0"/>
              <a:t> </a:t>
            </a:r>
          </a:p>
          <a:p>
            <a:pPr marL="514350" indent="-514350">
              <a:buAutoNum type="alphaUcPeriod"/>
            </a:pPr>
            <a:r>
              <a:rPr lang="en-US" sz="2000" b="1" dirty="0" err="1" smtClean="0">
                <a:solidFill>
                  <a:srgbClr val="002060"/>
                </a:solidFill>
              </a:rPr>
              <a:t>Cerebrosides</a:t>
            </a:r>
            <a:r>
              <a:rPr lang="en-US" sz="2000" b="1" dirty="0" smtClean="0">
                <a:solidFill>
                  <a:srgbClr val="002060"/>
                </a:solidFill>
              </a:rPr>
              <a:t>(Neutral </a:t>
            </a:r>
            <a:r>
              <a:rPr lang="en-US" sz="2000" b="1" dirty="0" err="1" smtClean="0">
                <a:solidFill>
                  <a:srgbClr val="002060"/>
                </a:solidFill>
              </a:rPr>
              <a:t>glycolipids</a:t>
            </a:r>
            <a:r>
              <a:rPr lang="en-US" sz="2000" b="1" dirty="0" smtClean="0">
                <a:solidFill>
                  <a:srgbClr val="002060"/>
                </a:solidFill>
              </a:rPr>
              <a:t>)</a:t>
            </a:r>
          </a:p>
          <a:p>
            <a:pPr marL="514350" indent="-514350">
              <a:buFontTx/>
              <a:buAutoNum type="alphaUcPeriod"/>
            </a:pPr>
            <a:r>
              <a:rPr lang="en-US" sz="2000" b="1" dirty="0" err="1" smtClean="0">
                <a:solidFill>
                  <a:srgbClr val="002060"/>
                </a:solidFill>
              </a:rPr>
              <a:t>Cerebroside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sulphate</a:t>
            </a:r>
            <a:r>
              <a:rPr lang="en-US" sz="2000" b="1" dirty="0" smtClean="0">
                <a:solidFill>
                  <a:srgbClr val="002060"/>
                </a:solidFill>
              </a:rPr>
              <a:t>; </a:t>
            </a:r>
            <a:r>
              <a:rPr lang="en-US" sz="2000" b="1" dirty="0" err="1" smtClean="0">
                <a:solidFill>
                  <a:srgbClr val="002060"/>
                </a:solidFill>
              </a:rPr>
              <a:t>Sulfatides</a:t>
            </a:r>
            <a:r>
              <a:rPr lang="en-US" sz="2000" b="1" dirty="0" smtClean="0">
                <a:solidFill>
                  <a:srgbClr val="002060"/>
                </a:solidFill>
              </a:rPr>
              <a:t> (acidic).</a:t>
            </a:r>
          </a:p>
          <a:p>
            <a:pPr marL="514350" indent="-514350">
              <a:buFontTx/>
              <a:buAutoNum type="alphaUcPeriod"/>
            </a:pPr>
            <a:r>
              <a:rPr lang="en-US" sz="2000" b="1" dirty="0" err="1" smtClean="0">
                <a:solidFill>
                  <a:srgbClr val="002060"/>
                </a:solidFill>
              </a:rPr>
              <a:t>Gangliosides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</a:p>
          <a:p>
            <a:pPr>
              <a:defRPr/>
            </a:pPr>
            <a:endParaRPr lang="en-US" sz="2000" b="1" i="1" dirty="0" smtClean="0">
              <a:solidFill>
                <a:srgbClr val="00800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</a:rPr>
              <a:t>Glycolipids</a:t>
            </a:r>
            <a:r>
              <a:rPr lang="en-US" sz="2800" dirty="0" smtClean="0">
                <a:solidFill>
                  <a:srgbClr val="0070C0"/>
                </a:solidFill>
              </a:rPr>
              <a:t> (</a:t>
            </a:r>
            <a:r>
              <a:rPr lang="en-US" sz="2800" dirty="0" err="1" smtClean="0">
                <a:solidFill>
                  <a:srgbClr val="0070C0"/>
                </a:solidFill>
              </a:rPr>
              <a:t>Glycosphingolipids</a:t>
            </a:r>
            <a:r>
              <a:rPr lang="en-US" sz="2800" dirty="0" smtClean="0">
                <a:solidFill>
                  <a:srgbClr val="0070C0"/>
                </a:solidFill>
              </a:rPr>
              <a:t>)  </a:t>
            </a:r>
            <a:endParaRPr lang="en-US" sz="2800" b="1" dirty="0" smtClean="0"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A. </a:t>
            </a:r>
            <a:r>
              <a:rPr lang="en-US" sz="2400" b="1" u="sng" dirty="0" err="1" smtClean="0">
                <a:solidFill>
                  <a:srgbClr val="002060"/>
                </a:solidFill>
              </a:rPr>
              <a:t>Cerebrosides</a:t>
            </a:r>
            <a:r>
              <a:rPr lang="en-US" sz="2400" b="1" u="sng" dirty="0" smtClean="0">
                <a:solidFill>
                  <a:srgbClr val="002060"/>
                </a:solidFill>
              </a:rPr>
              <a:t>(Neutral </a:t>
            </a:r>
            <a:r>
              <a:rPr lang="en-US" sz="2400" b="1" u="sng" dirty="0" err="1" smtClean="0">
                <a:solidFill>
                  <a:srgbClr val="002060"/>
                </a:solidFill>
              </a:rPr>
              <a:t>glycolipids</a:t>
            </a:r>
            <a:r>
              <a:rPr lang="en-US" sz="2400" b="1" u="sng" dirty="0" smtClean="0">
                <a:solidFill>
                  <a:srgbClr val="002060"/>
                </a:solidFill>
              </a:rPr>
              <a:t>):</a:t>
            </a:r>
            <a:endParaRPr lang="en-US" sz="2400" u="sng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sz="2000" dirty="0" smtClean="0"/>
              <a:t>They are </a:t>
            </a:r>
            <a:r>
              <a:rPr lang="en-US" sz="2000" b="1" dirty="0" smtClean="0">
                <a:solidFill>
                  <a:srgbClr val="7030A0"/>
                </a:solidFill>
              </a:rPr>
              <a:t>neutral</a:t>
            </a:r>
            <a:r>
              <a:rPr lang="en-US" sz="2000" dirty="0" smtClean="0"/>
              <a:t> because they contain one or more neutral sugar molecules as their polar head group; and have no electric charge.</a:t>
            </a:r>
          </a:p>
          <a:p>
            <a:pPr>
              <a:defRPr/>
            </a:pPr>
            <a:r>
              <a:rPr lang="en-US" sz="2000" dirty="0" smtClean="0"/>
              <a:t>a monosaccharide is bound to the hydroxyl group of </a:t>
            </a:r>
            <a:r>
              <a:rPr lang="en-US" sz="2000" dirty="0" err="1" smtClean="0"/>
              <a:t>ceramide</a:t>
            </a:r>
            <a:r>
              <a:rPr lang="en-US" sz="2000" dirty="0" smtClean="0"/>
              <a:t>. This </a:t>
            </a:r>
            <a:r>
              <a:rPr lang="en-US" sz="2000" b="1" dirty="0" smtClean="0">
                <a:solidFill>
                  <a:srgbClr val="7030A0"/>
                </a:solidFill>
              </a:rPr>
              <a:t>monosaccharide group </a:t>
            </a:r>
            <a:r>
              <a:rPr lang="en-US" sz="2000" dirty="0" smtClean="0"/>
              <a:t>is their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 head.</a:t>
            </a:r>
          </a:p>
          <a:p>
            <a:pPr>
              <a:buNone/>
              <a:defRPr/>
            </a:pPr>
            <a:endParaRPr lang="en-US" sz="2000" b="1" dirty="0" smtClean="0"/>
          </a:p>
          <a:p>
            <a:pPr>
              <a:buNone/>
              <a:defRPr/>
            </a:pPr>
            <a:r>
              <a:rPr lang="en-US" sz="2000" b="1" dirty="0" smtClean="0"/>
              <a:t>The two simplest </a:t>
            </a:r>
            <a:r>
              <a:rPr lang="en-US" sz="2000" b="1" dirty="0" err="1" smtClean="0"/>
              <a:t>cerebrosides</a:t>
            </a:r>
            <a:r>
              <a:rPr lang="en-US" sz="2000" b="1" dirty="0" smtClean="0"/>
              <a:t> are:</a:t>
            </a:r>
          </a:p>
          <a:p>
            <a:pPr marL="514350" indent="-514350">
              <a:buNone/>
              <a:defRPr/>
            </a:pPr>
            <a:r>
              <a:rPr lang="en-US" sz="2000" b="1" i="1" dirty="0" err="1" smtClean="0">
                <a:solidFill>
                  <a:srgbClr val="008000"/>
                </a:solidFill>
              </a:rPr>
              <a:t>i</a:t>
            </a:r>
            <a:r>
              <a:rPr lang="en-US" sz="2000" b="1" i="1" dirty="0" smtClean="0">
                <a:solidFill>
                  <a:srgbClr val="008000"/>
                </a:solidFill>
              </a:rPr>
              <a:t>. </a:t>
            </a:r>
            <a:r>
              <a:rPr lang="en-US" sz="2000" b="1" i="1" dirty="0" err="1" smtClean="0">
                <a:solidFill>
                  <a:srgbClr val="008000"/>
                </a:solidFill>
              </a:rPr>
              <a:t>Glucocerebroside</a:t>
            </a:r>
            <a:r>
              <a:rPr lang="en-US" sz="2000" b="1" i="1" dirty="0" smtClean="0">
                <a:solidFill>
                  <a:srgbClr val="008000"/>
                </a:solidFill>
              </a:rPr>
              <a:t>: </a:t>
            </a:r>
            <a:r>
              <a:rPr lang="en-US" sz="2000" dirty="0" smtClean="0"/>
              <a:t> is the predominant simple </a:t>
            </a:r>
            <a:r>
              <a:rPr lang="en-US" sz="2000" dirty="0" err="1" smtClean="0"/>
              <a:t>glycosphingolipid</a:t>
            </a:r>
            <a:r>
              <a:rPr lang="en-US" sz="2000" dirty="0" smtClean="0"/>
              <a:t> of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 neural tissues</a:t>
            </a:r>
            <a:r>
              <a:rPr lang="en-US" sz="2000" dirty="0" smtClean="0"/>
              <a:t>, but it also occurs in the brain in small amounts.</a:t>
            </a:r>
          </a:p>
          <a:p>
            <a:pPr marL="514350" indent="-514350">
              <a:buNone/>
              <a:defRPr/>
            </a:pPr>
            <a:r>
              <a:rPr lang="en-US" sz="2000" b="1" i="1" dirty="0" smtClean="0">
                <a:solidFill>
                  <a:srgbClr val="008000"/>
                </a:solidFill>
              </a:rPr>
              <a:t>ii. </a:t>
            </a:r>
            <a:r>
              <a:rPr lang="en-US" sz="2000" b="1" i="1" dirty="0" err="1" smtClean="0">
                <a:solidFill>
                  <a:srgbClr val="008000"/>
                </a:solidFill>
              </a:rPr>
              <a:t>Galactocerebrosides</a:t>
            </a:r>
            <a:r>
              <a:rPr lang="en-US" sz="2000" b="1" i="1" dirty="0" smtClean="0">
                <a:solidFill>
                  <a:srgbClr val="008000"/>
                </a:solidFill>
              </a:rPr>
              <a:t>: </a:t>
            </a:r>
            <a:r>
              <a:rPr lang="en-US" sz="2000" dirty="0" smtClean="0"/>
              <a:t>is a major </a:t>
            </a:r>
            <a:r>
              <a:rPr lang="en-US" sz="2000" dirty="0" err="1" smtClean="0"/>
              <a:t>glycosphingolipid</a:t>
            </a:r>
            <a:r>
              <a:rPr lang="en-US" sz="2000" dirty="0" smtClean="0"/>
              <a:t> of the brain and other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nervous tissue</a:t>
            </a:r>
            <a:r>
              <a:rPr lang="en-US" sz="2000" dirty="0" smtClean="0"/>
              <a:t>, but it is found in relatively low amount elsewhere.</a:t>
            </a:r>
          </a:p>
          <a:p>
            <a:pPr>
              <a:defRPr/>
            </a:pPr>
            <a:endParaRPr lang="en-U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</a:rPr>
              <a:t>Glycolipids</a:t>
            </a:r>
            <a:r>
              <a:rPr lang="en-US" sz="2800" dirty="0" smtClean="0">
                <a:solidFill>
                  <a:srgbClr val="0070C0"/>
                </a:solidFill>
              </a:rPr>
              <a:t> (</a:t>
            </a:r>
            <a:r>
              <a:rPr lang="en-US" sz="2800" dirty="0" err="1" smtClean="0">
                <a:solidFill>
                  <a:srgbClr val="0070C0"/>
                </a:solidFill>
              </a:rPr>
              <a:t>Glycosphingolipids</a:t>
            </a:r>
            <a:r>
              <a:rPr lang="en-US" sz="2800" dirty="0" smtClean="0">
                <a:solidFill>
                  <a:srgbClr val="0070C0"/>
                </a:solidFill>
              </a:rPr>
              <a:t>)  </a:t>
            </a:r>
            <a:endParaRPr lang="en-US" sz="2800" b="1" dirty="0" smtClean="0"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r>
              <a:rPr lang="en-US" sz="3200" dirty="0" smtClean="0"/>
              <a:t>2. </a:t>
            </a:r>
            <a:r>
              <a:rPr lang="en-US" sz="3200" dirty="0" err="1" smtClean="0"/>
              <a:t>Glycosphingolipids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002060"/>
                </a:solidFill>
              </a:rPr>
              <a:t>A. </a:t>
            </a:r>
            <a:r>
              <a:rPr lang="en-US" sz="2800" dirty="0" err="1" smtClean="0">
                <a:solidFill>
                  <a:srgbClr val="002060"/>
                </a:solidFill>
              </a:rPr>
              <a:t>Cerebrosides</a:t>
            </a:r>
            <a:r>
              <a:rPr lang="en-US" sz="2800" dirty="0" smtClean="0">
                <a:solidFill>
                  <a:srgbClr val="002060"/>
                </a:solidFill>
              </a:rPr>
              <a:t> (neutral </a:t>
            </a:r>
            <a:r>
              <a:rPr lang="en-US" sz="2800" dirty="0" err="1" smtClean="0">
                <a:solidFill>
                  <a:srgbClr val="002060"/>
                </a:solidFill>
              </a:rPr>
              <a:t>glycolipids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r>
              <a:rPr lang="en-US" sz="3600" dirty="0" smtClean="0">
                <a:solidFill>
                  <a:srgbClr val="002060"/>
                </a:solidFill>
              </a:rPr>
              <a:t/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 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/>
              <a:t>i</a:t>
            </a:r>
            <a:r>
              <a:rPr lang="en-US" sz="2800" dirty="0" smtClean="0"/>
              <a:t>. </a:t>
            </a:r>
            <a:r>
              <a:rPr lang="en-US" sz="2800" dirty="0" err="1" smtClean="0"/>
              <a:t>Glucocerebroside</a:t>
            </a:r>
            <a:r>
              <a:rPr lang="en-US" sz="28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extraneural</a:t>
            </a:r>
            <a:r>
              <a:rPr lang="en-US" sz="2000" dirty="0" smtClean="0"/>
              <a:t>, neutral)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ii. </a:t>
            </a:r>
            <a:r>
              <a:rPr lang="en-US" sz="2800" dirty="0" err="1" smtClean="0"/>
              <a:t>Galactocerebroside</a:t>
            </a:r>
            <a:r>
              <a:rPr lang="en-US" sz="2800" dirty="0" smtClean="0"/>
              <a:t>  </a:t>
            </a:r>
            <a:r>
              <a:rPr lang="en-US" sz="2400" dirty="0" smtClean="0"/>
              <a:t>(neural, neutral) 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  <p:grpSp>
        <p:nvGrpSpPr>
          <p:cNvPr id="4" name="Group 10"/>
          <p:cNvGrpSpPr/>
          <p:nvPr/>
        </p:nvGrpSpPr>
        <p:grpSpPr>
          <a:xfrm>
            <a:off x="999166" y="2000240"/>
            <a:ext cx="3787148" cy="1071570"/>
            <a:chOff x="785786" y="2548590"/>
            <a:chExt cx="3893803" cy="1071570"/>
          </a:xfrm>
        </p:grpSpPr>
        <p:sp>
          <p:nvSpPr>
            <p:cNvPr id="5" name="TextBox 4"/>
            <p:cNvSpPr txBox="1"/>
            <p:nvPr/>
          </p:nvSpPr>
          <p:spPr>
            <a:xfrm>
              <a:off x="785786" y="2571744"/>
              <a:ext cx="2113079" cy="461665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Sphingosine</a:t>
              </a:r>
              <a:r>
                <a:rPr lang="en-US" sz="2400" b="1" dirty="0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 </a:t>
              </a:r>
              <a:endParaRPr lang="en-US" sz="2400" b="1" dirty="0">
                <a:solidFill>
                  <a:schemeClr val="bg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33646" y="3158495"/>
              <a:ext cx="1705916" cy="46166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Fatty acid </a:t>
              </a:r>
              <a:endParaRPr lang="en-US" sz="2400" b="1" dirty="0">
                <a:solidFill>
                  <a:schemeClr val="bg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28927" y="2548590"/>
              <a:ext cx="1750662" cy="52322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bg1">
                      <a:lumMod val="20000"/>
                      <a:lumOff val="80000"/>
                    </a:schemeClr>
                  </a:solidFill>
                </a:rPr>
                <a:t>Glucose </a:t>
              </a:r>
              <a:endParaRPr lang="en-US" sz="2800" b="1" dirty="0">
                <a:solidFill>
                  <a:schemeClr val="bg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572132" y="2100196"/>
            <a:ext cx="1425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Polar head</a:t>
            </a:r>
            <a:endParaRPr lang="en-US" sz="2000" dirty="0"/>
          </a:p>
        </p:txBody>
      </p:sp>
      <p:cxnSp>
        <p:nvCxnSpPr>
          <p:cNvPr id="25" name="Straight Arrow Connector 24"/>
          <p:cNvCxnSpPr>
            <a:stCxn id="23" idx="1"/>
          </p:cNvCxnSpPr>
          <p:nvPr/>
        </p:nvCxnSpPr>
        <p:spPr bwMode="auto">
          <a:xfrm rot="10800000">
            <a:off x="4786314" y="2243075"/>
            <a:ext cx="785818" cy="571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6643702" y="4671964"/>
            <a:ext cx="1425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Polar head</a:t>
            </a:r>
            <a:endParaRPr lang="en-US" sz="2000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 rot="10800000" flipV="1">
            <a:off x="5357818" y="4857760"/>
            <a:ext cx="1285884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oup 36"/>
          <p:cNvGrpSpPr/>
          <p:nvPr/>
        </p:nvGrpSpPr>
        <p:grpSpPr>
          <a:xfrm>
            <a:off x="1126429" y="4620292"/>
            <a:ext cx="4088513" cy="1094724"/>
            <a:chOff x="1054991" y="4763168"/>
            <a:chExt cx="4088513" cy="1094724"/>
          </a:xfrm>
        </p:grpSpPr>
        <p:grpSp>
          <p:nvGrpSpPr>
            <p:cNvPr id="6" name="Group 11"/>
            <p:cNvGrpSpPr/>
            <p:nvPr/>
          </p:nvGrpSpPr>
          <p:grpSpPr>
            <a:xfrm>
              <a:off x="1054991" y="4763168"/>
              <a:ext cx="4088513" cy="1094724"/>
              <a:chOff x="785786" y="2548590"/>
              <a:chExt cx="4203655" cy="1094724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785786" y="2571744"/>
                <a:ext cx="2113079" cy="461665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err="1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Sphingosine</a:t>
                </a:r>
                <a:r>
                  <a:rPr lang="en-US" sz="24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4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006136" y="3181649"/>
                <a:ext cx="1705916" cy="46166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Fatty acid </a:t>
                </a:r>
                <a:endParaRPr lang="en-US" sz="24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928927" y="2548590"/>
                <a:ext cx="2060514" cy="52322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err="1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Galactose</a:t>
                </a:r>
                <a:r>
                  <a:rPr lang="en-US" sz="2800" b="1" dirty="0" smtClean="0">
                    <a:solidFill>
                      <a:schemeClr val="bg1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800" b="1" dirty="0">
                  <a:solidFill>
                    <a:schemeClr val="bg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 bwMode="auto">
            <a:xfrm flipH="1">
              <a:off x="2000232" y="5214950"/>
              <a:ext cx="188593" cy="14287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4" name="Rectangle 33"/>
          <p:cNvSpPr/>
          <p:nvPr/>
        </p:nvSpPr>
        <p:spPr bwMode="auto">
          <a:xfrm flipH="1">
            <a:off x="1857356" y="2428868"/>
            <a:ext cx="142876" cy="21431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46243"/>
            <a:ext cx="8229600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B. Acidic </a:t>
            </a:r>
            <a:r>
              <a:rPr lang="en-US" sz="2400" b="1" dirty="0" err="1" smtClean="0">
                <a:solidFill>
                  <a:srgbClr val="002060"/>
                </a:solidFill>
              </a:rPr>
              <a:t>glycolipids</a:t>
            </a:r>
            <a:r>
              <a:rPr lang="en-US" sz="2400" b="1" dirty="0" smtClean="0">
                <a:solidFill>
                  <a:srgbClr val="002060"/>
                </a:solidFill>
              </a:rPr>
              <a:t>: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err="1" smtClean="0">
                <a:solidFill>
                  <a:srgbClr val="7030A0"/>
                </a:solidFill>
              </a:rPr>
              <a:t>i</a:t>
            </a:r>
            <a:r>
              <a:rPr lang="en-US" sz="2400" b="1" dirty="0" smtClean="0">
                <a:solidFill>
                  <a:srgbClr val="7030A0"/>
                </a:solidFill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</a:rPr>
              <a:t>Cerebroside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sulphate</a:t>
            </a:r>
            <a:r>
              <a:rPr lang="en-US" sz="2400" b="1" dirty="0" smtClean="0">
                <a:solidFill>
                  <a:srgbClr val="7030A0"/>
                </a:solidFill>
              </a:rPr>
              <a:t>(</a:t>
            </a:r>
            <a:r>
              <a:rPr lang="en-US" sz="2400" b="1" dirty="0" err="1" smtClean="0">
                <a:solidFill>
                  <a:srgbClr val="7030A0"/>
                </a:solidFill>
              </a:rPr>
              <a:t>Sulfatides</a:t>
            </a:r>
            <a:r>
              <a:rPr lang="en-US" sz="2400" b="1" dirty="0" smtClean="0">
                <a:solidFill>
                  <a:srgbClr val="7030A0"/>
                </a:solidFill>
              </a:rPr>
              <a:t>):</a:t>
            </a:r>
            <a:endParaRPr lang="en-US" sz="2400" b="1" dirty="0" smtClean="0"/>
          </a:p>
          <a:p>
            <a:pPr>
              <a:defRPr/>
            </a:pPr>
            <a:r>
              <a:rPr lang="en-US" sz="2000" dirty="0" smtClean="0"/>
              <a:t>They are </a:t>
            </a:r>
            <a:r>
              <a:rPr lang="en-US" sz="2000" b="1" dirty="0" err="1" smtClean="0"/>
              <a:t>sulphate</a:t>
            </a:r>
            <a:r>
              <a:rPr lang="en-US" sz="2000" dirty="0" smtClean="0"/>
              <a:t> esters of </a:t>
            </a:r>
            <a:r>
              <a:rPr lang="en-US" sz="2000" dirty="0" err="1" smtClean="0"/>
              <a:t>galactocerebrosides</a:t>
            </a:r>
            <a:r>
              <a:rPr lang="en-US" sz="2000" dirty="0" smtClean="0"/>
              <a:t> </a:t>
            </a:r>
            <a:r>
              <a:rPr lang="en-US" sz="2000" b="1" dirty="0" smtClean="0"/>
              <a:t>.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dirty="0" smtClean="0"/>
              <a:t> They are present in the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 tissue </a:t>
            </a:r>
            <a:r>
              <a:rPr lang="en-US" sz="2000" dirty="0" smtClean="0"/>
              <a:t>and in high amounts 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myelin of nerve fibers</a:t>
            </a:r>
            <a:r>
              <a:rPr lang="en-US" sz="2000" dirty="0" smtClean="0"/>
              <a:t>.</a:t>
            </a:r>
          </a:p>
          <a:p>
            <a:pPr>
              <a:buNone/>
              <a:defRPr/>
            </a:pPr>
            <a:endParaRPr lang="en-US" sz="2000" dirty="0" smtClean="0"/>
          </a:p>
          <a:p>
            <a:pPr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ii. </a:t>
            </a:r>
            <a:r>
              <a:rPr lang="en-US" sz="2400" b="1" dirty="0" err="1" smtClean="0">
                <a:solidFill>
                  <a:srgbClr val="7030A0"/>
                </a:solidFill>
              </a:rPr>
              <a:t>Gangliosides</a:t>
            </a:r>
            <a:r>
              <a:rPr lang="en-US" sz="2400" b="1" dirty="0" smtClean="0">
                <a:solidFill>
                  <a:srgbClr val="7030A0"/>
                </a:solidFill>
              </a:rPr>
              <a:t>:</a:t>
            </a:r>
            <a:endParaRPr lang="en-US" sz="2400" b="1" dirty="0" smtClean="0"/>
          </a:p>
          <a:p>
            <a:pPr>
              <a:defRPr/>
            </a:pPr>
            <a:r>
              <a:rPr lang="en-US" sz="2000" dirty="0" err="1" smtClean="0"/>
              <a:t>Gangliosides</a:t>
            </a:r>
            <a:r>
              <a:rPr lang="en-US" sz="2000" dirty="0" smtClean="0"/>
              <a:t> are complex </a:t>
            </a:r>
            <a:r>
              <a:rPr lang="en-US" sz="2000" dirty="0" err="1" smtClean="0"/>
              <a:t>glycosphingolipids</a:t>
            </a:r>
            <a:r>
              <a:rPr lang="en-US" sz="2000" dirty="0" smtClean="0"/>
              <a:t> derived from </a:t>
            </a:r>
            <a:r>
              <a:rPr lang="en-US" sz="2000" b="1" dirty="0" err="1" smtClean="0">
                <a:solidFill>
                  <a:srgbClr val="002060"/>
                </a:solidFill>
              </a:rPr>
              <a:t>glucosyl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ceramide</a:t>
            </a:r>
            <a:r>
              <a:rPr lang="en-US" sz="2000" dirty="0" smtClean="0"/>
              <a:t>; that contain in addition one or more molecules of </a:t>
            </a:r>
            <a:r>
              <a:rPr lang="en-US" sz="2000" b="1" dirty="0" err="1" smtClean="0">
                <a:solidFill>
                  <a:srgbClr val="002060"/>
                </a:solidFill>
              </a:rPr>
              <a:t>sialic</a:t>
            </a:r>
            <a:r>
              <a:rPr lang="en-US" sz="2000" b="1" dirty="0" smtClean="0">
                <a:solidFill>
                  <a:srgbClr val="002060"/>
                </a:solidFill>
              </a:rPr>
              <a:t> acids.</a:t>
            </a:r>
          </a:p>
          <a:p>
            <a:pPr>
              <a:defRPr/>
            </a:pPr>
            <a:r>
              <a:rPr lang="en-US" sz="2000" dirty="0" err="1" smtClean="0"/>
              <a:t>Neuraminic</a:t>
            </a:r>
            <a:r>
              <a:rPr lang="en-US" sz="2000" dirty="0" smtClean="0"/>
              <a:t> acid </a:t>
            </a:r>
            <a:r>
              <a:rPr lang="en-US" sz="2000" b="1" dirty="0" smtClean="0">
                <a:solidFill>
                  <a:srgbClr val="002060"/>
                </a:solidFill>
              </a:rPr>
              <a:t>(NANA) </a:t>
            </a:r>
            <a:r>
              <a:rPr lang="en-US" sz="2000" dirty="0" smtClean="0"/>
              <a:t>is the principle </a:t>
            </a:r>
            <a:r>
              <a:rPr lang="en-US" sz="2000" dirty="0" err="1" smtClean="0"/>
              <a:t>sialic</a:t>
            </a:r>
            <a:r>
              <a:rPr lang="en-US" sz="2000" dirty="0" smtClean="0"/>
              <a:t> acid found in human tissues.  </a:t>
            </a:r>
          </a:p>
          <a:p>
            <a:pPr>
              <a:defRPr/>
            </a:pPr>
            <a:r>
              <a:rPr lang="en-US" sz="2000" dirty="0" smtClean="0"/>
              <a:t>They appear to have </a:t>
            </a:r>
            <a:r>
              <a:rPr lang="en-US" sz="2000" b="1" dirty="0" smtClean="0">
                <a:solidFill>
                  <a:srgbClr val="002060"/>
                </a:solidFill>
              </a:rPr>
              <a:t>receptors</a:t>
            </a:r>
            <a:r>
              <a:rPr lang="en-US" sz="2000" b="1" dirty="0" smtClean="0"/>
              <a:t> </a:t>
            </a:r>
            <a:r>
              <a:rPr lang="en-US" sz="2000" dirty="0" smtClean="0"/>
              <a:t>and other functions.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</a:rPr>
              <a:t>Glycolipids</a:t>
            </a:r>
            <a:r>
              <a:rPr lang="en-US" sz="2800" dirty="0" smtClean="0">
                <a:solidFill>
                  <a:srgbClr val="0070C0"/>
                </a:solidFill>
              </a:rPr>
              <a:t> (</a:t>
            </a:r>
            <a:r>
              <a:rPr lang="en-US" sz="2800" dirty="0" err="1" smtClean="0">
                <a:solidFill>
                  <a:srgbClr val="0070C0"/>
                </a:solidFill>
              </a:rPr>
              <a:t>Glycosphingolipids</a:t>
            </a:r>
            <a:r>
              <a:rPr lang="en-US" sz="2800" dirty="0" smtClean="0">
                <a:solidFill>
                  <a:srgbClr val="0070C0"/>
                </a:solidFill>
              </a:rPr>
              <a:t>)  </a:t>
            </a:r>
            <a:endParaRPr lang="en-US" sz="2800" b="1" dirty="0" smtClean="0"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5505</TotalTime>
  <Words>1599</Words>
  <Application>Microsoft Office PowerPoint</Application>
  <PresentationFormat>On-screen Show (4:3)</PresentationFormat>
  <Paragraphs>284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580TGp_general_light_ani</vt:lpstr>
      <vt:lpstr>CS ChemDraw Drawing</vt:lpstr>
      <vt:lpstr>Slide</vt:lpstr>
      <vt:lpstr>Dr. Eman Shaat Professor  of Medical Biochemistry and Molecular Biology</vt:lpstr>
      <vt:lpstr>II. Complex lipids           1. Phospholipids       A. glycerophospholipids        B. sphingophospholipids                  2. Glycolipids       A. cerebroside.        B. sulfatide.        C. ganglioside.               3. Lipoprotein    </vt:lpstr>
      <vt:lpstr>II- complex lipids 1.Phospholipids. B. Sphingophospholipids :  </vt:lpstr>
      <vt:lpstr>II- complex lipids 1.Phospholipids. B. Sphingophospholipids :  </vt:lpstr>
      <vt:lpstr>Degradation of sphingomyelin: Sphingomyelinase enzyme  </vt:lpstr>
      <vt:lpstr>II- complex lipids 2. Glycolipids (Glycosphingolipids)  </vt:lpstr>
      <vt:lpstr>II- complex lipids 2. Glycolipids (Glycosphingolipids)  </vt:lpstr>
      <vt:lpstr>2. Glycosphingolipids A. Cerebrosides (neutral glycolipids)  </vt:lpstr>
      <vt:lpstr>II- complex lipids 2. Glycolipids (Glycosphingolipids)  </vt:lpstr>
      <vt:lpstr>2. Glycosphingolipids B. Cerebroside sulphate; Sulfatides (acidic).   </vt:lpstr>
      <vt:lpstr>II. Complex lipids  3. Lipoproteins    </vt:lpstr>
      <vt:lpstr>Slide 12</vt:lpstr>
      <vt:lpstr>Composition of lipoproteins</vt:lpstr>
      <vt:lpstr>Slide 14</vt:lpstr>
      <vt:lpstr>Slide 15</vt:lpstr>
      <vt:lpstr>Separation of plasma Lipoproteins</vt:lpstr>
      <vt:lpstr>Separation of Plasma lipoproteins </vt:lpstr>
      <vt:lpstr>III. Derived &amp; associated</vt:lpstr>
      <vt:lpstr>Derived &amp; associated lipids</vt:lpstr>
      <vt:lpstr>Steroids</vt:lpstr>
      <vt:lpstr>Steroids include:</vt:lpstr>
      <vt:lpstr>1. sterols. A. Animal sterol: i.Cholesterol</vt:lpstr>
      <vt:lpstr>1. sterols. A. Animal sterol: i.Cholesterol (C)</vt:lpstr>
      <vt:lpstr>Cholesterol  esters (CE)</vt:lpstr>
      <vt:lpstr>1. sterols. A. Animal sterol: i.Cholesterol</vt:lpstr>
      <vt:lpstr>1. sterols. A. Animal sterol: i.Cholesterol</vt:lpstr>
      <vt:lpstr>sterols. A. Animal sterol:  ii. 7-dehydrocholesterol (pro-vitamin D3)</vt:lpstr>
      <vt:lpstr>Excretion of cholesterol</vt:lpstr>
      <vt:lpstr>Clinical correlation </vt:lpstr>
      <vt:lpstr>sterols. B. Plant sterol:  Ergosterol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SONY</dc:creator>
  <cp:lastModifiedBy>emans</cp:lastModifiedBy>
  <cp:revision>1096</cp:revision>
  <dcterms:created xsi:type="dcterms:W3CDTF">2013-11-26T13:19:47Z</dcterms:created>
  <dcterms:modified xsi:type="dcterms:W3CDTF">2018-10-21T20:52:22Z</dcterms:modified>
</cp:coreProperties>
</file>