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8" r:id="rId4"/>
    <p:sldId id="279" r:id="rId5"/>
    <p:sldId id="259" r:id="rId6"/>
    <p:sldId id="280" r:id="rId7"/>
    <p:sldId id="260" r:id="rId8"/>
    <p:sldId id="281" r:id="rId9"/>
    <p:sldId id="282" r:id="rId10"/>
    <p:sldId id="289" r:id="rId11"/>
    <p:sldId id="290" r:id="rId12"/>
    <p:sldId id="261" r:id="rId13"/>
    <p:sldId id="283" r:id="rId14"/>
    <p:sldId id="262" r:id="rId15"/>
    <p:sldId id="263" r:id="rId16"/>
    <p:sldId id="264" r:id="rId17"/>
    <p:sldId id="285" r:id="rId18"/>
    <p:sldId id="286" r:id="rId19"/>
    <p:sldId id="287" r:id="rId20"/>
    <p:sldId id="288" r:id="rId21"/>
    <p:sldId id="301" r:id="rId22"/>
    <p:sldId id="302" r:id="rId23"/>
    <p:sldId id="303" r:id="rId24"/>
    <p:sldId id="304" r:id="rId25"/>
    <p:sldId id="305" r:id="rId26"/>
    <p:sldId id="307" r:id="rId27"/>
    <p:sldId id="291" r:id="rId28"/>
    <p:sldId id="292" r:id="rId29"/>
    <p:sldId id="293" r:id="rId30"/>
    <p:sldId id="294" r:id="rId31"/>
    <p:sldId id="295" r:id="rId32"/>
    <p:sldId id="265" r:id="rId33"/>
    <p:sldId id="296" r:id="rId34"/>
    <p:sldId id="297" r:id="rId35"/>
    <p:sldId id="298" r:id="rId36"/>
    <p:sldId id="299" r:id="rId37"/>
    <p:sldId id="300" r:id="rId38"/>
    <p:sldId id="30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2ACA0-B843-486F-84F6-140995B5B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7D651-6A5D-49E3-A2AC-E5CED2634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819E3-4445-41F6-91F4-CD2FD2677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C690-CAFF-4F6C-993B-373BB78C6FF8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F42EA-9499-4941-8225-8AE0DE67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4C71E-07D8-41EC-AFBC-E18559AE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9360-1845-4617-9DFD-E5FFD7A6D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9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D874-F253-449A-B84D-ADEA1003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109C0-0A49-4D50-A8DB-B0D8E822F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EE407-70C4-4927-8C55-1CF91CD9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C690-CAFF-4F6C-993B-373BB78C6FF8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A847D-DE7C-4795-9393-9B9769D1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FF631-A86A-489F-8DB7-99AE9EEC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9360-1845-4617-9DFD-E5FFD7A6D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19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C4192F-19C2-4754-8759-5843FC679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1C65E-CC22-44C2-96A5-EAB415AD8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1FF34-B69D-4688-801E-F72CE488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C690-CAFF-4F6C-993B-373BB78C6FF8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FBB88-D33F-45EA-A011-4C07C336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1F2D4-78C2-4182-AD13-AF29FC5A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9360-1845-4617-9DFD-E5FFD7A6D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9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9DC3-6B4C-49ED-9D92-FB837116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7F977-2591-41FD-85B7-393AEAE9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3EBFE-777E-4FBC-BB3A-FA4C3673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C690-CAFF-4F6C-993B-373BB78C6FF8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25AEB-EABE-4DCA-8942-B1C2EBC6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A87E4-0BBB-4EF6-81D3-1911ED43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9360-1845-4617-9DFD-E5FFD7A6D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37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68D6-3D8D-4D6C-98B9-BDF2E9C4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9E983-C737-4D4B-9499-EA24E1FE9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D28E9-3AB0-44E1-8FB4-978F835A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C690-CAFF-4F6C-993B-373BB78C6FF8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9ACFD-2601-4D0C-A614-85707ADA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99E40-D251-4967-ABAB-D3417831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9360-1845-4617-9DFD-E5FFD7A6D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18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0D79-05CB-402D-9B4E-1E0BAECF6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C8421-15CA-41D2-97BD-C1F268224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1C618-FC20-43B6-95FC-549EA2A70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82219-4F78-483B-831B-B3A4FBC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C690-CAFF-4F6C-993B-373BB78C6FF8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94EB4-7B3F-455B-B7C0-4171BBEA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0E3C2-962F-460F-BE2C-64D2F802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9360-1845-4617-9DFD-E5FFD7A6D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D1BC-EBFB-4B5A-97A8-49AFA7DE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B1049-19DC-47FF-8E3B-12E696C31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013E5-A3AF-4FF8-9733-31493BEFD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0A350-B383-456C-A459-CA0570E5F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3F76DA-1B80-4CC5-9844-F0DC9E6DA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2DB44F-20CF-435B-968C-459AB8DE2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C690-CAFF-4F6C-993B-373BB78C6FF8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2229C2-A1AD-472D-B0C3-A6832E72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A706B-167E-476A-88A4-BBCEADD2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9360-1845-4617-9DFD-E5FFD7A6D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97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3A4A0-E6CD-40CA-A5DD-B0F49516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F823F-1D41-4B92-9DF3-3C9A5A8F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C690-CAFF-4F6C-993B-373BB78C6FF8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9919-37D3-422F-A4AC-6FEE8B78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4DBBA-CA12-4944-8E94-F7E86443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9360-1845-4617-9DFD-E5FFD7A6D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3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2AA33-9D66-43BC-8785-0392D3C42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C690-CAFF-4F6C-993B-373BB78C6FF8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3CEE4-0B3E-48D4-BF0C-9BA672A6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2835F-7621-459D-B713-1EFF0484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9360-1845-4617-9DFD-E5FFD7A6D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93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AF33-EBAA-4D71-BBF8-324B9A9E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E4A49-9AF4-47B1-BC35-6EB0E5592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8C5C3-5262-4BC9-991D-A5A7EEBE7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35C57-F1E9-4BAC-B5AB-F4840947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C690-CAFF-4F6C-993B-373BB78C6FF8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B0B51-5E42-4669-ABBF-703FA5E41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97B06-BF9A-4E1F-9041-33923470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9360-1845-4617-9DFD-E5FFD7A6D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83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C590-9849-4B45-843C-8A1E42C7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0B0C8D-52BD-41D8-93D2-14ABE5FE6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6257A-3B48-4E4E-9427-AEFEF513B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2402A-C137-4527-BA7E-065D1D7E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C690-CAFF-4F6C-993B-373BB78C6FF8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E88AB-9F22-4F71-9672-0F0F2637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9E617-542E-4C61-AD0B-5FA84085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9360-1845-4617-9DFD-E5FFD7A6D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60CC74-E316-492C-9668-2DA3931C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F622A-FA02-49D6-A33D-7C89099E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12214-E47F-4C3C-888C-A697150AB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C690-CAFF-4F6C-993B-373BB78C6FF8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38170-0760-4CB4-9E4A-00E207927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42B54-222F-43D2-969C-22A726C60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99360-1845-4617-9DFD-E5FFD7A6D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54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s3.amazonaws.com/teachmeseries/tmanatomy/wp-content/uploads/20171222214912/Muscles-of-the-Anterior-Thigh-Quadriceps-Femoris-Iliopsoas-Sartorius-and-Pectineus-669x1024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عنوان 1">
            <a:extLst>
              <a:ext uri="{FF2B5EF4-FFF2-40B4-BE49-F238E27FC236}">
                <a16:creationId xmlns:a16="http://schemas.microsoft.com/office/drawing/2014/main" id="{B557CA8B-932E-4083-8873-AF756C264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307" y="640081"/>
            <a:ext cx="3377183" cy="3681976"/>
          </a:xfrm>
          <a:noFill/>
        </p:spPr>
        <p:txBody>
          <a:bodyPr>
            <a:normAutofit/>
          </a:bodyPr>
          <a:lstStyle/>
          <a:p>
            <a:pPr algn="l" rtl="0" eaLnBrk="1" hangingPunct="1"/>
            <a:r>
              <a:rPr lang="en-US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Lower Limb</a:t>
            </a:r>
            <a:br>
              <a:rPr lang="en-US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Muscules/ Part I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7ACC92-238E-4766-8345-D9390C75A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307" y="4460487"/>
            <a:ext cx="3377184" cy="1757433"/>
          </a:xfrm>
          <a:noFill/>
        </p:spPr>
        <p:txBody>
          <a:bodyPr rtlCol="1">
            <a:normAutofit/>
          </a:bodyPr>
          <a:lstStyle/>
          <a:p>
            <a:pPr algn="l">
              <a:defRPr/>
            </a:pPr>
            <a:r>
              <a:rPr lang="ar-JO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Dr  Amal Albtoosh </a:t>
            </a:r>
          </a:p>
          <a:p>
            <a:pPr algn="l">
              <a:defRPr/>
            </a:pPr>
            <a:r>
              <a:rPr lang="en-US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Al-Rawashdeh</a:t>
            </a:r>
            <a:endParaRPr lang="ar-JO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050" name="Picture 5" descr="Image result for leg diagram">
            <a:extLst>
              <a:ext uri="{FF2B5EF4-FFF2-40B4-BE49-F238E27FC236}">
                <a16:creationId xmlns:a16="http://schemas.microsoft.com/office/drawing/2014/main" id="{BF693137-0C97-4167-A855-F5156489E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b="26424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E824-AD0A-4E0C-9738-94BB3C6E2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31F20"/>
                </a:solidFill>
                <a:latin typeface="TimesNewRomanPSMT"/>
              </a:rPr>
              <a:t>FEMORAL CANAL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2E4B44-0414-4F99-A43A-36011F3AF84A}"/>
              </a:ext>
            </a:extLst>
          </p:cNvPr>
          <p:cNvSpPr/>
          <p:nvPr/>
        </p:nvSpPr>
        <p:spPr>
          <a:xfrm>
            <a:off x="352926" y="1690688"/>
            <a:ext cx="49409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femoral canal is the small, medial compartment of the</a:t>
            </a:r>
          </a:p>
          <a:p>
            <a:r>
              <a:rPr lang="en-GB" sz="2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femoral sheath occupied by the lymphatics.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is approximately 0.5 in. (1.3 cm) in length. It is also a potentially weak area in the wall of the abdomen; a protrusion of peritoneum could be forced down the femoral canal to form a femoral hernia.</a:t>
            </a:r>
          </a:p>
        </p:txBody>
      </p:sp>
      <p:pic>
        <p:nvPicPr>
          <p:cNvPr id="10242" name="Picture 2" descr="Image result for femoral canal">
            <a:extLst>
              <a:ext uri="{FF2B5EF4-FFF2-40B4-BE49-F238E27FC236}">
                <a16:creationId xmlns:a16="http://schemas.microsoft.com/office/drawing/2014/main" id="{88EAD1D9-0CB9-43BF-9430-27539CF31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73" y="2016470"/>
            <a:ext cx="6497053" cy="337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99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EC95-88B4-4F9E-B3AB-B87BDA8F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FEMORAL RING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36BE72-204B-4430-9EA0-C1529098F94E}"/>
              </a:ext>
            </a:extLst>
          </p:cNvPr>
          <p:cNvSpPr/>
          <p:nvPr/>
        </p:nvSpPr>
        <p:spPr>
          <a:xfrm>
            <a:off x="336885" y="182725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femoral ring is the upper opening of the femoral canal.</a:t>
            </a:r>
          </a:p>
          <a:p>
            <a:r>
              <a:rPr lang="en-GB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filled by a plug of extra peritoneal fat called </a:t>
            </a:r>
            <a:r>
              <a:rPr lang="en-GB" sz="200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b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femoral septum</a:t>
            </a:r>
            <a:r>
              <a:rPr lang="en-GB" sz="2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Relations</a:t>
            </a:r>
          </a:p>
          <a:p>
            <a:r>
              <a:rPr lang="en-GB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sz="2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Anteriorly: </a:t>
            </a:r>
            <a:r>
              <a:rPr lang="en-GB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Inguinal ligament.</a:t>
            </a:r>
          </a:p>
          <a:p>
            <a:r>
              <a:rPr lang="en-GB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sz="2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Posteriorly: </a:t>
            </a:r>
            <a:r>
              <a:rPr lang="en-GB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 ramus of the pubis and the</a:t>
            </a:r>
          </a:p>
          <a:p>
            <a:r>
              <a:rPr lang="en-GB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pectineal ligament.</a:t>
            </a:r>
          </a:p>
          <a:p>
            <a:r>
              <a:rPr lang="en-GB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sz="2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Laterally: </a:t>
            </a:r>
            <a:r>
              <a:rPr lang="en-GB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Femoral vein.</a:t>
            </a:r>
          </a:p>
          <a:p>
            <a:r>
              <a:rPr lang="en-GB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sz="2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Medially: </a:t>
            </a:r>
            <a:r>
              <a:rPr lang="en-GB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Lacunar ligament (an extension of the inguinal</a:t>
            </a:r>
          </a:p>
          <a:p>
            <a:r>
              <a:rPr lang="en-GB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Ligament.)</a:t>
            </a:r>
          </a:p>
        </p:txBody>
      </p:sp>
      <p:pic>
        <p:nvPicPr>
          <p:cNvPr id="11266" name="Picture 2" descr="Image result for femoral ring anatomy">
            <a:extLst>
              <a:ext uri="{FF2B5EF4-FFF2-40B4-BE49-F238E27FC236}">
                <a16:creationId xmlns:a16="http://schemas.microsoft.com/office/drawing/2014/main" id="{DECC190D-5948-4C0B-94E6-52EA50C6E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5" t="21520" r="2631"/>
          <a:stretch/>
        </p:blipFill>
        <p:spPr bwMode="auto">
          <a:xfrm>
            <a:off x="7359318" y="1235242"/>
            <a:ext cx="3994482" cy="53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240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6F5FC-2AE1-4F1F-865D-B74B214C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TimesNewRomanPSMT"/>
              </a:rPr>
              <a:t>Muscles of the Anterior Fascial Compartment of the Thigh</a:t>
            </a:r>
            <a:endParaRPr lang="en-GB" dirty="0"/>
          </a:p>
        </p:txBody>
      </p:sp>
      <p:pic>
        <p:nvPicPr>
          <p:cNvPr id="1026" name="Picture 2" descr="https://s3.amazonaws.com/teachmeseries/tmanatomy/wp-content/uploads/20171222214912/Muscles-of-the-Anterior-Thigh-Quadriceps-Femoris-Iliopsoas-Sartorius-and-Pectineus-669x1024.jpg">
            <a:extLst>
              <a:ext uri="{FF2B5EF4-FFF2-40B4-BE49-F238E27FC236}">
                <a16:creationId xmlns:a16="http://schemas.microsoft.com/office/drawing/2014/main" id="{CD22B617-5B8D-4668-8B17-3E045049B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1"/>
          <a:stretch/>
        </p:blipFill>
        <p:spPr bwMode="auto">
          <a:xfrm>
            <a:off x="3341641" y="1690688"/>
            <a:ext cx="4807523" cy="462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229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BDE05-88C4-413B-9395-3CA73A27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NewRomanPSMT"/>
              </a:rPr>
              <a:t>Muscles of the Anterior Fascial Compartment of the Thigh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6E8579-A1E4-4B73-A19E-64BAADADBBC4}"/>
              </a:ext>
            </a:extLst>
          </p:cNvPr>
          <p:cNvSpPr/>
          <p:nvPr/>
        </p:nvSpPr>
        <p:spPr>
          <a:xfrm>
            <a:off x="196515" y="1401930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iliopsoas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/>
              <a:t>The iliopsoas is actually two muscles, the </a:t>
            </a:r>
            <a:r>
              <a:rPr lang="en-GB" sz="2000" b="1" dirty="0"/>
              <a:t>psoas major</a:t>
            </a:r>
            <a:r>
              <a:rPr lang="en-GB" sz="2000" dirty="0"/>
              <a:t> and the </a:t>
            </a:r>
            <a:r>
              <a:rPr lang="en-GB" sz="2000" b="1" dirty="0"/>
              <a:t>iliacus</a:t>
            </a:r>
            <a:r>
              <a:rPr lang="en-GB" sz="2000" dirty="0"/>
              <a:t>. They originate in different areas, but come together to form a tendon, hence why they are commonly referred to as one muscle.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/>
              <a:t>origin</a:t>
            </a:r>
            <a:r>
              <a:rPr lang="en-GB" sz="2000" dirty="0"/>
              <a:t>: The psoas major originates from the lumbar vertebrae, and the iliacus originates from the iliac fossa of the pelvis.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/>
              <a:t>Insertion:</a:t>
            </a:r>
            <a:r>
              <a:rPr lang="en-GB" sz="2000" dirty="0"/>
              <a:t> They insert together onto the lesser trochanter of the femur.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/>
              <a:t>Actions</a:t>
            </a:r>
            <a:r>
              <a:rPr lang="en-GB" sz="2000" dirty="0"/>
              <a:t>: Flexes the thigh at the hip joint.</a:t>
            </a:r>
          </a:p>
          <a:p>
            <a:r>
              <a:rPr lang="en-GB" sz="2000" dirty="0"/>
              <a:t>Unlike many of the anterior thigh muscles, the iliopsoas does not extend the leg at the knee joint.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/>
              <a:t>Innervation</a:t>
            </a:r>
            <a:r>
              <a:rPr lang="en-GB" sz="2000" dirty="0"/>
              <a:t>: The psoas major is innervated by Lumbar plexus, while the iliacus is innervated by the femoral nerve.</a:t>
            </a:r>
          </a:p>
          <a:p>
            <a:br>
              <a:rPr lang="en-GB" dirty="0">
                <a:hlinkClick r:id="rId2" tooltip=" Fig 1 – The muscles of the anterior thigh."/>
              </a:rPr>
            </a:br>
            <a:endParaRPr lang="en-GB" dirty="0">
              <a:latin typeface="TimesNewRomanPSMT"/>
            </a:endParaRPr>
          </a:p>
        </p:txBody>
      </p:sp>
      <p:pic>
        <p:nvPicPr>
          <p:cNvPr id="2050" name="Picture 2" descr="Image result for iliopsoas muscles">
            <a:extLst>
              <a:ext uri="{FF2B5EF4-FFF2-40B4-BE49-F238E27FC236}">
                <a16:creationId xmlns:a16="http://schemas.microsoft.com/office/drawing/2014/main" id="{68537C3E-AE97-4AB7-959E-F58F159DD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939" y="2106000"/>
            <a:ext cx="2455200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45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9804-BB03-4E4B-AA0F-C93B0F6D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NewRomanPSMT"/>
              </a:rPr>
              <a:t>Muscles of the Anterior Fascial Compartment of the Thigh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5F9864-B2A3-47A8-B32B-8C1A8C7690B7}"/>
              </a:ext>
            </a:extLst>
          </p:cNvPr>
          <p:cNvSpPr/>
          <p:nvPr/>
        </p:nvSpPr>
        <p:spPr>
          <a:xfrm>
            <a:off x="465221" y="1975917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sartorius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longest muscle in the body.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Origin: Originates from the anterior superior iliac spine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 upper medial surface of the tibia.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hip joint, it is a flexor, abductor and lateral rotator.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knee joint, it is also a flexor, and medial rotator of the leg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Femoral nerve.</a:t>
            </a:r>
            <a:endParaRPr lang="en-GB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the sartorius muscle">
            <a:extLst>
              <a:ext uri="{FF2B5EF4-FFF2-40B4-BE49-F238E27FC236}">
                <a16:creationId xmlns:a16="http://schemas.microsoft.com/office/drawing/2014/main" id="{56A576E8-95EB-49D0-86F6-37FEA5A18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73" y="1027906"/>
            <a:ext cx="46767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60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0CE9C-3821-4419-8457-ED88868D1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NewRomanPSMT"/>
              </a:rPr>
              <a:t>Muscles of the Anterior Fascial Compartment of the Thigh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F236FD-59CC-49CD-93A0-C0EC3EBE0BBA}"/>
              </a:ext>
            </a:extLst>
          </p:cNvPr>
          <p:cNvSpPr/>
          <p:nvPr/>
        </p:nvSpPr>
        <p:spPr>
          <a:xfrm>
            <a:off x="838200" y="2051846"/>
            <a:ext cx="44396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pectineus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superior ramus of the pubis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 upper end of the shaft of the  femur,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Adduction and flexion at the hip joint.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Femoral nerve.</a:t>
            </a:r>
            <a:endParaRPr lang="en-GB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pectineus">
            <a:extLst>
              <a:ext uri="{FF2B5EF4-FFF2-40B4-BE49-F238E27FC236}">
                <a16:creationId xmlns:a16="http://schemas.microsoft.com/office/drawing/2014/main" id="{D6E9D2F1-45D9-4206-A82B-0A9963C8A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274" y="1933575"/>
            <a:ext cx="3724272" cy="39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86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1465-D4C6-47E9-BFFF-926567E55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NewRomanPSMT"/>
              </a:rPr>
              <a:t>Muscles of the Anterior Fascial Compartment of the Thigh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BDD93C-A9B8-40CF-B57B-5B8AF831FC0D}"/>
              </a:ext>
            </a:extLst>
          </p:cNvPr>
          <p:cNvSpPr/>
          <p:nvPr/>
        </p:nvSpPr>
        <p:spPr>
          <a:xfrm>
            <a:off x="1090864" y="1690688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QUADRICEPS FEMORIS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quadriceps femoris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consists of four individual muscles; three vastus muscles and the rectus femoris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form the main bulk of the thigh, and collectively are one of the most powerful muscles in the body.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muscles that form the quadriceps femoris unite proximal to the knee and attach to the patella via the 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quadriceps tendon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turn, the patella is attached to the tibia by the patella ligament. The quadriceps femoris is the main extensor of the knee.</a:t>
            </a:r>
          </a:p>
        </p:txBody>
      </p:sp>
      <p:pic>
        <p:nvPicPr>
          <p:cNvPr id="5122" name="Picture 2" descr="https://s3.amazonaws.com/teachmeseries/tmanatomy/wp-content/uploads/20180327183905/Bony-Surfaces-of-the-Knee-Joint.png">
            <a:extLst>
              <a:ext uri="{FF2B5EF4-FFF2-40B4-BE49-F238E27FC236}">
                <a16:creationId xmlns:a16="http://schemas.microsoft.com/office/drawing/2014/main" id="{4B65407C-EA3D-4D50-BE1C-BDE250E3A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674" y="993692"/>
            <a:ext cx="4644696" cy="51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4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5A491-7D72-4FBD-BAC5-CA4583A9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NewRomanPSMT"/>
              </a:rPr>
              <a:t>Muscles of the Anterior Fascial Compartment of the Thigh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EF431C-4D17-41A7-B1B5-2ED6C38D28E8}"/>
              </a:ext>
            </a:extLst>
          </p:cNvPr>
          <p:cNvSpPr/>
          <p:nvPr/>
        </p:nvSpPr>
        <p:spPr>
          <a:xfrm>
            <a:off x="838200" y="1831539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Rectus Femoris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Latin for straight is rectus)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STRAIGHT HEAD; anterior inferior iliac spine;  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REFLECTED HEAD: ilium hip joint above the acetabulum</a:t>
            </a: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</a:t>
            </a:r>
            <a:r>
              <a:rPr lang="en-GB" dirty="0"/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Quadriceps tendon into the patella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only muscle of the quadriceps to cross both the hip and knee joints. 1- It flexes the thigh at the hip joint, 2- Extends at the knee joint.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Femoral nerve.</a:t>
            </a:r>
            <a:endParaRPr lang="en-GB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mage result for rectus femoris muscle">
            <a:extLst>
              <a:ext uri="{FF2B5EF4-FFF2-40B4-BE49-F238E27FC236}">
                <a16:creationId xmlns:a16="http://schemas.microsoft.com/office/drawing/2014/main" id="{40AE1856-D389-42E3-8CD7-D0175E08C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042" y="1239941"/>
            <a:ext cx="4074695" cy="502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106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A2D7-D705-4A50-B019-BA3A3B60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NewRomanPSMT"/>
              </a:rPr>
              <a:t>Muscles of the Anterior Fascial Compartment of the Thigh</a:t>
            </a:r>
            <a:endParaRPr lang="en-GB" dirty="0"/>
          </a:p>
        </p:txBody>
      </p:sp>
      <p:pic>
        <p:nvPicPr>
          <p:cNvPr id="7170" name="Picture 2" descr="Image result for vastus medialis muscle">
            <a:extLst>
              <a:ext uri="{FF2B5EF4-FFF2-40B4-BE49-F238E27FC236}">
                <a16:creationId xmlns:a16="http://schemas.microsoft.com/office/drawing/2014/main" id="{51C8921F-6150-4A30-802F-DE505B9B5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53" y="1213490"/>
            <a:ext cx="3045243" cy="502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53E922-731E-41AC-A709-8FB16D8543EB}"/>
              </a:ext>
            </a:extLst>
          </p:cNvPr>
          <p:cNvSpPr/>
          <p:nvPr/>
        </p:nvSpPr>
        <p:spPr>
          <a:xfrm>
            <a:off x="838200" y="227483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VASTUS MEDIALIS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upper end and the shaft of the femur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Quadriceps tendon into the patella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Extends the leg at knee joint.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Femoral nerve.</a:t>
            </a:r>
          </a:p>
        </p:txBody>
      </p:sp>
    </p:spTree>
    <p:extLst>
      <p:ext uri="{BB962C8B-B14F-4D97-AF65-F5344CB8AC3E}">
        <p14:creationId xmlns:p14="http://schemas.microsoft.com/office/powerpoint/2010/main" val="101527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A2D7-D705-4A50-B019-BA3A3B60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NewRomanPSMT"/>
              </a:rPr>
              <a:t>Muscles of the Anterior Fascial Compartment of the Thigh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53E922-731E-41AC-A709-8FB16D8543EB}"/>
              </a:ext>
            </a:extLst>
          </p:cNvPr>
          <p:cNvSpPr/>
          <p:nvPr/>
        </p:nvSpPr>
        <p:spPr>
          <a:xfrm>
            <a:off x="838200" y="227483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VASTUS LATERALIS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upper end and the shaft of the femur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Quadriceps tendon into the patella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Extends the leg at knee joint.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Femoral nerve.</a:t>
            </a:r>
          </a:p>
        </p:txBody>
      </p:sp>
      <p:pic>
        <p:nvPicPr>
          <p:cNvPr id="9218" name="Picture 2" descr="Image result for vastus medialis muscle">
            <a:extLst>
              <a:ext uri="{FF2B5EF4-FFF2-40B4-BE49-F238E27FC236}">
                <a16:creationId xmlns:a16="http://schemas.microsoft.com/office/drawing/2014/main" id="{923F358B-1B65-4DB0-BF12-EB3D44C02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507" y="1690688"/>
            <a:ext cx="42862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47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AE8008-F30E-4866-816D-A0B648038375}"/>
              </a:ext>
            </a:extLst>
          </p:cNvPr>
          <p:cNvSpPr/>
          <p:nvPr/>
        </p:nvSpPr>
        <p:spPr>
          <a:xfrm>
            <a:off x="318053" y="495613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Gluteal Region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gluteal region is bounded </a:t>
            </a:r>
            <a:r>
              <a:rPr lang="en-GB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superiorly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the iliac crest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inferiorly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the fold of the buttock 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region consists largely of the gluteal muscles and a thick layer of superficial fascia.</a:t>
            </a: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GLUTEUS MAXIMUS AND</a:t>
            </a: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INTRAMUSCULAR INJECTIONS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 thickness of the gluteus maximus muscle makes it ideal for intramuscular injections. To avoid injury to the underlying sciatic nerve, the injection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given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forward on the upper outer quadrant of the buttock.</a:t>
            </a:r>
            <a:endParaRPr lang="en-GB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Image result for gluteal region">
            <a:extLst>
              <a:ext uri="{FF2B5EF4-FFF2-40B4-BE49-F238E27FC236}">
                <a16:creationId xmlns:a16="http://schemas.microsoft.com/office/drawing/2014/main" id="{E97D7015-05FD-4D3C-BF36-A5D82E5E9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85" y="1308906"/>
            <a:ext cx="5069262" cy="36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44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A2D7-D705-4A50-B019-BA3A3B60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NewRomanPSMT"/>
              </a:rPr>
              <a:t>Muscles of the Anterior Fascial Compartment of the Thigh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53E922-731E-41AC-A709-8FB16D8543EB}"/>
              </a:ext>
            </a:extLst>
          </p:cNvPr>
          <p:cNvSpPr/>
          <p:nvPr/>
        </p:nvSpPr>
        <p:spPr>
          <a:xfrm>
            <a:off x="838200" y="227483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/>
              <a:t>VASTUS INTERMEDIUS</a:t>
            </a:r>
          </a:p>
          <a:p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shaft of the femur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Quadriceps tendon into the patella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Extends the leg at knee joint.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Femoral nerve.</a:t>
            </a:r>
          </a:p>
        </p:txBody>
      </p:sp>
      <p:pic>
        <p:nvPicPr>
          <p:cNvPr id="8194" name="Picture 2" descr="Image result for Vastus intermedius">
            <a:extLst>
              <a:ext uri="{FF2B5EF4-FFF2-40B4-BE49-F238E27FC236}">
                <a16:creationId xmlns:a16="http://schemas.microsoft.com/office/drawing/2014/main" id="{49346817-1955-467B-9B21-1718FDAA1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92718"/>
            <a:ext cx="4572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789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014BC-7FCC-447C-959E-70039278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79" y="497305"/>
            <a:ext cx="5646821" cy="1530268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imesNewRomanPSMT"/>
              </a:rPr>
              <a:t>Muscles of the Medial Fascial Compartment of the Thigh</a:t>
            </a:r>
            <a:endParaRPr lang="en-GB" dirty="0"/>
          </a:p>
        </p:txBody>
      </p:sp>
      <p:pic>
        <p:nvPicPr>
          <p:cNvPr id="18434" name="Picture 2" descr="Image result for adductor muscles">
            <a:extLst>
              <a:ext uri="{FF2B5EF4-FFF2-40B4-BE49-F238E27FC236}">
                <a16:creationId xmlns:a16="http://schemas.microsoft.com/office/drawing/2014/main" id="{F3274A1E-4B3B-4B34-9EBE-120162AFB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166" y="0"/>
            <a:ext cx="5311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C3519B-2CF9-4CCF-AF16-32867FE61478}"/>
              </a:ext>
            </a:extLst>
          </p:cNvPr>
          <p:cNvSpPr/>
          <p:nvPr/>
        </p:nvSpPr>
        <p:spPr>
          <a:xfrm>
            <a:off x="449179" y="2027573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muscles in the medial compartment of the thigh are collectively known as the </a:t>
            </a:r>
            <a:r>
              <a:rPr lang="en-GB" sz="2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 adductors</a:t>
            </a:r>
            <a:r>
              <a:rPr lang="en-GB" sz="2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five muscles in this group: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Gracilis</a:t>
            </a:r>
            <a:r>
              <a:rPr lang="en-GB" sz="2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Obturator Externus,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Adductor Brevis,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Adductor Longus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Adductor Magnus.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medial thigh muscles are innervated by the </a:t>
            </a:r>
            <a:r>
              <a:rPr lang="en-GB" sz="2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obturator nerve.</a:t>
            </a:r>
            <a:endParaRPr lang="en-GB" sz="2400" b="0" i="0" dirty="0">
              <a:solidFill>
                <a:srgbClr val="6666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000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FA8B-2828-40DA-8C6D-0130A702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NewRomanPSMT"/>
              </a:rPr>
              <a:t>Muscles of the Medial Compartment of the Thigh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D0A653-AE14-4F25-9E59-410CC6220E36}"/>
              </a:ext>
            </a:extLst>
          </p:cNvPr>
          <p:cNvSpPr/>
          <p:nvPr/>
        </p:nvSpPr>
        <p:spPr>
          <a:xfrm>
            <a:off x="838200" y="169156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ADDUCTOR MAGNUS </a:t>
            </a:r>
          </a:p>
          <a:p>
            <a:pPr algn="just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ORIGIN: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inferior ramus of the pubis and the ramus of ischium, attaching to the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aspera of the femur and ischial tuberosity </a:t>
            </a:r>
          </a:p>
          <a:p>
            <a:pPr algn="just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surface of the shaft of the femur and adductor tubercle of  the femur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adduct the thigh. The adductor component also flexes the thigh, with the hamstring portion extending the thigh.</a:t>
            </a: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Adductor part is innervated by the obturator nerve, the hamstring part is innervated by the tibial component of the sciatic nerve .</a:t>
            </a:r>
            <a:endParaRPr lang="en-GB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AM3">
            <a:extLst>
              <a:ext uri="{FF2B5EF4-FFF2-40B4-BE49-F238E27FC236}">
                <a16:creationId xmlns:a16="http://schemas.microsoft.com/office/drawing/2014/main" id="{313F4F66-3DAB-4CBF-9CCE-BD11D772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032" y="1209675"/>
            <a:ext cx="3785936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21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FA8B-2828-40DA-8C6D-0130A702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NewRomanPSMT"/>
              </a:rPr>
              <a:t>Muscles of the Medial Compartment of the Thigh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D0A653-AE14-4F25-9E59-410CC6220E36}"/>
              </a:ext>
            </a:extLst>
          </p:cNvPr>
          <p:cNvSpPr/>
          <p:nvPr/>
        </p:nvSpPr>
        <p:spPr>
          <a:xfrm>
            <a:off x="838200" y="169156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ADDUCTOR LONGUS </a:t>
            </a:r>
          </a:p>
          <a:p>
            <a:pPr algn="just"/>
            <a:endParaRPr lang="en-GB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ORIGIN: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Body of the pubis 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surface of the shaft of the femur 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Adducts the thigh and assist in lateral rotation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Obturator nerve.</a:t>
            </a:r>
            <a:endParaRPr lang="en-GB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201A4-8BCA-46E2-8FAF-ADFB5D53F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909011"/>
            <a:ext cx="4419600" cy="40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58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FA8B-2828-40DA-8C6D-0130A702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NewRomanPSMT"/>
              </a:rPr>
              <a:t>Muscles of the Medial Compartment of the Thigh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D0A653-AE14-4F25-9E59-410CC6220E36}"/>
              </a:ext>
            </a:extLst>
          </p:cNvPr>
          <p:cNvSpPr/>
          <p:nvPr/>
        </p:nvSpPr>
        <p:spPr>
          <a:xfrm>
            <a:off x="838200" y="169156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ADDUCTOR BREVIS</a:t>
            </a:r>
          </a:p>
          <a:p>
            <a:pPr algn="just"/>
            <a:endParaRPr lang="en-GB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ORIGIN: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Inferior ramus of the pubis 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surface of the shaft of the femur 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Adducts the thigh and assist in lateral rotation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Obturator nerve.</a:t>
            </a:r>
            <a:endParaRPr lang="en-GB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Image result for adductor brevis muscles">
            <a:extLst>
              <a:ext uri="{FF2B5EF4-FFF2-40B4-BE49-F238E27FC236}">
                <a16:creationId xmlns:a16="http://schemas.microsoft.com/office/drawing/2014/main" id="{502D874F-EAD6-4280-82A8-8B50240A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32" y="1354806"/>
            <a:ext cx="4757236" cy="475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68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FA8B-2828-40DA-8C6D-0130A702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NewRomanPSMT"/>
              </a:rPr>
              <a:t>Muscles of the Medial Compartment of the Thigh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D0A653-AE14-4F25-9E59-410CC6220E36}"/>
              </a:ext>
            </a:extLst>
          </p:cNvPr>
          <p:cNvSpPr/>
          <p:nvPr/>
        </p:nvSpPr>
        <p:spPr>
          <a:xfrm>
            <a:off x="838200" y="1691561"/>
            <a:ext cx="6096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Gracilis</a:t>
            </a:r>
            <a:endParaRPr lang="en-GB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ORIGIN: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Inferior ramus of the pubis and ramus of the ischium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part of the shaft of the tibia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Adducts the thigh and flex the leg at the knee joint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Obturator nerve.</a:t>
            </a:r>
            <a:endParaRPr lang="en-GB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Image result for gracilis muscles">
            <a:extLst>
              <a:ext uri="{FF2B5EF4-FFF2-40B4-BE49-F238E27FC236}">
                <a16:creationId xmlns:a16="http://schemas.microsoft.com/office/drawing/2014/main" id="{10DE929B-4932-4CBC-93DC-DEF6CF59A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89" y="1257677"/>
            <a:ext cx="4808621" cy="480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507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FA8B-2828-40DA-8C6D-0130A702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NewRomanPSMT"/>
              </a:rPr>
              <a:t>Muscles of the Medial Compartment of the Thigh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D0A653-AE14-4F25-9E59-410CC6220E36}"/>
              </a:ext>
            </a:extLst>
          </p:cNvPr>
          <p:cNvSpPr/>
          <p:nvPr/>
        </p:nvSpPr>
        <p:spPr>
          <a:xfrm>
            <a:off x="838200" y="1691561"/>
            <a:ext cx="49850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Obturator externus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ORIGIN: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 surface of the membrane of the obturator foramen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Trochanter of the femur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Laterally rotates the thigh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Obturator nerve.</a:t>
            </a:r>
            <a:endParaRPr lang="en-GB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Image result for Obturator externus">
            <a:extLst>
              <a:ext uri="{FF2B5EF4-FFF2-40B4-BE49-F238E27FC236}">
                <a16:creationId xmlns:a16="http://schemas.microsoft.com/office/drawing/2014/main" id="{D725086D-4EA7-483C-86B6-575D709DF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57" y="1925052"/>
            <a:ext cx="5714514" cy="38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486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0"/>
            <a:ext cx="7834146" cy="981075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Posterior muscles of the thigh (hamstring)</a:t>
            </a:r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684212" y="1566988"/>
            <a:ext cx="5976937" cy="4525962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GB" dirty="0"/>
              <a:t>Semimembranosus</a:t>
            </a:r>
          </a:p>
          <a:p>
            <a:pPr>
              <a:buFontTx/>
              <a:buNone/>
            </a:pPr>
            <a:endParaRPr lang="en-GB" sz="2000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GB" dirty="0"/>
              <a:t>Semitendinosus</a:t>
            </a:r>
          </a:p>
          <a:p>
            <a:pPr>
              <a:buFontTx/>
              <a:buNone/>
            </a:pPr>
            <a:endParaRPr lang="en-GB" sz="2000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GB" dirty="0"/>
              <a:t>Biceps femoris</a:t>
            </a:r>
          </a:p>
          <a:p>
            <a:pPr>
              <a:buFontTx/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>
                <a:solidFill>
                  <a:srgbClr val="C00000"/>
                </a:solidFill>
              </a:rPr>
              <a:t>Adductor magnus (hamstring portion)</a:t>
            </a:r>
            <a:endParaRPr lang="en-GB" sz="2000" b="1" u="sng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buFont typeface="Symbol" pitchFamily="18" charset="2"/>
              <a:buChar char="®"/>
            </a:pPr>
            <a:endParaRPr lang="en-GB" sz="2000" dirty="0"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r>
              <a:rPr lang="en-US" sz="2400" dirty="0"/>
              <a:t>All supplied by Tibial division of Sciatic </a:t>
            </a:r>
            <a:r>
              <a:rPr lang="en-US" sz="2400" b="1" dirty="0">
                <a:solidFill>
                  <a:srgbClr val="FF0000"/>
                </a:solidFill>
              </a:rPr>
              <a:t>EXCEPT</a:t>
            </a:r>
            <a:r>
              <a:rPr lang="en-US" sz="2400" dirty="0"/>
              <a:t> Short head of biceps – Common Peroneal division</a:t>
            </a:r>
          </a:p>
        </p:txBody>
      </p:sp>
      <p:pic>
        <p:nvPicPr>
          <p:cNvPr id="12290" name="Picture 2" descr="Image result for posterior compartment of thigh">
            <a:extLst>
              <a:ext uri="{FF2B5EF4-FFF2-40B4-BE49-F238E27FC236}">
                <a16:creationId xmlns:a16="http://schemas.microsoft.com/office/drawing/2014/main" id="{0553DDEE-993D-4881-8348-6142C67E8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85" y="1566988"/>
            <a:ext cx="4942136" cy="421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9334-C6D0-4116-9F66-3B2123E5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AU" dirty="0"/>
              <a:t>Posterior muscles of the thigh (hamstring)</a:t>
            </a:r>
            <a:endParaRPr lang="en-GB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7F2A7-20B3-4062-BCE6-2D82478B4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42" y="2399247"/>
            <a:ext cx="5120113" cy="40936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Biceps femoris</a:t>
            </a:r>
          </a:p>
          <a:p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head: Ischial tuberosity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head: shaft of the femur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head of the fibula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Flexes and laterally rotates the leg at the knee joint; the long head also extends the thigh at the.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head: Tibial division of Sciatic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Short head: Common Peroneal division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/>
          </a:p>
        </p:txBody>
      </p:sp>
      <p:pic>
        <p:nvPicPr>
          <p:cNvPr id="13314" name="Picture 2" descr="Image result for biceps femoris">
            <a:extLst>
              <a:ext uri="{FF2B5EF4-FFF2-40B4-BE49-F238E27FC236}">
                <a16:creationId xmlns:a16="http://schemas.microsoft.com/office/drawing/2014/main" id="{846FC249-984F-4ADE-A3BA-F61529593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" r="3" b="854"/>
          <a:stretch/>
        </p:blipFill>
        <p:spPr bwMode="auto">
          <a:xfrm>
            <a:off x="5775434" y="10"/>
            <a:ext cx="6416565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145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9334-C6D0-4116-9F66-3B2123E5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AU" dirty="0"/>
              <a:t>Posterior muscles of the thigh (hamstring)</a:t>
            </a:r>
            <a:endParaRPr lang="en-GB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7F2A7-20B3-4062-BCE6-2D82478B4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42" y="2399247"/>
            <a:ext cx="5120113" cy="4093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SEMITENDINOSUS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Ischial tuberosity</a:t>
            </a:r>
          </a:p>
          <a:p>
            <a:pPr marL="0" indent="0">
              <a:buNone/>
            </a:pP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medial surface of the tibia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Flexes and laterally rotates the leg at the knee joint; the long head also extends the thigh at the.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Tibial division of Sciatic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/>
          </a:p>
        </p:txBody>
      </p:sp>
      <p:pic>
        <p:nvPicPr>
          <p:cNvPr id="16386" name="Picture 2" descr="Image result for SEMITENDINOSUS">
            <a:extLst>
              <a:ext uri="{FF2B5EF4-FFF2-40B4-BE49-F238E27FC236}">
                <a16:creationId xmlns:a16="http://schemas.microsoft.com/office/drawing/2014/main" id="{21165F16-9BB8-4CD9-BA07-1CFF03A3D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10570"/>
            <a:ext cx="5984149" cy="598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20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D3E9EF-BC4C-4EBC-A3E0-38C38690E231}"/>
              </a:ext>
            </a:extLst>
          </p:cNvPr>
          <p:cNvSpPr/>
          <p:nvPr/>
        </p:nvSpPr>
        <p:spPr>
          <a:xfrm>
            <a:off x="1060176" y="1046871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muscles of the gluteal region are: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Gluteus maximus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Gluteus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medius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Gluteus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minimus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 fasciae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latae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Piriformis Anterior ,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Obturator internus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Gemellus superior ,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Gemellus inferior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Quadratus femoris</a:t>
            </a:r>
          </a:p>
        </p:txBody>
      </p:sp>
      <p:pic>
        <p:nvPicPr>
          <p:cNvPr id="2050" name="Picture 2" descr="Image result for gluteal region">
            <a:extLst>
              <a:ext uri="{FF2B5EF4-FFF2-40B4-BE49-F238E27FC236}">
                <a16:creationId xmlns:a16="http://schemas.microsoft.com/office/drawing/2014/main" id="{37446774-C889-459A-8789-0E19A62E7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235" y="3892825"/>
            <a:ext cx="3885048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gluteal region">
            <a:extLst>
              <a:ext uri="{FF2B5EF4-FFF2-40B4-BE49-F238E27FC236}">
                <a16:creationId xmlns:a16="http://schemas.microsoft.com/office/drawing/2014/main" id="{AC9E2EE7-FD80-4725-A8C2-B758C127B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25" y="325676"/>
            <a:ext cx="3962399" cy="33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276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9334-C6D0-4116-9F66-3B2123E5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AU" dirty="0"/>
              <a:t>Posterior muscles of the thigh (hamstring)</a:t>
            </a:r>
            <a:endParaRPr lang="en-GB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7F2A7-20B3-4062-BCE6-2D82478B4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42" y="2399247"/>
            <a:ext cx="5264492" cy="4093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SEMIMEMBRANOSUS</a:t>
            </a:r>
          </a:p>
          <a:p>
            <a:pPr marL="0" indent="0">
              <a:buNone/>
            </a:pPr>
            <a:endParaRPr lang="en-GB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Ischial tuberosity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tibial condyle. forms the oblique popliteal ligament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Flexion of the leg at the knee joint. Extension of thigh at the hip. Medially rotates the thigh at the hip joint and the leg at the knee joint.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Tibial division of Sciatic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/>
          </a:p>
        </p:txBody>
      </p:sp>
      <p:pic>
        <p:nvPicPr>
          <p:cNvPr id="15362" name="Picture 2" descr="Image result for Semimembranosus">
            <a:extLst>
              <a:ext uri="{FF2B5EF4-FFF2-40B4-BE49-F238E27FC236}">
                <a16:creationId xmlns:a16="http://schemas.microsoft.com/office/drawing/2014/main" id="{C85A2658-56F7-4C91-92D4-EE237D5A2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065" y="365124"/>
            <a:ext cx="5541993" cy="635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879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9334-C6D0-4116-9F66-3B2123E5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AU" dirty="0"/>
              <a:t>Posterior muscles of the thigh (hamstring)</a:t>
            </a:r>
            <a:endParaRPr lang="en-GB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7F2A7-20B3-4062-BCE6-2D82478B4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42" y="2399247"/>
            <a:ext cx="5120113" cy="409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Adductor magnus (hamstring portion)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Ischial tuberosity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Adductor tubercle of the femur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Extends the thigh at the hip joint.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Tibial division of Sciatic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/>
          </a:p>
        </p:txBody>
      </p:sp>
      <p:pic>
        <p:nvPicPr>
          <p:cNvPr id="14338" name="Picture 2" descr="Image result for Adductor magnus (hamstring portion)">
            <a:extLst>
              <a:ext uri="{FF2B5EF4-FFF2-40B4-BE49-F238E27FC236}">
                <a16:creationId xmlns:a16="http://schemas.microsoft.com/office/drawing/2014/main" id="{7AD4060F-0428-456B-AC68-6F6EDE393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188" y="1404437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866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370AE-E6A7-4121-8C7D-0C9317EC6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NewRomanPSMT"/>
              </a:rPr>
              <a:t>Muscles of the Medial Fascial Compartment of the Thigh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DA58C6-7F33-44CA-BA91-6085B5E4A592}"/>
              </a:ext>
            </a:extLst>
          </p:cNvPr>
          <p:cNvSpPr/>
          <p:nvPr/>
        </p:nvSpPr>
        <p:spPr>
          <a:xfrm>
            <a:off x="820153" y="1578393"/>
            <a:ext cx="108564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31F20"/>
                </a:solidFill>
                <a:latin typeface="TimesNewRomanPSMT"/>
              </a:rPr>
              <a:t>ADDUCTOR (SUBSARTORIAL) CANAL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231F20"/>
                </a:solidFill>
                <a:latin typeface="TimesNewRomanPSMT"/>
              </a:rPr>
              <a:t>The adductor canal is an intermuscular cleft on the medial aspect of the middle third of the thigh beneath the sartorius muscle.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231F20"/>
                </a:solidFill>
                <a:latin typeface="TimesNewRomanPSMT"/>
              </a:rPr>
              <a:t>The </a:t>
            </a:r>
            <a:r>
              <a:rPr lang="en-GB" sz="2000" u="sng" dirty="0">
                <a:solidFill>
                  <a:srgbClr val="231F20"/>
                </a:solidFill>
                <a:latin typeface="TimesNewRomanPSMT"/>
              </a:rPr>
              <a:t>posterior wall </a:t>
            </a:r>
            <a:r>
              <a:rPr lang="en-GB" sz="2000" dirty="0">
                <a:solidFill>
                  <a:srgbClr val="231F20"/>
                </a:solidFill>
                <a:latin typeface="TimesNewRomanPSMT"/>
              </a:rPr>
              <a:t>is formed by the adductor magnus muscle, </a:t>
            </a:r>
            <a:r>
              <a:rPr lang="en-GB" sz="2000" u="sng" dirty="0">
                <a:solidFill>
                  <a:srgbClr val="231F20"/>
                </a:solidFill>
                <a:latin typeface="TimesNewRomanPSMT"/>
              </a:rPr>
              <a:t>the lateral wall </a:t>
            </a:r>
            <a:r>
              <a:rPr lang="en-GB" sz="2000" dirty="0">
                <a:solidFill>
                  <a:srgbClr val="231F20"/>
                </a:solidFill>
                <a:latin typeface="TimesNewRomanPSMT"/>
              </a:rPr>
              <a:t>by the vastus medialis, and the </a:t>
            </a:r>
            <a:r>
              <a:rPr lang="en-GB" sz="2000" u="sng" dirty="0">
                <a:solidFill>
                  <a:srgbClr val="231F20"/>
                </a:solidFill>
                <a:latin typeface="TimesNewRomanPSMT"/>
              </a:rPr>
              <a:t>anteromedial wall </a:t>
            </a:r>
            <a:r>
              <a:rPr lang="en-GB" sz="2000" dirty="0">
                <a:solidFill>
                  <a:srgbClr val="231F20"/>
                </a:solidFill>
                <a:latin typeface="TimesNewRomanPSMT"/>
              </a:rPr>
              <a:t>by the sartorius muscle and fascia.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231F20"/>
                </a:solidFill>
                <a:latin typeface="TimesNewRomanPSMT"/>
              </a:rPr>
              <a:t>The canal contains: the femoral artery and vein, the deep lymph vessels, the saphenous nerve, and the nerve to the vastus medialis muscle.</a:t>
            </a:r>
            <a:endParaRPr lang="en-GB" sz="2000" dirty="0"/>
          </a:p>
        </p:txBody>
      </p:sp>
      <p:pic>
        <p:nvPicPr>
          <p:cNvPr id="17412" name="Picture 4" descr="Image result for ADDUCTOR (SUBSARTORIAL) CANAL">
            <a:extLst>
              <a:ext uri="{FF2B5EF4-FFF2-40B4-BE49-F238E27FC236}">
                <a16:creationId xmlns:a16="http://schemas.microsoft.com/office/drawing/2014/main" id="{3ECA3995-734A-4B2A-A69B-A10C22CA7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" t="27368" r="4035" b="12281"/>
          <a:stretch/>
        </p:blipFill>
        <p:spPr bwMode="auto">
          <a:xfrm>
            <a:off x="2181726" y="4138632"/>
            <a:ext cx="6801853" cy="271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6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3898900" cy="1858962"/>
          </a:xfrm>
        </p:spPr>
        <p:txBody>
          <a:bodyPr/>
          <a:lstStyle/>
          <a:p>
            <a:r>
              <a:rPr lang="en-AU"/>
              <a:t>Popliteal fossa</a:t>
            </a:r>
            <a:br>
              <a:rPr lang="en-AU"/>
            </a:br>
            <a:r>
              <a:rPr lang="en-AU"/>
              <a:t>roof</a:t>
            </a:r>
            <a:r>
              <a:rPr lang="en-AU">
                <a:solidFill>
                  <a:srgbClr val="66FF33"/>
                </a:solidFill>
              </a:rPr>
              <a:t> </a:t>
            </a:r>
            <a:endParaRPr lang="en-US">
              <a:solidFill>
                <a:srgbClr val="66FF33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2349501"/>
            <a:ext cx="4475163" cy="3776663"/>
          </a:xfrm>
        </p:spPr>
        <p:txBody>
          <a:bodyPr/>
          <a:lstStyle/>
          <a:p>
            <a:pPr>
              <a:buFontTx/>
              <a:buNone/>
            </a:pPr>
            <a:r>
              <a:rPr lang="en-AU"/>
              <a:t>Formed by deep fascia </a:t>
            </a:r>
          </a:p>
          <a:p>
            <a:pPr>
              <a:buFontTx/>
              <a:buNone/>
            </a:pPr>
            <a:endParaRPr lang="en-AU"/>
          </a:p>
          <a:p>
            <a:pPr>
              <a:buFontTx/>
              <a:buNone/>
            </a:pPr>
            <a:r>
              <a:rPr lang="en-AU"/>
              <a:t>Pierced by</a:t>
            </a:r>
          </a:p>
          <a:p>
            <a:pPr lvl="1">
              <a:buFontTx/>
              <a:buNone/>
            </a:pPr>
            <a:r>
              <a:rPr lang="en-AU"/>
              <a:t>short saphenous vein </a:t>
            </a:r>
          </a:p>
          <a:p>
            <a:pPr lvl="1">
              <a:buFontTx/>
              <a:buNone/>
            </a:pPr>
            <a:r>
              <a:rPr lang="en-AU"/>
              <a:t>sural nerve</a:t>
            </a:r>
            <a:endParaRPr lang="en-US"/>
          </a:p>
        </p:txBody>
      </p:sp>
      <p:pic>
        <p:nvPicPr>
          <p:cNvPr id="3076" name="Picture 4" descr="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3526" y="199942"/>
            <a:ext cx="3276600" cy="6192837"/>
          </a:xfrm>
          <a:prstGeom prst="rect">
            <a:avLst/>
          </a:prstGeom>
          <a:noFill/>
        </p:spPr>
      </p:pic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6311900" y="2708276"/>
            <a:ext cx="194468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024564" y="4365625"/>
            <a:ext cx="20161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367213" y="4868864"/>
            <a:ext cx="3168650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4F05A3-7628-4B6D-89E1-62DA356D58CA}"/>
              </a:ext>
            </a:extLst>
          </p:cNvPr>
          <p:cNvSpPr txBox="1"/>
          <p:nvPr/>
        </p:nvSpPr>
        <p:spPr>
          <a:xfrm>
            <a:off x="7108910" y="3760593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UNIVERSITY OF DUNDEE</a:t>
            </a: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15888"/>
            <a:ext cx="4043362" cy="1657350"/>
          </a:xfrm>
        </p:spPr>
        <p:txBody>
          <a:bodyPr>
            <a:normAutofit/>
          </a:bodyPr>
          <a:lstStyle/>
          <a:p>
            <a:r>
              <a:rPr lang="en-AU"/>
              <a:t>Popliteal fossa</a:t>
            </a:r>
            <a:br>
              <a:rPr lang="en-AU"/>
            </a:br>
            <a:r>
              <a:rPr lang="en-AU"/>
              <a:t>boundaries</a:t>
            </a: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 </a:t>
            </a:r>
            <a:endParaRPr lang="en-US"/>
          </a:p>
        </p:txBody>
      </p:sp>
      <p:pic>
        <p:nvPicPr>
          <p:cNvPr id="4099" name="Picture 3" descr="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800" y="331789"/>
            <a:ext cx="4008438" cy="6192837"/>
          </a:xfrm>
          <a:prstGeom prst="rect">
            <a:avLst/>
          </a:prstGeom>
          <a:noFill/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7678739" y="981076"/>
            <a:ext cx="936625" cy="2232025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8616951" y="981075"/>
            <a:ext cx="574675" cy="237648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8255001" y="3357564"/>
            <a:ext cx="936625" cy="1366837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 flipV="1">
            <a:off x="7678738" y="3213100"/>
            <a:ext cx="576262" cy="15113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703389" y="1782763"/>
            <a:ext cx="46196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3200">
                <a:solidFill>
                  <a:srgbClr val="FF0000"/>
                </a:solidFill>
              </a:rPr>
              <a:t>Superiorly:</a:t>
            </a:r>
            <a:r>
              <a:rPr lang="en-GB" sz="3200"/>
              <a:t> Diverging tendons of Hamstrings</a:t>
            </a:r>
          </a:p>
          <a:p>
            <a:pPr marL="342900" indent="-342900">
              <a:spcBef>
                <a:spcPct val="20000"/>
              </a:spcBef>
            </a:pPr>
            <a:endParaRPr lang="en-GB" sz="3200"/>
          </a:p>
          <a:p>
            <a:pPr marL="342900" indent="-342900">
              <a:spcBef>
                <a:spcPct val="20000"/>
              </a:spcBef>
            </a:pPr>
            <a:r>
              <a:rPr lang="en-GB" sz="3200">
                <a:solidFill>
                  <a:srgbClr val="FF0000"/>
                </a:solidFill>
              </a:rPr>
              <a:t>Inferiorly:</a:t>
            </a:r>
            <a:r>
              <a:rPr lang="en-GB" sz="3200"/>
              <a:t> Medial and Lateral heads of Gastrocnemius which converge at inferior angle</a:t>
            </a:r>
          </a:p>
          <a:p>
            <a:pPr marL="342900" indent="-342900">
              <a:spcBef>
                <a:spcPct val="20000"/>
              </a:spcBef>
            </a:pPr>
            <a:r>
              <a:rPr lang="en-GB" sz="3200"/>
              <a:t>	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  <p:bldP spid="410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115889"/>
            <a:ext cx="4835525" cy="1570037"/>
          </a:xfrm>
        </p:spPr>
        <p:txBody>
          <a:bodyPr/>
          <a:lstStyle/>
          <a:p>
            <a:r>
              <a:rPr lang="en-AU"/>
              <a:t>Popliteal fossa</a:t>
            </a:r>
            <a:br>
              <a:rPr lang="en-AU"/>
            </a:br>
            <a:r>
              <a:rPr lang="en-AU"/>
              <a:t>contents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idx="1"/>
          </p:nvPr>
        </p:nvSpPr>
        <p:spPr>
          <a:xfrm>
            <a:off x="2193424" y="1889123"/>
            <a:ext cx="5543550" cy="4852988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Popliteal Artery</a:t>
            </a:r>
          </a:p>
          <a:p>
            <a:pPr>
              <a:buFontTx/>
              <a:buNone/>
            </a:pPr>
            <a:r>
              <a:rPr lang="en-GB" dirty="0"/>
              <a:t>Popliteal Vein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Terminal Branches of Sciatic:</a:t>
            </a:r>
          </a:p>
          <a:p>
            <a:r>
              <a:rPr lang="en-GB" dirty="0"/>
              <a:t>Tibial Nerve</a:t>
            </a:r>
          </a:p>
          <a:p>
            <a:r>
              <a:rPr lang="en-GB" dirty="0"/>
              <a:t>Common Peroneal (Fibular) Nerve</a:t>
            </a:r>
          </a:p>
        </p:txBody>
      </p:sp>
      <p:pic>
        <p:nvPicPr>
          <p:cNvPr id="11267" name="Picture 3" descr="p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8840" y="264319"/>
            <a:ext cx="3048000" cy="6329362"/>
          </a:xfrm>
          <a:prstGeom prst="rect">
            <a:avLst/>
          </a:prstGeom>
          <a:noFill/>
        </p:spPr>
      </p:pic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583113" y="2133600"/>
            <a:ext cx="41767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4295775" y="2492375"/>
            <a:ext cx="467995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4323932" y="3429000"/>
            <a:ext cx="4752975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7095875" y="3466306"/>
            <a:ext cx="2305050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C6E01-940A-4FDD-BCAE-E05899F09B5D}"/>
              </a:ext>
            </a:extLst>
          </p:cNvPr>
          <p:cNvSpPr txBox="1"/>
          <p:nvPr/>
        </p:nvSpPr>
        <p:spPr>
          <a:xfrm>
            <a:off x="7368840" y="1418193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UNIVERSITY OF DUNDEE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4D5E41-64E0-45F1-9BB7-F4D64EB8467B}"/>
              </a:ext>
            </a:extLst>
          </p:cNvPr>
          <p:cNvSpPr txBox="1"/>
          <p:nvPr/>
        </p:nvSpPr>
        <p:spPr>
          <a:xfrm>
            <a:off x="7492498" y="4587591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UNIVERSITY OF DUNDEE</a:t>
            </a: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274638"/>
            <a:ext cx="3887787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Popliteal fossa floor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96890" y="1606050"/>
            <a:ext cx="41402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 Popliteal surface of femur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Capsule of Knee Jt.</a:t>
            </a:r>
          </a:p>
          <a:p>
            <a:pPr>
              <a:buFont typeface="Symbol" pitchFamily="18" charset="2"/>
              <a:buChar char="®"/>
            </a:pPr>
            <a:r>
              <a:rPr lang="en-GB" dirty="0"/>
              <a:t>reinforced by oblique popliteal </a:t>
            </a:r>
            <a:r>
              <a:rPr lang="en-GB" dirty="0" err="1"/>
              <a:t>lig</a:t>
            </a:r>
            <a:r>
              <a:rPr lang="en-GB" dirty="0"/>
              <a:t>.</a:t>
            </a:r>
          </a:p>
          <a:p>
            <a:pPr>
              <a:buFont typeface="Symbol" pitchFamily="18" charset="2"/>
              <a:buNone/>
            </a:pPr>
            <a:endParaRPr lang="en-US" dirty="0"/>
          </a:p>
          <a:p>
            <a:pPr>
              <a:buFont typeface="Symbol" pitchFamily="18" charset="2"/>
              <a:buNone/>
            </a:pPr>
            <a:r>
              <a:rPr lang="en-US" dirty="0"/>
              <a:t>Popliteus muscle</a:t>
            </a:r>
          </a:p>
        </p:txBody>
      </p:sp>
      <p:pic>
        <p:nvPicPr>
          <p:cNvPr id="14340" name="Picture 4" descr="p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275" y="188913"/>
            <a:ext cx="5003800" cy="6330950"/>
          </a:xfrm>
          <a:prstGeom prst="rect">
            <a:avLst/>
          </a:prstGeom>
          <a:noFill/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4367213" y="404813"/>
            <a:ext cx="3600450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3801270" y="3304674"/>
            <a:ext cx="3529972" cy="337052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3430589" y="2708275"/>
            <a:ext cx="4537074" cy="1953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3128211" y="3940760"/>
            <a:ext cx="4839452" cy="90061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2795C9-9A51-4E14-A80E-B3153547AEBD}"/>
              </a:ext>
            </a:extLst>
          </p:cNvPr>
          <p:cNvSpPr txBox="1"/>
          <p:nvPr/>
        </p:nvSpPr>
        <p:spPr>
          <a:xfrm>
            <a:off x="7268411" y="4430015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UNIVERSITY OF DUNDEE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92F1BA-AA80-49EB-910C-BCC0881F4151}"/>
              </a:ext>
            </a:extLst>
          </p:cNvPr>
          <p:cNvSpPr txBox="1"/>
          <p:nvPr/>
        </p:nvSpPr>
        <p:spPr>
          <a:xfrm>
            <a:off x="6863848" y="1693304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UNIVERSITY OF DUNDEE</a:t>
            </a: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1" y="188913"/>
            <a:ext cx="3960813" cy="1752600"/>
          </a:xfrm>
        </p:spPr>
        <p:txBody>
          <a:bodyPr/>
          <a:lstStyle/>
          <a:p>
            <a:r>
              <a:rPr lang="en-AU"/>
              <a:t>Popliteal fossa floor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03389" y="2133600"/>
            <a:ext cx="4105275" cy="3962400"/>
          </a:xfrm>
        </p:spPr>
        <p:txBody>
          <a:bodyPr/>
          <a:lstStyle/>
          <a:p>
            <a:pPr>
              <a:buFontTx/>
              <a:buNone/>
            </a:pPr>
            <a:r>
              <a:rPr lang="en-AU"/>
              <a:t>Oblique popliteal lig.</a:t>
            </a:r>
          </a:p>
          <a:p>
            <a:pPr>
              <a:buFont typeface="Symbol" pitchFamily="18" charset="2"/>
              <a:buChar char="®"/>
            </a:pPr>
            <a:r>
              <a:rPr lang="en-AU"/>
              <a:t>expansion from SM</a:t>
            </a:r>
          </a:p>
          <a:p>
            <a:pPr>
              <a:buFontTx/>
              <a:buNone/>
            </a:pPr>
            <a:endParaRPr lang="en-AU"/>
          </a:p>
          <a:p>
            <a:pPr>
              <a:buFontTx/>
              <a:buNone/>
            </a:pPr>
            <a:r>
              <a:rPr lang="en-AU"/>
              <a:t>Middle genicular vessels pierce capsule supplying cruciate ligaments</a:t>
            </a:r>
            <a:endParaRPr lang="en-US"/>
          </a:p>
        </p:txBody>
      </p:sp>
      <p:pic>
        <p:nvPicPr>
          <p:cNvPr id="15364" name="Picture 4" descr="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2338" y="115889"/>
            <a:ext cx="4379912" cy="61928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to be continued">
            <a:extLst>
              <a:ext uri="{FF2B5EF4-FFF2-40B4-BE49-F238E27FC236}">
                <a16:creationId xmlns:a16="http://schemas.microsoft.com/office/drawing/2014/main" id="{A6D63EC2-8646-400E-927D-D836B5610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2" r="-1" b="2805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75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1873C-B7FA-42CE-A281-D1C4E7580EBC}"/>
              </a:ext>
            </a:extLst>
          </p:cNvPr>
          <p:cNvSpPr/>
          <p:nvPr/>
        </p:nvSpPr>
        <p:spPr>
          <a:xfrm>
            <a:off x="609599" y="126405"/>
            <a:ext cx="7871791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NewRomanPSMT"/>
              </a:rPr>
              <a:t>IMPORTANT FORAMINA</a:t>
            </a:r>
          </a:p>
          <a:p>
            <a:r>
              <a:rPr lang="en-GB" sz="2000" b="1" dirty="0">
                <a:latin typeface="TimesNewRomanPSMT"/>
              </a:rPr>
              <a:t>Greater Sciatic Foramen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latin typeface="TimesNewRomanPSMT"/>
              </a:rPr>
              <a:t>It is the conversion of the greater sciatic notch of the hip bone into a foramen by the presence of the </a:t>
            </a:r>
            <a:r>
              <a:rPr lang="en-GB" sz="2000" u="sng" dirty="0" err="1">
                <a:latin typeface="TimesNewRomanPSMT"/>
              </a:rPr>
              <a:t>sacrotuberous</a:t>
            </a:r>
            <a:r>
              <a:rPr lang="en-GB" sz="2000" u="sng" dirty="0">
                <a:latin typeface="TimesNewRomanPSMT"/>
              </a:rPr>
              <a:t> </a:t>
            </a:r>
            <a:r>
              <a:rPr lang="en-GB" sz="2000" dirty="0">
                <a:latin typeface="TimesNewRomanPSMT"/>
              </a:rPr>
              <a:t>and </a:t>
            </a:r>
            <a:r>
              <a:rPr lang="en-GB" sz="2000" u="sng" dirty="0">
                <a:latin typeface="TimesNewRomanPSMT"/>
              </a:rPr>
              <a:t>the sacrospinous</a:t>
            </a:r>
          </a:p>
          <a:p>
            <a:r>
              <a:rPr lang="en-GB" sz="2000" u="sng" dirty="0">
                <a:latin typeface="TimesNewRomanPSMT"/>
              </a:rPr>
              <a:t>ligaments.</a:t>
            </a:r>
          </a:p>
          <a:p>
            <a:r>
              <a:rPr lang="en-GB" sz="2000" u="sng" dirty="0">
                <a:latin typeface="TimesNewRomanPSMT"/>
              </a:rPr>
              <a:t>The following structures pass through the foramen:</a:t>
            </a:r>
          </a:p>
          <a:p>
            <a:r>
              <a:rPr lang="en-GB" sz="2000" dirty="0">
                <a:latin typeface="TimesNewRomanPSMT"/>
              </a:rPr>
              <a:t>• Piriformis muscle.</a:t>
            </a:r>
          </a:p>
          <a:p>
            <a:r>
              <a:rPr lang="en-GB" sz="2000" dirty="0">
                <a:solidFill>
                  <a:srgbClr val="FF0000"/>
                </a:solidFill>
                <a:latin typeface="TimesNewRomanPSMT"/>
              </a:rPr>
              <a:t>• Sciatic nerve.</a:t>
            </a:r>
          </a:p>
          <a:p>
            <a:r>
              <a:rPr lang="en-GB" sz="2000" dirty="0">
                <a:latin typeface="TimesNewRomanPSMT"/>
              </a:rPr>
              <a:t>• Posterior cutaneous nerve of the thigh.</a:t>
            </a:r>
          </a:p>
          <a:p>
            <a:r>
              <a:rPr lang="en-GB" sz="2000" dirty="0">
                <a:latin typeface="TimesNewRomanPSMT"/>
              </a:rPr>
              <a:t>• Superior and inferior gluteal nerves, arteries and veins .</a:t>
            </a:r>
          </a:p>
          <a:p>
            <a:r>
              <a:rPr lang="en-GB" sz="2000" dirty="0">
                <a:latin typeface="TimesNewRomanPSMT"/>
              </a:rPr>
              <a:t>• Nerves to obturator internus and quadratus femoris</a:t>
            </a:r>
          </a:p>
          <a:p>
            <a:r>
              <a:rPr lang="en-GB" sz="2000" dirty="0">
                <a:latin typeface="TimesNewRomanPSMT"/>
              </a:rPr>
              <a:t>muscles.</a:t>
            </a:r>
          </a:p>
          <a:p>
            <a:r>
              <a:rPr lang="en-GB" sz="2000" dirty="0">
                <a:latin typeface="TimesNewRomanPSMT"/>
              </a:rPr>
              <a:t>• Pudendal nerve and Internal pudendal artery and vein.</a:t>
            </a:r>
          </a:p>
          <a:p>
            <a:r>
              <a:rPr lang="en-GB" sz="2000" b="1" dirty="0">
                <a:latin typeface="TimesNewRomanPSMT"/>
              </a:rPr>
              <a:t>Lesser Sciatic Foramen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latin typeface="TimesNewRomanPSMT"/>
              </a:rPr>
              <a:t>It is the conversion of the lesser sciatic notch of the hip bone into a foramen by the presence of the</a:t>
            </a:r>
            <a:r>
              <a:rPr lang="en-GB" sz="2000" u="sng" dirty="0">
                <a:latin typeface="TimesNewRomanPSMT"/>
              </a:rPr>
              <a:t> </a:t>
            </a:r>
            <a:r>
              <a:rPr lang="en-GB" sz="2000" u="sng" dirty="0" err="1">
                <a:latin typeface="TimesNewRomanPSMT"/>
              </a:rPr>
              <a:t>sacrotuberous</a:t>
            </a:r>
            <a:r>
              <a:rPr lang="en-GB" sz="2000" u="sng" dirty="0">
                <a:latin typeface="TimesNewRomanPSMT"/>
              </a:rPr>
              <a:t> and the sacrospinous</a:t>
            </a:r>
          </a:p>
          <a:p>
            <a:r>
              <a:rPr lang="en-GB" sz="2000" u="sng" dirty="0">
                <a:latin typeface="TimesNewRomanPSMT"/>
              </a:rPr>
              <a:t>ligaments</a:t>
            </a:r>
            <a:r>
              <a:rPr lang="en-GB" sz="2000" dirty="0">
                <a:latin typeface="TimesNewRomanPSMT"/>
              </a:rPr>
              <a:t>.</a:t>
            </a:r>
          </a:p>
          <a:p>
            <a:r>
              <a:rPr lang="en-GB" sz="2000" u="sng" dirty="0">
                <a:latin typeface="TimesNewRomanPSMT"/>
              </a:rPr>
              <a:t>The following structures pass through the foramen</a:t>
            </a:r>
            <a:r>
              <a:rPr lang="en-GB" sz="2000" dirty="0">
                <a:latin typeface="TimesNewRomanPSMT"/>
              </a:rPr>
              <a:t>:</a:t>
            </a:r>
          </a:p>
          <a:p>
            <a:r>
              <a:rPr lang="en-GB" sz="2000" dirty="0">
                <a:latin typeface="TimesNewRomanPSMT"/>
              </a:rPr>
              <a:t>• Tendon of the obturator internus muscle.</a:t>
            </a:r>
          </a:p>
          <a:p>
            <a:r>
              <a:rPr lang="en-GB" sz="2000" dirty="0">
                <a:latin typeface="TimesNewRomanPSMT"/>
              </a:rPr>
              <a:t>• Nerve to the obturator internus muscle.</a:t>
            </a:r>
          </a:p>
          <a:p>
            <a:r>
              <a:rPr lang="en-GB" sz="2000" dirty="0">
                <a:latin typeface="TimesNewRomanPSMT"/>
              </a:rPr>
              <a:t>• Pudendal nerve.</a:t>
            </a:r>
          </a:p>
          <a:p>
            <a:r>
              <a:rPr lang="en-GB" sz="2000" dirty="0">
                <a:latin typeface="TimesNewRomanPSMT"/>
              </a:rPr>
              <a:t>• Internal pudendal artery and vein.</a:t>
            </a:r>
            <a:endParaRPr lang="en-GB" sz="2000" dirty="0"/>
          </a:p>
        </p:txBody>
      </p:sp>
      <p:sp>
        <p:nvSpPr>
          <p:cNvPr id="3" name="AutoShape 2" descr="Image result for greater sciatic foramen and lesser sciatic foramen"/>
          <p:cNvSpPr>
            <a:spLocks noChangeAspect="1" noChangeArrowheads="1"/>
          </p:cNvSpPr>
          <p:nvPr/>
        </p:nvSpPr>
        <p:spPr bwMode="auto">
          <a:xfrm>
            <a:off x="8328990" y="301101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094" y="440548"/>
            <a:ext cx="4154905" cy="3244231"/>
          </a:xfrm>
          <a:prstGeom prst="rect">
            <a:avLst/>
          </a:prstGeom>
        </p:spPr>
      </p:pic>
      <p:sp>
        <p:nvSpPr>
          <p:cNvPr id="5" name="AutoShape 4" descr="Image result for greater sciatic foramen and lesser sciatic fora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093" y="3998922"/>
            <a:ext cx="3384885" cy="285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9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F634-C33F-4518-A004-4A09F8F4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2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Thigh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29ACE5-8C51-4E1F-95D9-8CA42264E342}"/>
              </a:ext>
            </a:extLst>
          </p:cNvPr>
          <p:cNvSpPr/>
          <p:nvPr/>
        </p:nvSpPr>
        <p:spPr>
          <a:xfrm>
            <a:off x="661737" y="1210122"/>
            <a:ext cx="466424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NewRomanPSMT"/>
              </a:rPr>
              <a:t>FASCIAL COMPARTMENTS OF THE THIGH</a:t>
            </a:r>
          </a:p>
          <a:p>
            <a:r>
              <a:rPr lang="en-GB" sz="2000" dirty="0">
                <a:latin typeface="TimesNewRomanPSMT"/>
              </a:rPr>
              <a:t>Three fascial septa pass from the inner aspect of the deep</a:t>
            </a:r>
          </a:p>
          <a:p>
            <a:r>
              <a:rPr lang="en-GB" sz="2000" dirty="0">
                <a:latin typeface="TimesNewRomanPSMT"/>
              </a:rPr>
              <a:t>fascial sheath of the thigh to the </a:t>
            </a:r>
            <a:r>
              <a:rPr lang="en-GB" sz="2000" dirty="0" err="1">
                <a:latin typeface="TimesNewRomanPSMT"/>
              </a:rPr>
              <a:t>linea</a:t>
            </a:r>
            <a:r>
              <a:rPr lang="en-GB" sz="2000" dirty="0">
                <a:latin typeface="TimesNewRomanPSMT"/>
              </a:rPr>
              <a:t> </a:t>
            </a:r>
            <a:r>
              <a:rPr lang="en-GB" sz="2000" dirty="0" err="1">
                <a:latin typeface="TimesNewRomanPSMT"/>
              </a:rPr>
              <a:t>aspera</a:t>
            </a:r>
            <a:r>
              <a:rPr lang="en-GB" sz="2000" dirty="0">
                <a:latin typeface="TimesNewRomanPSMT"/>
              </a:rPr>
              <a:t> of the femur.</a:t>
            </a:r>
          </a:p>
          <a:p>
            <a:r>
              <a:rPr lang="en-GB" sz="2000" dirty="0">
                <a:latin typeface="TimesNewRomanPSMT"/>
              </a:rPr>
              <a:t>By this means, the thigh is divided into three compartments,</a:t>
            </a:r>
          </a:p>
          <a:p>
            <a:r>
              <a:rPr lang="en-GB" sz="2000" i="1" u="sng" dirty="0">
                <a:latin typeface="TimesNewRomanPSMT"/>
              </a:rPr>
              <a:t>with each having muscles, nerves, and arteries. The compartments</a:t>
            </a:r>
          </a:p>
          <a:p>
            <a:r>
              <a:rPr lang="en-GB" sz="2000" dirty="0">
                <a:latin typeface="TimesNewRomanPSMT"/>
              </a:rPr>
              <a:t>are as follows: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latin typeface="TimesNewRomanPSMT"/>
              </a:rPr>
              <a:t>Anterior with the femoral nerve.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latin typeface="TimesNewRomanPSMT"/>
              </a:rPr>
              <a:t>Medial (adductor) with the obturator nerve.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latin typeface="TimesNewRomanPSMT"/>
              </a:rPr>
              <a:t>Posterior with the sciatic nerve.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704" y="1787638"/>
            <a:ext cx="5069306" cy="39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Thigh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312816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latin typeface="TimesNewRomanPSMT"/>
              </a:rPr>
              <a:t>DEEP FASCIA OF THE THIGH (FASCIA LATA)</a:t>
            </a:r>
          </a:p>
          <a:p>
            <a:r>
              <a:rPr lang="en-GB" dirty="0">
                <a:latin typeface="TimesNewRomanPSMT"/>
              </a:rPr>
              <a:t>The deep fascia encloses the thigh as a trouser leg would.</a:t>
            </a:r>
          </a:p>
          <a:p>
            <a:r>
              <a:rPr lang="en-GB" dirty="0">
                <a:latin typeface="TimesNewRomanPSMT"/>
              </a:rPr>
              <a:t>The upper end is attached to the pelvis and its associated</a:t>
            </a:r>
          </a:p>
          <a:p>
            <a:r>
              <a:rPr lang="en-GB" dirty="0">
                <a:latin typeface="TimesNewRomanPSMT"/>
              </a:rPr>
              <a:t>ligaments.</a:t>
            </a:r>
          </a:p>
          <a:p>
            <a:r>
              <a:rPr lang="en-GB" b="1" dirty="0">
                <a:latin typeface="TimesNewRomanPSMT"/>
              </a:rPr>
              <a:t>ILIOTIBIAL TRACT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TimesNewRomanPSMT"/>
              </a:rPr>
              <a:t>The iliotibial tract is a thickening of the fascia </a:t>
            </a:r>
            <a:r>
              <a:rPr lang="en-GB" dirty="0" err="1">
                <a:latin typeface="TimesNewRomanPSMT"/>
              </a:rPr>
              <a:t>lata</a:t>
            </a:r>
            <a:r>
              <a:rPr lang="en-GB" dirty="0">
                <a:latin typeface="TimesNewRomanPSMT"/>
              </a:rPr>
              <a:t> on its lateral side.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TimesNewRomanPSMT"/>
              </a:rPr>
              <a:t> It is attached above to the iliac tubercle and below </a:t>
            </a:r>
            <a:r>
              <a:rPr lang="en-GB" dirty="0"/>
              <a:t>to the lateral condyle of the tibia.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 It receives the insertion of the greater part of the gluteus maximus and the tensor fasciae </a:t>
            </a:r>
            <a:r>
              <a:rPr lang="en-GB" dirty="0" err="1"/>
              <a:t>latae</a:t>
            </a:r>
            <a:r>
              <a:rPr lang="en-GB" dirty="0"/>
              <a:t> muscles.</a:t>
            </a:r>
          </a:p>
          <a:p>
            <a:r>
              <a:rPr lang="en-GB" b="1" dirty="0"/>
              <a:t>SAPHENOUS OPENING</a:t>
            </a:r>
          </a:p>
          <a:p>
            <a:r>
              <a:rPr lang="en-GB" dirty="0"/>
              <a:t>The saphenous opening is a gap in the deep fascia in the</a:t>
            </a:r>
          </a:p>
          <a:p>
            <a:r>
              <a:rPr lang="en-GB" dirty="0"/>
              <a:t>front of the thigh and just below the inguinal ligament. It allows</a:t>
            </a:r>
          </a:p>
          <a:p>
            <a:r>
              <a:rPr lang="en-GB" dirty="0"/>
              <a:t>passage of the great saphenous vein, some small</a:t>
            </a:r>
          </a:p>
          <a:p>
            <a:r>
              <a:rPr lang="en-GB" dirty="0"/>
              <a:t>branches of the femoral artery, and lymph vessels. The</a:t>
            </a:r>
          </a:p>
          <a:p>
            <a:r>
              <a:rPr lang="en-GB" dirty="0"/>
              <a:t>opening is filled with loose connective tissue called the</a:t>
            </a:r>
          </a:p>
          <a:p>
            <a:r>
              <a:rPr lang="en-GB" b="1" dirty="0"/>
              <a:t>cribriform fascia.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698" y="48999"/>
            <a:ext cx="4452165" cy="6280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590" y="3775262"/>
            <a:ext cx="3319191" cy="255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2A42-42E3-4923-B83C-C7AB023D5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NewRomanPSMT"/>
              </a:rPr>
              <a:t>FEMORAL TRIANGLE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F361CC-C490-4F3D-B968-5BFA193A1164}"/>
              </a:ext>
            </a:extLst>
          </p:cNvPr>
          <p:cNvSpPr/>
          <p:nvPr/>
        </p:nvSpPr>
        <p:spPr>
          <a:xfrm>
            <a:off x="838200" y="1447540"/>
            <a:ext cx="81368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femoral triangle is situated in the upper part of the front of the thigh. Its boundaries are as follows:</a:t>
            </a: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Superiorly: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inguinal ligament.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Laterally: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sartorius muscle.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Medially: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adductor longus muscle.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035" y="2271894"/>
            <a:ext cx="2591323" cy="370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46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NewRomanPSMT"/>
              </a:rPr>
              <a:t>Femoral Triangle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0"/>
            <a:ext cx="6858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863308"/>
            <a:ext cx="426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NewRomanPSMT"/>
              </a:rPr>
              <a:t>The femoral triangle contains </a:t>
            </a:r>
          </a:p>
          <a:p>
            <a:endParaRPr lang="en-GB" sz="2400" dirty="0">
              <a:latin typeface="TimesNewRomanPSM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imesNewRomanPSMT"/>
              </a:rPr>
              <a:t>The terminal part of the</a:t>
            </a:r>
          </a:p>
          <a:p>
            <a:r>
              <a:rPr lang="en-GB" sz="2400" dirty="0">
                <a:latin typeface="TimesNewRomanPSMT"/>
              </a:rPr>
              <a:t>FEMORAL NERVE and its branches,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imesNewRomanPSMT"/>
              </a:rPr>
              <a:t>The FEMORAL SHEATH,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imesNewRomanPSMT"/>
              </a:rPr>
              <a:t>The FEMORAL ARTERY and its branches,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imesNewRomanPSMT"/>
              </a:rPr>
              <a:t> The FEMORAL VEIN and its Tributaries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imesNewRomanPSMT"/>
              </a:rPr>
              <a:t> The </a:t>
            </a:r>
            <a:r>
              <a:rPr lang="en-GB" sz="2400" dirty="0" err="1">
                <a:latin typeface="TimesNewRomanPSMT"/>
              </a:rPr>
              <a:t>inguinaL</a:t>
            </a:r>
            <a:r>
              <a:rPr lang="en-GB" sz="2400" dirty="0">
                <a:latin typeface="TimesNewRomanPSMT"/>
              </a:rPr>
              <a:t> LYMPH NODES.</a:t>
            </a:r>
          </a:p>
        </p:txBody>
      </p:sp>
    </p:spTree>
    <p:extLst>
      <p:ext uri="{BB962C8B-B14F-4D97-AF65-F5344CB8AC3E}">
        <p14:creationId xmlns:p14="http://schemas.microsoft.com/office/powerpoint/2010/main" val="423977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NewRomanPSMT"/>
              </a:rPr>
              <a:t>FEMORAL SHEATH</a:t>
            </a:r>
            <a:br>
              <a:rPr lang="en-GB" dirty="0">
                <a:latin typeface="TimesNewRomanPSMT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3549" y="157785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latin typeface="TimesNewRomanPSMT"/>
              </a:rPr>
              <a:t>The femoral sheath is a downward protrusion from the abdomen into the thigh of the fascia transversalis and the fascia </a:t>
            </a:r>
            <a:r>
              <a:rPr lang="en-GB" sz="2000" dirty="0" err="1">
                <a:latin typeface="TimesNewRomanPSMT"/>
              </a:rPr>
              <a:t>iliaca</a:t>
            </a:r>
            <a:r>
              <a:rPr lang="en-GB" sz="2000" dirty="0">
                <a:latin typeface="TimesNewRomanPSMT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latin typeface="TimesNewRomanPSMT"/>
              </a:rPr>
              <a:t>The sheath surrounds the femoral blood vessels</a:t>
            </a:r>
          </a:p>
          <a:p>
            <a:r>
              <a:rPr lang="en-GB" sz="2000" dirty="0">
                <a:latin typeface="TimesNewRomanPSMT"/>
              </a:rPr>
              <a:t>and lymph vessels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latin typeface="TimesNewRomanPSMT"/>
              </a:rPr>
              <a:t>It is approximately 1 in. (2.5 cm) below the inguinal ligament.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latin typeface="TimesNewRomanPSMT"/>
              </a:rPr>
              <a:t> As the </a:t>
            </a:r>
            <a:r>
              <a:rPr lang="en-GB" sz="2000" b="1" dirty="0">
                <a:latin typeface="TimesNewRomanPS-BoldMT"/>
              </a:rPr>
              <a:t>femoral artery </a:t>
            </a:r>
            <a:r>
              <a:rPr lang="en-GB" sz="2000" dirty="0">
                <a:latin typeface="TimesNewRomanPSMT"/>
              </a:rPr>
              <a:t>enters the thigh beneath the inguinal ligament, it occupies the </a:t>
            </a:r>
            <a:r>
              <a:rPr lang="en-GB" sz="2000" b="1" dirty="0">
                <a:latin typeface="TimesNewRomanPS-BoldMT"/>
              </a:rPr>
              <a:t>lateral compartment </a:t>
            </a:r>
            <a:r>
              <a:rPr lang="en-GB" sz="2000" dirty="0">
                <a:latin typeface="TimesNewRomanPSMT"/>
              </a:rPr>
              <a:t>of the sheath.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latin typeface="TimesNewRomanPSMT"/>
              </a:rPr>
              <a:t>The </a:t>
            </a:r>
            <a:r>
              <a:rPr lang="en-GB" sz="2000" b="1" dirty="0">
                <a:latin typeface="TimesNewRomanPS-BoldMT"/>
              </a:rPr>
              <a:t>femoral vein </a:t>
            </a:r>
            <a:r>
              <a:rPr lang="en-GB" sz="2000" dirty="0">
                <a:latin typeface="TimesNewRomanPSMT"/>
              </a:rPr>
              <a:t>occupies the </a:t>
            </a:r>
            <a:r>
              <a:rPr lang="en-GB" sz="2000" b="1" dirty="0">
                <a:latin typeface="TimesNewRomanPS-BoldMT"/>
              </a:rPr>
              <a:t>intermediate compartment, </a:t>
            </a:r>
            <a:endParaRPr lang="en-GB" sz="2000" b="1" dirty="0">
              <a:latin typeface="TimesNewRomanPSM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latin typeface="TimesNewRomanPSMT"/>
              </a:rPr>
              <a:t>the </a:t>
            </a:r>
            <a:r>
              <a:rPr lang="en-GB" sz="2000" b="1" dirty="0">
                <a:latin typeface="TimesNewRomanPS-BoldMT"/>
              </a:rPr>
              <a:t>lymph vessels </a:t>
            </a:r>
            <a:r>
              <a:rPr lang="en-GB" sz="2000" dirty="0">
                <a:latin typeface="TimesNewRomanPSMT"/>
              </a:rPr>
              <a:t>(and usually one lymph node) occupy the most </a:t>
            </a:r>
            <a:r>
              <a:rPr lang="en-GB" sz="2000" b="1" dirty="0">
                <a:latin typeface="TimesNewRomanPS-BoldMT"/>
              </a:rPr>
              <a:t>medial compartment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8362"/>
          <a:stretch/>
        </p:blipFill>
        <p:spPr>
          <a:xfrm>
            <a:off x="7203940" y="0"/>
            <a:ext cx="4778477" cy="55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05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1874</Words>
  <Application>Microsoft Office PowerPoint</Application>
  <PresentationFormat>Widescreen</PresentationFormat>
  <Paragraphs>293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Symbol</vt:lpstr>
      <vt:lpstr>Times New Roman</vt:lpstr>
      <vt:lpstr>TimesNewRomanPS-BoldMT</vt:lpstr>
      <vt:lpstr>TimesNewRomanPSMT</vt:lpstr>
      <vt:lpstr>Wingdings</vt:lpstr>
      <vt:lpstr>Office Theme</vt:lpstr>
      <vt:lpstr>Lower Limb Muscules/ Part I</vt:lpstr>
      <vt:lpstr>PowerPoint Presentation</vt:lpstr>
      <vt:lpstr>PowerPoint Presentation</vt:lpstr>
      <vt:lpstr>PowerPoint Presentation</vt:lpstr>
      <vt:lpstr>Thigh</vt:lpstr>
      <vt:lpstr>Thigh</vt:lpstr>
      <vt:lpstr>FEMORAL TRIANGLE</vt:lpstr>
      <vt:lpstr>Femoral Triangle</vt:lpstr>
      <vt:lpstr>FEMORAL SHEATH </vt:lpstr>
      <vt:lpstr>FEMORAL CANAL</vt:lpstr>
      <vt:lpstr>FEMORAL RING</vt:lpstr>
      <vt:lpstr>Muscles of the Anterior Fascial Compartment of the Thigh</vt:lpstr>
      <vt:lpstr>Muscles of the Anterior Fascial Compartment of the Thigh</vt:lpstr>
      <vt:lpstr>Muscles of the Anterior Fascial Compartment of the Thigh</vt:lpstr>
      <vt:lpstr>Muscles of the Anterior Fascial Compartment of the Thigh</vt:lpstr>
      <vt:lpstr>Muscles of the Anterior Fascial Compartment of the Thigh</vt:lpstr>
      <vt:lpstr>Muscles of the Anterior Fascial Compartment of the Thigh</vt:lpstr>
      <vt:lpstr>Muscles of the Anterior Fascial Compartment of the Thigh</vt:lpstr>
      <vt:lpstr>Muscles of the Anterior Fascial Compartment of the Thigh</vt:lpstr>
      <vt:lpstr>Muscles of the Anterior Fascial Compartment of the Thigh</vt:lpstr>
      <vt:lpstr>Muscles of the Medial Fascial Compartment of the Thigh</vt:lpstr>
      <vt:lpstr>Muscles of the Medial Compartment of the Thigh</vt:lpstr>
      <vt:lpstr>Muscles of the Medial Compartment of the Thigh</vt:lpstr>
      <vt:lpstr>Muscles of the Medial Compartment of the Thigh</vt:lpstr>
      <vt:lpstr>Muscles of the Medial Compartment of the Thigh</vt:lpstr>
      <vt:lpstr>Muscles of the Medial Compartment of the Thigh</vt:lpstr>
      <vt:lpstr>Posterior muscles of the thigh (hamstring)</vt:lpstr>
      <vt:lpstr>Posterior muscles of the thigh (hamstring)</vt:lpstr>
      <vt:lpstr>Posterior muscles of the thigh (hamstring)</vt:lpstr>
      <vt:lpstr>Posterior muscles of the thigh (hamstring)</vt:lpstr>
      <vt:lpstr>Posterior muscles of the thigh (hamstring)</vt:lpstr>
      <vt:lpstr>Muscles of the Medial Fascial Compartment of the Thigh</vt:lpstr>
      <vt:lpstr>Popliteal fossa roof </vt:lpstr>
      <vt:lpstr>Popliteal fossa boundaries</vt:lpstr>
      <vt:lpstr>Popliteal fossa contents</vt:lpstr>
      <vt:lpstr>Popliteal fossa floor</vt:lpstr>
      <vt:lpstr>Popliteal fossa floor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Limb Muscules/ Part I</dc:title>
  <dc:creator>Amal Albtoosh</dc:creator>
  <cp:lastModifiedBy>Amal Albtoosh</cp:lastModifiedBy>
  <cp:revision>7</cp:revision>
  <dcterms:created xsi:type="dcterms:W3CDTF">2019-02-19T03:49:38Z</dcterms:created>
  <dcterms:modified xsi:type="dcterms:W3CDTF">2019-02-19T04:24:40Z</dcterms:modified>
</cp:coreProperties>
</file>