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61" r:id="rId7"/>
    <p:sldId id="262" r:id="rId8"/>
    <p:sldId id="263" r:id="rId9"/>
    <p:sldId id="264" r:id="rId10"/>
    <p:sldId id="265" r:id="rId11"/>
    <p:sldId id="267"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theme" Target="theme/theme1.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slide" Target="slides/slide11.xml" /><Relationship Id="rId10" Type="http://schemas.openxmlformats.org/officeDocument/2006/relationships/slide" Target="slides/slide6.xml" /><Relationship Id="rId19"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43472E2-B307-4EF6-B61C-7A288D6DC87D}" type="datetimeFigureOut">
              <a:rPr lang="en-US" smtClean="0"/>
              <a:t>11/8/2021</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A333890-06C0-48AD-8235-97E8283E54F2}" type="slidenum">
              <a:rPr lang="en-US" smtClean="0"/>
              <a:t>‹#›</a:t>
            </a:fld>
            <a:endParaRPr lang="en-US"/>
          </a:p>
        </p:txBody>
      </p:sp>
    </p:spTree>
    <p:extLst>
      <p:ext uri="{BB962C8B-B14F-4D97-AF65-F5344CB8AC3E}">
        <p14:creationId xmlns:p14="http://schemas.microsoft.com/office/powerpoint/2010/main" val="8690538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72E2-B307-4EF6-B61C-7A288D6DC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4050028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72E2-B307-4EF6-B61C-7A288D6DC87D}"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375107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472E2-B307-4EF6-B61C-7A288D6DC87D}"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204131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43472E2-B307-4EF6-B61C-7A288D6DC87D}" type="datetimeFigureOut">
              <a:rPr lang="en-US" smtClean="0"/>
              <a:t>11/8/2021</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15487226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472E2-B307-4EF6-B61C-7A288D6DC87D}"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356064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472E2-B307-4EF6-B61C-7A288D6DC87D}"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335597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472E2-B307-4EF6-B61C-7A288D6DC87D}"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18597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472E2-B307-4EF6-B61C-7A288D6DC87D}"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33890-06C0-48AD-8235-97E8283E54F2}" type="slidenum">
              <a:rPr lang="en-US" smtClean="0"/>
              <a:t>‹#›</a:t>
            </a:fld>
            <a:endParaRPr lang="en-US"/>
          </a:p>
        </p:txBody>
      </p:sp>
    </p:spTree>
    <p:extLst>
      <p:ext uri="{BB962C8B-B14F-4D97-AF65-F5344CB8AC3E}">
        <p14:creationId xmlns:p14="http://schemas.microsoft.com/office/powerpoint/2010/main" val="264290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43472E2-B307-4EF6-B61C-7A288D6DC87D}" type="datetimeFigureOut">
              <a:rPr lang="en-US" smtClean="0"/>
              <a:t>11/8/2021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FA333890-06C0-48AD-8235-97E8283E54F2}"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79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43472E2-B307-4EF6-B61C-7A288D6DC87D}" type="datetimeFigureOut">
              <a:rPr lang="en-US" smtClean="0"/>
              <a:t>11/8/2021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FA333890-06C0-48AD-8235-97E8283E54F2}"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52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43472E2-B307-4EF6-B61C-7A288D6DC87D}" type="datetimeFigureOut">
              <a:rPr lang="en-US" smtClean="0"/>
              <a:t>11/8/2021</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A333890-06C0-48AD-8235-97E8283E54F2}" type="slidenum">
              <a:rPr lang="en-US" smtClean="0"/>
              <a:t>‹#›</a:t>
            </a:fld>
            <a:endParaRPr lang="en-US"/>
          </a:p>
        </p:txBody>
      </p:sp>
    </p:spTree>
    <p:extLst>
      <p:ext uri="{BB962C8B-B14F-4D97-AF65-F5344CB8AC3E}">
        <p14:creationId xmlns:p14="http://schemas.microsoft.com/office/powerpoint/2010/main" val="2826306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image" Target="../media/image10.emf"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5.em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7.emf"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8.emf"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FA55EC-9290-44B5-8365-8D66D9B7F39C}"/>
              </a:ext>
            </a:extLst>
          </p:cNvPr>
          <p:cNvPicPr>
            <a:picLocks noChangeAspect="1"/>
          </p:cNvPicPr>
          <p:nvPr/>
        </p:nvPicPr>
        <p:blipFill rotWithShape="1">
          <a:blip r:embed="rId2">
            <a:alphaModFix amt="45000"/>
          </a:blip>
          <a:srcRect t="11198" b="13802"/>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6350" cap="sq" cmpd="sng" algn="ctr">
            <a:solidFill>
              <a:schemeClr val="tx1">
                <a:lumMod val="75000"/>
                <a:lumOff val="25000"/>
              </a:schemeClr>
            </a:solidFill>
            <a:prstDash val="solid"/>
            <a:miter lim="800000"/>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C439CD83-0084-4294-97EF-941AC8163A43}"/>
              </a:ext>
            </a:extLst>
          </p:cNvPr>
          <p:cNvSpPr>
            <a:spLocks noGrp="1"/>
          </p:cNvSpPr>
          <p:nvPr>
            <p:ph type="ctrTitle"/>
          </p:nvPr>
        </p:nvSpPr>
        <p:spPr>
          <a:xfrm>
            <a:off x="1561708" y="2091263"/>
            <a:ext cx="9068586" cy="2461504"/>
          </a:xfrm>
        </p:spPr>
        <p:txBody>
          <a:bodyPr>
            <a:normAutofit/>
          </a:bodyPr>
          <a:lstStyle/>
          <a:p>
            <a:r>
              <a:rPr lang="en-US"/>
              <a:t>Blood flow to the tissues </a:t>
            </a:r>
            <a:endParaRPr lang="en-US" dirty="0"/>
          </a:p>
        </p:txBody>
      </p:sp>
      <p:sp>
        <p:nvSpPr>
          <p:cNvPr id="3" name="Subtitle 2">
            <a:extLst>
              <a:ext uri="{FF2B5EF4-FFF2-40B4-BE49-F238E27FC236}">
                <a16:creationId xmlns:a16="http://schemas.microsoft.com/office/drawing/2014/main" id="{5FB37D49-A4E5-4B1A-8DB1-CE3DA04ECC80}"/>
              </a:ext>
            </a:extLst>
          </p:cNvPr>
          <p:cNvSpPr>
            <a:spLocks noGrp="1"/>
          </p:cNvSpPr>
          <p:nvPr>
            <p:ph type="subTitle" idx="1"/>
          </p:nvPr>
        </p:nvSpPr>
        <p:spPr>
          <a:xfrm>
            <a:off x="1561708" y="4623127"/>
            <a:ext cx="9070848" cy="457201"/>
          </a:xfrm>
        </p:spPr>
        <p:txBody>
          <a:bodyPr>
            <a:normAutofit/>
          </a:bodyPr>
          <a:lstStyle/>
          <a:p>
            <a:pPr>
              <a:spcAft>
                <a:spcPts val="600"/>
              </a:spcAft>
            </a:pPr>
            <a:r>
              <a:rPr lang="en-US"/>
              <a:t>Dr. Arwa Rawashdeh </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9849395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F131B-ADC2-43CA-BAD2-A94845818193}"/>
              </a:ext>
            </a:extLst>
          </p:cNvPr>
          <p:cNvSpPr>
            <a:spLocks noGrp="1"/>
          </p:cNvSpPr>
          <p:nvPr>
            <p:ph type="title"/>
          </p:nvPr>
        </p:nvSpPr>
        <p:spPr>
          <a:xfrm>
            <a:off x="6991425" y="332351"/>
            <a:ext cx="4472921" cy="663692"/>
          </a:xfrm>
        </p:spPr>
        <p:txBody>
          <a:bodyPr>
            <a:noAutofit/>
          </a:bodyPr>
          <a:lstStyle/>
          <a:p>
            <a:r>
              <a:rPr lang="en-US" sz="2400" b="1" dirty="0"/>
              <a:t>Theory behind oxygen demand theory </a:t>
            </a:r>
          </a:p>
        </p:txBody>
      </p:sp>
      <p:sp useBgFill="1">
        <p:nvSpPr>
          <p:cNvPr id="10" name="Rectangle 9">
            <a:extLst>
              <a:ext uri="{FF2B5EF4-FFF2-40B4-BE49-F238E27FC236}">
                <a16:creationId xmlns:a16="http://schemas.microsoft.com/office/drawing/2014/main" id="{6936D704-5904-42AD-9DA1-E236DCE15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24F4F3-4AE5-419A-8A0A-731B2ECBC669}"/>
              </a:ext>
            </a:extLst>
          </p:cNvPr>
          <p:cNvPicPr>
            <a:picLocks noChangeAspect="1"/>
          </p:cNvPicPr>
          <p:nvPr/>
        </p:nvPicPr>
        <p:blipFill>
          <a:blip r:embed="rId2"/>
          <a:stretch>
            <a:fillRect/>
          </a:stretch>
        </p:blipFill>
        <p:spPr>
          <a:xfrm>
            <a:off x="466397" y="1477742"/>
            <a:ext cx="5367165" cy="3902516"/>
          </a:xfrm>
          <a:prstGeom prst="rect">
            <a:avLst/>
          </a:prstGeom>
        </p:spPr>
      </p:pic>
      <p:sp>
        <p:nvSpPr>
          <p:cNvPr id="3" name="Content Placeholder 2">
            <a:extLst>
              <a:ext uri="{FF2B5EF4-FFF2-40B4-BE49-F238E27FC236}">
                <a16:creationId xmlns:a16="http://schemas.microsoft.com/office/drawing/2014/main" id="{76B2F30F-0D64-4AD4-97D6-AEB6A8AFE45C}"/>
              </a:ext>
            </a:extLst>
          </p:cNvPr>
          <p:cNvSpPr>
            <a:spLocks noGrp="1"/>
          </p:cNvSpPr>
          <p:nvPr>
            <p:ph idx="1"/>
          </p:nvPr>
        </p:nvSpPr>
        <p:spPr>
          <a:xfrm>
            <a:off x="6694714" y="1126671"/>
            <a:ext cx="5306786" cy="5398977"/>
          </a:xfrm>
        </p:spPr>
        <p:txBody>
          <a:bodyPr>
            <a:normAutofit/>
          </a:bodyPr>
          <a:lstStyle/>
          <a:p>
            <a:pPr>
              <a:lnSpc>
                <a:spcPct val="90000"/>
              </a:lnSpc>
            </a:pPr>
            <a:r>
              <a:rPr lang="en-US" dirty="0"/>
              <a:t>what is say if the tissue is expressing a need for more oxygen you have dilation of metarterioles and precapillary sphincter and the arterioles that increase blood flow to the tissue </a:t>
            </a:r>
          </a:p>
          <a:p>
            <a:pPr marL="0" indent="0">
              <a:lnSpc>
                <a:spcPct val="90000"/>
              </a:lnSpc>
              <a:buNone/>
            </a:pPr>
            <a:endParaRPr lang="en-US" dirty="0"/>
          </a:p>
          <a:p>
            <a:pPr>
              <a:lnSpc>
                <a:spcPct val="90000"/>
              </a:lnSpc>
            </a:pPr>
            <a:r>
              <a:rPr lang="en-US" dirty="0"/>
              <a:t>But it also referred to as the nutrient delivery system, so we also want to give these tissues glucose, amin acids, fatty acids to support the metabolic process so you see the things get iffy there </a:t>
            </a:r>
          </a:p>
          <a:p>
            <a:pPr marL="0" indent="0">
              <a:lnSpc>
                <a:spcPct val="90000"/>
              </a:lnSpc>
              <a:buNone/>
            </a:pPr>
            <a:endParaRPr lang="en-US" dirty="0"/>
          </a:p>
          <a:p>
            <a:pPr>
              <a:lnSpc>
                <a:spcPct val="90000"/>
              </a:lnSpc>
            </a:pPr>
            <a:r>
              <a:rPr lang="en-US" b="1" i="1" u="sng" dirty="0">
                <a:solidFill>
                  <a:srgbClr val="002060"/>
                </a:solidFill>
              </a:rPr>
              <a:t>But the precapillary will open and shut based on O2 availability and that is the theory behind the oxygen demand , there is no fine tuning in precapillary sphincter not like metarterioles and arterioles so depends on the regulatory mechanisms that the tissue need they will shut and open </a:t>
            </a:r>
          </a:p>
          <a:p>
            <a:pPr marL="0" indent="0">
              <a:lnSpc>
                <a:spcPct val="90000"/>
              </a:lnSpc>
              <a:buNone/>
            </a:pPr>
            <a:endParaRPr lang="en-US" sz="1400" dirty="0"/>
          </a:p>
        </p:txBody>
      </p:sp>
    </p:spTree>
    <p:extLst>
      <p:ext uri="{BB962C8B-B14F-4D97-AF65-F5344CB8AC3E}">
        <p14:creationId xmlns:p14="http://schemas.microsoft.com/office/powerpoint/2010/main" val="345602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89E2-8FCE-42E6-8A25-3B5DA5286F16}"/>
              </a:ext>
            </a:extLst>
          </p:cNvPr>
          <p:cNvSpPr>
            <a:spLocks noGrp="1"/>
          </p:cNvSpPr>
          <p:nvPr>
            <p:ph type="title"/>
          </p:nvPr>
        </p:nvSpPr>
        <p:spPr>
          <a:xfrm>
            <a:off x="5737245" y="342341"/>
            <a:ext cx="5447250" cy="822960"/>
          </a:xfrm>
        </p:spPr>
        <p:txBody>
          <a:bodyPr>
            <a:normAutofit fontScale="90000"/>
          </a:bodyPr>
          <a:lstStyle/>
          <a:p>
            <a:r>
              <a:rPr lang="en-US" sz="2800" b="1" dirty="0"/>
              <a:t>Other mechanisms of blood flow </a:t>
            </a:r>
          </a:p>
        </p:txBody>
      </p:sp>
      <p:sp>
        <p:nvSpPr>
          <p:cNvPr id="17" name="Rectangle 11">
            <a:extLst>
              <a:ext uri="{FF2B5EF4-FFF2-40B4-BE49-F238E27FC236}">
                <a16:creationId xmlns:a16="http://schemas.microsoft.com/office/drawing/2014/main" id="{017F7BD1-41C8-4728-8A67-B9BA0214A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D0E1194C-6532-48CC-94C3-3A5B2A369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37C2ADB7-F8D0-459A-9B52-42CE6733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a16="http://schemas.microsoft.com/office/drawing/2014/main" id="{F2A64227-B903-4803-9BE3-4E8208ADFE9E}"/>
              </a:ext>
            </a:extLst>
          </p:cNvPr>
          <p:cNvPicPr>
            <a:picLocks noChangeAspect="1"/>
          </p:cNvPicPr>
          <p:nvPr/>
        </p:nvPicPr>
        <p:blipFill>
          <a:blip r:embed="rId2"/>
          <a:stretch>
            <a:fillRect/>
          </a:stretch>
        </p:blipFill>
        <p:spPr>
          <a:xfrm>
            <a:off x="1124673" y="1165301"/>
            <a:ext cx="3000193" cy="2181958"/>
          </a:xfrm>
          <a:prstGeom prst="rect">
            <a:avLst/>
          </a:prstGeom>
        </p:spPr>
      </p:pic>
      <p:pic>
        <p:nvPicPr>
          <p:cNvPr id="7" name="Picture 6">
            <a:extLst>
              <a:ext uri="{FF2B5EF4-FFF2-40B4-BE49-F238E27FC236}">
                <a16:creationId xmlns:a16="http://schemas.microsoft.com/office/drawing/2014/main" id="{BD434D82-9BCF-49B9-B213-12F65003996E}"/>
              </a:ext>
            </a:extLst>
          </p:cNvPr>
          <p:cNvPicPr>
            <a:picLocks noChangeAspect="1"/>
          </p:cNvPicPr>
          <p:nvPr/>
        </p:nvPicPr>
        <p:blipFill>
          <a:blip r:embed="rId3"/>
          <a:stretch>
            <a:fillRect/>
          </a:stretch>
        </p:blipFill>
        <p:spPr>
          <a:xfrm>
            <a:off x="1124673" y="3508127"/>
            <a:ext cx="3000193" cy="2337502"/>
          </a:xfrm>
          <a:prstGeom prst="rect">
            <a:avLst/>
          </a:prstGeom>
        </p:spPr>
      </p:pic>
      <p:sp>
        <p:nvSpPr>
          <p:cNvPr id="3" name="Content Placeholder 2">
            <a:extLst>
              <a:ext uri="{FF2B5EF4-FFF2-40B4-BE49-F238E27FC236}">
                <a16:creationId xmlns:a16="http://schemas.microsoft.com/office/drawing/2014/main" id="{5157E9DE-F8D6-42C0-9125-3001960E1B50}"/>
              </a:ext>
            </a:extLst>
          </p:cNvPr>
          <p:cNvSpPr>
            <a:spLocks noGrp="1"/>
          </p:cNvSpPr>
          <p:nvPr>
            <p:ph idx="1"/>
          </p:nvPr>
        </p:nvSpPr>
        <p:spPr>
          <a:xfrm>
            <a:off x="5258000" y="944587"/>
            <a:ext cx="6678185" cy="5571072"/>
          </a:xfrm>
        </p:spPr>
        <p:txBody>
          <a:bodyPr>
            <a:normAutofit lnSpcReduction="10000"/>
          </a:bodyPr>
          <a:lstStyle/>
          <a:p>
            <a:pPr marL="0" indent="0">
              <a:lnSpc>
                <a:spcPct val="90000"/>
              </a:lnSpc>
              <a:buNone/>
            </a:pPr>
            <a:r>
              <a:rPr lang="en-US" sz="2000" b="1" i="1" dirty="0"/>
              <a:t>Reactive hyperemia </a:t>
            </a:r>
            <a:r>
              <a:rPr lang="en-US" sz="2000" dirty="0"/>
              <a:t>;</a:t>
            </a:r>
          </a:p>
          <a:p>
            <a:pPr>
              <a:lnSpc>
                <a:spcPct val="90000"/>
              </a:lnSpc>
              <a:buFont typeface="Wingdings" panose="05000000000000000000" pitchFamily="2" charset="2"/>
              <a:buChar char="q"/>
            </a:pPr>
            <a:r>
              <a:rPr lang="en-US" sz="2000" dirty="0"/>
              <a:t> If you occlude a vessel for a specific time of period and then open it, you going to have rebound effect your body will give higher flow to that area that’s approximately proportional to the time of occlusion</a:t>
            </a:r>
          </a:p>
          <a:p>
            <a:pPr marL="0" indent="0">
              <a:lnSpc>
                <a:spcPct val="90000"/>
              </a:lnSpc>
              <a:buNone/>
            </a:pPr>
            <a:r>
              <a:rPr lang="en-US" sz="2000" b="1" i="1" u="sng" dirty="0">
                <a:solidFill>
                  <a:srgbClr val="0070C0"/>
                </a:solidFill>
              </a:rPr>
              <a:t> </a:t>
            </a:r>
          </a:p>
          <a:p>
            <a:pPr marL="0" indent="0">
              <a:lnSpc>
                <a:spcPct val="90000"/>
              </a:lnSpc>
              <a:buNone/>
            </a:pPr>
            <a:r>
              <a:rPr lang="en-US" sz="2000" b="1" i="1" u="sng" dirty="0">
                <a:solidFill>
                  <a:srgbClr val="0070C0"/>
                </a:solidFill>
              </a:rPr>
              <a:t>But it also depends on how body will respond to the sweeping of metabolic waste and that supply of oxygen and nutrients to support that tissue </a:t>
            </a:r>
          </a:p>
          <a:p>
            <a:pPr marL="0" indent="0">
              <a:lnSpc>
                <a:spcPct val="90000"/>
              </a:lnSpc>
              <a:buNone/>
            </a:pPr>
            <a:endParaRPr lang="en-US" sz="2000" dirty="0"/>
          </a:p>
          <a:p>
            <a:pPr marL="0" indent="0">
              <a:lnSpc>
                <a:spcPct val="90000"/>
              </a:lnSpc>
              <a:buNone/>
            </a:pPr>
            <a:r>
              <a:rPr lang="en-US" sz="2000" b="1" i="1" dirty="0"/>
              <a:t>On anther flipside of that is active hyperemia; </a:t>
            </a:r>
          </a:p>
          <a:p>
            <a:pPr>
              <a:lnSpc>
                <a:spcPct val="90000"/>
              </a:lnSpc>
              <a:buFont typeface="Wingdings" panose="05000000000000000000" pitchFamily="2" charset="2"/>
              <a:buChar char="q"/>
            </a:pPr>
            <a:r>
              <a:rPr lang="en-US" sz="2000" dirty="0"/>
              <a:t>Easy if you can conceptualize it as exercising ;</a:t>
            </a:r>
          </a:p>
          <a:p>
            <a:pPr marL="0" indent="0">
              <a:lnSpc>
                <a:spcPct val="90000"/>
              </a:lnSpc>
              <a:buNone/>
            </a:pPr>
            <a:r>
              <a:rPr lang="en-US" sz="2000" dirty="0"/>
              <a:t>You start running so you increase your skeletal metabolism through opening precapillary sphincter , dilatation of  metarterioles and arterioles and conditioned over time would increase capillary number    </a:t>
            </a:r>
          </a:p>
        </p:txBody>
      </p:sp>
    </p:spTree>
    <p:extLst>
      <p:ext uri="{BB962C8B-B14F-4D97-AF65-F5344CB8AC3E}">
        <p14:creationId xmlns:p14="http://schemas.microsoft.com/office/powerpoint/2010/main" val="147253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C8840F6-5F99-4EBF-A86F-B7262A2848AE}"/>
              </a:ext>
            </a:extLst>
          </p:cNvPr>
          <p:cNvSpPr>
            <a:spLocks noGrp="1"/>
          </p:cNvSpPr>
          <p:nvPr>
            <p:ph type="title"/>
          </p:nvPr>
        </p:nvSpPr>
        <p:spPr>
          <a:xfrm>
            <a:off x="3671795" y="832609"/>
            <a:ext cx="3823020" cy="1517035"/>
          </a:xfrm>
        </p:spPr>
        <p:txBody>
          <a:bodyPr>
            <a:normAutofit/>
          </a:bodyPr>
          <a:lstStyle/>
          <a:p>
            <a:r>
              <a:rPr lang="en-US" b="1" dirty="0">
                <a:solidFill>
                  <a:schemeClr val="tx1">
                    <a:lumMod val="75000"/>
                    <a:lumOff val="25000"/>
                  </a:schemeClr>
                </a:solidFill>
              </a:rPr>
              <a:t>Objectives </a:t>
            </a:r>
          </a:p>
        </p:txBody>
      </p:sp>
      <p:sp>
        <p:nvSpPr>
          <p:cNvPr id="3" name="Content Placeholder 2">
            <a:extLst>
              <a:ext uri="{FF2B5EF4-FFF2-40B4-BE49-F238E27FC236}">
                <a16:creationId xmlns:a16="http://schemas.microsoft.com/office/drawing/2014/main" id="{9620CFF4-F50E-461B-A101-A728861156EE}"/>
              </a:ext>
            </a:extLst>
          </p:cNvPr>
          <p:cNvSpPr>
            <a:spLocks noGrp="1"/>
          </p:cNvSpPr>
          <p:nvPr>
            <p:ph idx="1"/>
          </p:nvPr>
        </p:nvSpPr>
        <p:spPr>
          <a:xfrm>
            <a:off x="3844616" y="2626840"/>
            <a:ext cx="7245103" cy="3131777"/>
          </a:xfrm>
        </p:spPr>
        <p:txBody>
          <a:bodyPr>
            <a:normAutofit/>
          </a:bodyPr>
          <a:lstStyle/>
          <a:p>
            <a:pPr marL="0" indent="0">
              <a:buNone/>
            </a:pPr>
            <a:r>
              <a:rPr lang="en-US" dirty="0">
                <a:solidFill>
                  <a:schemeClr val="tx1">
                    <a:lumMod val="75000"/>
                    <a:lumOff val="25000"/>
                  </a:schemeClr>
                </a:solidFill>
              </a:rPr>
              <a:t>It comes to play when we deal with patients who  have dysregulation of this blood flow  to certain organs </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Know what factors affect tissue blood flow </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Describe the vasodilator and oxygen demand theories </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Know mechanisms of autoregulation </a:t>
            </a: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82219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775-2E22-41A3-9965-47E3F8C42D1C}"/>
              </a:ext>
            </a:extLst>
          </p:cNvPr>
          <p:cNvSpPr>
            <a:spLocks noGrp="1"/>
          </p:cNvSpPr>
          <p:nvPr>
            <p:ph type="title"/>
          </p:nvPr>
        </p:nvSpPr>
        <p:spPr>
          <a:xfrm>
            <a:off x="6506793" y="301389"/>
            <a:ext cx="4957553" cy="991834"/>
          </a:xfrm>
        </p:spPr>
        <p:txBody>
          <a:bodyPr>
            <a:normAutofit/>
          </a:bodyPr>
          <a:lstStyle/>
          <a:p>
            <a:r>
              <a:rPr lang="en-US" sz="2800" b="1" dirty="0"/>
              <a:t>Capillary unit </a:t>
            </a:r>
          </a:p>
        </p:txBody>
      </p:sp>
      <p:sp>
        <p:nvSpPr>
          <p:cNvPr id="35" name="Rectangle 34">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7" name="Rectangle 36">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7" name="Picture 6">
            <a:extLst>
              <a:ext uri="{FF2B5EF4-FFF2-40B4-BE49-F238E27FC236}">
                <a16:creationId xmlns:a16="http://schemas.microsoft.com/office/drawing/2014/main" id="{BACD0496-1E0D-4CDB-A2C1-900B77C46518}"/>
              </a:ext>
            </a:extLst>
          </p:cNvPr>
          <p:cNvPicPr>
            <a:picLocks noChangeAspect="1"/>
          </p:cNvPicPr>
          <p:nvPr/>
        </p:nvPicPr>
        <p:blipFill>
          <a:blip r:embed="rId2"/>
          <a:stretch>
            <a:fillRect/>
          </a:stretch>
        </p:blipFill>
        <p:spPr>
          <a:xfrm>
            <a:off x="883977" y="1293224"/>
            <a:ext cx="5054518" cy="4454434"/>
          </a:xfrm>
          <a:prstGeom prst="rect">
            <a:avLst/>
          </a:prstGeom>
        </p:spPr>
      </p:pic>
      <p:sp>
        <p:nvSpPr>
          <p:cNvPr id="3" name="Content Placeholder 2">
            <a:extLst>
              <a:ext uri="{FF2B5EF4-FFF2-40B4-BE49-F238E27FC236}">
                <a16:creationId xmlns:a16="http://schemas.microsoft.com/office/drawing/2014/main" id="{8C0C5CEA-A124-406D-9431-8CE7911659A6}"/>
              </a:ext>
            </a:extLst>
          </p:cNvPr>
          <p:cNvSpPr>
            <a:spLocks noGrp="1"/>
          </p:cNvSpPr>
          <p:nvPr>
            <p:ph idx="1"/>
          </p:nvPr>
        </p:nvSpPr>
        <p:spPr>
          <a:xfrm>
            <a:off x="6506792" y="1293223"/>
            <a:ext cx="4957554" cy="5415552"/>
          </a:xfrm>
        </p:spPr>
        <p:txBody>
          <a:bodyPr>
            <a:normAutofit fontScale="85000" lnSpcReduction="10000"/>
          </a:bodyPr>
          <a:lstStyle/>
          <a:p>
            <a:pPr>
              <a:lnSpc>
                <a:spcPct val="90000"/>
              </a:lnSpc>
            </a:pPr>
            <a:r>
              <a:rPr lang="en-US" sz="1900" dirty="0"/>
              <a:t>Here is the crux of all our information today so this is a capillary unit in a tissue, and this will be found anywhere in the body its ubiquitous and this is going to supply our tissues with all nutrient  and oxygen and all that other nutrient needs to function </a:t>
            </a:r>
          </a:p>
          <a:p>
            <a:pPr>
              <a:lnSpc>
                <a:spcPct val="90000"/>
              </a:lnSpc>
            </a:pPr>
            <a:endParaRPr lang="en-US" sz="1900" dirty="0"/>
          </a:p>
          <a:p>
            <a:pPr>
              <a:lnSpc>
                <a:spcPct val="90000"/>
              </a:lnSpc>
            </a:pPr>
            <a:r>
              <a:rPr lang="en-US" sz="1900" dirty="0"/>
              <a:t>What we are going to discus these arteriole, precapillary sphincters and the metarteriole and you can see these banded with smooth muscle and these precapillary sphincter are smooth muscle </a:t>
            </a:r>
          </a:p>
          <a:p>
            <a:pPr marL="0" indent="0">
              <a:lnSpc>
                <a:spcPct val="90000"/>
              </a:lnSpc>
              <a:buNone/>
            </a:pPr>
            <a:endParaRPr lang="en-US" sz="1900" dirty="0"/>
          </a:p>
          <a:p>
            <a:pPr>
              <a:lnSpc>
                <a:spcPct val="90000"/>
              </a:lnSpc>
            </a:pPr>
            <a:r>
              <a:rPr lang="en-US" sz="1900" dirty="0"/>
              <a:t>and the function of these are a little bit different; the metarteriole is basically a vascular shunt for when these capillary sphincters are open or closed , serve either as thoroughfare channels to the venules, which bypass the capillary bed, or as conduits to supply the capillary bed. There are often cross-connections between the arterioles and venules as well as in the capillary network.</a:t>
            </a:r>
          </a:p>
          <a:p>
            <a:pPr>
              <a:lnSpc>
                <a:spcPct val="90000"/>
              </a:lnSpc>
            </a:pPr>
            <a:r>
              <a:rPr lang="en-US" sz="1900" dirty="0"/>
              <a:t>arterioles are terminal endpoint of systemic circulation with regard tissue perfusion </a:t>
            </a:r>
          </a:p>
          <a:p>
            <a:pPr>
              <a:lnSpc>
                <a:spcPct val="90000"/>
              </a:lnSpc>
            </a:pPr>
            <a:endParaRPr lang="en-US" sz="1100" dirty="0"/>
          </a:p>
          <a:p>
            <a:pPr marL="0" indent="0">
              <a:lnSpc>
                <a:spcPct val="90000"/>
              </a:lnSpc>
              <a:buNone/>
            </a:pPr>
            <a:endParaRPr lang="en-US" sz="1100" dirty="0"/>
          </a:p>
        </p:txBody>
      </p:sp>
    </p:spTree>
    <p:extLst>
      <p:ext uri="{BB962C8B-B14F-4D97-AF65-F5344CB8AC3E}">
        <p14:creationId xmlns:p14="http://schemas.microsoft.com/office/powerpoint/2010/main" val="320751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39F2E6E-71BC-4AF0-8D2E-DEA6051AF74E}"/>
              </a:ext>
            </a:extLst>
          </p:cNvPr>
          <p:cNvSpPr>
            <a:spLocks noGrp="1"/>
          </p:cNvSpPr>
          <p:nvPr>
            <p:ph type="title"/>
          </p:nvPr>
        </p:nvSpPr>
        <p:spPr>
          <a:xfrm>
            <a:off x="7205730" y="1420706"/>
            <a:ext cx="4189213" cy="4016587"/>
          </a:xfrm>
        </p:spPr>
        <p:txBody>
          <a:bodyPr>
            <a:normAutofit/>
          </a:bodyPr>
          <a:lstStyle/>
          <a:p>
            <a:r>
              <a:rPr lang="en-US" sz="3600" b="1" dirty="0"/>
              <a:t>Mechanisms of  Blood flow to tissues </a:t>
            </a:r>
          </a:p>
        </p:txBody>
      </p:sp>
      <p:sp>
        <p:nvSpPr>
          <p:cNvPr id="3" name="Content Placeholder 2">
            <a:extLst>
              <a:ext uri="{FF2B5EF4-FFF2-40B4-BE49-F238E27FC236}">
                <a16:creationId xmlns:a16="http://schemas.microsoft.com/office/drawing/2014/main" id="{7A7C4344-AA4E-4610-AB06-82B9A13F3B10}"/>
              </a:ext>
            </a:extLst>
          </p:cNvPr>
          <p:cNvSpPr>
            <a:spLocks noGrp="1"/>
          </p:cNvSpPr>
          <p:nvPr>
            <p:ph idx="1"/>
          </p:nvPr>
        </p:nvSpPr>
        <p:spPr>
          <a:xfrm>
            <a:off x="1440519" y="1420706"/>
            <a:ext cx="5514758" cy="4016587"/>
          </a:xfrm>
        </p:spPr>
        <p:txBody>
          <a:bodyPr anchor="ctr">
            <a:normAutofit/>
          </a:bodyPr>
          <a:lstStyle/>
          <a:p>
            <a:pPr marL="0" indent="0">
              <a:buNone/>
            </a:pPr>
            <a:r>
              <a:rPr lang="en-US" sz="1700">
                <a:solidFill>
                  <a:schemeClr val="tx1">
                    <a:lumMod val="75000"/>
                    <a:lumOff val="25000"/>
                  </a:schemeClr>
                </a:solidFill>
              </a:rPr>
              <a:t>The local blood flow is regulated by many things but more so the metabolic demands of the tissue </a:t>
            </a:r>
          </a:p>
          <a:p>
            <a:pPr>
              <a:buFont typeface="Wingdings" panose="05000000000000000000" pitchFamily="2" charset="2"/>
              <a:buChar char="q"/>
            </a:pPr>
            <a:r>
              <a:rPr lang="en-US" sz="1700">
                <a:solidFill>
                  <a:schemeClr val="tx1">
                    <a:lumMod val="75000"/>
                    <a:lumOff val="25000"/>
                  </a:schemeClr>
                </a:solidFill>
              </a:rPr>
              <a:t>Each tissue controls its own blood flow in proportional to its need </a:t>
            </a:r>
          </a:p>
          <a:p>
            <a:pPr>
              <a:buFont typeface="Wingdings" panose="05000000000000000000" pitchFamily="2" charset="2"/>
              <a:buChar char="q"/>
            </a:pPr>
            <a:r>
              <a:rPr lang="en-US" sz="1700">
                <a:solidFill>
                  <a:schemeClr val="tx1">
                    <a:lumMod val="75000"/>
                    <a:lumOff val="25000"/>
                  </a:schemeClr>
                </a:solidFill>
              </a:rPr>
              <a:t>Tissue specific needs includes </a:t>
            </a:r>
          </a:p>
          <a:p>
            <a:pPr marL="0" indent="0">
              <a:buNone/>
            </a:pPr>
            <a:r>
              <a:rPr lang="en-US" sz="1700">
                <a:solidFill>
                  <a:schemeClr val="tx1">
                    <a:lumMod val="75000"/>
                    <a:lumOff val="25000"/>
                  </a:schemeClr>
                </a:solidFill>
              </a:rPr>
              <a:t>Delivery of oxygen</a:t>
            </a:r>
          </a:p>
          <a:p>
            <a:pPr marL="0" indent="0">
              <a:buNone/>
            </a:pPr>
            <a:r>
              <a:rPr lang="en-US" sz="1700">
                <a:solidFill>
                  <a:schemeClr val="tx1">
                    <a:lumMod val="75000"/>
                    <a:lumOff val="25000"/>
                  </a:schemeClr>
                </a:solidFill>
              </a:rPr>
              <a:t>Delivery of nutrients such as glucose, amino acid </a:t>
            </a:r>
          </a:p>
          <a:p>
            <a:pPr marL="0" indent="0">
              <a:buNone/>
            </a:pPr>
            <a:r>
              <a:rPr lang="en-US" sz="1700">
                <a:solidFill>
                  <a:schemeClr val="tx1">
                    <a:lumMod val="75000"/>
                    <a:lumOff val="25000"/>
                  </a:schemeClr>
                </a:solidFill>
              </a:rPr>
              <a:t>Removal of carbon dioxide and other metabolites </a:t>
            </a:r>
          </a:p>
          <a:p>
            <a:pPr marL="0" indent="0">
              <a:buNone/>
            </a:pPr>
            <a:r>
              <a:rPr lang="en-US" sz="1700">
                <a:solidFill>
                  <a:schemeClr val="tx1">
                    <a:lumMod val="75000"/>
                    <a:lumOff val="25000"/>
                  </a:schemeClr>
                </a:solidFill>
              </a:rPr>
              <a:t>Transport various hormones and other substance to different tissue </a:t>
            </a:r>
          </a:p>
          <a:p>
            <a:pPr>
              <a:buFont typeface="Wingdings" panose="05000000000000000000" pitchFamily="2" charset="2"/>
              <a:buChar char="q"/>
            </a:pPr>
            <a:r>
              <a:rPr lang="en-US" sz="1700">
                <a:solidFill>
                  <a:schemeClr val="tx1">
                    <a:lumMod val="75000"/>
                    <a:lumOff val="25000"/>
                  </a:schemeClr>
                </a:solidFill>
              </a:rPr>
              <a:t>Flow is closely related to metabolic rate of tissues </a:t>
            </a:r>
          </a:p>
          <a:p>
            <a:endParaRPr lang="en-US" sz="170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40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EAFB3B-231C-4773-9F08-DD3258B20D02}"/>
              </a:ext>
            </a:extLst>
          </p:cNvPr>
          <p:cNvPicPr>
            <a:picLocks noChangeAspect="1"/>
          </p:cNvPicPr>
          <p:nvPr/>
        </p:nvPicPr>
        <p:blipFill>
          <a:blip r:embed="rId2"/>
          <a:stretch>
            <a:fillRect/>
          </a:stretch>
        </p:blipFill>
        <p:spPr>
          <a:xfrm>
            <a:off x="4667497" y="964867"/>
            <a:ext cx="6880072" cy="4767404"/>
          </a:xfrm>
          <a:prstGeom prst="rect">
            <a:avLst/>
          </a:prstGeom>
        </p:spPr>
      </p:pic>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45C77F-EAC9-47EE-B278-C153B38F11BC}"/>
              </a:ext>
            </a:extLst>
          </p:cNvPr>
          <p:cNvSpPr>
            <a:spLocks noGrp="1"/>
          </p:cNvSpPr>
          <p:nvPr>
            <p:ph type="title"/>
          </p:nvPr>
        </p:nvSpPr>
        <p:spPr>
          <a:xfrm>
            <a:off x="0" y="89962"/>
            <a:ext cx="4023160" cy="874906"/>
          </a:xfrm>
        </p:spPr>
        <p:txBody>
          <a:bodyPr>
            <a:normAutofit fontScale="90000"/>
          </a:bodyPr>
          <a:lstStyle/>
          <a:p>
            <a:r>
              <a:rPr lang="en-US" sz="2400" b="1" dirty="0">
                <a:solidFill>
                  <a:schemeClr val="tx1"/>
                </a:solidFill>
              </a:rPr>
              <a:t>Continued mechanisms of blood flow to the tissues </a:t>
            </a:r>
          </a:p>
        </p:txBody>
      </p:sp>
      <p:sp>
        <p:nvSpPr>
          <p:cNvPr id="3" name="Content Placeholder 2">
            <a:extLst>
              <a:ext uri="{FF2B5EF4-FFF2-40B4-BE49-F238E27FC236}">
                <a16:creationId xmlns:a16="http://schemas.microsoft.com/office/drawing/2014/main" id="{18A3552F-BBF1-4B1D-98CF-8716EBD21170}"/>
              </a:ext>
            </a:extLst>
          </p:cNvPr>
          <p:cNvSpPr>
            <a:spLocks noGrp="1"/>
          </p:cNvSpPr>
          <p:nvPr>
            <p:ph idx="1"/>
          </p:nvPr>
        </p:nvSpPr>
        <p:spPr>
          <a:xfrm>
            <a:off x="1" y="964867"/>
            <a:ext cx="4023160" cy="5803171"/>
          </a:xfrm>
        </p:spPr>
        <p:txBody>
          <a:bodyPr>
            <a:normAutofit/>
          </a:bodyPr>
          <a:lstStyle/>
          <a:p>
            <a:pPr>
              <a:lnSpc>
                <a:spcPct val="90000"/>
              </a:lnSpc>
            </a:pPr>
            <a:r>
              <a:rPr lang="en-US" sz="1600" dirty="0"/>
              <a:t>This chart is about Basal blood flow to different organs and tissues in our body </a:t>
            </a:r>
          </a:p>
          <a:p>
            <a:pPr>
              <a:lnSpc>
                <a:spcPct val="90000"/>
              </a:lnSpc>
            </a:pPr>
            <a:r>
              <a:rPr lang="en-US" sz="1600" dirty="0"/>
              <a:t>If you notice 49% is going to our liver and kidneys in a resting state; very important is constantly metabolically active </a:t>
            </a:r>
          </a:p>
          <a:p>
            <a:pPr>
              <a:lnSpc>
                <a:spcPct val="90000"/>
              </a:lnSpc>
            </a:pPr>
            <a:r>
              <a:rPr lang="en-US" sz="1600" dirty="0"/>
              <a:t>15% is going to our muscle; interesting here how little is going to our muscle when takes up when it comprises a lot of our vascular structure and tissue in our body and will see in exercise that will increase 20 to 60-fold </a:t>
            </a:r>
          </a:p>
          <a:p>
            <a:pPr>
              <a:lnSpc>
                <a:spcPct val="90000"/>
              </a:lnSpc>
            </a:pPr>
            <a:r>
              <a:rPr lang="en-US" sz="1600" dirty="0"/>
              <a:t>14% is going to our brain; With relation to their organ size is pretty significant ; our brain is getting decent amount because our brain needs to function to survive as well   </a:t>
            </a:r>
          </a:p>
          <a:p>
            <a:pPr>
              <a:lnSpc>
                <a:spcPct val="90000"/>
              </a:lnSpc>
            </a:pPr>
            <a:r>
              <a:rPr lang="en-US" sz="1600" dirty="0"/>
              <a:t>Everything else is relatively negligible</a:t>
            </a:r>
          </a:p>
        </p:txBody>
      </p:sp>
    </p:spTree>
    <p:extLst>
      <p:ext uri="{BB962C8B-B14F-4D97-AF65-F5344CB8AC3E}">
        <p14:creationId xmlns:p14="http://schemas.microsoft.com/office/powerpoint/2010/main" val="37347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ln w="6350" cap="flat" cmpd="sng" algn="ctr">
            <a:noFill/>
            <a:prstDash val="solid"/>
          </a:ln>
          <a:effectLst>
            <a:softEdge rad="0"/>
          </a:effectLst>
        </p:spPr>
      </p:sp>
      <p:sp>
        <p:nvSpPr>
          <p:cNvPr id="43" name="Rectangle 42">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0DDCFA91-0FB6-4044-A504-A5FF8D7E1085}"/>
              </a:ext>
            </a:extLst>
          </p:cNvPr>
          <p:cNvSpPr>
            <a:spLocks noGrp="1"/>
          </p:cNvSpPr>
          <p:nvPr>
            <p:ph type="title"/>
          </p:nvPr>
        </p:nvSpPr>
        <p:spPr>
          <a:xfrm>
            <a:off x="556428" y="718457"/>
            <a:ext cx="3754169" cy="5032587"/>
          </a:xfrm>
        </p:spPr>
        <p:txBody>
          <a:bodyPr anchor="t">
            <a:normAutofit/>
          </a:bodyPr>
          <a:lstStyle/>
          <a:p>
            <a:pPr algn="ctr"/>
            <a:r>
              <a:rPr lang="en-US" sz="4000" b="1" dirty="0">
                <a:solidFill>
                  <a:srgbClr val="FFFFFF"/>
                </a:solidFill>
              </a:rPr>
              <a:t>Mechanisms of blood flow control </a:t>
            </a:r>
          </a:p>
        </p:txBody>
      </p:sp>
      <p:sp>
        <p:nvSpPr>
          <p:cNvPr id="3" name="Content Placeholder 2">
            <a:extLst>
              <a:ext uri="{FF2B5EF4-FFF2-40B4-BE49-F238E27FC236}">
                <a16:creationId xmlns:a16="http://schemas.microsoft.com/office/drawing/2014/main" id="{263A0C91-A6EC-40F1-9A86-3CFA9F14E215}"/>
              </a:ext>
            </a:extLst>
          </p:cNvPr>
          <p:cNvSpPr>
            <a:spLocks noGrp="1"/>
          </p:cNvSpPr>
          <p:nvPr>
            <p:ph idx="1"/>
          </p:nvPr>
        </p:nvSpPr>
        <p:spPr>
          <a:xfrm>
            <a:off x="4654295" y="237744"/>
            <a:ext cx="7303009" cy="6382512"/>
          </a:xfrm>
        </p:spPr>
        <p:txBody>
          <a:bodyPr>
            <a:normAutofit/>
          </a:bodyPr>
          <a:lstStyle/>
          <a:p>
            <a:pPr marL="0" indent="0">
              <a:lnSpc>
                <a:spcPct val="90000"/>
              </a:lnSpc>
              <a:buNone/>
            </a:pPr>
            <a:r>
              <a:rPr lang="en-US" b="1" dirty="0"/>
              <a:t>Acute control  (Metabolic theory )</a:t>
            </a:r>
          </a:p>
          <a:p>
            <a:pPr>
              <a:lnSpc>
                <a:spcPct val="90000"/>
              </a:lnSpc>
              <a:buFont typeface="Wingdings" panose="05000000000000000000" pitchFamily="2" charset="2"/>
              <a:buChar char="v"/>
            </a:pPr>
            <a:r>
              <a:rPr lang="en-US" b="1" dirty="0">
                <a:solidFill>
                  <a:srgbClr val="0070C0"/>
                </a:solidFill>
              </a:rPr>
              <a:t>Rapid; seconds to minute</a:t>
            </a:r>
          </a:p>
          <a:p>
            <a:pPr>
              <a:lnSpc>
                <a:spcPct val="90000"/>
              </a:lnSpc>
              <a:buFont typeface="Wingdings" panose="05000000000000000000" pitchFamily="2" charset="2"/>
              <a:buChar char="v"/>
            </a:pPr>
            <a:r>
              <a:rPr lang="en-US" b="1" dirty="0">
                <a:solidFill>
                  <a:srgbClr val="0070C0"/>
                </a:solidFill>
              </a:rPr>
              <a:t>Local changes   </a:t>
            </a:r>
          </a:p>
          <a:p>
            <a:pPr marL="0" indent="0">
              <a:lnSpc>
                <a:spcPct val="90000"/>
              </a:lnSpc>
              <a:buNone/>
            </a:pPr>
            <a:r>
              <a:rPr lang="en-US" dirty="0"/>
              <a:t> basically depends on specific changes in that tissue area regarding metabolism </a:t>
            </a:r>
          </a:p>
          <a:p>
            <a:pPr marL="0" indent="0">
              <a:lnSpc>
                <a:spcPct val="90000"/>
              </a:lnSpc>
              <a:buNone/>
            </a:pPr>
            <a:r>
              <a:rPr lang="en-US" dirty="0"/>
              <a:t>     Oxygen demand requirement ,</a:t>
            </a:r>
          </a:p>
          <a:p>
            <a:pPr marL="0" indent="0">
              <a:lnSpc>
                <a:spcPct val="90000"/>
              </a:lnSpc>
              <a:buNone/>
            </a:pPr>
            <a:r>
              <a:rPr lang="en-US" dirty="0"/>
              <a:t>    washing out of such metabolic waste as hydrogen ion</a:t>
            </a:r>
          </a:p>
          <a:p>
            <a:pPr>
              <a:lnSpc>
                <a:spcPct val="90000"/>
              </a:lnSpc>
              <a:buFont typeface="Wingdings" panose="05000000000000000000" pitchFamily="2" charset="2"/>
              <a:buChar char="v"/>
            </a:pPr>
            <a:r>
              <a:rPr lang="en-US" b="1" i="1" u="sng" dirty="0" err="1">
                <a:solidFill>
                  <a:srgbClr val="0070C0"/>
                </a:solidFill>
              </a:rPr>
              <a:t>Vasoactivity</a:t>
            </a:r>
            <a:r>
              <a:rPr lang="en-US" b="1" i="1" u="sng" dirty="0">
                <a:solidFill>
                  <a:srgbClr val="0070C0"/>
                </a:solidFill>
              </a:rPr>
              <a:t> of metarterioles and precapillary sphincter to adjust blood flow to different tissue sites based on local changes area  </a:t>
            </a:r>
          </a:p>
          <a:p>
            <a:pPr marL="0" indent="0">
              <a:lnSpc>
                <a:spcPct val="90000"/>
              </a:lnSpc>
              <a:buNone/>
            </a:pPr>
            <a:r>
              <a:rPr lang="en-US" b="1" dirty="0"/>
              <a:t>Long term control (Myogenic theory )</a:t>
            </a:r>
          </a:p>
          <a:p>
            <a:pPr marL="0" indent="0">
              <a:lnSpc>
                <a:spcPct val="90000"/>
              </a:lnSpc>
              <a:buNone/>
            </a:pPr>
            <a:r>
              <a:rPr lang="en-US" b="1" i="1" u="sng" dirty="0">
                <a:solidFill>
                  <a:srgbClr val="0070C0"/>
                </a:solidFill>
              </a:rPr>
              <a:t>The best way to think of that would be exercise </a:t>
            </a:r>
          </a:p>
          <a:p>
            <a:pPr>
              <a:lnSpc>
                <a:spcPct val="90000"/>
              </a:lnSpc>
              <a:buFont typeface="Wingdings" panose="05000000000000000000" pitchFamily="2" charset="2"/>
              <a:buChar char="v"/>
            </a:pPr>
            <a:r>
              <a:rPr lang="en-US" b="1" dirty="0">
                <a:solidFill>
                  <a:srgbClr val="0070C0"/>
                </a:solidFill>
              </a:rPr>
              <a:t>Slow response; days to months </a:t>
            </a:r>
          </a:p>
          <a:p>
            <a:pPr marL="0" indent="0">
              <a:lnSpc>
                <a:spcPct val="90000"/>
              </a:lnSpc>
              <a:buNone/>
            </a:pPr>
            <a:r>
              <a:rPr lang="en-US" dirty="0"/>
              <a:t>Let us say you worked out for month and your condition is getting better while your CVS is getting efficient</a:t>
            </a:r>
          </a:p>
          <a:p>
            <a:pPr>
              <a:lnSpc>
                <a:spcPct val="90000"/>
              </a:lnSpc>
              <a:buFont typeface="Wingdings" panose="05000000000000000000" pitchFamily="2" charset="2"/>
              <a:buChar char="v"/>
            </a:pPr>
            <a:r>
              <a:rPr lang="en-US" b="1" dirty="0">
                <a:solidFill>
                  <a:srgbClr val="0070C0"/>
                </a:solidFill>
              </a:rPr>
              <a:t>Conditioned </a:t>
            </a:r>
          </a:p>
          <a:p>
            <a:pPr marL="0" indent="0">
              <a:lnSpc>
                <a:spcPct val="90000"/>
              </a:lnSpc>
              <a:buNone/>
            </a:pPr>
            <a:r>
              <a:rPr lang="en-US" dirty="0"/>
              <a:t>Change in organ size and vascularity </a:t>
            </a:r>
          </a:p>
          <a:p>
            <a:pPr>
              <a:lnSpc>
                <a:spcPct val="90000"/>
              </a:lnSpc>
              <a:buFont typeface="Wingdings" panose="05000000000000000000" pitchFamily="2" charset="2"/>
              <a:buChar char="v"/>
            </a:pPr>
            <a:r>
              <a:rPr lang="en-US" b="1" dirty="0">
                <a:solidFill>
                  <a:srgbClr val="0070C0"/>
                </a:solidFill>
              </a:rPr>
              <a:t>Physical changes in number and size of capillaries </a:t>
            </a:r>
          </a:p>
          <a:p>
            <a:pPr marL="0" indent="0">
              <a:lnSpc>
                <a:spcPct val="90000"/>
              </a:lnSpc>
              <a:buNone/>
            </a:pPr>
            <a:r>
              <a:rPr lang="en-US" sz="1100" dirty="0"/>
              <a:t> </a:t>
            </a:r>
          </a:p>
        </p:txBody>
      </p:sp>
    </p:spTree>
    <p:extLst>
      <p:ext uri="{BB962C8B-B14F-4D97-AF65-F5344CB8AC3E}">
        <p14:creationId xmlns:p14="http://schemas.microsoft.com/office/powerpoint/2010/main" val="417009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A67672-C6FE-460A-AF18-7C937AF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2FF8CD-22C1-44D5-87E7-FA1652408230}"/>
              </a:ext>
            </a:extLst>
          </p:cNvPr>
          <p:cNvSpPr>
            <a:spLocks noGrp="1"/>
          </p:cNvSpPr>
          <p:nvPr>
            <p:ph type="title"/>
          </p:nvPr>
        </p:nvSpPr>
        <p:spPr>
          <a:xfrm>
            <a:off x="4917593" y="387214"/>
            <a:ext cx="4144764" cy="924950"/>
          </a:xfrm>
        </p:spPr>
        <p:txBody>
          <a:bodyPr>
            <a:normAutofit/>
          </a:bodyPr>
          <a:lstStyle/>
          <a:p>
            <a:r>
              <a:rPr lang="en-US" sz="2800" b="1"/>
              <a:t>Metabolic theory </a:t>
            </a:r>
            <a:endParaRPr lang="en-US" sz="2800" b="1" dirty="0"/>
          </a:p>
        </p:txBody>
      </p:sp>
      <p:sp useBgFill="1">
        <p:nvSpPr>
          <p:cNvPr id="12" name="Rectangle 11">
            <a:extLst>
              <a:ext uri="{FF2B5EF4-FFF2-40B4-BE49-F238E27FC236}">
                <a16:creationId xmlns:a16="http://schemas.microsoft.com/office/drawing/2014/main" id="{3139E405-F5B0-4F82-81A4-F09D3FA95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57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DCF4BF-6540-4F3C-821D-A01839B182DB}"/>
              </a:ext>
            </a:extLst>
          </p:cNvPr>
          <p:cNvSpPr>
            <a:spLocks noGrp="1"/>
          </p:cNvSpPr>
          <p:nvPr>
            <p:ph idx="1"/>
          </p:nvPr>
        </p:nvSpPr>
        <p:spPr>
          <a:xfrm>
            <a:off x="4357553" y="1061357"/>
            <a:ext cx="7584889" cy="5796643"/>
          </a:xfrm>
        </p:spPr>
        <p:txBody>
          <a:bodyPr>
            <a:noAutofit/>
          </a:bodyPr>
          <a:lstStyle/>
          <a:p>
            <a:pPr marL="0" indent="0">
              <a:lnSpc>
                <a:spcPct val="90000"/>
              </a:lnSpc>
              <a:buNone/>
            </a:pPr>
            <a:r>
              <a:rPr lang="en-US" sz="1600" b="1" i="1" u="sng" dirty="0">
                <a:solidFill>
                  <a:srgbClr val="002060"/>
                </a:solidFill>
              </a:rPr>
              <a:t>Break down into two theories;</a:t>
            </a:r>
            <a:r>
              <a:rPr lang="en-US" sz="1600" b="1" i="1" u="sng" dirty="0">
                <a:solidFill>
                  <a:srgbClr val="002060"/>
                </a:solidFill>
                <a:sym typeface="Wingdings" panose="05000000000000000000" pitchFamily="2" charset="2"/>
              </a:rPr>
              <a:t>)</a:t>
            </a:r>
            <a:r>
              <a:rPr lang="en-US" sz="1600" b="1" i="1" u="sng" dirty="0">
                <a:solidFill>
                  <a:srgbClr val="002060"/>
                </a:solidFill>
              </a:rPr>
              <a:t> Two theories</a:t>
            </a:r>
            <a:r>
              <a:rPr lang="en-US" sz="1600" b="1" i="1" u="sng" dirty="0">
                <a:solidFill>
                  <a:srgbClr val="002060"/>
                </a:solidFill>
                <a:sym typeface="Wingdings" panose="05000000000000000000" pitchFamily="2" charset="2"/>
              </a:rPr>
              <a:t>(vasodilator and oxygen demands </a:t>
            </a:r>
            <a:r>
              <a:rPr lang="en-US" sz="1600" b="1" i="1" u="sng" dirty="0">
                <a:solidFill>
                  <a:srgbClr val="002060"/>
                </a:solidFill>
              </a:rPr>
              <a:t> regarding blood flow its kind of intuitive but its kind of confusing at the same time because they blend into each other just a little bit; they say the same things in different way, but we will try to delineate  these two concepts </a:t>
            </a:r>
          </a:p>
          <a:p>
            <a:pPr marL="0" indent="0">
              <a:lnSpc>
                <a:spcPct val="90000"/>
              </a:lnSpc>
              <a:buNone/>
            </a:pPr>
            <a:endParaRPr lang="en-US" sz="1600" dirty="0"/>
          </a:p>
          <a:p>
            <a:pPr>
              <a:lnSpc>
                <a:spcPct val="90000"/>
              </a:lnSpc>
              <a:buFont typeface="Wingdings" panose="05000000000000000000" pitchFamily="2" charset="2"/>
              <a:buChar char="§"/>
            </a:pPr>
            <a:r>
              <a:rPr lang="en-US" sz="1600" dirty="0"/>
              <a:t>Here is a simple representation of vasodilator theory so you have increase in the rate of metabolism and then you have increasing blood flow </a:t>
            </a:r>
          </a:p>
          <a:p>
            <a:pPr>
              <a:lnSpc>
                <a:spcPct val="90000"/>
              </a:lnSpc>
              <a:buFont typeface="Wingdings" panose="05000000000000000000" pitchFamily="2" charset="2"/>
              <a:buChar char="§"/>
            </a:pPr>
            <a:r>
              <a:rPr lang="en-US" sz="1600" dirty="0"/>
              <a:t>When you at terminal end of the graph you have metabolic rate is eight times out of normal and your blood flow four times at that so it almost a two to one  ratio in this extreme examples </a:t>
            </a:r>
          </a:p>
          <a:p>
            <a:pPr>
              <a:lnSpc>
                <a:spcPct val="90000"/>
              </a:lnSpc>
              <a:buFont typeface="Arial" panose="020B0604020202020204" pitchFamily="34" charset="0"/>
              <a:buChar char="•"/>
            </a:pPr>
            <a:r>
              <a:rPr lang="en-US" sz="1600" dirty="0"/>
              <a:t>If you cut it off at about five times your normal metabolic rate you get more of a linear change in your blood flow </a:t>
            </a:r>
          </a:p>
          <a:p>
            <a:pPr>
              <a:lnSpc>
                <a:spcPct val="90000"/>
              </a:lnSpc>
              <a:buFont typeface="Arial" panose="020B0604020202020204" pitchFamily="34" charset="0"/>
              <a:buChar char="•"/>
            </a:pPr>
            <a:r>
              <a:rPr lang="en-US" sz="1600" dirty="0"/>
              <a:t>So I would like to generalize this association as two to one ratio but at the beginning you have more exponential increase and so we can't quit do that </a:t>
            </a:r>
          </a:p>
          <a:p>
            <a:pPr marL="0" indent="0">
              <a:lnSpc>
                <a:spcPct val="90000"/>
              </a:lnSpc>
              <a:buNone/>
            </a:pPr>
            <a:r>
              <a:rPr lang="en-US" sz="1600" b="1" i="1" u="sng" dirty="0">
                <a:solidFill>
                  <a:srgbClr val="002060"/>
                </a:solidFill>
              </a:rPr>
              <a:t>The whole take home from this is that if you increase you tissue metabolism you are increasing your blood flow by increasing the activity of arterioles and metarterioles </a:t>
            </a:r>
          </a:p>
          <a:p>
            <a:pPr marL="0" indent="0">
              <a:lnSpc>
                <a:spcPct val="90000"/>
              </a:lnSpc>
              <a:buNone/>
            </a:pPr>
            <a:r>
              <a:rPr lang="en-US" sz="1600" dirty="0"/>
              <a:t> </a:t>
            </a:r>
          </a:p>
        </p:txBody>
      </p:sp>
      <p:pic>
        <p:nvPicPr>
          <p:cNvPr id="6" name="Picture 5">
            <a:extLst>
              <a:ext uri="{FF2B5EF4-FFF2-40B4-BE49-F238E27FC236}">
                <a16:creationId xmlns:a16="http://schemas.microsoft.com/office/drawing/2014/main" id="{4259312D-0560-4CDF-BED7-45C0E311A1E0}"/>
              </a:ext>
            </a:extLst>
          </p:cNvPr>
          <p:cNvPicPr>
            <a:picLocks noChangeAspect="1"/>
          </p:cNvPicPr>
          <p:nvPr/>
        </p:nvPicPr>
        <p:blipFill>
          <a:blip r:embed="rId2"/>
          <a:stretch>
            <a:fillRect/>
          </a:stretch>
        </p:blipFill>
        <p:spPr>
          <a:xfrm>
            <a:off x="0" y="237744"/>
            <a:ext cx="4357552" cy="6382511"/>
          </a:xfrm>
          <a:prstGeom prst="rect">
            <a:avLst/>
          </a:prstGeom>
        </p:spPr>
      </p:pic>
    </p:spTree>
    <p:extLst>
      <p:ext uri="{BB962C8B-B14F-4D97-AF65-F5344CB8AC3E}">
        <p14:creationId xmlns:p14="http://schemas.microsoft.com/office/powerpoint/2010/main" val="90917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A1C8FF5-EDC7-4CB3-B1EF-BE6CA086354D}"/>
              </a:ext>
            </a:extLst>
          </p:cNvPr>
          <p:cNvPicPr>
            <a:picLocks noChangeAspect="1"/>
          </p:cNvPicPr>
          <p:nvPr/>
        </p:nvPicPr>
        <p:blipFill>
          <a:blip r:embed="rId2"/>
          <a:stretch>
            <a:fillRect/>
          </a:stretch>
        </p:blipFill>
        <p:spPr>
          <a:xfrm>
            <a:off x="4667497" y="789018"/>
            <a:ext cx="6880072" cy="5119101"/>
          </a:xfrm>
          <a:prstGeom prst="rect">
            <a:avLst/>
          </a:prstGeom>
        </p:spPr>
      </p:pic>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1232F0-0C72-4844-AF49-B443F00DCBD7}"/>
              </a:ext>
            </a:extLst>
          </p:cNvPr>
          <p:cNvSpPr>
            <a:spLocks noGrp="1"/>
          </p:cNvSpPr>
          <p:nvPr>
            <p:ph type="title"/>
          </p:nvPr>
        </p:nvSpPr>
        <p:spPr>
          <a:xfrm>
            <a:off x="349518" y="89962"/>
            <a:ext cx="2888344" cy="922410"/>
          </a:xfrm>
        </p:spPr>
        <p:txBody>
          <a:bodyPr>
            <a:normAutofit/>
          </a:bodyPr>
          <a:lstStyle/>
          <a:p>
            <a:r>
              <a:rPr lang="en-US" sz="2400" b="1" dirty="0">
                <a:solidFill>
                  <a:srgbClr val="FFFFFF"/>
                </a:solidFill>
              </a:rPr>
              <a:t>Vasodilator theory </a:t>
            </a:r>
          </a:p>
        </p:txBody>
      </p:sp>
      <p:sp>
        <p:nvSpPr>
          <p:cNvPr id="3" name="Content Placeholder 2">
            <a:extLst>
              <a:ext uri="{FF2B5EF4-FFF2-40B4-BE49-F238E27FC236}">
                <a16:creationId xmlns:a16="http://schemas.microsoft.com/office/drawing/2014/main" id="{D741081B-A75F-4016-963A-5ADFB46E2BE7}"/>
              </a:ext>
            </a:extLst>
          </p:cNvPr>
          <p:cNvSpPr>
            <a:spLocks noGrp="1"/>
          </p:cNvSpPr>
          <p:nvPr>
            <p:ph idx="1"/>
          </p:nvPr>
        </p:nvSpPr>
        <p:spPr>
          <a:xfrm>
            <a:off x="1" y="789018"/>
            <a:ext cx="4023160" cy="6068981"/>
          </a:xfrm>
        </p:spPr>
        <p:txBody>
          <a:bodyPr>
            <a:normAutofit/>
          </a:bodyPr>
          <a:lstStyle/>
          <a:p>
            <a:pPr marL="0" indent="0">
              <a:lnSpc>
                <a:spcPct val="90000"/>
              </a:lnSpc>
              <a:buNone/>
            </a:pPr>
            <a:r>
              <a:rPr lang="en-US" b="1" i="1" u="sng" dirty="0">
                <a:solidFill>
                  <a:srgbClr val="002060"/>
                </a:solidFill>
              </a:rPr>
              <a:t>this is a metabolic idea that when we have  increase metabolic rate, we have increase production of vasoactive substances that are vasodilators and the identified ones; adenosine, CO2, lactic acid, ADP compounds, Histamine, K + ions, H+ ions  </a:t>
            </a:r>
          </a:p>
          <a:p>
            <a:pPr>
              <a:lnSpc>
                <a:spcPct val="90000"/>
              </a:lnSpc>
              <a:buFont typeface="Wingdings" panose="05000000000000000000" pitchFamily="2" charset="2"/>
              <a:buChar char="q"/>
            </a:pPr>
            <a:r>
              <a:rPr lang="en-US" dirty="0">
                <a:solidFill>
                  <a:srgbClr val="FFFFFF"/>
                </a:solidFill>
              </a:rPr>
              <a:t>Adenosine is thought and other vasodilators are thought  in high metabolic states to be over produced and they kind  of dilate arterioles metarterioles and increase blood flow</a:t>
            </a:r>
          </a:p>
          <a:p>
            <a:pPr marL="0" indent="0">
              <a:lnSpc>
                <a:spcPct val="90000"/>
              </a:lnSpc>
              <a:buNone/>
            </a:pPr>
            <a:r>
              <a:rPr lang="en-US" dirty="0">
                <a:solidFill>
                  <a:srgbClr val="FFFFFF"/>
                </a:solidFill>
              </a:rPr>
              <a:t>Here is a sample version of what I said </a:t>
            </a:r>
          </a:p>
          <a:p>
            <a:pPr marL="0" indent="0">
              <a:lnSpc>
                <a:spcPct val="90000"/>
              </a:lnSpc>
              <a:buNone/>
            </a:pPr>
            <a:r>
              <a:rPr lang="en-US" b="1" i="1" u="sng" dirty="0">
                <a:solidFill>
                  <a:srgbClr val="002060"/>
                </a:solidFill>
                <a:effectLst>
                  <a:outerShdw blurRad="38100" dist="38100" dir="2700000" algn="tl">
                    <a:srgbClr val="000000">
                      <a:alpha val="43137"/>
                    </a:srgbClr>
                  </a:outerShdw>
                </a:effectLst>
              </a:rPr>
              <a:t>The way I like to think about it ; Let us say someone has a metabolic acidosis high this would increase blood flow  </a:t>
            </a:r>
          </a:p>
          <a:p>
            <a:pPr>
              <a:lnSpc>
                <a:spcPct val="90000"/>
              </a:lnSpc>
            </a:pPr>
            <a:endParaRPr lang="en-US" sz="1100" dirty="0">
              <a:solidFill>
                <a:srgbClr val="FFFFFF"/>
              </a:solidFill>
            </a:endParaRPr>
          </a:p>
        </p:txBody>
      </p:sp>
    </p:spTree>
    <p:extLst>
      <p:ext uri="{BB962C8B-B14F-4D97-AF65-F5344CB8AC3E}">
        <p14:creationId xmlns:p14="http://schemas.microsoft.com/office/powerpoint/2010/main" val="231106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2C5986-B12B-4B7C-9020-90280CA295F6}"/>
              </a:ext>
            </a:extLst>
          </p:cNvPr>
          <p:cNvPicPr>
            <a:picLocks noChangeAspect="1"/>
          </p:cNvPicPr>
          <p:nvPr/>
        </p:nvPicPr>
        <p:blipFill>
          <a:blip r:embed="rId2"/>
          <a:stretch>
            <a:fillRect/>
          </a:stretch>
        </p:blipFill>
        <p:spPr>
          <a:xfrm>
            <a:off x="4726937" y="913636"/>
            <a:ext cx="6880072" cy="5030728"/>
          </a:xfrm>
          <a:prstGeom prst="rect">
            <a:avLst/>
          </a:prstGeom>
        </p:spPr>
      </p:pic>
      <p:sp>
        <p:nvSpPr>
          <p:cNvPr id="14" name="Rectangle 13">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AB79E1E-E307-4FCB-BBDB-E4987B4FE20E}"/>
              </a:ext>
            </a:extLst>
          </p:cNvPr>
          <p:cNvSpPr>
            <a:spLocks noGrp="1"/>
          </p:cNvSpPr>
          <p:nvPr>
            <p:ph type="title"/>
          </p:nvPr>
        </p:nvSpPr>
        <p:spPr>
          <a:xfrm>
            <a:off x="490482" y="93896"/>
            <a:ext cx="2888344" cy="739309"/>
          </a:xfrm>
        </p:spPr>
        <p:txBody>
          <a:bodyPr>
            <a:normAutofit/>
          </a:bodyPr>
          <a:lstStyle/>
          <a:p>
            <a:r>
              <a:rPr lang="en-US" sz="2200" dirty="0">
                <a:solidFill>
                  <a:srgbClr val="FFFFFF"/>
                </a:solidFill>
              </a:rPr>
              <a:t>Oxygen demand theory </a:t>
            </a:r>
          </a:p>
        </p:txBody>
      </p:sp>
      <p:sp>
        <p:nvSpPr>
          <p:cNvPr id="3" name="Content Placeholder 2">
            <a:extLst>
              <a:ext uri="{FF2B5EF4-FFF2-40B4-BE49-F238E27FC236}">
                <a16:creationId xmlns:a16="http://schemas.microsoft.com/office/drawing/2014/main" id="{4799933B-0F6D-4B3F-92AF-DA4E833EF158}"/>
              </a:ext>
            </a:extLst>
          </p:cNvPr>
          <p:cNvSpPr>
            <a:spLocks noGrp="1"/>
          </p:cNvSpPr>
          <p:nvPr>
            <p:ph idx="1"/>
          </p:nvPr>
        </p:nvSpPr>
        <p:spPr>
          <a:xfrm>
            <a:off x="0" y="833205"/>
            <a:ext cx="4023161" cy="5584371"/>
          </a:xfrm>
        </p:spPr>
        <p:txBody>
          <a:bodyPr>
            <a:noAutofit/>
          </a:bodyPr>
          <a:lstStyle/>
          <a:p>
            <a:pPr>
              <a:lnSpc>
                <a:spcPct val="90000"/>
              </a:lnSpc>
            </a:pPr>
            <a:r>
              <a:rPr lang="en-US" sz="2000" b="1" i="1" u="sng" dirty="0">
                <a:solidFill>
                  <a:srgbClr val="002060"/>
                </a:solidFill>
              </a:rPr>
              <a:t>Straightforward if your tissues need more oxygen more blood flows is going to go to those tissues </a:t>
            </a:r>
          </a:p>
          <a:p>
            <a:pPr>
              <a:lnSpc>
                <a:spcPct val="90000"/>
              </a:lnSpc>
              <a:buFont typeface="Wingdings" panose="05000000000000000000" pitchFamily="2" charset="2"/>
              <a:buChar char="q"/>
            </a:pPr>
            <a:r>
              <a:rPr lang="en-US" sz="2000" dirty="0">
                <a:solidFill>
                  <a:srgbClr val="FFFFFF"/>
                </a:solidFill>
              </a:rPr>
              <a:t> here if you drop your arterial saturation that 25% your blood flow is about three times as normal but with that said you expect to be four times because 25 times 4 equal 100 but your body gains about three quarters of the way to not overcompensate for this deficit </a:t>
            </a:r>
          </a:p>
          <a:p>
            <a:pPr>
              <a:lnSpc>
                <a:spcPct val="90000"/>
              </a:lnSpc>
            </a:pPr>
            <a:endParaRPr lang="en-US" sz="2000" dirty="0">
              <a:solidFill>
                <a:srgbClr val="FFFFFF"/>
              </a:solidFill>
            </a:endParaRPr>
          </a:p>
          <a:p>
            <a:pPr>
              <a:lnSpc>
                <a:spcPct val="90000"/>
              </a:lnSpc>
            </a:pPr>
            <a:r>
              <a:rPr lang="en-US" sz="2000" b="1" i="1" u="sng" dirty="0">
                <a:solidFill>
                  <a:srgbClr val="002060"/>
                </a:solidFill>
              </a:rPr>
              <a:t>Your body going to do the minimal amount of work it needs  to get you back to a safe area </a:t>
            </a:r>
          </a:p>
        </p:txBody>
      </p:sp>
    </p:spTree>
    <p:extLst>
      <p:ext uri="{BB962C8B-B14F-4D97-AF65-F5344CB8AC3E}">
        <p14:creationId xmlns:p14="http://schemas.microsoft.com/office/powerpoint/2010/main" val="337509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8B54F045A074CA01257B5EBC94D5C" ma:contentTypeVersion="2" ma:contentTypeDescription="Create a new document." ma:contentTypeScope="" ma:versionID="816e1459a6f00beb2bd90c738372140d">
  <xsd:schema xmlns:xsd="http://www.w3.org/2001/XMLSchema" xmlns:xs="http://www.w3.org/2001/XMLSchema" xmlns:p="http://schemas.microsoft.com/office/2006/metadata/properties" xmlns:ns2="c06123a4-c520-4464-9d0d-f3777228c10d" targetNamespace="http://schemas.microsoft.com/office/2006/metadata/properties" ma:root="true" ma:fieldsID="c15ec7a536eb395ba81600ed4c626464" ns2:_="">
    <xsd:import namespace="c06123a4-c520-4464-9d0d-f3777228c1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123a4-c520-4464-9d0d-f3777228c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93C2DE-CA63-4992-B238-B4A9C577EF37}">
  <ds:schemaRefs>
    <ds:schemaRef ds:uri="http://schemas.microsoft.com/office/2006/metadata/contentType"/>
    <ds:schemaRef ds:uri="http://schemas.microsoft.com/office/2006/metadata/properties/metaAttributes"/>
    <ds:schemaRef ds:uri="http://www.w3.org/2000/xmlns/"/>
    <ds:schemaRef ds:uri="http://www.w3.org/2001/XMLSchema"/>
    <ds:schemaRef ds:uri="c06123a4-c520-4464-9d0d-f3777228c10d"/>
  </ds:schemaRefs>
</ds:datastoreItem>
</file>

<file path=customXml/itemProps2.xml><?xml version="1.0" encoding="utf-8"?>
<ds:datastoreItem xmlns:ds="http://schemas.openxmlformats.org/officeDocument/2006/customXml" ds:itemID="{994C5C00-0279-4B3E-87E4-F00A4457B988}">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F407E254-7EFC-4B81-B23E-0495F4A9F8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1188</Words>
  <Application>Microsoft Office PowerPoint</Application>
  <PresentationFormat>Widescreen</PresentationFormat>
  <Paragraphs>85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Savon</vt:lpstr>
      <vt:lpstr>Blood flow to the tissues </vt:lpstr>
      <vt:lpstr>Objectives </vt:lpstr>
      <vt:lpstr>Capillary unit </vt:lpstr>
      <vt:lpstr>Mechanisms of  Blood flow to tissues </vt:lpstr>
      <vt:lpstr>Continued mechanisms of blood flow to the tissues </vt:lpstr>
      <vt:lpstr>Mechanisms of blood flow control </vt:lpstr>
      <vt:lpstr>Metabolic theory </vt:lpstr>
      <vt:lpstr>Vasodilator theory </vt:lpstr>
      <vt:lpstr>Oxygen demand theory </vt:lpstr>
      <vt:lpstr>Theory behind oxygen demand theory </vt:lpstr>
      <vt:lpstr>Other mechanisms of blood flow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flow to the tissues </dc:title>
  <dc:creator>arwa rawashdeh</dc:creator>
  <cp:lastModifiedBy>Sanabil Hassanat</cp:lastModifiedBy>
  <cp:revision>3</cp:revision>
  <dcterms:created xsi:type="dcterms:W3CDTF">2020-11-21T11:05:32Z</dcterms:created>
  <dcterms:modified xsi:type="dcterms:W3CDTF">2021-11-08T09:28:22Z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