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5" r:id="rId2"/>
    <p:sldMasterId id="2147483743" r:id="rId3"/>
  </p:sldMasterIdLst>
  <p:notesMasterIdLst>
    <p:notesMasterId r:id="rId21"/>
  </p:notesMasterIdLst>
  <p:sldIdLst>
    <p:sldId id="286" r:id="rId4"/>
    <p:sldId id="256" r:id="rId5"/>
    <p:sldId id="258" r:id="rId6"/>
    <p:sldId id="278" r:id="rId7"/>
    <p:sldId id="262" r:id="rId8"/>
    <p:sldId id="271" r:id="rId9"/>
    <p:sldId id="279" r:id="rId10"/>
    <p:sldId id="270" r:id="rId11"/>
    <p:sldId id="280" r:id="rId12"/>
    <p:sldId id="272" r:id="rId13"/>
    <p:sldId id="281" r:id="rId14"/>
    <p:sldId id="273" r:id="rId15"/>
    <p:sldId id="282" r:id="rId16"/>
    <p:sldId id="275" r:id="rId17"/>
    <p:sldId id="284" r:id="rId18"/>
    <p:sldId id="27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zDewGCyhivlrNtjQJhK1g==" hashData="E+t2NvfaiO7Nr/mEyvlCTjOPtm+wJcX1eL2rbMea3+Kb16TAVFWDDVFbUbvRTcucaUBJrlk9Vuo634B2Bz/6U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963"/>
    <a:srgbClr val="7D99AB"/>
    <a:srgbClr val="000000"/>
    <a:srgbClr val="BC8F00"/>
    <a:srgbClr val="CC7900"/>
    <a:srgbClr val="FF33CC"/>
    <a:srgbClr val="FF6699"/>
    <a:srgbClr val="CC00CC"/>
    <a:srgbClr val="68B6D2"/>
    <a:srgbClr val="F4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10" autoAdjust="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A1A3-B21D-46B2-9D1C-9AFB43BF0ABD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78BDA-0479-430B-82F4-D18F1D48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8BDA-0479-430B-82F4-D18F1D4839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3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A-889A-4513-A42C-D83EAC0FF9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92B-4228-4152-9EB7-AE95EB640B6A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8BB-869D-440D-BF40-E0C78E30D561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4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0DEB-0FD3-4D13-9B0E-AA6992F7B1CD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93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F1CB-B573-4654-9D78-D876B3AC0F7E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13D7-C787-439A-B681-80604EC7DAB7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038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A14C-903A-44B8-9F36-7FA0F689DC05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22FA-6BC5-4971-924A-CC7406ABE49D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5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9D4-FD4E-4B9C-84C9-A52E0E6306CB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8F7D-19CA-4EB4-A952-CC5D2261FFD1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04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8533-99D2-4489-AABA-25F424F4682D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23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D8B8-62E8-4386-9DD1-773A133B628D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136A-4FE7-49E0-8A07-28218AD0D0FC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2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2218-CC31-4CE6-BA6D-97E666C08DE2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4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09F3-70E6-4ED6-BFF6-1303E8008C02}" type="datetime1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5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36D8-DD97-4846-9D67-0570DFB80570}" type="datetime1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6AEB-DC2B-4F7A-A5DA-15061B1320ED}" type="datetime1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76B-E9B9-478B-803B-162D1C27526A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5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7FCE-A3CC-460C-B412-3E45019AFAE1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5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0EAA-8A95-48DB-A718-41AC5D6246BB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6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EBB5-C11D-4071-B1CA-8799B8EA607B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3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B965-CD61-4FFB-821A-E28012C70695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89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5582-4D63-4849-8455-8DFCA57B60CD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7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D8A3-1DB1-4EBA-9FA5-2268D102CCCA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8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A4A0-4AD6-4123-BA72-939BB79DBC23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1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B39E-A010-4B0D-BC19-95546E57EBDE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3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05AF-2338-400D-BDF5-D959B464C1D2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8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D20-8452-4F25-8355-DD44EBD57D0C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0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8F48EA7-9897-4485-9D61-AD287824209E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824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ABC6-DFB8-4487-8EB6-DD3B4ACCFF4C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8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AE2C-1021-4C83-9FFE-98473F617AEB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5110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6F5A-D38D-4528-ABD2-809ED068D014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28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C090-C83C-4696-8A53-891E20D96657}" type="datetime1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7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562-F871-45EA-9750-A3D402B2CB84}" type="datetime1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E148-9AF4-4C4F-AA3F-2FB78DFEDE6F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36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B6B-FABB-4A2B-8D55-51C4CDB5724E}" type="datetime1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6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2B2-3D3D-44D1-A868-02664C744D6E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85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6036-3382-48B8-8489-34D6E6C1A9CD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9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30D5-7847-4072-8E1E-D8DA173E9228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BF25-DDDB-4475-8FD5-1D5BED355181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6372-D1FD-491D-B350-A2A10321FA6A}" type="datetime1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176-204A-4941-89FF-2A4809F278B7}" type="datetime1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BFB-E8C1-4190-966E-64A680F7174B}" type="datetime1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8C9-1F2D-4BA5-BBA3-F143FA1C29D1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F26-F32A-4798-B148-B0C8C01911BD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95E7-3A7E-4503-BA19-1F9917D79ECE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709D52-D05E-495F-B88F-77898E1522CB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7B51230-49C4-4AD8-96FA-AF6551DC12D4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EEFFBD"/>
            </a:gs>
            <a:gs pos="0">
              <a:srgbClr val="9D9B4D"/>
            </a:gs>
            <a:gs pos="61696">
              <a:srgbClr val="EAFFAF"/>
            </a:gs>
            <a:gs pos="31000">
              <a:schemeClr val="accent4">
                <a:lumMod val="20000"/>
                <a:lumOff val="80000"/>
              </a:schemeClr>
            </a:gs>
            <a:gs pos="96000">
              <a:srgbClr val="996633"/>
            </a:gs>
            <a:gs pos="73000">
              <a:srgbClr val="FFCD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3133" y="6129318"/>
            <a:ext cx="2507781" cy="365125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84" y="704254"/>
            <a:ext cx="6015789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vron 9"/>
          <p:cNvSpPr/>
          <p:nvPr/>
        </p:nvSpPr>
        <p:spPr>
          <a:xfrm>
            <a:off x="0" y="483827"/>
            <a:ext cx="5843016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332058"/>
            <a:ext cx="5298057" cy="1425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Diphyllobothrium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latum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952" y="1350137"/>
            <a:ext cx="665765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Disease: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Diphyllobothriasis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Characteristics: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7D99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tapeworm).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437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elongated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sucking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grooves.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Gravid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uterus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forms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rosette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Oval eggs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operculum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34149" y="1400174"/>
            <a:ext cx="4259665" cy="2076450"/>
            <a:chOff x="5418837" y="661093"/>
            <a:chExt cx="5433274" cy="25298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50" y="661095"/>
              <a:ext cx="1803361" cy="24059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" t="5001" r="9767" b="8805"/>
            <a:stretch/>
          </p:blipFill>
          <p:spPr>
            <a:xfrm>
              <a:off x="5418837" y="661093"/>
              <a:ext cx="1228725" cy="240595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37614" y="1351455"/>
              <a:ext cx="2405955" cy="10252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6123837" y="1235945"/>
              <a:ext cx="2529840" cy="13801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5530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19" y="653143"/>
            <a:ext cx="6983606" cy="52726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Transmission and Epidemiology: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undercooked freshwater 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definitive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Copepods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damage.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Laboratory Diagnosis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stool.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Praziquantel.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83" y="1296688"/>
            <a:ext cx="3773511" cy="2189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07" y="4015611"/>
            <a:ext cx="4522237" cy="26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0" y="483827"/>
            <a:ext cx="6080166" cy="715823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75" y="22055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granulosus</a:t>
            </a: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22" y="1536088"/>
            <a:ext cx="8245411" cy="52560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Disease: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Hydatid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tapeworm.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 suckers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double circle of hooks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worm has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and Epidemiology: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Ingestion of eggs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food contaminated with dog feces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main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definitive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dead-end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225" y="5707949"/>
            <a:ext cx="298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granulosus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ova in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faeces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0072" r="27946" b="13577"/>
          <a:stretch/>
        </p:blipFill>
        <p:spPr>
          <a:xfrm>
            <a:off x="7476934" y="608302"/>
            <a:ext cx="3486150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89" y="2124968"/>
            <a:ext cx="1351335" cy="1571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61" y="4164095"/>
            <a:ext cx="1905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802226"/>
            <a:ext cx="6385560" cy="59192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Pathogenesis: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Hydatid cyst is a space-occupying lesion.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ruptures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anaphylaxis.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Diagnosis: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Serologic tests.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Pathologic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examination of excised cyst.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praziquantel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removal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cyst.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46" y="509341"/>
            <a:ext cx="2545891" cy="2246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49" y="2999422"/>
            <a:ext cx="4244952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0" y="400542"/>
            <a:ext cx="5843016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19" y="229437"/>
            <a:ext cx="9692640" cy="1325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Hymenolepis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nana</a:t>
            </a:r>
            <a:b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71" y="1067851"/>
            <a:ext cx="7821550" cy="63224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children.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only 3 to 5 cm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Autoinfection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Diagnosis: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stools: 8 to 10 polar filaments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8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prevention: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praziquantel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personal hygiene and avoidance of fecal contamination of food and water.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Image result for h.nana egg morph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8" t="33271" r="5635" b="29201"/>
          <a:stretch/>
        </p:blipFill>
        <p:spPr bwMode="auto">
          <a:xfrm>
            <a:off x="7229475" y="1647461"/>
            <a:ext cx="3629153" cy="25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>
            <a:off x="0" y="483827"/>
            <a:ext cx="7109460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356616"/>
            <a:ext cx="9692640" cy="1232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multilocularis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16" y="1269427"/>
            <a:ext cx="9631680" cy="55885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Definitive hosts: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foxes - </a:t>
            </a:r>
            <a:r>
              <a:rPr lang="en-US" sz="24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Intermediate hosts: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Humans ---ingestion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food contaminated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fox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feces.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liver, the larvae form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multiloculated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cysts with few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protoscoleces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No outer fibrous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capsule. </a:t>
            </a:r>
          </a:p>
          <a:p>
            <a:pPr>
              <a:lnSpc>
                <a:spcPct val="100000"/>
              </a:lnSpc>
            </a:pPr>
            <a:r>
              <a:rPr lang="en-US" sz="24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24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picture: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Jaundice.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Poor prognosis.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Surgical removal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0" y="483827"/>
            <a:ext cx="5843016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97" y="300202"/>
            <a:ext cx="4299903" cy="944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Dipylidium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caninum</a:t>
            </a: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326"/>
            <a:ext cx="873648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Tapeworm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dogs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cats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Occasionally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infects humans, usually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cat fleas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cysticerci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ingested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tapeworms 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intestine.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diarrhea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pruritus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occur.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“barrel shaped”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stool or diapers.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Niclosamide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drug of choice.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45" y="3160289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12">
              <a:srgbClr val="BCB275"/>
            </a:gs>
            <a:gs pos="0">
              <a:schemeClr val="accent3">
                <a:lumMod val="0"/>
                <a:lumOff val="100000"/>
              </a:schemeClr>
            </a:gs>
            <a:gs pos="26598">
              <a:srgbClr val="2A4C3E"/>
            </a:gs>
            <a:gs pos="66000">
              <a:srgbClr val="EAFFAF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31111" y="1427970"/>
            <a:ext cx="663465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rise" dir="t"/>
            </a:scene3d>
            <a:sp3d extrusionH="57150">
              <a:bevelT w="152400" h="38100"/>
            </a:sp3d>
          </a:bodyPr>
          <a:lstStyle/>
          <a:p>
            <a:pPr marL="0" indent="0" algn="ctr">
              <a:buNone/>
            </a:pPr>
            <a:r>
              <a:rPr lang="en-US" sz="15000" b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006600"/>
                    </a:gs>
                    <a:gs pos="47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70000">
                      <a:srgbClr val="FFFFCC"/>
                    </a:gs>
                  </a:gsLst>
                  <a:lin ang="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Edwardian Script ITC" panose="030303020407070D0804" pitchFamily="66" charset="0"/>
              </a:rPr>
              <a:t>Thank you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006600"/>
                  </a:gs>
                  <a:gs pos="47000">
                    <a:schemeClr val="bg2">
                      <a:lumMod val="75000"/>
                      <a:shade val="67500"/>
                      <a:satMod val="115000"/>
                    </a:schemeClr>
                  </a:gs>
                  <a:gs pos="70000">
                    <a:srgbClr val="FFFFCC"/>
                  </a:gs>
                </a:gsLst>
                <a:lin ang="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21032" y="5551376"/>
            <a:ext cx="2451744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5190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9000">
              <a:srgbClr val="437963"/>
            </a:gs>
            <a:gs pos="67000">
              <a:schemeClr val="accent1">
                <a:lumMod val="20000"/>
                <a:lumOff val="80000"/>
              </a:schemeClr>
            </a:gs>
            <a:gs pos="100000">
              <a:srgbClr val="68B6D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350" y="1950781"/>
            <a:ext cx="10370266" cy="727434"/>
          </a:xfrm>
        </p:spPr>
        <p:txBody>
          <a:bodyPr>
            <a:noAutofit/>
          </a:bodyPr>
          <a:lstStyle/>
          <a:p>
            <a:r>
              <a:rPr lang="en-US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Cestodes</a:t>
            </a:r>
            <a:endParaRPr lang="en-US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181" y="3350333"/>
            <a:ext cx="8061048" cy="1160213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/>
            <a:r>
              <a:rPr lang="en-US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Fahmy Helaly</a:t>
            </a:r>
          </a:p>
          <a:p>
            <a:pPr algn="ctr"/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02967" y="6148746"/>
            <a:ext cx="4324044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92" y="810640"/>
            <a:ext cx="10061448" cy="56358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Platyhelminthes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Two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classes: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(tapeworms) and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Trematoda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(flukes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parts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Round head (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 flat body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segments ( </a:t>
            </a:r>
            <a:r>
              <a:rPr lang="en-US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suckers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hooks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sucking grooves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worm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grows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new proglottids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its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germinal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896112"/>
            <a:ext cx="9421368" cy="53631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oldest proglottids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hosts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CC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7D99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by ingestion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undercooked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containing 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larvae.</a:t>
            </a:r>
          </a:p>
          <a:p>
            <a:pPr>
              <a:lnSpc>
                <a:spcPct val="150000"/>
              </a:lnSpc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Medically important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cestodes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solium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saginata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Diphyllobothrium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latum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granulosus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Less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multilocularis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Hymenolepis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nana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Dipylidium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caninum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2573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0" y="2582544"/>
            <a:ext cx="3918857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6" y="251694"/>
            <a:ext cx="10515600" cy="1289939"/>
          </a:xfrm>
        </p:spPr>
        <p:txBody>
          <a:bodyPr>
            <a:normAutofit fontScale="90000"/>
          </a:bodyPr>
          <a:lstStyle/>
          <a:p>
            <a:r>
              <a:rPr lang="en-US" b="1" i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br>
              <a:rPr lang="en-US" b="1" i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999692"/>
            <a:ext cx="10018596" cy="734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solium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en-US" sz="2400" b="1" dirty="0" smtClean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pork tapeworm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saginata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en-US" sz="2400" b="1" dirty="0" smtClean="0">
                <a:solidFill>
                  <a:srgbClr val="CC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beef tapeworm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216" y="2639608"/>
            <a:ext cx="3316224" cy="99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solium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216" y="3231377"/>
            <a:ext cx="8583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Diseases: </a:t>
            </a:r>
            <a:r>
              <a:rPr lang="en-US" sz="24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cysticercosis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Characteristics:</a:t>
            </a:r>
          </a:p>
          <a:p>
            <a:pPr marL="969963" indent="-284163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9963" algn="l"/>
              </a:tabLst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(pork tapeworm). </a:t>
            </a:r>
          </a:p>
          <a:p>
            <a:pPr marL="969963" indent="-284163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99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four suckers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circle of hooks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69963" indent="-284163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99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Gravid proglottids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to 10 uterine branches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943850" y="1959644"/>
            <a:ext cx="2775966" cy="3107656"/>
            <a:chOff x="7437033" y="44237"/>
            <a:chExt cx="3298324" cy="4184862"/>
          </a:xfrm>
        </p:grpSpPr>
        <p:pic>
          <p:nvPicPr>
            <p:cNvPr id="9" name="Picture 2" descr="http://2.bp.blogspot.com/-dF9xBmjlftI/UicGz9jr_jI/AAAAAAAADrE/qEu0Zhrj6Rg/s400/TAPEWOR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033" y="44237"/>
              <a:ext cx="3298324" cy="2709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741" y="2712306"/>
              <a:ext cx="1492616" cy="15167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033" y="2712306"/>
              <a:ext cx="1821238" cy="1516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59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6" y="851789"/>
            <a:ext cx="623648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Epidemiology:</a:t>
            </a:r>
          </a:p>
          <a:p>
            <a:pPr marL="741363" indent="-55563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914400" algn="l"/>
                <a:tab pos="969963" algn="l"/>
              </a:tabLst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Taeniasis</a:t>
            </a:r>
            <a:r>
              <a:rPr lang="en-US" sz="24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undercooked pork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indent="-5556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Cysticercosis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ingesting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eggs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fecally contaminated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or water.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definitive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Pigs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 humans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hosts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84" y="635614"/>
            <a:ext cx="4691258" cy="36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51670" y="4526935"/>
            <a:ext cx="23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Taenia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solium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larva</a:t>
            </a:r>
            <a:endParaRPr lang="en-US" b="1" i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0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04" y="728345"/>
            <a:ext cx="10515600" cy="52914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Pathogenesis: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Tapeworm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gut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damage.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Cysticerci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lesions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brain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visible in stool.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b="1" dirty="0" smtClean="0">
                <a:solidFill>
                  <a:srgbClr val="CC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frequently.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Praziquantel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29475" y="3374073"/>
            <a:ext cx="3552825" cy="2428875"/>
            <a:chOff x="6553200" y="3819525"/>
            <a:chExt cx="4333168" cy="2619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6290" t="3475" r="11682" b="3356"/>
            <a:stretch/>
          </p:blipFill>
          <p:spPr>
            <a:xfrm>
              <a:off x="6553200" y="3819525"/>
              <a:ext cx="2066925" cy="2619376"/>
            </a:xfrm>
            <a:prstGeom prst="rect">
              <a:avLst/>
            </a:prstGeom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744" t="3453" r="5584" b="10182"/>
            <a:stretch/>
          </p:blipFill>
          <p:spPr>
            <a:xfrm>
              <a:off x="8620125" y="3819525"/>
              <a:ext cx="2266243" cy="2619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9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0" y="344420"/>
            <a:ext cx="4273811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4" y="265192"/>
            <a:ext cx="4273810" cy="12817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saginata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80" y="1076755"/>
            <a:ext cx="8861583" cy="4195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Disease:</a:t>
            </a:r>
            <a:r>
              <a:rPr lang="en-US" sz="2400" b="1" dirty="0" smtClean="0">
                <a:solidFill>
                  <a:srgbClr val="BC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Characteristics: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(beef tapeworm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 suckers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hooks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Gravid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proglottids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to 20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uterine branches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Epidemiology: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Eating raw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undercooked beef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definitive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81900" y="725421"/>
            <a:ext cx="3295870" cy="2284480"/>
            <a:chOff x="7536019" y="344420"/>
            <a:chExt cx="3589401" cy="2428875"/>
          </a:xfrm>
        </p:grpSpPr>
        <p:pic>
          <p:nvPicPr>
            <p:cNvPr id="1026" name="Picture 2" descr="Image result for taenia sagina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995" y="344420"/>
              <a:ext cx="1876425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019" y="344420"/>
              <a:ext cx="1712976" cy="242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03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33" y="684760"/>
            <a:ext cx="651884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Pathogenesis: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damage.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Cysticercosis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Laboratory Diagnosis: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stool.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C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frequently.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Praziquantel.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72300" y="1507580"/>
            <a:ext cx="3007026" cy="2035720"/>
            <a:chOff x="7058024" y="1040855"/>
            <a:chExt cx="3407077" cy="2547442"/>
          </a:xfrm>
        </p:grpSpPr>
        <p:pic>
          <p:nvPicPr>
            <p:cNvPr id="4" name="Picture 2" descr="Image result for taenia solium gravid segm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340305" y="1463500"/>
              <a:ext cx="2547440" cy="170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24" y="1040855"/>
              <a:ext cx="1704923" cy="2547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0262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3.xml><?xml version="1.0" encoding="utf-8"?>
<a:theme xmlns:a="http://schemas.openxmlformats.org/drawingml/2006/main" name="View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842</Words>
  <Application>Microsoft Office PowerPoint</Application>
  <PresentationFormat>Widescreen</PresentationFormat>
  <Paragraphs>132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 Unicode MS</vt:lpstr>
      <vt:lpstr>Arial</vt:lpstr>
      <vt:lpstr>Arial Rounded MT Bold</vt:lpstr>
      <vt:lpstr>Calibri</vt:lpstr>
      <vt:lpstr>Century Gothic</vt:lpstr>
      <vt:lpstr>Century Schoolbook</vt:lpstr>
      <vt:lpstr>Corbel</vt:lpstr>
      <vt:lpstr>Edwardian Script ITC</vt:lpstr>
      <vt:lpstr>Palatino Linotype</vt:lpstr>
      <vt:lpstr>Wingdings</vt:lpstr>
      <vt:lpstr>Wingdings 2</vt:lpstr>
      <vt:lpstr>Wingdings 3</vt:lpstr>
      <vt:lpstr>Wisp</vt:lpstr>
      <vt:lpstr>Parallax</vt:lpstr>
      <vt:lpstr>View</vt:lpstr>
      <vt:lpstr>PowerPoint Presentation</vt:lpstr>
      <vt:lpstr>Introduction to Cestodes</vt:lpstr>
      <vt:lpstr>PowerPoint Presentation</vt:lpstr>
      <vt:lpstr>PowerPoint Presentation</vt:lpstr>
      <vt:lpstr>TAENIA </vt:lpstr>
      <vt:lpstr>PowerPoint Presentation</vt:lpstr>
      <vt:lpstr>PowerPoint Presentation</vt:lpstr>
      <vt:lpstr>Taenia saginata </vt:lpstr>
      <vt:lpstr>PowerPoint Presentation</vt:lpstr>
      <vt:lpstr>Diphyllobothrium latum </vt:lpstr>
      <vt:lpstr>PowerPoint Presentation</vt:lpstr>
      <vt:lpstr>Echinococcus granulosus</vt:lpstr>
      <vt:lpstr>PowerPoint Presentation</vt:lpstr>
      <vt:lpstr>Hymenolepis nana </vt:lpstr>
      <vt:lpstr>Echinococcus multilocularis </vt:lpstr>
      <vt:lpstr>Dipylidium caninum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</dc:creator>
  <cp:lastModifiedBy>Ghada</cp:lastModifiedBy>
  <cp:revision>91</cp:revision>
  <dcterms:created xsi:type="dcterms:W3CDTF">2018-10-12T15:22:07Z</dcterms:created>
  <dcterms:modified xsi:type="dcterms:W3CDTF">2020-12-27T20:53:58Z</dcterms:modified>
</cp:coreProperties>
</file>