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7" r:id="rId5"/>
    <p:sldId id="258" r:id="rId6"/>
    <p:sldId id="259" r:id="rId7"/>
    <p:sldId id="283" r:id="rId8"/>
    <p:sldId id="278" r:id="rId9"/>
    <p:sldId id="281" r:id="rId10"/>
    <p:sldId id="279" r:id="rId11"/>
    <p:sldId id="282" r:id="rId12"/>
    <p:sldId id="284" r:id="rId13"/>
    <p:sldId id="280" r:id="rId14"/>
    <p:sldId id="262" r:id="rId15"/>
    <p:sldId id="263" r:id="rId16"/>
    <p:sldId id="265" r:id="rId17"/>
    <p:sldId id="267" r:id="rId18"/>
    <p:sldId id="268" r:id="rId19"/>
    <p:sldId id="269" r:id="rId20"/>
    <p:sldId id="270" r:id="rId21"/>
    <p:sldId id="272" r:id="rId22"/>
    <p:sldId id="271" r:id="rId23"/>
    <p:sldId id="273" r:id="rId24"/>
    <p:sldId id="274" r:id="rId25"/>
    <p:sldId id="275" r:id="rId26"/>
    <p:sldId id="276" r:id="rId27"/>
    <p:sldId id="285" r:id="rId28"/>
    <p:sldId id="27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33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tableStyles" Target="tableStyle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theme" Target="theme/theme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viewProps" Target="view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presProps" Target="pres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DB1B8-6434-45CE-96E0-99FB1B5938FE}" type="datetimeFigureOut">
              <a:rPr lang="en-US" smtClean="0"/>
              <a:pPr/>
              <a:t>3/14/2022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1B2B6-B48D-4929-AB33-A39D37197907}" type="slidenum">
              <a:rPr lang="en-GB" smtClean="0"/>
              <a:pPr/>
              <a:t>‹#›</a:t>
            </a:fld>
            <a:endParaRPr lang="en-GB"/>
          </a:p>
        </p:txBody>
      </p:sp>
    </p:spTree>
    <p:extLst>
      <p:ext uri="{BB962C8B-B14F-4D97-AF65-F5344CB8AC3E}">
        <p14:creationId xmlns:p14="http://schemas.microsoft.com/office/powerpoint/2010/main" val="373807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6B37E379-8794-4B01-96AD-E66DA69C0D58}" type="slidenum">
              <a:rPr lang="ar-IQ" smtClean="0"/>
              <a:pPr/>
              <a:t>1</a:t>
            </a:fld>
            <a:endParaRPr lang="ar-IQ"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Monday 14 March 2022</a:t>
            </a:r>
          </a:p>
        </p:txBody>
      </p:sp>
      <p:sp>
        <p:nvSpPr>
          <p:cNvPr id="5" name="Footer Placeholder 4"/>
          <p:cNvSpPr>
            <a:spLocks noGrp="1"/>
          </p:cNvSpPr>
          <p:nvPr>
            <p:ph type="ftr" sz="quarter" idx="11"/>
          </p:nvPr>
        </p:nvSpPr>
        <p:spPr/>
        <p:txBody>
          <a:bodyPr/>
          <a:lstStyle/>
          <a:p>
            <a:r>
              <a:rPr lang="en-US"/>
              <a:t>Dr. Aiman Qais Afar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Monday 14 March 2022</a:t>
            </a:r>
          </a:p>
        </p:txBody>
      </p:sp>
      <p:sp>
        <p:nvSpPr>
          <p:cNvPr id="5" name="Footer Placeholder 4"/>
          <p:cNvSpPr>
            <a:spLocks noGrp="1"/>
          </p:cNvSpPr>
          <p:nvPr>
            <p:ph type="ftr" sz="quarter" idx="11"/>
          </p:nvPr>
        </p:nvSpPr>
        <p:spPr/>
        <p:txBody>
          <a:bodyPr/>
          <a:lstStyle/>
          <a:p>
            <a:r>
              <a:rPr lang="en-US"/>
              <a:t>Dr. Aiman Qais Afar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Monday 14 March 2022</a:t>
            </a:r>
          </a:p>
        </p:txBody>
      </p:sp>
      <p:sp>
        <p:nvSpPr>
          <p:cNvPr id="5" name="Footer Placeholder 4"/>
          <p:cNvSpPr>
            <a:spLocks noGrp="1"/>
          </p:cNvSpPr>
          <p:nvPr>
            <p:ph type="ftr" sz="quarter" idx="11"/>
          </p:nvPr>
        </p:nvSpPr>
        <p:spPr/>
        <p:txBody>
          <a:bodyPr/>
          <a:lstStyle/>
          <a:p>
            <a:r>
              <a:rPr lang="en-US"/>
              <a:t>Dr. Aiman Qais Afar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Monday 14 March 2022</a:t>
            </a:r>
          </a:p>
        </p:txBody>
      </p:sp>
      <p:sp>
        <p:nvSpPr>
          <p:cNvPr id="5" name="Footer Placeholder 4"/>
          <p:cNvSpPr>
            <a:spLocks noGrp="1"/>
          </p:cNvSpPr>
          <p:nvPr>
            <p:ph type="ftr" sz="quarter" idx="11"/>
          </p:nvPr>
        </p:nvSpPr>
        <p:spPr/>
        <p:txBody>
          <a:bodyPr/>
          <a:lstStyle/>
          <a:p>
            <a:r>
              <a:rPr lang="en-US"/>
              <a:t>Dr. Aiman Qais Afar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Monday 14 March 2022</a:t>
            </a:r>
          </a:p>
        </p:txBody>
      </p:sp>
      <p:sp>
        <p:nvSpPr>
          <p:cNvPr id="5" name="Footer Placeholder 4"/>
          <p:cNvSpPr>
            <a:spLocks noGrp="1"/>
          </p:cNvSpPr>
          <p:nvPr>
            <p:ph type="ftr" sz="quarter" idx="11"/>
          </p:nvPr>
        </p:nvSpPr>
        <p:spPr/>
        <p:txBody>
          <a:bodyPr/>
          <a:lstStyle/>
          <a:p>
            <a:r>
              <a:rPr lang="en-US"/>
              <a:t>Dr. Aiman Qais Afar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Monday 14 March 2022</a:t>
            </a:r>
          </a:p>
        </p:txBody>
      </p:sp>
      <p:sp>
        <p:nvSpPr>
          <p:cNvPr id="6" name="Footer Placeholder 5"/>
          <p:cNvSpPr>
            <a:spLocks noGrp="1"/>
          </p:cNvSpPr>
          <p:nvPr>
            <p:ph type="ftr" sz="quarter" idx="11"/>
          </p:nvPr>
        </p:nvSpPr>
        <p:spPr/>
        <p:txBody>
          <a:bodyPr/>
          <a:lstStyle/>
          <a:p>
            <a:r>
              <a:rPr lang="en-US"/>
              <a:t>Dr. Aiman Qais Afar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Monday 14 March 2022</a:t>
            </a:r>
          </a:p>
        </p:txBody>
      </p:sp>
      <p:sp>
        <p:nvSpPr>
          <p:cNvPr id="8" name="Footer Placeholder 7"/>
          <p:cNvSpPr>
            <a:spLocks noGrp="1"/>
          </p:cNvSpPr>
          <p:nvPr>
            <p:ph type="ftr" sz="quarter" idx="11"/>
          </p:nvPr>
        </p:nvSpPr>
        <p:spPr/>
        <p:txBody>
          <a:bodyPr/>
          <a:lstStyle/>
          <a:p>
            <a:r>
              <a:rPr lang="en-US"/>
              <a:t>Dr. Aiman Qais Afar</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Monday 14 March 2022</a:t>
            </a:r>
          </a:p>
        </p:txBody>
      </p:sp>
      <p:sp>
        <p:nvSpPr>
          <p:cNvPr id="4" name="Footer Placeholder 3"/>
          <p:cNvSpPr>
            <a:spLocks noGrp="1"/>
          </p:cNvSpPr>
          <p:nvPr>
            <p:ph type="ftr" sz="quarter" idx="11"/>
          </p:nvPr>
        </p:nvSpPr>
        <p:spPr/>
        <p:txBody>
          <a:bodyPr/>
          <a:lstStyle/>
          <a:p>
            <a:r>
              <a:rPr lang="en-US"/>
              <a:t>Dr. Aiman Qais Afar</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Monday 14 March 2022</a:t>
            </a:r>
          </a:p>
        </p:txBody>
      </p:sp>
      <p:sp>
        <p:nvSpPr>
          <p:cNvPr id="3" name="Footer Placeholder 2"/>
          <p:cNvSpPr>
            <a:spLocks noGrp="1"/>
          </p:cNvSpPr>
          <p:nvPr>
            <p:ph type="ftr" sz="quarter" idx="11"/>
          </p:nvPr>
        </p:nvSpPr>
        <p:spPr/>
        <p:txBody>
          <a:bodyPr/>
          <a:lstStyle/>
          <a:p>
            <a:r>
              <a:rPr lang="en-US"/>
              <a:t>Dr. Aiman Qais Afar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Monday 14 March 2022</a:t>
            </a:r>
          </a:p>
        </p:txBody>
      </p:sp>
      <p:sp>
        <p:nvSpPr>
          <p:cNvPr id="6" name="Footer Placeholder 5"/>
          <p:cNvSpPr>
            <a:spLocks noGrp="1"/>
          </p:cNvSpPr>
          <p:nvPr>
            <p:ph type="ftr" sz="quarter" idx="11"/>
          </p:nvPr>
        </p:nvSpPr>
        <p:spPr/>
        <p:txBody>
          <a:bodyPr/>
          <a:lstStyle/>
          <a:p>
            <a:r>
              <a:rPr lang="en-US"/>
              <a:t>Dr. Aiman Qais Afar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Monday 14 March 2022</a:t>
            </a:r>
          </a:p>
        </p:txBody>
      </p:sp>
      <p:sp>
        <p:nvSpPr>
          <p:cNvPr id="6" name="Footer Placeholder 5"/>
          <p:cNvSpPr>
            <a:spLocks noGrp="1"/>
          </p:cNvSpPr>
          <p:nvPr>
            <p:ph type="ftr" sz="quarter" idx="11"/>
          </p:nvPr>
        </p:nvSpPr>
        <p:spPr/>
        <p:txBody>
          <a:bodyPr/>
          <a:lstStyle/>
          <a:p>
            <a:r>
              <a:rPr lang="en-US"/>
              <a:t>Dr. Aiman Qais Afar</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Monday 14 March 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 Aiman Qais Afar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6.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3" Type="http://schemas.openxmlformats.org/officeDocument/2006/relationships/image" Target="../media/image24.png" /><Relationship Id="rId2" Type="http://schemas.openxmlformats.org/officeDocument/2006/relationships/image" Target="../media/image23.pn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25.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image" Target="../media/image26.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5.gif"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5.gif"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809685"/>
            <a:ext cx="8229600" cy="4524315"/>
          </a:xfrm>
          <a:prstGeom prst="rect">
            <a:avLst/>
          </a:prstGeom>
          <a:noFill/>
        </p:spPr>
        <p:txBody>
          <a:bodyPr wrap="square" rtlCol="1">
            <a:spAutoFit/>
          </a:bodyPr>
          <a:lstStyle/>
          <a:p>
            <a:pPr algn="ctr"/>
            <a:r>
              <a:rPr lang="en-US" sz="3200" b="1" i="1" dirty="0">
                <a:solidFill>
                  <a:srgbClr val="FF0000"/>
                </a:solidFill>
                <a:latin typeface="Candara" pitchFamily="34" charset="0"/>
              </a:rPr>
              <a:t>PERIPHERAL NERVOUS  SYSTEM </a:t>
            </a:r>
          </a:p>
          <a:p>
            <a:pPr algn="ctr"/>
            <a:endParaRPr lang="en-US" sz="3200" b="1" i="1" dirty="0">
              <a:solidFill>
                <a:srgbClr val="FF0000"/>
              </a:solidFill>
              <a:latin typeface="Candara" pitchFamily="34" charset="0"/>
            </a:endParaRPr>
          </a:p>
          <a:p>
            <a:pPr algn="ctr"/>
            <a:r>
              <a:rPr lang="en-US" sz="3200" b="1" i="1" dirty="0">
                <a:solidFill>
                  <a:srgbClr val="0033CC"/>
                </a:solidFill>
                <a:latin typeface="Candara" pitchFamily="34" charset="0"/>
              </a:rPr>
              <a:t>CN IX , X , XI ,XII</a:t>
            </a:r>
          </a:p>
          <a:p>
            <a:pPr algn="ctr"/>
            <a:endParaRPr lang="en-US" sz="3200" b="1" i="1" dirty="0">
              <a:solidFill>
                <a:schemeClr val="tx2">
                  <a:lumMod val="60000"/>
                  <a:lumOff val="40000"/>
                </a:schemeClr>
              </a:solidFill>
              <a:latin typeface="Candara" pitchFamily="34" charset="0"/>
            </a:endParaRPr>
          </a:p>
          <a:p>
            <a:pPr algn="ctr"/>
            <a:r>
              <a:rPr lang="en-US" sz="3200" b="1" i="1" dirty="0">
                <a:solidFill>
                  <a:srgbClr val="FF0000"/>
                </a:solidFill>
                <a:latin typeface="Candara" pitchFamily="34" charset="0"/>
              </a:rPr>
              <a:t>Dr. Aiman Qais Afar</a:t>
            </a:r>
          </a:p>
          <a:p>
            <a:pPr algn="ctr"/>
            <a:r>
              <a:rPr lang="en-US" sz="3200" b="1" i="1" dirty="0">
                <a:solidFill>
                  <a:srgbClr val="00FF00"/>
                </a:solidFill>
                <a:latin typeface="Candara" pitchFamily="34" charset="0"/>
              </a:rPr>
              <a:t>Surgical Anatomist</a:t>
            </a:r>
          </a:p>
          <a:p>
            <a:pPr algn="ctr"/>
            <a:endParaRPr lang="en-US" sz="3200" b="1" i="1" dirty="0">
              <a:solidFill>
                <a:srgbClr val="FF0000"/>
              </a:solidFill>
              <a:latin typeface="Candara" pitchFamily="34" charset="0"/>
            </a:endParaRPr>
          </a:p>
          <a:p>
            <a:pPr algn="ctr"/>
            <a:r>
              <a:rPr lang="en-US" sz="3200" b="1" i="1" dirty="0">
                <a:solidFill>
                  <a:srgbClr val="0033CC"/>
                </a:solidFill>
                <a:latin typeface="Candara" pitchFamily="34" charset="0"/>
              </a:rPr>
              <a:t>College of Medicine / University of  Mutah</a:t>
            </a:r>
          </a:p>
          <a:p>
            <a:pPr algn="ctr"/>
            <a:endParaRPr lang="en-US" sz="3200" b="1" i="1" dirty="0">
              <a:solidFill>
                <a:srgbClr val="0033CC"/>
              </a:solidFill>
              <a:latin typeface="Candara" pitchFamily="34" charset="0"/>
            </a:endParaRPr>
          </a:p>
        </p:txBody>
      </p:sp>
      <p:sp>
        <p:nvSpPr>
          <p:cNvPr id="3" name="Date Placeholder 2"/>
          <p:cNvSpPr>
            <a:spLocks noGrp="1"/>
          </p:cNvSpPr>
          <p:nvPr>
            <p:ph type="dt" sz="half" idx="10"/>
          </p:nvPr>
        </p:nvSpPr>
        <p:spPr>
          <a:xfrm>
            <a:off x="2971800" y="5273675"/>
            <a:ext cx="4572000" cy="365125"/>
          </a:xfrm>
        </p:spPr>
        <p:txBody>
          <a:bodyPr/>
          <a:lstStyle/>
          <a:p>
            <a:r>
              <a:rPr lang="en-US" sz="3200" b="1" i="1" dirty="0">
                <a:solidFill>
                  <a:srgbClr val="00FF00"/>
                </a:solidFill>
                <a:latin typeface="Candara" pitchFamily="34" charset="0"/>
              </a:rPr>
              <a:t>Monday 14 March 2022</a:t>
            </a:r>
          </a:p>
        </p:txBody>
      </p:sp>
      <p:sp>
        <p:nvSpPr>
          <p:cNvPr id="4" name="Slide Number Placeholder 3"/>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1</a:t>
            </a:fld>
            <a:endParaRPr lang="en-US" b="1" dirty="0">
              <a:solidFill>
                <a:srgbClr val="00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b="1">
                <a:solidFill>
                  <a:srgbClr val="0033CC"/>
                </a:solidFill>
              </a:rPr>
              <a:t>Monday 14 March 2022</a:t>
            </a:r>
          </a:p>
        </p:txBody>
      </p:sp>
      <p:sp>
        <p:nvSpPr>
          <p:cNvPr id="3" name="Footer Placeholder 2"/>
          <p:cNvSpPr>
            <a:spLocks noGrp="1"/>
          </p:cNvSpPr>
          <p:nvPr>
            <p:ph type="ftr" sz="quarter" idx="11"/>
          </p:nvPr>
        </p:nvSpPr>
        <p:spPr>
          <a:xfrm>
            <a:off x="-304800" y="6095532"/>
            <a:ext cx="2895600" cy="365125"/>
          </a:xfrm>
        </p:spPr>
        <p:txBody>
          <a:bodyPr/>
          <a:lstStyle/>
          <a:p>
            <a:r>
              <a:rPr lang="en-US" b="1">
                <a:solidFill>
                  <a:srgbClr val="0033CC"/>
                </a:solidFill>
              </a:rPr>
              <a:t>Dr. Aiman Qais Afar</a:t>
            </a:r>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rgbClr val="0033CC"/>
                </a:solidFill>
              </a:rPr>
              <a:pPr/>
              <a:t>10</a:t>
            </a:fld>
            <a:endParaRPr lang="en-US" b="1">
              <a:solidFill>
                <a:srgbClr val="0033CC"/>
              </a:solidFill>
            </a:endParaRPr>
          </a:p>
        </p:txBody>
      </p:sp>
      <p:sp>
        <p:nvSpPr>
          <p:cNvPr id="5" name="Rectangle 4"/>
          <p:cNvSpPr/>
          <p:nvPr/>
        </p:nvSpPr>
        <p:spPr>
          <a:xfrm>
            <a:off x="76200" y="751582"/>
            <a:ext cx="8458200" cy="1569660"/>
          </a:xfrm>
          <a:prstGeom prst="rect">
            <a:avLst/>
          </a:prstGeom>
        </p:spPr>
        <p:txBody>
          <a:bodyPr wrap="square">
            <a:spAutoFit/>
          </a:bodyPr>
          <a:lstStyle/>
          <a:p>
            <a:pPr>
              <a:buFont typeface="Wingdings" pitchFamily="2" charset="2"/>
              <a:buChar char="q"/>
            </a:pPr>
            <a:r>
              <a:rPr lang="en-GB" sz="2400" b="1" dirty="0">
                <a:solidFill>
                  <a:srgbClr val="FF0000"/>
                </a:solidFill>
                <a:latin typeface="Candara" pitchFamily="34" charset="0"/>
              </a:rPr>
              <a:t>Special Sensory (Taste)</a:t>
            </a:r>
          </a:p>
          <a:p>
            <a:r>
              <a:rPr lang="en-GB" sz="2400" b="1" dirty="0">
                <a:latin typeface="Candara" pitchFamily="34" charset="0"/>
              </a:rPr>
              <a:t>Taste fibers are conveyed from </a:t>
            </a:r>
            <a:r>
              <a:rPr lang="en-GB" sz="2400" b="1" dirty="0">
                <a:solidFill>
                  <a:srgbClr val="0033CC"/>
                </a:solidFill>
                <a:latin typeface="Candara" pitchFamily="34" charset="0"/>
              </a:rPr>
              <a:t>the posterior third of the tongue </a:t>
            </a:r>
            <a:r>
              <a:rPr lang="en-GB" sz="2400" b="1" dirty="0">
                <a:latin typeface="Candara" pitchFamily="34" charset="0"/>
              </a:rPr>
              <a:t>to the sensory ganglia, the superior and inferior ganglia of </a:t>
            </a:r>
            <a:r>
              <a:rPr lang="en-GB" sz="2400" b="1" dirty="0">
                <a:solidFill>
                  <a:srgbClr val="0033CC"/>
                </a:solidFill>
                <a:latin typeface="Candara" pitchFamily="34" charset="0"/>
              </a:rPr>
              <a:t>CN IX</a:t>
            </a:r>
          </a:p>
        </p:txBody>
      </p:sp>
      <p:pic>
        <p:nvPicPr>
          <p:cNvPr id="6" name="Picture 2" descr="http://img.tfd.com/MosbyMD/thumb/glossopharyngeal-nerve.jpg"/>
          <p:cNvPicPr>
            <a:picLocks noChangeAspect="1" noChangeArrowheads="1"/>
          </p:cNvPicPr>
          <p:nvPr/>
        </p:nvPicPr>
        <p:blipFill>
          <a:blip r:embed="rId2" cstate="print"/>
          <a:srcRect/>
          <a:stretch>
            <a:fillRect/>
          </a:stretch>
        </p:blipFill>
        <p:spPr bwMode="auto">
          <a:xfrm>
            <a:off x="3733800" y="2006530"/>
            <a:ext cx="4440936" cy="4724399"/>
          </a:xfrm>
          <a:prstGeom prst="rect">
            <a:avLst/>
          </a:prstGeom>
          <a:noFill/>
          <a:ln w="57150">
            <a:solidFill>
              <a:srgbClr val="00CC00"/>
            </a:solidFill>
          </a:ln>
        </p:spPr>
      </p:pic>
      <p:sp>
        <p:nvSpPr>
          <p:cNvPr id="8" name="Rectangle 7"/>
          <p:cNvSpPr/>
          <p:nvPr/>
        </p:nvSpPr>
        <p:spPr>
          <a:xfrm>
            <a:off x="76200" y="76200"/>
            <a:ext cx="5531066" cy="584775"/>
          </a:xfrm>
          <a:prstGeom prst="rect">
            <a:avLst/>
          </a:prstGeom>
          <a:ln w="57150">
            <a:solidFill>
              <a:srgbClr val="0033CC"/>
            </a:solidFill>
          </a:ln>
        </p:spPr>
        <p:txBody>
          <a:bodyPr wrap="none">
            <a:spAutoFit/>
          </a:bodyPr>
          <a:lstStyle/>
          <a:p>
            <a:r>
              <a:rPr lang="en-GB" sz="3200" b="1" dirty="0">
                <a:solidFill>
                  <a:srgbClr val="FF0000"/>
                </a:solidFill>
              </a:rPr>
              <a:t>Glossopharyngeal Nerve  CN IX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025"/>
            <a:ext cx="3294107" cy="584775"/>
          </a:xfrm>
          <a:prstGeom prst="rect">
            <a:avLst/>
          </a:prstGeom>
          <a:ln w="57150">
            <a:solidFill>
              <a:srgbClr val="0033CC"/>
            </a:solidFill>
          </a:ln>
        </p:spPr>
        <p:txBody>
          <a:bodyPr wrap="none">
            <a:spAutoFit/>
          </a:bodyPr>
          <a:lstStyle/>
          <a:p>
            <a:r>
              <a:rPr lang="en-GB" sz="3200" b="1" dirty="0">
                <a:solidFill>
                  <a:srgbClr val="FF0000"/>
                </a:solidFill>
              </a:rPr>
              <a:t>Vagus Nerve CN X </a:t>
            </a:r>
          </a:p>
        </p:txBody>
      </p:sp>
      <p:sp>
        <p:nvSpPr>
          <p:cNvPr id="3" name="Rectangle 2"/>
          <p:cNvSpPr/>
          <p:nvPr/>
        </p:nvSpPr>
        <p:spPr>
          <a:xfrm>
            <a:off x="114300" y="755332"/>
            <a:ext cx="4000500" cy="5632311"/>
          </a:xfrm>
          <a:prstGeom prst="rect">
            <a:avLst/>
          </a:prstGeom>
        </p:spPr>
        <p:txBody>
          <a:bodyPr wrap="square">
            <a:spAutoFit/>
          </a:bodyPr>
          <a:lstStyle/>
          <a:p>
            <a:pPr>
              <a:buFont typeface="Wingdings" pitchFamily="2" charset="2"/>
              <a:buChar char="v"/>
            </a:pPr>
            <a:r>
              <a:rPr lang="en-GB" sz="2400" b="1" dirty="0">
                <a:latin typeface="Candara" pitchFamily="34" charset="0"/>
              </a:rPr>
              <a:t>The vagus nerve is composed of </a:t>
            </a:r>
            <a:r>
              <a:rPr lang="en-GB" sz="2400" b="1" dirty="0">
                <a:solidFill>
                  <a:srgbClr val="0033CC"/>
                </a:solidFill>
                <a:latin typeface="Candara" pitchFamily="34" charset="0"/>
              </a:rPr>
              <a:t>motor</a:t>
            </a:r>
            <a:r>
              <a:rPr lang="en-GB" sz="2400" b="1" dirty="0">
                <a:latin typeface="Candara" pitchFamily="34" charset="0"/>
              </a:rPr>
              <a:t> and </a:t>
            </a:r>
            <a:r>
              <a:rPr lang="en-GB" sz="2400" b="1" dirty="0">
                <a:solidFill>
                  <a:srgbClr val="0033CC"/>
                </a:solidFill>
                <a:latin typeface="Candara" pitchFamily="34" charset="0"/>
              </a:rPr>
              <a:t>sensory fibers </a:t>
            </a:r>
          </a:p>
          <a:p>
            <a:pPr>
              <a:buFont typeface="Wingdings" pitchFamily="2" charset="2"/>
              <a:buChar char="v"/>
            </a:pPr>
            <a:endParaRPr lang="en-GB" sz="2400" b="1" dirty="0">
              <a:latin typeface="Candara" pitchFamily="34" charset="0"/>
            </a:endParaRPr>
          </a:p>
          <a:p>
            <a:pPr>
              <a:buFont typeface="Wingdings" pitchFamily="2" charset="2"/>
              <a:buChar char="v"/>
            </a:pPr>
            <a:r>
              <a:rPr lang="en-GB" sz="2400" b="1" dirty="0">
                <a:latin typeface="Candara" pitchFamily="34" charset="0"/>
              </a:rPr>
              <a:t>It emerges from the anterior surface of the medulla oblongata </a:t>
            </a:r>
            <a:r>
              <a:rPr lang="en-GB" sz="2400" b="1" dirty="0">
                <a:solidFill>
                  <a:srgbClr val="7030A0"/>
                </a:solidFill>
                <a:latin typeface="Candara" pitchFamily="34" charset="0"/>
              </a:rPr>
              <a:t>between the olive and the inferior cerebellar peduncle</a:t>
            </a:r>
            <a:r>
              <a:rPr lang="en-GB" sz="2400" b="1" dirty="0">
                <a:latin typeface="Candara" pitchFamily="34" charset="0"/>
              </a:rPr>
              <a:t>. </a:t>
            </a:r>
          </a:p>
          <a:p>
            <a:pPr>
              <a:buFont typeface="Wingdings" pitchFamily="2" charset="2"/>
              <a:buChar char="v"/>
            </a:pPr>
            <a:endParaRPr lang="en-GB" sz="2400" b="1" dirty="0">
              <a:latin typeface="Candara" pitchFamily="34" charset="0"/>
            </a:endParaRPr>
          </a:p>
          <a:p>
            <a:pPr>
              <a:buFont typeface="Wingdings" pitchFamily="2" charset="2"/>
              <a:buChar char="v"/>
            </a:pPr>
            <a:r>
              <a:rPr lang="en-GB" sz="2400" b="1" dirty="0">
                <a:latin typeface="Candara" pitchFamily="34" charset="0"/>
              </a:rPr>
              <a:t>The nerve passes laterally through </a:t>
            </a:r>
            <a:r>
              <a:rPr lang="en-GB" sz="2400" b="1" dirty="0">
                <a:solidFill>
                  <a:srgbClr val="FF0000"/>
                </a:solidFill>
                <a:latin typeface="Candara" pitchFamily="34" charset="0"/>
              </a:rPr>
              <a:t>the posterior cranial fossa</a:t>
            </a:r>
            <a:r>
              <a:rPr lang="en-GB" sz="2400" b="1" dirty="0">
                <a:latin typeface="Candara" pitchFamily="34" charset="0"/>
              </a:rPr>
              <a:t> and leaves the skull </a:t>
            </a:r>
            <a:r>
              <a:rPr lang="en-GB" sz="2400" b="1" dirty="0">
                <a:solidFill>
                  <a:srgbClr val="0033CC"/>
                </a:solidFill>
                <a:latin typeface="Candara" pitchFamily="34" charset="0"/>
              </a:rPr>
              <a:t>through the jugular foramen.</a:t>
            </a:r>
          </a:p>
        </p:txBody>
      </p:sp>
      <p:pic>
        <p:nvPicPr>
          <p:cNvPr id="13314" name="Picture 2" descr="https://lh6.googleusercontent.com/ofWjeA8SmlPZF9SDevutvGIt0ij1MCmCuKznpGEWbS8rqQvOnGVwSdJXCHFtctbrJ95dQpjjW_QCJ4YUIh14lCh3PitAeLhsQ8sahh6m_eGxBsjyrE9espdxW9GQ93V-A2Dt6ag"/>
          <p:cNvPicPr>
            <a:picLocks noChangeAspect="1" noChangeArrowheads="1"/>
          </p:cNvPicPr>
          <p:nvPr/>
        </p:nvPicPr>
        <p:blipFill>
          <a:blip r:embed="rId2" cstate="print"/>
          <a:srcRect/>
          <a:stretch>
            <a:fillRect/>
          </a:stretch>
        </p:blipFill>
        <p:spPr bwMode="auto">
          <a:xfrm>
            <a:off x="4191000" y="650194"/>
            <a:ext cx="4800600" cy="5548323"/>
          </a:xfrm>
          <a:prstGeom prst="rect">
            <a:avLst/>
          </a:prstGeom>
          <a:noFill/>
          <a:ln w="76200">
            <a:solidFill>
              <a:srgbClr val="00CC00"/>
            </a:solidFill>
          </a:ln>
        </p:spPr>
      </p:pic>
      <p:sp>
        <p:nvSpPr>
          <p:cNvPr id="5" name="Date Placeholder 4"/>
          <p:cNvSpPr>
            <a:spLocks noGrp="1"/>
          </p:cNvSpPr>
          <p:nvPr>
            <p:ph type="dt" sz="half" idx="10"/>
          </p:nvPr>
        </p:nvSpPr>
        <p:spPr/>
        <p:txBody>
          <a:bodyPr/>
          <a:lstStyle/>
          <a:p>
            <a:r>
              <a:rPr lang="en-US" b="1">
                <a:solidFill>
                  <a:srgbClr val="0033CC"/>
                </a:solidFill>
              </a:rPr>
              <a:t>Monday 14 March 2022</a:t>
            </a:r>
            <a:endParaRPr lang="en-US" b="1" dirty="0">
              <a:solidFill>
                <a:srgbClr val="0033CC"/>
              </a:solidFill>
            </a:endParaRPr>
          </a:p>
        </p:txBody>
      </p:sp>
      <p:sp>
        <p:nvSpPr>
          <p:cNvPr id="6" name="Slide Number Placeholder 5"/>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11</a:t>
            </a:fld>
            <a:endParaRPr lang="en-US" b="1" dirty="0">
              <a:solidFill>
                <a:srgbClr val="0033CC"/>
              </a:solidFill>
            </a:endParaRPr>
          </a:p>
        </p:txBody>
      </p:sp>
      <p:sp>
        <p:nvSpPr>
          <p:cNvPr id="7" name="Footer Placeholder 6"/>
          <p:cNvSpPr>
            <a:spLocks noGrp="1"/>
          </p:cNvSpPr>
          <p:nvPr>
            <p:ph type="ftr" sz="quarter" idx="11"/>
          </p:nvPr>
        </p:nvSpPr>
        <p:spPr/>
        <p:txBody>
          <a:bodyPr/>
          <a:lstStyle/>
          <a:p>
            <a:r>
              <a:rPr lang="en-US" b="1">
                <a:solidFill>
                  <a:srgbClr val="0033CC"/>
                </a:solidFill>
              </a:rPr>
              <a:t>Dr. Aiman Qais Afar</a:t>
            </a:r>
            <a:endParaRPr lang="en-US" b="1" dirty="0">
              <a:solidFill>
                <a:srgbClr val="0033C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5029200" cy="2677656"/>
          </a:xfrm>
          <a:prstGeom prst="rect">
            <a:avLst/>
          </a:prstGeom>
        </p:spPr>
        <p:txBody>
          <a:bodyPr wrap="square">
            <a:spAutoFit/>
          </a:bodyPr>
          <a:lstStyle/>
          <a:p>
            <a:r>
              <a:rPr lang="en-GB" sz="2400" b="1" i="1" dirty="0">
                <a:latin typeface="Candara" pitchFamily="34" charset="0"/>
              </a:rPr>
              <a:t>The vagus nerve has both </a:t>
            </a:r>
            <a:r>
              <a:rPr lang="en-GB" sz="2400" b="1" i="1" dirty="0">
                <a:solidFill>
                  <a:srgbClr val="0033CC"/>
                </a:solidFill>
                <a:latin typeface="Candara" pitchFamily="34" charset="0"/>
              </a:rPr>
              <a:t>superior and inferior sensory ganglia. </a:t>
            </a:r>
            <a:endParaRPr lang="en-GB" sz="2400" b="1" i="1" dirty="0">
              <a:latin typeface="Candara" pitchFamily="34" charset="0"/>
            </a:endParaRPr>
          </a:p>
          <a:p>
            <a:pPr>
              <a:buFont typeface="Wingdings" pitchFamily="2" charset="2"/>
              <a:buChar char="q"/>
            </a:pPr>
            <a:r>
              <a:rPr lang="en-GB" sz="2400" b="1" i="1" dirty="0">
                <a:latin typeface="Candara" pitchFamily="34" charset="0"/>
              </a:rPr>
              <a:t>Below the inferior ganglion</a:t>
            </a:r>
            <a:r>
              <a:rPr lang="en-GB" sz="2400" b="1" i="1" dirty="0">
                <a:solidFill>
                  <a:schemeClr val="accent6">
                    <a:lumMod val="75000"/>
                  </a:schemeClr>
                </a:solidFill>
                <a:latin typeface="Candara" pitchFamily="34" charset="0"/>
              </a:rPr>
              <a:t>, the cranial root of the accessory nerve </a:t>
            </a:r>
            <a:r>
              <a:rPr lang="en-GB" sz="2400" b="1" i="1" dirty="0">
                <a:solidFill>
                  <a:srgbClr val="0033CC"/>
                </a:solidFill>
                <a:latin typeface="Candara" pitchFamily="34" charset="0"/>
              </a:rPr>
              <a:t>joins the </a:t>
            </a:r>
            <a:r>
              <a:rPr lang="en-GB" sz="2400" b="1" i="1" dirty="0">
                <a:solidFill>
                  <a:schemeClr val="accent2">
                    <a:lumMod val="75000"/>
                  </a:schemeClr>
                </a:solidFill>
                <a:latin typeface="Candara" pitchFamily="34" charset="0"/>
              </a:rPr>
              <a:t>vagus nerve </a:t>
            </a:r>
            <a:r>
              <a:rPr lang="en-GB" sz="2400" b="1" i="1" dirty="0">
                <a:solidFill>
                  <a:srgbClr val="0033CC"/>
                </a:solidFill>
                <a:latin typeface="Candara" pitchFamily="34" charset="0"/>
              </a:rPr>
              <a:t>and is distributed mainly in its </a:t>
            </a:r>
            <a:r>
              <a:rPr lang="en-GB" sz="2400" b="1" i="1" dirty="0">
                <a:solidFill>
                  <a:schemeClr val="accent6">
                    <a:lumMod val="75000"/>
                  </a:schemeClr>
                </a:solidFill>
                <a:latin typeface="Candara" pitchFamily="34" charset="0"/>
              </a:rPr>
              <a:t>pharyngeal </a:t>
            </a:r>
            <a:r>
              <a:rPr lang="en-GB" sz="2400" b="1" i="1" dirty="0">
                <a:solidFill>
                  <a:srgbClr val="0033CC"/>
                </a:solidFill>
                <a:latin typeface="Candara" pitchFamily="34" charset="0"/>
              </a:rPr>
              <a:t>and </a:t>
            </a:r>
            <a:r>
              <a:rPr lang="en-GB" sz="2400" b="1" i="1" dirty="0">
                <a:solidFill>
                  <a:schemeClr val="accent6">
                    <a:lumMod val="75000"/>
                  </a:schemeClr>
                </a:solidFill>
                <a:latin typeface="Candara" pitchFamily="34" charset="0"/>
              </a:rPr>
              <a:t>recurrent laryngeal branches.</a:t>
            </a:r>
          </a:p>
        </p:txBody>
      </p:sp>
      <p:sp>
        <p:nvSpPr>
          <p:cNvPr id="3" name="Rectangle 2"/>
          <p:cNvSpPr/>
          <p:nvPr/>
        </p:nvSpPr>
        <p:spPr>
          <a:xfrm>
            <a:off x="152400" y="101025"/>
            <a:ext cx="3294107" cy="584775"/>
          </a:xfrm>
          <a:prstGeom prst="rect">
            <a:avLst/>
          </a:prstGeom>
          <a:ln w="57150">
            <a:solidFill>
              <a:srgbClr val="0033CC"/>
            </a:solidFill>
          </a:ln>
        </p:spPr>
        <p:txBody>
          <a:bodyPr wrap="none">
            <a:spAutoFit/>
          </a:bodyPr>
          <a:lstStyle/>
          <a:p>
            <a:r>
              <a:rPr lang="en-GB" sz="3200" b="1" dirty="0">
                <a:solidFill>
                  <a:srgbClr val="FF0000"/>
                </a:solidFill>
              </a:rPr>
              <a:t>Vagus Nerve CN X </a:t>
            </a:r>
          </a:p>
        </p:txBody>
      </p:sp>
      <p:sp>
        <p:nvSpPr>
          <p:cNvPr id="4" name="Rectangle 3"/>
          <p:cNvSpPr/>
          <p:nvPr/>
        </p:nvSpPr>
        <p:spPr>
          <a:xfrm>
            <a:off x="139181" y="3397240"/>
            <a:ext cx="5277197" cy="3416320"/>
          </a:xfrm>
          <a:prstGeom prst="rect">
            <a:avLst/>
          </a:prstGeom>
        </p:spPr>
        <p:txBody>
          <a:bodyPr wrap="square">
            <a:spAutoFit/>
          </a:bodyPr>
          <a:lstStyle/>
          <a:p>
            <a:pPr>
              <a:buFont typeface="Wingdings" pitchFamily="2" charset="2"/>
              <a:buChar char="q"/>
            </a:pPr>
            <a:r>
              <a:rPr lang="en-GB" sz="2400" b="1" i="1" dirty="0">
                <a:latin typeface="Candara" pitchFamily="34" charset="0"/>
              </a:rPr>
              <a:t>The vagus nerve descends through the neck alongside </a:t>
            </a:r>
            <a:r>
              <a:rPr lang="en-GB" sz="2400" b="1" i="1" dirty="0">
                <a:solidFill>
                  <a:srgbClr val="FF0000"/>
                </a:solidFill>
                <a:latin typeface="Candara" pitchFamily="34" charset="0"/>
              </a:rPr>
              <a:t>the carotid arteries </a:t>
            </a:r>
            <a:r>
              <a:rPr lang="en-GB" sz="2400" b="1" i="1" dirty="0">
                <a:latin typeface="Candara" pitchFamily="34" charset="0"/>
              </a:rPr>
              <a:t>and </a:t>
            </a:r>
            <a:r>
              <a:rPr lang="en-GB" sz="2400" b="1" i="1" dirty="0">
                <a:solidFill>
                  <a:srgbClr val="0033CC"/>
                </a:solidFill>
                <a:latin typeface="Candara" pitchFamily="34" charset="0"/>
              </a:rPr>
              <a:t>internal jugular vein </a:t>
            </a:r>
            <a:r>
              <a:rPr lang="en-GB" sz="2400" b="1" i="1" dirty="0">
                <a:latin typeface="Candara" pitchFamily="34" charset="0"/>
              </a:rPr>
              <a:t>within </a:t>
            </a:r>
            <a:r>
              <a:rPr lang="en-GB" sz="2400" b="1" i="1" dirty="0">
                <a:solidFill>
                  <a:srgbClr val="00CC00"/>
                </a:solidFill>
                <a:latin typeface="Candara" pitchFamily="34" charset="0"/>
              </a:rPr>
              <a:t>the carotid sheath </a:t>
            </a:r>
            <a:endParaRPr lang="en-GB" sz="2400" b="1" i="1" dirty="0">
              <a:latin typeface="Candara" pitchFamily="34" charset="0"/>
            </a:endParaRPr>
          </a:p>
          <a:p>
            <a:pPr>
              <a:buFont typeface="Wingdings" pitchFamily="2" charset="2"/>
              <a:buChar char="q"/>
            </a:pPr>
            <a:r>
              <a:rPr lang="en-GB" sz="2400" b="1" i="1" dirty="0">
                <a:latin typeface="Candara" pitchFamily="34" charset="0"/>
              </a:rPr>
              <a:t>It passes through the mediastinum of the thorax passing behind the root of the lung, and enters the abdomen through the </a:t>
            </a:r>
            <a:r>
              <a:rPr lang="en-GB" sz="2400" b="1" i="1" dirty="0">
                <a:solidFill>
                  <a:srgbClr val="0033CC"/>
                </a:solidFill>
                <a:latin typeface="Candara" pitchFamily="34" charset="0"/>
              </a:rPr>
              <a:t>esophageal opening </a:t>
            </a:r>
            <a:r>
              <a:rPr lang="en-GB" sz="2400" b="1" i="1" dirty="0">
                <a:latin typeface="Candara" pitchFamily="34" charset="0"/>
              </a:rPr>
              <a:t>in the diaphragm</a:t>
            </a:r>
          </a:p>
        </p:txBody>
      </p:sp>
      <p:sp>
        <p:nvSpPr>
          <p:cNvPr id="5" name="Date Placeholder 4"/>
          <p:cNvSpPr>
            <a:spLocks noGrp="1"/>
          </p:cNvSpPr>
          <p:nvPr>
            <p:ph type="dt" sz="half" idx="10"/>
          </p:nvPr>
        </p:nvSpPr>
        <p:spPr>
          <a:xfrm>
            <a:off x="3505200" y="152400"/>
            <a:ext cx="2133600" cy="365125"/>
          </a:xfrm>
        </p:spPr>
        <p:txBody>
          <a:bodyPr/>
          <a:lstStyle/>
          <a:p>
            <a:r>
              <a:rPr lang="en-US" b="1" dirty="0">
                <a:solidFill>
                  <a:srgbClr val="0033CC"/>
                </a:solidFill>
              </a:rPr>
              <a:t>Monday 14 March 2022</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
        <p:nvSpPr>
          <p:cNvPr id="7" name="Footer Placeholder 6"/>
          <p:cNvSpPr>
            <a:spLocks noGrp="1"/>
          </p:cNvSpPr>
          <p:nvPr>
            <p:ph type="ftr" sz="quarter" idx="11"/>
          </p:nvPr>
        </p:nvSpPr>
        <p:spPr>
          <a:xfrm>
            <a:off x="3124200" y="6492875"/>
            <a:ext cx="2895600" cy="365125"/>
          </a:xfrm>
        </p:spPr>
        <p:txBody>
          <a:bodyPr/>
          <a:lstStyle/>
          <a:p>
            <a:r>
              <a:rPr lang="en-US" b="1">
                <a:solidFill>
                  <a:srgbClr val="0033CC"/>
                </a:solidFill>
              </a:rPr>
              <a:t>Dr. Aiman Qais Afar</a:t>
            </a:r>
            <a:endParaRPr lang="en-US" b="1" dirty="0">
              <a:solidFill>
                <a:srgbClr val="0033CC"/>
              </a:solidFill>
            </a:endParaRPr>
          </a:p>
        </p:txBody>
      </p:sp>
      <p:pic>
        <p:nvPicPr>
          <p:cNvPr id="2052" name="Picture 4" descr="http://med.uc.edu/labmanuals/ga/BLOOD%20CARDIOVASCULAR/CRP_files%5Cimage062.jpg"/>
          <p:cNvPicPr>
            <a:picLocks noChangeAspect="1" noChangeArrowheads="1"/>
          </p:cNvPicPr>
          <p:nvPr/>
        </p:nvPicPr>
        <p:blipFill>
          <a:blip r:embed="rId2" cstate="print"/>
          <a:srcRect/>
          <a:stretch>
            <a:fillRect/>
          </a:stretch>
        </p:blipFill>
        <p:spPr bwMode="auto">
          <a:xfrm>
            <a:off x="6172200" y="4174783"/>
            <a:ext cx="2667000" cy="2638778"/>
          </a:xfrm>
          <a:prstGeom prst="rect">
            <a:avLst/>
          </a:prstGeom>
          <a:noFill/>
          <a:ln w="76200">
            <a:solidFill>
              <a:srgbClr val="00FF00"/>
            </a:solidFill>
          </a:ln>
        </p:spPr>
      </p:pic>
      <p:pic>
        <p:nvPicPr>
          <p:cNvPr id="9" name="Picture 8">
            <a:extLst>
              <a:ext uri="{FF2B5EF4-FFF2-40B4-BE49-F238E27FC236}">
                <a16:creationId xmlns:a16="http://schemas.microsoft.com/office/drawing/2014/main" id="{C810E02D-93BF-403E-AB7E-11E04D7605C2}"/>
              </a:ext>
            </a:extLst>
          </p:cNvPr>
          <p:cNvPicPr>
            <a:picLocks noChangeAspect="1"/>
          </p:cNvPicPr>
          <p:nvPr/>
        </p:nvPicPr>
        <p:blipFill rotWithShape="1">
          <a:blip r:embed="rId3"/>
          <a:srcRect l="20000" t="36666" r="51667" b="12963"/>
          <a:stretch/>
        </p:blipFill>
        <p:spPr>
          <a:xfrm>
            <a:off x="5228787" y="189722"/>
            <a:ext cx="3776032" cy="3776032"/>
          </a:xfrm>
          <a:prstGeom prst="rect">
            <a:avLst/>
          </a:prstGeom>
          <a:ln w="57150">
            <a:solidFill>
              <a:srgbClr val="00FF0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025"/>
            <a:ext cx="3294107" cy="584775"/>
          </a:xfrm>
          <a:prstGeom prst="rect">
            <a:avLst/>
          </a:prstGeom>
          <a:ln w="57150">
            <a:solidFill>
              <a:srgbClr val="0033CC"/>
            </a:solidFill>
          </a:ln>
        </p:spPr>
        <p:txBody>
          <a:bodyPr wrap="none">
            <a:spAutoFit/>
          </a:bodyPr>
          <a:lstStyle/>
          <a:p>
            <a:r>
              <a:rPr lang="en-GB" sz="3200" b="1" i="1" dirty="0">
                <a:solidFill>
                  <a:srgbClr val="FF0000"/>
                </a:solidFill>
                <a:latin typeface="Candara" panose="020E0502030303020204" pitchFamily="34" charset="0"/>
              </a:rPr>
              <a:t>Vagus Nerve CN X </a:t>
            </a:r>
          </a:p>
        </p:txBody>
      </p:sp>
      <p:sp>
        <p:nvSpPr>
          <p:cNvPr id="3" name="Rectangle 2"/>
          <p:cNvSpPr/>
          <p:nvPr/>
        </p:nvSpPr>
        <p:spPr>
          <a:xfrm>
            <a:off x="76200" y="1219200"/>
            <a:ext cx="3733800" cy="4154984"/>
          </a:xfrm>
          <a:prstGeom prst="rect">
            <a:avLst/>
          </a:prstGeom>
        </p:spPr>
        <p:txBody>
          <a:bodyPr wrap="square">
            <a:spAutoFit/>
          </a:bodyPr>
          <a:lstStyle/>
          <a:p>
            <a:r>
              <a:rPr lang="en-GB" sz="2400" b="1" i="1" dirty="0">
                <a:solidFill>
                  <a:schemeClr val="accent6">
                    <a:lumMod val="75000"/>
                  </a:schemeClr>
                </a:solidFill>
                <a:latin typeface="Candara" pitchFamily="34" charset="0"/>
              </a:rPr>
              <a:t>■■ Meningeal and auricular branches</a:t>
            </a:r>
          </a:p>
          <a:p>
            <a:r>
              <a:rPr lang="en-GB" sz="2400" b="1" i="1" dirty="0">
                <a:solidFill>
                  <a:schemeClr val="accent6">
                    <a:lumMod val="75000"/>
                  </a:schemeClr>
                </a:solidFill>
                <a:latin typeface="Candara" pitchFamily="34" charset="0"/>
              </a:rPr>
              <a:t>■■ Pharyngeal branch </a:t>
            </a:r>
            <a:r>
              <a:rPr lang="en-GB" sz="2400" b="1" i="1" dirty="0">
                <a:latin typeface="Candara" pitchFamily="34" charset="0"/>
              </a:rPr>
              <a:t>contains nerve fibers from </a:t>
            </a:r>
            <a:r>
              <a:rPr lang="en-GB" sz="2400" b="1" i="1" dirty="0">
                <a:solidFill>
                  <a:srgbClr val="0033CC"/>
                </a:solidFill>
                <a:latin typeface="Candara" pitchFamily="34" charset="0"/>
              </a:rPr>
              <a:t>the cranial part of the accessory nerve. </a:t>
            </a:r>
            <a:endParaRPr lang="en-GB" sz="2400" b="1" i="1" dirty="0">
              <a:latin typeface="Candara" pitchFamily="34" charset="0"/>
            </a:endParaRPr>
          </a:p>
          <a:p>
            <a:r>
              <a:rPr lang="en-GB" sz="2400" b="1" i="1" dirty="0">
                <a:solidFill>
                  <a:schemeClr val="accent6">
                    <a:lumMod val="75000"/>
                  </a:schemeClr>
                </a:solidFill>
                <a:latin typeface="Candara" pitchFamily="34" charset="0"/>
              </a:rPr>
              <a:t>■■ Superior laryngeal nerve </a:t>
            </a:r>
            <a:r>
              <a:rPr lang="en-GB" sz="2400" b="1" i="1" dirty="0">
                <a:latin typeface="Candara" pitchFamily="34" charset="0"/>
              </a:rPr>
              <a:t>divides into the internal and the external laryngeal nerves. </a:t>
            </a:r>
          </a:p>
          <a:p>
            <a:endParaRPr lang="en-GB" sz="2400" b="1" i="1" dirty="0">
              <a:latin typeface="Candara" pitchFamily="34" charset="0"/>
            </a:endParaRPr>
          </a:p>
        </p:txBody>
      </p:sp>
      <p:sp>
        <p:nvSpPr>
          <p:cNvPr id="4" name="Rectangle 3"/>
          <p:cNvSpPr/>
          <p:nvPr/>
        </p:nvSpPr>
        <p:spPr>
          <a:xfrm>
            <a:off x="76200" y="762000"/>
            <a:ext cx="6858000" cy="461665"/>
          </a:xfrm>
          <a:prstGeom prst="rect">
            <a:avLst/>
          </a:prstGeom>
          <a:ln w="38100">
            <a:solidFill>
              <a:srgbClr val="00CC00"/>
            </a:solidFill>
          </a:ln>
        </p:spPr>
        <p:txBody>
          <a:bodyPr wrap="square">
            <a:spAutoFit/>
          </a:bodyPr>
          <a:lstStyle/>
          <a:p>
            <a:r>
              <a:rPr lang="en-GB" sz="2400" b="1" i="1" dirty="0">
                <a:solidFill>
                  <a:schemeClr val="accent6">
                    <a:lumMod val="75000"/>
                  </a:schemeClr>
                </a:solidFill>
                <a:latin typeface="Candara" panose="020E0502030303020204" pitchFamily="34" charset="0"/>
              </a:rPr>
              <a:t>Important Branches of the Vagus Nerve in the Neck </a:t>
            </a:r>
          </a:p>
        </p:txBody>
      </p:sp>
      <p:pic>
        <p:nvPicPr>
          <p:cNvPr id="11266" name="Picture 2" descr="http://api.ning.com/files/Y6hyo7XZ0eG7tOADJ8MNMOie8U3NSPXnEbGpjiou7If2tNjbt2*4Fy4g3Fn0hnhEn54hJ3iu-e6Lk4764vRBwNzK5RZGoeca/VagusNerve.png"/>
          <p:cNvPicPr>
            <a:picLocks noChangeAspect="1" noChangeArrowheads="1"/>
          </p:cNvPicPr>
          <p:nvPr/>
        </p:nvPicPr>
        <p:blipFill>
          <a:blip r:embed="rId2" cstate="print"/>
          <a:srcRect/>
          <a:stretch>
            <a:fillRect/>
          </a:stretch>
        </p:blipFill>
        <p:spPr bwMode="auto">
          <a:xfrm>
            <a:off x="3924300" y="1371600"/>
            <a:ext cx="5029200" cy="3657600"/>
          </a:xfrm>
          <a:prstGeom prst="rect">
            <a:avLst/>
          </a:prstGeom>
          <a:noFill/>
          <a:ln w="76200">
            <a:solidFill>
              <a:srgbClr val="00CC00"/>
            </a:solidFill>
          </a:ln>
        </p:spPr>
      </p:pic>
      <p:sp>
        <p:nvSpPr>
          <p:cNvPr id="6" name="Date Placeholder 5"/>
          <p:cNvSpPr>
            <a:spLocks noGrp="1"/>
          </p:cNvSpPr>
          <p:nvPr>
            <p:ph type="dt" sz="half" idx="10"/>
          </p:nvPr>
        </p:nvSpPr>
        <p:spPr>
          <a:xfrm>
            <a:off x="6705600" y="130175"/>
            <a:ext cx="2133600" cy="365125"/>
          </a:xfrm>
        </p:spPr>
        <p:txBody>
          <a:bodyPr/>
          <a:lstStyle/>
          <a:p>
            <a:r>
              <a:rPr lang="en-US" b="1">
                <a:solidFill>
                  <a:srgbClr val="0033CC"/>
                </a:solidFill>
              </a:rPr>
              <a:t>Monday 14 March 2022</a:t>
            </a:r>
            <a:endParaRPr lang="en-US" b="1" dirty="0">
              <a:solidFill>
                <a:srgbClr val="0033CC"/>
              </a:solidFill>
            </a:endParaRPr>
          </a:p>
        </p:txBody>
      </p:sp>
      <p:sp>
        <p:nvSpPr>
          <p:cNvPr id="7" name="Slide Number Placeholder 6"/>
          <p:cNvSpPr>
            <a:spLocks noGrp="1"/>
          </p:cNvSpPr>
          <p:nvPr>
            <p:ph type="sldNum" sz="quarter" idx="12"/>
          </p:nvPr>
        </p:nvSpPr>
        <p:spPr>
          <a:xfrm>
            <a:off x="8382000" y="6492875"/>
            <a:ext cx="457200" cy="365125"/>
          </a:xfrm>
        </p:spPr>
        <p:txBody>
          <a:bodyPr/>
          <a:lstStyle/>
          <a:p>
            <a:fld id="{B6F15528-21DE-4FAA-801E-634DDDAF4B2B}" type="slidenum">
              <a:rPr lang="en-US" b="1" smtClean="0">
                <a:solidFill>
                  <a:srgbClr val="0033CC"/>
                </a:solidFill>
              </a:rPr>
              <a:pPr/>
              <a:t>13</a:t>
            </a:fld>
            <a:endParaRPr lang="en-US" b="1" dirty="0">
              <a:solidFill>
                <a:srgbClr val="0033CC"/>
              </a:solidFill>
            </a:endParaRPr>
          </a:p>
        </p:txBody>
      </p:sp>
      <p:sp>
        <p:nvSpPr>
          <p:cNvPr id="8" name="Footer Placeholder 7"/>
          <p:cNvSpPr>
            <a:spLocks noGrp="1"/>
          </p:cNvSpPr>
          <p:nvPr>
            <p:ph type="ftr" sz="quarter" idx="11"/>
          </p:nvPr>
        </p:nvSpPr>
        <p:spPr>
          <a:xfrm>
            <a:off x="6217298" y="381000"/>
            <a:ext cx="2895600" cy="365125"/>
          </a:xfrm>
        </p:spPr>
        <p:txBody>
          <a:bodyPr/>
          <a:lstStyle/>
          <a:p>
            <a:r>
              <a:rPr lang="en-US" b="1">
                <a:solidFill>
                  <a:srgbClr val="0033CC"/>
                </a:solidFill>
              </a:rPr>
              <a:t>Dr. Aiman Qais Afar</a:t>
            </a:r>
          </a:p>
        </p:txBody>
      </p:sp>
      <p:sp>
        <p:nvSpPr>
          <p:cNvPr id="9" name="Rectangle 8"/>
          <p:cNvSpPr/>
          <p:nvPr/>
        </p:nvSpPr>
        <p:spPr>
          <a:xfrm>
            <a:off x="0" y="5105400"/>
            <a:ext cx="9220200" cy="1569660"/>
          </a:xfrm>
          <a:prstGeom prst="rect">
            <a:avLst/>
          </a:prstGeom>
        </p:spPr>
        <p:txBody>
          <a:bodyPr wrap="square">
            <a:spAutoFit/>
          </a:bodyPr>
          <a:lstStyle/>
          <a:p>
            <a:pPr>
              <a:buFont typeface="Wingdings" pitchFamily="2" charset="2"/>
              <a:buChar char="ü"/>
            </a:pPr>
            <a:r>
              <a:rPr lang="en-GB" sz="2400" b="1" i="1" dirty="0">
                <a:solidFill>
                  <a:srgbClr val="C00000"/>
                </a:solidFill>
                <a:latin typeface="Candara" pitchFamily="34" charset="0"/>
              </a:rPr>
              <a:t>The internal laryngeal nerve </a:t>
            </a:r>
            <a:r>
              <a:rPr lang="en-GB" sz="2400" b="1" i="1" dirty="0">
                <a:latin typeface="Candara" pitchFamily="34" charset="0"/>
              </a:rPr>
              <a:t>is </a:t>
            </a:r>
            <a:r>
              <a:rPr lang="en-GB" sz="2400" b="1" i="1" dirty="0">
                <a:solidFill>
                  <a:srgbClr val="0033CC"/>
                </a:solidFill>
                <a:latin typeface="Candara" pitchFamily="34" charset="0"/>
              </a:rPr>
              <a:t>sensory</a:t>
            </a:r>
            <a:r>
              <a:rPr lang="en-GB" sz="2400" b="1" i="1" dirty="0">
                <a:latin typeface="Candara" pitchFamily="34" charset="0"/>
              </a:rPr>
              <a:t> to the piriform fossa and the larynx down as far as </a:t>
            </a:r>
            <a:r>
              <a:rPr lang="en-GB" sz="2400" b="1" i="1" dirty="0">
                <a:solidFill>
                  <a:srgbClr val="00CC00"/>
                </a:solidFill>
                <a:latin typeface="Candara" pitchFamily="34" charset="0"/>
              </a:rPr>
              <a:t>the vocal cords</a:t>
            </a:r>
            <a:r>
              <a:rPr lang="en-GB" sz="2400" b="1" i="1" dirty="0">
                <a:solidFill>
                  <a:srgbClr val="00FF00"/>
                </a:solidFill>
                <a:latin typeface="Candara" pitchFamily="34" charset="0"/>
              </a:rPr>
              <a:t>.</a:t>
            </a:r>
            <a:endParaRPr lang="en-GB" sz="2400" b="1" i="1" dirty="0">
              <a:latin typeface="Candara" pitchFamily="34" charset="0"/>
            </a:endParaRPr>
          </a:p>
          <a:p>
            <a:pPr>
              <a:buFont typeface="Wingdings" pitchFamily="2" charset="2"/>
              <a:buChar char="ü"/>
            </a:pPr>
            <a:r>
              <a:rPr lang="en-GB" sz="2400" b="1" i="1" dirty="0">
                <a:solidFill>
                  <a:srgbClr val="C00000"/>
                </a:solidFill>
                <a:latin typeface="Candara" pitchFamily="34" charset="0"/>
              </a:rPr>
              <a:t>The external laryngeal nerve</a:t>
            </a:r>
            <a:r>
              <a:rPr lang="en-GB" sz="2400" b="1" i="1" dirty="0">
                <a:latin typeface="Candara" pitchFamily="34" charset="0"/>
              </a:rPr>
              <a:t> is </a:t>
            </a:r>
            <a:r>
              <a:rPr lang="en-GB" sz="2400" b="1" i="1" dirty="0">
                <a:solidFill>
                  <a:srgbClr val="0033CC"/>
                </a:solidFill>
                <a:latin typeface="Candara" pitchFamily="34" charset="0"/>
              </a:rPr>
              <a:t>motor </a:t>
            </a:r>
            <a:r>
              <a:rPr lang="en-GB" sz="2400" b="1" i="1" dirty="0">
                <a:latin typeface="Candara" pitchFamily="34" charset="0"/>
              </a:rPr>
              <a:t>and it supplies </a:t>
            </a:r>
            <a:r>
              <a:rPr lang="en-GB" sz="2400" b="1" i="1" dirty="0">
                <a:solidFill>
                  <a:srgbClr val="00CC00"/>
                </a:solidFill>
                <a:latin typeface="Candara" pitchFamily="34" charset="0"/>
              </a:rPr>
              <a:t>the cricothyroid muscle.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025"/>
            <a:ext cx="3384453" cy="584775"/>
          </a:xfrm>
          <a:prstGeom prst="rect">
            <a:avLst/>
          </a:prstGeom>
          <a:ln w="57150">
            <a:solidFill>
              <a:srgbClr val="0033CC"/>
            </a:solidFill>
          </a:ln>
        </p:spPr>
        <p:txBody>
          <a:bodyPr wrap="none">
            <a:spAutoFit/>
          </a:bodyPr>
          <a:lstStyle/>
          <a:p>
            <a:r>
              <a:rPr lang="en-GB" sz="3200" b="1" i="1" dirty="0">
                <a:solidFill>
                  <a:srgbClr val="FF0000"/>
                </a:solidFill>
                <a:latin typeface="Candara" panose="020E0502030303020204" pitchFamily="34" charset="0"/>
              </a:rPr>
              <a:t>Vagus Nerve CN X </a:t>
            </a:r>
          </a:p>
        </p:txBody>
      </p:sp>
      <p:sp>
        <p:nvSpPr>
          <p:cNvPr id="3" name="Rectangle 2"/>
          <p:cNvSpPr/>
          <p:nvPr/>
        </p:nvSpPr>
        <p:spPr>
          <a:xfrm>
            <a:off x="0" y="1295400"/>
            <a:ext cx="4648200" cy="5324535"/>
          </a:xfrm>
          <a:prstGeom prst="rect">
            <a:avLst/>
          </a:prstGeom>
        </p:spPr>
        <p:txBody>
          <a:bodyPr wrap="square">
            <a:spAutoFit/>
          </a:bodyPr>
          <a:lstStyle/>
          <a:p>
            <a:r>
              <a:rPr lang="en-GB" sz="2000" b="1" i="1" dirty="0">
                <a:solidFill>
                  <a:schemeClr val="accent6">
                    <a:lumMod val="75000"/>
                  </a:schemeClr>
                </a:solidFill>
                <a:latin typeface="Candara" panose="020E0502030303020204" pitchFamily="34" charset="0"/>
              </a:rPr>
              <a:t>■ Recurrent laryngeal nerve</a:t>
            </a:r>
          </a:p>
          <a:p>
            <a:r>
              <a:rPr lang="en-GB" sz="2000" b="1" i="1" dirty="0">
                <a:latin typeface="Candara" panose="020E0502030303020204" pitchFamily="34" charset="0"/>
              </a:rPr>
              <a:t> On the right side, the nerve hooks around the first part of </a:t>
            </a:r>
            <a:r>
              <a:rPr lang="en-GB" sz="2000" b="1" i="1" dirty="0">
                <a:solidFill>
                  <a:srgbClr val="FF0000"/>
                </a:solidFill>
                <a:latin typeface="Candara" panose="020E0502030303020204" pitchFamily="34" charset="0"/>
              </a:rPr>
              <a:t>the subclavian artery </a:t>
            </a:r>
          </a:p>
          <a:p>
            <a:r>
              <a:rPr lang="en-GB" sz="2000" b="1" i="1" dirty="0">
                <a:latin typeface="Candara" panose="020E0502030303020204" pitchFamily="34" charset="0"/>
              </a:rPr>
              <a:t>On the left side, the nerve hooks around the </a:t>
            </a:r>
            <a:r>
              <a:rPr lang="en-GB" sz="2000" b="1" i="1" dirty="0">
                <a:solidFill>
                  <a:srgbClr val="FF0000"/>
                </a:solidFill>
                <a:latin typeface="Candara" pitchFamily="34" charset="0"/>
              </a:rPr>
              <a:t>arch of the aorta </a:t>
            </a:r>
          </a:p>
          <a:p>
            <a:endParaRPr lang="en-GB" sz="2000" b="1" i="1" dirty="0">
              <a:solidFill>
                <a:srgbClr val="FF0000"/>
              </a:solidFill>
              <a:latin typeface="Candara" pitchFamily="34" charset="0"/>
            </a:endParaRPr>
          </a:p>
          <a:p>
            <a:r>
              <a:rPr lang="en-GB" sz="2000" b="1" i="1" dirty="0">
                <a:solidFill>
                  <a:srgbClr val="0033CC"/>
                </a:solidFill>
                <a:latin typeface="Candara" panose="020E0502030303020204" pitchFamily="34" charset="0"/>
              </a:rPr>
              <a:t>The nerve is closely related to </a:t>
            </a:r>
            <a:r>
              <a:rPr lang="en-GB" sz="2000" b="1" i="1" dirty="0">
                <a:solidFill>
                  <a:srgbClr val="FF0000"/>
                </a:solidFill>
                <a:latin typeface="Candara" panose="020E0502030303020204" pitchFamily="34" charset="0"/>
              </a:rPr>
              <a:t>the inferior thyroid artery, </a:t>
            </a:r>
            <a:r>
              <a:rPr lang="en-GB" sz="2000" b="1" i="1" dirty="0">
                <a:solidFill>
                  <a:srgbClr val="0033CC"/>
                </a:solidFill>
                <a:latin typeface="Candara" panose="020E0502030303020204" pitchFamily="34" charset="0"/>
              </a:rPr>
              <a:t>and it supplies all the muscles of the larynx, except the cricothyroid muscle, the mucous membrane of the larynx below the vocal cords, and the mucous membrane of the upper part of the trachea.</a:t>
            </a:r>
          </a:p>
          <a:p>
            <a:endParaRPr lang="en-GB" sz="2000" b="1" i="1" dirty="0">
              <a:latin typeface="Candara" pitchFamily="34" charset="0"/>
            </a:endParaRPr>
          </a:p>
          <a:p>
            <a:r>
              <a:rPr lang="en-GB" sz="2000" b="1" i="1" dirty="0">
                <a:latin typeface="Candara" pitchFamily="34" charset="0"/>
              </a:rPr>
              <a:t> </a:t>
            </a:r>
            <a:r>
              <a:rPr lang="en-GB" sz="2000" b="1" i="1" dirty="0">
                <a:solidFill>
                  <a:schemeClr val="accent6">
                    <a:lumMod val="75000"/>
                  </a:schemeClr>
                </a:solidFill>
                <a:latin typeface="Candara" panose="020E0502030303020204" pitchFamily="34" charset="0"/>
              </a:rPr>
              <a:t>■■ Cardiac branches </a:t>
            </a:r>
            <a:r>
              <a:rPr lang="en-GB" sz="2000" b="1" i="1" dirty="0">
                <a:latin typeface="Candara" panose="020E0502030303020204" pitchFamily="34" charset="0"/>
              </a:rPr>
              <a:t>(two or three) arise in the neck, descend into the thorax, and end in </a:t>
            </a:r>
            <a:r>
              <a:rPr lang="en-GB" sz="2000" b="1" i="1" dirty="0">
                <a:solidFill>
                  <a:srgbClr val="0033CC"/>
                </a:solidFill>
                <a:latin typeface="Candara" panose="020E0502030303020204" pitchFamily="34" charset="0"/>
              </a:rPr>
              <a:t>the cardiac plexus</a:t>
            </a:r>
          </a:p>
        </p:txBody>
      </p:sp>
      <p:sp>
        <p:nvSpPr>
          <p:cNvPr id="4" name="Rectangle 3"/>
          <p:cNvSpPr/>
          <p:nvPr/>
        </p:nvSpPr>
        <p:spPr>
          <a:xfrm>
            <a:off x="76200" y="762000"/>
            <a:ext cx="6781800" cy="461665"/>
          </a:xfrm>
          <a:prstGeom prst="rect">
            <a:avLst/>
          </a:prstGeom>
          <a:ln w="38100">
            <a:solidFill>
              <a:srgbClr val="00CC00"/>
            </a:solidFill>
          </a:ln>
        </p:spPr>
        <p:txBody>
          <a:bodyPr wrap="square">
            <a:spAutoFit/>
          </a:bodyPr>
          <a:lstStyle/>
          <a:p>
            <a:r>
              <a:rPr lang="en-GB" sz="2400" b="1" i="1" dirty="0">
                <a:solidFill>
                  <a:schemeClr val="accent6">
                    <a:lumMod val="75000"/>
                  </a:schemeClr>
                </a:solidFill>
                <a:latin typeface="Candara" panose="020E0502030303020204" pitchFamily="34" charset="0"/>
              </a:rPr>
              <a:t>Important Branches of the Vagus Nerve in the Neck </a:t>
            </a:r>
          </a:p>
        </p:txBody>
      </p:sp>
      <p:pic>
        <p:nvPicPr>
          <p:cNvPr id="9218" name="Picture 2" descr="http://www.ghorayeb.com/files/Anatomy_Recurrent_Laryngeal_2GG.jpg"/>
          <p:cNvPicPr>
            <a:picLocks noChangeAspect="1" noChangeArrowheads="1"/>
          </p:cNvPicPr>
          <p:nvPr/>
        </p:nvPicPr>
        <p:blipFill>
          <a:blip r:embed="rId2" cstate="print"/>
          <a:srcRect/>
          <a:stretch>
            <a:fillRect/>
          </a:stretch>
        </p:blipFill>
        <p:spPr bwMode="auto">
          <a:xfrm>
            <a:off x="4648200" y="2127452"/>
            <a:ext cx="4340753" cy="3990575"/>
          </a:xfrm>
          <a:prstGeom prst="rect">
            <a:avLst/>
          </a:prstGeom>
          <a:noFill/>
          <a:ln w="76200">
            <a:solidFill>
              <a:srgbClr val="00CC00"/>
            </a:solidFill>
          </a:ln>
        </p:spPr>
      </p:pic>
      <p:sp>
        <p:nvSpPr>
          <p:cNvPr id="6" name="Date Placeholder 5"/>
          <p:cNvSpPr>
            <a:spLocks noGrp="1"/>
          </p:cNvSpPr>
          <p:nvPr>
            <p:ph type="dt" sz="half" idx="10"/>
          </p:nvPr>
        </p:nvSpPr>
        <p:spPr>
          <a:xfrm>
            <a:off x="7315200" y="228600"/>
            <a:ext cx="2133600" cy="365125"/>
          </a:xfrm>
        </p:spPr>
        <p:txBody>
          <a:bodyPr/>
          <a:lstStyle/>
          <a:p>
            <a:r>
              <a:rPr lang="en-US" b="1">
                <a:solidFill>
                  <a:srgbClr val="0033CC"/>
                </a:solidFill>
              </a:rPr>
              <a:t>Monday 14 March 2022</a:t>
            </a:r>
            <a:endParaRPr lang="en-US" b="1" dirty="0">
              <a:solidFill>
                <a:srgbClr val="0033CC"/>
              </a:solidFill>
            </a:endParaRPr>
          </a:p>
        </p:txBody>
      </p:sp>
      <p:sp>
        <p:nvSpPr>
          <p:cNvPr id="7" name="Slide Number Placeholder 6"/>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14</a:t>
            </a:fld>
            <a:endParaRPr lang="en-US" b="1">
              <a:solidFill>
                <a:srgbClr val="0033CC"/>
              </a:solidFill>
            </a:endParaRPr>
          </a:p>
        </p:txBody>
      </p:sp>
      <p:sp>
        <p:nvSpPr>
          <p:cNvPr id="8" name="Footer Placeholder 7"/>
          <p:cNvSpPr>
            <a:spLocks noGrp="1"/>
          </p:cNvSpPr>
          <p:nvPr>
            <p:ph type="ftr" sz="quarter" idx="11"/>
          </p:nvPr>
        </p:nvSpPr>
        <p:spPr>
          <a:xfrm>
            <a:off x="6553200" y="76200"/>
            <a:ext cx="2895600" cy="365125"/>
          </a:xfrm>
        </p:spPr>
        <p:txBody>
          <a:bodyPr/>
          <a:lstStyle/>
          <a:p>
            <a:r>
              <a:rPr lang="en-US" b="1">
                <a:solidFill>
                  <a:srgbClr val="0033CC"/>
                </a:solidFill>
              </a:rPr>
              <a:t>Dr. Aiman Qais Afar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025"/>
            <a:ext cx="3294107" cy="584775"/>
          </a:xfrm>
          <a:prstGeom prst="rect">
            <a:avLst/>
          </a:prstGeom>
          <a:ln w="57150">
            <a:solidFill>
              <a:srgbClr val="0033CC"/>
            </a:solidFill>
          </a:ln>
        </p:spPr>
        <p:txBody>
          <a:bodyPr wrap="none">
            <a:spAutoFit/>
          </a:bodyPr>
          <a:lstStyle/>
          <a:p>
            <a:r>
              <a:rPr lang="en-GB" sz="3200" b="1" i="1" dirty="0">
                <a:solidFill>
                  <a:srgbClr val="FF0000"/>
                </a:solidFill>
                <a:latin typeface="Candara" panose="020E0502030303020204" pitchFamily="34" charset="0"/>
              </a:rPr>
              <a:t>Vagus Nerve CN X </a:t>
            </a:r>
          </a:p>
        </p:txBody>
      </p:sp>
      <p:sp>
        <p:nvSpPr>
          <p:cNvPr id="3" name="Rectangle 2"/>
          <p:cNvSpPr/>
          <p:nvPr/>
        </p:nvSpPr>
        <p:spPr>
          <a:xfrm>
            <a:off x="76200" y="762000"/>
            <a:ext cx="4343400" cy="5940088"/>
          </a:xfrm>
          <a:prstGeom prst="rect">
            <a:avLst/>
          </a:prstGeom>
        </p:spPr>
        <p:txBody>
          <a:bodyPr wrap="square">
            <a:spAutoFit/>
          </a:bodyPr>
          <a:lstStyle/>
          <a:p>
            <a:r>
              <a:rPr lang="en-GB" sz="2000" b="1" i="1" dirty="0">
                <a:latin typeface="Candara" pitchFamily="34" charset="0"/>
              </a:rPr>
              <a:t>The vagus nerve thus innervates:</a:t>
            </a:r>
          </a:p>
          <a:p>
            <a:pPr>
              <a:buFont typeface="Wingdings" pitchFamily="2" charset="2"/>
              <a:buChar char="ü"/>
            </a:pPr>
            <a:r>
              <a:rPr lang="en-GB" sz="2000" b="1" i="1" dirty="0">
                <a:solidFill>
                  <a:srgbClr val="FF0000"/>
                </a:solidFill>
                <a:latin typeface="Candara" pitchFamily="34" charset="0"/>
              </a:rPr>
              <a:t>The heart </a:t>
            </a:r>
            <a:r>
              <a:rPr lang="en-GB" sz="2000" b="1" i="1" dirty="0">
                <a:latin typeface="Candara" pitchFamily="34" charset="0"/>
              </a:rPr>
              <a:t>and </a:t>
            </a:r>
            <a:r>
              <a:rPr lang="en-GB" sz="2000" b="1" i="1" dirty="0">
                <a:solidFill>
                  <a:srgbClr val="FF0000"/>
                </a:solidFill>
                <a:latin typeface="Candara" pitchFamily="34" charset="0"/>
              </a:rPr>
              <a:t>great vessels </a:t>
            </a:r>
            <a:r>
              <a:rPr lang="en-GB" sz="2000" b="1" i="1" dirty="0">
                <a:latin typeface="Candara" pitchFamily="34" charset="0"/>
              </a:rPr>
              <a:t>within the thorax</a:t>
            </a:r>
          </a:p>
          <a:p>
            <a:pPr>
              <a:buFont typeface="Wingdings" pitchFamily="2" charset="2"/>
              <a:buChar char="ü"/>
            </a:pPr>
            <a:endParaRPr lang="en-GB" sz="2000" b="1" i="1" dirty="0">
              <a:latin typeface="Candara" pitchFamily="34" charset="0"/>
            </a:endParaRPr>
          </a:p>
          <a:p>
            <a:pPr>
              <a:buFont typeface="Wingdings" pitchFamily="2" charset="2"/>
              <a:buChar char="ü"/>
            </a:pPr>
            <a:r>
              <a:rPr lang="en-GB" sz="2000" b="1" i="1" dirty="0">
                <a:solidFill>
                  <a:srgbClr val="0033CC"/>
                </a:solidFill>
                <a:latin typeface="Candara" pitchFamily="34" charset="0"/>
              </a:rPr>
              <a:t>The larynx</a:t>
            </a:r>
            <a:r>
              <a:rPr lang="en-GB" sz="2000" b="1" i="1" dirty="0">
                <a:latin typeface="Candara" pitchFamily="34" charset="0"/>
              </a:rPr>
              <a:t>, </a:t>
            </a:r>
            <a:r>
              <a:rPr lang="en-GB" sz="2000" b="1" i="1" dirty="0">
                <a:solidFill>
                  <a:srgbClr val="0033CC"/>
                </a:solidFill>
                <a:latin typeface="Candara" pitchFamily="34" charset="0"/>
              </a:rPr>
              <a:t>trachea</a:t>
            </a:r>
            <a:r>
              <a:rPr lang="en-GB" sz="2000" b="1" i="1" dirty="0">
                <a:latin typeface="Candara" pitchFamily="34" charset="0"/>
              </a:rPr>
              <a:t>, </a:t>
            </a:r>
            <a:r>
              <a:rPr lang="en-GB" sz="2000" b="1" i="1" dirty="0">
                <a:solidFill>
                  <a:srgbClr val="0033CC"/>
                </a:solidFill>
                <a:latin typeface="Candara" pitchFamily="34" charset="0"/>
              </a:rPr>
              <a:t>bronchi</a:t>
            </a:r>
            <a:r>
              <a:rPr lang="en-GB" sz="2000" b="1" i="1" dirty="0">
                <a:latin typeface="Candara" pitchFamily="34" charset="0"/>
              </a:rPr>
              <a:t>, and </a:t>
            </a:r>
            <a:r>
              <a:rPr lang="en-GB" sz="2000" b="1" i="1" dirty="0">
                <a:solidFill>
                  <a:srgbClr val="0033CC"/>
                </a:solidFill>
                <a:latin typeface="Candara" pitchFamily="34" charset="0"/>
              </a:rPr>
              <a:t>lungs</a:t>
            </a:r>
            <a:endParaRPr lang="en-GB" sz="2000" b="1" i="1" dirty="0">
              <a:latin typeface="Candara" pitchFamily="34" charset="0"/>
            </a:endParaRPr>
          </a:p>
          <a:p>
            <a:pPr>
              <a:buFont typeface="Wingdings" pitchFamily="2" charset="2"/>
              <a:buChar char="ü"/>
            </a:pPr>
            <a:r>
              <a:rPr lang="en-GB" sz="2000" b="1" i="1" dirty="0">
                <a:latin typeface="Candara" pitchFamily="34" charset="0"/>
              </a:rPr>
              <a:t> Much of the alimentary tract </a:t>
            </a:r>
            <a:r>
              <a:rPr lang="en-GB" sz="2000" b="1" i="1" dirty="0">
                <a:solidFill>
                  <a:srgbClr val="00CC00"/>
                </a:solidFill>
                <a:latin typeface="Candara" pitchFamily="34" charset="0"/>
              </a:rPr>
              <a:t>from the pharynx to the splenic flexure of the colon.</a:t>
            </a:r>
          </a:p>
          <a:p>
            <a:endParaRPr lang="en-GB" sz="2000" b="1" i="1" dirty="0">
              <a:latin typeface="Candara" pitchFamily="34" charset="0"/>
            </a:endParaRPr>
          </a:p>
          <a:p>
            <a:pPr>
              <a:buFont typeface="Wingdings" pitchFamily="2" charset="2"/>
              <a:buChar char="ü"/>
            </a:pPr>
            <a:r>
              <a:rPr lang="en-GB" sz="2000" b="1" i="1" dirty="0">
                <a:latin typeface="Candara" pitchFamily="34" charset="0"/>
              </a:rPr>
              <a:t>It also supplies glands associated with the alimentary tract, such as </a:t>
            </a:r>
            <a:r>
              <a:rPr lang="en-GB" sz="2000" b="1" i="1" dirty="0">
                <a:solidFill>
                  <a:srgbClr val="7030A0"/>
                </a:solidFill>
                <a:latin typeface="Candara" pitchFamily="34" charset="0"/>
              </a:rPr>
              <a:t>the liver </a:t>
            </a:r>
            <a:r>
              <a:rPr lang="en-GB" sz="2000" b="1" i="1" dirty="0">
                <a:latin typeface="Candara" pitchFamily="34" charset="0"/>
              </a:rPr>
              <a:t>and </a:t>
            </a:r>
            <a:r>
              <a:rPr lang="en-GB" sz="2000" b="1" i="1" dirty="0">
                <a:solidFill>
                  <a:srgbClr val="7030A0"/>
                </a:solidFill>
                <a:latin typeface="Candara" pitchFamily="34" charset="0"/>
              </a:rPr>
              <a:t>pancreas.</a:t>
            </a:r>
          </a:p>
          <a:p>
            <a:pPr>
              <a:buFont typeface="Wingdings" pitchFamily="2" charset="2"/>
              <a:buChar char="ü"/>
            </a:pPr>
            <a:endParaRPr lang="en-GB" sz="2000" b="1" i="1" dirty="0">
              <a:latin typeface="Candara" pitchFamily="34" charset="0"/>
            </a:endParaRPr>
          </a:p>
          <a:p>
            <a:pPr>
              <a:buFont typeface="Wingdings" pitchFamily="2" charset="2"/>
              <a:buChar char="ü"/>
            </a:pPr>
            <a:r>
              <a:rPr lang="en-GB" sz="2000" b="1" i="1" dirty="0">
                <a:solidFill>
                  <a:schemeClr val="accent6">
                    <a:lumMod val="75000"/>
                  </a:schemeClr>
                </a:solidFill>
                <a:latin typeface="Candara" pitchFamily="34" charset="0"/>
              </a:rPr>
              <a:t>The vagus nerve </a:t>
            </a:r>
            <a:r>
              <a:rPr lang="en-GB" sz="2000" b="1" i="1" dirty="0">
                <a:latin typeface="Candara" pitchFamily="34" charset="0"/>
              </a:rPr>
              <a:t>has the most extensive distribution of all the cranial nerves and supplies the </a:t>
            </a:r>
            <a:r>
              <a:rPr lang="en-GB" sz="2000" b="1" i="1" dirty="0" err="1">
                <a:latin typeface="Candara" pitchFamily="34" charset="0"/>
              </a:rPr>
              <a:t>forementioned</a:t>
            </a:r>
            <a:r>
              <a:rPr lang="en-GB" sz="2000" b="1" i="1" dirty="0">
                <a:latin typeface="Candara" pitchFamily="34" charset="0"/>
              </a:rPr>
              <a:t> structures with afferent and efferent fibers. </a:t>
            </a:r>
          </a:p>
        </p:txBody>
      </p:sp>
      <p:sp>
        <p:nvSpPr>
          <p:cNvPr id="5" name="Date Placeholder 4"/>
          <p:cNvSpPr>
            <a:spLocks noGrp="1"/>
          </p:cNvSpPr>
          <p:nvPr>
            <p:ph type="dt" sz="half" idx="10"/>
          </p:nvPr>
        </p:nvSpPr>
        <p:spPr>
          <a:xfrm>
            <a:off x="7239000" y="168275"/>
            <a:ext cx="2133600" cy="365125"/>
          </a:xfrm>
        </p:spPr>
        <p:txBody>
          <a:bodyPr/>
          <a:lstStyle/>
          <a:p>
            <a:r>
              <a:rPr lang="en-US" b="1">
                <a:solidFill>
                  <a:srgbClr val="0033CC"/>
                </a:solidFill>
              </a:rPr>
              <a:t>Monday 14 March 2022</a:t>
            </a:r>
          </a:p>
        </p:txBody>
      </p:sp>
      <p:sp>
        <p:nvSpPr>
          <p:cNvPr id="6" name="Slide Number Placeholder 5"/>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15</a:t>
            </a:fld>
            <a:endParaRPr lang="en-US" b="1" dirty="0">
              <a:solidFill>
                <a:srgbClr val="0033CC"/>
              </a:solidFill>
            </a:endParaRPr>
          </a:p>
        </p:txBody>
      </p:sp>
      <p:sp>
        <p:nvSpPr>
          <p:cNvPr id="7" name="Footer Placeholder 6"/>
          <p:cNvSpPr>
            <a:spLocks noGrp="1"/>
          </p:cNvSpPr>
          <p:nvPr>
            <p:ph type="ftr" sz="quarter" idx="11"/>
          </p:nvPr>
        </p:nvSpPr>
        <p:spPr>
          <a:xfrm>
            <a:off x="6477000" y="0"/>
            <a:ext cx="2895600" cy="365125"/>
          </a:xfrm>
        </p:spPr>
        <p:txBody>
          <a:bodyPr/>
          <a:lstStyle/>
          <a:p>
            <a:r>
              <a:rPr lang="en-US" b="1">
                <a:solidFill>
                  <a:srgbClr val="0033CC"/>
                </a:solidFill>
              </a:rPr>
              <a:t>Dr. Aiman Qais Afar</a:t>
            </a:r>
            <a:endParaRPr lang="en-US" b="1" dirty="0">
              <a:solidFill>
                <a:srgbClr val="0033CC"/>
              </a:solidFill>
            </a:endParaRPr>
          </a:p>
        </p:txBody>
      </p:sp>
      <p:pic>
        <p:nvPicPr>
          <p:cNvPr id="8" name="Picture 7">
            <a:extLst>
              <a:ext uri="{FF2B5EF4-FFF2-40B4-BE49-F238E27FC236}">
                <a16:creationId xmlns:a16="http://schemas.microsoft.com/office/drawing/2014/main" id="{16AE0532-D0B4-487E-89F6-268AA3A23B0F}"/>
              </a:ext>
            </a:extLst>
          </p:cNvPr>
          <p:cNvPicPr>
            <a:picLocks noChangeAspect="1"/>
          </p:cNvPicPr>
          <p:nvPr/>
        </p:nvPicPr>
        <p:blipFill rotWithShape="1">
          <a:blip r:embed="rId2"/>
          <a:srcRect l="39166" t="18889" r="25000" b="8518"/>
          <a:stretch/>
        </p:blipFill>
        <p:spPr>
          <a:xfrm>
            <a:off x="4419600" y="765110"/>
            <a:ext cx="4611682" cy="5255173"/>
          </a:xfrm>
          <a:prstGeom prst="rect">
            <a:avLst/>
          </a:prstGeom>
          <a:ln w="57150">
            <a:solidFill>
              <a:srgbClr val="00FF00"/>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50184"/>
            <a:ext cx="4648200" cy="1631216"/>
          </a:xfrm>
          <a:prstGeom prst="rect">
            <a:avLst/>
          </a:prstGeom>
        </p:spPr>
        <p:txBody>
          <a:bodyPr wrap="square">
            <a:spAutoFit/>
          </a:bodyPr>
          <a:lstStyle/>
          <a:p>
            <a:r>
              <a:rPr lang="en-GB" sz="2000" b="1" i="1" dirty="0">
                <a:latin typeface="Candara" pitchFamily="34" charset="0"/>
              </a:rPr>
              <a:t>Emerges from the anterior surface of the medulla oblongata </a:t>
            </a:r>
            <a:r>
              <a:rPr lang="en-GB" sz="2000" b="1" i="1" dirty="0">
                <a:solidFill>
                  <a:srgbClr val="7030A0"/>
                </a:solidFill>
                <a:latin typeface="Candara" pitchFamily="34" charset="0"/>
              </a:rPr>
              <a:t>between the olive and the inferior cerebellar peduncle </a:t>
            </a:r>
          </a:p>
          <a:p>
            <a:r>
              <a:rPr lang="en-GB" sz="2000" b="1" i="1" dirty="0">
                <a:solidFill>
                  <a:srgbClr val="7030A0"/>
                </a:solidFill>
                <a:latin typeface="Candara" pitchFamily="34" charset="0"/>
              </a:rPr>
              <a:t>The nerve runs laterally </a:t>
            </a:r>
            <a:r>
              <a:rPr lang="en-GB" sz="2000" b="1" i="1" dirty="0">
                <a:latin typeface="Candara" pitchFamily="34" charset="0"/>
              </a:rPr>
              <a:t>in </a:t>
            </a:r>
            <a:r>
              <a:rPr lang="en-GB" sz="2000" b="1" i="1" dirty="0">
                <a:solidFill>
                  <a:srgbClr val="FF0000"/>
                </a:solidFill>
                <a:latin typeface="Candara" pitchFamily="34" charset="0"/>
              </a:rPr>
              <a:t>the posterior cranial fossa </a:t>
            </a:r>
            <a:r>
              <a:rPr lang="en-GB" sz="2000" b="1" i="1" dirty="0">
                <a:latin typeface="Candara" pitchFamily="34" charset="0"/>
              </a:rPr>
              <a:t>and </a:t>
            </a:r>
            <a:r>
              <a:rPr lang="en-GB" sz="2000" b="1" i="1" dirty="0">
                <a:solidFill>
                  <a:srgbClr val="7030A0"/>
                </a:solidFill>
                <a:latin typeface="Candara" pitchFamily="34" charset="0"/>
              </a:rPr>
              <a:t>joins the spinal root</a:t>
            </a:r>
          </a:p>
        </p:txBody>
      </p:sp>
      <p:sp>
        <p:nvSpPr>
          <p:cNvPr id="3" name="Rectangle 2"/>
          <p:cNvSpPr/>
          <p:nvPr/>
        </p:nvSpPr>
        <p:spPr>
          <a:xfrm>
            <a:off x="152400" y="101025"/>
            <a:ext cx="4092787" cy="584775"/>
          </a:xfrm>
          <a:prstGeom prst="rect">
            <a:avLst/>
          </a:prstGeom>
          <a:ln w="38100">
            <a:solidFill>
              <a:srgbClr val="0033CC"/>
            </a:solidFill>
          </a:ln>
        </p:spPr>
        <p:txBody>
          <a:bodyPr wrap="none">
            <a:spAutoFit/>
          </a:bodyPr>
          <a:lstStyle/>
          <a:p>
            <a:r>
              <a:rPr lang="en-GB" sz="3200" b="1" i="1" dirty="0">
                <a:solidFill>
                  <a:srgbClr val="FF0000"/>
                </a:solidFill>
                <a:latin typeface="Candara" panose="020E0502030303020204" pitchFamily="34" charset="0"/>
              </a:rPr>
              <a:t>Accessory Nerve CN XI </a:t>
            </a:r>
          </a:p>
        </p:txBody>
      </p:sp>
      <p:sp>
        <p:nvSpPr>
          <p:cNvPr id="4" name="Rectangle 3"/>
          <p:cNvSpPr/>
          <p:nvPr/>
        </p:nvSpPr>
        <p:spPr>
          <a:xfrm>
            <a:off x="76200" y="762000"/>
            <a:ext cx="8382000" cy="707886"/>
          </a:xfrm>
          <a:prstGeom prst="rect">
            <a:avLst/>
          </a:prstGeom>
        </p:spPr>
        <p:txBody>
          <a:bodyPr wrap="square">
            <a:spAutoFit/>
          </a:bodyPr>
          <a:lstStyle/>
          <a:p>
            <a:pPr>
              <a:buFont typeface="Wingdings" pitchFamily="2" charset="2"/>
              <a:buChar char="q"/>
            </a:pPr>
            <a:r>
              <a:rPr lang="en-GB" sz="2000" b="1" i="1" dirty="0">
                <a:latin typeface="Candara" pitchFamily="34" charset="0"/>
              </a:rPr>
              <a:t>The accessory nerve is a motor nerve.</a:t>
            </a:r>
          </a:p>
          <a:p>
            <a:pPr>
              <a:buFont typeface="Wingdings" pitchFamily="2" charset="2"/>
              <a:buChar char="q"/>
            </a:pPr>
            <a:r>
              <a:rPr lang="en-GB" sz="2000" b="1" i="1" dirty="0">
                <a:latin typeface="Candara" pitchFamily="34" charset="0"/>
              </a:rPr>
              <a:t> It consists of a cranial root (part) and a spinal root (part) </a:t>
            </a:r>
          </a:p>
        </p:txBody>
      </p:sp>
      <p:sp>
        <p:nvSpPr>
          <p:cNvPr id="5" name="Rectangle 4"/>
          <p:cNvSpPr/>
          <p:nvPr/>
        </p:nvSpPr>
        <p:spPr>
          <a:xfrm>
            <a:off x="76200" y="4074855"/>
            <a:ext cx="4572000" cy="2554545"/>
          </a:xfrm>
          <a:prstGeom prst="rect">
            <a:avLst/>
          </a:prstGeom>
        </p:spPr>
        <p:txBody>
          <a:bodyPr>
            <a:spAutoFit/>
          </a:bodyPr>
          <a:lstStyle/>
          <a:p>
            <a:pPr>
              <a:buFont typeface="Wingdings" pitchFamily="2" charset="2"/>
              <a:buChar char="ü"/>
            </a:pPr>
            <a:r>
              <a:rPr lang="en-GB" sz="2000" b="1" i="1" dirty="0">
                <a:latin typeface="Candara" pitchFamily="34" charset="0"/>
              </a:rPr>
              <a:t>Arises from nerve cells in the anterior gray column (horn) of </a:t>
            </a:r>
            <a:r>
              <a:rPr lang="en-GB" sz="2000" b="1" i="1" dirty="0">
                <a:solidFill>
                  <a:schemeClr val="accent6">
                    <a:lumMod val="50000"/>
                  </a:schemeClr>
                </a:solidFill>
                <a:latin typeface="Candara" pitchFamily="34" charset="0"/>
              </a:rPr>
              <a:t>the upper five segments of the cervical part of the spinal cord </a:t>
            </a:r>
          </a:p>
          <a:p>
            <a:pPr>
              <a:buFont typeface="Wingdings" pitchFamily="2" charset="2"/>
              <a:buChar char="ü"/>
            </a:pPr>
            <a:r>
              <a:rPr lang="en-GB" sz="2000" b="1" i="1" dirty="0">
                <a:latin typeface="Candara" pitchFamily="34" charset="0"/>
              </a:rPr>
              <a:t>The nerve ascends alongside </a:t>
            </a:r>
            <a:r>
              <a:rPr lang="en-GB" sz="2000" b="1" i="1" dirty="0">
                <a:solidFill>
                  <a:schemeClr val="accent6">
                    <a:lumMod val="75000"/>
                  </a:schemeClr>
                </a:solidFill>
                <a:latin typeface="Candara" pitchFamily="34" charset="0"/>
              </a:rPr>
              <a:t>the spinal cord</a:t>
            </a:r>
            <a:r>
              <a:rPr lang="en-GB" sz="2000" b="1" i="1" dirty="0">
                <a:latin typeface="Candara" pitchFamily="34" charset="0"/>
              </a:rPr>
              <a:t> and enters the skull through </a:t>
            </a:r>
            <a:r>
              <a:rPr lang="en-GB" sz="2000" b="1" i="1" dirty="0">
                <a:solidFill>
                  <a:srgbClr val="0033CC"/>
                </a:solidFill>
                <a:latin typeface="Candara" pitchFamily="34" charset="0"/>
              </a:rPr>
              <a:t>the foramen magnum.</a:t>
            </a:r>
            <a:r>
              <a:rPr lang="en-GB" sz="2000" b="1" i="1" dirty="0">
                <a:latin typeface="Candara" pitchFamily="34" charset="0"/>
              </a:rPr>
              <a:t> It then turns laterally to </a:t>
            </a:r>
            <a:r>
              <a:rPr lang="en-GB" sz="2000" b="1" i="1" dirty="0">
                <a:solidFill>
                  <a:srgbClr val="00CC00"/>
                </a:solidFill>
                <a:latin typeface="Candara" pitchFamily="34" charset="0"/>
              </a:rPr>
              <a:t>join the cranial root</a:t>
            </a:r>
          </a:p>
        </p:txBody>
      </p:sp>
      <p:sp>
        <p:nvSpPr>
          <p:cNvPr id="6" name="Rectangle 5"/>
          <p:cNvSpPr/>
          <p:nvPr/>
        </p:nvSpPr>
        <p:spPr>
          <a:xfrm>
            <a:off x="152400" y="3581400"/>
            <a:ext cx="1706942" cy="461665"/>
          </a:xfrm>
          <a:prstGeom prst="rect">
            <a:avLst/>
          </a:prstGeom>
          <a:ln w="38100">
            <a:solidFill>
              <a:srgbClr val="00CC00"/>
            </a:solidFill>
          </a:ln>
        </p:spPr>
        <p:txBody>
          <a:bodyPr wrap="none">
            <a:spAutoFit/>
          </a:bodyPr>
          <a:lstStyle/>
          <a:p>
            <a:r>
              <a:rPr lang="en-GB" sz="2400" b="1" dirty="0">
                <a:solidFill>
                  <a:srgbClr val="7030A0"/>
                </a:solidFill>
              </a:rPr>
              <a:t>Spinal Root </a:t>
            </a:r>
          </a:p>
        </p:txBody>
      </p:sp>
      <p:sp>
        <p:nvSpPr>
          <p:cNvPr id="7" name="Rectangle 6"/>
          <p:cNvSpPr/>
          <p:nvPr/>
        </p:nvSpPr>
        <p:spPr>
          <a:xfrm>
            <a:off x="152400" y="1447800"/>
            <a:ext cx="1745093" cy="461665"/>
          </a:xfrm>
          <a:prstGeom prst="rect">
            <a:avLst/>
          </a:prstGeom>
          <a:ln w="38100">
            <a:solidFill>
              <a:srgbClr val="00CC00"/>
            </a:solidFill>
          </a:ln>
        </p:spPr>
        <p:txBody>
          <a:bodyPr wrap="none">
            <a:spAutoFit/>
          </a:bodyPr>
          <a:lstStyle/>
          <a:p>
            <a:r>
              <a:rPr lang="en-GB" sz="2400" b="1" dirty="0">
                <a:solidFill>
                  <a:srgbClr val="7030A0"/>
                </a:solidFill>
              </a:rPr>
              <a:t>Cranial Root</a:t>
            </a:r>
          </a:p>
        </p:txBody>
      </p:sp>
      <p:sp>
        <p:nvSpPr>
          <p:cNvPr id="8" name="Date Placeholder 7"/>
          <p:cNvSpPr>
            <a:spLocks noGrp="1"/>
          </p:cNvSpPr>
          <p:nvPr>
            <p:ph type="dt" sz="half" idx="10"/>
          </p:nvPr>
        </p:nvSpPr>
        <p:spPr>
          <a:xfrm>
            <a:off x="7315200" y="168275"/>
            <a:ext cx="1524000" cy="365125"/>
          </a:xfrm>
        </p:spPr>
        <p:txBody>
          <a:bodyPr/>
          <a:lstStyle/>
          <a:p>
            <a:r>
              <a:rPr lang="en-US" b="1">
                <a:solidFill>
                  <a:srgbClr val="0033CC"/>
                </a:solidFill>
              </a:rPr>
              <a:t>Monday 14 March 2022</a:t>
            </a:r>
            <a:endParaRPr lang="en-US" b="1" dirty="0">
              <a:solidFill>
                <a:srgbClr val="0033CC"/>
              </a:solidFill>
            </a:endParaRPr>
          </a:p>
        </p:txBody>
      </p:sp>
      <p:sp>
        <p:nvSpPr>
          <p:cNvPr id="9" name="Slide Number Placeholder 8"/>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16</a:t>
            </a:fld>
            <a:endParaRPr lang="en-US" b="1" dirty="0">
              <a:solidFill>
                <a:srgbClr val="0033CC"/>
              </a:solidFill>
            </a:endParaRPr>
          </a:p>
        </p:txBody>
      </p:sp>
      <p:sp>
        <p:nvSpPr>
          <p:cNvPr id="10" name="Footer Placeholder 9"/>
          <p:cNvSpPr>
            <a:spLocks noGrp="1"/>
          </p:cNvSpPr>
          <p:nvPr>
            <p:ph type="ftr" sz="quarter" idx="11"/>
          </p:nvPr>
        </p:nvSpPr>
        <p:spPr>
          <a:xfrm>
            <a:off x="6553200" y="15875"/>
            <a:ext cx="2895600" cy="365125"/>
          </a:xfrm>
        </p:spPr>
        <p:txBody>
          <a:bodyPr/>
          <a:lstStyle/>
          <a:p>
            <a:r>
              <a:rPr lang="en-US" b="1">
                <a:solidFill>
                  <a:srgbClr val="0033CC"/>
                </a:solidFill>
              </a:rPr>
              <a:t>Dr. Aiman Qais Afar</a:t>
            </a:r>
            <a:endParaRPr lang="en-US" b="1" dirty="0">
              <a:solidFill>
                <a:srgbClr val="0033CC"/>
              </a:solidFill>
            </a:endParaRPr>
          </a:p>
        </p:txBody>
      </p:sp>
      <p:pic>
        <p:nvPicPr>
          <p:cNvPr id="8194" name="Picture 2" descr="https://epsomtissuetech.files.wordpress.com/2013/06/accessory-nerve.jpg"/>
          <p:cNvPicPr>
            <a:picLocks noChangeAspect="1" noChangeArrowheads="1"/>
          </p:cNvPicPr>
          <p:nvPr/>
        </p:nvPicPr>
        <p:blipFill>
          <a:blip r:embed="rId2" cstate="print"/>
          <a:srcRect/>
          <a:stretch>
            <a:fillRect/>
          </a:stretch>
        </p:blipFill>
        <p:spPr bwMode="auto">
          <a:xfrm>
            <a:off x="4724400" y="1882074"/>
            <a:ext cx="4291944" cy="3861502"/>
          </a:xfrm>
          <a:prstGeom prst="rect">
            <a:avLst/>
          </a:prstGeom>
          <a:noFill/>
          <a:ln w="76200">
            <a:solidFill>
              <a:srgbClr val="00FF0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025"/>
            <a:ext cx="4092787" cy="584775"/>
          </a:xfrm>
          <a:prstGeom prst="rect">
            <a:avLst/>
          </a:prstGeom>
          <a:ln w="38100">
            <a:solidFill>
              <a:srgbClr val="0033CC"/>
            </a:solidFill>
          </a:ln>
        </p:spPr>
        <p:txBody>
          <a:bodyPr wrap="none">
            <a:spAutoFit/>
          </a:bodyPr>
          <a:lstStyle/>
          <a:p>
            <a:r>
              <a:rPr lang="en-GB" sz="3200" b="1" i="1" dirty="0">
                <a:solidFill>
                  <a:srgbClr val="FF0000"/>
                </a:solidFill>
                <a:latin typeface="Candara" panose="020E0502030303020204" pitchFamily="34" charset="0"/>
              </a:rPr>
              <a:t>Accessory Nerve CN XI </a:t>
            </a:r>
          </a:p>
        </p:txBody>
      </p:sp>
      <p:sp>
        <p:nvSpPr>
          <p:cNvPr id="3" name="Rectangle 2"/>
          <p:cNvSpPr/>
          <p:nvPr/>
        </p:nvSpPr>
        <p:spPr>
          <a:xfrm>
            <a:off x="91751" y="809886"/>
            <a:ext cx="2743200" cy="2677656"/>
          </a:xfrm>
          <a:prstGeom prst="rect">
            <a:avLst/>
          </a:prstGeom>
        </p:spPr>
        <p:txBody>
          <a:bodyPr wrap="square">
            <a:spAutoFit/>
          </a:bodyPr>
          <a:lstStyle/>
          <a:p>
            <a:pPr>
              <a:buFont typeface="Wingdings" pitchFamily="2" charset="2"/>
              <a:buChar char="v"/>
            </a:pPr>
            <a:r>
              <a:rPr lang="en-GB" sz="2400" b="1" i="1" dirty="0">
                <a:latin typeface="Candara" pitchFamily="34" charset="0"/>
              </a:rPr>
              <a:t>The two roots unite and leave the skull through </a:t>
            </a:r>
            <a:r>
              <a:rPr lang="en-GB" sz="2400" b="1" i="1" dirty="0">
                <a:solidFill>
                  <a:srgbClr val="0033CC"/>
                </a:solidFill>
                <a:latin typeface="Candara" pitchFamily="34" charset="0"/>
              </a:rPr>
              <a:t>the jugular foramen</a:t>
            </a:r>
            <a:r>
              <a:rPr lang="en-GB" sz="2400" b="1" i="1" dirty="0">
                <a:latin typeface="Candara" pitchFamily="34" charset="0"/>
              </a:rPr>
              <a:t>.</a:t>
            </a:r>
          </a:p>
          <a:p>
            <a:r>
              <a:rPr lang="en-GB" sz="2400" b="1" i="1" dirty="0">
                <a:latin typeface="Candara" pitchFamily="34" charset="0"/>
              </a:rPr>
              <a:t> The roots then separate: </a:t>
            </a:r>
          </a:p>
          <a:p>
            <a:endParaRPr lang="en-GB" sz="2400" b="1" i="1" dirty="0">
              <a:latin typeface="Candara" pitchFamily="34" charset="0"/>
            </a:endParaRPr>
          </a:p>
        </p:txBody>
      </p:sp>
      <p:sp>
        <p:nvSpPr>
          <p:cNvPr id="4" name="Date Placeholder 3"/>
          <p:cNvSpPr>
            <a:spLocks noGrp="1"/>
          </p:cNvSpPr>
          <p:nvPr>
            <p:ph type="dt" sz="half" idx="10"/>
          </p:nvPr>
        </p:nvSpPr>
        <p:spPr>
          <a:xfrm>
            <a:off x="457200" y="6492875"/>
            <a:ext cx="2133600" cy="365125"/>
          </a:xfrm>
        </p:spPr>
        <p:txBody>
          <a:bodyPr/>
          <a:lstStyle/>
          <a:p>
            <a:r>
              <a:rPr lang="en-US" b="1">
                <a:solidFill>
                  <a:srgbClr val="0033CC"/>
                </a:solidFill>
              </a:rPr>
              <a:t>Monday 14 March 2022</a:t>
            </a:r>
            <a:endParaRPr lang="en-US" b="1" dirty="0">
              <a:solidFill>
                <a:srgbClr val="0033CC"/>
              </a:solidFill>
            </a:endParaRPr>
          </a:p>
        </p:txBody>
      </p:sp>
      <p:sp>
        <p:nvSpPr>
          <p:cNvPr id="5" name="Slide Number Placeholder 4"/>
          <p:cNvSpPr>
            <a:spLocks noGrp="1"/>
          </p:cNvSpPr>
          <p:nvPr>
            <p:ph type="sldNum" sz="quarter" idx="12"/>
          </p:nvPr>
        </p:nvSpPr>
        <p:spPr>
          <a:xfrm>
            <a:off x="8305800" y="6492875"/>
            <a:ext cx="381000" cy="365125"/>
          </a:xfrm>
        </p:spPr>
        <p:txBody>
          <a:bodyPr/>
          <a:lstStyle/>
          <a:p>
            <a:fld id="{B6F15528-21DE-4FAA-801E-634DDDAF4B2B}" type="slidenum">
              <a:rPr lang="en-US" b="1" smtClean="0">
                <a:solidFill>
                  <a:srgbClr val="0033CC"/>
                </a:solidFill>
              </a:rPr>
              <a:pPr/>
              <a:t>17</a:t>
            </a:fld>
            <a:endParaRPr lang="en-US" b="1" dirty="0">
              <a:solidFill>
                <a:srgbClr val="0033CC"/>
              </a:solidFill>
            </a:endParaRPr>
          </a:p>
        </p:txBody>
      </p:sp>
      <p:sp>
        <p:nvSpPr>
          <p:cNvPr id="6" name="Footer Placeholder 5"/>
          <p:cNvSpPr>
            <a:spLocks noGrp="1"/>
          </p:cNvSpPr>
          <p:nvPr>
            <p:ph type="ftr" sz="quarter" idx="11"/>
          </p:nvPr>
        </p:nvSpPr>
        <p:spPr>
          <a:xfrm>
            <a:off x="3124200" y="6492875"/>
            <a:ext cx="2895600" cy="365125"/>
          </a:xfrm>
        </p:spPr>
        <p:txBody>
          <a:bodyPr/>
          <a:lstStyle/>
          <a:p>
            <a:r>
              <a:rPr lang="en-US" b="1">
                <a:solidFill>
                  <a:srgbClr val="0033CC"/>
                </a:solidFill>
              </a:rPr>
              <a:t>Dr. Aiman Qais Afar</a:t>
            </a:r>
            <a:endParaRPr lang="en-US" b="1" dirty="0">
              <a:solidFill>
                <a:srgbClr val="0033CC"/>
              </a:solidFill>
            </a:endParaRPr>
          </a:p>
        </p:txBody>
      </p:sp>
      <p:pic>
        <p:nvPicPr>
          <p:cNvPr id="9" name="Picture 8">
            <a:extLst>
              <a:ext uri="{FF2B5EF4-FFF2-40B4-BE49-F238E27FC236}">
                <a16:creationId xmlns:a16="http://schemas.microsoft.com/office/drawing/2014/main" id="{9BE65866-BF2D-4D99-896D-2D0B1BC7FEA3}"/>
              </a:ext>
            </a:extLst>
          </p:cNvPr>
          <p:cNvPicPr>
            <a:picLocks noChangeAspect="1"/>
          </p:cNvPicPr>
          <p:nvPr/>
        </p:nvPicPr>
        <p:blipFill rotWithShape="1">
          <a:blip r:embed="rId2"/>
          <a:srcRect l="38333" t="24814" r="10000" b="10000"/>
          <a:stretch/>
        </p:blipFill>
        <p:spPr>
          <a:xfrm>
            <a:off x="2834951" y="809886"/>
            <a:ext cx="5878452" cy="4171805"/>
          </a:xfrm>
          <a:prstGeom prst="rect">
            <a:avLst/>
          </a:prstGeom>
          <a:ln w="57150">
            <a:solidFill>
              <a:srgbClr val="00FF00"/>
            </a:solidFill>
          </a:ln>
        </p:spPr>
      </p:pic>
      <p:sp>
        <p:nvSpPr>
          <p:cNvPr id="11" name="TextBox 10">
            <a:extLst>
              <a:ext uri="{FF2B5EF4-FFF2-40B4-BE49-F238E27FC236}">
                <a16:creationId xmlns:a16="http://schemas.microsoft.com/office/drawing/2014/main" id="{13138E12-65C2-4D13-B60F-7F768E540569}"/>
              </a:ext>
            </a:extLst>
          </p:cNvPr>
          <p:cNvSpPr txBox="1"/>
          <p:nvPr/>
        </p:nvSpPr>
        <p:spPr>
          <a:xfrm>
            <a:off x="152400" y="5105777"/>
            <a:ext cx="899160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GB" sz="2400" b="1" i="1" u="none" strike="noStrike" kern="1200" cap="none" spc="0" normalizeH="0" baseline="0" noProof="0" dirty="0">
                <a:ln>
                  <a:noFill/>
                </a:ln>
                <a:solidFill>
                  <a:srgbClr val="7030A0"/>
                </a:solidFill>
                <a:effectLst/>
                <a:uLnTx/>
                <a:uFillTx/>
                <a:latin typeface="Candara" pitchFamily="34" charset="0"/>
                <a:ea typeface="+mn-ea"/>
                <a:cs typeface="+mn-cs"/>
              </a:rPr>
              <a:t>The cranial root</a:t>
            </a:r>
            <a:r>
              <a:rPr kumimoji="0" lang="en-GB" sz="2400" b="1" i="1" u="none" strike="noStrike" kern="1200" cap="none" spc="0" normalizeH="0" baseline="0" noProof="0" dirty="0">
                <a:ln>
                  <a:noFill/>
                </a:ln>
                <a:solidFill>
                  <a:prstClr val="black"/>
                </a:solidFill>
                <a:effectLst/>
                <a:uLnTx/>
                <a:uFillTx/>
                <a:latin typeface="Candara" pitchFamily="34" charset="0"/>
                <a:ea typeface="+mn-ea"/>
                <a:cs typeface="+mn-cs"/>
              </a:rPr>
              <a:t> joins </a:t>
            </a:r>
            <a:r>
              <a:rPr kumimoji="0" lang="en-GB" sz="2400" b="1" i="1" u="none" strike="noStrike" kern="1200" cap="none" spc="0" normalizeH="0" baseline="0" noProof="0" dirty="0">
                <a:ln>
                  <a:noFill/>
                </a:ln>
                <a:solidFill>
                  <a:srgbClr val="F79646">
                    <a:lumMod val="75000"/>
                  </a:srgbClr>
                </a:solidFill>
                <a:effectLst/>
                <a:uLnTx/>
                <a:uFillTx/>
                <a:latin typeface="Candara" pitchFamily="34" charset="0"/>
                <a:ea typeface="+mn-ea"/>
                <a:cs typeface="+mn-cs"/>
              </a:rPr>
              <a:t>the vagus nerves </a:t>
            </a:r>
            <a:r>
              <a:rPr kumimoji="0" lang="en-GB" sz="2400" b="1" i="1" u="none" strike="noStrike" kern="1200" cap="none" spc="0" normalizeH="0" baseline="0" noProof="0" dirty="0">
                <a:ln>
                  <a:noFill/>
                </a:ln>
                <a:solidFill>
                  <a:prstClr val="black"/>
                </a:solidFill>
                <a:effectLst/>
                <a:uLnTx/>
                <a:uFillTx/>
                <a:latin typeface="Candara" pitchFamily="34" charset="0"/>
                <a:ea typeface="+mn-ea"/>
                <a:cs typeface="+mn-cs"/>
              </a:rPr>
              <a:t>and is distributed in its branches to the muscles of the soft palate and pharynx </a:t>
            </a:r>
            <a:r>
              <a:rPr kumimoji="0" lang="en-GB" sz="2400" b="1" i="1" u="none" strike="noStrike" kern="1200" cap="none" spc="0" normalizeH="0" baseline="0" noProof="0" dirty="0">
                <a:ln>
                  <a:noFill/>
                </a:ln>
                <a:solidFill>
                  <a:srgbClr val="0033CC"/>
                </a:solidFill>
                <a:effectLst/>
                <a:uLnTx/>
                <a:uFillTx/>
                <a:latin typeface="Candara" pitchFamily="34" charset="0"/>
                <a:ea typeface="+mn-ea"/>
                <a:cs typeface="+mn-cs"/>
              </a:rPr>
              <a:t>(via the pharyngeal plexus) </a:t>
            </a:r>
            <a:r>
              <a:rPr kumimoji="0" lang="en-GB" sz="2400" b="1" i="1" u="none" strike="noStrike" kern="1200" cap="none" spc="0" normalizeH="0" baseline="0" noProof="0" dirty="0">
                <a:ln>
                  <a:noFill/>
                </a:ln>
                <a:solidFill>
                  <a:prstClr val="black"/>
                </a:solidFill>
                <a:effectLst/>
                <a:uLnTx/>
                <a:uFillTx/>
                <a:latin typeface="Candara" pitchFamily="34" charset="0"/>
                <a:ea typeface="+mn-ea"/>
                <a:cs typeface="+mn-cs"/>
              </a:rPr>
              <a:t>and to the muscles of the larynx </a:t>
            </a:r>
            <a:r>
              <a:rPr kumimoji="0" lang="en-GB" sz="2400" b="1" i="1" u="none" strike="noStrike" kern="1200" cap="none" spc="0" normalizeH="0" baseline="0" noProof="0" dirty="0">
                <a:ln>
                  <a:noFill/>
                </a:ln>
                <a:solidFill>
                  <a:srgbClr val="00CC00"/>
                </a:solidFill>
                <a:effectLst/>
                <a:uLnTx/>
                <a:uFillTx/>
                <a:latin typeface="Candara" pitchFamily="34" charset="0"/>
                <a:ea typeface="+mn-ea"/>
                <a:cs typeface="+mn-cs"/>
              </a:rPr>
              <a:t>(except the cricothyroid muscle).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8686800" cy="1569660"/>
          </a:xfrm>
          <a:prstGeom prst="rect">
            <a:avLst/>
          </a:prstGeom>
        </p:spPr>
        <p:txBody>
          <a:bodyPr wrap="square">
            <a:spAutoFit/>
          </a:bodyPr>
          <a:lstStyle/>
          <a:p>
            <a:pPr>
              <a:buFont typeface="Wingdings" pitchFamily="2" charset="2"/>
              <a:buChar char="v"/>
            </a:pPr>
            <a:r>
              <a:rPr lang="en-GB" sz="2400" b="1" i="1" dirty="0">
                <a:solidFill>
                  <a:srgbClr val="7030A0"/>
                </a:solidFill>
                <a:latin typeface="Candara" pitchFamily="34" charset="0"/>
              </a:rPr>
              <a:t>The spinal root </a:t>
            </a:r>
            <a:r>
              <a:rPr lang="en-GB" sz="2400" b="1" i="1" dirty="0">
                <a:latin typeface="Candara" pitchFamily="34" charset="0"/>
              </a:rPr>
              <a:t>runs downward and laterally and enters the deep surface of </a:t>
            </a:r>
            <a:r>
              <a:rPr lang="en-GB" sz="2400" b="1" i="1" dirty="0">
                <a:solidFill>
                  <a:srgbClr val="00CC00"/>
                </a:solidFill>
                <a:latin typeface="Candara" pitchFamily="34" charset="0"/>
              </a:rPr>
              <a:t>the sternocleidomastoid muscle</a:t>
            </a:r>
            <a:r>
              <a:rPr lang="en-GB" sz="2400" b="1" i="1" dirty="0">
                <a:latin typeface="Candara" pitchFamily="34" charset="0"/>
              </a:rPr>
              <a:t>, which it supplies, and then crosses the posterior triangle of the neck to </a:t>
            </a:r>
            <a:r>
              <a:rPr lang="en-GB" sz="2400" b="1" i="1" dirty="0">
                <a:solidFill>
                  <a:srgbClr val="00CC00"/>
                </a:solidFill>
                <a:latin typeface="Candara" pitchFamily="34" charset="0"/>
              </a:rPr>
              <a:t>supply the trapezius muscle</a:t>
            </a:r>
          </a:p>
        </p:txBody>
      </p:sp>
      <p:sp>
        <p:nvSpPr>
          <p:cNvPr id="3" name="Rectangle 2"/>
          <p:cNvSpPr/>
          <p:nvPr/>
        </p:nvSpPr>
        <p:spPr>
          <a:xfrm>
            <a:off x="76200" y="76200"/>
            <a:ext cx="3567002" cy="523220"/>
          </a:xfrm>
          <a:prstGeom prst="rect">
            <a:avLst/>
          </a:prstGeom>
          <a:ln w="38100">
            <a:solidFill>
              <a:srgbClr val="0033CC"/>
            </a:solidFill>
          </a:ln>
        </p:spPr>
        <p:txBody>
          <a:bodyPr wrap="none">
            <a:spAutoFit/>
          </a:bodyPr>
          <a:lstStyle/>
          <a:p>
            <a:r>
              <a:rPr lang="en-GB" sz="2800" b="1" i="1" dirty="0">
                <a:solidFill>
                  <a:srgbClr val="FF0000"/>
                </a:solidFill>
                <a:latin typeface="Candara" panose="020E0502030303020204" pitchFamily="34" charset="0"/>
              </a:rPr>
              <a:t>Accessory Nerve CN XI </a:t>
            </a:r>
          </a:p>
        </p:txBody>
      </p:sp>
      <p:sp>
        <p:nvSpPr>
          <p:cNvPr id="4" name="Rectangle 3"/>
          <p:cNvSpPr/>
          <p:nvPr/>
        </p:nvSpPr>
        <p:spPr>
          <a:xfrm>
            <a:off x="165944" y="2260679"/>
            <a:ext cx="3429000" cy="3785652"/>
          </a:xfrm>
          <a:prstGeom prst="rect">
            <a:avLst/>
          </a:prstGeom>
        </p:spPr>
        <p:txBody>
          <a:bodyPr wrap="square">
            <a:spAutoFit/>
          </a:bodyPr>
          <a:lstStyle/>
          <a:p>
            <a:r>
              <a:rPr lang="en-GB" sz="2400" b="1" i="1" dirty="0">
                <a:solidFill>
                  <a:srgbClr val="7030A0"/>
                </a:solidFill>
                <a:latin typeface="Candara" pitchFamily="34" charset="0"/>
              </a:rPr>
              <a:t>The accessory nerve thus brings about:</a:t>
            </a:r>
          </a:p>
          <a:p>
            <a:pPr>
              <a:buFont typeface="Wingdings" pitchFamily="2" charset="2"/>
              <a:buChar char="ü"/>
            </a:pPr>
            <a:r>
              <a:rPr lang="en-GB" sz="2400" b="1" i="1" dirty="0">
                <a:solidFill>
                  <a:srgbClr val="0033CC"/>
                </a:solidFill>
                <a:latin typeface="Candara" pitchFamily="34" charset="0"/>
              </a:rPr>
              <a:t>Movements of the soft palate, pharynx, and larynx</a:t>
            </a:r>
            <a:endParaRPr lang="en-GB" sz="2400" b="1" i="1" dirty="0">
              <a:latin typeface="Candara" pitchFamily="34" charset="0"/>
            </a:endParaRPr>
          </a:p>
          <a:p>
            <a:pPr>
              <a:buFont typeface="Wingdings" pitchFamily="2" charset="2"/>
              <a:buChar char="ü"/>
            </a:pPr>
            <a:r>
              <a:rPr lang="en-GB" sz="2400" b="1" i="1" dirty="0">
                <a:solidFill>
                  <a:srgbClr val="00CC00"/>
                </a:solidFill>
                <a:latin typeface="Candara" pitchFamily="34" charset="0"/>
              </a:rPr>
              <a:t>Controls the movements of the sternocleidomastoid and trapezius muscles, </a:t>
            </a:r>
            <a:r>
              <a:rPr lang="en-GB" sz="2400" b="1" i="1" dirty="0">
                <a:latin typeface="Candara" pitchFamily="34" charset="0"/>
              </a:rPr>
              <a:t>two large muscles in the neck</a:t>
            </a:r>
          </a:p>
        </p:txBody>
      </p:sp>
      <p:sp>
        <p:nvSpPr>
          <p:cNvPr id="5" name="Date Placeholder 4"/>
          <p:cNvSpPr>
            <a:spLocks noGrp="1"/>
          </p:cNvSpPr>
          <p:nvPr>
            <p:ph type="dt" sz="half" idx="10"/>
          </p:nvPr>
        </p:nvSpPr>
        <p:spPr>
          <a:xfrm>
            <a:off x="0" y="6324600"/>
            <a:ext cx="2133600" cy="365125"/>
          </a:xfrm>
        </p:spPr>
        <p:txBody>
          <a:bodyPr/>
          <a:lstStyle/>
          <a:p>
            <a:r>
              <a:rPr lang="en-US" b="1">
                <a:solidFill>
                  <a:srgbClr val="0033CC"/>
                </a:solidFill>
              </a:rPr>
              <a:t>Monday 14 March 2022</a:t>
            </a:r>
          </a:p>
        </p:txBody>
      </p:sp>
      <p:sp>
        <p:nvSpPr>
          <p:cNvPr id="6" name="Slide Number Placeholder 5"/>
          <p:cNvSpPr>
            <a:spLocks noGrp="1"/>
          </p:cNvSpPr>
          <p:nvPr>
            <p:ph type="sldNum" sz="quarter" idx="12"/>
          </p:nvPr>
        </p:nvSpPr>
        <p:spPr>
          <a:xfrm>
            <a:off x="-1219200" y="6492875"/>
            <a:ext cx="2133600" cy="365125"/>
          </a:xfrm>
        </p:spPr>
        <p:txBody>
          <a:bodyPr/>
          <a:lstStyle/>
          <a:p>
            <a:fld id="{B6F15528-21DE-4FAA-801E-634DDDAF4B2B}" type="slidenum">
              <a:rPr lang="en-US" b="1" smtClean="0">
                <a:solidFill>
                  <a:srgbClr val="0033CC"/>
                </a:solidFill>
              </a:rPr>
              <a:pPr/>
              <a:t>18</a:t>
            </a:fld>
            <a:endParaRPr lang="en-US" b="1">
              <a:solidFill>
                <a:srgbClr val="0033CC"/>
              </a:solidFill>
            </a:endParaRPr>
          </a:p>
        </p:txBody>
      </p:sp>
      <p:sp>
        <p:nvSpPr>
          <p:cNvPr id="7" name="Footer Placeholder 6"/>
          <p:cNvSpPr>
            <a:spLocks noGrp="1"/>
          </p:cNvSpPr>
          <p:nvPr>
            <p:ph type="ftr" sz="quarter" idx="11"/>
          </p:nvPr>
        </p:nvSpPr>
        <p:spPr>
          <a:xfrm>
            <a:off x="-615043" y="6127750"/>
            <a:ext cx="2895600" cy="365125"/>
          </a:xfrm>
        </p:spPr>
        <p:txBody>
          <a:bodyPr/>
          <a:lstStyle/>
          <a:p>
            <a:r>
              <a:rPr lang="en-US" b="1" dirty="0">
                <a:solidFill>
                  <a:srgbClr val="0033CC"/>
                </a:solidFill>
              </a:rPr>
              <a:t>Dr. Aiman Qais Afar</a:t>
            </a:r>
          </a:p>
        </p:txBody>
      </p:sp>
      <p:pic>
        <p:nvPicPr>
          <p:cNvPr id="6146" name="Picture 2" descr="http://www.mindbds.com/wp-content/uploads/2015/10/accessory_nerve.jpg"/>
          <p:cNvPicPr>
            <a:picLocks noChangeAspect="1" noChangeArrowheads="1"/>
          </p:cNvPicPr>
          <p:nvPr/>
        </p:nvPicPr>
        <p:blipFill>
          <a:blip r:embed="rId2" cstate="print"/>
          <a:srcRect t="7094" r="3774"/>
          <a:stretch>
            <a:fillRect/>
          </a:stretch>
        </p:blipFill>
        <p:spPr bwMode="auto">
          <a:xfrm>
            <a:off x="3901752" y="1950549"/>
            <a:ext cx="4971660" cy="4776694"/>
          </a:xfrm>
          <a:prstGeom prst="rect">
            <a:avLst/>
          </a:prstGeom>
          <a:noFill/>
          <a:ln w="57150">
            <a:solidFill>
              <a:srgbClr val="00FF00"/>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195" y="52150"/>
            <a:ext cx="4790094" cy="584775"/>
          </a:xfrm>
          <a:prstGeom prst="rect">
            <a:avLst/>
          </a:prstGeom>
          <a:ln w="38100">
            <a:solidFill>
              <a:srgbClr val="0033CC"/>
            </a:solidFill>
          </a:ln>
        </p:spPr>
        <p:txBody>
          <a:bodyPr wrap="none">
            <a:spAutoFit/>
          </a:bodyPr>
          <a:lstStyle/>
          <a:p>
            <a:r>
              <a:rPr lang="en-GB" sz="3200" b="1" i="1" dirty="0">
                <a:solidFill>
                  <a:srgbClr val="FF0000"/>
                </a:solidFill>
                <a:latin typeface="Candara" panose="020E0502030303020204" pitchFamily="34" charset="0"/>
              </a:rPr>
              <a:t>Hypoglossal Nerve  CN XII </a:t>
            </a:r>
          </a:p>
        </p:txBody>
      </p:sp>
      <p:sp>
        <p:nvSpPr>
          <p:cNvPr id="3" name="Rectangle 2"/>
          <p:cNvSpPr/>
          <p:nvPr/>
        </p:nvSpPr>
        <p:spPr>
          <a:xfrm>
            <a:off x="76199" y="762000"/>
            <a:ext cx="8958311" cy="1569660"/>
          </a:xfrm>
          <a:prstGeom prst="rect">
            <a:avLst/>
          </a:prstGeom>
        </p:spPr>
        <p:txBody>
          <a:bodyPr wrap="square">
            <a:spAutoFit/>
          </a:bodyPr>
          <a:lstStyle/>
          <a:p>
            <a:pPr>
              <a:buFont typeface="Wingdings" pitchFamily="2" charset="2"/>
              <a:buChar char="v"/>
            </a:pPr>
            <a:r>
              <a:rPr lang="en-GB" sz="2400" b="1" i="1" dirty="0">
                <a:latin typeface="Candara" pitchFamily="34" charset="0"/>
              </a:rPr>
              <a:t>The hypoglossal nerve is </a:t>
            </a:r>
            <a:r>
              <a:rPr lang="en-GB" sz="2400" b="1" i="1" dirty="0">
                <a:solidFill>
                  <a:srgbClr val="0033CC"/>
                </a:solidFill>
                <a:latin typeface="Candara" pitchFamily="34" charset="0"/>
              </a:rPr>
              <a:t>a motor nerve</a:t>
            </a:r>
            <a:r>
              <a:rPr lang="en-GB" sz="2400" b="1" i="1" dirty="0">
                <a:latin typeface="Candara" pitchFamily="34" charset="0"/>
              </a:rPr>
              <a:t>.</a:t>
            </a:r>
          </a:p>
          <a:p>
            <a:pPr>
              <a:buFont typeface="Wingdings" pitchFamily="2" charset="2"/>
              <a:buChar char="v"/>
            </a:pPr>
            <a:r>
              <a:rPr lang="en-GB" sz="2400" b="1" i="1" dirty="0">
                <a:latin typeface="Candara" pitchFamily="34" charset="0"/>
              </a:rPr>
              <a:t>It emerges on the anterior surface of the medulla oblongata between the pyramid and the olive, crosses </a:t>
            </a:r>
            <a:r>
              <a:rPr lang="en-GB" sz="2400" b="1" i="1" dirty="0">
                <a:solidFill>
                  <a:srgbClr val="FF0000"/>
                </a:solidFill>
                <a:latin typeface="Candara" pitchFamily="34" charset="0"/>
              </a:rPr>
              <a:t>the posterior cranial fossa, </a:t>
            </a:r>
            <a:r>
              <a:rPr lang="en-GB" sz="2400" b="1" i="1" dirty="0">
                <a:latin typeface="Candara" pitchFamily="34" charset="0"/>
              </a:rPr>
              <a:t>and leaves the skull through </a:t>
            </a:r>
            <a:r>
              <a:rPr lang="en-GB" sz="2400" b="1" i="1" dirty="0">
                <a:solidFill>
                  <a:srgbClr val="0033CC"/>
                </a:solidFill>
                <a:latin typeface="Candara" pitchFamily="34" charset="0"/>
              </a:rPr>
              <a:t>the hypoglossal canal.</a:t>
            </a:r>
          </a:p>
        </p:txBody>
      </p:sp>
      <p:pic>
        <p:nvPicPr>
          <p:cNvPr id="5122" name="Picture 2" descr="https://droualb.faculty.mjc.edu/Lecture%20Notes/Unit%205/CN_XI_XII.jpg"/>
          <p:cNvPicPr>
            <a:picLocks noChangeAspect="1" noChangeArrowheads="1"/>
          </p:cNvPicPr>
          <p:nvPr/>
        </p:nvPicPr>
        <p:blipFill>
          <a:blip r:embed="rId2" cstate="print"/>
          <a:srcRect/>
          <a:stretch>
            <a:fillRect/>
          </a:stretch>
        </p:blipFill>
        <p:spPr bwMode="auto">
          <a:xfrm>
            <a:off x="3048000" y="2514600"/>
            <a:ext cx="5986511" cy="3614357"/>
          </a:xfrm>
          <a:prstGeom prst="rect">
            <a:avLst/>
          </a:prstGeom>
          <a:noFill/>
          <a:ln w="76200">
            <a:solidFill>
              <a:srgbClr val="00CC00"/>
            </a:solidFill>
          </a:ln>
        </p:spPr>
      </p:pic>
      <p:sp>
        <p:nvSpPr>
          <p:cNvPr id="5" name="Rectangle 4"/>
          <p:cNvSpPr/>
          <p:nvPr/>
        </p:nvSpPr>
        <p:spPr>
          <a:xfrm>
            <a:off x="76200" y="2743200"/>
            <a:ext cx="2819400" cy="3477875"/>
          </a:xfrm>
          <a:prstGeom prst="rect">
            <a:avLst/>
          </a:prstGeom>
        </p:spPr>
        <p:txBody>
          <a:bodyPr wrap="square">
            <a:spAutoFit/>
          </a:bodyPr>
          <a:lstStyle/>
          <a:p>
            <a:pPr>
              <a:buFont typeface="Wingdings" pitchFamily="2" charset="2"/>
              <a:buChar char="v"/>
            </a:pPr>
            <a:r>
              <a:rPr lang="en-GB" sz="2000" b="1" i="1" dirty="0">
                <a:latin typeface="Candara" pitchFamily="34" charset="0"/>
              </a:rPr>
              <a:t>The nerve then passes downward and forward in the neck and </a:t>
            </a:r>
            <a:r>
              <a:rPr lang="en-GB" sz="2000" b="1" i="1" dirty="0">
                <a:solidFill>
                  <a:srgbClr val="FF0000"/>
                </a:solidFill>
                <a:latin typeface="Candara" pitchFamily="34" charset="0"/>
              </a:rPr>
              <a:t>crosses the internal and external carotid arteries </a:t>
            </a:r>
            <a:r>
              <a:rPr lang="en-GB" sz="2000" b="1" i="1" dirty="0">
                <a:latin typeface="Candara" pitchFamily="34" charset="0"/>
              </a:rPr>
              <a:t>to reach </a:t>
            </a:r>
            <a:r>
              <a:rPr lang="en-GB" sz="2000" b="1" i="1" dirty="0">
                <a:solidFill>
                  <a:srgbClr val="00CC00"/>
                </a:solidFill>
                <a:latin typeface="Candara" pitchFamily="34" charset="0"/>
              </a:rPr>
              <a:t>the tongue </a:t>
            </a:r>
          </a:p>
          <a:p>
            <a:endParaRPr lang="en-GB" sz="2000" b="1" i="1" dirty="0">
              <a:solidFill>
                <a:srgbClr val="00CC00"/>
              </a:solidFill>
              <a:latin typeface="Candara" pitchFamily="34" charset="0"/>
            </a:endParaRPr>
          </a:p>
          <a:p>
            <a:pPr>
              <a:buFont typeface="Wingdings" pitchFamily="2" charset="2"/>
              <a:buChar char="v"/>
            </a:pPr>
            <a:r>
              <a:rPr lang="en-GB" sz="2000" b="1" i="1" dirty="0">
                <a:latin typeface="Candara" pitchFamily="34" charset="0"/>
              </a:rPr>
              <a:t>In the upper part of its course, it is </a:t>
            </a:r>
            <a:r>
              <a:rPr lang="en-GB" sz="2000" b="1" i="1" dirty="0">
                <a:solidFill>
                  <a:srgbClr val="7030A0"/>
                </a:solidFill>
                <a:latin typeface="Candara" pitchFamily="34" charset="0"/>
              </a:rPr>
              <a:t>joined by C1 fibers from the cervical plexus</a:t>
            </a:r>
          </a:p>
        </p:txBody>
      </p:sp>
      <p:sp>
        <p:nvSpPr>
          <p:cNvPr id="6" name="Date Placeholder 5"/>
          <p:cNvSpPr>
            <a:spLocks noGrp="1"/>
          </p:cNvSpPr>
          <p:nvPr>
            <p:ph type="dt" sz="half" idx="10"/>
          </p:nvPr>
        </p:nvSpPr>
        <p:spPr>
          <a:xfrm>
            <a:off x="457200" y="6492875"/>
            <a:ext cx="2133600" cy="365125"/>
          </a:xfrm>
        </p:spPr>
        <p:txBody>
          <a:bodyPr/>
          <a:lstStyle/>
          <a:p>
            <a:r>
              <a:rPr lang="en-US" b="1">
                <a:solidFill>
                  <a:srgbClr val="0033CC"/>
                </a:solidFill>
              </a:rPr>
              <a:t>Monday 14 March 2022</a:t>
            </a:r>
            <a:endParaRPr lang="en-US" b="1" dirty="0">
              <a:solidFill>
                <a:srgbClr val="0033CC"/>
              </a:solidFill>
            </a:endParaRPr>
          </a:p>
        </p:txBody>
      </p:sp>
      <p:sp>
        <p:nvSpPr>
          <p:cNvPr id="7" name="Slide Number Placeholder 6"/>
          <p:cNvSpPr>
            <a:spLocks noGrp="1"/>
          </p:cNvSpPr>
          <p:nvPr>
            <p:ph type="sldNum" sz="quarter" idx="12"/>
          </p:nvPr>
        </p:nvSpPr>
        <p:spPr>
          <a:xfrm>
            <a:off x="8305800" y="6492875"/>
            <a:ext cx="381000" cy="365125"/>
          </a:xfrm>
        </p:spPr>
        <p:txBody>
          <a:bodyPr/>
          <a:lstStyle/>
          <a:p>
            <a:fld id="{B6F15528-21DE-4FAA-801E-634DDDAF4B2B}" type="slidenum">
              <a:rPr lang="en-US" b="1" smtClean="0">
                <a:solidFill>
                  <a:srgbClr val="0033CC"/>
                </a:solidFill>
              </a:rPr>
              <a:pPr/>
              <a:t>19</a:t>
            </a:fld>
            <a:endParaRPr lang="en-US" b="1" dirty="0">
              <a:solidFill>
                <a:srgbClr val="0033CC"/>
              </a:solidFill>
            </a:endParaRPr>
          </a:p>
        </p:txBody>
      </p:sp>
      <p:sp>
        <p:nvSpPr>
          <p:cNvPr id="8" name="Footer Placeholder 7"/>
          <p:cNvSpPr>
            <a:spLocks noGrp="1"/>
          </p:cNvSpPr>
          <p:nvPr>
            <p:ph type="ftr" sz="quarter" idx="11"/>
          </p:nvPr>
        </p:nvSpPr>
        <p:spPr>
          <a:xfrm>
            <a:off x="3124200" y="6492875"/>
            <a:ext cx="2895600" cy="365125"/>
          </a:xfrm>
        </p:spPr>
        <p:txBody>
          <a:bodyPr/>
          <a:lstStyle/>
          <a:p>
            <a:r>
              <a:rPr lang="en-US" b="1">
                <a:solidFill>
                  <a:srgbClr val="0033CC"/>
                </a:solidFill>
              </a:rPr>
              <a:t>Dr. Aiman Qais Afar</a:t>
            </a:r>
            <a:endParaRPr lang="en-US" b="1" dirty="0">
              <a:solidFill>
                <a:srgbClr val="0033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7225"/>
            <a:ext cx="5494196" cy="584775"/>
          </a:xfrm>
          <a:prstGeom prst="rect">
            <a:avLst/>
          </a:prstGeom>
          <a:ln w="57150">
            <a:solidFill>
              <a:srgbClr val="0033CC"/>
            </a:solidFill>
          </a:ln>
        </p:spPr>
        <p:txBody>
          <a:bodyPr wrap="none">
            <a:spAutoFit/>
          </a:bodyPr>
          <a:lstStyle/>
          <a:p>
            <a:r>
              <a:rPr lang="en-GB" sz="3200" b="1" i="1" dirty="0">
                <a:solidFill>
                  <a:srgbClr val="FF0000"/>
                </a:solidFill>
                <a:latin typeface="Candara" panose="020E0502030303020204" pitchFamily="34" charset="0"/>
              </a:rPr>
              <a:t>Glossopharyngeal Nerve  CN IX </a:t>
            </a:r>
          </a:p>
        </p:txBody>
      </p:sp>
      <p:sp>
        <p:nvSpPr>
          <p:cNvPr id="3" name="Rectangle 2"/>
          <p:cNvSpPr/>
          <p:nvPr/>
        </p:nvSpPr>
        <p:spPr>
          <a:xfrm>
            <a:off x="128752" y="796212"/>
            <a:ext cx="3429000" cy="6001643"/>
          </a:xfrm>
          <a:prstGeom prst="rect">
            <a:avLst/>
          </a:prstGeom>
        </p:spPr>
        <p:txBody>
          <a:bodyPr wrap="square">
            <a:spAutoFit/>
          </a:bodyPr>
          <a:lstStyle/>
          <a:p>
            <a:pPr>
              <a:buFont typeface="Wingdings" pitchFamily="2" charset="2"/>
              <a:buChar char="v"/>
            </a:pPr>
            <a:r>
              <a:rPr lang="en-GB" sz="2400" b="1" i="1" dirty="0">
                <a:latin typeface="Candara" pitchFamily="34" charset="0"/>
              </a:rPr>
              <a:t>The glossopharyngeal nerve is a </a:t>
            </a:r>
            <a:r>
              <a:rPr lang="en-GB" sz="2400" b="1" i="1" dirty="0">
                <a:solidFill>
                  <a:srgbClr val="0033CC"/>
                </a:solidFill>
                <a:latin typeface="Candara" pitchFamily="34" charset="0"/>
              </a:rPr>
              <a:t>motor </a:t>
            </a:r>
            <a:r>
              <a:rPr lang="en-GB" sz="2400" b="1" i="1" dirty="0">
                <a:latin typeface="Candara" pitchFamily="34" charset="0"/>
              </a:rPr>
              <a:t>and </a:t>
            </a:r>
            <a:r>
              <a:rPr lang="en-GB" sz="2400" b="1" i="1" dirty="0">
                <a:solidFill>
                  <a:srgbClr val="0033CC"/>
                </a:solidFill>
                <a:latin typeface="Candara" pitchFamily="34" charset="0"/>
              </a:rPr>
              <a:t>sensory nerve </a:t>
            </a:r>
          </a:p>
          <a:p>
            <a:pPr>
              <a:buFont typeface="Wingdings" pitchFamily="2" charset="2"/>
              <a:buChar char="v"/>
            </a:pPr>
            <a:endParaRPr lang="en-GB" sz="2400" b="1" i="1" dirty="0">
              <a:latin typeface="Candara" pitchFamily="34" charset="0"/>
            </a:endParaRPr>
          </a:p>
          <a:p>
            <a:pPr>
              <a:buFont typeface="Wingdings" pitchFamily="2" charset="2"/>
              <a:buChar char="v"/>
            </a:pPr>
            <a:r>
              <a:rPr lang="en-GB" sz="2400" b="1" i="1" dirty="0">
                <a:latin typeface="Candara" pitchFamily="34" charset="0"/>
              </a:rPr>
              <a:t>It emerges from the anterior surface of the medulla oblongata </a:t>
            </a:r>
            <a:r>
              <a:rPr lang="en-GB" sz="2400" b="1" i="1" dirty="0">
                <a:solidFill>
                  <a:srgbClr val="7030A0"/>
                </a:solidFill>
                <a:latin typeface="Candara" pitchFamily="34" charset="0"/>
              </a:rPr>
              <a:t>between the olive and the inferior cerebellar peduncle.</a:t>
            </a:r>
          </a:p>
          <a:p>
            <a:endParaRPr lang="en-GB" sz="2400" b="1" i="1" dirty="0">
              <a:latin typeface="Candara" pitchFamily="34" charset="0"/>
            </a:endParaRPr>
          </a:p>
          <a:p>
            <a:pPr>
              <a:buFont typeface="Wingdings" pitchFamily="2" charset="2"/>
              <a:buChar char="v"/>
            </a:pPr>
            <a:r>
              <a:rPr lang="en-GB" sz="2400" b="1" i="1" dirty="0">
                <a:latin typeface="Candara" pitchFamily="34" charset="0"/>
              </a:rPr>
              <a:t> It passes laterally in </a:t>
            </a:r>
            <a:r>
              <a:rPr lang="en-GB" sz="2400" b="1" i="1" dirty="0">
                <a:solidFill>
                  <a:srgbClr val="FF0000"/>
                </a:solidFill>
                <a:latin typeface="Candara" pitchFamily="34" charset="0"/>
              </a:rPr>
              <a:t>the posterior cranial fossa</a:t>
            </a:r>
            <a:r>
              <a:rPr lang="en-GB" sz="2400" b="1" i="1" dirty="0">
                <a:latin typeface="Candara" pitchFamily="34" charset="0"/>
              </a:rPr>
              <a:t> and leaves the skull by passing </a:t>
            </a:r>
            <a:r>
              <a:rPr lang="en-GB" sz="2400" b="1" i="1" dirty="0">
                <a:solidFill>
                  <a:srgbClr val="0033CC"/>
                </a:solidFill>
                <a:latin typeface="Candara" pitchFamily="34" charset="0"/>
              </a:rPr>
              <a:t>through the jugular foramen. </a:t>
            </a:r>
          </a:p>
        </p:txBody>
      </p:sp>
      <p:pic>
        <p:nvPicPr>
          <p:cNvPr id="17410" name="Picture 2" descr="http://www.bebiviral.com/sites/default/files/viral-articles/889/glossopharyngeal.jpg"/>
          <p:cNvPicPr>
            <a:picLocks noChangeAspect="1" noChangeArrowheads="1"/>
          </p:cNvPicPr>
          <p:nvPr/>
        </p:nvPicPr>
        <p:blipFill>
          <a:blip r:embed="rId2" cstate="print"/>
          <a:srcRect l="8828" t="11111" r="6207"/>
          <a:stretch>
            <a:fillRect/>
          </a:stretch>
        </p:blipFill>
        <p:spPr bwMode="auto">
          <a:xfrm>
            <a:off x="3505200" y="1295400"/>
            <a:ext cx="5510048" cy="4150426"/>
          </a:xfrm>
          <a:prstGeom prst="rect">
            <a:avLst/>
          </a:prstGeom>
          <a:noFill/>
          <a:ln w="57150">
            <a:solidFill>
              <a:srgbClr val="00FF00"/>
            </a:solidFill>
          </a:ln>
        </p:spPr>
      </p:pic>
      <p:sp>
        <p:nvSpPr>
          <p:cNvPr id="5" name="Date Placeholder 4"/>
          <p:cNvSpPr>
            <a:spLocks noGrp="1"/>
          </p:cNvSpPr>
          <p:nvPr>
            <p:ph type="dt" sz="half" idx="10"/>
          </p:nvPr>
        </p:nvSpPr>
        <p:spPr>
          <a:xfrm>
            <a:off x="5715000" y="6356350"/>
            <a:ext cx="2133600" cy="365125"/>
          </a:xfrm>
        </p:spPr>
        <p:txBody>
          <a:bodyPr/>
          <a:lstStyle/>
          <a:p>
            <a:r>
              <a:rPr lang="en-US" b="1">
                <a:solidFill>
                  <a:srgbClr val="FF0000"/>
                </a:solidFill>
              </a:rPr>
              <a:t>Monday 14 March 2022</a:t>
            </a:r>
            <a:endParaRPr lang="en-US" b="1" dirty="0">
              <a:solidFill>
                <a:srgbClr val="FF00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b="1" smtClean="0">
                <a:solidFill>
                  <a:srgbClr val="FF0000"/>
                </a:solidFill>
              </a:rPr>
              <a:pPr/>
              <a:t>2</a:t>
            </a:fld>
            <a:endParaRPr lang="en-US" b="1" dirty="0">
              <a:solidFill>
                <a:srgbClr val="FF0000"/>
              </a:solidFill>
            </a:endParaRPr>
          </a:p>
        </p:txBody>
      </p:sp>
      <p:sp>
        <p:nvSpPr>
          <p:cNvPr id="7" name="Footer Placeholder 6"/>
          <p:cNvSpPr>
            <a:spLocks noGrp="1"/>
          </p:cNvSpPr>
          <p:nvPr>
            <p:ph type="ftr" sz="quarter" idx="11"/>
          </p:nvPr>
        </p:nvSpPr>
        <p:spPr/>
        <p:txBody>
          <a:bodyPr/>
          <a:lstStyle/>
          <a:p>
            <a:r>
              <a:rPr lang="en-US" b="1">
                <a:solidFill>
                  <a:srgbClr val="FF0000"/>
                </a:solidFill>
              </a:rPr>
              <a:t>Dr. Aiman Qais Afar</a:t>
            </a:r>
            <a:endParaRPr lang="en-US" b="1"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173" y="722126"/>
            <a:ext cx="6050054" cy="461665"/>
          </a:xfrm>
          <a:prstGeom prst="rect">
            <a:avLst/>
          </a:prstGeom>
          <a:ln w="38100">
            <a:solidFill>
              <a:srgbClr val="00CC00"/>
            </a:solidFill>
          </a:ln>
        </p:spPr>
        <p:txBody>
          <a:bodyPr wrap="none">
            <a:spAutoFit/>
          </a:bodyPr>
          <a:lstStyle/>
          <a:p>
            <a:r>
              <a:rPr lang="en-GB" sz="2400" b="1" i="1" dirty="0">
                <a:solidFill>
                  <a:schemeClr val="accent6">
                    <a:lumMod val="75000"/>
                  </a:schemeClr>
                </a:solidFill>
                <a:latin typeface="Candara" panose="020E0502030303020204" pitchFamily="34" charset="0"/>
              </a:rPr>
              <a:t>Important Branches of the Hypoglossal Nerve </a:t>
            </a:r>
          </a:p>
        </p:txBody>
      </p:sp>
      <p:sp>
        <p:nvSpPr>
          <p:cNvPr id="3" name="Rectangle 2"/>
          <p:cNvSpPr/>
          <p:nvPr/>
        </p:nvSpPr>
        <p:spPr>
          <a:xfrm>
            <a:off x="146036" y="101025"/>
            <a:ext cx="4086375" cy="523220"/>
          </a:xfrm>
          <a:prstGeom prst="rect">
            <a:avLst/>
          </a:prstGeom>
          <a:ln w="38100">
            <a:solidFill>
              <a:srgbClr val="0033CC"/>
            </a:solidFill>
          </a:ln>
        </p:spPr>
        <p:txBody>
          <a:bodyPr wrap="none">
            <a:spAutoFit/>
          </a:bodyPr>
          <a:lstStyle/>
          <a:p>
            <a:r>
              <a:rPr lang="en-GB" sz="2800" b="1" i="1" dirty="0">
                <a:solidFill>
                  <a:srgbClr val="FF0000"/>
                </a:solidFill>
                <a:latin typeface="Candara" panose="020E0502030303020204" pitchFamily="34" charset="0"/>
              </a:rPr>
              <a:t>Hypoglossal Nerve  CN XII </a:t>
            </a:r>
          </a:p>
        </p:txBody>
      </p:sp>
      <p:sp>
        <p:nvSpPr>
          <p:cNvPr id="4" name="Rectangle 3"/>
          <p:cNvSpPr/>
          <p:nvPr/>
        </p:nvSpPr>
        <p:spPr>
          <a:xfrm>
            <a:off x="152399" y="1225689"/>
            <a:ext cx="3657600" cy="5262979"/>
          </a:xfrm>
          <a:prstGeom prst="rect">
            <a:avLst/>
          </a:prstGeom>
        </p:spPr>
        <p:txBody>
          <a:bodyPr wrap="square">
            <a:spAutoFit/>
          </a:bodyPr>
          <a:lstStyle/>
          <a:p>
            <a:r>
              <a:rPr lang="en-GB" sz="2400" b="1" i="1" dirty="0">
                <a:solidFill>
                  <a:schemeClr val="accent6">
                    <a:lumMod val="50000"/>
                  </a:schemeClr>
                </a:solidFill>
                <a:latin typeface="Candara" pitchFamily="34" charset="0"/>
              </a:rPr>
              <a:t>■■Meningeal branch</a:t>
            </a:r>
          </a:p>
          <a:p>
            <a:r>
              <a:rPr lang="en-GB" sz="2400" b="1" i="1" dirty="0">
                <a:solidFill>
                  <a:schemeClr val="accent6">
                    <a:lumMod val="50000"/>
                  </a:schemeClr>
                </a:solidFill>
                <a:latin typeface="Candara" pitchFamily="34" charset="0"/>
              </a:rPr>
              <a:t>■■ Descending branch (C1 fibers) </a:t>
            </a:r>
            <a:r>
              <a:rPr lang="en-GB" sz="2400" b="1" i="1" dirty="0">
                <a:latin typeface="Candara" pitchFamily="34" charset="0"/>
              </a:rPr>
              <a:t>passes downward and joins the </a:t>
            </a:r>
            <a:r>
              <a:rPr lang="en-GB" sz="2400" b="1" i="1" dirty="0">
                <a:solidFill>
                  <a:srgbClr val="0033CC"/>
                </a:solidFill>
                <a:latin typeface="Candara" pitchFamily="34" charset="0"/>
              </a:rPr>
              <a:t>descending cervical nerve (C2 and 3)</a:t>
            </a:r>
            <a:r>
              <a:rPr lang="en-GB" sz="2400" b="1" i="1" dirty="0">
                <a:latin typeface="Candara" pitchFamily="34" charset="0"/>
              </a:rPr>
              <a:t> to form </a:t>
            </a:r>
            <a:r>
              <a:rPr lang="en-GB" sz="2400" b="1" i="1" dirty="0">
                <a:solidFill>
                  <a:srgbClr val="7030A0"/>
                </a:solidFill>
                <a:latin typeface="Candara" pitchFamily="34" charset="0"/>
              </a:rPr>
              <a:t>the ansa cervicalis.</a:t>
            </a:r>
          </a:p>
          <a:p>
            <a:endParaRPr lang="en-GB" sz="2400" b="1" i="1" dirty="0">
              <a:solidFill>
                <a:srgbClr val="7030A0"/>
              </a:solidFill>
              <a:latin typeface="Candara" pitchFamily="34" charset="0"/>
            </a:endParaRPr>
          </a:p>
          <a:p>
            <a:r>
              <a:rPr lang="en-GB" sz="2400" b="1" i="1" dirty="0">
                <a:latin typeface="Candara" pitchFamily="34" charset="0"/>
              </a:rPr>
              <a:t> Branches from this loop supply the </a:t>
            </a:r>
            <a:r>
              <a:rPr lang="en-GB" sz="2400" b="1" i="1" dirty="0">
                <a:solidFill>
                  <a:srgbClr val="00CC00"/>
                </a:solidFill>
                <a:latin typeface="Candara" pitchFamily="34" charset="0"/>
              </a:rPr>
              <a:t>omohyoid, </a:t>
            </a:r>
            <a:r>
              <a:rPr lang="en-GB" sz="2400" b="1" i="1" dirty="0">
                <a:latin typeface="Candara" pitchFamily="34" charset="0"/>
              </a:rPr>
              <a:t>the</a:t>
            </a:r>
            <a:r>
              <a:rPr lang="en-GB" sz="2400" b="1" i="1" dirty="0">
                <a:solidFill>
                  <a:srgbClr val="00CC00"/>
                </a:solidFill>
                <a:latin typeface="Candara" pitchFamily="34" charset="0"/>
              </a:rPr>
              <a:t> sternohyoid, </a:t>
            </a:r>
            <a:r>
              <a:rPr lang="en-GB" sz="2400" b="1" i="1" dirty="0">
                <a:latin typeface="Candara" pitchFamily="34" charset="0"/>
              </a:rPr>
              <a:t>and the </a:t>
            </a:r>
            <a:r>
              <a:rPr lang="en-GB" sz="2400" b="1" i="1" dirty="0">
                <a:solidFill>
                  <a:srgbClr val="00CC00"/>
                </a:solidFill>
                <a:latin typeface="Candara" pitchFamily="34" charset="0"/>
              </a:rPr>
              <a:t>sternothyroid  </a:t>
            </a:r>
            <a:r>
              <a:rPr lang="en-GB" sz="2400" b="1" i="1" dirty="0">
                <a:latin typeface="Candara" pitchFamily="34" charset="0"/>
              </a:rPr>
              <a:t>muscles</a:t>
            </a:r>
            <a:r>
              <a:rPr lang="en-GB" sz="2400" b="1" i="1" dirty="0">
                <a:solidFill>
                  <a:srgbClr val="00CC00"/>
                </a:solidFill>
                <a:latin typeface="Candara" pitchFamily="34" charset="0"/>
              </a:rPr>
              <a:t>.</a:t>
            </a:r>
          </a:p>
          <a:p>
            <a:endParaRPr lang="en-GB" sz="2400" b="1" i="1" dirty="0">
              <a:latin typeface="Candara" pitchFamily="34" charset="0"/>
            </a:endParaRPr>
          </a:p>
          <a:p>
            <a:r>
              <a:rPr lang="en-GB" sz="2400" b="1" i="1" dirty="0">
                <a:solidFill>
                  <a:schemeClr val="accent6">
                    <a:lumMod val="50000"/>
                  </a:schemeClr>
                </a:solidFill>
                <a:latin typeface="Candara" pitchFamily="34" charset="0"/>
              </a:rPr>
              <a:t>■■ Nerve to </a:t>
            </a:r>
            <a:r>
              <a:rPr lang="en-GB" sz="2400" b="1" i="1" dirty="0">
                <a:solidFill>
                  <a:srgbClr val="00FF00"/>
                </a:solidFill>
                <a:latin typeface="Candara" pitchFamily="34" charset="0"/>
              </a:rPr>
              <a:t>the thyrohyoid muscle </a:t>
            </a:r>
            <a:r>
              <a:rPr lang="en-GB" sz="2400" b="1" i="1" dirty="0">
                <a:solidFill>
                  <a:schemeClr val="accent6">
                    <a:lumMod val="50000"/>
                  </a:schemeClr>
                </a:solidFill>
                <a:latin typeface="Candara" pitchFamily="34" charset="0"/>
              </a:rPr>
              <a:t>(C1) </a:t>
            </a:r>
          </a:p>
        </p:txBody>
      </p:sp>
      <p:sp>
        <p:nvSpPr>
          <p:cNvPr id="6" name="Date Placeholder 5"/>
          <p:cNvSpPr>
            <a:spLocks noGrp="1"/>
          </p:cNvSpPr>
          <p:nvPr>
            <p:ph type="dt" sz="half" idx="10"/>
          </p:nvPr>
        </p:nvSpPr>
        <p:spPr/>
        <p:txBody>
          <a:bodyPr/>
          <a:lstStyle/>
          <a:p>
            <a:r>
              <a:rPr lang="en-US" b="1">
                <a:solidFill>
                  <a:srgbClr val="0033CC"/>
                </a:solidFill>
              </a:rPr>
              <a:t>Monday 14 March 2022</a:t>
            </a:r>
            <a:endParaRPr lang="en-US" b="1" dirty="0">
              <a:solidFill>
                <a:srgbClr val="0033CC"/>
              </a:solidFill>
            </a:endParaRPr>
          </a:p>
        </p:txBody>
      </p:sp>
      <p:sp>
        <p:nvSpPr>
          <p:cNvPr id="7" name="Slide Number Placeholder 6"/>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20</a:t>
            </a:fld>
            <a:endParaRPr lang="en-US" b="1" dirty="0">
              <a:solidFill>
                <a:srgbClr val="0033CC"/>
              </a:solidFill>
            </a:endParaRPr>
          </a:p>
        </p:txBody>
      </p:sp>
      <p:sp>
        <p:nvSpPr>
          <p:cNvPr id="8" name="Footer Placeholder 7"/>
          <p:cNvSpPr>
            <a:spLocks noGrp="1"/>
          </p:cNvSpPr>
          <p:nvPr>
            <p:ph type="ftr" sz="quarter" idx="11"/>
          </p:nvPr>
        </p:nvSpPr>
        <p:spPr/>
        <p:txBody>
          <a:bodyPr/>
          <a:lstStyle/>
          <a:p>
            <a:r>
              <a:rPr lang="en-US" b="1">
                <a:solidFill>
                  <a:srgbClr val="0033CC"/>
                </a:solidFill>
              </a:rPr>
              <a:t>Dr. Aiman Qais Afar</a:t>
            </a:r>
            <a:endParaRPr lang="en-US" b="1" dirty="0">
              <a:solidFill>
                <a:srgbClr val="0033CC"/>
              </a:solidFill>
            </a:endParaRPr>
          </a:p>
        </p:txBody>
      </p:sp>
      <p:pic>
        <p:nvPicPr>
          <p:cNvPr id="9" name="Picture 8">
            <a:extLst>
              <a:ext uri="{FF2B5EF4-FFF2-40B4-BE49-F238E27FC236}">
                <a16:creationId xmlns:a16="http://schemas.microsoft.com/office/drawing/2014/main" id="{E5EA0FD1-00AB-49A4-BCF1-B27A843E22B2}"/>
              </a:ext>
            </a:extLst>
          </p:cNvPr>
          <p:cNvPicPr>
            <a:picLocks noChangeAspect="1"/>
          </p:cNvPicPr>
          <p:nvPr/>
        </p:nvPicPr>
        <p:blipFill rotWithShape="1">
          <a:blip r:embed="rId2"/>
          <a:srcRect l="38171" t="18889" r="25000" b="18889"/>
          <a:stretch/>
        </p:blipFill>
        <p:spPr>
          <a:xfrm>
            <a:off x="4191002" y="1572047"/>
            <a:ext cx="4800599" cy="4562272"/>
          </a:xfrm>
          <a:prstGeom prst="rect">
            <a:avLst/>
          </a:prstGeom>
          <a:ln w="57150">
            <a:solidFill>
              <a:srgbClr val="00FF00"/>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036" y="101025"/>
            <a:ext cx="4647234" cy="584775"/>
          </a:xfrm>
          <a:prstGeom prst="rect">
            <a:avLst/>
          </a:prstGeom>
          <a:ln w="38100">
            <a:solidFill>
              <a:srgbClr val="0033CC"/>
            </a:solidFill>
          </a:ln>
        </p:spPr>
        <p:txBody>
          <a:bodyPr wrap="none">
            <a:spAutoFit/>
          </a:bodyPr>
          <a:lstStyle/>
          <a:p>
            <a:r>
              <a:rPr lang="en-GB" sz="3200" b="1" i="1" dirty="0">
                <a:solidFill>
                  <a:srgbClr val="FF0000"/>
                </a:solidFill>
                <a:latin typeface="Candara" panose="020E0502030303020204" pitchFamily="34" charset="0"/>
              </a:rPr>
              <a:t>Hypoglossal Nerve  CN XII </a:t>
            </a:r>
          </a:p>
        </p:txBody>
      </p:sp>
      <p:sp>
        <p:nvSpPr>
          <p:cNvPr id="3" name="Rectangle 2"/>
          <p:cNvSpPr/>
          <p:nvPr/>
        </p:nvSpPr>
        <p:spPr>
          <a:xfrm>
            <a:off x="152400" y="762000"/>
            <a:ext cx="6050054" cy="461665"/>
          </a:xfrm>
          <a:prstGeom prst="rect">
            <a:avLst/>
          </a:prstGeom>
          <a:ln w="38100">
            <a:solidFill>
              <a:srgbClr val="00CC00"/>
            </a:solidFill>
          </a:ln>
        </p:spPr>
        <p:txBody>
          <a:bodyPr wrap="none">
            <a:spAutoFit/>
          </a:bodyPr>
          <a:lstStyle/>
          <a:p>
            <a:r>
              <a:rPr lang="en-GB" sz="2400" b="1" i="1" dirty="0">
                <a:solidFill>
                  <a:schemeClr val="accent6">
                    <a:lumMod val="75000"/>
                  </a:schemeClr>
                </a:solidFill>
                <a:latin typeface="Candara" panose="020E0502030303020204" pitchFamily="34" charset="0"/>
              </a:rPr>
              <a:t>Important Branches of the Hypoglossal Nerve </a:t>
            </a:r>
          </a:p>
        </p:txBody>
      </p:sp>
      <p:sp>
        <p:nvSpPr>
          <p:cNvPr id="4" name="Rectangle 3"/>
          <p:cNvSpPr/>
          <p:nvPr/>
        </p:nvSpPr>
        <p:spPr>
          <a:xfrm>
            <a:off x="152400" y="1325701"/>
            <a:ext cx="4038600" cy="4893647"/>
          </a:xfrm>
          <a:prstGeom prst="rect">
            <a:avLst/>
          </a:prstGeom>
        </p:spPr>
        <p:txBody>
          <a:bodyPr wrap="square">
            <a:spAutoFit/>
          </a:bodyPr>
          <a:lstStyle/>
          <a:p>
            <a:r>
              <a:rPr lang="en-GB" sz="2400" b="1" i="1" dirty="0">
                <a:solidFill>
                  <a:schemeClr val="accent6">
                    <a:lumMod val="50000"/>
                  </a:schemeClr>
                </a:solidFill>
                <a:latin typeface="Candara" pitchFamily="34" charset="0"/>
              </a:rPr>
              <a:t>■■ Muscular branches </a:t>
            </a:r>
            <a:r>
              <a:rPr lang="en-GB" sz="2400" b="1" i="1" dirty="0">
                <a:latin typeface="Candara" pitchFamily="34" charset="0"/>
              </a:rPr>
              <a:t>to all the muscles of the tongue except </a:t>
            </a:r>
            <a:r>
              <a:rPr lang="en-GB" sz="2400" b="1" i="1" dirty="0">
                <a:solidFill>
                  <a:schemeClr val="accent6">
                    <a:lumMod val="75000"/>
                  </a:schemeClr>
                </a:solidFill>
                <a:latin typeface="Candara" pitchFamily="34" charset="0"/>
              </a:rPr>
              <a:t>the palatoglossus </a:t>
            </a:r>
            <a:r>
              <a:rPr lang="en-GB" sz="2400" b="1" i="1" dirty="0">
                <a:solidFill>
                  <a:srgbClr val="0033CC"/>
                </a:solidFill>
                <a:latin typeface="Candara" pitchFamily="34" charset="0"/>
              </a:rPr>
              <a:t>(pharyngeal plexus) </a:t>
            </a:r>
          </a:p>
          <a:p>
            <a:r>
              <a:rPr lang="en-GB" sz="2400" b="1" i="1" dirty="0">
                <a:solidFill>
                  <a:schemeClr val="accent6">
                    <a:lumMod val="50000"/>
                  </a:schemeClr>
                </a:solidFill>
                <a:latin typeface="Candara" pitchFamily="34" charset="0"/>
              </a:rPr>
              <a:t>■■ Nerve to the geniohyoid muscle (C1). </a:t>
            </a:r>
          </a:p>
          <a:p>
            <a:endParaRPr lang="en-GB" sz="2400" b="1" i="1" dirty="0">
              <a:solidFill>
                <a:schemeClr val="accent6">
                  <a:lumMod val="50000"/>
                </a:schemeClr>
              </a:solidFill>
              <a:latin typeface="Candara" pitchFamily="34" charset="0"/>
            </a:endParaRPr>
          </a:p>
          <a:p>
            <a:r>
              <a:rPr lang="en-GB" sz="2400" b="1" i="1" dirty="0">
                <a:solidFill>
                  <a:schemeClr val="accent6">
                    <a:lumMod val="50000"/>
                  </a:schemeClr>
                </a:solidFill>
                <a:latin typeface="Candara" pitchFamily="34" charset="0"/>
              </a:rPr>
              <a:t>The hypoglossal nerve </a:t>
            </a:r>
            <a:r>
              <a:rPr lang="en-GB" sz="2400" b="1" i="1" dirty="0">
                <a:latin typeface="Candara" pitchFamily="34" charset="0"/>
              </a:rPr>
              <a:t>thus innervates the muscles of the tongue </a:t>
            </a:r>
            <a:r>
              <a:rPr lang="en-GB" sz="2400" b="1" i="1" dirty="0">
                <a:solidFill>
                  <a:srgbClr val="00CC00"/>
                </a:solidFill>
                <a:latin typeface="Candara" pitchFamily="34" charset="0"/>
              </a:rPr>
              <a:t>(except the palatoglossus) </a:t>
            </a:r>
            <a:r>
              <a:rPr lang="en-GB" sz="2400" b="1" i="1" dirty="0">
                <a:latin typeface="Candara" pitchFamily="34" charset="0"/>
              </a:rPr>
              <a:t>and therefore </a:t>
            </a:r>
            <a:r>
              <a:rPr lang="en-GB" sz="2400" b="1" i="1" dirty="0">
                <a:solidFill>
                  <a:srgbClr val="0033CC"/>
                </a:solidFill>
                <a:latin typeface="Candara" pitchFamily="34" charset="0"/>
              </a:rPr>
              <a:t>controls the shape and movements of the tongue</a:t>
            </a:r>
            <a:r>
              <a:rPr lang="en-GB" sz="2400" b="1" i="1" dirty="0">
                <a:latin typeface="Candara" pitchFamily="34" charset="0"/>
              </a:rPr>
              <a:t>.</a:t>
            </a:r>
          </a:p>
        </p:txBody>
      </p:sp>
      <p:pic>
        <p:nvPicPr>
          <p:cNvPr id="2050" name="Picture 2" descr="https://neurohonors.files.wordpress.com/2013/04/cn-xii.jpg"/>
          <p:cNvPicPr>
            <a:picLocks noChangeAspect="1" noChangeArrowheads="1"/>
          </p:cNvPicPr>
          <p:nvPr/>
        </p:nvPicPr>
        <p:blipFill>
          <a:blip r:embed="rId2" cstate="print"/>
          <a:srcRect l="4651" t="4496" r="3876" b="5116"/>
          <a:stretch>
            <a:fillRect/>
          </a:stretch>
        </p:blipFill>
        <p:spPr bwMode="auto">
          <a:xfrm>
            <a:off x="4191000" y="1676400"/>
            <a:ext cx="4648200" cy="4175502"/>
          </a:xfrm>
          <a:prstGeom prst="rect">
            <a:avLst/>
          </a:prstGeom>
          <a:noFill/>
          <a:ln w="57150">
            <a:solidFill>
              <a:srgbClr val="00CC00"/>
            </a:solidFill>
          </a:ln>
        </p:spPr>
      </p:pic>
      <p:sp>
        <p:nvSpPr>
          <p:cNvPr id="6" name="Date Placeholder 5"/>
          <p:cNvSpPr>
            <a:spLocks noGrp="1"/>
          </p:cNvSpPr>
          <p:nvPr>
            <p:ph type="dt" sz="half" idx="10"/>
          </p:nvPr>
        </p:nvSpPr>
        <p:spPr/>
        <p:txBody>
          <a:bodyPr/>
          <a:lstStyle/>
          <a:p>
            <a:r>
              <a:rPr lang="en-US" b="1">
                <a:solidFill>
                  <a:srgbClr val="0033CC"/>
                </a:solidFill>
              </a:rPr>
              <a:t>Monday 14 March 2022</a:t>
            </a:r>
            <a:endParaRPr lang="en-US" b="1" dirty="0">
              <a:solidFill>
                <a:srgbClr val="0033CC"/>
              </a:solidFill>
            </a:endParaRPr>
          </a:p>
        </p:txBody>
      </p:sp>
      <p:sp>
        <p:nvSpPr>
          <p:cNvPr id="7" name="Slide Number Placeholder 6"/>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21</a:t>
            </a:fld>
            <a:endParaRPr lang="en-US" b="1" dirty="0">
              <a:solidFill>
                <a:srgbClr val="0033CC"/>
              </a:solidFill>
            </a:endParaRPr>
          </a:p>
        </p:txBody>
      </p:sp>
      <p:sp>
        <p:nvSpPr>
          <p:cNvPr id="8" name="Footer Placeholder 7"/>
          <p:cNvSpPr>
            <a:spLocks noGrp="1"/>
          </p:cNvSpPr>
          <p:nvPr>
            <p:ph type="ftr" sz="quarter" idx="11"/>
          </p:nvPr>
        </p:nvSpPr>
        <p:spPr/>
        <p:txBody>
          <a:bodyPr/>
          <a:lstStyle/>
          <a:p>
            <a:r>
              <a:rPr lang="en-US" b="1">
                <a:solidFill>
                  <a:srgbClr val="0033CC"/>
                </a:solidFill>
              </a:rPr>
              <a:t>Dr. Aiman Qais Afar</a:t>
            </a:r>
            <a:endParaRPr lang="en-US" b="1" dirty="0">
              <a:solidFill>
                <a:srgbClr val="0033C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057400" y="6492875"/>
            <a:ext cx="2133600" cy="365125"/>
          </a:xfrm>
        </p:spPr>
        <p:txBody>
          <a:bodyPr/>
          <a:lstStyle/>
          <a:p>
            <a:r>
              <a:rPr lang="en-US" b="1">
                <a:solidFill>
                  <a:srgbClr val="0033CC"/>
                </a:solidFill>
              </a:rPr>
              <a:t>Monday 14 March 2022</a:t>
            </a:r>
            <a:endParaRPr lang="en-US" b="1" dirty="0">
              <a:solidFill>
                <a:srgbClr val="0033CC"/>
              </a:solidFill>
            </a:endParaRPr>
          </a:p>
        </p:txBody>
      </p:sp>
      <p:sp>
        <p:nvSpPr>
          <p:cNvPr id="3" name="Footer Placeholder 2"/>
          <p:cNvSpPr>
            <a:spLocks noGrp="1"/>
          </p:cNvSpPr>
          <p:nvPr>
            <p:ph type="ftr" sz="quarter" idx="11"/>
          </p:nvPr>
        </p:nvSpPr>
        <p:spPr>
          <a:xfrm>
            <a:off x="-304800" y="6492875"/>
            <a:ext cx="2895600" cy="365125"/>
          </a:xfrm>
        </p:spPr>
        <p:txBody>
          <a:bodyPr/>
          <a:lstStyle/>
          <a:p>
            <a:r>
              <a:rPr lang="en-US" b="1">
                <a:solidFill>
                  <a:srgbClr val="0033CC"/>
                </a:solidFill>
              </a:rPr>
              <a:t>Dr. Aiman Qais Afar</a:t>
            </a:r>
            <a:endParaRPr lang="en-US" b="1" dirty="0">
              <a:solidFill>
                <a:srgbClr val="0033CC"/>
              </a:solidFill>
            </a:endParaRPr>
          </a:p>
        </p:txBody>
      </p:sp>
      <p:sp>
        <p:nvSpPr>
          <p:cNvPr id="4" name="Slide Number Placeholder 3"/>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22</a:t>
            </a:fld>
            <a:endParaRPr lang="en-US" b="1" dirty="0">
              <a:solidFill>
                <a:srgbClr val="0033CC"/>
              </a:solidFill>
            </a:endParaRPr>
          </a:p>
        </p:txBody>
      </p:sp>
      <p:sp>
        <p:nvSpPr>
          <p:cNvPr id="5" name="Rectangle 4"/>
          <p:cNvSpPr/>
          <p:nvPr/>
        </p:nvSpPr>
        <p:spPr>
          <a:xfrm>
            <a:off x="228600" y="152400"/>
            <a:ext cx="8534400" cy="3539430"/>
          </a:xfrm>
          <a:prstGeom prst="rect">
            <a:avLst/>
          </a:prstGeom>
          <a:solidFill>
            <a:schemeClr val="accent1">
              <a:lumMod val="20000"/>
              <a:lumOff val="80000"/>
            </a:schemeClr>
          </a:solidFill>
          <a:ln w="57150">
            <a:solidFill>
              <a:srgbClr val="0033CC"/>
            </a:solidFill>
          </a:ln>
        </p:spPr>
        <p:txBody>
          <a:bodyPr wrap="square">
            <a:spAutoFit/>
          </a:bodyPr>
          <a:lstStyle/>
          <a:p>
            <a:r>
              <a:rPr lang="en-GB" sz="2400" b="1" i="1" dirty="0">
                <a:solidFill>
                  <a:srgbClr val="FF0000"/>
                </a:solidFill>
                <a:latin typeface="Candara" pitchFamily="34" charset="0"/>
              </a:rPr>
              <a:t>VAGUS NERVE INJURY </a:t>
            </a:r>
            <a:r>
              <a:rPr lang="en-GB" sz="2000" b="1" i="1" dirty="0">
                <a:latin typeface="Candara" pitchFamily="34" charset="0"/>
              </a:rPr>
              <a:t>Injury to </a:t>
            </a:r>
            <a:r>
              <a:rPr lang="en-GB" sz="2000" b="1" i="1" dirty="0">
                <a:solidFill>
                  <a:srgbClr val="FF0000"/>
                </a:solidFill>
                <a:latin typeface="Candara" pitchFamily="34" charset="0"/>
              </a:rPr>
              <a:t>pharyngeal branches of CN X </a:t>
            </a:r>
            <a:r>
              <a:rPr lang="en-GB" sz="2000" b="1" i="1" dirty="0">
                <a:latin typeface="Candara" pitchFamily="34" charset="0"/>
              </a:rPr>
              <a:t>results in dysphagia (difficulty in swallowing). </a:t>
            </a:r>
          </a:p>
          <a:p>
            <a:endParaRPr lang="en-GB" sz="2000" b="1" i="1" dirty="0">
              <a:latin typeface="Candara" pitchFamily="34" charset="0"/>
            </a:endParaRPr>
          </a:p>
          <a:p>
            <a:r>
              <a:rPr lang="en-GB" sz="2000" b="1" i="1" dirty="0">
                <a:latin typeface="Candara" pitchFamily="34" charset="0"/>
              </a:rPr>
              <a:t>Injury of the </a:t>
            </a:r>
            <a:r>
              <a:rPr lang="en-GB" sz="2000" b="1" i="1" dirty="0">
                <a:solidFill>
                  <a:srgbClr val="FF0000"/>
                </a:solidFill>
                <a:latin typeface="Candara" pitchFamily="34" charset="0"/>
              </a:rPr>
              <a:t>recurrent laryngeal nerve </a:t>
            </a:r>
            <a:r>
              <a:rPr lang="en-GB" sz="2000" b="1" i="1" dirty="0">
                <a:latin typeface="Candara" pitchFamily="34" charset="0"/>
              </a:rPr>
              <a:t>causes hoarseness and dysphonia (difficulty in speaking) because of paralysis of the vocal folds (cords).</a:t>
            </a:r>
          </a:p>
          <a:p>
            <a:endParaRPr lang="en-GB" sz="2000" b="1" i="1" dirty="0">
              <a:latin typeface="Candara" pitchFamily="34" charset="0"/>
            </a:endParaRPr>
          </a:p>
          <a:p>
            <a:r>
              <a:rPr lang="en-GB" sz="2000" b="1" i="1" dirty="0">
                <a:latin typeface="Candara" pitchFamily="34" charset="0"/>
              </a:rPr>
              <a:t> Paralysis of </a:t>
            </a:r>
            <a:r>
              <a:rPr lang="en-GB" sz="2000" b="1" i="1" dirty="0">
                <a:solidFill>
                  <a:srgbClr val="FF0000"/>
                </a:solidFill>
                <a:latin typeface="Candara" pitchFamily="34" charset="0"/>
              </a:rPr>
              <a:t>both recurrent laryngeal nerves </a:t>
            </a:r>
            <a:r>
              <a:rPr lang="en-GB" sz="2000" b="1" i="1" dirty="0">
                <a:latin typeface="Candara" pitchFamily="34" charset="0"/>
              </a:rPr>
              <a:t>causes aphonia (loss of voice) and inspiratory stridor (a harsh, high pitched respiratory sound).  All these may results from </a:t>
            </a:r>
            <a:r>
              <a:rPr lang="en-GB" sz="2000" b="1" i="1" dirty="0">
                <a:solidFill>
                  <a:srgbClr val="0033CC"/>
                </a:solidFill>
                <a:latin typeface="Candara" pitchFamily="34" charset="0"/>
              </a:rPr>
              <a:t>cancer of the larynx </a:t>
            </a:r>
            <a:r>
              <a:rPr lang="en-GB" sz="2000" b="1" i="1" dirty="0">
                <a:latin typeface="Candara" pitchFamily="34" charset="0"/>
              </a:rPr>
              <a:t>and </a:t>
            </a:r>
            <a:r>
              <a:rPr lang="en-GB" sz="2000" b="1" i="1" dirty="0">
                <a:solidFill>
                  <a:srgbClr val="0033CC"/>
                </a:solidFill>
                <a:latin typeface="Candara" pitchFamily="34" charset="0"/>
              </a:rPr>
              <a:t>thyroid gland </a:t>
            </a:r>
            <a:r>
              <a:rPr lang="en-GB" sz="2000" b="1" i="1" dirty="0">
                <a:latin typeface="Candara" pitchFamily="34" charset="0"/>
              </a:rPr>
              <a:t>and/or from </a:t>
            </a:r>
            <a:r>
              <a:rPr lang="en-GB" sz="2000" b="1" i="1" dirty="0">
                <a:solidFill>
                  <a:srgbClr val="0033CC"/>
                </a:solidFill>
                <a:latin typeface="Candara" pitchFamily="34" charset="0"/>
              </a:rPr>
              <a:t>injury during surgery on the thyroid gland, neck.</a:t>
            </a:r>
          </a:p>
          <a:p>
            <a:endParaRPr lang="en-GB" sz="2000" b="1" i="1" dirty="0">
              <a:latin typeface="Candara" pitchFamily="34" charset="0"/>
            </a:endParaRPr>
          </a:p>
        </p:txBody>
      </p:sp>
      <p:pic>
        <p:nvPicPr>
          <p:cNvPr id="32770" name="Picture 2" descr="http://www.voicedoctorla.com/wp-content/uploads/2012/11/vocal_paralysis_treatment.jpg"/>
          <p:cNvPicPr>
            <a:picLocks noChangeAspect="1" noChangeArrowheads="1"/>
          </p:cNvPicPr>
          <p:nvPr/>
        </p:nvPicPr>
        <p:blipFill>
          <a:blip r:embed="rId2" cstate="print"/>
          <a:srcRect r="49495"/>
          <a:stretch>
            <a:fillRect/>
          </a:stretch>
        </p:blipFill>
        <p:spPr bwMode="auto">
          <a:xfrm>
            <a:off x="533400" y="3733800"/>
            <a:ext cx="4267200" cy="2827021"/>
          </a:xfrm>
          <a:prstGeom prst="rect">
            <a:avLst/>
          </a:prstGeom>
          <a:noFill/>
        </p:spPr>
      </p:pic>
      <p:pic>
        <p:nvPicPr>
          <p:cNvPr id="32772" name="Picture 4" descr="http://www.ctsnet.org/sites/default/files/graphics/experts/Thoracic/sukumar_cervEsoph/sukumarCervEsoph03.jpg"/>
          <p:cNvPicPr>
            <a:picLocks noChangeAspect="1" noChangeArrowheads="1"/>
          </p:cNvPicPr>
          <p:nvPr/>
        </p:nvPicPr>
        <p:blipFill>
          <a:blip r:embed="rId3" cstate="print"/>
          <a:srcRect/>
          <a:stretch>
            <a:fillRect/>
          </a:stretch>
        </p:blipFill>
        <p:spPr bwMode="auto">
          <a:xfrm>
            <a:off x="5181600" y="3189924"/>
            <a:ext cx="3581400" cy="3603018"/>
          </a:xfrm>
          <a:prstGeom prst="rect">
            <a:avLst/>
          </a:prstGeom>
          <a:noFill/>
          <a:ln w="76200">
            <a:solidFill>
              <a:srgbClr val="00FF00"/>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10400" y="5889211"/>
            <a:ext cx="2133600" cy="365125"/>
          </a:xfrm>
        </p:spPr>
        <p:txBody>
          <a:bodyPr/>
          <a:lstStyle/>
          <a:p>
            <a:r>
              <a:rPr lang="en-US" b="1">
                <a:solidFill>
                  <a:srgbClr val="0033CC"/>
                </a:solidFill>
              </a:rPr>
              <a:t>Monday 14 March 2022</a:t>
            </a:r>
            <a:endParaRPr lang="en-US" b="1" dirty="0">
              <a:solidFill>
                <a:srgbClr val="0033CC"/>
              </a:solidFill>
            </a:endParaRPr>
          </a:p>
        </p:txBody>
      </p:sp>
      <p:sp>
        <p:nvSpPr>
          <p:cNvPr id="3" name="Footer Placeholder 2"/>
          <p:cNvSpPr>
            <a:spLocks noGrp="1"/>
          </p:cNvSpPr>
          <p:nvPr>
            <p:ph type="ftr" sz="quarter" idx="11"/>
          </p:nvPr>
        </p:nvSpPr>
        <p:spPr>
          <a:xfrm>
            <a:off x="6477000" y="5638800"/>
            <a:ext cx="2895600" cy="365125"/>
          </a:xfrm>
        </p:spPr>
        <p:txBody>
          <a:bodyPr/>
          <a:lstStyle/>
          <a:p>
            <a:r>
              <a:rPr lang="en-US" b="1" dirty="0">
                <a:solidFill>
                  <a:srgbClr val="0033CC"/>
                </a:solidFill>
              </a:rPr>
              <a:t>Dr. Aiman Qais Afar</a:t>
            </a:r>
          </a:p>
        </p:txBody>
      </p:sp>
      <p:sp>
        <p:nvSpPr>
          <p:cNvPr id="4" name="Slide Number Placeholder 3"/>
          <p:cNvSpPr>
            <a:spLocks noGrp="1"/>
          </p:cNvSpPr>
          <p:nvPr>
            <p:ph type="sldNum" sz="quarter" idx="12"/>
          </p:nvPr>
        </p:nvSpPr>
        <p:spPr>
          <a:xfrm>
            <a:off x="7711751" y="6116295"/>
            <a:ext cx="381000" cy="365125"/>
          </a:xfrm>
        </p:spPr>
        <p:txBody>
          <a:bodyPr/>
          <a:lstStyle/>
          <a:p>
            <a:fld id="{B6F15528-21DE-4FAA-801E-634DDDAF4B2B}" type="slidenum">
              <a:rPr lang="en-US" b="1" smtClean="0">
                <a:solidFill>
                  <a:srgbClr val="0033CC"/>
                </a:solidFill>
              </a:rPr>
              <a:pPr/>
              <a:t>23</a:t>
            </a:fld>
            <a:endParaRPr lang="en-US" b="1" dirty="0">
              <a:solidFill>
                <a:srgbClr val="0033CC"/>
              </a:solidFill>
            </a:endParaRPr>
          </a:p>
        </p:txBody>
      </p:sp>
      <p:sp>
        <p:nvSpPr>
          <p:cNvPr id="33794" name="AutoShape 2" descr="https://o.quizlet.com/i/F4h5WbtD6U_j-oNFnV6R6Q_m.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3797" name="Rectangle 5"/>
          <p:cNvSpPr>
            <a:spLocks noChangeArrowheads="1"/>
          </p:cNvSpPr>
          <p:nvPr/>
        </p:nvSpPr>
        <p:spPr bwMode="auto">
          <a:xfrm>
            <a:off x="93306" y="67533"/>
            <a:ext cx="5375988" cy="523220"/>
          </a:xfrm>
          <a:prstGeom prst="rect">
            <a:avLst/>
          </a:prstGeom>
          <a:solidFill>
            <a:schemeClr val="accent1">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a:ln>
                  <a:noFill/>
                </a:ln>
                <a:solidFill>
                  <a:srgbClr val="FF0000"/>
                </a:solidFill>
                <a:effectLst/>
                <a:latin typeface="Candara" pitchFamily="34" charset="0"/>
                <a:cs typeface="Arial" charset="0"/>
              </a:rPr>
              <a:t>SPINAL ACCESSORY NERVE INJURY</a:t>
            </a:r>
            <a:endParaRPr kumimoji="0" lang="en-US" sz="2000" b="1" i="1" u="none" strike="noStrike" cap="none" normalizeH="0" baseline="0" dirty="0">
              <a:ln>
                <a:noFill/>
              </a:ln>
              <a:solidFill>
                <a:srgbClr val="0033CC"/>
              </a:solidFill>
              <a:effectLst/>
              <a:latin typeface="Candara" pitchFamily="34" charset="0"/>
              <a:cs typeface="Arial" charset="0"/>
            </a:endParaRPr>
          </a:p>
        </p:txBody>
      </p:sp>
      <p:sp>
        <p:nvSpPr>
          <p:cNvPr id="33798" name="AutoShape 6" descr="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098" name="Picture 2" descr="صورة ذات صلة"/>
          <p:cNvPicPr>
            <a:picLocks noChangeAspect="1" noChangeArrowheads="1"/>
          </p:cNvPicPr>
          <p:nvPr/>
        </p:nvPicPr>
        <p:blipFill>
          <a:blip r:embed="rId2" cstate="print"/>
          <a:srcRect/>
          <a:stretch>
            <a:fillRect/>
          </a:stretch>
        </p:blipFill>
        <p:spPr bwMode="auto">
          <a:xfrm>
            <a:off x="5814527" y="94969"/>
            <a:ext cx="3197225" cy="3849349"/>
          </a:xfrm>
          <a:prstGeom prst="rect">
            <a:avLst/>
          </a:prstGeom>
          <a:noFill/>
          <a:ln w="76200">
            <a:solidFill>
              <a:srgbClr val="00FF00"/>
            </a:solidFill>
          </a:ln>
        </p:spPr>
      </p:pic>
      <p:pic>
        <p:nvPicPr>
          <p:cNvPr id="6" name="Picture 5">
            <a:extLst>
              <a:ext uri="{FF2B5EF4-FFF2-40B4-BE49-F238E27FC236}">
                <a16:creationId xmlns:a16="http://schemas.microsoft.com/office/drawing/2014/main" id="{D688B38F-FC5D-4B4A-B703-D5E0B3F657DB}"/>
              </a:ext>
            </a:extLst>
          </p:cNvPr>
          <p:cNvPicPr>
            <a:picLocks noChangeAspect="1"/>
          </p:cNvPicPr>
          <p:nvPr/>
        </p:nvPicPr>
        <p:blipFill rotWithShape="1">
          <a:blip r:embed="rId3"/>
          <a:srcRect l="24166" t="30759" r="27501" b="35185"/>
          <a:stretch/>
        </p:blipFill>
        <p:spPr>
          <a:xfrm>
            <a:off x="118253" y="4073794"/>
            <a:ext cx="6792458" cy="2692067"/>
          </a:xfrm>
          <a:prstGeom prst="rect">
            <a:avLst/>
          </a:prstGeom>
          <a:ln w="57150">
            <a:solidFill>
              <a:srgbClr val="00FF00"/>
            </a:solidFill>
          </a:ln>
        </p:spPr>
      </p:pic>
      <p:sp>
        <p:nvSpPr>
          <p:cNvPr id="12" name="TextBox 11">
            <a:extLst>
              <a:ext uri="{FF2B5EF4-FFF2-40B4-BE49-F238E27FC236}">
                <a16:creationId xmlns:a16="http://schemas.microsoft.com/office/drawing/2014/main" id="{32AF7C14-E14C-4961-B6EC-0C7DBF1B35AB}"/>
              </a:ext>
            </a:extLst>
          </p:cNvPr>
          <p:cNvSpPr txBox="1"/>
          <p:nvPr/>
        </p:nvSpPr>
        <p:spPr>
          <a:xfrm>
            <a:off x="64536" y="652809"/>
            <a:ext cx="5574264" cy="3046988"/>
          </a:xfrm>
          <a:prstGeom prst="rect">
            <a:avLst/>
          </a:prstGeom>
          <a:noFill/>
        </p:spPr>
        <p:txBody>
          <a:bodyPr wrap="square">
            <a:spAutoFit/>
          </a:bodyPr>
          <a:lstStyle/>
          <a:p>
            <a:r>
              <a:rPr kumimoji="0" lang="en-US" sz="2400" b="1" i="1" u="none" strike="noStrike" kern="1200" cap="none" spc="0" normalizeH="0" baseline="0" noProof="0" dirty="0">
                <a:ln>
                  <a:noFill/>
                </a:ln>
                <a:solidFill>
                  <a:prstClr val="black"/>
                </a:solidFill>
                <a:effectLst/>
                <a:uLnTx/>
                <a:uFillTx/>
                <a:latin typeface="Candara" pitchFamily="34" charset="0"/>
                <a:ea typeface="+mn-ea"/>
                <a:cs typeface="Arial" charset="0"/>
              </a:rPr>
              <a:t>Because of its nearly subcutaneous passage through the posterior cervical region, </a:t>
            </a:r>
            <a:r>
              <a:rPr kumimoji="0" lang="en-US" sz="2400" b="1" i="1" u="none" strike="noStrike" kern="1200" cap="none" spc="0" normalizeH="0" baseline="0" noProof="0" dirty="0">
                <a:ln>
                  <a:noFill/>
                </a:ln>
                <a:solidFill>
                  <a:srgbClr val="FF0000"/>
                </a:solidFill>
                <a:effectLst/>
                <a:uLnTx/>
                <a:uFillTx/>
                <a:latin typeface="Candara" pitchFamily="34" charset="0"/>
                <a:ea typeface="+mn-ea"/>
                <a:cs typeface="Arial" charset="0"/>
              </a:rPr>
              <a:t>CN XI is susceptible to injury during surgical procedures </a:t>
            </a:r>
            <a:r>
              <a:rPr kumimoji="0" lang="en-US" sz="2400" b="1" i="1" u="none" strike="noStrike" kern="1200" cap="none" spc="0" normalizeH="0" baseline="0" noProof="0" dirty="0">
                <a:ln>
                  <a:noFill/>
                </a:ln>
                <a:solidFill>
                  <a:prstClr val="black"/>
                </a:solidFill>
                <a:effectLst/>
                <a:uLnTx/>
                <a:uFillTx/>
                <a:latin typeface="Candara" pitchFamily="34" charset="0"/>
                <a:ea typeface="+mn-ea"/>
                <a:cs typeface="Arial" charset="0"/>
              </a:rPr>
              <a:t>such as lymph node biopsy, cannulation of the internal jugular vein, and carotid endarterectomy result in </a:t>
            </a:r>
            <a:r>
              <a:rPr kumimoji="0" lang="en-US" sz="2400" b="1" i="1" u="none" strike="noStrike" kern="1200" cap="none" spc="0" normalizeH="0" baseline="0" noProof="0" dirty="0">
                <a:ln>
                  <a:noFill/>
                </a:ln>
                <a:solidFill>
                  <a:srgbClr val="C00000"/>
                </a:solidFill>
                <a:effectLst/>
                <a:uLnTx/>
                <a:uFillTx/>
                <a:latin typeface="Candara" pitchFamily="34" charset="0"/>
                <a:ea typeface="+mn-ea"/>
                <a:cs typeface="Arial" charset="0"/>
              </a:rPr>
              <a:t>marked ipsilateral weakness of shoulder </a:t>
            </a:r>
            <a:r>
              <a:rPr kumimoji="0" lang="en-US" sz="2400" b="1" i="1" u="none" strike="noStrike" kern="1200" cap="none" spc="0" normalizeH="0" baseline="0" noProof="0" dirty="0">
                <a:ln>
                  <a:noFill/>
                </a:ln>
                <a:solidFill>
                  <a:srgbClr val="0033CC"/>
                </a:solidFill>
                <a:effectLst/>
                <a:uLnTx/>
                <a:uFillTx/>
                <a:latin typeface="Candara" pitchFamily="34" charset="0"/>
                <a:ea typeface="+mn-ea"/>
                <a:cs typeface="Arial" charset="0"/>
              </a:rPr>
              <a:t>(</a:t>
            </a:r>
            <a:r>
              <a:rPr kumimoji="0" lang="en-GB" sz="2400" b="1" i="1" u="none" strike="noStrike" kern="1200" cap="none" spc="0" normalizeH="0" baseline="0" noProof="0" dirty="0">
                <a:ln>
                  <a:noFill/>
                </a:ln>
                <a:solidFill>
                  <a:srgbClr val="0033CC"/>
                </a:solidFill>
                <a:effectLst/>
                <a:uLnTx/>
                <a:uFillTx/>
                <a:latin typeface="Candara" pitchFamily="34" charset="0"/>
                <a:ea typeface="+mn-ea"/>
                <a:cs typeface="+mn-cs"/>
              </a:rPr>
              <a:t>Drooping of the shoulder)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7D756C-B56C-4BD0-A1E4-A524339399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Candara" panose="020E0502030303020204" pitchFamily="34" charset="0"/>
                <a:ea typeface="+mn-ea"/>
                <a:cs typeface="+mn-cs"/>
              </a:rPr>
              <a:t>Monday 14 March 2022</a:t>
            </a:r>
          </a:p>
        </p:txBody>
      </p:sp>
      <p:sp>
        <p:nvSpPr>
          <p:cNvPr id="3" name="Footer Placeholder 2">
            <a:extLst>
              <a:ext uri="{FF2B5EF4-FFF2-40B4-BE49-F238E27FC236}">
                <a16:creationId xmlns:a16="http://schemas.microsoft.com/office/drawing/2014/main" id="{F8CAFA33-502C-4E26-89E1-2C8E87B04C3D}"/>
              </a:ext>
            </a:extLst>
          </p:cNvPr>
          <p:cNvSpPr>
            <a:spLocks noGrp="1"/>
          </p:cNvSpPr>
          <p:nvPr>
            <p:ph type="ftr" sz="quarter" idx="11"/>
          </p:nvPr>
        </p:nvSpPr>
        <p:spPr>
          <a:xfrm>
            <a:off x="3124200" y="6342354"/>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prstClr val="black"/>
                </a:solidFill>
                <a:effectLst/>
                <a:uLnTx/>
                <a:uFillTx/>
                <a:latin typeface="Candara" panose="020E0502030303020204" pitchFamily="34" charset="0"/>
                <a:ea typeface="+mn-ea"/>
                <a:cs typeface="+mn-cs"/>
              </a:rPr>
              <a:t>Dr. Aiman Qais Afar</a:t>
            </a:r>
          </a:p>
        </p:txBody>
      </p:sp>
      <p:sp>
        <p:nvSpPr>
          <p:cNvPr id="4" name="Slide Number Placeholder 3">
            <a:extLst>
              <a:ext uri="{FF2B5EF4-FFF2-40B4-BE49-F238E27FC236}">
                <a16:creationId xmlns:a16="http://schemas.microsoft.com/office/drawing/2014/main" id="{97FAEB78-C6E5-4265-98AC-91B4BA31B8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1" u="none" strike="noStrike" kern="1200" cap="none" spc="0" normalizeH="0" baseline="0" noProof="0" smtClean="0">
                <a:ln>
                  <a:noFill/>
                </a:ln>
                <a:solidFill>
                  <a:prstClr val="black"/>
                </a:solidFill>
                <a:effectLst/>
                <a:uLnTx/>
                <a:uFillTx/>
                <a:latin typeface="Candara" panose="020E0502030303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1" i="1" u="none" strike="noStrike" kern="1200" cap="none" spc="0" normalizeH="0" baseline="0" noProof="0">
              <a:ln>
                <a:noFill/>
              </a:ln>
              <a:solidFill>
                <a:prstClr val="black"/>
              </a:solidFill>
              <a:effectLst/>
              <a:uLnTx/>
              <a:uFillTx/>
              <a:latin typeface="Candara" panose="020E0502030303020204" pitchFamily="34" charset="0"/>
              <a:ea typeface="+mn-ea"/>
              <a:cs typeface="+mn-cs"/>
            </a:endParaRPr>
          </a:p>
        </p:txBody>
      </p:sp>
      <p:sp>
        <p:nvSpPr>
          <p:cNvPr id="6" name="TextBox 5">
            <a:extLst>
              <a:ext uri="{FF2B5EF4-FFF2-40B4-BE49-F238E27FC236}">
                <a16:creationId xmlns:a16="http://schemas.microsoft.com/office/drawing/2014/main" id="{C0D804BF-F421-4026-BD91-4CB6C47F4A76}"/>
              </a:ext>
            </a:extLst>
          </p:cNvPr>
          <p:cNvSpPr txBox="1"/>
          <p:nvPr/>
        </p:nvSpPr>
        <p:spPr>
          <a:xfrm>
            <a:off x="1554" y="0"/>
            <a:ext cx="9142445" cy="2308324"/>
          </a:xfrm>
          <a:prstGeom prst="rect">
            <a:avLst/>
          </a:prstGeom>
          <a:solidFill>
            <a:schemeClr val="tx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Candara" panose="020E0502030303020204" pitchFamily="34" charset="0"/>
                <a:ea typeface="+mn-ea"/>
                <a:cs typeface="+mn-cs"/>
              </a:rPr>
              <a:t>Injury to Hypoglossal Nerve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ndara" panose="020E0502030303020204" pitchFamily="34" charset="0"/>
                <a:ea typeface="+mn-ea"/>
                <a:cs typeface="+mn-cs"/>
              </a:rPr>
              <a:t>Injury to CN XII </a:t>
            </a:r>
            <a:r>
              <a:rPr kumimoji="0" lang="en-US" sz="2400" b="1" i="1" u="none" strike="noStrike" kern="1200" cap="none" spc="0" normalizeH="0" baseline="0" noProof="0" dirty="0">
                <a:ln>
                  <a:noFill/>
                </a:ln>
                <a:solidFill>
                  <a:srgbClr val="0033CC"/>
                </a:solidFill>
                <a:effectLst/>
                <a:uLnTx/>
                <a:uFillTx/>
                <a:latin typeface="Candara" panose="020E0502030303020204" pitchFamily="34" charset="0"/>
                <a:ea typeface="+mn-ea"/>
                <a:cs typeface="+mn-cs"/>
              </a:rPr>
              <a:t>paralyzes the ipsilateral half of the tongue</a:t>
            </a:r>
            <a:r>
              <a:rPr kumimoji="0" lang="en-US" sz="2400" b="1" i="1" u="none" strike="noStrike" kern="1200" cap="none" spc="0" normalizeH="0" baseline="0" noProof="0" dirty="0">
                <a:ln>
                  <a:noFill/>
                </a:ln>
                <a:solidFill>
                  <a:prstClr val="black"/>
                </a:solidFill>
                <a:effectLst/>
                <a:uLnTx/>
                <a:uFillTx/>
                <a:latin typeface="Candara" panose="020E0502030303020204" pitchFamily="34" charset="0"/>
                <a:ea typeface="+mn-ea"/>
                <a:cs typeface="+mn-cs"/>
              </a:rPr>
              <a:t>. After some time, the tongue atrophies, making it appear shrunken and wrinkled. When the tongue is protruded, its apex </a:t>
            </a:r>
            <a:r>
              <a:rPr kumimoji="0" lang="en-US" sz="2400" b="1" i="1" u="none" strike="noStrike" kern="1200" cap="none" spc="0" normalizeH="0" baseline="0" noProof="0" dirty="0">
                <a:ln>
                  <a:noFill/>
                </a:ln>
                <a:solidFill>
                  <a:srgbClr val="C00000"/>
                </a:solidFill>
                <a:effectLst/>
                <a:uLnTx/>
                <a:uFillTx/>
                <a:latin typeface="Candara" panose="020E0502030303020204" pitchFamily="34" charset="0"/>
                <a:ea typeface="+mn-ea"/>
                <a:cs typeface="+mn-cs"/>
              </a:rPr>
              <a:t>deviates toward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C00000"/>
                </a:solidFill>
                <a:effectLst/>
                <a:uLnTx/>
                <a:uFillTx/>
                <a:latin typeface="Candara" panose="020E0502030303020204" pitchFamily="34" charset="0"/>
                <a:ea typeface="+mn-ea"/>
                <a:cs typeface="+mn-cs"/>
              </a:rPr>
              <a:t>the paralyzed </a:t>
            </a:r>
            <a:r>
              <a:rPr kumimoji="0" lang="en-US" sz="2400" b="1" i="1" u="none" strike="noStrike" kern="1200" cap="none" spc="0" normalizeH="0" baseline="0" noProof="0" dirty="0">
                <a:ln>
                  <a:noFill/>
                </a:ln>
                <a:solidFill>
                  <a:prstClr val="black"/>
                </a:solidFill>
                <a:effectLst/>
                <a:uLnTx/>
                <a:uFillTx/>
                <a:latin typeface="Candara" panose="020E0502030303020204" pitchFamily="34" charset="0"/>
                <a:ea typeface="+mn-ea"/>
                <a:cs typeface="+mn-cs"/>
              </a:rPr>
              <a:t>side because of the unopposed action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79646">
                    <a:lumMod val="75000"/>
                  </a:srgbClr>
                </a:solidFill>
                <a:effectLst/>
                <a:uLnTx/>
                <a:uFillTx/>
                <a:latin typeface="Candara" panose="020E0502030303020204" pitchFamily="34" charset="0"/>
                <a:ea typeface="+mn-ea"/>
                <a:cs typeface="+mn-cs"/>
              </a:rPr>
              <a:t>the genioglossus muscle </a:t>
            </a:r>
            <a:r>
              <a:rPr kumimoji="0" lang="en-US" sz="2400" b="1" i="1" u="none" strike="noStrike" kern="1200" cap="none" spc="0" normalizeH="0" baseline="0" noProof="0" dirty="0">
                <a:ln>
                  <a:noFill/>
                </a:ln>
                <a:solidFill>
                  <a:prstClr val="black"/>
                </a:solidFill>
                <a:effectLst/>
                <a:uLnTx/>
                <a:uFillTx/>
                <a:latin typeface="Candara" panose="020E0502030303020204" pitchFamily="34" charset="0"/>
                <a:ea typeface="+mn-ea"/>
                <a:cs typeface="+mn-cs"/>
              </a:rPr>
              <a:t>on the normal side of the tongue</a:t>
            </a:r>
          </a:p>
        </p:txBody>
      </p:sp>
      <p:pic>
        <p:nvPicPr>
          <p:cNvPr id="8" name="Picture 7">
            <a:extLst>
              <a:ext uri="{FF2B5EF4-FFF2-40B4-BE49-F238E27FC236}">
                <a16:creationId xmlns:a16="http://schemas.microsoft.com/office/drawing/2014/main" id="{4A78678B-F5C4-4744-A2E3-D6CDB9B140CB}"/>
              </a:ext>
            </a:extLst>
          </p:cNvPr>
          <p:cNvPicPr>
            <a:picLocks noChangeAspect="1"/>
          </p:cNvPicPr>
          <p:nvPr/>
        </p:nvPicPr>
        <p:blipFill rotWithShape="1">
          <a:blip r:embed="rId2"/>
          <a:srcRect l="51667" t="66296" r="25833" b="10000"/>
          <a:stretch/>
        </p:blipFill>
        <p:spPr>
          <a:xfrm>
            <a:off x="1524000" y="2418460"/>
            <a:ext cx="6459333" cy="3827754"/>
          </a:xfrm>
          <a:prstGeom prst="rect">
            <a:avLst/>
          </a:prstGeom>
          <a:ln w="76200">
            <a:solidFill>
              <a:srgbClr val="00FF00"/>
            </a:solidFill>
          </a:ln>
        </p:spPr>
      </p:pic>
    </p:spTree>
    <p:extLst>
      <p:ext uri="{BB962C8B-B14F-4D97-AF65-F5344CB8AC3E}">
        <p14:creationId xmlns:p14="http://schemas.microsoft.com/office/powerpoint/2010/main" val="1717185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Monday 14 March 2022</a:t>
            </a:r>
          </a:p>
        </p:txBody>
      </p:sp>
      <p:sp>
        <p:nvSpPr>
          <p:cNvPr id="3" name="Footer Placeholder 2"/>
          <p:cNvSpPr>
            <a:spLocks noGrp="1"/>
          </p:cNvSpPr>
          <p:nvPr>
            <p:ph type="ftr" sz="quarter" idx="11"/>
          </p:nvPr>
        </p:nvSpPr>
        <p:spPr/>
        <p:txBody>
          <a:bodyPr/>
          <a:lstStyle/>
          <a:p>
            <a:r>
              <a:rPr lang="en-US"/>
              <a:t>Dr. Aiman Qais Afar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34818" name="Picture 2"/>
          <p:cNvPicPr>
            <a:picLocks noChangeAspect="1" noChangeArrowheads="1"/>
          </p:cNvPicPr>
          <p:nvPr/>
        </p:nvPicPr>
        <p:blipFill>
          <a:blip r:embed="rId2" cstate="print"/>
          <a:srcRect/>
          <a:stretch>
            <a:fillRect/>
          </a:stretch>
        </p:blipFill>
        <p:spPr bwMode="auto">
          <a:xfrm>
            <a:off x="0" y="-12192"/>
            <a:ext cx="9144000" cy="6858000"/>
          </a:xfrm>
          <a:prstGeom prst="rect">
            <a:avLst/>
          </a:prstGeom>
          <a:noFill/>
          <a:ln w="9525">
            <a:noFill/>
            <a:miter lim="800000"/>
            <a:headEnd/>
            <a:tailEnd/>
          </a:ln>
          <a:effectLst/>
        </p:spPr>
      </p:pic>
      <p:sp>
        <p:nvSpPr>
          <p:cNvPr id="7" name="Footer Placeholder 2"/>
          <p:cNvSpPr txBox="1">
            <a:spLocks/>
          </p:cNvSpPr>
          <p:nvPr/>
        </p:nvSpPr>
        <p:spPr>
          <a:xfrm>
            <a:off x="3810000" y="473075"/>
            <a:ext cx="4800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33CC"/>
                </a:solidFill>
                <a:effectLst/>
                <a:uLnTx/>
                <a:uFillTx/>
                <a:latin typeface="Candara" pitchFamily="34" charset="0"/>
              </a:rPr>
              <a:t>Dr. Aiman Qais Afar</a:t>
            </a:r>
          </a:p>
        </p:txBody>
      </p:sp>
      <p:sp>
        <p:nvSpPr>
          <p:cNvPr id="8" name="Date Placeholder 1"/>
          <p:cNvSpPr txBox="1">
            <a:spLocks/>
          </p:cNvSpPr>
          <p:nvPr/>
        </p:nvSpPr>
        <p:spPr>
          <a:xfrm>
            <a:off x="4267200" y="1033907"/>
            <a:ext cx="41529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rgbClr val="0033CC"/>
                </a:solidFill>
                <a:latin typeface="Candara" pitchFamily="34" charset="0"/>
              </a:rPr>
              <a:t>Monday 14 March 2022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7225"/>
            <a:ext cx="5531066" cy="584775"/>
          </a:xfrm>
          <a:prstGeom prst="rect">
            <a:avLst/>
          </a:prstGeom>
          <a:ln w="57150">
            <a:solidFill>
              <a:srgbClr val="0033CC"/>
            </a:solidFill>
          </a:ln>
        </p:spPr>
        <p:txBody>
          <a:bodyPr wrap="none">
            <a:spAutoFit/>
          </a:bodyPr>
          <a:lstStyle/>
          <a:p>
            <a:r>
              <a:rPr lang="en-GB" sz="3200" b="1" i="1" dirty="0">
                <a:solidFill>
                  <a:srgbClr val="FF0000"/>
                </a:solidFill>
                <a:latin typeface="Candara" panose="020E0502030303020204" pitchFamily="34" charset="0"/>
              </a:rPr>
              <a:t>Glossopharyngeal Nerve  CN IX </a:t>
            </a:r>
          </a:p>
        </p:txBody>
      </p:sp>
      <p:sp>
        <p:nvSpPr>
          <p:cNvPr id="3" name="Rectangle 2"/>
          <p:cNvSpPr/>
          <p:nvPr/>
        </p:nvSpPr>
        <p:spPr>
          <a:xfrm>
            <a:off x="76200" y="838200"/>
            <a:ext cx="8763000" cy="830997"/>
          </a:xfrm>
          <a:prstGeom prst="rect">
            <a:avLst/>
          </a:prstGeom>
        </p:spPr>
        <p:txBody>
          <a:bodyPr wrap="square">
            <a:spAutoFit/>
          </a:bodyPr>
          <a:lstStyle/>
          <a:p>
            <a:pPr>
              <a:buFont typeface="Wingdings" pitchFamily="2" charset="2"/>
              <a:buChar char="v"/>
            </a:pPr>
            <a:r>
              <a:rPr lang="en-GB" sz="2400" b="1" i="1" dirty="0">
                <a:latin typeface="Candara" panose="020E0502030303020204" pitchFamily="34" charset="0"/>
              </a:rPr>
              <a:t>The </a:t>
            </a:r>
            <a:r>
              <a:rPr lang="en-GB" sz="2400" b="1" i="1" dirty="0">
                <a:solidFill>
                  <a:srgbClr val="0033CC"/>
                </a:solidFill>
                <a:latin typeface="Candara" panose="020E0502030303020204" pitchFamily="34" charset="0"/>
              </a:rPr>
              <a:t>superior </a:t>
            </a:r>
            <a:r>
              <a:rPr lang="en-GB" sz="2400" b="1" i="1" dirty="0">
                <a:latin typeface="Candara" panose="020E0502030303020204" pitchFamily="34" charset="0"/>
              </a:rPr>
              <a:t>and </a:t>
            </a:r>
            <a:r>
              <a:rPr lang="en-GB" sz="2400" b="1" i="1" dirty="0">
                <a:solidFill>
                  <a:srgbClr val="0033CC"/>
                </a:solidFill>
                <a:latin typeface="Candara" panose="020E0502030303020204" pitchFamily="34" charset="0"/>
              </a:rPr>
              <a:t>inferior sensory ganglia</a:t>
            </a:r>
            <a:r>
              <a:rPr lang="en-GB" sz="2400" b="1" i="1" dirty="0">
                <a:latin typeface="Candara" panose="020E0502030303020204" pitchFamily="34" charset="0"/>
              </a:rPr>
              <a:t> are located on the nerve as it passes through the foramen. </a:t>
            </a:r>
          </a:p>
        </p:txBody>
      </p:sp>
      <p:pic>
        <p:nvPicPr>
          <p:cNvPr id="16386" name="Picture 2" descr="http://jacusers.johnabbott.qc.ca/~paul.anderson/806%20LAB%20ANSWERS/BRAINLAB/glossopharyngealIX.JPG"/>
          <p:cNvPicPr>
            <a:picLocks noChangeAspect="1" noChangeArrowheads="1"/>
          </p:cNvPicPr>
          <p:nvPr/>
        </p:nvPicPr>
        <p:blipFill>
          <a:blip r:embed="rId2" cstate="print"/>
          <a:srcRect/>
          <a:stretch>
            <a:fillRect/>
          </a:stretch>
        </p:blipFill>
        <p:spPr bwMode="auto">
          <a:xfrm>
            <a:off x="3352800" y="2047159"/>
            <a:ext cx="5648131" cy="4674316"/>
          </a:xfrm>
          <a:prstGeom prst="rect">
            <a:avLst/>
          </a:prstGeom>
          <a:noFill/>
          <a:ln w="76200">
            <a:solidFill>
              <a:srgbClr val="00CC00"/>
            </a:solidFill>
          </a:ln>
        </p:spPr>
      </p:pic>
      <p:sp>
        <p:nvSpPr>
          <p:cNvPr id="5" name="Date Placeholder 4"/>
          <p:cNvSpPr>
            <a:spLocks noGrp="1"/>
          </p:cNvSpPr>
          <p:nvPr>
            <p:ph type="dt" sz="half" idx="10"/>
          </p:nvPr>
        </p:nvSpPr>
        <p:spPr/>
        <p:txBody>
          <a:bodyPr/>
          <a:lstStyle/>
          <a:p>
            <a:r>
              <a:rPr lang="en-US" b="1">
                <a:solidFill>
                  <a:srgbClr val="0033CC"/>
                </a:solidFill>
              </a:rPr>
              <a:t>Monday 14 March 2022</a:t>
            </a:r>
            <a:endParaRPr lang="en-US" b="1" dirty="0">
              <a:solidFill>
                <a:srgbClr val="0033CC"/>
              </a:solidFill>
            </a:endParaRPr>
          </a:p>
        </p:txBody>
      </p:sp>
      <p:sp>
        <p:nvSpPr>
          <p:cNvPr id="6" name="Slide Number Placeholder 5"/>
          <p:cNvSpPr>
            <a:spLocks noGrp="1"/>
          </p:cNvSpPr>
          <p:nvPr>
            <p:ph type="sldNum" sz="quarter" idx="12"/>
          </p:nvPr>
        </p:nvSpPr>
        <p:spPr>
          <a:xfrm>
            <a:off x="8610600" y="6356350"/>
            <a:ext cx="381000" cy="365125"/>
          </a:xfrm>
        </p:spPr>
        <p:txBody>
          <a:bodyPr/>
          <a:lstStyle/>
          <a:p>
            <a:fld id="{B6F15528-21DE-4FAA-801E-634DDDAF4B2B}" type="slidenum">
              <a:rPr lang="en-US" b="1" smtClean="0">
                <a:solidFill>
                  <a:srgbClr val="0033CC"/>
                </a:solidFill>
              </a:rPr>
              <a:pPr/>
              <a:t>3</a:t>
            </a:fld>
            <a:endParaRPr lang="en-US" b="1" dirty="0">
              <a:solidFill>
                <a:srgbClr val="0033CC"/>
              </a:solidFill>
            </a:endParaRPr>
          </a:p>
        </p:txBody>
      </p:sp>
      <p:sp>
        <p:nvSpPr>
          <p:cNvPr id="7" name="Footer Placeholder 6"/>
          <p:cNvSpPr>
            <a:spLocks noGrp="1"/>
          </p:cNvSpPr>
          <p:nvPr>
            <p:ph type="ftr" sz="quarter" idx="11"/>
          </p:nvPr>
        </p:nvSpPr>
        <p:spPr>
          <a:xfrm>
            <a:off x="-304800" y="6172200"/>
            <a:ext cx="2895600" cy="365125"/>
          </a:xfrm>
        </p:spPr>
        <p:txBody>
          <a:bodyPr/>
          <a:lstStyle/>
          <a:p>
            <a:r>
              <a:rPr lang="en-US" b="1">
                <a:solidFill>
                  <a:srgbClr val="0033CC"/>
                </a:solidFill>
              </a:rPr>
              <a:t>Dr. Aiman Qais Afar</a:t>
            </a:r>
            <a:endParaRPr lang="en-US" b="1" dirty="0">
              <a:solidFill>
                <a:srgbClr val="0033CC"/>
              </a:solidFill>
            </a:endParaRPr>
          </a:p>
        </p:txBody>
      </p:sp>
      <p:sp>
        <p:nvSpPr>
          <p:cNvPr id="9" name="TextBox 8">
            <a:extLst>
              <a:ext uri="{FF2B5EF4-FFF2-40B4-BE49-F238E27FC236}">
                <a16:creationId xmlns:a16="http://schemas.microsoft.com/office/drawing/2014/main" id="{77E59B1B-F9F1-4D36-883E-E7890AB2C217}"/>
              </a:ext>
            </a:extLst>
          </p:cNvPr>
          <p:cNvSpPr txBox="1"/>
          <p:nvPr/>
        </p:nvSpPr>
        <p:spPr>
          <a:xfrm>
            <a:off x="76200" y="2274838"/>
            <a:ext cx="3149924"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GB" sz="2400" b="1" i="1" u="none" strike="noStrike" kern="1200" cap="none" spc="0" normalizeH="0" baseline="0" noProof="0" dirty="0">
                <a:ln>
                  <a:noFill/>
                </a:ln>
                <a:solidFill>
                  <a:prstClr val="black"/>
                </a:solidFill>
                <a:effectLst/>
                <a:uLnTx/>
                <a:uFillTx/>
                <a:latin typeface="Candara" panose="020E0502030303020204" pitchFamily="34" charset="0"/>
              </a:rPr>
              <a:t>The glossopharyngeal nerve then descends through the upper part of the neck </a:t>
            </a:r>
            <a:r>
              <a:rPr kumimoji="0" lang="en-GB" sz="2400" b="1" i="1" u="none" strike="noStrike" kern="1200" cap="none" spc="0" normalizeH="0" baseline="0" noProof="0" dirty="0">
                <a:ln>
                  <a:noFill/>
                </a:ln>
                <a:solidFill>
                  <a:srgbClr val="0033CC"/>
                </a:solidFill>
                <a:effectLst/>
                <a:uLnTx/>
                <a:uFillTx/>
                <a:latin typeface="Candara" panose="020E0502030303020204" pitchFamily="34" charset="0"/>
              </a:rPr>
              <a:t>to the back of the tongue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193246"/>
            <a:ext cx="2133600" cy="365125"/>
          </a:xfrm>
        </p:spPr>
        <p:txBody>
          <a:bodyPr/>
          <a:lstStyle/>
          <a:p>
            <a:r>
              <a:rPr lang="en-US" b="1">
                <a:solidFill>
                  <a:srgbClr val="0033CC"/>
                </a:solidFill>
              </a:rPr>
              <a:t>Monday 14 March 2022</a:t>
            </a:r>
          </a:p>
        </p:txBody>
      </p:sp>
      <p:sp>
        <p:nvSpPr>
          <p:cNvPr id="3" name="Footer Placeholder 2"/>
          <p:cNvSpPr>
            <a:spLocks noGrp="1"/>
          </p:cNvSpPr>
          <p:nvPr>
            <p:ph type="ftr" sz="quarter" idx="11"/>
          </p:nvPr>
        </p:nvSpPr>
        <p:spPr>
          <a:xfrm>
            <a:off x="5562600" y="-19157"/>
            <a:ext cx="2895600" cy="365125"/>
          </a:xfrm>
        </p:spPr>
        <p:txBody>
          <a:bodyPr/>
          <a:lstStyle/>
          <a:p>
            <a:r>
              <a:rPr lang="en-US" b="1">
                <a:solidFill>
                  <a:srgbClr val="0033CC"/>
                </a:solidFill>
              </a:rPr>
              <a:t>Dr. Aiman Qais Afar</a:t>
            </a:r>
          </a:p>
        </p:txBody>
      </p:sp>
      <p:sp>
        <p:nvSpPr>
          <p:cNvPr id="4" name="Slide Number Placeholder 3"/>
          <p:cNvSpPr>
            <a:spLocks noGrp="1"/>
          </p:cNvSpPr>
          <p:nvPr>
            <p:ph type="sldNum" sz="quarter" idx="12"/>
          </p:nvPr>
        </p:nvSpPr>
        <p:spPr>
          <a:xfrm>
            <a:off x="6794423" y="272203"/>
            <a:ext cx="2133600" cy="365125"/>
          </a:xfrm>
        </p:spPr>
        <p:txBody>
          <a:bodyPr/>
          <a:lstStyle/>
          <a:p>
            <a:fld id="{B6F15528-21DE-4FAA-801E-634DDDAF4B2B}" type="slidenum">
              <a:rPr lang="en-US" b="1" smtClean="0">
                <a:solidFill>
                  <a:srgbClr val="0033CC"/>
                </a:solidFill>
              </a:rPr>
              <a:pPr/>
              <a:t>4</a:t>
            </a:fld>
            <a:endParaRPr lang="en-US" b="1">
              <a:solidFill>
                <a:srgbClr val="0033CC"/>
              </a:solidFill>
            </a:endParaRPr>
          </a:p>
        </p:txBody>
      </p:sp>
      <p:sp>
        <p:nvSpPr>
          <p:cNvPr id="5" name="Rectangle 4"/>
          <p:cNvSpPr/>
          <p:nvPr/>
        </p:nvSpPr>
        <p:spPr>
          <a:xfrm>
            <a:off x="228600" y="990600"/>
            <a:ext cx="3866764" cy="461665"/>
          </a:xfrm>
          <a:prstGeom prst="rect">
            <a:avLst/>
          </a:prstGeom>
          <a:ln w="38100">
            <a:solidFill>
              <a:schemeClr val="tx1"/>
            </a:solidFill>
          </a:ln>
        </p:spPr>
        <p:txBody>
          <a:bodyPr wrap="none">
            <a:spAutoFit/>
          </a:bodyPr>
          <a:lstStyle/>
          <a:p>
            <a:pPr>
              <a:buFont typeface="Wingdings" pitchFamily="2" charset="2"/>
              <a:buChar char="v"/>
            </a:pPr>
            <a:r>
              <a:rPr lang="en-GB" sz="2400" b="1" i="1" dirty="0">
                <a:solidFill>
                  <a:srgbClr val="FF0000"/>
                </a:solidFill>
                <a:latin typeface="Candara" panose="020E0502030303020204" pitchFamily="34" charset="0"/>
              </a:rPr>
              <a:t>Somatic (Branchial) Motor</a:t>
            </a:r>
          </a:p>
        </p:txBody>
      </p:sp>
      <p:sp>
        <p:nvSpPr>
          <p:cNvPr id="6" name="Rectangle 5"/>
          <p:cNvSpPr/>
          <p:nvPr/>
        </p:nvSpPr>
        <p:spPr>
          <a:xfrm>
            <a:off x="4191000" y="990600"/>
            <a:ext cx="4783682" cy="461665"/>
          </a:xfrm>
          <a:prstGeom prst="rect">
            <a:avLst/>
          </a:prstGeom>
          <a:ln w="38100">
            <a:solidFill>
              <a:schemeClr val="tx1"/>
            </a:solidFill>
          </a:ln>
        </p:spPr>
        <p:txBody>
          <a:bodyPr wrap="none">
            <a:spAutoFit/>
          </a:bodyPr>
          <a:lstStyle/>
          <a:p>
            <a:pPr>
              <a:buFont typeface="Wingdings" pitchFamily="2" charset="2"/>
              <a:buChar char="v"/>
            </a:pPr>
            <a:r>
              <a:rPr lang="en-GB" sz="2400" b="1" i="1" dirty="0">
                <a:solidFill>
                  <a:srgbClr val="FF0000"/>
                </a:solidFill>
                <a:latin typeface="Candara" panose="020E0502030303020204" pitchFamily="34" charset="0"/>
              </a:rPr>
              <a:t>Visceral (Parasympathetic) Motor</a:t>
            </a:r>
          </a:p>
        </p:txBody>
      </p:sp>
      <p:sp>
        <p:nvSpPr>
          <p:cNvPr id="7" name="Rectangle 6"/>
          <p:cNvSpPr/>
          <p:nvPr/>
        </p:nvSpPr>
        <p:spPr>
          <a:xfrm>
            <a:off x="215374" y="1600200"/>
            <a:ext cx="3823226" cy="461665"/>
          </a:xfrm>
          <a:prstGeom prst="rect">
            <a:avLst/>
          </a:prstGeom>
          <a:ln w="38100">
            <a:solidFill>
              <a:schemeClr val="tx1"/>
            </a:solidFill>
          </a:ln>
        </p:spPr>
        <p:txBody>
          <a:bodyPr wrap="none">
            <a:spAutoFit/>
          </a:bodyPr>
          <a:lstStyle/>
          <a:p>
            <a:pPr>
              <a:buFont typeface="Wingdings" pitchFamily="2" charset="2"/>
              <a:buChar char="v"/>
            </a:pPr>
            <a:r>
              <a:rPr lang="en-GB" sz="2400" b="1" i="1" dirty="0">
                <a:solidFill>
                  <a:srgbClr val="FF0000"/>
                </a:solidFill>
                <a:latin typeface="Candara" panose="020E0502030303020204" pitchFamily="34" charset="0"/>
              </a:rPr>
              <a:t>Somatic (General) Sensory</a:t>
            </a:r>
          </a:p>
        </p:txBody>
      </p:sp>
      <p:sp>
        <p:nvSpPr>
          <p:cNvPr id="8" name="Rectangle 7"/>
          <p:cNvSpPr/>
          <p:nvPr/>
        </p:nvSpPr>
        <p:spPr>
          <a:xfrm>
            <a:off x="4267200" y="1600200"/>
            <a:ext cx="3413883" cy="461665"/>
          </a:xfrm>
          <a:prstGeom prst="rect">
            <a:avLst/>
          </a:prstGeom>
          <a:ln w="38100">
            <a:solidFill>
              <a:schemeClr val="tx1"/>
            </a:solidFill>
          </a:ln>
        </p:spPr>
        <p:txBody>
          <a:bodyPr wrap="none">
            <a:spAutoFit/>
          </a:bodyPr>
          <a:lstStyle/>
          <a:p>
            <a:pPr>
              <a:buFont typeface="Wingdings" pitchFamily="2" charset="2"/>
              <a:buChar char="v"/>
            </a:pPr>
            <a:r>
              <a:rPr lang="en-GB" sz="2400" b="1" i="1" dirty="0">
                <a:solidFill>
                  <a:srgbClr val="FF0000"/>
                </a:solidFill>
                <a:latin typeface="Candara" panose="020E0502030303020204" pitchFamily="34" charset="0"/>
              </a:rPr>
              <a:t>Special Sensory (Taste)</a:t>
            </a:r>
          </a:p>
        </p:txBody>
      </p:sp>
      <p:sp>
        <p:nvSpPr>
          <p:cNvPr id="9" name="Rectangle 8"/>
          <p:cNvSpPr/>
          <p:nvPr/>
        </p:nvSpPr>
        <p:spPr>
          <a:xfrm>
            <a:off x="76200" y="115669"/>
            <a:ext cx="2273379" cy="646331"/>
          </a:xfrm>
          <a:prstGeom prst="rect">
            <a:avLst/>
          </a:prstGeom>
          <a:ln w="57150">
            <a:solidFill>
              <a:srgbClr val="00FF00"/>
            </a:solidFill>
          </a:ln>
        </p:spPr>
        <p:txBody>
          <a:bodyPr wrap="none">
            <a:spAutoFit/>
          </a:bodyPr>
          <a:lstStyle/>
          <a:p>
            <a:r>
              <a:rPr lang="en-GB" sz="3600" b="1" i="1" dirty="0">
                <a:solidFill>
                  <a:srgbClr val="FF0000"/>
                </a:solidFill>
                <a:latin typeface="Candara" panose="020E0502030303020204" pitchFamily="34" charset="0"/>
              </a:rPr>
              <a:t>Functions: </a:t>
            </a:r>
          </a:p>
        </p:txBody>
      </p:sp>
      <p:pic>
        <p:nvPicPr>
          <p:cNvPr id="11" name="Picture 10">
            <a:extLst>
              <a:ext uri="{FF2B5EF4-FFF2-40B4-BE49-F238E27FC236}">
                <a16:creationId xmlns:a16="http://schemas.microsoft.com/office/drawing/2014/main" id="{63DFB2A5-CA5C-4F0C-8A79-EFA3CE5A9D7C}"/>
              </a:ext>
            </a:extLst>
          </p:cNvPr>
          <p:cNvPicPr>
            <a:picLocks noChangeAspect="1"/>
          </p:cNvPicPr>
          <p:nvPr/>
        </p:nvPicPr>
        <p:blipFill rotWithShape="1">
          <a:blip r:embed="rId2"/>
          <a:srcRect l="22500" t="54444" r="50000" b="24815"/>
          <a:stretch/>
        </p:blipFill>
        <p:spPr>
          <a:xfrm>
            <a:off x="354097" y="4796136"/>
            <a:ext cx="4267200" cy="1810328"/>
          </a:xfrm>
          <a:prstGeom prst="rect">
            <a:avLst/>
          </a:prstGeom>
          <a:ln w="57150">
            <a:solidFill>
              <a:srgbClr val="00FF00"/>
            </a:solidFill>
          </a:ln>
        </p:spPr>
      </p:pic>
      <p:pic>
        <p:nvPicPr>
          <p:cNvPr id="13" name="Picture 12">
            <a:extLst>
              <a:ext uri="{FF2B5EF4-FFF2-40B4-BE49-F238E27FC236}">
                <a16:creationId xmlns:a16="http://schemas.microsoft.com/office/drawing/2014/main" id="{DE3BD22A-DF8B-447C-B15F-EA1184F712BC}"/>
              </a:ext>
            </a:extLst>
          </p:cNvPr>
          <p:cNvPicPr>
            <a:picLocks noChangeAspect="1"/>
          </p:cNvPicPr>
          <p:nvPr/>
        </p:nvPicPr>
        <p:blipFill rotWithShape="1">
          <a:blip r:embed="rId3"/>
          <a:srcRect l="51057" t="34477" r="25832" b="23419"/>
          <a:stretch/>
        </p:blipFill>
        <p:spPr>
          <a:xfrm>
            <a:off x="4773697" y="2294038"/>
            <a:ext cx="4267200" cy="4372915"/>
          </a:xfrm>
          <a:prstGeom prst="rect">
            <a:avLst/>
          </a:prstGeom>
          <a:ln w="57150">
            <a:solidFill>
              <a:srgbClr val="00FF00"/>
            </a:solidFill>
          </a:ln>
        </p:spPr>
      </p:pic>
      <p:pic>
        <p:nvPicPr>
          <p:cNvPr id="15" name="Picture 14">
            <a:extLst>
              <a:ext uri="{FF2B5EF4-FFF2-40B4-BE49-F238E27FC236}">
                <a16:creationId xmlns:a16="http://schemas.microsoft.com/office/drawing/2014/main" id="{23B656EE-E662-4C54-BF8B-65FB88CB0F4C}"/>
              </a:ext>
            </a:extLst>
          </p:cNvPr>
          <p:cNvPicPr>
            <a:picLocks noChangeAspect="1"/>
          </p:cNvPicPr>
          <p:nvPr/>
        </p:nvPicPr>
        <p:blipFill rotWithShape="1">
          <a:blip r:embed="rId3"/>
          <a:srcRect l="20833" t="48519" r="52500" b="24815"/>
          <a:stretch/>
        </p:blipFill>
        <p:spPr>
          <a:xfrm>
            <a:off x="447870" y="2185690"/>
            <a:ext cx="4079655" cy="2294806"/>
          </a:xfrm>
          <a:prstGeom prst="rect">
            <a:avLst/>
          </a:prstGeom>
          <a:ln w="57150">
            <a:solidFill>
              <a:srgbClr val="00FF00"/>
            </a:solidFill>
          </a:ln>
        </p:spPr>
      </p:pic>
      <p:sp>
        <p:nvSpPr>
          <p:cNvPr id="17" name="TextBox 16">
            <a:extLst>
              <a:ext uri="{FF2B5EF4-FFF2-40B4-BE49-F238E27FC236}">
                <a16:creationId xmlns:a16="http://schemas.microsoft.com/office/drawing/2014/main" id="{327B6994-807B-453E-9059-5588920BA3F9}"/>
              </a:ext>
            </a:extLst>
          </p:cNvPr>
          <p:cNvSpPr txBox="1"/>
          <p:nvPr/>
        </p:nvSpPr>
        <p:spPr>
          <a:xfrm>
            <a:off x="2786743" y="358903"/>
            <a:ext cx="3390122" cy="523220"/>
          </a:xfrm>
          <a:prstGeom prst="rect">
            <a:avLst/>
          </a:prstGeom>
          <a:noFill/>
          <a:ln w="57150">
            <a:solidFill>
              <a:schemeClr val="tx1"/>
            </a:solidFill>
          </a:ln>
        </p:spPr>
        <p:txBody>
          <a:bodyPr wrap="square">
            <a:spAutoFit/>
          </a:bodyPr>
          <a:lstStyle/>
          <a:p>
            <a:pPr marL="457200" indent="-457200">
              <a:buFont typeface="Wingdings" panose="05000000000000000000" pitchFamily="2" charset="2"/>
              <a:buChar char="q"/>
            </a:pPr>
            <a:r>
              <a:rPr lang="en-US" sz="2800" b="1" i="1" dirty="0">
                <a:solidFill>
                  <a:srgbClr val="FF0000"/>
                </a:solidFill>
                <a:latin typeface="Candara" panose="020E0502030303020204" pitchFamily="34" charset="0"/>
              </a:rPr>
              <a:t>Visceral Sensory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92875"/>
            <a:ext cx="2133600" cy="365125"/>
          </a:xfrm>
        </p:spPr>
        <p:txBody>
          <a:bodyPr/>
          <a:lstStyle/>
          <a:p>
            <a:r>
              <a:rPr lang="en-US" b="1">
                <a:solidFill>
                  <a:srgbClr val="FF0000"/>
                </a:solidFill>
              </a:rPr>
              <a:t>Monday 14 March 2022</a:t>
            </a:r>
          </a:p>
        </p:txBody>
      </p:sp>
      <p:sp>
        <p:nvSpPr>
          <p:cNvPr id="3" name="Footer Placeholder 2"/>
          <p:cNvSpPr>
            <a:spLocks noGrp="1"/>
          </p:cNvSpPr>
          <p:nvPr>
            <p:ph type="ftr" sz="quarter" idx="11"/>
          </p:nvPr>
        </p:nvSpPr>
        <p:spPr>
          <a:xfrm>
            <a:off x="-152400" y="6253322"/>
            <a:ext cx="2895600" cy="365125"/>
          </a:xfrm>
        </p:spPr>
        <p:txBody>
          <a:bodyPr/>
          <a:lstStyle/>
          <a:p>
            <a:r>
              <a:rPr lang="en-US" b="1" dirty="0">
                <a:solidFill>
                  <a:srgbClr val="FF0000"/>
                </a:solidFill>
              </a:rPr>
              <a:t>Dr. Aiman Qais Afar</a:t>
            </a:r>
          </a:p>
        </p:txBody>
      </p:sp>
      <p:sp>
        <p:nvSpPr>
          <p:cNvPr id="4" name="Slide Number Placeholder 3"/>
          <p:cNvSpPr>
            <a:spLocks noGrp="1"/>
          </p:cNvSpPr>
          <p:nvPr>
            <p:ph type="sldNum" sz="quarter" idx="12"/>
          </p:nvPr>
        </p:nvSpPr>
        <p:spPr>
          <a:xfrm>
            <a:off x="6553200" y="6492875"/>
            <a:ext cx="2133600" cy="365125"/>
          </a:xfrm>
        </p:spPr>
        <p:txBody>
          <a:bodyPr/>
          <a:lstStyle/>
          <a:p>
            <a:fld id="{B6F15528-21DE-4FAA-801E-634DDDAF4B2B}" type="slidenum">
              <a:rPr lang="en-US" b="1" smtClean="0">
                <a:solidFill>
                  <a:srgbClr val="FF0000"/>
                </a:solidFill>
              </a:rPr>
              <a:pPr/>
              <a:t>5</a:t>
            </a:fld>
            <a:endParaRPr lang="en-US" b="1">
              <a:solidFill>
                <a:srgbClr val="FF0000"/>
              </a:solidFill>
            </a:endParaRPr>
          </a:p>
        </p:txBody>
      </p:sp>
      <p:sp>
        <p:nvSpPr>
          <p:cNvPr id="6" name="Rectangle 5"/>
          <p:cNvSpPr/>
          <p:nvPr/>
        </p:nvSpPr>
        <p:spPr>
          <a:xfrm>
            <a:off x="76200" y="712633"/>
            <a:ext cx="8610600" cy="1200329"/>
          </a:xfrm>
          <a:prstGeom prst="rect">
            <a:avLst/>
          </a:prstGeom>
        </p:spPr>
        <p:txBody>
          <a:bodyPr wrap="square">
            <a:spAutoFit/>
          </a:bodyPr>
          <a:lstStyle/>
          <a:p>
            <a:pPr>
              <a:buFont typeface="Wingdings" pitchFamily="2" charset="2"/>
              <a:buChar char="q"/>
            </a:pPr>
            <a:r>
              <a:rPr lang="en-GB" sz="2400" b="1" dirty="0">
                <a:solidFill>
                  <a:srgbClr val="FF0000"/>
                </a:solidFill>
                <a:latin typeface="Candara" pitchFamily="34" charset="0"/>
              </a:rPr>
              <a:t>Somatic (Branchial) Motor</a:t>
            </a:r>
          </a:p>
          <a:p>
            <a:pPr>
              <a:buFont typeface="Wingdings" pitchFamily="2" charset="2"/>
              <a:buChar char="q"/>
            </a:pPr>
            <a:r>
              <a:rPr lang="en-GB" sz="2400" b="1" dirty="0">
                <a:latin typeface="Candara" pitchFamily="34" charset="0"/>
              </a:rPr>
              <a:t>Motor fibers pass to one muscle, </a:t>
            </a:r>
            <a:r>
              <a:rPr lang="en-GB" sz="2400" b="1" dirty="0">
                <a:solidFill>
                  <a:srgbClr val="0033CC"/>
                </a:solidFill>
                <a:latin typeface="Candara" pitchFamily="34" charset="0"/>
              </a:rPr>
              <a:t>the stylopharyngeus</a:t>
            </a:r>
            <a:r>
              <a:rPr lang="en-GB" sz="2400" b="1" dirty="0">
                <a:latin typeface="Candara" pitchFamily="34" charset="0"/>
              </a:rPr>
              <a:t>, derived from the 3rd pharyngeal arch.</a:t>
            </a:r>
          </a:p>
        </p:txBody>
      </p:sp>
      <p:pic>
        <p:nvPicPr>
          <p:cNvPr id="8" name="Picture 2" descr="http://legacy.owensboro.kctcs.edu/gcaplan/anat/images/Image469.gif"/>
          <p:cNvPicPr>
            <a:picLocks noChangeAspect="1" noChangeArrowheads="1"/>
          </p:cNvPicPr>
          <p:nvPr/>
        </p:nvPicPr>
        <p:blipFill>
          <a:blip r:embed="rId2" cstate="print"/>
          <a:srcRect/>
          <a:stretch>
            <a:fillRect/>
          </a:stretch>
        </p:blipFill>
        <p:spPr bwMode="auto">
          <a:xfrm>
            <a:off x="2586283" y="1964620"/>
            <a:ext cx="6041966" cy="4781413"/>
          </a:xfrm>
          <a:prstGeom prst="rect">
            <a:avLst/>
          </a:prstGeom>
          <a:noFill/>
          <a:ln w="76200">
            <a:solidFill>
              <a:srgbClr val="00CC00"/>
            </a:solidFill>
          </a:ln>
        </p:spPr>
      </p:pic>
      <p:sp>
        <p:nvSpPr>
          <p:cNvPr id="9" name="Rectangle 8"/>
          <p:cNvSpPr/>
          <p:nvPr/>
        </p:nvSpPr>
        <p:spPr>
          <a:xfrm>
            <a:off x="76200" y="76200"/>
            <a:ext cx="5531066" cy="584775"/>
          </a:xfrm>
          <a:prstGeom prst="rect">
            <a:avLst/>
          </a:prstGeom>
          <a:ln w="57150">
            <a:solidFill>
              <a:srgbClr val="0033CC"/>
            </a:solidFill>
          </a:ln>
        </p:spPr>
        <p:txBody>
          <a:bodyPr wrap="none">
            <a:spAutoFit/>
          </a:bodyPr>
          <a:lstStyle/>
          <a:p>
            <a:r>
              <a:rPr lang="en-GB" sz="3200" b="1" dirty="0">
                <a:solidFill>
                  <a:srgbClr val="FF0000"/>
                </a:solidFill>
              </a:rPr>
              <a:t>Glossopharyngeal Nerve  CN IX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00" y="6416675"/>
            <a:ext cx="2133600" cy="365125"/>
          </a:xfrm>
        </p:spPr>
        <p:txBody>
          <a:bodyPr/>
          <a:lstStyle/>
          <a:p>
            <a:r>
              <a:rPr lang="en-US" b="1">
                <a:solidFill>
                  <a:schemeClr val="accent6">
                    <a:lumMod val="50000"/>
                  </a:schemeClr>
                </a:solidFill>
              </a:rPr>
              <a:t>Monday 14 March 2022</a:t>
            </a:r>
          </a:p>
        </p:txBody>
      </p:sp>
      <p:sp>
        <p:nvSpPr>
          <p:cNvPr id="3" name="Footer Placeholder 2"/>
          <p:cNvSpPr>
            <a:spLocks noGrp="1"/>
          </p:cNvSpPr>
          <p:nvPr>
            <p:ph type="ftr" sz="quarter" idx="11"/>
          </p:nvPr>
        </p:nvSpPr>
        <p:spPr>
          <a:xfrm>
            <a:off x="-685800" y="6096000"/>
            <a:ext cx="2895600" cy="365125"/>
          </a:xfrm>
        </p:spPr>
        <p:txBody>
          <a:bodyPr/>
          <a:lstStyle/>
          <a:p>
            <a:r>
              <a:rPr lang="en-US" b="1">
                <a:solidFill>
                  <a:schemeClr val="accent6">
                    <a:lumMod val="50000"/>
                  </a:schemeClr>
                </a:solidFill>
              </a:rPr>
              <a:t>Dr. Aiman Qais Afar</a:t>
            </a:r>
            <a:endParaRPr lang="en-US" b="1" dirty="0">
              <a:solidFill>
                <a:schemeClr val="accent6">
                  <a:lumMod val="50000"/>
                </a:schemeClr>
              </a:solidFill>
            </a:endParaRPr>
          </a:p>
        </p:txBody>
      </p:sp>
      <p:sp>
        <p:nvSpPr>
          <p:cNvPr id="4" name="Slide Number Placeholder 3"/>
          <p:cNvSpPr>
            <a:spLocks noGrp="1"/>
          </p:cNvSpPr>
          <p:nvPr>
            <p:ph type="sldNum" sz="quarter" idx="12"/>
          </p:nvPr>
        </p:nvSpPr>
        <p:spPr>
          <a:xfrm>
            <a:off x="6553200" y="6416675"/>
            <a:ext cx="2133600" cy="365125"/>
          </a:xfrm>
        </p:spPr>
        <p:txBody>
          <a:bodyPr/>
          <a:lstStyle/>
          <a:p>
            <a:fld id="{B6F15528-21DE-4FAA-801E-634DDDAF4B2B}" type="slidenum">
              <a:rPr lang="en-US" b="1" smtClean="0">
                <a:solidFill>
                  <a:schemeClr val="accent6">
                    <a:lumMod val="50000"/>
                  </a:schemeClr>
                </a:solidFill>
              </a:rPr>
              <a:pPr/>
              <a:t>6</a:t>
            </a:fld>
            <a:endParaRPr lang="en-US" b="1">
              <a:solidFill>
                <a:schemeClr val="accent6">
                  <a:lumMod val="50000"/>
                </a:schemeClr>
              </a:solidFill>
            </a:endParaRPr>
          </a:p>
        </p:txBody>
      </p:sp>
      <p:sp>
        <p:nvSpPr>
          <p:cNvPr id="5" name="Rectangle 4"/>
          <p:cNvSpPr/>
          <p:nvPr/>
        </p:nvSpPr>
        <p:spPr>
          <a:xfrm>
            <a:off x="76200" y="672405"/>
            <a:ext cx="8610600" cy="1569660"/>
          </a:xfrm>
          <a:prstGeom prst="rect">
            <a:avLst/>
          </a:prstGeom>
        </p:spPr>
        <p:txBody>
          <a:bodyPr wrap="square">
            <a:spAutoFit/>
          </a:bodyPr>
          <a:lstStyle/>
          <a:p>
            <a:pPr>
              <a:buFont typeface="Wingdings" pitchFamily="2" charset="2"/>
              <a:buChar char="q"/>
            </a:pPr>
            <a:r>
              <a:rPr lang="en-GB" sz="2400" b="1" dirty="0">
                <a:solidFill>
                  <a:srgbClr val="FF0000"/>
                </a:solidFill>
                <a:latin typeface="Candara" pitchFamily="34" charset="0"/>
              </a:rPr>
              <a:t>Visceral (Parasympathetic) Motor</a:t>
            </a:r>
          </a:p>
          <a:p>
            <a:pPr>
              <a:buFont typeface="Wingdings" pitchFamily="2" charset="2"/>
              <a:buChar char="q"/>
            </a:pPr>
            <a:r>
              <a:rPr lang="en-GB" sz="2400" b="1" dirty="0">
                <a:latin typeface="Candara" pitchFamily="34" charset="0"/>
              </a:rPr>
              <a:t>Following a circuitous route initially involving </a:t>
            </a:r>
            <a:r>
              <a:rPr lang="en-GB" sz="2400" b="1" dirty="0">
                <a:solidFill>
                  <a:schemeClr val="accent6">
                    <a:lumMod val="50000"/>
                  </a:schemeClr>
                </a:solidFill>
                <a:latin typeface="Candara" pitchFamily="34" charset="0"/>
              </a:rPr>
              <a:t>the tympanic nerve</a:t>
            </a:r>
            <a:r>
              <a:rPr lang="en-GB" sz="2400" b="1" dirty="0">
                <a:latin typeface="Candara" pitchFamily="34" charset="0"/>
              </a:rPr>
              <a:t>, presynaptic parasympathetic fibers are provided to </a:t>
            </a:r>
            <a:r>
              <a:rPr lang="en-GB" sz="2400" b="1" dirty="0">
                <a:solidFill>
                  <a:schemeClr val="accent6">
                    <a:lumMod val="50000"/>
                  </a:schemeClr>
                </a:solidFill>
                <a:latin typeface="Candara" pitchFamily="34" charset="0"/>
              </a:rPr>
              <a:t>the otic ganglion </a:t>
            </a:r>
            <a:r>
              <a:rPr lang="en-GB" sz="2400" b="1" dirty="0">
                <a:latin typeface="Candara" pitchFamily="34" charset="0"/>
              </a:rPr>
              <a:t>for innervation of the parotid gland. </a:t>
            </a:r>
          </a:p>
        </p:txBody>
      </p:sp>
      <p:pic>
        <p:nvPicPr>
          <p:cNvPr id="6" name="Picture 2"/>
          <p:cNvPicPr>
            <a:picLocks noChangeAspect="1" noChangeArrowheads="1"/>
          </p:cNvPicPr>
          <p:nvPr/>
        </p:nvPicPr>
        <p:blipFill>
          <a:blip r:embed="rId2" cstate="print"/>
          <a:srcRect l="28697" t="27083" r="30893" b="17709"/>
          <a:stretch>
            <a:fillRect/>
          </a:stretch>
        </p:blipFill>
        <p:spPr bwMode="auto">
          <a:xfrm>
            <a:off x="2362200" y="2242065"/>
            <a:ext cx="5671457" cy="4356336"/>
          </a:xfrm>
          <a:prstGeom prst="rect">
            <a:avLst/>
          </a:prstGeom>
          <a:noFill/>
          <a:ln w="76200">
            <a:solidFill>
              <a:srgbClr val="00FF00"/>
            </a:solidFill>
            <a:miter lim="800000"/>
            <a:headEnd/>
            <a:tailEnd/>
          </a:ln>
        </p:spPr>
      </p:pic>
      <p:sp>
        <p:nvSpPr>
          <p:cNvPr id="7" name="Rectangle 6"/>
          <p:cNvSpPr/>
          <p:nvPr/>
        </p:nvSpPr>
        <p:spPr>
          <a:xfrm>
            <a:off x="76200" y="76200"/>
            <a:ext cx="5531066" cy="584775"/>
          </a:xfrm>
          <a:prstGeom prst="rect">
            <a:avLst/>
          </a:prstGeom>
          <a:ln w="57150">
            <a:solidFill>
              <a:srgbClr val="0033CC"/>
            </a:solidFill>
          </a:ln>
        </p:spPr>
        <p:txBody>
          <a:bodyPr wrap="none">
            <a:spAutoFit/>
          </a:bodyPr>
          <a:lstStyle/>
          <a:p>
            <a:r>
              <a:rPr lang="en-GB" sz="3200" b="1" dirty="0">
                <a:solidFill>
                  <a:srgbClr val="FF0000"/>
                </a:solidFill>
              </a:rPr>
              <a:t>Glossopharyngeal Nerve  CN IX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92875"/>
            <a:ext cx="2133600" cy="365125"/>
          </a:xfrm>
        </p:spPr>
        <p:txBody>
          <a:bodyPr/>
          <a:lstStyle/>
          <a:p>
            <a:r>
              <a:rPr lang="en-US" b="1">
                <a:solidFill>
                  <a:srgbClr val="0033CC"/>
                </a:solidFill>
              </a:rPr>
              <a:t>Monday 14 March 2022</a:t>
            </a:r>
          </a:p>
        </p:txBody>
      </p:sp>
      <p:sp>
        <p:nvSpPr>
          <p:cNvPr id="3" name="Footer Placeholder 2"/>
          <p:cNvSpPr>
            <a:spLocks noGrp="1"/>
          </p:cNvSpPr>
          <p:nvPr>
            <p:ph type="ftr" sz="quarter" idx="11"/>
          </p:nvPr>
        </p:nvSpPr>
        <p:spPr>
          <a:xfrm>
            <a:off x="-228600" y="6239946"/>
            <a:ext cx="2895600" cy="365125"/>
          </a:xfrm>
        </p:spPr>
        <p:txBody>
          <a:bodyPr/>
          <a:lstStyle/>
          <a:p>
            <a:r>
              <a:rPr lang="en-US" b="1" dirty="0">
                <a:solidFill>
                  <a:srgbClr val="0033CC"/>
                </a:solidFill>
              </a:rPr>
              <a:t>Dr. Aiman Qais Afar</a:t>
            </a:r>
          </a:p>
        </p:txBody>
      </p:sp>
      <p:sp>
        <p:nvSpPr>
          <p:cNvPr id="4" name="Slide Number Placeholder 3"/>
          <p:cNvSpPr>
            <a:spLocks noGrp="1"/>
          </p:cNvSpPr>
          <p:nvPr>
            <p:ph type="sldNum" sz="quarter" idx="12"/>
          </p:nvPr>
        </p:nvSpPr>
        <p:spPr>
          <a:xfrm>
            <a:off x="6553200" y="6492875"/>
            <a:ext cx="2133600" cy="365125"/>
          </a:xfrm>
        </p:spPr>
        <p:txBody>
          <a:bodyPr/>
          <a:lstStyle/>
          <a:p>
            <a:fld id="{B6F15528-21DE-4FAA-801E-634DDDAF4B2B}" type="slidenum">
              <a:rPr lang="en-US" b="1" smtClean="0">
                <a:solidFill>
                  <a:srgbClr val="0033CC"/>
                </a:solidFill>
              </a:rPr>
              <a:pPr/>
              <a:t>7</a:t>
            </a:fld>
            <a:endParaRPr lang="en-US" b="1">
              <a:solidFill>
                <a:srgbClr val="0033CC"/>
              </a:solidFill>
            </a:endParaRPr>
          </a:p>
        </p:txBody>
      </p:sp>
      <p:sp>
        <p:nvSpPr>
          <p:cNvPr id="5" name="Rectangle 4"/>
          <p:cNvSpPr/>
          <p:nvPr/>
        </p:nvSpPr>
        <p:spPr>
          <a:xfrm>
            <a:off x="0" y="663476"/>
            <a:ext cx="8839200" cy="830997"/>
          </a:xfrm>
          <a:prstGeom prst="rect">
            <a:avLst/>
          </a:prstGeom>
        </p:spPr>
        <p:txBody>
          <a:bodyPr wrap="square">
            <a:spAutoFit/>
          </a:bodyPr>
          <a:lstStyle/>
          <a:p>
            <a:pPr>
              <a:buFont typeface="Wingdings" pitchFamily="2" charset="2"/>
              <a:buChar char="q"/>
            </a:pPr>
            <a:r>
              <a:rPr lang="en-GB" sz="2400" b="1" dirty="0">
                <a:solidFill>
                  <a:srgbClr val="FF0000"/>
                </a:solidFill>
                <a:latin typeface="Candara" pitchFamily="34" charset="0"/>
              </a:rPr>
              <a:t>Somatic (General) Sensory</a:t>
            </a:r>
            <a:endParaRPr lang="en-GB" sz="2000" dirty="0">
              <a:latin typeface="Candara" pitchFamily="34" charset="0"/>
            </a:endParaRPr>
          </a:p>
          <a:p>
            <a:pPr>
              <a:buFont typeface="Wingdings" pitchFamily="2" charset="2"/>
              <a:buChar char="ü"/>
            </a:pPr>
            <a:r>
              <a:rPr lang="en-GB" sz="2400" b="1" dirty="0">
                <a:solidFill>
                  <a:srgbClr val="FF0000"/>
                </a:solidFill>
                <a:latin typeface="Candara" pitchFamily="34" charset="0"/>
              </a:rPr>
              <a:t>The tympanic nerve.</a:t>
            </a:r>
          </a:p>
        </p:txBody>
      </p:sp>
      <p:sp>
        <p:nvSpPr>
          <p:cNvPr id="8" name="Rectangle 7"/>
          <p:cNvSpPr/>
          <p:nvPr/>
        </p:nvSpPr>
        <p:spPr>
          <a:xfrm>
            <a:off x="76200" y="76200"/>
            <a:ext cx="5531066" cy="584775"/>
          </a:xfrm>
          <a:prstGeom prst="rect">
            <a:avLst/>
          </a:prstGeom>
          <a:ln w="57150">
            <a:solidFill>
              <a:srgbClr val="0033CC"/>
            </a:solidFill>
          </a:ln>
        </p:spPr>
        <p:txBody>
          <a:bodyPr wrap="none">
            <a:spAutoFit/>
          </a:bodyPr>
          <a:lstStyle/>
          <a:p>
            <a:r>
              <a:rPr lang="en-GB" sz="3200" b="1" dirty="0">
                <a:solidFill>
                  <a:srgbClr val="FF0000"/>
                </a:solidFill>
              </a:rPr>
              <a:t>Glossopharyngeal Nerve  CN IX </a:t>
            </a:r>
          </a:p>
        </p:txBody>
      </p:sp>
      <p:sp>
        <p:nvSpPr>
          <p:cNvPr id="10" name="TextBox 9">
            <a:extLst>
              <a:ext uri="{FF2B5EF4-FFF2-40B4-BE49-F238E27FC236}">
                <a16:creationId xmlns:a16="http://schemas.microsoft.com/office/drawing/2014/main" id="{FD40389F-F786-433B-AA82-5CBAD0CE0624}"/>
              </a:ext>
            </a:extLst>
          </p:cNvPr>
          <p:cNvSpPr txBox="1"/>
          <p:nvPr/>
        </p:nvSpPr>
        <p:spPr>
          <a:xfrm>
            <a:off x="76200" y="1407910"/>
            <a:ext cx="8798767" cy="1200329"/>
          </a:xfrm>
          <a:prstGeom prst="rect">
            <a:avLst/>
          </a:prstGeom>
          <a:noFill/>
        </p:spPr>
        <p:txBody>
          <a:bodyPr wrap="square">
            <a:spAutoFit/>
          </a:bodyPr>
          <a:lstStyle/>
          <a:p>
            <a:r>
              <a:rPr lang="en-US" sz="2400" b="1" i="1" dirty="0">
                <a:solidFill>
                  <a:schemeClr val="accent6">
                    <a:lumMod val="75000"/>
                  </a:schemeClr>
                </a:solidFill>
                <a:latin typeface="Candara" panose="020E0502030303020204" pitchFamily="34" charset="0"/>
              </a:rPr>
              <a:t>Via the tympanic plexus</a:t>
            </a:r>
            <a:r>
              <a:rPr lang="en-US" sz="2400" b="1" i="1" dirty="0">
                <a:latin typeface="Candara" panose="020E0502030303020204" pitchFamily="34" charset="0"/>
              </a:rPr>
              <a:t>, CN IX supplies the mucosa of </a:t>
            </a:r>
            <a:r>
              <a:rPr lang="en-US" sz="2400" b="1" i="1" dirty="0">
                <a:solidFill>
                  <a:srgbClr val="0033CC"/>
                </a:solidFill>
                <a:latin typeface="Candara" panose="020E0502030303020204" pitchFamily="34" charset="0"/>
              </a:rPr>
              <a:t>the tympanic cavity</a:t>
            </a:r>
            <a:r>
              <a:rPr lang="en-US" sz="2400" b="1" i="1" dirty="0">
                <a:latin typeface="Candara" panose="020E0502030303020204" pitchFamily="34" charset="0"/>
              </a:rPr>
              <a:t>, </a:t>
            </a:r>
            <a:r>
              <a:rPr lang="en-US" sz="2400" b="1" i="1" dirty="0">
                <a:solidFill>
                  <a:srgbClr val="0033CC"/>
                </a:solidFill>
                <a:latin typeface="Candara" panose="020E0502030303020204" pitchFamily="34" charset="0"/>
              </a:rPr>
              <a:t>pharyngotympanic tube</a:t>
            </a:r>
            <a:r>
              <a:rPr lang="en-US" sz="2400" b="1" i="1" dirty="0">
                <a:latin typeface="Candara" panose="020E0502030303020204" pitchFamily="34" charset="0"/>
              </a:rPr>
              <a:t>, and the </a:t>
            </a:r>
            <a:r>
              <a:rPr lang="en-US" sz="2400" b="1" i="1" dirty="0">
                <a:solidFill>
                  <a:srgbClr val="0033CC"/>
                </a:solidFill>
                <a:latin typeface="Candara" panose="020E0502030303020204" pitchFamily="34" charset="0"/>
              </a:rPr>
              <a:t>internal surface of the tympanic membrane.</a:t>
            </a:r>
          </a:p>
        </p:txBody>
      </p:sp>
      <p:pic>
        <p:nvPicPr>
          <p:cNvPr id="7" name="Picture 6">
            <a:extLst>
              <a:ext uri="{FF2B5EF4-FFF2-40B4-BE49-F238E27FC236}">
                <a16:creationId xmlns:a16="http://schemas.microsoft.com/office/drawing/2014/main" id="{0C36D6F1-F0B5-46F4-BCF6-823506B5476F}"/>
              </a:ext>
            </a:extLst>
          </p:cNvPr>
          <p:cNvPicPr>
            <a:picLocks noChangeAspect="1"/>
          </p:cNvPicPr>
          <p:nvPr/>
        </p:nvPicPr>
        <p:blipFill>
          <a:blip r:embed="rId2"/>
          <a:stretch>
            <a:fillRect/>
          </a:stretch>
        </p:blipFill>
        <p:spPr>
          <a:xfrm>
            <a:off x="3810000" y="2282562"/>
            <a:ext cx="4389500" cy="44992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39852"/>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33CC"/>
                </a:solidFill>
                <a:effectLst/>
                <a:uLnTx/>
                <a:uFillTx/>
                <a:latin typeface="Calibri"/>
                <a:ea typeface="+mn-ea"/>
                <a:cs typeface="+mn-cs"/>
              </a:rPr>
              <a:t>Monday 14 March 2022</a:t>
            </a:r>
          </a:p>
        </p:txBody>
      </p:sp>
      <p:sp>
        <p:nvSpPr>
          <p:cNvPr id="3" name="Footer Placeholder 2"/>
          <p:cNvSpPr>
            <a:spLocks noGrp="1"/>
          </p:cNvSpPr>
          <p:nvPr>
            <p:ph type="ftr" sz="quarter" idx="11"/>
          </p:nvPr>
        </p:nvSpPr>
        <p:spPr>
          <a:xfrm>
            <a:off x="3124200" y="6569075"/>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33CC"/>
                </a:solidFill>
                <a:effectLst/>
                <a:uLnTx/>
                <a:uFillTx/>
                <a:latin typeface="Calibri"/>
                <a:ea typeface="+mn-ea"/>
                <a:cs typeface="+mn-cs"/>
              </a:rPr>
              <a:t>Dr. Aiman Qais Afar</a:t>
            </a:r>
          </a:p>
        </p:txBody>
      </p:sp>
      <p:sp>
        <p:nvSpPr>
          <p:cNvPr id="4" name="Slide Number Placeholder 3"/>
          <p:cNvSpPr>
            <a:spLocks noGrp="1"/>
          </p:cNvSpPr>
          <p:nvPr>
            <p:ph type="sldNum" sz="quarter" idx="12"/>
          </p:nvPr>
        </p:nvSpPr>
        <p:spPr>
          <a:xfrm>
            <a:off x="6553200" y="6569075"/>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1" i="0" u="none" strike="noStrike" kern="1200" cap="none" spc="0" normalizeH="0" baseline="0" noProof="0" smtClean="0">
                <a:ln>
                  <a:noFill/>
                </a:ln>
                <a:solidFill>
                  <a:srgbClr val="0033CC"/>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a:ln>
                <a:noFill/>
              </a:ln>
              <a:solidFill>
                <a:srgbClr val="0033CC"/>
              </a:solidFill>
              <a:effectLst/>
              <a:uLnTx/>
              <a:uFillTx/>
              <a:latin typeface="Calibri"/>
              <a:ea typeface="+mn-ea"/>
              <a:cs typeface="+mn-cs"/>
            </a:endParaRPr>
          </a:p>
        </p:txBody>
      </p:sp>
      <p:sp>
        <p:nvSpPr>
          <p:cNvPr id="5" name="Rectangle 4"/>
          <p:cNvSpPr/>
          <p:nvPr/>
        </p:nvSpPr>
        <p:spPr>
          <a:xfrm>
            <a:off x="0" y="675382"/>
            <a:ext cx="9067800"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GB" sz="2400" b="1" i="0" u="none" strike="noStrike" kern="1200" cap="none" spc="0" normalizeH="0" baseline="0" noProof="0" dirty="0">
                <a:ln>
                  <a:noFill/>
                </a:ln>
                <a:solidFill>
                  <a:srgbClr val="FF0000"/>
                </a:solidFill>
                <a:effectLst/>
                <a:uLnTx/>
                <a:uFillTx/>
                <a:latin typeface="Candara" pitchFamily="34" charset="0"/>
                <a:ea typeface="+mn-ea"/>
                <a:cs typeface="+mn-cs"/>
              </a:rPr>
              <a:t>The pharyngeal, tonsillar, and lingual nerves </a:t>
            </a:r>
            <a:r>
              <a:rPr kumimoji="0" lang="en-GB" sz="2400" b="1" i="0" u="none" strike="noStrike" kern="1200" cap="none" spc="0" normalizeH="0" baseline="0" noProof="0" dirty="0">
                <a:ln>
                  <a:noFill/>
                </a:ln>
                <a:solidFill>
                  <a:srgbClr val="0033CC"/>
                </a:solidFill>
                <a:effectLst/>
                <a:uLnTx/>
                <a:uFillTx/>
                <a:latin typeface="Candara" pitchFamily="34" charset="0"/>
                <a:ea typeface="+mn-ea"/>
                <a:cs typeface="+mn-cs"/>
              </a:rPr>
              <a:t>to the mucosa of the oropharynx</a:t>
            </a:r>
            <a:r>
              <a:rPr kumimoji="0" lang="en-GB" sz="2400" b="0" i="0" u="none" strike="noStrike" kern="1200" cap="none" spc="0" normalizeH="0" baseline="0" noProof="0" dirty="0">
                <a:ln>
                  <a:noFill/>
                </a:ln>
                <a:solidFill>
                  <a:prstClr val="black"/>
                </a:solidFill>
                <a:effectLst/>
                <a:uLnTx/>
                <a:uFillTx/>
                <a:latin typeface="Candara" pitchFamily="34" charset="0"/>
                <a:ea typeface="+mn-ea"/>
                <a:cs typeface="+mn-cs"/>
              </a:rPr>
              <a:t> and </a:t>
            </a:r>
            <a:r>
              <a:rPr kumimoji="0" lang="en-GB" sz="2400" b="1" i="0" u="none" strike="noStrike" kern="1200" cap="none" spc="0" normalizeH="0" baseline="0" noProof="0" dirty="0">
                <a:ln>
                  <a:noFill/>
                </a:ln>
                <a:solidFill>
                  <a:srgbClr val="0033CC"/>
                </a:solidFill>
                <a:effectLst/>
                <a:uLnTx/>
                <a:uFillTx/>
                <a:latin typeface="Candara" pitchFamily="34" charset="0"/>
                <a:ea typeface="+mn-ea"/>
                <a:cs typeface="+mn-cs"/>
              </a:rPr>
              <a:t>isthmus of the </a:t>
            </a:r>
            <a:r>
              <a:rPr kumimoji="0" lang="en-GB" sz="2400" b="1" i="0" u="none" strike="noStrike" kern="1200" cap="none" spc="0" normalizeH="0" baseline="0" noProof="0" dirty="0" err="1">
                <a:ln>
                  <a:noFill/>
                </a:ln>
                <a:solidFill>
                  <a:srgbClr val="0033CC"/>
                </a:solidFill>
                <a:effectLst/>
                <a:uLnTx/>
                <a:uFillTx/>
                <a:latin typeface="Candara" pitchFamily="34" charset="0"/>
                <a:ea typeface="+mn-ea"/>
                <a:cs typeface="+mn-cs"/>
              </a:rPr>
              <a:t>fauces</a:t>
            </a:r>
            <a:r>
              <a:rPr kumimoji="0" lang="en-GB" sz="2400" b="1" i="0" u="none" strike="noStrike" kern="1200" cap="none" spc="0" normalizeH="0" baseline="0" noProof="0" dirty="0">
                <a:ln>
                  <a:noFill/>
                </a:ln>
                <a:solidFill>
                  <a:srgbClr val="0033CC"/>
                </a:solidFill>
                <a:effectLst/>
                <a:uLnTx/>
                <a:uFillTx/>
                <a:latin typeface="Candara" pitchFamily="34" charset="0"/>
                <a:ea typeface="+mn-ea"/>
                <a:cs typeface="+mn-cs"/>
              </a:rPr>
              <a:t> (L., throat), including palatine tonsil</a:t>
            </a:r>
            <a:r>
              <a:rPr kumimoji="0" lang="en-GB" sz="2400" b="0" i="0" u="none" strike="noStrike" kern="1200" cap="none" spc="0" normalizeH="0" baseline="0" noProof="0" dirty="0">
                <a:ln>
                  <a:noFill/>
                </a:ln>
                <a:solidFill>
                  <a:prstClr val="black"/>
                </a:solidFill>
                <a:effectLst/>
                <a:uLnTx/>
                <a:uFillTx/>
                <a:latin typeface="Candara" pitchFamily="34" charset="0"/>
                <a:ea typeface="+mn-ea"/>
                <a:cs typeface="+mn-cs"/>
              </a:rPr>
              <a:t>, </a:t>
            </a:r>
            <a:r>
              <a:rPr kumimoji="0" lang="en-GB" sz="2400" b="1" i="0" u="none" strike="noStrike" kern="1200" cap="none" spc="0" normalizeH="0" baseline="0" noProof="0" dirty="0">
                <a:ln>
                  <a:noFill/>
                </a:ln>
                <a:solidFill>
                  <a:srgbClr val="0033CC"/>
                </a:solidFill>
                <a:effectLst/>
                <a:uLnTx/>
                <a:uFillTx/>
                <a:latin typeface="Candara" pitchFamily="34" charset="0"/>
                <a:ea typeface="+mn-ea"/>
                <a:cs typeface="+mn-cs"/>
              </a:rPr>
              <a:t>soft palate,</a:t>
            </a:r>
            <a:r>
              <a:rPr kumimoji="0" lang="en-GB" sz="2400" b="0" i="0" u="none" strike="noStrike" kern="1200" cap="none" spc="0" normalizeH="0" baseline="0" noProof="0" dirty="0">
                <a:ln>
                  <a:noFill/>
                </a:ln>
                <a:solidFill>
                  <a:prstClr val="black"/>
                </a:solidFill>
                <a:effectLst/>
                <a:uLnTx/>
                <a:uFillTx/>
                <a:latin typeface="Candara" pitchFamily="34" charset="0"/>
                <a:ea typeface="+mn-ea"/>
                <a:cs typeface="+mn-cs"/>
              </a:rPr>
              <a:t> and </a:t>
            </a:r>
            <a:r>
              <a:rPr kumimoji="0" lang="en-GB" sz="2400" b="1" i="0" u="none" strike="noStrike" kern="1200" cap="none" spc="0" normalizeH="0" baseline="0" noProof="0" dirty="0">
                <a:ln>
                  <a:noFill/>
                </a:ln>
                <a:solidFill>
                  <a:srgbClr val="0033CC"/>
                </a:solidFill>
                <a:effectLst/>
                <a:uLnTx/>
                <a:uFillTx/>
                <a:latin typeface="Candara" pitchFamily="34" charset="0"/>
                <a:ea typeface="+mn-ea"/>
                <a:cs typeface="+mn-cs"/>
              </a:rPr>
              <a:t>posterior third of the tongue</a:t>
            </a:r>
            <a:r>
              <a:rPr kumimoji="0" lang="en-GB" sz="2400" b="0" i="0" u="none" strike="noStrike" kern="1200" cap="none" spc="0" normalizeH="0" baseline="0" noProof="0" dirty="0">
                <a:ln>
                  <a:noFill/>
                </a:ln>
                <a:solidFill>
                  <a:prstClr val="black"/>
                </a:solidFill>
                <a:effectLst/>
                <a:uLnTx/>
                <a:uFillTx/>
                <a:latin typeface="Candara" pitchFamily="34" charset="0"/>
                <a:ea typeface="+mn-ea"/>
                <a:cs typeface="+mn-cs"/>
              </a:rPr>
              <a:t>. </a:t>
            </a:r>
            <a:endParaRPr kumimoji="0" lang="en-GB" sz="2000" b="0" i="0" u="none" strike="noStrike" kern="1200" cap="none" spc="0" normalizeH="0" baseline="0" noProof="0" dirty="0">
              <a:ln>
                <a:noFill/>
              </a:ln>
              <a:solidFill>
                <a:prstClr val="black"/>
              </a:solidFill>
              <a:effectLst/>
              <a:uLnTx/>
              <a:uFillTx/>
              <a:latin typeface="Candara" pitchFamily="34" charset="0"/>
              <a:ea typeface="+mn-ea"/>
              <a:cs typeface="+mn-cs"/>
            </a:endParaRPr>
          </a:p>
        </p:txBody>
      </p:sp>
      <p:pic>
        <p:nvPicPr>
          <p:cNvPr id="8" name="Picture 2"/>
          <p:cNvPicPr>
            <a:picLocks noChangeAspect="1" noChangeArrowheads="1"/>
          </p:cNvPicPr>
          <p:nvPr/>
        </p:nvPicPr>
        <p:blipFill>
          <a:blip r:embed="rId2" cstate="print"/>
          <a:srcRect l="28697" t="27083" r="30893" b="17709"/>
          <a:stretch>
            <a:fillRect/>
          </a:stretch>
        </p:blipFill>
        <p:spPr bwMode="auto">
          <a:xfrm>
            <a:off x="3224227" y="2133599"/>
            <a:ext cx="5634152" cy="4327681"/>
          </a:xfrm>
          <a:prstGeom prst="rect">
            <a:avLst/>
          </a:prstGeom>
          <a:noFill/>
          <a:ln w="76200">
            <a:solidFill>
              <a:srgbClr val="00FF00"/>
            </a:solidFill>
            <a:miter lim="800000"/>
            <a:headEnd/>
            <a:tailEnd/>
          </a:ln>
        </p:spPr>
      </p:pic>
      <p:sp>
        <p:nvSpPr>
          <p:cNvPr id="13" name="Rectangle 12"/>
          <p:cNvSpPr/>
          <p:nvPr/>
        </p:nvSpPr>
        <p:spPr>
          <a:xfrm>
            <a:off x="51880" y="2093416"/>
            <a:ext cx="3072320"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ndara" pitchFamily="34" charset="0"/>
                <a:ea typeface="+mn-ea"/>
                <a:cs typeface="+mn-cs"/>
              </a:rPr>
              <a:t>In addition to </a:t>
            </a:r>
            <a:r>
              <a:rPr kumimoji="0" lang="en-GB" sz="2400" b="1" i="0" u="none" strike="noStrike" kern="1200" cap="none" spc="0" normalizeH="0" baseline="0" noProof="0" dirty="0">
                <a:ln>
                  <a:noFill/>
                </a:ln>
                <a:solidFill>
                  <a:srgbClr val="C00000"/>
                </a:solidFill>
                <a:effectLst/>
                <a:uLnTx/>
                <a:uFillTx/>
                <a:latin typeface="Candara" pitchFamily="34" charset="0"/>
                <a:ea typeface="+mn-ea"/>
                <a:cs typeface="+mn-cs"/>
              </a:rPr>
              <a:t>general sensation</a:t>
            </a:r>
            <a:r>
              <a:rPr kumimoji="0" lang="en-GB" sz="2400" b="1" i="0" u="none" strike="noStrike" kern="1200" cap="none" spc="0" normalizeH="0" baseline="0" noProof="0" dirty="0">
                <a:ln>
                  <a:noFill/>
                </a:ln>
                <a:solidFill>
                  <a:prstClr val="black"/>
                </a:solidFill>
                <a:effectLst/>
                <a:uLnTx/>
                <a:uFillTx/>
                <a:latin typeface="Candara" pitchFamily="34" charset="0"/>
                <a:ea typeface="+mn-ea"/>
                <a:cs typeface="+mn-cs"/>
              </a:rPr>
              <a:t> (touch, pain, temperature),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C00000"/>
              </a:solidFill>
              <a:effectLst/>
              <a:uLnTx/>
              <a:uFillTx/>
              <a:latin typeface="Candara"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andara" pitchFamily="34" charset="0"/>
                <a:ea typeface="+mn-ea"/>
                <a:cs typeface="+mn-cs"/>
              </a:rPr>
              <a:t>tactile (actual or threatened) stimuli </a:t>
            </a:r>
            <a:r>
              <a:rPr kumimoji="0" lang="en-GB" sz="2400" b="1" i="0" u="none" strike="noStrike" kern="1200" cap="none" spc="0" normalizeH="0" baseline="0" noProof="0" dirty="0">
                <a:ln>
                  <a:noFill/>
                </a:ln>
                <a:solidFill>
                  <a:prstClr val="black"/>
                </a:solidFill>
                <a:effectLst/>
                <a:uLnTx/>
                <a:uFillTx/>
                <a:latin typeface="Candara" pitchFamily="34" charset="0"/>
                <a:ea typeface="+mn-ea"/>
                <a:cs typeface="+mn-cs"/>
              </a:rPr>
              <a:t>determined to be unusual or unpleasant here may evoke the </a:t>
            </a:r>
            <a:r>
              <a:rPr kumimoji="0" lang="en-GB" sz="2400" b="1" i="0" u="none" strike="noStrike" kern="1200" cap="none" spc="0" normalizeH="0" baseline="0" noProof="0" dirty="0">
                <a:ln>
                  <a:noFill/>
                </a:ln>
                <a:solidFill>
                  <a:srgbClr val="0033CC"/>
                </a:solidFill>
                <a:effectLst/>
                <a:uLnTx/>
                <a:uFillTx/>
                <a:latin typeface="Candara" pitchFamily="34" charset="0"/>
                <a:ea typeface="+mn-ea"/>
                <a:cs typeface="+mn-cs"/>
              </a:rPr>
              <a:t>gag reflex </a:t>
            </a:r>
            <a:r>
              <a:rPr kumimoji="0" lang="en-GB" sz="2400" b="1" i="0" u="none" strike="noStrike" kern="1200" cap="none" spc="0" normalizeH="0" baseline="0" noProof="0" dirty="0">
                <a:ln>
                  <a:noFill/>
                </a:ln>
                <a:solidFill>
                  <a:prstClr val="black"/>
                </a:solidFill>
                <a:effectLst/>
                <a:uLnTx/>
                <a:uFillTx/>
                <a:latin typeface="Candara" pitchFamily="34" charset="0"/>
                <a:ea typeface="+mn-ea"/>
                <a:cs typeface="+mn-cs"/>
              </a:rPr>
              <a:t>or even vomiting.</a:t>
            </a:r>
          </a:p>
        </p:txBody>
      </p:sp>
      <p:sp>
        <p:nvSpPr>
          <p:cNvPr id="14" name="Rectangle 13"/>
          <p:cNvSpPr/>
          <p:nvPr/>
        </p:nvSpPr>
        <p:spPr>
          <a:xfrm>
            <a:off x="76200" y="76200"/>
            <a:ext cx="5531066" cy="584775"/>
          </a:xfrm>
          <a:prstGeom prst="rect">
            <a:avLst/>
          </a:prstGeom>
          <a:ln w="57150">
            <a:solidFill>
              <a:srgbClr val="0033CC"/>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alibri"/>
                <a:ea typeface="+mn-ea"/>
                <a:cs typeface="+mn-cs"/>
              </a:rPr>
              <a:t>Glossopharyngeal Nerve  CN IX </a:t>
            </a:r>
          </a:p>
        </p:txBody>
      </p:sp>
    </p:spTree>
    <p:extLst>
      <p:ext uri="{BB962C8B-B14F-4D97-AF65-F5344CB8AC3E}">
        <p14:creationId xmlns:p14="http://schemas.microsoft.com/office/powerpoint/2010/main" val="3776484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0B86C4-98D5-499F-ADA8-E0C2DD6C60DD}"/>
              </a:ext>
            </a:extLst>
          </p:cNvPr>
          <p:cNvSpPr>
            <a:spLocks noGrp="1"/>
          </p:cNvSpPr>
          <p:nvPr>
            <p:ph type="dt" sz="half" idx="10"/>
          </p:nvPr>
        </p:nvSpPr>
        <p:spPr/>
        <p:txBody>
          <a:bodyPr/>
          <a:lstStyle/>
          <a:p>
            <a:r>
              <a:rPr lang="en-US" b="1">
                <a:solidFill>
                  <a:srgbClr val="0033CC"/>
                </a:solidFill>
              </a:rPr>
              <a:t>Monday 14 March 2022</a:t>
            </a:r>
          </a:p>
        </p:txBody>
      </p:sp>
      <p:sp>
        <p:nvSpPr>
          <p:cNvPr id="3" name="Footer Placeholder 2">
            <a:extLst>
              <a:ext uri="{FF2B5EF4-FFF2-40B4-BE49-F238E27FC236}">
                <a16:creationId xmlns:a16="http://schemas.microsoft.com/office/drawing/2014/main" id="{215E6BC5-5569-4099-9112-12AF25F56515}"/>
              </a:ext>
            </a:extLst>
          </p:cNvPr>
          <p:cNvSpPr>
            <a:spLocks noGrp="1"/>
          </p:cNvSpPr>
          <p:nvPr>
            <p:ph type="ftr" sz="quarter" idx="11"/>
          </p:nvPr>
        </p:nvSpPr>
        <p:spPr/>
        <p:txBody>
          <a:bodyPr/>
          <a:lstStyle/>
          <a:p>
            <a:r>
              <a:rPr lang="en-US" b="1">
                <a:solidFill>
                  <a:srgbClr val="0033CC"/>
                </a:solidFill>
              </a:rPr>
              <a:t>Dr. Aiman Qais Afar</a:t>
            </a:r>
          </a:p>
        </p:txBody>
      </p:sp>
      <p:sp>
        <p:nvSpPr>
          <p:cNvPr id="4" name="Slide Number Placeholder 3">
            <a:extLst>
              <a:ext uri="{FF2B5EF4-FFF2-40B4-BE49-F238E27FC236}">
                <a16:creationId xmlns:a16="http://schemas.microsoft.com/office/drawing/2014/main" id="{E97D1445-3D70-4C77-9802-59B30889F91A}"/>
              </a:ext>
            </a:extLst>
          </p:cNvPr>
          <p:cNvSpPr>
            <a:spLocks noGrp="1"/>
          </p:cNvSpPr>
          <p:nvPr>
            <p:ph type="sldNum" sz="quarter" idx="12"/>
          </p:nvPr>
        </p:nvSpPr>
        <p:spPr/>
        <p:txBody>
          <a:bodyPr/>
          <a:lstStyle/>
          <a:p>
            <a:fld id="{B6F15528-21DE-4FAA-801E-634DDDAF4B2B}" type="slidenum">
              <a:rPr lang="en-US" b="1" smtClean="0">
                <a:solidFill>
                  <a:srgbClr val="0033CC"/>
                </a:solidFill>
              </a:rPr>
              <a:pPr/>
              <a:t>9</a:t>
            </a:fld>
            <a:endParaRPr lang="en-US" b="1">
              <a:solidFill>
                <a:srgbClr val="0033CC"/>
              </a:solidFill>
            </a:endParaRPr>
          </a:p>
        </p:txBody>
      </p:sp>
      <p:sp>
        <p:nvSpPr>
          <p:cNvPr id="6" name="TextBox 5">
            <a:extLst>
              <a:ext uri="{FF2B5EF4-FFF2-40B4-BE49-F238E27FC236}">
                <a16:creationId xmlns:a16="http://schemas.microsoft.com/office/drawing/2014/main" id="{2165A748-92A9-42AC-986B-71145E3019C1}"/>
              </a:ext>
            </a:extLst>
          </p:cNvPr>
          <p:cNvSpPr txBox="1"/>
          <p:nvPr/>
        </p:nvSpPr>
        <p:spPr>
          <a:xfrm>
            <a:off x="76200" y="1180564"/>
            <a:ext cx="883920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GB" sz="2400" b="1" i="0" u="none" strike="noStrike" kern="1200" cap="none" spc="0" normalizeH="0" baseline="0" noProof="0" dirty="0">
                <a:ln>
                  <a:noFill/>
                </a:ln>
                <a:solidFill>
                  <a:srgbClr val="FF0000"/>
                </a:solidFill>
                <a:effectLst/>
                <a:uLnTx/>
                <a:uFillTx/>
                <a:latin typeface="Candara" pitchFamily="34" charset="0"/>
                <a:ea typeface="+mn-ea"/>
                <a:cs typeface="+mn-cs"/>
              </a:rPr>
              <a:t>The carotid sinus nerve </a:t>
            </a:r>
            <a:r>
              <a:rPr kumimoji="0" lang="en-GB" sz="2400" b="1" i="0" u="none" strike="noStrike" kern="1200" cap="none" spc="0" normalizeH="0" baseline="0" noProof="0" dirty="0">
                <a:ln>
                  <a:noFill/>
                </a:ln>
                <a:solidFill>
                  <a:srgbClr val="7030A0"/>
                </a:solidFill>
                <a:effectLst/>
                <a:uLnTx/>
                <a:uFillTx/>
                <a:latin typeface="Candara" pitchFamily="34" charset="0"/>
                <a:ea typeface="+mn-ea"/>
                <a:cs typeface="+mn-cs"/>
              </a:rPr>
              <a:t>to the carotid sinus</a:t>
            </a:r>
            <a:r>
              <a:rPr kumimoji="0" lang="en-GB" sz="2400" b="1" i="0" u="none" strike="noStrike" kern="1200" cap="none" spc="0" normalizeH="0" baseline="0" noProof="0" dirty="0">
                <a:ln>
                  <a:noFill/>
                </a:ln>
                <a:solidFill>
                  <a:prstClr val="black"/>
                </a:solidFill>
                <a:effectLst/>
                <a:uLnTx/>
                <a:uFillTx/>
                <a:latin typeface="Candara" pitchFamily="34" charset="0"/>
                <a:ea typeface="+mn-ea"/>
                <a:cs typeface="+mn-cs"/>
              </a:rPr>
              <a:t>, a </a:t>
            </a:r>
            <a:r>
              <a:rPr kumimoji="0" lang="en-GB" sz="2400" b="1" i="0" u="none" strike="noStrike" kern="1200" cap="none" spc="0" normalizeH="0" baseline="0" noProof="0" dirty="0" err="1">
                <a:ln>
                  <a:noFill/>
                </a:ln>
                <a:solidFill>
                  <a:srgbClr val="0033CC"/>
                </a:solidFill>
                <a:effectLst/>
                <a:uLnTx/>
                <a:uFillTx/>
                <a:latin typeface="Candara" pitchFamily="34" charset="0"/>
                <a:ea typeface="+mn-ea"/>
                <a:cs typeface="+mn-cs"/>
              </a:rPr>
              <a:t>baro</a:t>
            </a:r>
            <a:r>
              <a:rPr kumimoji="0" lang="en-GB" sz="2400" b="1" i="0" u="none" strike="noStrike" kern="1200" cap="none" spc="0" normalizeH="0" baseline="0" noProof="0" dirty="0">
                <a:ln>
                  <a:noFill/>
                </a:ln>
                <a:solidFill>
                  <a:srgbClr val="0033CC"/>
                </a:solidFill>
                <a:effectLst/>
                <a:uLnTx/>
                <a:uFillTx/>
                <a:latin typeface="Candara" pitchFamily="34" charset="0"/>
                <a:ea typeface="+mn-ea"/>
                <a:cs typeface="+mn-cs"/>
              </a:rPr>
              <a:t>-(</a:t>
            </a:r>
            <a:r>
              <a:rPr kumimoji="0" lang="en-GB" sz="2400" b="1" i="0" u="none" strike="noStrike" kern="1200" cap="none" spc="0" normalizeH="0" baseline="0" noProof="0" dirty="0" err="1">
                <a:ln>
                  <a:noFill/>
                </a:ln>
                <a:solidFill>
                  <a:srgbClr val="0033CC"/>
                </a:solidFill>
                <a:effectLst/>
                <a:uLnTx/>
                <a:uFillTx/>
                <a:latin typeface="Candara" pitchFamily="34" charset="0"/>
                <a:ea typeface="+mn-ea"/>
                <a:cs typeface="+mn-cs"/>
              </a:rPr>
              <a:t>presso</a:t>
            </a:r>
            <a:r>
              <a:rPr kumimoji="0" lang="en-GB" sz="2400" b="1" i="0" u="none" strike="noStrike" kern="1200" cap="none" spc="0" normalizeH="0" baseline="0" noProof="0" dirty="0">
                <a:ln>
                  <a:noFill/>
                </a:ln>
                <a:solidFill>
                  <a:srgbClr val="0033CC"/>
                </a:solidFill>
                <a:effectLst/>
                <a:uLnTx/>
                <a:uFillTx/>
                <a:latin typeface="Candara" pitchFamily="34" charset="0"/>
                <a:ea typeface="+mn-ea"/>
                <a:cs typeface="+mn-cs"/>
              </a:rPr>
              <a:t>-) receptor </a:t>
            </a:r>
            <a:r>
              <a:rPr kumimoji="0" lang="en-GB" sz="2400" b="1" i="0" u="none" strike="noStrike" kern="1200" cap="none" spc="0" normalizeH="0" baseline="0" noProof="0" dirty="0">
                <a:ln>
                  <a:noFill/>
                </a:ln>
                <a:solidFill>
                  <a:prstClr val="black"/>
                </a:solidFill>
                <a:effectLst/>
                <a:uLnTx/>
                <a:uFillTx/>
                <a:latin typeface="Candara" pitchFamily="34" charset="0"/>
                <a:ea typeface="+mn-ea"/>
                <a:cs typeface="+mn-cs"/>
              </a:rPr>
              <a:t>sensitive to changes in blood pressure, </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GB" sz="2400" b="1" i="0" u="none" strike="noStrike" kern="1200" cap="none" spc="0" normalizeH="0" baseline="0" noProof="0" dirty="0">
                <a:ln>
                  <a:noFill/>
                </a:ln>
                <a:solidFill>
                  <a:prstClr val="black"/>
                </a:solidFill>
                <a:effectLst/>
                <a:uLnTx/>
                <a:uFillTx/>
                <a:latin typeface="Candara" pitchFamily="34" charset="0"/>
                <a:ea typeface="+mn-ea"/>
                <a:cs typeface="+mn-cs"/>
              </a:rPr>
              <a:t>and </a:t>
            </a:r>
            <a:r>
              <a:rPr kumimoji="0" lang="en-GB" sz="2400" b="1" i="0" u="none" strike="noStrike" kern="1200" cap="none" spc="0" normalizeH="0" baseline="0" noProof="0" dirty="0">
                <a:ln>
                  <a:noFill/>
                </a:ln>
                <a:solidFill>
                  <a:srgbClr val="7030A0"/>
                </a:solidFill>
                <a:effectLst/>
                <a:uLnTx/>
                <a:uFillTx/>
                <a:latin typeface="Candara" pitchFamily="34" charset="0"/>
                <a:ea typeface="+mn-ea"/>
                <a:cs typeface="+mn-cs"/>
              </a:rPr>
              <a:t>the carotid body</a:t>
            </a:r>
            <a:r>
              <a:rPr kumimoji="0" lang="en-GB" sz="2400" b="1" i="0" u="none" strike="noStrike" kern="1200" cap="none" spc="0" normalizeH="0" baseline="0" noProof="0" dirty="0">
                <a:ln>
                  <a:noFill/>
                </a:ln>
                <a:solidFill>
                  <a:prstClr val="black"/>
                </a:solidFill>
                <a:effectLst/>
                <a:uLnTx/>
                <a:uFillTx/>
                <a:latin typeface="Candara" pitchFamily="34" charset="0"/>
                <a:ea typeface="+mn-ea"/>
                <a:cs typeface="+mn-cs"/>
              </a:rPr>
              <a:t>, a </a:t>
            </a:r>
            <a:r>
              <a:rPr kumimoji="0" lang="en-GB" sz="2400" b="1" i="0" u="none" strike="noStrike" kern="1200" cap="none" spc="0" normalizeH="0" baseline="0" noProof="0" dirty="0">
                <a:ln>
                  <a:noFill/>
                </a:ln>
                <a:solidFill>
                  <a:srgbClr val="0033CC"/>
                </a:solidFill>
                <a:effectLst/>
                <a:uLnTx/>
                <a:uFillTx/>
                <a:latin typeface="Candara" pitchFamily="34" charset="0"/>
                <a:ea typeface="+mn-ea"/>
                <a:cs typeface="+mn-cs"/>
              </a:rPr>
              <a:t>chemoreceptor sensitive to blood gas (oxygen and carbon dioxide levels).</a:t>
            </a:r>
          </a:p>
        </p:txBody>
      </p:sp>
      <p:sp>
        <p:nvSpPr>
          <p:cNvPr id="7" name="Rectangle 6">
            <a:extLst>
              <a:ext uri="{FF2B5EF4-FFF2-40B4-BE49-F238E27FC236}">
                <a16:creationId xmlns:a16="http://schemas.microsoft.com/office/drawing/2014/main" id="{ADA111B7-6605-460B-BA75-CAB811A94465}"/>
              </a:ext>
            </a:extLst>
          </p:cNvPr>
          <p:cNvSpPr/>
          <p:nvPr/>
        </p:nvSpPr>
        <p:spPr>
          <a:xfrm>
            <a:off x="76200" y="76200"/>
            <a:ext cx="5531066" cy="584775"/>
          </a:xfrm>
          <a:prstGeom prst="rect">
            <a:avLst/>
          </a:prstGeom>
          <a:ln w="57150">
            <a:solidFill>
              <a:srgbClr val="0033CC"/>
            </a:solidFill>
          </a:ln>
        </p:spPr>
        <p:txBody>
          <a:bodyPr wrap="none">
            <a:spAutoFit/>
          </a:bodyPr>
          <a:lstStyle/>
          <a:p>
            <a:r>
              <a:rPr lang="en-GB" sz="3200" b="1" dirty="0">
                <a:solidFill>
                  <a:srgbClr val="FF0000"/>
                </a:solidFill>
              </a:rPr>
              <a:t>Glossopharyngeal Nerve  CN IX </a:t>
            </a:r>
          </a:p>
        </p:txBody>
      </p:sp>
      <p:sp>
        <p:nvSpPr>
          <p:cNvPr id="9" name="TextBox 8">
            <a:extLst>
              <a:ext uri="{FF2B5EF4-FFF2-40B4-BE49-F238E27FC236}">
                <a16:creationId xmlns:a16="http://schemas.microsoft.com/office/drawing/2014/main" id="{DDCEC974-9B97-4B1B-8FB8-0BB76D2FBD32}"/>
              </a:ext>
            </a:extLst>
          </p:cNvPr>
          <p:cNvSpPr txBox="1"/>
          <p:nvPr/>
        </p:nvSpPr>
        <p:spPr>
          <a:xfrm>
            <a:off x="76200" y="695263"/>
            <a:ext cx="3390122" cy="523220"/>
          </a:xfrm>
          <a:prstGeom prst="rect">
            <a:avLst/>
          </a:prstGeom>
          <a:noFill/>
        </p:spPr>
        <p:txBody>
          <a:bodyPr wrap="square">
            <a:spAutoFit/>
          </a:bodyPr>
          <a:lstStyle/>
          <a:p>
            <a:pPr marL="457200" indent="-457200">
              <a:buFont typeface="Wingdings" panose="05000000000000000000" pitchFamily="2" charset="2"/>
              <a:buChar char="q"/>
            </a:pPr>
            <a:r>
              <a:rPr lang="en-US" sz="2800" b="1" i="1" dirty="0">
                <a:solidFill>
                  <a:srgbClr val="FF0000"/>
                </a:solidFill>
                <a:latin typeface="Candara" panose="020E0502030303020204" pitchFamily="34" charset="0"/>
              </a:rPr>
              <a:t>Visceral Sensory</a:t>
            </a:r>
          </a:p>
        </p:txBody>
      </p:sp>
      <p:pic>
        <p:nvPicPr>
          <p:cNvPr id="10" name="Picture 2" descr="http://legacy.owensboro.kctcs.edu/gcaplan/anat/images/Image469.gif">
            <a:extLst>
              <a:ext uri="{FF2B5EF4-FFF2-40B4-BE49-F238E27FC236}">
                <a16:creationId xmlns:a16="http://schemas.microsoft.com/office/drawing/2014/main" id="{F00A4699-D427-48BC-8C05-7C86DBF747B9}"/>
              </a:ext>
            </a:extLst>
          </p:cNvPr>
          <p:cNvPicPr>
            <a:picLocks noChangeAspect="1" noChangeArrowheads="1"/>
          </p:cNvPicPr>
          <p:nvPr/>
        </p:nvPicPr>
        <p:blipFill>
          <a:blip r:embed="rId2" cstate="print"/>
          <a:srcRect/>
          <a:stretch>
            <a:fillRect/>
          </a:stretch>
        </p:blipFill>
        <p:spPr bwMode="auto">
          <a:xfrm>
            <a:off x="271040" y="2819401"/>
            <a:ext cx="4224760" cy="3343336"/>
          </a:xfrm>
          <a:prstGeom prst="rect">
            <a:avLst/>
          </a:prstGeom>
          <a:noFill/>
          <a:ln w="76200">
            <a:solidFill>
              <a:srgbClr val="00CC00"/>
            </a:solidFill>
          </a:ln>
        </p:spPr>
      </p:pic>
      <p:pic>
        <p:nvPicPr>
          <p:cNvPr id="11" name="Picture 10">
            <a:extLst>
              <a:ext uri="{FF2B5EF4-FFF2-40B4-BE49-F238E27FC236}">
                <a16:creationId xmlns:a16="http://schemas.microsoft.com/office/drawing/2014/main" id="{66D88F95-20D5-4B35-ADC4-3D033F307F31}"/>
              </a:ext>
            </a:extLst>
          </p:cNvPr>
          <p:cNvPicPr>
            <a:picLocks noChangeAspect="1"/>
          </p:cNvPicPr>
          <p:nvPr/>
        </p:nvPicPr>
        <p:blipFill rotWithShape="1">
          <a:blip r:embed="rId3"/>
          <a:srcRect l="36250" t="54444" r="50000" b="24815"/>
          <a:stretch/>
        </p:blipFill>
        <p:spPr>
          <a:xfrm>
            <a:off x="4883551" y="2750224"/>
            <a:ext cx="4031850" cy="3420964"/>
          </a:xfrm>
          <a:prstGeom prst="rect">
            <a:avLst/>
          </a:prstGeom>
          <a:ln w="57150">
            <a:solidFill>
              <a:srgbClr val="00FF00"/>
            </a:solidFill>
          </a:ln>
        </p:spPr>
      </p:pic>
    </p:spTree>
    <p:extLst>
      <p:ext uri="{BB962C8B-B14F-4D97-AF65-F5344CB8AC3E}">
        <p14:creationId xmlns:p14="http://schemas.microsoft.com/office/powerpoint/2010/main" val="1612171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9FDA0A8AA65748AF39C6EE0B55E26F" ma:contentTypeVersion="2" ma:contentTypeDescription="Create a new document." ma:contentTypeScope="" ma:versionID="6335f2826179c461b930a5bc9a57e83d">
  <xsd:schema xmlns:xsd="http://www.w3.org/2001/XMLSchema" xmlns:xs="http://www.w3.org/2001/XMLSchema" xmlns:p="http://schemas.microsoft.com/office/2006/metadata/properties" xmlns:ns2="f82c8722-5a2a-4863-8044-224719d25890" targetNamespace="http://schemas.microsoft.com/office/2006/metadata/properties" ma:root="true" ma:fieldsID="2bcef14d1f273e49fb246cc1929ff1d1" ns2:_="">
    <xsd:import namespace="f82c8722-5a2a-4863-8044-224719d2589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2c8722-5a2a-4863-8044-224719d258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8470C2-856A-4665-B863-F6D69BC7FE1E}">
  <ds:schemaRefs>
    <ds:schemaRef ds:uri="http://schemas.microsoft.com/office/2006/metadata/contentType"/>
    <ds:schemaRef ds:uri="http://schemas.microsoft.com/office/2006/metadata/properties/metaAttributes"/>
    <ds:schemaRef ds:uri="http://www.w3.org/2000/xmlns/"/>
    <ds:schemaRef ds:uri="http://www.w3.org/2001/XMLSchema"/>
    <ds:schemaRef ds:uri="f82c8722-5a2a-4863-8044-224719d25890"/>
  </ds:schemaRefs>
</ds:datastoreItem>
</file>

<file path=customXml/itemProps2.xml><?xml version="1.0" encoding="utf-8"?>
<ds:datastoreItem xmlns:ds="http://schemas.openxmlformats.org/officeDocument/2006/customXml" ds:itemID="{5AA12724-0A14-4948-9A8F-8090B3598702}">
  <ds:schemaRefs>
    <ds:schemaRef ds:uri="http://schemas.microsoft.com/office/2006/metadata/properties"/>
    <ds:schemaRef ds:uri="http://www.w3.org/2000/xmlns/"/>
  </ds:schemaRefs>
</ds:datastoreItem>
</file>

<file path=customXml/itemProps3.xml><?xml version="1.0" encoding="utf-8"?>
<ds:datastoreItem xmlns:ds="http://schemas.openxmlformats.org/officeDocument/2006/customXml" ds:itemID="{D6490078-EEF0-48D3-88A1-09FB8402B2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1040</TotalTime>
  <Words>1751</Words>
  <Application>Microsoft Office PowerPoint</Application>
  <PresentationFormat>On-screen Show (4:3)</PresentationFormat>
  <Paragraphs>208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Ayman</dc:creator>
  <cp:lastModifiedBy>Sanabil Hassanat</cp:lastModifiedBy>
  <cp:revision>20</cp:revision>
  <dcterms:created xsi:type="dcterms:W3CDTF">2006-08-16T00:00:00Z</dcterms:created>
  <dcterms:modified xsi:type="dcterms:W3CDTF">2022-03-13T23:02:44Z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0x010100DC9FDA0A8AA65748AF39C6EE0B55E26F</vt:lpwstr>
  </property>
</Properties>
</file>