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33"/>
  </p:notesMasterIdLst>
  <p:sldIdLst>
    <p:sldId id="584" r:id="rId2"/>
    <p:sldId id="260" r:id="rId3"/>
    <p:sldId id="616" r:id="rId4"/>
    <p:sldId id="613" r:id="rId5"/>
    <p:sldId id="499" r:id="rId6"/>
    <p:sldId id="259" r:id="rId7"/>
    <p:sldId id="545" r:id="rId8"/>
    <p:sldId id="552" r:id="rId9"/>
    <p:sldId id="597" r:id="rId10"/>
    <p:sldId id="317" r:id="rId11"/>
    <p:sldId id="381" r:id="rId12"/>
    <p:sldId id="382" r:id="rId13"/>
    <p:sldId id="574" r:id="rId14"/>
    <p:sldId id="374" r:id="rId15"/>
    <p:sldId id="345" r:id="rId16"/>
    <p:sldId id="346" r:id="rId17"/>
    <p:sldId id="394" r:id="rId18"/>
    <p:sldId id="350" r:id="rId19"/>
    <p:sldId id="518" r:id="rId20"/>
    <p:sldId id="534" r:id="rId21"/>
    <p:sldId id="358" r:id="rId22"/>
    <p:sldId id="595" r:id="rId23"/>
    <p:sldId id="600" r:id="rId24"/>
    <p:sldId id="602" r:id="rId25"/>
    <p:sldId id="604" r:id="rId26"/>
    <p:sldId id="368" r:id="rId27"/>
    <p:sldId id="607" r:id="rId28"/>
    <p:sldId id="491" r:id="rId29"/>
    <p:sldId id="564" r:id="rId30"/>
    <p:sldId id="611" r:id="rId31"/>
    <p:sldId id="6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ABED7"/>
    <a:srgbClr val="660033"/>
    <a:srgbClr val="00FFCC"/>
    <a:srgbClr val="006600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9" d="100"/>
          <a:sy n="79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9BF86A-80C7-496F-A2B4-BD03D3C82804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592C7E-C30F-482C-9BF3-8132D418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BAB32-5531-4588-B44F-6EBE755E43C6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DDA4-9860-4D1B-9CCA-E5F5625AC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07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55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041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98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22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40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618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98A7-582A-4C5A-88FC-449377768227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F467-5AA3-4190-91D7-D7F13FF5D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46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B5B39-A417-4531-8EC0-9D27D6B6D607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B43FF-E70D-4EAD-94E3-E7DF55E4C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14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47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C12CF-2A20-4654-9E73-F59D55913ECA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9CA11-931D-4DD5-A4DA-B8C4B361D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00FBC-25D6-4330-97FD-229CD0F796B9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18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A2FE2-ABE4-4790-9136-26C117CE7F37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CABFA-6072-4D44-9EA9-A9050A112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408242-6A28-44A3-AC29-D98309E76BEB}" type="datetime1">
              <a:rPr lang="en-US" smtClean="0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47B9DC-235A-4E7A-9663-32139C989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105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Heba M.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abd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kareem</a:t>
            </a:r>
            <a:b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assistant 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rofessor of Medical Biochemistry and Molecular Biology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2789237"/>
          </a:xfrm>
        </p:spPr>
        <p:txBody>
          <a:bodyPr/>
          <a:lstStyle/>
          <a:p>
            <a:pPr marL="0" marR="0" indent="0" algn="ctr" eaLnBrk="1" hangingPunct="1">
              <a:buNone/>
            </a:pPr>
            <a:r>
              <a:rPr lang="en-US" sz="3600" dirty="0">
                <a:latin typeface="Amasis MT Pro Black" panose="020B0604020202020204" pitchFamily="18" charset="0"/>
              </a:rPr>
              <a:t>Cardiovascular System</a:t>
            </a:r>
            <a:br>
              <a:rPr lang="en-US" sz="1800" dirty="0">
                <a:latin typeface="Amasis MT Pro Black" panose="020B06040202020202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Amasis MT Pro Black" panose="020B0604020202020204" pitchFamily="18" charset="0"/>
              </a:rPr>
              <a:t>Biochemical Markers for MI</a:t>
            </a:r>
            <a:br>
              <a:rPr lang="en-US" sz="2000" dirty="0">
                <a:solidFill>
                  <a:srgbClr val="C00000"/>
                </a:solidFill>
                <a:latin typeface="Amasis MT Pro Black" panose="020B0604020202020204" pitchFamily="18" charset="0"/>
              </a:rPr>
            </a:br>
            <a:br>
              <a:rPr lang="en-US" sz="1800" dirty="0">
                <a:latin typeface="Amasis MT Pro Black" panose="020B0604020202020204" pitchFamily="18" charset="0"/>
              </a:rPr>
            </a:br>
            <a:br>
              <a:rPr lang="en-US" sz="1800" dirty="0">
                <a:latin typeface="Amasis MT Pro Black" panose="020B0604020202020204" pitchFamily="18" charset="0"/>
              </a:rPr>
            </a:br>
            <a:endParaRPr lang="en-US" sz="1800" dirty="0">
              <a:solidFill>
                <a:srgbClr val="00FFCC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DDA4-9860-4D1B-9CCA-E5F5625ACB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 descr="Myocardial infarction - Wikipedia">
            <a:extLst>
              <a:ext uri="{FF2B5EF4-FFF2-40B4-BE49-F238E27FC236}">
                <a16:creationId xmlns:a16="http://schemas.microsoft.com/office/drawing/2014/main" id="{8B9EE180-0A0D-4D0F-A7C4-8AC6E772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12937"/>
            <a:ext cx="5181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Laboratory Investigations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305800" cy="54562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Specimen Collection: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is the specimen of choice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Heparinized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plasma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is acceptable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Venous whole blood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for rapid cardiac </a:t>
            </a:r>
            <a:r>
              <a:rPr lang="en-US" sz="2900" dirty="0" err="1">
                <a:latin typeface="Calibri" panose="020F0502020204030204" pitchFamily="34" charset="0"/>
                <a:cs typeface="Calibri" panose="020F0502020204030204" pitchFamily="34" charset="0"/>
              </a:rPr>
              <a:t>troponin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T.</a:t>
            </a:r>
            <a:endParaRPr lang="ar-EG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Saliva 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Collection Time: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 specimens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collected at appropriate time intervals.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Serial measurements are most useful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Samples are drawn </a:t>
            </a: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admission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at 2-4 hours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            at 6-8 hours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  at 12 hours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Myoglobin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O2-binding protein (</a:t>
            </a:r>
            <a:r>
              <a:rPr lang="en-US" sz="2400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heme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-containing protein). 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Released from skeletal and heart muscle when damaged.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Rapidly cleared by kidneys (not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long term 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marker).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Its level varies with gender, age, physical activity.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More sensitive than CK, CK-MB activities.</a:t>
            </a:r>
          </a:p>
          <a:p>
            <a:pPr>
              <a:defRPr/>
            </a:pPr>
            <a:r>
              <a:rPr lang="en-US" sz="2400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myoglobin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</a:t>
            </a:r>
            <a:r>
              <a:rPr lang="en-US" sz="2400" u="sng" cap="none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not cardiac specific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better used in conjunction with other markers. Increased in patients with skeletal muscle disease and chronic renal failure</a:t>
            </a:r>
          </a:p>
          <a:p>
            <a:pPr>
              <a:defRPr/>
            </a:pPr>
            <a:endParaRPr lang="en-US" sz="2400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</a:rPr>
              <a:t>Myoglobin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rise within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 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between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6-9 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nearly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AMI patients from chest pain.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base line levels within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18- 24 h.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normal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after pain ……. AMI can be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out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 CK-MB is preferred than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patients who are admitted later than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10-12 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pain].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ath.upmc.edu/cases/case178/images/mi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3775"/>
            <a:ext cx="85613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Biochemical markers of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</a:rPr>
              <a:t>Creatine kinase (CK) 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7924800" cy="3135312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Creatine kinase acts as a regulator of high-energy phosphate production and utilization within contractile tissues.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Cytoplasmic CK is a dimer, composed of M and/or B subunits, which associate forming CK-MM, CK-MB and CK-BB isoenzymes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CK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catalyses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the conversion of creatine and consumes ATP to create phosphocreatine (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PCr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) and ADP. </a:t>
            </a:r>
          </a:p>
          <a:p>
            <a:pPr algn="just" eaLnBrk="1" hangingPunct="1"/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This CK enzyme reaction is </a:t>
            </a:r>
            <a:r>
              <a:rPr lang="en-US" sz="22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reversible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such that also ATP can be generated from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PCr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and ADP.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7412" name="Picture 5" descr="File:Creatine kinase rx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6248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Cytosolic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42783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Mitochondrial </a:t>
            </a:r>
          </a:p>
        </p:txBody>
      </p:sp>
      <p:sp>
        <p:nvSpPr>
          <p:cNvPr id="7" name="Curved Up Arrow 6"/>
          <p:cNvSpPr/>
          <p:nvPr/>
        </p:nvSpPr>
        <p:spPr>
          <a:xfrm rot="10800000">
            <a:off x="3810000" y="5257800"/>
            <a:ext cx="1147763" cy="3333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429000" y="5791200"/>
            <a:ext cx="1981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ATP         ADP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Creatine kinase (CK)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075238"/>
          </a:xfrm>
        </p:spPr>
        <p:txBody>
          <a:bodyPr>
            <a:normAutofit/>
          </a:bodyPr>
          <a:lstStyle/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CK-MM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the main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found in skeletal &gt;&gt; Cardiac muscles.</a:t>
            </a:r>
          </a:p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CK-MB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found mainly in cardiac muscle Trace amounts of CK-MB are found in skeletal muscle. </a:t>
            </a:r>
          </a:p>
          <a:p>
            <a:pPr algn="just"/>
            <a:r>
              <a:rPr lang="en-US" sz="22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CK-BB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the predominant </a:t>
            </a:r>
            <a:r>
              <a:rPr lang="en-US" sz="22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22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found in brain, colon, ileum, stomach and urinary bladder.</a:t>
            </a:r>
          </a:p>
          <a:p>
            <a:pPr algn="just"/>
            <a:endParaRPr lang="en-US" sz="22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algn="just"/>
            <a:endParaRPr lang="en-US" sz="22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1D255E-1B9C-4B32-A78F-7F13D576D7F9}"/>
              </a:ext>
            </a:extLst>
          </p:cNvPr>
          <p:cNvSpPr txBox="1">
            <a:spLocks/>
          </p:cNvSpPr>
          <p:nvPr/>
        </p:nvSpPr>
        <p:spPr>
          <a:xfrm>
            <a:off x="228600" y="3581400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>
                <a:solidFill>
                  <a:srgbClr val="002060"/>
                </a:solidFill>
              </a:rPr>
              <a:t>CK- total</a:t>
            </a:r>
          </a:p>
          <a:p>
            <a:pPr algn="l"/>
            <a:r>
              <a:rPr lang="en-US" b="1" u="sng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EF35E-50D2-4826-AB1F-699979E7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3924300"/>
            <a:ext cx="7657240" cy="27373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244476"/>
            <a:ext cx="8107358" cy="417512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200" b="1" u="sng" dirty="0">
                <a:solidFill>
                  <a:srgbClr val="002060"/>
                </a:solidFill>
              </a:rPr>
              <a:t>CK-MB</a:t>
            </a:r>
            <a:endParaRPr lang="en-US" sz="1400" b="1" u="sng" dirty="0"/>
          </a:p>
          <a:p>
            <a:pPr algn="just">
              <a:lnSpc>
                <a:spcPct val="100000"/>
              </a:lnSpc>
              <a:defRPr/>
            </a:pP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High specificity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more specific than total CK BUT:  less specific than </a:t>
            </a:r>
            <a:r>
              <a:rPr lang="en-US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troponin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Gold standard as cardiac marker (</a:t>
            </a: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was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).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It takes at least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4-6 h 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to increase.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Peak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levels at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12-24 h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Return </a:t>
            </a:r>
            <a:r>
              <a:rPr lang="en-US" b="1" cap="none" dirty="0">
                <a:solidFill>
                  <a:schemeClr val="accent6">
                    <a:lumMod val="75000"/>
                  </a:schemeClr>
                </a:solidFill>
                <a:latin typeface="Calibri"/>
                <a:ea typeface="PMingLiU" pitchFamily="18" charset="-120"/>
              </a:rPr>
              <a:t>2-3 days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useful for </a:t>
            </a:r>
            <a:r>
              <a:rPr lang="en-US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early</a:t>
            </a: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diagnosis of MI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useful for diagnosis </a:t>
            </a:r>
            <a:r>
              <a:rPr lang="en-US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re-infarction</a:t>
            </a:r>
          </a:p>
          <a:p>
            <a:pPr algn="just">
              <a:lnSpc>
                <a:spcPct val="100000"/>
              </a:lnSpc>
              <a:defRPr/>
            </a:pPr>
            <a:endParaRPr lang="en-US" b="1" u="sng" cap="none" dirty="0">
              <a:solidFill>
                <a:srgbClr val="FF0000"/>
              </a:solidFill>
              <a:latin typeface="Calibri"/>
              <a:ea typeface="PMingLiU" pitchFamily="18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BDB3D4-E140-4D16-8892-0BD279E7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0" y="4922838"/>
            <a:ext cx="8229600" cy="1143000"/>
          </a:xfrm>
        </p:spPr>
        <p:txBody>
          <a:bodyPr>
            <a:normAutofit fontScale="9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CK-MB (mass)</a:t>
            </a:r>
            <a:br>
              <a:rPr lang="ar-JO" sz="3200" b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Mass estimation </a:t>
            </a:r>
            <a:r>
              <a:rPr kumimoji="0" lang="en-US" sz="2200" b="1" i="0" u="sng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better</a:t>
            </a: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 than activity.</a:t>
            </a:r>
            <a:b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To increase specificity, ratio (relative index)</a:t>
            </a:r>
            <a:b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</a:br>
            <a:r>
              <a:rPr kumimoji="0" lang="en-US" sz="2200" b="1" i="1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Relative index 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 CK-MB mass / CK activity.</a:t>
            </a:r>
            <a:b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lang="en-US" sz="3200" b="1" u="sng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CK-MB (mass)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If ratio &gt;&gt;&gt; 3    indicative of AMI rather than skeletal muscle damage.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CK/MB </a:t>
            </a:r>
            <a:r>
              <a:rPr lang="en-US" sz="46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isoenzyme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is </a:t>
            </a:r>
            <a:r>
              <a:rPr lang="en-US" sz="46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not myocardium-specific 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occurring for instance in a small amount in skeletal muscle.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Its use in the diagnosis AMI is considered acceptable only in cases where </a:t>
            </a:r>
            <a:r>
              <a:rPr lang="en-US" sz="4600" b="1" cap="none" dirty="0" err="1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cTn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assays are unavailable.</a:t>
            </a:r>
          </a:p>
          <a:p>
            <a:pPr algn="just">
              <a:lnSpc>
                <a:spcPct val="140000"/>
              </a:lnSpc>
            </a:pP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one advantage of CK-MB over the troponins is the early clearance that helps in the detection of </a:t>
            </a:r>
            <a:r>
              <a:rPr lang="en-US" sz="4600" b="1" u="sng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PMingLiU" pitchFamily="18" charset="-120"/>
              </a:rPr>
              <a:t>re-infarction</a:t>
            </a:r>
            <a:r>
              <a:rPr lang="en-US" sz="4600" b="1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</a:t>
            </a:r>
            <a:endParaRPr lang="ar-JO" sz="4600" b="1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2060"/>
                </a:solidFill>
              </a:rPr>
              <a:t>Aspartate transaminase (AST)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43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>
                <a:solidFill>
                  <a:srgbClr val="002060"/>
                </a:solidFill>
              </a:rPr>
              <a:t>Hepatic congestion </a:t>
            </a:r>
            <a:r>
              <a:rPr lang="en-US" sz="2000" dirty="0"/>
              <a:t>due to right-sided heart dysfunction may contribute to the </a:t>
            </a:r>
            <a:r>
              <a:rPr lang="en-US" sz="2000" b="1" i="1" dirty="0">
                <a:solidFill>
                  <a:srgbClr val="C00000"/>
                </a:solidFill>
              </a:rPr>
              <a:t>rise of plasma AST </a:t>
            </a:r>
            <a:r>
              <a:rPr lang="en-US" sz="2000" dirty="0"/>
              <a:t>activity.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non-specific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marker of MI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If there is </a:t>
            </a:r>
            <a:r>
              <a:rPr lang="en-US" sz="2000" b="1" u="sng" dirty="0">
                <a:solidFill>
                  <a:srgbClr val="002060"/>
                </a:solidFill>
              </a:rPr>
              <a:t>primary hepatic dysfunction</a:t>
            </a:r>
            <a:r>
              <a:rPr lang="en-US" sz="2000" dirty="0"/>
              <a:t>, plasma </a:t>
            </a:r>
            <a:r>
              <a:rPr lang="en-US" sz="2000" b="1" i="1" dirty="0">
                <a:solidFill>
                  <a:srgbClr val="C00000"/>
                </a:solidFill>
              </a:rPr>
              <a:t>AST</a:t>
            </a:r>
            <a:r>
              <a:rPr lang="en-US" sz="2000" dirty="0"/>
              <a:t> rises whereas </a:t>
            </a:r>
            <a:r>
              <a:rPr lang="en-US" sz="2000" b="1" i="1" dirty="0">
                <a:solidFill>
                  <a:srgbClr val="C00000"/>
                </a:solidFill>
              </a:rPr>
              <a:t>LDH1</a:t>
            </a:r>
            <a:r>
              <a:rPr lang="en-US" sz="2000" dirty="0"/>
              <a:t> activity usually remains normal.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sequence of changes in </a:t>
            </a:r>
            <a:r>
              <a:rPr lang="en-US" sz="2000" b="1" u="sng" dirty="0">
                <a:solidFill>
                  <a:srgbClr val="002060"/>
                </a:solidFill>
              </a:rPr>
              <a:t>plasma AST activity in MI  </a:t>
            </a:r>
            <a:r>
              <a:rPr lang="en-US" sz="2000" dirty="0"/>
              <a:t>is </a:t>
            </a:r>
            <a:r>
              <a:rPr lang="en-US" sz="2000" b="1" i="1" dirty="0">
                <a:solidFill>
                  <a:srgbClr val="C00000"/>
                </a:solidFill>
              </a:rPr>
              <a:t>similar</a:t>
            </a:r>
            <a:r>
              <a:rPr lang="en-US" sz="2000" dirty="0"/>
              <a:t> to those of </a:t>
            </a:r>
            <a:r>
              <a:rPr lang="en-US" sz="2000" b="1" i="1" dirty="0">
                <a:solidFill>
                  <a:srgbClr val="C00000"/>
                </a:solidFill>
              </a:rPr>
              <a:t>CK</a:t>
            </a:r>
            <a:r>
              <a:rPr lang="en-US" sz="2000" dirty="0"/>
              <a:t> .</a:t>
            </a:r>
          </a:p>
          <a:p>
            <a:pPr algn="just" eaLnBrk="1" hangingPunct="1">
              <a:defRPr/>
            </a:pPr>
            <a:r>
              <a:rPr lang="en-US" sz="2000" b="1" dirty="0"/>
              <a:t>AST</a:t>
            </a:r>
            <a:r>
              <a:rPr lang="en-US" sz="2000" dirty="0"/>
              <a:t> and </a:t>
            </a:r>
            <a:r>
              <a:rPr lang="en-US" sz="2000" b="1" dirty="0"/>
              <a:t>LDH</a:t>
            </a:r>
            <a:r>
              <a:rPr lang="en-US" sz="2000" dirty="0"/>
              <a:t> measurements </a:t>
            </a:r>
            <a:r>
              <a:rPr lang="en-US" sz="2000" b="1" i="1" u="sng" dirty="0">
                <a:solidFill>
                  <a:srgbClr val="C00000"/>
                </a:solidFill>
              </a:rPr>
              <a:t>are rarely of practical value</a:t>
            </a:r>
            <a:r>
              <a:rPr lang="en-US" sz="2000" dirty="0"/>
              <a:t> in the management of patients with suspected myocardial infarction.</a:t>
            </a:r>
          </a:p>
          <a:p>
            <a:pPr algn="just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Exceptionally, </a:t>
            </a:r>
            <a:r>
              <a:rPr lang="en-US" sz="2000" dirty="0"/>
              <a:t>when a patient with chest pain presents</a:t>
            </a:r>
            <a:r>
              <a:rPr lang="en-US" sz="2000" b="1" i="1" u="sng" dirty="0">
                <a:solidFill>
                  <a:srgbClr val="C00000"/>
                </a:solidFill>
              </a:rPr>
              <a:t> late</a:t>
            </a:r>
            <a:r>
              <a:rPr lang="en-US" sz="2000" u="sng" dirty="0"/>
              <a:t>, </a:t>
            </a:r>
            <a:r>
              <a:rPr lang="en-US" sz="2000" dirty="0"/>
              <a:t>measurement of </a:t>
            </a:r>
            <a:r>
              <a:rPr lang="en-US" sz="2000" b="1" dirty="0"/>
              <a:t>LDH</a:t>
            </a:r>
            <a:r>
              <a:rPr lang="en-US" sz="2000" dirty="0"/>
              <a:t> may be helpful as this enzyme </a:t>
            </a:r>
            <a:r>
              <a:rPr lang="en-US" sz="2000" b="1" dirty="0"/>
              <a:t>remains elevated in the plasma for several days </a:t>
            </a:r>
            <a:r>
              <a:rPr lang="en-US" sz="2000" dirty="0"/>
              <a:t>following myocardial infarction.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77803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8938" indent="-388938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Lactate dehydrogenase (LDH)</a:t>
            </a:r>
          </a:p>
          <a:p>
            <a:pPr marL="388938" indent="-388938" algn="ctr">
              <a:spcBef>
                <a:spcPct val="50000"/>
              </a:spcBef>
              <a:defRPr/>
            </a:pPr>
            <a:endParaRPr lang="en-US" sz="3200" b="1" spc="-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1298575"/>
            <a:ext cx="87153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LDH is a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tetramer</a:t>
            </a:r>
            <a:r>
              <a:rPr lang="en-US" sz="2000" dirty="0">
                <a:latin typeface="+mn-lt"/>
                <a:cs typeface="Arial" pitchFamily="34" charset="0"/>
              </a:rPr>
              <a:t>, each chain may be one of two types (H,M) where LDH1 is (H4) while LD5 is (M4) 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LD1 &amp; LD2 </a:t>
            </a:r>
            <a:r>
              <a:rPr lang="en-US" sz="2000" dirty="0">
                <a:latin typeface="+mn-lt"/>
                <a:cs typeface="Arial" pitchFamily="34" charset="0"/>
              </a:rPr>
              <a:t>predominates in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heart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LDH increases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later</a:t>
            </a:r>
            <a:r>
              <a:rPr lang="en-US" sz="2000" dirty="0">
                <a:latin typeface="+mn-lt"/>
                <a:cs typeface="Arial" pitchFamily="34" charset="0"/>
              </a:rPr>
              <a:t> than CK-MB and Ck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Reaches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max. level </a:t>
            </a:r>
            <a:r>
              <a:rPr lang="en-US" sz="2000" dirty="0">
                <a:latin typeface="+mn-lt"/>
                <a:cs typeface="Arial" pitchFamily="34" charset="0"/>
              </a:rPr>
              <a:t>in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48 h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Remains elevated for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5-6 days </a:t>
            </a:r>
            <a:r>
              <a:rPr lang="en-US" sz="2000" dirty="0">
                <a:latin typeface="+mn-lt"/>
                <a:cs typeface="Arial" pitchFamily="34" charset="0"/>
              </a:rPr>
              <a:t>after the MI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non-specific marker </a:t>
            </a:r>
            <a:r>
              <a:rPr lang="en-US" sz="2000" dirty="0">
                <a:latin typeface="+mn-lt"/>
                <a:cs typeface="Arial" pitchFamily="34" charset="0"/>
              </a:rPr>
              <a:t>of tissue injury: High levels are found in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liver, lung, kidney </a:t>
            </a:r>
            <a:r>
              <a:rPr lang="en-US" sz="2000" dirty="0">
                <a:latin typeface="+mn-lt"/>
                <a:cs typeface="Arial" pitchFamily="34" charset="0"/>
              </a:rPr>
              <a:t>and other diseases.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Myocardial infarction resulting in insufficient oxygen delivery to that portion of cardiac muscle. This causes the affected muscle to rely on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anaerobic metabolism </a:t>
            </a:r>
            <a:r>
              <a:rPr lang="en-US" sz="2000" dirty="0">
                <a:latin typeface="+mn-lt"/>
                <a:cs typeface="Arial" pitchFamily="34" charset="0"/>
              </a:rPr>
              <a:t>for its energy supply with concomitant production of lactic acid. 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000" dirty="0">
              <a:latin typeface="+mn-lt"/>
              <a:cs typeface="Arial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3429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6DCC-C8BA-4E58-80B5-E3D30F315B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PMingLiU" pitchFamily="18" charset="-120"/>
                <a:cs typeface="+mj-cs"/>
              </a:rPr>
              <a:t>Acute Myocardial Infarction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967797"/>
            <a:ext cx="8001000" cy="43894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6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An imbalance between the supply of oxygen and the myocardial demand resulting in myocardial ischemia.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i="1" u="sng" dirty="0">
              <a:solidFill>
                <a:srgbClr val="FF0000"/>
              </a:solidFill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5A15D3-D297-4BF3-A1BA-AB37A7F7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32" y="1976335"/>
            <a:ext cx="4038600" cy="47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C00000"/>
                </a:solidFill>
                <a:latin typeface="+mn-lt"/>
                <a:ea typeface="PMingLiU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3">
                    <a:lumMod val="50000"/>
                  </a:schemeClr>
                </a:solidFill>
                <a:latin typeface="+mn-lt"/>
                <a:ea typeface="PMingLiU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PMingLiU" pitchFamily="18" charset="-120"/>
                <a:cs typeface="+mn-cs"/>
              </a:rPr>
              <a:t>A rapid development of myocardial necrosis caused by prolonged ischemia resulting in an irreversible myocardial injury.</a:t>
            </a:r>
            <a:r>
              <a:rPr lang="en-US" sz="2800" dirty="0"/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The development of infarction or ischemia will depend on the degree of occlusion or the presence of collateral blood flow.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PMingLiU" pitchFamily="18" charset="-120"/>
              <a:cs typeface="+mn-cs"/>
            </a:endParaRPr>
          </a:p>
        </p:txBody>
      </p:sp>
      <p:pic>
        <p:nvPicPr>
          <p:cNvPr id="6" name="Picture 4" descr="heart_attack">
            <a:extLst>
              <a:ext uri="{FF2B5EF4-FFF2-40B4-BE49-F238E27FC236}">
                <a16:creationId xmlns:a16="http://schemas.microsoft.com/office/drawing/2014/main" id="{4AF7EF65-9477-4F21-84F6-3EC5531D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8038"/>
            <a:ext cx="40386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rgbClr val="002060"/>
                </a:solidFill>
              </a:rPr>
              <a:t> Troponin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Troponin</a:t>
            </a:r>
            <a:r>
              <a:rPr lang="en-US" sz="2400" dirty="0"/>
              <a:t> is a </a:t>
            </a:r>
            <a:r>
              <a:rPr lang="en-US" sz="2400" b="1" dirty="0">
                <a:solidFill>
                  <a:srgbClr val="C00000"/>
                </a:solidFill>
              </a:rPr>
              <a:t>protein.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Present in high concentration in </a:t>
            </a:r>
            <a:r>
              <a:rPr lang="en-US" sz="2400" b="1" dirty="0">
                <a:solidFill>
                  <a:srgbClr val="C00000"/>
                </a:solidFill>
              </a:rPr>
              <a:t>muscle &amp; heart.</a:t>
            </a:r>
          </a:p>
          <a:p>
            <a:pPr eaLnBrk="1" hangingPunct="1">
              <a:defRPr/>
            </a:pPr>
            <a:r>
              <a:rPr lang="en-US" sz="2400" dirty="0"/>
              <a:t>Regulates the force of </a:t>
            </a:r>
            <a:r>
              <a:rPr lang="en-US" sz="2400" b="1" dirty="0">
                <a:solidFill>
                  <a:srgbClr val="C00000"/>
                </a:solidFill>
              </a:rPr>
              <a:t>muscular contractions</a:t>
            </a:r>
          </a:p>
          <a:p>
            <a:pPr eaLnBrk="1" hangingPunct="1">
              <a:defRPr/>
            </a:pPr>
            <a:r>
              <a:rPr lang="en-US" sz="2400" dirty="0"/>
              <a:t>Is composed of</a:t>
            </a:r>
            <a:r>
              <a:rPr lang="en-US" sz="2400" b="1" dirty="0">
                <a:solidFill>
                  <a:srgbClr val="C00000"/>
                </a:solidFill>
              </a:rPr>
              <a:t> 3 sub units I, T and C.</a:t>
            </a: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Troponin</a:t>
            </a:r>
            <a:r>
              <a:rPr lang="en-US" sz="2400" b="1" dirty="0">
                <a:solidFill>
                  <a:srgbClr val="7030A0"/>
                </a:solidFill>
              </a:rPr>
              <a:t> C: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Ca</a:t>
            </a:r>
            <a:r>
              <a:rPr lang="en-US" sz="2400" baseline="30000" dirty="0"/>
              <a:t>++ </a:t>
            </a:r>
            <a:r>
              <a:rPr lang="en-US" sz="2400" dirty="0"/>
              <a:t>binding. (</a:t>
            </a:r>
            <a:r>
              <a:rPr lang="en-US" sz="2400" b="1" i="1" dirty="0">
                <a:solidFill>
                  <a:srgbClr val="C00000"/>
                </a:solidFill>
              </a:rPr>
              <a:t>not heart-specific).</a:t>
            </a: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sz="2400" dirty="0"/>
              <a:t> The </a:t>
            </a:r>
            <a:r>
              <a:rPr lang="en-US" sz="2400" b="1" dirty="0" err="1">
                <a:solidFill>
                  <a:srgbClr val="C00000"/>
                </a:solidFill>
              </a:rPr>
              <a:t>Troponin</a:t>
            </a:r>
            <a:r>
              <a:rPr lang="en-US" sz="2400" b="1" dirty="0">
                <a:solidFill>
                  <a:srgbClr val="C00000"/>
                </a:solidFill>
              </a:rPr>
              <a:t> I and </a:t>
            </a:r>
            <a:r>
              <a:rPr lang="en-US" sz="2400" b="1" dirty="0" err="1">
                <a:solidFill>
                  <a:srgbClr val="C00000"/>
                </a:solidFill>
              </a:rPr>
              <a:t>Troponin</a:t>
            </a:r>
            <a:r>
              <a:rPr lang="en-US" sz="2400" b="1" dirty="0">
                <a:solidFill>
                  <a:srgbClr val="C00000"/>
                </a:solidFill>
              </a:rPr>
              <a:t> T </a:t>
            </a:r>
            <a:r>
              <a:rPr lang="en-US" sz="2400" dirty="0"/>
              <a:t>found in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muscle </a:t>
            </a:r>
            <a:r>
              <a:rPr lang="en-US" sz="2400" dirty="0"/>
              <a:t>is significantly </a:t>
            </a:r>
            <a:r>
              <a:rPr lang="en-US" sz="2400" b="1" dirty="0"/>
              <a:t>different</a:t>
            </a:r>
            <a:r>
              <a:rPr lang="en-US" sz="2400" dirty="0"/>
              <a:t> from </a:t>
            </a:r>
            <a:r>
              <a:rPr lang="en-US" sz="2400" dirty="0" err="1"/>
              <a:t>Troponins</a:t>
            </a:r>
            <a:r>
              <a:rPr lang="en-US" sz="2400" dirty="0"/>
              <a:t> found in non-cardiac muscle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10" y="5410215"/>
            <a:ext cx="7100455" cy="13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75047" y="152400"/>
            <a:ext cx="8001000" cy="44196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/>
              <a:t>  </a:t>
            </a:r>
            <a:r>
              <a:rPr lang="en-US" sz="2400" b="1" u="sng" dirty="0" err="1">
                <a:solidFill>
                  <a:srgbClr val="7030A0"/>
                </a:solidFill>
              </a:rPr>
              <a:t>Troponin</a:t>
            </a:r>
            <a:r>
              <a:rPr lang="en-US" sz="2400" b="1" u="sng" dirty="0">
                <a:solidFill>
                  <a:srgbClr val="7030A0"/>
                </a:solidFill>
              </a:rPr>
              <a:t> T</a:t>
            </a:r>
            <a:endParaRPr lang="en-US" sz="2400" b="1" u="sng" dirty="0">
              <a:solidFill>
                <a:srgbClr val="00B0F0"/>
              </a:solidFill>
              <a:cs typeface="Times New Roman" pitchFamily="18" charset="0"/>
            </a:endParaRP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err="1">
                <a:cs typeface="Times New Roman" pitchFamily="18" charset="0"/>
              </a:rPr>
              <a:t>Tropomyosin</a:t>
            </a:r>
            <a:r>
              <a:rPr lang="en-US" sz="1800" dirty="0">
                <a:cs typeface="Times New Roman" pitchFamily="18" charset="0"/>
              </a:rPr>
              <a:t> binding element 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>
                <a:cs typeface="Times New Roman" pitchFamily="18" charset="0"/>
              </a:rPr>
              <a:t>Its level increases </a:t>
            </a: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within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6 hrs </a:t>
            </a:r>
            <a:r>
              <a:rPr lang="en-US" sz="1800" dirty="0">
                <a:cs typeface="Times New Roman" pitchFamily="18" charset="0"/>
              </a:rPr>
              <a:t>of MI.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Peaks </a:t>
            </a:r>
            <a:r>
              <a:rPr lang="en-US" sz="1800" dirty="0">
                <a:cs typeface="Times New Roman" pitchFamily="18" charset="0"/>
              </a:rPr>
              <a:t>at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72 hrs 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b="1" u="sng" dirty="0">
                <a:solidFill>
                  <a:srgbClr val="002060"/>
                </a:solidFill>
                <a:cs typeface="Times New Roman" pitchFamily="18" charset="0"/>
              </a:rPr>
              <a:t>remains</a:t>
            </a:r>
            <a:r>
              <a:rPr lang="en-US" sz="1800" dirty="0">
                <a:cs typeface="Times New Roman" pitchFamily="18" charset="0"/>
              </a:rPr>
              <a:t> elevated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7-10 days.</a:t>
            </a:r>
          </a:p>
          <a:p>
            <a:pPr marL="609600" indent="-60960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/>
              <a:t>Troponin T may be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</a:t>
            </a:r>
            <a:r>
              <a:rPr lang="en-US" sz="1800" dirty="0"/>
              <a:t> in patients with </a:t>
            </a:r>
            <a:r>
              <a:rPr lang="en-US" sz="1800" b="1" i="1" dirty="0">
                <a:solidFill>
                  <a:srgbClr val="002060"/>
                </a:solidFill>
              </a:rPr>
              <a:t>chronic renal failure </a:t>
            </a:r>
            <a:r>
              <a:rPr lang="en-US" sz="1800" dirty="0"/>
              <a:t>and thus may </a:t>
            </a:r>
            <a:r>
              <a:rPr lang="en-US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be so cardiac-specific</a:t>
            </a:r>
            <a:endParaRPr lang="ar-JO" sz="1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JO" sz="2400" b="1" u="sng" dirty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Troponin I: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It is released </a:t>
            </a: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within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4-6 </a:t>
            </a:r>
            <a:r>
              <a:rPr lang="en-US" b="1" dirty="0" err="1">
                <a:solidFill>
                  <a:srgbClr val="C00000"/>
                </a:solidFill>
                <a:cs typeface="Times New Roman" pitchFamily="18" charset="0"/>
              </a:rPr>
              <a:t>hrs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of the onset of MI. 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Peaks 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14-24hrs.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 Remains </a:t>
            </a:r>
            <a:r>
              <a:rPr lang="en-US" dirty="0">
                <a:cs typeface="Times New Roman" pitchFamily="18" charset="0"/>
              </a:rPr>
              <a:t>elevated for 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3-5 days.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2060"/>
                </a:solidFill>
                <a:cs typeface="Tahoma" pitchFamily="34" charset="0"/>
              </a:rPr>
              <a:t>Disappears</a:t>
            </a:r>
            <a:r>
              <a:rPr lang="en-US" dirty="0">
                <a:cs typeface="Tahoma" pitchFamily="34" charset="0"/>
              </a:rPr>
              <a:t> from blood </a:t>
            </a:r>
            <a:r>
              <a:rPr lang="en-US" b="1" dirty="0">
                <a:solidFill>
                  <a:srgbClr val="C00000"/>
                </a:solidFill>
                <a:cs typeface="Tahoma" pitchFamily="34" charset="0"/>
              </a:rPr>
              <a:t>after about one week</a:t>
            </a:r>
            <a:r>
              <a:rPr lang="en-US" dirty="0">
                <a:cs typeface="Tahoma" pitchFamily="34" charset="0"/>
              </a:rPr>
              <a:t>. So, useful for diagnosis 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delayed admission cases.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r>
              <a:rPr lang="en-US" dirty="0"/>
              <a:t>Cardiac troponins have been recommended as the </a:t>
            </a:r>
            <a:r>
              <a:rPr lang="en-US" b="1" i="1" dirty="0">
                <a:solidFill>
                  <a:srgbClr val="C00000"/>
                </a:solidFill>
              </a:rPr>
              <a:t>biochemical cardiac marker of choice</a:t>
            </a:r>
            <a:r>
              <a:rPr lang="en-US" dirty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 Cardiac Troponin: troponin I (cTn 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05800" cy="5638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dirty="0">
                <a:cs typeface="Akhbar MT" pitchFamily="2" charset="-78"/>
              </a:rPr>
              <a:t>Serum </a:t>
            </a:r>
            <a:r>
              <a:rPr lang="en-US" dirty="0" err="1">
                <a:cs typeface="Akhbar MT" pitchFamily="2" charset="-78"/>
              </a:rPr>
              <a:t>troponins</a:t>
            </a:r>
            <a:r>
              <a:rPr lang="en-US" dirty="0">
                <a:cs typeface="Akhbar MT" pitchFamily="2" charset="-78"/>
              </a:rPr>
              <a:t> are </a:t>
            </a:r>
            <a:r>
              <a:rPr lang="en-US" b="1" i="1" dirty="0">
                <a:solidFill>
                  <a:srgbClr val="C00000"/>
                </a:solidFill>
                <a:cs typeface="Akhbar MT" pitchFamily="2" charset="-78"/>
              </a:rPr>
              <a:t>not found in healthy individuals </a:t>
            </a:r>
            <a:r>
              <a:rPr lang="en-US" dirty="0">
                <a:cs typeface="Akhbar MT" pitchFamily="2" charset="-78"/>
              </a:rPr>
              <a:t>(Unlike CK/MB).</a:t>
            </a:r>
          </a:p>
          <a:p>
            <a:pPr algn="just" eaLnBrk="1" hangingPunct="1">
              <a:defRPr/>
            </a:pPr>
            <a:r>
              <a:rPr lang="en-US" dirty="0" err="1">
                <a:cs typeface="Akhbar MT" pitchFamily="2" charset="-78"/>
              </a:rPr>
              <a:t>Troponins</a:t>
            </a:r>
            <a:r>
              <a:rPr lang="en-US" dirty="0">
                <a:cs typeface="Akhbar MT" pitchFamily="2" charset="-78"/>
              </a:rPr>
              <a:t> are both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more sensitive </a:t>
            </a:r>
            <a:r>
              <a:rPr lang="en-US" dirty="0">
                <a:cs typeface="Akhbar MT" pitchFamily="2" charset="-78"/>
              </a:rPr>
              <a:t>(diagnose minor infarction)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en-US" dirty="0">
                <a:cs typeface="Akhbar MT" pitchFamily="2" charset="-78"/>
              </a:rPr>
              <a:t>and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more specific </a:t>
            </a:r>
            <a:r>
              <a:rPr lang="en-US" dirty="0">
                <a:cs typeface="Akhbar MT" pitchFamily="2" charset="-78"/>
              </a:rPr>
              <a:t>than CK-MB in terms of its diagnostic ability with respect to myocardial damage.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Prognostic marker </a:t>
            </a:r>
            <a:r>
              <a:rPr lang="en-US" dirty="0">
                <a:cs typeface="Akhbar MT" pitchFamily="2" charset="-78"/>
              </a:rPr>
              <a:t>(relation between level in blood &amp; extent of cardiac damage). Determination of size of infarct.</a:t>
            </a:r>
          </a:p>
          <a:p>
            <a:pPr algn="just" eaLnBrk="1" hangingPunct="1">
              <a:defRPr/>
            </a:pPr>
            <a:r>
              <a:rPr lang="en-US" dirty="0">
                <a:cs typeface="Akhbar MT" pitchFamily="2" charset="-78"/>
              </a:rPr>
              <a:t>Determination of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success of reperfusion.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Two negative </a:t>
            </a:r>
            <a:r>
              <a:rPr lang="en-US" b="1" dirty="0" err="1">
                <a:solidFill>
                  <a:srgbClr val="C00000"/>
                </a:solidFill>
                <a:cs typeface="Akhbar MT" pitchFamily="2" charset="-78"/>
              </a:rPr>
              <a:t>Troponins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6 hours apart </a:t>
            </a:r>
            <a:r>
              <a:rPr lang="en-US" dirty="0">
                <a:cs typeface="Akhbar MT" pitchFamily="2" charset="-78"/>
              </a:rPr>
              <a:t>are good (but not absolute) evidence of no recent AMI.</a:t>
            </a:r>
          </a:p>
          <a:p>
            <a:pPr algn="just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cs typeface="Akhbar MT" pitchFamily="2" charset="-78"/>
              </a:rPr>
              <a:t>positve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 Troponin </a:t>
            </a:r>
            <a:r>
              <a:rPr lang="en-US" dirty="0">
                <a:cs typeface="Akhbar MT" pitchFamily="2" charset="-78"/>
              </a:rPr>
              <a:t>in patients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without ECG </a:t>
            </a:r>
            <a:r>
              <a:rPr lang="en-US" dirty="0">
                <a:cs typeface="Akhbar MT" pitchFamily="2" charset="-78"/>
              </a:rPr>
              <a:t>changes &amp; with </a:t>
            </a:r>
            <a:r>
              <a:rPr lang="en-US" b="1" dirty="0">
                <a:solidFill>
                  <a:srgbClr val="C00000"/>
                </a:solidFill>
                <a:cs typeface="Akhbar MT" pitchFamily="2" charset="-78"/>
              </a:rPr>
              <a:t>normal CK-MB </a:t>
            </a:r>
            <a:r>
              <a:rPr lang="en-US" dirty="0">
                <a:cs typeface="Akhbar MT" pitchFamily="2" charset="-78"/>
              </a:rPr>
              <a:t>levels may identify patients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at increased risk of cardiac events</a:t>
            </a:r>
          </a:p>
          <a:p>
            <a:pPr eaLnBrk="1" hangingPunct="1">
              <a:defRPr/>
            </a:pPr>
            <a:endParaRPr lang="en-US" dirty="0">
              <a:cs typeface="Akhbar MT" pitchFamily="2" charset="-78"/>
            </a:endParaRP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/>
              <a:t>Heart-type fatty acid-binding protein</a:t>
            </a:r>
            <a:br>
              <a:rPr lang="en-US" sz="3200" b="1" dirty="0"/>
            </a:br>
            <a:r>
              <a:rPr lang="en-US" sz="3200" b="1" dirty="0"/>
              <a:t> (H-FABP)</a:t>
            </a:r>
            <a:endParaRPr lang="ar-JO" sz="3200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H-FABP is a small </a:t>
            </a:r>
            <a:r>
              <a:rPr lang="en-US" sz="23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cytosolic</a:t>
            </a:r>
            <a:r>
              <a:rPr lang="en-US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</a:t>
            </a:r>
            <a:r>
              <a:rPr lang="en-US" sz="2300" dirty="0"/>
              <a:t>found in the cardiac tissues.</a:t>
            </a:r>
          </a:p>
          <a:p>
            <a:r>
              <a:rPr lang="en-US" sz="2300" dirty="0"/>
              <a:t>It is chiefly present in the </a:t>
            </a:r>
            <a:r>
              <a:rPr lang="en-US" sz="2300" b="1" dirty="0">
                <a:solidFill>
                  <a:srgbClr val="002060"/>
                </a:solidFill>
              </a:rPr>
              <a:t>myocardium</a:t>
            </a:r>
            <a:r>
              <a:rPr lang="en-US" sz="2300" dirty="0"/>
              <a:t> and, to a lesser extent, in the </a:t>
            </a:r>
            <a:r>
              <a:rPr lang="en-US" sz="2300" dirty="0">
                <a:solidFill>
                  <a:srgbClr val="002060"/>
                </a:solidFill>
              </a:rPr>
              <a:t>brain, kidney and skeletal muscle.</a:t>
            </a:r>
          </a:p>
          <a:p>
            <a:r>
              <a:rPr lang="en-US" sz="2300" dirty="0"/>
              <a:t>responsible for the </a:t>
            </a:r>
            <a:r>
              <a:rPr lang="en-US" sz="2300" b="1" dirty="0">
                <a:solidFill>
                  <a:srgbClr val="C00000"/>
                </a:solidFill>
              </a:rPr>
              <a:t>transport of fatty acids </a:t>
            </a:r>
            <a:r>
              <a:rPr lang="en-US" sz="2300" dirty="0"/>
              <a:t>from the plasma membrane to: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Sites of β-oxidation in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sz="2300" dirty="0"/>
              <a:t> and </a:t>
            </a:r>
            <a:r>
              <a:rPr lang="en-US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3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Endoplasmic reticulum </a:t>
            </a:r>
            <a:r>
              <a:rPr lang="en-US" sz="2300" dirty="0"/>
              <a:t>for lipid synthesis. </a:t>
            </a:r>
          </a:p>
          <a:p>
            <a:r>
              <a:rPr lang="en-US" sz="2300" dirty="0"/>
              <a:t>H-FABP is released </a:t>
            </a:r>
            <a:r>
              <a:rPr lang="en-US" sz="2300" b="1" dirty="0">
                <a:solidFill>
                  <a:srgbClr val="C00000"/>
                </a:solidFill>
              </a:rPr>
              <a:t>extremely early </a:t>
            </a:r>
            <a:r>
              <a:rPr lang="en-US" sz="2300" dirty="0"/>
              <a:t>into the serum following </a:t>
            </a:r>
            <a:r>
              <a:rPr lang="en-US" sz="2300" dirty="0" err="1"/>
              <a:t>myocyte</a:t>
            </a:r>
            <a:r>
              <a:rPr lang="en-US" sz="2300" dirty="0"/>
              <a:t> rupture. 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 err="1">
                <a:latin typeface="Wingdings 3" pitchFamily="18" charset="2"/>
              </a:rPr>
              <a:t>hhh</a:t>
            </a:r>
            <a:r>
              <a:rPr lang="en-US" sz="2300" b="1" dirty="0">
                <a:latin typeface="Wingdings 3" pitchFamily="18" charset="2"/>
              </a:rPr>
              <a:t> </a:t>
            </a:r>
            <a:r>
              <a:rPr lang="en-US" sz="2300" dirty="0"/>
              <a:t>as early as </a:t>
            </a:r>
            <a:r>
              <a:rPr lang="en-US" sz="2300" b="1" u="sng" dirty="0">
                <a:solidFill>
                  <a:srgbClr val="C00000"/>
                </a:solidFill>
              </a:rPr>
              <a:t>30 min </a:t>
            </a:r>
            <a:r>
              <a:rPr lang="en-US" sz="2300" dirty="0"/>
              <a:t>after myocardial injury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 </a:t>
            </a:r>
            <a:r>
              <a:rPr lang="en-US" sz="2300" b="1" dirty="0"/>
              <a:t>Peaks </a:t>
            </a:r>
            <a:r>
              <a:rPr lang="en-US" sz="2300" dirty="0"/>
              <a:t> at </a:t>
            </a:r>
            <a:r>
              <a:rPr lang="en-US" sz="2300" b="1" u="sng" dirty="0">
                <a:solidFill>
                  <a:srgbClr val="C00000"/>
                </a:solidFill>
              </a:rPr>
              <a:t>6–8 h</a:t>
            </a:r>
            <a:r>
              <a:rPr lang="en-US" sz="2300" u="sng" dirty="0"/>
              <a:t> </a:t>
            </a:r>
            <a:r>
              <a:rPr lang="en-US" sz="2300" dirty="0"/>
              <a:t>and </a:t>
            </a:r>
          </a:p>
          <a:p>
            <a:pPr>
              <a:buFont typeface="Wingdings" pitchFamily="2" charset="2"/>
              <a:buChar char="Ø"/>
            </a:pPr>
            <a:r>
              <a:rPr lang="en-US" sz="2300" b="1" dirty="0"/>
              <a:t>Returns </a:t>
            </a:r>
            <a:r>
              <a:rPr lang="en-US" sz="2300" dirty="0"/>
              <a:t>to baseline levels at </a:t>
            </a:r>
            <a:r>
              <a:rPr lang="en-US" sz="2300" b="1" u="sng" dirty="0">
                <a:solidFill>
                  <a:srgbClr val="C00000"/>
                </a:solidFill>
              </a:rPr>
              <a:t>~24 h. </a:t>
            </a:r>
            <a:endParaRPr lang="en-US" sz="2300" dirty="0"/>
          </a:p>
          <a:p>
            <a:r>
              <a:rPr lang="en-US" sz="2300" dirty="0"/>
              <a:t>It could be used to quickly </a:t>
            </a:r>
            <a:r>
              <a:rPr lang="en-US" sz="2300" b="1" u="sng" dirty="0">
                <a:solidFill>
                  <a:srgbClr val="C00000"/>
                </a:solidFill>
              </a:rPr>
              <a:t>rule out </a:t>
            </a:r>
            <a:r>
              <a:rPr lang="en-US" sz="2300" dirty="0"/>
              <a:t>AMI.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 err="1"/>
              <a:t>Isoenzyme</a:t>
            </a:r>
            <a:r>
              <a:rPr lang="en-US" sz="3600" b="1" dirty="0"/>
              <a:t> BB glycogen </a:t>
            </a:r>
            <a:r>
              <a:rPr lang="en-US" sz="3600" b="1" dirty="0" err="1"/>
              <a:t>phosphorylase</a:t>
            </a:r>
            <a:r>
              <a:rPr lang="en-US" sz="3600" b="1" dirty="0"/>
              <a:t> (GPBB)</a:t>
            </a:r>
            <a:endParaRPr lang="ar-JO" sz="36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86800" cy="438943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It is one of the 3 </a:t>
            </a:r>
            <a:r>
              <a:rPr lang="en-US" sz="2400" dirty="0" err="1"/>
              <a:t>isoforms</a:t>
            </a:r>
            <a:r>
              <a:rPr lang="en-US" sz="2400" dirty="0"/>
              <a:t> of glycogen </a:t>
            </a:r>
            <a:r>
              <a:rPr lang="en-US" sz="2400" dirty="0" err="1"/>
              <a:t>phosphorylase</a:t>
            </a:r>
            <a:r>
              <a:rPr lang="en-US" sz="2400" dirty="0"/>
              <a:t>.</a:t>
            </a:r>
          </a:p>
          <a:p>
            <a:r>
              <a:rPr lang="en-US" sz="2400" dirty="0"/>
              <a:t>GPBB exists in </a:t>
            </a:r>
            <a:r>
              <a:rPr lang="en-US" sz="2400" b="1" dirty="0">
                <a:solidFill>
                  <a:srgbClr val="0070C0"/>
                </a:solidFill>
              </a:rPr>
              <a:t>cardiac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brain tissue</a:t>
            </a:r>
            <a:r>
              <a:rPr lang="en-US" sz="2400" dirty="0"/>
              <a:t>. Because of the blood–brain barrier, GP-BB can be seen as being </a:t>
            </a:r>
            <a:r>
              <a:rPr lang="en-US" sz="2400" b="1" dirty="0">
                <a:solidFill>
                  <a:srgbClr val="C00000"/>
                </a:solidFill>
              </a:rPr>
              <a:t>specific to heart muscle. </a:t>
            </a:r>
          </a:p>
          <a:p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/>
              <a:t> blood levels can be seen in </a:t>
            </a:r>
            <a:r>
              <a:rPr lang="en-US" sz="2400" b="1" dirty="0">
                <a:solidFill>
                  <a:srgbClr val="00B050"/>
                </a:solidFill>
              </a:rPr>
              <a:t>ischemia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MI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unstable angina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Early biochemical marker </a:t>
            </a:r>
            <a:r>
              <a:rPr lang="en-US" sz="2400" dirty="0"/>
              <a:t>of myocardial necrosis. </a:t>
            </a:r>
          </a:p>
          <a:p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dirty="0"/>
              <a:t>within the </a:t>
            </a:r>
            <a:r>
              <a:rPr lang="en-US" sz="2400" b="1" dirty="0">
                <a:solidFill>
                  <a:srgbClr val="C00000"/>
                </a:solidFill>
              </a:rPr>
              <a:t>first hour </a:t>
            </a:r>
            <a:r>
              <a:rPr lang="en-US" sz="2400" dirty="0"/>
              <a:t>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b="1" dirty="0" err="1">
                <a:latin typeface="Wingdings 3" pitchFamily="18" charset="2"/>
              </a:rPr>
              <a:t>hhh</a:t>
            </a:r>
            <a:r>
              <a:rPr lang="en-US" sz="2400" dirty="0">
                <a:latin typeface="Wingdings 3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1–3 hours </a:t>
            </a:r>
            <a:r>
              <a:rPr lang="en-US" sz="2400" dirty="0"/>
              <a:t>after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ischemia</a:t>
            </a:r>
            <a:r>
              <a:rPr lang="en-US" sz="2400" dirty="0"/>
              <a:t>.</a:t>
            </a:r>
            <a:endParaRPr lang="en-US" sz="2000" dirty="0"/>
          </a:p>
          <a:p>
            <a:r>
              <a:rPr lang="en-US" sz="2400" b="1" dirty="0">
                <a:solidFill>
                  <a:srgbClr val="C00000"/>
                </a:solidFill>
              </a:rPr>
              <a:t>Very sensitive </a:t>
            </a:r>
            <a:r>
              <a:rPr lang="en-US" sz="2400" dirty="0"/>
              <a:t>indicator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sz="2400" dirty="0"/>
              <a:t> with a sensitivity superior to that of </a:t>
            </a:r>
            <a:r>
              <a:rPr lang="en-US" sz="2400" dirty="0" err="1"/>
              <a:t>myoglobin</a:t>
            </a:r>
            <a:r>
              <a:rPr lang="en-US" sz="2400" dirty="0"/>
              <a:t>, CK-MB mass, and </a:t>
            </a:r>
            <a:r>
              <a:rPr lang="en-US" sz="2400" dirty="0" err="1"/>
              <a:t>cTnT</a:t>
            </a:r>
            <a:r>
              <a:rPr lang="en-US" sz="2400" dirty="0"/>
              <a:t>.</a:t>
            </a:r>
            <a:endParaRPr lang="en-US" sz="2000" dirty="0"/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400" b="1" dirty="0" err="1"/>
              <a:t>Copeptin</a:t>
            </a:r>
            <a:endParaRPr lang="ar-JO" sz="4400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r>
              <a:rPr lang="en-US" dirty="0" err="1"/>
              <a:t>Copeptin</a:t>
            </a:r>
            <a:r>
              <a:rPr lang="en-US" dirty="0"/>
              <a:t>, the C-terminal portion of </a:t>
            </a:r>
            <a:r>
              <a:rPr lang="en-US" dirty="0" err="1"/>
              <a:t>provasopressin</a:t>
            </a:r>
            <a:r>
              <a:rPr lang="en-US" dirty="0"/>
              <a:t> is </a:t>
            </a:r>
            <a:r>
              <a:rPr lang="en-US" dirty="0" err="1"/>
              <a:t>cosecreted</a:t>
            </a:r>
            <a:r>
              <a:rPr lang="en-US" dirty="0"/>
              <a:t> with vasopressin. </a:t>
            </a:r>
          </a:p>
          <a:p>
            <a:endParaRPr lang="en-US" sz="2000" dirty="0"/>
          </a:p>
          <a:p>
            <a:r>
              <a:rPr lang="en-US" sz="2800" b="1" dirty="0" err="1">
                <a:latin typeface="Wingdings 3" pitchFamily="18" charset="2"/>
              </a:rPr>
              <a:t>hhh</a:t>
            </a:r>
            <a:r>
              <a:rPr lang="en-US" sz="2800" b="1" dirty="0">
                <a:latin typeface="Wingdings 3" pitchFamily="18" charset="2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within minutes</a:t>
            </a:r>
            <a:r>
              <a:rPr lang="en-US" dirty="0"/>
              <a:t> in patients with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Adding </a:t>
            </a:r>
            <a:r>
              <a:rPr lang="en-US" b="1" dirty="0" err="1">
                <a:solidFill>
                  <a:srgbClr val="0070C0"/>
                </a:solidFill>
              </a:rPr>
              <a:t>copeptin</a:t>
            </a:r>
            <a:r>
              <a:rPr lang="en-US" dirty="0"/>
              <a:t> </a:t>
            </a:r>
            <a:r>
              <a:rPr lang="en-US" sz="3200" b="1" dirty="0"/>
              <a:t>+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cTnI</a:t>
            </a:r>
            <a:r>
              <a:rPr lang="en-US" dirty="0"/>
              <a:t> can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out of AMI.</a:t>
            </a:r>
          </a:p>
          <a:p>
            <a:endParaRPr lang="ar-JO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2060"/>
                </a:solidFill>
              </a:rPr>
              <a:t>Ischemia-modified albumin (IMA)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867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000" dirty="0"/>
              <a:t>It is raised in the presence of </a:t>
            </a:r>
            <a:r>
              <a:rPr lang="en-US" sz="2000" b="1" i="1" dirty="0">
                <a:solidFill>
                  <a:srgbClr val="002060"/>
                </a:solidFill>
              </a:rPr>
              <a:t>myocardial ischemia.</a:t>
            </a:r>
          </a:p>
          <a:p>
            <a:pPr eaLnBrk="1" hangingPunct="1">
              <a:defRPr/>
            </a:pPr>
            <a:r>
              <a:rPr lang="en-US" sz="2000" dirty="0"/>
              <a:t>Normal albumin can bind metals at its N terminus.</a:t>
            </a:r>
          </a:p>
          <a:p>
            <a:pPr eaLnBrk="1" hangingPunct="1">
              <a:defRPr/>
            </a:pPr>
            <a:r>
              <a:rPr lang="en-US" sz="2000" dirty="0"/>
              <a:t>During ischemia, </a:t>
            </a:r>
            <a:r>
              <a:rPr lang="en-US" sz="2000" b="1" i="1" dirty="0">
                <a:solidFill>
                  <a:srgbClr val="002060"/>
                </a:solidFill>
              </a:rPr>
              <a:t>free radicals, alter the binding site, decreasing binding ability</a:t>
            </a:r>
            <a:r>
              <a:rPr lang="en-US" sz="2000" dirty="0"/>
              <a:t> make it more resistant to bind metals.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Positive test </a:t>
            </a:r>
            <a:r>
              <a:rPr lang="en-US" sz="2000" dirty="0"/>
              <a:t>– ischemia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Negative test </a:t>
            </a:r>
            <a:r>
              <a:rPr lang="en-US" sz="1800" dirty="0"/>
              <a:t>(together with negative </a:t>
            </a:r>
            <a:r>
              <a:rPr lang="en-US" sz="1800" dirty="0" err="1"/>
              <a:t>troponin</a:t>
            </a:r>
            <a:r>
              <a:rPr lang="en-US" sz="1800" dirty="0"/>
              <a:t> and negative ECG) has a 99</a:t>
            </a:r>
            <a:r>
              <a:rPr lang="en-US" sz="1800" b="1" dirty="0"/>
              <a:t>%</a:t>
            </a:r>
            <a:r>
              <a:rPr lang="en-US" sz="1800" b="1" u="sng" dirty="0"/>
              <a:t> negative predictive value </a:t>
            </a:r>
            <a:r>
              <a:rPr lang="en-US" sz="1800" dirty="0"/>
              <a:t>for  MI.</a:t>
            </a:r>
            <a:endParaRPr lang="en-US" sz="2000" dirty="0"/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Rapidly cleared</a:t>
            </a: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Not specific </a:t>
            </a:r>
            <a:r>
              <a:rPr lang="en-US" sz="2000" dirty="0"/>
              <a:t>for cardiac ischemia.</a:t>
            </a:r>
          </a:p>
          <a:p>
            <a:pPr eaLnBrk="1" hangingPunct="1">
              <a:defRPr/>
            </a:pPr>
            <a:r>
              <a:rPr lang="en-US" sz="2000" dirty="0"/>
              <a:t>It is a marker </a:t>
            </a:r>
            <a:r>
              <a:rPr lang="en-US" sz="2000" b="1" i="1" dirty="0">
                <a:solidFill>
                  <a:srgbClr val="C00000"/>
                </a:solidFill>
              </a:rPr>
              <a:t>sensitive for ischemia </a:t>
            </a:r>
            <a:r>
              <a:rPr lang="en-US" sz="2000" dirty="0"/>
              <a:t>rather than necrosis.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 It is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</a:t>
            </a:r>
            <a:r>
              <a:rPr lang="en-US" sz="2000" dirty="0"/>
              <a:t> within a </a:t>
            </a:r>
            <a:r>
              <a:rPr lang="en-US" sz="2000" b="1" i="1" dirty="0">
                <a:solidFill>
                  <a:srgbClr val="C00000"/>
                </a:solidFill>
              </a:rPr>
              <a:t>few minutes.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peaks</a:t>
            </a:r>
            <a:r>
              <a:rPr lang="en-US" sz="2000" dirty="0"/>
              <a:t> at </a:t>
            </a:r>
            <a:r>
              <a:rPr lang="en-US" sz="2000" b="1" i="1" dirty="0">
                <a:solidFill>
                  <a:srgbClr val="C00000"/>
                </a:solidFill>
              </a:rPr>
              <a:t>2-4 hours</a:t>
            </a:r>
            <a:r>
              <a:rPr lang="en-US" sz="2000" dirty="0"/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disappears</a:t>
            </a:r>
            <a:r>
              <a:rPr lang="en-US" sz="2000" dirty="0"/>
              <a:t> within </a:t>
            </a:r>
            <a:r>
              <a:rPr lang="en-US" sz="2000" b="1" i="1" dirty="0">
                <a:solidFill>
                  <a:srgbClr val="C00000"/>
                </a:solidFill>
              </a:rPr>
              <a:t>6 hours.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dirty="0"/>
              <a:t>Micro-RNAs</a:t>
            </a:r>
            <a:endParaRPr lang="ar-JO" sz="40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dirty="0"/>
              <a:t>MI, as a </a:t>
            </a:r>
            <a:r>
              <a:rPr lang="en-US" sz="2400" b="1" dirty="0">
                <a:solidFill>
                  <a:srgbClr val="0070C0"/>
                </a:solidFill>
              </a:rPr>
              <a:t>damage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cell death </a:t>
            </a:r>
            <a:r>
              <a:rPr lang="en-US" sz="2400" dirty="0"/>
              <a:t>process</a:t>
            </a:r>
          </a:p>
          <a:p>
            <a:pPr algn="ctr">
              <a:buNone/>
            </a:pPr>
            <a:r>
              <a:rPr lang="en-US" sz="2400" dirty="0">
                <a:latin typeface="Calibri"/>
              </a:rPr>
              <a:t>↓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affects a number of </a:t>
            </a:r>
            <a:r>
              <a:rPr lang="en-US" sz="2400" b="1" dirty="0">
                <a:solidFill>
                  <a:srgbClr val="C00000"/>
                </a:solidFill>
              </a:rPr>
              <a:t>genetic processes </a:t>
            </a:r>
            <a:r>
              <a:rPr lang="en-US" sz="2400" dirty="0"/>
              <a:t>that aim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</a:t>
            </a:r>
            <a:r>
              <a:rPr lang="en-US" sz="2400" dirty="0"/>
              <a:t>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</a:t>
            </a:r>
            <a:r>
              <a:rPr lang="en-US" sz="2400" dirty="0"/>
              <a:t>of the </a:t>
            </a:r>
            <a:r>
              <a:rPr lang="en-US" sz="2400" dirty="0" err="1"/>
              <a:t>cardiomyocyte</a:t>
            </a:r>
            <a:r>
              <a:rPr lang="en-US" sz="2400" dirty="0"/>
              <a:t>.</a:t>
            </a:r>
          </a:p>
          <a:p>
            <a:pPr algn="ctr">
              <a:buNone/>
            </a:pPr>
            <a:r>
              <a:rPr lang="en-US" sz="2400" dirty="0">
                <a:latin typeface="Calibri"/>
              </a:rPr>
              <a:t>↓</a:t>
            </a:r>
            <a:endParaRPr lang="en-US" sz="2400" dirty="0"/>
          </a:p>
          <a:p>
            <a:pPr algn="ctr">
              <a:buNone/>
            </a:pPr>
            <a:r>
              <a:rPr lang="en-US" sz="2400" dirty="0"/>
              <a:t>changes in circulating levels of </a:t>
            </a:r>
            <a:r>
              <a:rPr lang="en-US" sz="2400" b="1" dirty="0" err="1">
                <a:solidFill>
                  <a:srgbClr val="C00000"/>
                </a:solidFill>
              </a:rPr>
              <a:t>miRNA</a:t>
            </a:r>
            <a:r>
              <a:rPr lang="en-US" sz="2400" dirty="0"/>
              <a:t> </a:t>
            </a:r>
          </a:p>
          <a:p>
            <a:pPr algn="ctr">
              <a:buNone/>
            </a:pPr>
            <a:r>
              <a:rPr lang="en-US" sz="2400" dirty="0"/>
              <a:t>(in the </a:t>
            </a:r>
            <a:r>
              <a:rPr lang="en-US" sz="2400" u="sng" dirty="0"/>
              <a:t>first few hours </a:t>
            </a:r>
            <a:r>
              <a:rPr lang="en-US" sz="2400" dirty="0"/>
              <a:t>after MI)</a:t>
            </a:r>
          </a:p>
          <a:p>
            <a:endParaRPr lang="en-US" sz="2400" dirty="0"/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</a:t>
            </a:r>
            <a:r>
              <a:rPr lang="ar-JO" sz="3600" b="1">
                <a:solidFill>
                  <a:srgbClr val="002060"/>
                </a:solidFill>
              </a:rPr>
              <a:t>icro RNA (miRN</a:t>
            </a:r>
            <a:r>
              <a:rPr lang="en-US" sz="3600" b="1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 </a:t>
            </a:r>
            <a:r>
              <a:rPr lang="en-US" sz="2100" dirty="0" err="1"/>
              <a:t>MicroRNAs</a:t>
            </a:r>
            <a:r>
              <a:rPr lang="en-US" sz="2100" dirty="0"/>
              <a:t> (</a:t>
            </a:r>
            <a:r>
              <a:rPr lang="en-US" sz="2100" dirty="0" err="1"/>
              <a:t>miRNAs</a:t>
            </a:r>
            <a:r>
              <a:rPr lang="en-US" sz="2100" dirty="0"/>
              <a:t>) circulate in the bloodstream in a remarkably stable form.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 Because of their </a:t>
            </a:r>
            <a:r>
              <a:rPr lang="en-US" sz="2100" b="1" i="1" dirty="0">
                <a:solidFill>
                  <a:srgbClr val="0070C0"/>
                </a:solidFill>
              </a:rPr>
              <a:t>stability</a:t>
            </a:r>
            <a:r>
              <a:rPr lang="en-US" sz="2100" dirty="0"/>
              <a:t> and often </a:t>
            </a:r>
            <a:r>
              <a:rPr lang="en-US" sz="2100" b="1" i="1" dirty="0">
                <a:solidFill>
                  <a:srgbClr val="0070C0"/>
                </a:solidFill>
              </a:rPr>
              <a:t>tissue- and disease-specific</a:t>
            </a:r>
            <a:r>
              <a:rPr lang="en-US" sz="2100" dirty="0"/>
              <a:t> expression and the possibility to measure them with </a:t>
            </a:r>
            <a:r>
              <a:rPr lang="en-US" sz="2100" b="1" i="1" dirty="0">
                <a:solidFill>
                  <a:srgbClr val="0070C0"/>
                </a:solidFill>
              </a:rPr>
              <a:t>high sensitivity </a:t>
            </a:r>
            <a:r>
              <a:rPr lang="en-US" sz="2100" dirty="0"/>
              <a:t>and </a:t>
            </a:r>
            <a:r>
              <a:rPr lang="en-US" sz="2100" b="1" i="1" dirty="0">
                <a:solidFill>
                  <a:srgbClr val="0070C0"/>
                </a:solidFill>
              </a:rPr>
              <a:t>specificity</a:t>
            </a:r>
            <a:r>
              <a:rPr lang="en-US" sz="2100" dirty="0"/>
              <a:t>, miRNAs are emerging as </a:t>
            </a:r>
            <a:r>
              <a:rPr lang="en-US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diagnostic &amp; prognostic biomarkers.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b="1" u="sng" dirty="0"/>
              <a:t>Diagnostic abilities of circulating </a:t>
            </a:r>
            <a:r>
              <a:rPr lang="en-US" sz="2100" b="1" u="sng" dirty="0" err="1"/>
              <a:t>miRNAs</a:t>
            </a:r>
            <a:r>
              <a:rPr lang="en-US" sz="2100" b="1" u="sng" dirty="0"/>
              <a:t> for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It has been found that </a:t>
            </a:r>
            <a:r>
              <a:rPr lang="en-US" sz="2100" b="1" u="sng" dirty="0">
                <a:solidFill>
                  <a:srgbClr val="7030A0"/>
                </a:solidFill>
              </a:rPr>
              <a:t>miR-1, miR-133</a:t>
            </a:r>
            <a:r>
              <a:rPr lang="en-US" sz="2100" dirty="0"/>
              <a:t>, and </a:t>
            </a:r>
            <a:r>
              <a:rPr lang="en-US" sz="2100" b="1" u="sng" dirty="0">
                <a:solidFill>
                  <a:srgbClr val="7030A0"/>
                </a:solidFill>
              </a:rPr>
              <a:t>miR-499</a:t>
            </a:r>
            <a:r>
              <a:rPr lang="en-US" sz="2100" dirty="0"/>
              <a:t> were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</a:t>
            </a:r>
            <a:r>
              <a:rPr lang="en-US" sz="2100" dirty="0"/>
              <a:t> in patients with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100" dirty="0"/>
              <a:t>The slow time course of </a:t>
            </a:r>
            <a:r>
              <a:rPr lang="en-US" sz="2100" b="1" u="sng" dirty="0">
                <a:solidFill>
                  <a:srgbClr val="7030A0"/>
                </a:solidFill>
              </a:rPr>
              <a:t>miR-499</a:t>
            </a:r>
            <a:r>
              <a:rPr lang="en-US" sz="2100" dirty="0"/>
              <a:t> might lead to increased diagnostic performance at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time points </a:t>
            </a:r>
            <a:r>
              <a:rPr lang="en-US" sz="2100" dirty="0"/>
              <a:t>after MI when </a:t>
            </a:r>
            <a:r>
              <a:rPr lang="en-US" sz="2100" b="1" dirty="0" err="1">
                <a:solidFill>
                  <a:srgbClr val="C00000"/>
                </a:solidFill>
              </a:rPr>
              <a:t>cTnI</a:t>
            </a:r>
            <a:r>
              <a:rPr lang="en-US" sz="2100" dirty="0"/>
              <a:t> has already returned back to normal levels.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</a:t>
            </a:r>
            <a:r>
              <a:rPr lang="ar-JO" sz="3600" b="1">
                <a:solidFill>
                  <a:srgbClr val="002060"/>
                </a:solidFill>
              </a:rPr>
              <a:t>icro RNA (miRN</a:t>
            </a:r>
            <a:r>
              <a:rPr lang="en-US" sz="3600" b="1">
                <a:solidFill>
                  <a:srgbClr val="002060"/>
                </a:solidFill>
              </a:rPr>
              <a:t>A)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b="1" u="sng" dirty="0"/>
              <a:t>Diagnostic abilities of circulating </a:t>
            </a:r>
            <a:r>
              <a:rPr lang="en-US" sz="2000" b="1" u="sng" dirty="0" err="1"/>
              <a:t>miRNAs</a:t>
            </a:r>
            <a:r>
              <a:rPr lang="en-US" sz="2000" b="1" u="sng" dirty="0"/>
              <a:t> for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cardiac-specific </a:t>
            </a:r>
            <a:r>
              <a:rPr lang="en-US" sz="2000" b="1" u="sng" dirty="0">
                <a:solidFill>
                  <a:srgbClr val="C00000"/>
                </a:solidFill>
              </a:rPr>
              <a:t>miR-208 </a:t>
            </a:r>
            <a:r>
              <a:rPr lang="en-US" sz="2000" dirty="0"/>
              <a:t>was not detectable in plasma of healthy controls or in patients with stable CAD.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4 h </a:t>
            </a:r>
            <a:r>
              <a:rPr lang="en-US" sz="2000" dirty="0"/>
              <a:t>after the onset of symptoms, miR-208 was detected in 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000" dirty="0"/>
              <a:t> patients, whereas </a:t>
            </a:r>
            <a:r>
              <a:rPr lang="en-US" sz="2000" dirty="0" err="1"/>
              <a:t>cTnI</a:t>
            </a:r>
            <a:r>
              <a:rPr lang="en-US" sz="2000" dirty="0"/>
              <a:t> was only detected in 85% of the patients, confirming the </a:t>
            </a:r>
            <a:r>
              <a:rPr lang="en-US" sz="2000" b="1" i="1" dirty="0">
                <a:solidFill>
                  <a:srgbClr val="0070C0"/>
                </a:solidFill>
              </a:rPr>
              <a:t>superior sensitivity </a:t>
            </a:r>
            <a:r>
              <a:rPr lang="en-US" sz="2000" dirty="0"/>
              <a:t>of </a:t>
            </a:r>
            <a:r>
              <a:rPr lang="en-US" sz="2000" b="1" u="sng" dirty="0">
                <a:solidFill>
                  <a:srgbClr val="C00000"/>
                </a:solidFill>
              </a:rPr>
              <a:t>miR-208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at early time points</a:t>
            </a:r>
            <a:r>
              <a:rPr lang="en-US" sz="20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u="sng" dirty="0"/>
              <a:t>Diagnostic abilities of circulating </a:t>
            </a:r>
            <a:r>
              <a:rPr lang="en-US" sz="2000" b="1" u="sng" dirty="0" err="1"/>
              <a:t>miRNAs</a:t>
            </a:r>
            <a:r>
              <a:rPr lang="en-US" sz="2000" b="1" u="sng" dirty="0"/>
              <a:t> for MI.</a:t>
            </a:r>
            <a:endParaRPr lang="en-US" sz="2000" b="1" dirty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C00000"/>
                </a:solidFill>
              </a:rPr>
              <a:t>miR-122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C00000"/>
                </a:solidFill>
              </a:rPr>
              <a:t>miR-375 </a:t>
            </a:r>
            <a:r>
              <a:rPr lang="en-US" sz="2000" dirty="0"/>
              <a:t>experienced a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</a:t>
            </a:r>
            <a:r>
              <a:rPr lang="en-US" sz="2000" b="1" u="sng" dirty="0"/>
              <a:t> </a:t>
            </a:r>
            <a:r>
              <a:rPr lang="en-US" sz="2000" dirty="0"/>
              <a:t>in their plasma levels following 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/>
              <a:t>…………………………………………………………………………………………………………………..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It may be expected that 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future</a:t>
            </a:r>
            <a:r>
              <a:rPr lang="en-US" sz="2000" dirty="0"/>
              <a:t>, a panel of </a:t>
            </a:r>
            <a:r>
              <a:rPr lang="en-US" sz="2400" b="1" dirty="0" err="1">
                <a:solidFill>
                  <a:srgbClr val="C00000"/>
                </a:solidFill>
              </a:rPr>
              <a:t>miRNAs</a:t>
            </a:r>
            <a:r>
              <a:rPr lang="en-US" sz="2000" dirty="0"/>
              <a:t>, probably in combination with </a:t>
            </a:r>
            <a:r>
              <a:rPr lang="en-US" sz="2400" b="1" dirty="0" err="1">
                <a:solidFill>
                  <a:srgbClr val="C00000"/>
                </a:solidFill>
              </a:rPr>
              <a:t>cTnI</a:t>
            </a:r>
            <a:r>
              <a:rPr lang="en-US" sz="2000" dirty="0"/>
              <a:t>, has a better potential to offer sensitive and specific diagnostic tests for  </a:t>
            </a:r>
            <a:r>
              <a:rPr lang="en-US" sz="2000" b="1" dirty="0"/>
              <a:t>AMI.</a:t>
            </a:r>
            <a:endParaRPr lang="en-US" sz="2000" dirty="0"/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3600" dirty="0">
              <a:solidFill>
                <a:srgbClr val="660033"/>
              </a:solidFill>
              <a:latin typeface="Brush Script MT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746C-E3B1-4FB5-A342-30ED0C59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3" y="271158"/>
            <a:ext cx="7773338" cy="676881"/>
          </a:xfrm>
        </p:spPr>
        <p:txBody>
          <a:bodyPr/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PMingLiU" pitchFamily="18" charset="-120"/>
                <a:cs typeface="+mj-cs"/>
              </a:rPr>
              <a:t>Biochemical Changes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CCDE2-2EF0-4EB9-9F5B-C9F2BAE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13ECB-F1BC-4070-89C1-4EEFC6EC6428}"/>
              </a:ext>
            </a:extLst>
          </p:cNvPr>
          <p:cNvSpPr/>
          <p:nvPr/>
        </p:nvSpPr>
        <p:spPr>
          <a:xfrm>
            <a:off x="396957" y="1066799"/>
            <a:ext cx="828675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ischemia to myocardial muscles (with low O</a:t>
            </a:r>
            <a:r>
              <a:rPr lang="en-US" sz="2000" b="1" baseline="-25000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supply)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anaerobic </a:t>
            </a:r>
            <a:r>
              <a:rPr lang="en-US" sz="2000" b="1" dirty="0" err="1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glycolysis</a:t>
            </a:r>
            <a:endParaRPr lang="en-US" sz="2000" b="1" dirty="0">
              <a:solidFill>
                <a:srgbClr val="4F81BD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increased accumulation of Lactate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decrease in pH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activate </a:t>
            </a:r>
            <a:r>
              <a:rPr lang="en-US" sz="2000" b="1" dirty="0" err="1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lysosomal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enzymes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disintegration of myocardial proteins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cell death &amp; necrosis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14308AA3-6A00-4FCF-B507-96217F210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14938"/>
            <a:ext cx="195263" cy="604837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8B00A242-D8B6-4ACC-955F-015E4872F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58975" y="5214938"/>
            <a:ext cx="2232025" cy="2159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F5A4DF2A-2AB3-4C2E-AA9F-FB76D7346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214938"/>
            <a:ext cx="2952750" cy="2159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D15CA-1C99-45C1-A480-81E2581E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568950"/>
            <a:ext cx="278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 clinical manifestations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(chest pain)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A4F9157-DD41-4110-B790-083A314E9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884863"/>
            <a:ext cx="36433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BIOCHEMICAL MARKERS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release of intracellular contents to blood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ED0E9AF-0562-4DB1-B9D6-9B77F508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5424488"/>
            <a:ext cx="112236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ECG </a:t>
            </a:r>
          </a:p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Arial" charset="0"/>
                <a:cs typeface="Arial" charset="0"/>
              </a:rPr>
              <a:t>changes</a:t>
            </a:r>
          </a:p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66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5877C-F309-4561-B5D0-60018C73956F}"/>
              </a:ext>
            </a:extLst>
          </p:cNvPr>
          <p:cNvCxnSpPr/>
          <p:nvPr/>
        </p:nvCxnSpPr>
        <p:spPr>
          <a:xfrm>
            <a:off x="4540332" y="1340001"/>
            <a:ext cx="0" cy="33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3ED50-82AF-4D29-AEE5-1E3EE8D2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2480684"/>
            <a:ext cx="158510" cy="414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9639B8-1814-4338-9072-9DD59561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1926740"/>
            <a:ext cx="158510" cy="414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56640-B5B4-41AF-B94A-E5173815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060967"/>
            <a:ext cx="158510" cy="41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10219-9CCF-4AD5-B40E-AA098002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4090307"/>
            <a:ext cx="158510" cy="4145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8A01A-E0E9-4B1B-A9FB-72AD8114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221718"/>
            <a:ext cx="158510" cy="414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257C71-FCB1-4DA1-82F7-8D94C194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745" y="3589751"/>
            <a:ext cx="15851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0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/>
              <a:t>Salivary biomarkers associated with MI</a:t>
            </a:r>
            <a:endParaRPr lang="ar-JO" sz="3200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Saliva </a:t>
            </a:r>
            <a:r>
              <a:rPr lang="en-US" sz="2200" dirty="0"/>
              <a:t>offers an easy, simple and non-invasive procedure.</a:t>
            </a:r>
          </a:p>
          <a:p>
            <a:r>
              <a:rPr lang="en-US" sz="2200" dirty="0"/>
              <a:t>Whole saliva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</a:t>
            </a:r>
            <a:r>
              <a:rPr lang="en-US" sz="2200" dirty="0"/>
              <a:t> constituents from </a:t>
            </a:r>
            <a:r>
              <a:rPr lang="en-US" sz="2200" b="1" dirty="0">
                <a:solidFill>
                  <a:srgbClr val="0070C0"/>
                </a:solidFill>
              </a:rPr>
              <a:t>serum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70C0"/>
                </a:solidFill>
              </a:rPr>
              <a:t>gingival fluid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0070C0"/>
                </a:solidFill>
              </a:rPr>
              <a:t>oral mucosal </a:t>
            </a:r>
            <a:r>
              <a:rPr lang="en-US" sz="2200" b="1" dirty="0" err="1">
                <a:solidFill>
                  <a:srgbClr val="0070C0"/>
                </a:solidFill>
              </a:rPr>
              <a:t>transudate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endParaRPr lang="en-US" sz="2200" dirty="0"/>
          </a:p>
          <a:p>
            <a:pPr>
              <a:buNone/>
            </a:pPr>
            <a:r>
              <a:rPr lang="en-US" sz="2200" b="1" u="sng" dirty="0">
                <a:solidFill>
                  <a:srgbClr val="C00000"/>
                </a:solidFill>
              </a:rPr>
              <a:t>Salivary markers of acute myocardial infarction: 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00B050"/>
                </a:solidFill>
              </a:rPr>
              <a:t>Myeloperoxidase</a:t>
            </a:r>
            <a:r>
              <a:rPr lang="en-US" sz="2200" b="1" dirty="0">
                <a:solidFill>
                  <a:srgbClr val="00B050"/>
                </a:solidFill>
              </a:rPr>
              <a:t> (MPO),  C-reactive protein (CRP), </a:t>
            </a:r>
            <a:r>
              <a:rPr lang="en-US" sz="2200" b="1" dirty="0" err="1">
                <a:solidFill>
                  <a:srgbClr val="00B050"/>
                </a:solidFill>
              </a:rPr>
              <a:t>Myoglobin</a:t>
            </a:r>
            <a:r>
              <a:rPr lang="en-US" sz="2200" b="1" dirty="0">
                <a:solidFill>
                  <a:srgbClr val="00B050"/>
                </a:solidFill>
              </a:rPr>
              <a:t>, CK-MB and </a:t>
            </a:r>
            <a:r>
              <a:rPr lang="en-US" sz="2200" b="1" dirty="0" err="1">
                <a:solidFill>
                  <a:srgbClr val="00B050"/>
                </a:solidFill>
              </a:rPr>
              <a:t>cTn.</a:t>
            </a:r>
            <a:endParaRPr lang="en-US" sz="2200" dirty="0"/>
          </a:p>
          <a:p>
            <a:r>
              <a:rPr lang="en-US" sz="2200" dirty="0"/>
              <a:t>Saliva can be used as an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</a:t>
            </a:r>
            <a:r>
              <a:rPr lang="en-US" sz="2200" dirty="0"/>
              <a:t>to serum in the diagnosis of MI.</a:t>
            </a:r>
          </a:p>
          <a:p>
            <a:pPr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Recently: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using </a:t>
            </a:r>
            <a:r>
              <a:rPr lang="en-US" sz="2200" b="1" dirty="0" err="1">
                <a:solidFill>
                  <a:srgbClr val="0070C0"/>
                </a:solidFill>
              </a:rPr>
              <a:t>nanochips</a:t>
            </a:r>
            <a:r>
              <a:rPr lang="en-US" sz="2200" dirty="0"/>
              <a:t> and a </a:t>
            </a:r>
            <a:r>
              <a:rPr lang="en-US" sz="2200" b="1" dirty="0">
                <a:solidFill>
                  <a:srgbClr val="0070C0"/>
                </a:solidFill>
              </a:rPr>
              <a:t>swab of the cheek</a:t>
            </a:r>
            <a:r>
              <a:rPr lang="en-US" sz="2200" dirty="0"/>
              <a:t>,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</a:rPr>
              <a:t>cardiac biomarker readings from saliva with </a:t>
            </a:r>
            <a:r>
              <a:rPr lang="en-US" sz="2200" b="1" dirty="0">
                <a:solidFill>
                  <a:srgbClr val="00B050"/>
                </a:solidFill>
              </a:rPr>
              <a:t>ECG readings</a:t>
            </a:r>
          </a:p>
          <a:p>
            <a:pPr algn="r">
              <a:buNone/>
            </a:pPr>
            <a:r>
              <a:rPr lang="en-US" sz="2200" dirty="0"/>
              <a:t>determine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minutes </a:t>
            </a:r>
            <a:r>
              <a:rPr lang="en-US" sz="2200" dirty="0"/>
              <a:t>whether someone had a heart attack</a:t>
            </a:r>
            <a:r>
              <a:rPr lang="en-US" sz="2200" dirty="0">
                <a:solidFill>
                  <a:srgbClr val="7030A0"/>
                </a:solidFill>
                <a:latin typeface="Brush Script MT" pitchFamily="66" charset="0"/>
              </a:rPr>
              <a:t>.</a:t>
            </a:r>
            <a:r>
              <a:rPr lang="en-US" sz="2800" dirty="0">
                <a:solidFill>
                  <a:srgbClr val="7030A0"/>
                </a:solidFill>
                <a:latin typeface="Brush Script MT" pitchFamily="66" charset="0"/>
              </a:rPr>
              <a:t>                                    </a:t>
            </a:r>
          </a:p>
          <a:p>
            <a:pPr algn="r">
              <a:buNone/>
            </a:pPr>
            <a:endParaRPr lang="en-US" sz="2800" dirty="0">
              <a:solidFill>
                <a:srgbClr val="7030A0"/>
              </a:solidFill>
              <a:latin typeface="Brush Script MT" pitchFamily="66" charset="0"/>
            </a:endParaRPr>
          </a:p>
          <a:p>
            <a:endParaRPr lang="ar-JO" sz="2400" dirty="0">
              <a:ea typeface="Majalla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979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SCHOOL LEAVERS GOOD LUCK EMOJI 7.5 INCH ROUND ICING/RICE/WAFER PAPER CAKE  TOPPER | eBay">
            <a:extLst>
              <a:ext uri="{FF2B5EF4-FFF2-40B4-BE49-F238E27FC236}">
                <a16:creationId xmlns:a16="http://schemas.microsoft.com/office/drawing/2014/main" id="{E16BCA5E-6BE6-44BA-A09D-FCFBB14089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" r="-2" b="6104"/>
          <a:stretch/>
        </p:blipFill>
        <p:spPr bwMode="auto">
          <a:xfrm>
            <a:off x="6645" y="10"/>
            <a:ext cx="5193150" cy="685799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C6600"/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C76BD-FF70-40A6-A4E6-9611376C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786" y="2514600"/>
            <a:ext cx="2780883" cy="1574798"/>
          </a:xfrm>
          <a:effectLst>
            <a:glow rad="228600">
              <a:schemeClr val="accent1">
                <a:lumMod val="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scene3d>
            <a:camera prst="perspectiveHeroicExtremeLeftFacing"/>
            <a:lightRig rig="chilly" dir="t"/>
          </a:scene3d>
          <a:sp3d z="393700" extrusionH="76200" contourW="101600" prstMaterial="flat">
            <a:bevelT w="101600" prst="riblet"/>
            <a:bevelB prst="relaxedInset"/>
            <a:extrusionClr>
              <a:schemeClr val="accent5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txBody>
          <a:bodyPr vert="horz" lIns="91440" tIns="45720" rIns="91440" bIns="45720" rtlCol="0" anchor="b">
            <a:normAutofit/>
            <a:sp3d extrusionH="57150" contourW="12700">
              <a:bevelT w="38100" h="38100"/>
              <a:contourClr>
                <a:srgbClr val="C00000"/>
              </a:contourClr>
            </a:sp3d>
          </a:bodyPr>
          <a:lstStyle/>
          <a:p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My best wishes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81B3-A861-4B62-BA17-BC47F786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731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24F467-5AA3-4190-91D7-D7F13FF5DE3E}" type="slidenum">
              <a:rPr 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40377" y="38099"/>
            <a:ext cx="8229600" cy="800101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2060"/>
                </a:solidFill>
              </a:rPr>
              <a:t>Risk factors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1777" y="4148828"/>
            <a:ext cx="8458200" cy="4389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LDL-C is most important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atherogenic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particle.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Apo B: Only apoprotein on LDL. ApoA1 is often used as a biomarker for prediction of CVD.</a:t>
            </a:r>
          </a:p>
          <a:p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ApoB100 / ApoA1 ratio is more effective at predicting heart attack risk, in patients who had had an acute MI, than either the ApoB100 or ApoA1 measure alone.</a:t>
            </a:r>
          </a:p>
          <a:p>
            <a:pPr>
              <a:buNone/>
            </a:pPr>
            <a:endParaRPr lang="en-US" sz="2800" cap="none" dirty="0">
              <a:solidFill>
                <a:sysClr val="windowText" lastClr="000000"/>
              </a:solidFill>
              <a:latin typeface="Calibri"/>
              <a:ea typeface="PMingLiU" pitchFamily="18" charset="-120"/>
            </a:endParaRPr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C5BEC-0D9C-407B-AE77-C9AAE948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73" y="762000"/>
            <a:ext cx="6217608" cy="3307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Myocardial infarction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Many patients with myocardial infarction have a typical history of crushing </a:t>
            </a:r>
            <a:r>
              <a:rPr lang="en-US" sz="28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central chest pain</a:t>
            </a: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perhaps radiating to the arm or jaw, associated with typical ECG changes. 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myocardial infarction can, however, present </a:t>
            </a:r>
            <a:r>
              <a:rPr lang="en-US" sz="2800" b="1" u="sng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atypically</a:t>
            </a: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or even be clinically silent, particularly in the elderly.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clinical evaluation often is limited by atypical symptoms, in most patients the initial ECG is non-diagnostic.</a:t>
            </a:r>
          </a:p>
          <a:p>
            <a:pPr>
              <a:lnSpc>
                <a:spcPct val="110000"/>
              </a:lnSpc>
              <a:defRPr/>
            </a:pPr>
            <a:r>
              <a:rPr lang="en-US" sz="28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The role of cardiac markers in the diagnosis and treatment of patients with chest pain and suspected AMI has evolved considerably.</a:t>
            </a:r>
          </a:p>
          <a:p>
            <a:pPr eaLnBrk="1" hangingPunct="1">
              <a:defRPr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What are the investigations?</a:t>
            </a:r>
            <a:endParaRPr lang="ar-SA" sz="28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33695"/>
            <a:ext cx="8229600" cy="7620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None/>
            </a:pPr>
            <a:r>
              <a:rPr lang="en-US" sz="8000" cap="none" dirty="0"/>
              <a:t>- ECG.     - chest x-ray        - coronary angiogram           - Lipid profile</a:t>
            </a:r>
          </a:p>
          <a:p>
            <a:pPr eaLnBrk="1" hangingPunct="1">
              <a:buNone/>
            </a:pPr>
            <a:r>
              <a:rPr lang="en-US" sz="8000" cap="none" dirty="0"/>
              <a:t>- serum cardiac enzymes &amp; proteins.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000" dirty="0"/>
          </a:p>
          <a:p>
            <a:pPr eaLnBrk="1" hangingPunct="1"/>
            <a:endParaRPr lang="en-US" sz="8000" dirty="0"/>
          </a:p>
          <a:p>
            <a:pPr eaLnBrk="1" hangingPunct="1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8239" y="2348344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WHO Diagnosis of Acute Myocardial Infarction (AMI) </a:t>
            </a:r>
            <a:endParaRPr lang="ar-SA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2925762"/>
            <a:ext cx="8382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b="1" u="sng" dirty="0">
                <a:latin typeface="+mn-lt"/>
                <a:cs typeface="+mn-cs"/>
              </a:rPr>
              <a:t>Presence of two of the three criteria: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History </a:t>
            </a:r>
            <a:r>
              <a:rPr lang="en-US" sz="2000" dirty="0">
                <a:latin typeface="+mn-lt"/>
                <a:cs typeface="+mn-cs"/>
              </a:rPr>
              <a:t>of characteristic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chest pain.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defRPr/>
            </a:pP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Electrocardiographic changes.</a:t>
            </a: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3"/>
              <a:defRPr/>
            </a:pPr>
            <a:r>
              <a:rPr lang="en-US" sz="2000" dirty="0">
                <a:latin typeface="+mn-lt"/>
                <a:cs typeface="+mn-cs"/>
              </a:rPr>
              <a:t>Typical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cs typeface="+mn-cs"/>
              </a:rPr>
              <a:t>pattern of serum cardiac enzyme &amp; proteins </a:t>
            </a:r>
            <a:r>
              <a:rPr lang="en-US" sz="2000" dirty="0">
                <a:latin typeface="+mn-lt"/>
                <a:cs typeface="+mn-cs"/>
              </a:rPr>
              <a:t>rise, peak and return to reference range.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830763"/>
            <a:ext cx="8229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in 1999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European Society of Cardiology and the American College of Cardiology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Sensitive biomarkers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the diagnosis of AMI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Cardiac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troponins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cTn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is the gold standard.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ar-J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2060"/>
                </a:solidFill>
              </a:rPr>
              <a:t>Ideal cardiac marker characteristics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06563"/>
            <a:ext cx="8229600" cy="43894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Cardiac specific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. specific to myocardial muscle cells (no false positive).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Sensitive: 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can detect minor damage. no miss of positive cases (no false negative)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Prognostic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:  relation between plasma level &amp; extent of damage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Rises </a:t>
            </a: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soon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 after plaque rupture.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Elevated over a sustained period of time.</a:t>
            </a:r>
          </a:p>
          <a:p>
            <a:pPr>
              <a:defRPr/>
            </a:pPr>
            <a:r>
              <a:rPr lang="en-US" sz="2400" b="1" cap="none" dirty="0">
                <a:solidFill>
                  <a:srgbClr val="FF0000"/>
                </a:solidFill>
                <a:latin typeface="Calibri"/>
                <a:ea typeface="PMingLiU" pitchFamily="18" charset="-120"/>
              </a:rPr>
              <a:t>Easy to measure</a:t>
            </a: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, fast assay.</a:t>
            </a:r>
          </a:p>
          <a:p>
            <a:pPr>
              <a:defRPr/>
            </a:pPr>
            <a:r>
              <a:rPr lang="en-US" sz="2400" cap="none" dirty="0">
                <a:solidFill>
                  <a:sysClr val="windowText" lastClr="000000"/>
                </a:solidFill>
                <a:latin typeface="Calibri"/>
                <a:ea typeface="PMingLiU" pitchFamily="18" charset="-120"/>
              </a:rPr>
              <a:t>Diagnostic utility verified by clinical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2060"/>
                </a:solidFill>
              </a:rPr>
              <a:t> Questions answered by markers of cardiac damage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818882"/>
            <a:ext cx="8305800" cy="1524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Rule in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/out an acute MI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Confirm an </a:t>
            </a: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old MI 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(several days)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Monitor </a:t>
            </a:r>
            <a:r>
              <a:rPr 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re-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infarction</a:t>
            </a:r>
          </a:p>
          <a:p>
            <a:pPr>
              <a:lnSpc>
                <a:spcPct val="130000"/>
              </a:lnSpc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Monitor the success of 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thrombolysis</a:t>
            </a:r>
            <a:endParaRPr lang="en-US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6670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Biochemical markers in myocardial ischemia /necrosis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276600"/>
            <a:ext cx="81534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352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1. 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Cardiac Enzymes (</a:t>
            </a:r>
            <a:r>
              <a:rPr lang="en-US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isoenzymes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+mn-lt"/>
              </a:rPr>
              <a:t> Total CK, CK-MB activity, CK-MB mass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spc="-100" dirty="0">
                <a:latin typeface="+mn-lt"/>
              </a:rPr>
              <a:t> </a:t>
            </a:r>
            <a:r>
              <a:rPr lang="en-US" sz="2000" spc="-100" dirty="0" err="1">
                <a:latin typeface="+mn-lt"/>
              </a:rPr>
              <a:t>Aspartate</a:t>
            </a:r>
            <a:r>
              <a:rPr lang="en-US" sz="2000" spc="-100" dirty="0">
                <a:latin typeface="+mn-lt"/>
              </a:rPr>
              <a:t> </a:t>
            </a:r>
            <a:r>
              <a:rPr lang="en-US" sz="2000" spc="-100" dirty="0" err="1">
                <a:latin typeface="+mn-lt"/>
              </a:rPr>
              <a:t>aminotransferase</a:t>
            </a:r>
            <a:r>
              <a:rPr lang="en-US" sz="2000" spc="-100" dirty="0">
                <a:latin typeface="+mn-lt"/>
              </a:rPr>
              <a:t> (AST), Lactate </a:t>
            </a:r>
            <a:r>
              <a:rPr lang="en-US" sz="2000" spc="-100" dirty="0" err="1">
                <a:latin typeface="+mn-lt"/>
              </a:rPr>
              <a:t>dehydrogenase</a:t>
            </a:r>
            <a:r>
              <a:rPr lang="en-US" sz="2000" spc="-100" dirty="0">
                <a:latin typeface="+mn-lt"/>
              </a:rPr>
              <a:t> (LDH),.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+mn-lt"/>
              </a:rPr>
              <a:t>Glycogen </a:t>
            </a:r>
            <a:r>
              <a:rPr lang="en-US" sz="2000" dirty="0" err="1">
                <a:latin typeface="+mn-lt"/>
              </a:rPr>
              <a:t>phosphorylase</a:t>
            </a:r>
            <a:r>
              <a:rPr lang="en-US" sz="2000" dirty="0">
                <a:latin typeface="+mn-lt"/>
              </a:rPr>
              <a:t> BB (GPBB).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2. 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Cardiac proteins: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Myoglobin</a:t>
            </a:r>
            <a:r>
              <a:rPr lang="en-US" sz="2000" dirty="0">
                <a:latin typeface="+mn-lt"/>
              </a:rPr>
              <a:t>  &amp; </a:t>
            </a:r>
            <a:r>
              <a:rPr lang="en-US" sz="2000" dirty="0" err="1">
                <a:latin typeface="+mn-lt"/>
              </a:rPr>
              <a:t>Troponins</a:t>
            </a:r>
            <a:endParaRPr lang="en-US" sz="2000" dirty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Ischemia Modified Albumin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Heart-Fatty Acid binding protein (H-FABP).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</a:rPr>
              <a:t>3. Micro RNA (</a:t>
            </a:r>
            <a:r>
              <a:rPr lang="en-US" sz="2000" b="1" dirty="0" err="1">
                <a:solidFill>
                  <a:srgbClr val="660033"/>
                </a:solidFill>
                <a:latin typeface="+mn-lt"/>
              </a:rPr>
              <a:t>miRNA</a:t>
            </a:r>
            <a:r>
              <a:rPr lang="en-US" sz="2000" b="1" dirty="0">
                <a:solidFill>
                  <a:srgbClr val="660033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2060"/>
                </a:solidFill>
              </a:rPr>
              <a:t>Biochemical markers in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myocardial </a:t>
            </a:r>
            <a:r>
              <a:rPr lang="en-US" sz="3600" b="1" dirty="0" err="1">
                <a:solidFill>
                  <a:srgbClr val="002060"/>
                </a:solidFill>
              </a:rPr>
              <a:t>ischaemia</a:t>
            </a:r>
            <a:r>
              <a:rPr lang="en-US" sz="3600" b="1" dirty="0">
                <a:solidFill>
                  <a:srgbClr val="002060"/>
                </a:solidFill>
              </a:rPr>
              <a:t> /necrosis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Obsolete</a:t>
            </a:r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Aspartate</a:t>
            </a:r>
            <a:r>
              <a:rPr lang="en-US" sz="2000" dirty="0"/>
              <a:t> </a:t>
            </a:r>
            <a:r>
              <a:rPr lang="en-US" sz="2000" dirty="0" err="1"/>
              <a:t>aminotransferase</a:t>
            </a:r>
            <a:r>
              <a:rPr lang="en-US" sz="2000" dirty="0"/>
              <a:t>         -Total CK       - Lactate </a:t>
            </a:r>
            <a:r>
              <a:rPr lang="en-US" sz="2000" dirty="0" err="1"/>
              <a:t>dehydrogenase</a:t>
            </a:r>
            <a:endParaRPr lang="en-US" sz="2000" dirty="0"/>
          </a:p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Established</a:t>
            </a:r>
          </a:p>
          <a:p>
            <a:pPr>
              <a:buNone/>
            </a:pPr>
            <a:r>
              <a:rPr lang="en-US" sz="2000" dirty="0"/>
              <a:t>- </a:t>
            </a:r>
            <a:r>
              <a:rPr lang="en-US" sz="2000" dirty="0" err="1"/>
              <a:t>Troponin</a:t>
            </a:r>
            <a:r>
              <a:rPr lang="en-US" sz="2000" dirty="0"/>
              <a:t> T       - </a:t>
            </a:r>
            <a:r>
              <a:rPr lang="en-US" sz="2000" dirty="0" err="1"/>
              <a:t>Troponin</a:t>
            </a:r>
            <a:r>
              <a:rPr lang="en-US" sz="2000" dirty="0"/>
              <a:t> I          - CK/MB        - </a:t>
            </a:r>
            <a:r>
              <a:rPr lang="en-US" sz="2000" dirty="0" err="1"/>
              <a:t>Myoglobin</a:t>
            </a:r>
            <a:endParaRPr lang="en-US" sz="2000" dirty="0"/>
          </a:p>
          <a:p>
            <a:pPr>
              <a:buFont typeface="Wingdings 2" pitchFamily="18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Emerging</a:t>
            </a:r>
          </a:p>
          <a:p>
            <a:pPr>
              <a:buNone/>
            </a:pPr>
            <a:r>
              <a:rPr lang="en-US" sz="2000" b="1" dirty="0">
                <a:solidFill>
                  <a:srgbClr val="660033"/>
                </a:solidFill>
              </a:rPr>
              <a:t>- Micro RNA (</a:t>
            </a:r>
            <a:r>
              <a:rPr lang="en-US" sz="2000" b="1" dirty="0" err="1">
                <a:solidFill>
                  <a:srgbClr val="660033"/>
                </a:solidFill>
              </a:rPr>
              <a:t>miRNA</a:t>
            </a:r>
            <a:r>
              <a:rPr lang="en-US" sz="2000" b="1" dirty="0">
                <a:solidFill>
                  <a:srgbClr val="660033"/>
                </a:solidFill>
              </a:rPr>
              <a:t>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- Heart fatty acid-binding protein (h-FABP)</a:t>
            </a:r>
          </a:p>
          <a:p>
            <a:pPr>
              <a:buNone/>
            </a:pPr>
            <a:r>
              <a:rPr lang="en-US" sz="2000" dirty="0"/>
              <a:t>- Ischemia-modified albumin</a:t>
            </a:r>
          </a:p>
          <a:p>
            <a:pPr>
              <a:buNone/>
            </a:pPr>
            <a:r>
              <a:rPr lang="en-US" sz="2000" dirty="0"/>
              <a:t>- Glycogen </a:t>
            </a:r>
            <a:r>
              <a:rPr lang="en-US" sz="2000" dirty="0" err="1"/>
              <a:t>phosphorylase</a:t>
            </a:r>
            <a:r>
              <a:rPr lang="en-US" sz="2000" dirty="0"/>
              <a:t> BB (GPBB)</a:t>
            </a:r>
          </a:p>
          <a:p>
            <a:pPr>
              <a:buNone/>
            </a:pPr>
            <a:r>
              <a:rPr lang="en-US" sz="2000" dirty="0"/>
              <a:t>-  </a:t>
            </a:r>
            <a:r>
              <a:rPr lang="en-US" sz="2000" dirty="0" err="1"/>
              <a:t>Copeptin</a:t>
            </a:r>
            <a:r>
              <a:rPr lang="en-US" sz="2000" dirty="0"/>
              <a:t>                                         - B-type </a:t>
            </a:r>
            <a:r>
              <a:rPr lang="en-US" sz="2000" dirty="0" err="1"/>
              <a:t>natriuretic</a:t>
            </a:r>
            <a:r>
              <a:rPr lang="en-US" sz="2000" dirty="0"/>
              <a:t> peptide</a:t>
            </a:r>
          </a:p>
          <a:p>
            <a:pPr>
              <a:buNone/>
            </a:pPr>
            <a:r>
              <a:rPr lang="en-US" sz="2000" dirty="0"/>
              <a:t>-  Growth differentiation factor 15   - Pregnancy-associated plasma protein A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F467-5AA3-4190-91D7-D7F13FF5DE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2188</TotalTime>
  <Words>2418</Words>
  <Application>Microsoft Office PowerPoint</Application>
  <PresentationFormat>On-screen Show (4:3)</PresentationFormat>
  <Paragraphs>301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Abadi</vt:lpstr>
      <vt:lpstr>Amasis MT Pro Black</vt:lpstr>
      <vt:lpstr>Arial</vt:lpstr>
      <vt:lpstr>Arial Narrow</vt:lpstr>
      <vt:lpstr>Brush Script MT</vt:lpstr>
      <vt:lpstr>Calibri</vt:lpstr>
      <vt:lpstr>Tw Cen MT</vt:lpstr>
      <vt:lpstr>Wingdings</vt:lpstr>
      <vt:lpstr>Wingdings 2</vt:lpstr>
      <vt:lpstr>Wingdings 3</vt:lpstr>
      <vt:lpstr>Droplet</vt:lpstr>
      <vt:lpstr> Dr. Heba M. abd el kareem  assistant Professor of Medical Biochemistry and Molecular Biology</vt:lpstr>
      <vt:lpstr>Acute Myocardial Infarction</vt:lpstr>
      <vt:lpstr>Biochemical Changes</vt:lpstr>
      <vt:lpstr>Risk factors</vt:lpstr>
      <vt:lpstr>Myocardial infarction</vt:lpstr>
      <vt:lpstr>What are the investigations?</vt:lpstr>
      <vt:lpstr>Ideal cardiac marker characteristics</vt:lpstr>
      <vt:lpstr> Questions answered by markers of cardiac damage</vt:lpstr>
      <vt:lpstr>Biochemical markers in myocardial ischaemia /necrosis</vt:lpstr>
      <vt:lpstr>Laboratory Investigations</vt:lpstr>
      <vt:lpstr>Myoglobin</vt:lpstr>
      <vt:lpstr>Myoglobin</vt:lpstr>
      <vt:lpstr>PowerPoint Presentation</vt:lpstr>
      <vt:lpstr>Creatine kinase (CK) </vt:lpstr>
      <vt:lpstr>Creatine kinase (CK)</vt:lpstr>
      <vt:lpstr>CK-MB (mass) Mass estimation better than activity. To increase specificity, ratio (relative index) Relative index = CK-MB mass / CK activity. </vt:lpstr>
      <vt:lpstr>CK-MB (mass)</vt:lpstr>
      <vt:lpstr>Aspartate transaminase (AST)</vt:lpstr>
      <vt:lpstr>PowerPoint Presentation</vt:lpstr>
      <vt:lpstr> Troponin</vt:lpstr>
      <vt:lpstr>PowerPoint Presentation</vt:lpstr>
      <vt:lpstr> Cardiac Troponin: troponin I (cTn I)</vt:lpstr>
      <vt:lpstr>Heart-type fatty acid-binding protein  (H-FABP)</vt:lpstr>
      <vt:lpstr>Isoenzyme BB glycogen phosphorylase (GPBB)</vt:lpstr>
      <vt:lpstr>Copeptin</vt:lpstr>
      <vt:lpstr>Ischemia-modified albumin (IMA)</vt:lpstr>
      <vt:lpstr>Micro-RNAs</vt:lpstr>
      <vt:lpstr>Micro RNA (miRNA)</vt:lpstr>
      <vt:lpstr>Micro RNA (miRNA)</vt:lpstr>
      <vt:lpstr>Salivary biomarkers associated with MI</vt:lpstr>
      <vt:lpstr>My best wishes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Phantom</dc:creator>
  <cp:lastModifiedBy>Heba M. Ali</cp:lastModifiedBy>
  <cp:revision>295</cp:revision>
  <dcterms:created xsi:type="dcterms:W3CDTF">2011-04-07T20:38:50Z</dcterms:created>
  <dcterms:modified xsi:type="dcterms:W3CDTF">2022-01-22T19:35:19Z</dcterms:modified>
</cp:coreProperties>
</file>